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517" r:id="rId2"/>
    <p:sldId id="469" r:id="rId3"/>
    <p:sldId id="473" r:id="rId4"/>
    <p:sldId id="470" r:id="rId5"/>
    <p:sldId id="472" r:id="rId6"/>
    <p:sldId id="573" r:id="rId7"/>
    <p:sldId id="574" r:id="rId8"/>
    <p:sldId id="458" r:id="rId9"/>
    <p:sldId id="474" r:id="rId10"/>
    <p:sldId id="465" r:id="rId11"/>
    <p:sldId id="462" r:id="rId12"/>
    <p:sldId id="467" r:id="rId13"/>
    <p:sldId id="464" r:id="rId14"/>
    <p:sldId id="468" r:id="rId15"/>
    <p:sldId id="466" r:id="rId16"/>
    <p:sldId id="475" r:id="rId17"/>
    <p:sldId id="476" r:id="rId18"/>
    <p:sldId id="477" r:id="rId19"/>
    <p:sldId id="550" r:id="rId20"/>
    <p:sldId id="461" r:id="rId21"/>
    <p:sldId id="484" r:id="rId22"/>
    <p:sldId id="483" r:id="rId23"/>
    <p:sldId id="485" r:id="rId24"/>
    <p:sldId id="486" r:id="rId25"/>
    <p:sldId id="459" r:id="rId26"/>
    <p:sldId id="48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EEF"/>
    <a:srgbClr val="EAEFF7"/>
    <a:srgbClr val="CCECFF"/>
    <a:srgbClr val="008000"/>
    <a:srgbClr val="08B810"/>
    <a:srgbClr val="33CC33"/>
    <a:srgbClr val="66FF33"/>
    <a:srgbClr val="0099FF"/>
    <a:srgbClr val="0000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11" autoAdjust="0"/>
    <p:restoredTop sz="94660"/>
  </p:normalViewPr>
  <p:slideViewPr>
    <p:cSldViewPr snapToGrid="0">
      <p:cViewPr varScale="1">
        <p:scale>
          <a:sx n="62" d="100"/>
          <a:sy n="62" d="100"/>
        </p:scale>
        <p:origin x="676" y="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1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CD5ED1-4E5F-4479-866B-0815A79A1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81D14-DE74-4BF2-85B0-58119D139B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9E480-7A9F-450E-98A6-5B7E67D60226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BBEF23-D6B2-44A2-AD32-BE5B4AFB35F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D8D9C6-153A-4E69-9D80-8D554AE29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51E62-1B8A-487F-8A70-7DE246A28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6042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F1E9E-9B8A-4622-9D50-4CC03E01C1CD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1FA54-0328-4391-811B-7BB3C3BBA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6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74311E-44AB-4432-B6E3-E2BC4CE7531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32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11" Type="http://schemas.openxmlformats.org/officeDocument/2006/relationships/image" Target="../media/image10.jfif"/><Relationship Id="rId5" Type="http://schemas.openxmlformats.org/officeDocument/2006/relationships/image" Target="../media/image4.jp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5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36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51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947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98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0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bg>
      <p:bgPr>
        <a:gradFill>
          <a:gsLst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52000">
              <a:schemeClr val="accent1">
                <a:lumMod val="40000"/>
                <a:lumOff val="60000"/>
              </a:schemeClr>
            </a:gs>
            <a:gs pos="33000">
              <a:schemeClr val="bg1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058A104-BD85-43DC-B7DE-BC094E06F844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D5E36D66-6B7B-4BC6-9D0D-77E6CB4FE30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CE8648-0272-4D2B-8487-FBE9AAFDE28B}"/>
              </a:ext>
            </a:extLst>
          </p:cNvPr>
          <p:cNvSpPr txBox="1">
            <a:spLocks/>
          </p:cNvSpPr>
          <p:nvPr userDrawn="1"/>
        </p:nvSpPr>
        <p:spPr>
          <a:xfrm>
            <a:off x="6307282" y="1897026"/>
            <a:ext cx="5859041" cy="18944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B66751D-3348-4BA1-8E47-80E28F187514}"/>
              </a:ext>
            </a:extLst>
          </p:cNvPr>
          <p:cNvSpPr txBox="1">
            <a:spLocks/>
          </p:cNvSpPr>
          <p:nvPr userDrawn="1"/>
        </p:nvSpPr>
        <p:spPr>
          <a:xfrm>
            <a:off x="6986387" y="3775301"/>
            <a:ext cx="4842770" cy="221762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400"/>
              </a:spcBef>
              <a:buNone/>
            </a:pPr>
            <a:endParaRPr lang="en-US" b="1" dirty="0">
              <a:solidFill>
                <a:schemeClr val="accent5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3E5AEF-E0D6-4832-BD26-4C0BD3F20B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2"/>
          <a:stretch/>
        </p:blipFill>
        <p:spPr>
          <a:xfrm>
            <a:off x="31899" y="4238427"/>
            <a:ext cx="3564274" cy="25908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FF7CCD-2EDD-4C4B-87C1-AA5379BE5C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802" y="32203"/>
            <a:ext cx="3255975" cy="244198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1DCE8F-EE5A-432E-9B22-87139D3895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680" y="4200486"/>
            <a:ext cx="3505537" cy="262915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44716-C329-4697-818F-2F1FA50DF01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5" y="237109"/>
            <a:ext cx="2571365" cy="385704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Picture 9" descr="MAIA_title.png">
            <a:extLst>
              <a:ext uri="{FF2B5EF4-FFF2-40B4-BE49-F238E27FC236}">
                <a16:creationId xmlns:a16="http://schemas.microsoft.com/office/drawing/2014/main" id="{E9CFCEB3-FFED-42DD-BD62-BA754DC9C3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247" t="537" r="735" b="66732"/>
          <a:stretch/>
        </p:blipFill>
        <p:spPr>
          <a:xfrm>
            <a:off x="4298653" y="2209420"/>
            <a:ext cx="2228743" cy="22551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2" descr="Symbols of NASA | NASA">
            <a:extLst>
              <a:ext uri="{FF2B5EF4-FFF2-40B4-BE49-F238E27FC236}">
                <a16:creationId xmlns:a16="http://schemas.microsoft.com/office/drawing/2014/main" id="{7B274061-A81C-47F1-9F46-45D1562CD23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8" t="4979" r="21277" b="6861"/>
          <a:stretch/>
        </p:blipFill>
        <p:spPr bwMode="auto">
          <a:xfrm>
            <a:off x="5800952" y="4671"/>
            <a:ext cx="1483877" cy="113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31B604B-2304-4A22-ACE5-1CA97FB612B4}"/>
              </a:ext>
            </a:extLst>
          </p:cNvPr>
          <p:cNvSpPr txBox="1"/>
          <p:nvPr userDrawn="1"/>
        </p:nvSpPr>
        <p:spPr>
          <a:xfrm>
            <a:off x="466454" y="28362"/>
            <a:ext cx="490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i="0" u="none" dirty="0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Building the Pathway from TEMPO to </a:t>
            </a:r>
            <a:r>
              <a:rPr lang="en-US" sz="1800" b="0" i="0" u="none" dirty="0" err="1">
                <a:solidFill>
                  <a:srgbClr val="08B81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GeoXO</a:t>
            </a:r>
            <a:endParaRPr lang="en-US" sz="1800" b="0" i="0" u="none" dirty="0">
              <a:solidFill>
                <a:srgbClr val="08B81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F002986A-987E-4427-8BB3-3EE0FB25B1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15602" y="2566215"/>
            <a:ext cx="4098282" cy="912019"/>
          </a:xfrm>
        </p:spPr>
        <p:txBody>
          <a:bodyPr anchor="ctr">
            <a:noAutofit/>
          </a:bodyPr>
          <a:lstStyle>
            <a:lvl1pPr marL="0" indent="0" algn="ctr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21">
            <a:extLst>
              <a:ext uri="{FF2B5EF4-FFF2-40B4-BE49-F238E27FC236}">
                <a16:creationId xmlns:a16="http://schemas.microsoft.com/office/drawing/2014/main" id="{AB4AC167-A5CD-43E0-B2BF-FD3E24640E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17917" y="4135510"/>
            <a:ext cx="3606292" cy="601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dirty="0"/>
              <a:t>Authors</a:t>
            </a:r>
          </a:p>
        </p:txBody>
      </p:sp>
      <p:pic>
        <p:nvPicPr>
          <p:cNvPr id="3" name="Picture 2" descr="A picture containing text, outdoor, sky, person&#10;&#10;Description automatically generated">
            <a:extLst>
              <a:ext uri="{FF2B5EF4-FFF2-40B4-BE49-F238E27FC236}">
                <a16:creationId xmlns:a16="http://schemas.microsoft.com/office/drawing/2014/main" id="{D1784684-906E-45A1-B6F7-BDB04BBE1A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1"/>
          <a:stretch/>
        </p:blipFill>
        <p:spPr>
          <a:xfrm>
            <a:off x="2361807" y="2613124"/>
            <a:ext cx="2087161" cy="20382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Picture 19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23855AFC-A977-4A18-AB8C-54D2ECC2391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1048901"/>
            <a:ext cx="1876041" cy="1449668"/>
          </a:xfrm>
          <a:prstGeom prst="rect">
            <a:avLst/>
          </a:prstGeom>
        </p:spPr>
      </p:pic>
      <p:pic>
        <p:nvPicPr>
          <p:cNvPr id="22" name="Picture 2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524DD1E-2333-4E6E-B863-1F9A987CAFA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692" y="1070698"/>
            <a:ext cx="1466057" cy="1398393"/>
          </a:xfrm>
          <a:prstGeom prst="rect">
            <a:avLst/>
          </a:prstGeom>
        </p:spPr>
      </p:pic>
      <p:pic>
        <p:nvPicPr>
          <p:cNvPr id="25" name="Picture 24" descr="Diagram, logo&#10;&#10;Description automatically generated">
            <a:extLst>
              <a:ext uri="{FF2B5EF4-FFF2-40B4-BE49-F238E27FC236}">
                <a16:creationId xmlns:a16="http://schemas.microsoft.com/office/drawing/2014/main" id="{89AA9A9B-2CB8-4C31-8C07-0A475AEEECD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74" y="1216617"/>
            <a:ext cx="1100170" cy="1124948"/>
          </a:xfrm>
          <a:prstGeom prst="rect">
            <a:avLst/>
          </a:prstGeom>
        </p:spPr>
      </p:pic>
      <p:pic>
        <p:nvPicPr>
          <p:cNvPr id="27" name="Picture 26" descr="Logo, icon, company name&#10;&#10;Description automatically generated">
            <a:extLst>
              <a:ext uri="{FF2B5EF4-FFF2-40B4-BE49-F238E27FC236}">
                <a16:creationId xmlns:a16="http://schemas.microsoft.com/office/drawing/2014/main" id="{636D7EEB-AEBF-41DE-8CDF-CD2F3CF57058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723" y="85159"/>
            <a:ext cx="990633" cy="990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28C81E5-9CAA-4D40-9AC8-3DBBC235EE76}"/>
              </a:ext>
            </a:extLst>
          </p:cNvPr>
          <p:cNvSpPr txBox="1"/>
          <p:nvPr userDrawn="1"/>
        </p:nvSpPr>
        <p:spPr>
          <a:xfrm>
            <a:off x="6929236" y="216344"/>
            <a:ext cx="4365597" cy="758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Joint Science Meeting for TEMPO,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GeoXO</a:t>
            </a:r>
            <a:r>
              <a:rPr lang="en-US" sz="2050" b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ACX, &amp; </a:t>
            </a:r>
            <a:r>
              <a:rPr lang="en-US" sz="2050" b="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TOLNet</a:t>
            </a:r>
            <a:endParaRPr lang="en-US" sz="2050" b="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ea typeface="Calibri" panose="020F050202020403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AE3866A4-3944-4715-998F-4D07B8AB3B5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35" y="5948756"/>
            <a:ext cx="5486415" cy="9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4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gradFill>
          <a:gsLst>
            <a:gs pos="75000">
              <a:schemeClr val="bg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alpha val="75000"/>
                <a:lumMod val="75000"/>
                <a:lumOff val="2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630345" y="6365294"/>
            <a:ext cx="436113" cy="365125"/>
          </a:xfrm>
        </p:spPr>
        <p:txBody>
          <a:bodyPr/>
          <a:lstStyle/>
          <a:p>
            <a:fld id="{BBC93AA5-82BE-468E-90B3-DD1DC18545A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20" descr="Tempo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58" y="164800"/>
            <a:ext cx="870374" cy="827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/>
          <p:cNvSpPr>
            <a:spLocks noGrp="1"/>
          </p:cNvSpPr>
          <p:nvPr>
            <p:ph type="body" sz="quarter" idx="13"/>
          </p:nvPr>
        </p:nvSpPr>
        <p:spPr>
          <a:xfrm>
            <a:off x="1283882" y="164800"/>
            <a:ext cx="9250326" cy="761791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 baseline="0">
                <a:latin typeface="+mj-lt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4"/>
          </p:nvPr>
        </p:nvSpPr>
        <p:spPr>
          <a:xfrm>
            <a:off x="354013" y="1268413"/>
            <a:ext cx="11499850" cy="4852301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 descr="A close-up of a compass&#10;&#10;Description automatically generated with low confidence">
            <a:extLst>
              <a:ext uri="{FF2B5EF4-FFF2-40B4-BE49-F238E27FC236}">
                <a16:creationId xmlns:a16="http://schemas.microsoft.com/office/drawing/2014/main" id="{A7A8BB7B-D3D5-4138-AEA3-51FD3889FA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85" y="10255"/>
            <a:ext cx="1470969" cy="113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674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7B5C8-4AEE-48C2-9019-AD3503AF3CA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93AA5-82BE-468E-90B3-DD1DC1854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8F7AE8-2161-43B8-A093-0DD9B77F70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01491" y="2732925"/>
            <a:ext cx="4890499" cy="1551397"/>
          </a:xfrm>
        </p:spPr>
        <p:txBody>
          <a:bodyPr/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 Training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0A41C2-74CD-477F-B525-16F226D36B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17917" y="4531543"/>
            <a:ext cx="3606292" cy="601300"/>
          </a:xfrm>
        </p:spPr>
        <p:txBody>
          <a:bodyPr>
            <a:normAutofit fontScale="92500"/>
          </a:bodyPr>
          <a:lstStyle/>
          <a:p>
            <a:r>
              <a:rPr lang="en-US" dirty="0"/>
              <a:t>Aaron Naeger &amp; TEMPO Team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B4253B6-E98C-443E-AA25-DE10B7AAF0D4}"/>
              </a:ext>
            </a:extLst>
          </p:cNvPr>
          <p:cNvSpPr txBox="1">
            <a:spLocks/>
          </p:cNvSpPr>
          <p:nvPr/>
        </p:nvSpPr>
        <p:spPr>
          <a:xfrm>
            <a:off x="7306249" y="5172154"/>
            <a:ext cx="4157605" cy="6777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/>
              <a:t>TEMPO Deputy Program Applications Lead</a:t>
            </a:r>
          </a:p>
          <a:p>
            <a:r>
              <a:rPr lang="en-US" sz="1700" dirty="0"/>
              <a:t>NASA / University of Alabama in Huntsville 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DE2F4E3-1EE7-4C16-AD12-F646A4CDB25A}"/>
              </a:ext>
            </a:extLst>
          </p:cNvPr>
          <p:cNvSpPr txBox="1">
            <a:spLocks/>
          </p:cNvSpPr>
          <p:nvPr/>
        </p:nvSpPr>
        <p:spPr>
          <a:xfrm>
            <a:off x="516478" y="4436160"/>
            <a:ext cx="5957454" cy="67770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May 1-5, 2023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Huntsville, AL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4699844-C97E-4FA5-BF1A-1B7A8E294B4F}"/>
              </a:ext>
            </a:extLst>
          </p:cNvPr>
          <p:cNvSpPr txBox="1">
            <a:spLocks/>
          </p:cNvSpPr>
          <p:nvPr/>
        </p:nvSpPr>
        <p:spPr>
          <a:xfrm>
            <a:off x="516478" y="6544491"/>
            <a:ext cx="5957454" cy="3135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U.S. Government sponsorship acknowledged.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124D53-50F9-43CC-886F-E2118DB695A5}"/>
              </a:ext>
            </a:extLst>
          </p:cNvPr>
          <p:cNvSpPr/>
          <p:nvPr/>
        </p:nvSpPr>
        <p:spPr>
          <a:xfrm>
            <a:off x="2921317" y="2093536"/>
            <a:ext cx="266602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@NaegerAaron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Twitter logo icon Royalty Free Vector Image - VectorStock">
            <a:extLst>
              <a:ext uri="{FF2B5EF4-FFF2-40B4-BE49-F238E27FC236}">
                <a16:creationId xmlns:a16="http://schemas.microsoft.com/office/drawing/2014/main" id="{A57420BA-3253-4431-B557-CE14BA3F22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7"/>
          <a:stretch/>
        </p:blipFill>
        <p:spPr bwMode="auto">
          <a:xfrm>
            <a:off x="2492229" y="2050905"/>
            <a:ext cx="578650" cy="56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9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Wildfire Smoke - August 29, 2013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8CF272-0D58-4DF0-B74D-442840C22A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BD9D14C-A150-4392-93AD-4756F70FE7D2}"/>
              </a:ext>
            </a:extLst>
          </p:cNvPr>
          <p:cNvSpPr txBox="1">
            <a:spLocks/>
          </p:cNvSpPr>
          <p:nvPr/>
        </p:nvSpPr>
        <p:spPr>
          <a:xfrm>
            <a:off x="231113" y="4968712"/>
            <a:ext cx="2143787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NASA Worldview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E5400F-5A0D-4C5E-96EF-D6605F6B8BAC}"/>
              </a:ext>
            </a:extLst>
          </p:cNvPr>
          <p:cNvSpPr txBox="1">
            <a:spLocks/>
          </p:cNvSpPr>
          <p:nvPr/>
        </p:nvSpPr>
        <p:spPr>
          <a:xfrm>
            <a:off x="336098" y="5630110"/>
            <a:ext cx="11519802" cy="74594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Aqua MODIS True Color imagery shows distinct smoke plumes from wildfires across western U.S.  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49CAC6E3-A1E2-49D5-96F5-6BCF71E5A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1" y="1285113"/>
            <a:ext cx="12007537" cy="412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424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chart&#10;&#10;Description automatically generated">
            <a:extLst>
              <a:ext uri="{FF2B5EF4-FFF2-40B4-BE49-F238E27FC236}">
                <a16:creationId xmlns:a16="http://schemas.microsoft.com/office/drawing/2014/main" id="{0390AF59-17C3-4EEE-9887-92FD008964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21" y="4126287"/>
            <a:ext cx="3086977" cy="2686162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G5NR to TEMPO Grid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8B27B-E4C8-4BD4-B3CE-59F92192FA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32D2166B-5EB6-4293-AE1A-C122EF16E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1630508"/>
            <a:ext cx="6035040" cy="2495779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D46AA61-6566-4663-972A-61136C92E52F}"/>
              </a:ext>
            </a:extLst>
          </p:cNvPr>
          <p:cNvSpPr txBox="1">
            <a:spLocks/>
          </p:cNvSpPr>
          <p:nvPr/>
        </p:nvSpPr>
        <p:spPr>
          <a:xfrm>
            <a:off x="311540" y="1174103"/>
            <a:ext cx="11247262" cy="5276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Interpolate G5NR fields (~12.5 x 12.5 km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to native TEMPO pixel resolution (2 x 4.75 km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ABD5B4BE-68B3-48E0-9AC4-FE8927362226}"/>
              </a:ext>
            </a:extLst>
          </p:cNvPr>
          <p:cNvSpPr/>
          <p:nvPr/>
        </p:nvSpPr>
        <p:spPr>
          <a:xfrm>
            <a:off x="5545660" y="4737107"/>
            <a:ext cx="1100679" cy="15221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8219F4-FB9D-4068-9E4A-17446FA1E14F}"/>
              </a:ext>
            </a:extLst>
          </p:cNvPr>
          <p:cNvSpPr/>
          <p:nvPr/>
        </p:nvSpPr>
        <p:spPr>
          <a:xfrm>
            <a:off x="1790700" y="2781300"/>
            <a:ext cx="457200" cy="413398"/>
          </a:xfrm>
          <a:prstGeom prst="rect">
            <a:avLst/>
          </a:prstGeom>
          <a:noFill/>
          <a:ln w="317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Map&#10;&#10;Description automatically generated">
            <a:extLst>
              <a:ext uri="{FF2B5EF4-FFF2-40B4-BE49-F238E27FC236}">
                <a16:creationId xmlns:a16="http://schemas.microsoft.com/office/drawing/2014/main" id="{A17B8B4E-7191-4B86-ACD8-F066DCCA27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064" y="4126287"/>
            <a:ext cx="3086977" cy="2682646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FB78AA6F-7817-48D4-870C-D2EBA1F20527}"/>
              </a:ext>
            </a:extLst>
          </p:cNvPr>
          <p:cNvSpPr txBox="1">
            <a:spLocks/>
          </p:cNvSpPr>
          <p:nvPr/>
        </p:nvSpPr>
        <p:spPr>
          <a:xfrm>
            <a:off x="3694650" y="3173330"/>
            <a:ext cx="1864841" cy="33855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G5NR Grid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BD910E1D-9062-4031-B527-92E67271D57D}"/>
              </a:ext>
            </a:extLst>
          </p:cNvPr>
          <p:cNvSpPr txBox="1">
            <a:spLocks/>
          </p:cNvSpPr>
          <p:nvPr/>
        </p:nvSpPr>
        <p:spPr>
          <a:xfrm>
            <a:off x="9803350" y="3173330"/>
            <a:ext cx="1864841" cy="33855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TEMPO Grid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0D949F8B-1A53-4EA6-AC8B-BB0A5C3AB3A6}"/>
              </a:ext>
            </a:extLst>
          </p:cNvPr>
          <p:cNvSpPr txBox="1">
            <a:spLocks/>
          </p:cNvSpPr>
          <p:nvPr/>
        </p:nvSpPr>
        <p:spPr>
          <a:xfrm>
            <a:off x="2410064" y="6245021"/>
            <a:ext cx="1864841" cy="33855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G5NR Grid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D5FDD647-B2CA-49C3-B67E-6ACDDDFD49EA}"/>
              </a:ext>
            </a:extLst>
          </p:cNvPr>
          <p:cNvSpPr txBox="1">
            <a:spLocks/>
          </p:cNvSpPr>
          <p:nvPr/>
        </p:nvSpPr>
        <p:spPr>
          <a:xfrm>
            <a:off x="6646339" y="6259243"/>
            <a:ext cx="1864841" cy="33855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TEMPO Grid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C82AFFD-8EC5-42DF-BF91-2981669BC9ED}"/>
              </a:ext>
            </a:extLst>
          </p:cNvPr>
          <p:cNvCxnSpPr>
            <a:cxnSpLocks/>
          </p:cNvCxnSpPr>
          <p:nvPr/>
        </p:nvCxnSpPr>
        <p:spPr>
          <a:xfrm>
            <a:off x="2089670" y="3342608"/>
            <a:ext cx="437630" cy="93158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924DBAE7-87D5-45CC-9E3E-3E4C35E0E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617" y="1630508"/>
            <a:ext cx="6173860" cy="249577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1EF3F46-4E1B-44AA-BFDC-BB49096F6018}"/>
              </a:ext>
            </a:extLst>
          </p:cNvPr>
          <p:cNvSpPr/>
          <p:nvPr/>
        </p:nvSpPr>
        <p:spPr>
          <a:xfrm>
            <a:off x="5858971" y="2107043"/>
            <a:ext cx="1100679" cy="1522136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17B59A-A121-440B-B73D-B402C98113A0}"/>
              </a:ext>
            </a:extLst>
          </p:cNvPr>
          <p:cNvSpPr/>
          <p:nvPr/>
        </p:nvSpPr>
        <p:spPr>
          <a:xfrm>
            <a:off x="7423495" y="1592066"/>
            <a:ext cx="2951430" cy="2460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36F3046-471F-482B-A159-401BEB5ACE8E}"/>
              </a:ext>
            </a:extLst>
          </p:cNvPr>
          <p:cNvSpPr/>
          <p:nvPr/>
        </p:nvSpPr>
        <p:spPr>
          <a:xfrm>
            <a:off x="7147129" y="4142342"/>
            <a:ext cx="1811656" cy="1069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543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Calculating SCDs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EBEA-C95D-4892-B4FC-B71C92BAB9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776C26EE-3A99-4D14-8E5B-4217FFDCF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" y="2120892"/>
            <a:ext cx="4035455" cy="37797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AA4558D-976A-49D5-AF9B-5BA9E6A368DA}"/>
              </a:ext>
            </a:extLst>
          </p:cNvPr>
          <p:cNvSpPr txBox="1"/>
          <p:nvPr/>
        </p:nvSpPr>
        <p:spPr>
          <a:xfrm>
            <a:off x="623224" y="1124457"/>
            <a:ext cx="3166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Scattering Weights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E2CCA-2D3C-4AF0-84D3-3629EE52792C}"/>
              </a:ext>
            </a:extLst>
          </p:cNvPr>
          <p:cNvSpPr txBox="1"/>
          <p:nvPr/>
        </p:nvSpPr>
        <p:spPr>
          <a:xfrm>
            <a:off x="9468388" y="1290635"/>
            <a:ext cx="1582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SCD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3F6B8C-3AAA-4E12-A2BE-1E5421C12ADA}"/>
              </a:ext>
            </a:extLst>
          </p:cNvPr>
          <p:cNvSpPr txBox="1"/>
          <p:nvPr/>
        </p:nvSpPr>
        <p:spPr>
          <a:xfrm>
            <a:off x="4879607" y="1130505"/>
            <a:ext cx="1781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Model Profile</a:t>
            </a:r>
          </a:p>
        </p:txBody>
      </p:sp>
      <p:sp>
        <p:nvSpPr>
          <p:cNvPr id="14" name="Equals 13">
            <a:extLst>
              <a:ext uri="{FF2B5EF4-FFF2-40B4-BE49-F238E27FC236}">
                <a16:creationId xmlns:a16="http://schemas.microsoft.com/office/drawing/2014/main" id="{2C7AC49B-103A-41E2-AC01-5F4F4CA33E3F}"/>
              </a:ext>
            </a:extLst>
          </p:cNvPr>
          <p:cNvSpPr/>
          <p:nvPr/>
        </p:nvSpPr>
        <p:spPr>
          <a:xfrm>
            <a:off x="8090701" y="1064268"/>
            <a:ext cx="914400" cy="914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Multiplication Sign 14">
            <a:extLst>
              <a:ext uri="{FF2B5EF4-FFF2-40B4-BE49-F238E27FC236}">
                <a16:creationId xmlns:a16="http://schemas.microsoft.com/office/drawing/2014/main" id="{3674B7D2-4F1C-426A-B153-5A4722B8C663}"/>
              </a:ext>
            </a:extLst>
          </p:cNvPr>
          <p:cNvSpPr/>
          <p:nvPr/>
        </p:nvSpPr>
        <p:spPr>
          <a:xfrm>
            <a:off x="3666551" y="1064268"/>
            <a:ext cx="914400" cy="914400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C22B4AF9-75D4-43DA-9834-37881B51F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830" y="2151634"/>
            <a:ext cx="4002430" cy="3774580"/>
          </a:xfrm>
          <a:prstGeom prst="rect">
            <a:avLst/>
          </a:prstGeom>
        </p:spPr>
      </p:pic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71D32CB1-00F6-4213-A14B-BE746B366E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701" y="2202138"/>
            <a:ext cx="3948879" cy="3724076"/>
          </a:xfrm>
          <a:prstGeom prst="rect">
            <a:avLst/>
          </a:prstGeom>
        </p:spPr>
      </p:pic>
      <p:pic>
        <p:nvPicPr>
          <p:cNvPr id="13" name="Picture 12" descr="Diagram, map&#10;&#10;Description automatically generated">
            <a:extLst>
              <a:ext uri="{FF2B5EF4-FFF2-40B4-BE49-F238E27FC236}">
                <a16:creationId xmlns:a16="http://schemas.microsoft.com/office/drawing/2014/main" id="{28BCFFEE-B265-4B84-AB30-AB76D9222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60" y="2116344"/>
            <a:ext cx="4127513" cy="359159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142CAF9-3161-4EC9-AD84-9465C39CDDF3}"/>
              </a:ext>
            </a:extLst>
          </p:cNvPr>
          <p:cNvSpPr/>
          <p:nvPr/>
        </p:nvSpPr>
        <p:spPr>
          <a:xfrm>
            <a:off x="671970" y="755124"/>
            <a:ext cx="4017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4B4F58"/>
                </a:solidFill>
                <a:latin typeface="Arial" panose="020B0604020202020204" pitchFamily="34" charset="0"/>
              </a:rPr>
              <a:t>∫</a:t>
            </a:r>
            <a:endParaRPr lang="en-US" sz="9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B0502-DBA1-4BA5-99BB-71196CBB56E6}"/>
              </a:ext>
            </a:extLst>
          </p:cNvPr>
          <p:cNvSpPr txBox="1"/>
          <p:nvPr/>
        </p:nvSpPr>
        <p:spPr>
          <a:xfrm>
            <a:off x="7023749" y="1259857"/>
            <a:ext cx="704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dz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5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 “Truth” vs Climatology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743D2C-D95F-48F9-9799-9FFC04621D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D46AA61-6566-4663-972A-61136C92E52F}"/>
              </a:ext>
            </a:extLst>
          </p:cNvPr>
          <p:cNvSpPr txBox="1">
            <a:spLocks/>
          </p:cNvSpPr>
          <p:nvPr/>
        </p:nvSpPr>
        <p:spPr>
          <a:xfrm>
            <a:off x="1856302" y="5641698"/>
            <a:ext cx="2341362" cy="33855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G5NR simulation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05784080-FC1F-4F51-B35F-7602A2266D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93" y="1168297"/>
            <a:ext cx="5254209" cy="4572000"/>
          </a:xfrm>
          <a:prstGeom prst="rect">
            <a:avLst/>
          </a:prstGeom>
        </p:spPr>
      </p:pic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62D85615-2889-4761-9978-5E6DA701A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8" y="1168297"/>
            <a:ext cx="5254209" cy="4572000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24263AE-FE68-4D9E-AA72-1938615C1EC4}"/>
              </a:ext>
            </a:extLst>
          </p:cNvPr>
          <p:cNvSpPr txBox="1">
            <a:spLocks/>
          </p:cNvSpPr>
          <p:nvPr/>
        </p:nvSpPr>
        <p:spPr>
          <a:xfrm>
            <a:off x="7428748" y="711362"/>
            <a:ext cx="3241397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Climatology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3D9A068-7E76-4AD5-8E04-644E3856B0AA}"/>
              </a:ext>
            </a:extLst>
          </p:cNvPr>
          <p:cNvSpPr txBox="1">
            <a:spLocks/>
          </p:cNvSpPr>
          <p:nvPr/>
        </p:nvSpPr>
        <p:spPr>
          <a:xfrm>
            <a:off x="6820527" y="5609268"/>
            <a:ext cx="3961084" cy="39631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G5NR monthly hourly average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4DF7ABB-3518-40B0-8C01-2F393BB7BE71}"/>
              </a:ext>
            </a:extLst>
          </p:cNvPr>
          <p:cNvSpPr txBox="1">
            <a:spLocks/>
          </p:cNvSpPr>
          <p:nvPr/>
        </p:nvSpPr>
        <p:spPr>
          <a:xfrm>
            <a:off x="472369" y="6030916"/>
            <a:ext cx="11247262" cy="5276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Notable differences between model truth and climatology associated with wildfire smoke in the western U.S.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84C7AC-56A3-4E50-95ED-2F6B2D8D3F04}"/>
              </a:ext>
            </a:extLst>
          </p:cNvPr>
          <p:cNvSpPr txBox="1"/>
          <p:nvPr/>
        </p:nvSpPr>
        <p:spPr>
          <a:xfrm>
            <a:off x="1856302" y="1087072"/>
            <a:ext cx="5566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G5NR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0CF283-E2CE-434E-9578-BC88F29C1C68}"/>
              </a:ext>
            </a:extLst>
          </p:cNvPr>
          <p:cNvSpPr txBox="1"/>
          <p:nvPr/>
        </p:nvSpPr>
        <p:spPr>
          <a:xfrm>
            <a:off x="7558602" y="1097458"/>
            <a:ext cx="5566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G5NR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3C46609-125D-425E-ADFB-4B213D4E57B9}"/>
              </a:ext>
            </a:extLst>
          </p:cNvPr>
          <p:cNvSpPr txBox="1">
            <a:spLocks/>
          </p:cNvSpPr>
          <p:nvPr/>
        </p:nvSpPr>
        <p:spPr>
          <a:xfrm>
            <a:off x="1664355" y="699290"/>
            <a:ext cx="2608514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Truth</a:t>
            </a:r>
          </a:p>
        </p:txBody>
      </p:sp>
    </p:spTree>
    <p:extLst>
      <p:ext uri="{BB962C8B-B14F-4D97-AF65-F5344CB8AC3E}">
        <p14:creationId xmlns:p14="http://schemas.microsoft.com/office/powerpoint/2010/main" val="3626398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 “Truth” vs Retrieval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8F092-3D60-4392-BBE9-72F881F347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F4F9E07C-FB05-440A-9FA4-691AE3680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3" y="1167675"/>
            <a:ext cx="5254209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66FDEB-083F-4A89-B62D-B4DB734EC7F3}"/>
              </a:ext>
            </a:extLst>
          </p:cNvPr>
          <p:cNvSpPr txBox="1"/>
          <p:nvPr/>
        </p:nvSpPr>
        <p:spPr>
          <a:xfrm>
            <a:off x="1856295" y="1078351"/>
            <a:ext cx="556698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G5NR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185BB1BE-3AB1-429F-85F6-8B3DF38FE4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87" y="1167675"/>
            <a:ext cx="5254209" cy="45720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61C68844-7A0F-4E8F-8077-6804C1C7E865}"/>
              </a:ext>
            </a:extLst>
          </p:cNvPr>
          <p:cNvSpPr txBox="1">
            <a:spLocks/>
          </p:cNvSpPr>
          <p:nvPr/>
        </p:nvSpPr>
        <p:spPr>
          <a:xfrm>
            <a:off x="472369" y="5932568"/>
            <a:ext cx="10905784" cy="79833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VCD product is different than model truth due to applying LUTs, noise, etc. in fast proxy method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24263AE-FE68-4D9E-AA72-1938615C1EC4}"/>
              </a:ext>
            </a:extLst>
          </p:cNvPr>
          <p:cNvSpPr txBox="1">
            <a:spLocks/>
          </p:cNvSpPr>
          <p:nvPr/>
        </p:nvSpPr>
        <p:spPr>
          <a:xfrm>
            <a:off x="7253254" y="712841"/>
            <a:ext cx="3241397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VCD Product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BE7AFC6-9499-40F9-8EDA-C148C9B200B3}"/>
              </a:ext>
            </a:extLst>
          </p:cNvPr>
          <p:cNvSpPr txBox="1">
            <a:spLocks/>
          </p:cNvSpPr>
          <p:nvPr/>
        </p:nvSpPr>
        <p:spPr>
          <a:xfrm>
            <a:off x="1664355" y="699290"/>
            <a:ext cx="2608514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Truth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7C6D395-0791-4407-A08C-B59E29FCBE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486" y="1165698"/>
            <a:ext cx="5254209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66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Cloud Filtering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2AD140-4D67-4E38-88C0-C84FE07778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43E6AB2-4D38-4E08-822B-F277D0639403}"/>
              </a:ext>
            </a:extLst>
          </p:cNvPr>
          <p:cNvSpPr txBox="1">
            <a:spLocks/>
          </p:cNvSpPr>
          <p:nvPr/>
        </p:nvSpPr>
        <p:spPr>
          <a:xfrm>
            <a:off x="193317" y="4040507"/>
            <a:ext cx="3493114" cy="8667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VCD </a:t>
            </a:r>
          </a:p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Pre-cloud filtering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22CBB1FE-5293-4007-B16A-688F1D33E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497" y="3188820"/>
            <a:ext cx="4141801" cy="356616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60DB3C4-D3AD-43D0-99A4-F27A9D1867EC}"/>
              </a:ext>
            </a:extLst>
          </p:cNvPr>
          <p:cNvSpPr txBox="1">
            <a:spLocks/>
          </p:cNvSpPr>
          <p:nvPr/>
        </p:nvSpPr>
        <p:spPr>
          <a:xfrm>
            <a:off x="8168917" y="4040507"/>
            <a:ext cx="3703612" cy="174053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VCD </a:t>
            </a:r>
          </a:p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Filter NO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pixels with cloud fraction &gt; 0.3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AFFEB1E-1D2E-412E-BD59-A093B12CB1A2}"/>
              </a:ext>
            </a:extLst>
          </p:cNvPr>
          <p:cNvSpPr txBox="1">
            <a:spLocks/>
          </p:cNvSpPr>
          <p:nvPr/>
        </p:nvSpPr>
        <p:spPr>
          <a:xfrm>
            <a:off x="4099873" y="2730674"/>
            <a:ext cx="3826114" cy="4581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Cloud Fraction 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07128A13-8D7A-4E4A-9F15-D485BF9F4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176" y="545695"/>
            <a:ext cx="4098283" cy="3566160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D34578C7-CF34-4766-9D99-FB17A99AF7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5" y="545695"/>
            <a:ext cx="4141802" cy="360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234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Air Mass Factors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20B6DE-0E86-403E-9460-4DBC277F45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43C6A-7CE9-49D3-BC3D-6E6AFC5A7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166" y="1190627"/>
            <a:ext cx="3591000" cy="320040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B3B9AED-7FD9-4287-B772-2E2BCA979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51" y="1190627"/>
            <a:ext cx="3590999" cy="320040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4D57FC-9FA7-40BF-8400-E610DAD56DFA}"/>
              </a:ext>
            </a:extLst>
          </p:cNvPr>
          <p:cNvSpPr txBox="1">
            <a:spLocks/>
          </p:cNvSpPr>
          <p:nvPr/>
        </p:nvSpPr>
        <p:spPr>
          <a:xfrm>
            <a:off x="6680453" y="746368"/>
            <a:ext cx="3241397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Climatology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B2701AC-41E5-4CE5-B55B-505D3F02662B}"/>
              </a:ext>
            </a:extLst>
          </p:cNvPr>
          <p:cNvSpPr txBox="1">
            <a:spLocks/>
          </p:cNvSpPr>
          <p:nvPr/>
        </p:nvSpPr>
        <p:spPr>
          <a:xfrm>
            <a:off x="802110" y="746368"/>
            <a:ext cx="2608514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Truth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1E769DF2-82FF-4408-ABB7-0B51A0CC4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04" y="1190627"/>
            <a:ext cx="3666928" cy="3268069"/>
          </a:xfrm>
          <a:prstGeom prst="rect">
            <a:avLst/>
          </a:prstGeom>
        </p:spPr>
      </p:pic>
      <p:pic>
        <p:nvPicPr>
          <p:cNvPr id="18" name="Picture 17" descr="Map&#10;&#10;Description automatically generated">
            <a:extLst>
              <a:ext uri="{FF2B5EF4-FFF2-40B4-BE49-F238E27FC236}">
                <a16:creationId xmlns:a16="http://schemas.microsoft.com/office/drawing/2014/main" id="{0F6B6DF7-CFBD-467E-A23B-6F320087BD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93" y="4264901"/>
            <a:ext cx="2938546" cy="2557004"/>
          </a:xfrm>
          <a:prstGeom prst="rect">
            <a:avLst/>
          </a:prstGeom>
        </p:spPr>
      </p:pic>
      <p:pic>
        <p:nvPicPr>
          <p:cNvPr id="19" name="Picture 18" descr="Diagram, map&#10;&#10;Description automatically generated">
            <a:extLst>
              <a:ext uri="{FF2B5EF4-FFF2-40B4-BE49-F238E27FC236}">
                <a16:creationId xmlns:a16="http://schemas.microsoft.com/office/drawing/2014/main" id="{D1C74C2C-1F0F-4320-AA49-BEF1973D54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74" y="4297680"/>
            <a:ext cx="2942358" cy="256032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690D781-B0C8-4004-9877-F06F591D0F0F}"/>
              </a:ext>
            </a:extLst>
          </p:cNvPr>
          <p:cNvSpPr txBox="1"/>
          <p:nvPr/>
        </p:nvSpPr>
        <p:spPr>
          <a:xfrm>
            <a:off x="3201202" y="5936703"/>
            <a:ext cx="2414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AMF x VCD = SCD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E9741E6B-7C09-424B-8C38-E710B5613538}"/>
              </a:ext>
            </a:extLst>
          </p:cNvPr>
          <p:cNvSpPr txBox="1">
            <a:spLocks/>
          </p:cNvSpPr>
          <p:nvPr/>
        </p:nvSpPr>
        <p:spPr>
          <a:xfrm>
            <a:off x="3193137" y="5058833"/>
            <a:ext cx="2414663" cy="7540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SCD can be backed out from proxy product variables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393B80D3-441B-4E2E-8450-6E675171EE6D}"/>
              </a:ext>
            </a:extLst>
          </p:cNvPr>
          <p:cNvSpPr txBox="1">
            <a:spLocks/>
          </p:cNvSpPr>
          <p:nvPr/>
        </p:nvSpPr>
        <p:spPr>
          <a:xfrm>
            <a:off x="6309899" y="4053466"/>
            <a:ext cx="1441908" cy="39466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SCD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3BBFADFA-1277-4BBA-92A4-BB94D6AD44F8}"/>
              </a:ext>
            </a:extLst>
          </p:cNvPr>
          <p:cNvSpPr txBox="1">
            <a:spLocks/>
          </p:cNvSpPr>
          <p:nvPr/>
        </p:nvSpPr>
        <p:spPr>
          <a:xfrm>
            <a:off x="1066151" y="4053466"/>
            <a:ext cx="1441908" cy="39466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VCD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EF76E027-39B1-472C-B651-800C4FCE0FF0}"/>
              </a:ext>
            </a:extLst>
          </p:cNvPr>
          <p:cNvSpPr/>
          <p:nvPr/>
        </p:nvSpPr>
        <p:spPr>
          <a:xfrm>
            <a:off x="3704551" y="4655063"/>
            <a:ext cx="147011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7C0F38C5-3A3A-40DD-8EA1-E04634B12A6B}"/>
              </a:ext>
            </a:extLst>
          </p:cNvPr>
          <p:cNvSpPr txBox="1">
            <a:spLocks/>
          </p:cNvSpPr>
          <p:nvPr/>
        </p:nvSpPr>
        <p:spPr>
          <a:xfrm>
            <a:off x="8705763" y="4540614"/>
            <a:ext cx="3257929" cy="207445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Smaller AMFs in areas of high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VCDs (e.g., cities, smoke plumes) 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Proxy method does not account for influence of aerosols on AMFs!</a:t>
            </a:r>
          </a:p>
        </p:txBody>
      </p:sp>
    </p:spTree>
    <p:extLst>
      <p:ext uri="{BB962C8B-B14F-4D97-AF65-F5344CB8AC3E}">
        <p14:creationId xmlns:p14="http://schemas.microsoft.com/office/powerpoint/2010/main" val="375664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5" grpId="0"/>
      <p:bldP spid="36" grpId="0" animBg="1"/>
      <p:bldP spid="37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Instrument Errors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14936-79CE-485C-AAF7-648A23DFF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CFE7D63D-39B0-48DE-A588-A7A11FB0E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2" y="1228726"/>
            <a:ext cx="5352855" cy="4620996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39FF797D-A24E-41A2-AB08-6BC372306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763" y="1228725"/>
            <a:ext cx="5306267" cy="4617299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8756AEB-7C11-4CCD-8C39-864553C26566}"/>
              </a:ext>
            </a:extLst>
          </p:cNvPr>
          <p:cNvSpPr txBox="1">
            <a:spLocks/>
          </p:cNvSpPr>
          <p:nvPr/>
        </p:nvSpPr>
        <p:spPr>
          <a:xfrm>
            <a:off x="7421168" y="789190"/>
            <a:ext cx="3241397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VCD Product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4D57FC-9FA7-40BF-8400-E610DAD56DFA}"/>
              </a:ext>
            </a:extLst>
          </p:cNvPr>
          <p:cNvSpPr txBox="1">
            <a:spLocks/>
          </p:cNvSpPr>
          <p:nvPr/>
        </p:nvSpPr>
        <p:spPr>
          <a:xfrm>
            <a:off x="839229" y="789191"/>
            <a:ext cx="4511383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VCD Uncertainties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DCE47C0-43FA-4F84-A544-CBE19D3761E1}"/>
              </a:ext>
            </a:extLst>
          </p:cNvPr>
          <p:cNvSpPr txBox="1">
            <a:spLocks/>
          </p:cNvSpPr>
          <p:nvPr/>
        </p:nvSpPr>
        <p:spPr>
          <a:xfrm>
            <a:off x="472369" y="6041204"/>
            <a:ext cx="11247262" cy="50479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Instrument errors from TEMPO noise module reflected in VCD uncertainty  </a:t>
            </a:r>
          </a:p>
        </p:txBody>
      </p:sp>
    </p:spTree>
    <p:extLst>
      <p:ext uri="{BB962C8B-B14F-4D97-AF65-F5344CB8AC3E}">
        <p14:creationId xmlns:p14="http://schemas.microsoft.com/office/powerpoint/2010/main" val="2613127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Map&#10;&#10;Description automatically generated">
            <a:extLst>
              <a:ext uri="{FF2B5EF4-FFF2-40B4-BE49-F238E27FC236}">
                <a16:creationId xmlns:a16="http://schemas.microsoft.com/office/drawing/2014/main" id="{EC360D79-E570-4226-B6A7-B024E522D2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96" y="4420461"/>
            <a:ext cx="2861875" cy="2437539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</a:t>
            </a:r>
            <a:r>
              <a:rPr lang="en-US" sz="36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HCHO Proxy Products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A35830-7201-46C2-BA83-ED91A8B4AF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14D57FC-9FA7-40BF-8400-E610DAD56DFA}"/>
              </a:ext>
            </a:extLst>
          </p:cNvPr>
          <p:cNvSpPr txBox="1">
            <a:spLocks/>
          </p:cNvSpPr>
          <p:nvPr/>
        </p:nvSpPr>
        <p:spPr>
          <a:xfrm>
            <a:off x="304223" y="943647"/>
            <a:ext cx="3162228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Tropospheric NO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VCD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1EB7D4FD-63BC-430F-8EC2-97838E8ED7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9" y="1305682"/>
            <a:ext cx="3677946" cy="3200400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60BA34C-CBD7-4197-A31A-A4A76CF5B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693" y="1305682"/>
            <a:ext cx="3677947" cy="32004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8ED4147-F520-4728-AD2F-E70E587783D6}"/>
              </a:ext>
            </a:extLst>
          </p:cNvPr>
          <p:cNvSpPr txBox="1">
            <a:spLocks/>
          </p:cNvSpPr>
          <p:nvPr/>
        </p:nvSpPr>
        <p:spPr>
          <a:xfrm>
            <a:off x="3982169" y="943646"/>
            <a:ext cx="3162228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Total HCHO VCD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C831C34-76EE-4883-8B74-43E68633C15D}"/>
              </a:ext>
            </a:extLst>
          </p:cNvPr>
          <p:cNvSpPr/>
          <p:nvPr/>
        </p:nvSpPr>
        <p:spPr>
          <a:xfrm>
            <a:off x="1732547" y="3489155"/>
            <a:ext cx="770021" cy="637673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AD16DFA-E329-43D1-BCA1-491131FB56F7}"/>
              </a:ext>
            </a:extLst>
          </p:cNvPr>
          <p:cNvCxnSpPr>
            <a:cxnSpLocks/>
          </p:cNvCxnSpPr>
          <p:nvPr/>
        </p:nvCxnSpPr>
        <p:spPr>
          <a:xfrm>
            <a:off x="2117557" y="4221801"/>
            <a:ext cx="232238" cy="538238"/>
          </a:xfrm>
          <a:prstGeom prst="straightConnector1">
            <a:avLst/>
          </a:prstGeom>
          <a:ln w="444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201308_tempo_no2_CA_opt">
            <a:hlinkClick r:id="" action="ppaction://media"/>
            <a:extLst>
              <a:ext uri="{FF2B5EF4-FFF2-40B4-BE49-F238E27FC236}">
                <a16:creationId xmlns:a16="http://schemas.microsoft.com/office/drawing/2014/main" id="{8E3D4DF8-1DB6-4090-A747-2987F9CBB8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8679" y="1913030"/>
            <a:ext cx="3995339" cy="3476582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5E1E904-7F78-4F9A-B015-8516DAD9BBB1}"/>
              </a:ext>
            </a:extLst>
          </p:cNvPr>
          <p:cNvSpPr txBox="1">
            <a:spLocks/>
          </p:cNvSpPr>
          <p:nvPr/>
        </p:nvSpPr>
        <p:spPr>
          <a:xfrm>
            <a:off x="8079852" y="1201588"/>
            <a:ext cx="3162228" cy="8629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Tropospheric NO</a:t>
            </a:r>
            <a:r>
              <a:rPr lang="en-US" sz="20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VCD</a:t>
            </a:r>
          </a:p>
          <a:p>
            <a:pPr marL="0" indent="0" algn="ctr" defTabSz="1097280">
              <a:lnSpc>
                <a:spcPct val="100000"/>
              </a:lnSpc>
              <a:spcBef>
                <a:spcPts val="400"/>
              </a:spcBef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Aug. 28 – Aug. 31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00B4B5C0-FDE4-464A-AF7E-0C052020A5CC}"/>
              </a:ext>
            </a:extLst>
          </p:cNvPr>
          <p:cNvSpPr txBox="1">
            <a:spLocks/>
          </p:cNvSpPr>
          <p:nvPr/>
        </p:nvSpPr>
        <p:spPr>
          <a:xfrm>
            <a:off x="4106761" y="5492521"/>
            <a:ext cx="7650295" cy="115392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Proxy products show high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HCHO VCDs in wildfire smoke plumes 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Enhanced NO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VCDs from urban emission sources also shown</a:t>
            </a:r>
          </a:p>
        </p:txBody>
      </p:sp>
    </p:spTree>
    <p:extLst>
      <p:ext uri="{BB962C8B-B14F-4D97-AF65-F5344CB8AC3E}">
        <p14:creationId xmlns:p14="http://schemas.microsoft.com/office/powerpoint/2010/main" val="283336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Monitoring NO</a:t>
            </a:r>
            <a:r>
              <a:rPr lang="en-US" sz="36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with TEMPO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92491882-562B-4017-AC8A-4BBFC6C6868B}"/>
              </a:ext>
            </a:extLst>
          </p:cNvPr>
          <p:cNvSpPr txBox="1">
            <a:spLocks/>
          </p:cNvSpPr>
          <p:nvPr/>
        </p:nvSpPr>
        <p:spPr>
          <a:xfrm>
            <a:off x="11051145" y="6365294"/>
            <a:ext cx="1015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BC93AA5-82BE-468E-90B3-DD1DC18545AD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6C2D074-5CB2-439D-8C1E-92AAB9CF517B}"/>
              </a:ext>
            </a:extLst>
          </p:cNvPr>
          <p:cNvSpPr txBox="1">
            <a:spLocks/>
          </p:cNvSpPr>
          <p:nvPr/>
        </p:nvSpPr>
        <p:spPr>
          <a:xfrm>
            <a:off x="4402015" y="6040865"/>
            <a:ext cx="7389048" cy="68613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TEMPO will observe rapidly varying NO</a:t>
            </a:r>
            <a:r>
              <a:rPr lang="en-US" sz="19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columns within wildfire smoke plumes and across urban areas and traffic corridors.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AE3C2D4-B6F7-41F2-B11B-6CE23138F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19" y="1161500"/>
            <a:ext cx="2503741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39E1887B-7C53-4FBD-A118-1D3C48B530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5449"/>
            <a:ext cx="2925989" cy="2546077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81C23AE8-1876-4BBE-8E10-F4EE82AF11E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489" y="1312281"/>
            <a:ext cx="2560320" cy="2377440"/>
          </a:xfrm>
          <a:prstGeom prst="rect">
            <a:avLst/>
          </a:prstGeom>
        </p:spPr>
      </p:pic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7538AC4E-7601-4E02-81C7-67A18589152D}"/>
              </a:ext>
            </a:extLst>
          </p:cNvPr>
          <p:cNvSpPr txBox="1">
            <a:spLocks/>
          </p:cNvSpPr>
          <p:nvPr/>
        </p:nvSpPr>
        <p:spPr>
          <a:xfrm>
            <a:off x="995041" y="3297682"/>
            <a:ext cx="852377" cy="39099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OMI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8817534C-5F0B-4385-8695-4C2675D9D064}"/>
              </a:ext>
            </a:extLst>
          </p:cNvPr>
          <p:cNvSpPr txBox="1">
            <a:spLocks/>
          </p:cNvSpPr>
          <p:nvPr/>
        </p:nvSpPr>
        <p:spPr>
          <a:xfrm>
            <a:off x="780093" y="723723"/>
            <a:ext cx="1898946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Aug. 23, 2013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1F54179C-F7A2-4B7E-8637-B7D7FAACF009}"/>
              </a:ext>
            </a:extLst>
          </p:cNvPr>
          <p:cNvSpPr txBox="1">
            <a:spLocks/>
          </p:cNvSpPr>
          <p:nvPr/>
        </p:nvSpPr>
        <p:spPr>
          <a:xfrm>
            <a:off x="287451" y="3298865"/>
            <a:ext cx="2143787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NASA Worldview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B38693EA-025F-480D-A46D-0A8EDA64B31D}"/>
              </a:ext>
            </a:extLst>
          </p:cNvPr>
          <p:cNvSpPr txBox="1">
            <a:spLocks/>
          </p:cNvSpPr>
          <p:nvPr/>
        </p:nvSpPr>
        <p:spPr>
          <a:xfrm>
            <a:off x="570470" y="1113144"/>
            <a:ext cx="1622847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Terra MODIS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2B20C627-E69E-4282-89CF-47B0A76A0E82}"/>
              </a:ext>
            </a:extLst>
          </p:cNvPr>
          <p:cNvSpPr txBox="1">
            <a:spLocks/>
          </p:cNvSpPr>
          <p:nvPr/>
        </p:nvSpPr>
        <p:spPr>
          <a:xfrm>
            <a:off x="3842530" y="1361742"/>
            <a:ext cx="1290391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~7:40 AM 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5E096C69-1AA9-4866-93AF-A43592F06BAA}"/>
              </a:ext>
            </a:extLst>
          </p:cNvPr>
          <p:cNvSpPr txBox="1">
            <a:spLocks/>
          </p:cNvSpPr>
          <p:nvPr/>
        </p:nvSpPr>
        <p:spPr>
          <a:xfrm>
            <a:off x="1230816" y="3809509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~12:50 PM 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43D24099-2A0F-40DA-B0BB-F5E0BD8ACD36}"/>
              </a:ext>
            </a:extLst>
          </p:cNvPr>
          <p:cNvSpPr txBox="1">
            <a:spLocks/>
          </p:cNvSpPr>
          <p:nvPr/>
        </p:nvSpPr>
        <p:spPr>
          <a:xfrm>
            <a:off x="189690" y="6272626"/>
            <a:ext cx="4212325" cy="5504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Proxy data not intended to support operational decisions or scientific research studies</a:t>
            </a:r>
            <a:endParaRPr lang="en-U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B3C5340-FE0C-4C38-BEC2-1A2EE25A0C8C}"/>
              </a:ext>
            </a:extLst>
          </p:cNvPr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28" y="1306636"/>
            <a:ext cx="2560320" cy="2377440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C55A5C9C-83E4-4B41-B2BB-EEDB5FE2F674}"/>
              </a:ext>
            </a:extLst>
          </p:cNvPr>
          <p:cNvSpPr txBox="1">
            <a:spLocks/>
          </p:cNvSpPr>
          <p:nvPr/>
        </p:nvSpPr>
        <p:spPr>
          <a:xfrm>
            <a:off x="6123437" y="1370507"/>
            <a:ext cx="1290391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~8:40 AM </a:t>
            </a:r>
          </a:p>
        </p:txBody>
      </p: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B02AE49D-AF93-486B-8879-C5C6C83E5545}"/>
              </a:ext>
            </a:extLst>
          </p:cNvPr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367" y="1304383"/>
            <a:ext cx="2560320" cy="2377440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9FF6E75-A46E-4881-9712-DB29756EF2FF}"/>
              </a:ext>
            </a:extLst>
          </p:cNvPr>
          <p:cNvPicPr>
            <a:picLocks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787" y="3597855"/>
            <a:ext cx="2560320" cy="2377440"/>
          </a:xfrm>
          <a:prstGeom prst="rect">
            <a:avLst/>
          </a:prstGeom>
        </p:spPr>
      </p:pic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20A94CBB-82D5-489E-A49E-A568A751A107}"/>
              </a:ext>
            </a:extLst>
          </p:cNvPr>
          <p:cNvSpPr txBox="1">
            <a:spLocks/>
          </p:cNvSpPr>
          <p:nvPr/>
        </p:nvSpPr>
        <p:spPr>
          <a:xfrm>
            <a:off x="8297587" y="1369236"/>
            <a:ext cx="1551311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~10:40 AM </a:t>
            </a:r>
          </a:p>
        </p:txBody>
      </p:sp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E338943E-5839-4418-B840-3AD58ECEFAC3}"/>
              </a:ext>
            </a:extLst>
          </p:cNvPr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101" y="1304383"/>
            <a:ext cx="2560320" cy="2377440"/>
          </a:xfrm>
          <a:prstGeom prst="rect">
            <a:avLst/>
          </a:prstGeom>
        </p:spPr>
      </p:pic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6A5E9F1C-6811-4BFF-B714-609013C96B69}"/>
              </a:ext>
            </a:extLst>
          </p:cNvPr>
          <p:cNvSpPr txBox="1">
            <a:spLocks/>
          </p:cNvSpPr>
          <p:nvPr/>
        </p:nvSpPr>
        <p:spPr>
          <a:xfrm>
            <a:off x="10592030" y="1371336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~11:40 AM </a:t>
            </a:r>
          </a:p>
        </p:txBody>
      </p:sp>
      <p:pic>
        <p:nvPicPr>
          <p:cNvPr id="31" name="Picture 30" descr="Map&#10;&#10;Description automatically generated">
            <a:extLst>
              <a:ext uri="{FF2B5EF4-FFF2-40B4-BE49-F238E27FC236}">
                <a16:creationId xmlns:a16="http://schemas.microsoft.com/office/drawing/2014/main" id="{D3D0273D-4117-4351-A536-6344A79251DA}"/>
              </a:ext>
            </a:extLst>
          </p:cNvPr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326" y="3577924"/>
            <a:ext cx="2560320" cy="2377440"/>
          </a:xfrm>
          <a:prstGeom prst="rect">
            <a:avLst/>
          </a:prstGeom>
        </p:spPr>
      </p:pic>
      <p:pic>
        <p:nvPicPr>
          <p:cNvPr id="32" name="Picture 31" descr="Map&#10;&#10;Description automatically generated">
            <a:extLst>
              <a:ext uri="{FF2B5EF4-FFF2-40B4-BE49-F238E27FC236}">
                <a16:creationId xmlns:a16="http://schemas.microsoft.com/office/drawing/2014/main" id="{94537956-4F58-4042-8650-577F34B83E7E}"/>
              </a:ext>
            </a:extLst>
          </p:cNvPr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162" y="3583886"/>
            <a:ext cx="2560320" cy="2377440"/>
          </a:xfrm>
          <a:prstGeom prst="rect">
            <a:avLst/>
          </a:prstGeom>
        </p:spPr>
      </p:pic>
      <p:pic>
        <p:nvPicPr>
          <p:cNvPr id="33" name="Picture 32" descr="Map&#10;&#10;Description automatically generated">
            <a:extLst>
              <a:ext uri="{FF2B5EF4-FFF2-40B4-BE49-F238E27FC236}">
                <a16:creationId xmlns:a16="http://schemas.microsoft.com/office/drawing/2014/main" id="{C7024246-5A31-4BB1-91D8-E38EE3570413}"/>
              </a:ext>
            </a:extLst>
          </p:cNvPr>
          <p:cNvPicPr>
            <a:picLocks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9701" y="3590684"/>
            <a:ext cx="2560320" cy="2377440"/>
          </a:xfrm>
          <a:prstGeom prst="rect">
            <a:avLst/>
          </a:prstGeom>
        </p:spPr>
      </p:pic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80626056-5E96-48C8-AB37-E4416F898940}"/>
              </a:ext>
            </a:extLst>
          </p:cNvPr>
          <p:cNvSpPr txBox="1">
            <a:spLocks/>
          </p:cNvSpPr>
          <p:nvPr/>
        </p:nvSpPr>
        <p:spPr>
          <a:xfrm>
            <a:off x="3786517" y="3665999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~12:40 PM 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3D5A9923-8320-45AC-A1BF-70CB641D1E36}"/>
              </a:ext>
            </a:extLst>
          </p:cNvPr>
          <p:cNvSpPr txBox="1">
            <a:spLocks/>
          </p:cNvSpPr>
          <p:nvPr/>
        </p:nvSpPr>
        <p:spPr>
          <a:xfrm>
            <a:off x="6149083" y="3646704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~1:40 PM 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69F4E878-EA82-4AA7-98D5-6720CC8A20B8}"/>
              </a:ext>
            </a:extLst>
          </p:cNvPr>
          <p:cNvSpPr txBox="1">
            <a:spLocks/>
          </p:cNvSpPr>
          <p:nvPr/>
        </p:nvSpPr>
        <p:spPr>
          <a:xfrm>
            <a:off x="10672788" y="3681823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~5:40 PM 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0DF128E4-27D8-4294-8AB3-E177FD3CB7D2}"/>
              </a:ext>
            </a:extLst>
          </p:cNvPr>
          <p:cNvSpPr txBox="1">
            <a:spLocks/>
          </p:cNvSpPr>
          <p:nvPr/>
        </p:nvSpPr>
        <p:spPr>
          <a:xfrm>
            <a:off x="8384817" y="3674448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~3:40 PM 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8C3001BB-DA17-4D7B-B9F2-17F5D341E5AD}"/>
              </a:ext>
            </a:extLst>
          </p:cNvPr>
          <p:cNvSpPr txBox="1">
            <a:spLocks/>
          </p:cNvSpPr>
          <p:nvPr/>
        </p:nvSpPr>
        <p:spPr>
          <a:xfrm>
            <a:off x="189690" y="3809509"/>
            <a:ext cx="1410144" cy="4105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OMI NO</a:t>
            </a:r>
            <a:r>
              <a:rPr lang="en-US" sz="1800" b="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DA254551-1CD5-44AE-8D46-458F49AA1E69}"/>
              </a:ext>
            </a:extLst>
          </p:cNvPr>
          <p:cNvSpPr txBox="1">
            <a:spLocks/>
          </p:cNvSpPr>
          <p:nvPr/>
        </p:nvSpPr>
        <p:spPr>
          <a:xfrm>
            <a:off x="5207510" y="854564"/>
            <a:ext cx="4948680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TEMPO Proxy Level 2 NO</a:t>
            </a:r>
            <a:r>
              <a:rPr lang="en-US" sz="22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B91C263-32F6-46CA-B708-80959042D7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49" y="1950165"/>
            <a:ext cx="3910455" cy="343708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8F7F161-4321-469F-951C-9EED641A8B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175" y="1950165"/>
            <a:ext cx="4055619" cy="343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80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36"/>
    </mc:Choice>
    <mc:Fallback xmlns="">
      <p:transition spd="slow" advTm="58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A48E2F3-FDA6-4D19-B84F-16A1183F2C16}"/>
              </a:ext>
            </a:extLst>
          </p:cNvPr>
          <p:cNvSpPr/>
          <p:nvPr/>
        </p:nvSpPr>
        <p:spPr>
          <a:xfrm>
            <a:off x="1084436" y="3639896"/>
            <a:ext cx="6926319" cy="1412777"/>
          </a:xfrm>
          <a:prstGeom prst="rect">
            <a:avLst/>
          </a:prstGeom>
          <a:gradFill>
            <a:gsLst>
              <a:gs pos="100000">
                <a:schemeClr val="bg1">
                  <a:alpha val="75000"/>
                  <a:lumMod val="75000"/>
                  <a:lumOff val="25000"/>
                </a:schemeClr>
              </a:gs>
              <a:gs pos="41000">
                <a:schemeClr val="accent1">
                  <a:alpha val="75000"/>
                  <a:lumMod val="75000"/>
                  <a:lumOff val="25000"/>
                </a:schemeClr>
              </a:gs>
              <a:gs pos="0">
                <a:schemeClr val="accent1">
                  <a:alpha val="75000"/>
                  <a:lumMod val="75000"/>
                  <a:lumOff val="25000"/>
                </a:schemeClr>
              </a:gs>
              <a:gs pos="73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will TEMPO measure?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7CC0F-D54B-4022-86DE-B0249A52A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615B8C2-A194-45CA-9AB8-F6669CA10EAD}"/>
              </a:ext>
            </a:extLst>
          </p:cNvPr>
          <p:cNvSpPr txBox="1">
            <a:spLocks/>
          </p:cNvSpPr>
          <p:nvPr/>
        </p:nvSpPr>
        <p:spPr>
          <a:xfrm>
            <a:off x="393238" y="5642839"/>
            <a:ext cx="11247262" cy="114718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 will measure the backscattered UV and visible (VIS) radiation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 retrieval algorithms use information on the absorption spectra of different trace gases in the UV &amp; VIS bands to infer column density amounts of trace gases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036A9-4763-4D87-A5DF-2B0E566D4C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324" y="848163"/>
            <a:ext cx="1691431" cy="130701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C9344-73D2-42F1-9AD7-B1BD0B6CD2AD}"/>
              </a:ext>
            </a:extLst>
          </p:cNvPr>
          <p:cNvSpPr/>
          <p:nvPr/>
        </p:nvSpPr>
        <p:spPr>
          <a:xfrm>
            <a:off x="1084436" y="5066067"/>
            <a:ext cx="6926319" cy="5916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63E246-B860-461E-9F61-7CFF85F02FAE}"/>
              </a:ext>
            </a:extLst>
          </p:cNvPr>
          <p:cNvSpPr txBox="1"/>
          <p:nvPr/>
        </p:nvSpPr>
        <p:spPr>
          <a:xfrm>
            <a:off x="6688920" y="2202740"/>
            <a:ext cx="235634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Slant Column Density (SCD)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2F2211-8E3A-4B10-870B-1C298D0646AB}"/>
              </a:ext>
            </a:extLst>
          </p:cNvPr>
          <p:cNvSpPr txBox="1"/>
          <p:nvPr/>
        </p:nvSpPr>
        <p:spPr>
          <a:xfrm>
            <a:off x="3261057" y="1319421"/>
            <a:ext cx="2328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Column Density (VCD)</a:t>
            </a:r>
            <a:endParaRPr lang="en-US" sz="17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869C24B-A048-4CE3-A40A-CA8F54D586D2}"/>
              </a:ext>
            </a:extLst>
          </p:cNvPr>
          <p:cNvCxnSpPr>
            <a:cxnSpLocks/>
          </p:cNvCxnSpPr>
          <p:nvPr/>
        </p:nvCxnSpPr>
        <p:spPr>
          <a:xfrm flipH="1" flipV="1">
            <a:off x="4296529" y="1969875"/>
            <a:ext cx="23836" cy="2913630"/>
          </a:xfrm>
          <a:prstGeom prst="straightConnector1">
            <a:avLst/>
          </a:prstGeom>
          <a:ln w="79375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loud 35">
            <a:extLst>
              <a:ext uri="{FF2B5EF4-FFF2-40B4-BE49-F238E27FC236}">
                <a16:creationId xmlns:a16="http://schemas.microsoft.com/office/drawing/2014/main" id="{551C1F7D-4059-419F-975A-5F7D3374B9B9}"/>
              </a:ext>
            </a:extLst>
          </p:cNvPr>
          <p:cNvSpPr/>
          <p:nvPr/>
        </p:nvSpPr>
        <p:spPr>
          <a:xfrm>
            <a:off x="1258105" y="4172693"/>
            <a:ext cx="1247947" cy="51701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Cloud 38">
            <a:extLst>
              <a:ext uri="{FF2B5EF4-FFF2-40B4-BE49-F238E27FC236}">
                <a16:creationId xmlns:a16="http://schemas.microsoft.com/office/drawing/2014/main" id="{59B8246B-4F14-4572-8F15-739F344E3CC4}"/>
              </a:ext>
            </a:extLst>
          </p:cNvPr>
          <p:cNvSpPr/>
          <p:nvPr/>
        </p:nvSpPr>
        <p:spPr>
          <a:xfrm>
            <a:off x="5814070" y="4263329"/>
            <a:ext cx="1247947" cy="54394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E2E7BC-C64D-4C5C-9787-9F61D7FCC515}"/>
              </a:ext>
            </a:extLst>
          </p:cNvPr>
          <p:cNvSpPr txBox="1"/>
          <p:nvPr/>
        </p:nvSpPr>
        <p:spPr>
          <a:xfrm>
            <a:off x="3811614" y="5143955"/>
            <a:ext cx="96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FAA6B3-59FA-400D-A6E8-548871413FD5}"/>
              </a:ext>
            </a:extLst>
          </p:cNvPr>
          <p:cNvSpPr txBox="1"/>
          <p:nvPr/>
        </p:nvSpPr>
        <p:spPr>
          <a:xfrm>
            <a:off x="1050016" y="3616488"/>
            <a:ext cx="2042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Atmosphere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GOME-TEMPO-16jun2016.PNG">
            <a:extLst>
              <a:ext uri="{FF2B5EF4-FFF2-40B4-BE49-F238E27FC236}">
                <a16:creationId xmlns:a16="http://schemas.microsoft.com/office/drawing/2014/main" id="{91F61DDC-34A4-4206-9EF6-5618196F30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10512" r="12746" b="6994"/>
          <a:stretch/>
        </p:blipFill>
        <p:spPr>
          <a:xfrm>
            <a:off x="8523323" y="1823708"/>
            <a:ext cx="3601785" cy="277572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E9EE43B-E401-454F-8A99-75E4124B2F95}"/>
              </a:ext>
            </a:extLst>
          </p:cNvPr>
          <p:cNvSpPr txBox="1"/>
          <p:nvPr/>
        </p:nvSpPr>
        <p:spPr>
          <a:xfrm>
            <a:off x="9349961" y="1091123"/>
            <a:ext cx="2356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Spectral range of TEMPO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Sun, Vector, Illustration, Free Image, Star, Energy">
            <a:extLst>
              <a:ext uri="{FF2B5EF4-FFF2-40B4-BE49-F238E27FC236}">
                <a16:creationId xmlns:a16="http://schemas.microsoft.com/office/drawing/2014/main" id="{AF57D53F-7410-47B4-BC6A-5888285D6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45" y="319914"/>
            <a:ext cx="1987306" cy="19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AC9037FA-242A-4F22-A0E3-A9E0128B3F51}"/>
              </a:ext>
            </a:extLst>
          </p:cNvPr>
          <p:cNvSpPr txBox="1"/>
          <p:nvPr/>
        </p:nvSpPr>
        <p:spPr>
          <a:xfrm>
            <a:off x="5267804" y="4303011"/>
            <a:ext cx="2328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7F21C8D0-05DE-48B2-9B26-8371C7FEA823}"/>
              </a:ext>
            </a:extLst>
          </p:cNvPr>
          <p:cNvSpPr/>
          <p:nvPr/>
        </p:nvSpPr>
        <p:spPr>
          <a:xfrm>
            <a:off x="1094946" y="4778319"/>
            <a:ext cx="6915809" cy="301652"/>
          </a:xfrm>
          <a:prstGeom prst="roundRect">
            <a:avLst/>
          </a:prstGeom>
          <a:gradFill>
            <a:gsLst>
              <a:gs pos="0">
                <a:srgbClr val="CC9900"/>
              </a:gs>
              <a:gs pos="0">
                <a:srgbClr val="CC9900"/>
              </a:gs>
              <a:gs pos="100000">
                <a:schemeClr val="accent1">
                  <a:alpha val="75000"/>
                  <a:lumMod val="75000"/>
                  <a:lumOff val="25000"/>
                </a:schemeClr>
              </a:gs>
              <a:gs pos="23000">
                <a:srgbClr val="CC9900"/>
              </a:gs>
              <a:gs pos="0">
                <a:srgbClr val="C79B11"/>
              </a:gs>
              <a:gs pos="0">
                <a:srgbClr val="CC9900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4A9C4192-46FB-479F-AD50-41482876CB95}"/>
              </a:ext>
            </a:extLst>
          </p:cNvPr>
          <p:cNvSpPr/>
          <p:nvPr/>
        </p:nvSpPr>
        <p:spPr>
          <a:xfrm rot="19300087">
            <a:off x="2985395" y="1794419"/>
            <a:ext cx="290823" cy="3406024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546A691-BFE4-4FA1-82DD-CF2DD90CBA8E}"/>
              </a:ext>
            </a:extLst>
          </p:cNvPr>
          <p:cNvCxnSpPr>
            <a:cxnSpLocks/>
          </p:cNvCxnSpPr>
          <p:nvPr/>
        </p:nvCxnSpPr>
        <p:spPr>
          <a:xfrm flipV="1">
            <a:off x="4487917" y="2337741"/>
            <a:ext cx="2123091" cy="2545764"/>
          </a:xfrm>
          <a:prstGeom prst="straightConnector1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Arrow: Down 43">
            <a:extLst>
              <a:ext uri="{FF2B5EF4-FFF2-40B4-BE49-F238E27FC236}">
                <a16:creationId xmlns:a16="http://schemas.microsoft.com/office/drawing/2014/main" id="{62E2CCD3-2BA0-441F-A355-1D392D827DF9}"/>
              </a:ext>
            </a:extLst>
          </p:cNvPr>
          <p:cNvSpPr/>
          <p:nvPr/>
        </p:nvSpPr>
        <p:spPr>
          <a:xfrm rot="19254420">
            <a:off x="3084921" y="1641165"/>
            <a:ext cx="290823" cy="278093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E8D1AC6-E14F-4872-A12E-0657117DC44F}"/>
              </a:ext>
            </a:extLst>
          </p:cNvPr>
          <p:cNvCxnSpPr>
            <a:cxnSpLocks/>
          </p:cNvCxnSpPr>
          <p:nvPr/>
        </p:nvCxnSpPr>
        <p:spPr>
          <a:xfrm flipV="1">
            <a:off x="4487917" y="2199599"/>
            <a:ext cx="1807571" cy="1878554"/>
          </a:xfrm>
          <a:prstGeom prst="straightConnector1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FE779819-538D-4393-B0B7-10FFE7B7FF86}"/>
              </a:ext>
            </a:extLst>
          </p:cNvPr>
          <p:cNvSpPr txBox="1"/>
          <p:nvPr/>
        </p:nvSpPr>
        <p:spPr>
          <a:xfrm>
            <a:off x="8921120" y="4978465"/>
            <a:ext cx="1031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Raw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042CD77-EB20-4959-88A1-965A14669283}"/>
              </a:ext>
            </a:extLst>
          </p:cNvPr>
          <p:cNvCxnSpPr>
            <a:cxnSpLocks/>
          </p:cNvCxnSpPr>
          <p:nvPr/>
        </p:nvCxnSpPr>
        <p:spPr>
          <a:xfrm>
            <a:off x="9908126" y="5209298"/>
            <a:ext cx="7531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5957DD9-34FE-4F8B-BF2B-9B49CB1D3E2C}"/>
              </a:ext>
            </a:extLst>
          </p:cNvPr>
          <p:cNvSpPr txBox="1"/>
          <p:nvPr/>
        </p:nvSpPr>
        <p:spPr>
          <a:xfrm>
            <a:off x="10626062" y="4978465"/>
            <a:ext cx="1273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Level 3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4023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“Fast” Proxy Method for O</a:t>
            </a:r>
            <a:r>
              <a:rPr lang="en-US" sz="36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profile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18D22E-37D1-4892-B693-3E3D2D99C1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341EB0-A96C-4715-B11B-71D85DB7D0C3}"/>
              </a:ext>
            </a:extLst>
          </p:cNvPr>
          <p:cNvSpPr/>
          <p:nvPr/>
        </p:nvSpPr>
        <p:spPr>
          <a:xfrm>
            <a:off x="525452" y="1255921"/>
            <a:ext cx="2313542" cy="1219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Interpolate G5NR model data onto TEMPO grid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4CCD7FF-2EA8-4DF4-957C-2765FDE894DE}"/>
              </a:ext>
            </a:extLst>
          </p:cNvPr>
          <p:cNvSpPr/>
          <p:nvPr/>
        </p:nvSpPr>
        <p:spPr>
          <a:xfrm>
            <a:off x="2930487" y="1623395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C87480-1C23-4C66-93A4-279468241628}"/>
              </a:ext>
            </a:extLst>
          </p:cNvPr>
          <p:cNvSpPr/>
          <p:nvPr/>
        </p:nvSpPr>
        <p:spPr>
          <a:xfrm>
            <a:off x="7556784" y="1255920"/>
            <a:ext cx="2313542" cy="1219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Apply TEMPO SNR model to estimate instrument SNR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65576-9A3F-4BA9-B07A-15F36EA05DA2}"/>
              </a:ext>
            </a:extLst>
          </p:cNvPr>
          <p:cNvSpPr txBox="1"/>
          <p:nvPr/>
        </p:nvSpPr>
        <p:spPr>
          <a:xfrm>
            <a:off x="82570" y="5686939"/>
            <a:ext cx="3254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LUT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Lookup Table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SNR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Signal-to-Noise Ratio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3558929-873B-4D63-9D32-11411A2245DC}"/>
              </a:ext>
            </a:extLst>
          </p:cNvPr>
          <p:cNvSpPr/>
          <p:nvPr/>
        </p:nvSpPr>
        <p:spPr>
          <a:xfrm>
            <a:off x="6550548" y="1623395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A7387C-786A-459F-8F5E-885D31156CF6}"/>
              </a:ext>
            </a:extLst>
          </p:cNvPr>
          <p:cNvSpPr/>
          <p:nvPr/>
        </p:nvSpPr>
        <p:spPr>
          <a:xfrm>
            <a:off x="3946883" y="936990"/>
            <a:ext cx="2555517" cy="1938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Calculate radiances &amp; weighting functions from multiwavelength LUT (function of view geometry,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surface reflectance, clouds)</a:t>
            </a: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4C55BB95-3521-4BC6-9FBD-B36F45426A87}"/>
              </a:ext>
            </a:extLst>
          </p:cNvPr>
          <p:cNvSpPr/>
          <p:nvPr/>
        </p:nvSpPr>
        <p:spPr>
          <a:xfrm rot="5400000">
            <a:off x="9868191" y="1834818"/>
            <a:ext cx="1121529" cy="991508"/>
          </a:xfrm>
          <a:prstGeom prst="bentArrow">
            <a:avLst>
              <a:gd name="adj1" fmla="val 25000"/>
              <a:gd name="adj2" fmla="val 26685"/>
              <a:gd name="adj3" fmla="val 25000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F343C1-8FAC-43ED-8456-7585E5B44D72}"/>
              </a:ext>
            </a:extLst>
          </p:cNvPr>
          <p:cNvSpPr/>
          <p:nvPr/>
        </p:nvSpPr>
        <p:spPr>
          <a:xfrm>
            <a:off x="9421575" y="2927777"/>
            <a:ext cx="2390186" cy="15861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Input a priori covariance matrix &amp; TEMPO SNR into optimal estimation retrieval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3C2371F-CAEB-4811-BADD-5392B5ADC1F2}"/>
              </a:ext>
            </a:extLst>
          </p:cNvPr>
          <p:cNvSpPr/>
          <p:nvPr/>
        </p:nvSpPr>
        <p:spPr>
          <a:xfrm rot="10800000">
            <a:off x="8346129" y="3490169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113223-A255-4436-8A01-04D9E1E73DFB}"/>
              </a:ext>
            </a:extLst>
          </p:cNvPr>
          <p:cNvSpPr/>
          <p:nvPr/>
        </p:nvSpPr>
        <p:spPr>
          <a:xfrm>
            <a:off x="5976189" y="3103009"/>
            <a:ext cx="2313542" cy="12877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Derive covariance matrix &amp; averaging kernels from optimal estimation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63941A9-557F-4E89-8F14-C3A82CF0E972}"/>
              </a:ext>
            </a:extLst>
          </p:cNvPr>
          <p:cNvSpPr/>
          <p:nvPr/>
        </p:nvSpPr>
        <p:spPr>
          <a:xfrm rot="10800000">
            <a:off x="4900743" y="3490169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020499-631D-4637-8C21-FDAFC44E86C7}"/>
              </a:ext>
            </a:extLst>
          </p:cNvPr>
          <p:cNvSpPr/>
          <p:nvPr/>
        </p:nvSpPr>
        <p:spPr>
          <a:xfrm>
            <a:off x="2548842" y="3171197"/>
            <a:ext cx="2313542" cy="1219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Derive the retrieved 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profile product and add random noise</a:t>
            </a:r>
          </a:p>
        </p:txBody>
      </p:sp>
      <p:sp>
        <p:nvSpPr>
          <p:cNvPr id="29" name="Arrow: Bent 28">
            <a:extLst>
              <a:ext uri="{FF2B5EF4-FFF2-40B4-BE49-F238E27FC236}">
                <a16:creationId xmlns:a16="http://schemas.microsoft.com/office/drawing/2014/main" id="{EBCAEF5E-20BD-4076-9D9D-07962052F06D}"/>
              </a:ext>
            </a:extLst>
          </p:cNvPr>
          <p:cNvSpPr/>
          <p:nvPr/>
        </p:nvSpPr>
        <p:spPr>
          <a:xfrm flipV="1">
            <a:off x="3584377" y="4502952"/>
            <a:ext cx="1007081" cy="1219581"/>
          </a:xfrm>
          <a:prstGeom prst="bentArrow">
            <a:avLst>
              <a:gd name="adj1" fmla="val 25000"/>
              <a:gd name="adj2" fmla="val 24438"/>
              <a:gd name="adj3" fmla="val 25000"/>
              <a:gd name="adj4" fmla="val 4481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AE47ACE-0FFA-49AC-B93A-3117629A73CA}"/>
              </a:ext>
            </a:extLst>
          </p:cNvPr>
          <p:cNvSpPr txBox="1">
            <a:spLocks/>
          </p:cNvSpPr>
          <p:nvPr/>
        </p:nvSpPr>
        <p:spPr>
          <a:xfrm>
            <a:off x="168007" y="4664951"/>
            <a:ext cx="2778793" cy="7540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Surface reflectance from OMI climatology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B2123FEF-A5D0-4248-ACFA-CCAF4845E568}"/>
              </a:ext>
            </a:extLst>
          </p:cNvPr>
          <p:cNvSpPr txBox="1">
            <a:spLocks/>
          </p:cNvSpPr>
          <p:nvPr/>
        </p:nvSpPr>
        <p:spPr>
          <a:xfrm rot="2349232">
            <a:off x="3022855" y="5375943"/>
            <a:ext cx="1224438" cy="4810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Chart, map&#10;&#10;Description automatically generated">
            <a:extLst>
              <a:ext uri="{FF2B5EF4-FFF2-40B4-BE49-F238E27FC236}">
                <a16:creationId xmlns:a16="http://schemas.microsoft.com/office/drawing/2014/main" id="{6504DD33-C2D0-4778-A4CB-310B4E4E3ED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75" y="4550349"/>
            <a:ext cx="5742286" cy="230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99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 Proxy O</a:t>
            </a:r>
            <a:r>
              <a:rPr lang="en-US" sz="36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Profile Product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9DAB67-A002-4E4F-B49F-BDF6854FE5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E5400F-5A0D-4C5E-96EF-D6605F6B8BAC}"/>
              </a:ext>
            </a:extLst>
          </p:cNvPr>
          <p:cNvSpPr txBox="1">
            <a:spLocks/>
          </p:cNvSpPr>
          <p:nvPr/>
        </p:nvSpPr>
        <p:spPr>
          <a:xfrm>
            <a:off x="336099" y="5646744"/>
            <a:ext cx="11519802" cy="118707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profile product reveals higher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columns in the tropospheric and 0-2 km layer, which are difficult to distinguish using the total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column alone  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Tropospheric and 0-2 km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columns are particularly high over the eastern U.S. </a:t>
            </a:r>
          </a:p>
        </p:txBody>
      </p:sp>
      <p:pic>
        <p:nvPicPr>
          <p:cNvPr id="25" name="Picture 24" descr="Chart, map&#10;&#10;Description automatically generated">
            <a:extLst>
              <a:ext uri="{FF2B5EF4-FFF2-40B4-BE49-F238E27FC236}">
                <a16:creationId xmlns:a16="http://schemas.microsoft.com/office/drawing/2014/main" id="{36154F83-5BCD-4CF3-9A8A-8E9A598765A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545" y="3285246"/>
            <a:ext cx="6035040" cy="2468880"/>
          </a:xfrm>
          <a:prstGeom prst="rect">
            <a:avLst/>
          </a:prstGeom>
        </p:spPr>
      </p:pic>
      <p:pic>
        <p:nvPicPr>
          <p:cNvPr id="5" name="Picture 4" descr="Chart, map&#10;&#10;Description automatically generated">
            <a:extLst>
              <a:ext uri="{FF2B5EF4-FFF2-40B4-BE49-F238E27FC236}">
                <a16:creationId xmlns:a16="http://schemas.microsoft.com/office/drawing/2014/main" id="{99C466B5-2E00-4E8A-B15A-655A7806660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896313"/>
            <a:ext cx="6035040" cy="2468880"/>
          </a:xfrm>
          <a:prstGeom prst="rect">
            <a:avLst/>
          </a:prstGeom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38C086D8-22A5-41FD-97A4-9BE99073BEB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" y="887704"/>
            <a:ext cx="6035040" cy="246888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77BFDE2-BEC5-4B14-B48E-95D841D15837}"/>
              </a:ext>
            </a:extLst>
          </p:cNvPr>
          <p:cNvSpPr txBox="1">
            <a:spLocks/>
          </p:cNvSpPr>
          <p:nvPr/>
        </p:nvSpPr>
        <p:spPr>
          <a:xfrm>
            <a:off x="72991" y="3170093"/>
            <a:ext cx="1812973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Total 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521E773-B8E2-4C46-BC9F-21F11CC59653}"/>
              </a:ext>
            </a:extLst>
          </p:cNvPr>
          <p:cNvSpPr txBox="1">
            <a:spLocks/>
          </p:cNvSpPr>
          <p:nvPr/>
        </p:nvSpPr>
        <p:spPr>
          <a:xfrm>
            <a:off x="9231143" y="3243474"/>
            <a:ext cx="2948824" cy="63113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Tropospheric 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3329306-3236-45D1-B9FE-F318E0AD7818}"/>
              </a:ext>
            </a:extLst>
          </p:cNvPr>
          <p:cNvSpPr txBox="1">
            <a:spLocks/>
          </p:cNvSpPr>
          <p:nvPr/>
        </p:nvSpPr>
        <p:spPr>
          <a:xfrm>
            <a:off x="2164009" y="4368992"/>
            <a:ext cx="1986887" cy="63113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0-2 km 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0423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Model “Truth” vs Retrieval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AFDD72-13E3-46B6-A2F3-45142F47D8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E5400F-5A0D-4C5E-96EF-D6605F6B8BAC}"/>
              </a:ext>
            </a:extLst>
          </p:cNvPr>
          <p:cNvSpPr txBox="1">
            <a:spLocks/>
          </p:cNvSpPr>
          <p:nvPr/>
        </p:nvSpPr>
        <p:spPr>
          <a:xfrm>
            <a:off x="6691634" y="4542086"/>
            <a:ext cx="5195566" cy="184861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Fast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proxy method introduces significant noise in the 0-2 km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product compared to the model truth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High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columns are still apparent across the east coast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2CE902C2-4337-4DC9-B71F-4384B9AEE15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" y="1172393"/>
            <a:ext cx="6035040" cy="2468880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77BFDE2-BEC5-4B14-B48E-95D841D15837}"/>
              </a:ext>
            </a:extLst>
          </p:cNvPr>
          <p:cNvSpPr txBox="1">
            <a:spLocks/>
          </p:cNvSpPr>
          <p:nvPr/>
        </p:nvSpPr>
        <p:spPr>
          <a:xfrm>
            <a:off x="2046169" y="743939"/>
            <a:ext cx="2012587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Truth 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154ECAF3-A067-4008-BC56-E4D8E7B002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8" y="3778516"/>
            <a:ext cx="3330523" cy="2914684"/>
          </a:xfrm>
          <a:prstGeom prst="rect">
            <a:avLst/>
          </a:prstGeom>
        </p:spPr>
      </p:pic>
      <p:pic>
        <p:nvPicPr>
          <p:cNvPr id="26" name="Picture 25" descr="Chart, map&#10;&#10;Description automatically generated">
            <a:extLst>
              <a:ext uri="{FF2B5EF4-FFF2-40B4-BE49-F238E27FC236}">
                <a16:creationId xmlns:a16="http://schemas.microsoft.com/office/drawing/2014/main" id="{0C645B2C-F9CB-41FB-B190-8B36747E174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896" y="1168691"/>
            <a:ext cx="6035040" cy="246888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9571D51-5FF9-4FEA-95A0-A1839D8E19B6}"/>
              </a:ext>
            </a:extLst>
          </p:cNvPr>
          <p:cNvSpPr txBox="1">
            <a:spLocks/>
          </p:cNvSpPr>
          <p:nvPr/>
        </p:nvSpPr>
        <p:spPr>
          <a:xfrm>
            <a:off x="8050352" y="3484471"/>
            <a:ext cx="4016107" cy="85634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Filtered 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pixels with cloud fraction &gt; 0.3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00DFC4A-90D5-4836-A01C-7634CF1683EA}"/>
              </a:ext>
            </a:extLst>
          </p:cNvPr>
          <p:cNvSpPr/>
          <p:nvPr/>
        </p:nvSpPr>
        <p:spPr>
          <a:xfrm>
            <a:off x="3465096" y="2129589"/>
            <a:ext cx="397042" cy="42110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70EC49-DB13-4F5E-8581-31B6DF2C69DD}"/>
              </a:ext>
            </a:extLst>
          </p:cNvPr>
          <p:cNvSpPr/>
          <p:nvPr/>
        </p:nvSpPr>
        <p:spPr>
          <a:xfrm>
            <a:off x="9562115" y="2129588"/>
            <a:ext cx="397042" cy="421105"/>
          </a:xfrm>
          <a:prstGeom prst="roundRect">
            <a:avLst/>
          </a:pr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55EA2C5-7E98-4F73-8728-50E7B4C54299}"/>
              </a:ext>
            </a:extLst>
          </p:cNvPr>
          <p:cNvSpPr txBox="1">
            <a:spLocks/>
          </p:cNvSpPr>
          <p:nvPr/>
        </p:nvSpPr>
        <p:spPr>
          <a:xfrm>
            <a:off x="7463205" y="776936"/>
            <a:ext cx="3342481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profile product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969098F-DD20-485D-B2B4-DB97C2AF2A91}"/>
              </a:ext>
            </a:extLst>
          </p:cNvPr>
          <p:cNvCxnSpPr>
            <a:cxnSpLocks/>
          </p:cNvCxnSpPr>
          <p:nvPr/>
        </p:nvCxnSpPr>
        <p:spPr>
          <a:xfrm flipH="1">
            <a:off x="2776089" y="2654755"/>
            <a:ext cx="752948" cy="1192248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 descr="A picture containing map&#10;&#10;Description automatically generated">
            <a:extLst>
              <a:ext uri="{FF2B5EF4-FFF2-40B4-BE49-F238E27FC236}">
                <a16:creationId xmlns:a16="http://schemas.microsoft.com/office/drawing/2014/main" id="{4098D099-FEBA-4702-8AF2-4523F9D3F0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638" y="3774814"/>
            <a:ext cx="3330523" cy="2914684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6EC3D50-FA3A-485E-92D5-E285455988AD}"/>
              </a:ext>
            </a:extLst>
          </p:cNvPr>
          <p:cNvCxnSpPr>
            <a:cxnSpLocks/>
          </p:cNvCxnSpPr>
          <p:nvPr/>
        </p:nvCxnSpPr>
        <p:spPr>
          <a:xfrm flipH="1">
            <a:off x="6227178" y="2603561"/>
            <a:ext cx="3259937" cy="1243442"/>
          </a:xfrm>
          <a:prstGeom prst="straightConnector1">
            <a:avLst/>
          </a:prstGeom>
          <a:ln w="412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422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0-2 km O</a:t>
            </a:r>
            <a:r>
              <a:rPr lang="en-US" sz="36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product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6554C-0E1A-48B7-B6AC-84BC74B433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E5400F-5A0D-4C5E-96EF-D6605F6B8BAC}"/>
              </a:ext>
            </a:extLst>
          </p:cNvPr>
          <p:cNvSpPr txBox="1">
            <a:spLocks/>
          </p:cNvSpPr>
          <p:nvPr/>
        </p:nvSpPr>
        <p:spPr>
          <a:xfrm>
            <a:off x="389182" y="4819265"/>
            <a:ext cx="11358169" cy="188420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profile product resolves the majority of the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column in the lower troposphere</a:t>
            </a:r>
          </a:p>
          <a:p>
            <a:pPr lvl="1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Demonstrates the sensitivity of the TEMPO instrument to the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pollution 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TEMPO will provide new information on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pollution within the layer of air where people live</a:t>
            </a:r>
          </a:p>
          <a:p>
            <a:pPr lvl="1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Proxy product can provide early adopters an understanding of the expected information content from the operational product</a:t>
            </a:r>
          </a:p>
        </p:txBody>
      </p:sp>
      <p:pic>
        <p:nvPicPr>
          <p:cNvPr id="13" name="Picture 12" descr="Chart, diagram, surface chart&#10;&#10;Description automatically generated">
            <a:extLst>
              <a:ext uri="{FF2B5EF4-FFF2-40B4-BE49-F238E27FC236}">
                <a16:creationId xmlns:a16="http://schemas.microsoft.com/office/drawing/2014/main" id="{5D13B695-99A4-45E0-997D-ED7143072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429" y="1428371"/>
            <a:ext cx="3751105" cy="3212831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1C27115-CFE2-4BD3-B92C-A84842520F8D}"/>
              </a:ext>
            </a:extLst>
          </p:cNvPr>
          <p:cNvSpPr txBox="1">
            <a:spLocks/>
          </p:cNvSpPr>
          <p:nvPr/>
        </p:nvSpPr>
        <p:spPr>
          <a:xfrm>
            <a:off x="6093214" y="1047604"/>
            <a:ext cx="3549534" cy="51588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Retrieved 0-2 km 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709161-2E34-4AC1-96BC-3E68708BA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42" y="1417354"/>
            <a:ext cx="3757494" cy="3200363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77BFDE2-BEC5-4B14-B48E-95D841D15837}"/>
              </a:ext>
            </a:extLst>
          </p:cNvPr>
          <p:cNvSpPr txBox="1">
            <a:spLocks/>
          </p:cNvSpPr>
          <p:nvPr/>
        </p:nvSpPr>
        <p:spPr>
          <a:xfrm>
            <a:off x="2422375" y="1023833"/>
            <a:ext cx="3166777" cy="516383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Truth 0-2 km O</a:t>
            </a:r>
            <a:r>
              <a:rPr lang="en-US" sz="24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6963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Hourly TEMPO Proxy O</a:t>
            </a:r>
            <a:r>
              <a:rPr lang="en-US" sz="36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Profile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33AB0C-0D9F-48DE-A2E8-5D9D38483A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BE5400F-5A0D-4C5E-96EF-D6605F6B8BAC}"/>
              </a:ext>
            </a:extLst>
          </p:cNvPr>
          <p:cNvSpPr txBox="1">
            <a:spLocks/>
          </p:cNvSpPr>
          <p:nvPr/>
        </p:nvSpPr>
        <p:spPr>
          <a:xfrm>
            <a:off x="336099" y="5252556"/>
            <a:ext cx="11519802" cy="121972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Hourly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profile product tracks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pollution in the tropospheric layer throughout the daytime</a:t>
            </a:r>
          </a:p>
          <a:p>
            <a:pPr lvl="1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large area of higher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columns moves eastward</a:t>
            </a:r>
          </a:p>
          <a:p>
            <a:pPr lvl="1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Further enhancements in O</a:t>
            </a:r>
            <a:r>
              <a:rPr lang="en-US" sz="18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pollution are shown over the U.S. east coast during the afternoon</a:t>
            </a: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761D565-A52D-4E8D-90E6-F74177366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662" y="1375979"/>
            <a:ext cx="3970459" cy="3474720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6BC16F5E-B20A-4207-936D-9029629D9C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535" y="1375979"/>
            <a:ext cx="3970459" cy="347472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5FD63FD-9CF1-4476-ABC0-487977191DB2}"/>
              </a:ext>
            </a:extLst>
          </p:cNvPr>
          <p:cNvSpPr txBox="1">
            <a:spLocks/>
          </p:cNvSpPr>
          <p:nvPr/>
        </p:nvSpPr>
        <p:spPr>
          <a:xfrm>
            <a:off x="2088650" y="935473"/>
            <a:ext cx="3342481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0-2 km 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1C7A92A-9581-49E0-9264-A3C312CFE9A7}"/>
              </a:ext>
            </a:extLst>
          </p:cNvPr>
          <p:cNvSpPr txBox="1">
            <a:spLocks/>
          </p:cNvSpPr>
          <p:nvPr/>
        </p:nvSpPr>
        <p:spPr>
          <a:xfrm>
            <a:off x="6433769" y="913702"/>
            <a:ext cx="3342481" cy="51588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Tropospheric O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57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25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“Fast” Proxy Method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2F19C-FD01-4F6E-B6AA-082F94C14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615B8C2-A194-45CA-9AB8-F6669CA10EAD}"/>
              </a:ext>
            </a:extLst>
          </p:cNvPr>
          <p:cNvSpPr txBox="1">
            <a:spLocks/>
          </p:cNvSpPr>
          <p:nvPr/>
        </p:nvSpPr>
        <p:spPr>
          <a:xfrm>
            <a:off x="525452" y="872061"/>
            <a:ext cx="11247262" cy="515166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Advantages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Avoids need of radiative transfer model for calculating TEMPO spectra / radiances (very computationally expense!)</a:t>
            </a:r>
          </a:p>
          <a:p>
            <a:pPr lvl="1" defTabSz="1097280">
              <a:lnSpc>
                <a:spcPct val="100000"/>
              </a:lnSpc>
              <a:spcBef>
                <a:spcPts val="800"/>
              </a:spcBef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Capable of generating a longer term archive of proxy TEMPO data for early adopters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Accounts for information (scattering weights, AMF, a priori profiles, averaging kernels) that characterizes the vertical sensitivity of the retrieval algorithms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spcAft>
                <a:spcPts val="1200"/>
              </a:spcAft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Accounts for uncertainties from realistic instrument noise information</a:t>
            </a:r>
          </a:p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Disadvantage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Operational retrieval algorithms not applied due to bypassing radiance calculations</a:t>
            </a:r>
          </a:p>
          <a:p>
            <a:pPr lvl="1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Not useful for validating and optimizing TEMPO retrieval algorithms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Use of model truth data in the proxy product with coarser resolution than TEMPO can underrepresent the expected spatial information from operational TEMPO data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128005-865C-4730-98D2-336F423CEA9F}"/>
              </a:ext>
            </a:extLst>
          </p:cNvPr>
          <p:cNvSpPr txBox="1"/>
          <p:nvPr/>
        </p:nvSpPr>
        <p:spPr>
          <a:xfrm>
            <a:off x="627752" y="6208295"/>
            <a:ext cx="10550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80975">
              <a:spcBef>
                <a:spcPts val="1000"/>
              </a:spcBef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Realism of proxy data is ultimately dependent on model performance!</a:t>
            </a:r>
          </a:p>
        </p:txBody>
      </p:sp>
    </p:spTree>
    <p:extLst>
      <p:ext uri="{BB962C8B-B14F-4D97-AF65-F5344CB8AC3E}">
        <p14:creationId xmlns:p14="http://schemas.microsoft.com/office/powerpoint/2010/main" val="3143204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Proxy Aerosol Product from EPIC data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6BD205-293D-4BFC-9036-043119B281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05DC5532-9000-4821-897A-E6A847EC08B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81196" y="928927"/>
            <a:ext cx="5029200" cy="201168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59F17741-080D-4710-9811-2AD740253FE5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r="5697"/>
          <a:stretch/>
        </p:blipFill>
        <p:spPr>
          <a:xfrm>
            <a:off x="6648311" y="2764154"/>
            <a:ext cx="4742626" cy="20116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EBA87D-86B5-4EB2-AEB1-6B10CE52829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648311" y="4608204"/>
            <a:ext cx="5184460" cy="201168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DE4E32A-1FA2-4549-A83F-A5AEC2C1CB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5" r="8585"/>
          <a:stretch/>
        </p:blipFill>
        <p:spPr bwMode="auto">
          <a:xfrm>
            <a:off x="115593" y="947707"/>
            <a:ext cx="6193410" cy="26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1D98296-A4A9-4BD2-BDAC-4EE5A3A409C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94242" r="569" b="9725"/>
          <a:stretch/>
        </p:blipFill>
        <p:spPr>
          <a:xfrm>
            <a:off x="11371878" y="2642232"/>
            <a:ext cx="338518" cy="1898593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3ADD709-3DED-48C9-AFD0-6AD5230BDE0D}"/>
              </a:ext>
            </a:extLst>
          </p:cNvPr>
          <p:cNvSpPr txBox="1">
            <a:spLocks/>
          </p:cNvSpPr>
          <p:nvPr/>
        </p:nvSpPr>
        <p:spPr>
          <a:xfrm>
            <a:off x="192130" y="3709402"/>
            <a:ext cx="6222493" cy="30129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marR="0" lvl="0" indent="-347472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Proxy aerosol products are developed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from EPIC UV aerosol data</a:t>
            </a:r>
          </a:p>
          <a:p>
            <a:pPr marL="804672" lvl="1" indent="-347472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Spatiotemporal interpolation to the TEMPO grid and repackaging to expected operational TEMPO aerosol file</a:t>
            </a:r>
          </a:p>
          <a:p>
            <a:pPr marL="347472" marR="0" lvl="0" indent="-347472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EPIC is 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good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 for TEMPO proxy aerosol: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perational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TEMPO aerosol retrievals will be similar to EPIC</a:t>
            </a:r>
          </a:p>
          <a:p>
            <a:pPr marL="742950" lvl="1" indent="-285750">
              <a:lnSpc>
                <a:spcPct val="100000"/>
              </a:lnSpc>
              <a:buFont typeface="Wingdings" panose="05000000000000000000" pitchFamily="2" charset="2"/>
              <a:buChar char="§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EPIC has high temporal resolution (1-2 hours)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E8225B-B0B7-49A8-8399-E03171E3E388}"/>
              </a:ext>
            </a:extLst>
          </p:cNvPr>
          <p:cNvSpPr txBox="1">
            <a:spLocks/>
          </p:cNvSpPr>
          <p:nvPr/>
        </p:nvSpPr>
        <p:spPr>
          <a:xfrm>
            <a:off x="115593" y="936821"/>
            <a:ext cx="1512169" cy="33871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Worldview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E3C27BB-CAEC-4FE2-9B99-4214D5B7F566}"/>
              </a:ext>
            </a:extLst>
          </p:cNvPr>
          <p:cNvSpPr txBox="1">
            <a:spLocks/>
          </p:cNvSpPr>
          <p:nvPr/>
        </p:nvSpPr>
        <p:spPr>
          <a:xfrm>
            <a:off x="115592" y="3276249"/>
            <a:ext cx="1723841" cy="33871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Sept. 16, 2020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1805F55-895D-4819-A716-C2974DC7797D}"/>
              </a:ext>
            </a:extLst>
          </p:cNvPr>
          <p:cNvSpPr txBox="1">
            <a:spLocks/>
          </p:cNvSpPr>
          <p:nvPr/>
        </p:nvSpPr>
        <p:spPr>
          <a:xfrm>
            <a:off x="6851449" y="788592"/>
            <a:ext cx="1149164" cy="33261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UVAOD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BFBB295-7D7E-440E-9109-7A5E0DB27B4F}"/>
              </a:ext>
            </a:extLst>
          </p:cNvPr>
          <p:cNvSpPr txBox="1">
            <a:spLocks/>
          </p:cNvSpPr>
          <p:nvPr/>
        </p:nvSpPr>
        <p:spPr>
          <a:xfrm>
            <a:off x="6867476" y="2718401"/>
            <a:ext cx="1053805" cy="33261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AAI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B2060A6-027C-4D0A-B0A4-90D867B3F056}"/>
              </a:ext>
            </a:extLst>
          </p:cNvPr>
          <p:cNvSpPr txBox="1">
            <a:spLocks/>
          </p:cNvSpPr>
          <p:nvPr/>
        </p:nvSpPr>
        <p:spPr>
          <a:xfrm>
            <a:off x="6962836" y="4544187"/>
            <a:ext cx="1037778" cy="33261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UVSSA</a:t>
            </a:r>
          </a:p>
        </p:txBody>
      </p:sp>
    </p:spTree>
    <p:extLst>
      <p:ext uri="{BB962C8B-B14F-4D97-AF65-F5344CB8AC3E}">
        <p14:creationId xmlns:p14="http://schemas.microsoft.com/office/powerpoint/2010/main" val="1671268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Slant Column to Vertical Column Density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CFDD1-AE87-4FB6-A8BF-E9FEC7178C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615B8C2-A194-45CA-9AB8-F6669CA10EAD}"/>
              </a:ext>
            </a:extLst>
          </p:cNvPr>
          <p:cNvSpPr txBox="1">
            <a:spLocks/>
          </p:cNvSpPr>
          <p:nvPr/>
        </p:nvSpPr>
        <p:spPr>
          <a:xfrm>
            <a:off x="472369" y="4308517"/>
            <a:ext cx="11247262" cy="2432659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AMF converts slant columns into a vertical column (dimensionless quantity)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AMF - the relative length of mean light path at a certain wavelength for photons interacting with a certain absorber in the atmosphere relative to the vertical path</a:t>
            </a:r>
          </a:p>
          <a:p>
            <a:pPr lvl="1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Dependence on the vertical distribution of the trace gas, surface albedo, viewing geometry, clouds, aerosols, and the O</a:t>
            </a:r>
            <a:r>
              <a:rPr lang="en-US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column</a:t>
            </a:r>
          </a:p>
          <a:p>
            <a:pPr lvl="1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increase in the light path through the atmosphere leads to an increase in AMF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F075A5-C91D-4FC8-892F-177BF11BEAB0}"/>
              </a:ext>
            </a:extLst>
          </p:cNvPr>
          <p:cNvSpPr txBox="1"/>
          <p:nvPr/>
        </p:nvSpPr>
        <p:spPr>
          <a:xfrm>
            <a:off x="6636170" y="3006377"/>
            <a:ext cx="3495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Air Mass Factor (AMF)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DB7C65-730B-449E-887F-86991391785D}"/>
              </a:ext>
            </a:extLst>
          </p:cNvPr>
          <p:cNvSpPr txBox="1"/>
          <p:nvPr/>
        </p:nvSpPr>
        <p:spPr>
          <a:xfrm>
            <a:off x="866203" y="2590878"/>
            <a:ext cx="393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Vertical Column Density (VCD)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CDCFE1-CC6A-4150-B238-189DFDC51635}"/>
              </a:ext>
            </a:extLst>
          </p:cNvPr>
          <p:cNvSpPr txBox="1"/>
          <p:nvPr/>
        </p:nvSpPr>
        <p:spPr>
          <a:xfrm>
            <a:off x="6242030" y="2356628"/>
            <a:ext cx="4583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Slant Column Density (SCD)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154D9FF-E74D-47EC-AF6E-444AA10837CE}"/>
              </a:ext>
            </a:extLst>
          </p:cNvPr>
          <p:cNvCxnSpPr/>
          <p:nvPr/>
        </p:nvCxnSpPr>
        <p:spPr>
          <a:xfrm>
            <a:off x="6149083" y="2894439"/>
            <a:ext cx="446636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quals 6">
            <a:extLst>
              <a:ext uri="{FF2B5EF4-FFF2-40B4-BE49-F238E27FC236}">
                <a16:creationId xmlns:a16="http://schemas.microsoft.com/office/drawing/2014/main" id="{EC572204-1598-460B-9095-F5BEF6AB5A51}"/>
              </a:ext>
            </a:extLst>
          </p:cNvPr>
          <p:cNvSpPr/>
          <p:nvPr/>
        </p:nvSpPr>
        <p:spPr>
          <a:xfrm>
            <a:off x="4881496" y="2550225"/>
            <a:ext cx="914400" cy="914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220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4" descr="Sun, Vector, Illustration, Free Image, Star, Energy">
            <a:extLst>
              <a:ext uri="{FF2B5EF4-FFF2-40B4-BE49-F238E27FC236}">
                <a16:creationId xmlns:a16="http://schemas.microsoft.com/office/drawing/2014/main" id="{BE19CB49-EA04-4DA6-A280-1E2BA59B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45" y="319914"/>
            <a:ext cx="1987306" cy="19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A48E2F3-FDA6-4D19-B84F-16A1183F2C16}"/>
              </a:ext>
            </a:extLst>
          </p:cNvPr>
          <p:cNvSpPr/>
          <p:nvPr/>
        </p:nvSpPr>
        <p:spPr>
          <a:xfrm>
            <a:off x="1084436" y="3639896"/>
            <a:ext cx="6926319" cy="1412777"/>
          </a:xfrm>
          <a:prstGeom prst="rect">
            <a:avLst/>
          </a:prstGeom>
          <a:gradFill>
            <a:gsLst>
              <a:gs pos="100000">
                <a:schemeClr val="bg1">
                  <a:alpha val="75000"/>
                  <a:lumMod val="75000"/>
                  <a:lumOff val="25000"/>
                </a:schemeClr>
              </a:gs>
              <a:gs pos="41000">
                <a:schemeClr val="accent1">
                  <a:alpha val="75000"/>
                  <a:lumMod val="75000"/>
                  <a:lumOff val="25000"/>
                </a:schemeClr>
              </a:gs>
              <a:gs pos="0">
                <a:schemeClr val="accent1">
                  <a:alpha val="75000"/>
                  <a:lumMod val="75000"/>
                  <a:lumOff val="25000"/>
                </a:schemeClr>
              </a:gs>
              <a:gs pos="73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4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Can We Make Pre-Launch Products?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D38AF-376D-4474-B0BE-022F42D81E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615B8C2-A194-45CA-9AB8-F6669CA10EAD}"/>
              </a:ext>
            </a:extLst>
          </p:cNvPr>
          <p:cNvSpPr txBox="1">
            <a:spLocks/>
          </p:cNvSpPr>
          <p:nvPr/>
        </p:nvSpPr>
        <p:spPr>
          <a:xfrm>
            <a:off x="456300" y="5705604"/>
            <a:ext cx="10957934" cy="109755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a Chemical Transport Model (CTM) to represent the atmosphere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radiative transfer calculations and known information on TEMPO instrument, sensitivities, trace gas absorption spectra, and auxiliary data to derive SCDs and VCDs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BC9344-73D2-42F1-9AD7-B1BD0B6CD2AD}"/>
              </a:ext>
            </a:extLst>
          </p:cNvPr>
          <p:cNvSpPr/>
          <p:nvPr/>
        </p:nvSpPr>
        <p:spPr>
          <a:xfrm>
            <a:off x="1084436" y="5066067"/>
            <a:ext cx="6926319" cy="5916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63E246-B860-461E-9F61-7CFF85F02FAE}"/>
              </a:ext>
            </a:extLst>
          </p:cNvPr>
          <p:cNvSpPr txBox="1"/>
          <p:nvPr/>
        </p:nvSpPr>
        <p:spPr>
          <a:xfrm>
            <a:off x="6688920" y="2202740"/>
            <a:ext cx="235634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Slant Column Density (SCD)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2F2211-8E3A-4B10-870B-1C298D0646AB}"/>
              </a:ext>
            </a:extLst>
          </p:cNvPr>
          <p:cNvSpPr txBox="1"/>
          <p:nvPr/>
        </p:nvSpPr>
        <p:spPr>
          <a:xfrm>
            <a:off x="3261057" y="1319421"/>
            <a:ext cx="2328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Column Density (VCD)</a:t>
            </a:r>
            <a:endParaRPr lang="en-US" sz="17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E2E7BC-C64D-4C5C-9787-9F61D7FCC515}"/>
              </a:ext>
            </a:extLst>
          </p:cNvPr>
          <p:cNvSpPr txBox="1"/>
          <p:nvPr/>
        </p:nvSpPr>
        <p:spPr>
          <a:xfrm>
            <a:off x="3811614" y="5143955"/>
            <a:ext cx="96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GOME-TEMPO-16jun2016.PNG">
            <a:extLst>
              <a:ext uri="{FF2B5EF4-FFF2-40B4-BE49-F238E27FC236}">
                <a16:creationId xmlns:a16="http://schemas.microsoft.com/office/drawing/2014/main" id="{91F61DDC-34A4-4206-9EF6-5618196F30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10512" r="12746" b="6994"/>
          <a:stretch/>
        </p:blipFill>
        <p:spPr>
          <a:xfrm>
            <a:off x="8523323" y="1823708"/>
            <a:ext cx="3601785" cy="277572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E9EE43B-E401-454F-8A99-75E4124B2F95}"/>
              </a:ext>
            </a:extLst>
          </p:cNvPr>
          <p:cNvSpPr txBox="1"/>
          <p:nvPr/>
        </p:nvSpPr>
        <p:spPr>
          <a:xfrm>
            <a:off x="9349961" y="1091123"/>
            <a:ext cx="2356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Spectral range of TEMPO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6D02A55-6EF7-4371-A8DC-7A6C7F8A0EEF}"/>
              </a:ext>
            </a:extLst>
          </p:cNvPr>
          <p:cNvSpPr/>
          <p:nvPr/>
        </p:nvSpPr>
        <p:spPr>
          <a:xfrm>
            <a:off x="1094946" y="4778319"/>
            <a:ext cx="6915809" cy="301652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FAA6B3-59FA-400D-A6E8-548871413FD5}"/>
              </a:ext>
            </a:extLst>
          </p:cNvPr>
          <p:cNvSpPr txBox="1"/>
          <p:nvPr/>
        </p:nvSpPr>
        <p:spPr>
          <a:xfrm>
            <a:off x="909609" y="3596024"/>
            <a:ext cx="232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Model Atmosphere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8ECA7E-B41D-49AA-BB17-144541CA29ED}"/>
              </a:ext>
            </a:extLst>
          </p:cNvPr>
          <p:cNvSpPr/>
          <p:nvPr/>
        </p:nvSpPr>
        <p:spPr>
          <a:xfrm>
            <a:off x="1689727" y="4417549"/>
            <a:ext cx="607843" cy="444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C54440A-58EF-47F7-8F26-61C1C1F2FB23}"/>
              </a:ext>
            </a:extLst>
          </p:cNvPr>
          <p:cNvSpPr/>
          <p:nvPr/>
        </p:nvSpPr>
        <p:spPr>
          <a:xfrm>
            <a:off x="6173345" y="4220849"/>
            <a:ext cx="873290" cy="6310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38EFD8-BAC0-4577-B292-6DE7F2248D16}"/>
              </a:ext>
            </a:extLst>
          </p:cNvPr>
          <p:cNvSpPr txBox="1"/>
          <p:nvPr/>
        </p:nvSpPr>
        <p:spPr>
          <a:xfrm>
            <a:off x="5445704" y="4305933"/>
            <a:ext cx="2328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869C24B-A048-4CE3-A40A-CA8F54D586D2}"/>
              </a:ext>
            </a:extLst>
          </p:cNvPr>
          <p:cNvCxnSpPr>
            <a:cxnSpLocks/>
          </p:cNvCxnSpPr>
          <p:nvPr/>
        </p:nvCxnSpPr>
        <p:spPr>
          <a:xfrm flipH="1" flipV="1">
            <a:off x="4296529" y="1969875"/>
            <a:ext cx="23836" cy="2913630"/>
          </a:xfrm>
          <a:prstGeom prst="straightConnector1">
            <a:avLst/>
          </a:prstGeom>
          <a:ln w="79375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2F29D63-5AEC-4A68-97EA-C093832E1807}"/>
              </a:ext>
            </a:extLst>
          </p:cNvPr>
          <p:cNvSpPr txBox="1"/>
          <p:nvPr/>
        </p:nvSpPr>
        <p:spPr>
          <a:xfrm>
            <a:off x="3261057" y="1319421"/>
            <a:ext cx="2328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Column Density (VCD)</a:t>
            </a:r>
            <a:endParaRPr lang="en-US" sz="17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CCEAF64-DE58-4922-8661-862E6384333C}"/>
              </a:ext>
            </a:extLst>
          </p:cNvPr>
          <p:cNvCxnSpPr>
            <a:cxnSpLocks/>
          </p:cNvCxnSpPr>
          <p:nvPr/>
        </p:nvCxnSpPr>
        <p:spPr>
          <a:xfrm flipH="1" flipV="1">
            <a:off x="4296529" y="1969875"/>
            <a:ext cx="23836" cy="2913630"/>
          </a:xfrm>
          <a:prstGeom prst="straightConnector1">
            <a:avLst/>
          </a:prstGeom>
          <a:ln w="79375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Arrow: Down 48">
            <a:extLst>
              <a:ext uri="{FF2B5EF4-FFF2-40B4-BE49-F238E27FC236}">
                <a16:creationId xmlns:a16="http://schemas.microsoft.com/office/drawing/2014/main" id="{7829DD14-8FFE-4EA5-A68C-8E618FB0FEC2}"/>
              </a:ext>
            </a:extLst>
          </p:cNvPr>
          <p:cNvSpPr/>
          <p:nvPr/>
        </p:nvSpPr>
        <p:spPr>
          <a:xfrm rot="19300087">
            <a:off x="2985395" y="1794419"/>
            <a:ext cx="290823" cy="3406024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Arrow: Down 50">
            <a:extLst>
              <a:ext uri="{FF2B5EF4-FFF2-40B4-BE49-F238E27FC236}">
                <a16:creationId xmlns:a16="http://schemas.microsoft.com/office/drawing/2014/main" id="{15D0FF80-7201-4AB4-A555-ECC8089AECF3}"/>
              </a:ext>
            </a:extLst>
          </p:cNvPr>
          <p:cNvSpPr/>
          <p:nvPr/>
        </p:nvSpPr>
        <p:spPr>
          <a:xfrm rot="19254420">
            <a:off x="3084921" y="1641165"/>
            <a:ext cx="290823" cy="278093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5346016-B96F-4BE0-B514-1800D678A58F}"/>
              </a:ext>
            </a:extLst>
          </p:cNvPr>
          <p:cNvCxnSpPr>
            <a:cxnSpLocks/>
          </p:cNvCxnSpPr>
          <p:nvPr/>
        </p:nvCxnSpPr>
        <p:spPr>
          <a:xfrm flipV="1">
            <a:off x="4487917" y="2199599"/>
            <a:ext cx="1807571" cy="1878554"/>
          </a:xfrm>
          <a:prstGeom prst="straightConnector1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A6A3A53-CAC0-4B1A-B173-4B1D17F83ABB}"/>
              </a:ext>
            </a:extLst>
          </p:cNvPr>
          <p:cNvCxnSpPr>
            <a:cxnSpLocks/>
          </p:cNvCxnSpPr>
          <p:nvPr/>
        </p:nvCxnSpPr>
        <p:spPr>
          <a:xfrm flipV="1">
            <a:off x="4487917" y="2337741"/>
            <a:ext cx="2123091" cy="2545764"/>
          </a:xfrm>
          <a:prstGeom prst="straightConnector1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43CB691-9A71-4620-8E29-6C623301AD0E}"/>
              </a:ext>
            </a:extLst>
          </p:cNvPr>
          <p:cNvSpPr txBox="1"/>
          <p:nvPr/>
        </p:nvSpPr>
        <p:spPr>
          <a:xfrm>
            <a:off x="6184510" y="1067417"/>
            <a:ext cx="232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TEMPO Coming Soon!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1F471E-4647-46DB-9122-1D5E38652414}"/>
              </a:ext>
            </a:extLst>
          </p:cNvPr>
          <p:cNvSpPr txBox="1"/>
          <p:nvPr/>
        </p:nvSpPr>
        <p:spPr>
          <a:xfrm>
            <a:off x="8738240" y="5027286"/>
            <a:ext cx="135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Level 1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DE8510D-8801-4320-B3D2-EBC9C6DB0C6A}"/>
              </a:ext>
            </a:extLst>
          </p:cNvPr>
          <p:cNvCxnSpPr>
            <a:cxnSpLocks/>
          </p:cNvCxnSpPr>
          <p:nvPr/>
        </p:nvCxnSpPr>
        <p:spPr>
          <a:xfrm>
            <a:off x="9908126" y="5251045"/>
            <a:ext cx="7531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602DC92-3A88-4EE6-AA63-8B786E4A6520}"/>
              </a:ext>
            </a:extLst>
          </p:cNvPr>
          <p:cNvSpPr txBox="1"/>
          <p:nvPr/>
        </p:nvSpPr>
        <p:spPr>
          <a:xfrm>
            <a:off x="10626062" y="5020212"/>
            <a:ext cx="1273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Level 3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38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FA48E2F3-FDA6-4D19-B84F-16A1183F2C16}"/>
              </a:ext>
            </a:extLst>
          </p:cNvPr>
          <p:cNvSpPr/>
          <p:nvPr/>
        </p:nvSpPr>
        <p:spPr>
          <a:xfrm>
            <a:off x="1084436" y="3639896"/>
            <a:ext cx="6926319" cy="1412777"/>
          </a:xfrm>
          <a:prstGeom prst="rect">
            <a:avLst/>
          </a:prstGeom>
          <a:gradFill>
            <a:gsLst>
              <a:gs pos="100000">
                <a:schemeClr val="bg1">
                  <a:alpha val="75000"/>
                  <a:lumMod val="75000"/>
                  <a:lumOff val="25000"/>
                </a:schemeClr>
              </a:gs>
              <a:gs pos="41000">
                <a:schemeClr val="accent1">
                  <a:alpha val="75000"/>
                  <a:lumMod val="75000"/>
                  <a:lumOff val="25000"/>
                </a:schemeClr>
              </a:gs>
              <a:gs pos="0">
                <a:schemeClr val="accent1">
                  <a:alpha val="75000"/>
                  <a:lumMod val="75000"/>
                  <a:lumOff val="25000"/>
                </a:schemeClr>
              </a:gs>
              <a:gs pos="73000">
                <a:schemeClr val="accent1">
                  <a:lumMod val="30000"/>
                  <a:lumOff val="70000"/>
                </a:schemeClr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5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How Can We Make “Fast” Pre-Launch Products?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75DCB43-42F6-4CC7-95D0-381357B62F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615B8C2-A194-45CA-9AB8-F6669CA10EAD}"/>
              </a:ext>
            </a:extLst>
          </p:cNvPr>
          <p:cNvSpPr txBox="1">
            <a:spLocks/>
          </p:cNvSpPr>
          <p:nvPr/>
        </p:nvSpPr>
        <p:spPr>
          <a:xfrm>
            <a:off x="441067" y="5692339"/>
            <a:ext cx="10957934" cy="106525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Use lookup tables to generate “Fast” Proxy products, rather than very “slow” computationally expensive radiative transfer calculations of the TEMPO radiance spectra </a:t>
            </a:r>
          </a:p>
          <a:p>
            <a:pPr lvl="1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Bypass Level 1 radiance calculations!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BC9344-73D2-42F1-9AD7-B1BD0B6CD2AD}"/>
              </a:ext>
            </a:extLst>
          </p:cNvPr>
          <p:cNvSpPr/>
          <p:nvPr/>
        </p:nvSpPr>
        <p:spPr>
          <a:xfrm>
            <a:off x="1084436" y="5066067"/>
            <a:ext cx="6926319" cy="591637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63E246-B860-461E-9F61-7CFF85F02FAE}"/>
              </a:ext>
            </a:extLst>
          </p:cNvPr>
          <p:cNvSpPr txBox="1"/>
          <p:nvPr/>
        </p:nvSpPr>
        <p:spPr>
          <a:xfrm>
            <a:off x="6688920" y="2202740"/>
            <a:ext cx="2356340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b="1" dirty="0">
                <a:solidFill>
                  <a:srgbClr val="FF99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Slant Column Density (SCD)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72F2211-8E3A-4B10-870B-1C298D0646AB}"/>
              </a:ext>
            </a:extLst>
          </p:cNvPr>
          <p:cNvSpPr txBox="1"/>
          <p:nvPr/>
        </p:nvSpPr>
        <p:spPr>
          <a:xfrm>
            <a:off x="3261057" y="1319421"/>
            <a:ext cx="2328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Column Density (VCD)</a:t>
            </a:r>
            <a:endParaRPr lang="en-US" sz="17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2E2E7BC-C64D-4C5C-9787-9F61D7FCC515}"/>
              </a:ext>
            </a:extLst>
          </p:cNvPr>
          <p:cNvSpPr txBox="1"/>
          <p:nvPr/>
        </p:nvSpPr>
        <p:spPr>
          <a:xfrm>
            <a:off x="3811614" y="5143955"/>
            <a:ext cx="969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Land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" name="Picture 45" descr="GOME-TEMPO-16jun2016.PNG">
            <a:extLst>
              <a:ext uri="{FF2B5EF4-FFF2-40B4-BE49-F238E27FC236}">
                <a16:creationId xmlns:a16="http://schemas.microsoft.com/office/drawing/2014/main" id="{91F61DDC-34A4-4206-9EF6-5618196F30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3" t="10512" r="12746" b="6994"/>
          <a:stretch/>
        </p:blipFill>
        <p:spPr>
          <a:xfrm>
            <a:off x="8523323" y="1823708"/>
            <a:ext cx="3601785" cy="277572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5E9EE43B-E401-454F-8A99-75E4124B2F95}"/>
              </a:ext>
            </a:extLst>
          </p:cNvPr>
          <p:cNvSpPr txBox="1"/>
          <p:nvPr/>
        </p:nvSpPr>
        <p:spPr>
          <a:xfrm>
            <a:off x="9349961" y="1091123"/>
            <a:ext cx="23563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Spectral range of TEMPO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6D02A55-6EF7-4371-A8DC-7A6C7F8A0EEF}"/>
              </a:ext>
            </a:extLst>
          </p:cNvPr>
          <p:cNvSpPr/>
          <p:nvPr/>
        </p:nvSpPr>
        <p:spPr>
          <a:xfrm>
            <a:off x="1094946" y="4778319"/>
            <a:ext cx="6915809" cy="301652"/>
          </a:xfrm>
          <a:prstGeom prst="roundRect">
            <a:avLst/>
          </a:prstGeom>
          <a:solidFill>
            <a:srgbClr val="CC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FAA6B3-59FA-400D-A6E8-548871413FD5}"/>
              </a:ext>
            </a:extLst>
          </p:cNvPr>
          <p:cNvSpPr txBox="1"/>
          <p:nvPr/>
        </p:nvSpPr>
        <p:spPr>
          <a:xfrm>
            <a:off x="909609" y="3596024"/>
            <a:ext cx="232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Model Atmosphere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48ECA7E-B41D-49AA-BB17-144541CA29ED}"/>
              </a:ext>
            </a:extLst>
          </p:cNvPr>
          <p:cNvSpPr/>
          <p:nvPr/>
        </p:nvSpPr>
        <p:spPr>
          <a:xfrm>
            <a:off x="1689727" y="4417549"/>
            <a:ext cx="607843" cy="4444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C54440A-58EF-47F7-8F26-61C1C1F2FB23}"/>
              </a:ext>
            </a:extLst>
          </p:cNvPr>
          <p:cNvSpPr/>
          <p:nvPr/>
        </p:nvSpPr>
        <p:spPr>
          <a:xfrm>
            <a:off x="6173345" y="4220849"/>
            <a:ext cx="873290" cy="6310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38EFD8-BAC0-4577-B292-6DE7F2248D16}"/>
              </a:ext>
            </a:extLst>
          </p:cNvPr>
          <p:cNvSpPr txBox="1"/>
          <p:nvPr/>
        </p:nvSpPr>
        <p:spPr>
          <a:xfrm>
            <a:off x="5445704" y="4305933"/>
            <a:ext cx="23285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Clouds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D869C24B-A048-4CE3-A40A-CA8F54D586D2}"/>
              </a:ext>
            </a:extLst>
          </p:cNvPr>
          <p:cNvCxnSpPr>
            <a:cxnSpLocks/>
          </p:cNvCxnSpPr>
          <p:nvPr/>
        </p:nvCxnSpPr>
        <p:spPr>
          <a:xfrm flipH="1" flipV="1">
            <a:off x="4296529" y="1969875"/>
            <a:ext cx="23836" cy="2913630"/>
          </a:xfrm>
          <a:prstGeom prst="straightConnector1">
            <a:avLst/>
          </a:prstGeom>
          <a:ln w="79375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2F29D63-5AEC-4A68-97EA-C093832E1807}"/>
              </a:ext>
            </a:extLst>
          </p:cNvPr>
          <p:cNvSpPr txBox="1"/>
          <p:nvPr/>
        </p:nvSpPr>
        <p:spPr>
          <a:xfrm>
            <a:off x="3261057" y="1319421"/>
            <a:ext cx="2328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Vertical Column Density (VCD)</a:t>
            </a:r>
            <a:endParaRPr lang="en-US" sz="17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CCEAF64-DE58-4922-8661-862E6384333C}"/>
              </a:ext>
            </a:extLst>
          </p:cNvPr>
          <p:cNvCxnSpPr>
            <a:cxnSpLocks/>
          </p:cNvCxnSpPr>
          <p:nvPr/>
        </p:nvCxnSpPr>
        <p:spPr>
          <a:xfrm flipH="1" flipV="1">
            <a:off x="4296529" y="1969875"/>
            <a:ext cx="23836" cy="2913630"/>
          </a:xfrm>
          <a:prstGeom prst="straightConnector1">
            <a:avLst/>
          </a:prstGeom>
          <a:ln w="79375">
            <a:solidFill>
              <a:srgbClr val="3333FF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85346016-B96F-4BE0-B514-1800D678A58F}"/>
              </a:ext>
            </a:extLst>
          </p:cNvPr>
          <p:cNvCxnSpPr>
            <a:cxnSpLocks/>
          </p:cNvCxnSpPr>
          <p:nvPr/>
        </p:nvCxnSpPr>
        <p:spPr>
          <a:xfrm flipV="1">
            <a:off x="4487917" y="2199599"/>
            <a:ext cx="1807571" cy="1878554"/>
          </a:xfrm>
          <a:prstGeom prst="straightConnector1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A6A3A53-CAC0-4B1A-B173-4B1D17F83ABB}"/>
              </a:ext>
            </a:extLst>
          </p:cNvPr>
          <p:cNvCxnSpPr>
            <a:cxnSpLocks/>
          </p:cNvCxnSpPr>
          <p:nvPr/>
        </p:nvCxnSpPr>
        <p:spPr>
          <a:xfrm flipV="1">
            <a:off x="4487917" y="2337741"/>
            <a:ext cx="2123091" cy="2545764"/>
          </a:xfrm>
          <a:prstGeom prst="straightConnector1">
            <a:avLst/>
          </a:prstGeom>
          <a:ln w="79375">
            <a:solidFill>
              <a:schemeClr val="accent4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43CB691-9A71-4620-8E29-6C623301AD0E}"/>
              </a:ext>
            </a:extLst>
          </p:cNvPr>
          <p:cNvSpPr txBox="1"/>
          <p:nvPr/>
        </p:nvSpPr>
        <p:spPr>
          <a:xfrm>
            <a:off x="6184510" y="1067417"/>
            <a:ext cx="2328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TEMPO Coming Soon!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21F471E-4647-46DB-9122-1D5E38652414}"/>
              </a:ext>
            </a:extLst>
          </p:cNvPr>
          <p:cNvSpPr txBox="1"/>
          <p:nvPr/>
        </p:nvSpPr>
        <p:spPr>
          <a:xfrm>
            <a:off x="8738240" y="5027286"/>
            <a:ext cx="13551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Level 2 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DE8510D-8801-4320-B3D2-EBC9C6DB0C6A}"/>
              </a:ext>
            </a:extLst>
          </p:cNvPr>
          <p:cNvCxnSpPr>
            <a:cxnSpLocks/>
          </p:cNvCxnSpPr>
          <p:nvPr/>
        </p:nvCxnSpPr>
        <p:spPr>
          <a:xfrm>
            <a:off x="9908126" y="5251045"/>
            <a:ext cx="7531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B602DC92-3A88-4EE6-AA63-8B786E4A6520}"/>
              </a:ext>
            </a:extLst>
          </p:cNvPr>
          <p:cNvSpPr txBox="1"/>
          <p:nvPr/>
        </p:nvSpPr>
        <p:spPr>
          <a:xfrm>
            <a:off x="10626062" y="5020212"/>
            <a:ext cx="1273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Level 3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ultiplication Sign 4">
            <a:extLst>
              <a:ext uri="{FF2B5EF4-FFF2-40B4-BE49-F238E27FC236}">
                <a16:creationId xmlns:a16="http://schemas.microsoft.com/office/drawing/2014/main" id="{4F951DC0-D54D-492A-A2DB-239EB82C00B3}"/>
              </a:ext>
            </a:extLst>
          </p:cNvPr>
          <p:cNvSpPr/>
          <p:nvPr/>
        </p:nvSpPr>
        <p:spPr>
          <a:xfrm>
            <a:off x="9123172" y="1919193"/>
            <a:ext cx="2678368" cy="2206844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4" descr="Sun, Vector, Illustration, Free Image, Star, Energy">
            <a:extLst>
              <a:ext uri="{FF2B5EF4-FFF2-40B4-BE49-F238E27FC236}">
                <a16:creationId xmlns:a16="http://schemas.microsoft.com/office/drawing/2014/main" id="{46EA0DF1-F4A8-443F-8C63-BAE6C374E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45" y="319914"/>
            <a:ext cx="1987306" cy="197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Arrow: Down 36">
            <a:extLst>
              <a:ext uri="{FF2B5EF4-FFF2-40B4-BE49-F238E27FC236}">
                <a16:creationId xmlns:a16="http://schemas.microsoft.com/office/drawing/2014/main" id="{0900653E-0BDE-4401-8D74-728AD83E0E0B}"/>
              </a:ext>
            </a:extLst>
          </p:cNvPr>
          <p:cNvSpPr/>
          <p:nvPr/>
        </p:nvSpPr>
        <p:spPr>
          <a:xfrm rot="19300087">
            <a:off x="2985395" y="1794419"/>
            <a:ext cx="290823" cy="3406024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FDB75FCE-F9E2-4DAC-9772-E51C0168FCC7}"/>
              </a:ext>
            </a:extLst>
          </p:cNvPr>
          <p:cNvSpPr/>
          <p:nvPr/>
        </p:nvSpPr>
        <p:spPr>
          <a:xfrm rot="19254420">
            <a:off x="3084921" y="1641165"/>
            <a:ext cx="290823" cy="2780939"/>
          </a:xfrm>
          <a:prstGeom prst="downArrow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26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 “Fast” Proxy L2 Products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F043BB-68BE-4EDA-9368-77F2329433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615B8C2-A194-45CA-9AB8-F6669CA10EAD}"/>
              </a:ext>
            </a:extLst>
          </p:cNvPr>
          <p:cNvSpPr txBox="1">
            <a:spLocks/>
          </p:cNvSpPr>
          <p:nvPr/>
        </p:nvSpPr>
        <p:spPr>
          <a:xfrm>
            <a:off x="472369" y="1413009"/>
            <a:ext cx="11247262" cy="380821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Proxy L2 products are being developed for the early adopter community to expand and enhance engagement activities with a diversity of stakeholders / end-users</a:t>
            </a:r>
          </a:p>
          <a:p>
            <a:pPr lvl="1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Files have similar format and structure as the planned operational files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Key uses of the proxy products include:</a:t>
            </a:r>
          </a:p>
          <a:p>
            <a:pPr marL="914400" lvl="1" indent="-457200" defTabSz="1097280">
              <a:lnSpc>
                <a:spcPct val="100000"/>
              </a:lnSpc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Prepare decision support systems for immediate ingestion and application of operational TEMPO data once available after launch (e.g., prepare data assimilation systems)</a:t>
            </a:r>
          </a:p>
          <a:p>
            <a:pPr marL="914400" lvl="1" indent="-457200" defTabSz="1097280">
              <a:lnSpc>
                <a:spcPct val="100000"/>
              </a:lnSpc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Understand best practices / methods of incorporating TEMPO products into applied (and fundamental) science studies</a:t>
            </a:r>
          </a:p>
          <a:p>
            <a:pPr marL="914400" lvl="1" indent="-457200" defTabSz="1097280">
              <a:lnSpc>
                <a:spcPct val="100000"/>
              </a:lnSpc>
              <a:spcBef>
                <a:spcPts val="600"/>
              </a:spcBef>
              <a:buFont typeface="+mj-lt"/>
              <a:buAutoNum type="arabicParenR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Conduct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qualitative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assessments of how TEMPO data will enhance the application focus areas of the mission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8755698-EE2E-4433-B5CF-1B97F5FBDA43}"/>
              </a:ext>
            </a:extLst>
          </p:cNvPr>
          <p:cNvSpPr txBox="1">
            <a:spLocks/>
          </p:cNvSpPr>
          <p:nvPr/>
        </p:nvSpPr>
        <p:spPr>
          <a:xfrm>
            <a:off x="311540" y="5399656"/>
            <a:ext cx="11247262" cy="134152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 defTabSz="109728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Promote immediate and effective use of operational TEMPO data and enhance the applications value and societal benefit of the data products</a:t>
            </a:r>
          </a:p>
        </p:txBody>
      </p:sp>
    </p:spTree>
    <p:extLst>
      <p:ext uri="{BB962C8B-B14F-4D97-AF65-F5344CB8AC3E}">
        <p14:creationId xmlns:p14="http://schemas.microsoft.com/office/powerpoint/2010/main" val="1950622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TEMPO Proxy Products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3CA59A2C-F1DC-4D8C-B7C4-5D32A6EE3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859837"/>
              </p:ext>
            </p:extLst>
          </p:nvPr>
        </p:nvGraphicFramePr>
        <p:xfrm>
          <a:off x="858993" y="1683015"/>
          <a:ext cx="9645177" cy="27549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315">
                  <a:extLst>
                    <a:ext uri="{9D8B030D-6E8A-4147-A177-3AD203B41FA5}">
                      <a16:colId xmlns:a16="http://schemas.microsoft.com/office/drawing/2014/main" val="3685149852"/>
                    </a:ext>
                  </a:extLst>
                </a:gridCol>
                <a:gridCol w="1387640">
                  <a:extLst>
                    <a:ext uri="{9D8B030D-6E8A-4147-A177-3AD203B41FA5}">
                      <a16:colId xmlns:a16="http://schemas.microsoft.com/office/drawing/2014/main" val="3486842378"/>
                    </a:ext>
                  </a:extLst>
                </a:gridCol>
                <a:gridCol w="4059936">
                  <a:extLst>
                    <a:ext uri="{9D8B030D-6E8A-4147-A177-3AD203B41FA5}">
                      <a16:colId xmlns:a16="http://schemas.microsoft.com/office/drawing/2014/main" val="3467787416"/>
                    </a:ext>
                  </a:extLst>
                </a:gridCol>
                <a:gridCol w="1353312">
                  <a:extLst>
                    <a:ext uri="{9D8B030D-6E8A-4147-A177-3AD203B41FA5}">
                      <a16:colId xmlns:a16="http://schemas.microsoft.com/office/drawing/2014/main" val="3768863802"/>
                    </a:ext>
                  </a:extLst>
                </a:gridCol>
                <a:gridCol w="2077974">
                  <a:extLst>
                    <a:ext uri="{9D8B030D-6E8A-4147-A177-3AD203B41FA5}">
                      <a16:colId xmlns:a16="http://schemas.microsoft.com/office/drawing/2014/main" val="3976026841"/>
                    </a:ext>
                  </a:extLst>
                </a:gridCol>
              </a:tblGrid>
              <a:tr h="322677">
                <a:tc>
                  <a:txBody>
                    <a:bodyPr/>
                    <a:lstStyle/>
                    <a:p>
                      <a:pPr>
                        <a:lnSpc>
                          <a:spcPct val="70000"/>
                        </a:lnSpc>
                      </a:pPr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Level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Product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Major Outputs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Res km</a:t>
                      </a:r>
                      <a:r>
                        <a:rPr lang="en-US" sz="1800" baseline="300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800" baseline="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r>
                        <a:rPr lang="en-US" sz="1800" baseline="0" dirty="0">
                          <a:solidFill>
                            <a:srgbClr val="FF000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**</a:t>
                      </a:r>
                      <a:endParaRPr lang="en-US" sz="1800" baseline="30000" dirty="0">
                        <a:solidFill>
                          <a:srgbClr val="FF000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70000"/>
                        </a:lnSpc>
                      </a:pPr>
                      <a:r>
                        <a:rPr lang="en-US" sz="1800" dirty="0" err="1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Freq</a:t>
                      </a:r>
                      <a:r>
                        <a:rPr lang="en-US" sz="1800" dirty="0"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/Size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1338630315"/>
                  </a:ext>
                </a:extLst>
              </a:tr>
              <a:tr h="29277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L2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NO</a:t>
                      </a:r>
                      <a:r>
                        <a:rPr lang="en-US" sz="1800" b="1" baseline="-2500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r>
                        <a:rPr lang="en-US" sz="1800" b="1" baseline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SCD, </a:t>
                      </a:r>
                      <a:r>
                        <a:rPr lang="en-US" sz="1800" b="0" i="0" dirty="0" err="1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strat</a:t>
                      </a: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./trop. VCD, error, AMFs, scattering weights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4020323473"/>
                  </a:ext>
                </a:extLst>
              </a:tr>
              <a:tr h="29277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800" b="1" dirty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HCHO 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SCD, VCD, error, AMFs, scattering weights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2.0 x 4.75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2054210409"/>
                  </a:ext>
                </a:extLst>
              </a:tr>
              <a:tr h="494078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800" b="1" dirty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</a:t>
                      </a:r>
                      <a:r>
                        <a:rPr lang="en-US" sz="1800" b="1" baseline="-2500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</a:t>
                      </a:r>
                      <a:r>
                        <a:rPr lang="en-US" sz="1800" b="1" baseline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profile</a:t>
                      </a:r>
                      <a:endParaRPr lang="en-US" sz="1800" b="1" dirty="0">
                        <a:solidFill>
                          <a:srgbClr val="00B050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O3 profile, total/</a:t>
                      </a:r>
                      <a:r>
                        <a:rPr lang="en-US" sz="1800" b="0" i="0" dirty="0" err="1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strat</a:t>
                      </a: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/trop/0-2 km O3 column, a priori, averaging kernels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8.0 x 4.75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200580043"/>
                  </a:ext>
                </a:extLst>
              </a:tr>
              <a:tr h="25754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en-US" sz="1800" b="1" dirty="0"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Aerosol 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AAI, UVAOD, UVSSA, AOCH, VISAOD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8.0 x 4.75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dirty="0">
                          <a:solidFill>
                            <a:schemeClr val="tx1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granule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2333833726"/>
                  </a:ext>
                </a:extLst>
              </a:tr>
              <a:tr h="257541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L3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Gridded L2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Same as L2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~5 x 5 (TBD)</a:t>
                      </a:r>
                    </a:p>
                  </a:txBody>
                  <a:tcPr marL="18288" marR="18288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800" b="0" i="0" dirty="0">
                          <a:solidFill>
                            <a:srgbClr val="00B050"/>
                          </a:solidFill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Hourly, scan</a:t>
                      </a:r>
                    </a:p>
                  </a:txBody>
                  <a:tcPr marL="18288" marR="18288" anchor="ctr"/>
                </a:tc>
                <a:extLst>
                  <a:ext uri="{0D108BD9-81ED-4DB2-BD59-A6C34878D82A}">
                    <a16:rowId xmlns:a16="http://schemas.microsoft.com/office/drawing/2014/main" val="1460720457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7305DB56-BC21-4468-8544-B91B9B7E5E00}"/>
              </a:ext>
            </a:extLst>
          </p:cNvPr>
          <p:cNvSpPr txBox="1"/>
          <p:nvPr/>
        </p:nvSpPr>
        <p:spPr>
          <a:xfrm>
            <a:off x="765810" y="4482721"/>
            <a:ext cx="8835390" cy="6771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text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: Available to Early Adopters and Science Team via </a:t>
            </a:r>
            <a:r>
              <a:rPr lang="en-US" sz="1900" dirty="0" err="1">
                <a:latin typeface="Arial" panose="020B0604020202020204" pitchFamily="34" charset="0"/>
                <a:cs typeface="Arial" panose="020B0604020202020204" pitchFamily="34" charset="0"/>
              </a:rPr>
              <a:t>Earthdata</a:t>
            </a:r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 Search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	Level 3 products will be available very soon!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0A5570-6FAA-4A4A-B43F-2644A575F03D}"/>
              </a:ext>
            </a:extLst>
          </p:cNvPr>
          <p:cNvSpPr txBox="1"/>
          <p:nvPr/>
        </p:nvSpPr>
        <p:spPr>
          <a:xfrm>
            <a:off x="10263883" y="4482721"/>
            <a:ext cx="18288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Center of Field of Regard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A0A611-3BE1-4FEC-B8D5-A91AF715BFB1}"/>
              </a:ext>
            </a:extLst>
          </p:cNvPr>
          <p:cNvSpPr txBox="1"/>
          <p:nvPr/>
        </p:nvSpPr>
        <p:spPr>
          <a:xfrm>
            <a:off x="1929985" y="5559140"/>
            <a:ext cx="3253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Slant Column Density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VCD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Vertical Column Density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AMF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Air Mass Factors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C11E7B-B676-438F-9A4F-CC1812FA02A8}"/>
              </a:ext>
            </a:extLst>
          </p:cNvPr>
          <p:cNvSpPr txBox="1"/>
          <p:nvPr/>
        </p:nvSpPr>
        <p:spPr>
          <a:xfrm>
            <a:off x="6096000" y="5282141"/>
            <a:ext cx="46268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AAI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Aerosol Absorption Index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UVAOD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UV Aerosol Optical Depth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VISAOD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VIS Aerosol Optical Depth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UVSSA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UV Single Scatter Albedo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AOCH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Aerosol Optical Centroid Height</a:t>
            </a:r>
          </a:p>
        </p:txBody>
      </p:sp>
    </p:spTree>
    <p:extLst>
      <p:ext uri="{BB962C8B-B14F-4D97-AF65-F5344CB8AC3E}">
        <p14:creationId xmlns:p14="http://schemas.microsoft.com/office/powerpoint/2010/main" val="297769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“Fast” Proxy Method for NO</a:t>
            </a:r>
            <a:r>
              <a:rPr lang="en-US" sz="3600" baseline="-25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&amp; HCHO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CD0CCF-BC3D-4573-83F0-A66FEFF362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341EB0-A96C-4715-B11B-71D85DB7D0C3}"/>
              </a:ext>
            </a:extLst>
          </p:cNvPr>
          <p:cNvSpPr/>
          <p:nvPr/>
        </p:nvSpPr>
        <p:spPr>
          <a:xfrm>
            <a:off x="525452" y="1255921"/>
            <a:ext cx="2313542" cy="1219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Interpolate GEOS-NR-Chem (G5NR) model data onto TEMPO grid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4CCD7FF-2EA8-4DF4-957C-2765FDE894DE}"/>
              </a:ext>
            </a:extLst>
          </p:cNvPr>
          <p:cNvSpPr/>
          <p:nvPr/>
        </p:nvSpPr>
        <p:spPr>
          <a:xfrm>
            <a:off x="2930487" y="1623395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FC87480-1C23-4C66-93A4-279468241628}"/>
              </a:ext>
            </a:extLst>
          </p:cNvPr>
          <p:cNvSpPr/>
          <p:nvPr/>
        </p:nvSpPr>
        <p:spPr>
          <a:xfrm>
            <a:off x="7419937" y="1250157"/>
            <a:ext cx="2313542" cy="1219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Derive true SCDs from model concentration profiles and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265576-9A3F-4BA9-B07A-15F36EA05DA2}"/>
              </a:ext>
            </a:extLst>
          </p:cNvPr>
          <p:cNvSpPr txBox="1"/>
          <p:nvPr/>
        </p:nvSpPr>
        <p:spPr>
          <a:xfrm>
            <a:off x="82570" y="5686939"/>
            <a:ext cx="325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AMF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Air Mass Factor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LUT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Lookup Table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SNR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Signal-to-Noise Ratio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23558929-873B-4D63-9D32-11411A2245DC}"/>
              </a:ext>
            </a:extLst>
          </p:cNvPr>
          <p:cNvSpPr/>
          <p:nvPr/>
        </p:nvSpPr>
        <p:spPr>
          <a:xfrm>
            <a:off x="6402094" y="1617631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A7387C-786A-459F-8F5E-885D31156CF6}"/>
              </a:ext>
            </a:extLst>
          </p:cNvPr>
          <p:cNvSpPr/>
          <p:nvPr/>
        </p:nvSpPr>
        <p:spPr>
          <a:xfrm>
            <a:off x="3946366" y="1036562"/>
            <a:ext cx="2359425" cy="16866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Calculate scattering weights (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ω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from LUT (function of view geometry,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surface reflectance, clouds)</a:t>
            </a: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4C55BB95-3521-4BC6-9FBD-B36F45426A87}"/>
              </a:ext>
            </a:extLst>
          </p:cNvPr>
          <p:cNvSpPr/>
          <p:nvPr/>
        </p:nvSpPr>
        <p:spPr>
          <a:xfrm rot="5400000">
            <a:off x="9664872" y="1956856"/>
            <a:ext cx="1369801" cy="995701"/>
          </a:xfrm>
          <a:prstGeom prst="bentArrow">
            <a:avLst>
              <a:gd name="adj1" fmla="val 25000"/>
              <a:gd name="adj2" fmla="val 26685"/>
              <a:gd name="adj3" fmla="val 25000"/>
              <a:gd name="adj4" fmla="val 4375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2F343C1-8FAC-43ED-8456-7585E5B44D72}"/>
              </a:ext>
            </a:extLst>
          </p:cNvPr>
          <p:cNvSpPr/>
          <p:nvPr/>
        </p:nvSpPr>
        <p:spPr>
          <a:xfrm>
            <a:off x="9401255" y="3228547"/>
            <a:ext cx="2313542" cy="1219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Rederive SCDs and AMFs from model climatology profiles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3C2371F-CAEB-4811-BADD-5392B5ADC1F2}"/>
              </a:ext>
            </a:extLst>
          </p:cNvPr>
          <p:cNvSpPr/>
          <p:nvPr/>
        </p:nvSpPr>
        <p:spPr>
          <a:xfrm rot="10800000">
            <a:off x="8346129" y="3591769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6113223-A255-4436-8A01-04D9E1E73DFB}"/>
              </a:ext>
            </a:extLst>
          </p:cNvPr>
          <p:cNvSpPr/>
          <p:nvPr/>
        </p:nvSpPr>
        <p:spPr>
          <a:xfrm>
            <a:off x="5955869" y="3160778"/>
            <a:ext cx="2313542" cy="133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Apply TEMPO SNR module to add noise to true SCDs &amp; derive SCD error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63941A9-557F-4E89-8F14-C3A82CF0E972}"/>
              </a:ext>
            </a:extLst>
          </p:cNvPr>
          <p:cNvSpPr/>
          <p:nvPr/>
        </p:nvSpPr>
        <p:spPr>
          <a:xfrm rot="10800000">
            <a:off x="4900743" y="3591769"/>
            <a:ext cx="978408" cy="48463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C020499-631D-4637-8C21-FDAFC44E86C7}"/>
              </a:ext>
            </a:extLst>
          </p:cNvPr>
          <p:cNvSpPr/>
          <p:nvPr/>
        </p:nvSpPr>
        <p:spPr>
          <a:xfrm>
            <a:off x="2548842" y="3272797"/>
            <a:ext cx="2313542" cy="12195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Calculate VCD and errors from AMFs and true SCDs  </a:t>
            </a:r>
          </a:p>
        </p:txBody>
      </p:sp>
      <p:sp>
        <p:nvSpPr>
          <p:cNvPr id="29" name="Arrow: Bent 28">
            <a:extLst>
              <a:ext uri="{FF2B5EF4-FFF2-40B4-BE49-F238E27FC236}">
                <a16:creationId xmlns:a16="http://schemas.microsoft.com/office/drawing/2014/main" id="{EBCAEF5E-20BD-4076-9D9D-07962052F06D}"/>
              </a:ext>
            </a:extLst>
          </p:cNvPr>
          <p:cNvSpPr/>
          <p:nvPr/>
        </p:nvSpPr>
        <p:spPr>
          <a:xfrm flipV="1">
            <a:off x="3584377" y="4594392"/>
            <a:ext cx="1007081" cy="1219581"/>
          </a:xfrm>
          <a:prstGeom prst="bentArrow">
            <a:avLst>
              <a:gd name="adj1" fmla="val 25000"/>
              <a:gd name="adj2" fmla="val 24438"/>
              <a:gd name="adj3" fmla="val 25000"/>
              <a:gd name="adj4" fmla="val 44811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0E6E8D0D-BB46-44D9-B01B-C2600CCE7CF1}"/>
              </a:ext>
            </a:extLst>
          </p:cNvPr>
          <p:cNvSpPr txBox="1">
            <a:spLocks/>
          </p:cNvSpPr>
          <p:nvPr/>
        </p:nvSpPr>
        <p:spPr>
          <a:xfrm>
            <a:off x="168007" y="4664951"/>
            <a:ext cx="2778793" cy="7540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Surface reflectance from MODIS climatology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99357BE-1D33-4C21-814A-E07D1F42F36A}"/>
              </a:ext>
            </a:extLst>
          </p:cNvPr>
          <p:cNvSpPr txBox="1">
            <a:spLocks/>
          </p:cNvSpPr>
          <p:nvPr/>
        </p:nvSpPr>
        <p:spPr>
          <a:xfrm rot="2349232">
            <a:off x="3043175" y="5457223"/>
            <a:ext cx="1224438" cy="48107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9E987B3-7D05-4B62-8F7F-60B777FA47B2}"/>
              </a:ext>
            </a:extLst>
          </p:cNvPr>
          <p:cNvSpPr txBox="1">
            <a:spLocks/>
          </p:cNvSpPr>
          <p:nvPr/>
        </p:nvSpPr>
        <p:spPr>
          <a:xfrm>
            <a:off x="243813" y="2548524"/>
            <a:ext cx="2778793" cy="7540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G5NR simulation from July 2013 – June 2014</a:t>
            </a:r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35949B1-B97B-4D69-8142-725C16340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53" y="4594748"/>
            <a:ext cx="6376561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054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EA71A8EB-6125-4268-A8AD-CE526C67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93AA5-82BE-468E-90B3-DD1DC18545AD}" type="slidenum">
              <a:rPr lang="en-US" smtClean="0"/>
              <a:t>9</a:t>
            </a:fld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2C8F7F-C685-4174-895E-B6A6ECCED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Proxy Methods for Deriving Column Density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87093F-33C7-4E5B-B6C6-B7917709CCE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F075A5-C91D-4FC8-892F-177BF11BEAB0}"/>
              </a:ext>
            </a:extLst>
          </p:cNvPr>
          <p:cNvSpPr txBox="1"/>
          <p:nvPr/>
        </p:nvSpPr>
        <p:spPr>
          <a:xfrm>
            <a:off x="7149722" y="1133262"/>
            <a:ext cx="3166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Scattering Weights (Lookup Table)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DB7C65-730B-449E-887F-86991391785D}"/>
              </a:ext>
            </a:extLst>
          </p:cNvPr>
          <p:cNvSpPr txBox="1"/>
          <p:nvPr/>
        </p:nvSpPr>
        <p:spPr>
          <a:xfrm>
            <a:off x="1584315" y="1136361"/>
            <a:ext cx="1582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SCD (model)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CDCFE1-CC6A-4150-B238-189DFDC51635}"/>
              </a:ext>
            </a:extLst>
          </p:cNvPr>
          <p:cNvSpPr txBox="1"/>
          <p:nvPr/>
        </p:nvSpPr>
        <p:spPr>
          <a:xfrm>
            <a:off x="4315563" y="978123"/>
            <a:ext cx="1781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Trace Gas Profile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(Model)</a:t>
            </a:r>
          </a:p>
        </p:txBody>
      </p:sp>
      <p:sp>
        <p:nvSpPr>
          <p:cNvPr id="7" name="Equals 6">
            <a:extLst>
              <a:ext uri="{FF2B5EF4-FFF2-40B4-BE49-F238E27FC236}">
                <a16:creationId xmlns:a16="http://schemas.microsoft.com/office/drawing/2014/main" id="{EC572204-1598-460B-9095-F5BEF6AB5A51}"/>
              </a:ext>
            </a:extLst>
          </p:cNvPr>
          <p:cNvSpPr/>
          <p:nvPr/>
        </p:nvSpPr>
        <p:spPr>
          <a:xfrm>
            <a:off x="3032904" y="1074724"/>
            <a:ext cx="914400" cy="914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Multiplication Sign 2">
            <a:extLst>
              <a:ext uri="{FF2B5EF4-FFF2-40B4-BE49-F238E27FC236}">
                <a16:creationId xmlns:a16="http://schemas.microsoft.com/office/drawing/2014/main" id="{9262212C-5920-416F-B210-05964E6C7023}"/>
              </a:ext>
            </a:extLst>
          </p:cNvPr>
          <p:cNvSpPr/>
          <p:nvPr/>
        </p:nvSpPr>
        <p:spPr>
          <a:xfrm>
            <a:off x="6175946" y="1074724"/>
            <a:ext cx="914400" cy="914400"/>
          </a:xfrm>
          <a:prstGeom prst="mathMultiply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969D2-8C0F-4212-A960-3112A647F0BE}"/>
              </a:ext>
            </a:extLst>
          </p:cNvPr>
          <p:cNvCxnSpPr>
            <a:cxnSpLocks/>
          </p:cNvCxnSpPr>
          <p:nvPr/>
        </p:nvCxnSpPr>
        <p:spPr>
          <a:xfrm flipV="1">
            <a:off x="5844816" y="3374349"/>
            <a:ext cx="3605896" cy="11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2C5FC83-4E39-4F9B-BFA1-EB8D7EF4BBD0}"/>
              </a:ext>
            </a:extLst>
          </p:cNvPr>
          <p:cNvSpPr txBox="1">
            <a:spLocks/>
          </p:cNvSpPr>
          <p:nvPr/>
        </p:nvSpPr>
        <p:spPr>
          <a:xfrm>
            <a:off x="472369" y="5525385"/>
            <a:ext cx="11247262" cy="121432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Fast proxy method starts from modeled trace gas concentration profile and scattering weights from lookup table to derive SCD </a:t>
            </a:r>
          </a:p>
          <a:p>
            <a:pPr marL="347472" indent="-347472" defTabSz="1097280">
              <a:lnSpc>
                <a:spcPct val="100000"/>
              </a:lnSpc>
              <a:spcBef>
                <a:spcPts val="800"/>
              </a:spcBef>
              <a:buFont typeface="Wingdings" panose="05000000000000000000" pitchFamily="2" charset="2"/>
              <a:buChar char="q"/>
              <a:defRPr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Scattering weights characterize the vertical measurement sensitivity to a trace gas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BB4769-540B-4F44-BCE7-83E867E13ACB}"/>
              </a:ext>
            </a:extLst>
          </p:cNvPr>
          <p:cNvSpPr txBox="1"/>
          <p:nvPr/>
        </p:nvSpPr>
        <p:spPr>
          <a:xfrm>
            <a:off x="2308032" y="2940857"/>
            <a:ext cx="2316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AMF (Climatology)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8E516A-6FBA-468B-9D67-AD77D2A49BDA}"/>
              </a:ext>
            </a:extLst>
          </p:cNvPr>
          <p:cNvSpPr txBox="1"/>
          <p:nvPr/>
        </p:nvSpPr>
        <p:spPr>
          <a:xfrm>
            <a:off x="6391087" y="2831524"/>
            <a:ext cx="3373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SCD (Climatology) </a:t>
            </a:r>
          </a:p>
        </p:txBody>
      </p:sp>
      <p:sp>
        <p:nvSpPr>
          <p:cNvPr id="35" name="Equals 34">
            <a:extLst>
              <a:ext uri="{FF2B5EF4-FFF2-40B4-BE49-F238E27FC236}">
                <a16:creationId xmlns:a16="http://schemas.microsoft.com/office/drawing/2014/main" id="{2C3109C6-AD70-4827-95BB-ABD91A6AA8C0}"/>
              </a:ext>
            </a:extLst>
          </p:cNvPr>
          <p:cNvSpPr/>
          <p:nvPr/>
        </p:nvSpPr>
        <p:spPr>
          <a:xfrm>
            <a:off x="4574053" y="2917149"/>
            <a:ext cx="914400" cy="914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945E3F-6A94-4B58-8D13-5E339473DFCA}"/>
              </a:ext>
            </a:extLst>
          </p:cNvPr>
          <p:cNvSpPr txBox="1"/>
          <p:nvPr/>
        </p:nvSpPr>
        <p:spPr>
          <a:xfrm>
            <a:off x="6409803" y="3481615"/>
            <a:ext cx="3256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VCD (Climatology)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2E7F17-1119-4BC3-8963-BD836805A02F}"/>
              </a:ext>
            </a:extLst>
          </p:cNvPr>
          <p:cNvSpPr txBox="1"/>
          <p:nvPr/>
        </p:nvSpPr>
        <p:spPr>
          <a:xfrm>
            <a:off x="6333836" y="4919933"/>
            <a:ext cx="2938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AMF (Climatology)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4BA7248-40AB-4857-9C07-D77866ADDB0E}"/>
              </a:ext>
            </a:extLst>
          </p:cNvPr>
          <p:cNvSpPr txBox="1"/>
          <p:nvPr/>
        </p:nvSpPr>
        <p:spPr>
          <a:xfrm>
            <a:off x="1380581" y="4359769"/>
            <a:ext cx="393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VCD</a:t>
            </a: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(Product)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E178853-1AC6-4912-AC36-1373AEFCD4AE}"/>
              </a:ext>
            </a:extLst>
          </p:cNvPr>
          <p:cNvSpPr txBox="1"/>
          <p:nvPr/>
        </p:nvSpPr>
        <p:spPr>
          <a:xfrm>
            <a:off x="6559721" y="4263935"/>
            <a:ext cx="21973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SCD (Model) </a:t>
            </a:r>
          </a:p>
        </p:txBody>
      </p:sp>
      <p:sp>
        <p:nvSpPr>
          <p:cNvPr id="43" name="Equals 42">
            <a:extLst>
              <a:ext uri="{FF2B5EF4-FFF2-40B4-BE49-F238E27FC236}">
                <a16:creationId xmlns:a16="http://schemas.microsoft.com/office/drawing/2014/main" id="{AFC42F20-7769-4138-9033-71CEBCBBDA32}"/>
              </a:ext>
            </a:extLst>
          </p:cNvPr>
          <p:cNvSpPr/>
          <p:nvPr/>
        </p:nvSpPr>
        <p:spPr>
          <a:xfrm>
            <a:off x="4574053" y="4276366"/>
            <a:ext cx="914400" cy="914400"/>
          </a:xfrm>
          <a:prstGeom prst="mathEqual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9D854BE-3D65-48D3-B9E3-0F15D57F8193}"/>
              </a:ext>
            </a:extLst>
          </p:cNvPr>
          <p:cNvCxnSpPr>
            <a:cxnSpLocks/>
          </p:cNvCxnSpPr>
          <p:nvPr/>
        </p:nvCxnSpPr>
        <p:spPr>
          <a:xfrm flipV="1">
            <a:off x="5844816" y="4838832"/>
            <a:ext cx="3605896" cy="113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5C6C5CBD-114C-4C06-B387-FB2991FA6504}"/>
              </a:ext>
            </a:extLst>
          </p:cNvPr>
          <p:cNvSpPr txBox="1">
            <a:spLocks/>
          </p:cNvSpPr>
          <p:nvPr/>
        </p:nvSpPr>
        <p:spPr>
          <a:xfrm>
            <a:off x="1119883" y="2206574"/>
            <a:ext cx="10058400" cy="54253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097280">
              <a:lnSpc>
                <a:spcPct val="100000"/>
              </a:lnSpc>
              <a:spcBef>
                <a:spcPts val="800"/>
              </a:spcBef>
              <a:buNone/>
              <a:defRPr/>
            </a:pPr>
            <a:r>
              <a:rPr lang="en-US" sz="2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Rederive SCD from climatology-based trace gas profile and scattering weights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F0CAE2-72EE-42C4-A778-7FDA8435E629}"/>
              </a:ext>
            </a:extLst>
          </p:cNvPr>
          <p:cNvSpPr txBox="1"/>
          <p:nvPr/>
        </p:nvSpPr>
        <p:spPr>
          <a:xfrm>
            <a:off x="10255670" y="1278954"/>
            <a:ext cx="704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dz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65058C-013E-4587-957C-6BECF5EF6E88}"/>
              </a:ext>
            </a:extLst>
          </p:cNvPr>
          <p:cNvSpPr/>
          <p:nvPr/>
        </p:nvSpPr>
        <p:spPr>
          <a:xfrm>
            <a:off x="3956652" y="793457"/>
            <a:ext cx="4017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rgbClr val="4B4F58"/>
                </a:solidFill>
                <a:latin typeface="Arial" panose="020B0604020202020204" pitchFamily="34" charset="0"/>
              </a:rPr>
              <a:t>∫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9089265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4044</TotalTime>
  <Words>1754</Words>
  <Application>Microsoft Office PowerPoint</Application>
  <PresentationFormat>Widescreen</PresentationFormat>
  <Paragraphs>286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Naeger, Aaron (MSFC-ST11)[UAH]</dc:creator>
  <cp:lastModifiedBy>Naeger, Aaron (MSFC-ST11)[UAH]</cp:lastModifiedBy>
  <cp:revision>246</cp:revision>
  <dcterms:created xsi:type="dcterms:W3CDTF">2020-05-12T18:08:23Z</dcterms:created>
  <dcterms:modified xsi:type="dcterms:W3CDTF">2023-05-05T16:54:27Z</dcterms:modified>
</cp:coreProperties>
</file>