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517" r:id="rId2"/>
    <p:sldId id="552" r:id="rId3"/>
    <p:sldId id="570" r:id="rId4"/>
    <p:sldId id="571" r:id="rId5"/>
    <p:sldId id="572" r:id="rId6"/>
    <p:sldId id="440" r:id="rId7"/>
    <p:sldId id="550" r:id="rId8"/>
    <p:sldId id="455" r:id="rId9"/>
    <p:sldId id="514" r:id="rId10"/>
    <p:sldId id="519" r:id="rId11"/>
    <p:sldId id="52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EEF"/>
    <a:srgbClr val="EAEFF7"/>
    <a:srgbClr val="CCECFF"/>
    <a:srgbClr val="008000"/>
    <a:srgbClr val="08B810"/>
    <a:srgbClr val="33CC33"/>
    <a:srgbClr val="66FF33"/>
    <a:srgbClr val="0099FF"/>
    <a:srgbClr val="0000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1" autoAdjust="0"/>
    <p:restoredTop sz="94660"/>
  </p:normalViewPr>
  <p:slideViewPr>
    <p:cSldViewPr snapToGrid="0">
      <p:cViewPr varScale="1">
        <p:scale>
          <a:sx n="55" d="100"/>
          <a:sy n="55" d="100"/>
        </p:scale>
        <p:origin x="366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291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3CD5ED1-4E5F-4479-866B-0815A79A1B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781D14-DE74-4BF2-85B0-58119D139B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9E480-7A9F-450E-98A6-5B7E67D60226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BBEF23-D6B2-44A2-AD32-BE5B4AFB35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D8D9C6-153A-4E69-9D80-8D554AE296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C51E62-1B8A-487F-8A70-7DE246A28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042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7F1E9E-9B8A-4622-9D50-4CC03E01C1CD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1FA54-0328-4391-811B-7BB3C3BBA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60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B1FA54-0328-4391-811B-7BB3C3BBAAC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865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74311E-44AB-4432-B6E3-E2BC4CE753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032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B1FA54-0328-4391-811B-7BB3C3BBAAC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512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11" Type="http://schemas.openxmlformats.org/officeDocument/2006/relationships/image" Target="../media/image10.jfif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B5C8-4AEE-48C2-9019-AD3503AF3CA8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945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B5C8-4AEE-48C2-9019-AD3503AF3CA8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36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B5C8-4AEE-48C2-9019-AD3503AF3CA8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651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B5C8-4AEE-48C2-9019-AD3503AF3CA8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947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B5C8-4AEE-48C2-9019-AD3503AF3CA8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983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B5C8-4AEE-48C2-9019-AD3503AF3CA8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0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bg>
      <p:bgPr>
        <a:gradFill>
          <a:gsLst>
            <a:gs pos="52000">
              <a:schemeClr val="accent1">
                <a:lumMod val="40000"/>
                <a:lumOff val="60000"/>
              </a:schemeClr>
            </a:gs>
            <a:gs pos="52000">
              <a:schemeClr val="accent1">
                <a:lumMod val="40000"/>
                <a:lumOff val="60000"/>
              </a:schemeClr>
            </a:gs>
            <a:gs pos="52000">
              <a:schemeClr val="accent1">
                <a:lumMod val="40000"/>
                <a:lumOff val="60000"/>
              </a:schemeClr>
            </a:gs>
            <a:gs pos="33000">
              <a:schemeClr val="bg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058A104-BD85-43DC-B7DE-BC094E06F844}"/>
              </a:ext>
            </a:extLst>
          </p:cNvPr>
          <p:cNvSpPr txBox="1">
            <a:spLocks/>
          </p:cNvSpPr>
          <p:nvPr userDrawn="1"/>
        </p:nvSpPr>
        <p:spPr>
          <a:xfrm>
            <a:off x="6307282" y="1897026"/>
            <a:ext cx="5859041" cy="18944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5E36D66-6B7B-4BC6-9D0D-77E6CB4FE304}"/>
              </a:ext>
            </a:extLst>
          </p:cNvPr>
          <p:cNvSpPr txBox="1">
            <a:spLocks/>
          </p:cNvSpPr>
          <p:nvPr userDrawn="1"/>
        </p:nvSpPr>
        <p:spPr>
          <a:xfrm>
            <a:off x="6986387" y="3775301"/>
            <a:ext cx="4842770" cy="22176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CE8648-0272-4D2B-8487-FBE9AAFDE28B}"/>
              </a:ext>
            </a:extLst>
          </p:cNvPr>
          <p:cNvSpPr txBox="1">
            <a:spLocks/>
          </p:cNvSpPr>
          <p:nvPr userDrawn="1"/>
        </p:nvSpPr>
        <p:spPr>
          <a:xfrm>
            <a:off x="6307282" y="1897026"/>
            <a:ext cx="5859041" cy="18944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B66751D-3348-4BA1-8E47-80E28F187514}"/>
              </a:ext>
            </a:extLst>
          </p:cNvPr>
          <p:cNvSpPr txBox="1">
            <a:spLocks/>
          </p:cNvSpPr>
          <p:nvPr userDrawn="1"/>
        </p:nvSpPr>
        <p:spPr>
          <a:xfrm>
            <a:off x="6986387" y="3775301"/>
            <a:ext cx="4842770" cy="22176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3E5AEF-E0D6-4832-BD26-4C0BD3F20B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2"/>
          <a:stretch/>
        </p:blipFill>
        <p:spPr>
          <a:xfrm>
            <a:off x="31899" y="4238427"/>
            <a:ext cx="3564274" cy="25908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FF7CCD-2EDD-4C4B-87C1-AA5379BE5C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802" y="32203"/>
            <a:ext cx="3255975" cy="244198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1DCE8F-EE5A-432E-9B22-87139D3895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680" y="4200486"/>
            <a:ext cx="3505537" cy="262915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44716-C329-4697-818F-2F1FA50DF01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5" y="237109"/>
            <a:ext cx="2571365" cy="385704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" name="Picture 9" descr="MAIA_title.png">
            <a:extLst>
              <a:ext uri="{FF2B5EF4-FFF2-40B4-BE49-F238E27FC236}">
                <a16:creationId xmlns:a16="http://schemas.microsoft.com/office/drawing/2014/main" id="{E9CFCEB3-FFED-42DD-BD62-BA754DC9C3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247" t="537" r="735" b="66732"/>
          <a:stretch/>
        </p:blipFill>
        <p:spPr>
          <a:xfrm>
            <a:off x="4298653" y="2209420"/>
            <a:ext cx="2228743" cy="225511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4" name="Picture 2" descr="Symbols of NASA | NASA">
            <a:extLst>
              <a:ext uri="{FF2B5EF4-FFF2-40B4-BE49-F238E27FC236}">
                <a16:creationId xmlns:a16="http://schemas.microsoft.com/office/drawing/2014/main" id="{7B274061-A81C-47F1-9F46-45D1562CD23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8" t="4979" r="21277" b="6861"/>
          <a:stretch/>
        </p:blipFill>
        <p:spPr bwMode="auto">
          <a:xfrm>
            <a:off x="5800952" y="4671"/>
            <a:ext cx="1483877" cy="113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31B604B-2304-4A22-ACE5-1CA97FB612B4}"/>
              </a:ext>
            </a:extLst>
          </p:cNvPr>
          <p:cNvSpPr txBox="1"/>
          <p:nvPr userDrawn="1"/>
        </p:nvSpPr>
        <p:spPr>
          <a:xfrm>
            <a:off x="466454" y="28362"/>
            <a:ext cx="4903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u="none" dirty="0">
                <a:solidFill>
                  <a:srgbClr val="08B8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Building the Pathway from TEMPO to </a:t>
            </a:r>
            <a:r>
              <a:rPr lang="en-US" sz="1800" b="0" i="0" u="none" dirty="0" err="1">
                <a:solidFill>
                  <a:srgbClr val="08B8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GeoXO</a:t>
            </a:r>
            <a:endParaRPr lang="en-US" sz="1800" b="0" i="0" u="none" dirty="0">
              <a:solidFill>
                <a:srgbClr val="08B81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F002986A-987E-4427-8BB3-3EE0FB25B1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15602" y="2566215"/>
            <a:ext cx="4098282" cy="912019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AB4AC167-A5CD-43E0-B2BF-FD3E24640E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17917" y="4135510"/>
            <a:ext cx="3606292" cy="6013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Authors</a:t>
            </a:r>
          </a:p>
        </p:txBody>
      </p:sp>
      <p:pic>
        <p:nvPicPr>
          <p:cNvPr id="3" name="Picture 2" descr="A picture containing text, outdoor, sky, person&#10;&#10;Description automatically generated">
            <a:extLst>
              <a:ext uri="{FF2B5EF4-FFF2-40B4-BE49-F238E27FC236}">
                <a16:creationId xmlns:a16="http://schemas.microsoft.com/office/drawing/2014/main" id="{D1784684-906E-45A1-B6F7-BDB04BBE1A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1"/>
          <a:stretch/>
        </p:blipFill>
        <p:spPr>
          <a:xfrm>
            <a:off x="2361807" y="2613124"/>
            <a:ext cx="2087161" cy="203827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" name="Picture 19" descr="A close-up of a compass&#10;&#10;Description automatically generated with low confidence">
            <a:extLst>
              <a:ext uri="{FF2B5EF4-FFF2-40B4-BE49-F238E27FC236}">
                <a16:creationId xmlns:a16="http://schemas.microsoft.com/office/drawing/2014/main" id="{23855AFC-A977-4A18-AB8C-54D2ECC2391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835" y="1048901"/>
            <a:ext cx="1876041" cy="1449668"/>
          </a:xfrm>
          <a:prstGeom prst="rect">
            <a:avLst/>
          </a:prstGeom>
        </p:spPr>
      </p:pic>
      <p:pic>
        <p:nvPicPr>
          <p:cNvPr id="22" name="Picture 2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524DD1E-2333-4E6E-B863-1F9A987CAFA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692" y="1070698"/>
            <a:ext cx="1466057" cy="1398393"/>
          </a:xfrm>
          <a:prstGeom prst="rect">
            <a:avLst/>
          </a:prstGeom>
        </p:spPr>
      </p:pic>
      <p:pic>
        <p:nvPicPr>
          <p:cNvPr id="25" name="Picture 24" descr="Diagram, logo&#10;&#10;Description automatically generated">
            <a:extLst>
              <a:ext uri="{FF2B5EF4-FFF2-40B4-BE49-F238E27FC236}">
                <a16:creationId xmlns:a16="http://schemas.microsoft.com/office/drawing/2014/main" id="{89AA9A9B-2CB8-4C31-8C07-0A475AEEECD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674" y="1216617"/>
            <a:ext cx="1100170" cy="1124948"/>
          </a:xfrm>
          <a:prstGeom prst="rect">
            <a:avLst/>
          </a:prstGeom>
        </p:spPr>
      </p:pic>
      <p:pic>
        <p:nvPicPr>
          <p:cNvPr id="27" name="Picture 26" descr="Logo, icon, company name&#10;&#10;Description automatically generated">
            <a:extLst>
              <a:ext uri="{FF2B5EF4-FFF2-40B4-BE49-F238E27FC236}">
                <a16:creationId xmlns:a16="http://schemas.microsoft.com/office/drawing/2014/main" id="{636D7EEB-AEBF-41DE-8CDF-CD2F3CF5705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723" y="85159"/>
            <a:ext cx="990633" cy="9906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28C81E5-9CAA-4D40-9AC8-3DBBC235EE76}"/>
              </a:ext>
            </a:extLst>
          </p:cNvPr>
          <p:cNvSpPr txBox="1"/>
          <p:nvPr userDrawn="1"/>
        </p:nvSpPr>
        <p:spPr>
          <a:xfrm>
            <a:off x="6929236" y="216344"/>
            <a:ext cx="4365597" cy="758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50" b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Joint Science Meeting for TEMPO, </a:t>
            </a:r>
            <a:r>
              <a:rPr lang="en-US" sz="2050" b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GeoXO</a:t>
            </a:r>
            <a:r>
              <a:rPr lang="en-US" sz="2050" b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ACX, &amp; </a:t>
            </a:r>
            <a:r>
              <a:rPr lang="en-US" sz="2050" b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TOLNet</a:t>
            </a:r>
            <a:endParaRPr lang="en-US" sz="2050" b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pic>
        <p:nvPicPr>
          <p:cNvPr id="13" name="Picture 1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E3866A4-3944-4715-998F-4D07B8AB3B5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835" y="5948756"/>
            <a:ext cx="5486415" cy="91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4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gradFill>
          <a:gsLst>
            <a:gs pos="75000">
              <a:schemeClr val="bg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30345" y="6365294"/>
            <a:ext cx="436113" cy="365125"/>
          </a:xfrm>
        </p:spPr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Picture 20" descr="Tempo 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8" y="164800"/>
            <a:ext cx="870374" cy="82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283882" y="164800"/>
            <a:ext cx="9250326" cy="76179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aseline="0"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354013" y="1268413"/>
            <a:ext cx="11499850" cy="485230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 descr="A close-up of a compass&#10;&#10;Description automatically generated with low confidence">
            <a:extLst>
              <a:ext uri="{FF2B5EF4-FFF2-40B4-BE49-F238E27FC236}">
                <a16:creationId xmlns:a16="http://schemas.microsoft.com/office/drawing/2014/main" id="{A7A8BB7B-D3D5-4138-AEA3-51FD3889FA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385" y="10255"/>
            <a:ext cx="1470969" cy="113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74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bg>
      <p:bgPr>
        <a:gradFill>
          <a:gsLst>
            <a:gs pos="75000">
              <a:schemeClr val="bg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30345" y="6365294"/>
            <a:ext cx="436113" cy="365125"/>
          </a:xfrm>
        </p:spPr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4040" y="196265"/>
            <a:ext cx="692966" cy="777570"/>
          </a:xfrm>
          <a:prstGeom prst="rect">
            <a:avLst/>
          </a:prstGeom>
        </p:spPr>
      </p:pic>
      <p:pic>
        <p:nvPicPr>
          <p:cNvPr id="14" name="Picture 20" descr="Tempo log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25" y="196265"/>
            <a:ext cx="768101" cy="73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119883" y="164800"/>
            <a:ext cx="10058400" cy="76179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aseline="0"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354013" y="1268413"/>
            <a:ext cx="11499850" cy="485230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99682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7B5C8-4AEE-48C2-9019-AD3503AF3CA8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55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2.mp4"/><Relationship Id="rId7" Type="http://schemas.openxmlformats.org/officeDocument/2006/relationships/image" Target="../media/image3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35.png"/><Relationship Id="rId4" Type="http://schemas.openxmlformats.org/officeDocument/2006/relationships/video" Target="../media/media2.mp4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8F7AE8-2161-43B8-A093-0DD9B77F70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01491" y="2732925"/>
            <a:ext cx="4890499" cy="1551397"/>
          </a:xfrm>
        </p:spPr>
        <p:txBody>
          <a:bodyPr/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TEMPO Proxy &amp; Operational Data Updates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0A41C2-74CD-477F-B525-16F226D36B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17917" y="4531543"/>
            <a:ext cx="3606292" cy="601300"/>
          </a:xfrm>
        </p:spPr>
        <p:txBody>
          <a:bodyPr>
            <a:normAutofit fontScale="92500"/>
          </a:bodyPr>
          <a:lstStyle/>
          <a:p>
            <a:r>
              <a:rPr lang="en-US" dirty="0"/>
              <a:t>Aaron Naeger &amp; TEMPO Team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B4253B6-E98C-443E-AA25-DE10B7AAF0D4}"/>
              </a:ext>
            </a:extLst>
          </p:cNvPr>
          <p:cNvSpPr txBox="1">
            <a:spLocks/>
          </p:cNvSpPr>
          <p:nvPr/>
        </p:nvSpPr>
        <p:spPr>
          <a:xfrm>
            <a:off x="7306249" y="5172154"/>
            <a:ext cx="4157605" cy="6777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dirty="0"/>
              <a:t>TEMPO Deputy Program Applications Lead</a:t>
            </a:r>
          </a:p>
          <a:p>
            <a:r>
              <a:rPr lang="en-US" sz="1700" dirty="0"/>
              <a:t>NASA / University of Alabama in Huntsville 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DE2F4E3-1EE7-4C16-AD12-F646A4CDB25A}"/>
              </a:ext>
            </a:extLst>
          </p:cNvPr>
          <p:cNvSpPr txBox="1">
            <a:spLocks/>
          </p:cNvSpPr>
          <p:nvPr/>
        </p:nvSpPr>
        <p:spPr>
          <a:xfrm>
            <a:off x="516478" y="4436160"/>
            <a:ext cx="5957454" cy="6777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May 1-5, 2023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Huntsville, AL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4699844-C97E-4FA5-BF1A-1B7A8E294B4F}"/>
              </a:ext>
            </a:extLst>
          </p:cNvPr>
          <p:cNvSpPr txBox="1">
            <a:spLocks/>
          </p:cNvSpPr>
          <p:nvPr/>
        </p:nvSpPr>
        <p:spPr>
          <a:xfrm>
            <a:off x="516478" y="6544491"/>
            <a:ext cx="5957454" cy="31350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U.S. Government sponsorship acknowledged.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124D53-50F9-43CC-886F-E2118DB695A5}"/>
              </a:ext>
            </a:extLst>
          </p:cNvPr>
          <p:cNvSpPr/>
          <p:nvPr/>
        </p:nvSpPr>
        <p:spPr>
          <a:xfrm>
            <a:off x="2921317" y="2093536"/>
            <a:ext cx="266602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@NaegerAaron</a:t>
            </a:r>
            <a:endParaRPr lang="en-US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 descr="Twitter logo icon Royalty Free Vector Image - VectorStock">
            <a:extLst>
              <a:ext uri="{FF2B5EF4-FFF2-40B4-BE49-F238E27FC236}">
                <a16:creationId xmlns:a16="http://schemas.microsoft.com/office/drawing/2014/main" id="{A57420BA-3253-4431-B557-CE14BA3F22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2492229" y="2050905"/>
            <a:ext cx="578650" cy="56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99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lide Number Placeholder 1">
            <a:extLst>
              <a:ext uri="{FF2B5EF4-FFF2-40B4-BE49-F238E27FC236}">
                <a16:creationId xmlns:a16="http://schemas.microsoft.com/office/drawing/2014/main" id="{C1CC7101-B4A0-4461-8CB9-524D7B83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10</a:t>
            </a:fld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2C8F7F-C685-4174-895E-B6A6ECCED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r>
              <a:rPr lang="en-US" sz="3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Summary of TEMPO Strengths (Non-Exhaustive)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8AD4EF1-74C9-435D-A03A-5A6FDB030F09}"/>
              </a:ext>
            </a:extLst>
          </p:cNvPr>
          <p:cNvSpPr txBox="1">
            <a:spLocks/>
          </p:cNvSpPr>
          <p:nvPr/>
        </p:nvSpPr>
        <p:spPr>
          <a:xfrm>
            <a:off x="250734" y="1110057"/>
            <a:ext cx="11539361" cy="54780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 defTabSz="109728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profile will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offer new capabilities to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monitor and distinguish ozone concentrations from the stratosphere to the planetary boundary layer (PBL)</a:t>
            </a:r>
          </a:p>
          <a:p>
            <a:pPr marL="347472" indent="-347472" defTabSz="109728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High-resolution tracking of air pollutants during interstate and international transport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which will provide valuable information and support for exceptional event analyses</a:t>
            </a:r>
          </a:p>
          <a:p>
            <a:pPr marL="347472" indent="-347472" defTabSz="109728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TEMPO will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observe small-scale emission sources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that have not been adequately resolved by current satellite missions,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capability to quantify sub-urban emissions and pollutant gradients </a:t>
            </a:r>
          </a:p>
          <a:p>
            <a:pPr marL="347472" indent="-347472" defTabSz="109728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TEMPO will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monitor rapidly evolving pollutants from episodic events such as wildland fires</a:t>
            </a:r>
          </a:p>
          <a:p>
            <a:pPr marL="347472" indent="-347472" defTabSz="109728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Diurnal information on HCHO / NO</a:t>
            </a:r>
            <a:r>
              <a:rPr lang="en-US" sz="20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ratios for new understanding of sensitivity of local O</a:t>
            </a:r>
            <a:r>
              <a:rPr lang="en-US" sz="20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production and assessments of O</a:t>
            </a:r>
            <a:r>
              <a:rPr lang="en-US" sz="20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production regimes</a:t>
            </a:r>
          </a:p>
          <a:p>
            <a:pPr marL="347472" indent="-347472" defTabSz="109728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Data will be valuable for surface monitor site analysis (selecting new site locations) </a:t>
            </a:r>
          </a:p>
          <a:p>
            <a:pPr marL="347472" indent="-347472" defTabSz="109728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Robust monitoring of industrial operations,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regulatory monitors may miss peak emissions! </a:t>
            </a:r>
          </a:p>
          <a:p>
            <a:pPr marL="347472" indent="-347472" defTabSz="109728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Hourly scans for observing gaps in cloud cover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mitigate impact of clouds on satellite monitoring</a:t>
            </a:r>
          </a:p>
          <a:p>
            <a:pPr marL="347472" indent="-347472" defTabSz="109728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Aerosol optical depth and aerosol layer height for aerosol plume monitoring and PM2.5 estimates 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7472" indent="-347472" defTabSz="109728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Low latent NO</a:t>
            </a:r>
            <a:r>
              <a:rPr lang="en-US" sz="20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HCHO, and aerosol products for real-time monitoring &amp; forecasting!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53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44"/>
    </mc:Choice>
    <mc:Fallback xmlns="">
      <p:transition spd="slow" advTm="2324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lide Number Placeholder 1">
            <a:extLst>
              <a:ext uri="{FF2B5EF4-FFF2-40B4-BE49-F238E27FC236}">
                <a16:creationId xmlns:a16="http://schemas.microsoft.com/office/drawing/2014/main" id="{C1CC7101-B4A0-4461-8CB9-524D7B83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11</a:t>
            </a:fld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2C8F7F-C685-4174-895E-B6A6ECCED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Challenges Remain!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8AD4EF1-74C9-435D-A03A-5A6FDB030F09}"/>
              </a:ext>
            </a:extLst>
          </p:cNvPr>
          <p:cNvSpPr txBox="1">
            <a:spLocks/>
          </p:cNvSpPr>
          <p:nvPr/>
        </p:nvSpPr>
        <p:spPr>
          <a:xfrm>
            <a:off x="429558" y="1209675"/>
            <a:ext cx="11332884" cy="41211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 defTabSz="109728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Space-borne spectrometers like TEMPO provide vertical column measurements, not nose-level concentration measurements</a:t>
            </a:r>
          </a:p>
          <a:p>
            <a:pPr lvl="1" defTabSz="109728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Periods of persistent cloud cover will still cause gaps in TEMPO</a:t>
            </a:r>
          </a:p>
          <a:p>
            <a:pPr marL="347472" indent="-347472" defTabSz="109728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solidFill>
                  <a:srgbClr val="2E2E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000" b="0" i="0" dirty="0">
                <a:solidFill>
                  <a:srgbClr val="2E2E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hallenges associated with accessing, processing, and properly interpreting satellite data,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especially noisy products such as HCHO and SO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 defTabSz="109728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Large increase in data volume with TEMPO</a:t>
            </a:r>
          </a:p>
          <a:p>
            <a:pPr marL="347472" indent="-347472" defTabSz="109728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Adapting previous retrieval methods for low-earth orbiting instruments (TROPOMI) to account for new challenges associated with geostationary satellites</a:t>
            </a:r>
          </a:p>
          <a:p>
            <a:pPr lvl="1" defTabSz="109728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Changing solar geometry throughout the day, surface reflectivity, and a priori input for retrievals</a:t>
            </a:r>
          </a:p>
          <a:p>
            <a:pPr marL="347472" indent="-347472" defTabSz="109728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First-ever 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PBL retrieval from space will be challenging, sensitivity to changes in 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 the PBL will require detailed assessments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10760DF-3B1F-4450-8B7B-D4335AC56B1C}"/>
              </a:ext>
            </a:extLst>
          </p:cNvPr>
          <p:cNvSpPr/>
          <p:nvPr/>
        </p:nvSpPr>
        <p:spPr>
          <a:xfrm>
            <a:off x="8864917" y="5819716"/>
            <a:ext cx="266602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@NaegerAaron</a:t>
            </a:r>
            <a:endParaRPr lang="en-US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C83A6E-6C22-4FAF-9D21-043099D53D58}"/>
              </a:ext>
            </a:extLst>
          </p:cNvPr>
          <p:cNvSpPr/>
          <p:nvPr/>
        </p:nvSpPr>
        <p:spPr>
          <a:xfrm>
            <a:off x="7870149" y="6265987"/>
            <a:ext cx="389229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aaron.naeger@nasa.gov</a:t>
            </a:r>
            <a:endParaRPr lang="en-US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2" descr="Twitter logo icon Royalty Free Vector Image - VectorStock">
            <a:extLst>
              <a:ext uri="{FF2B5EF4-FFF2-40B4-BE49-F238E27FC236}">
                <a16:creationId xmlns:a16="http://schemas.microsoft.com/office/drawing/2014/main" id="{3729BF4E-D0AD-4436-9405-EBCE61EC4F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8435829" y="5777085"/>
            <a:ext cx="578650" cy="56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96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44"/>
    </mc:Choice>
    <mc:Fallback xmlns="">
      <p:transition spd="slow" advTm="2324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lide Number Placeholder 1">
            <a:extLst>
              <a:ext uri="{FF2B5EF4-FFF2-40B4-BE49-F238E27FC236}">
                <a16:creationId xmlns:a16="http://schemas.microsoft.com/office/drawing/2014/main" id="{C1CC7101-B4A0-4461-8CB9-524D7B83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2</a:t>
            </a:fld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2C8F7F-C685-4174-895E-B6A6ECCED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TEMPO Measurements &amp; Baseline Products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2EF607A-48B9-4098-9F8C-7A1ADEF11147}"/>
              </a:ext>
            </a:extLst>
          </p:cNvPr>
          <p:cNvSpPr txBox="1">
            <a:spLocks/>
          </p:cNvSpPr>
          <p:nvPr/>
        </p:nvSpPr>
        <p:spPr>
          <a:xfrm>
            <a:off x="11051145" y="6365294"/>
            <a:ext cx="1015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C93AA5-82BE-468E-90B3-DD1DC18545AD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Picture 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49F09BA2-8141-4A70-BF3F-CEA0986F8D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68" y="719305"/>
            <a:ext cx="5008213" cy="3567979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CCC26F78-16E0-45DB-A21F-B36BCB8155D5}"/>
              </a:ext>
            </a:extLst>
          </p:cNvPr>
          <p:cNvSpPr txBox="1"/>
          <p:nvPr/>
        </p:nvSpPr>
        <p:spPr>
          <a:xfrm>
            <a:off x="209320" y="4264816"/>
            <a:ext cx="8262649" cy="2133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1219170">
              <a:spcAft>
                <a:spcPts val="400"/>
              </a:spcAft>
              <a:buFont typeface="Wingdings" panose="05000000000000000000" pitchFamily="2" charset="2"/>
              <a:buChar char="q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TEMPO operational trace gas retrievals based on 2-step approach</a:t>
            </a:r>
          </a:p>
          <a:p>
            <a:pPr marL="640080" lvl="1" indent="-365760" defTabSz="1219170">
              <a:spcAft>
                <a:spcPts val="400"/>
              </a:spcAft>
              <a:buFont typeface="+mj-lt"/>
              <a:buAutoNum type="arabicParenR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Derive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slant column densities (SCD)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 integrated number density of gas molecules in mean photon path from sun to instrument – by spectral fitting to measured radiances in known trace gas absorption windows</a:t>
            </a:r>
          </a:p>
          <a:p>
            <a:pPr marL="640080" lvl="1" indent="-365760" defTabSz="1219170">
              <a:spcAft>
                <a:spcPts val="400"/>
              </a:spcAft>
              <a:buFont typeface="+mj-lt"/>
              <a:buAutoNum type="arabicParenR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Calculation of 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column densities (VCD)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using Air Mass Factors calculated offline with a radiative transfer model accounting for surface, atmospheric, and viewing geometry conditions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27D0C0F-12F6-48FB-A25E-92433FA20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841" y="1025113"/>
            <a:ext cx="6236924" cy="3090191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391672A1-6015-4F5B-9FAB-AFBD7EBB5E21}"/>
              </a:ext>
            </a:extLst>
          </p:cNvPr>
          <p:cNvSpPr txBox="1"/>
          <p:nvPr/>
        </p:nvSpPr>
        <p:spPr>
          <a:xfrm>
            <a:off x="9185244" y="4136284"/>
            <a:ext cx="28812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spcAft>
                <a:spcPts val="600"/>
              </a:spcAft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AQ relevant precision (ppb) assumes all gas molecules are contained over an area from the surface to 1 km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D1F2614-5147-4043-8FD4-CC736E9CFB62}"/>
              </a:ext>
            </a:extLst>
          </p:cNvPr>
          <p:cNvCxnSpPr>
            <a:cxnSpLocks/>
          </p:cNvCxnSpPr>
          <p:nvPr/>
        </p:nvCxnSpPr>
        <p:spPr>
          <a:xfrm flipV="1">
            <a:off x="2849131" y="1749232"/>
            <a:ext cx="0" cy="1996503"/>
          </a:xfrm>
          <a:prstGeom prst="straightConnector1">
            <a:avLst/>
          </a:prstGeom>
          <a:ln w="63500">
            <a:solidFill>
              <a:srgbClr val="92D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A653966-C459-42EE-806A-11C6154A2A51}"/>
              </a:ext>
            </a:extLst>
          </p:cNvPr>
          <p:cNvSpPr txBox="1"/>
          <p:nvPr/>
        </p:nvSpPr>
        <p:spPr>
          <a:xfrm>
            <a:off x="1684846" y="1153874"/>
            <a:ext cx="2328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Column Density (VCD)</a:t>
            </a:r>
            <a:endParaRPr lang="en-US" sz="1600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F521D8-BE00-4805-AF36-24F697D6C645}"/>
              </a:ext>
            </a:extLst>
          </p:cNvPr>
          <p:cNvSpPr txBox="1"/>
          <p:nvPr/>
        </p:nvSpPr>
        <p:spPr>
          <a:xfrm>
            <a:off x="4131326" y="2191212"/>
            <a:ext cx="1399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Slant Column Density (SCD)</a:t>
            </a:r>
            <a:endParaRPr lang="en-US" sz="13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D0256A-E673-4321-B6FF-E2541727ED26}"/>
              </a:ext>
            </a:extLst>
          </p:cNvPr>
          <p:cNvSpPr txBox="1"/>
          <p:nvPr/>
        </p:nvSpPr>
        <p:spPr>
          <a:xfrm>
            <a:off x="8692308" y="5234482"/>
            <a:ext cx="33741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spcAft>
                <a:spcPts val="600"/>
              </a:spcAft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TEMPO products will be of high accuracy and precision, particularly NO</a:t>
            </a:r>
            <a:r>
              <a:rPr 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08EC7D-54F6-4B79-8790-C1A3E4E38D21}"/>
              </a:ext>
            </a:extLst>
          </p:cNvPr>
          <p:cNvSpPr txBox="1"/>
          <p:nvPr/>
        </p:nvSpPr>
        <p:spPr>
          <a:xfrm>
            <a:off x="209320" y="6361087"/>
            <a:ext cx="9132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472" indent="-347472" defTabSz="1219170">
              <a:spcAft>
                <a:spcPts val="400"/>
              </a:spcAft>
              <a:buFont typeface="Wingdings" panose="05000000000000000000" pitchFamily="2" charset="2"/>
              <a:buChar char="q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VCDs provide information on the trace gas in the vertical above the TEMPO footprint</a:t>
            </a:r>
          </a:p>
        </p:txBody>
      </p:sp>
    </p:spTree>
    <p:extLst>
      <p:ext uri="{BB962C8B-B14F-4D97-AF65-F5344CB8AC3E}">
        <p14:creationId xmlns:p14="http://schemas.microsoft.com/office/powerpoint/2010/main" val="75535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79"/>
    </mc:Choice>
    <mc:Fallback xmlns="">
      <p:transition spd="slow" advTm="41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lide Number Placeholder 1">
            <a:extLst>
              <a:ext uri="{FF2B5EF4-FFF2-40B4-BE49-F238E27FC236}">
                <a16:creationId xmlns:a16="http://schemas.microsoft.com/office/drawing/2014/main" id="{C1CC7101-B4A0-4461-8CB9-524D7B83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3</a:t>
            </a:fld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2C8F7F-C685-4174-895E-B6A6ECCED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29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TEMPO L2+ Products: </a:t>
            </a:r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Baseline</a:t>
            </a:r>
            <a:r>
              <a:rPr lang="en-US" sz="29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SNWG TEMPO NRT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2EF607A-48B9-4098-9F8C-7A1ADEF11147}"/>
              </a:ext>
            </a:extLst>
          </p:cNvPr>
          <p:cNvSpPr txBox="1">
            <a:spLocks/>
          </p:cNvSpPr>
          <p:nvPr/>
        </p:nvSpPr>
        <p:spPr>
          <a:xfrm>
            <a:off x="11117247" y="6365294"/>
            <a:ext cx="1015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C93AA5-82BE-468E-90B3-DD1DC18545A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A8249371-614D-4F8A-B234-CE06F3B2BEC7}"/>
              </a:ext>
            </a:extLst>
          </p:cNvPr>
          <p:cNvSpPr txBox="1">
            <a:spLocks/>
          </p:cNvSpPr>
          <p:nvPr/>
        </p:nvSpPr>
        <p:spPr>
          <a:xfrm>
            <a:off x="11117247" y="6365294"/>
            <a:ext cx="1015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C93AA5-82BE-468E-90B3-DD1DC18545A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5CA15FF9-08A9-4D25-8C9C-1342AA2921CF}"/>
              </a:ext>
            </a:extLst>
          </p:cNvPr>
          <p:cNvSpPr txBox="1">
            <a:spLocks/>
          </p:cNvSpPr>
          <p:nvPr/>
        </p:nvSpPr>
        <p:spPr>
          <a:xfrm>
            <a:off x="11117247" y="6365294"/>
            <a:ext cx="1015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C93AA5-82BE-468E-90B3-DD1DC18545A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8" name="5-Point Star 5">
            <a:extLst>
              <a:ext uri="{FF2B5EF4-FFF2-40B4-BE49-F238E27FC236}">
                <a16:creationId xmlns:a16="http://schemas.microsoft.com/office/drawing/2014/main" id="{ED57B183-05EA-4D3B-9DFC-0EEA209A9D51}"/>
              </a:ext>
            </a:extLst>
          </p:cNvPr>
          <p:cNvSpPr/>
          <p:nvPr/>
        </p:nvSpPr>
        <p:spPr>
          <a:xfrm>
            <a:off x="9921160" y="1301849"/>
            <a:ext cx="261251" cy="26221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2CC0838E-2817-46F3-81D3-DC0419EB32F8}"/>
              </a:ext>
            </a:extLst>
          </p:cNvPr>
          <p:cNvGraphicFramePr>
            <a:graphicFrameLocks noGrp="1"/>
          </p:cNvGraphicFramePr>
          <p:nvPr/>
        </p:nvGraphicFramePr>
        <p:xfrm>
          <a:off x="884943" y="1014541"/>
          <a:ext cx="9917730" cy="46573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4872">
                  <a:extLst>
                    <a:ext uri="{9D8B030D-6E8A-4147-A177-3AD203B41FA5}">
                      <a16:colId xmlns:a16="http://schemas.microsoft.com/office/drawing/2014/main" val="3685149852"/>
                    </a:ext>
                  </a:extLst>
                </a:gridCol>
                <a:gridCol w="1637416">
                  <a:extLst>
                    <a:ext uri="{9D8B030D-6E8A-4147-A177-3AD203B41FA5}">
                      <a16:colId xmlns:a16="http://schemas.microsoft.com/office/drawing/2014/main" val="3486842378"/>
                    </a:ext>
                  </a:extLst>
                </a:gridCol>
                <a:gridCol w="4869712">
                  <a:extLst>
                    <a:ext uri="{9D8B030D-6E8A-4147-A177-3AD203B41FA5}">
                      <a16:colId xmlns:a16="http://schemas.microsoft.com/office/drawing/2014/main" val="3467787416"/>
                    </a:ext>
                  </a:extLst>
                </a:gridCol>
                <a:gridCol w="1307805">
                  <a:extLst>
                    <a:ext uri="{9D8B030D-6E8A-4147-A177-3AD203B41FA5}">
                      <a16:colId xmlns:a16="http://schemas.microsoft.com/office/drawing/2014/main" val="3699867161"/>
                    </a:ext>
                  </a:extLst>
                </a:gridCol>
                <a:gridCol w="1477925">
                  <a:extLst>
                    <a:ext uri="{9D8B030D-6E8A-4147-A177-3AD203B41FA5}">
                      <a16:colId xmlns:a16="http://schemas.microsoft.com/office/drawing/2014/main" val="3768863802"/>
                    </a:ext>
                  </a:extLst>
                </a:gridCol>
              </a:tblGrid>
              <a:tr h="457857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Level</a:t>
                      </a: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Product</a:t>
                      </a: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Key Variables</a:t>
                      </a: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Resolution (km</a:t>
                      </a:r>
                      <a:r>
                        <a:rPr lang="en-US" sz="1600" baseline="30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r>
                        <a:rPr lang="en-US" sz="1600" baseline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)</a:t>
                      </a:r>
                      <a:endParaRPr lang="en-US" sz="2400" baseline="30000" dirty="0">
                        <a:solidFill>
                          <a:srgbClr val="FF0000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Fre</a:t>
                      </a:r>
                      <a:r>
                        <a:rPr lang="en-US" sz="1600" baseline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quency/ </a:t>
                      </a:r>
                      <a:r>
                        <a:rPr lang="en-US" sz="1600" baseline="0" dirty="0" err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SIze</a:t>
                      </a:r>
                      <a:endParaRPr lang="en-US" sz="2400" baseline="30000" dirty="0">
                        <a:solidFill>
                          <a:srgbClr val="FF0000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8288" marR="18288" anchor="ctr"/>
                </a:tc>
                <a:extLst>
                  <a:ext uri="{0D108BD9-81ED-4DB2-BD59-A6C34878D82A}">
                    <a16:rowId xmlns:a16="http://schemas.microsoft.com/office/drawing/2014/main" val="1338630315"/>
                  </a:ext>
                </a:extLst>
              </a:tr>
              <a:tr h="2901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L2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Cloud  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0" i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Cloud Fraction, Cloud Pressure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2.0 x 4.75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Hourly, granule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2333833726"/>
                  </a:ext>
                </a:extLst>
              </a:tr>
              <a:tr h="5156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500" b="0" dirty="0"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</a:t>
                      </a:r>
                      <a:r>
                        <a:rPr lang="en-US" sz="1500" b="0" baseline="-25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  <a:r>
                        <a:rPr lang="en-US" sz="15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(Ozone) profile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1" i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</a:t>
                      </a:r>
                      <a:r>
                        <a:rPr lang="en-US" sz="1500" b="1" i="0" baseline="-25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  <a:r>
                        <a:rPr lang="en-US" sz="1500" b="1" i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profile</a:t>
                      </a:r>
                      <a:r>
                        <a:rPr lang="en-US" sz="1500" b="0" i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, Tropospheric O</a:t>
                      </a:r>
                      <a:r>
                        <a:rPr lang="en-US" sz="1500" b="0" i="0" baseline="-250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  <a:r>
                        <a:rPr lang="en-US" sz="1500" b="0" i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column, Total O</a:t>
                      </a:r>
                      <a:r>
                        <a:rPr lang="en-US" sz="1500" b="0" i="0" baseline="-250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  <a:r>
                        <a:rPr lang="en-US" sz="1500" b="0" i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column, Stratosphere O</a:t>
                      </a:r>
                      <a:r>
                        <a:rPr lang="en-US" sz="1500" b="0" i="0" baseline="-250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  <a:r>
                        <a:rPr lang="en-US" sz="1500" b="0" i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column, Cloud Fraction, O</a:t>
                      </a:r>
                      <a:r>
                        <a:rPr lang="en-US" sz="1500" b="0" i="0" baseline="-250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  <a:r>
                        <a:rPr lang="en-US" sz="1500" b="0" i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a priori, O</a:t>
                      </a:r>
                      <a:r>
                        <a:rPr lang="en-US" sz="1500" b="0" i="0" baseline="-250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  <a:r>
                        <a:rPr lang="en-US" sz="1500" b="0" i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Averaging Kernel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&gt;= 8.0 x 4.75 </a:t>
                      </a:r>
                      <a:r>
                        <a:rPr lang="en-US" sz="1500" b="0" i="0" baseline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Hourly, granule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1966169022"/>
                  </a:ext>
                </a:extLst>
              </a:tr>
              <a:tr h="28160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500" b="0" dirty="0"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Total O</a:t>
                      </a:r>
                      <a:r>
                        <a:rPr lang="en-US" sz="1500" b="0" baseline="-25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0" i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Total column O</a:t>
                      </a:r>
                      <a:r>
                        <a:rPr lang="en-US" sz="1500" b="0" i="0" baseline="-250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  <a:r>
                        <a:rPr lang="en-US" sz="1500" b="0" i="0" baseline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, Cloud Fraction, Aerosol Index</a:t>
                      </a:r>
                      <a:endParaRPr lang="en-US" sz="1500" b="0" i="0" dirty="0"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2.0 x 4.75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Hourly, granule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3518696315"/>
                  </a:ext>
                </a:extLst>
              </a:tr>
              <a:tr h="8314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500" b="0" dirty="0"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8288" marR="18288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NO</a:t>
                      </a:r>
                      <a:r>
                        <a:rPr lang="en-US" sz="1500" b="0" baseline="-25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r>
                        <a:rPr lang="en-US" sz="1500" b="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(Nitrogen Dioxide)</a:t>
                      </a:r>
                      <a:endParaRPr lang="en-US" sz="1500" b="0" baseline="-250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8288" marR="18288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0" i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Slant Column Density (SCD), Tropospheric Vertical Column Density (VCD), Total VCD, Cloud Fraction, Air Mass Factor (AMF), Data Quality Flag</a:t>
                      </a:r>
                    </a:p>
                  </a:txBody>
                  <a:tcPr marL="18288" marR="18288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2.0 x 4.75</a:t>
                      </a:r>
                    </a:p>
                  </a:txBody>
                  <a:tcPr marL="18288" marR="18288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Hourly, granule</a:t>
                      </a:r>
                    </a:p>
                  </a:txBody>
                  <a:tcPr marL="18288" marR="18288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02232"/>
                  </a:ext>
                </a:extLst>
              </a:tr>
              <a:tr h="209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500" b="0" dirty="0"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8288" marR="18288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HCHO (Formaldehyde)</a:t>
                      </a:r>
                    </a:p>
                  </a:txBody>
                  <a:tcPr marL="18288" marR="18288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dirty="0">
                          <a:solidFill>
                            <a:schemeClr val="accent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US" sz="1500" b="0" i="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SCD, Total VCD, Cloud Fraction, AMF, Data Quality Flag</a:t>
                      </a:r>
                    </a:p>
                  </a:txBody>
                  <a:tcPr marL="18288" marR="18288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2.0 x 4.75</a:t>
                      </a:r>
                    </a:p>
                  </a:txBody>
                  <a:tcPr marL="18288" marR="18288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Hourly, granule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 i="0" dirty="0">
                        <a:solidFill>
                          <a:schemeClr val="accent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8288" marR="18288"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199563"/>
                  </a:ext>
                </a:extLst>
              </a:tr>
              <a:tr h="76375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500" b="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8288" marR="18288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Aerosol </a:t>
                      </a:r>
                    </a:p>
                  </a:txBody>
                  <a:tcPr marL="18288" marR="18288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0" i="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Ultraviolet &amp; Visible Aerosol Optical Depth (AOD), Aerosol Optical Centroid Height (AOCH), Aerosol Absorption Index (AAI)</a:t>
                      </a:r>
                    </a:p>
                  </a:txBody>
                  <a:tcPr marL="18288" marR="18288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8.0 x 4.75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(TBD)</a:t>
                      </a:r>
                    </a:p>
                  </a:txBody>
                  <a:tcPr marL="18288" marR="18288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Hourly, granule</a:t>
                      </a:r>
                    </a:p>
                  </a:txBody>
                  <a:tcPr marL="18288" marR="18288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64153"/>
                  </a:ext>
                </a:extLst>
              </a:tr>
              <a:tr h="2704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L3</a:t>
                      </a:r>
                    </a:p>
                  </a:txBody>
                  <a:tcPr marL="18288" marR="18288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Same as L2 (Gridded)</a:t>
                      </a:r>
                    </a:p>
                  </a:txBody>
                  <a:tcPr marL="18288" marR="18288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0" i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Same as L2</a:t>
                      </a:r>
                    </a:p>
                  </a:txBody>
                  <a:tcPr marL="18288" marR="18288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0" i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~2 x 2 (TBD)</a:t>
                      </a:r>
                    </a:p>
                  </a:txBody>
                  <a:tcPr marL="18288" marR="18288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0" i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Hourly, scan</a:t>
                      </a:r>
                    </a:p>
                  </a:txBody>
                  <a:tcPr marL="18288" marR="18288"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720457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4135084E-9110-4BAA-ACD9-048D485F0A71}"/>
              </a:ext>
            </a:extLst>
          </p:cNvPr>
          <p:cNvSpPr txBox="1"/>
          <p:nvPr/>
        </p:nvSpPr>
        <p:spPr>
          <a:xfrm>
            <a:off x="10817953" y="1479005"/>
            <a:ext cx="1339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**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Center of Field of Regard</a:t>
            </a:r>
            <a:endParaRPr lang="en-US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462565-2E9A-43BB-9331-C3756665ED45}"/>
              </a:ext>
            </a:extLst>
          </p:cNvPr>
          <p:cNvSpPr txBox="1"/>
          <p:nvPr/>
        </p:nvSpPr>
        <p:spPr>
          <a:xfrm>
            <a:off x="8947650" y="1200360"/>
            <a:ext cx="4843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**</a:t>
            </a:r>
            <a:endParaRPr lang="en-US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D605A82-9647-4869-9702-6E7A00F03E38}"/>
              </a:ext>
            </a:extLst>
          </p:cNvPr>
          <p:cNvSpPr txBox="1"/>
          <p:nvPr/>
        </p:nvSpPr>
        <p:spPr>
          <a:xfrm>
            <a:off x="842280" y="6358147"/>
            <a:ext cx="102749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Level 3 product stitches together TEMPO Level 2 product granules for each scan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B0BFDC0-9B05-4B26-832C-6A2B402F0B2E}"/>
              </a:ext>
            </a:extLst>
          </p:cNvPr>
          <p:cNvSpPr txBox="1"/>
          <p:nvPr/>
        </p:nvSpPr>
        <p:spPr>
          <a:xfrm>
            <a:off x="853044" y="5671936"/>
            <a:ext cx="827040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 real-time (NRT)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products: Latency 2 - 3 hours </a:t>
            </a:r>
          </a:p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Baseline (Offline) products: Latency 3 - 6 hours (except O</a:t>
            </a:r>
            <a:r>
              <a:rPr lang="en-US" sz="20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profile ~24 hours) </a:t>
            </a:r>
            <a:endParaRPr lang="en-US" sz="20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FCAFE71-52BD-473E-A57F-7666316FB904}"/>
              </a:ext>
            </a:extLst>
          </p:cNvPr>
          <p:cNvSpPr txBox="1"/>
          <p:nvPr/>
        </p:nvSpPr>
        <p:spPr>
          <a:xfrm>
            <a:off x="9649565" y="5733879"/>
            <a:ext cx="246457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SNWG: Satellite Needs Working Group </a:t>
            </a:r>
          </a:p>
        </p:txBody>
      </p:sp>
    </p:spTree>
    <p:extLst>
      <p:ext uri="{BB962C8B-B14F-4D97-AF65-F5344CB8AC3E}">
        <p14:creationId xmlns:p14="http://schemas.microsoft.com/office/powerpoint/2010/main" val="289154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79"/>
    </mc:Choice>
    <mc:Fallback xmlns="">
      <p:transition spd="slow" advTm="4167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2C8F7F-C685-4174-895E-B6A6ECCED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29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TEMPO L2+ Products: Additional</a:t>
            </a:r>
            <a:endParaRPr lang="en-US" sz="29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5-Point Star 5">
            <a:extLst>
              <a:ext uri="{FF2B5EF4-FFF2-40B4-BE49-F238E27FC236}">
                <a16:creationId xmlns:a16="http://schemas.microsoft.com/office/drawing/2014/main" id="{ED57B183-05EA-4D3B-9DFC-0EEA209A9D51}"/>
              </a:ext>
            </a:extLst>
          </p:cNvPr>
          <p:cNvSpPr/>
          <p:nvPr/>
        </p:nvSpPr>
        <p:spPr>
          <a:xfrm>
            <a:off x="10123198" y="1695244"/>
            <a:ext cx="261251" cy="26221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2CC0838E-2817-46F3-81D3-DC0419EB32F8}"/>
              </a:ext>
            </a:extLst>
          </p:cNvPr>
          <p:cNvGraphicFramePr>
            <a:graphicFrameLocks noGrp="1"/>
          </p:cNvGraphicFramePr>
          <p:nvPr/>
        </p:nvGraphicFramePr>
        <p:xfrm>
          <a:off x="1086981" y="1407936"/>
          <a:ext cx="9588116" cy="38630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4613">
                  <a:extLst>
                    <a:ext uri="{9D8B030D-6E8A-4147-A177-3AD203B41FA5}">
                      <a16:colId xmlns:a16="http://schemas.microsoft.com/office/drawing/2014/main" val="3685149852"/>
                    </a:ext>
                  </a:extLst>
                </a:gridCol>
                <a:gridCol w="1890443">
                  <a:extLst>
                    <a:ext uri="{9D8B030D-6E8A-4147-A177-3AD203B41FA5}">
                      <a16:colId xmlns:a16="http://schemas.microsoft.com/office/drawing/2014/main" val="3486842378"/>
                    </a:ext>
                  </a:extLst>
                </a:gridCol>
                <a:gridCol w="4167963">
                  <a:extLst>
                    <a:ext uri="{9D8B030D-6E8A-4147-A177-3AD203B41FA5}">
                      <a16:colId xmlns:a16="http://schemas.microsoft.com/office/drawing/2014/main" val="3467787416"/>
                    </a:ext>
                  </a:extLst>
                </a:gridCol>
                <a:gridCol w="1329069">
                  <a:extLst>
                    <a:ext uri="{9D8B030D-6E8A-4147-A177-3AD203B41FA5}">
                      <a16:colId xmlns:a16="http://schemas.microsoft.com/office/drawing/2014/main" val="3699867161"/>
                    </a:ext>
                  </a:extLst>
                </a:gridCol>
                <a:gridCol w="1446028">
                  <a:extLst>
                    <a:ext uri="{9D8B030D-6E8A-4147-A177-3AD203B41FA5}">
                      <a16:colId xmlns:a16="http://schemas.microsoft.com/office/drawing/2014/main" val="3768863802"/>
                    </a:ext>
                  </a:extLst>
                </a:gridCol>
              </a:tblGrid>
              <a:tr h="309583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Level</a:t>
                      </a: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Product</a:t>
                      </a: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Key Variables</a:t>
                      </a: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Resolution (km</a:t>
                      </a:r>
                      <a:r>
                        <a:rPr lang="en-US" sz="1600" baseline="30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r>
                        <a:rPr lang="en-US" sz="1600" baseline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)</a:t>
                      </a:r>
                      <a:endParaRPr lang="en-US" sz="2400" baseline="30000" dirty="0">
                        <a:solidFill>
                          <a:srgbClr val="FF0000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Fre</a:t>
                      </a:r>
                      <a:r>
                        <a:rPr lang="en-US" sz="1600" baseline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quency/ </a:t>
                      </a:r>
                      <a:r>
                        <a:rPr lang="en-US" sz="1600" baseline="0" dirty="0" err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SIze</a:t>
                      </a:r>
                      <a:endParaRPr lang="en-US" sz="2400" baseline="30000" dirty="0">
                        <a:solidFill>
                          <a:srgbClr val="FF0000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8288" marR="18288" anchor="ctr"/>
                </a:tc>
                <a:extLst>
                  <a:ext uri="{0D108BD9-81ED-4DB2-BD59-A6C34878D82A}">
                    <a16:rowId xmlns:a16="http://schemas.microsoft.com/office/drawing/2014/main" val="1338630315"/>
                  </a:ext>
                </a:extLst>
              </a:tr>
              <a:tr h="41521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L2</a:t>
                      </a:r>
                    </a:p>
                  </a:txBody>
                  <a:tcPr marL="18288" marR="18288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</a:t>
                      </a:r>
                      <a:r>
                        <a:rPr lang="en-US" sz="1500" b="0" baseline="-25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r>
                        <a:rPr lang="en-US" sz="15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</a:t>
                      </a:r>
                      <a:r>
                        <a:rPr lang="en-US" sz="1500" b="0" baseline="-25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r>
                        <a:rPr lang="en-US" sz="15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</a:t>
                      </a:r>
                      <a:r>
                        <a:rPr lang="en-US" sz="1500" b="0" baseline="-25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 </a:t>
                      </a:r>
                      <a:r>
                        <a:rPr lang="en-US" sz="15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(Glyoxal)</a:t>
                      </a:r>
                      <a:endParaRPr lang="en-US" sz="1500" b="0" baseline="-25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8288" marR="18288">
                    <a:solidFill>
                      <a:srgbClr val="D2DEE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SCD, Total VCD, Cloud Fraction, AMF, Data Quality Flag</a:t>
                      </a:r>
                    </a:p>
                  </a:txBody>
                  <a:tcPr marL="18288" marR="18288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2.0 x 4.75</a:t>
                      </a:r>
                    </a:p>
                  </a:txBody>
                  <a:tcPr marL="18288" marR="18288">
                    <a:solidFill>
                      <a:srgbClr val="D2DEE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Hourly, granule</a:t>
                      </a:r>
                    </a:p>
                  </a:txBody>
                  <a:tcPr marL="18288" marR="18288"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199563"/>
                  </a:ext>
                </a:extLst>
              </a:tr>
              <a:tr h="3773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5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8288" marR="18288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</a:t>
                      </a:r>
                      <a:r>
                        <a:rPr lang="en-US" sz="1500" b="0" baseline="-25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r>
                        <a:rPr lang="en-US" sz="15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 (Water Vapor)</a:t>
                      </a:r>
                      <a:endParaRPr lang="en-US" sz="1500" b="0" baseline="-25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8288" marR="18288">
                    <a:solidFill>
                      <a:srgbClr val="D2DEE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800" b="0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2.0 x 4.75</a:t>
                      </a:r>
                    </a:p>
                  </a:txBody>
                  <a:tcPr marL="18288" marR="18288">
                    <a:solidFill>
                      <a:srgbClr val="D2DEE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dirty="0">
                          <a:solidFill>
                            <a:schemeClr val="accent2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2.0 x 4.75</a:t>
                      </a:r>
                    </a:p>
                  </a:txBody>
                  <a:tcPr marL="18288" marR="18288"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5401301"/>
                  </a:ext>
                </a:extLst>
              </a:tr>
              <a:tr h="3934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5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8288" marR="18288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BrO</a:t>
                      </a:r>
                      <a:r>
                        <a:rPr lang="en-US" sz="15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(Bromine)</a:t>
                      </a:r>
                      <a:endParaRPr lang="en-US" sz="1500" b="0" baseline="-25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8288" marR="18288">
                    <a:solidFill>
                      <a:srgbClr val="D2DEE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2.0 x 4.75</a:t>
                      </a:r>
                    </a:p>
                  </a:txBody>
                  <a:tcPr marL="18288" marR="18288">
                    <a:solidFill>
                      <a:srgbClr val="D2DEE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1683170"/>
                  </a:ext>
                </a:extLst>
              </a:tr>
              <a:tr h="6516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5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8288" marR="18288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SO</a:t>
                      </a:r>
                      <a:r>
                        <a:rPr lang="en-US" sz="1500" b="0" baseline="-25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r>
                        <a:rPr lang="en-US" sz="15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US" sz="1500" b="0" u="none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(Sulfur Dioxide)</a:t>
                      </a:r>
                      <a:endParaRPr lang="en-US" sz="1500" b="0" u="none" baseline="-25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8288" marR="18288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0" i="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SCD, VCD (Total, Planetary Boundary Layer, &amp; Lower / Middle / Upper Tropospheric, Lower Stratospheric)</a:t>
                      </a:r>
                    </a:p>
                  </a:txBody>
                  <a:tcPr marL="18288" marR="18288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2.0 x 4.75</a:t>
                      </a:r>
                    </a:p>
                  </a:txBody>
                  <a:tcPr marL="18288" marR="18288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Hourly, granule</a:t>
                      </a:r>
                    </a:p>
                  </a:txBody>
                  <a:tcPr marL="18288" marR="18288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85345"/>
                  </a:ext>
                </a:extLst>
              </a:tr>
              <a:tr h="41521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5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8288" marR="18288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TEMPO/GOES-R Synergistic</a:t>
                      </a:r>
                    </a:p>
                  </a:txBody>
                  <a:tcPr marL="18288" marR="18288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0" i="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Aerosol, Fire / Hotspot, Cloud &amp; Mask, Lightning, Snow / Ice, Precipitable Water, etc.</a:t>
                      </a:r>
                    </a:p>
                  </a:txBody>
                  <a:tcPr marL="18288" marR="18288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2.0 x 4.75</a:t>
                      </a:r>
                    </a:p>
                  </a:txBody>
                  <a:tcPr marL="18288" marR="18288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Hourly, granule</a:t>
                      </a:r>
                    </a:p>
                  </a:txBody>
                  <a:tcPr marL="18288" marR="18288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012526"/>
                  </a:ext>
                </a:extLst>
              </a:tr>
              <a:tr h="5948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L3</a:t>
                      </a:r>
                    </a:p>
                  </a:txBody>
                  <a:tcPr marL="18288" marR="18288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Same as L2 (Gridded) </a:t>
                      </a:r>
                    </a:p>
                  </a:txBody>
                  <a:tcPr marL="18288" marR="18288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0" i="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Same as L2</a:t>
                      </a:r>
                    </a:p>
                  </a:txBody>
                  <a:tcPr marL="18288" marR="18288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0" i="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~2 x 2 (TBD)</a:t>
                      </a:r>
                    </a:p>
                  </a:txBody>
                  <a:tcPr marL="18288" marR="18288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0" i="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Hourly, scan</a:t>
                      </a:r>
                    </a:p>
                  </a:txBody>
                  <a:tcPr marL="18288" marR="18288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720457"/>
                  </a:ext>
                </a:extLst>
              </a:tr>
              <a:tr h="2577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L4</a:t>
                      </a:r>
                    </a:p>
                  </a:txBody>
                  <a:tcPr marL="18288" marR="18288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UVB</a:t>
                      </a:r>
                    </a:p>
                  </a:txBody>
                  <a:tcPr marL="18288" marR="18288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UV irradiance, erythemal irradiance, UVI</a:t>
                      </a:r>
                    </a:p>
                  </a:txBody>
                  <a:tcPr marL="18288" marR="18288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0" i="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TBD</a:t>
                      </a:r>
                    </a:p>
                  </a:txBody>
                  <a:tcPr marL="18288" marR="18288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0" i="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Hourly, scan</a:t>
                      </a:r>
                    </a:p>
                  </a:txBody>
                  <a:tcPr marL="18288" marR="18288"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043358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83462565-2E9A-43BB-9331-C3756665ED45}"/>
              </a:ext>
            </a:extLst>
          </p:cNvPr>
          <p:cNvSpPr txBox="1"/>
          <p:nvPr/>
        </p:nvSpPr>
        <p:spPr>
          <a:xfrm>
            <a:off x="7788721" y="1510578"/>
            <a:ext cx="4843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**</a:t>
            </a:r>
            <a:endParaRPr lang="en-US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1F5D95-706D-4E6B-9A0F-37A7465A2DCA}"/>
              </a:ext>
            </a:extLst>
          </p:cNvPr>
          <p:cNvSpPr txBox="1"/>
          <p:nvPr/>
        </p:nvSpPr>
        <p:spPr>
          <a:xfrm>
            <a:off x="10743523" y="1712921"/>
            <a:ext cx="1339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**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Center of Field of Regard</a:t>
            </a:r>
            <a:endParaRPr lang="en-US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0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79"/>
    </mc:Choice>
    <mc:Fallback xmlns="">
      <p:transition spd="slow" advTm="4167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lide Number Placeholder 1">
            <a:extLst>
              <a:ext uri="{FF2B5EF4-FFF2-40B4-BE49-F238E27FC236}">
                <a16:creationId xmlns:a16="http://schemas.microsoft.com/office/drawing/2014/main" id="{C1CC7101-B4A0-4461-8CB9-524D7B83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93AA5-82BE-468E-90B3-DD1DC18545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2C8F7F-C685-4174-895E-B6A6ECCED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Mission Phases &amp; Operational Timeline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2EF607A-48B9-4098-9F8C-7A1ADEF11147}"/>
              </a:ext>
            </a:extLst>
          </p:cNvPr>
          <p:cNvSpPr txBox="1">
            <a:spLocks/>
          </p:cNvSpPr>
          <p:nvPr/>
        </p:nvSpPr>
        <p:spPr>
          <a:xfrm>
            <a:off x="11051145" y="6365294"/>
            <a:ext cx="1015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93AA5-82BE-468E-90B3-DD1DC18545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FD880C72-0193-44C1-B6A3-9C2F7FF0F1CD}"/>
              </a:ext>
            </a:extLst>
          </p:cNvPr>
          <p:cNvSpPr txBox="1">
            <a:spLocks/>
          </p:cNvSpPr>
          <p:nvPr/>
        </p:nvSpPr>
        <p:spPr>
          <a:xfrm>
            <a:off x="11051145" y="6365294"/>
            <a:ext cx="1015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C93AA5-82BE-468E-90B3-DD1DC18545AD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7BCFD37-33C8-4040-8712-461BA882A17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63" y="1509664"/>
            <a:ext cx="10133674" cy="281615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D668435-6B4D-4920-8DCB-38C124EBB2E4}"/>
              </a:ext>
            </a:extLst>
          </p:cNvPr>
          <p:cNvSpPr txBox="1"/>
          <p:nvPr/>
        </p:nvSpPr>
        <p:spPr>
          <a:xfrm>
            <a:off x="4328683" y="909390"/>
            <a:ext cx="199784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1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Commissioning: July – Sept 2023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E4AF0C-A7E4-4B29-973C-5E84D6CB4F12}"/>
              </a:ext>
            </a:extLst>
          </p:cNvPr>
          <p:cNvSpPr txBox="1"/>
          <p:nvPr/>
        </p:nvSpPr>
        <p:spPr>
          <a:xfrm>
            <a:off x="516301" y="909390"/>
            <a:ext cx="18302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Launched: April 7, 2023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720425-2225-4A6B-996E-910B98B886F5}"/>
              </a:ext>
            </a:extLst>
          </p:cNvPr>
          <p:cNvSpPr txBox="1"/>
          <p:nvPr/>
        </p:nvSpPr>
        <p:spPr>
          <a:xfrm>
            <a:off x="318797" y="4383728"/>
            <a:ext cx="11149070" cy="2300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472" indent="-347472" defTabSz="685800">
              <a:spcBef>
                <a:spcPts val="400"/>
              </a:spcBef>
              <a:buFont typeface="Wingdings" pitchFamily="2" charset="2"/>
              <a:buChar char="q"/>
            </a:pPr>
            <a:r>
              <a:rPr lang="en-US" b="1" i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First light</a:t>
            </a:r>
            <a:r>
              <a:rPr lang="en-US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: Targeting June 26</a:t>
            </a:r>
          </a:p>
          <a:p>
            <a:pPr marL="347472" indent="-347472" defTabSz="685800">
              <a:spcBef>
                <a:spcPts val="400"/>
              </a:spcBef>
              <a:buFont typeface="Wingdings" pitchFamily="2" charset="2"/>
              <a:buChar char="q"/>
            </a:pPr>
            <a:r>
              <a:rPr lang="en-US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TEMPO commissioning phase from July – Sept 2023 </a:t>
            </a:r>
          </a:p>
          <a:p>
            <a:pPr marL="347472" indent="-347472" defTabSz="685800">
              <a:spcBef>
                <a:spcPts val="400"/>
              </a:spcBef>
              <a:buFont typeface="Wingdings" pitchFamily="2" charset="2"/>
              <a:buChar char="q"/>
            </a:pPr>
            <a:r>
              <a:rPr lang="en-US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Nominal operation: ~6 months after launch (Oct 2023)</a:t>
            </a:r>
          </a:p>
          <a:p>
            <a:pPr marL="347472" indent="-347472" defTabSz="685800">
              <a:spcBef>
                <a:spcPts val="400"/>
              </a:spcBef>
              <a:buFont typeface="Wingdings" pitchFamily="2" charset="2"/>
              <a:buChar char="q"/>
            </a:pPr>
            <a:r>
              <a:rPr lang="en-US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Baseline mission length: 20 months (Oct 2023 – May 2025) w/ possible 10+ year lifetime depending on senior reviews</a:t>
            </a:r>
          </a:p>
          <a:p>
            <a:pPr marL="347472" indent="-347472" defTabSz="685800">
              <a:spcBef>
                <a:spcPts val="400"/>
              </a:spcBef>
              <a:buFont typeface="Wingdings" pitchFamily="2" charset="2"/>
              <a:buChar char="q"/>
            </a:pPr>
            <a:r>
              <a:rPr lang="en-US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Public release of Baseline Products at ASDC: Level 1b data ~Feb 2024,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Level 2 &amp; 3 data ~April 2024</a:t>
            </a:r>
          </a:p>
          <a:p>
            <a:pPr marL="347472" indent="-347472" defTabSz="685800">
              <a:spcBef>
                <a:spcPts val="450"/>
              </a:spcBef>
              <a:buFont typeface="Wingdings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Initial public release of NRT products at ASDC ~Oct 2024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6597C0-9E98-4294-97BB-D680222A8A3E}"/>
              </a:ext>
            </a:extLst>
          </p:cNvPr>
          <p:cNvSpPr txBox="1"/>
          <p:nvPr/>
        </p:nvSpPr>
        <p:spPr>
          <a:xfrm>
            <a:off x="2701716" y="911135"/>
            <a:ext cx="150664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1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Power On: June 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6865A7-E789-424B-B25D-557546ABABCF}"/>
              </a:ext>
            </a:extLst>
          </p:cNvPr>
          <p:cNvSpPr txBox="1"/>
          <p:nvPr/>
        </p:nvSpPr>
        <p:spPr>
          <a:xfrm>
            <a:off x="7781520" y="4296687"/>
            <a:ext cx="431115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ASDC: Atmospheric Science Data Center</a:t>
            </a:r>
          </a:p>
        </p:txBody>
      </p:sp>
    </p:spTree>
    <p:extLst>
      <p:ext uri="{BB962C8B-B14F-4D97-AF65-F5344CB8AC3E}">
        <p14:creationId xmlns:p14="http://schemas.microsoft.com/office/powerpoint/2010/main" val="138759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79"/>
    </mc:Choice>
    <mc:Fallback xmlns="">
      <p:transition spd="slow" advTm="4167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2C8F7F-C685-4174-895E-B6A6ECCED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TEMPO Proxy Products</a:t>
            </a:r>
          </a:p>
        </p:txBody>
      </p:sp>
      <p:sp>
        <p:nvSpPr>
          <p:cNvPr id="37" name="Slide Number Placeholder 1">
            <a:extLst>
              <a:ext uri="{FF2B5EF4-FFF2-40B4-BE49-F238E27FC236}">
                <a16:creationId xmlns:a16="http://schemas.microsoft.com/office/drawing/2014/main" id="{C1CC7101-B4A0-4461-8CB9-524D7B83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1145" y="6365294"/>
            <a:ext cx="1015314" cy="365125"/>
          </a:xfrm>
        </p:spPr>
        <p:txBody>
          <a:bodyPr/>
          <a:lstStyle/>
          <a:p>
            <a:fld id="{BBC93AA5-82BE-468E-90B3-DD1DC18545AD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585EFECB-8E86-4CE0-B545-710450C06D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0113274"/>
              </p:ext>
            </p:extLst>
          </p:nvPr>
        </p:nvGraphicFramePr>
        <p:xfrm>
          <a:off x="858993" y="1683015"/>
          <a:ext cx="9645177" cy="27549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6315">
                  <a:extLst>
                    <a:ext uri="{9D8B030D-6E8A-4147-A177-3AD203B41FA5}">
                      <a16:colId xmlns:a16="http://schemas.microsoft.com/office/drawing/2014/main" val="3685149852"/>
                    </a:ext>
                  </a:extLst>
                </a:gridCol>
                <a:gridCol w="1387640">
                  <a:extLst>
                    <a:ext uri="{9D8B030D-6E8A-4147-A177-3AD203B41FA5}">
                      <a16:colId xmlns:a16="http://schemas.microsoft.com/office/drawing/2014/main" val="3486842378"/>
                    </a:ext>
                  </a:extLst>
                </a:gridCol>
                <a:gridCol w="4059936">
                  <a:extLst>
                    <a:ext uri="{9D8B030D-6E8A-4147-A177-3AD203B41FA5}">
                      <a16:colId xmlns:a16="http://schemas.microsoft.com/office/drawing/2014/main" val="3467787416"/>
                    </a:ext>
                  </a:extLst>
                </a:gridCol>
                <a:gridCol w="1353312">
                  <a:extLst>
                    <a:ext uri="{9D8B030D-6E8A-4147-A177-3AD203B41FA5}">
                      <a16:colId xmlns:a16="http://schemas.microsoft.com/office/drawing/2014/main" val="3768863802"/>
                    </a:ext>
                  </a:extLst>
                </a:gridCol>
                <a:gridCol w="2077974">
                  <a:extLst>
                    <a:ext uri="{9D8B030D-6E8A-4147-A177-3AD203B41FA5}">
                      <a16:colId xmlns:a16="http://schemas.microsoft.com/office/drawing/2014/main" val="3976026841"/>
                    </a:ext>
                  </a:extLst>
                </a:gridCol>
              </a:tblGrid>
              <a:tr h="322677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8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Level</a:t>
                      </a: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8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Product</a:t>
                      </a: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8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Major Outputs</a:t>
                      </a: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8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Res km</a:t>
                      </a:r>
                      <a:r>
                        <a:rPr lang="en-US" sz="1800" baseline="30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r>
                        <a:rPr lang="en-US" sz="1800" baseline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US" sz="1800" baseline="0" dirty="0">
                          <a:solidFill>
                            <a:srgbClr val="FF000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**</a:t>
                      </a:r>
                      <a:endParaRPr lang="en-US" sz="1800" baseline="30000" dirty="0">
                        <a:solidFill>
                          <a:srgbClr val="FF0000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800" dirty="0" err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Freq</a:t>
                      </a:r>
                      <a:r>
                        <a:rPr lang="en-US" sz="18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/Size</a:t>
                      </a:r>
                    </a:p>
                  </a:txBody>
                  <a:tcPr marL="18288" marR="18288" anchor="ctr"/>
                </a:tc>
                <a:extLst>
                  <a:ext uri="{0D108BD9-81ED-4DB2-BD59-A6C34878D82A}">
                    <a16:rowId xmlns:a16="http://schemas.microsoft.com/office/drawing/2014/main" val="1338630315"/>
                  </a:ext>
                </a:extLst>
              </a:tr>
              <a:tr h="292771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800" b="1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L2</a:t>
                      </a: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800" b="1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NO</a:t>
                      </a:r>
                      <a:r>
                        <a:rPr lang="en-US" sz="1800" b="1" baseline="-25000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r>
                        <a:rPr lang="en-US" sz="1800" b="1" baseline="0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endParaRPr lang="en-US" sz="1800" b="1" dirty="0">
                        <a:solidFill>
                          <a:srgbClr val="00B050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SCD, </a:t>
                      </a:r>
                      <a:r>
                        <a:rPr lang="en-US" sz="1800" b="0" i="0" dirty="0" err="1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strat</a:t>
                      </a:r>
                      <a:r>
                        <a:rPr lang="en-US" sz="1800" b="0" i="0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./trop. VCD, error, AMFs, scattering weights</a:t>
                      </a: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800" b="0" i="0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2.0 x 4.75</a:t>
                      </a: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800" b="0" i="0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Hourly, granule</a:t>
                      </a:r>
                    </a:p>
                  </a:txBody>
                  <a:tcPr marL="18288" marR="18288" anchor="ctr"/>
                </a:tc>
                <a:extLst>
                  <a:ext uri="{0D108BD9-81ED-4DB2-BD59-A6C34878D82A}">
                    <a16:rowId xmlns:a16="http://schemas.microsoft.com/office/drawing/2014/main" val="4020323473"/>
                  </a:ext>
                </a:extLst>
              </a:tr>
              <a:tr h="292771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800" b="1" dirty="0">
                        <a:solidFill>
                          <a:srgbClr val="00B050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800" b="1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HCHO </a:t>
                      </a: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SCD, VCD, error, AMFs, scattering weights</a:t>
                      </a: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2.0 x 4.75</a:t>
                      </a: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800" b="0" i="0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Hourly, granule</a:t>
                      </a:r>
                    </a:p>
                  </a:txBody>
                  <a:tcPr marL="18288" marR="18288" anchor="ctr"/>
                </a:tc>
                <a:extLst>
                  <a:ext uri="{0D108BD9-81ED-4DB2-BD59-A6C34878D82A}">
                    <a16:rowId xmlns:a16="http://schemas.microsoft.com/office/drawing/2014/main" val="2054210409"/>
                  </a:ext>
                </a:extLst>
              </a:tr>
              <a:tr h="49407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800" b="1" dirty="0">
                        <a:solidFill>
                          <a:srgbClr val="00B050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800" b="1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</a:t>
                      </a:r>
                      <a:r>
                        <a:rPr lang="en-US" sz="1800" b="1" baseline="-25000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  <a:r>
                        <a:rPr lang="en-US" sz="1800" b="1" baseline="0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profile</a:t>
                      </a:r>
                      <a:endParaRPr lang="en-US" sz="1800" b="1" dirty="0">
                        <a:solidFill>
                          <a:srgbClr val="00B050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O3 profile, total/</a:t>
                      </a:r>
                      <a:r>
                        <a:rPr lang="en-US" sz="1800" b="0" i="0" dirty="0" err="1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strat</a:t>
                      </a:r>
                      <a:r>
                        <a:rPr lang="en-US" sz="1800" b="0" i="0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/trop/0-2 km O3 column, a priori, averaging kernels</a:t>
                      </a: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800" b="0" i="0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8.0 x 4.75</a:t>
                      </a: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800" b="0" i="0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Hourly, granule</a:t>
                      </a:r>
                    </a:p>
                  </a:txBody>
                  <a:tcPr marL="18288" marR="18288" anchor="ctr"/>
                </a:tc>
                <a:extLst>
                  <a:ext uri="{0D108BD9-81ED-4DB2-BD59-A6C34878D82A}">
                    <a16:rowId xmlns:a16="http://schemas.microsoft.com/office/drawing/2014/main" val="200580043"/>
                  </a:ext>
                </a:extLst>
              </a:tr>
              <a:tr h="257541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800" b="1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Aerosol </a:t>
                      </a: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AAI, UVAOD, UVSSA, AOCH, VISAOD</a:t>
                      </a: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8.0 x 4.75</a:t>
                      </a: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Hourly, granule</a:t>
                      </a:r>
                    </a:p>
                  </a:txBody>
                  <a:tcPr marL="18288" marR="18288" anchor="ctr"/>
                </a:tc>
                <a:extLst>
                  <a:ext uri="{0D108BD9-81ED-4DB2-BD59-A6C34878D82A}">
                    <a16:rowId xmlns:a16="http://schemas.microsoft.com/office/drawing/2014/main" val="2333833726"/>
                  </a:ext>
                </a:extLst>
              </a:tr>
              <a:tr h="257541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800" b="1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L3</a:t>
                      </a: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800" b="1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Gridded L2</a:t>
                      </a: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800" b="0" i="0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Same as L2</a:t>
                      </a: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800" b="0" i="0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~5 x 5 (TBD)</a:t>
                      </a: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800" b="0" i="0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Hourly, scan</a:t>
                      </a:r>
                    </a:p>
                  </a:txBody>
                  <a:tcPr marL="18288" marR="18288" anchor="ctr"/>
                </a:tc>
                <a:extLst>
                  <a:ext uri="{0D108BD9-81ED-4DB2-BD59-A6C34878D82A}">
                    <a16:rowId xmlns:a16="http://schemas.microsoft.com/office/drawing/2014/main" val="1460720457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474F2C2E-8D80-41F5-9BC9-652ECD6302B3}"/>
              </a:ext>
            </a:extLst>
          </p:cNvPr>
          <p:cNvSpPr txBox="1"/>
          <p:nvPr/>
        </p:nvSpPr>
        <p:spPr>
          <a:xfrm>
            <a:off x="765810" y="4482721"/>
            <a:ext cx="8835390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9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text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 Available to Early Adopters and Science Team via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Earthdata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Search</a:t>
            </a:r>
          </a:p>
          <a:p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	Level 3 products will be available very soon!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5442BDE-ABE5-4BD6-AD7A-5742516E10A2}"/>
              </a:ext>
            </a:extLst>
          </p:cNvPr>
          <p:cNvSpPr txBox="1"/>
          <p:nvPr/>
        </p:nvSpPr>
        <p:spPr>
          <a:xfrm>
            <a:off x="10263883" y="4482721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Center of Field of Regard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F30225E-0A42-47E6-AE71-691129340C28}"/>
              </a:ext>
            </a:extLst>
          </p:cNvPr>
          <p:cNvSpPr txBox="1"/>
          <p:nvPr/>
        </p:nvSpPr>
        <p:spPr>
          <a:xfrm>
            <a:off x="1929985" y="5559140"/>
            <a:ext cx="3253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SCD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Slant Column Density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VCD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Vertical Column Density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AMF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Air Mass Factors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5CBF0F-833D-4EA3-A7DE-45101049DBBE}"/>
              </a:ext>
            </a:extLst>
          </p:cNvPr>
          <p:cNvSpPr txBox="1"/>
          <p:nvPr/>
        </p:nvSpPr>
        <p:spPr>
          <a:xfrm>
            <a:off x="6096000" y="5282141"/>
            <a:ext cx="46268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AAI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Aerosol Absorption Index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UVAOD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UV Aerosol Optical Depth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VISAOD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VIS Aerosol Optical Depth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UVSSA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UV Single Scatter Albedo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AOCH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Aerosol Optical Centroid Height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8D61534-09A8-458E-B9BD-2F9A6BCEDB37}"/>
              </a:ext>
            </a:extLst>
          </p:cNvPr>
          <p:cNvSpPr txBox="1">
            <a:spLocks/>
          </p:cNvSpPr>
          <p:nvPr/>
        </p:nvSpPr>
        <p:spPr>
          <a:xfrm>
            <a:off x="397971" y="940215"/>
            <a:ext cx="11160831" cy="74652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 defTabSz="1097280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q"/>
              <a:defRPr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Pre-launch proxy products have been developed for the TEMPO early adopters to familiarize the community with the file format, data variables, download methods, and developing codes and tools </a:t>
            </a:r>
          </a:p>
        </p:txBody>
      </p:sp>
    </p:spTree>
    <p:extLst>
      <p:ext uri="{BB962C8B-B14F-4D97-AF65-F5344CB8AC3E}">
        <p14:creationId xmlns:p14="http://schemas.microsoft.com/office/powerpoint/2010/main" val="3805012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2C8F7F-C685-4174-895E-B6A6ECCED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Monitoring NO</a:t>
            </a:r>
            <a:r>
              <a:rPr lang="en-US" sz="3600" baseline="-25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with TEMPO</a:t>
            </a: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92491882-562B-4017-AC8A-4BBFC6C6868B}"/>
              </a:ext>
            </a:extLst>
          </p:cNvPr>
          <p:cNvSpPr txBox="1">
            <a:spLocks/>
          </p:cNvSpPr>
          <p:nvPr/>
        </p:nvSpPr>
        <p:spPr>
          <a:xfrm>
            <a:off x="11051145" y="6365294"/>
            <a:ext cx="1015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C93AA5-82BE-468E-90B3-DD1DC18545A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6C2D074-5CB2-439D-8C1E-92AAB9CF517B}"/>
              </a:ext>
            </a:extLst>
          </p:cNvPr>
          <p:cNvSpPr txBox="1">
            <a:spLocks/>
          </p:cNvSpPr>
          <p:nvPr/>
        </p:nvSpPr>
        <p:spPr>
          <a:xfrm>
            <a:off x="4402015" y="6040865"/>
            <a:ext cx="7389048" cy="68613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 defTabSz="1097280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q"/>
              <a:defRPr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TEMPO will observe rapidly varying NO</a:t>
            </a:r>
            <a:r>
              <a:rPr lang="en-US" sz="19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columns within wildfire smoke plumes and across urban areas and traffic corridors.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DAE3C2D4-B6F7-41F2-B11B-6CE23138F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19" y="1161500"/>
            <a:ext cx="2503741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Map&#10;&#10;Description automatically generated">
            <a:extLst>
              <a:ext uri="{FF2B5EF4-FFF2-40B4-BE49-F238E27FC236}">
                <a16:creationId xmlns:a16="http://schemas.microsoft.com/office/drawing/2014/main" id="{39E1887B-7C53-4FBD-A118-1D3C48B530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5449"/>
            <a:ext cx="2925989" cy="2546077"/>
          </a:xfrm>
          <a:prstGeom prst="rect">
            <a:avLst/>
          </a:prstGeom>
        </p:spPr>
      </p:pic>
      <p:pic>
        <p:nvPicPr>
          <p:cNvPr id="28" name="Picture 27" descr="Map&#10;&#10;Description automatically generated">
            <a:extLst>
              <a:ext uri="{FF2B5EF4-FFF2-40B4-BE49-F238E27FC236}">
                <a16:creationId xmlns:a16="http://schemas.microsoft.com/office/drawing/2014/main" id="{81C23AE8-1876-4BBE-8E10-F4EE82AF11E6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489" y="1312281"/>
            <a:ext cx="2560320" cy="2377440"/>
          </a:xfrm>
          <a:prstGeom prst="rect">
            <a:avLst/>
          </a:prstGeom>
        </p:spPr>
      </p:pic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7538AC4E-7601-4E02-81C7-67A18589152D}"/>
              </a:ext>
            </a:extLst>
          </p:cNvPr>
          <p:cNvSpPr txBox="1">
            <a:spLocks/>
          </p:cNvSpPr>
          <p:nvPr/>
        </p:nvSpPr>
        <p:spPr>
          <a:xfrm>
            <a:off x="995041" y="3297682"/>
            <a:ext cx="852377" cy="39099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OMI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8817534C-5F0B-4385-8695-4C2675D9D064}"/>
              </a:ext>
            </a:extLst>
          </p:cNvPr>
          <p:cNvSpPr txBox="1">
            <a:spLocks/>
          </p:cNvSpPr>
          <p:nvPr/>
        </p:nvSpPr>
        <p:spPr>
          <a:xfrm>
            <a:off x="780093" y="723723"/>
            <a:ext cx="1898946" cy="41057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Aug. 23, 2013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1F54179C-F7A2-4B7E-8637-B7D7FAACF009}"/>
              </a:ext>
            </a:extLst>
          </p:cNvPr>
          <p:cNvSpPr txBox="1">
            <a:spLocks/>
          </p:cNvSpPr>
          <p:nvPr/>
        </p:nvSpPr>
        <p:spPr>
          <a:xfrm>
            <a:off x="287451" y="3298865"/>
            <a:ext cx="2143787" cy="41057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NASA Worldview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B38693EA-025F-480D-A46D-0A8EDA64B31D}"/>
              </a:ext>
            </a:extLst>
          </p:cNvPr>
          <p:cNvSpPr txBox="1">
            <a:spLocks/>
          </p:cNvSpPr>
          <p:nvPr/>
        </p:nvSpPr>
        <p:spPr>
          <a:xfrm>
            <a:off x="570470" y="1113144"/>
            <a:ext cx="1622847" cy="41057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Terra MODIS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2B20C627-E69E-4282-89CF-47B0A76A0E82}"/>
              </a:ext>
            </a:extLst>
          </p:cNvPr>
          <p:cNvSpPr txBox="1">
            <a:spLocks/>
          </p:cNvSpPr>
          <p:nvPr/>
        </p:nvSpPr>
        <p:spPr>
          <a:xfrm>
            <a:off x="3842530" y="1361742"/>
            <a:ext cx="1290391" cy="41057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~7:40 AM </a:t>
            </a: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5E096C69-1AA9-4866-93AF-A43592F06BAA}"/>
              </a:ext>
            </a:extLst>
          </p:cNvPr>
          <p:cNvSpPr txBox="1">
            <a:spLocks/>
          </p:cNvSpPr>
          <p:nvPr/>
        </p:nvSpPr>
        <p:spPr>
          <a:xfrm>
            <a:off x="1230816" y="3809509"/>
            <a:ext cx="1410144" cy="41057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~12:50 PM 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43D24099-2A0F-40DA-B0BB-F5E0BD8ACD36}"/>
              </a:ext>
            </a:extLst>
          </p:cNvPr>
          <p:cNvSpPr txBox="1">
            <a:spLocks/>
          </p:cNvSpPr>
          <p:nvPr/>
        </p:nvSpPr>
        <p:spPr>
          <a:xfrm>
            <a:off x="189690" y="6272626"/>
            <a:ext cx="4212325" cy="55045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Proxy data not intended to support operational decisions or scientific research studies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EB3C5340-FE0C-4C38-BEC2-1A2EE25A0C8C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428" y="1306636"/>
            <a:ext cx="2560320" cy="2377440"/>
          </a:xfrm>
          <a:prstGeom prst="rect">
            <a:avLst/>
          </a:prstGeom>
        </p:spPr>
      </p:pic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C55A5C9C-83E4-4B41-B2BB-EEDB5FE2F674}"/>
              </a:ext>
            </a:extLst>
          </p:cNvPr>
          <p:cNvSpPr txBox="1">
            <a:spLocks/>
          </p:cNvSpPr>
          <p:nvPr/>
        </p:nvSpPr>
        <p:spPr>
          <a:xfrm>
            <a:off x="6123437" y="1370507"/>
            <a:ext cx="1290391" cy="41057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~8:40 AM 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B02AE49D-AF93-486B-8879-C5C6C83E5545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367" y="1304383"/>
            <a:ext cx="2560320" cy="2377440"/>
          </a:xfrm>
          <a:prstGeom prst="rect">
            <a:avLst/>
          </a:prstGeom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69FF6E75-A46E-4881-9712-DB29756EF2FF}"/>
              </a:ext>
            </a:extLst>
          </p:cNvPr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787" y="3597855"/>
            <a:ext cx="2560320" cy="2377440"/>
          </a:xfrm>
          <a:prstGeom prst="rect">
            <a:avLst/>
          </a:prstGeom>
        </p:spPr>
      </p:pic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20A94CBB-82D5-489E-A49E-A568A751A107}"/>
              </a:ext>
            </a:extLst>
          </p:cNvPr>
          <p:cNvSpPr txBox="1">
            <a:spLocks/>
          </p:cNvSpPr>
          <p:nvPr/>
        </p:nvSpPr>
        <p:spPr>
          <a:xfrm>
            <a:off x="8297587" y="1369236"/>
            <a:ext cx="1551311" cy="41057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~10:40 AM </a:t>
            </a:r>
          </a:p>
        </p:txBody>
      </p:sp>
      <p:pic>
        <p:nvPicPr>
          <p:cNvPr id="30" name="Picture 29" descr="Map&#10;&#10;Description automatically generated">
            <a:extLst>
              <a:ext uri="{FF2B5EF4-FFF2-40B4-BE49-F238E27FC236}">
                <a16:creationId xmlns:a16="http://schemas.microsoft.com/office/drawing/2014/main" id="{E338943E-5839-4418-B840-3AD58ECEFAC3}"/>
              </a:ext>
            </a:extLst>
          </p:cNvPr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101" y="1304383"/>
            <a:ext cx="2560320" cy="2377440"/>
          </a:xfrm>
          <a:prstGeom prst="rect">
            <a:avLst/>
          </a:prstGeom>
        </p:spPr>
      </p:pic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6A5E9F1C-6811-4BFF-B714-609013C96B69}"/>
              </a:ext>
            </a:extLst>
          </p:cNvPr>
          <p:cNvSpPr txBox="1">
            <a:spLocks/>
          </p:cNvSpPr>
          <p:nvPr/>
        </p:nvSpPr>
        <p:spPr>
          <a:xfrm>
            <a:off x="10592030" y="1371336"/>
            <a:ext cx="1410144" cy="41057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~11:40 AM </a:t>
            </a:r>
          </a:p>
        </p:txBody>
      </p:sp>
      <p:pic>
        <p:nvPicPr>
          <p:cNvPr id="31" name="Picture 30" descr="Map&#10;&#10;Description automatically generated">
            <a:extLst>
              <a:ext uri="{FF2B5EF4-FFF2-40B4-BE49-F238E27FC236}">
                <a16:creationId xmlns:a16="http://schemas.microsoft.com/office/drawing/2014/main" id="{D3D0273D-4117-4351-A536-6344A79251DA}"/>
              </a:ext>
            </a:extLst>
          </p:cNvPr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326" y="3577924"/>
            <a:ext cx="2560320" cy="2377440"/>
          </a:xfrm>
          <a:prstGeom prst="rect">
            <a:avLst/>
          </a:prstGeom>
        </p:spPr>
      </p:pic>
      <p:pic>
        <p:nvPicPr>
          <p:cNvPr id="32" name="Picture 31" descr="Map&#10;&#10;Description automatically generated">
            <a:extLst>
              <a:ext uri="{FF2B5EF4-FFF2-40B4-BE49-F238E27FC236}">
                <a16:creationId xmlns:a16="http://schemas.microsoft.com/office/drawing/2014/main" id="{94537956-4F58-4042-8650-577F34B83E7E}"/>
              </a:ext>
            </a:extLst>
          </p:cNvPr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162" y="3583886"/>
            <a:ext cx="2560320" cy="2377440"/>
          </a:xfrm>
          <a:prstGeom prst="rect">
            <a:avLst/>
          </a:prstGeom>
        </p:spPr>
      </p:pic>
      <p:pic>
        <p:nvPicPr>
          <p:cNvPr id="33" name="Picture 32" descr="Map&#10;&#10;Description automatically generated">
            <a:extLst>
              <a:ext uri="{FF2B5EF4-FFF2-40B4-BE49-F238E27FC236}">
                <a16:creationId xmlns:a16="http://schemas.microsoft.com/office/drawing/2014/main" id="{C7024246-5A31-4BB1-91D8-E38EE3570413}"/>
              </a:ext>
            </a:extLst>
          </p:cNvPr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701" y="3590684"/>
            <a:ext cx="2560320" cy="2377440"/>
          </a:xfrm>
          <a:prstGeom prst="rect">
            <a:avLst/>
          </a:prstGeom>
        </p:spPr>
      </p:pic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80626056-5E96-48C8-AB37-E4416F898940}"/>
              </a:ext>
            </a:extLst>
          </p:cNvPr>
          <p:cNvSpPr txBox="1">
            <a:spLocks/>
          </p:cNvSpPr>
          <p:nvPr/>
        </p:nvSpPr>
        <p:spPr>
          <a:xfrm>
            <a:off x="3786517" y="3665999"/>
            <a:ext cx="1410144" cy="41057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~12:40 PM 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3D5A9923-8320-45AC-A1BF-70CB641D1E36}"/>
              </a:ext>
            </a:extLst>
          </p:cNvPr>
          <p:cNvSpPr txBox="1">
            <a:spLocks/>
          </p:cNvSpPr>
          <p:nvPr/>
        </p:nvSpPr>
        <p:spPr>
          <a:xfrm>
            <a:off x="6149083" y="3646704"/>
            <a:ext cx="1410144" cy="41057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~1:40 PM 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69F4E878-EA82-4AA7-98D5-6720CC8A20B8}"/>
              </a:ext>
            </a:extLst>
          </p:cNvPr>
          <p:cNvSpPr txBox="1">
            <a:spLocks/>
          </p:cNvSpPr>
          <p:nvPr/>
        </p:nvSpPr>
        <p:spPr>
          <a:xfrm>
            <a:off x="10672788" y="3681823"/>
            <a:ext cx="1410144" cy="41057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~5:40 PM 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0DF128E4-27D8-4294-8AB3-E177FD3CB7D2}"/>
              </a:ext>
            </a:extLst>
          </p:cNvPr>
          <p:cNvSpPr txBox="1">
            <a:spLocks/>
          </p:cNvSpPr>
          <p:nvPr/>
        </p:nvSpPr>
        <p:spPr>
          <a:xfrm>
            <a:off x="8384817" y="3674448"/>
            <a:ext cx="1410144" cy="41057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~3:40 PM 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8C3001BB-DA17-4D7B-B9F2-17F5D341E5AD}"/>
              </a:ext>
            </a:extLst>
          </p:cNvPr>
          <p:cNvSpPr txBox="1">
            <a:spLocks/>
          </p:cNvSpPr>
          <p:nvPr/>
        </p:nvSpPr>
        <p:spPr>
          <a:xfrm>
            <a:off x="189690" y="3809509"/>
            <a:ext cx="1410144" cy="41057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OMI NO</a:t>
            </a:r>
            <a:r>
              <a:rPr lang="en-US" sz="18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DA254551-1CD5-44AE-8D46-458F49AA1E69}"/>
              </a:ext>
            </a:extLst>
          </p:cNvPr>
          <p:cNvSpPr txBox="1">
            <a:spLocks/>
          </p:cNvSpPr>
          <p:nvPr/>
        </p:nvSpPr>
        <p:spPr>
          <a:xfrm>
            <a:off x="5207510" y="854564"/>
            <a:ext cx="4948680" cy="51588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TEMPO Proxy Level 2 NO</a:t>
            </a:r>
            <a:r>
              <a:rPr lang="en-US" sz="22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B91C263-32F6-46CA-B708-80959042D7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49" y="1950165"/>
            <a:ext cx="3910455" cy="343708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8F7F161-4321-469F-951C-9EED641A8B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175" y="1950165"/>
            <a:ext cx="4055619" cy="343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0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36"/>
    </mc:Choice>
    <mc:Fallback xmlns="">
      <p:transition spd="slow" advTm="58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A71A8EB-6125-4268-A8AD-CE526C67D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8</a:t>
            </a:fld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2C8F7F-C685-4174-895E-B6A6ECCED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Multi-Pollutant Assessments with TEMPO 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F2C9AD7-89F2-4B47-BE7F-1A13E3E686CC}"/>
              </a:ext>
            </a:extLst>
          </p:cNvPr>
          <p:cNvSpPr txBox="1">
            <a:spLocks/>
          </p:cNvSpPr>
          <p:nvPr/>
        </p:nvSpPr>
        <p:spPr>
          <a:xfrm>
            <a:off x="7079935" y="6161101"/>
            <a:ext cx="4817164" cy="55045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*Proxy data not intended to support operational decisions or scientific research studies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81339AE5-E8B7-453F-AAC3-2DDA89D68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51" y="1774245"/>
            <a:ext cx="2926080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24B1F71-C174-4E6D-8F51-D6B39741C820}"/>
              </a:ext>
            </a:extLst>
          </p:cNvPr>
          <p:cNvSpPr txBox="1"/>
          <p:nvPr/>
        </p:nvSpPr>
        <p:spPr>
          <a:xfrm>
            <a:off x="751751" y="4327473"/>
            <a:ext cx="1516676" cy="3763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>
              <a:spcAft>
                <a:spcPts val="200"/>
              </a:spcAft>
              <a:defRPr/>
            </a:pP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Worldview</a:t>
            </a:r>
          </a:p>
        </p:txBody>
      </p:sp>
      <p:pic>
        <p:nvPicPr>
          <p:cNvPr id="21" name="201308_tempo_no2_scanfor_opt">
            <a:hlinkClick r:id="" action="ppaction://media"/>
            <a:extLst>
              <a:ext uri="{FF2B5EF4-FFF2-40B4-BE49-F238E27FC236}">
                <a16:creationId xmlns:a16="http://schemas.microsoft.com/office/drawing/2014/main" id="{B7821426-2E23-4503-8D7B-883CE153DE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86587" y="1642719"/>
            <a:ext cx="3443994" cy="3095080"/>
          </a:xfrm>
          <a:prstGeom prst="rect">
            <a:avLst/>
          </a:prstGeom>
        </p:spPr>
      </p:pic>
      <p:pic>
        <p:nvPicPr>
          <p:cNvPr id="22" name="201308_tempo_hcho_scanfor_opt">
            <a:hlinkClick r:id="" action="ppaction://media"/>
            <a:extLst>
              <a:ext uri="{FF2B5EF4-FFF2-40B4-BE49-F238E27FC236}">
                <a16:creationId xmlns:a16="http://schemas.microsoft.com/office/drawing/2014/main" id="{780E2D4F-6990-4F39-ABDD-116FD4EB90C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48613" y="1655988"/>
            <a:ext cx="3432794" cy="3081810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3E687C11-ECB5-45A4-A56A-FD085DCA5142}"/>
              </a:ext>
            </a:extLst>
          </p:cNvPr>
          <p:cNvSpPr txBox="1">
            <a:spLocks/>
          </p:cNvSpPr>
          <p:nvPr/>
        </p:nvSpPr>
        <p:spPr>
          <a:xfrm>
            <a:off x="9511122" y="4704057"/>
            <a:ext cx="2119223" cy="37635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– 31 Aug. 2013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0961A91E-1ED3-45C1-A872-8D9D5728997F}"/>
              </a:ext>
            </a:extLst>
          </p:cNvPr>
          <p:cNvSpPr txBox="1">
            <a:spLocks/>
          </p:cNvSpPr>
          <p:nvPr/>
        </p:nvSpPr>
        <p:spPr>
          <a:xfrm>
            <a:off x="2048323" y="4679122"/>
            <a:ext cx="1653977" cy="37635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Aug. 2013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A5E011E-6340-42B4-9939-22D30D816810}"/>
              </a:ext>
            </a:extLst>
          </p:cNvPr>
          <p:cNvSpPr txBox="1">
            <a:spLocks/>
          </p:cNvSpPr>
          <p:nvPr/>
        </p:nvSpPr>
        <p:spPr>
          <a:xfrm>
            <a:off x="611673" y="1561784"/>
            <a:ext cx="1589990" cy="38335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Aqua MODIS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09A1ACA-7EB7-4504-8C9D-27BD449A3FA1}"/>
              </a:ext>
            </a:extLst>
          </p:cNvPr>
          <p:cNvSpPr/>
          <p:nvPr/>
        </p:nvSpPr>
        <p:spPr>
          <a:xfrm>
            <a:off x="5616757" y="3916568"/>
            <a:ext cx="711779" cy="407479"/>
          </a:xfrm>
          <a:prstGeom prst="round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A2C92FF-1F22-48AF-A550-AF8DAEB04B20}"/>
              </a:ext>
            </a:extLst>
          </p:cNvPr>
          <p:cNvSpPr/>
          <p:nvPr/>
        </p:nvSpPr>
        <p:spPr>
          <a:xfrm rot="1936245">
            <a:off x="5315689" y="2308949"/>
            <a:ext cx="516967" cy="878016"/>
          </a:xfrm>
          <a:prstGeom prst="ellipse">
            <a:avLst/>
          </a:prstGeom>
          <a:noFill/>
          <a:ln w="349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9346523-C055-4D52-A76F-54C8742E5A05}"/>
              </a:ext>
            </a:extLst>
          </p:cNvPr>
          <p:cNvSpPr/>
          <p:nvPr/>
        </p:nvSpPr>
        <p:spPr>
          <a:xfrm rot="1936245">
            <a:off x="9178702" y="2307009"/>
            <a:ext cx="516967" cy="878016"/>
          </a:xfrm>
          <a:prstGeom prst="ellipse">
            <a:avLst/>
          </a:prstGeom>
          <a:noFill/>
          <a:ln w="349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Map&#10;&#10;Description automatically generated">
            <a:extLst>
              <a:ext uri="{FF2B5EF4-FFF2-40B4-BE49-F238E27FC236}">
                <a16:creationId xmlns:a16="http://schemas.microsoft.com/office/drawing/2014/main" id="{1594F4F4-22D8-4D44-9D2B-1A1A5224470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956" y="3300362"/>
            <a:ext cx="2029708" cy="1728760"/>
          </a:xfrm>
          <a:prstGeom prst="rect">
            <a:avLst/>
          </a:prstGeom>
        </p:spPr>
      </p:pic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1FD0FE96-0E77-44B6-BFEA-46DA50CF5C27}"/>
              </a:ext>
            </a:extLst>
          </p:cNvPr>
          <p:cNvSpPr txBox="1">
            <a:spLocks/>
          </p:cNvSpPr>
          <p:nvPr/>
        </p:nvSpPr>
        <p:spPr>
          <a:xfrm>
            <a:off x="426350" y="5159056"/>
            <a:ext cx="10380814" cy="120623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 defTabSz="109728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Multi-pollutant information from TEMPO will help better diagnose emission sources, pollutant transport, and health impacts</a:t>
            </a:r>
          </a:p>
          <a:p>
            <a:pPr marL="347472" indent="-347472" defTabSz="109728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HCHO/NO2 ratios can help infer ozone sensitivity to precursors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87A65132-5B79-4318-8423-D057440E9BD7}"/>
              </a:ext>
            </a:extLst>
          </p:cNvPr>
          <p:cNvSpPr txBox="1">
            <a:spLocks/>
          </p:cNvSpPr>
          <p:nvPr/>
        </p:nvSpPr>
        <p:spPr>
          <a:xfrm>
            <a:off x="4273066" y="1300112"/>
            <a:ext cx="3103254" cy="37986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Tropospheric NO</a:t>
            </a:r>
            <a:r>
              <a:rPr lang="en-US" sz="1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VCD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DB2F64A1-3908-4545-A9CB-CB4DE3EB25B3}"/>
              </a:ext>
            </a:extLst>
          </p:cNvPr>
          <p:cNvSpPr txBox="1">
            <a:spLocks/>
          </p:cNvSpPr>
          <p:nvPr/>
        </p:nvSpPr>
        <p:spPr>
          <a:xfrm>
            <a:off x="8038660" y="1326272"/>
            <a:ext cx="3162228" cy="363685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Total HCHO VCD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80854D5-A4F4-4E86-A136-13A473F82226}"/>
              </a:ext>
            </a:extLst>
          </p:cNvPr>
          <p:cNvCxnSpPr>
            <a:cxnSpLocks/>
          </p:cNvCxnSpPr>
          <p:nvPr/>
        </p:nvCxnSpPr>
        <p:spPr>
          <a:xfrm>
            <a:off x="6359338" y="4120307"/>
            <a:ext cx="1016982" cy="167766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360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75"/>
    </mc:Choice>
    <mc:Fallback xmlns="">
      <p:transition spd="slow" advTm="63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A71A8EB-6125-4268-A8AD-CE526C67D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2C8F7F-C685-4174-895E-B6A6ECCED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Monitoring Ozone Pollution with TEMPO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C761D565-A52D-4E8D-90E6-F74177366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79" y="1246576"/>
            <a:ext cx="3747293" cy="3279418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6BC16F5E-B20A-4207-936D-9029629D9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436" y="1246576"/>
            <a:ext cx="3813790" cy="3279418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5FD63FD-9CF1-4476-ABC0-487977191DB2}"/>
              </a:ext>
            </a:extLst>
          </p:cNvPr>
          <p:cNvSpPr txBox="1">
            <a:spLocks/>
          </p:cNvSpPr>
          <p:nvPr/>
        </p:nvSpPr>
        <p:spPr>
          <a:xfrm>
            <a:off x="362384" y="837012"/>
            <a:ext cx="3342481" cy="51588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0-2 km (PBL) O</a:t>
            </a:r>
            <a:r>
              <a:rPr lang="en-US" sz="22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1C7A92A-9581-49E0-9264-A3C312CFE9A7}"/>
              </a:ext>
            </a:extLst>
          </p:cNvPr>
          <p:cNvSpPr txBox="1">
            <a:spLocks/>
          </p:cNvSpPr>
          <p:nvPr/>
        </p:nvSpPr>
        <p:spPr>
          <a:xfrm>
            <a:off x="4332843" y="824387"/>
            <a:ext cx="3342481" cy="51588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Tropospheric O</a:t>
            </a:r>
            <a:r>
              <a:rPr lang="en-US" sz="22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Map of Daily Air Quality Levels">
            <a:extLst>
              <a:ext uri="{FF2B5EF4-FFF2-40B4-BE49-F238E27FC236}">
                <a16:creationId xmlns:a16="http://schemas.microsoft.com/office/drawing/2014/main" id="{DC14D123-4A93-4E60-8125-F4DD62AEC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793" y="1448509"/>
            <a:ext cx="3813790" cy="287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8ED8292-1DD7-4BDA-B98E-0E8C8D557689}"/>
              </a:ext>
            </a:extLst>
          </p:cNvPr>
          <p:cNvSpPr/>
          <p:nvPr/>
        </p:nvSpPr>
        <p:spPr>
          <a:xfrm rot="1317369">
            <a:off x="11565900" y="2199146"/>
            <a:ext cx="516967" cy="463536"/>
          </a:xfrm>
          <a:prstGeom prst="ellipse">
            <a:avLst/>
          </a:prstGeom>
          <a:noFill/>
          <a:ln w="349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AA4489A-7504-4D61-8D8E-61D24B9EBEEB}"/>
              </a:ext>
            </a:extLst>
          </p:cNvPr>
          <p:cNvSpPr/>
          <p:nvPr/>
        </p:nvSpPr>
        <p:spPr>
          <a:xfrm rot="1317369">
            <a:off x="2800862" y="2885628"/>
            <a:ext cx="516967" cy="463536"/>
          </a:xfrm>
          <a:prstGeom prst="ellipse">
            <a:avLst/>
          </a:prstGeom>
          <a:noFill/>
          <a:ln w="349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73D8B13-B1B9-4235-B2C8-1BA12894E1CE}"/>
              </a:ext>
            </a:extLst>
          </p:cNvPr>
          <p:cNvSpPr txBox="1">
            <a:spLocks/>
          </p:cNvSpPr>
          <p:nvPr/>
        </p:nvSpPr>
        <p:spPr>
          <a:xfrm>
            <a:off x="362384" y="4634508"/>
            <a:ext cx="11390345" cy="210667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 defTabSz="1097280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q"/>
              <a:defRPr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TEMPO instrument will be sensitive to O</a:t>
            </a:r>
            <a:r>
              <a:rPr lang="en-US" sz="19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in the lower troposphere as shown by the proxy data</a:t>
            </a:r>
          </a:p>
          <a:p>
            <a:pPr marL="347472" indent="-347472" defTabSz="1097280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q"/>
              <a:defRPr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9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profile will offer new capabilities to track and predict (assimilation) O</a:t>
            </a:r>
            <a:r>
              <a:rPr lang="en-US" sz="19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concentrations and transport from the stratosphere to the planetary boundary layer (PBL)</a:t>
            </a:r>
          </a:p>
          <a:p>
            <a:pPr marL="347472" indent="-347472" defTabSz="1097280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q"/>
              <a:defRPr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Unprecedented monitoring of </a:t>
            </a:r>
            <a:r>
              <a:rPr lang="en-US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9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pollution within the layer of air where people live and breathe</a:t>
            </a:r>
          </a:p>
          <a:p>
            <a:pPr marL="347472" indent="-347472" defTabSz="1097280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q"/>
              <a:defRPr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TEMPO O</a:t>
            </a:r>
            <a:r>
              <a:rPr lang="en-US" sz="19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data will help fill the gaps in surface monitor coverage, especially the large gaps in the western region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FA7294F-AE5C-48BD-A583-8EC987C619BE}"/>
              </a:ext>
            </a:extLst>
          </p:cNvPr>
          <p:cNvSpPr/>
          <p:nvPr/>
        </p:nvSpPr>
        <p:spPr>
          <a:xfrm rot="1317369">
            <a:off x="6779137" y="2885628"/>
            <a:ext cx="516967" cy="463536"/>
          </a:xfrm>
          <a:prstGeom prst="ellipse">
            <a:avLst/>
          </a:prstGeom>
          <a:noFill/>
          <a:ln w="349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1C7910F-03A6-475A-914B-94C886B12327}"/>
              </a:ext>
            </a:extLst>
          </p:cNvPr>
          <p:cNvSpPr txBox="1">
            <a:spLocks/>
          </p:cNvSpPr>
          <p:nvPr/>
        </p:nvSpPr>
        <p:spPr>
          <a:xfrm>
            <a:off x="8914980" y="1052811"/>
            <a:ext cx="3077153" cy="54458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 July 2013 Use Case</a:t>
            </a:r>
          </a:p>
        </p:txBody>
      </p:sp>
    </p:spTree>
    <p:extLst>
      <p:ext uri="{BB962C8B-B14F-4D97-AF65-F5344CB8AC3E}">
        <p14:creationId xmlns:p14="http://schemas.microsoft.com/office/powerpoint/2010/main" val="42845006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4006</TotalTime>
  <Words>1493</Words>
  <Application>Microsoft Office PowerPoint</Application>
  <PresentationFormat>Widescreen</PresentationFormat>
  <Paragraphs>222</Paragraphs>
  <Slides>11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Helvetica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HPES ACES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Naeger, Aaron (MSFC-ST11)[UAH]</dc:creator>
  <cp:lastModifiedBy>Naeger, Aaron (MSFC-ST11)[UAH]</cp:lastModifiedBy>
  <cp:revision>243</cp:revision>
  <dcterms:created xsi:type="dcterms:W3CDTF">2020-05-12T18:08:23Z</dcterms:created>
  <dcterms:modified xsi:type="dcterms:W3CDTF">2023-05-05T12:14:16Z</dcterms:modified>
</cp:coreProperties>
</file>