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0" r:id="rId2"/>
    <p:sldId id="256" r:id="rId3"/>
    <p:sldId id="494" r:id="rId4"/>
    <p:sldId id="284" r:id="rId5"/>
    <p:sldId id="260" r:id="rId6"/>
    <p:sldId id="347" r:id="rId7"/>
    <p:sldId id="492" r:id="rId8"/>
    <p:sldId id="491" r:id="rId9"/>
    <p:sldId id="278" r:id="rId10"/>
    <p:sldId id="49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dt, Emily B. (MSFC-ST11)" initials="BEB(S" lastIdx="6" clrIdx="0">
    <p:extLst>
      <p:ext uri="{19B8F6BF-5375-455C-9EA6-DF929625EA0E}">
        <p15:presenceInfo xmlns:p15="http://schemas.microsoft.com/office/powerpoint/2012/main" userId="S::eberndt@ndc.nasa.gov::c627f0f6-23fd-4902-9c25-96a7e171eac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78503"/>
  </p:normalViewPr>
  <p:slideViewPr>
    <p:cSldViewPr snapToGrid="0">
      <p:cViewPr varScale="1">
        <p:scale>
          <a:sx n="67" d="100"/>
          <a:sy n="67" d="100"/>
        </p:scale>
        <p:origin x="126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40-4823-B0E7-F32899BB8204}"/>
              </c:ext>
            </c:extLst>
          </c:dPt>
          <c:dPt>
            <c:idx val="1"/>
            <c:bubble3D val="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40-4823-B0E7-F32899BB8204}"/>
              </c:ext>
            </c:extLst>
          </c:dPt>
          <c:dPt>
            <c:idx val="2"/>
            <c:bubble3D val="0"/>
            <c:spPr>
              <a:solidFill>
                <a:srgbClr val="CDAD5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40-4823-B0E7-F32899BB820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40-4823-B0E7-F32899BB8204}"/>
              </c:ext>
            </c:extLst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40-4823-B0E7-F32899BB8204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340-4823-B0E7-F32899BB8204}"/>
              </c:ext>
            </c:extLst>
          </c:dPt>
          <c:cat>
            <c:numRef>
              <c:f>Sheet1!$A$2:$A$7</c:f>
              <c:numCache>
                <c:formatCode>General</c:formatCode>
                <c:ptCount val="6"/>
              </c:numCache>
            </c:numRef>
          </c:cat>
          <c:val>
            <c:numRef>
              <c:f>Sheet1!$B$2:$B$7</c:f>
              <c:numCache>
                <c:formatCode>General</c:formatCode>
                <c:ptCount val="6"/>
                <c:pt idx="0">
                  <c:v>16.670000000000002</c:v>
                </c:pt>
                <c:pt idx="1">
                  <c:v>16.670000000000002</c:v>
                </c:pt>
                <c:pt idx="2">
                  <c:v>16.670000000000002</c:v>
                </c:pt>
                <c:pt idx="3">
                  <c:v>16.670000000000002</c:v>
                </c:pt>
                <c:pt idx="4">
                  <c:v>16.670000000000002</c:v>
                </c:pt>
                <c:pt idx="5">
                  <c:v>16.670000000000002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340-4823-B0E7-F32899BB82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EE4A96-E9CE-4EAD-9AE0-81929D9085F6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F128D-EBFB-49E8-AA72-075F10EB53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32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F128D-EBFB-49E8-AA72-075F10EB53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1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F128D-EBFB-49E8-AA72-075F10EB53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00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F128D-EBFB-49E8-AA72-075F10EB53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6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>
                <a:solidFill>
                  <a:srgbClr val="000000"/>
                </a:solidFill>
              </a:rPr>
              <a:t>Assessment Results:</a:t>
            </a:r>
          </a:p>
          <a:p>
            <a:pPr lvl="1"/>
            <a:r>
              <a:rPr lang="en-US" sz="1200">
                <a:solidFill>
                  <a:srgbClr val="000000"/>
                </a:solidFill>
              </a:rPr>
              <a:t>In 62% of cases, the Dust ML probabilities added confidence to interpreting the Dust RGB and other satellite products to objectively assess the dust extent and trends</a:t>
            </a:r>
          </a:p>
          <a:p>
            <a:pPr lvl="1"/>
            <a:r>
              <a:rPr lang="en-US" sz="1200">
                <a:solidFill>
                  <a:srgbClr val="000000"/>
                </a:solidFill>
              </a:rPr>
              <a:t>In 75% of cases, the Dust ML probabilities increased the amount of time the plume could be tracked</a:t>
            </a:r>
          </a:p>
          <a:p>
            <a:endParaRPr lang="en-US"/>
          </a:p>
          <a:p>
            <a:pPr marL="0" indent="0">
              <a:buNone/>
            </a:pPr>
            <a:r>
              <a:rPr lang="en-US" sz="2000" b="1">
                <a:cs typeface="Calibri"/>
              </a:rPr>
              <a:t>A physically-based approach dust detection machine learning model:</a:t>
            </a:r>
          </a:p>
          <a:p>
            <a:pPr lvl="1"/>
            <a:r>
              <a:rPr lang="en-US" sz="1800" i="1">
                <a:cs typeface="Calibri"/>
              </a:rPr>
              <a:t>Can be used to study the processes </a:t>
            </a:r>
            <a:r>
              <a:rPr lang="en-US" sz="1800">
                <a:cs typeface="Calibri"/>
              </a:rPr>
              <a:t>driving the onset and progression of high impact dust events especially as they extend into the nighttime hours.</a:t>
            </a:r>
          </a:p>
          <a:p>
            <a:pPr lvl="1"/>
            <a:endParaRPr lang="en-US" sz="1800">
              <a:cs typeface="Calibri"/>
            </a:endParaRPr>
          </a:p>
          <a:p>
            <a:pPr lvl="1"/>
            <a:r>
              <a:rPr lang="en-US" sz="1800" i="1">
                <a:ea typeface="+mn-lt"/>
                <a:cs typeface="+mn-lt"/>
              </a:rPr>
              <a:t>Has the potential to improve dust plume identification and analysis</a:t>
            </a:r>
            <a:r>
              <a:rPr lang="en-US" sz="1800">
                <a:ea typeface="+mn-lt"/>
                <a:cs typeface="+mn-lt"/>
              </a:rPr>
              <a:t>, overcoming the limitations of satellite imagery alone. </a:t>
            </a:r>
          </a:p>
          <a:p>
            <a:pPr lvl="1"/>
            <a:endParaRPr lang="en-US" sz="1800">
              <a:ea typeface="+mn-lt"/>
              <a:cs typeface="+mn-lt"/>
            </a:endParaRPr>
          </a:p>
          <a:p>
            <a:pPr lvl="1"/>
            <a:r>
              <a:rPr lang="en-US" sz="1800" i="1">
                <a:ea typeface="+mn-lt"/>
                <a:cs typeface="+mn-lt"/>
              </a:rPr>
              <a:t>Can </a:t>
            </a:r>
            <a:r>
              <a:rPr lang="en-US" sz="1800" i="1">
                <a:cs typeface="Calibri"/>
              </a:rPr>
              <a:t>potentially lead to more timely operational dust storm warnings and advisories </a:t>
            </a:r>
            <a:r>
              <a:rPr lang="en-US" sz="1800">
                <a:cs typeface="Calibri"/>
              </a:rPr>
              <a:t>issued to alert the public.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F128D-EBFB-49E8-AA72-075F10EB53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595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1F128D-EBFB-49E8-AA72-075F10EB53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65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C1D3-A718-D174-0245-193236E73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06FDC8-153E-C91A-6EC8-23A60983FB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D77B0-F0D3-E9A6-4A4E-AF7733AE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50856-008B-FFC9-612A-AC681C89B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F37BC-B18D-49BB-43DC-19237EA55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26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47C11-0F82-DAFE-62FD-5DF6620DA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B3F95E-179B-4002-006A-DE77D8383F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0C3A0-C477-3C71-6D4B-DF2AE3B85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63CA8-4438-92B5-E66B-4E28D950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AC82B-9AB9-29B4-F5CD-8AC6A7798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01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53B036-DD6A-896B-C78A-29D1D985A4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934D0A-FA8F-2208-16E0-374646C8B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072B6-AD3C-FA74-5E74-F4200428F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10B6F-D82C-3FDD-F42F-0CB4E7DB5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6D88B-638F-8E71-5147-B055B7452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7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040" y="196265"/>
            <a:ext cx="692966" cy="777570"/>
          </a:xfrm>
          <a:prstGeom prst="rect">
            <a:avLst/>
          </a:prstGeom>
        </p:spPr>
      </p:pic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5" y="196265"/>
            <a:ext cx="768101" cy="73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119883" y="164800"/>
            <a:ext cx="10058400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1622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121D-6EE9-A3B3-C8E8-13B95861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26643-74EA-8DA3-89CB-BDA81157B4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804CC-8326-7B7F-7611-AC0430684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24B34-E2EB-F423-D2BA-641BE983B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C2F5A1-3584-F7D8-75C3-5B7DA08D6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53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3E8F6-34C8-5F1D-2FFD-D86D42033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93BEA-43BD-5043-D428-1E34B9C7D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EB57CB-F736-2507-659B-C817AA758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695F3-7F3F-57ED-1B4F-CE03437D8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467C-93A7-FB90-1836-17FFF276A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9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9195-406B-4ACA-59FB-ADD799002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DB390-CB4E-71CF-F3D8-60FA620F0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312A6-61FA-354A-6D0D-5D7BCE5F4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C5DFC1-FADD-C49B-9286-2D2791627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CBAE09-2ECC-E28B-535A-6D05DD6A2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A1F9C2-11C0-0E7F-629B-6FE9AB0A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3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FC0C8-7CDE-D879-0C15-7B35D24E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20F16-DB0E-A77C-8111-1274F0650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B84E1-A21E-8486-A59C-66C6FD870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47168-F488-6090-1ADC-9677F93DA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69D0C9-8119-A004-06ED-2C9F937EE1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D3820-8771-1EF6-8F16-C8DBE7ACD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CB3E70-8EF0-F7EF-43A5-1AEEC50BE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F0807D-6136-F033-DA2C-31CEC072F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65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79888-F6A0-4DE7-BFEF-4F7E8003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CC6F33-70E0-3502-4817-06CCA52C8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026812-99B6-9045-6B96-1B68730CE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FAF6EB-9805-8772-03D0-FD28F9B8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35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DB0951-58BC-6BE9-F356-A28AE5A1F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5F081-2303-B0DA-3EC4-34B937B9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34202-3572-A5CC-EA31-AFFE5D44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4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06007-DB78-D8CE-0163-D20885E0E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87DD5-1BBF-BE9A-E024-EB0DB3ECA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13F60-1255-99B8-173B-AB63F39D0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8FC17-2A91-C782-FD20-E5566EBB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82CB71-28EC-7E1F-E977-D86F173E8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268886-9F42-2A4C-3848-EF2960032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3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504E-6515-E5C9-6D94-0FFF60350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84A5B2-1550-AB8B-BB0B-0EB6E3A852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BE64E3-B008-7C06-2DBC-3B32CAF2ED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128CC-CF84-4923-A437-412BEA101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CC3D4E-7330-59A3-5F06-D05D34250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5402A-AE76-9087-FA58-DC195FFB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7332F8-2CA2-3A4A-CD6D-040EE6E75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AB7FFE-C4C7-5966-813F-5E4A734FC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2A317-1A09-8830-4D66-B18A2DFA6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51D29-0CAD-274C-863A-F5B1710A755D}" type="datetimeFigureOut">
              <a:rPr lang="en-US" smtClean="0"/>
              <a:t>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6FCA8-3EF1-55DD-BC40-36B7692ED9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490D4-1B2E-038C-662C-FBE23F1A2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A7F276-F170-7B42-9D71-A2A001A57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906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3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gif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26" Type="http://schemas.openxmlformats.org/officeDocument/2006/relationships/image" Target="../media/image59.jp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5" Type="http://schemas.openxmlformats.org/officeDocument/2006/relationships/image" Target="../media/image58.png"/><Relationship Id="rId2" Type="http://schemas.openxmlformats.org/officeDocument/2006/relationships/image" Target="../media/image20.pn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29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28" Type="http://schemas.openxmlformats.org/officeDocument/2006/relationships/image" Target="../media/image61.jp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Relationship Id="rId27" Type="http://schemas.openxmlformats.org/officeDocument/2006/relationships/image" Target="../media/image6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chart" Target="../charts/chart1.xml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061032-3528-D314-8FFD-73882FB09105}"/>
              </a:ext>
            </a:extLst>
          </p:cNvPr>
          <p:cNvGrpSpPr/>
          <p:nvPr/>
        </p:nvGrpSpPr>
        <p:grpSpPr>
          <a:xfrm>
            <a:off x="191916" y="0"/>
            <a:ext cx="4530116" cy="6858000"/>
            <a:chOff x="516442" y="-8842"/>
            <a:chExt cx="4621246" cy="6873373"/>
          </a:xfrm>
          <a:gradFill flip="none" rotWithShape="1">
            <a:gsLst>
              <a:gs pos="57000">
                <a:schemeClr val="accent1">
                  <a:lumMod val="40000"/>
                  <a:lumOff val="60000"/>
                </a:schemeClr>
              </a:gs>
              <a:gs pos="42000">
                <a:schemeClr val="accent1">
                  <a:lumMod val="20000"/>
                  <a:lumOff val="8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  <a:gs pos="85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16">
              <a:extLst>
                <a:ext uri="{FF2B5EF4-FFF2-40B4-BE49-F238E27FC236}">
                  <a16:creationId xmlns:a16="http://schemas.microsoft.com/office/drawing/2014/main" id="{40253C39-4BC2-C324-5BA8-FFD4782B4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4060" y="-8842"/>
              <a:ext cx="2653628" cy="6147482"/>
            </a:xfrm>
            <a:custGeom>
              <a:avLst/>
              <a:gdLst>
                <a:gd name="T0" fmla="*/ 101 w 834"/>
                <a:gd name="T1" fmla="*/ 1317 h 1936"/>
                <a:gd name="T2" fmla="*/ 393 w 834"/>
                <a:gd name="T3" fmla="*/ 1936 h 1936"/>
                <a:gd name="T4" fmla="*/ 238 w 834"/>
                <a:gd name="T5" fmla="*/ 1317 h 1936"/>
                <a:gd name="T6" fmla="*/ 101 w 834"/>
                <a:gd name="T7" fmla="*/ 1317 h 1936"/>
                <a:gd name="T8" fmla="*/ 271 w 834"/>
                <a:gd name="T9" fmla="*/ 919 h 1936"/>
                <a:gd name="T10" fmla="*/ 834 w 834"/>
                <a:gd name="T11" fmla="*/ 3 h 1936"/>
                <a:gd name="T12" fmla="*/ 201 w 834"/>
                <a:gd name="T13" fmla="*/ 0 h 1936"/>
                <a:gd name="T14" fmla="*/ 27 w 834"/>
                <a:gd name="T15" fmla="*/ 919 h 1936"/>
                <a:gd name="T16" fmla="*/ 271 w 834"/>
                <a:gd name="T17" fmla="*/ 919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4" h="1936">
                  <a:moveTo>
                    <a:pt x="101" y="1317"/>
                  </a:moveTo>
                  <a:cubicBezTo>
                    <a:pt x="159" y="1513"/>
                    <a:pt x="253" y="1720"/>
                    <a:pt x="393" y="1936"/>
                  </a:cubicBezTo>
                  <a:cubicBezTo>
                    <a:pt x="393" y="1936"/>
                    <a:pt x="254" y="1683"/>
                    <a:pt x="238" y="1317"/>
                  </a:cubicBezTo>
                  <a:lnTo>
                    <a:pt x="101" y="1317"/>
                  </a:lnTo>
                  <a:close/>
                  <a:moveTo>
                    <a:pt x="271" y="919"/>
                  </a:moveTo>
                  <a:cubicBezTo>
                    <a:pt x="335" y="629"/>
                    <a:pt x="495" y="309"/>
                    <a:pt x="834" y="3"/>
                  </a:cubicBezTo>
                  <a:cubicBezTo>
                    <a:pt x="201" y="0"/>
                    <a:pt x="201" y="0"/>
                    <a:pt x="201" y="0"/>
                  </a:cubicBezTo>
                  <a:cubicBezTo>
                    <a:pt x="84" y="249"/>
                    <a:pt x="0" y="561"/>
                    <a:pt x="27" y="919"/>
                  </a:cubicBezTo>
                  <a:lnTo>
                    <a:pt x="271" y="9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556A3A33-30B1-6F3B-CCA5-1F4A61F05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55" y="4814485"/>
              <a:ext cx="909359" cy="2047388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08D22F81-318F-A1A9-6908-B4793F2E2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6442" y="1794"/>
              <a:ext cx="3799633" cy="6862737"/>
            </a:xfrm>
            <a:custGeom>
              <a:avLst/>
              <a:gdLst>
                <a:gd name="T0" fmla="*/ 17 w 1195"/>
                <a:gd name="T1" fmla="*/ 1314 h 2162"/>
                <a:gd name="T2" fmla="*/ 363 w 1195"/>
                <a:gd name="T3" fmla="*/ 2161 h 2162"/>
                <a:gd name="T4" fmla="*/ 1195 w 1195"/>
                <a:gd name="T5" fmla="*/ 2161 h 2162"/>
                <a:gd name="T6" fmla="*/ 957 w 1195"/>
                <a:gd name="T7" fmla="*/ 1903 h 2162"/>
                <a:gd name="T8" fmla="*/ 673 w 1195"/>
                <a:gd name="T9" fmla="*/ 1314 h 2162"/>
                <a:gd name="T10" fmla="*/ 17 w 1195"/>
                <a:gd name="T11" fmla="*/ 1314 h 2162"/>
                <a:gd name="T12" fmla="*/ 595 w 1195"/>
                <a:gd name="T13" fmla="*/ 916 h 2162"/>
                <a:gd name="T14" fmla="*/ 727 w 1195"/>
                <a:gd name="T15" fmla="*/ 0 h 2162"/>
                <a:gd name="T16" fmla="*/ 277 w 1195"/>
                <a:gd name="T17" fmla="*/ 0 h 2162"/>
                <a:gd name="T18" fmla="*/ 128 w 1195"/>
                <a:gd name="T19" fmla="*/ 299 h 2162"/>
                <a:gd name="T20" fmla="*/ 0 w 1195"/>
                <a:gd name="T21" fmla="*/ 916 h 2162"/>
                <a:gd name="T22" fmla="*/ 595 w 1195"/>
                <a:gd name="T23" fmla="*/ 916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5" h="2162">
                  <a:moveTo>
                    <a:pt x="17" y="1314"/>
                  </a:moveTo>
                  <a:cubicBezTo>
                    <a:pt x="55" y="1581"/>
                    <a:pt x="154" y="1875"/>
                    <a:pt x="363" y="2161"/>
                  </a:cubicBezTo>
                  <a:cubicBezTo>
                    <a:pt x="364" y="2162"/>
                    <a:pt x="1195" y="2161"/>
                    <a:pt x="1195" y="2161"/>
                  </a:cubicBezTo>
                  <a:cubicBezTo>
                    <a:pt x="1115" y="2085"/>
                    <a:pt x="1036" y="2000"/>
                    <a:pt x="957" y="1903"/>
                  </a:cubicBezTo>
                  <a:cubicBezTo>
                    <a:pt x="957" y="1903"/>
                    <a:pt x="783" y="1678"/>
                    <a:pt x="673" y="1314"/>
                  </a:cubicBezTo>
                  <a:lnTo>
                    <a:pt x="17" y="1314"/>
                  </a:lnTo>
                  <a:close/>
                  <a:moveTo>
                    <a:pt x="595" y="916"/>
                  </a:moveTo>
                  <a:cubicBezTo>
                    <a:pt x="569" y="645"/>
                    <a:pt x="595" y="334"/>
                    <a:pt x="727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22" y="94"/>
                    <a:pt x="175" y="190"/>
                    <a:pt x="128" y="299"/>
                  </a:cubicBezTo>
                  <a:cubicBezTo>
                    <a:pt x="128" y="299"/>
                    <a:pt x="20" y="551"/>
                    <a:pt x="0" y="916"/>
                  </a:cubicBezTo>
                  <a:lnTo>
                    <a:pt x="595" y="9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6FBE1C71-A830-884C-1A7A-7ACC7F8CF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0281"/>
            <a:ext cx="3581397" cy="3810606"/>
          </a:xfrm>
          <a:prstGeom prst="ellipse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EB6C95-A5BE-B704-69C8-3A698E7D7436}"/>
              </a:ext>
            </a:extLst>
          </p:cNvPr>
          <p:cNvSpPr txBox="1"/>
          <p:nvPr/>
        </p:nvSpPr>
        <p:spPr>
          <a:xfrm>
            <a:off x="3581397" y="1106140"/>
            <a:ext cx="861060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venir Book" panose="02000503020000020003" pitchFamily="2" charset="0"/>
                <a:ea typeface="Palatino" pitchFamily="2" charset="77"/>
              </a:rPr>
              <a:t>Short-Term Prediction Research and Transition Center (</a:t>
            </a:r>
            <a:r>
              <a:rPr lang="en-US" sz="4000" b="1" dirty="0" err="1">
                <a:latin typeface="Avenir Book" panose="02000503020000020003" pitchFamily="2" charset="0"/>
                <a:ea typeface="Palatino" pitchFamily="2" charset="77"/>
              </a:rPr>
              <a:t>SPoRT</a:t>
            </a:r>
            <a:r>
              <a:rPr lang="en-US" sz="4000" b="1" dirty="0">
                <a:latin typeface="Avenir Book" panose="02000503020000020003" pitchFamily="2" charset="0"/>
                <a:ea typeface="Palatino" pitchFamily="2" charset="77"/>
              </a:rPr>
              <a:t>)</a:t>
            </a:r>
          </a:p>
          <a:p>
            <a:pPr algn="ctr"/>
            <a:endParaRPr lang="en-US" sz="4000" b="1" dirty="0">
              <a:latin typeface="Avenir Book" panose="02000503020000020003" pitchFamily="2" charset="0"/>
              <a:ea typeface="Palatino" pitchFamily="2" charset="77"/>
            </a:endParaRPr>
          </a:p>
          <a:p>
            <a:pPr algn="ctr"/>
            <a:r>
              <a:rPr lang="en-US" sz="2800" b="1" i="1" dirty="0">
                <a:latin typeface="Avenir Book" panose="02000503020000020003" pitchFamily="2" charset="0"/>
                <a:ea typeface="Palatino" pitchFamily="2" charset="77"/>
              </a:rPr>
              <a:t>“Rapidly translating user-driven science needs into applications”</a:t>
            </a:r>
          </a:p>
          <a:p>
            <a:pPr algn="ctr"/>
            <a:endParaRPr lang="en-US" sz="2800" b="1" i="1" dirty="0">
              <a:latin typeface="Avenir Book" panose="02000503020000020003" pitchFamily="2" charset="0"/>
              <a:ea typeface="Palatino" pitchFamily="2" charset="77"/>
            </a:endParaRPr>
          </a:p>
          <a:p>
            <a:pPr algn="ctr"/>
            <a:endParaRPr lang="en-US" sz="2800" b="1" i="1" dirty="0">
              <a:latin typeface="Avenir Book" panose="02000503020000020003" pitchFamily="2" charset="0"/>
              <a:ea typeface="Palatino" pitchFamily="2" charset="77"/>
            </a:endParaRPr>
          </a:p>
          <a:p>
            <a:pPr algn="ctr"/>
            <a:r>
              <a:rPr lang="en-US" sz="2400" b="1" i="1" dirty="0">
                <a:latin typeface="Avenir Book" panose="02000503020000020003" pitchFamily="2" charset="0"/>
                <a:ea typeface="Palatino" pitchFamily="2" charset="77"/>
              </a:rPr>
              <a:t>Christopher Hain, Project Lead</a:t>
            </a:r>
          </a:p>
          <a:p>
            <a:pPr algn="ctr"/>
            <a:r>
              <a:rPr lang="en-US" sz="2400" b="1" i="1" dirty="0">
                <a:latin typeface="Avenir Book" panose="02000503020000020003" pitchFamily="2" charset="0"/>
                <a:ea typeface="Palatino" pitchFamily="2" charset="77"/>
              </a:rPr>
              <a:t>Emily Berndt</a:t>
            </a:r>
          </a:p>
          <a:p>
            <a:pPr algn="ctr"/>
            <a:r>
              <a:rPr lang="en-US" sz="2400" b="1" i="1" dirty="0">
                <a:latin typeface="Avenir Book" panose="02000503020000020003" pitchFamily="2" charset="0"/>
                <a:ea typeface="Palatino" pitchFamily="2" charset="77"/>
              </a:rPr>
              <a:t>Christopher Schultz*</a:t>
            </a:r>
          </a:p>
          <a:p>
            <a:pPr algn="ctr"/>
            <a:r>
              <a:rPr lang="en-US" sz="2400" b="1" i="1" dirty="0">
                <a:latin typeface="Avenir Book" panose="02000503020000020003" pitchFamily="2" charset="0"/>
                <a:ea typeface="Palatino" pitchFamily="2" charset="77"/>
              </a:rPr>
              <a:t>Patrick Duran</a:t>
            </a:r>
          </a:p>
        </p:txBody>
      </p:sp>
    </p:spTree>
    <p:extLst>
      <p:ext uri="{BB962C8B-B14F-4D97-AF65-F5344CB8AC3E}">
        <p14:creationId xmlns:p14="http://schemas.microsoft.com/office/powerpoint/2010/main" val="4163704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9D946-702B-494D-A403-1C4D3636E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40" y="4177823"/>
            <a:ext cx="2913591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Lightning, aerosols, NOx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8DB137-46CA-4619-B595-E821ED88A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94132" y="3166110"/>
            <a:ext cx="4247499" cy="3348990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EB1DA58E-E690-4131-BE6A-F20D14EF2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9237" y="0"/>
            <a:ext cx="4502764" cy="6343650"/>
          </a:xfrm>
          <a:prstGeom prst="rect">
            <a:avLst/>
          </a:prstGeom>
        </p:spPr>
      </p:pic>
      <p:pic>
        <p:nvPicPr>
          <p:cNvPr id="8" name="Video 4">
            <a:hlinkClick r:id="" action="ppaction://media"/>
            <a:extLst>
              <a:ext uri="{FF2B5EF4-FFF2-40B4-BE49-F238E27FC236}">
                <a16:creationId xmlns:a16="http://schemas.microsoft.com/office/drawing/2014/main" id="{6D716270-A73C-49E6-A255-D2A882CC99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822" y="0"/>
            <a:ext cx="5103542" cy="31661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C89BFA-3967-4555-A3DE-F10CEAC2ED79}"/>
              </a:ext>
            </a:extLst>
          </p:cNvPr>
          <p:cNvSpPr txBox="1"/>
          <p:nvPr/>
        </p:nvSpPr>
        <p:spPr>
          <a:xfrm>
            <a:off x="8348041" y="6488668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Allen et al. 2021, JGR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DF6A2A-AA46-4A89-B157-6C8673DFDD38}"/>
              </a:ext>
            </a:extLst>
          </p:cNvPr>
          <p:cNvSpPr txBox="1"/>
          <p:nvPr/>
        </p:nvSpPr>
        <p:spPr>
          <a:xfrm>
            <a:off x="3674806" y="6515100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Thorton</a:t>
            </a:r>
            <a:r>
              <a:rPr lang="en-US" dirty="0"/>
              <a:t> et al. 2017, GRL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7A4CA-1F34-49F7-BEC6-EFC22E4E2928}"/>
              </a:ext>
            </a:extLst>
          </p:cNvPr>
          <p:cNvSpPr txBox="1"/>
          <p:nvPr/>
        </p:nvSpPr>
        <p:spPr>
          <a:xfrm>
            <a:off x="314340" y="3117968"/>
            <a:ext cx="348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Van Eaton et al. 2023, GRL</a:t>
            </a:r>
          </a:p>
        </p:txBody>
      </p:sp>
    </p:spTree>
    <p:extLst>
      <p:ext uri="{BB962C8B-B14F-4D97-AF65-F5344CB8AC3E}">
        <p14:creationId xmlns:p14="http://schemas.microsoft.com/office/powerpoint/2010/main" val="281750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FB747D-3C3B-4300-994F-4AB98BFE2CC4}"/>
              </a:ext>
            </a:extLst>
          </p:cNvPr>
          <p:cNvSpPr/>
          <p:nvPr/>
        </p:nvSpPr>
        <p:spPr>
          <a:xfrm>
            <a:off x="3261962" y="128553"/>
            <a:ext cx="5781830" cy="8100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Stakeholder Needs &amp; Involvement</a:t>
            </a:r>
          </a:p>
        </p:txBody>
      </p:sp>
      <p:pic>
        <p:nvPicPr>
          <p:cNvPr id="19" name="Graphic 18" descr="Users">
            <a:extLst>
              <a:ext uri="{FF2B5EF4-FFF2-40B4-BE49-F238E27FC236}">
                <a16:creationId xmlns:a16="http://schemas.microsoft.com/office/drawing/2014/main" id="{C2726DFA-0635-4B63-98E3-6C14C422AC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7728" y="572439"/>
            <a:ext cx="2336542" cy="2336542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22382E4-35FB-479E-8450-E399AAD365B6}"/>
              </a:ext>
            </a:extLst>
          </p:cNvPr>
          <p:cNvSpPr/>
          <p:nvPr/>
        </p:nvSpPr>
        <p:spPr>
          <a:xfrm>
            <a:off x="446432" y="2220498"/>
            <a:ext cx="2743200" cy="13716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U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ser-driven solutions derived from NASA observations and capabilities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 descr="Satellite">
            <a:extLst>
              <a:ext uri="{FF2B5EF4-FFF2-40B4-BE49-F238E27FC236}">
                <a16:creationId xmlns:a16="http://schemas.microsoft.com/office/drawing/2014/main" id="{1598838C-C941-4E39-B231-B3E57B8B2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104" y="1282012"/>
            <a:ext cx="905498" cy="905498"/>
          </a:xfrm>
          <a:prstGeom prst="rect">
            <a:avLst/>
          </a:prstGeom>
        </p:spPr>
      </p:pic>
      <p:pic>
        <p:nvPicPr>
          <p:cNvPr id="22" name="Graphic 21" descr="Satellite">
            <a:extLst>
              <a:ext uri="{FF2B5EF4-FFF2-40B4-BE49-F238E27FC236}">
                <a16:creationId xmlns:a16="http://schemas.microsoft.com/office/drawing/2014/main" id="{26A819FC-F953-476F-81EF-21EA54423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07668" y="938511"/>
            <a:ext cx="905498" cy="905498"/>
          </a:xfrm>
          <a:prstGeom prst="rect">
            <a:avLst/>
          </a:prstGeom>
        </p:spPr>
      </p:pic>
      <p:pic>
        <p:nvPicPr>
          <p:cNvPr id="23" name="Graphic 22" descr="Satellite">
            <a:extLst>
              <a:ext uri="{FF2B5EF4-FFF2-40B4-BE49-F238E27FC236}">
                <a16:creationId xmlns:a16="http://schemas.microsoft.com/office/drawing/2014/main" id="{021A58FC-45E0-40C7-8878-CB91641CE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6464" y="1336048"/>
            <a:ext cx="905498" cy="90549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5C82E9A-2D4A-43F7-8273-6B0268FCC33C}"/>
              </a:ext>
            </a:extLst>
          </p:cNvPr>
          <p:cNvSpPr/>
          <p:nvPr/>
        </p:nvSpPr>
        <p:spPr>
          <a:xfrm>
            <a:off x="6823563" y="4422359"/>
            <a:ext cx="2743200" cy="13716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S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takeholder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 assessment, analysis, and feedback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24" descr="Research with solid fill">
            <a:extLst>
              <a:ext uri="{FF2B5EF4-FFF2-40B4-BE49-F238E27FC236}">
                <a16:creationId xmlns:a16="http://schemas.microsoft.com/office/drawing/2014/main" id="{7E8B6F46-4FD1-4C03-994F-DB61C9FF1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32223" y="3096480"/>
            <a:ext cx="1325879" cy="1325879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A461E1A-FAA8-4E63-9587-3B77893E6D8F}"/>
              </a:ext>
            </a:extLst>
          </p:cNvPr>
          <p:cNvSpPr/>
          <p:nvPr/>
        </p:nvSpPr>
        <p:spPr>
          <a:xfrm>
            <a:off x="9043792" y="2063091"/>
            <a:ext cx="2743200" cy="137160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“Operations-to-Research” feedback and sustained stakeholder use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C8D9FC4-1E77-46D5-B235-F5BC316EF95B}"/>
              </a:ext>
            </a:extLst>
          </p:cNvPr>
          <p:cNvSpPr/>
          <p:nvPr/>
        </p:nvSpPr>
        <p:spPr>
          <a:xfrm>
            <a:off x="3023184" y="4422359"/>
            <a:ext cx="2743200" cy="1303780"/>
          </a:xfrm>
          <a:prstGeom prst="roundRect">
            <a:avLst/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0" dirty="0">
                <a:solidFill>
                  <a:prstClr val="black"/>
                </a:solidFill>
                <a:latin typeface="Avenir Book" panose="02000503020000020003" pitchFamily="2" charset="0"/>
              </a:rPr>
              <a:t>T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imely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 delivery of data products &amp; applications training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Book" panose="02000503020000020003" pitchFamily="2" charset="0"/>
            </a:endParaRPr>
          </a:p>
          <a:p>
            <a:pPr marL="285750" marR="0" lvl="0" indent="-28575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raphic 27" descr="Stopwatch">
            <a:extLst>
              <a:ext uri="{FF2B5EF4-FFF2-40B4-BE49-F238E27FC236}">
                <a16:creationId xmlns:a16="http://schemas.microsoft.com/office/drawing/2014/main" id="{41D6ACCF-BE80-4023-AB6F-5FBEE3602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07364" y="3098917"/>
            <a:ext cx="1325880" cy="1325880"/>
          </a:xfrm>
          <a:prstGeom prst="rect">
            <a:avLst/>
          </a:prstGeom>
        </p:spPr>
      </p:pic>
      <p:pic>
        <p:nvPicPr>
          <p:cNvPr id="29" name="Graphic 28" descr="Programmer male with solid fill">
            <a:extLst>
              <a:ext uri="{FF2B5EF4-FFF2-40B4-BE49-F238E27FC236}">
                <a16:creationId xmlns:a16="http://schemas.microsoft.com/office/drawing/2014/main" id="{ED3C4696-128F-4494-ACA5-EF092BFB5D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405504" y="1038797"/>
            <a:ext cx="914400" cy="914400"/>
          </a:xfrm>
          <a:prstGeom prst="rect">
            <a:avLst/>
          </a:prstGeom>
        </p:spPr>
      </p:pic>
      <p:pic>
        <p:nvPicPr>
          <p:cNvPr id="30" name="Graphic 29" descr="Programmer female with solid fill">
            <a:extLst>
              <a:ext uri="{FF2B5EF4-FFF2-40B4-BE49-F238E27FC236}">
                <a16:creationId xmlns:a16="http://schemas.microsoft.com/office/drawing/2014/main" id="{42DD99CC-C2A1-44EC-A31F-8B41E183C4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21799" y="1048084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97859D0-90A1-4156-9EDB-4BEE6917A8CE}"/>
              </a:ext>
            </a:extLst>
          </p:cNvPr>
          <p:cNvSpPr txBox="1"/>
          <p:nvPr/>
        </p:nvSpPr>
        <p:spPr>
          <a:xfrm>
            <a:off x="1" y="6115954"/>
            <a:ext cx="121919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prstClr val="black"/>
                </a:solidFill>
                <a:latin typeface="Avenir Book" panose="02000503020000020003" pitchFamily="2" charset="0"/>
                <a:cs typeface="Calibri"/>
              </a:rPr>
              <a:t>Accelerating the conversion of science to societal benefits through applications amplifies the societal impact and value of NASA’s investments</a:t>
            </a:r>
          </a:p>
        </p:txBody>
      </p:sp>
    </p:spTree>
    <p:extLst>
      <p:ext uri="{BB962C8B-B14F-4D97-AF65-F5344CB8AC3E}">
        <p14:creationId xmlns:p14="http://schemas.microsoft.com/office/powerpoint/2010/main" val="230823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Up-Down 3">
            <a:extLst>
              <a:ext uri="{FF2B5EF4-FFF2-40B4-BE49-F238E27FC236}">
                <a16:creationId xmlns:a16="http://schemas.microsoft.com/office/drawing/2014/main" id="{1E8E4E1B-1AB9-4DCF-A7D5-4D6A18D865A0}"/>
              </a:ext>
            </a:extLst>
          </p:cNvPr>
          <p:cNvSpPr/>
          <p:nvPr/>
        </p:nvSpPr>
        <p:spPr>
          <a:xfrm rot="5400000">
            <a:off x="5434566" y="-3323709"/>
            <a:ext cx="1360968" cy="8846288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4EF116-740A-4437-8FFD-8F4D5F7FC286}"/>
              </a:ext>
            </a:extLst>
          </p:cNvPr>
          <p:cNvSpPr/>
          <p:nvPr/>
        </p:nvSpPr>
        <p:spPr>
          <a:xfrm>
            <a:off x="3345691" y="2789216"/>
            <a:ext cx="2011680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Innovators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4591785-53F5-4AF3-A02E-E0317585B0DE}"/>
              </a:ext>
            </a:extLst>
          </p:cNvPr>
          <p:cNvSpPr/>
          <p:nvPr/>
        </p:nvSpPr>
        <p:spPr>
          <a:xfrm>
            <a:off x="4798699" y="1805017"/>
            <a:ext cx="2632702" cy="768097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Technical Integrators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A6F4C3-9ADC-4848-8B80-3606E989F75C}"/>
              </a:ext>
            </a:extLst>
          </p:cNvPr>
          <p:cNvSpPr/>
          <p:nvPr/>
        </p:nvSpPr>
        <p:spPr>
          <a:xfrm>
            <a:off x="4876174" y="4924916"/>
            <a:ext cx="2477753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Educators/Trainers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A1BE8E-6121-47F0-85AC-A6289246181B}"/>
              </a:ext>
            </a:extLst>
          </p:cNvPr>
          <p:cNvSpPr/>
          <p:nvPr/>
        </p:nvSpPr>
        <p:spPr>
          <a:xfrm>
            <a:off x="8310281" y="4885419"/>
            <a:ext cx="2477753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Beneficiaries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F44E75-7859-42DB-A0CB-33065221638F}"/>
              </a:ext>
            </a:extLst>
          </p:cNvPr>
          <p:cNvSpPr/>
          <p:nvPr/>
        </p:nvSpPr>
        <p:spPr>
          <a:xfrm>
            <a:off x="3345691" y="3851426"/>
            <a:ext cx="2011680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Intermediaries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959DFAA-1B58-4449-AF27-F4B79D4BB3E8}"/>
              </a:ext>
            </a:extLst>
          </p:cNvPr>
          <p:cNvSpPr/>
          <p:nvPr/>
        </p:nvSpPr>
        <p:spPr>
          <a:xfrm>
            <a:off x="1798983" y="1805017"/>
            <a:ext cx="2477753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Algorithm developer</a:t>
            </a:r>
          </a:p>
        </p:txBody>
      </p:sp>
      <p:pic>
        <p:nvPicPr>
          <p:cNvPr id="11" name="Graphic 10" descr="Statistics with solid fill">
            <a:extLst>
              <a:ext uri="{FF2B5EF4-FFF2-40B4-BE49-F238E27FC236}">
                <a16:creationId xmlns:a16="http://schemas.microsoft.com/office/drawing/2014/main" id="{43F811F1-9C3E-41DB-B33E-8150D0CD1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3001" y="3209352"/>
            <a:ext cx="1390014" cy="1390014"/>
          </a:xfrm>
          <a:prstGeom prst="rect">
            <a:avLst/>
          </a:prstGeom>
        </p:spPr>
      </p:pic>
      <p:pic>
        <p:nvPicPr>
          <p:cNvPr id="12" name="Graphic 11" descr="Users">
            <a:extLst>
              <a:ext uri="{FF2B5EF4-FFF2-40B4-BE49-F238E27FC236}">
                <a16:creationId xmlns:a16="http://schemas.microsoft.com/office/drawing/2014/main" id="{F85A8F50-4277-4100-9F84-A79061E01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84196" y="3060796"/>
            <a:ext cx="1538571" cy="1538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4722EE2-8964-4990-92BD-970170CD26EA}"/>
              </a:ext>
            </a:extLst>
          </p:cNvPr>
          <p:cNvSpPr txBox="1"/>
          <p:nvPr/>
        </p:nvSpPr>
        <p:spPr>
          <a:xfrm>
            <a:off x="1892208" y="2875721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Science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4C119D-D54E-4D86-BB92-97AFF8B72148}"/>
              </a:ext>
            </a:extLst>
          </p:cNvPr>
          <p:cNvSpPr txBox="1"/>
          <p:nvPr/>
        </p:nvSpPr>
        <p:spPr>
          <a:xfrm>
            <a:off x="9144852" y="2695084"/>
            <a:ext cx="16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Applications &amp; Society</a:t>
            </a:r>
          </a:p>
        </p:txBody>
      </p:sp>
      <p:pic>
        <p:nvPicPr>
          <p:cNvPr id="15" name="Graphic 14" descr="Programmer male with solid fill">
            <a:extLst>
              <a:ext uri="{FF2B5EF4-FFF2-40B4-BE49-F238E27FC236}">
                <a16:creationId xmlns:a16="http://schemas.microsoft.com/office/drawing/2014/main" id="{B23A0BE2-09D8-40EA-8228-8D57CF8ED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7850" y="3310602"/>
            <a:ext cx="914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C62F2A1-E157-420D-9152-FE1496EFA42E}"/>
              </a:ext>
            </a:extLst>
          </p:cNvPr>
          <p:cNvSpPr txBox="1"/>
          <p:nvPr/>
        </p:nvSpPr>
        <p:spPr>
          <a:xfrm>
            <a:off x="5306421" y="2804264"/>
            <a:ext cx="161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Arial"/>
              </a:rPr>
              <a:t>Applications Team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DAC5372-84FF-4BFE-B610-00CB982B1BAC}"/>
              </a:ext>
            </a:extLst>
          </p:cNvPr>
          <p:cNvSpPr/>
          <p:nvPr/>
        </p:nvSpPr>
        <p:spPr>
          <a:xfrm>
            <a:off x="7133171" y="2789217"/>
            <a:ext cx="2011680" cy="768097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Translators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345B30B-C761-4A8E-811A-65E6F9F82637}"/>
              </a:ext>
            </a:extLst>
          </p:cNvPr>
          <p:cNvSpPr/>
          <p:nvPr/>
        </p:nvSpPr>
        <p:spPr>
          <a:xfrm>
            <a:off x="7133171" y="3851427"/>
            <a:ext cx="2011680" cy="768097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Ambassadors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68D851D-C561-4E3A-B5C2-C59F463D6931}"/>
              </a:ext>
            </a:extLst>
          </p:cNvPr>
          <p:cNvSpPr/>
          <p:nvPr/>
        </p:nvSpPr>
        <p:spPr>
          <a:xfrm>
            <a:off x="1798983" y="4925438"/>
            <a:ext cx="2477753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Science Team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CEECA2C-2145-40F6-8A12-2BA3634760EF}"/>
              </a:ext>
            </a:extLst>
          </p:cNvPr>
          <p:cNvSpPr/>
          <p:nvPr/>
        </p:nvSpPr>
        <p:spPr>
          <a:xfrm>
            <a:off x="8310281" y="1786165"/>
            <a:ext cx="2477753" cy="768096"/>
          </a:xfrm>
          <a:prstGeom prst="roundRect">
            <a:avLst/>
          </a:prstGeom>
          <a:solidFill>
            <a:srgbClr val="84ACB6"/>
          </a:solidFill>
          <a:ln>
            <a:solidFill>
              <a:srgbClr val="84A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</a:rPr>
              <a:t>Stakeholders</a:t>
            </a:r>
          </a:p>
        </p:txBody>
      </p:sp>
      <p:sp>
        <p:nvSpPr>
          <p:cNvPr id="21" name="Arrow: Up-Down 20">
            <a:extLst>
              <a:ext uri="{FF2B5EF4-FFF2-40B4-BE49-F238E27FC236}">
                <a16:creationId xmlns:a16="http://schemas.microsoft.com/office/drawing/2014/main" id="{6ABE0069-DBC7-4A0F-BB0D-83046C72BE97}"/>
              </a:ext>
            </a:extLst>
          </p:cNvPr>
          <p:cNvSpPr/>
          <p:nvPr/>
        </p:nvSpPr>
        <p:spPr>
          <a:xfrm rot="5400000">
            <a:off x="4205127" y="3279820"/>
            <a:ext cx="292811" cy="874007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Arrow: Up-Down 21">
            <a:extLst>
              <a:ext uri="{FF2B5EF4-FFF2-40B4-BE49-F238E27FC236}">
                <a16:creationId xmlns:a16="http://schemas.microsoft.com/office/drawing/2014/main" id="{9CB3C463-4E6A-4FF9-B60D-06F3856AE2A0}"/>
              </a:ext>
            </a:extLst>
          </p:cNvPr>
          <p:cNvSpPr/>
          <p:nvPr/>
        </p:nvSpPr>
        <p:spPr>
          <a:xfrm rot="5400000">
            <a:off x="7992607" y="3267367"/>
            <a:ext cx="292811" cy="874007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FE0964-2AAA-46AD-8761-27BF525F8A91}"/>
              </a:ext>
            </a:extLst>
          </p:cNvPr>
          <p:cNvSpPr txBox="1"/>
          <p:nvPr/>
        </p:nvSpPr>
        <p:spPr>
          <a:xfrm>
            <a:off x="2078813" y="4383229"/>
            <a:ext cx="99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Process Studies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E1E7CBE-509F-464C-9AD4-0C64FE52E037}"/>
              </a:ext>
            </a:extLst>
          </p:cNvPr>
          <p:cNvSpPr txBox="1"/>
          <p:nvPr/>
        </p:nvSpPr>
        <p:spPr>
          <a:xfrm>
            <a:off x="9454286" y="4223571"/>
            <a:ext cx="9983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Decisions &amp; Policy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6EBED34-E07D-4B24-B41E-C07CFAAA6935}"/>
              </a:ext>
            </a:extLst>
          </p:cNvPr>
          <p:cNvSpPr/>
          <p:nvPr/>
        </p:nvSpPr>
        <p:spPr>
          <a:xfrm>
            <a:off x="209985" y="5661736"/>
            <a:ext cx="2377440" cy="11887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Mission Requirements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563D7A2-CC74-4C5D-9629-4A7ECC77FEB5}"/>
              </a:ext>
            </a:extLst>
          </p:cNvPr>
          <p:cNvSpPr/>
          <p:nvPr/>
        </p:nvSpPr>
        <p:spPr>
          <a:xfrm>
            <a:off x="4185915" y="5660834"/>
            <a:ext cx="3858271" cy="11905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R2O/O2R: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User-Driven Innovation &amp; Education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BA989C4-2205-4227-85E2-D21CF14724A7}"/>
              </a:ext>
            </a:extLst>
          </p:cNvPr>
          <p:cNvSpPr/>
          <p:nvPr/>
        </p:nvSpPr>
        <p:spPr>
          <a:xfrm>
            <a:off x="9453864" y="5660834"/>
            <a:ext cx="2119759" cy="119052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User Needs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D9E999F-074C-4B80-8CBD-9B90AC2F99B5}"/>
              </a:ext>
            </a:extLst>
          </p:cNvPr>
          <p:cNvSpPr txBox="1"/>
          <p:nvPr/>
        </p:nvSpPr>
        <p:spPr>
          <a:xfrm>
            <a:off x="2076450" y="803721"/>
            <a:ext cx="80772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ln w="0"/>
                <a:latin typeface="Arial"/>
              </a:rPr>
              <a:t>Science to Applications / Applications to Science requires a range of </a:t>
            </a:r>
            <a:r>
              <a:rPr lang="en-US" i="1" u="sng" dirty="0">
                <a:ln w="0"/>
                <a:latin typeface="Arial"/>
              </a:rPr>
              <a:t>Technical and Educational roles</a:t>
            </a:r>
            <a:r>
              <a:rPr lang="en-US" dirty="0">
                <a:ln w="0"/>
                <a:latin typeface="Arial"/>
              </a:rPr>
              <a:t> to facilitate </a:t>
            </a:r>
            <a:r>
              <a:rPr lang="en-US" i="1" u="sng" dirty="0">
                <a:ln w="0"/>
                <a:latin typeface="Arial"/>
              </a:rPr>
              <a:t>Innovation and Meet User Needs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F3AFE1-A120-412B-B741-79792888F71A}"/>
              </a:ext>
            </a:extLst>
          </p:cNvPr>
          <p:cNvSpPr txBox="1"/>
          <p:nvPr/>
        </p:nvSpPr>
        <p:spPr>
          <a:xfrm>
            <a:off x="-81141" y="-135942"/>
            <a:ext cx="1214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venir Book" panose="02000503020000020003" pitchFamily="2" charset="0"/>
                <a:ea typeface="Palatino" pitchFamily="2" charset="77"/>
              </a:rPr>
              <a:t>Connecting Science to Society</a:t>
            </a:r>
            <a:endParaRPr lang="en-US" sz="4000" b="1" dirty="0">
              <a:latin typeface="Avenir Book" panose="02000503020000020003" pitchFamily="2" charset="0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16506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D353B0-68ED-FF77-908F-9575BC5DD86B}"/>
              </a:ext>
            </a:extLst>
          </p:cNvPr>
          <p:cNvSpPr txBox="1"/>
          <p:nvPr/>
        </p:nvSpPr>
        <p:spPr>
          <a:xfrm>
            <a:off x="0" y="0"/>
            <a:ext cx="1214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venir Book" panose="02000503020000020003" pitchFamily="2" charset="0"/>
                <a:ea typeface="Palatino" pitchFamily="2" charset="77"/>
              </a:rPr>
              <a:t>Rapidly Translating Science into Applications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1980ED-E6D8-21C3-4AD9-91E0F0CE5FE8}"/>
              </a:ext>
            </a:extLst>
          </p:cNvPr>
          <p:cNvCxnSpPr>
            <a:cxnSpLocks/>
          </p:cNvCxnSpPr>
          <p:nvPr/>
        </p:nvCxnSpPr>
        <p:spPr>
          <a:xfrm>
            <a:off x="444949" y="2576445"/>
            <a:ext cx="114591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7BDB7C7-605D-EC7F-A2E7-74A1CF8D8F97}"/>
              </a:ext>
            </a:extLst>
          </p:cNvPr>
          <p:cNvCxnSpPr>
            <a:cxnSpLocks/>
          </p:cNvCxnSpPr>
          <p:nvPr/>
        </p:nvCxnSpPr>
        <p:spPr>
          <a:xfrm>
            <a:off x="635449" y="1769623"/>
            <a:ext cx="0" cy="974911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74FEFC0-39E9-BEC6-5F67-7B5928A9A35C}"/>
              </a:ext>
            </a:extLst>
          </p:cNvPr>
          <p:cNvCxnSpPr>
            <a:cxnSpLocks/>
          </p:cNvCxnSpPr>
          <p:nvPr/>
        </p:nvCxnSpPr>
        <p:spPr>
          <a:xfrm>
            <a:off x="1527437" y="2462146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F33A34-5908-1377-70C4-5970996BA0F1}"/>
              </a:ext>
            </a:extLst>
          </p:cNvPr>
          <p:cNvCxnSpPr>
            <a:cxnSpLocks/>
          </p:cNvCxnSpPr>
          <p:nvPr/>
        </p:nvCxnSpPr>
        <p:spPr>
          <a:xfrm>
            <a:off x="2455284" y="2462146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A7D84F-9F1A-A01F-FED9-D1DA9A2F51BF}"/>
              </a:ext>
            </a:extLst>
          </p:cNvPr>
          <p:cNvCxnSpPr>
            <a:cxnSpLocks/>
          </p:cNvCxnSpPr>
          <p:nvPr/>
        </p:nvCxnSpPr>
        <p:spPr>
          <a:xfrm>
            <a:off x="3383131" y="2462146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E61F23-C53A-12D3-9762-F15090BC0F24}"/>
              </a:ext>
            </a:extLst>
          </p:cNvPr>
          <p:cNvCxnSpPr>
            <a:cxnSpLocks/>
          </p:cNvCxnSpPr>
          <p:nvPr/>
        </p:nvCxnSpPr>
        <p:spPr>
          <a:xfrm>
            <a:off x="4293049" y="2448699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334534-D9B0-535B-FB1F-292E80EB0C43}"/>
              </a:ext>
            </a:extLst>
          </p:cNvPr>
          <p:cNvCxnSpPr>
            <a:cxnSpLocks/>
          </p:cNvCxnSpPr>
          <p:nvPr/>
        </p:nvCxnSpPr>
        <p:spPr>
          <a:xfrm>
            <a:off x="5198485" y="2448699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B6B399-FB6D-1775-8C62-DEA12CA22DE1}"/>
              </a:ext>
            </a:extLst>
          </p:cNvPr>
          <p:cNvCxnSpPr>
            <a:cxnSpLocks/>
          </p:cNvCxnSpPr>
          <p:nvPr/>
        </p:nvCxnSpPr>
        <p:spPr>
          <a:xfrm>
            <a:off x="6090473" y="2448699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8C2C87C-D879-9920-C432-13DE8A4B9C95}"/>
              </a:ext>
            </a:extLst>
          </p:cNvPr>
          <p:cNvCxnSpPr>
            <a:cxnSpLocks/>
          </p:cNvCxnSpPr>
          <p:nvPr/>
        </p:nvCxnSpPr>
        <p:spPr>
          <a:xfrm>
            <a:off x="7018320" y="2448699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6683A68-CF6F-A723-7211-F2FB5E2EB1BE}"/>
              </a:ext>
            </a:extLst>
          </p:cNvPr>
          <p:cNvCxnSpPr>
            <a:cxnSpLocks/>
          </p:cNvCxnSpPr>
          <p:nvPr/>
        </p:nvCxnSpPr>
        <p:spPr>
          <a:xfrm>
            <a:off x="7946167" y="2448699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205BFDA-EB1A-F457-C153-BE3E9562C3F9}"/>
              </a:ext>
            </a:extLst>
          </p:cNvPr>
          <p:cNvCxnSpPr>
            <a:cxnSpLocks/>
          </p:cNvCxnSpPr>
          <p:nvPr/>
        </p:nvCxnSpPr>
        <p:spPr>
          <a:xfrm>
            <a:off x="8856085" y="2435252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0C4DFB7-E3F6-BBCD-D1FA-0D425C897D51}"/>
              </a:ext>
            </a:extLst>
          </p:cNvPr>
          <p:cNvCxnSpPr>
            <a:cxnSpLocks/>
          </p:cNvCxnSpPr>
          <p:nvPr/>
        </p:nvCxnSpPr>
        <p:spPr>
          <a:xfrm>
            <a:off x="9819791" y="2435252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749AF73-063C-8777-CBB1-C43A4DD6E18E}"/>
              </a:ext>
            </a:extLst>
          </p:cNvPr>
          <p:cNvCxnSpPr>
            <a:cxnSpLocks/>
          </p:cNvCxnSpPr>
          <p:nvPr/>
        </p:nvCxnSpPr>
        <p:spPr>
          <a:xfrm>
            <a:off x="10747638" y="2435252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0A171A-7722-57F8-1F9B-9B1147F1E286}"/>
              </a:ext>
            </a:extLst>
          </p:cNvPr>
          <p:cNvCxnSpPr>
            <a:cxnSpLocks/>
          </p:cNvCxnSpPr>
          <p:nvPr/>
        </p:nvCxnSpPr>
        <p:spPr>
          <a:xfrm>
            <a:off x="11706861" y="1769623"/>
            <a:ext cx="0" cy="974911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E5FB512-6133-B603-7DBD-F83B2EB3899C}"/>
              </a:ext>
            </a:extLst>
          </p:cNvPr>
          <p:cNvSpPr/>
          <p:nvPr/>
        </p:nvSpPr>
        <p:spPr>
          <a:xfrm>
            <a:off x="763197" y="1753073"/>
            <a:ext cx="2619933" cy="564776"/>
          </a:xfrm>
          <a:prstGeom prst="rect">
            <a:avLst/>
          </a:prstGeom>
          <a:solidFill>
            <a:schemeClr val="accent1">
              <a:alpha val="46711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D95EF8-96DF-A4F3-D9C0-41E199B1E2E5}"/>
              </a:ext>
            </a:extLst>
          </p:cNvPr>
          <p:cNvSpPr txBox="1"/>
          <p:nvPr/>
        </p:nvSpPr>
        <p:spPr>
          <a:xfrm>
            <a:off x="1086238" y="1733074"/>
            <a:ext cx="1917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Proposal Preparation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CD2486D-8565-900E-FE22-7D01ABDFC4C3}"/>
              </a:ext>
            </a:extLst>
          </p:cNvPr>
          <p:cNvSpPr txBox="1"/>
          <p:nvPr/>
        </p:nvSpPr>
        <p:spPr>
          <a:xfrm>
            <a:off x="205143" y="2979858"/>
            <a:ext cx="88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BEB0C29-A1C6-A67B-E089-4F35EC7BD899}"/>
              </a:ext>
            </a:extLst>
          </p:cNvPr>
          <p:cNvSpPr txBox="1"/>
          <p:nvPr/>
        </p:nvSpPr>
        <p:spPr>
          <a:xfrm>
            <a:off x="11264227" y="2979858"/>
            <a:ext cx="88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Jan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CB9EF2-7E39-12F5-85A4-12880830973E}"/>
              </a:ext>
            </a:extLst>
          </p:cNvPr>
          <p:cNvSpPr txBox="1"/>
          <p:nvPr/>
        </p:nvSpPr>
        <p:spPr>
          <a:xfrm>
            <a:off x="5647839" y="2979858"/>
            <a:ext cx="88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D4A54C-12F8-9C6B-3563-C345E566943F}"/>
              </a:ext>
            </a:extLst>
          </p:cNvPr>
          <p:cNvSpPr txBox="1"/>
          <p:nvPr/>
        </p:nvSpPr>
        <p:spPr>
          <a:xfrm>
            <a:off x="108824" y="1058671"/>
            <a:ext cx="5157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>
                <a:latin typeface="Avenir Book" panose="02000503020000020003" pitchFamily="2" charset="0"/>
              </a:rPr>
              <a:t>Traditional ROSES Proposal Process: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D0429C-EEE4-6E69-7B05-3A5162925020}"/>
              </a:ext>
            </a:extLst>
          </p:cNvPr>
          <p:cNvSpPr/>
          <p:nvPr/>
        </p:nvSpPr>
        <p:spPr>
          <a:xfrm>
            <a:off x="3470539" y="1742729"/>
            <a:ext cx="8086012" cy="564776"/>
          </a:xfrm>
          <a:prstGeom prst="rect">
            <a:avLst/>
          </a:prstGeom>
          <a:solidFill>
            <a:srgbClr val="FF0000">
              <a:alpha val="46711"/>
            </a:srgb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C6BB42-CE5F-110E-FD97-478AEB53FCF5}"/>
              </a:ext>
            </a:extLst>
          </p:cNvPr>
          <p:cNvSpPr txBox="1"/>
          <p:nvPr/>
        </p:nvSpPr>
        <p:spPr>
          <a:xfrm>
            <a:off x="5574192" y="1842537"/>
            <a:ext cx="1917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Review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F00CEEB-C3A0-DF27-41DC-5DDA25442B67}"/>
              </a:ext>
            </a:extLst>
          </p:cNvPr>
          <p:cNvCxnSpPr>
            <a:cxnSpLocks/>
          </p:cNvCxnSpPr>
          <p:nvPr/>
        </p:nvCxnSpPr>
        <p:spPr>
          <a:xfrm>
            <a:off x="444949" y="5140804"/>
            <a:ext cx="11459135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EC4597-5CA9-0F94-E31E-B41BC2436010}"/>
              </a:ext>
            </a:extLst>
          </p:cNvPr>
          <p:cNvCxnSpPr>
            <a:cxnSpLocks/>
          </p:cNvCxnSpPr>
          <p:nvPr/>
        </p:nvCxnSpPr>
        <p:spPr>
          <a:xfrm>
            <a:off x="635449" y="4333982"/>
            <a:ext cx="0" cy="974911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ED44639-4B6C-7D19-0E56-B000949B55D3}"/>
              </a:ext>
            </a:extLst>
          </p:cNvPr>
          <p:cNvCxnSpPr>
            <a:cxnSpLocks/>
          </p:cNvCxnSpPr>
          <p:nvPr/>
        </p:nvCxnSpPr>
        <p:spPr>
          <a:xfrm>
            <a:off x="1527437" y="5026505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312B6E9-3449-805F-087F-37ADCFEDE6B6}"/>
              </a:ext>
            </a:extLst>
          </p:cNvPr>
          <p:cNvCxnSpPr>
            <a:cxnSpLocks/>
          </p:cNvCxnSpPr>
          <p:nvPr/>
        </p:nvCxnSpPr>
        <p:spPr>
          <a:xfrm>
            <a:off x="2455284" y="5026505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53DD0D5-D430-0FA2-6D53-00782A1AC172}"/>
              </a:ext>
            </a:extLst>
          </p:cNvPr>
          <p:cNvCxnSpPr>
            <a:cxnSpLocks/>
          </p:cNvCxnSpPr>
          <p:nvPr/>
        </p:nvCxnSpPr>
        <p:spPr>
          <a:xfrm>
            <a:off x="3383131" y="5026505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8D6CA60-8962-2423-5D99-BB4AABF8EBC5}"/>
              </a:ext>
            </a:extLst>
          </p:cNvPr>
          <p:cNvCxnSpPr>
            <a:cxnSpLocks/>
          </p:cNvCxnSpPr>
          <p:nvPr/>
        </p:nvCxnSpPr>
        <p:spPr>
          <a:xfrm>
            <a:off x="4293049" y="5013058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027351E-BA3C-233E-0F76-591DA75A66EC}"/>
              </a:ext>
            </a:extLst>
          </p:cNvPr>
          <p:cNvCxnSpPr>
            <a:cxnSpLocks/>
          </p:cNvCxnSpPr>
          <p:nvPr/>
        </p:nvCxnSpPr>
        <p:spPr>
          <a:xfrm>
            <a:off x="5198485" y="5013058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ED3B51-8402-A042-B707-8C0DDC9C6FEC}"/>
              </a:ext>
            </a:extLst>
          </p:cNvPr>
          <p:cNvCxnSpPr>
            <a:cxnSpLocks/>
          </p:cNvCxnSpPr>
          <p:nvPr/>
        </p:nvCxnSpPr>
        <p:spPr>
          <a:xfrm>
            <a:off x="6090473" y="5013058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785619A-3BE7-EC31-15C9-83345ACF16E3}"/>
              </a:ext>
            </a:extLst>
          </p:cNvPr>
          <p:cNvCxnSpPr>
            <a:cxnSpLocks/>
          </p:cNvCxnSpPr>
          <p:nvPr/>
        </p:nvCxnSpPr>
        <p:spPr>
          <a:xfrm>
            <a:off x="7018320" y="5013058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B655961-A594-F13A-F1C4-C68002BD5F59}"/>
              </a:ext>
            </a:extLst>
          </p:cNvPr>
          <p:cNvCxnSpPr>
            <a:cxnSpLocks/>
          </p:cNvCxnSpPr>
          <p:nvPr/>
        </p:nvCxnSpPr>
        <p:spPr>
          <a:xfrm>
            <a:off x="7946167" y="5013058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7017BC4-9B1D-5F17-CEA9-0C53E39D8957}"/>
              </a:ext>
            </a:extLst>
          </p:cNvPr>
          <p:cNvCxnSpPr>
            <a:cxnSpLocks/>
          </p:cNvCxnSpPr>
          <p:nvPr/>
        </p:nvCxnSpPr>
        <p:spPr>
          <a:xfrm>
            <a:off x="8856085" y="4999611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9D53784-4C3A-0096-6C7D-53F1F28C4EDE}"/>
              </a:ext>
            </a:extLst>
          </p:cNvPr>
          <p:cNvCxnSpPr>
            <a:cxnSpLocks/>
          </p:cNvCxnSpPr>
          <p:nvPr/>
        </p:nvCxnSpPr>
        <p:spPr>
          <a:xfrm>
            <a:off x="9819791" y="4999611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E60F25F-E376-FEEF-B96E-B62FADAB4BB6}"/>
              </a:ext>
            </a:extLst>
          </p:cNvPr>
          <p:cNvCxnSpPr>
            <a:cxnSpLocks/>
          </p:cNvCxnSpPr>
          <p:nvPr/>
        </p:nvCxnSpPr>
        <p:spPr>
          <a:xfrm>
            <a:off x="10747638" y="4999611"/>
            <a:ext cx="0" cy="282388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3A2B258-CA8D-B928-3361-3D91AAC8FB92}"/>
              </a:ext>
            </a:extLst>
          </p:cNvPr>
          <p:cNvCxnSpPr>
            <a:cxnSpLocks/>
          </p:cNvCxnSpPr>
          <p:nvPr/>
        </p:nvCxnSpPr>
        <p:spPr>
          <a:xfrm>
            <a:off x="11706861" y="4333982"/>
            <a:ext cx="0" cy="974911"/>
          </a:xfrm>
          <a:prstGeom prst="line">
            <a:avLst/>
          </a:prstGeom>
          <a:ln w="508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8032E57A-6957-8C7F-B639-9EFD170418F6}"/>
              </a:ext>
            </a:extLst>
          </p:cNvPr>
          <p:cNvSpPr/>
          <p:nvPr/>
        </p:nvSpPr>
        <p:spPr>
          <a:xfrm>
            <a:off x="763198" y="4317432"/>
            <a:ext cx="1391606" cy="564776"/>
          </a:xfrm>
          <a:prstGeom prst="rect">
            <a:avLst/>
          </a:prstGeom>
          <a:solidFill>
            <a:schemeClr val="accent1">
              <a:alpha val="46711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BCE31E1-98AD-6E37-6B6E-2ED78F19FECD}"/>
              </a:ext>
            </a:extLst>
          </p:cNvPr>
          <p:cNvSpPr txBox="1"/>
          <p:nvPr/>
        </p:nvSpPr>
        <p:spPr>
          <a:xfrm>
            <a:off x="785760" y="4297432"/>
            <a:ext cx="136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Customer Engagement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66D2A2A-1A78-B822-528D-7A339B6DF9D9}"/>
              </a:ext>
            </a:extLst>
          </p:cNvPr>
          <p:cNvSpPr txBox="1"/>
          <p:nvPr/>
        </p:nvSpPr>
        <p:spPr>
          <a:xfrm>
            <a:off x="205143" y="5544217"/>
            <a:ext cx="88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Jan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A10280C-EBAF-8279-C3B1-2EB38B50DDB8}"/>
              </a:ext>
            </a:extLst>
          </p:cNvPr>
          <p:cNvSpPr txBox="1"/>
          <p:nvPr/>
        </p:nvSpPr>
        <p:spPr>
          <a:xfrm>
            <a:off x="11264227" y="5544217"/>
            <a:ext cx="88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Jan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2FD5845-3D1E-C47A-9E0E-AA865A2106AE}"/>
              </a:ext>
            </a:extLst>
          </p:cNvPr>
          <p:cNvSpPr txBox="1"/>
          <p:nvPr/>
        </p:nvSpPr>
        <p:spPr>
          <a:xfrm>
            <a:off x="5647839" y="5544217"/>
            <a:ext cx="88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Book" panose="02000503020000020003" pitchFamily="2" charset="0"/>
              </a:rPr>
              <a:t>Jul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8ED6029-A2B8-22CC-E45F-08ECCD9EE3B2}"/>
              </a:ext>
            </a:extLst>
          </p:cNvPr>
          <p:cNvSpPr txBox="1"/>
          <p:nvPr/>
        </p:nvSpPr>
        <p:spPr>
          <a:xfrm>
            <a:off x="108824" y="3623030"/>
            <a:ext cx="228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latin typeface="Avenir Book" panose="02000503020000020003" pitchFamily="2" charset="0"/>
              </a:rPr>
              <a:t>SPoRT</a:t>
            </a:r>
            <a:r>
              <a:rPr lang="en-US" sz="2400" u="sng" dirty="0">
                <a:latin typeface="Avenir Book" panose="02000503020000020003" pitchFamily="2" charset="0"/>
              </a:rPr>
              <a:t> Process: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5B5EF619-87D7-6431-9BEA-CD4DF881819D}"/>
              </a:ext>
            </a:extLst>
          </p:cNvPr>
          <p:cNvSpPr/>
          <p:nvPr/>
        </p:nvSpPr>
        <p:spPr>
          <a:xfrm>
            <a:off x="2154803" y="4318702"/>
            <a:ext cx="2138231" cy="564776"/>
          </a:xfrm>
          <a:prstGeom prst="rect">
            <a:avLst/>
          </a:prstGeom>
          <a:solidFill>
            <a:schemeClr val="accent1">
              <a:alpha val="46711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91AC69-A5BE-EFD1-2C59-72793609A3B8}"/>
              </a:ext>
            </a:extLst>
          </p:cNvPr>
          <p:cNvSpPr txBox="1"/>
          <p:nvPr/>
        </p:nvSpPr>
        <p:spPr>
          <a:xfrm>
            <a:off x="2177366" y="4298702"/>
            <a:ext cx="2068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Science Co-Development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E5C4432-175D-9636-710E-F6A75A823017}"/>
              </a:ext>
            </a:extLst>
          </p:cNvPr>
          <p:cNvSpPr/>
          <p:nvPr/>
        </p:nvSpPr>
        <p:spPr>
          <a:xfrm>
            <a:off x="4290514" y="4317432"/>
            <a:ext cx="1289580" cy="564776"/>
          </a:xfrm>
          <a:prstGeom prst="rect">
            <a:avLst/>
          </a:prstGeom>
          <a:solidFill>
            <a:schemeClr val="accent1">
              <a:alpha val="46711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166BB51-C52C-1BE5-A039-7E42B07FEA6E}"/>
              </a:ext>
            </a:extLst>
          </p:cNvPr>
          <p:cNvSpPr txBox="1"/>
          <p:nvPr/>
        </p:nvSpPr>
        <p:spPr>
          <a:xfrm>
            <a:off x="4111106" y="4325569"/>
            <a:ext cx="150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Prototype Delivery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1D0DB59-7E72-F959-48BC-E92415EBAA15}"/>
              </a:ext>
            </a:extLst>
          </p:cNvPr>
          <p:cNvSpPr/>
          <p:nvPr/>
        </p:nvSpPr>
        <p:spPr>
          <a:xfrm>
            <a:off x="3587574" y="3683330"/>
            <a:ext cx="1986618" cy="564776"/>
          </a:xfrm>
          <a:prstGeom prst="rect">
            <a:avLst/>
          </a:prstGeom>
          <a:solidFill>
            <a:srgbClr val="00B050">
              <a:alpha val="46711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4E315E4-024E-20DB-E903-2D71CA96170E}"/>
              </a:ext>
            </a:extLst>
          </p:cNvPr>
          <p:cNvSpPr txBox="1"/>
          <p:nvPr/>
        </p:nvSpPr>
        <p:spPr>
          <a:xfrm>
            <a:off x="3496691" y="3683330"/>
            <a:ext cx="2168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Develop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Training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6F7AFAC-148D-6F49-AAB8-E54DDA5274E2}"/>
              </a:ext>
            </a:extLst>
          </p:cNvPr>
          <p:cNvSpPr/>
          <p:nvPr/>
        </p:nvSpPr>
        <p:spPr>
          <a:xfrm>
            <a:off x="5568813" y="3683330"/>
            <a:ext cx="1391606" cy="564776"/>
          </a:xfrm>
          <a:prstGeom prst="rect">
            <a:avLst/>
          </a:prstGeom>
          <a:solidFill>
            <a:srgbClr val="00B050">
              <a:alpha val="46711"/>
            </a:srgbClr>
          </a:solidFill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4A2E7DB-8769-8F08-A5FF-CBF1C7A2BEE9}"/>
              </a:ext>
            </a:extLst>
          </p:cNvPr>
          <p:cNvSpPr txBox="1"/>
          <p:nvPr/>
        </p:nvSpPr>
        <p:spPr>
          <a:xfrm>
            <a:off x="5580094" y="3700565"/>
            <a:ext cx="1369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Product </a:t>
            </a:r>
          </a:p>
          <a:p>
            <a:pPr algn="ctr"/>
            <a:r>
              <a:rPr lang="en-US" sz="1600" dirty="0">
                <a:latin typeface="Avenir Book" panose="02000503020000020003" pitchFamily="2" charset="0"/>
              </a:rPr>
              <a:t>Assessment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F2A4A608-E0F1-93EC-0920-DA89389577C8}"/>
              </a:ext>
            </a:extLst>
          </p:cNvPr>
          <p:cNvSpPr/>
          <p:nvPr/>
        </p:nvSpPr>
        <p:spPr>
          <a:xfrm>
            <a:off x="6943236" y="4299023"/>
            <a:ext cx="1391606" cy="564776"/>
          </a:xfrm>
          <a:prstGeom prst="rect">
            <a:avLst/>
          </a:prstGeom>
          <a:solidFill>
            <a:srgbClr val="FFC000">
              <a:alpha val="46711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5F3FC8F-E0E4-809B-9E37-74B5F5EFE352}"/>
              </a:ext>
            </a:extLst>
          </p:cNvPr>
          <p:cNvSpPr txBox="1"/>
          <p:nvPr/>
        </p:nvSpPr>
        <p:spPr>
          <a:xfrm>
            <a:off x="6926538" y="4291805"/>
            <a:ext cx="1425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Science Co-Development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3DAFFCB-5CA9-4B92-2E7E-8DA8E19FD8A9}"/>
              </a:ext>
            </a:extLst>
          </p:cNvPr>
          <p:cNvSpPr/>
          <p:nvPr/>
        </p:nvSpPr>
        <p:spPr>
          <a:xfrm>
            <a:off x="8363224" y="4296242"/>
            <a:ext cx="1289580" cy="564776"/>
          </a:xfrm>
          <a:prstGeom prst="rect">
            <a:avLst/>
          </a:prstGeom>
          <a:solidFill>
            <a:schemeClr val="accent1">
              <a:alpha val="46711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3B07878-D7F9-13EE-5056-5B553F23584E}"/>
              </a:ext>
            </a:extLst>
          </p:cNvPr>
          <p:cNvSpPr txBox="1"/>
          <p:nvPr/>
        </p:nvSpPr>
        <p:spPr>
          <a:xfrm>
            <a:off x="8174689" y="4286242"/>
            <a:ext cx="1529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Version 2 Delivery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FD61737-1D95-A1EB-3259-E381D2293AA5}"/>
              </a:ext>
            </a:extLst>
          </p:cNvPr>
          <p:cNvSpPr/>
          <p:nvPr/>
        </p:nvSpPr>
        <p:spPr>
          <a:xfrm>
            <a:off x="9679030" y="4295447"/>
            <a:ext cx="1919527" cy="564776"/>
          </a:xfrm>
          <a:prstGeom prst="rect">
            <a:avLst/>
          </a:prstGeom>
          <a:solidFill>
            <a:srgbClr val="C00000">
              <a:alpha val="46711"/>
            </a:srgb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25F175C-1F31-45A1-B95F-0193348BF0D4}"/>
              </a:ext>
            </a:extLst>
          </p:cNvPr>
          <p:cNvSpPr txBox="1"/>
          <p:nvPr/>
        </p:nvSpPr>
        <p:spPr>
          <a:xfrm>
            <a:off x="9793334" y="4286242"/>
            <a:ext cx="17163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venir Book" panose="02000503020000020003" pitchFamily="2" charset="0"/>
              </a:rPr>
              <a:t>Integrated into Operations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244DFD7-EE6E-A1E4-0FA4-E68DBEE00D05}"/>
              </a:ext>
            </a:extLst>
          </p:cNvPr>
          <p:cNvSpPr txBox="1"/>
          <p:nvPr/>
        </p:nvSpPr>
        <p:spPr>
          <a:xfrm>
            <a:off x="0" y="6134549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latin typeface="Avenir Book" panose="02000503020000020003" pitchFamily="2" charset="0"/>
                <a:ea typeface="Palatino" pitchFamily="2" charset="77"/>
              </a:rPr>
              <a:t>Opportunity: 	In this case, we were able to develop, train, and transition a tool into operations in the same 			amount of time it took to write a proposal, have it go through peer review and get a response. </a:t>
            </a:r>
          </a:p>
        </p:txBody>
      </p:sp>
    </p:spTree>
    <p:extLst>
      <p:ext uri="{BB962C8B-B14F-4D97-AF65-F5344CB8AC3E}">
        <p14:creationId xmlns:p14="http://schemas.microsoft.com/office/powerpoint/2010/main" val="185508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/>
      <p:bldP spid="53" grpId="0"/>
      <p:bldP spid="54" grpId="0"/>
      <p:bldP spid="55" grpId="0"/>
      <p:bldP spid="56" grpId="0"/>
      <p:bldP spid="59" grpId="0" animBg="1"/>
      <p:bldP spid="60" grpId="0"/>
      <p:bldP spid="61" grpId="0" animBg="1"/>
      <p:bldP spid="62" grpId="0"/>
      <p:bldP spid="63" grpId="0" animBg="1"/>
      <p:bldP spid="64" grpId="0"/>
      <p:bldP spid="65" grpId="0" animBg="1"/>
      <p:bldP spid="66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5865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8453" y="56203"/>
            <a:ext cx="115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NASA </a:t>
            </a:r>
            <a:r>
              <a:rPr lang="en-US" sz="2400" err="1">
                <a:solidFill>
                  <a:schemeClr val="bg1"/>
                </a:solidFill>
                <a:latin typeface="Century Gothic" panose="020B0502020202020204" pitchFamily="34" charset="0"/>
              </a:rPr>
              <a:t>SPoRT</a:t>
            </a:r>
            <a:r>
              <a:rPr lang="en-US" sz="2400">
                <a:solidFill>
                  <a:schemeClr val="bg1"/>
                </a:solidFill>
                <a:latin typeface="Century Gothic" panose="020B0502020202020204" pitchFamily="34" charset="0"/>
              </a:rPr>
              <a:t> Team Structure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150" y="67536"/>
            <a:ext cx="566950" cy="469151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1334BBAD-B028-4176-965B-BA6211203AC5}"/>
              </a:ext>
            </a:extLst>
          </p:cNvPr>
          <p:cNvSpPr/>
          <p:nvPr/>
        </p:nvSpPr>
        <p:spPr>
          <a:xfrm>
            <a:off x="25600" y="1054842"/>
            <a:ext cx="7645568" cy="493816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600"/>
              </a:spcAft>
            </a:pPr>
            <a:endParaRPr lang="en-US" sz="1700" dirty="0">
              <a:latin typeface="Palatino" pitchFamily="2" charset="77"/>
              <a:ea typeface="Palatino" pitchFamily="2" charset="77"/>
              <a:cs typeface="Arial" panose="020B0604020202020204" pitchFamily="34" charset="0"/>
            </a:endParaRPr>
          </a:p>
          <a:p>
            <a:pPr marL="344170" indent="-344170"/>
            <a:r>
              <a:rPr lang="en-US" sz="1700" b="1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Current SPoRT “research-to-operations” Thematic Areas</a:t>
            </a:r>
            <a:r>
              <a:rPr lang="en-US" sz="1700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: </a:t>
            </a: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170" indent="-344170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US" sz="17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SPoRT remains focused on applying and utilizing its “research-to-operations” paradigm to support the current suite of NASA satellites and those upcoming in future missions, with a focus on future missions related to the Earth System Observatory.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4170" indent="-344170">
              <a:spcBef>
                <a:spcPts val="0"/>
              </a:spcBef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6" descr="Image result for NWS logo">
            <a:extLst>
              <a:ext uri="{FF2B5EF4-FFF2-40B4-BE49-F238E27FC236}">
                <a16:creationId xmlns:a16="http://schemas.microsoft.com/office/drawing/2014/main" id="{B3207889-3EFC-4A9D-A371-E9550E013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37" y="1133360"/>
            <a:ext cx="1091223" cy="1091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File:USDA logo.png">
            <a:extLst>
              <a:ext uri="{FF2B5EF4-FFF2-40B4-BE49-F238E27FC236}">
                <a16:creationId xmlns:a16="http://schemas.microsoft.com/office/drawing/2014/main" id="{139F125C-C673-4936-BC93-3F0B4E82C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397" y="2681856"/>
            <a:ext cx="896112" cy="61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File:ForestServiceLogoOfficial.svg">
            <a:extLst>
              <a:ext uri="{FF2B5EF4-FFF2-40B4-BE49-F238E27FC236}">
                <a16:creationId xmlns:a16="http://schemas.microsoft.com/office/drawing/2014/main" id="{D21F1966-FC24-4438-B96F-490205AC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086" y="3179653"/>
            <a:ext cx="710587" cy="7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File:USGS logo.png">
            <a:extLst>
              <a:ext uri="{FF2B5EF4-FFF2-40B4-BE49-F238E27FC236}">
                <a16:creationId xmlns:a16="http://schemas.microsoft.com/office/drawing/2014/main" id="{A516AD80-5FC4-43D4-AE06-F6712E68A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076" y="3727775"/>
            <a:ext cx="896112" cy="33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0" descr="Image result for drought mitigation center logo">
            <a:extLst>
              <a:ext uri="{FF2B5EF4-FFF2-40B4-BE49-F238E27FC236}">
                <a16:creationId xmlns:a16="http://schemas.microsoft.com/office/drawing/2014/main" id="{D3C927F2-D960-46E0-91D3-CB48137B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190" y="3333258"/>
            <a:ext cx="896112" cy="89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2" descr="File:FEMA logo.svg">
            <a:extLst>
              <a:ext uri="{FF2B5EF4-FFF2-40B4-BE49-F238E27FC236}">
                <a16:creationId xmlns:a16="http://schemas.microsoft.com/office/drawing/2014/main" id="{EA7FFC29-C2CE-4EED-881D-8766F904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37" y="4437618"/>
            <a:ext cx="1043092" cy="3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Image result for calfire logo">
            <a:extLst>
              <a:ext uri="{FF2B5EF4-FFF2-40B4-BE49-F238E27FC236}">
                <a16:creationId xmlns:a16="http://schemas.microsoft.com/office/drawing/2014/main" id="{D80F3894-4BA5-4556-BF0D-8BF90D188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0076" y="5012942"/>
            <a:ext cx="582341" cy="7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Image result for noaa logo">
            <a:extLst>
              <a:ext uri="{FF2B5EF4-FFF2-40B4-BE49-F238E27FC236}">
                <a16:creationId xmlns:a16="http://schemas.microsoft.com/office/drawing/2014/main" id="{2B8B0AF2-A463-4F0D-AC35-0EE1E0CE3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725" y="1219127"/>
            <a:ext cx="1005456" cy="100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54" y="5918441"/>
            <a:ext cx="1490026" cy="67363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70" b="19364"/>
          <a:stretch/>
        </p:blipFill>
        <p:spPr>
          <a:xfrm>
            <a:off x="10229784" y="6135181"/>
            <a:ext cx="1873316" cy="6204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9" b="23962"/>
          <a:stretch/>
        </p:blipFill>
        <p:spPr>
          <a:xfrm>
            <a:off x="8284086" y="5194439"/>
            <a:ext cx="847154" cy="43348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431" y="4141406"/>
            <a:ext cx="640311" cy="7728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06" y="4933875"/>
            <a:ext cx="840052" cy="831735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775245" y="685510"/>
            <a:ext cx="2655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latin typeface="Palatino" pitchFamily="2" charset="77"/>
                <a:ea typeface="Palatino" pitchFamily="2" charset="77"/>
                <a:cs typeface="Arial" panose="020B0604020202020204" pitchFamily="34" charset="0"/>
              </a:rPr>
              <a:t>Current Partners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255791" y="2242093"/>
            <a:ext cx="1114542" cy="5847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7934" y="2276509"/>
            <a:ext cx="1090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Tropical Meteorology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401201" y="2230163"/>
            <a:ext cx="1114542" cy="5847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393009" y="2197415"/>
            <a:ext cx="112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Atmospheric Remote Sensing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2545495" y="2230163"/>
            <a:ext cx="1114542" cy="58477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89704" y="2262433"/>
            <a:ext cx="1643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Lightning/ Convection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686176" y="2230163"/>
            <a:ext cx="1114542" cy="58477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621551" y="2197416"/>
            <a:ext cx="1238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Air Quality / Human Health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4828071" y="2230163"/>
            <a:ext cx="1114542" cy="584775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95239" y="2197415"/>
            <a:ext cx="1199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Land Surface Remote Sensing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5973481" y="2230163"/>
            <a:ext cx="1114542" cy="584775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16418" y="2276509"/>
            <a:ext cx="14234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Machine Learning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89996" y="1878095"/>
            <a:ext cx="209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latin typeface="Palatino" pitchFamily="2" charset="77"/>
                <a:ea typeface="Palatino" pitchFamily="2" charset="77"/>
              </a:rPr>
              <a:t>Research Areas: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89996" y="2903606"/>
            <a:ext cx="20987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>
                <a:latin typeface="Palatino" pitchFamily="2" charset="77"/>
                <a:ea typeface="Palatino" pitchFamily="2" charset="77"/>
              </a:rPr>
              <a:t>Transition Activities: 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255791" y="3269189"/>
            <a:ext cx="1114542" cy="584775"/>
          </a:xfrm>
          <a:prstGeom prst="round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5791" y="3301459"/>
            <a:ext cx="111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End-User Training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393009" y="3277551"/>
            <a:ext cx="1114542" cy="584775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393009" y="3309821"/>
            <a:ext cx="111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Product Assessments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545495" y="3269189"/>
            <a:ext cx="1114542" cy="584775"/>
          </a:xfrm>
          <a:prstGeom prst="roundRect">
            <a:avLst/>
          </a:prstGeom>
          <a:solidFill>
            <a:srgbClr val="FF0000">
              <a:alpha val="7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45495" y="3301459"/>
            <a:ext cx="111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Data Production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2539470" y="3279150"/>
            <a:ext cx="1114542" cy="584775"/>
          </a:xfrm>
          <a:prstGeom prst="roundRect">
            <a:avLst/>
          </a:prstGeom>
          <a:solidFill>
            <a:srgbClr val="FF0000">
              <a:alpha val="75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39470" y="3311420"/>
            <a:ext cx="111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Data Production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233" y="2416262"/>
            <a:ext cx="843439" cy="690636"/>
          </a:xfrm>
          <a:prstGeom prst="rect">
            <a:avLst/>
          </a:prstGeom>
        </p:spPr>
      </p:pic>
      <p:pic>
        <p:nvPicPr>
          <p:cNvPr id="6" name="Picture 5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0EE64CB4-AA6F-418B-AA69-B5D8E01A58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22034" y="1243539"/>
            <a:ext cx="1209205" cy="10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2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76FB37-2D09-4B28-8656-16A7B93787A1}"/>
              </a:ext>
            </a:extLst>
          </p:cNvPr>
          <p:cNvSpPr/>
          <p:nvPr/>
        </p:nvSpPr>
        <p:spPr>
          <a:xfrm>
            <a:off x="0" y="0"/>
            <a:ext cx="12192000" cy="5865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D609CA-00B4-46CE-9A6F-DD214F6749A0}"/>
              </a:ext>
            </a:extLst>
          </p:cNvPr>
          <p:cNvSpPr txBox="1"/>
          <p:nvPr/>
        </p:nvSpPr>
        <p:spPr>
          <a:xfrm>
            <a:off x="68453" y="56203"/>
            <a:ext cx="115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Palatino" pitchFamily="2" charset="77"/>
                <a:ea typeface="Palatino" pitchFamily="2" charset="77"/>
              </a:rPr>
              <a:t>NASA SPoRT Team and Expertise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50B72-7226-4443-8501-5C833B4E0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150" y="67536"/>
            <a:ext cx="566950" cy="469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6" r="5255"/>
          <a:stretch/>
        </p:blipFill>
        <p:spPr>
          <a:xfrm>
            <a:off x="350519" y="1223777"/>
            <a:ext cx="914401" cy="1192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85717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Palatino" pitchFamily="2" charset="77"/>
                <a:ea typeface="Palatino" pitchFamily="2" charset="77"/>
              </a:rPr>
              <a:t>NASA Civil Servant Team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690" y="1223777"/>
            <a:ext cx="920069" cy="1188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529" y="1223777"/>
            <a:ext cx="860633" cy="11887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676" y="1223777"/>
            <a:ext cx="939089" cy="118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50519" y="2461603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Christopher Hain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97304" y="2461603"/>
            <a:ext cx="984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 Emily Berndt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7644" y="2461602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Christopher Schultz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2045" y="2461602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Patrick Duran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79851" y="2469012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latin typeface="Palatino" pitchFamily="2" charset="77"/>
                <a:ea typeface="Palatino" pitchFamily="2" charset="77"/>
              </a:rPr>
              <a:t>Paul Meyer</a:t>
            </a:r>
          </a:p>
          <a:p>
            <a:pPr algn="ctr"/>
            <a:r>
              <a:rPr lang="en-US" sz="1000" b="1" dirty="0">
                <a:latin typeface="Palatino" pitchFamily="2" charset="77"/>
                <a:ea typeface="Palatino" pitchFamily="2" charset="77"/>
              </a:rPr>
              <a:t>(Emeritus) </a:t>
            </a:r>
            <a:r>
              <a:rPr lang="en-US" sz="1000" dirty="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986333"/>
            <a:ext cx="583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Palatino" pitchFamily="2" charset="77"/>
                <a:ea typeface="Palatino" pitchFamily="2" charset="77"/>
              </a:rPr>
              <a:t>UAH Support Staff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" r="7887"/>
          <a:stretch/>
        </p:blipFill>
        <p:spPr>
          <a:xfrm>
            <a:off x="3223702" y="1227353"/>
            <a:ext cx="876300" cy="118872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30340" y="785717"/>
            <a:ext cx="3535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Palatino" pitchFamily="2" charset="77"/>
                <a:ea typeface="Palatino" pitchFamily="2" charset="77"/>
              </a:rPr>
              <a:t>USRA Support Staff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74506" y="4830209"/>
            <a:ext cx="273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latin typeface="Palatino" pitchFamily="2" charset="77"/>
                <a:ea typeface="Palatino" pitchFamily="2" charset="77"/>
              </a:rPr>
              <a:t>Jacobs Support Staff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30845" y="3632496"/>
            <a:ext cx="2522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>
                <a:latin typeface="Palatino" pitchFamily="2" charset="77"/>
                <a:ea typeface="Palatino" pitchFamily="2" charset="77"/>
              </a:rPr>
              <a:t>ENSCO Support Staff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17" y="3420473"/>
            <a:ext cx="760781" cy="914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44" y="3420473"/>
            <a:ext cx="729691" cy="91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81" y="3420473"/>
            <a:ext cx="819302" cy="914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29" y="3412908"/>
            <a:ext cx="658368" cy="914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10312"/>
          <a:stretch/>
        </p:blipFill>
        <p:spPr>
          <a:xfrm>
            <a:off x="3285901" y="3424814"/>
            <a:ext cx="708660" cy="9144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9306" y="4406645"/>
            <a:ext cx="914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Kevin </a:t>
            </a:r>
            <a:r>
              <a:rPr lang="en-US" sz="1000" b="1" err="1">
                <a:latin typeface="Palatino" pitchFamily="2" charset="77"/>
                <a:ea typeface="Palatino" pitchFamily="2" charset="77"/>
              </a:rPr>
              <a:t>Fuell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82942" y="4393886"/>
            <a:ext cx="914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Aaron Naeger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94535" y="4406645"/>
            <a:ext cx="91440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Anita LeRoy</a:t>
            </a:r>
            <a:endParaRPr lang="en-US" sz="1000">
              <a:latin typeface="Palatino"/>
              <a:ea typeface="Palatino" pitchFamily="2" charset="77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51783" y="4371085"/>
            <a:ext cx="75969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Matthew Smith</a:t>
            </a:r>
            <a:r>
              <a:rPr lang="en-US" sz="1000">
                <a:latin typeface="Palatino"/>
                <a:ea typeface="Palatino" pitchFamily="2" charset="77"/>
              </a:rPr>
              <a:t> 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14114" y="4345657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Kelley Murphy</a:t>
            </a:r>
            <a:r>
              <a:rPr lang="en-US" sz="1000">
                <a:latin typeface="Palatino"/>
                <a:ea typeface="Palatino" pitchFamily="2" charset="77"/>
              </a:rPr>
              <a:t> 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658" y="1254012"/>
            <a:ext cx="979505" cy="1188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336" y="1239388"/>
            <a:ext cx="967618" cy="118872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0200640" y="789721"/>
            <a:ext cx="14782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u="sng" dirty="0">
                <a:latin typeface="Palatino"/>
              </a:rPr>
              <a:t>NWS Staff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120" y="1239388"/>
            <a:ext cx="1017544" cy="118872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878446" y="4321845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Andrew White</a:t>
            </a:r>
            <a:r>
              <a:rPr lang="en-US" sz="1000">
                <a:latin typeface="Palatino"/>
                <a:ea typeface="Palatino" pitchFamily="2" charset="77"/>
              </a:rPr>
              <a:t> 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99" y="5248553"/>
            <a:ext cx="1019922" cy="118872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641" y="4016986"/>
            <a:ext cx="986638" cy="118872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045016" y="6503847"/>
            <a:ext cx="91440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Roger Allen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34754" y="5263014"/>
            <a:ext cx="91440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Jon Case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668193" y="2503687"/>
            <a:ext cx="993815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Neelam Maheshwari</a:t>
            </a:r>
            <a:endParaRPr lang="en-US" sz="1000">
              <a:latin typeface="Palatino"/>
              <a:ea typeface="Palatino" pitchFamily="2" charset="77"/>
            </a:endParaRPr>
          </a:p>
          <a:p>
            <a:pPr algn="ctr"/>
            <a:endParaRPr lang="en-US" sz="100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745104" y="2503687"/>
            <a:ext cx="979505" cy="3939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50" b="1">
                <a:latin typeface="Palatino"/>
                <a:ea typeface="Palatino" pitchFamily="2" charset="77"/>
              </a:rPr>
              <a:t>Clay Blankenship </a:t>
            </a:r>
            <a:endParaRPr lang="en-US" sz="1000">
              <a:latin typeface="Palatino" pitchFamily="2" charset="77"/>
              <a:ea typeface="Palatino" pitchFamily="2" charset="77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763944" y="2502254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Jayanthi </a:t>
            </a:r>
            <a:r>
              <a:rPr lang="en-US" sz="1000" b="1" err="1">
                <a:latin typeface="Palatino"/>
                <a:ea typeface="Palatino" pitchFamily="2" charset="77"/>
              </a:rPr>
              <a:t>Srikishen</a:t>
            </a:r>
            <a:endParaRPr lang="en-US" sz="1000" err="1">
              <a:latin typeface="Palatino"/>
              <a:ea typeface="Palatino" pitchFamily="2" charset="77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361955" y="2467822"/>
            <a:ext cx="11569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>
                <a:latin typeface="Palatino" pitchFamily="2" charset="77"/>
                <a:ea typeface="Palatino" pitchFamily="2" charset="77"/>
              </a:rPr>
              <a:t>Kris White</a:t>
            </a:r>
            <a:r>
              <a:rPr lang="en-US" sz="1000">
                <a:latin typeface="Palatino" pitchFamily="2" charset="77"/>
                <a:ea typeface="Palatino" pitchFamily="2" charset="77"/>
              </a:rPr>
              <a:t>,</a:t>
            </a:r>
          </a:p>
          <a:p>
            <a:pPr algn="ctr"/>
            <a:r>
              <a:rPr lang="en-US" sz="1000">
                <a:latin typeface="Palatino" pitchFamily="2" charset="77"/>
                <a:ea typeface="Palatino" pitchFamily="2" charset="77"/>
              </a:rPr>
              <a:t> NWS Applications Integration Meteorologist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128" y="3567287"/>
            <a:ext cx="914400" cy="605642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8455AC82-3B60-6544-B264-DDAFAD5EFC4E}"/>
              </a:ext>
            </a:extLst>
          </p:cNvPr>
          <p:cNvSpPr txBox="1"/>
          <p:nvPr/>
        </p:nvSpPr>
        <p:spPr>
          <a:xfrm>
            <a:off x="4564627" y="4345657"/>
            <a:ext cx="94055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Rob</a:t>
            </a:r>
          </a:p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 Junod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9D28466-28AC-4880-B817-E73D8A9AF994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9130" t="-90" r="9783" b="90"/>
          <a:stretch/>
        </p:blipFill>
        <p:spPr>
          <a:xfrm>
            <a:off x="4675823" y="3411768"/>
            <a:ext cx="710567" cy="91440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11E86EEC-3454-464A-B469-03C96BCEC3B4}"/>
              </a:ext>
            </a:extLst>
          </p:cNvPr>
          <p:cNvSpPr txBox="1"/>
          <p:nvPr/>
        </p:nvSpPr>
        <p:spPr>
          <a:xfrm>
            <a:off x="8214108" y="6463021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Michael </a:t>
            </a:r>
            <a:r>
              <a:rPr lang="en-US" sz="1000" b="1" dirty="0" err="1">
                <a:latin typeface="Palatino"/>
                <a:ea typeface="Palatino" pitchFamily="2" charset="77"/>
              </a:rPr>
              <a:t>Antia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pic>
        <p:nvPicPr>
          <p:cNvPr id="18" name="Picture 17" descr="A picture containing person, tree, outdoor&#10;&#10;Description automatically generated">
            <a:extLst>
              <a:ext uri="{FF2B5EF4-FFF2-40B4-BE49-F238E27FC236}">
                <a16:creationId xmlns:a16="http://schemas.microsoft.com/office/drawing/2014/main" id="{E8B1088E-1CD5-4842-8D2B-A617713D2E2F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5188" r="9515"/>
          <a:stretch/>
        </p:blipFill>
        <p:spPr>
          <a:xfrm>
            <a:off x="6788255" y="1264308"/>
            <a:ext cx="881230" cy="1170345"/>
          </a:xfrm>
          <a:prstGeom prst="rect">
            <a:avLst/>
          </a:prstGeom>
        </p:spPr>
      </p:pic>
      <p:pic>
        <p:nvPicPr>
          <p:cNvPr id="31" name="Picture 30" descr="A person standing in front of a rock wall&#10;&#10;Description automatically generated with medium confidence">
            <a:extLst>
              <a:ext uri="{FF2B5EF4-FFF2-40B4-BE49-F238E27FC236}">
                <a16:creationId xmlns:a16="http://schemas.microsoft.com/office/drawing/2014/main" id="{64205A15-DC3E-164C-A832-F08985A29A6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73936" y="5280492"/>
            <a:ext cx="1055572" cy="1168529"/>
          </a:xfrm>
          <a:prstGeom prst="rect">
            <a:avLst/>
          </a:prstGeom>
        </p:spPr>
      </p:pic>
      <p:pic>
        <p:nvPicPr>
          <p:cNvPr id="38" name="Picture 37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BA921EDC-F030-7C47-B32D-CC175ADA3BC4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554" r="13677"/>
          <a:stretch/>
        </p:blipFill>
        <p:spPr>
          <a:xfrm>
            <a:off x="5448141" y="3426882"/>
            <a:ext cx="778473" cy="91440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524129D1-952C-1F40-8F3D-10C1A270C952}"/>
              </a:ext>
            </a:extLst>
          </p:cNvPr>
          <p:cNvSpPr txBox="1"/>
          <p:nvPr/>
        </p:nvSpPr>
        <p:spPr>
          <a:xfrm>
            <a:off x="5360255" y="4365125"/>
            <a:ext cx="94055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>
                <a:latin typeface="Palatino"/>
                <a:ea typeface="Palatino" pitchFamily="2" charset="77"/>
              </a:rPr>
              <a:t>Ryan Wade</a:t>
            </a:r>
            <a:endParaRPr lang="en-US" sz="1000">
              <a:latin typeface="Palatino"/>
              <a:ea typeface="Palatino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29BD86-2998-12AB-6B2E-EAEE27E0AAB9}"/>
              </a:ext>
            </a:extLst>
          </p:cNvPr>
          <p:cNvSpPr txBox="1"/>
          <p:nvPr/>
        </p:nvSpPr>
        <p:spPr>
          <a:xfrm>
            <a:off x="165100" y="5103349"/>
            <a:ext cx="620770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u="sng" dirty="0">
                <a:latin typeface="Palatino"/>
                <a:ea typeface="Palatino" pitchFamily="2" charset="77"/>
              </a:rPr>
              <a:t>UAH Graduate Research Associates and Undergraduates</a:t>
            </a:r>
          </a:p>
        </p:txBody>
      </p:sp>
      <p:pic>
        <p:nvPicPr>
          <p:cNvPr id="3" name="Picture 20" descr="Harkema_headshot.jpg">
            <a:extLst>
              <a:ext uri="{FF2B5EF4-FFF2-40B4-BE49-F238E27FC236}">
                <a16:creationId xmlns:a16="http://schemas.microsoft.com/office/drawing/2014/main" id="{9C726E57-0B98-9F79-9B98-534ADE8C43C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15123" r="1514" b="25207"/>
          <a:stretch/>
        </p:blipFill>
        <p:spPr>
          <a:xfrm>
            <a:off x="214036" y="5461000"/>
            <a:ext cx="921174" cy="918582"/>
          </a:xfrm>
          <a:prstGeom prst="rect">
            <a:avLst/>
          </a:prstGeom>
        </p:spPr>
      </p:pic>
      <p:pic>
        <p:nvPicPr>
          <p:cNvPr id="21" name="Picture 31" descr="DSC_0167.jpg">
            <a:extLst>
              <a:ext uri="{FF2B5EF4-FFF2-40B4-BE49-F238E27FC236}">
                <a16:creationId xmlns:a16="http://schemas.microsoft.com/office/drawing/2014/main" id="{144B548E-8E83-1194-357A-0FCC922B8C4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8186" t="13272" r="10698" b="32662"/>
          <a:stretch/>
        </p:blipFill>
        <p:spPr>
          <a:xfrm>
            <a:off x="2157503" y="5461000"/>
            <a:ext cx="860474" cy="91664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2BFB95D-2634-6548-2F3E-FA4344FBE68E}"/>
              </a:ext>
            </a:extLst>
          </p:cNvPr>
          <p:cNvSpPr txBox="1"/>
          <p:nvPr/>
        </p:nvSpPr>
        <p:spPr>
          <a:xfrm>
            <a:off x="216306" y="6371261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Sebastian Harkema</a:t>
            </a:r>
            <a:r>
              <a:rPr lang="en-US" sz="1000" dirty="0">
                <a:latin typeface="Palatino"/>
                <a:ea typeface="Palatino" pitchFamily="2" charset="77"/>
              </a:rPr>
              <a:t> </a:t>
            </a:r>
            <a:endParaRPr lang="en-US" sz="1000">
              <a:latin typeface="Palatino"/>
              <a:ea typeface="Palatino" pitchFamily="2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B8FFEC8-03A0-2A22-3E96-D76A04E2B7EE}"/>
              </a:ext>
            </a:extLst>
          </p:cNvPr>
          <p:cNvSpPr txBox="1"/>
          <p:nvPr/>
        </p:nvSpPr>
        <p:spPr>
          <a:xfrm>
            <a:off x="2134006" y="6371262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 err="1">
                <a:latin typeface="Palatino"/>
                <a:ea typeface="Palatino" pitchFamily="2" charset="77"/>
              </a:rPr>
              <a:t>Kiahna</a:t>
            </a:r>
            <a:r>
              <a:rPr lang="en-US" sz="1000" b="1" dirty="0">
                <a:latin typeface="Palatino"/>
                <a:ea typeface="Palatino" pitchFamily="2" charset="77"/>
              </a:rPr>
              <a:t>   </a:t>
            </a:r>
          </a:p>
          <a:p>
            <a:pPr algn="ctr"/>
            <a:r>
              <a:rPr lang="en-US" sz="1000" b="1" dirty="0" err="1">
                <a:latin typeface="Palatino"/>
                <a:ea typeface="Palatino" pitchFamily="2" charset="77"/>
              </a:rPr>
              <a:t>Mollette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pic>
        <p:nvPicPr>
          <p:cNvPr id="32" name="Picture 38">
            <a:extLst>
              <a:ext uri="{FF2B5EF4-FFF2-40B4-BE49-F238E27FC236}">
                <a16:creationId xmlns:a16="http://schemas.microsoft.com/office/drawing/2014/main" id="{5F51FA98-2293-7303-38F2-F419DF38C41E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35474" t="29358" r="36250" b="42912"/>
          <a:stretch/>
        </p:blipFill>
        <p:spPr>
          <a:xfrm>
            <a:off x="1220320" y="5474605"/>
            <a:ext cx="861805" cy="89631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C67910FD-8D30-15DE-C04C-D3EC8C83557E}"/>
              </a:ext>
            </a:extLst>
          </p:cNvPr>
          <p:cNvSpPr txBox="1"/>
          <p:nvPr/>
        </p:nvSpPr>
        <p:spPr>
          <a:xfrm>
            <a:off x="1232306" y="6371261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</a:rPr>
              <a:t>Sydney </a:t>
            </a:r>
            <a:endParaRPr lang="en-US" dirty="0">
              <a:latin typeface="Calibri" panose="020F0502020204030204"/>
              <a:cs typeface="Calibri" panose="020F0502020204030204"/>
            </a:endParaRPr>
          </a:p>
          <a:p>
            <a:pPr algn="ctr"/>
            <a:r>
              <a:rPr lang="en-US" sz="1000" b="1" dirty="0">
                <a:latin typeface="Palatino"/>
              </a:rPr>
              <a:t>Lybrand</a:t>
            </a:r>
            <a:endParaRPr lang="en-US" dirty="0">
              <a:cs typeface="Calibri"/>
            </a:endParaRPr>
          </a:p>
        </p:txBody>
      </p:sp>
      <p:pic>
        <p:nvPicPr>
          <p:cNvPr id="41" name="Picture 40" descr="A person with curly hair&#10;&#10;Description automatically generated with low confidence">
            <a:extLst>
              <a:ext uri="{FF2B5EF4-FFF2-40B4-BE49-F238E27FC236}">
                <a16:creationId xmlns:a16="http://schemas.microsoft.com/office/drawing/2014/main" id="{653A70AA-57E8-4DE8-9A68-8A2A7375BE55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2389" t="26134" r="11748" b="10476"/>
          <a:stretch/>
        </p:blipFill>
        <p:spPr>
          <a:xfrm>
            <a:off x="9232091" y="5280726"/>
            <a:ext cx="914401" cy="1173430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020AEAF7-FDC0-4222-B56B-E88F7BC1CBAF}"/>
              </a:ext>
            </a:extLst>
          </p:cNvPr>
          <p:cNvSpPr txBox="1"/>
          <p:nvPr/>
        </p:nvSpPr>
        <p:spPr>
          <a:xfrm>
            <a:off x="9217407" y="6465583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Christopher</a:t>
            </a:r>
          </a:p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Tracy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pic>
        <p:nvPicPr>
          <p:cNvPr id="22" name="Picture 21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B7243651-547F-440B-8D3E-AB4076710369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28140" r="3496"/>
          <a:stretch/>
        </p:blipFill>
        <p:spPr>
          <a:xfrm>
            <a:off x="4116446" y="5493434"/>
            <a:ext cx="699768" cy="91664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BE5D0752-7029-4247-9512-428865065BE2}"/>
              </a:ext>
            </a:extLst>
          </p:cNvPr>
          <p:cNvSpPr txBox="1"/>
          <p:nvPr/>
        </p:nvSpPr>
        <p:spPr>
          <a:xfrm>
            <a:off x="4049793" y="6425558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John Mark </a:t>
            </a:r>
            <a:r>
              <a:rPr lang="en-US" sz="1000" b="1" dirty="0" err="1">
                <a:latin typeface="Palatino"/>
                <a:ea typeface="Palatino" pitchFamily="2" charset="77"/>
              </a:rPr>
              <a:t>Mayhall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pic>
        <p:nvPicPr>
          <p:cNvPr id="39" name="Picture 38" descr="A picture containing person, person, lady&#10;&#10;Description automatically generated">
            <a:extLst>
              <a:ext uri="{FF2B5EF4-FFF2-40B4-BE49-F238E27FC236}">
                <a16:creationId xmlns:a16="http://schemas.microsoft.com/office/drawing/2014/main" id="{68931584-1B21-45FB-8E06-65D638A8F546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b="16345"/>
          <a:stretch/>
        </p:blipFill>
        <p:spPr>
          <a:xfrm>
            <a:off x="5020188" y="5486266"/>
            <a:ext cx="712037" cy="95100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F241D5F-73DF-49D6-AE8B-13294241C418}"/>
              </a:ext>
            </a:extLst>
          </p:cNvPr>
          <p:cNvSpPr txBox="1"/>
          <p:nvPr/>
        </p:nvSpPr>
        <p:spPr>
          <a:xfrm>
            <a:off x="4903054" y="6425558"/>
            <a:ext cx="91440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Amy McAlister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  <p:pic>
        <p:nvPicPr>
          <p:cNvPr id="48" name="Picture 4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F745EB0-77F8-40B2-BDF5-F30AC016356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309009" y="3422741"/>
            <a:ext cx="800105" cy="91647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C829B91-A481-4CAA-BE5C-41E8C6950B9D}"/>
              </a:ext>
            </a:extLst>
          </p:cNvPr>
          <p:cNvSpPr txBox="1"/>
          <p:nvPr/>
        </p:nvSpPr>
        <p:spPr>
          <a:xfrm>
            <a:off x="6254418" y="4296686"/>
            <a:ext cx="940554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Liz</a:t>
            </a:r>
          </a:p>
          <a:p>
            <a:pPr algn="ctr"/>
            <a:r>
              <a:rPr lang="en-US" sz="1000" b="1" dirty="0">
                <a:latin typeface="Palatino"/>
                <a:ea typeface="Palatino" pitchFamily="2" charset="77"/>
              </a:rPr>
              <a:t> Junod</a:t>
            </a:r>
            <a:endParaRPr lang="en-US" sz="1000" dirty="0">
              <a:latin typeface="Palatino"/>
              <a:ea typeface="Palatino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204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FFB747D-3C3B-4300-994F-4AB98BFE2CC4}"/>
              </a:ext>
            </a:extLst>
          </p:cNvPr>
          <p:cNvSpPr/>
          <p:nvPr/>
        </p:nvSpPr>
        <p:spPr>
          <a:xfrm>
            <a:off x="1407668" y="0"/>
            <a:ext cx="9376664" cy="81004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Book" panose="02000503020000020003" pitchFamily="2" charset="0"/>
              </a:rPr>
              <a:t>Ways We Engage The Community</a:t>
            </a:r>
          </a:p>
        </p:txBody>
      </p:sp>
      <p:pic>
        <p:nvPicPr>
          <p:cNvPr id="7" name="Picture 6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B8A83EBB-39BE-2E4A-FA28-81F9BCF7B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725" y="810045"/>
            <a:ext cx="3355275" cy="587636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66DFF5C-D0A7-4F9E-9651-29C9EC71D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344" y="1073522"/>
            <a:ext cx="4794660" cy="2397330"/>
          </a:xfrm>
          <a:prstGeom prst="rect">
            <a:avLst/>
          </a:prstGeom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F1062EA9-2DAC-49C4-82D9-379590CD2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2" y="3093547"/>
            <a:ext cx="3866572" cy="289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559A7C-BC57-45C7-98B3-4A54A9F6A597}"/>
              </a:ext>
            </a:extLst>
          </p:cNvPr>
          <p:cNvSpPr txBox="1"/>
          <p:nvPr/>
        </p:nvSpPr>
        <p:spPr>
          <a:xfrm>
            <a:off x="237670" y="6131659"/>
            <a:ext cx="386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Chris Hain presenting SPoRT Project at the Ag Commodity Classic</a:t>
            </a:r>
          </a:p>
        </p:txBody>
      </p:sp>
      <p:pic>
        <p:nvPicPr>
          <p:cNvPr id="10" name="Picture 13" descr="HWT.jpg">
            <a:extLst>
              <a:ext uri="{FF2B5EF4-FFF2-40B4-BE49-F238E27FC236}">
                <a16:creationId xmlns:a16="http://schemas.microsoft.com/office/drawing/2014/main" id="{4CD0D3EE-10DD-4F7A-80E2-C09F99B08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60" y="4018129"/>
            <a:ext cx="4645665" cy="1975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6E95BC-0F37-40D1-9275-A3CB1733DB43}"/>
              </a:ext>
            </a:extLst>
          </p:cNvPr>
          <p:cNvSpPr txBox="1"/>
          <p:nvPr/>
        </p:nvSpPr>
        <p:spPr>
          <a:xfrm>
            <a:off x="4413708" y="6138712"/>
            <a:ext cx="403465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dirty="0">
                <a:cs typeface="Calibri"/>
              </a:rPr>
              <a:t>Hazardous Weather Testbed participation (2011-2023)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CBFEF6-08AF-40BA-8688-7CE28D00B18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641" t="25315" r="12445" b="35563"/>
          <a:stretch/>
        </p:blipFill>
        <p:spPr>
          <a:xfrm>
            <a:off x="564373" y="729170"/>
            <a:ext cx="3038549" cy="229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67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19882" y="2752"/>
            <a:ext cx="10058400" cy="761791"/>
          </a:xfrm>
        </p:spPr>
        <p:txBody>
          <a:bodyPr>
            <a:normAutofit fontScale="92500"/>
          </a:bodyPr>
          <a:lstStyle/>
          <a:p>
            <a:pPr algn="ctr"/>
            <a:r>
              <a:rPr lang="en-US" sz="3600" b="1" dirty="0">
                <a:latin typeface="Avenir Book" panose="02000503020000020003" pitchFamily="2" charset="0"/>
                <a:ea typeface="Palatino" pitchFamily="2" charset="77"/>
              </a:rPr>
              <a:t>Building a User-Driven TEMPO Early Adopter Program 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69353362-79BF-4DAC-8F1B-F636986F7D99}"/>
              </a:ext>
            </a:extLst>
          </p:cNvPr>
          <p:cNvSpPr/>
          <p:nvPr/>
        </p:nvSpPr>
        <p:spPr>
          <a:xfrm>
            <a:off x="495332" y="1040664"/>
            <a:ext cx="3370235" cy="158118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Success #1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Major growth of TEMPO user community with 300+ early adopters including 50+ AQ and health organizations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14815F19-FB93-412E-9961-BE300DE610EF}"/>
              </a:ext>
            </a:extLst>
          </p:cNvPr>
          <p:cNvSpPr/>
          <p:nvPr/>
        </p:nvSpPr>
        <p:spPr>
          <a:xfrm>
            <a:off x="4424757" y="1040664"/>
            <a:ext cx="3370235" cy="158118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Success #2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Educate community on planned products and early development of tools via dissemination of proxy data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DDD4ECF9-1422-436A-9731-A9EE2EA5CD6E}"/>
              </a:ext>
            </a:extLst>
          </p:cNvPr>
          <p:cNvSpPr/>
          <p:nvPr/>
        </p:nvSpPr>
        <p:spPr>
          <a:xfrm>
            <a:off x="8379068" y="1040664"/>
            <a:ext cx="3209627" cy="158441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C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Success #3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Expansion of AQ and health application areas and addressed critical needs for NRT TEMPO data</a:t>
            </a: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B459F95-3DBF-4219-83A8-12CF2C93E23D}"/>
              </a:ext>
            </a:extLst>
          </p:cNvPr>
          <p:cNvSpPr/>
          <p:nvPr/>
        </p:nvSpPr>
        <p:spPr>
          <a:xfrm>
            <a:off x="3760960" y="4937568"/>
            <a:ext cx="4684914" cy="95525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Overarching Goal</a:t>
            </a:r>
          </a:p>
          <a:p>
            <a:pPr algn="ctr"/>
            <a:r>
              <a:rPr lang="en-US" dirty="0">
                <a:latin typeface="Avenir Book" panose="02000503020000020003" pitchFamily="2" charset="0"/>
                <a:cs typeface="Arial" panose="020B0604020202020204" pitchFamily="34" charset="0"/>
              </a:rPr>
              <a:t>Maximize and accelerate the value of TEMPO data for societal benefit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4B0583-9619-417C-BC9E-3DC919EB1672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109874" y="2621849"/>
            <a:ext cx="1" cy="41148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79">
            <a:extLst>
              <a:ext uri="{FF2B5EF4-FFF2-40B4-BE49-F238E27FC236}">
                <a16:creationId xmlns:a16="http://schemas.microsoft.com/office/drawing/2014/main" id="{F01160F0-8CCF-4FC0-9EB3-FF4D1F30F988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2202257" y="2600042"/>
            <a:ext cx="870786" cy="914400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52FC349-9F7D-42BF-81DC-582B02D4AEC0}"/>
              </a:ext>
            </a:extLst>
          </p:cNvPr>
          <p:cNvSpPr/>
          <p:nvPr/>
        </p:nvSpPr>
        <p:spPr>
          <a:xfrm>
            <a:off x="4287578" y="4259831"/>
            <a:ext cx="31762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TEMPO Launched!</a:t>
            </a:r>
          </a:p>
        </p:txBody>
      </p:sp>
      <p:sp>
        <p:nvSpPr>
          <p:cNvPr id="14" name="Rounded Rectangle 104">
            <a:extLst>
              <a:ext uri="{FF2B5EF4-FFF2-40B4-BE49-F238E27FC236}">
                <a16:creationId xmlns:a16="http://schemas.microsoft.com/office/drawing/2014/main" id="{E34F8248-DDCF-48B2-AC95-7750CCB31D4C}"/>
              </a:ext>
            </a:extLst>
          </p:cNvPr>
          <p:cNvSpPr/>
          <p:nvPr/>
        </p:nvSpPr>
        <p:spPr>
          <a:xfrm>
            <a:off x="4006898" y="6261699"/>
            <a:ext cx="4284369" cy="45009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Extend TEMPO mission lifetime   </a:t>
            </a:r>
            <a:endParaRPr lang="en-US" dirty="0">
              <a:solidFill>
                <a:schemeClr val="bg1"/>
              </a:solidFill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FA90522-EE87-4E1B-92E6-BCD8578577EC}"/>
              </a:ext>
            </a:extLst>
          </p:cNvPr>
          <p:cNvCxnSpPr>
            <a:cxnSpLocks/>
          </p:cNvCxnSpPr>
          <p:nvPr/>
        </p:nvCxnSpPr>
        <p:spPr>
          <a:xfrm>
            <a:off x="6103417" y="5903754"/>
            <a:ext cx="0" cy="347012"/>
          </a:xfrm>
          <a:prstGeom prst="straightConnector1">
            <a:avLst/>
          </a:prstGeom>
          <a:ln w="508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25">
            <a:extLst>
              <a:ext uri="{FF2B5EF4-FFF2-40B4-BE49-F238E27FC236}">
                <a16:creationId xmlns:a16="http://schemas.microsoft.com/office/drawing/2014/main" id="{D09FE54C-4C18-410F-B56F-35D0222888A7}"/>
              </a:ext>
            </a:extLst>
          </p:cNvPr>
          <p:cNvCxnSpPr>
            <a:cxnSpLocks/>
            <a:stCxn id="7" idx="2"/>
          </p:cNvCxnSpPr>
          <p:nvPr/>
        </p:nvCxnSpPr>
        <p:spPr>
          <a:xfrm rot="5400000">
            <a:off x="9124723" y="2569841"/>
            <a:ext cx="803918" cy="914400"/>
          </a:xfrm>
          <a:prstGeom prst="bentConnector2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9F7765D-05AD-4D1A-A8CF-191D8D9D9539}"/>
              </a:ext>
            </a:extLst>
          </p:cNvPr>
          <p:cNvCxnSpPr>
            <a:cxnSpLocks/>
          </p:cNvCxnSpPr>
          <p:nvPr/>
        </p:nvCxnSpPr>
        <p:spPr>
          <a:xfrm>
            <a:off x="6103417" y="4014966"/>
            <a:ext cx="0" cy="353549"/>
          </a:xfrm>
          <a:prstGeom prst="straightConnector1">
            <a:avLst/>
          </a:prstGeom>
          <a:ln w="508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10A3085-0679-4284-A17F-3ECF0580E7B4}"/>
              </a:ext>
            </a:extLst>
          </p:cNvPr>
          <p:cNvCxnSpPr>
            <a:cxnSpLocks/>
          </p:cNvCxnSpPr>
          <p:nvPr/>
        </p:nvCxnSpPr>
        <p:spPr>
          <a:xfrm>
            <a:off x="6109874" y="4669698"/>
            <a:ext cx="0" cy="248244"/>
          </a:xfrm>
          <a:prstGeom prst="straightConnector1">
            <a:avLst/>
          </a:prstGeom>
          <a:ln w="50800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C4159221-D545-44C3-9481-D999EE8BDFE3}"/>
              </a:ext>
            </a:extLst>
          </p:cNvPr>
          <p:cNvSpPr/>
          <p:nvPr/>
        </p:nvSpPr>
        <p:spPr>
          <a:xfrm>
            <a:off x="3058721" y="3031716"/>
            <a:ext cx="6046807" cy="96223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 sz="1800" b="1" dirty="0">
                <a:solidFill>
                  <a:schemeClr val="bg1"/>
                </a:solidFill>
                <a:latin typeface="Avenir Book" panose="02000503020000020003" pitchFamily="2" charset="0"/>
                <a:cs typeface="Arial" panose="020B0604020202020204" pitchFamily="34" charset="0"/>
              </a:rPr>
              <a:t>Enhanced knowledge in TEMPO data and applications across user community including Community of Potential (e.g., Health and EJ groups)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E5DFC7-B19C-444D-8F45-B5C546E55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9068" y="4005008"/>
            <a:ext cx="4246473" cy="2800865"/>
          </a:xfrm>
          <a:prstGeom prst="rect">
            <a:avLst/>
          </a:prstGeom>
        </p:spPr>
      </p:pic>
      <p:graphicFrame>
        <p:nvGraphicFramePr>
          <p:cNvPr id="51" name="Chart 50">
            <a:extLst>
              <a:ext uri="{FF2B5EF4-FFF2-40B4-BE49-F238E27FC236}">
                <a16:creationId xmlns:a16="http://schemas.microsoft.com/office/drawing/2014/main" id="{03D89923-CA4A-4B9F-9545-D644758D1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5606476"/>
              </p:ext>
            </p:extLst>
          </p:nvPr>
        </p:nvGraphicFramePr>
        <p:xfrm>
          <a:off x="-369795" y="3663150"/>
          <a:ext cx="4284368" cy="3101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D81DD571-3ACC-4CA0-9563-4304095F8C09}"/>
              </a:ext>
            </a:extLst>
          </p:cNvPr>
          <p:cNvSpPr txBox="1">
            <a:spLocks/>
          </p:cNvSpPr>
          <p:nvPr/>
        </p:nvSpPr>
        <p:spPr>
          <a:xfrm>
            <a:off x="195896" y="4911262"/>
            <a:ext cx="1341012" cy="75227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Vegetation &amp; Ocean Monitoring</a:t>
            </a: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E2D96F0E-DB9D-47CB-BA43-E5170ADF5C44}"/>
              </a:ext>
            </a:extLst>
          </p:cNvPr>
          <p:cNvSpPr txBox="1">
            <a:spLocks/>
          </p:cNvSpPr>
          <p:nvPr/>
        </p:nvSpPr>
        <p:spPr>
          <a:xfrm>
            <a:off x="2199778" y="4904602"/>
            <a:ext cx="1326550" cy="72852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Air Pollution Emissions &amp; Monitoring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11150FCE-A106-4796-9B70-0515D46EBC6A}"/>
              </a:ext>
            </a:extLst>
          </p:cNvPr>
          <p:cNvSpPr txBox="1">
            <a:spLocks/>
          </p:cNvSpPr>
          <p:nvPr/>
        </p:nvSpPr>
        <p:spPr>
          <a:xfrm>
            <a:off x="1594936" y="5759688"/>
            <a:ext cx="1385648" cy="5659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Regulatory Science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299BB66E-0B7F-4085-8B7A-093C3BA36C4D}"/>
              </a:ext>
            </a:extLst>
          </p:cNvPr>
          <p:cNvSpPr txBox="1">
            <a:spLocks/>
          </p:cNvSpPr>
          <p:nvPr/>
        </p:nvSpPr>
        <p:spPr>
          <a:xfrm>
            <a:off x="937058" y="5795224"/>
            <a:ext cx="1064284" cy="44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Public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 Health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6C43522D-97EA-430C-970A-9C15C0C96A7F}"/>
              </a:ext>
            </a:extLst>
          </p:cNvPr>
          <p:cNvSpPr txBox="1">
            <a:spLocks/>
          </p:cNvSpPr>
          <p:nvPr/>
        </p:nvSpPr>
        <p:spPr>
          <a:xfrm>
            <a:off x="866402" y="4114345"/>
            <a:ext cx="1064284" cy="7218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Weather 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Analysis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 &amp; Forecasting</a:t>
            </a:r>
          </a:p>
        </p:txBody>
      </p:sp>
      <p:sp>
        <p:nvSpPr>
          <p:cNvPr id="57" name="Content Placeholder 2">
            <a:extLst>
              <a:ext uri="{FF2B5EF4-FFF2-40B4-BE49-F238E27FC236}">
                <a16:creationId xmlns:a16="http://schemas.microsoft.com/office/drawing/2014/main" id="{CADE73A7-6C38-48D3-A37B-5F2125990D36}"/>
              </a:ext>
            </a:extLst>
          </p:cNvPr>
          <p:cNvSpPr txBox="1">
            <a:spLocks/>
          </p:cNvSpPr>
          <p:nvPr/>
        </p:nvSpPr>
        <p:spPr>
          <a:xfrm>
            <a:off x="1772389" y="4089333"/>
            <a:ext cx="1326550" cy="688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Air Quality 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Modeling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venir Book" panose="02000503020000020003" pitchFamily="2" charset="0"/>
                <a:cs typeface="Arial" panose="020B0604020202020204" pitchFamily="34" charset="0"/>
              </a:rPr>
              <a:t> &amp; </a:t>
            </a:r>
            <a:r>
              <a:rPr lang="en-US" sz="1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 panose="02000503020000020003" pitchFamily="2" charset="0"/>
                <a:cs typeface="Arial" panose="020B0604020202020204" pitchFamily="34" charset="0"/>
              </a:rPr>
              <a:t>Forecasting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venir Book" panose="02000503020000020003" pitchFamily="2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2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01"/>
    </mc:Choice>
    <mc:Fallback xmlns="">
      <p:transition spd="slow" advTm="7270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1D2B7-0599-4224-B57E-FBF559869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405" y="591668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Avenir Book" panose="02000503020000020003" pitchFamily="2" charset="0"/>
                <a:ea typeface="Palatino" pitchFamily="2" charset="77"/>
              </a:rPr>
              <a:t>DustTracker</a:t>
            </a:r>
            <a:r>
              <a:rPr lang="en-US" sz="3600" dirty="0">
                <a:latin typeface="Avenir Book" panose="02000503020000020003" pitchFamily="2" charset="0"/>
                <a:ea typeface="Palatino" pitchFamily="2" charset="77"/>
              </a:rPr>
              <a:t>-AI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D9EAEA-C3FD-412E-B9E0-CFB5909CA828}"/>
              </a:ext>
            </a:extLst>
          </p:cNvPr>
          <p:cNvSpPr txBox="1">
            <a:spLocks/>
          </p:cNvSpPr>
          <p:nvPr/>
        </p:nvSpPr>
        <p:spPr>
          <a:xfrm>
            <a:off x="228600" y="2638988"/>
            <a:ext cx="4735301" cy="4256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ML_Dust_withCALIPSO_1080p60">
            <a:hlinkClick r:id="" action="ppaction://media"/>
            <a:extLst>
              <a:ext uri="{FF2B5EF4-FFF2-40B4-BE49-F238E27FC236}">
                <a16:creationId xmlns:a16="http://schemas.microsoft.com/office/drawing/2014/main" id="{E881E26E-D95E-4FA1-9A1E-4FBF63BC0B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4458" y="910852"/>
            <a:ext cx="9063895" cy="509844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86B83B6-239A-40F5-957F-2F2021961640}"/>
              </a:ext>
            </a:extLst>
          </p:cNvPr>
          <p:cNvSpPr/>
          <p:nvPr/>
        </p:nvSpPr>
        <p:spPr>
          <a:xfrm>
            <a:off x="141289" y="4339649"/>
            <a:ext cx="2779776" cy="8992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Avenir Book" panose="02000503020000020003" pitchFamily="2" charset="0"/>
              </a:rPr>
              <a:t>… it gave me confidence to keep patchy dust in the forecast this evening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6FA7BA-2B35-428D-9596-084170CF4649}"/>
              </a:ext>
            </a:extLst>
          </p:cNvPr>
          <p:cNvSpPr/>
          <p:nvPr/>
        </p:nvSpPr>
        <p:spPr>
          <a:xfrm>
            <a:off x="141289" y="1855682"/>
            <a:ext cx="2775858" cy="11804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Avenir Book" panose="02000503020000020003" pitchFamily="2" charset="0"/>
              </a:rPr>
              <a:t>Once the solar angle got low enough and the Dust RGB started to suffer, that's when the ML model output started to shine</a:t>
            </a:r>
            <a:r>
              <a:rPr lang="en-US" sz="1400" dirty="0">
                <a:solidFill>
                  <a:schemeClr val="tx1"/>
                </a:solidFill>
                <a:latin typeface="Avenir Book" panose="02000503020000020003" pitchFamily="2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CCA805-0244-4EEA-9726-AEB811462E8F}"/>
              </a:ext>
            </a:extLst>
          </p:cNvPr>
          <p:cNvSpPr/>
          <p:nvPr/>
        </p:nvSpPr>
        <p:spPr>
          <a:xfrm>
            <a:off x="141289" y="3158860"/>
            <a:ext cx="2779776" cy="102145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Avenir Book" panose="02000503020000020003" pitchFamily="2" charset="0"/>
              </a:rPr>
              <a:t>… It certainly added additional confidence and clarity of how the dust was evolving.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A398553-5C33-47D8-9D12-4BB02B556705}"/>
              </a:ext>
            </a:extLst>
          </p:cNvPr>
          <p:cNvSpPr/>
          <p:nvPr/>
        </p:nvSpPr>
        <p:spPr>
          <a:xfrm>
            <a:off x="141289" y="534216"/>
            <a:ext cx="2775858" cy="118042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venir Book" panose="02000503020000020003" pitchFamily="2" charset="0"/>
              </a:rPr>
              <a:t>NWS operational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venir Book" panose="02000503020000020003" pitchFamily="2" charset="0"/>
              </a:rPr>
              <a:t>Use cases, feedback,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Avenir Book" panose="02000503020000020003" pitchFamily="2" charset="0"/>
              </a:rPr>
              <a:t>and impact on decisions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438BDB-32D5-40E5-8792-A053A75F2692}"/>
              </a:ext>
            </a:extLst>
          </p:cNvPr>
          <p:cNvSpPr/>
          <p:nvPr/>
        </p:nvSpPr>
        <p:spPr>
          <a:xfrm>
            <a:off x="141289" y="5361623"/>
            <a:ext cx="2779776" cy="14135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i="1" dirty="0">
                <a:solidFill>
                  <a:schemeClr val="tx1"/>
                </a:solidFill>
                <a:latin typeface="Avenir Book" panose="02000503020000020003" pitchFamily="2" charset="0"/>
              </a:rPr>
              <a:t>… supplemented our decision making when issuing a Blowing Dust Advisory, as well as supplemented our briefing to Emergency Managers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CF94E1-F803-838E-AF66-130979B1134A}"/>
              </a:ext>
            </a:extLst>
          </p:cNvPr>
          <p:cNvSpPr txBox="1"/>
          <p:nvPr/>
        </p:nvSpPr>
        <p:spPr>
          <a:xfrm>
            <a:off x="-81141" y="-135942"/>
            <a:ext cx="12149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venir Book" panose="02000503020000020003" pitchFamily="2" charset="0"/>
                <a:ea typeface="Palatino" pitchFamily="2" charset="77"/>
              </a:rPr>
              <a:t>Less Human Analysis, More AI-driven Data Curatio</a:t>
            </a:r>
            <a:r>
              <a:rPr lang="en-US" sz="4000" b="1" dirty="0">
                <a:latin typeface="Avenir Book" panose="02000503020000020003" pitchFamily="2" charset="0"/>
                <a:ea typeface="Palatino" pitchFamily="2" charset="77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692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659</TotalTime>
  <Words>823</Words>
  <Application>Microsoft Office PowerPoint</Application>
  <PresentationFormat>Widescreen</PresentationFormat>
  <Paragraphs>180</Paragraphs>
  <Slides>10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Avenir Book</vt:lpstr>
      <vt:lpstr>Calibri</vt:lpstr>
      <vt:lpstr>Calibri Light</vt:lpstr>
      <vt:lpstr>Century Gothic</vt:lpstr>
      <vt:lpstr>Palatino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DustTracker-AI</vt:lpstr>
      <vt:lpstr>Lightning, aerosols, NOx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Hain, Christopher R. (MSFC-ST11)</dc:creator>
  <cp:lastModifiedBy>Schultz, Christopher J. (MSFC-ST11)</cp:lastModifiedBy>
  <cp:revision>10</cp:revision>
  <dcterms:created xsi:type="dcterms:W3CDTF">2022-09-06T12:32:52Z</dcterms:created>
  <dcterms:modified xsi:type="dcterms:W3CDTF">2023-05-04T20:09:37Z</dcterms:modified>
</cp:coreProperties>
</file>