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8" r:id="rId3"/>
    <p:sldMasterId id="2147483679" r:id="rId4"/>
    <p:sldMasterId id="214748368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</p:sldIdLst>
  <p:sldSz cy="6858000" cx="12192000"/>
  <p:notesSz cx="6858000" cy="9144000"/>
  <p:embeddedFontLst>
    <p:embeddedFont>
      <p:font typeface="Garamond"/>
      <p:regular r:id="rId35"/>
      <p:bold r:id="rId36"/>
      <p:italic r:id="rId37"/>
      <p:boldItalic r:id="rId38"/>
    </p:embeddedFont>
    <p:embeddedFont>
      <p:font typeface="Helvetica Neue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HelveticaNeue-bold.fntdata"/><Relationship Id="rId20" Type="http://schemas.openxmlformats.org/officeDocument/2006/relationships/slide" Target="slides/slide14.xml"/><Relationship Id="rId42" Type="http://schemas.openxmlformats.org/officeDocument/2006/relationships/font" Target="fonts/HelveticaNeue-boldItalic.fntdata"/><Relationship Id="rId41" Type="http://schemas.openxmlformats.org/officeDocument/2006/relationships/font" Target="fonts/HelveticaNeue-italic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3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Garamond-regular.fntdata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font" Target="fonts/Garamond-italic.fntdata"/><Relationship Id="rId14" Type="http://schemas.openxmlformats.org/officeDocument/2006/relationships/slide" Target="slides/slide8.xml"/><Relationship Id="rId36" Type="http://schemas.openxmlformats.org/officeDocument/2006/relationships/font" Target="fonts/Garamond-bold.fntdata"/><Relationship Id="rId17" Type="http://schemas.openxmlformats.org/officeDocument/2006/relationships/slide" Target="slides/slide11.xml"/><Relationship Id="rId39" Type="http://schemas.openxmlformats.org/officeDocument/2006/relationships/font" Target="fonts/HelveticaNeue-regular.fntdata"/><Relationship Id="rId16" Type="http://schemas.openxmlformats.org/officeDocument/2006/relationships/slide" Target="slides/slide10.xml"/><Relationship Id="rId38" Type="http://schemas.openxmlformats.org/officeDocument/2006/relationships/font" Target="fonts/Garamond-bold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1" name="Google Shape;361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 min</a:t>
            </a:r>
            <a:endParaRPr/>
          </a:p>
        </p:txBody>
      </p:sp>
      <p:sp>
        <p:nvSpPr>
          <p:cNvPr id="362" name="Google Shape;362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5" name="Google Shape;375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Long standing ozone problem, wealth of O&amp;G operations in the region-extraction, storage, transport</a:t>
            </a:r>
            <a:endParaRPr/>
          </a:p>
        </p:txBody>
      </p:sp>
      <p:sp>
        <p:nvSpPr>
          <p:cNvPr id="376" name="Google Shape;376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6" name="Google Shape;386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4" name="Google Shape;414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2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1" Type="http://schemas.openxmlformats.org/officeDocument/2006/relationships/image" Target="../media/image3.jpg"/><Relationship Id="rId10" Type="http://schemas.openxmlformats.org/officeDocument/2006/relationships/image" Target="../media/image7.png"/><Relationship Id="rId13" Type="http://schemas.openxmlformats.org/officeDocument/2006/relationships/image" Target="../media/image31.png"/><Relationship Id="rId1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9" Type="http://schemas.openxmlformats.org/officeDocument/2006/relationships/image" Target="../media/image10.png"/><Relationship Id="rId5" Type="http://schemas.openxmlformats.org/officeDocument/2006/relationships/image" Target="../media/image1.jpg"/><Relationship Id="rId6" Type="http://schemas.openxmlformats.org/officeDocument/2006/relationships/image" Target="../media/image17.jpg"/><Relationship Id="rId7" Type="http://schemas.openxmlformats.org/officeDocument/2006/relationships/image" Target="../media/image13.png"/><Relationship Id="rId8" Type="http://schemas.openxmlformats.org/officeDocument/2006/relationships/image" Target="../media/image6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0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Blank">
  <p:cSld name="7_Blank">
    <p:bg>
      <p:bgPr>
        <a:gradFill>
          <a:gsLst>
            <a:gs pos="0">
              <a:schemeClr val="lt1"/>
            </a:gs>
            <a:gs pos="33000">
              <a:schemeClr val="lt1"/>
            </a:gs>
            <a:gs pos="52000">
              <a:srgbClr val="BBD6EE"/>
            </a:gs>
            <a:gs pos="100000">
              <a:srgbClr val="BBD6EE"/>
            </a:gs>
          </a:gsLst>
          <a:lin ang="10800000" scaled="0"/>
        </a:gra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/>
        </p:nvSpPr>
        <p:spPr>
          <a:xfrm>
            <a:off x="6307282" y="1897026"/>
            <a:ext cx="5859041" cy="18944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2F549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" name="Google Shape;17;p2"/>
          <p:cNvSpPr txBox="1"/>
          <p:nvPr/>
        </p:nvSpPr>
        <p:spPr>
          <a:xfrm>
            <a:off x="6986387" y="3775301"/>
            <a:ext cx="4842770" cy="22176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2F549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" name="Google Shape;18;p2"/>
          <p:cNvSpPr txBox="1"/>
          <p:nvPr/>
        </p:nvSpPr>
        <p:spPr>
          <a:xfrm>
            <a:off x="6307282" y="1897026"/>
            <a:ext cx="5859041" cy="18944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2F549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" name="Google Shape;19;p2"/>
          <p:cNvSpPr txBox="1"/>
          <p:nvPr/>
        </p:nvSpPr>
        <p:spPr>
          <a:xfrm>
            <a:off x="6986387" y="3775301"/>
            <a:ext cx="4842770" cy="22176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2F549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0" name="Google Shape;20;p2"/>
          <p:cNvPicPr preferRelativeResize="0"/>
          <p:nvPr/>
        </p:nvPicPr>
        <p:blipFill rotWithShape="1">
          <a:blip r:embed="rId2">
            <a:alphaModFix/>
          </a:blip>
          <a:srcRect b="0" l="8642" r="0" t="0"/>
          <a:stretch/>
        </p:blipFill>
        <p:spPr>
          <a:xfrm>
            <a:off x="31899" y="4238427"/>
            <a:ext cx="3564274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13802" y="32203"/>
            <a:ext cx="3255975" cy="2441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99680" y="4200486"/>
            <a:ext cx="3505537" cy="2629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715" y="237109"/>
            <a:ext cx="2571365" cy="38570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IA_title.png" id="24" name="Google Shape;24;p2"/>
          <p:cNvPicPr preferRelativeResize="0"/>
          <p:nvPr/>
        </p:nvPicPr>
        <p:blipFill rotWithShape="1">
          <a:blip r:embed="rId6">
            <a:alphaModFix/>
          </a:blip>
          <a:srcRect b="66732" l="67247" r="735" t="537"/>
          <a:stretch/>
        </p:blipFill>
        <p:spPr>
          <a:xfrm>
            <a:off x="4298653" y="2209420"/>
            <a:ext cx="2228743" cy="22551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mbols of NASA | NASA" id="25" name="Google Shape;25;p2"/>
          <p:cNvPicPr preferRelativeResize="0"/>
          <p:nvPr/>
        </p:nvPicPr>
        <p:blipFill rotWithShape="1">
          <a:blip r:embed="rId7">
            <a:alphaModFix/>
          </a:blip>
          <a:srcRect b="6861" l="21198" r="21276" t="4979"/>
          <a:stretch/>
        </p:blipFill>
        <p:spPr>
          <a:xfrm>
            <a:off x="5800952" y="4671"/>
            <a:ext cx="1483877" cy="113707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2"/>
          <p:cNvSpPr txBox="1"/>
          <p:nvPr/>
        </p:nvSpPr>
        <p:spPr>
          <a:xfrm>
            <a:off x="466454" y="28362"/>
            <a:ext cx="490371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8B81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Building the Pathway from TEMPO to GeoXO</a:t>
            </a:r>
            <a:endParaRPr b="0" i="0" sz="1800" u="none" cap="none" strike="noStrike">
              <a:solidFill>
                <a:srgbClr val="08B81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" name="Google Shape;27;p2"/>
          <p:cNvSpPr txBox="1"/>
          <p:nvPr>
            <p:ph idx="1" type="body"/>
          </p:nvPr>
        </p:nvSpPr>
        <p:spPr>
          <a:xfrm>
            <a:off x="7215602" y="2566215"/>
            <a:ext cx="4098282" cy="9120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2"/>
          <p:cNvSpPr txBox="1"/>
          <p:nvPr>
            <p:ph idx="2" type="body"/>
          </p:nvPr>
        </p:nvSpPr>
        <p:spPr>
          <a:xfrm>
            <a:off x="7517917" y="4135510"/>
            <a:ext cx="3606292" cy="6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picture containing text, outdoor, sky, person&#10;&#10;Description automatically generated" id="29" name="Google Shape;29;p2"/>
          <p:cNvPicPr preferRelativeResize="0"/>
          <p:nvPr/>
        </p:nvPicPr>
        <p:blipFill rotWithShape="1">
          <a:blip r:embed="rId8">
            <a:alphaModFix/>
          </a:blip>
          <a:srcRect b="0" l="32161" r="0" t="0"/>
          <a:stretch/>
        </p:blipFill>
        <p:spPr>
          <a:xfrm>
            <a:off x="2361807" y="2613124"/>
            <a:ext cx="2087161" cy="20382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compass&#10;&#10;Description automatically generated with low confidence" id="30" name="Google Shape;30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709835" y="1048901"/>
            <a:ext cx="1876041" cy="14496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clipart&#10;&#10;Description automatically generated" id="31" name="Google Shape;31;p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478692" y="1070698"/>
            <a:ext cx="1466057" cy="13983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agram, logo&#10;&#10;Description automatically generated" id="32" name="Google Shape;32;p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139674" y="1216617"/>
            <a:ext cx="1100170" cy="11249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icon, company name&#10;&#10;Description automatically generated" id="33" name="Google Shape;33;p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1173723" y="85159"/>
            <a:ext cx="990633" cy="990633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2"/>
          <p:cNvSpPr txBox="1"/>
          <p:nvPr/>
        </p:nvSpPr>
        <p:spPr>
          <a:xfrm>
            <a:off x="6929236" y="216344"/>
            <a:ext cx="4365597" cy="7587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50" u="none" cap="none" strike="noStrike">
                <a:solidFill>
                  <a:srgbClr val="2E75B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Joint Science Meeting for TEMPO, GeoXO ACX, &amp; TOLNet</a:t>
            </a:r>
            <a:endParaRPr b="0" i="0" sz="2050" u="none" cap="none" strike="noStrike">
              <a:solidFill>
                <a:srgbClr val="2E75B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Graphical user interface, website&#10;&#10;Description automatically generated" id="35" name="Google Shape;35;p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709835" y="5948756"/>
            <a:ext cx="5486415" cy="9122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2"/>
          <p:cNvSpPr txBox="1"/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56C48"/>
              </a:buClr>
              <a:buSzPts val="3200"/>
              <a:buFont typeface="Calibri"/>
              <a:buNone/>
              <a:defRPr b="1" sz="3200">
                <a:solidFill>
                  <a:srgbClr val="156C4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2"/>
          <p:cNvSpPr txBox="1"/>
          <p:nvPr>
            <p:ph idx="1" type="subTitle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2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descr="MDELogo_Horizontal_GreenText.png" id="92" name="Google Shape;92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66127" y="419636"/>
            <a:ext cx="3659748" cy="127178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" name="Google Shape;93;p12"/>
          <p:cNvCxnSpPr/>
          <p:nvPr/>
        </p:nvCxnSpPr>
        <p:spPr>
          <a:xfrm>
            <a:off x="-914400" y="1066800"/>
            <a:ext cx="4978400" cy="0"/>
          </a:xfrm>
          <a:prstGeom prst="straightConnector1">
            <a:avLst/>
          </a:prstGeom>
          <a:noFill/>
          <a:ln cap="flat" cmpd="sng" w="28575">
            <a:solidFill>
              <a:srgbClr val="187E5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4" name="Google Shape;94;p12"/>
          <p:cNvCxnSpPr/>
          <p:nvPr/>
        </p:nvCxnSpPr>
        <p:spPr>
          <a:xfrm flipH="1" rot="10800000">
            <a:off x="8026400" y="1053546"/>
            <a:ext cx="4927600" cy="13255"/>
          </a:xfrm>
          <a:prstGeom prst="straightConnector1">
            <a:avLst/>
          </a:prstGeom>
          <a:noFill/>
          <a:ln cap="flat" cmpd="sng" w="28575">
            <a:solidFill>
              <a:srgbClr val="187E5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5" name="Google Shape;95;p12"/>
          <p:cNvCxnSpPr/>
          <p:nvPr/>
        </p:nvCxnSpPr>
        <p:spPr>
          <a:xfrm>
            <a:off x="0" y="6477000"/>
            <a:ext cx="12598400" cy="0"/>
          </a:xfrm>
          <a:prstGeom prst="straightConnector1">
            <a:avLst/>
          </a:prstGeom>
          <a:noFill/>
          <a:ln cap="flat" cmpd="sng" w="28575">
            <a:solidFill>
              <a:srgbClr val="187E55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 type="secHead">
  <p:cSld name="SECTION_HEADER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7" name="Google Shape;97;p13"/>
          <p:cNvCxnSpPr/>
          <p:nvPr/>
        </p:nvCxnSpPr>
        <p:spPr>
          <a:xfrm>
            <a:off x="0" y="3352800"/>
            <a:ext cx="1727200" cy="0"/>
          </a:xfrm>
          <a:prstGeom prst="straightConnector1">
            <a:avLst/>
          </a:prstGeom>
          <a:noFill/>
          <a:ln cap="flat" cmpd="sng" w="28575">
            <a:solidFill>
              <a:srgbClr val="187E5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8" name="Google Shape;98;p13"/>
          <p:cNvSpPr txBox="1"/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56C48"/>
              </a:buClr>
              <a:buSzPts val="3200"/>
              <a:buFont typeface="Calibri"/>
              <a:buNone/>
              <a:defRPr b="1" sz="3200" cap="none">
                <a:solidFill>
                  <a:srgbClr val="156C4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3"/>
          <p:cNvSpPr txBox="1"/>
          <p:nvPr>
            <p:ph idx="1" type="body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4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descr="MDELogo_Symbol.png" id="100" name="Google Shape;100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66796" y="2857497"/>
            <a:ext cx="1097280" cy="989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4"/>
          <p:cNvSpPr txBox="1"/>
          <p:nvPr>
            <p:ph type="title"/>
          </p:nvPr>
        </p:nvSpPr>
        <p:spPr>
          <a:xfrm>
            <a:off x="2032000" y="0"/>
            <a:ext cx="9550400" cy="7271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56C4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14"/>
          <p:cNvSpPr txBox="1"/>
          <p:nvPr>
            <p:ph idx="1" type="body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04" name="Google Shape;104;p14"/>
          <p:cNvSpPr txBox="1"/>
          <p:nvPr>
            <p:ph idx="2" type="body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/>
          <p:nvPr>
            <p:ph type="title"/>
          </p:nvPr>
        </p:nvSpPr>
        <p:spPr>
          <a:xfrm>
            <a:off x="2032000" y="0"/>
            <a:ext cx="9550400" cy="7271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56C48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15"/>
          <p:cNvSpPr txBox="1"/>
          <p:nvPr>
            <p:ph idx="1" type="body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8" name="Google Shape;108;p15"/>
          <p:cNvSpPr txBox="1"/>
          <p:nvPr>
            <p:ph idx="2" type="body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indent="-330200" lvl="2" marL="1371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indent="-317500" lvl="3" marL="1828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indent="-317500" lvl="4" marL="22860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09" name="Google Shape;109;p15"/>
          <p:cNvSpPr txBox="1"/>
          <p:nvPr>
            <p:ph idx="3" type="body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0" name="Google Shape;110;p15"/>
          <p:cNvSpPr txBox="1"/>
          <p:nvPr>
            <p:ph idx="4" type="body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indent="-330200" lvl="2" marL="1371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indent="-317500" lvl="3" marL="1828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indent="-317500" lvl="4" marL="22860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/>
          <p:nvPr>
            <p:ph type="title"/>
          </p:nvPr>
        </p:nvSpPr>
        <p:spPr>
          <a:xfrm>
            <a:off x="2032000" y="0"/>
            <a:ext cx="9550400" cy="7271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56C4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blank">
  <p:cSld name="BLANK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showMasterSp="0" type="objTx">
  <p:cSld name="OBJECT_WITH_CAPTION_TEXT">
    <p:bg>
      <p:bgPr>
        <a:solidFill>
          <a:schemeClr val="lt1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/>
          <p:nvPr>
            <p:ph type="title"/>
          </p:nvPr>
        </p:nvSpPr>
        <p:spPr>
          <a:xfrm>
            <a:off x="609600" y="1219200"/>
            <a:ext cx="4470400" cy="105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56C48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18"/>
          <p:cNvSpPr txBox="1"/>
          <p:nvPr>
            <p:ph idx="1" type="body"/>
          </p:nvPr>
        </p:nvSpPr>
        <p:spPr>
          <a:xfrm>
            <a:off x="5384800" y="273051"/>
            <a:ext cx="619760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17" name="Google Shape;117;p18"/>
          <p:cNvSpPr txBox="1"/>
          <p:nvPr>
            <p:ph idx="2" type="body"/>
          </p:nvPr>
        </p:nvSpPr>
        <p:spPr>
          <a:xfrm>
            <a:off x="609600" y="2362201"/>
            <a:ext cx="4470400" cy="3763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pic>
        <p:nvPicPr>
          <p:cNvPr descr="MDELogo_Symbol.png" id="118" name="Google Shape;118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32000" y="304800"/>
            <a:ext cx="1117608" cy="83820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9" name="Google Shape;119;p18"/>
          <p:cNvCxnSpPr/>
          <p:nvPr/>
        </p:nvCxnSpPr>
        <p:spPr>
          <a:xfrm>
            <a:off x="609600" y="1295400"/>
            <a:ext cx="4470400" cy="0"/>
          </a:xfrm>
          <a:prstGeom prst="straightConnector1">
            <a:avLst/>
          </a:prstGeom>
          <a:noFill/>
          <a:ln cap="flat" cmpd="sng" w="28575">
            <a:solidFill>
              <a:srgbClr val="187E55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 type="picTx">
  <p:cSld name="PICTURE_WITH_CAPTION_TEXT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/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56C48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19"/>
          <p:cNvSpPr/>
          <p:nvPr>
            <p:ph idx="2" type="pic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23" name="Google Shape;123;p19"/>
          <p:cNvSpPr txBox="1"/>
          <p:nvPr>
            <p:ph idx="1" type="body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0"/>
          <p:cNvSpPr txBox="1"/>
          <p:nvPr>
            <p:ph type="title"/>
          </p:nvPr>
        </p:nvSpPr>
        <p:spPr>
          <a:xfrm>
            <a:off x="2032000" y="0"/>
            <a:ext cx="9550400" cy="7271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56C4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20"/>
          <p:cNvSpPr txBox="1"/>
          <p:nvPr>
            <p:ph idx="1" type="body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7" name="Google Shape;127;p20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" name="Google Shape;128;p20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" name="Google Shape;129;p20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 txBox="1"/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56C4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21"/>
          <p:cNvSpPr txBox="1"/>
          <p:nvPr>
            <p:ph idx="1" type="body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3" name="Google Shape;133;p21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" name="Google Shape;134;p21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" name="Google Shape;135;p21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Only">
  <p:cSld name="4_Title Only">
    <p:bg>
      <p:bgPr>
        <a:gradFill>
          <a:gsLst>
            <a:gs pos="0">
              <a:srgbClr val="FEFEFE">
                <a:alpha val="74901"/>
              </a:srgbClr>
            </a:gs>
            <a:gs pos="75000">
              <a:srgbClr val="FEFEFE">
                <a:alpha val="74901"/>
              </a:srgbClr>
            </a:gs>
            <a:gs pos="100000">
              <a:srgbClr val="83B3DF">
                <a:alpha val="74901"/>
              </a:srgbClr>
            </a:gs>
          </a:gsLst>
          <a:lin ang="16200000" scaled="0"/>
        </a:gra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"/>
          <p:cNvSpPr txBox="1"/>
          <p:nvPr>
            <p:ph idx="12" type="sldNum"/>
          </p:nvPr>
        </p:nvSpPr>
        <p:spPr>
          <a:xfrm>
            <a:off x="11630345" y="6365294"/>
            <a:ext cx="4361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Tempo logo" id="38" name="Google Shape;38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6658" y="164800"/>
            <a:ext cx="870374" cy="827569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3"/>
          <p:cNvSpPr txBox="1"/>
          <p:nvPr>
            <p:ph idx="1" type="body"/>
          </p:nvPr>
        </p:nvSpPr>
        <p:spPr>
          <a:xfrm>
            <a:off x="1283882" y="164800"/>
            <a:ext cx="9250326" cy="7617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3"/>
          <p:cNvSpPr txBox="1"/>
          <p:nvPr>
            <p:ph idx="2" type="body"/>
          </p:nvPr>
        </p:nvSpPr>
        <p:spPr>
          <a:xfrm>
            <a:off x="354013" y="1268413"/>
            <a:ext cx="11499850" cy="48523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lose-up of a compass&#10;&#10;Description automatically generated with low confidence" id="41" name="Google Shape;4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14385" y="10255"/>
            <a:ext cx="1470969" cy="11366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2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5" name="Google Shape;145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2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1" name="Google Shape;151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2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57" name="Google Shape;157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2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3" name="Google Shape;163;p2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4" name="Google Shape;164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2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70" name="Google Shape;170;p2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1" name="Google Shape;171;p2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72" name="Google Shape;172;p2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3" name="Google Shape;173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" name="Google Shape;184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3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88" name="Google Shape;188;p3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89" name="Google Shape;189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" name="Google Shape;191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p3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95" name="Google Shape;195;p3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96" name="Google Shape;196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3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2" name="Google Shape;202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"/>
          <p:cNvSpPr txBox="1"/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5" name="Google Shape;45;p4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4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4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3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8" name="Google Shape;208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"/>
          <p:cNvSpPr txBox="1"/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5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5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5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"/>
          <p:cNvSpPr txBox="1"/>
          <p:nvPr>
            <p:ph idx="1" type="body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7" name="Google Shape;57;p6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6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6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"/>
          <p:cNvSpPr txBox="1"/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" name="Google Shape;63;p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7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7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7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8"/>
          <p:cNvSpPr txBox="1"/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8"/>
          <p:cNvSpPr txBox="1"/>
          <p:nvPr>
            <p:ph idx="1" type="body"/>
          </p:nvPr>
        </p:nvSpPr>
        <p:spPr>
          <a:xfrm>
            <a:off x="839789" y="1681164"/>
            <a:ext cx="51577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0" name="Google Shape;70;p8"/>
          <p:cNvSpPr txBox="1"/>
          <p:nvPr>
            <p:ph idx="2" type="body"/>
          </p:nvPr>
        </p:nvSpPr>
        <p:spPr>
          <a:xfrm>
            <a:off x="839789" y="2505075"/>
            <a:ext cx="51577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8"/>
          <p:cNvSpPr txBox="1"/>
          <p:nvPr>
            <p:ph idx="3" type="body"/>
          </p:nvPr>
        </p:nvSpPr>
        <p:spPr>
          <a:xfrm>
            <a:off x="6172200" y="1681164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2" name="Google Shape;72;p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8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8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8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9"/>
          <p:cNvSpPr txBox="1"/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9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9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9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"/>
          <p:cNvSpPr txBox="1"/>
          <p:nvPr>
            <p:ph type="title"/>
          </p:nvPr>
        </p:nvSpPr>
        <p:spPr>
          <a:xfrm>
            <a:off x="2032000" y="0"/>
            <a:ext cx="9550400" cy="731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56C48"/>
              </a:buClr>
              <a:buSzPts val="3600"/>
              <a:buFont typeface="Calibri"/>
              <a:buNone/>
              <a:defRPr b="0" sz="3600">
                <a:solidFill>
                  <a:srgbClr val="156C4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1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7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9.xml"/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9.xml"/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5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0"/>
          <p:cNvSpPr txBox="1"/>
          <p:nvPr>
            <p:ph type="title"/>
          </p:nvPr>
        </p:nvSpPr>
        <p:spPr>
          <a:xfrm>
            <a:off x="2032000" y="0"/>
            <a:ext cx="9550400" cy="7271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156C48"/>
              </a:buClr>
              <a:buSzPts val="3600"/>
              <a:buFont typeface="Calibri"/>
              <a:buNone/>
              <a:defRPr b="0" i="0" sz="3600" u="none" cap="none" strike="noStrike">
                <a:solidFill>
                  <a:srgbClr val="156C4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3" name="Google Shape;83;p10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MDELogo_Symbol.png" id="84" name="Google Shape;84;p1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60960" y="46272"/>
            <a:ext cx="1097280" cy="10058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" name="Google Shape;85;p10"/>
          <p:cNvCxnSpPr/>
          <p:nvPr/>
        </p:nvCxnSpPr>
        <p:spPr>
          <a:xfrm>
            <a:off x="1158240" y="731836"/>
            <a:ext cx="10525760" cy="4714"/>
          </a:xfrm>
          <a:prstGeom prst="straightConnector1">
            <a:avLst/>
          </a:prstGeom>
          <a:noFill/>
          <a:ln cap="flat" cmpd="sng" w="28575">
            <a:solidFill>
              <a:srgbClr val="187E55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EFEFE">
                <a:alpha val="74901"/>
              </a:srgbClr>
            </a:gs>
            <a:gs pos="75000">
              <a:srgbClr val="FEFEFE">
                <a:alpha val="74901"/>
              </a:srgbClr>
            </a:gs>
            <a:gs pos="100000">
              <a:srgbClr val="83B3DF">
                <a:alpha val="74901"/>
              </a:srgbClr>
            </a:gs>
          </a:gsLst>
          <a:lin ang="16200000" scaled="0"/>
        </a:gra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8" name="Google Shape;138;p2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" name="Google Shape;139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" name="Google Shape;140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1" name="Google Shape;141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gif"/><Relationship Id="rId4" Type="http://schemas.openxmlformats.org/officeDocument/2006/relationships/image" Target="../media/image19.png"/><Relationship Id="rId5" Type="http://schemas.openxmlformats.org/officeDocument/2006/relationships/image" Target="../media/image3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jpg"/><Relationship Id="rId4" Type="http://schemas.openxmlformats.org/officeDocument/2006/relationships/image" Target="../media/image2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jpg"/><Relationship Id="rId4" Type="http://schemas.openxmlformats.org/officeDocument/2006/relationships/image" Target="../media/image3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6.jpg"/><Relationship Id="rId4" Type="http://schemas.openxmlformats.org/officeDocument/2006/relationships/image" Target="../media/image5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experience.arcgis.com/experience/f2217c324d834670b19f26c04b703b7a" TargetMode="External"/><Relationship Id="rId4" Type="http://schemas.openxmlformats.org/officeDocument/2006/relationships/image" Target="../media/image4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4.jpg"/><Relationship Id="rId4" Type="http://schemas.openxmlformats.org/officeDocument/2006/relationships/image" Target="../media/image43.png"/><Relationship Id="rId5" Type="http://schemas.openxmlformats.org/officeDocument/2006/relationships/image" Target="../media/image4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1.png"/><Relationship Id="rId4" Type="http://schemas.openxmlformats.org/officeDocument/2006/relationships/image" Target="../media/image53.jpg"/><Relationship Id="rId5" Type="http://schemas.openxmlformats.org/officeDocument/2006/relationships/image" Target="../media/image4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7.png"/><Relationship Id="rId4" Type="http://schemas.openxmlformats.org/officeDocument/2006/relationships/image" Target="../media/image52.png"/><Relationship Id="rId5" Type="http://schemas.openxmlformats.org/officeDocument/2006/relationships/image" Target="../media/image4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4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8.png"/><Relationship Id="rId4" Type="http://schemas.openxmlformats.org/officeDocument/2006/relationships/image" Target="../media/image56.png"/><Relationship Id="rId5" Type="http://schemas.openxmlformats.org/officeDocument/2006/relationships/image" Target="../media/image4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6.jpg"/><Relationship Id="rId4" Type="http://schemas.openxmlformats.org/officeDocument/2006/relationships/image" Target="../media/image47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weather.cod.edu/satrad/" TargetMode="External"/></Relationships>
</file>

<file path=ppt/slides/_rels/slide3.xml.rels><?xml version="1.0" encoding="UTF-8" standalone="yes"?><Relationships xmlns="http://schemas.openxmlformats.org/package/2006/relationships"><Relationship Id="rId10" Type="http://schemas.openxmlformats.org/officeDocument/2006/relationships/hyperlink" Target="https://www.earthdata.nasa.gov/learn/find-data/near-real-time/firms" TargetMode="External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png"/><Relationship Id="rId4" Type="http://schemas.openxmlformats.org/officeDocument/2006/relationships/image" Target="../media/image30.png"/><Relationship Id="rId9" Type="http://schemas.openxmlformats.org/officeDocument/2006/relationships/image" Target="../media/image22.png"/><Relationship Id="rId5" Type="http://schemas.openxmlformats.org/officeDocument/2006/relationships/image" Target="../media/image15.jpg"/><Relationship Id="rId6" Type="http://schemas.openxmlformats.org/officeDocument/2006/relationships/image" Target="../media/image25.jpg"/><Relationship Id="rId7" Type="http://schemas.openxmlformats.org/officeDocument/2006/relationships/image" Target="../media/image18.jpg"/><Relationship Id="rId8" Type="http://schemas.openxmlformats.org/officeDocument/2006/relationships/image" Target="../media/image2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jpg"/><Relationship Id="rId4" Type="http://schemas.openxmlformats.org/officeDocument/2006/relationships/image" Target="../media/image34.jpg"/><Relationship Id="rId5" Type="http://schemas.openxmlformats.org/officeDocument/2006/relationships/image" Target="../media/image3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9.png"/><Relationship Id="rId4" Type="http://schemas.openxmlformats.org/officeDocument/2006/relationships/hyperlink" Target="https://www.star.nesdis.noaa.gov/smcd/spb/aq/AerosolWatch/" TargetMode="External"/><Relationship Id="rId5" Type="http://schemas.openxmlformats.org/officeDocument/2006/relationships/image" Target="../media/image2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weather.cod.edu/satrad/" TargetMode="External"/><Relationship Id="rId4" Type="http://schemas.openxmlformats.org/officeDocument/2006/relationships/image" Target="../media/image6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9.png"/><Relationship Id="rId4" Type="http://schemas.openxmlformats.org/officeDocument/2006/relationships/hyperlink" Target="https://www.epa.gov/air-quality-analysis/exceptional-events-documents-ozone-maryland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4"/>
          <p:cNvSpPr txBox="1"/>
          <p:nvPr>
            <p:ph idx="1" type="body"/>
          </p:nvPr>
        </p:nvSpPr>
        <p:spPr>
          <a:xfrm>
            <a:off x="6632154" y="2566216"/>
            <a:ext cx="5299112" cy="6782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rPr b="1" i="0" lang="en-US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Air Quality &amp; Health Apps</a:t>
            </a:r>
            <a:endParaRPr b="0" i="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34"/>
          <p:cNvSpPr txBox="1"/>
          <p:nvPr>
            <p:ph idx="2" type="body"/>
          </p:nvPr>
        </p:nvSpPr>
        <p:spPr>
          <a:xfrm>
            <a:off x="6753340" y="3128791"/>
            <a:ext cx="5299113" cy="27872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b="0" i="0" lang="en-US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Moderator: Barron H. Henderson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b="0" i="0" lang="en-US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Panelists: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en-US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Joel Dreessen (Maryland DE),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en-US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Brian McDonald (NOAA CSL),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en-US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Ron Pope (Maricopa County AQD),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en-US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Sara Strachan (Idaho DEQ),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en-US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Dan Welsh (Colorado DPHE),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en-US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Dave Westenbarger (Texas CEQ)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3"/>
          <p:cNvSpPr txBox="1"/>
          <p:nvPr>
            <p:ph idx="1" type="body"/>
          </p:nvPr>
        </p:nvSpPr>
        <p:spPr>
          <a:xfrm>
            <a:off x="1283882" y="164800"/>
            <a:ext cx="9250326" cy="7617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US" sz="2800">
                <a:latin typeface="Arial"/>
                <a:ea typeface="Arial"/>
                <a:cs typeface="Arial"/>
                <a:sym typeface="Arial"/>
              </a:rPr>
              <a:t>TEMPO Synergistic with NOAA CSL Research </a:t>
            </a:r>
            <a:endParaRPr b="1" baseline="-25000" sz="2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tmospheric chemistry and climate research" id="297" name="Google Shape;297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3919" y="1053116"/>
            <a:ext cx="8313123" cy="5435552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43"/>
          <p:cNvSpPr txBox="1"/>
          <p:nvPr/>
        </p:nvSpPr>
        <p:spPr>
          <a:xfrm>
            <a:off x="8740829" y="1811306"/>
            <a:ext cx="3312820" cy="3970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Mission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 </a:t>
            </a: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advance scientific understanding of the </a:t>
            </a:r>
            <a:r>
              <a:rPr b="1" i="1" lang="en-US" sz="18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chemical and physical processes</a:t>
            </a: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that affect Earth's atmospheric composition and climate.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Vision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 </a:t>
            </a: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nation with the </a:t>
            </a:r>
            <a:r>
              <a:rPr b="1" i="1" lang="en-US" sz="18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best scientific understanding and information</a:t>
            </a: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about atmospheric chemistry and composition necessary to make </a:t>
            </a:r>
            <a:r>
              <a:rPr b="1" i="1" lang="en-US" sz="18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optimal decisions</a:t>
            </a: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current and future generations.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4"/>
          <p:cNvSpPr txBox="1"/>
          <p:nvPr>
            <p:ph idx="1" type="body"/>
          </p:nvPr>
        </p:nvSpPr>
        <p:spPr>
          <a:xfrm>
            <a:off x="1283882" y="164800"/>
            <a:ext cx="9250326" cy="7617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US" sz="2800">
                <a:latin typeface="Arial"/>
                <a:ea typeface="Arial"/>
                <a:cs typeface="Arial"/>
                <a:sym typeface="Arial"/>
              </a:rPr>
              <a:t>Computing Resources</a:t>
            </a:r>
            <a:endParaRPr b="1" baseline="-25000" sz="2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Map&#10;&#10;Description automatically generated" id="304" name="Google Shape;304;p44"/>
          <p:cNvPicPr preferRelativeResize="0"/>
          <p:nvPr/>
        </p:nvPicPr>
        <p:blipFill rotWithShape="1">
          <a:blip r:embed="rId3">
            <a:alphaModFix/>
          </a:blip>
          <a:srcRect b="6087" l="10732" r="9179" t="0"/>
          <a:stretch/>
        </p:blipFill>
        <p:spPr>
          <a:xfrm>
            <a:off x="485043" y="1928293"/>
            <a:ext cx="6470166" cy="3793497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44"/>
          <p:cNvSpPr txBox="1"/>
          <p:nvPr/>
        </p:nvSpPr>
        <p:spPr>
          <a:xfrm>
            <a:off x="1545395" y="1073499"/>
            <a:ext cx="434946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Typically work with L2 Data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→ L3 Products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6" name="Google Shape;306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5043" y="6265085"/>
            <a:ext cx="798839" cy="485009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44"/>
          <p:cNvSpPr txBox="1"/>
          <p:nvPr/>
        </p:nvSpPr>
        <p:spPr>
          <a:xfrm>
            <a:off x="1403167" y="6307534"/>
            <a:ext cx="434946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Cloud-to-cloud data transfer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8" name="Google Shape;308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58437" y="1556881"/>
            <a:ext cx="3687213" cy="4698265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44"/>
          <p:cNvSpPr txBox="1"/>
          <p:nvPr/>
        </p:nvSpPr>
        <p:spPr>
          <a:xfrm>
            <a:off x="6377551" y="6307534"/>
            <a:ext cx="581444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Cloud computing for modeling (e.g., WRF-Chem)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44"/>
          <p:cNvSpPr txBox="1"/>
          <p:nvPr/>
        </p:nvSpPr>
        <p:spPr>
          <a:xfrm>
            <a:off x="7327312" y="1086406"/>
            <a:ext cx="434946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Modeling &amp; Data Assimilation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5"/>
          <p:cNvSpPr txBox="1"/>
          <p:nvPr>
            <p:ph idx="1" type="body"/>
          </p:nvPr>
        </p:nvSpPr>
        <p:spPr>
          <a:xfrm>
            <a:off x="7215602" y="2566215"/>
            <a:ext cx="4098282" cy="9120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b="1" lang="en-US"/>
              <a:t>Maricopa County Air Quality Department</a:t>
            </a:r>
            <a:endParaRPr/>
          </a:p>
        </p:txBody>
      </p:sp>
      <p:sp>
        <p:nvSpPr>
          <p:cNvPr id="316" name="Google Shape;316;p45"/>
          <p:cNvSpPr txBox="1"/>
          <p:nvPr>
            <p:ph idx="2" type="body"/>
          </p:nvPr>
        </p:nvSpPr>
        <p:spPr>
          <a:xfrm>
            <a:off x="7517917" y="4135510"/>
            <a:ext cx="3606292" cy="10975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en-US"/>
              <a:t>Ronald Pope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en-US"/>
              <a:t>Atmospheric Scientist,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en-US"/>
              <a:t>Planning &amp; Analysis Division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6"/>
          <p:cNvSpPr txBox="1"/>
          <p:nvPr>
            <p:ph idx="1" type="body"/>
          </p:nvPr>
        </p:nvSpPr>
        <p:spPr>
          <a:xfrm>
            <a:off x="1283882" y="164800"/>
            <a:ext cx="9250326" cy="7617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b="1" lang="en-US"/>
              <a:t>Ozone Exceptional Event Demonstrations</a:t>
            </a:r>
            <a:endParaRPr/>
          </a:p>
        </p:txBody>
      </p:sp>
      <p:pic>
        <p:nvPicPr>
          <p:cNvPr descr="Map&#10;&#10;Description automatically generated" id="322" name="Google Shape;322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2176" y="1415814"/>
            <a:ext cx="5943600" cy="3910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73938" y="1283861"/>
            <a:ext cx="5414208" cy="4184073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46"/>
          <p:cNvSpPr txBox="1"/>
          <p:nvPr/>
        </p:nvSpPr>
        <p:spPr>
          <a:xfrm>
            <a:off x="442177" y="5472463"/>
            <a:ext cx="594360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Aerosol optical depth map taken from the Suomi NPP satellite on June 9, 2021.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i="1"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Source: NASA Worldview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46"/>
          <p:cNvSpPr txBox="1"/>
          <p:nvPr/>
        </p:nvSpPr>
        <p:spPr>
          <a:xfrm>
            <a:off x="6483736" y="5468237"/>
            <a:ext cx="5414208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NOAA smoke and fire maps from August 27, 2021, and HYSPLIT 48-hour back trajectories for the North Phoenix, South Phoenix, and Mesa monitoring sites.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i="1" lang="en-US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Source: NOAA Hazard Mapping System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7"/>
          <p:cNvSpPr txBox="1"/>
          <p:nvPr>
            <p:ph idx="1" type="body"/>
          </p:nvPr>
        </p:nvSpPr>
        <p:spPr>
          <a:xfrm>
            <a:off x="1283882" y="164800"/>
            <a:ext cx="9250326" cy="7617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b="1" lang="en-US"/>
              <a:t>Ozone Monitoring Sites</a:t>
            </a:r>
            <a:endParaRPr/>
          </a:p>
        </p:txBody>
      </p:sp>
      <p:pic>
        <p:nvPicPr>
          <p:cNvPr id="331" name="Google Shape;331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6991" y="1176051"/>
            <a:ext cx="4093179" cy="5297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22471" y="1651724"/>
            <a:ext cx="5623858" cy="4345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8"/>
          <p:cNvSpPr txBox="1"/>
          <p:nvPr>
            <p:ph idx="1" type="body"/>
          </p:nvPr>
        </p:nvSpPr>
        <p:spPr>
          <a:xfrm>
            <a:off x="1283882" y="164800"/>
            <a:ext cx="9250326" cy="7617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b="1" lang="en-US"/>
              <a:t>PM</a:t>
            </a:r>
            <a:r>
              <a:rPr b="1" baseline="-25000" lang="en-US"/>
              <a:t>10</a:t>
            </a:r>
            <a:r>
              <a:rPr b="1" lang="en-US"/>
              <a:t> Monitoring Sites</a:t>
            </a:r>
            <a:endParaRPr/>
          </a:p>
        </p:txBody>
      </p:sp>
      <p:pic>
        <p:nvPicPr>
          <p:cNvPr id="338" name="Google Shape;338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6991" y="1176051"/>
            <a:ext cx="4093179" cy="52970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p&#10;&#10;Description automatically generated" id="339" name="Google Shape;339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22471" y="1651724"/>
            <a:ext cx="5623859" cy="4345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9"/>
          <p:cNvSpPr txBox="1"/>
          <p:nvPr>
            <p:ph idx="1" type="body"/>
          </p:nvPr>
        </p:nvSpPr>
        <p:spPr>
          <a:xfrm>
            <a:off x="7215602" y="2566215"/>
            <a:ext cx="4098282" cy="9120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/>
              <a:t>Sara Strachan</a:t>
            </a:r>
            <a:endParaRPr/>
          </a:p>
        </p:txBody>
      </p:sp>
      <p:sp>
        <p:nvSpPr>
          <p:cNvPr id="345" name="Google Shape;345;p49"/>
          <p:cNvSpPr txBox="1"/>
          <p:nvPr>
            <p:ph idx="2" type="body"/>
          </p:nvPr>
        </p:nvSpPr>
        <p:spPr>
          <a:xfrm>
            <a:off x="7517917" y="4135510"/>
            <a:ext cx="3606292" cy="10975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Idaho Dept of Environmental Quality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0"/>
          <p:cNvSpPr txBox="1"/>
          <p:nvPr>
            <p:ph idx="1" type="body"/>
          </p:nvPr>
        </p:nvSpPr>
        <p:spPr>
          <a:xfrm>
            <a:off x="1283882" y="164800"/>
            <a:ext cx="9250326" cy="7617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63C1"/>
              </a:buClr>
              <a:buSzPts val="1800"/>
              <a:buNone/>
            </a:pPr>
            <a:r>
              <a:rPr lang="en-US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https://experience.arcgis.com/experience/f2217c324d834670b19f26c04b703b7a</a:t>
            </a:r>
            <a:endParaRPr/>
          </a:p>
        </p:txBody>
      </p:sp>
      <p:sp>
        <p:nvSpPr>
          <p:cNvPr id="351" name="Google Shape;351;p50"/>
          <p:cNvSpPr txBox="1"/>
          <p:nvPr>
            <p:ph idx="2" type="body"/>
          </p:nvPr>
        </p:nvSpPr>
        <p:spPr>
          <a:xfrm>
            <a:off x="354013" y="1268413"/>
            <a:ext cx="11499850" cy="48523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352" name="Google Shape;352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111251"/>
            <a:ext cx="12192000" cy="574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1"/>
          <p:cNvSpPr txBox="1"/>
          <p:nvPr>
            <p:ph idx="1" type="body"/>
          </p:nvPr>
        </p:nvSpPr>
        <p:spPr>
          <a:xfrm>
            <a:off x="7215602" y="2566215"/>
            <a:ext cx="4098282" cy="9120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/>
              <a:t>Dan Welsh</a:t>
            </a:r>
            <a:endParaRPr/>
          </a:p>
        </p:txBody>
      </p:sp>
      <p:sp>
        <p:nvSpPr>
          <p:cNvPr id="358" name="Google Shape;358;p51"/>
          <p:cNvSpPr txBox="1"/>
          <p:nvPr>
            <p:ph idx="2" type="body"/>
          </p:nvPr>
        </p:nvSpPr>
        <p:spPr>
          <a:xfrm>
            <a:off x="7517917" y="4135510"/>
            <a:ext cx="3606292" cy="10975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Colorado Dept of Public Health and Environment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2"/>
          <p:cNvSpPr txBox="1"/>
          <p:nvPr>
            <p:ph type="ctrTitle"/>
          </p:nvPr>
        </p:nvSpPr>
        <p:spPr>
          <a:xfrm>
            <a:off x="1524000" y="614364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rebuchet MS"/>
              <a:buNone/>
            </a:pPr>
            <a:r>
              <a:rPr lang="en-US">
                <a:latin typeface="Trebuchet MS"/>
                <a:ea typeface="Trebuchet MS"/>
                <a:cs typeface="Trebuchet MS"/>
                <a:sym typeface="Trebuchet MS"/>
              </a:rPr>
              <a:t>TEMPO Application to Air Quality Monitoring (and Communication) in Colorado</a:t>
            </a:r>
            <a:endParaRPr/>
          </a:p>
        </p:txBody>
      </p:sp>
      <p:sp>
        <p:nvSpPr>
          <p:cNvPr id="365" name="Google Shape;365;p5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>
                <a:latin typeface="Trebuchet MS"/>
                <a:ea typeface="Trebuchet MS"/>
                <a:cs typeface="Trebuchet MS"/>
                <a:sym typeface="Trebuchet MS"/>
              </a:rPr>
              <a:t>Dan Welsh, Katie Broyles, Scott Landes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>
                <a:latin typeface="Trebuchet MS"/>
                <a:ea typeface="Trebuchet MS"/>
                <a:cs typeface="Trebuchet MS"/>
                <a:sym typeface="Trebuchet MS"/>
              </a:rPr>
              <a:t>Colorado Department of Public Health and Environment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Pts val="2400"/>
              <a:buNone/>
            </a:pPr>
            <a:r>
              <a:rPr lang="en-US">
                <a:solidFill>
                  <a:srgbClr val="0000FF"/>
                </a:solidFill>
              </a:rPr>
              <a:t>dan.welsh@state.co.us</a:t>
            </a:r>
            <a:endParaRPr/>
          </a:p>
        </p:txBody>
      </p:sp>
      <p:pic>
        <p:nvPicPr>
          <p:cNvPr id="366" name="Google Shape;366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83362" y="5608774"/>
            <a:ext cx="3825276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5"/>
          <p:cNvSpPr txBox="1"/>
          <p:nvPr>
            <p:ph idx="1" type="body"/>
          </p:nvPr>
        </p:nvSpPr>
        <p:spPr>
          <a:xfrm>
            <a:off x="7215602" y="2566215"/>
            <a:ext cx="4098282" cy="9120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rPr b="0" i="0" lang="en-US" sz="32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Joel Dreessen</a:t>
            </a:r>
            <a:endParaRPr/>
          </a:p>
        </p:txBody>
      </p:sp>
      <p:sp>
        <p:nvSpPr>
          <p:cNvPr id="222" name="Google Shape;222;p35"/>
          <p:cNvSpPr txBox="1"/>
          <p:nvPr>
            <p:ph idx="2" type="body"/>
          </p:nvPr>
        </p:nvSpPr>
        <p:spPr>
          <a:xfrm>
            <a:off x="7517917" y="4135510"/>
            <a:ext cx="3606292" cy="10975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rPr b="0" i="0" lang="en-US" sz="24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Maryland Department of the Environment</a:t>
            </a:r>
            <a:endParaRPr sz="2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1" lang="en-US" sz="5400" u="sng"/>
              <a:t>CDPHE, Air Pollution Control Division</a:t>
            </a:r>
            <a:endParaRPr/>
          </a:p>
        </p:txBody>
      </p:sp>
      <p:sp>
        <p:nvSpPr>
          <p:cNvPr id="372" name="Google Shape;372;p5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r>
              <a:rPr lang="en-US" sz="4800"/>
              <a:t>Mission: The APCD protects the health and well-being of </a:t>
            </a:r>
            <a:r>
              <a:rPr lang="en-US" sz="4800">
                <a:solidFill>
                  <a:srgbClr val="FF0000"/>
                </a:solidFill>
              </a:rPr>
              <a:t>[all]</a:t>
            </a:r>
            <a:r>
              <a:rPr lang="en-US" sz="4800"/>
              <a:t> Coloradans by enforcing the state's air pollution laws and improving the quality of the air they breathe.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4"/>
          <p:cNvSpPr txBox="1"/>
          <p:nvPr>
            <p:ph type="title"/>
          </p:nvPr>
        </p:nvSpPr>
        <p:spPr>
          <a:xfrm>
            <a:off x="1013691" y="102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u="sng"/>
              <a:t>Background</a:t>
            </a:r>
            <a:endParaRPr/>
          </a:p>
        </p:txBody>
      </p:sp>
      <p:sp>
        <p:nvSpPr>
          <p:cNvPr id="379" name="Google Shape;379;p54"/>
          <p:cNvSpPr txBox="1"/>
          <p:nvPr/>
        </p:nvSpPr>
        <p:spPr>
          <a:xfrm>
            <a:off x="354013" y="1335790"/>
            <a:ext cx="5806155" cy="47849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Ozone Nonattainment area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-Repeated downgrade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-&gt; Marginal (2008)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-&gt; Moderate (2016)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-&gt; Serious (2020)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-&gt; Severe (2022)</a:t>
            </a:r>
            <a:endParaRPr/>
          </a:p>
          <a:p>
            <a:pPr indent="-64135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Contributions: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Urban concentrations, traffic emissions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O&amp;G Operations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Topography</a:t>
            </a:r>
            <a:endParaRPr/>
          </a:p>
        </p:txBody>
      </p:sp>
      <p:pic>
        <p:nvPicPr>
          <p:cNvPr descr="COGCC_Wells_Map" id="380" name="Google Shape;380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33328" y="3128781"/>
            <a:ext cx="3657600" cy="36576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81" name="Google Shape;381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5157" y="1196272"/>
            <a:ext cx="4661573" cy="2930162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82" name="Google Shape;382;p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736" y="6282180"/>
            <a:ext cx="2550184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54"/>
          <p:cNvSpPr/>
          <p:nvPr/>
        </p:nvSpPr>
        <p:spPr>
          <a:xfrm>
            <a:off x="8909434" y="3450566"/>
            <a:ext cx="2705388" cy="2831614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55"/>
          <p:cNvSpPr txBox="1"/>
          <p:nvPr>
            <p:ph type="title"/>
          </p:nvPr>
        </p:nvSpPr>
        <p:spPr>
          <a:xfrm>
            <a:off x="763882" y="10069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u="sng"/>
              <a:t>Background</a:t>
            </a:r>
            <a:endParaRPr/>
          </a:p>
        </p:txBody>
      </p:sp>
      <p:sp>
        <p:nvSpPr>
          <p:cNvPr id="390" name="Google Shape;390;p55"/>
          <p:cNvSpPr txBox="1"/>
          <p:nvPr/>
        </p:nvSpPr>
        <p:spPr>
          <a:xfrm>
            <a:off x="129726" y="1254995"/>
            <a:ext cx="2442205" cy="48523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Population Density highest along Colorado Front Range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Topography of region is also a major influence</a:t>
            </a:r>
            <a:endParaRPr/>
          </a:p>
        </p:txBody>
      </p:sp>
      <p:pic>
        <p:nvPicPr>
          <p:cNvPr descr="File:Colorado population map.png" id="391" name="Google Shape;391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72748" y="2617886"/>
            <a:ext cx="5719252" cy="32681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_CO_FrontRange_Terrain_wLabels" id="392" name="Google Shape;392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11422" y="1455898"/>
            <a:ext cx="3621834" cy="383723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393" name="Google Shape;393;p55"/>
          <p:cNvSpPr txBox="1"/>
          <p:nvPr/>
        </p:nvSpPr>
        <p:spPr>
          <a:xfrm>
            <a:off x="7028872" y="5886030"/>
            <a:ext cx="501085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Source: https://commons.wikimedia.org/wiki/File:Colorado_population_map.png</a:t>
            </a:r>
            <a:endParaRPr/>
          </a:p>
        </p:txBody>
      </p:sp>
      <p:pic>
        <p:nvPicPr>
          <p:cNvPr id="394" name="Google Shape;394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736" y="6282180"/>
            <a:ext cx="2550184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6"/>
          <p:cNvSpPr txBox="1"/>
          <p:nvPr>
            <p:ph type="title"/>
          </p:nvPr>
        </p:nvSpPr>
        <p:spPr>
          <a:xfrm>
            <a:off x="838200" y="365125"/>
            <a:ext cx="5629977" cy="62378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Monitor Locations</a:t>
            </a:r>
            <a:br>
              <a:rPr lang="en-US"/>
            </a:br>
            <a:br>
              <a:rPr lang="en-US"/>
            </a:br>
            <a:r>
              <a:rPr lang="en-US"/>
              <a:t>				 CDPHE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				  Others</a:t>
            </a:r>
            <a:br>
              <a:rPr lang="en-US"/>
            </a:br>
            <a:r>
              <a:rPr lang="en-US"/>
              <a:t>	  (EPA, Tribal, States)</a:t>
            </a:r>
            <a:endParaRPr/>
          </a:p>
        </p:txBody>
      </p:sp>
      <p:pic>
        <p:nvPicPr>
          <p:cNvPr id="400" name="Google Shape;400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38184" y="19253"/>
            <a:ext cx="5272748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38185" y="3013941"/>
            <a:ext cx="5272748" cy="3841952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56"/>
          <p:cNvSpPr txBox="1"/>
          <p:nvPr/>
        </p:nvSpPr>
        <p:spPr>
          <a:xfrm>
            <a:off x="468191" y="2024166"/>
            <a:ext cx="2598821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</a:pPr>
            <a:r>
              <a:rPr b="0" i="0" lang="en-US" sz="4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All Have Significant Data Gaps</a:t>
            </a:r>
            <a:endParaRPr/>
          </a:p>
        </p:txBody>
      </p:sp>
      <p:pic>
        <p:nvPicPr>
          <p:cNvPr id="403" name="Google Shape;403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8200" y="6293367"/>
            <a:ext cx="2550184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7"/>
          <p:cNvSpPr txBox="1"/>
          <p:nvPr/>
        </p:nvSpPr>
        <p:spPr>
          <a:xfrm>
            <a:off x="244444" y="95624"/>
            <a:ext cx="3838669" cy="6198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b="0" i="0" lang="en-US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Rural areas lack monitor  coverage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br>
              <a:rPr b="0" i="0" lang="en-US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protect </a:t>
            </a:r>
            <a:r>
              <a:rPr b="0" i="0" lang="en-US" sz="44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b="0" i="0" lang="en-US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public health, population density cannot be the only consideration</a:t>
            </a:r>
            <a:endParaRPr/>
          </a:p>
        </p:txBody>
      </p:sp>
      <p:pic>
        <p:nvPicPr>
          <p:cNvPr id="409" name="Google Shape;409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69290" y="172016"/>
            <a:ext cx="7099674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71308" y="3565525"/>
            <a:ext cx="7867821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8200" y="6293367"/>
            <a:ext cx="2550184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8"/>
          <p:cNvSpPr txBox="1"/>
          <p:nvPr/>
        </p:nvSpPr>
        <p:spPr>
          <a:xfrm>
            <a:off x="1283882" y="164800"/>
            <a:ext cx="9250326" cy="7617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TEMPO Observations Will Help to Fill Data Gaps</a:t>
            </a:r>
            <a:endParaRPr/>
          </a:p>
        </p:txBody>
      </p:sp>
      <p:sp>
        <p:nvSpPr>
          <p:cNvPr id="418" name="Google Shape;418;p58"/>
          <p:cNvSpPr txBox="1"/>
          <p:nvPr/>
        </p:nvSpPr>
        <p:spPr>
          <a:xfrm>
            <a:off x="296348" y="1579419"/>
            <a:ext cx="6704044" cy="52785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19" name="Google Shape;419;p58"/>
          <p:cNvPicPr preferRelativeResize="0"/>
          <p:nvPr/>
        </p:nvPicPr>
        <p:blipFill rotWithShape="1">
          <a:blip r:embed="rId3">
            <a:alphaModFix/>
          </a:blip>
          <a:srcRect b="4774" l="22735" r="34784" t="4142"/>
          <a:stretch/>
        </p:blipFill>
        <p:spPr>
          <a:xfrm>
            <a:off x="122865" y="3706231"/>
            <a:ext cx="3772908" cy="2971896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20" name="Google Shape;420;p58"/>
          <p:cNvPicPr preferRelativeResize="0"/>
          <p:nvPr/>
        </p:nvPicPr>
        <p:blipFill rotWithShape="1">
          <a:blip r:embed="rId4">
            <a:alphaModFix/>
          </a:blip>
          <a:srcRect b="12708" l="0" r="0" t="0"/>
          <a:stretch/>
        </p:blipFill>
        <p:spPr>
          <a:xfrm>
            <a:off x="4879051" y="2116243"/>
            <a:ext cx="5553379" cy="3494784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21" name="Google Shape;421;p58"/>
          <p:cNvSpPr/>
          <p:nvPr/>
        </p:nvSpPr>
        <p:spPr>
          <a:xfrm>
            <a:off x="1478314" y="5013963"/>
            <a:ext cx="608007" cy="356432"/>
          </a:xfrm>
          <a:prstGeom prst="rect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58"/>
          <p:cNvSpPr/>
          <p:nvPr/>
        </p:nvSpPr>
        <p:spPr>
          <a:xfrm rot="2332636">
            <a:off x="2087053" y="5280298"/>
            <a:ext cx="1001293" cy="43245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3" name="Google Shape;423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522110" y="6293367"/>
            <a:ext cx="2550184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9"/>
          <p:cNvSpPr txBox="1"/>
          <p:nvPr>
            <p:ph idx="1" type="body"/>
          </p:nvPr>
        </p:nvSpPr>
        <p:spPr>
          <a:xfrm>
            <a:off x="7215602" y="2566215"/>
            <a:ext cx="4098282" cy="9120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/>
              <a:t>Dave Westenbarger</a:t>
            </a:r>
            <a:endParaRPr/>
          </a:p>
        </p:txBody>
      </p:sp>
      <p:sp>
        <p:nvSpPr>
          <p:cNvPr id="429" name="Google Shape;429;p59"/>
          <p:cNvSpPr txBox="1"/>
          <p:nvPr>
            <p:ph idx="2" type="body"/>
          </p:nvPr>
        </p:nvSpPr>
        <p:spPr>
          <a:xfrm>
            <a:off x="7517917" y="4135510"/>
            <a:ext cx="3606292" cy="10975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Texas Commission of Environmental Quality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90724" y="1372887"/>
            <a:ext cx="4572000" cy="411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29278" y="1372886"/>
            <a:ext cx="4572000" cy="41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60"/>
          <p:cNvSpPr txBox="1"/>
          <p:nvPr/>
        </p:nvSpPr>
        <p:spPr>
          <a:xfrm>
            <a:off x="1229278" y="788111"/>
            <a:ext cx="45720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Dark Target (Terra MODIS)</a:t>
            </a:r>
            <a:endParaRPr/>
          </a:p>
        </p:txBody>
      </p:sp>
      <p:sp>
        <p:nvSpPr>
          <p:cNvPr id="437" name="Google Shape;437;p60"/>
          <p:cNvSpPr txBox="1"/>
          <p:nvPr/>
        </p:nvSpPr>
        <p:spPr>
          <a:xfrm>
            <a:off x="6258478" y="792451"/>
            <a:ext cx="45720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MAIAC (Aqua &amp; Terra)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1"/>
          <p:cNvSpPr txBox="1"/>
          <p:nvPr>
            <p:ph idx="1" type="body"/>
          </p:nvPr>
        </p:nvSpPr>
        <p:spPr>
          <a:xfrm>
            <a:off x="1283882" y="164800"/>
            <a:ext cx="9250326" cy="7617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5400"/>
              <a:t>Discussion Questions</a:t>
            </a:r>
            <a:endParaRPr/>
          </a:p>
        </p:txBody>
      </p:sp>
      <p:sp>
        <p:nvSpPr>
          <p:cNvPr id="443" name="Google Shape;443;p61"/>
          <p:cNvSpPr txBox="1"/>
          <p:nvPr>
            <p:ph idx="2" type="body"/>
          </p:nvPr>
        </p:nvSpPr>
        <p:spPr>
          <a:xfrm>
            <a:off x="354013" y="1268413"/>
            <a:ext cx="11499850" cy="5424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∙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What baseline or proposed TEMPO products are most critical to your organization?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How will TEMPO data improve your current research or operations?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How will TEMPO enhance your application area?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∙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How do you (organization) intend on processing and analyzing TEMPO data?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Do you have the resources needed to implement TEMPO into your research or operations? (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https://weather.cod.edu/satrad/</a:t>
            </a:r>
            <a:r>
              <a:rPr lang="en-US"/>
              <a:t>)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Are there existing NASA tools/capabilities that you hope will include TEMPO?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∙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What are your needs in terms of data products and levels?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Discuss needs for any level 3 products and resolution?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Data latency needs?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PBL ozone? Aerosols?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∙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What other data formats and tools would facilitate your use of TEMPO data?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∙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Do you have any needs for data from the TEMPO special operations to further improve your research or operations?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∙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What evaluation products will be necessary for your agency to use this data?</a:t>
            </a:r>
            <a:endParaRPr/>
          </a:p>
          <a:p>
            <a:pPr indent="-1905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66338" y="1234440"/>
            <a:ext cx="2880360" cy="219456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6"/>
          <p:cNvSpPr txBox="1"/>
          <p:nvPr>
            <p:ph type="title"/>
          </p:nvPr>
        </p:nvSpPr>
        <p:spPr>
          <a:xfrm>
            <a:off x="2032000" y="0"/>
            <a:ext cx="9550400" cy="731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56C48"/>
              </a:buClr>
              <a:buSzPct val="100000"/>
              <a:buFont typeface="Calibri"/>
              <a:buNone/>
            </a:pPr>
            <a:r>
              <a:rPr lang="en-US"/>
              <a:t>Thursday-Friday, April 13-14, 2023 Ozone Exceedance</a:t>
            </a:r>
            <a:endParaRPr/>
          </a:p>
        </p:txBody>
      </p:sp>
      <p:pic>
        <p:nvPicPr>
          <p:cNvPr id="229" name="Google Shape;229;p36"/>
          <p:cNvPicPr preferRelativeResize="0"/>
          <p:nvPr/>
        </p:nvPicPr>
        <p:blipFill rotWithShape="1">
          <a:blip r:embed="rId4">
            <a:alphaModFix/>
          </a:blip>
          <a:srcRect b="0" l="18118" r="0" t="0"/>
          <a:stretch/>
        </p:blipFill>
        <p:spPr>
          <a:xfrm>
            <a:off x="218459" y="1104695"/>
            <a:ext cx="6319088" cy="5429392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6"/>
          <p:cNvSpPr txBox="1"/>
          <p:nvPr/>
        </p:nvSpPr>
        <p:spPr>
          <a:xfrm>
            <a:off x="6452484" y="775127"/>
            <a:ext cx="5612375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b="1" i="1" lang="en-US" sz="24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9781</a:t>
            </a:r>
            <a:r>
              <a:rPr b="1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fire detections by satellite between April 9, and April 13, 2023</a:t>
            </a:r>
            <a:endParaRPr/>
          </a:p>
        </p:txBody>
      </p:sp>
      <p:pic>
        <p:nvPicPr>
          <p:cNvPr descr="0" id="231" name="Google Shape;231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49426" y="4620005"/>
            <a:ext cx="3204456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0" id="232" name="Google Shape;232;p36"/>
          <p:cNvPicPr preferRelativeResize="0"/>
          <p:nvPr/>
        </p:nvPicPr>
        <p:blipFill rotWithShape="1">
          <a:blip r:embed="rId6">
            <a:alphaModFix/>
          </a:blip>
          <a:srcRect b="0" l="2845" r="2395" t="0"/>
          <a:stretch/>
        </p:blipFill>
        <p:spPr>
          <a:xfrm>
            <a:off x="9080500" y="4620005"/>
            <a:ext cx="3041264" cy="22896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0" id="233" name="Google Shape;233;p36"/>
          <p:cNvPicPr preferRelativeResize="0"/>
          <p:nvPr/>
        </p:nvPicPr>
        <p:blipFill rotWithShape="1">
          <a:blip r:embed="rId7">
            <a:alphaModFix/>
          </a:blip>
          <a:srcRect b="0" l="3226" r="0" t="0"/>
          <a:stretch/>
        </p:blipFill>
        <p:spPr>
          <a:xfrm>
            <a:off x="9900147" y="1844519"/>
            <a:ext cx="2275734" cy="2612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594852" y="4900878"/>
            <a:ext cx="1550088" cy="1162566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6"/>
          <p:cNvSpPr txBox="1"/>
          <p:nvPr/>
        </p:nvSpPr>
        <p:spPr>
          <a:xfrm>
            <a:off x="9593249" y="4392162"/>
            <a:ext cx="2598751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Tropomi Images: James Boyle - MDE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6" name="Google Shape;236;p3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096000" y="2421766"/>
            <a:ext cx="2880360" cy="219456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6"/>
          <p:cNvSpPr txBox="1"/>
          <p:nvPr/>
        </p:nvSpPr>
        <p:spPr>
          <a:xfrm>
            <a:off x="2790908" y="6488668"/>
            <a:ext cx="30771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0"/>
              </a:rPr>
              <a:t>NASA FIRMS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– VIIRS retrievals</a:t>
            </a:r>
            <a:endParaRPr/>
          </a:p>
        </p:txBody>
      </p:sp>
      <p:sp>
        <p:nvSpPr>
          <p:cNvPr id="238" name="Google Shape;238;p36"/>
          <p:cNvSpPr txBox="1"/>
          <p:nvPr/>
        </p:nvSpPr>
        <p:spPr>
          <a:xfrm>
            <a:off x="6787" y="6488668"/>
            <a:ext cx="30771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Joel Dreessen - MDE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7"/>
          <p:cNvSpPr txBox="1"/>
          <p:nvPr>
            <p:ph type="title"/>
          </p:nvPr>
        </p:nvSpPr>
        <p:spPr>
          <a:xfrm>
            <a:off x="2032000" y="0"/>
            <a:ext cx="9550400" cy="731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56C48"/>
              </a:buClr>
              <a:buSzPts val="3600"/>
              <a:buFont typeface="Calibri"/>
              <a:buNone/>
            </a:pPr>
            <a:r>
              <a:rPr lang="en-US"/>
              <a:t>Friday, April 21, 2023 Ozone Exceedance</a:t>
            </a:r>
            <a:endParaRPr/>
          </a:p>
        </p:txBody>
      </p:sp>
      <p:sp>
        <p:nvSpPr>
          <p:cNvPr id="244" name="Google Shape;244;p37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0" id="245" name="Google Shape;245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4285" y="731836"/>
            <a:ext cx="3190875" cy="35452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0" id="246" name="Google Shape;246;p37"/>
          <p:cNvPicPr preferRelativeResize="0"/>
          <p:nvPr/>
        </p:nvPicPr>
        <p:blipFill rotWithShape="1">
          <a:blip r:embed="rId4">
            <a:alphaModFix/>
          </a:blip>
          <a:srcRect b="5721" l="3059" r="2328" t="2857"/>
          <a:stretch/>
        </p:blipFill>
        <p:spPr>
          <a:xfrm>
            <a:off x="80463" y="4017339"/>
            <a:ext cx="4118520" cy="28406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p&#10;&#10;Description automatically generated" id="247" name="Google Shape;247;p37"/>
          <p:cNvPicPr preferRelativeResize="0"/>
          <p:nvPr/>
        </p:nvPicPr>
        <p:blipFill rotWithShape="1">
          <a:blip r:embed="rId5">
            <a:alphaModFix/>
          </a:blip>
          <a:srcRect b="4038" l="0" r="24349" t="10171"/>
          <a:stretch/>
        </p:blipFill>
        <p:spPr>
          <a:xfrm>
            <a:off x="4198982" y="1635999"/>
            <a:ext cx="7743025" cy="493939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7"/>
          <p:cNvSpPr txBox="1"/>
          <p:nvPr/>
        </p:nvSpPr>
        <p:spPr>
          <a:xfrm>
            <a:off x="4683318" y="775127"/>
            <a:ext cx="738154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1" i="1" lang="en-US" sz="18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Smoke episodes and exceedances need both short latency to understand morphology, and quick post-access for Exceptional Event applications</a:t>
            </a:r>
            <a:endParaRPr b="1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37"/>
          <p:cNvSpPr txBox="1"/>
          <p:nvPr/>
        </p:nvSpPr>
        <p:spPr>
          <a:xfrm>
            <a:off x="9071274" y="6532031"/>
            <a:ext cx="30771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Joel Dreessen - MDE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02871" y="92908"/>
            <a:ext cx="5506621" cy="484632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8"/>
          <p:cNvSpPr txBox="1"/>
          <p:nvPr>
            <p:ph type="title"/>
          </p:nvPr>
        </p:nvSpPr>
        <p:spPr>
          <a:xfrm>
            <a:off x="1143000" y="0"/>
            <a:ext cx="10439400" cy="142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56C48"/>
              </a:buClr>
              <a:buSzPts val="3600"/>
              <a:buFont typeface="Calibri"/>
              <a:buNone/>
            </a:pPr>
            <a:r>
              <a:rPr lang="en-US"/>
              <a:t>IL Dust Storm – Operational</a:t>
            </a:r>
            <a:br>
              <a:rPr lang="en-US"/>
            </a:br>
            <a:r>
              <a:rPr lang="en-US"/>
              <a:t>Example</a:t>
            </a:r>
            <a:endParaRPr/>
          </a:p>
        </p:txBody>
      </p:sp>
      <p:sp>
        <p:nvSpPr>
          <p:cNvPr id="256" name="Google Shape;256;p38"/>
          <p:cNvSpPr txBox="1"/>
          <p:nvPr>
            <p:ph idx="1" type="body"/>
          </p:nvPr>
        </p:nvSpPr>
        <p:spPr>
          <a:xfrm>
            <a:off x="3549863" y="1178238"/>
            <a:ext cx="4531495" cy="8740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Aerosol Watch</a:t>
            </a:r>
            <a:endParaRPr/>
          </a:p>
        </p:txBody>
      </p:sp>
      <p:pic>
        <p:nvPicPr>
          <p:cNvPr id="257" name="Google Shape;257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11583" y="1808133"/>
            <a:ext cx="5944463" cy="484632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8"/>
          <p:cNvSpPr txBox="1"/>
          <p:nvPr/>
        </p:nvSpPr>
        <p:spPr>
          <a:xfrm>
            <a:off x="8308119" y="5562139"/>
            <a:ext cx="305031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10-15 minute latency</a:t>
            </a:r>
            <a:endParaRPr/>
          </a:p>
        </p:txBody>
      </p:sp>
      <p:sp>
        <p:nvSpPr>
          <p:cNvPr id="259" name="Google Shape;259;p38"/>
          <p:cNvSpPr txBox="1"/>
          <p:nvPr/>
        </p:nvSpPr>
        <p:spPr>
          <a:xfrm>
            <a:off x="9114844" y="6488668"/>
            <a:ext cx="30771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Joel Dreessen - MDE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9"/>
          <p:cNvSpPr txBox="1"/>
          <p:nvPr>
            <p:ph type="title"/>
          </p:nvPr>
        </p:nvSpPr>
        <p:spPr>
          <a:xfrm>
            <a:off x="2032000" y="0"/>
            <a:ext cx="9550400" cy="731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56C48"/>
              </a:buClr>
              <a:buSzPts val="3600"/>
              <a:buFont typeface="Calibri"/>
              <a:buNone/>
            </a:pPr>
            <a:r>
              <a:rPr lang="en-US"/>
              <a:t>Operational Satellite – Example Site</a:t>
            </a:r>
            <a:endParaRPr/>
          </a:p>
        </p:txBody>
      </p:sp>
      <p:pic>
        <p:nvPicPr>
          <p:cNvPr id="265" name="Google Shape;265;p39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0026" y="731836"/>
            <a:ext cx="11283410" cy="5787125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9"/>
          <p:cNvSpPr txBox="1"/>
          <p:nvPr/>
        </p:nvSpPr>
        <p:spPr>
          <a:xfrm>
            <a:off x="9114844" y="6488668"/>
            <a:ext cx="30771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Joel Dreessen - MDE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0"/>
          <p:cNvSpPr txBox="1"/>
          <p:nvPr>
            <p:ph type="title"/>
          </p:nvPr>
        </p:nvSpPr>
        <p:spPr>
          <a:xfrm>
            <a:off x="1233811" y="0"/>
            <a:ext cx="8883856" cy="85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56C48"/>
              </a:buClr>
              <a:buSzPts val="3600"/>
              <a:buFont typeface="Calibri"/>
              <a:buNone/>
            </a:pPr>
            <a:r>
              <a:rPr lang="en-US"/>
              <a:t>Exceptional Event Demonstrations are…‘fun’</a:t>
            </a:r>
            <a:endParaRPr/>
          </a:p>
        </p:txBody>
      </p:sp>
      <p:sp>
        <p:nvSpPr>
          <p:cNvPr id="272" name="Google Shape;272;p40"/>
          <p:cNvSpPr txBox="1"/>
          <p:nvPr>
            <p:ph idx="1" type="body"/>
          </p:nvPr>
        </p:nvSpPr>
        <p:spPr>
          <a:xfrm>
            <a:off x="609600" y="1600201"/>
            <a:ext cx="5173133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200+ pages kept Maryland in attainment of the 2008 ozone standard in 2018</a:t>
            </a:r>
            <a:endParaRPr/>
          </a:p>
        </p:txBody>
      </p:sp>
      <p:pic>
        <p:nvPicPr>
          <p:cNvPr id="273" name="Google Shape;273;p40"/>
          <p:cNvPicPr preferRelativeResize="0"/>
          <p:nvPr/>
        </p:nvPicPr>
        <p:blipFill rotWithShape="1">
          <a:blip r:embed="rId3">
            <a:alphaModFix/>
          </a:blip>
          <a:srcRect b="0" l="0" r="23494" t="28463"/>
          <a:stretch/>
        </p:blipFill>
        <p:spPr>
          <a:xfrm>
            <a:off x="6224911" y="727222"/>
            <a:ext cx="5027288" cy="627192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40"/>
          <p:cNvSpPr txBox="1"/>
          <p:nvPr/>
        </p:nvSpPr>
        <p:spPr>
          <a:xfrm>
            <a:off x="575733" y="4022351"/>
            <a:ext cx="44196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https://www.epa.gov/air-quality-analysis/exceptional-events-documents-ozone-maryland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1"/>
          <p:cNvSpPr txBox="1"/>
          <p:nvPr>
            <p:ph idx="1" type="body"/>
          </p:nvPr>
        </p:nvSpPr>
        <p:spPr>
          <a:xfrm>
            <a:off x="7215602" y="2566215"/>
            <a:ext cx="4098282" cy="9120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Brian McDonald</a:t>
            </a:r>
            <a:endParaRPr b="0" i="0" sz="32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41"/>
          <p:cNvSpPr txBox="1"/>
          <p:nvPr>
            <p:ph idx="2" type="body"/>
          </p:nvPr>
        </p:nvSpPr>
        <p:spPr>
          <a:xfrm>
            <a:off x="7517917" y="4135510"/>
            <a:ext cx="3606292" cy="10975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rPr b="0" i="0" lang="en-US" sz="24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NOAA Chemical Sciences Laboratory</a:t>
            </a:r>
            <a:endParaRPr sz="2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2"/>
          <p:cNvSpPr txBox="1"/>
          <p:nvPr>
            <p:ph idx="1" type="body"/>
          </p:nvPr>
        </p:nvSpPr>
        <p:spPr>
          <a:xfrm>
            <a:off x="1283882" y="164800"/>
            <a:ext cx="9250326" cy="7617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US" sz="2800">
                <a:latin typeface="Arial"/>
                <a:ea typeface="Arial"/>
                <a:cs typeface="Arial"/>
                <a:sym typeface="Arial"/>
              </a:rPr>
              <a:t>TEMPO L2 Products for AQ Forecasting</a:t>
            </a:r>
            <a:endParaRPr b="1" baseline="-25000" sz="2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42"/>
          <p:cNvSpPr txBox="1"/>
          <p:nvPr/>
        </p:nvSpPr>
        <p:spPr>
          <a:xfrm>
            <a:off x="799785" y="1325550"/>
            <a:ext cx="434946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NRT Emissions for AQ Forecasting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42"/>
          <p:cNvSpPr txBox="1"/>
          <p:nvPr/>
        </p:nvSpPr>
        <p:spPr>
          <a:xfrm>
            <a:off x="1417037" y="5927976"/>
            <a:ext cx="311495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</a:t>
            </a:r>
            <a:r>
              <a:rPr b="0" baseline="-2500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HCHO, O</a:t>
            </a:r>
            <a:r>
              <a:rPr b="0" baseline="-2500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(0-2 km)</a:t>
            </a:r>
            <a:endParaRPr/>
          </a:p>
        </p:txBody>
      </p:sp>
      <p:pic>
        <p:nvPicPr>
          <p:cNvPr id="288" name="Google Shape;288;p42"/>
          <p:cNvPicPr preferRelativeResize="0"/>
          <p:nvPr/>
        </p:nvPicPr>
        <p:blipFill rotWithShape="1">
          <a:blip r:embed="rId3">
            <a:alphaModFix/>
          </a:blip>
          <a:srcRect b="5442" l="53543" r="15674" t="59456"/>
          <a:stretch/>
        </p:blipFill>
        <p:spPr>
          <a:xfrm>
            <a:off x="6175809" y="1817828"/>
            <a:ext cx="5697214" cy="4060446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42"/>
          <p:cNvSpPr txBox="1"/>
          <p:nvPr/>
        </p:nvSpPr>
        <p:spPr>
          <a:xfrm>
            <a:off x="6849685" y="1325550"/>
            <a:ext cx="434946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Wildfire PM &amp; Ozone Forecasting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42"/>
          <p:cNvSpPr txBox="1"/>
          <p:nvPr/>
        </p:nvSpPr>
        <p:spPr>
          <a:xfrm>
            <a:off x="6655690" y="5925849"/>
            <a:ext cx="473745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AOD, ALH, NO</a:t>
            </a:r>
            <a:r>
              <a:rPr baseline="-25000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HCHO, glyoxal, HONO</a:t>
            </a:r>
            <a:endParaRPr/>
          </a:p>
        </p:txBody>
      </p:sp>
      <p:pic>
        <p:nvPicPr>
          <p:cNvPr id="291" name="Google Shape;291;p42"/>
          <p:cNvPicPr preferRelativeResize="0"/>
          <p:nvPr/>
        </p:nvPicPr>
        <p:blipFill rotWithShape="1">
          <a:blip r:embed="rId4">
            <a:alphaModFix/>
          </a:blip>
          <a:srcRect b="4271" l="2676" r="3948" t="2811"/>
          <a:stretch/>
        </p:blipFill>
        <p:spPr>
          <a:xfrm>
            <a:off x="298177" y="1817828"/>
            <a:ext cx="5280699" cy="4060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DE_PowerpointTemplate_2020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