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263" r:id="rId3"/>
    <p:sldId id="264" r:id="rId4"/>
    <p:sldId id="257" r:id="rId5"/>
    <p:sldId id="256" r:id="rId6"/>
    <p:sldId id="258" r:id="rId7"/>
    <p:sldId id="259" r:id="rId8"/>
    <p:sldId id="260" r:id="rId9"/>
    <p:sldId id="261" r:id="rId10"/>
    <p:sldId id="26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215" autoAdjust="0"/>
  </p:normalViewPr>
  <p:slideViewPr>
    <p:cSldViewPr snapToGrid="0" snapToObjects="1">
      <p:cViewPr>
        <p:scale>
          <a:sx n="100" d="100"/>
          <a:sy n="100" d="100"/>
        </p:scale>
        <p:origin x="-528" y="-1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3CB3F-E9E0-9449-8727-6B9DE11F6FAA}" type="datetimeFigureOut">
              <a:rPr lang="en-US" smtClean="0"/>
              <a:t>6/3/15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647AF-95F6-9940-BB85-B130E2138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9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1"/>
          <p:cNvSpPr txBox="1">
            <a:spLocks noGrp="1" noChangeArrowheads="1"/>
          </p:cNvSpPr>
          <p:nvPr/>
        </p:nvSpPr>
        <p:spPr bwMode="auto">
          <a:xfrm>
            <a:off x="3884414" y="1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A1B264F-4CFB-304C-8845-EE2DC46D9C61}" type="datetime1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6/3/15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15362" name="Rectangle 13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241AC09-C799-3149-A97D-4E3B5882E593}" type="slidenum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57238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9762" tIns="44880" rIns="89762" bIns="448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>
              <a:latin typeface="Calibri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1"/>
          <p:cNvSpPr txBox="1">
            <a:spLocks noGrp="1" noChangeArrowheads="1"/>
          </p:cNvSpPr>
          <p:nvPr/>
        </p:nvSpPr>
        <p:spPr bwMode="auto">
          <a:xfrm>
            <a:off x="3884414" y="1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D0A0510-4E28-0846-BD40-5698F0DC2B4B}" type="datetime1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6/3/15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39938" name="Rectangle 13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62170DE-6257-0844-9A6C-F1FC0FB04BD9}" type="slidenum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57238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9762" tIns="44880" rIns="89762" bIns="448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>
              <a:latin typeface="Calibri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1"/>
          <p:cNvSpPr txBox="1">
            <a:spLocks noGrp="1" noChangeArrowheads="1"/>
          </p:cNvSpPr>
          <p:nvPr/>
        </p:nvSpPr>
        <p:spPr bwMode="auto">
          <a:xfrm>
            <a:off x="3884414" y="1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CE6C1A9-36F6-B84D-A69F-2B845F1AC653}" type="datetime1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6/3/15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41986" name="Rectangle 13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30BAA27-4679-D94B-ACDD-45ACB52E7331}" type="slidenum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57238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9762" tIns="44880" rIns="89762" bIns="448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>
              <a:latin typeface="Calibri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1"/>
          <p:cNvSpPr txBox="1">
            <a:spLocks noGrp="1" noChangeArrowheads="1"/>
          </p:cNvSpPr>
          <p:nvPr/>
        </p:nvSpPr>
        <p:spPr bwMode="auto">
          <a:xfrm>
            <a:off x="3884414" y="1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144D77BB-C105-9344-8843-AE46355E3ACD}" type="datetime1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6/3/15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44034" name="Rectangle 13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72CA7AA-DBCA-364B-B4FA-00162E57E8DD}" type="slidenum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57238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9762" tIns="44880" rIns="89762" bIns="448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>
              <a:latin typeface="Calibri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1"/>
          <p:cNvSpPr txBox="1">
            <a:spLocks noGrp="1" noChangeArrowheads="1"/>
          </p:cNvSpPr>
          <p:nvPr/>
        </p:nvSpPr>
        <p:spPr bwMode="auto">
          <a:xfrm>
            <a:off x="3884414" y="1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1D03DDE1-7130-9446-8B7B-D96762A5A85C}" type="datetime1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6/3/15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48130" name="Rectangle 13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124CC26A-7BDF-7E42-8340-6CE0692DD1E8}" type="slidenum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57238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9762" tIns="44880" rIns="89762" bIns="448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>
              <a:latin typeface="Calibri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1"/>
          <p:cNvSpPr txBox="1">
            <a:spLocks noGrp="1" noChangeArrowheads="1"/>
          </p:cNvSpPr>
          <p:nvPr/>
        </p:nvSpPr>
        <p:spPr bwMode="auto">
          <a:xfrm>
            <a:off x="3884414" y="1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67BDD49-2F31-5F48-B5B5-95CE8CB7E183}" type="datetime1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6/3/15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56322" name="Rectangle 13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C5D17AF-EDD8-4F45-9D16-EE909F77EC21}" type="slidenum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57238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9762" tIns="44880" rIns="89762" bIns="448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>
              <a:latin typeface="Calibri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1"/>
          <p:cNvSpPr txBox="1">
            <a:spLocks noGrp="1" noChangeArrowheads="1"/>
          </p:cNvSpPr>
          <p:nvPr/>
        </p:nvSpPr>
        <p:spPr bwMode="auto">
          <a:xfrm>
            <a:off x="3884414" y="1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28F17EA-7034-1747-A405-4C78EEA543BE}" type="datetime1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6/3/15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60418" name="Rectangle 13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CC4F490-DC79-C846-9E2C-0222BB24B505}" type="slidenum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57238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9762" tIns="44880" rIns="89762" bIns="448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>
              <a:latin typeface="Calibri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1"/>
          <p:cNvSpPr txBox="1">
            <a:spLocks noGrp="1" noChangeArrowheads="1"/>
          </p:cNvSpPr>
          <p:nvPr/>
        </p:nvSpPr>
        <p:spPr bwMode="auto">
          <a:xfrm>
            <a:off x="3884414" y="1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00B0333-795D-DE4E-8C94-5BA4F99B885C}" type="datetime1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6/3/15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64514" name="Rectangle 13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6234D5BC-A544-6A40-B2D8-5A7C91F13E27}" type="slidenum">
              <a:rPr lang="en-US" altLang="zh-CN" sz="1200">
                <a:solidFill>
                  <a:prstClr val="black"/>
                </a:solidFill>
                <a:latin typeface="Calibri" charset="0"/>
                <a:ea typeface="SimSun" charset="0"/>
                <a:cs typeface="SimSun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zh-CN" sz="1200">
              <a:solidFill>
                <a:prstClr val="black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57238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9762" tIns="44880" rIns="89762" bIns="448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>
              <a:latin typeface="Calibri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1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47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0847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0847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0847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0847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0847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0847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0847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0847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965A84-CA05-F849-B5CE-97B1DD30AA0B}" type="datetime1">
              <a:rPr lang="en-US" altLang="zh-CN" sz="1200">
                <a:latin typeface="Calibri" charset="0"/>
                <a:ea typeface="SimSun" charset="0"/>
                <a:cs typeface="SimSun" charset="0"/>
              </a:rPr>
              <a:pPr eaLnBrk="1" hangingPunct="1"/>
              <a:t>6/3/15</a:t>
            </a:fld>
            <a:endParaRPr lang="en-US" altLang="zh-CN" sz="1200"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68610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47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0847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0847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0847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08478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0847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0847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0847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0847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6F743C-0BE5-1644-8DFB-126C049F917B}" type="slidenum">
              <a:rPr lang="en-US" altLang="zh-CN" sz="1200">
                <a:latin typeface="Calibri" charset="0"/>
                <a:ea typeface="SimSun" charset="0"/>
                <a:cs typeface="SimSun" charset="0"/>
              </a:rPr>
              <a:pPr eaLnBrk="1" hangingPunct="1"/>
              <a:t>22</a:t>
            </a:fld>
            <a:endParaRPr lang="en-US" altLang="zh-CN" sz="1200"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57238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9762" tIns="44880" rIns="89762" bIns="448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>
              <a:latin typeface="Calibri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1062-9779-6741-A70E-BB560FBD5B94}" type="datetimeFigureOut">
              <a:rPr lang="en-US" smtClean="0"/>
              <a:t>6/3/15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94F7-E77F-1047-A732-3314260A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1062-9779-6741-A70E-BB560FBD5B94}" type="datetimeFigureOut">
              <a:rPr lang="en-US" smtClean="0"/>
              <a:t>6/3/15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94F7-E77F-1047-A732-3314260A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8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1062-9779-6741-A70E-BB560FBD5B94}" type="datetimeFigureOut">
              <a:rPr lang="en-US" smtClean="0"/>
              <a:t>6/3/15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94F7-E77F-1047-A732-3314260A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37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F027F-E640-EA49-95F6-2610F32975B5}" type="datetimeFigureOut">
              <a:rPr lang="zh-CN" altLang="en-US"/>
              <a:pPr>
                <a:defRPr/>
              </a:pPr>
              <a:t>6/3/15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5986-C649-014A-AF6F-6B47C978A72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6845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7C320-A923-E345-A82E-DB4131E8727F}" type="datetimeFigureOut">
              <a:rPr lang="zh-CN" altLang="en-US"/>
              <a:pPr>
                <a:defRPr/>
              </a:pPr>
              <a:t>6/3/15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64D6C-66E5-2045-A06E-8B4A1858212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405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BFC38-B578-A748-BA08-F3EA84AE79FF}" type="datetimeFigureOut">
              <a:rPr lang="zh-CN" altLang="en-US"/>
              <a:pPr>
                <a:defRPr/>
              </a:pPr>
              <a:t>6/3/15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3DA9-F692-D74D-BE09-EEC2D357D82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4013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B81D0-2016-3A4C-8352-70CDF66EF552}" type="datetimeFigureOut">
              <a:rPr lang="zh-CN" altLang="en-US"/>
              <a:pPr>
                <a:defRPr/>
              </a:pPr>
              <a:t>6/3/15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1C83F-3A3E-4E4B-830E-0413941EE55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8216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2365B-318E-D640-A270-9052DEA843E8}" type="datetimeFigureOut">
              <a:rPr lang="zh-CN" altLang="en-US"/>
              <a:pPr>
                <a:defRPr/>
              </a:pPr>
              <a:t>6/3/15</a:t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DEAC-2606-8D40-850B-A84ED3CF3B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959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6CB0D-C0AA-6446-9488-4A5C518DDD0B}" type="datetimeFigureOut">
              <a:rPr lang="zh-CN" altLang="en-US"/>
              <a:pPr>
                <a:defRPr/>
              </a:pPr>
              <a:t>6/3/15</a:t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218FF-6BC5-0346-90B4-19E41C5356D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9536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7F801-CE38-3144-AB08-8CCB4BF22C90}" type="datetimeFigureOut">
              <a:rPr lang="zh-CN" altLang="en-US"/>
              <a:pPr>
                <a:defRPr/>
              </a:pPr>
              <a:t>6/3/15</a:t>
            </a:fld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2E290-5E59-4742-B718-6A07DBA8E53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7818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BE34E-DA88-A047-A2D0-F9208C632018}" type="datetimeFigureOut">
              <a:rPr lang="zh-CN" altLang="en-US"/>
              <a:pPr>
                <a:defRPr/>
              </a:pPr>
              <a:t>6/3/15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2EF7D-15C5-DD43-8619-A25D37BA754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880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1062-9779-6741-A70E-BB560FBD5B94}" type="datetimeFigureOut">
              <a:rPr lang="en-US" smtClean="0"/>
              <a:t>6/3/15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94F7-E77F-1047-A732-3314260A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29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7D04D-E441-7E4A-B581-77566B6F3925}" type="datetimeFigureOut">
              <a:rPr lang="zh-CN" altLang="en-US"/>
              <a:pPr>
                <a:defRPr/>
              </a:pPr>
              <a:t>6/3/15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0B5A8-58EE-7F4B-9FD9-E4640AAA94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1363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421D3-A46D-6D4B-B02C-CFB7B884B01A}" type="datetimeFigureOut">
              <a:rPr lang="zh-CN" altLang="en-US"/>
              <a:pPr>
                <a:defRPr/>
              </a:pPr>
              <a:t>6/3/15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B622-314F-2442-8ACB-641FCCBB57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7900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4B85B-991C-B048-A9C3-7325D209857D}" type="datetimeFigureOut">
              <a:rPr lang="zh-CN" altLang="en-US"/>
              <a:pPr>
                <a:defRPr/>
              </a:pPr>
              <a:t>6/3/15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9521D-F3C3-5E4B-8936-231F2AF869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550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1062-9779-6741-A70E-BB560FBD5B94}" type="datetimeFigureOut">
              <a:rPr lang="en-US" smtClean="0"/>
              <a:t>6/3/15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94F7-E77F-1047-A732-3314260A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7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1062-9779-6741-A70E-BB560FBD5B94}" type="datetimeFigureOut">
              <a:rPr lang="en-US" smtClean="0"/>
              <a:t>6/3/15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94F7-E77F-1047-A732-3314260A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1062-9779-6741-A70E-BB560FBD5B94}" type="datetimeFigureOut">
              <a:rPr lang="en-US" smtClean="0"/>
              <a:t>6/3/15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94F7-E77F-1047-A732-3314260A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9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1062-9779-6741-A70E-BB560FBD5B94}" type="datetimeFigureOut">
              <a:rPr lang="en-US" smtClean="0"/>
              <a:t>6/3/15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94F7-E77F-1047-A732-3314260A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1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1062-9779-6741-A70E-BB560FBD5B94}" type="datetimeFigureOut">
              <a:rPr lang="en-US" smtClean="0"/>
              <a:t>6/3/15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94F7-E77F-1047-A732-3314260A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4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1062-9779-6741-A70E-BB560FBD5B94}" type="datetimeFigureOut">
              <a:rPr lang="en-US" smtClean="0"/>
              <a:t>6/3/15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94F7-E77F-1047-A732-3314260A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9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1062-9779-6741-A70E-BB560FBD5B94}" type="datetimeFigureOut">
              <a:rPr lang="en-US" smtClean="0"/>
              <a:t>6/3/15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94F7-E77F-1047-A732-3314260AE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9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91062-9779-6741-A70E-BB560FBD5B94}" type="datetimeFigureOut">
              <a:rPr lang="en-US" smtClean="0"/>
              <a:t>6/3/15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494F7-E77F-1047-A732-3314260AE5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60338"/>
            <a:ext cx="7096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7"/>
          <p:cNvSpPr txBox="1">
            <a:spLocks noChangeArrowheads="1"/>
          </p:cNvSpPr>
          <p:nvPr userDrawn="1"/>
        </p:nvSpPr>
        <p:spPr bwMode="auto">
          <a:xfrm>
            <a:off x="14288" y="1196825"/>
            <a:ext cx="28765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dirty="0" smtClean="0"/>
              <a:t>G O D D A R D   S P A C E   F L I G H T   C E N T E R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425425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74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FB9E052-21AA-1B47-BCB4-CD7A375AA106}" type="datetimeFigureOut">
              <a:rPr lang="zh-CN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6/3/15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722FB6C-F528-3843-B60A-DD017F75D81F}" type="slidenum">
              <a:rPr lang="zh-CN" alt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782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32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1.emf"/><Relationship Id="rId5" Type="http://schemas.openxmlformats.org/officeDocument/2006/relationships/image" Target="../media/image36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34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3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9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1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4915"/>
            <a:ext cx="9144000" cy="175846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18526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ACAM/GCAS Measurements of NO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,</a:t>
            </a:r>
            <a:r>
              <a:rPr lang="en-US" sz="3600" baseline="-25000" dirty="0" smtClean="0"/>
              <a:t> </a:t>
            </a:r>
            <a:r>
              <a:rPr lang="en-US" sz="3600" dirty="0" smtClean="0"/>
              <a:t>CH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O, and O</a:t>
            </a:r>
            <a:r>
              <a:rPr lang="en-US" sz="3600" baseline="-25000" dirty="0" smtClean="0"/>
              <a:t>3 </a:t>
            </a:r>
            <a:r>
              <a:rPr lang="en-US" sz="3600" dirty="0" smtClean="0"/>
              <a:t>during Discover-AQ</a:t>
            </a:r>
            <a:br>
              <a:rPr lang="en-US" sz="3600" dirty="0" smtClean="0"/>
            </a:br>
            <a:endParaRPr lang="en-US" sz="3600" baseline="-250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5143" y="3299127"/>
            <a:ext cx="2737757" cy="305076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GSFC</a:t>
            </a:r>
          </a:p>
          <a:p>
            <a:r>
              <a:rPr lang="en-US" sz="1600" dirty="0" smtClean="0"/>
              <a:t>Scott Janz</a:t>
            </a:r>
          </a:p>
          <a:p>
            <a:r>
              <a:rPr lang="en-US" sz="1600" dirty="0" smtClean="0"/>
              <a:t>Matt </a:t>
            </a:r>
            <a:r>
              <a:rPr lang="en-US" sz="1600" dirty="0" err="1" smtClean="0"/>
              <a:t>Kowalewski</a:t>
            </a:r>
            <a:endParaRPr lang="en-US" sz="1600" dirty="0" smtClean="0"/>
          </a:p>
          <a:p>
            <a:r>
              <a:rPr lang="en-US" sz="1600" dirty="0" smtClean="0"/>
              <a:t>Sam </a:t>
            </a:r>
            <a:r>
              <a:rPr lang="en-US" sz="1600" dirty="0" err="1" smtClean="0"/>
              <a:t>Xiong</a:t>
            </a:r>
            <a:endParaRPr lang="en-US" sz="1600" dirty="0" smtClean="0"/>
          </a:p>
          <a:p>
            <a:r>
              <a:rPr lang="en-US" sz="1600" dirty="0" smtClean="0"/>
              <a:t>Kent McCullough</a:t>
            </a:r>
          </a:p>
          <a:p>
            <a:r>
              <a:rPr lang="en-US" sz="1600" dirty="0" err="1" smtClean="0"/>
              <a:t>Nickolay</a:t>
            </a:r>
            <a:r>
              <a:rPr lang="en-US" sz="1600" dirty="0" smtClean="0"/>
              <a:t> </a:t>
            </a:r>
            <a:r>
              <a:rPr lang="en-US" sz="1600" dirty="0" err="1" smtClean="0"/>
              <a:t>Krotkov</a:t>
            </a:r>
            <a:endParaRPr lang="en-US" sz="1600" dirty="0" smtClean="0"/>
          </a:p>
          <a:p>
            <a:r>
              <a:rPr lang="en-US" sz="1600" dirty="0" err="1" smtClean="0"/>
              <a:t>Lok</a:t>
            </a:r>
            <a:r>
              <a:rPr lang="en-US" sz="1600" dirty="0" smtClean="0"/>
              <a:t> </a:t>
            </a:r>
            <a:r>
              <a:rPr lang="en-US" sz="1600" dirty="0" err="1" smtClean="0"/>
              <a:t>Lamsal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SAO</a:t>
            </a:r>
          </a:p>
          <a:p>
            <a:r>
              <a:rPr lang="en-US" sz="1600" dirty="0" err="1" smtClean="0"/>
              <a:t>Xiong</a:t>
            </a:r>
            <a:r>
              <a:rPr lang="en-US" sz="1600" dirty="0" smtClean="0"/>
              <a:t> Liu</a:t>
            </a:r>
          </a:p>
          <a:p>
            <a:r>
              <a:rPr lang="en-US" sz="1600" dirty="0" smtClean="0"/>
              <a:t>Cheng Liu</a:t>
            </a:r>
          </a:p>
          <a:p>
            <a:r>
              <a:rPr lang="en-US" sz="1600" dirty="0" smtClean="0"/>
              <a:t>Caroline </a:t>
            </a:r>
            <a:r>
              <a:rPr lang="en-US" sz="1600" dirty="0" err="1" smtClean="0"/>
              <a:t>Nowlan</a:t>
            </a:r>
            <a:endParaRPr lang="en-US" sz="1600" dirty="0" smtClean="0"/>
          </a:p>
          <a:p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3023810" y="3011714"/>
            <a:ext cx="6101964" cy="3846285"/>
            <a:chOff x="2851832" y="2677390"/>
            <a:chExt cx="6273942" cy="4180609"/>
          </a:xfrm>
        </p:grpSpPr>
        <p:pic>
          <p:nvPicPr>
            <p:cNvPr id="8" name="Picture 7" descr="Screen Shot 2012-09-10 at 10.36.1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726" y="2824048"/>
              <a:ext cx="4421048" cy="403395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1832" y="2677390"/>
              <a:ext cx="1866140" cy="1386934"/>
            </a:xfrm>
            <a:prstGeom prst="rect">
              <a:avLst/>
            </a:prstGeom>
          </p:spPr>
        </p:pic>
        <p:pic>
          <p:nvPicPr>
            <p:cNvPr id="10" name="Picture 9" descr="Screen Shot 2012-09-10 at 12.40.00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1832" y="4064323"/>
              <a:ext cx="1865428" cy="1394454"/>
            </a:xfrm>
            <a:prstGeom prst="rect">
              <a:avLst/>
            </a:prstGeom>
          </p:spPr>
        </p:pic>
        <p:pic>
          <p:nvPicPr>
            <p:cNvPr id="11" name="Picture 10" descr="Screen Shot 2012-09-10 at 12.40.57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1832" y="5458777"/>
              <a:ext cx="1852894" cy="1399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888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292100"/>
            <a:ext cx="8229600" cy="808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GCAS NO</a:t>
            </a:r>
            <a:r>
              <a:rPr lang="en-US" sz="3200" baseline="-25000" dirty="0" smtClean="0">
                <a:latin typeface="+mn-lt"/>
              </a:rPr>
              <a:t>2</a:t>
            </a:r>
            <a:r>
              <a:rPr lang="en-US" sz="3200" dirty="0" smtClean="0">
                <a:latin typeface="+mn-lt"/>
              </a:rPr>
              <a:t> SCDs (SAO) – Houston Deployment</a:t>
            </a:r>
            <a:endParaRPr lang="en-US" sz="3200" baseline="30000" dirty="0">
              <a:latin typeface="+mn-lt"/>
            </a:endParaRPr>
          </a:p>
        </p:txBody>
      </p:sp>
      <p:pic>
        <p:nvPicPr>
          <p:cNvPr id="11" name="Picture 3" descr="no2_gcas_20130913_201309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r="7613"/>
          <a:stretch>
            <a:fillRect/>
          </a:stretch>
        </p:blipFill>
        <p:spPr bwMode="auto">
          <a:xfrm>
            <a:off x="-12700" y="1693863"/>
            <a:ext cx="915670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0" y="5672138"/>
            <a:ext cx="91757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charset="2"/>
              <a:buChar char="u"/>
              <a:defRPr/>
            </a:pPr>
            <a:r>
              <a:rPr lang="en-US" altLang="zh-CN" sz="2400" b="1" dirty="0">
                <a:latin typeface="Arial Narrow"/>
                <a:cs typeface="Arial Narrow"/>
              </a:rPr>
              <a:t> Preliminary results of GCAS NO</a:t>
            </a:r>
            <a:r>
              <a:rPr lang="en-US" altLang="zh-CN" sz="2400" b="1" baseline="-25000" dirty="0">
                <a:latin typeface="Arial Narrow"/>
                <a:cs typeface="Arial Narrow"/>
              </a:rPr>
              <a:t>2</a:t>
            </a:r>
            <a:r>
              <a:rPr lang="en-US" altLang="zh-CN" sz="2400" b="1" dirty="0">
                <a:latin typeface="Arial Narrow"/>
                <a:cs typeface="Arial Narrow"/>
              </a:rPr>
              <a:t> SCDs at spatial resolution of 250 x 500 m</a:t>
            </a:r>
            <a:r>
              <a:rPr lang="en-US" altLang="zh-CN" sz="2400" b="1" baseline="30000" dirty="0">
                <a:latin typeface="Arial Narrow"/>
                <a:cs typeface="Arial Narrow"/>
              </a:rPr>
              <a:t>2 </a:t>
            </a:r>
            <a:r>
              <a:rPr lang="en-US" altLang="zh-CN" sz="2400" b="1" dirty="0">
                <a:latin typeface="Arial Narrow"/>
                <a:cs typeface="Arial Narrow"/>
              </a:rPr>
              <a:t>show significant spatiotemporal variability.</a:t>
            </a:r>
          </a:p>
        </p:txBody>
      </p:sp>
    </p:spTree>
    <p:extLst>
      <p:ext uri="{BB962C8B-B14F-4D97-AF65-F5344CB8AC3E}">
        <p14:creationId xmlns:p14="http://schemas.microsoft.com/office/powerpoint/2010/main" val="130378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175"/>
            <a:ext cx="9144000" cy="685800"/>
          </a:xfrm>
        </p:spPr>
        <p:txBody>
          <a:bodyPr/>
          <a:lstStyle/>
          <a:p>
            <a:pPr eaLnBrk="1" hangingPunct="1"/>
            <a:r>
              <a:rPr lang="de-DE" altLang="zh-CN" sz="3200" b="1" dirty="0">
                <a:solidFill>
                  <a:srgbClr val="FF0000"/>
                </a:solidFill>
                <a:latin typeface="Arial Narrow" charset="0"/>
                <a:cs typeface="Arial Narrow" charset="0"/>
              </a:rPr>
              <a:t>SAO ACAM Trace Gas </a:t>
            </a:r>
            <a:r>
              <a:rPr lang="en-US" sz="3200" b="1" dirty="0">
                <a:solidFill>
                  <a:srgbClr val="FF0000"/>
                </a:solidFill>
                <a:latin typeface="Arial Narrow" charset="0"/>
                <a:cs typeface="Arial Narrow" charset="0"/>
              </a:rPr>
              <a:t>Retrievals</a:t>
            </a:r>
            <a:endParaRPr lang="en-US" altLang="zh-CN" sz="3200" b="1" dirty="0">
              <a:solidFill>
                <a:srgbClr val="FF0000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14338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4342" name="Picture 13" descr="acam_NO2_track_20110722morning_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8328" r="34364" b="3397"/>
          <a:stretch>
            <a:fillRect/>
          </a:stretch>
        </p:blipFill>
        <p:spPr bwMode="auto">
          <a:xfrm>
            <a:off x="4648200" y="1066800"/>
            <a:ext cx="21002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4" descr="acam_NO2_track_20110722afternoon_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9" t="4164" r="33783" b="8000"/>
          <a:stretch>
            <a:fillRect/>
          </a:stretch>
        </p:blipFill>
        <p:spPr bwMode="auto">
          <a:xfrm>
            <a:off x="6859588" y="1066800"/>
            <a:ext cx="2247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4724400" y="685800"/>
            <a:ext cx="4419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July 22</a:t>
            </a:r>
            <a:r>
              <a:rPr lang="en-US" altLang="zh-CN" b="1" baseline="300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th</a:t>
            </a:r>
            <a:r>
              <a:rPr lang="en-US" altLang="zh-CN" b="1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 Morning   July 22</a:t>
            </a:r>
            <a:r>
              <a:rPr lang="en-US" altLang="zh-CN" b="1" baseline="300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th</a:t>
            </a:r>
            <a:r>
              <a:rPr lang="en-US" altLang="zh-CN" b="1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 afternoon</a:t>
            </a:r>
          </a:p>
        </p:txBody>
      </p:sp>
      <p:sp>
        <p:nvSpPr>
          <p:cNvPr id="14347" name="Slide Number Placeholder 5"/>
          <p:cNvSpPr txBox="1">
            <a:spLocks/>
          </p:cNvSpPr>
          <p:nvPr/>
        </p:nvSpPr>
        <p:spPr bwMode="auto">
          <a:xfrm>
            <a:off x="7010400" y="64547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32710680-4190-264E-BF45-D86F6655F507}" type="slidenum">
              <a:rPr lang="en-US" altLang="zh-CN" sz="20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CN" sz="2000">
              <a:solidFill>
                <a:srgbClr val="898989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pic>
        <p:nvPicPr>
          <p:cNvPr id="14340" name="Picture 9" descr="图片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0"/>
          <a:stretch>
            <a:fillRect/>
          </a:stretch>
        </p:blipFill>
        <p:spPr bwMode="auto">
          <a:xfrm>
            <a:off x="76200" y="1066800"/>
            <a:ext cx="20653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1" descr="acam_NO2_track_20110720afternoon_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9" r="37210"/>
          <a:stretch>
            <a:fillRect/>
          </a:stretch>
        </p:blipFill>
        <p:spPr bwMode="auto">
          <a:xfrm>
            <a:off x="2209800" y="1066800"/>
            <a:ext cx="2225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152400" y="685800"/>
            <a:ext cx="434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July 20</a:t>
            </a:r>
            <a:r>
              <a:rPr lang="en-US" altLang="zh-CN" b="1" baseline="300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th</a:t>
            </a:r>
            <a:r>
              <a:rPr lang="en-US" altLang="zh-CN" b="1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 Morning  July 20</a:t>
            </a:r>
            <a:r>
              <a:rPr lang="en-US" altLang="zh-CN" b="1" baseline="300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th</a:t>
            </a:r>
            <a:r>
              <a:rPr lang="en-US" altLang="zh-CN" b="1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 afternoon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6200" y="3581400"/>
            <a:ext cx="4495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July 20</a:t>
            </a:r>
            <a:r>
              <a:rPr lang="en-US" altLang="zh-CN" b="1" baseline="300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th</a:t>
            </a:r>
            <a:r>
              <a:rPr lang="en-US" altLang="zh-CN" b="1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 Morning   July 20</a:t>
            </a:r>
            <a:r>
              <a:rPr lang="en-US" altLang="zh-CN" b="1" baseline="30000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th</a:t>
            </a:r>
            <a:r>
              <a:rPr lang="en-US" altLang="zh-CN" b="1" dirty="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rPr>
              <a:t> afternoon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143000"/>
            <a:ext cx="9144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NO</a:t>
            </a:r>
            <a:r>
              <a:rPr lang="en-US" sz="2800" b="1" spc="50" baseline="-2500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0" y="3962400"/>
            <a:ext cx="4419600" cy="2362200"/>
            <a:chOff x="76200" y="3962400"/>
            <a:chExt cx="4419600" cy="2362200"/>
          </a:xfrm>
        </p:grpSpPr>
        <p:pic>
          <p:nvPicPr>
            <p:cNvPr id="14349" name="Picture 13" descr="acam_HCHO_track_20110722morning_image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9" r="25938"/>
            <a:stretch>
              <a:fillRect/>
            </a:stretch>
          </p:blipFill>
          <p:spPr bwMode="auto">
            <a:xfrm>
              <a:off x="76200" y="3962400"/>
              <a:ext cx="21336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0" name="Picture 15" descr="acam_HCHO_track_20110722afternoon_imag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1" r="34714"/>
            <a:stretch>
              <a:fillRect/>
            </a:stretch>
          </p:blipFill>
          <p:spPr bwMode="auto">
            <a:xfrm>
              <a:off x="2286000" y="3962400"/>
              <a:ext cx="22098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52400" y="3962400"/>
              <a:ext cx="990600" cy="37959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spc="50" baseline="-2500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ea typeface="ＭＳ Ｐゴシック" charset="0"/>
                  <a:cs typeface="ＭＳ Ｐゴシック" charset="0"/>
                </a:rPr>
                <a:t>HCHO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572000" y="3581400"/>
            <a:ext cx="45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9"/>
              </a:buBlip>
            </a:pPr>
            <a:r>
              <a:rPr lang="en-US" altLang="zh-CN" sz="2400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 Perform </a:t>
            </a:r>
            <a:r>
              <a:rPr lang="en-US" altLang="zh-CN" sz="2400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ACAM Trace Gas Retrievals of NO</a:t>
            </a:r>
            <a:r>
              <a:rPr lang="en-US" altLang="zh-CN" sz="2400" b="1" baseline="-25000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2</a:t>
            </a:r>
            <a:r>
              <a:rPr lang="en-US" altLang="zh-CN" sz="2400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, HCHO, and total O</a:t>
            </a:r>
            <a:r>
              <a:rPr lang="en-US" altLang="zh-CN" sz="2400" b="1" baseline="-25000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3 </a:t>
            </a:r>
            <a:r>
              <a:rPr lang="en-US" altLang="zh-CN" sz="2400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columns using a two-step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approach: SCDs, SCDs to VCDs.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solidFill>
                <a:prstClr val="black"/>
              </a:solidFill>
              <a:latin typeface="Arial Narrow" charset="0"/>
              <a:ea typeface="ＭＳ Ｐゴシック" charset="0"/>
              <a:cs typeface="Arial Narrow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9"/>
              </a:buBlip>
            </a:pPr>
            <a:r>
              <a:rPr lang="en-US" altLang="zh-CN" sz="2400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 Retrievals for the first campaign were </a:t>
            </a:r>
            <a:r>
              <a:rPr lang="en-US" altLang="zh-CN" sz="2400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archived at the DISCOVER-AQ data center.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217181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Trace Gas Fitting</a:t>
            </a:r>
          </a:p>
        </p:txBody>
      </p:sp>
      <p:sp>
        <p:nvSpPr>
          <p:cNvPr id="31746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2700" y="914400"/>
            <a:ext cx="9131300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FF0000"/>
              </a:buClr>
              <a:buFont typeface="Wingdings" charset="2"/>
              <a:buChar char="u"/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OMI/TEMPO trace gas fitting algorithm to derive Slant Colum Densities (SCDs, </a:t>
            </a:r>
            <a:r>
              <a:rPr lang="en-US" sz="2400" b="1" i="1" dirty="0" smtClean="0">
                <a:solidFill>
                  <a:srgbClr val="000000"/>
                </a:solidFill>
                <a:latin typeface="Arial Narrow"/>
                <a:cs typeface="Arial Narrow"/>
              </a:rPr>
              <a:t>S</a:t>
            </a: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) </a:t>
            </a:r>
            <a:r>
              <a:rPr lang="en-US" altLang="zh-CN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against</a:t>
            </a:r>
            <a:r>
              <a:rPr lang="zh-CN" alt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 Narrow"/>
                <a:cs typeface="Arial Narrow"/>
              </a:rPr>
              <a:t>average</a:t>
            </a:r>
            <a:r>
              <a:rPr lang="zh-CN" altLang="en-US" sz="2400" b="1" dirty="0">
                <a:solidFill>
                  <a:srgbClr val="000000"/>
                </a:solidFill>
                <a:latin typeface="Arial Narrow"/>
                <a:cs typeface="Arial Narrow"/>
              </a:rPr>
              <a:t>“</a:t>
            </a:r>
            <a:r>
              <a:rPr lang="en-US" altLang="zh-CN" sz="2400" b="1" dirty="0">
                <a:solidFill>
                  <a:srgbClr val="000000"/>
                </a:solidFill>
                <a:latin typeface="Arial Narrow"/>
                <a:cs typeface="Arial Narrow"/>
              </a:rPr>
              <a:t>clean” background (NO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Arial Narrow"/>
                <a:cs typeface="Arial Narrow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Arial Narrow"/>
                <a:cs typeface="Arial Narrow"/>
              </a:rPr>
              <a:t>, </a:t>
            </a:r>
            <a:r>
              <a:rPr lang="en-US" altLang="zh-CN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HCHO) or </a:t>
            </a:r>
            <a:r>
              <a:rPr lang="en-US" altLang="zh-CN" sz="2400" b="1" dirty="0">
                <a:solidFill>
                  <a:srgbClr val="000000"/>
                </a:solidFill>
                <a:latin typeface="Arial Narrow"/>
                <a:cs typeface="Arial Narrow"/>
              </a:rPr>
              <a:t>derived </a:t>
            </a:r>
            <a:r>
              <a:rPr lang="en-US" altLang="zh-CN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reference at the top of the atmosphere (</a:t>
            </a:r>
            <a:r>
              <a:rPr lang="en-US" altLang="zh-CN" sz="2400" b="1" dirty="0">
                <a:solidFill>
                  <a:srgbClr val="000000"/>
                </a:solidFill>
                <a:latin typeface="Arial Narrow"/>
                <a:cs typeface="Arial Narrow"/>
              </a:rPr>
              <a:t>for total 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Arial Narrow"/>
                <a:cs typeface="Arial Narrow"/>
              </a:rPr>
              <a:t>3</a:t>
            </a:r>
            <a:r>
              <a:rPr lang="en-US" altLang="zh-CN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)</a:t>
            </a:r>
            <a:endParaRPr lang="en-US" sz="2400" b="1" dirty="0" smtClean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lvl="1" defTabSz="914400">
              <a:buClr>
                <a:srgbClr val="008000"/>
              </a:buClr>
              <a:buFont typeface="Wingdings" charset="2"/>
              <a:buChar char="v"/>
              <a:defRPr/>
            </a:pPr>
            <a:r>
              <a:rPr lang="en-US" sz="2200" b="1" dirty="0" smtClean="0">
                <a:solidFill>
                  <a:srgbClr val="0000FF"/>
                </a:solidFill>
                <a:latin typeface="Calibri"/>
              </a:rPr>
              <a:t>Basic Optical Absorption Spectroscopy (BOAS): Direct fitting of radiances using nonlinear least squares fitting (NLLS) </a:t>
            </a:r>
          </a:p>
          <a:p>
            <a:pPr lvl="1" defTabSz="914400">
              <a:buClr>
                <a:srgbClr val="008000"/>
              </a:buClr>
              <a:buFont typeface="Wingdings" charset="2"/>
              <a:buChar char="v"/>
              <a:defRPr/>
            </a:pPr>
            <a:endParaRPr lang="en-US" sz="2200" b="1" dirty="0">
              <a:solidFill>
                <a:srgbClr val="0000FF"/>
              </a:solidFill>
              <a:latin typeface="Calibri"/>
            </a:endParaRPr>
          </a:p>
          <a:p>
            <a:pPr marL="457200" lvl="1" indent="0" defTabSz="914400">
              <a:buClr>
                <a:srgbClr val="008000"/>
              </a:buClr>
              <a:buFont typeface="Arial" charset="0"/>
              <a:buNone/>
              <a:defRPr/>
            </a:pPr>
            <a:endParaRPr lang="en-US" sz="2200" b="1" dirty="0">
              <a:solidFill>
                <a:srgbClr val="0000FF"/>
              </a:solidFill>
              <a:latin typeface="Calibri"/>
            </a:endParaRPr>
          </a:p>
          <a:p>
            <a:pPr lvl="1" defTabSz="914400">
              <a:buClr>
                <a:srgbClr val="008000"/>
              </a:buClr>
              <a:buFont typeface="Wingdings" charset="2"/>
              <a:buChar char="v"/>
              <a:defRPr/>
            </a:pPr>
            <a:endParaRPr lang="en-US" sz="2200" b="1" dirty="0" smtClean="0">
              <a:solidFill>
                <a:srgbClr val="0000FF"/>
              </a:solidFill>
              <a:latin typeface="Calibri"/>
            </a:endParaRPr>
          </a:p>
          <a:p>
            <a:pPr lvl="1" defTabSz="914400">
              <a:buClr>
                <a:srgbClr val="008000"/>
              </a:buClr>
              <a:buFont typeface="Wingdings" charset="2"/>
              <a:buChar char="v"/>
              <a:defRPr/>
            </a:pPr>
            <a:r>
              <a:rPr lang="en-US" sz="2200" b="1" dirty="0" smtClean="0">
                <a:solidFill>
                  <a:srgbClr val="0000FF"/>
                </a:solidFill>
                <a:latin typeface="Calibri"/>
              </a:rPr>
              <a:t>NO</a:t>
            </a:r>
            <a:r>
              <a:rPr lang="en-US" sz="2200" b="1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sz="2200" b="1" dirty="0" smtClean="0">
                <a:solidFill>
                  <a:srgbClr val="0000FF"/>
                </a:solidFill>
                <a:latin typeface="Calibri"/>
              </a:rPr>
              <a:t>: 430-485 nm, average “clean” background, average </a:t>
            </a:r>
            <a:r>
              <a:rPr lang="en-US" sz="2200" b="1" dirty="0" smtClean="0">
                <a:solidFill>
                  <a:srgbClr val="FF6600"/>
                </a:solidFill>
                <a:latin typeface="Calibri"/>
              </a:rPr>
              <a:t>fitting precision of ~6.3x10</a:t>
            </a:r>
            <a:r>
              <a:rPr lang="en-US" sz="2200" b="1" baseline="30000" dirty="0" smtClean="0">
                <a:solidFill>
                  <a:srgbClr val="FF6600"/>
                </a:solidFill>
                <a:latin typeface="Calibri"/>
              </a:rPr>
              <a:t>14</a:t>
            </a:r>
            <a:r>
              <a:rPr lang="en-US" sz="2200" b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200" b="1" dirty="0" smtClean="0">
                <a:solidFill>
                  <a:srgbClr val="FF6600"/>
                </a:solidFill>
                <a:latin typeface="Calibri"/>
              </a:rPr>
              <a:t>molecules/cm</a:t>
            </a:r>
            <a:r>
              <a:rPr lang="en-US" sz="2200" b="1" baseline="30000" dirty="0" smtClean="0">
                <a:solidFill>
                  <a:srgbClr val="FF6600"/>
                </a:solidFill>
                <a:latin typeface="Calibri"/>
              </a:rPr>
              <a:t>2</a:t>
            </a:r>
          </a:p>
          <a:p>
            <a:pPr lvl="1" defTabSz="914400">
              <a:buClr>
                <a:srgbClr val="008000"/>
              </a:buClr>
              <a:buFont typeface="Wingdings" charset="2"/>
              <a:buChar char="v"/>
              <a:defRPr/>
            </a:pPr>
            <a:r>
              <a:rPr lang="en-US" sz="2200" b="1" dirty="0" smtClean="0">
                <a:solidFill>
                  <a:srgbClr val="0000FF"/>
                </a:solidFill>
                <a:latin typeface="Calibri"/>
              </a:rPr>
              <a:t>HCHO: 324-357 nm, average “clean” background, average </a:t>
            </a:r>
            <a:r>
              <a:rPr lang="en-US" sz="2200" b="1" dirty="0" smtClean="0">
                <a:solidFill>
                  <a:srgbClr val="FF6600"/>
                </a:solidFill>
                <a:latin typeface="Calibri"/>
              </a:rPr>
              <a:t>fitting precision of ~8.0x10</a:t>
            </a:r>
            <a:r>
              <a:rPr lang="en-US" sz="2200" b="1" baseline="30000" dirty="0" smtClean="0">
                <a:solidFill>
                  <a:srgbClr val="FF6600"/>
                </a:solidFill>
                <a:latin typeface="Calibri"/>
              </a:rPr>
              <a:t>15</a:t>
            </a:r>
            <a:r>
              <a:rPr lang="en-US" sz="2200" b="1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2200" b="1" dirty="0">
                <a:solidFill>
                  <a:srgbClr val="FF6600"/>
                </a:solidFill>
                <a:latin typeface="Calibri"/>
              </a:rPr>
              <a:t>molecules/</a:t>
            </a:r>
            <a:r>
              <a:rPr lang="en-US" sz="2200" b="1" dirty="0" smtClean="0">
                <a:solidFill>
                  <a:srgbClr val="FF6600"/>
                </a:solidFill>
                <a:latin typeface="Calibri"/>
              </a:rPr>
              <a:t>cm</a:t>
            </a:r>
            <a:r>
              <a:rPr lang="en-US" sz="2200" b="1" baseline="30000" dirty="0" smtClean="0">
                <a:solidFill>
                  <a:srgbClr val="FF6600"/>
                </a:solidFill>
                <a:latin typeface="Calibri"/>
              </a:rPr>
              <a:t>2</a:t>
            </a:r>
            <a:endParaRPr lang="en-US" sz="2200" b="1" dirty="0" smtClean="0">
              <a:solidFill>
                <a:srgbClr val="FF6600"/>
              </a:solidFill>
              <a:latin typeface="Calibri"/>
            </a:endParaRPr>
          </a:p>
          <a:p>
            <a:pPr lvl="1" defTabSz="914400">
              <a:buClr>
                <a:srgbClr val="008000"/>
              </a:buClr>
              <a:buFont typeface="Wingdings" charset="2"/>
              <a:buChar char="v"/>
              <a:defRPr/>
            </a:pPr>
            <a:r>
              <a:rPr lang="en-US" sz="2200" b="1" dirty="0" smtClean="0">
                <a:solidFill>
                  <a:srgbClr val="0000FF"/>
                </a:solidFill>
                <a:latin typeface="Calibri"/>
              </a:rPr>
              <a:t>Total O</a:t>
            </a:r>
            <a:r>
              <a:rPr lang="en-US" sz="2200" b="1" baseline="-25000" dirty="0" smtClean="0">
                <a:solidFill>
                  <a:srgbClr val="0000FF"/>
                </a:solidFill>
                <a:latin typeface="Calibri"/>
              </a:rPr>
              <a:t>3</a:t>
            </a:r>
            <a:r>
              <a:rPr lang="en-US" sz="2200" b="1" dirty="0" smtClean="0">
                <a:solidFill>
                  <a:srgbClr val="0000FF"/>
                </a:solidFill>
                <a:latin typeface="Calibri"/>
              </a:rPr>
              <a:t>: 318-335 nm, derived TOA reference, BDM cross sections at 228 K (using 2 or more cross sections reduces residual, but increase fitting precision), </a:t>
            </a:r>
            <a:r>
              <a:rPr lang="en-US" sz="2200" b="1" dirty="0" smtClean="0">
                <a:solidFill>
                  <a:srgbClr val="FF6600"/>
                </a:solidFill>
                <a:latin typeface="Calibri"/>
              </a:rPr>
              <a:t>fitting precision of ~3.5 DU</a:t>
            </a:r>
            <a:r>
              <a:rPr lang="en-US" sz="2200" b="1" dirty="0" smtClean="0">
                <a:solidFill>
                  <a:srgbClr val="0000FF"/>
                </a:solidFill>
                <a:latin typeface="Calibri"/>
              </a:rPr>
              <a:t>.</a:t>
            </a:r>
          </a:p>
          <a:p>
            <a:pPr marL="0" indent="0" defTabSz="914400">
              <a:buFont typeface="Arial" charset="0"/>
              <a:buNone/>
              <a:defRPr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0" indent="0" defTabSz="914400">
              <a:buFont typeface="Arial" charset="0"/>
              <a:buNone/>
              <a:defRPr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1748" name="Object 5"/>
          <p:cNvGraphicFramePr>
            <a:graphicFrameLocks noChangeAspect="1"/>
          </p:cNvGraphicFramePr>
          <p:nvPr/>
        </p:nvGraphicFramePr>
        <p:xfrm>
          <a:off x="163513" y="2971800"/>
          <a:ext cx="8980487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" name="Equation" r:id="rId3" imgW="5257800" imgH="508000" progId="Equation.3">
                  <p:embed/>
                </p:oleObj>
              </mc:Choice>
              <mc:Fallback>
                <p:oleObj name="Equation" r:id="rId3" imgW="52578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2971800"/>
                        <a:ext cx="8980487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9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7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47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9B880B-DCC7-984B-A3CA-0CB245A4F11F}" type="slidenum">
              <a:rPr lang="en-US" altLang="zh-CN" sz="20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rPr>
              <a:pPr eaLnBrk="1" hangingPunct="1"/>
              <a:t>12</a:t>
            </a:fld>
            <a:endParaRPr lang="en-US" altLang="zh-CN" sz="2000">
              <a:solidFill>
                <a:srgbClr val="898989"/>
              </a:solidFill>
              <a:latin typeface="Calibri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2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Air Mass Factor Calculation</a:t>
            </a:r>
          </a:p>
        </p:txBody>
      </p:sp>
      <p:sp>
        <p:nvSpPr>
          <p:cNvPr id="32770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Content Placeholder 5"/>
          <p:cNvSpPr txBox="1">
            <a:spLocks/>
          </p:cNvSpPr>
          <p:nvPr/>
        </p:nvSpPr>
        <p:spPr bwMode="auto">
          <a:xfrm>
            <a:off x="12700" y="914400"/>
            <a:ext cx="91313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2" defTabSz="914400" fontAlgn="base">
              <a:spcBef>
                <a:spcPts val="300"/>
              </a:spcBef>
              <a:spcAft>
                <a:spcPts val="600"/>
              </a:spcAft>
              <a:buClr>
                <a:srgbClr val="FF0000"/>
              </a:buClr>
              <a:buFont typeface="Wingdings" charset="0"/>
              <a:buChar char="u"/>
            </a:pP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Merged ozone profile: CMAQ tropospheric O</a:t>
            </a:r>
            <a:r>
              <a:rPr lang="en-US" b="1" baseline="-25000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3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 + OMI stratospheric O</a:t>
            </a:r>
            <a:r>
              <a:rPr lang="en-US" b="1" baseline="-25000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3</a:t>
            </a:r>
          </a:p>
          <a:p>
            <a:pPr lvl="2" defTabSz="914400" fontAlgn="base">
              <a:spcBef>
                <a:spcPts val="300"/>
              </a:spcBef>
              <a:spcAft>
                <a:spcPts val="600"/>
              </a:spcAft>
              <a:buClr>
                <a:srgbClr val="FF0000"/>
              </a:buClr>
              <a:buFont typeface="Wingdings" charset="0"/>
              <a:buChar char="u"/>
            </a:pP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Hourly CMAQ trace gas profiles (</a:t>
            </a:r>
            <a:r>
              <a:rPr lang="en-US" b="1" i="1" dirty="0" err="1">
                <a:solidFill>
                  <a:srgbClr val="000000"/>
                </a:solidFill>
                <a:latin typeface="Arial Narrow" charset="0"/>
                <a:cs typeface="Arial Narrow" charset="0"/>
              </a:rPr>
              <a:t>s</a:t>
            </a:r>
            <a:r>
              <a:rPr lang="en-US" b="1" i="1" baseline="-25000" dirty="0" err="1">
                <a:solidFill>
                  <a:srgbClr val="000000"/>
                </a:solidFill>
                <a:latin typeface="Arial Narrow" charset="0"/>
                <a:cs typeface="Arial Narrow" charset="0"/>
              </a:rPr>
              <a:t>z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) of NO</a:t>
            </a:r>
            <a:r>
              <a:rPr lang="en-US" b="1" baseline="-25000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 and </a:t>
            </a:r>
            <a:r>
              <a:rPr lang="en-US" b="1" dirty="0" smtClean="0">
                <a:solidFill>
                  <a:srgbClr val="000000"/>
                </a:solidFill>
                <a:latin typeface="Arial Narrow" charset="0"/>
                <a:cs typeface="Arial Narrow" charset="0"/>
              </a:rPr>
              <a:t>HCHO in the troposphere and MACH stratospheric NO2 profiles</a:t>
            </a:r>
          </a:p>
          <a:p>
            <a:pPr lvl="2" defTabSz="914400" fontAlgn="base">
              <a:spcBef>
                <a:spcPts val="300"/>
              </a:spcBef>
              <a:spcAft>
                <a:spcPts val="600"/>
              </a:spcAft>
              <a:buClr>
                <a:srgbClr val="FF0000"/>
              </a:buClr>
              <a:buFont typeface="Wingdings" charset="0"/>
              <a:buChar char="u"/>
            </a:pPr>
            <a:r>
              <a:rPr lang="en-US" b="1" dirty="0" smtClean="0">
                <a:solidFill>
                  <a:srgbClr val="000000"/>
                </a:solidFill>
                <a:latin typeface="Arial Narrow" charset="0"/>
                <a:cs typeface="Arial Narrow" charset="0"/>
              </a:rPr>
              <a:t>MODIS 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BRDF/albedo climatology at 30 arc sec (~ 1km)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  <a:sym typeface="Wingdings" charset="0"/>
              </a:rPr>
              <a:t> derive blue sky albedo for NO</a:t>
            </a:r>
            <a:r>
              <a:rPr lang="en-US" b="1" baseline="-25000" dirty="0">
                <a:solidFill>
                  <a:srgbClr val="000000"/>
                </a:solidFill>
                <a:latin typeface="Arial Narrow" charset="0"/>
                <a:cs typeface="Arial Narrow" charset="0"/>
                <a:sym typeface="Wingdings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  <a:sym typeface="Wingdings" charset="0"/>
              </a:rPr>
              <a:t> at ~470 nm from black &amp; white sky albedo weighted using the ratio of direct to total </a:t>
            </a:r>
            <a:r>
              <a:rPr lang="en-US" b="1" dirty="0" err="1">
                <a:solidFill>
                  <a:srgbClr val="000000"/>
                </a:solidFill>
                <a:latin typeface="Arial Narrow" charset="0"/>
                <a:cs typeface="Arial Narrow" charset="0"/>
                <a:sym typeface="Wingdings" charset="0"/>
              </a:rPr>
              <a:t>downwelling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  <a:sym typeface="Wingdings" charset="0"/>
              </a:rPr>
              <a:t> flux at the surface</a:t>
            </a:r>
          </a:p>
          <a:p>
            <a:pPr lvl="2" defTabSz="914400" fontAlgn="base">
              <a:spcBef>
                <a:spcPts val="300"/>
              </a:spcBef>
              <a:spcAft>
                <a:spcPts val="600"/>
              </a:spcAft>
              <a:buClr>
                <a:srgbClr val="FF0000"/>
              </a:buClr>
              <a:buFont typeface="Wingdings" charset="0"/>
              <a:buChar char="u"/>
            </a:pPr>
            <a:r>
              <a:rPr lang="en-US" b="1" dirty="0" smtClean="0">
                <a:solidFill>
                  <a:srgbClr val="000000"/>
                </a:solidFill>
                <a:latin typeface="Arial Narrow" charset="0"/>
                <a:cs typeface="Arial Narrow" charset="0"/>
                <a:sym typeface="Wingdings" charset="0"/>
              </a:rPr>
              <a:t>High-resolution MODIS 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  <a:sym typeface="Wingdings" charset="0"/>
              </a:rPr>
              <a:t>albedo @470 nm scaled down to 342 nm based on ratio of </a:t>
            </a:r>
            <a:r>
              <a:rPr lang="en-US" b="1" dirty="0" smtClean="0">
                <a:solidFill>
                  <a:srgbClr val="000000"/>
                </a:solidFill>
                <a:latin typeface="Arial Narrow" charset="0"/>
                <a:cs typeface="Arial Narrow" charset="0"/>
                <a:sym typeface="Wingdings" charset="0"/>
              </a:rPr>
              <a:t>coarse-resolution OMI 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  <a:sym typeface="Wingdings" charset="0"/>
              </a:rPr>
              <a:t>albedo at @471 nm to that @342 </a:t>
            </a:r>
            <a:r>
              <a:rPr lang="en-US" b="1" dirty="0" smtClean="0">
                <a:solidFill>
                  <a:srgbClr val="000000"/>
                </a:solidFill>
                <a:latin typeface="Arial Narrow" charset="0"/>
                <a:cs typeface="Arial Narrow" charset="0"/>
                <a:sym typeface="Wingdings" charset="0"/>
              </a:rPr>
              <a:t>nm for both HCHO and O</a:t>
            </a:r>
            <a:r>
              <a:rPr lang="en-US" b="1" baseline="-25000" dirty="0" smtClean="0">
                <a:solidFill>
                  <a:srgbClr val="000000"/>
                </a:solidFill>
                <a:latin typeface="Arial Narrow" charset="0"/>
                <a:cs typeface="Arial Narrow" charset="0"/>
                <a:sym typeface="Wingdings" charset="0"/>
              </a:rPr>
              <a:t>3</a:t>
            </a:r>
            <a:endParaRPr lang="en-US" b="1" baseline="-25000" dirty="0">
              <a:solidFill>
                <a:srgbClr val="000000"/>
              </a:solidFill>
              <a:latin typeface="Arial Narrow" charset="0"/>
              <a:cs typeface="Arial Narrow" charset="0"/>
            </a:endParaRPr>
          </a:p>
          <a:p>
            <a:pPr lvl="2" defTabSz="914400" fontAlgn="base">
              <a:spcBef>
                <a:spcPts val="300"/>
              </a:spcBef>
              <a:spcAft>
                <a:spcPts val="600"/>
              </a:spcAft>
              <a:buClr>
                <a:srgbClr val="FF0000"/>
              </a:buClr>
              <a:buFont typeface="Wingdings" charset="0"/>
              <a:buChar char="u"/>
            </a:pP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VLIDORT calculation of scattering weights </a:t>
            </a:r>
            <a:r>
              <a:rPr lang="en-US" b="1" i="1" dirty="0" err="1">
                <a:solidFill>
                  <a:srgbClr val="000000"/>
                </a:solidFill>
                <a:latin typeface="Arial Narrow" charset="0"/>
                <a:cs typeface="Arial Narrow" charset="0"/>
              </a:rPr>
              <a:t>w</a:t>
            </a:r>
            <a:r>
              <a:rPr lang="en-US" b="1" baseline="-25000" dirty="0" err="1">
                <a:solidFill>
                  <a:srgbClr val="000000"/>
                </a:solidFill>
                <a:latin typeface="Arial Narrow" charset="0"/>
                <a:cs typeface="Arial Narrow" charset="0"/>
              </a:rPr>
              <a:t>z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 at flight altitude weighted by CMAQ profiles to derive wavelength-dependent AMFs (</a:t>
            </a:r>
            <a:r>
              <a:rPr lang="en-US" b="1" i="1" dirty="0" err="1">
                <a:solidFill>
                  <a:srgbClr val="000000"/>
                </a:solidFill>
                <a:latin typeface="Arial Narrow" charset="0"/>
                <a:cs typeface="Arial Narrow" charset="0"/>
              </a:rPr>
              <a:t>A</a:t>
            </a:r>
            <a:r>
              <a:rPr lang="en-US" b="1" i="1" baseline="-25000" dirty="0" err="1">
                <a:solidFill>
                  <a:srgbClr val="000000"/>
                </a:solidFill>
                <a:latin typeface="Arial Narrow" charset="0"/>
                <a:cs typeface="Arial Narrow" charset="0"/>
              </a:rPr>
              <a:t>λ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)</a:t>
            </a:r>
          </a:p>
          <a:p>
            <a:pPr lvl="2" defTabSz="914400" fontAlgn="base">
              <a:spcBef>
                <a:spcPts val="300"/>
              </a:spcBef>
              <a:spcAft>
                <a:spcPts val="600"/>
              </a:spcAft>
              <a:buClr>
                <a:srgbClr val="FF0000"/>
              </a:buClr>
              <a:buFont typeface="Wingdings" charset="0"/>
              <a:buChar char="u"/>
            </a:pP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Weighted by cross sections to derive </a:t>
            </a:r>
            <a:r>
              <a:rPr lang="en-US" b="1" i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A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 for fitting window (for total O</a:t>
            </a:r>
            <a:r>
              <a:rPr lang="en-US" b="1" baseline="-25000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3</a:t>
            </a:r>
            <a:r>
              <a:rPr lang="en-US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)</a:t>
            </a:r>
          </a:p>
        </p:txBody>
      </p:sp>
      <p:graphicFrame>
        <p:nvGraphicFramePr>
          <p:cNvPr id="32772" name="Object 9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8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47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16C4DC-E7CD-6D48-984C-B600C6C9DC86}" type="slidenum">
              <a:rPr lang="en-US" altLang="zh-CN" sz="20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rPr>
              <a:pPr eaLnBrk="1" hangingPunct="1"/>
              <a:t>13</a:t>
            </a:fld>
            <a:endParaRPr lang="en-US" altLang="zh-CN" sz="2000">
              <a:solidFill>
                <a:srgbClr val="898989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graphicFrame>
        <p:nvGraphicFramePr>
          <p:cNvPr id="3277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893346"/>
              </p:ext>
            </p:extLst>
          </p:nvPr>
        </p:nvGraphicFramePr>
        <p:xfrm>
          <a:off x="1219200" y="6021252"/>
          <a:ext cx="3516313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" name="Equation" r:id="rId5" imgW="1257300" imgH="292100" progId="Equation.3">
                  <p:embed/>
                </p:oleObj>
              </mc:Choice>
              <mc:Fallback>
                <p:oleObj name="Equation" r:id="rId5" imgW="12573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6021252"/>
                        <a:ext cx="3516313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718832"/>
              </p:ext>
            </p:extLst>
          </p:nvPr>
        </p:nvGraphicFramePr>
        <p:xfrm>
          <a:off x="6400800" y="5923859"/>
          <a:ext cx="10287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" name="Equation" r:id="rId7" imgW="419100" imgH="393700" progId="Equation.3">
                  <p:embed/>
                </p:oleObj>
              </mc:Choice>
              <mc:Fallback>
                <p:oleObj name="Equation" r:id="rId7" imgW="419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923859"/>
                        <a:ext cx="1028700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593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Convert from SCDs to VCDs</a:t>
            </a:r>
          </a:p>
        </p:txBody>
      </p:sp>
      <p:sp>
        <p:nvSpPr>
          <p:cNvPr id="3379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26988" y="914400"/>
            <a:ext cx="5764212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buClr>
                <a:srgbClr val="FF0000"/>
              </a:buClr>
              <a:buFont typeface="Wingdings" charset="2"/>
              <a:buChar char="u"/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NO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 Narrow"/>
                <a:cs typeface="Arial Narrow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 and HCHO: need to account for background reference as fitting against reference does not remove abundance above the aircraft</a:t>
            </a:r>
          </a:p>
          <a:p>
            <a:pPr defTabSz="914400">
              <a:buClr>
                <a:srgbClr val="FF0000"/>
              </a:buClr>
              <a:buFont typeface="Wingdings" charset="2"/>
              <a:buChar char="u"/>
              <a:defRPr/>
            </a:pPr>
            <a:r>
              <a:rPr lang="en-US" sz="2400" b="1" dirty="0">
                <a:solidFill>
                  <a:srgbClr val="000000"/>
                </a:solidFill>
                <a:latin typeface="Arial Narrow"/>
                <a:cs typeface="Arial Narrow"/>
              </a:rPr>
              <a:t>Derive total/tropospheric VCDs (e.g., comparison with Pandora/OMI) or VCDs below </a:t>
            </a:r>
            <a:r>
              <a:rPr lang="en-US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aircraft (comp. with P3B)</a:t>
            </a:r>
            <a:endParaRPr lang="en-US" sz="2400" b="1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marL="0" indent="0" defTabSz="914400">
              <a:buFont typeface="Arial" charset="0"/>
              <a:buNone/>
              <a:defRPr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0" indent="0" defTabSz="914400">
              <a:buFont typeface="Arial" charset="0"/>
              <a:buNone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3796" name="Object 9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547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F834F0-4C63-C240-B829-900663560FBC}" type="slidenum">
              <a:rPr lang="en-US" altLang="zh-CN" sz="20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rPr>
              <a:pPr eaLnBrk="1" hangingPunct="1"/>
              <a:t>14</a:t>
            </a:fld>
            <a:endParaRPr lang="en-US" altLang="zh-CN" sz="2000">
              <a:solidFill>
                <a:srgbClr val="898989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pic>
        <p:nvPicPr>
          <p:cNvPr id="33798" name="Picture 1" descr="scateweight_comparison_xliu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16763" r="10056" b="5653"/>
          <a:stretch>
            <a:fillRect/>
          </a:stretch>
        </p:blipFill>
        <p:spPr bwMode="auto">
          <a:xfrm>
            <a:off x="5257800" y="914400"/>
            <a:ext cx="388620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9" name="Object 12"/>
          <p:cNvGraphicFramePr>
            <a:graphicFrameLocks noChangeAspect="1"/>
          </p:cNvGraphicFramePr>
          <p:nvPr/>
        </p:nvGraphicFramePr>
        <p:xfrm>
          <a:off x="1143000" y="3657600"/>
          <a:ext cx="28289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3" name="Equation" r:id="rId6" imgW="1346200" imgH="228600" progId="Equation.3">
                  <p:embed/>
                </p:oleObj>
              </mc:Choice>
              <mc:Fallback>
                <p:oleObj name="Equation" r:id="rId6" imgW="1346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657600"/>
                        <a:ext cx="2828925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29264"/>
              </p:ext>
            </p:extLst>
          </p:nvPr>
        </p:nvGraphicFramePr>
        <p:xfrm>
          <a:off x="152400" y="4267200"/>
          <a:ext cx="495300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" name="Equation" r:id="rId8" imgW="2781300" imgH="266700" progId="Equation.3">
                  <p:embed/>
                </p:oleObj>
              </mc:Choice>
              <mc:Fallback>
                <p:oleObj name="Equation" r:id="rId8" imgW="27813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267200"/>
                        <a:ext cx="4953000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1" name="Rectangle 3"/>
          <p:cNvSpPr>
            <a:spLocks noChangeArrowheads="1"/>
          </p:cNvSpPr>
          <p:nvPr/>
        </p:nvSpPr>
        <p:spPr bwMode="auto">
          <a:xfrm>
            <a:off x="152400" y="5257800"/>
            <a:ext cx="70866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0"/>
              <a:buChar char="u"/>
            </a:pPr>
            <a:r>
              <a:rPr lang="en-US" sz="2400" b="1" dirty="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rPr>
              <a:t>Approximate </a:t>
            </a:r>
            <a:r>
              <a:rPr lang="en-US" sz="2400" b="1" dirty="0" err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rPr>
              <a:t>V</a:t>
            </a:r>
            <a:r>
              <a:rPr lang="en-US" sz="2400" b="1" baseline="-25000" dirty="0" err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rPr>
              <a:t>ref</a:t>
            </a:r>
            <a:r>
              <a:rPr lang="en-US" sz="2400" b="1" dirty="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rPr>
              <a:t> and </a:t>
            </a:r>
            <a:r>
              <a:rPr lang="en-US" sz="2400" b="1" dirty="0" err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rPr>
              <a:t>V</a:t>
            </a:r>
            <a:r>
              <a:rPr lang="en-US" sz="2400" b="1" baseline="-25000" dirty="0" err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rPr>
              <a:t>abv,ac</a:t>
            </a:r>
            <a:r>
              <a:rPr lang="en-US" sz="2400" b="1" baseline="-25000" dirty="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rPr>
              <a:t>based on CMAQ </a:t>
            </a:r>
            <a:r>
              <a:rPr lang="en-US" sz="2400" b="1" dirty="0" smtClean="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rPr>
              <a:t>profiles and MACH stratospheric NO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rPr>
              <a:t>, which can cause systematic biases.</a:t>
            </a:r>
            <a:endParaRPr lang="en-US" sz="2400" b="1" dirty="0">
              <a:solidFill>
                <a:srgbClr val="000000"/>
              </a:solidFill>
              <a:latin typeface="Arial Narrow" charset="0"/>
              <a:ea typeface="ＭＳ Ｐゴシック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1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" y="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zh-CN" sz="3200" b="1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Comparison with PANDORA NO</a:t>
            </a:r>
            <a:r>
              <a:rPr lang="en-US" altLang="zh-CN" sz="3200" b="1" baseline="-25000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2</a:t>
            </a:r>
          </a:p>
        </p:txBody>
      </p:sp>
      <p:sp>
        <p:nvSpPr>
          <p:cNvPr id="38914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38917" name="Group 4"/>
          <p:cNvGrpSpPr>
            <a:grpSpLocks/>
          </p:cNvGrpSpPr>
          <p:nvPr/>
        </p:nvGrpSpPr>
        <p:grpSpPr bwMode="auto">
          <a:xfrm>
            <a:off x="1295400" y="609600"/>
            <a:ext cx="2514600" cy="1981200"/>
            <a:chOff x="0" y="1116013"/>
            <a:chExt cx="2740025" cy="2922587"/>
          </a:xfrm>
        </p:grpSpPr>
        <p:pic>
          <p:nvPicPr>
            <p:cNvPr id="3892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87550"/>
              <a:ext cx="2514600" cy="205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2" name="Line 23"/>
            <p:cNvSpPr>
              <a:spLocks noChangeShapeType="1"/>
            </p:cNvSpPr>
            <p:nvPr/>
          </p:nvSpPr>
          <p:spPr bwMode="auto">
            <a:xfrm flipV="1">
              <a:off x="1524000" y="2411413"/>
              <a:ext cx="12160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3" name="Line 23"/>
            <p:cNvSpPr>
              <a:spLocks noChangeShapeType="1"/>
            </p:cNvSpPr>
            <p:nvPr/>
          </p:nvSpPr>
          <p:spPr bwMode="auto">
            <a:xfrm flipV="1">
              <a:off x="1524000" y="1878013"/>
              <a:ext cx="1066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4" name="Line 23"/>
            <p:cNvSpPr>
              <a:spLocks noChangeShapeType="1"/>
            </p:cNvSpPr>
            <p:nvPr/>
          </p:nvSpPr>
          <p:spPr bwMode="auto">
            <a:xfrm flipV="1">
              <a:off x="1527175" y="1649413"/>
              <a:ext cx="911225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5" name="Line 23"/>
            <p:cNvSpPr>
              <a:spLocks noChangeShapeType="1"/>
            </p:cNvSpPr>
            <p:nvPr/>
          </p:nvSpPr>
          <p:spPr bwMode="auto">
            <a:xfrm flipV="1">
              <a:off x="1524000" y="1420813"/>
              <a:ext cx="76200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6" name="Line 23"/>
            <p:cNvSpPr>
              <a:spLocks noChangeShapeType="1"/>
            </p:cNvSpPr>
            <p:nvPr/>
          </p:nvSpPr>
          <p:spPr bwMode="auto">
            <a:xfrm flipV="1">
              <a:off x="1524000" y="1268413"/>
              <a:ext cx="53340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7" name="Line 23"/>
            <p:cNvSpPr>
              <a:spLocks noChangeShapeType="1"/>
            </p:cNvSpPr>
            <p:nvPr/>
          </p:nvSpPr>
          <p:spPr bwMode="auto">
            <a:xfrm flipV="1">
              <a:off x="1524000" y="1143000"/>
              <a:ext cx="22860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8" name="Line 23"/>
            <p:cNvSpPr>
              <a:spLocks noChangeShapeType="1"/>
            </p:cNvSpPr>
            <p:nvPr/>
          </p:nvSpPr>
          <p:spPr bwMode="auto">
            <a:xfrm flipV="1">
              <a:off x="1524000" y="1116013"/>
              <a:ext cx="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29" name="Line 23"/>
            <p:cNvSpPr>
              <a:spLocks noChangeShapeType="1"/>
            </p:cNvSpPr>
            <p:nvPr/>
          </p:nvSpPr>
          <p:spPr bwMode="auto">
            <a:xfrm flipV="1">
              <a:off x="1524000" y="2106613"/>
              <a:ext cx="1143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8918" name="Slide Number Placeholder 5"/>
          <p:cNvSpPr txBox="1">
            <a:spLocks/>
          </p:cNvSpPr>
          <p:nvPr/>
        </p:nvSpPr>
        <p:spPr bwMode="auto">
          <a:xfrm>
            <a:off x="7010400" y="64547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95A65304-4423-FD48-9D28-013A15FDADFA}" type="slidenum">
              <a:rPr lang="en-US" altLang="zh-CN" sz="20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CN" sz="2000">
              <a:solidFill>
                <a:srgbClr val="898989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38919" name="Rectangle 3"/>
          <p:cNvSpPr txBox="1">
            <a:spLocks noChangeArrowheads="1"/>
          </p:cNvSpPr>
          <p:nvPr/>
        </p:nvSpPr>
        <p:spPr bwMode="auto">
          <a:xfrm>
            <a:off x="0" y="2667000"/>
            <a:ext cx="4953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</a:pP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PANDORA total NO</a:t>
            </a:r>
            <a:r>
              <a:rPr lang="en-US" altLang="zh-CN" b="1" baseline="-25000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2</a:t>
            </a: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 from direct-sun: high precision (</a:t>
            </a:r>
            <a:r>
              <a:rPr lang="en-US" altLang="zh-CN" b="1" dirty="0">
                <a:solidFill>
                  <a:srgbClr val="FF6600"/>
                </a:solidFill>
                <a:latin typeface="Arial Narrow" charset="0"/>
                <a:cs typeface="Arial Narrow" charset="0"/>
              </a:rPr>
              <a:t>~2.6E14 molecules cm</a:t>
            </a:r>
            <a:r>
              <a:rPr lang="en-US" altLang="zh-CN" b="1" baseline="30000" dirty="0">
                <a:solidFill>
                  <a:srgbClr val="FF6600"/>
                </a:solidFill>
                <a:latin typeface="Arial Narrow" charset="0"/>
                <a:cs typeface="Arial Narrow" charset="0"/>
              </a:rPr>
              <a:t>-2</a:t>
            </a: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), accuracy (</a:t>
            </a:r>
            <a:r>
              <a:rPr lang="en-US" altLang="zh-CN" b="1" dirty="0">
                <a:solidFill>
                  <a:srgbClr val="FF6600"/>
                </a:solidFill>
                <a:latin typeface="Arial Narrow" charset="0"/>
                <a:cs typeface="Arial Narrow" charset="0"/>
              </a:rPr>
              <a:t>~1.0E15 </a:t>
            </a: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based on PANDORA performance inter-comparison (</a:t>
            </a:r>
            <a:r>
              <a:rPr lang="en-US" b="1" dirty="0" err="1">
                <a:solidFill>
                  <a:prstClr val="black"/>
                </a:solidFill>
                <a:latin typeface="Arial Narrow" charset="0"/>
                <a:cs typeface="Arial Narrow" charset="0"/>
              </a:rPr>
              <a:t>Tzortziou</a:t>
            </a:r>
            <a:r>
              <a:rPr lang="en-US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 et al., 2013)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Blip>
                <a:blip r:embed="rId4"/>
              </a:buBlip>
            </a:pP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Collocation: </a:t>
            </a:r>
            <a:r>
              <a:rPr lang="en-US" altLang="zh-CN" b="1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within 3 km and </a:t>
            </a:r>
            <a:r>
              <a:rPr lang="en-US" altLang="zh-CN" b="1" dirty="0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20 </a:t>
            </a:r>
            <a:r>
              <a:rPr lang="en-US" altLang="zh-CN" b="1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mins</a:t>
            </a:r>
            <a:r>
              <a:rPr lang="en-US" altLang="zh-CN" b="1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, average both data</a:t>
            </a:r>
            <a:endParaRPr lang="en-US" altLang="zh-CN" b="1" dirty="0">
              <a:solidFill>
                <a:prstClr val="black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38920" name="Rectangle 1"/>
          <p:cNvSpPr>
            <a:spLocks noChangeArrowheads="1"/>
          </p:cNvSpPr>
          <p:nvPr/>
        </p:nvSpPr>
        <p:spPr bwMode="auto">
          <a:xfrm>
            <a:off x="23813" y="5629275"/>
            <a:ext cx="9120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</a:pPr>
            <a:r>
              <a:rPr lang="en-US" altLang="zh-CN" sz="2400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 Generally good agreement, higher correlation at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stations more </a:t>
            </a:r>
            <a:r>
              <a:rPr lang="en-US" altLang="zh-CN" sz="2400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variability (with R &gt;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0.86, </a:t>
            </a:r>
            <a:r>
              <a:rPr lang="en-US" altLang="zh-CN" sz="2400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e.g., UMBC,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Essex, SERC)</a:t>
            </a:r>
            <a:r>
              <a:rPr lang="en-US" altLang="zh-CN" sz="2400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, lower correlation at stations with less variability (e.g., </a:t>
            </a:r>
            <a:r>
              <a:rPr lang="en-US" altLang="zh-CN" sz="2400" b="1" dirty="0" err="1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Padonia</a:t>
            </a:r>
            <a:r>
              <a:rPr lang="en-US" altLang="zh-CN" sz="2400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, </a:t>
            </a:r>
            <a:r>
              <a:rPr lang="en-US" altLang="zh-CN" sz="2400" b="1" dirty="0" err="1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Aldino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), large biases at Essex/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Padonia</a:t>
            </a:r>
            <a:endParaRPr lang="en-US" altLang="zh-CN" sz="2400" b="1" dirty="0">
              <a:solidFill>
                <a:prstClr val="black"/>
              </a:solidFill>
              <a:latin typeface="Arial Narrow" charset="0"/>
              <a:ea typeface="ＭＳ Ｐゴシック" charset="0"/>
              <a:cs typeface="Arial Narrow" charset="0"/>
            </a:endParaRPr>
          </a:p>
        </p:txBody>
      </p:sp>
      <p:pic>
        <p:nvPicPr>
          <p:cNvPr id="3" name="Picture 2" descr="acam_PANDORA_comparison_NO2_xliuo3_p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15465" r="7216" b="7780"/>
          <a:stretch/>
        </p:blipFill>
        <p:spPr>
          <a:xfrm>
            <a:off x="4791435" y="762000"/>
            <a:ext cx="4352565" cy="497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920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-31750" y="5486400"/>
            <a:ext cx="917575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defTabSz="914400"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Generally good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agreement with correlation of ~0.80 and slope of 0.98: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mean biases of ~</a:t>
            </a:r>
            <a:r>
              <a:rPr lang="en-US" altLang="zh-CN" sz="2400" b="1" dirty="0" smtClean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2.7E15 </a:t>
            </a:r>
            <a:r>
              <a:rPr lang="en-US" altLang="zh-CN" sz="2400" b="1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molecules cm</a:t>
            </a:r>
            <a:r>
              <a:rPr lang="en-US" altLang="zh-CN" sz="2400" b="1" baseline="30000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-2</a:t>
            </a:r>
            <a:r>
              <a:rPr lang="en-US" altLang="zh-CN" sz="2400" b="1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altLang="zh-CN" sz="2400" b="1" dirty="0" smtClean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(1.5-4.5)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and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1</a:t>
            </a:r>
            <a:r>
              <a:rPr lang="en-US" altLang="zh-CN" sz="2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σ of</a:t>
            </a:r>
            <a:r>
              <a:rPr lang="en-US" altLang="zh-CN" sz="2400" b="1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altLang="zh-CN" sz="2400" b="1" dirty="0" smtClean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1.7E15 (0.9-1.6)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with large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biases at Essex and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Padonia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(</a:t>
            </a:r>
            <a:r>
              <a:rPr lang="en-US" altLang="zh-CN" sz="2400" b="1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3.9-4.5E15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) </a:t>
            </a:r>
            <a:endParaRPr lang="en-US" altLang="zh-CN" sz="2400" b="1" dirty="0">
              <a:solidFill>
                <a:prstClr val="black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40964" name="Rectangle 2"/>
          <p:cNvSpPr txBox="1">
            <a:spLocks noChangeArrowheads="1"/>
          </p:cNvSpPr>
          <p:nvPr/>
        </p:nvSpPr>
        <p:spPr bwMode="auto">
          <a:xfrm>
            <a:off x="1270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Comparison with PANDORA NO</a:t>
            </a:r>
            <a:r>
              <a:rPr lang="en-US" altLang="zh-CN" sz="3200" b="1" baseline="-25000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2</a:t>
            </a:r>
          </a:p>
        </p:txBody>
      </p:sp>
      <p:sp>
        <p:nvSpPr>
          <p:cNvPr id="40965" name="Slide Number Placeholder 5"/>
          <p:cNvSpPr txBox="1">
            <a:spLocks/>
          </p:cNvSpPr>
          <p:nvPr/>
        </p:nvSpPr>
        <p:spPr bwMode="auto">
          <a:xfrm>
            <a:off x="7010400" y="64547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D12B65E6-233C-9845-9C99-893827E91C5C}" type="slidenum">
              <a:rPr lang="en-US" altLang="zh-CN" sz="20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CN" sz="2000">
              <a:solidFill>
                <a:srgbClr val="898989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pic>
        <p:nvPicPr>
          <p:cNvPr id="2" name="Picture 1" descr="acam_PANDORA_comparison_NO2_xliuo3_p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8499" r="8091" b="18371"/>
          <a:stretch/>
        </p:blipFill>
        <p:spPr>
          <a:xfrm>
            <a:off x="4881432" y="1143000"/>
            <a:ext cx="4262568" cy="4038600"/>
          </a:xfrm>
          <a:prstGeom prst="rect">
            <a:avLst/>
          </a:prstGeom>
        </p:spPr>
      </p:pic>
      <p:pic>
        <p:nvPicPr>
          <p:cNvPr id="3" name="Picture 2" descr="acam_PANDORA_comparison_NO2_xliuo3_p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15536" r="8100" b="12339"/>
          <a:stretch/>
        </p:blipFill>
        <p:spPr>
          <a:xfrm>
            <a:off x="457200" y="762000"/>
            <a:ext cx="428161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72400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" y="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Comparison with P3B NO</a:t>
            </a:r>
            <a:r>
              <a:rPr lang="en-US" altLang="zh-CN" sz="3200" b="1" baseline="-25000" dirty="0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2</a:t>
            </a:r>
          </a:p>
        </p:txBody>
      </p:sp>
      <p:sp>
        <p:nvSpPr>
          <p:cNvPr id="43011" name="Line 4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3013" name="Slide Number Placeholder 5"/>
          <p:cNvSpPr txBox="1">
            <a:spLocks/>
          </p:cNvSpPr>
          <p:nvPr/>
        </p:nvSpPr>
        <p:spPr bwMode="auto">
          <a:xfrm>
            <a:off x="7010400" y="64547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839008ED-FE47-EB40-AC5D-22EE419F1051}" type="slidenum">
              <a:rPr lang="en-US" altLang="zh-CN" sz="20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CN" sz="2000">
              <a:solidFill>
                <a:srgbClr val="898989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43014" name="Rectangle 3"/>
          <p:cNvSpPr txBox="1">
            <a:spLocks noChangeArrowheads="1"/>
          </p:cNvSpPr>
          <p:nvPr/>
        </p:nvSpPr>
        <p:spPr bwMode="auto">
          <a:xfrm>
            <a:off x="0" y="2743200"/>
            <a:ext cx="4038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In situ P3B: column integration from spiral </a:t>
            </a:r>
            <a:r>
              <a:rPr lang="en-US" altLang="zh-CN" b="1" dirty="0" smtClean="0">
                <a:solidFill>
                  <a:prstClr val="black"/>
                </a:solidFill>
                <a:latin typeface="Arial Narrow" charset="0"/>
                <a:cs typeface="Arial Narrow" charset="0"/>
              </a:rPr>
              <a:t>scaled </a:t>
            </a: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to </a:t>
            </a:r>
            <a:r>
              <a:rPr lang="en-US" altLang="zh-CN" b="1" dirty="0" smtClean="0">
                <a:solidFill>
                  <a:prstClr val="black"/>
                </a:solidFill>
                <a:latin typeface="Arial Narrow" charset="0"/>
                <a:cs typeface="Arial Narrow" charset="0"/>
              </a:rPr>
              <a:t>NO</a:t>
            </a:r>
            <a:r>
              <a:rPr lang="en-US" altLang="zh-CN" b="1" baseline="-25000" dirty="0" smtClean="0">
                <a:solidFill>
                  <a:prstClr val="black"/>
                </a:solidFill>
                <a:latin typeface="Arial Narrow" charset="0"/>
                <a:cs typeface="Arial Narrow" charset="0"/>
              </a:rPr>
              <a:t>2</a:t>
            </a:r>
            <a:r>
              <a:rPr lang="en-US" altLang="zh-CN" b="1" dirty="0" smtClean="0">
                <a:solidFill>
                  <a:prstClr val="black"/>
                </a:solidFill>
                <a:latin typeface="Arial Narrow" charset="0"/>
                <a:cs typeface="Arial Narrow" charset="0"/>
              </a:rPr>
              <a:t> columns below aircraft with </a:t>
            </a: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CMAQ profiles 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Collocation: </a:t>
            </a:r>
            <a:r>
              <a:rPr lang="en-US" altLang="zh-CN" b="1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within 3</a:t>
            </a:r>
            <a:r>
              <a:rPr lang="en-US" altLang="zh-CN" b="1" dirty="0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km and </a:t>
            </a:r>
            <a:r>
              <a:rPr lang="en-US" altLang="zh-CN" b="1" dirty="0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30 </a:t>
            </a:r>
            <a:r>
              <a:rPr lang="en-US" altLang="zh-CN" b="1" dirty="0" err="1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mins</a:t>
            </a:r>
            <a:r>
              <a:rPr lang="en-US" altLang="zh-CN" b="1" dirty="0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, </a:t>
            </a:r>
            <a:r>
              <a:rPr lang="en-US" altLang="zh-CN" b="1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average </a:t>
            </a:r>
            <a:r>
              <a:rPr lang="en-US" altLang="zh-CN" b="1" dirty="0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ACAM </a:t>
            </a:r>
            <a:r>
              <a:rPr lang="en-US" altLang="zh-CN" b="1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data</a:t>
            </a:r>
            <a:endParaRPr lang="en-US" altLang="zh-CN" b="1" dirty="0">
              <a:solidFill>
                <a:prstClr val="black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43015" name="Rectangle 1"/>
          <p:cNvSpPr>
            <a:spLocks noChangeArrowheads="1"/>
          </p:cNvSpPr>
          <p:nvPr/>
        </p:nvSpPr>
        <p:spPr bwMode="auto">
          <a:xfrm>
            <a:off x="23813" y="5486400"/>
            <a:ext cx="912018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defTabSz="914400"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/>
            </a:pP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Generally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good correlation of ~0.81 with slope of 1.2.</a:t>
            </a:r>
          </a:p>
          <a:p>
            <a:pPr marL="285750" indent="-285750" defTabSz="914400"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/>
            </a:pP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Mean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biases of </a:t>
            </a:r>
            <a:r>
              <a:rPr lang="en-US" altLang="zh-CN" sz="2400" b="1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1.0E15 molecules cm</a:t>
            </a:r>
            <a:r>
              <a:rPr lang="en-US" altLang="zh-CN" sz="2400" b="1" baseline="30000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-2</a:t>
            </a:r>
            <a:r>
              <a:rPr lang="en-US" altLang="zh-CN" sz="2400" b="1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 and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1</a:t>
            </a:r>
            <a:r>
              <a:rPr lang="en-US" altLang="zh-CN" sz="2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σ of</a:t>
            </a:r>
            <a:r>
              <a:rPr lang="en-US" altLang="zh-CN" sz="2400" b="1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 2.1E15 molecules cm</a:t>
            </a:r>
            <a:r>
              <a:rPr lang="en-US" altLang="zh-CN" sz="2400" b="1" baseline="30000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-2</a:t>
            </a:r>
            <a:endParaRPr lang="en-US" altLang="zh-CN" sz="2400" b="1" dirty="0">
              <a:solidFill>
                <a:prstClr val="black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pic>
        <p:nvPicPr>
          <p:cNvPr id="430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28575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685800"/>
            <a:ext cx="4800600" cy="471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9264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-31750" y="4561940"/>
            <a:ext cx="9175750" cy="238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defTabSz="914400"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OMI NO</a:t>
            </a:r>
            <a:r>
              <a:rPr lang="en-US" altLang="zh-CN" sz="2400" b="1" baseline="-25000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2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distribution agree well with ACAM NO</a:t>
            </a:r>
            <a:r>
              <a:rPr lang="en-US" altLang="zh-CN" sz="2400" b="1" baseline="-25000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2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considering the significant difference in spatial resolution.</a:t>
            </a:r>
          </a:p>
          <a:p>
            <a:pPr marL="285750" indent="-285750" defTabSz="914400"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Reasonably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good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correlation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(R=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0.62)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, with mean biases of </a:t>
            </a:r>
            <a:r>
              <a:rPr lang="en-US" altLang="zh-CN" sz="2400" b="1" dirty="0" smtClean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2.0E15 </a:t>
            </a:r>
            <a:r>
              <a:rPr lang="en-US" altLang="zh-CN" sz="2400" b="1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molecules cm</a:t>
            </a:r>
            <a:r>
              <a:rPr lang="en-US" altLang="zh-CN" sz="2400" b="1" baseline="30000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-2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and 1</a:t>
            </a:r>
            <a:r>
              <a:rPr lang="en-US" altLang="zh-CN" sz="2400" b="1" dirty="0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of </a:t>
            </a:r>
            <a:r>
              <a:rPr lang="en-US" altLang="zh-CN" sz="2400" b="1" dirty="0" smtClean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1.4E15 </a:t>
            </a:r>
            <a:r>
              <a:rPr lang="en-US" altLang="zh-CN" sz="2400" b="1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molecules cm</a:t>
            </a:r>
            <a:r>
              <a:rPr lang="en-US" altLang="zh-CN" sz="2400" b="1" baseline="30000" dirty="0">
                <a:solidFill>
                  <a:srgbClr val="FF6600"/>
                </a:solidFill>
                <a:latin typeface="Arial Narrow"/>
                <a:ea typeface="ＭＳ Ｐゴシック" charset="0"/>
                <a:cs typeface="Arial Narrow"/>
              </a:rPr>
              <a:t>-2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except that OMI underestimates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slope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by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2/3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likely due to much larger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footprints and differences in profile shapes</a:t>
            </a:r>
            <a:endParaRPr lang="en-US" altLang="zh-CN" sz="2400" b="1" dirty="0">
              <a:solidFill>
                <a:prstClr val="black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47108" name="Rectangle 2"/>
          <p:cNvSpPr txBox="1">
            <a:spLocks noChangeArrowheads="1"/>
          </p:cNvSpPr>
          <p:nvPr/>
        </p:nvSpPr>
        <p:spPr bwMode="auto">
          <a:xfrm>
            <a:off x="1270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Comparison of ACAM and OMI NO</a:t>
            </a:r>
            <a:r>
              <a:rPr lang="en-US" altLang="zh-CN" sz="3200" b="1" baseline="-25000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2</a:t>
            </a:r>
          </a:p>
        </p:txBody>
      </p:sp>
      <p:sp>
        <p:nvSpPr>
          <p:cNvPr id="47109" name="Slide Number Placeholder 5"/>
          <p:cNvSpPr txBox="1">
            <a:spLocks/>
          </p:cNvSpPr>
          <p:nvPr/>
        </p:nvSpPr>
        <p:spPr bwMode="auto">
          <a:xfrm>
            <a:off x="7010400" y="64547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C83622AA-48F6-0440-81F2-E56656B87E0C}" type="slidenum">
              <a:rPr lang="en-US" altLang="zh-CN" sz="20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CN" sz="2000">
              <a:solidFill>
                <a:srgbClr val="898989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pic>
        <p:nvPicPr>
          <p:cNvPr id="47110" name="Picture 2" descr="ACAM_OMI_NO2_MAP_07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700" r="456" b="1936"/>
          <a:stretch>
            <a:fillRect/>
          </a:stretch>
        </p:blipFill>
        <p:spPr bwMode="auto">
          <a:xfrm>
            <a:off x="233818" y="887717"/>
            <a:ext cx="3690481" cy="360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cam_no2_comparison_omi_toc_camq_xliuo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13037" r="7807" b="46150"/>
          <a:stretch/>
        </p:blipFill>
        <p:spPr>
          <a:xfrm>
            <a:off x="4243388" y="1066800"/>
            <a:ext cx="4722812" cy="3495140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800600" y="6858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Collocation</a:t>
            </a:r>
            <a:r>
              <a:rPr lang="en-US" altLang="zh-CN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: </a:t>
            </a:r>
            <a:r>
              <a:rPr lang="en-US" altLang="zh-CN" b="1" dirty="0">
                <a:solidFill>
                  <a:srgbClr val="0000FF"/>
                </a:solidFill>
                <a:latin typeface="Arial Narrow" charset="0"/>
                <a:ea typeface="ＭＳ Ｐゴシック" charset="0"/>
                <a:cs typeface="Arial Narrow" charset="0"/>
              </a:rPr>
              <a:t>±0.05° </a:t>
            </a:r>
            <a:r>
              <a:rPr lang="en-US" altLang="zh-CN" b="1" dirty="0" err="1">
                <a:solidFill>
                  <a:srgbClr val="0000FF"/>
                </a:solidFill>
                <a:latin typeface="Arial Narrow" charset="0"/>
                <a:ea typeface="ＭＳ Ｐゴシック" charset="0"/>
                <a:cs typeface="Arial Narrow" charset="0"/>
              </a:rPr>
              <a:t>lat</a:t>
            </a:r>
            <a:r>
              <a:rPr lang="en-US" altLang="zh-CN" b="1" dirty="0">
                <a:solidFill>
                  <a:srgbClr val="0000FF"/>
                </a:solidFill>
                <a:latin typeface="Arial Narrow" charset="0"/>
                <a:ea typeface="ＭＳ Ｐゴシック" charset="0"/>
                <a:cs typeface="Arial Narrow" charset="0"/>
              </a:rPr>
              <a:t>, ±0.20°lon, ~0.5 </a:t>
            </a:r>
            <a:r>
              <a:rPr lang="en-US" altLang="zh-CN" b="1" dirty="0" err="1">
                <a:solidFill>
                  <a:srgbClr val="0000FF"/>
                </a:solidFill>
                <a:latin typeface="Arial Narrow" charset="0"/>
                <a:ea typeface="ＭＳ Ｐゴシック" charset="0"/>
                <a:cs typeface="Arial Narrow" charset="0"/>
              </a:rPr>
              <a:t>hr</a:t>
            </a:r>
            <a:r>
              <a:rPr lang="en-US" altLang="zh-CN" b="1" dirty="0">
                <a:solidFill>
                  <a:srgbClr val="0000FF"/>
                </a:solidFill>
                <a:latin typeface="Arial Narrow" charset="0"/>
                <a:ea typeface="ＭＳ Ｐゴシック" charset="0"/>
                <a:cs typeface="Arial Narrow" charset="0"/>
              </a:rPr>
              <a:t>, average ACAM data</a:t>
            </a:r>
          </a:p>
        </p:txBody>
      </p:sp>
    </p:spTree>
    <p:extLst>
      <p:ext uri="{BB962C8B-B14F-4D97-AF65-F5344CB8AC3E}">
        <p14:creationId xmlns:p14="http://schemas.microsoft.com/office/powerpoint/2010/main" val="1616330385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am_P3B_comparison_HCHO_xliuo3_0504_P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15188" r="6658" b="29652"/>
          <a:stretch/>
        </p:blipFill>
        <p:spPr>
          <a:xfrm>
            <a:off x="4267201" y="838200"/>
            <a:ext cx="4876800" cy="4953000"/>
          </a:xfrm>
          <a:prstGeom prst="rect">
            <a:avLst/>
          </a:prstGeom>
        </p:spPr>
      </p:pic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zh-CN" sz="3200" b="1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Comparison with P3B HCHO</a:t>
            </a:r>
          </a:p>
        </p:txBody>
      </p:sp>
      <p:sp>
        <p:nvSpPr>
          <p:cNvPr id="55298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30670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Slide Number Placeholder 5"/>
          <p:cNvSpPr txBox="1">
            <a:spLocks/>
          </p:cNvSpPr>
          <p:nvPr/>
        </p:nvSpPr>
        <p:spPr bwMode="auto">
          <a:xfrm>
            <a:off x="7010400" y="64547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5754CB90-1717-B24F-B8ED-3D7159A9F29D}" type="slidenum">
              <a:rPr lang="en-US" altLang="zh-CN" sz="20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zh-CN" sz="2000">
              <a:solidFill>
                <a:srgbClr val="898989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55303" name="Rectangle 3"/>
          <p:cNvSpPr txBox="1">
            <a:spLocks noChangeArrowheads="1"/>
          </p:cNvSpPr>
          <p:nvPr/>
        </p:nvSpPr>
        <p:spPr bwMode="auto">
          <a:xfrm>
            <a:off x="0" y="3048000"/>
            <a:ext cx="4343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In situ P3B: column integration from spiral data (~0.3 km-3 km) scaled to </a:t>
            </a:r>
            <a:r>
              <a:rPr lang="en-US" altLang="zh-CN" b="1" dirty="0" smtClean="0">
                <a:solidFill>
                  <a:prstClr val="black"/>
                </a:solidFill>
                <a:latin typeface="Arial Narrow" charset="0"/>
                <a:cs typeface="Arial Narrow" charset="0"/>
              </a:rPr>
              <a:t>HCHO column below aircraft with CMAQ </a:t>
            </a: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profiles 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Collocation: </a:t>
            </a:r>
            <a:r>
              <a:rPr lang="en-US" altLang="zh-CN" b="1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within 3 km and 1 hour, average all ACAM data</a:t>
            </a:r>
            <a:endParaRPr lang="en-US" altLang="zh-CN" b="1" dirty="0">
              <a:solidFill>
                <a:prstClr val="black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55304" name="Rectangle 3"/>
          <p:cNvSpPr txBox="1">
            <a:spLocks noChangeArrowheads="1"/>
          </p:cNvSpPr>
          <p:nvPr/>
        </p:nvSpPr>
        <p:spPr bwMode="auto">
          <a:xfrm>
            <a:off x="7315200" y="41148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FF6600"/>
                </a:solidFill>
                <a:latin typeface="Arial Narrow" charset="0"/>
                <a:cs typeface="Arial Narrow" charset="0"/>
              </a:rPr>
              <a:t>P3B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ACAM</a:t>
            </a:r>
          </a:p>
        </p:txBody>
      </p:sp>
      <p:sp>
        <p:nvSpPr>
          <p:cNvPr id="55305" name="Rectangle 1"/>
          <p:cNvSpPr>
            <a:spLocks noChangeArrowheads="1"/>
          </p:cNvSpPr>
          <p:nvPr/>
        </p:nvSpPr>
        <p:spPr bwMode="auto">
          <a:xfrm>
            <a:off x="0" y="5638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n-US" altLang="zh-CN" sz="2400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 Overall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, general good correlation of ~0.80.</a:t>
            </a:r>
            <a:endParaRPr lang="en-US" altLang="zh-CN" sz="2400" b="1" dirty="0">
              <a:solidFill>
                <a:prstClr val="black"/>
              </a:solidFill>
              <a:latin typeface="Arial Narrow" charset="0"/>
              <a:ea typeface="ＭＳ Ｐゴシック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85365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25179" y="78112"/>
            <a:ext cx="753586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Original ACAM configuration</a:t>
            </a:r>
            <a:br>
              <a:rPr lang="en-US" sz="4000" dirty="0" smtClean="0"/>
            </a:br>
            <a:r>
              <a:rPr lang="en-US" sz="2400" dirty="0" smtClean="0"/>
              <a:t>MD and CA deployments</a:t>
            </a:r>
            <a:endParaRPr lang="en-US" sz="4000" dirty="0"/>
          </a:p>
        </p:txBody>
      </p:sp>
      <p:pic>
        <p:nvPicPr>
          <p:cNvPr id="90" name="Picture 2" descr="Janz_ACAM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9" b="6442"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80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Comparison with P3B HCHO</a:t>
            </a:r>
          </a:p>
        </p:txBody>
      </p:sp>
      <p:sp>
        <p:nvSpPr>
          <p:cNvPr id="59394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9398" name="Slide Number Placeholder 5"/>
          <p:cNvSpPr txBox="1">
            <a:spLocks/>
          </p:cNvSpPr>
          <p:nvPr/>
        </p:nvSpPr>
        <p:spPr bwMode="auto">
          <a:xfrm>
            <a:off x="7010400" y="64547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C0578670-4DD9-334A-AE19-EB5EEE01D800}" type="slidenum">
              <a:rPr lang="en-US" altLang="zh-CN" sz="20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CN" sz="2000">
              <a:solidFill>
                <a:srgbClr val="898989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59399" name="Rectangle 12"/>
          <p:cNvSpPr>
            <a:spLocks noChangeArrowheads="1"/>
          </p:cNvSpPr>
          <p:nvPr/>
        </p:nvSpPr>
        <p:spPr bwMode="auto">
          <a:xfrm>
            <a:off x="0" y="5486400"/>
            <a:ext cx="91440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n-US" altLang="zh-CN" sz="2400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Generally good correlation of ~0.8 with slope of 1.1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.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 </a:t>
            </a:r>
          </a:p>
          <a:p>
            <a:pPr defTabSz="914400" fontAlgn="base">
              <a:spcBef>
                <a:spcPts val="60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n-US" altLang="zh-CN" sz="2400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 Large </a:t>
            </a:r>
            <a:r>
              <a:rPr lang="en-US" altLang="zh-CN" sz="2400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mean biases of </a:t>
            </a:r>
            <a:r>
              <a:rPr lang="en-US" altLang="zh-CN" sz="2400" b="1" dirty="0" smtClean="0">
                <a:solidFill>
                  <a:srgbClr val="FF6600"/>
                </a:solidFill>
                <a:latin typeface="Arial Narrow" charset="0"/>
                <a:ea typeface="ＭＳ Ｐゴシック" charset="0"/>
                <a:cs typeface="Arial Narrow" charset="0"/>
              </a:rPr>
              <a:t>~1.0E16 </a:t>
            </a:r>
            <a:r>
              <a:rPr lang="en-US" altLang="zh-CN" sz="2400" b="1" dirty="0">
                <a:solidFill>
                  <a:srgbClr val="FF6600"/>
                </a:solidFill>
                <a:latin typeface="Arial Narrow" charset="0"/>
                <a:ea typeface="ＭＳ Ｐゴシック" charset="0"/>
                <a:cs typeface="Arial Narrow" charset="0"/>
              </a:rPr>
              <a:t>molecules cm</a:t>
            </a:r>
            <a:r>
              <a:rPr lang="en-US" altLang="zh-CN" sz="2400" b="1" baseline="30000" dirty="0">
                <a:solidFill>
                  <a:srgbClr val="FF6600"/>
                </a:solidFill>
                <a:latin typeface="Arial Narrow" charset="0"/>
                <a:ea typeface="ＭＳ Ｐゴシック" charset="0"/>
                <a:cs typeface="Arial Narrow" charset="0"/>
              </a:rPr>
              <a:t>-2</a:t>
            </a:r>
            <a:r>
              <a:rPr lang="en-US" altLang="zh-CN" sz="2400" b="1" dirty="0">
                <a:solidFill>
                  <a:srgbClr val="FF6600"/>
                </a:solidFill>
                <a:latin typeface="Arial Narrow" charset="0"/>
                <a:ea typeface="ＭＳ Ｐゴシック" charset="0"/>
                <a:cs typeface="Arial Narrow" charset="0"/>
              </a:rPr>
              <a:t> </a:t>
            </a:r>
            <a:r>
              <a:rPr lang="en-US" altLang="zh-CN" sz="2400" b="1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and </a:t>
            </a:r>
            <a:r>
              <a:rPr lang="en-US" altLang="zh-CN" sz="2400" b="1" dirty="0">
                <a:solidFill>
                  <a:prstClr val="black"/>
                </a:solidFill>
                <a:latin typeface="Arial Narrow" charset="0"/>
                <a:ea typeface="ＭＳ Ｐゴシック" charset="0"/>
                <a:cs typeface="Arial Narrow" charset="0"/>
              </a:rPr>
              <a:t>1</a:t>
            </a:r>
            <a:r>
              <a:rPr lang="en-US" altLang="zh-CN" sz="2400" b="1" dirty="0">
                <a:solidFill>
                  <a:prstClr val="black"/>
                </a:solidFill>
                <a:latin typeface="Lucida Grande" charset="0"/>
                <a:ea typeface="ＭＳ Ｐゴシック" charset="0"/>
                <a:cs typeface="Lucida Grande" charset="0"/>
              </a:rPr>
              <a:t>σ of</a:t>
            </a:r>
            <a:r>
              <a:rPr lang="en-US" altLang="zh-CN" sz="2400" b="1" dirty="0">
                <a:solidFill>
                  <a:srgbClr val="FF6600"/>
                </a:solidFill>
                <a:latin typeface="Arial Narrow" charset="0"/>
                <a:ea typeface="ＭＳ Ｐゴシック" charset="0"/>
                <a:cs typeface="Arial Narrow" charset="0"/>
              </a:rPr>
              <a:t> </a:t>
            </a:r>
            <a:r>
              <a:rPr lang="en-US" altLang="zh-CN" sz="2400" b="1" dirty="0" smtClean="0">
                <a:solidFill>
                  <a:srgbClr val="FF6600"/>
                </a:solidFill>
                <a:latin typeface="Arial Narrow" charset="0"/>
                <a:ea typeface="ＭＳ Ｐゴシック" charset="0"/>
                <a:cs typeface="Arial Narrow" charset="0"/>
              </a:rPr>
              <a:t>7.3E15 (5.2-8.5-E15) </a:t>
            </a:r>
            <a:r>
              <a:rPr lang="en-US" altLang="zh-CN" sz="2400" b="1" dirty="0">
                <a:solidFill>
                  <a:srgbClr val="FF6600"/>
                </a:solidFill>
                <a:latin typeface="Arial Narrow" charset="0"/>
                <a:ea typeface="ＭＳ Ｐゴシック" charset="0"/>
                <a:cs typeface="Arial Narrow" charset="0"/>
              </a:rPr>
              <a:t>molecules cm</a:t>
            </a:r>
            <a:r>
              <a:rPr lang="en-US" altLang="zh-CN" sz="2400" b="1" baseline="30000" dirty="0">
                <a:solidFill>
                  <a:srgbClr val="FF6600"/>
                </a:solidFill>
                <a:latin typeface="Arial Narrow" charset="0"/>
                <a:ea typeface="ＭＳ Ｐゴシック" charset="0"/>
                <a:cs typeface="Arial Narrow" charset="0"/>
              </a:rPr>
              <a:t>-</a:t>
            </a:r>
            <a:r>
              <a:rPr lang="en-US" altLang="zh-CN" sz="2400" b="1" baseline="30000" dirty="0" smtClean="0">
                <a:solidFill>
                  <a:srgbClr val="FF6600"/>
                </a:solidFill>
                <a:latin typeface="Arial Narrow" charset="0"/>
                <a:ea typeface="ＭＳ Ｐゴシック" charset="0"/>
                <a:cs typeface="Arial Narrow" charset="0"/>
              </a:rPr>
              <a:t>2</a:t>
            </a:r>
            <a:endParaRPr lang="en-US" altLang="zh-CN" sz="2400" b="1" dirty="0">
              <a:solidFill>
                <a:prstClr val="black"/>
              </a:solidFill>
              <a:latin typeface="Arial Narrow" charset="0"/>
              <a:ea typeface="ＭＳ Ｐゴシック" charset="0"/>
              <a:cs typeface="Arial Narrow" charset="0"/>
            </a:endParaRPr>
          </a:p>
        </p:txBody>
      </p:sp>
      <p:pic>
        <p:nvPicPr>
          <p:cNvPr id="2" name="Picture 1" descr="acam_P3B_comparison_HCHO_xliuo3_0504_P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18101" r="7735" b="18440"/>
          <a:stretch/>
        </p:blipFill>
        <p:spPr>
          <a:xfrm>
            <a:off x="4538107" y="762001"/>
            <a:ext cx="4578124" cy="4114800"/>
          </a:xfrm>
          <a:prstGeom prst="rect">
            <a:avLst/>
          </a:prstGeom>
        </p:spPr>
      </p:pic>
      <p:pic>
        <p:nvPicPr>
          <p:cNvPr id="3" name="Picture 2" descr="acam_P3B_comparison_HCHO_xliuo3_0504_P3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t="15396" r="8381" b="30507"/>
          <a:stretch/>
        </p:blipFill>
        <p:spPr>
          <a:xfrm>
            <a:off x="152400" y="762000"/>
            <a:ext cx="4419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89759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zh-CN" sz="3200" b="1" dirty="0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Comparison with </a:t>
            </a:r>
            <a:r>
              <a:rPr lang="en-US" altLang="zh-CN" sz="3200" b="1" dirty="0" smtClean="0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OMI Total </a:t>
            </a:r>
            <a:r>
              <a:rPr lang="en-US" altLang="zh-CN" sz="3200" b="1" dirty="0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O</a:t>
            </a:r>
            <a:r>
              <a:rPr lang="en-US" altLang="zh-CN" sz="3200" b="1" baseline="-25000" dirty="0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3</a:t>
            </a:r>
          </a:p>
        </p:txBody>
      </p:sp>
      <p:sp>
        <p:nvSpPr>
          <p:cNvPr id="63490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3493" name="Rectangle 3"/>
          <p:cNvSpPr txBox="1">
            <a:spLocks noChangeArrowheads="1"/>
          </p:cNvSpPr>
          <p:nvPr/>
        </p:nvSpPr>
        <p:spPr bwMode="auto">
          <a:xfrm>
            <a:off x="0" y="1066800"/>
            <a:ext cx="3886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6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n-US" altLang="zh-CN" b="1" dirty="0" smtClean="0">
                <a:solidFill>
                  <a:prstClr val="black"/>
                </a:solidFill>
                <a:latin typeface="Arial Narrow" charset="0"/>
                <a:cs typeface="Arial Narrow" charset="0"/>
              </a:rPr>
              <a:t>OMTO3 </a:t>
            </a: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V8.5: typically accurate to within 2%, negative biases of ~</a:t>
            </a:r>
            <a:r>
              <a:rPr lang="en-US" altLang="zh-CN" b="1" dirty="0" smtClean="0">
                <a:solidFill>
                  <a:prstClr val="black"/>
                </a:solidFill>
                <a:latin typeface="Arial Narrow" charset="0"/>
                <a:cs typeface="Arial Narrow" charset="0"/>
              </a:rPr>
              <a:t>2% </a:t>
            </a: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due to the use of Bass-</a:t>
            </a:r>
            <a:r>
              <a:rPr lang="en-US" altLang="zh-CN" b="1" dirty="0" err="1">
                <a:solidFill>
                  <a:prstClr val="black"/>
                </a:solidFill>
                <a:latin typeface="Arial Narrow" charset="0"/>
                <a:cs typeface="Arial Narrow" charset="0"/>
              </a:rPr>
              <a:t>Paur</a:t>
            </a: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 data</a:t>
            </a:r>
            <a:r>
              <a:rPr lang="en-US" altLang="zh-CN" b="1" dirty="0" smtClean="0">
                <a:solidFill>
                  <a:prstClr val="black"/>
                </a:solidFill>
                <a:latin typeface="Arial Narrow" charset="0"/>
                <a:cs typeface="Arial Narrow" charset="0"/>
              </a:rPr>
              <a:t>.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/>
              </a:solidFill>
              <a:latin typeface="Arial Narrow" charset="0"/>
              <a:cs typeface="Arial Narrow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n-US" altLang="zh-CN" b="1" dirty="0">
                <a:solidFill>
                  <a:prstClr val="black"/>
                </a:solidFill>
                <a:latin typeface="Arial Narrow" charset="0"/>
                <a:cs typeface="Arial Narrow" charset="0"/>
              </a:rPr>
              <a:t>Collocation: </a:t>
            </a:r>
            <a:r>
              <a:rPr lang="en-US" altLang="zh-CN" b="1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within 1° in longitude, 0.1 ° in latitude and 1 </a:t>
            </a:r>
            <a:r>
              <a:rPr lang="en-US" altLang="zh-CN" b="1" dirty="0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hour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b="1" dirty="0" smtClean="0">
              <a:solidFill>
                <a:srgbClr val="0000FF"/>
              </a:solidFill>
              <a:latin typeface="Arial Narrow" charset="0"/>
              <a:cs typeface="Arial Narrow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n-US" altLang="zh-CN" b="1" dirty="0" smtClean="0">
                <a:solidFill>
                  <a:prstClr val="black"/>
                </a:solidFill>
                <a:latin typeface="Arial Narrow" charset="0"/>
                <a:cs typeface="Arial Narrow" charset="0"/>
              </a:rPr>
              <a:t>Generally good agreement with a mean bias of 2.6 DU and 1</a:t>
            </a:r>
            <a:r>
              <a:rPr lang="en-US" altLang="zh-CN" b="1" dirty="0" smtClean="0">
                <a:solidFill>
                  <a:prstClr val="black"/>
                </a:solidFill>
                <a:latin typeface="Lucida Grande" charset="0"/>
                <a:cs typeface="Lucida Grande" charset="0"/>
              </a:rPr>
              <a:t>σ of 4.4 DU.</a:t>
            </a:r>
            <a:endParaRPr lang="en-US" altLang="zh-CN" b="1" dirty="0">
              <a:solidFill>
                <a:srgbClr val="0000FF"/>
              </a:solidFill>
              <a:latin typeface="Arial Narrow" charset="0"/>
              <a:cs typeface="Arial Narrow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endParaRPr lang="en-US" altLang="zh-CN" b="1" dirty="0" smtClean="0">
              <a:solidFill>
                <a:srgbClr val="0000FF"/>
              </a:solidFill>
              <a:latin typeface="Arial Narrow" charset="0"/>
              <a:cs typeface="Arial Narrow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endParaRPr lang="en-US" altLang="zh-CN" b="1" dirty="0">
              <a:solidFill>
                <a:srgbClr val="0000FF"/>
              </a:solidFill>
              <a:latin typeface="Arial Narrow" charset="0"/>
              <a:cs typeface="Arial Narrow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endParaRPr lang="en-US" altLang="zh-CN" b="1" dirty="0">
              <a:solidFill>
                <a:prstClr val="black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63496" name="Slide Number Placeholder 5"/>
          <p:cNvSpPr txBox="1">
            <a:spLocks/>
          </p:cNvSpPr>
          <p:nvPr/>
        </p:nvSpPr>
        <p:spPr bwMode="auto">
          <a:xfrm>
            <a:off x="7010400" y="64547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1CF5A2D9-0894-D840-8A7F-D8A0BDBA4331}" type="slidenum">
              <a:rPr lang="en-US" altLang="zh-CN" sz="20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zh-CN" sz="2000">
              <a:solidFill>
                <a:srgbClr val="898989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371600"/>
            <a:ext cx="5410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84024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zh-CN" sz="3200" b="1" dirty="0" smtClean="0">
                <a:solidFill>
                  <a:srgbClr val="FF0000"/>
                </a:solidFill>
                <a:latin typeface="Arial Narrow" charset="0"/>
                <a:ea typeface="SimSun" charset="0"/>
                <a:cs typeface="SimSun" charset="0"/>
              </a:rPr>
              <a:t>Summary and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Narrow" charset="0"/>
                <a:ea typeface="SimSun" charset="0"/>
                <a:cs typeface="SimSun" charset="0"/>
              </a:rPr>
              <a:t>Future Outlook</a:t>
            </a:r>
            <a:endParaRPr lang="en-US" altLang="zh-CN" sz="3200" b="1" dirty="0">
              <a:solidFill>
                <a:srgbClr val="0000FF"/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67586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7" name="Rectangle 1031"/>
          <p:cNvSpPr>
            <a:spLocks noChangeArrowheads="1"/>
          </p:cNvSpPr>
          <p:nvPr/>
        </p:nvSpPr>
        <p:spPr bwMode="auto">
          <a:xfrm>
            <a:off x="152400" y="838200"/>
            <a:ext cx="8839200" cy="48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zh-CN" sz="2600" b="1" dirty="0" smtClean="0">
                <a:latin typeface="Arial Narrow" charset="0"/>
                <a:cs typeface="Arial Narrow" charset="0"/>
              </a:rPr>
              <a:t> ACAM </a:t>
            </a:r>
            <a:r>
              <a:rPr lang="en-US" altLang="zh-CN" sz="2600" b="1" dirty="0">
                <a:latin typeface="Arial Narrow" charset="0"/>
                <a:cs typeface="Arial Narrow" charset="0"/>
              </a:rPr>
              <a:t>trace </a:t>
            </a:r>
            <a:r>
              <a:rPr lang="en-US" altLang="zh-CN" sz="2600" b="1" dirty="0" smtClean="0">
                <a:latin typeface="Arial Narrow" charset="0"/>
                <a:cs typeface="Arial Narrow" charset="0"/>
              </a:rPr>
              <a:t>gases of </a:t>
            </a:r>
            <a:r>
              <a:rPr lang="en-US" altLang="zh-CN" sz="2600" b="1" dirty="0">
                <a:latin typeface="Arial Narrow" charset="0"/>
                <a:cs typeface="Arial Narrow" charset="0"/>
              </a:rPr>
              <a:t>NO</a:t>
            </a:r>
            <a:r>
              <a:rPr lang="en-US" altLang="zh-CN" sz="2600" b="1" baseline="-25000" dirty="0">
                <a:latin typeface="Arial Narrow" charset="0"/>
                <a:cs typeface="Arial Narrow" charset="0"/>
              </a:rPr>
              <a:t>2</a:t>
            </a:r>
            <a:r>
              <a:rPr lang="en-US" altLang="zh-CN" sz="2600" b="1" dirty="0">
                <a:latin typeface="Arial Narrow" charset="0"/>
                <a:cs typeface="Arial Narrow" charset="0"/>
              </a:rPr>
              <a:t>, HCHO, and total O</a:t>
            </a:r>
            <a:r>
              <a:rPr lang="en-US" altLang="zh-CN" sz="2600" b="1" baseline="-25000" dirty="0">
                <a:latin typeface="Arial Narrow" charset="0"/>
                <a:cs typeface="Arial Narrow" charset="0"/>
              </a:rPr>
              <a:t>3</a:t>
            </a:r>
            <a:r>
              <a:rPr lang="en-US" altLang="zh-CN" sz="2600" b="1" dirty="0">
                <a:latin typeface="Arial Narrow" charset="0"/>
                <a:cs typeface="Arial Narrow" charset="0"/>
              </a:rPr>
              <a:t> </a:t>
            </a:r>
            <a:r>
              <a:rPr lang="en-US" altLang="zh-CN" sz="2600" b="1" dirty="0" smtClean="0">
                <a:latin typeface="Arial Narrow" charset="0"/>
                <a:cs typeface="Arial Narrow" charset="0"/>
              </a:rPr>
              <a:t>for the Washington D.C.-Baltimore campaign were retrieved using </a:t>
            </a:r>
            <a:r>
              <a:rPr lang="en-US" altLang="zh-CN" sz="2600" b="1" dirty="0">
                <a:latin typeface="Arial Narrow" charset="0"/>
                <a:cs typeface="Arial Narrow" charset="0"/>
              </a:rPr>
              <a:t>a two-step </a:t>
            </a:r>
            <a:r>
              <a:rPr lang="en-US" altLang="zh-CN" sz="2600" b="1" dirty="0" smtClean="0">
                <a:latin typeface="Arial Narrow" charset="0"/>
                <a:cs typeface="Arial Narrow" charset="0"/>
              </a:rPr>
              <a:t>approach and were archived at the DISCOVER-AQ data center.</a:t>
            </a:r>
            <a:endParaRPr lang="en-US" altLang="zh-CN" sz="2600" b="1" dirty="0">
              <a:latin typeface="Arial Narrow" charset="0"/>
              <a:cs typeface="Arial Narrow" charset="0"/>
            </a:endParaRPr>
          </a:p>
          <a:p>
            <a:pPr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zh-CN" sz="2600" b="1" dirty="0">
                <a:latin typeface="Arial Narrow" charset="0"/>
                <a:cs typeface="Arial Narrow" charset="0"/>
              </a:rPr>
              <a:t> Generally </a:t>
            </a:r>
            <a:r>
              <a:rPr lang="en-US" altLang="zh-CN" sz="2600" b="1" dirty="0" smtClean="0">
                <a:latin typeface="Arial Narrow" charset="0"/>
                <a:cs typeface="Arial Narrow" charset="0"/>
              </a:rPr>
              <a:t>good </a:t>
            </a:r>
            <a:r>
              <a:rPr lang="en-US" altLang="zh-CN" sz="2600" b="1" dirty="0">
                <a:latin typeface="Arial Narrow" charset="0"/>
                <a:cs typeface="Arial Narrow" charset="0"/>
              </a:rPr>
              <a:t>agreement with </a:t>
            </a:r>
            <a:r>
              <a:rPr lang="en-US" altLang="zh-CN" sz="2600" b="1" dirty="0" smtClean="0">
                <a:latin typeface="Arial Narrow" charset="0"/>
                <a:cs typeface="Arial Narrow" charset="0"/>
              </a:rPr>
              <a:t>other correlative measurements except for some large biases that need to be further investigated. </a:t>
            </a:r>
            <a:endParaRPr lang="en-US" altLang="zh-CN" sz="2600" b="1" dirty="0">
              <a:latin typeface="Arial Narrow" charset="0"/>
              <a:cs typeface="Arial Narrow" charset="0"/>
            </a:endParaRPr>
          </a:p>
          <a:p>
            <a:pPr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zh-CN" sz="2600" b="1" dirty="0">
                <a:latin typeface="Arial Narrow" charset="0"/>
                <a:cs typeface="Arial Narrow" charset="0"/>
              </a:rPr>
              <a:t> </a:t>
            </a:r>
            <a:r>
              <a:rPr lang="en-US" altLang="zh-CN" sz="2600" b="1" dirty="0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Apply the trace gas fitting algorithms to GCAS for Houston and Colorado campaigns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n-US" altLang="zh-CN" sz="2600" b="1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en-US" altLang="zh-CN" sz="2600" b="1" dirty="0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Optimize </a:t>
            </a:r>
            <a:r>
              <a:rPr lang="en-US" altLang="zh-CN" sz="2600" b="1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O</a:t>
            </a:r>
            <a:r>
              <a:rPr lang="en-US" altLang="zh-CN" sz="2600" b="1" baseline="-250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3</a:t>
            </a:r>
            <a:r>
              <a:rPr lang="en-US" altLang="zh-CN" sz="2600" b="1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profile retrieval algorithm from UV </a:t>
            </a:r>
            <a:r>
              <a:rPr lang="en-US" altLang="zh-CN" sz="2600" b="1" dirty="0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and UV/Visible. 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en-US" altLang="zh-CN" sz="2600" b="1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en-US" altLang="zh-CN" sz="2600" b="1" dirty="0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Compare ACAM/GCAS retrievals between GSFC and SAO, and compare GCAS and </a:t>
            </a:r>
            <a:r>
              <a:rPr lang="en-US" altLang="zh-CN" sz="2600" b="1" dirty="0" err="1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GeoTASO</a:t>
            </a:r>
            <a:r>
              <a:rPr lang="en-US" altLang="zh-CN" sz="2600" b="1" dirty="0" smtClean="0">
                <a:solidFill>
                  <a:srgbClr val="0000FF"/>
                </a:solidFill>
                <a:latin typeface="Arial Narrow" charset="0"/>
                <a:cs typeface="Arial Narrow" charset="0"/>
              </a:rPr>
              <a:t> retrievals, sort out the differences and improve the retrievals</a:t>
            </a:r>
            <a:endParaRPr lang="en-US" altLang="zh-CN" sz="2600" b="1" dirty="0">
              <a:solidFill>
                <a:srgbClr val="0000FF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67588" name="Slide Number Placeholder 5"/>
          <p:cNvSpPr txBox="1">
            <a:spLocks/>
          </p:cNvSpPr>
          <p:nvPr/>
        </p:nvSpPr>
        <p:spPr bwMode="auto">
          <a:xfrm>
            <a:off x="7010400" y="64547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E8AE490-86A3-704A-BC31-40A86973FF0E}" type="slidenum">
              <a:rPr lang="en-US" altLang="zh-CN" sz="2000">
                <a:solidFill>
                  <a:srgbClr val="898989"/>
                </a:solidFill>
                <a:latin typeface="Calibri" charset="0"/>
                <a:ea typeface="SimSun" charset="0"/>
                <a:cs typeface="SimSun" charset="0"/>
              </a:rPr>
              <a:pPr algn="r" eaLnBrk="1" hangingPunct="1"/>
              <a:t>22</a:t>
            </a:fld>
            <a:endParaRPr lang="en-US" altLang="zh-CN" sz="2000">
              <a:solidFill>
                <a:srgbClr val="898989"/>
              </a:solidFill>
              <a:latin typeface="Calibri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02891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25179" y="78112"/>
            <a:ext cx="753586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Original ACAM configuration</a:t>
            </a:r>
            <a:br>
              <a:rPr lang="en-US" sz="4000" dirty="0" smtClean="0"/>
            </a:br>
            <a:r>
              <a:rPr lang="en-US" sz="2400" dirty="0" smtClean="0"/>
              <a:t>MD and CA deployments</a:t>
            </a:r>
            <a:endParaRPr lang="en-US" sz="4000" dirty="0"/>
          </a:p>
        </p:txBody>
      </p:sp>
      <p:sp>
        <p:nvSpPr>
          <p:cNvPr id="5" name="TextBox 119"/>
          <p:cNvSpPr txBox="1">
            <a:spLocks noChangeArrowheads="1"/>
          </p:cNvSpPr>
          <p:nvPr/>
        </p:nvSpPr>
        <p:spPr bwMode="auto">
          <a:xfrm>
            <a:off x="5948363" y="5093079"/>
            <a:ext cx="160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200" b="1" dirty="0">
                <a:latin typeface="+mn-lt"/>
              </a:rPr>
              <a:t>Minimum Cell size</a:t>
            </a:r>
          </a:p>
          <a:p>
            <a:r>
              <a:rPr lang="en-US" sz="1200" b="1" dirty="0">
                <a:latin typeface="+mn-lt"/>
              </a:rPr>
              <a:t>0.5km x 0.75km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301625" y="1493838"/>
            <a:ext cx="5641975" cy="5021262"/>
            <a:chOff x="1147618" y="1519310"/>
            <a:chExt cx="5642152" cy="502095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1168425" y="2688301"/>
              <a:ext cx="5547656" cy="548640"/>
              <a:chOff x="1153348" y="5591630"/>
              <a:chExt cx="5547656" cy="548640"/>
            </a:xfrm>
          </p:grpSpPr>
          <p:sp>
            <p:nvSpPr>
              <p:cNvPr id="76" name="Rectangle 74"/>
              <p:cNvSpPr>
                <a:spLocks noChangeArrowheads="1"/>
              </p:cNvSpPr>
              <p:nvPr/>
            </p:nvSpPr>
            <p:spPr bwMode="auto">
              <a:xfrm>
                <a:off x="1153348" y="5591630"/>
                <a:ext cx="5547656" cy="5486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Rectangle 120"/>
              <p:cNvSpPr>
                <a:spLocks noChangeArrowheads="1"/>
              </p:cNvSpPr>
              <p:nvPr/>
            </p:nvSpPr>
            <p:spPr bwMode="auto">
              <a:xfrm>
                <a:off x="6145907" y="5860190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Rectangle 120"/>
              <p:cNvSpPr>
                <a:spLocks noChangeArrowheads="1"/>
              </p:cNvSpPr>
              <p:nvPr/>
            </p:nvSpPr>
            <p:spPr bwMode="auto">
              <a:xfrm>
                <a:off x="1168425" y="559894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Rectangle 120"/>
              <p:cNvSpPr>
                <a:spLocks noChangeArrowheads="1"/>
              </p:cNvSpPr>
              <p:nvPr/>
            </p:nvSpPr>
            <p:spPr bwMode="auto">
              <a:xfrm>
                <a:off x="1717789" y="564526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120"/>
              <p:cNvSpPr>
                <a:spLocks noChangeArrowheads="1"/>
              </p:cNvSpPr>
              <p:nvPr/>
            </p:nvSpPr>
            <p:spPr bwMode="auto">
              <a:xfrm>
                <a:off x="3389195" y="572681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Rectangle 120"/>
              <p:cNvSpPr>
                <a:spLocks noChangeArrowheads="1"/>
              </p:cNvSpPr>
              <p:nvPr/>
            </p:nvSpPr>
            <p:spPr bwMode="auto">
              <a:xfrm>
                <a:off x="2831463" y="570848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Rectangle 83"/>
              <p:cNvSpPr>
                <a:spLocks noChangeArrowheads="1"/>
              </p:cNvSpPr>
              <p:nvPr/>
            </p:nvSpPr>
            <p:spPr bwMode="auto">
              <a:xfrm>
                <a:off x="2269130" y="567614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Rectangle 120"/>
              <p:cNvSpPr>
                <a:spLocks noChangeArrowheads="1"/>
              </p:cNvSpPr>
              <p:nvPr/>
            </p:nvSpPr>
            <p:spPr bwMode="auto">
              <a:xfrm>
                <a:off x="4493783" y="5780526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Rectangle 120"/>
              <p:cNvSpPr>
                <a:spLocks noChangeArrowheads="1"/>
              </p:cNvSpPr>
              <p:nvPr/>
            </p:nvSpPr>
            <p:spPr bwMode="auto">
              <a:xfrm>
                <a:off x="3950053" y="5748540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Rectangle 120"/>
              <p:cNvSpPr>
                <a:spLocks noChangeArrowheads="1"/>
              </p:cNvSpPr>
              <p:nvPr/>
            </p:nvSpPr>
            <p:spPr bwMode="auto">
              <a:xfrm>
                <a:off x="5595853" y="583637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Rectangle 120"/>
              <p:cNvSpPr>
                <a:spLocks noChangeArrowheads="1"/>
              </p:cNvSpPr>
              <p:nvPr/>
            </p:nvSpPr>
            <p:spPr bwMode="auto">
              <a:xfrm>
                <a:off x="5039619" y="581208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1153348" y="5447094"/>
              <a:ext cx="5547656" cy="548640"/>
              <a:chOff x="1153348" y="5591630"/>
              <a:chExt cx="5547656" cy="548640"/>
            </a:xfrm>
          </p:grpSpPr>
          <p:sp>
            <p:nvSpPr>
              <p:cNvPr id="65" name="Rectangle 120"/>
              <p:cNvSpPr>
                <a:spLocks noChangeArrowheads="1"/>
              </p:cNvSpPr>
              <p:nvPr/>
            </p:nvSpPr>
            <p:spPr bwMode="auto">
              <a:xfrm>
                <a:off x="6145907" y="5860190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Rectangle 74"/>
              <p:cNvSpPr>
                <a:spLocks noChangeArrowheads="1"/>
              </p:cNvSpPr>
              <p:nvPr/>
            </p:nvSpPr>
            <p:spPr bwMode="auto">
              <a:xfrm>
                <a:off x="1153348" y="5591630"/>
                <a:ext cx="5547656" cy="5486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Rectangle 120"/>
              <p:cNvSpPr>
                <a:spLocks noChangeArrowheads="1"/>
              </p:cNvSpPr>
              <p:nvPr/>
            </p:nvSpPr>
            <p:spPr bwMode="auto">
              <a:xfrm>
                <a:off x="1168425" y="559894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Rectangle 120"/>
              <p:cNvSpPr>
                <a:spLocks noChangeArrowheads="1"/>
              </p:cNvSpPr>
              <p:nvPr/>
            </p:nvSpPr>
            <p:spPr bwMode="auto">
              <a:xfrm>
                <a:off x="1717789" y="564526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120"/>
              <p:cNvSpPr>
                <a:spLocks noChangeArrowheads="1"/>
              </p:cNvSpPr>
              <p:nvPr/>
            </p:nvSpPr>
            <p:spPr bwMode="auto">
              <a:xfrm>
                <a:off x="3389195" y="572681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Rectangle 120"/>
              <p:cNvSpPr>
                <a:spLocks noChangeArrowheads="1"/>
              </p:cNvSpPr>
              <p:nvPr/>
            </p:nvSpPr>
            <p:spPr bwMode="auto">
              <a:xfrm>
                <a:off x="2831463" y="570848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72"/>
              <p:cNvSpPr>
                <a:spLocks noChangeArrowheads="1"/>
              </p:cNvSpPr>
              <p:nvPr/>
            </p:nvSpPr>
            <p:spPr bwMode="auto">
              <a:xfrm>
                <a:off x="2269130" y="567614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Rectangle 120"/>
              <p:cNvSpPr>
                <a:spLocks noChangeArrowheads="1"/>
              </p:cNvSpPr>
              <p:nvPr/>
            </p:nvSpPr>
            <p:spPr bwMode="auto">
              <a:xfrm>
                <a:off x="4493783" y="5780526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Rectangle 120"/>
              <p:cNvSpPr>
                <a:spLocks noChangeArrowheads="1"/>
              </p:cNvSpPr>
              <p:nvPr/>
            </p:nvSpPr>
            <p:spPr bwMode="auto">
              <a:xfrm>
                <a:off x="3950053" y="5748540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120"/>
              <p:cNvSpPr>
                <a:spLocks noChangeArrowheads="1"/>
              </p:cNvSpPr>
              <p:nvPr/>
            </p:nvSpPr>
            <p:spPr bwMode="auto">
              <a:xfrm>
                <a:off x="5595853" y="583637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120"/>
              <p:cNvSpPr>
                <a:spLocks noChangeArrowheads="1"/>
              </p:cNvSpPr>
              <p:nvPr/>
            </p:nvSpPr>
            <p:spPr bwMode="auto">
              <a:xfrm>
                <a:off x="5039619" y="581208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4173766" y="1519310"/>
              <a:ext cx="1532194" cy="819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/>
                <a:t>Nadir Flight </a:t>
              </a:r>
            </a:p>
            <a:p>
              <a:pPr algn="ctr"/>
              <a:r>
                <a:rPr lang="en-US" b="1"/>
                <a:t>Track</a:t>
              </a:r>
            </a:p>
          </p:txBody>
        </p:sp>
        <p:sp>
          <p:nvSpPr>
            <p:cNvPr id="10" name="TextBox 8"/>
            <p:cNvSpPr>
              <a:spLocks noChangeArrowheads="1"/>
            </p:cNvSpPr>
            <p:nvPr/>
          </p:nvSpPr>
          <p:spPr bwMode="auto">
            <a:xfrm>
              <a:off x="3404272" y="5806602"/>
              <a:ext cx="1975116" cy="733663"/>
            </a:xfrm>
            <a:prstGeom prst="leftArrow">
              <a:avLst>
                <a:gd name="adj1" fmla="val 50000"/>
                <a:gd name="adj2" fmla="val 50004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Scan Direction</a:t>
              </a:r>
            </a:p>
          </p:txBody>
        </p:sp>
        <p:sp>
          <p:nvSpPr>
            <p:cNvPr id="11" name="TextBox 142"/>
            <p:cNvSpPr txBox="1">
              <a:spLocks noChangeArrowheads="1"/>
            </p:cNvSpPr>
            <p:nvPr/>
          </p:nvSpPr>
          <p:spPr bwMode="auto">
            <a:xfrm>
              <a:off x="1153347" y="1985559"/>
              <a:ext cx="4036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r>
                <a:rPr lang="en-US" b="1" dirty="0"/>
                <a:t>10 steps per scan</a:t>
              </a:r>
            </a:p>
            <a:p>
              <a:r>
                <a:rPr lang="en-US" b="1" dirty="0"/>
                <a:t> 1 Hz step rate</a:t>
              </a:r>
            </a:p>
            <a:p>
              <a:endParaRPr lang="en-US" b="1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6418283" y="5579887"/>
              <a:ext cx="339736" cy="27620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2998701" y="6173575"/>
              <a:ext cx="5667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1155543" y="4903089"/>
              <a:ext cx="5547656" cy="548640"/>
              <a:chOff x="1153348" y="5591630"/>
              <a:chExt cx="5547656" cy="548640"/>
            </a:xfrm>
          </p:grpSpPr>
          <p:sp>
            <p:nvSpPr>
              <p:cNvPr id="54" name="Rectangle 120"/>
              <p:cNvSpPr>
                <a:spLocks noChangeArrowheads="1"/>
              </p:cNvSpPr>
              <p:nvPr/>
            </p:nvSpPr>
            <p:spPr bwMode="auto">
              <a:xfrm>
                <a:off x="6145907" y="5860190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74"/>
              <p:cNvSpPr>
                <a:spLocks noChangeArrowheads="1"/>
              </p:cNvSpPr>
              <p:nvPr/>
            </p:nvSpPr>
            <p:spPr bwMode="auto">
              <a:xfrm>
                <a:off x="1153348" y="5591630"/>
                <a:ext cx="5547656" cy="5486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Rectangle 120"/>
              <p:cNvSpPr>
                <a:spLocks noChangeArrowheads="1"/>
              </p:cNvSpPr>
              <p:nvPr/>
            </p:nvSpPr>
            <p:spPr bwMode="auto">
              <a:xfrm>
                <a:off x="1168425" y="559894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Rectangle 120"/>
              <p:cNvSpPr>
                <a:spLocks noChangeArrowheads="1"/>
              </p:cNvSpPr>
              <p:nvPr/>
            </p:nvSpPr>
            <p:spPr bwMode="auto">
              <a:xfrm>
                <a:off x="1717789" y="564526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Rectangle 120"/>
              <p:cNvSpPr>
                <a:spLocks noChangeArrowheads="1"/>
              </p:cNvSpPr>
              <p:nvPr/>
            </p:nvSpPr>
            <p:spPr bwMode="auto">
              <a:xfrm>
                <a:off x="3389195" y="572681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Rectangle 120"/>
              <p:cNvSpPr>
                <a:spLocks noChangeArrowheads="1"/>
              </p:cNvSpPr>
              <p:nvPr/>
            </p:nvSpPr>
            <p:spPr bwMode="auto">
              <a:xfrm>
                <a:off x="2831463" y="570848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Rectangle 61"/>
              <p:cNvSpPr>
                <a:spLocks noChangeArrowheads="1"/>
              </p:cNvSpPr>
              <p:nvPr/>
            </p:nvSpPr>
            <p:spPr bwMode="auto">
              <a:xfrm>
                <a:off x="2269130" y="567614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120"/>
              <p:cNvSpPr>
                <a:spLocks noChangeArrowheads="1"/>
              </p:cNvSpPr>
              <p:nvPr/>
            </p:nvSpPr>
            <p:spPr bwMode="auto">
              <a:xfrm>
                <a:off x="4493783" y="5780526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Rectangle 120"/>
              <p:cNvSpPr>
                <a:spLocks noChangeArrowheads="1"/>
              </p:cNvSpPr>
              <p:nvPr/>
            </p:nvSpPr>
            <p:spPr bwMode="auto">
              <a:xfrm>
                <a:off x="3950053" y="5748540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Rectangle 120"/>
              <p:cNvSpPr>
                <a:spLocks noChangeArrowheads="1"/>
              </p:cNvSpPr>
              <p:nvPr/>
            </p:nvSpPr>
            <p:spPr bwMode="auto">
              <a:xfrm>
                <a:off x="5595853" y="583637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120"/>
              <p:cNvSpPr>
                <a:spLocks noChangeArrowheads="1"/>
              </p:cNvSpPr>
              <p:nvPr/>
            </p:nvSpPr>
            <p:spPr bwMode="auto">
              <a:xfrm>
                <a:off x="5039619" y="581208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47618" y="4354449"/>
              <a:ext cx="5547656" cy="548640"/>
              <a:chOff x="1153348" y="5591630"/>
              <a:chExt cx="5547656" cy="548640"/>
            </a:xfrm>
          </p:grpSpPr>
          <p:sp>
            <p:nvSpPr>
              <p:cNvPr id="43" name="Rectangle 120"/>
              <p:cNvSpPr>
                <a:spLocks noChangeArrowheads="1"/>
              </p:cNvSpPr>
              <p:nvPr/>
            </p:nvSpPr>
            <p:spPr bwMode="auto">
              <a:xfrm>
                <a:off x="6145907" y="5860190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Rectangle 74"/>
              <p:cNvSpPr>
                <a:spLocks noChangeArrowheads="1"/>
              </p:cNvSpPr>
              <p:nvPr/>
            </p:nvSpPr>
            <p:spPr bwMode="auto">
              <a:xfrm>
                <a:off x="1153348" y="5591630"/>
                <a:ext cx="5547656" cy="5486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Rectangle 120"/>
              <p:cNvSpPr>
                <a:spLocks noChangeArrowheads="1"/>
              </p:cNvSpPr>
              <p:nvPr/>
            </p:nvSpPr>
            <p:spPr bwMode="auto">
              <a:xfrm>
                <a:off x="1168425" y="559894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Rectangle 120"/>
              <p:cNvSpPr>
                <a:spLocks noChangeArrowheads="1"/>
              </p:cNvSpPr>
              <p:nvPr/>
            </p:nvSpPr>
            <p:spPr bwMode="auto">
              <a:xfrm>
                <a:off x="1717789" y="564526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Rectangle 120"/>
              <p:cNvSpPr>
                <a:spLocks noChangeArrowheads="1"/>
              </p:cNvSpPr>
              <p:nvPr/>
            </p:nvSpPr>
            <p:spPr bwMode="auto">
              <a:xfrm>
                <a:off x="3389195" y="572681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Rectangle 120"/>
              <p:cNvSpPr>
                <a:spLocks noChangeArrowheads="1"/>
              </p:cNvSpPr>
              <p:nvPr/>
            </p:nvSpPr>
            <p:spPr bwMode="auto">
              <a:xfrm>
                <a:off x="2831463" y="570848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Rectangle 50"/>
              <p:cNvSpPr>
                <a:spLocks noChangeArrowheads="1"/>
              </p:cNvSpPr>
              <p:nvPr/>
            </p:nvSpPr>
            <p:spPr bwMode="auto">
              <a:xfrm>
                <a:off x="2269130" y="567614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120"/>
              <p:cNvSpPr>
                <a:spLocks noChangeArrowheads="1"/>
              </p:cNvSpPr>
              <p:nvPr/>
            </p:nvSpPr>
            <p:spPr bwMode="auto">
              <a:xfrm>
                <a:off x="4493783" y="5780526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Rectangle 120"/>
              <p:cNvSpPr>
                <a:spLocks noChangeArrowheads="1"/>
              </p:cNvSpPr>
              <p:nvPr/>
            </p:nvSpPr>
            <p:spPr bwMode="auto">
              <a:xfrm>
                <a:off x="3950053" y="5748540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120"/>
              <p:cNvSpPr>
                <a:spLocks noChangeArrowheads="1"/>
              </p:cNvSpPr>
              <p:nvPr/>
            </p:nvSpPr>
            <p:spPr bwMode="auto">
              <a:xfrm>
                <a:off x="5595853" y="583637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Rectangle 120"/>
              <p:cNvSpPr>
                <a:spLocks noChangeArrowheads="1"/>
              </p:cNvSpPr>
              <p:nvPr/>
            </p:nvSpPr>
            <p:spPr bwMode="auto">
              <a:xfrm>
                <a:off x="5039619" y="581208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7"/>
            <p:cNvGrpSpPr>
              <a:grpSpLocks/>
            </p:cNvGrpSpPr>
            <p:nvPr/>
          </p:nvGrpSpPr>
          <p:grpSpPr bwMode="auto">
            <a:xfrm>
              <a:off x="1155543" y="3787661"/>
              <a:ext cx="5547656" cy="548640"/>
              <a:chOff x="1153348" y="5591630"/>
              <a:chExt cx="5547656" cy="548640"/>
            </a:xfrm>
          </p:grpSpPr>
          <p:sp>
            <p:nvSpPr>
              <p:cNvPr id="32" name="Rectangle 120"/>
              <p:cNvSpPr>
                <a:spLocks noChangeArrowheads="1"/>
              </p:cNvSpPr>
              <p:nvPr/>
            </p:nvSpPr>
            <p:spPr bwMode="auto">
              <a:xfrm>
                <a:off x="6145907" y="5860190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Rectangle 74"/>
              <p:cNvSpPr>
                <a:spLocks noChangeArrowheads="1"/>
              </p:cNvSpPr>
              <p:nvPr/>
            </p:nvSpPr>
            <p:spPr bwMode="auto">
              <a:xfrm>
                <a:off x="1153348" y="5591630"/>
                <a:ext cx="5547656" cy="5486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Rectangle 120"/>
              <p:cNvSpPr>
                <a:spLocks noChangeArrowheads="1"/>
              </p:cNvSpPr>
              <p:nvPr/>
            </p:nvSpPr>
            <p:spPr bwMode="auto">
              <a:xfrm>
                <a:off x="1168425" y="559894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Rectangle 120"/>
              <p:cNvSpPr>
                <a:spLocks noChangeArrowheads="1"/>
              </p:cNvSpPr>
              <p:nvPr/>
            </p:nvSpPr>
            <p:spPr bwMode="auto">
              <a:xfrm>
                <a:off x="1717789" y="564526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 120"/>
              <p:cNvSpPr>
                <a:spLocks noChangeArrowheads="1"/>
              </p:cNvSpPr>
              <p:nvPr/>
            </p:nvSpPr>
            <p:spPr bwMode="auto">
              <a:xfrm>
                <a:off x="3389195" y="572681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120"/>
              <p:cNvSpPr>
                <a:spLocks noChangeArrowheads="1"/>
              </p:cNvSpPr>
              <p:nvPr/>
            </p:nvSpPr>
            <p:spPr bwMode="auto">
              <a:xfrm>
                <a:off x="2831463" y="570848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Rectangle 39"/>
              <p:cNvSpPr>
                <a:spLocks noChangeArrowheads="1"/>
              </p:cNvSpPr>
              <p:nvPr/>
            </p:nvSpPr>
            <p:spPr bwMode="auto">
              <a:xfrm>
                <a:off x="2269130" y="567614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Rectangle 120"/>
              <p:cNvSpPr>
                <a:spLocks noChangeArrowheads="1"/>
              </p:cNvSpPr>
              <p:nvPr/>
            </p:nvSpPr>
            <p:spPr bwMode="auto">
              <a:xfrm>
                <a:off x="4493783" y="5780526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120"/>
              <p:cNvSpPr>
                <a:spLocks noChangeArrowheads="1"/>
              </p:cNvSpPr>
              <p:nvPr/>
            </p:nvSpPr>
            <p:spPr bwMode="auto">
              <a:xfrm>
                <a:off x="3950053" y="5748540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Rectangle 120"/>
              <p:cNvSpPr>
                <a:spLocks noChangeArrowheads="1"/>
              </p:cNvSpPr>
              <p:nvPr/>
            </p:nvSpPr>
            <p:spPr bwMode="auto">
              <a:xfrm>
                <a:off x="5595853" y="583637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Rectangle 120"/>
              <p:cNvSpPr>
                <a:spLocks noChangeArrowheads="1"/>
              </p:cNvSpPr>
              <p:nvPr/>
            </p:nvSpPr>
            <p:spPr bwMode="auto">
              <a:xfrm>
                <a:off x="5039619" y="581208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8"/>
            <p:cNvGrpSpPr>
              <a:grpSpLocks/>
            </p:cNvGrpSpPr>
            <p:nvPr/>
          </p:nvGrpSpPr>
          <p:grpSpPr bwMode="auto">
            <a:xfrm>
              <a:off x="1155543" y="3236941"/>
              <a:ext cx="5547656" cy="548640"/>
              <a:chOff x="1153348" y="5591630"/>
              <a:chExt cx="5547656" cy="548640"/>
            </a:xfrm>
          </p:grpSpPr>
          <p:sp>
            <p:nvSpPr>
              <p:cNvPr id="21" name="Rectangle 120"/>
              <p:cNvSpPr>
                <a:spLocks noChangeArrowheads="1"/>
              </p:cNvSpPr>
              <p:nvPr/>
            </p:nvSpPr>
            <p:spPr bwMode="auto">
              <a:xfrm>
                <a:off x="6145907" y="5860190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74"/>
              <p:cNvSpPr>
                <a:spLocks noChangeArrowheads="1"/>
              </p:cNvSpPr>
              <p:nvPr/>
            </p:nvSpPr>
            <p:spPr bwMode="auto">
              <a:xfrm>
                <a:off x="1153348" y="5591630"/>
                <a:ext cx="5547656" cy="5486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20"/>
              <p:cNvSpPr>
                <a:spLocks noChangeArrowheads="1"/>
              </p:cNvSpPr>
              <p:nvPr/>
            </p:nvSpPr>
            <p:spPr bwMode="auto">
              <a:xfrm>
                <a:off x="1168425" y="559894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120"/>
              <p:cNvSpPr>
                <a:spLocks noChangeArrowheads="1"/>
              </p:cNvSpPr>
              <p:nvPr/>
            </p:nvSpPr>
            <p:spPr bwMode="auto">
              <a:xfrm>
                <a:off x="1717789" y="564526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20"/>
              <p:cNvSpPr>
                <a:spLocks noChangeArrowheads="1"/>
              </p:cNvSpPr>
              <p:nvPr/>
            </p:nvSpPr>
            <p:spPr bwMode="auto">
              <a:xfrm>
                <a:off x="3389195" y="572681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120"/>
              <p:cNvSpPr>
                <a:spLocks noChangeArrowheads="1"/>
              </p:cNvSpPr>
              <p:nvPr/>
            </p:nvSpPr>
            <p:spPr bwMode="auto">
              <a:xfrm>
                <a:off x="2831463" y="570848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8"/>
              <p:cNvSpPr>
                <a:spLocks noChangeArrowheads="1"/>
              </p:cNvSpPr>
              <p:nvPr/>
            </p:nvSpPr>
            <p:spPr bwMode="auto">
              <a:xfrm>
                <a:off x="2269130" y="567614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Rectangle 120"/>
              <p:cNvSpPr>
                <a:spLocks noChangeArrowheads="1"/>
              </p:cNvSpPr>
              <p:nvPr/>
            </p:nvSpPr>
            <p:spPr bwMode="auto">
              <a:xfrm>
                <a:off x="4493783" y="5780526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Rectangle 120"/>
              <p:cNvSpPr>
                <a:spLocks noChangeArrowheads="1"/>
              </p:cNvSpPr>
              <p:nvPr/>
            </p:nvSpPr>
            <p:spPr bwMode="auto">
              <a:xfrm>
                <a:off x="3950053" y="5748540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Rectangle 120"/>
              <p:cNvSpPr>
                <a:spLocks noChangeArrowheads="1"/>
              </p:cNvSpPr>
              <p:nvPr/>
            </p:nvSpPr>
            <p:spPr bwMode="auto">
              <a:xfrm>
                <a:off x="5595853" y="583637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Rectangle 120"/>
              <p:cNvSpPr>
                <a:spLocks noChangeArrowheads="1"/>
              </p:cNvSpPr>
              <p:nvPr/>
            </p:nvSpPr>
            <p:spPr bwMode="auto">
              <a:xfrm>
                <a:off x="5039619" y="5812085"/>
                <a:ext cx="549367" cy="27432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19"/>
            <p:cNvSpPr txBox="1">
              <a:spLocks noChangeArrowheads="1"/>
            </p:cNvSpPr>
            <p:nvPr/>
          </p:nvSpPr>
          <p:spPr bwMode="auto">
            <a:xfrm>
              <a:off x="5053397" y="2611529"/>
              <a:ext cx="17363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FF6600"/>
                  </a:solidFill>
                </a:rPr>
                <a:t>IFOV footprint</a:t>
              </a:r>
              <a:endParaRPr lang="en-US" b="1"/>
            </a:p>
            <a:p>
              <a:endParaRPr lang="en-US"/>
            </a:p>
          </p:txBody>
        </p:sp>
        <p:cxnSp>
          <p:nvCxnSpPr>
            <p:cNvPr id="19" name="Straight Arrow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1977123" y="3828225"/>
              <a:ext cx="4419435" cy="15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1857135" y="3252533"/>
              <a:ext cx="4123932" cy="2187001"/>
            </a:xfrm>
            <a:prstGeom prst="rect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3366FF"/>
                </a:solidFill>
              </a:endParaRPr>
            </a:p>
          </p:txBody>
        </p:sp>
      </p:grpSp>
      <p:pic>
        <p:nvPicPr>
          <p:cNvPr id="87" name="Picture 88" descr="Screen Shot 2014-02-21 at 2.20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1543050"/>
            <a:ext cx="21463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Isosceles Triangle 106"/>
          <p:cNvSpPr/>
          <p:nvPr/>
        </p:nvSpPr>
        <p:spPr>
          <a:xfrm>
            <a:off x="7410450" y="2170113"/>
            <a:ext cx="714375" cy="2624137"/>
          </a:xfrm>
          <a:custGeom>
            <a:avLst/>
            <a:gdLst>
              <a:gd name="connsiteX0" fmla="*/ 0 w 579495"/>
              <a:gd name="connsiteY0" fmla="*/ 2624011 h 2624011"/>
              <a:gd name="connsiteX1" fmla="*/ 289748 w 579495"/>
              <a:gd name="connsiteY1" fmla="*/ 0 h 2624011"/>
              <a:gd name="connsiteX2" fmla="*/ 579495 w 579495"/>
              <a:gd name="connsiteY2" fmla="*/ 2624011 h 2624011"/>
              <a:gd name="connsiteX3" fmla="*/ 0 w 579495"/>
              <a:gd name="connsiteY3" fmla="*/ 2624011 h 2624011"/>
              <a:gd name="connsiteX0" fmla="*/ 0 w 715121"/>
              <a:gd name="connsiteY0" fmla="*/ 2624011 h 2624011"/>
              <a:gd name="connsiteX1" fmla="*/ 289748 w 715121"/>
              <a:gd name="connsiteY1" fmla="*/ 0 h 2624011"/>
              <a:gd name="connsiteX2" fmla="*/ 715121 w 715121"/>
              <a:gd name="connsiteY2" fmla="*/ 2143180 h 2624011"/>
              <a:gd name="connsiteX3" fmla="*/ 0 w 715121"/>
              <a:gd name="connsiteY3" fmla="*/ 2624011 h 262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121" h="2624011">
                <a:moveTo>
                  <a:pt x="0" y="2624011"/>
                </a:moveTo>
                <a:lnTo>
                  <a:pt x="289748" y="0"/>
                </a:lnTo>
                <a:lnTo>
                  <a:pt x="715121" y="2143180"/>
                </a:lnTo>
                <a:lnTo>
                  <a:pt x="0" y="262401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9" name="TextBox 2"/>
          <p:cNvSpPr txBox="1">
            <a:spLocks noChangeArrowheads="1"/>
          </p:cNvSpPr>
          <p:nvPr/>
        </p:nvSpPr>
        <p:spPr bwMode="auto">
          <a:xfrm>
            <a:off x="5864183" y="5469182"/>
            <a:ext cx="3138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Spectrometers used (similar to PANDORA) sample each spatial location sequentially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7410450" y="4400971"/>
            <a:ext cx="806450" cy="5304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7759700" y="4569956"/>
            <a:ext cx="83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6-7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64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32668" y="141999"/>
            <a:ext cx="75358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/>
              <a:t>Houston/Denver Configuration [GCAS]</a:t>
            </a:r>
            <a:endParaRPr lang="en-US" sz="4000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-12700" y="1420812"/>
            <a:ext cx="9067800" cy="4876800"/>
            <a:chOff x="0" y="1337846"/>
            <a:chExt cx="9067800" cy="4876800"/>
          </a:xfrm>
        </p:grpSpPr>
        <p:sp>
          <p:nvSpPr>
            <p:cNvPr id="6" name="Rectangle 5"/>
            <p:cNvSpPr/>
            <p:nvPr/>
          </p:nvSpPr>
          <p:spPr>
            <a:xfrm>
              <a:off x="1676400" y="1795046"/>
              <a:ext cx="6477000" cy="403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Snip Same Side Corner Rectangle 6"/>
            <p:cNvSpPr/>
            <p:nvPr/>
          </p:nvSpPr>
          <p:spPr>
            <a:xfrm rot="16200000">
              <a:off x="3771900" y="4042946"/>
              <a:ext cx="1371600" cy="990600"/>
            </a:xfrm>
            <a:prstGeom prst="snip2Same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 rot="16200000">
              <a:off x="2914650" y="3436521"/>
              <a:ext cx="495300" cy="1447800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3048000" y="3395246"/>
              <a:ext cx="838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/>
                <a:t>Short Pass </a:t>
              </a:r>
            </a:p>
            <a:p>
              <a:pPr algn="ctr"/>
              <a:r>
                <a:rPr lang="en-US" sz="1200"/>
                <a:t>Filter</a:t>
              </a:r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1839054" y="4385846"/>
              <a:ext cx="11327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r>
                <a:rPr lang="en-US"/>
                <a:t>Telecentric </a:t>
              </a:r>
            </a:p>
            <a:p>
              <a:r>
                <a:rPr lang="en-US"/>
                <a:t>Foreoptics</a:t>
              </a:r>
            </a:p>
          </p:txBody>
        </p:sp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4953000" y="4157246"/>
              <a:ext cx="8363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r>
                <a:rPr lang="en-US"/>
                <a:t>UV/VIS</a:t>
              </a:r>
            </a:p>
            <a:p>
              <a:r>
                <a:rPr lang="en-US"/>
                <a:t>Offner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33800" y="4614446"/>
              <a:ext cx="228600" cy="5334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TextBox 15"/>
            <p:cNvSpPr txBox="1">
              <a:spLocks noChangeArrowheads="1"/>
            </p:cNvSpPr>
            <p:nvPr/>
          </p:nvSpPr>
          <p:spPr bwMode="auto">
            <a:xfrm>
              <a:off x="3200400" y="4690646"/>
              <a:ext cx="5741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r>
                <a:rPr lang="en-US"/>
                <a:t>B/I</a:t>
              </a:r>
            </a:p>
            <a:p>
              <a:r>
                <a:rPr lang="en-US"/>
                <a:t>CCD</a:t>
              </a:r>
            </a:p>
          </p:txBody>
        </p:sp>
        <p:sp>
          <p:nvSpPr>
            <p:cNvPr id="14" name="Arc 13"/>
            <p:cNvSpPr/>
            <p:nvPr/>
          </p:nvSpPr>
          <p:spPr>
            <a:xfrm rot="2694391">
              <a:off x="3489325" y="3838158"/>
              <a:ext cx="1400175" cy="1400175"/>
            </a:xfrm>
            <a:prstGeom prst="arc">
              <a:avLst>
                <a:gd name="adj1" fmla="val 16200000"/>
                <a:gd name="adj2" fmla="val 4873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lowchart: Delay 29"/>
            <p:cNvSpPr/>
            <p:nvPr/>
          </p:nvSpPr>
          <p:spPr>
            <a:xfrm>
              <a:off x="4343400" y="4358858"/>
              <a:ext cx="166688" cy="331788"/>
            </a:xfrm>
            <a:prstGeom prst="flowChartDelay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6" name="Straight Arrow Connector 15"/>
            <p:cNvCxnSpPr>
              <a:endCxn id="15" idx="3"/>
            </p:cNvCxnSpPr>
            <p:nvPr/>
          </p:nvCxnSpPr>
          <p:spPr>
            <a:xfrm rot="5400000">
              <a:off x="4433888" y="4233446"/>
              <a:ext cx="366712" cy="21431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5" idx="3"/>
            </p:cNvCxnSpPr>
            <p:nvPr/>
          </p:nvCxnSpPr>
          <p:spPr>
            <a:xfrm>
              <a:off x="4510088" y="4523958"/>
              <a:ext cx="290512" cy="2428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>
              <a:off x="4038600" y="4843046"/>
              <a:ext cx="6858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4038600" y="4081046"/>
              <a:ext cx="76200" cy="228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213225" y="3982621"/>
              <a:ext cx="53975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78300" y="3982621"/>
              <a:ext cx="46038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TextBox 24"/>
            <p:cNvSpPr txBox="1">
              <a:spLocks noChangeArrowheads="1"/>
            </p:cNvSpPr>
            <p:nvPr/>
          </p:nvSpPr>
          <p:spPr bwMode="auto">
            <a:xfrm>
              <a:off x="3886200" y="3238381"/>
              <a:ext cx="1143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/>
                <a:t>Hybrid-Wedge Depolarizer</a:t>
              </a:r>
            </a:p>
          </p:txBody>
        </p:sp>
        <p:sp>
          <p:nvSpPr>
            <p:cNvPr id="23" name="TextBox 25"/>
            <p:cNvSpPr txBox="1">
              <a:spLocks noChangeArrowheads="1"/>
            </p:cNvSpPr>
            <p:nvPr/>
          </p:nvSpPr>
          <p:spPr bwMode="auto">
            <a:xfrm>
              <a:off x="2895600" y="2552581"/>
              <a:ext cx="1219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/>
                <a:t>Elphel Visible Video camera</a:t>
              </a:r>
            </a:p>
          </p:txBody>
        </p:sp>
        <p:cxnSp>
          <p:nvCxnSpPr>
            <p:cNvPr id="24" name="Straight Arrow Connector 23"/>
            <p:cNvCxnSpPr>
              <a:stCxn id="9" idx="2"/>
              <a:endCxn id="19" idx="0"/>
            </p:cNvCxnSpPr>
            <p:nvPr/>
          </p:nvCxnSpPr>
          <p:spPr>
            <a:xfrm rot="16200000" flipH="1">
              <a:off x="3659981" y="3664327"/>
              <a:ext cx="223838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2" idx="2"/>
              <a:endCxn id="20" idx="0"/>
            </p:cNvCxnSpPr>
            <p:nvPr/>
          </p:nvCxnSpPr>
          <p:spPr>
            <a:xfrm rot="5400000">
              <a:off x="4207669" y="3732590"/>
              <a:ext cx="282575" cy="2174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0" idx="3"/>
              <a:endCxn id="8" idx="2"/>
            </p:cNvCxnSpPr>
            <p:nvPr/>
          </p:nvCxnSpPr>
          <p:spPr>
            <a:xfrm flipV="1">
              <a:off x="2971800" y="4408071"/>
              <a:ext cx="190500" cy="2698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3048000" y="3014246"/>
              <a:ext cx="685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Can 27"/>
            <p:cNvSpPr/>
            <p:nvPr/>
          </p:nvSpPr>
          <p:spPr>
            <a:xfrm rot="16200000">
              <a:off x="2628900" y="2780883"/>
              <a:ext cx="228600" cy="762000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600200" y="2633246"/>
              <a:ext cx="152400" cy="2209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019800" y="2404646"/>
              <a:ext cx="1066800" cy="6096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PC/104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72200" y="3090446"/>
              <a:ext cx="838200" cy="3810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ADC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172200" y="3547646"/>
              <a:ext cx="838200" cy="3810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AD590 Support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172200" y="4004846"/>
              <a:ext cx="838200" cy="3810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Ethernet Switch</a:t>
              </a:r>
            </a:p>
          </p:txBody>
        </p:sp>
        <p:sp>
          <p:nvSpPr>
            <p:cNvPr id="34" name="TextBox 36"/>
            <p:cNvSpPr txBox="1">
              <a:spLocks noChangeArrowheads="1"/>
            </p:cNvSpPr>
            <p:nvPr/>
          </p:nvSpPr>
          <p:spPr bwMode="auto">
            <a:xfrm>
              <a:off x="838200" y="2173069"/>
              <a:ext cx="838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/>
                <a:t>Wedged Housing Window</a:t>
              </a:r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7620000" y="5681246"/>
              <a:ext cx="304800" cy="3048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10800000">
              <a:off x="7620000" y="1642646"/>
              <a:ext cx="304800" cy="3048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TextBox 39"/>
            <p:cNvSpPr txBox="1">
              <a:spLocks noChangeArrowheads="1"/>
            </p:cNvSpPr>
            <p:nvPr/>
          </p:nvSpPr>
          <p:spPr bwMode="auto">
            <a:xfrm>
              <a:off x="7772400" y="1337846"/>
              <a:ext cx="8382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/>
                <a:t>Purge Port</a:t>
              </a:r>
            </a:p>
          </p:txBody>
        </p:sp>
        <p:sp>
          <p:nvSpPr>
            <p:cNvPr id="38" name="TextBox 40"/>
            <p:cNvSpPr txBox="1">
              <a:spLocks noChangeArrowheads="1"/>
            </p:cNvSpPr>
            <p:nvPr/>
          </p:nvSpPr>
          <p:spPr bwMode="auto">
            <a:xfrm>
              <a:off x="7391400" y="5937647"/>
              <a:ext cx="8382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/>
                <a:t>Purge Port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172200" y="4462046"/>
              <a:ext cx="838200" cy="4572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GPS Receiver</a:t>
              </a:r>
            </a:p>
          </p:txBody>
        </p:sp>
        <p:sp>
          <p:nvSpPr>
            <p:cNvPr id="40" name="TextBox 42"/>
            <p:cNvSpPr txBox="1">
              <a:spLocks noChangeArrowheads="1"/>
            </p:cNvSpPr>
            <p:nvPr/>
          </p:nvSpPr>
          <p:spPr bwMode="auto">
            <a:xfrm>
              <a:off x="5933730" y="5852653"/>
              <a:ext cx="13911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r>
                <a:rPr lang="en-US"/>
                <a:t>Outer Housing</a:t>
              </a:r>
            </a:p>
          </p:txBody>
        </p:sp>
        <p:cxnSp>
          <p:nvCxnSpPr>
            <p:cNvPr id="41" name="Straight Arrow Connector 40"/>
            <p:cNvCxnSpPr>
              <a:stCxn id="40" idx="1"/>
              <a:endCxn id="6" idx="2"/>
            </p:cNvCxnSpPr>
            <p:nvPr/>
          </p:nvCxnSpPr>
          <p:spPr>
            <a:xfrm flipH="1" flipV="1">
              <a:off x="4914900" y="5833646"/>
              <a:ext cx="1019175" cy="18891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4"/>
            <p:cNvSpPr txBox="1">
              <a:spLocks noChangeArrowheads="1"/>
            </p:cNvSpPr>
            <p:nvPr/>
          </p:nvSpPr>
          <p:spPr bwMode="auto">
            <a:xfrm>
              <a:off x="1828800" y="1871246"/>
              <a:ext cx="176016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r>
                <a:rPr lang="en-US" sz="1400"/>
                <a:t>Internal Environment</a:t>
              </a:r>
            </a:p>
            <a:p>
              <a:pPr>
                <a:buFont typeface="Arial" charset="0"/>
                <a:buChar char="•"/>
              </a:pPr>
              <a:r>
                <a:rPr lang="en-US" sz="1400"/>
                <a:t> Dry nitrogen backfill</a:t>
              </a:r>
            </a:p>
            <a:p>
              <a:pPr>
                <a:buFont typeface="Arial" charset="0"/>
                <a:buChar char="•"/>
              </a:pPr>
              <a:r>
                <a:rPr lang="en-US" sz="1400"/>
                <a:t> 1 Atm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077200" y="2480846"/>
              <a:ext cx="152400" cy="4572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77200" y="3090446"/>
              <a:ext cx="152400" cy="4572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TextBox 47"/>
            <p:cNvSpPr txBox="1">
              <a:spLocks noChangeArrowheads="1"/>
            </p:cNvSpPr>
            <p:nvPr/>
          </p:nvSpPr>
          <p:spPr bwMode="auto">
            <a:xfrm>
              <a:off x="8229600" y="3090446"/>
              <a:ext cx="8382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/>
                <a:t>Data Connector</a:t>
              </a:r>
            </a:p>
          </p:txBody>
        </p:sp>
        <p:sp>
          <p:nvSpPr>
            <p:cNvPr id="46" name="TextBox 48"/>
            <p:cNvSpPr txBox="1">
              <a:spLocks noChangeArrowheads="1"/>
            </p:cNvSpPr>
            <p:nvPr/>
          </p:nvSpPr>
          <p:spPr bwMode="auto">
            <a:xfrm>
              <a:off x="8229600" y="2480846"/>
              <a:ext cx="8382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/>
                <a:t>Power Connector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72200" y="4995446"/>
              <a:ext cx="838200" cy="4572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dirty="0"/>
                <a:t>Wireless</a:t>
              </a:r>
            </a:p>
            <a:p>
              <a:pPr algn="ctr">
                <a:defRPr/>
              </a:pPr>
              <a:r>
                <a:rPr lang="en-US" sz="1000" dirty="0"/>
                <a:t>(Bluetooth, USB)</a:t>
              </a:r>
            </a:p>
          </p:txBody>
        </p:sp>
        <p:cxnSp>
          <p:nvCxnSpPr>
            <p:cNvPr id="48" name="Straight Arrow Connector 47"/>
            <p:cNvCxnSpPr>
              <a:endCxn id="28" idx="1"/>
            </p:cNvCxnSpPr>
            <p:nvPr/>
          </p:nvCxnSpPr>
          <p:spPr>
            <a:xfrm flipV="1">
              <a:off x="762000" y="3161883"/>
              <a:ext cx="1600200" cy="47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838200" y="4190583"/>
              <a:ext cx="3886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0" y="3276183"/>
              <a:ext cx="838200" cy="646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solidFill>
                    <a:schemeClr val="accent3">
                      <a:lumMod val="50000"/>
                    </a:schemeClr>
                  </a:solidFill>
                </a:rPr>
                <a:t>Nadir view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077200" y="4571583"/>
              <a:ext cx="152400" cy="228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77200" y="5104983"/>
              <a:ext cx="152400" cy="228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TextBox 55"/>
            <p:cNvSpPr txBox="1">
              <a:spLocks noChangeArrowheads="1"/>
            </p:cNvSpPr>
            <p:nvPr/>
          </p:nvSpPr>
          <p:spPr bwMode="auto">
            <a:xfrm>
              <a:off x="8153400" y="4267200"/>
              <a:ext cx="838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/>
                <a:t>GPS Antenna Feedthru</a:t>
              </a:r>
            </a:p>
          </p:txBody>
        </p:sp>
        <p:sp>
          <p:nvSpPr>
            <p:cNvPr id="54" name="TextBox 56"/>
            <p:cNvSpPr txBox="1">
              <a:spLocks noChangeArrowheads="1"/>
            </p:cNvSpPr>
            <p:nvPr/>
          </p:nvSpPr>
          <p:spPr bwMode="auto">
            <a:xfrm>
              <a:off x="8153400" y="4992469"/>
              <a:ext cx="838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/>
                <a:t>Wireless Antenna Feedthru</a:t>
              </a:r>
            </a:p>
          </p:txBody>
        </p:sp>
      </p:grpSp>
      <p:sp>
        <p:nvSpPr>
          <p:cNvPr id="55" name="TextBox 3"/>
          <p:cNvSpPr txBox="1">
            <a:spLocks noChangeArrowheads="1"/>
          </p:cNvSpPr>
          <p:nvPr/>
        </p:nvSpPr>
        <p:spPr bwMode="auto">
          <a:xfrm>
            <a:off x="431800" y="5915025"/>
            <a:ext cx="4013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0FF"/>
                </a:solidFill>
              </a:rPr>
              <a:t>Custom designed 2-d </a:t>
            </a:r>
            <a:r>
              <a:rPr lang="en-US" b="1" dirty="0" smtClean="0">
                <a:solidFill>
                  <a:srgbClr val="0000FF"/>
                </a:solidFill>
              </a:rPr>
              <a:t>spectrograph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45° instantaneous FOV. </a:t>
            </a:r>
            <a:r>
              <a:rPr lang="en-US" sz="1400" b="1" dirty="0" smtClean="0">
                <a:solidFill>
                  <a:srgbClr val="0000FF"/>
                </a:solidFill>
              </a:rPr>
              <a:t>Vis/NIR not shown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56" name="TextBox 4"/>
          <p:cNvSpPr txBox="1">
            <a:spLocks noChangeArrowheads="1"/>
          </p:cNvSpPr>
          <p:nvPr/>
        </p:nvSpPr>
        <p:spPr bwMode="auto">
          <a:xfrm>
            <a:off x="3949700" y="2266215"/>
            <a:ext cx="1739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008000"/>
                </a:solidFill>
              </a:rPr>
              <a:t>VIS/NIR spectrograph not shown</a:t>
            </a:r>
          </a:p>
        </p:txBody>
      </p:sp>
    </p:spTree>
    <p:extLst>
      <p:ext uri="{BB962C8B-B14F-4D97-AF65-F5344CB8AC3E}">
        <p14:creationId xmlns:p14="http://schemas.microsoft.com/office/powerpoint/2010/main" val="13802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96912" y="111280"/>
            <a:ext cx="7535863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GCAS System Layout</a:t>
            </a:r>
            <a:endParaRPr lang="en-US" dirty="0">
              <a:latin typeface="+mn-lt"/>
            </a:endParaRPr>
          </a:p>
        </p:txBody>
      </p:sp>
      <p:pic>
        <p:nvPicPr>
          <p:cNvPr id="5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r="2486"/>
          <a:stretch>
            <a:fillRect/>
          </a:stretch>
        </p:blipFill>
        <p:spPr>
          <a:xfrm>
            <a:off x="1301750" y="1505783"/>
            <a:ext cx="4062413" cy="2463800"/>
          </a:xfrm>
          <a:noFill/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15938" y="3681413"/>
            <a:ext cx="3257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>
                <a:latin typeface="+mn-lt"/>
              </a:rPr>
              <a:t>Exploded view of entire assembly</a:t>
            </a: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5921375" y="1555750"/>
            <a:ext cx="2630488" cy="3063875"/>
            <a:chOff x="185738" y="2062163"/>
            <a:chExt cx="3746500" cy="49784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8" y="2062163"/>
              <a:ext cx="3746500" cy="497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823344" y="2469721"/>
              <a:ext cx="1297822" cy="691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 algn="ctr">
                <a:defRPr/>
              </a:pPr>
              <a:r>
                <a:rPr lang="en-US" sz="1400" b="1" smtClean="0">
                  <a:solidFill>
                    <a:srgbClr val="FFFF00"/>
                  </a:solidFill>
                  <a:latin typeface="+mn-lt"/>
                </a:rPr>
                <a:t>UV/VIS </a:t>
              </a:r>
            </a:p>
            <a:p>
              <a:pPr algn="ctr">
                <a:defRPr/>
              </a:pPr>
              <a:r>
                <a:rPr lang="en-US" sz="1400" b="1" smtClean="0">
                  <a:solidFill>
                    <a:srgbClr val="FFFF00"/>
                  </a:solidFill>
                  <a:latin typeface="+mn-lt"/>
                </a:rPr>
                <a:t>Telescope</a:t>
              </a: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185738" y="5982975"/>
              <a:ext cx="1297822" cy="601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 algn="ctr">
                <a:defRPr/>
              </a:pPr>
              <a:r>
                <a:rPr lang="en-US" sz="1400" b="1" smtClean="0">
                  <a:solidFill>
                    <a:srgbClr val="FFFF00"/>
                  </a:solidFill>
                  <a:latin typeface="+mn-lt"/>
                </a:rPr>
                <a:t>VIS/NIR </a:t>
              </a:r>
            </a:p>
            <a:p>
              <a:pPr algn="ctr">
                <a:defRPr/>
              </a:pPr>
              <a:r>
                <a:rPr lang="en-US" sz="1400" b="1" smtClean="0">
                  <a:solidFill>
                    <a:srgbClr val="FFFF00"/>
                  </a:solidFill>
                  <a:latin typeface="+mn-lt"/>
                </a:rPr>
                <a:t>Telescope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2736161" y="6514349"/>
              <a:ext cx="1196077" cy="343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>
                <a:defRPr/>
              </a:pPr>
              <a:r>
                <a:rPr lang="en-US" sz="1400" b="1" dirty="0" smtClean="0">
                  <a:solidFill>
                    <a:srgbClr val="FFFF00"/>
                  </a:solidFill>
                  <a:latin typeface="+mn-lt"/>
                </a:rPr>
                <a:t>HD Video</a:t>
              </a: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1483560" y="5299414"/>
              <a:ext cx="712220" cy="920874"/>
            </a:xfrm>
            <a:prstGeom prst="line">
              <a:avLst/>
            </a:prstGeom>
            <a:noFill/>
            <a:ln w="36720" cap="flat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cs typeface="Microsoft YaHei" charset="0"/>
              </a:endParaRP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829495" y="3161022"/>
              <a:ext cx="364022" cy="1137552"/>
            </a:xfrm>
            <a:prstGeom prst="line">
              <a:avLst/>
            </a:prstGeom>
            <a:noFill/>
            <a:ln w="36720" cap="flat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cs typeface="Microsoft YaHei" charset="0"/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H="1" flipV="1">
              <a:off x="2921564" y="5299414"/>
              <a:ext cx="556209" cy="1217515"/>
            </a:xfrm>
            <a:prstGeom prst="line">
              <a:avLst/>
            </a:prstGeom>
            <a:noFill/>
            <a:ln w="36720" cap="flat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cs typeface="Microsoft YaHei" charset="0"/>
              </a:endParaRPr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86288" y="3292475"/>
            <a:ext cx="1603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3366FF"/>
                </a:solidFill>
                <a:latin typeface="+mn-lt"/>
              </a:rPr>
              <a:t>Radiometric </a:t>
            </a:r>
            <a:r>
              <a:rPr lang="en-US" dirty="0">
                <a:solidFill>
                  <a:srgbClr val="3366FF"/>
                </a:solidFill>
                <a:latin typeface="+mn-lt"/>
              </a:rPr>
              <a:t>Calibration Fixture</a:t>
            </a:r>
          </a:p>
        </p:txBody>
      </p:sp>
      <p:cxnSp>
        <p:nvCxnSpPr>
          <p:cNvPr id="16" name="Straight Arrow Connector 16"/>
          <p:cNvCxnSpPr>
            <a:cxnSpLocks noChangeShapeType="1"/>
          </p:cNvCxnSpPr>
          <p:nvPr/>
        </p:nvCxnSpPr>
        <p:spPr bwMode="auto">
          <a:xfrm flipV="1">
            <a:off x="5043488" y="2922588"/>
            <a:ext cx="85725" cy="4683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323400" y="4245735"/>
            <a:ext cx="51673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</a:rPr>
              <a:t>Telescopes map vertical slit extent to a </a:t>
            </a:r>
            <a:r>
              <a:rPr lang="en-US" dirty="0" smtClean="0">
                <a:latin typeface="+mn-lt"/>
              </a:rPr>
              <a:t>6-7 </a:t>
            </a:r>
            <a:r>
              <a:rPr lang="en-US" dirty="0">
                <a:latin typeface="+mn-lt"/>
              </a:rPr>
              <a:t>km cross-track </a:t>
            </a:r>
            <a:r>
              <a:rPr lang="en-US" dirty="0" smtClean="0">
                <a:latin typeface="+mn-lt"/>
              </a:rPr>
              <a:t>FOV at typical flight altitudes. </a:t>
            </a:r>
            <a:r>
              <a:rPr lang="en-US" dirty="0">
                <a:latin typeface="+mn-lt"/>
              </a:rPr>
              <a:t>Increases dwell time for each pixel by factor of 10 compared to previous configuration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</a:rPr>
              <a:t>Camera is run at ~2Hz -&gt; 20 images captured every 1.1 km of along-track movement. </a:t>
            </a:r>
            <a:endParaRPr lang="en-US" dirty="0" smtClean="0">
              <a:latin typeface="+mn-l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In-field calibration fixture to track radiometric response</a:t>
            </a:r>
            <a:endParaRPr lang="en-US" dirty="0">
              <a:latin typeface="+mn-lt"/>
            </a:endParaRP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5618162" y="4619625"/>
            <a:ext cx="3324225" cy="203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+mn-lt"/>
              </a:rPr>
              <a:t>Spectral coverage and resolution similar to ACAM</a:t>
            </a:r>
          </a:p>
          <a:p>
            <a:pPr lvl="1">
              <a:buFont typeface="Arial" charset="0"/>
              <a:buChar char="•"/>
            </a:pPr>
            <a:r>
              <a:rPr lang="en-US" sz="1400" b="1" dirty="0">
                <a:latin typeface="+mn-lt"/>
              </a:rPr>
              <a:t>300-490 nm @0.2 nm/pixel</a:t>
            </a:r>
          </a:p>
          <a:p>
            <a:pPr lvl="1">
              <a:buFont typeface="Arial" charset="0"/>
              <a:buChar char="•"/>
            </a:pPr>
            <a:r>
              <a:rPr lang="en-US" sz="1400" b="1" dirty="0">
                <a:latin typeface="+mn-lt"/>
              </a:rPr>
              <a:t>480-890 nm @0.4 nm/pixel</a:t>
            </a:r>
          </a:p>
          <a:p>
            <a:pPr lvl="1"/>
            <a:r>
              <a:rPr lang="en-US" sz="1400" b="1" dirty="0">
                <a:latin typeface="+mn-lt"/>
              </a:rPr>
              <a:t> </a:t>
            </a:r>
          </a:p>
          <a:p>
            <a:r>
              <a:rPr lang="en-US" sz="1400" b="1" dirty="0">
                <a:latin typeface="+mn-lt"/>
              </a:rPr>
              <a:t>System F/# the same, 7 meters/pixel </a:t>
            </a:r>
            <a:r>
              <a:rPr lang="en-US" sz="1400" b="1" dirty="0" smtClean="0">
                <a:latin typeface="+mn-lt"/>
              </a:rPr>
              <a:t>GSD @</a:t>
            </a:r>
            <a:r>
              <a:rPr lang="en-US" sz="1400" b="1" dirty="0">
                <a:latin typeface="+mn-lt"/>
              </a:rPr>
              <a:t>8km</a:t>
            </a:r>
          </a:p>
          <a:p>
            <a:endParaRPr lang="en-US" sz="1400" b="1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Nadir viewing only</a:t>
            </a:r>
          </a:p>
        </p:txBody>
      </p:sp>
    </p:spTree>
    <p:extLst>
      <p:ext uri="{BB962C8B-B14F-4D97-AF65-F5344CB8AC3E}">
        <p14:creationId xmlns:p14="http://schemas.microsoft.com/office/powerpoint/2010/main" val="186402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4200" y="-4788"/>
            <a:ext cx="8229600" cy="1143000"/>
          </a:xfrm>
        </p:spPr>
        <p:txBody>
          <a:bodyPr>
            <a:normAutofit/>
          </a:bodyPr>
          <a:lstStyle/>
          <a:p>
            <a:r>
              <a:rPr lang="en-US" sz="3100" dirty="0" smtClean="0">
                <a:latin typeface="+mn-lt"/>
              </a:rPr>
              <a:t>ACAM Spatial/Temporal Variability NO</a:t>
            </a:r>
            <a:r>
              <a:rPr lang="en-US" sz="3100" baseline="-25000" dirty="0" smtClean="0">
                <a:latin typeface="+mn-lt"/>
              </a:rPr>
              <a:t>2</a:t>
            </a:r>
            <a:r>
              <a:rPr lang="en-US" sz="3100" dirty="0" smtClean="0">
                <a:latin typeface="+mn-lt"/>
              </a:rPr>
              <a:t> July 21</a:t>
            </a:r>
            <a:r>
              <a:rPr lang="en-US" sz="3100" baseline="30000" dirty="0" smtClean="0">
                <a:latin typeface="+mn-lt"/>
              </a:rPr>
              <a:t>st</a:t>
            </a:r>
            <a:r>
              <a:rPr lang="en-US" sz="2700" baseline="30000" dirty="0" smtClean="0">
                <a:latin typeface="+mn-lt"/>
              </a:rPr>
              <a:t/>
            </a:r>
            <a:br>
              <a:rPr lang="en-US" sz="2700" baseline="30000" dirty="0" smtClean="0">
                <a:latin typeface="+mn-lt"/>
              </a:rPr>
            </a:br>
            <a:r>
              <a:rPr lang="en-US" sz="3100" dirty="0" smtClean="0">
                <a:latin typeface="+mn-lt"/>
              </a:rPr>
              <a:t>MD Deployment</a:t>
            </a:r>
            <a:endParaRPr lang="en-US" sz="3600" dirty="0">
              <a:latin typeface="+mn-lt"/>
            </a:endParaRPr>
          </a:p>
        </p:txBody>
      </p:sp>
      <p:pic>
        <p:nvPicPr>
          <p:cNvPr id="7" name="Picture 6" descr="Screen Shot 2012-09-12 at 11.13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44" y="1638300"/>
            <a:ext cx="4947056" cy="3886200"/>
          </a:xfrm>
          <a:prstGeom prst="rect">
            <a:avLst/>
          </a:prstGeom>
        </p:spPr>
      </p:pic>
      <p:pic>
        <p:nvPicPr>
          <p:cNvPr id="8" name="Picture 7" descr="Screen Shot 2012-09-12 at 11.11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4482859" cy="3886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5500" y="5791200"/>
            <a:ext cx="98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Morning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82352" y="5775010"/>
            <a:ext cx="114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Afternoon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56208" y="5837366"/>
            <a:ext cx="3694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0.005° x 0.005</a:t>
            </a:r>
            <a:r>
              <a:rPr lang="en-US" sz="1200" dirty="0"/>
              <a:t>°</a:t>
            </a:r>
            <a:r>
              <a:rPr lang="en-US" sz="1200" dirty="0" smtClean="0"/>
              <a:t> grid of 3 km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average, differential slant column abundance. “Clean scene” reference at cross.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137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428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ACAM CH</a:t>
            </a:r>
            <a:r>
              <a:rPr lang="en-US" sz="3200" baseline="-25000" dirty="0" smtClean="0">
                <a:latin typeface="+mn-lt"/>
              </a:rPr>
              <a:t>2</a:t>
            </a:r>
            <a:r>
              <a:rPr lang="en-US" sz="3200" dirty="0" smtClean="0">
                <a:latin typeface="+mn-lt"/>
              </a:rPr>
              <a:t>O – July 21</a:t>
            </a:r>
            <a:r>
              <a:rPr lang="en-US" sz="3200" baseline="30000" dirty="0" smtClean="0">
                <a:latin typeface="+mn-lt"/>
              </a:rPr>
              <a:t>st</a:t>
            </a:r>
          </a:p>
          <a:p>
            <a:r>
              <a:rPr lang="en-US" sz="3200" dirty="0" smtClean="0">
                <a:latin typeface="+mn-lt"/>
              </a:rPr>
              <a:t>MD Deployment</a:t>
            </a:r>
            <a:endParaRPr lang="en-US" sz="3200" baseline="30000" dirty="0">
              <a:latin typeface="+mn-lt"/>
            </a:endParaRPr>
          </a:p>
        </p:txBody>
      </p:sp>
      <p:pic>
        <p:nvPicPr>
          <p:cNvPr id="7" name="Picture 6" descr="Screen Shot 2012-09-12 at 11.2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" y="1549400"/>
            <a:ext cx="4416578" cy="3695700"/>
          </a:xfrm>
          <a:prstGeom prst="rect">
            <a:avLst/>
          </a:prstGeom>
        </p:spPr>
      </p:pic>
      <p:pic>
        <p:nvPicPr>
          <p:cNvPr id="8" name="Picture 7" descr="Screen Shot 2012-09-12 at 12.59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11" y="1525283"/>
            <a:ext cx="4516989" cy="38087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5500" y="5434568"/>
            <a:ext cx="172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1500-1630 Local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5434568"/>
            <a:ext cx="172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1630-1800 Local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01348" y="5764796"/>
            <a:ext cx="3694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0.005° x 0.005</a:t>
            </a:r>
            <a:r>
              <a:rPr lang="en-US" sz="1200" dirty="0"/>
              <a:t>°</a:t>
            </a:r>
            <a:r>
              <a:rPr lang="en-US" sz="1200" dirty="0" smtClean="0"/>
              <a:t> grid of 3 km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average, differential slant column abundance. “Clean scene” reference at cross. Hot spots correlate well with DFGAS integrated columns.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8093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creen Shot 2014-03-19 at 8.38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652588"/>
            <a:ext cx="5472113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135470"/>
            <a:ext cx="7535863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latin typeface="+mn-lt"/>
              </a:rPr>
              <a:t>GCAS NO</a:t>
            </a:r>
            <a:r>
              <a:rPr lang="en-US" sz="3200" baseline="-25000" dirty="0" smtClean="0">
                <a:latin typeface="+mn-lt"/>
              </a:rPr>
              <a:t>2</a:t>
            </a:r>
            <a:r>
              <a:rPr lang="en-US" sz="3200" dirty="0" smtClean="0">
                <a:latin typeface="+mn-lt"/>
              </a:rPr>
              <a:t> Sept. 25</a:t>
            </a:r>
            <a:r>
              <a:rPr lang="en-US" sz="3200" baseline="30000" dirty="0" smtClean="0">
                <a:latin typeface="+mn-lt"/>
              </a:rPr>
              <a:t>th</a:t>
            </a:r>
            <a:r>
              <a:rPr lang="en-US" sz="3200" dirty="0" smtClean="0">
                <a:latin typeface="+mn-lt"/>
              </a:rPr>
              <a:t>,</a:t>
            </a:r>
            <a:r>
              <a:rPr lang="en-US" sz="3200" baseline="30000" dirty="0" smtClean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O</a:t>
            </a:r>
            <a:r>
              <a:rPr lang="en-US" sz="3200" baseline="-25000" dirty="0" smtClean="0">
                <a:latin typeface="+mn-lt"/>
              </a:rPr>
              <a:t>3 </a:t>
            </a:r>
            <a:r>
              <a:rPr lang="en-US" sz="3200" dirty="0" smtClean="0">
                <a:latin typeface="+mn-lt"/>
              </a:rPr>
              <a:t>Pandora Comparisons </a:t>
            </a:r>
            <a:br>
              <a:rPr lang="en-US" sz="32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Houston Deployment</a:t>
            </a:r>
            <a:endParaRPr lang="en-US" sz="2400" dirty="0">
              <a:latin typeface="+mn-lt"/>
            </a:endParaRPr>
          </a:p>
        </p:txBody>
      </p:sp>
      <p:pic>
        <p:nvPicPr>
          <p:cNvPr id="6" name="Picture 2" descr="Screen Shot 2014-03-18 at 1.43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4252913"/>
            <a:ext cx="372745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5"/>
          <p:cNvCxnSpPr>
            <a:cxnSpLocks noChangeShapeType="1"/>
          </p:cNvCxnSpPr>
          <p:nvPr/>
        </p:nvCxnSpPr>
        <p:spPr bwMode="auto">
          <a:xfrm flipH="1">
            <a:off x="2638425" y="2379663"/>
            <a:ext cx="876300" cy="2009775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1466850" y="2860675"/>
            <a:ext cx="2047875" cy="1622425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9" name="Straight Arrow Connector 13"/>
          <p:cNvCxnSpPr>
            <a:cxnSpLocks noChangeShapeType="1"/>
          </p:cNvCxnSpPr>
          <p:nvPr/>
        </p:nvCxnSpPr>
        <p:spPr bwMode="auto">
          <a:xfrm>
            <a:off x="3994150" y="3341688"/>
            <a:ext cx="100013" cy="1243012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" name="TextBox 14"/>
          <p:cNvSpPr txBox="1"/>
          <p:nvPr/>
        </p:nvSpPr>
        <p:spPr>
          <a:xfrm>
            <a:off x="5903913" y="4022080"/>
            <a:ext cx="2827946" cy="138499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Composite comparison with Pandora O3 </a:t>
            </a:r>
            <a:r>
              <a:rPr lang="en-US" sz="1200" dirty="0" err="1" smtClean="0"/>
              <a:t>overflights</a:t>
            </a:r>
            <a:r>
              <a:rPr lang="en-US" sz="1200" dirty="0" smtClean="0"/>
              <a:t> – all days/stations</a:t>
            </a:r>
          </a:p>
          <a:p>
            <a:endParaRPr lang="en-US" sz="1200" dirty="0"/>
          </a:p>
          <a:p>
            <a:r>
              <a:rPr lang="en-US" sz="1200" dirty="0" smtClean="0"/>
              <a:t>Differential slant column abundance shows good correlation with Pandora slant column – absolute offset due to viewing different air mass. </a:t>
            </a:r>
            <a:endParaRPr lang="en-US" sz="1200" dirty="0"/>
          </a:p>
        </p:txBody>
      </p:sp>
      <p:pic>
        <p:nvPicPr>
          <p:cNvPr id="18" name="Picture 17" descr="Screen Shot 2015-05-25 at 8.33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92" y="1651757"/>
            <a:ext cx="4227907" cy="23347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9900" y="5837446"/>
            <a:ext cx="5086959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Differential slant column abundance – example of large gradients. GCAS is 3x more sensitive than ACAM for a given spatial binning scheme.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065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1913" y="159660"/>
            <a:ext cx="727574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latin typeface="+mn-lt"/>
              </a:rPr>
              <a:t>GCAS CH</a:t>
            </a:r>
            <a:r>
              <a:rPr lang="en-US" sz="3200" baseline="-25000" dirty="0" smtClean="0">
                <a:latin typeface="+mn-lt"/>
              </a:rPr>
              <a:t>2</a:t>
            </a:r>
            <a:r>
              <a:rPr lang="en-US" sz="3200" dirty="0" smtClean="0">
                <a:latin typeface="+mn-lt"/>
              </a:rPr>
              <a:t>O Sept. 24</a:t>
            </a:r>
            <a:r>
              <a:rPr lang="en-US" sz="3200" baseline="30000" dirty="0" smtClean="0">
                <a:latin typeface="+mn-lt"/>
              </a:rPr>
              <a:t>th</a:t>
            </a:r>
            <a:r>
              <a:rPr lang="en-US" sz="3200" dirty="0" smtClean="0">
                <a:latin typeface="+mn-lt"/>
              </a:rPr>
              <a:t> </a:t>
            </a:r>
            <a:br>
              <a:rPr lang="en-US" sz="32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Houston deployment</a:t>
            </a:r>
            <a:endParaRPr lang="en-US" sz="3200" dirty="0">
              <a:latin typeface="+mn-lt"/>
            </a:endParaRPr>
          </a:p>
        </p:txBody>
      </p:sp>
      <p:pic>
        <p:nvPicPr>
          <p:cNvPr id="5" name="Picture 3" descr="Screen Shot 2014-03-19 at 9.10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725862"/>
            <a:ext cx="4329112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creen Shot 2014-03-19 at 9.09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538288"/>
            <a:ext cx="43243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creen Shot 2014-03-19 at 9.18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541463"/>
            <a:ext cx="3571875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3316288" y="2268538"/>
            <a:ext cx="1916112" cy="1924051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9" name="Straight Arrow Connector 9"/>
          <p:cNvCxnSpPr>
            <a:cxnSpLocks noChangeShapeType="1"/>
          </p:cNvCxnSpPr>
          <p:nvPr/>
        </p:nvCxnSpPr>
        <p:spPr bwMode="auto">
          <a:xfrm flipV="1">
            <a:off x="2490788" y="2103438"/>
            <a:ext cx="4154487" cy="1651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10" name="Picture 16" descr="Screen Shot 2014-03-19 at 9.23.2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4410075"/>
            <a:ext cx="348456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1331913" y="4511675"/>
            <a:ext cx="641350" cy="1304925"/>
          </a:xfrm>
          <a:prstGeom prst="ellipse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2" name="Straight Arrow Connector 19"/>
          <p:cNvCxnSpPr>
            <a:cxnSpLocks noChangeShapeType="1"/>
          </p:cNvCxnSpPr>
          <p:nvPr/>
        </p:nvCxnSpPr>
        <p:spPr bwMode="auto">
          <a:xfrm flipV="1">
            <a:off x="1981200" y="4192589"/>
            <a:ext cx="5918200" cy="981075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21"/>
          <p:cNvCxnSpPr>
            <a:cxnSpLocks noChangeShapeType="1"/>
          </p:cNvCxnSpPr>
          <p:nvPr/>
        </p:nvCxnSpPr>
        <p:spPr bwMode="auto">
          <a:xfrm flipV="1">
            <a:off x="4013200" y="4038600"/>
            <a:ext cx="3063875" cy="19558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5753100" y="1689100"/>
            <a:ext cx="8991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Morning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5614988" y="3844926"/>
            <a:ext cx="10353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Afternoon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76545" y="6023401"/>
            <a:ext cx="2940659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Highest levels of CH2O seen of the four deployments. Comparisons with DFGAS complicated by cloud interference.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494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8913</TotalTime>
  <Words>1558</Words>
  <Application>Microsoft Macintosh PowerPoint</Application>
  <PresentationFormat>On-screen Show (4:3)</PresentationFormat>
  <Paragraphs>193</Paragraphs>
  <Slides>22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1_Office Theme</vt:lpstr>
      <vt:lpstr>Equation</vt:lpstr>
      <vt:lpstr>PowerPoint Presentation</vt:lpstr>
      <vt:lpstr>Original ACAM configuration MD and CA deployments</vt:lpstr>
      <vt:lpstr>Original ACAM configuration MD and CA deployments</vt:lpstr>
      <vt:lpstr>PowerPoint Presentation</vt:lpstr>
      <vt:lpstr>GCAS System Layout</vt:lpstr>
      <vt:lpstr>ACAM Spatial/Temporal Variability NO2 July 21st MD Deployment</vt:lpstr>
      <vt:lpstr>PowerPoint Presentation</vt:lpstr>
      <vt:lpstr>GCAS NO2 Sept. 25th, O3 Pandora Comparisons  Houston Deployment</vt:lpstr>
      <vt:lpstr>GCAS CH2O Sept. 24th  Houston deployment</vt:lpstr>
      <vt:lpstr>PowerPoint Presentation</vt:lpstr>
      <vt:lpstr>SAO ACAM Trace Gas Retrievals</vt:lpstr>
      <vt:lpstr>PowerPoint Presentation</vt:lpstr>
      <vt:lpstr>PowerPoint Presentation</vt:lpstr>
      <vt:lpstr>PowerPoint Presentation</vt:lpstr>
      <vt:lpstr>Comparison with PANDORA NO2</vt:lpstr>
      <vt:lpstr>PowerPoint Presentation</vt:lpstr>
      <vt:lpstr>Comparison with P3B NO2</vt:lpstr>
      <vt:lpstr>PowerPoint Presentation</vt:lpstr>
      <vt:lpstr>Comparison with P3B HCHO</vt:lpstr>
      <vt:lpstr>Comparison with P3B HCHO</vt:lpstr>
      <vt:lpstr>Comparison with OMI Total O3</vt:lpstr>
      <vt:lpstr>Summary and Future Outlook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Original ACAM configuration</dc:title>
  <dc:creator>Scott Janz</dc:creator>
  <cp:lastModifiedBy>Mary Dussault</cp:lastModifiedBy>
  <cp:revision>27</cp:revision>
  <dcterms:created xsi:type="dcterms:W3CDTF">2015-05-21T18:51:42Z</dcterms:created>
  <dcterms:modified xsi:type="dcterms:W3CDTF">2015-06-03T16:09:25Z</dcterms:modified>
</cp:coreProperties>
</file>