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B7A5-211D-4EBD-8ED9-DDBC9E4DDF3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F467-52ED-45E9-8F9A-90C84C6A6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5/26/2015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4392" y="-16006"/>
            <a:ext cx="9156700" cy="1063752"/>
            <a:chOff x="0" y="1985066"/>
            <a:chExt cx="9156700" cy="1063752"/>
          </a:xfrm>
        </p:grpSpPr>
        <p:pic>
          <p:nvPicPr>
            <p:cNvPr id="10" name="Picture 9" descr="TEMPO ppt Banner v7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07" r="14866"/>
            <a:stretch/>
          </p:blipFill>
          <p:spPr>
            <a:xfrm>
              <a:off x="8293100" y="1985066"/>
              <a:ext cx="863600" cy="1063752"/>
            </a:xfrm>
            <a:prstGeom prst="rect">
              <a:avLst/>
            </a:prstGeom>
          </p:spPr>
        </p:pic>
        <p:pic>
          <p:nvPicPr>
            <p:cNvPr id="8" name="Picture 7" descr="TEMPO ppt Banner v7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85066"/>
              <a:ext cx="8636000" cy="1063752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1006" y="13334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865418" y="1162821"/>
            <a:ext cx="4992832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TEMPO Validation Activities:</a:t>
            </a:r>
          </a:p>
          <a:p>
            <a:pPr algn="r" eaLnBrk="1" hangingPunct="1"/>
            <a:r>
              <a:rPr lang="en-US" sz="2000" b="1" dirty="0">
                <a:solidFill>
                  <a:srgbClr val="0000A9"/>
                </a:solidFill>
              </a:rPr>
              <a:t>C</a:t>
            </a:r>
            <a:r>
              <a:rPr lang="en-US" sz="2000" b="1" dirty="0" smtClean="0">
                <a:solidFill>
                  <a:srgbClr val="0000A9"/>
                </a:solidFill>
              </a:rPr>
              <a:t>ontext</a:t>
            </a:r>
            <a:r>
              <a:rPr lang="en-US" sz="2000" b="1" dirty="0">
                <a:solidFill>
                  <a:srgbClr val="0000A9"/>
                </a:solidFill>
              </a:rPr>
              <a:t>, </a:t>
            </a:r>
            <a:r>
              <a:rPr lang="en-US" sz="2000" b="1" dirty="0" smtClean="0">
                <a:solidFill>
                  <a:srgbClr val="0000A9"/>
                </a:solidFill>
              </a:rPr>
              <a:t>Methods</a:t>
            </a:r>
            <a:r>
              <a:rPr lang="en-US" sz="2000" b="1" dirty="0">
                <a:solidFill>
                  <a:srgbClr val="0000A9"/>
                </a:solidFill>
              </a:rPr>
              <a:t>, and </a:t>
            </a:r>
            <a:r>
              <a:rPr lang="en-US" sz="2000" b="1" dirty="0" smtClean="0">
                <a:solidFill>
                  <a:srgbClr val="0000A9"/>
                </a:solidFill>
              </a:rPr>
              <a:t>Tools</a:t>
            </a:r>
          </a:p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    </a:t>
            </a:r>
            <a:endParaRPr lang="en-US" sz="2000" b="1" dirty="0">
              <a:solidFill>
                <a:srgbClr val="0000A9"/>
              </a:solidFill>
            </a:endParaRP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Mike Newchurch and the </a:t>
            </a: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TEMPO validation team</a:t>
            </a:r>
          </a:p>
          <a:p>
            <a:pPr algn="r" eaLnBrk="1" hangingPunct="1"/>
            <a:endParaRPr lang="en-US" sz="1600" b="1" dirty="0" smtClean="0">
              <a:solidFill>
                <a:srgbClr val="000090"/>
              </a:solidFill>
              <a:cs typeface="Arial" charset="0"/>
            </a:endParaRPr>
          </a:p>
          <a:p>
            <a:pPr algn="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28 May 2015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 TEMPO Science Team Meeting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err="1" smtClean="0">
                <a:solidFill>
                  <a:srgbClr val="000000"/>
                </a:solidFill>
                <a:cs typeface="Arial" charset="0"/>
              </a:rPr>
              <a:t>UAHuntsville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Huntsville, Alabama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81" y="4391207"/>
            <a:ext cx="750088" cy="750088"/>
          </a:xfrm>
          <a:prstGeom prst="rect">
            <a:avLst/>
          </a:prstGeom>
        </p:spPr>
      </p:pic>
      <p:pic>
        <p:nvPicPr>
          <p:cNvPr id="1026" name="Picture 2" descr="C:\Documents and Settings\mike\Local Settings\Temporary Internet Files\Content.Outlook\NGUL2M1K\new-uah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009" y="4386548"/>
            <a:ext cx="1509494" cy="754747"/>
          </a:xfrm>
          <a:prstGeom prst="rect">
            <a:avLst/>
          </a:prstGeom>
          <a:noFill/>
        </p:spPr>
      </p:pic>
      <p:pic>
        <p:nvPicPr>
          <p:cNvPr id="1028" name="Picture 4" descr="http://www.umbc.edu/umbcstyle/images/hori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6" y="5266580"/>
            <a:ext cx="1310423" cy="4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ke\Dropbox\drop.mike 8.14\Tidbits\logos\img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10" y="5266580"/>
            <a:ext cx="1422771" cy="4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ke\Dropbox\drop.mike 8.14\Tidbits\logos\sear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33" y="4474245"/>
            <a:ext cx="1000575" cy="6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eetings\2014\2014 GEMS\noaa-logo_1024w1024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58" y="5806084"/>
            <a:ext cx="828599" cy="8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Context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842375" cy="568325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1800" b="1" dirty="0"/>
              <a:t>Objective: </a:t>
            </a:r>
            <a:r>
              <a:rPr lang="en-US" sz="1800" dirty="0"/>
              <a:t>Validate Baseline products: L-1b radiances, NO2, O3,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SO2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C2H2O2</a:t>
            </a:r>
            <a:r>
              <a:rPr lang="en-US" sz="1800" dirty="0"/>
              <a:t>, HCHO,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AOD, AAOD</a:t>
            </a:r>
            <a:r>
              <a:rPr lang="en-US" sz="1800" dirty="0"/>
              <a:t>, Cloud Fraction, Cloud-top Pressure, Geo-location accuracy</a:t>
            </a:r>
          </a:p>
          <a:p>
            <a:pPr lvl="1" algn="just"/>
            <a:r>
              <a:rPr lang="en-US" sz="1400" dirty="0" smtClean="0"/>
              <a:t>Development  </a:t>
            </a:r>
            <a:r>
              <a:rPr lang="en-US" sz="1400" b="1" dirty="0">
                <a:solidFill>
                  <a:srgbClr val="FF0000"/>
                </a:solidFill>
              </a:rPr>
              <a:t>uncertainty estimates</a:t>
            </a:r>
            <a:r>
              <a:rPr lang="en-US" sz="1400" dirty="0"/>
              <a:t> of PBL </a:t>
            </a:r>
            <a:r>
              <a:rPr lang="en-US" sz="1400" dirty="0" smtClean="0"/>
              <a:t>mixing-ratios</a:t>
            </a:r>
            <a:endParaRPr lang="en-US" sz="1400" dirty="0"/>
          </a:p>
          <a:p>
            <a:pPr lvl="1" algn="just"/>
            <a:r>
              <a:rPr lang="en-US" sz="1400" dirty="0" smtClean="0"/>
              <a:t>Establish data </a:t>
            </a:r>
            <a:r>
              <a:rPr lang="en-US" sz="1400" b="1" dirty="0" smtClean="0">
                <a:solidFill>
                  <a:srgbClr val="FF0000"/>
                </a:solidFill>
              </a:rPr>
              <a:t>credibility</a:t>
            </a:r>
            <a:r>
              <a:rPr lang="en-US" sz="1400" dirty="0" smtClean="0"/>
              <a:t> within the Air-Quality Community</a:t>
            </a:r>
          </a:p>
          <a:p>
            <a:pPr algn="just"/>
            <a:r>
              <a:rPr lang="en-US" sz="1800" b="1" dirty="0" smtClean="0"/>
              <a:t>Mindset</a:t>
            </a:r>
            <a:r>
              <a:rPr lang="en-US" sz="1800" b="1" dirty="0"/>
              <a:t>:  </a:t>
            </a:r>
            <a:r>
              <a:rPr lang="en-US" sz="1800" dirty="0"/>
              <a:t>Hourly 5x5 km observations. </a:t>
            </a:r>
          </a:p>
          <a:p>
            <a:pPr lvl="1" algn="just"/>
            <a:r>
              <a:rPr lang="en-US" sz="1400" dirty="0"/>
              <a:t>Think high-resolution </a:t>
            </a:r>
            <a:r>
              <a:rPr lang="en-US" sz="1400" b="1" dirty="0">
                <a:solidFill>
                  <a:srgbClr val="FF0000"/>
                </a:solidFill>
              </a:rPr>
              <a:t>temporal and spatial evolution</a:t>
            </a:r>
          </a:p>
          <a:p>
            <a:pPr lvl="1" algn="just"/>
            <a:r>
              <a:rPr lang="en-US" sz="1400" dirty="0"/>
              <a:t>Work to overcome limited </a:t>
            </a:r>
            <a:r>
              <a:rPr lang="en-US" sz="1400" b="1" dirty="0">
                <a:solidFill>
                  <a:srgbClr val="FF0000"/>
                </a:solidFill>
              </a:rPr>
              <a:t>vertical resolution</a:t>
            </a:r>
          </a:p>
          <a:p>
            <a:pPr algn="just"/>
            <a:r>
              <a:rPr lang="en-US" sz="1800" b="1" dirty="0" smtClean="0"/>
              <a:t>Details:</a:t>
            </a:r>
            <a:endParaRPr lang="en-US" sz="1800" b="1" dirty="0"/>
          </a:p>
          <a:p>
            <a:pPr lvl="1" algn="just"/>
            <a:r>
              <a:rPr lang="en-US" sz="1400" dirty="0" smtClean="0"/>
              <a:t>PLRA table Products and schedule and GSICS: Dave Flittner</a:t>
            </a:r>
          </a:p>
          <a:p>
            <a:pPr lvl="1" algn="just"/>
            <a:r>
              <a:rPr lang="en-US" sz="1400" dirty="0" smtClean="0"/>
              <a:t>Federated activities (leverage PAMS/</a:t>
            </a:r>
            <a:r>
              <a:rPr lang="en-US" sz="1400" dirty="0" err="1" smtClean="0"/>
              <a:t>Ncore</a:t>
            </a:r>
            <a:r>
              <a:rPr lang="en-US" sz="1400" dirty="0" smtClean="0"/>
              <a:t>/Pandora/TOLNet/RASS/CL-51/et al.): Jim Szykman</a:t>
            </a:r>
          </a:p>
          <a:p>
            <a:pPr lvl="1" algn="just"/>
            <a:r>
              <a:rPr lang="en-US" sz="1400" dirty="0" smtClean="0"/>
              <a:t>Modeled/measured radiances: Brad Pierce</a:t>
            </a:r>
          </a:p>
          <a:p>
            <a:pPr lvl="1" algn="just"/>
            <a:r>
              <a:rPr lang="en-US" sz="1400" dirty="0" smtClean="0"/>
              <a:t>Pandora columns and vertical information: Jay Herman</a:t>
            </a:r>
          </a:p>
          <a:p>
            <a:pPr lvl="1" algn="just"/>
            <a:r>
              <a:rPr lang="en-US" sz="1400" dirty="0" smtClean="0"/>
              <a:t>Aircraft campaigns: </a:t>
            </a:r>
            <a:r>
              <a:rPr lang="en-US" sz="1400" dirty="0"/>
              <a:t> </a:t>
            </a:r>
            <a:r>
              <a:rPr lang="en-US" sz="1400" dirty="0" smtClean="0"/>
              <a:t>Jim Crawford </a:t>
            </a:r>
          </a:p>
          <a:p>
            <a:pPr lvl="1" algn="just"/>
            <a:r>
              <a:rPr lang="en-US" sz="1400" dirty="0" smtClean="0"/>
              <a:t>ACAM/GCAS/Geo-TASO: Liu/Abad</a:t>
            </a:r>
          </a:p>
          <a:p>
            <a:pPr lvl="1" algn="just"/>
            <a:r>
              <a:rPr lang="en-US" sz="1400" dirty="0" smtClean="0"/>
              <a:t>A/C </a:t>
            </a:r>
            <a:r>
              <a:rPr lang="en-US" sz="1400" dirty="0"/>
              <a:t>validation of </a:t>
            </a:r>
            <a:r>
              <a:rPr lang="en-US" sz="1400" dirty="0" smtClean="0"/>
              <a:t>OMI </a:t>
            </a:r>
            <a:r>
              <a:rPr lang="en-US" sz="1400" dirty="0"/>
              <a:t>H</a:t>
            </a:r>
            <a:r>
              <a:rPr lang="en-US" sz="1400" baseline="-25000" dirty="0"/>
              <a:t>2</a:t>
            </a:r>
            <a:r>
              <a:rPr lang="en-US" sz="1400" dirty="0"/>
              <a:t>CO </a:t>
            </a:r>
            <a:r>
              <a:rPr lang="en-US" sz="1400" dirty="0" smtClean="0"/>
              <a:t>: Abad</a:t>
            </a:r>
          </a:p>
          <a:p>
            <a:pPr lvl="1" algn="just"/>
            <a:r>
              <a:rPr lang="en-US" sz="1400" dirty="0" smtClean="0"/>
              <a:t>Students: </a:t>
            </a:r>
            <a:r>
              <a:rPr lang="en-US" sz="1400" dirty="0" smtClean="0"/>
              <a:t>Margaret </a:t>
            </a:r>
            <a:r>
              <a:rPr lang="en-US" sz="1400" dirty="0" smtClean="0"/>
              <a:t>Pippin</a:t>
            </a:r>
          </a:p>
          <a:p>
            <a:pPr algn="just"/>
            <a:r>
              <a:rPr lang="en-US" sz="1800" b="1" dirty="0" smtClean="0"/>
              <a:t>Validation plans:</a:t>
            </a:r>
          </a:p>
          <a:p>
            <a:pPr lvl="1" algn="just"/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CO: Jim Szykman/Herman</a:t>
            </a:r>
          </a:p>
          <a:p>
            <a:pPr lvl="1" algn="just"/>
            <a:r>
              <a:rPr lang="en-US" sz="1400" dirty="0" smtClean="0"/>
              <a:t>NO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: Ron Cohen</a:t>
            </a:r>
          </a:p>
          <a:p>
            <a:pPr lvl="1" algn="just"/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: Mike Newchurch</a:t>
            </a:r>
          </a:p>
          <a:p>
            <a:pPr lvl="1" algn="just"/>
            <a:r>
              <a:rPr lang="en-US" sz="1400" dirty="0" smtClean="0"/>
              <a:t>International collaborations/intercomparisons: Newchurch/Al-Saadi/Liu/Abad</a:t>
            </a:r>
          </a:p>
          <a:p>
            <a:pPr lvl="1" algn="just"/>
            <a:r>
              <a:rPr lang="en-US" sz="1400" dirty="0" smtClean="0"/>
              <a:t>Other ideas and draft plan</a:t>
            </a:r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/>
          </a:p>
          <a:p>
            <a:pPr lvl="1" algn="just"/>
            <a:endParaRPr lang="en-US" sz="14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31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Methods and Tools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842375" cy="5683250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Compare Radiances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Compare Products</a:t>
            </a:r>
            <a:r>
              <a:rPr lang="en-US" sz="1800" dirty="0" smtClean="0"/>
              <a:t>: ground-based, balloon-borne, sub-orbital, and satellite remotely sensed</a:t>
            </a:r>
          </a:p>
          <a:p>
            <a:pPr algn="just"/>
            <a:r>
              <a:rPr lang="en-US" sz="1800" dirty="0" smtClean="0">
                <a:cs typeface="Arial" pitchFamily="34" charset="0"/>
              </a:rPr>
              <a:t>Compute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column/column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1800" dirty="0" smtClean="0">
                <a:cs typeface="Arial" pitchFamily="34" charset="0"/>
              </a:rPr>
              <a:t>biases/variances,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convolve</a:t>
            </a:r>
            <a:r>
              <a:rPr lang="en-US" sz="1800" dirty="0" smtClean="0">
                <a:cs typeface="Arial" pitchFamily="34" charset="0"/>
              </a:rPr>
              <a:t> higher-resolution profile measurements, compute bias/variance/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spatial gradients</a:t>
            </a:r>
            <a:r>
              <a:rPr lang="en-US" sz="1800" dirty="0" smtClean="0">
                <a:cs typeface="Arial" pitchFamily="34" charset="0"/>
              </a:rPr>
              <a:t> captured, compute fraction of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temporal evolution </a:t>
            </a:r>
            <a:r>
              <a:rPr lang="en-US" sz="1800" dirty="0" smtClean="0">
                <a:cs typeface="Arial" pitchFamily="34" charset="0"/>
              </a:rPr>
              <a:t>captured.</a:t>
            </a:r>
          </a:p>
          <a:p>
            <a:pPr algn="just"/>
            <a:r>
              <a:rPr lang="en-US" sz="1800" dirty="0" smtClean="0"/>
              <a:t>Compare </a:t>
            </a:r>
            <a:r>
              <a:rPr lang="en-US" sz="1800" b="1" dirty="0" smtClean="0">
                <a:solidFill>
                  <a:srgbClr val="FF0000"/>
                </a:solidFill>
              </a:rPr>
              <a:t>L2NRT with L2 </a:t>
            </a:r>
            <a:r>
              <a:rPr lang="en-US" sz="1800" dirty="0" smtClean="0"/>
              <a:t>normal delivery products</a:t>
            </a:r>
          </a:p>
          <a:p>
            <a:pPr algn="just"/>
            <a:r>
              <a:rPr lang="en-US" sz="1800" dirty="0" smtClean="0"/>
              <a:t>Compare </a:t>
            </a:r>
            <a:r>
              <a:rPr lang="en-US" sz="1800" b="1" dirty="0" smtClean="0">
                <a:solidFill>
                  <a:srgbClr val="FF0000"/>
                </a:solidFill>
              </a:rPr>
              <a:t>L3</a:t>
            </a:r>
            <a:r>
              <a:rPr lang="en-US" sz="1800" dirty="0" smtClean="0"/>
              <a:t> with correlative measurements and climatologies </a:t>
            </a:r>
          </a:p>
          <a:p>
            <a:pPr algn="just"/>
            <a:r>
              <a:rPr lang="en-US" sz="1800" dirty="0" smtClean="0"/>
              <a:t>Develop and apply </a:t>
            </a:r>
            <a:r>
              <a:rPr lang="en-US" sz="1800" b="1" dirty="0" smtClean="0">
                <a:solidFill>
                  <a:srgbClr val="FF0000"/>
                </a:solidFill>
              </a:rPr>
              <a:t>new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validation strategies capable of proving the unique new features of TEMPO--</a:t>
            </a:r>
            <a:r>
              <a:rPr lang="en-US" sz="1800" b="1" dirty="0" smtClean="0">
                <a:solidFill>
                  <a:srgbClr val="FF0000"/>
                </a:solidFill>
              </a:rPr>
              <a:t>high spatial and temporal resolution</a:t>
            </a:r>
          </a:p>
          <a:p>
            <a:pPr lvl="1" algn="just"/>
            <a:r>
              <a:rPr lang="en-US" sz="1500" dirty="0"/>
              <a:t>a) </a:t>
            </a:r>
            <a:r>
              <a:rPr lang="en-US" sz="1500" dirty="0" smtClean="0"/>
              <a:t>Observe high gradients at </a:t>
            </a:r>
            <a:r>
              <a:rPr lang="en-US" sz="1500" b="1" dirty="0" smtClean="0">
                <a:solidFill>
                  <a:srgbClr val="FF0000"/>
                </a:solidFill>
              </a:rPr>
              <a:t>coastlines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and </a:t>
            </a:r>
            <a:r>
              <a:rPr lang="en-US" sz="1500" b="1" dirty="0" smtClean="0">
                <a:solidFill>
                  <a:srgbClr val="FF0000"/>
                </a:solidFill>
              </a:rPr>
              <a:t>urban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boundaries</a:t>
            </a:r>
            <a:endParaRPr lang="en-US" sz="1500" dirty="0"/>
          </a:p>
          <a:p>
            <a:pPr lvl="1" algn="just"/>
            <a:r>
              <a:rPr lang="en-US" sz="1500" dirty="0" smtClean="0"/>
              <a:t>B) b) Compare to high-spatial-resolution measurements such as </a:t>
            </a:r>
            <a:r>
              <a:rPr lang="en-US" sz="1500" b="1" dirty="0" smtClean="0">
                <a:solidFill>
                  <a:srgbClr val="FF0000"/>
                </a:solidFill>
              </a:rPr>
              <a:t>BEACON</a:t>
            </a:r>
            <a:r>
              <a:rPr lang="en-US" sz="1500" dirty="0" smtClean="0"/>
              <a:t> </a:t>
            </a:r>
          </a:p>
          <a:p>
            <a:pPr lvl="1"/>
            <a:r>
              <a:rPr lang="en-US" sz="1500" dirty="0" smtClean="0"/>
              <a:t>c) Use </a:t>
            </a:r>
            <a:r>
              <a:rPr lang="en-US" sz="1500" b="1" dirty="0" smtClean="0">
                <a:solidFill>
                  <a:srgbClr val="FF0000"/>
                </a:solidFill>
              </a:rPr>
              <a:t>diurnally constant emissions</a:t>
            </a:r>
            <a:r>
              <a:rPr lang="en-US" sz="1500" dirty="0" smtClean="0"/>
              <a:t>, such as occur at some large power plants</a:t>
            </a:r>
            <a:endParaRPr lang="en-US" sz="1500" dirty="0"/>
          </a:p>
          <a:p>
            <a:pPr lvl="1"/>
            <a:r>
              <a:rPr lang="en-US" sz="1500" dirty="0"/>
              <a:t>d) </a:t>
            </a:r>
            <a:r>
              <a:rPr lang="en-US" sz="1500" dirty="0" smtClean="0"/>
              <a:t>Averaging </a:t>
            </a:r>
            <a:r>
              <a:rPr lang="en-US" sz="1500" dirty="0"/>
              <a:t>kernels and vertical sensitivity, correlations, error covariances, </a:t>
            </a:r>
            <a:r>
              <a:rPr lang="en-US" sz="1500" dirty="0" smtClean="0"/>
              <a:t>cascading scales effects</a:t>
            </a:r>
            <a:r>
              <a:rPr lang="en-US" sz="1500" dirty="0"/>
              <a:t>, </a:t>
            </a:r>
            <a:r>
              <a:rPr lang="en-US" sz="1500" dirty="0" smtClean="0"/>
              <a:t>patterns, information </a:t>
            </a:r>
            <a:r>
              <a:rPr lang="en-US" sz="1500" dirty="0"/>
              <a:t>content </a:t>
            </a:r>
            <a:r>
              <a:rPr lang="en-US" sz="1500" dirty="0" smtClean="0"/>
              <a:t>(</a:t>
            </a:r>
            <a:r>
              <a:rPr lang="en-US" sz="1500" dirty="0" err="1" smtClean="0"/>
              <a:t>eigenanalyses</a:t>
            </a:r>
            <a:r>
              <a:rPr lang="en-US" sz="1500" dirty="0" smtClean="0"/>
              <a:t>/PCA, </a:t>
            </a:r>
            <a:r>
              <a:rPr lang="en-US" sz="1500" dirty="0"/>
              <a:t>DFS</a:t>
            </a:r>
            <a:r>
              <a:rPr lang="en-US" sz="1500" dirty="0" smtClean="0"/>
              <a:t>) with TOLNet lidars</a:t>
            </a:r>
            <a:endParaRPr lang="en-US" sz="1500" dirty="0"/>
          </a:p>
          <a:p>
            <a:pPr algn="just"/>
            <a:r>
              <a:rPr lang="en-US" sz="1800" dirty="0" smtClean="0"/>
              <a:t>Potential Phase-E </a:t>
            </a:r>
            <a:r>
              <a:rPr lang="en-US" sz="1800" dirty="0" smtClean="0">
                <a:solidFill>
                  <a:srgbClr val="FF0000"/>
                </a:solidFill>
              </a:rPr>
              <a:t>platforms</a:t>
            </a:r>
            <a:r>
              <a:rPr lang="en-US" sz="1800" dirty="0" smtClean="0"/>
              <a:t>: ACAM/GCAS, </a:t>
            </a:r>
            <a:r>
              <a:rPr lang="en-US" sz="1800" dirty="0" err="1" smtClean="0"/>
              <a:t>GeoTASO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HSRL</a:t>
            </a:r>
            <a:r>
              <a:rPr lang="en-US" sz="1800" dirty="0" smtClean="0"/>
              <a:t>, TOLNet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&amp; MPLNET</a:t>
            </a:r>
            <a:r>
              <a:rPr lang="en-US" sz="1800" dirty="0" smtClean="0"/>
              <a:t> lidars,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UV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shadowband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radiometers,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AERONet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, </a:t>
            </a:r>
            <a:r>
              <a:rPr lang="en-US" sz="1800" dirty="0" smtClean="0"/>
              <a:t>NDACC, AQ networks (e.g., NASA LaRC CAPABLE, USEPA AIRS, NAPS/Canada, Mexico), </a:t>
            </a:r>
            <a:r>
              <a:rPr lang="en-US" sz="1800" dirty="0" err="1" smtClean="0"/>
              <a:t>NCore</a:t>
            </a:r>
            <a:r>
              <a:rPr lang="en-US" sz="1800" dirty="0" smtClean="0"/>
              <a:t>, Pandora, ozonesondes, IMPROVE (PM2.5), NPP, GOME-2, TROPOMI, GOES-R.</a:t>
            </a:r>
          </a:p>
          <a:p>
            <a:pPr algn="just"/>
            <a:r>
              <a:rPr lang="en-US" sz="1800" dirty="0" smtClean="0">
                <a:cs typeface="Arial" pitchFamily="34" charset="0"/>
              </a:rPr>
              <a:t>Use existing AQ Network infrastructure and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supplement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800" dirty="0" smtClean="0">
                <a:cs typeface="Arial" pitchFamily="34" charset="0"/>
              </a:rPr>
              <a:t>with some additional instruments.</a:t>
            </a:r>
          </a:p>
          <a:p>
            <a:pPr algn="just"/>
            <a:r>
              <a:rPr lang="en-US" sz="1800" dirty="0" smtClean="0">
                <a:cs typeface="Arial" pitchFamily="34" charset="0"/>
              </a:rPr>
              <a:t>Foster 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Early Adopters Program </a:t>
            </a:r>
            <a:r>
              <a:rPr lang="en-US" sz="1800" dirty="0" smtClean="0">
                <a:cs typeface="Arial" pitchFamily="34" charset="0"/>
              </a:rPr>
              <a:t>(EAP) with </a:t>
            </a:r>
            <a:r>
              <a:rPr lang="en-US" sz="1800" dirty="0" err="1" smtClean="0">
                <a:cs typeface="Arial" pitchFamily="34" charset="0"/>
              </a:rPr>
              <a:t>SPoRT</a:t>
            </a:r>
            <a:r>
              <a:rPr lang="en-US" sz="1800" dirty="0" smtClean="0">
                <a:cs typeface="Arial" pitchFamily="34" charset="0"/>
              </a:rPr>
              <a:t>, GOES-R, et al.</a:t>
            </a:r>
          </a:p>
          <a:p>
            <a:pPr algn="just"/>
            <a:endParaRPr lang="en-US" sz="1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Timeline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842375" cy="568325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800" b="1" dirty="0" smtClean="0">
                <a:ea typeface="Calibri"/>
                <a:cs typeface="Calibri"/>
              </a:rPr>
              <a:t>Detailed </a:t>
            </a:r>
            <a:r>
              <a:rPr lang="en-US" sz="1800" b="1" dirty="0">
                <a:ea typeface="Calibri"/>
                <a:cs typeface="Calibri"/>
              </a:rPr>
              <a:t>validation plan developed in Phase D (after KDP-D and CDR. ~7/2015. Host selected ~7/2015)</a:t>
            </a:r>
            <a:endParaRPr lang="en-US" sz="1800" b="1" dirty="0">
              <a:ea typeface="Cambria"/>
              <a:cs typeface="Cambria"/>
            </a:endParaRPr>
          </a:p>
          <a:p>
            <a:pPr lvl="1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800" b="1" dirty="0">
                <a:ea typeface="Calibri"/>
                <a:cs typeface="Calibri"/>
              </a:rPr>
              <a:t> Validation campaigns conducted from commissioning until end of Phase E.</a:t>
            </a:r>
            <a:endParaRPr lang="en-US" sz="1800" b="1" dirty="0">
              <a:ea typeface="Cambria"/>
              <a:cs typeface="Cambria"/>
            </a:endParaRPr>
          </a:p>
          <a:p>
            <a:pPr lvl="1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800" b="1" dirty="0">
                <a:ea typeface="Calibri"/>
                <a:cs typeface="Calibri"/>
              </a:rPr>
              <a:t>Milestones</a:t>
            </a:r>
            <a:endParaRPr lang="en-US" sz="1800" b="1" dirty="0">
              <a:ea typeface="Cambria"/>
              <a:cs typeface="Cambria"/>
            </a:endParaRPr>
          </a:p>
          <a:p>
            <a:pPr lvl="2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L-24M to </a:t>
            </a:r>
            <a:r>
              <a:rPr lang="en-US" sz="1200" b="1" dirty="0" smtClean="0">
                <a:ea typeface="Calibri"/>
                <a:cs typeface="Calibri"/>
              </a:rPr>
              <a:t>L </a:t>
            </a:r>
            <a:r>
              <a:rPr lang="en-US" sz="1200" b="1" dirty="0" smtClean="0">
                <a:solidFill>
                  <a:srgbClr val="FF0000"/>
                </a:solidFill>
                <a:ea typeface="Calibri"/>
                <a:cs typeface="Calibri"/>
              </a:rPr>
              <a:t>(~1 year from now?)</a:t>
            </a:r>
            <a:endParaRPr lang="en-US" sz="1200" b="1" dirty="0">
              <a:solidFill>
                <a:srgbClr val="FF0000"/>
              </a:solidFill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Coordinate ground-based assets operation and access</a:t>
            </a:r>
            <a:endParaRPr lang="en-US" sz="1200" b="1" dirty="0"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Develop tools for intercomparisons</a:t>
            </a:r>
            <a:endParaRPr lang="en-US" sz="1200" b="1" dirty="0"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Exercise forward models</a:t>
            </a:r>
            <a:endParaRPr lang="en-US" sz="1200" b="1" dirty="0"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Create and exercise Level 1 and Level 2 datasets</a:t>
            </a:r>
            <a:endParaRPr lang="en-US" sz="1200" b="1" dirty="0"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Implement validation tools</a:t>
            </a:r>
            <a:endParaRPr lang="en-US" sz="1200" b="1" dirty="0">
              <a:ea typeface="Cambria"/>
              <a:cs typeface="Cambria"/>
            </a:endParaRPr>
          </a:p>
          <a:p>
            <a:pPr lvl="2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L+3M to L+15M</a:t>
            </a:r>
            <a:endParaRPr lang="en-US" sz="1200" b="1" dirty="0">
              <a:ea typeface="Cambria"/>
              <a:cs typeface="Cambria"/>
            </a:endParaRPr>
          </a:p>
          <a:p>
            <a:pPr lvl="3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ea typeface="Calibri"/>
                <a:cs typeface="Calibri"/>
              </a:rPr>
              <a:t>Perform validation measurements (see PLRA text)</a:t>
            </a:r>
            <a:endParaRPr lang="en-US" sz="1200" b="1" dirty="0">
              <a:ea typeface="Cambria"/>
              <a:cs typeface="Cambria"/>
            </a:endParaRPr>
          </a:p>
          <a:p>
            <a:pPr lvl="1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Intensive Campaigns (best effort)</a:t>
            </a:r>
            <a:endParaRPr lang="en-US" sz="1800" b="1" dirty="0">
              <a:solidFill>
                <a:schemeClr val="bg1">
                  <a:lumMod val="65000"/>
                </a:schemeClr>
              </a:solidFill>
              <a:ea typeface="Cambria"/>
              <a:cs typeface="Cambria"/>
            </a:endParaRPr>
          </a:p>
          <a:p>
            <a:pPr lvl="2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L+3M to L+15M: TOLNet, BEACON, Pandora, O</a:t>
            </a:r>
            <a:r>
              <a:rPr lang="en-US" sz="1200" b="1" baseline="-250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3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, NO</a:t>
            </a:r>
            <a:r>
              <a:rPr lang="en-US" sz="1200" b="1" baseline="-250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2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, H</a:t>
            </a:r>
            <a:r>
              <a:rPr lang="en-US" sz="1200" b="1" baseline="-250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2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CO, sondes @ home locations</a:t>
            </a:r>
            <a:endParaRPr lang="en-US" sz="1200" b="1" dirty="0">
              <a:solidFill>
                <a:schemeClr val="bg1">
                  <a:lumMod val="65000"/>
                </a:schemeClr>
              </a:solidFill>
              <a:ea typeface="Cambria"/>
              <a:cs typeface="Cambria"/>
            </a:endParaRPr>
          </a:p>
          <a:p>
            <a:pPr lvl="2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L+3M to L+15M: TOLNet, BEACON, Pandora, sondes @ UC Berkeley (best effort)</a:t>
            </a:r>
            <a:endParaRPr lang="en-US" sz="1200" b="1" dirty="0">
              <a:solidFill>
                <a:schemeClr val="bg1">
                  <a:lumMod val="65000"/>
                </a:schemeClr>
              </a:solidFill>
              <a:ea typeface="Cambria"/>
              <a:cs typeface="Cambria"/>
            </a:endParaRPr>
          </a:p>
          <a:p>
            <a:pPr lvl="2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L+3M to L+15M: Aircraft (ACAM/GCAS, Geo-TASO) @ CA</a:t>
            </a:r>
            <a:endParaRPr lang="en-US" sz="1200" b="1" dirty="0">
              <a:solidFill>
                <a:schemeClr val="bg1">
                  <a:lumMod val="65000"/>
                </a:schemeClr>
              </a:solidFill>
              <a:ea typeface="Cambria"/>
              <a:cs typeface="Cambria"/>
            </a:endParaRPr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320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534</Words>
  <Application>Microsoft Office PowerPoint</Application>
  <PresentationFormat>On-screen Show (4:3)</PresentationFormat>
  <Paragraphs>69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Context</vt:lpstr>
      <vt:lpstr>Methods and Tools</vt:lpstr>
      <vt:lpstr>Timeline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Newchurch</dc:creator>
  <cp:lastModifiedBy>Mike Newchurch</cp:lastModifiedBy>
  <cp:revision>25</cp:revision>
  <dcterms:created xsi:type="dcterms:W3CDTF">2006-08-16T00:00:00Z</dcterms:created>
  <dcterms:modified xsi:type="dcterms:W3CDTF">2015-05-26T21:30:34Z</dcterms:modified>
</cp:coreProperties>
</file>