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1"/>
    <p:sldMasterId id="2147483774" r:id="rId2"/>
    <p:sldMasterId id="2147483870" r:id="rId3"/>
  </p:sldMasterIdLst>
  <p:notesMasterIdLst>
    <p:notesMasterId r:id="rId22"/>
  </p:notesMasterIdLst>
  <p:sldIdLst>
    <p:sldId id="1042653415" r:id="rId4"/>
    <p:sldId id="1042653402" r:id="rId5"/>
    <p:sldId id="1042653416" r:id="rId6"/>
    <p:sldId id="1042653403" r:id="rId7"/>
    <p:sldId id="1042652988" r:id="rId8"/>
    <p:sldId id="1042653404" r:id="rId9"/>
    <p:sldId id="1042653400" r:id="rId10"/>
    <p:sldId id="1042653414" r:id="rId11"/>
    <p:sldId id="1042652987" r:id="rId12"/>
    <p:sldId id="1042652978" r:id="rId13"/>
    <p:sldId id="1042653466" r:id="rId14"/>
    <p:sldId id="257" r:id="rId15"/>
    <p:sldId id="1042653413" r:id="rId16"/>
    <p:sldId id="1042652979" r:id="rId17"/>
    <p:sldId id="1042653392" r:id="rId18"/>
    <p:sldId id="1042652924" r:id="rId19"/>
    <p:sldId id="269" r:id="rId20"/>
    <p:sldId id="29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825D8-DAA9-A17E-7FD3-EB3550631833}" name="Fenn, Crystal J. (LARC-D206)" initials="F(" userId="S::cfenn@ndc.nasa.gov::e706ab77-a4eb-46fd-9b0c-8ec1c8e24d7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A0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133"/>
    <p:restoredTop sz="96327"/>
  </p:normalViewPr>
  <p:slideViewPr>
    <p:cSldViewPr snapToGrid="0" snapToObjects="1">
      <p:cViewPr varScale="1">
        <p:scale>
          <a:sx n="160" d="100"/>
          <a:sy n="160" d="100"/>
        </p:scale>
        <p:origin x="760" y="18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2/26/26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a:extLst>
            <a:ext uri="{FF2B5EF4-FFF2-40B4-BE49-F238E27FC236}">
              <a16:creationId xmlns:a16="http://schemas.microsoft.com/office/drawing/2014/main" id="{6224CA58-35F4-0FC4-C35E-819FFE685354}"/>
            </a:ext>
          </a:extLst>
        </p:cNvPr>
        <p:cNvGrpSpPr/>
        <p:nvPr/>
      </p:nvGrpSpPr>
      <p:grpSpPr>
        <a:xfrm>
          <a:off x="0" y="0"/>
          <a:ext cx="0" cy="0"/>
          <a:chOff x="0" y="0"/>
          <a:chExt cx="0" cy="0"/>
        </a:xfrm>
      </p:grpSpPr>
      <p:sp>
        <p:nvSpPr>
          <p:cNvPr id="257" name="Google Shape;257;p1:notes">
            <a:extLst>
              <a:ext uri="{FF2B5EF4-FFF2-40B4-BE49-F238E27FC236}">
                <a16:creationId xmlns:a16="http://schemas.microsoft.com/office/drawing/2014/main" id="{C9ACDAB8-A443-F75B-5803-D56520D435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notes">
            <a:extLst>
              <a:ext uri="{FF2B5EF4-FFF2-40B4-BE49-F238E27FC236}">
                <a16:creationId xmlns:a16="http://schemas.microsoft.com/office/drawing/2014/main" id="{B777AE91-71C0-0560-8126-96417A4A1C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notes">
            <a:extLst>
              <a:ext uri="{FF2B5EF4-FFF2-40B4-BE49-F238E27FC236}">
                <a16:creationId xmlns:a16="http://schemas.microsoft.com/office/drawing/2014/main" id="{33D2ECEC-9EC6-D13D-A1FB-0DD14553ED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388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extLst>
      <p:ext uri="{BB962C8B-B14F-4D97-AF65-F5344CB8AC3E}">
        <p14:creationId xmlns:p14="http://schemas.microsoft.com/office/powerpoint/2010/main" val="2891618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4" name="Google Shape;27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p>
          <a:p>
            <a:pPr marL="0" lvl="0" indent="0" algn="l" rtl="0">
              <a:spcBef>
                <a:spcPts val="0"/>
              </a:spcBef>
              <a:spcAft>
                <a:spcPts val="0"/>
              </a:spcAft>
              <a:buNone/>
            </a:pPr>
            <a:endParaRPr dirty="0">
              <a:latin typeface="Calibri"/>
              <a:ea typeface="Calibri"/>
              <a:cs typeface="Calibri"/>
              <a:sym typeface="Calibri"/>
            </a:endParaRPr>
          </a:p>
        </p:txBody>
      </p:sp>
    </p:spTree>
    <p:extLst>
      <p:ext uri="{BB962C8B-B14F-4D97-AF65-F5344CB8AC3E}">
        <p14:creationId xmlns:p14="http://schemas.microsoft.com/office/powerpoint/2010/main" val="385467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6" name="Google Shape;2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Calibri"/>
                <a:ea typeface="Calibri"/>
                <a:cs typeface="Calibri"/>
                <a:sym typeface="Calibri"/>
              </a:rPr>
              <a:t> </a:t>
            </a:r>
            <a:endParaRPr dirty="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EF2C0F-3A99-F243-8D28-8520ACD8B515}" type="slidenum">
              <a:rPr lang="en-US" smtClean="0"/>
              <a:t>9</a:t>
            </a:fld>
            <a:endParaRPr lang="en-US"/>
          </a:p>
        </p:txBody>
      </p:sp>
    </p:spTree>
    <p:extLst>
      <p:ext uri="{BB962C8B-B14F-4D97-AF65-F5344CB8AC3E}">
        <p14:creationId xmlns:p14="http://schemas.microsoft.com/office/powerpoint/2010/main" val="75635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5AA4D-29E0-7B9F-D19A-17FB2468F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EDC05-7AA6-6FC5-6F35-A90767C81A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52C62-B024-7A13-BF37-E64103025E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9DB3A0-D78C-5839-F3EB-810D6AA0FDB4}"/>
              </a:ext>
            </a:extLst>
          </p:cNvPr>
          <p:cNvSpPr>
            <a:spLocks noGrp="1"/>
          </p:cNvSpPr>
          <p:nvPr>
            <p:ph type="sldNum" sz="quarter" idx="5"/>
          </p:nvPr>
        </p:nvSpPr>
        <p:spPr/>
        <p:txBody>
          <a:bodyPr/>
          <a:lstStyle/>
          <a:p>
            <a:fld id="{87C7D1B5-5F39-4304-9793-00AEBF446684}" type="slidenum">
              <a:rPr lang="en-US" smtClean="0"/>
              <a:t>11</a:t>
            </a:fld>
            <a:endParaRPr lang="en-US"/>
          </a:p>
        </p:txBody>
      </p:sp>
    </p:spTree>
    <p:extLst>
      <p:ext uri="{BB962C8B-B14F-4D97-AF65-F5344CB8AC3E}">
        <p14:creationId xmlns:p14="http://schemas.microsoft.com/office/powerpoint/2010/main" val="4194852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457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211524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270511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538838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1143489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ckup">
    <p:spTree>
      <p:nvGrpSpPr>
        <p:cNvPr id="1" name=""/>
        <p:cNvGrpSpPr/>
        <p:nvPr/>
      </p:nvGrpSpPr>
      <p:grpSpPr>
        <a:xfrm>
          <a:off x="0" y="0"/>
          <a:ext cx="0" cy="0"/>
          <a:chOff x="0" y="0"/>
          <a:chExt cx="0" cy="0"/>
        </a:xfrm>
      </p:grpSpPr>
      <p:sp>
        <p:nvSpPr>
          <p:cNvPr id="3" name="Title Placeholder 10"/>
          <p:cNvSpPr txBox="1">
            <a:spLocks/>
          </p:cNvSpPr>
          <p:nvPr/>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819130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1050354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9_Custom Layout">
    <p:spTree>
      <p:nvGrpSpPr>
        <p:cNvPr id="1" name=""/>
        <p:cNvGrpSpPr/>
        <p:nvPr/>
      </p:nvGrpSpPr>
      <p:grpSpPr>
        <a:xfrm>
          <a:off x="0" y="0"/>
          <a:ext cx="0" cy="0"/>
          <a:chOff x="0" y="0"/>
          <a:chExt cx="0" cy="0"/>
        </a:xfrm>
      </p:grpSpPr>
      <p:pic>
        <p:nvPicPr>
          <p:cNvPr id="4" name="Picture 3" descr="TEMPO ppt Banner v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1065276"/>
          </a:xfrm>
          <a:prstGeom prst="rect">
            <a:avLst/>
          </a:prstGeom>
        </p:spPr>
      </p:pic>
      <p:sp>
        <p:nvSpPr>
          <p:cNvPr id="9" name="Title 1"/>
          <p:cNvSpPr>
            <a:spLocks noGrp="1"/>
          </p:cNvSpPr>
          <p:nvPr>
            <p:ph type="title"/>
          </p:nvPr>
        </p:nvSpPr>
        <p:spPr>
          <a:xfrm>
            <a:off x="2379609" y="274638"/>
            <a:ext cx="7963743" cy="638108"/>
          </a:xfrm>
          <a:prstGeom prst="rect">
            <a:avLst/>
          </a:prstGeom>
        </p:spPr>
        <p:txBody>
          <a:bodyPr vert="horz"/>
          <a:lstStyle>
            <a:lvl1pPr>
              <a:defRPr sz="2800" b="1" i="0">
                <a:solidFill>
                  <a:srgbClr val="FFFFFF"/>
                </a:solidFill>
                <a:latin typeface="Arial"/>
                <a:cs typeface="Arial"/>
              </a:defRPr>
            </a:lvl1pPr>
          </a:lstStyle>
          <a:p>
            <a:r>
              <a:rPr lang="en-US"/>
              <a:t>Click to edit Master title style</a:t>
            </a:r>
          </a:p>
        </p:txBody>
      </p:sp>
      <p:sp>
        <p:nvSpPr>
          <p:cNvPr id="7" name="Content Placeholder 2"/>
          <p:cNvSpPr>
            <a:spLocks noGrp="1"/>
          </p:cNvSpPr>
          <p:nvPr>
            <p:ph idx="1"/>
          </p:nvPr>
        </p:nvSpPr>
        <p:spPr>
          <a:xfrm>
            <a:off x="101600" y="1143000"/>
            <a:ext cx="119888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ED29E1B4-5585-C84C-8A32-8BAC3D59C839}"/>
              </a:ext>
            </a:extLst>
          </p:cNvPr>
          <p:cNvSpPr>
            <a:spLocks noGrp="1"/>
          </p:cNvSpPr>
          <p:nvPr>
            <p:ph type="sldNum" sz="quarter" idx="12"/>
          </p:nvPr>
        </p:nvSpPr>
        <p:spPr>
          <a:xfrm>
            <a:off x="9236440" y="6504026"/>
            <a:ext cx="2844800"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Footer Placeholder 4">
            <a:extLst>
              <a:ext uri="{FF2B5EF4-FFF2-40B4-BE49-F238E27FC236}">
                <a16:creationId xmlns:a16="http://schemas.microsoft.com/office/drawing/2014/main" id="{2EE3F73D-D53E-4649-A630-0572053E9E49}"/>
              </a:ext>
            </a:extLst>
          </p:cNvPr>
          <p:cNvSpPr>
            <a:spLocks noGrp="1"/>
          </p:cNvSpPr>
          <p:nvPr>
            <p:ph type="ftr" sz="quarter" idx="3"/>
          </p:nvPr>
        </p:nvSpPr>
        <p:spPr>
          <a:xfrm>
            <a:off x="4165600" y="6504026"/>
            <a:ext cx="38608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a:p>
        </p:txBody>
      </p:sp>
    </p:spTree>
    <p:extLst>
      <p:ext uri="{BB962C8B-B14F-4D97-AF65-F5344CB8AC3E}">
        <p14:creationId xmlns:p14="http://schemas.microsoft.com/office/powerpoint/2010/main" val="299168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69"/>
        <p:cNvGrpSpPr/>
        <p:nvPr/>
      </p:nvGrpSpPr>
      <p:grpSpPr>
        <a:xfrm>
          <a:off x="0" y="0"/>
          <a:ext cx="0" cy="0"/>
          <a:chOff x="0" y="0"/>
          <a:chExt cx="0" cy="0"/>
        </a:xfrm>
      </p:grpSpPr>
      <p:sp>
        <p:nvSpPr>
          <p:cNvPr id="72" name="Google Shape;72;p21"/>
          <p:cNvSpPr txBox="1">
            <a:spLocks noGrp="1"/>
          </p:cNvSpPr>
          <p:nvPr>
            <p:ph type="title"/>
          </p:nvPr>
        </p:nvSpPr>
        <p:spPr>
          <a:xfrm>
            <a:off x="2539931" y="274638"/>
            <a:ext cx="7963743" cy="63810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D9D9D9"/>
              </a:buClr>
              <a:buSzPts val="2800"/>
              <a:buFont typeface="Arial Rounded"/>
              <a:buNone/>
              <a:defRPr sz="2800" b="1">
                <a:solidFill>
                  <a:srgbClr val="D9D9D9"/>
                </a:solidFill>
                <a:latin typeface="Arial Rounded"/>
                <a:ea typeface="Arial Rounded"/>
                <a:cs typeface="Arial Rounded"/>
                <a:sym typeface="Arial Rounde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1"/>
          <p:cNvSpPr txBox="1">
            <a:spLocks noGrp="1"/>
          </p:cNvSpPr>
          <p:nvPr>
            <p:ph type="ftr" idx="11"/>
          </p:nvPr>
        </p:nvSpPr>
        <p:spPr>
          <a:xfrm>
            <a:off x="3239543" y="6549635"/>
            <a:ext cx="5411508" cy="3651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888888"/>
              </a:buClr>
              <a:buSzPts val="1200"/>
              <a:buFont typeface="Calibri"/>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1"/>
          <p:cNvSpPr txBox="1">
            <a:spLocks noGrp="1"/>
          </p:cNvSpPr>
          <p:nvPr>
            <p:ph type="dt" idx="10"/>
          </p:nvPr>
        </p:nvSpPr>
        <p:spPr>
          <a:xfrm>
            <a:off x="231095" y="6550584"/>
            <a:ext cx="209615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200">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475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9083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600" y="1143000"/>
            <a:ext cx="11988800" cy="5410200"/>
          </a:xfrm>
          <a:prstGeom prst="rect">
            <a:avLst/>
          </a:prstGeom>
        </p:spPr>
        <p:txBody>
          <a:bodyPr/>
          <a:lstStyle>
            <a:lvl1pPr marL="257175" indent="-257175">
              <a:buClrTx/>
              <a:buFont typeface="Wingdings" charset="2"/>
              <a:buChar char="Ø"/>
              <a:defRPr b="1">
                <a:latin typeface="+mn-lt"/>
              </a:defRPr>
            </a:lvl1pPr>
            <a:lvl2pPr marL="557213" indent="-214313">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750" smtClean="0">
                <a:solidFill>
                  <a:srgbClr val="000000"/>
                </a:solidFill>
                <a:latin typeface="Calibri" charset="0"/>
              </a:rPr>
              <a:pPr algn="r" eaLnBrk="1" hangingPunct="1">
                <a:defRPr/>
              </a:pPr>
              <a:t>‹#›</a:t>
            </a:fld>
            <a:endParaRPr lang="en-US" sz="750">
              <a:solidFill>
                <a:srgbClr val="000000"/>
              </a:solidFill>
              <a:latin typeface="Calibri" charset="0"/>
            </a:endParaRPr>
          </a:p>
        </p:txBody>
      </p:sp>
      <p:sp>
        <p:nvSpPr>
          <p:cNvPr id="2" name="Title 1"/>
          <p:cNvSpPr>
            <a:spLocks noGrp="1"/>
          </p:cNvSpPr>
          <p:nvPr>
            <p:ph type="title"/>
          </p:nvPr>
        </p:nvSpPr>
        <p:spPr>
          <a:xfrm>
            <a:off x="2539933" y="274638"/>
            <a:ext cx="7451967" cy="638108"/>
          </a:xfrm>
          <a:prstGeom prst="rect">
            <a:avLst/>
          </a:prstGeom>
        </p:spPr>
        <p:txBody>
          <a:bodyPr vert="horz"/>
          <a:lstStyle>
            <a:lvl1pPr>
              <a:defRPr sz="2100">
                <a:solidFill>
                  <a:srgbClr val="D9D9D9"/>
                </a:solidFill>
                <a:latin typeface="Arial Rounded MT Bold"/>
                <a:cs typeface="Arial Rounded MT Bold"/>
              </a:defRPr>
            </a:lvl1pPr>
          </a:lstStyle>
          <a:p>
            <a:r>
              <a:rPr lang="en-US"/>
              <a:t>Click to edit Master title style</a:t>
            </a:r>
          </a:p>
        </p:txBody>
      </p:sp>
      <p:sp>
        <p:nvSpPr>
          <p:cNvPr id="6" name="Date Placeholder 2">
            <a:extLst>
              <a:ext uri="{FF2B5EF4-FFF2-40B4-BE49-F238E27FC236}">
                <a16:creationId xmlns:a16="http://schemas.microsoft.com/office/drawing/2014/main" id="{9CE51E9C-5593-4F02-8D43-69EB3594B706}"/>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grpSp>
        <p:nvGrpSpPr>
          <p:cNvPr id="5" name="Group 4">
            <a:extLst>
              <a:ext uri="{FF2B5EF4-FFF2-40B4-BE49-F238E27FC236}">
                <a16:creationId xmlns:a16="http://schemas.microsoft.com/office/drawing/2014/main" id="{4386602E-3498-4C57-BE6D-73C35B8809BF}"/>
              </a:ext>
            </a:extLst>
          </p:cNvPr>
          <p:cNvGrpSpPr/>
          <p:nvPr userDrawn="1"/>
        </p:nvGrpSpPr>
        <p:grpSpPr>
          <a:xfrm>
            <a:off x="10044215" y="41347"/>
            <a:ext cx="953829" cy="955748"/>
            <a:chOff x="10044214" y="41347"/>
            <a:chExt cx="953829" cy="955748"/>
          </a:xfrm>
        </p:grpSpPr>
        <p:pic>
          <p:nvPicPr>
            <p:cNvPr id="8" name="Picture 7">
              <a:extLst>
                <a:ext uri="{FF2B5EF4-FFF2-40B4-BE49-F238E27FC236}">
                  <a16:creationId xmlns:a16="http://schemas.microsoft.com/office/drawing/2014/main" id="{E878C91B-CCA6-4B39-B3E7-1EF35377DFC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6532" y="41347"/>
              <a:ext cx="816000" cy="940666"/>
            </a:xfrm>
            <a:prstGeom prst="rect">
              <a:avLst/>
            </a:prstGeom>
          </p:spPr>
        </p:pic>
        <p:sp>
          <p:nvSpPr>
            <p:cNvPr id="4" name="TextBox 3">
              <a:extLst>
                <a:ext uri="{FF2B5EF4-FFF2-40B4-BE49-F238E27FC236}">
                  <a16:creationId xmlns:a16="http://schemas.microsoft.com/office/drawing/2014/main" id="{DA469EE8-BE9A-4076-9C74-9E6E66E1950E}"/>
                </a:ext>
              </a:extLst>
            </p:cNvPr>
            <p:cNvSpPr txBox="1"/>
            <p:nvPr userDrawn="1"/>
          </p:nvSpPr>
          <p:spPr>
            <a:xfrm>
              <a:off x="10044214" y="766263"/>
              <a:ext cx="953829" cy="230832"/>
            </a:xfrm>
            <a:prstGeom prst="rect">
              <a:avLst/>
            </a:prstGeom>
            <a:noFill/>
          </p:spPr>
          <p:txBody>
            <a:bodyPr wrap="square" rtlCol="0">
              <a:spAutoFit/>
            </a:bodyPr>
            <a:lstStyle/>
            <a:p>
              <a:r>
                <a:rPr lang="en-US" sz="900">
                  <a:solidFill>
                    <a:schemeClr val="bg1"/>
                  </a:solidFill>
                  <a:latin typeface="Times New Roman" panose="02020603050405020304" pitchFamily="18" charset="0"/>
                  <a:cs typeface="Times New Roman" panose="02020603050405020304" pitchFamily="18" charset="0"/>
                </a:rPr>
                <a:t>Smithsonian</a:t>
              </a:r>
            </a:p>
          </p:txBody>
        </p:sp>
      </p:grpSp>
    </p:spTree>
    <p:extLst>
      <p:ext uri="{BB962C8B-B14F-4D97-AF65-F5344CB8AC3E}">
        <p14:creationId xmlns:p14="http://schemas.microsoft.com/office/powerpoint/2010/main" val="2858493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Only">
  <p:cSld name="1_Title Only">
    <p:bg>
      <p:bgPr>
        <a:gradFill>
          <a:gsLst>
            <a:gs pos="0">
              <a:srgbClr val="FEFEFE">
                <a:alpha val="74901"/>
              </a:srgbClr>
            </a:gs>
            <a:gs pos="75000">
              <a:srgbClr val="FEFEFE">
                <a:alpha val="74901"/>
              </a:srgbClr>
            </a:gs>
            <a:gs pos="100000">
              <a:srgbClr val="79A0CD">
                <a:alpha val="74901"/>
              </a:srgbClr>
            </a:gs>
          </a:gsLst>
          <a:lin ang="16200000" scaled="0"/>
        </a:gradFill>
        <a:effectLst/>
      </p:bgPr>
    </p:bg>
    <p:spTree>
      <p:nvGrpSpPr>
        <p:cNvPr id="1" name="Shape 115"/>
        <p:cNvGrpSpPr/>
        <p:nvPr/>
      </p:nvGrpSpPr>
      <p:grpSpPr>
        <a:xfrm>
          <a:off x="0" y="0"/>
          <a:ext cx="0" cy="0"/>
          <a:chOff x="0" y="0"/>
          <a:chExt cx="0" cy="0"/>
        </a:xfrm>
      </p:grpSpPr>
      <p:sp>
        <p:nvSpPr>
          <p:cNvPr id="116" name="Google Shape;116;p25"/>
          <p:cNvSpPr txBox="1">
            <a:spLocks noGrp="1"/>
          </p:cNvSpPr>
          <p:nvPr>
            <p:ph type="dt" idx="10"/>
          </p:nvPr>
        </p:nvSpPr>
        <p:spPr>
          <a:xfrm>
            <a:off x="190116" y="6356351"/>
            <a:ext cx="1020846" cy="365125"/>
          </a:xfrm>
          <a:prstGeom prst="rect">
            <a:avLst/>
          </a:prstGeom>
          <a:noFill/>
          <a:ln>
            <a:noFill/>
          </a:ln>
        </p:spPr>
        <p:txBody>
          <a:bodyPr spcFirstLastPara="1" wrap="square" lIns="91325" tIns="45650" rIns="91325" bIns="4565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5"/>
          <p:cNvSpPr txBox="1">
            <a:spLocks noGrp="1"/>
          </p:cNvSpPr>
          <p:nvPr>
            <p:ph type="sldNum" idx="12"/>
          </p:nvPr>
        </p:nvSpPr>
        <p:spPr>
          <a:xfrm>
            <a:off x="11051145" y="6365294"/>
            <a:ext cx="1015314" cy="365125"/>
          </a:xfrm>
          <a:prstGeom prst="rect">
            <a:avLst/>
          </a:prstGeom>
          <a:noFill/>
          <a:ln>
            <a:noFill/>
          </a:ln>
        </p:spPr>
        <p:txBody>
          <a:bodyPr spcFirstLastPara="1" wrap="square" lIns="91325" tIns="45650" rIns="91325" bIns="4565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23" name="Google Shape;123;p25"/>
          <p:cNvSpPr txBox="1">
            <a:spLocks noGrp="1"/>
          </p:cNvSpPr>
          <p:nvPr>
            <p:ph type="body" idx="1"/>
          </p:nvPr>
        </p:nvSpPr>
        <p:spPr>
          <a:xfrm>
            <a:off x="1173893" y="164800"/>
            <a:ext cx="9844215" cy="761791"/>
          </a:xfrm>
          <a:prstGeom prst="rect">
            <a:avLst/>
          </a:prstGeom>
          <a:noFill/>
          <a:ln>
            <a:noFill/>
          </a:ln>
        </p:spPr>
        <p:txBody>
          <a:bodyPr spcFirstLastPara="1" wrap="square" lIns="91425" tIns="45700" rIns="91425" bIns="45700" anchor="ctr" anchorCtr="0">
            <a:normAutofit/>
          </a:bodyPr>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4" name="Google Shape;124;p25"/>
          <p:cNvSpPr txBox="1">
            <a:spLocks noGrp="1"/>
          </p:cNvSpPr>
          <p:nvPr>
            <p:ph type="body" idx="2"/>
          </p:nvPr>
        </p:nvSpPr>
        <p:spPr>
          <a:xfrm>
            <a:off x="354013" y="1268413"/>
            <a:ext cx="11499850" cy="4852301"/>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24577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976832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a:p>
        </p:txBody>
      </p:sp>
    </p:spTree>
    <p:extLst>
      <p:ext uri="{BB962C8B-B14F-4D97-AF65-F5344CB8AC3E}">
        <p14:creationId xmlns:p14="http://schemas.microsoft.com/office/powerpoint/2010/main" val="4015916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endParaRPr lang="en-US">
              <a:solidFill>
                <a:prstClr val="black">
                  <a:tint val="75000"/>
                </a:prstClr>
              </a:solidFill>
              <a:latin typeface="Calibri"/>
            </a:endParaRPr>
          </a:p>
        </p:txBody>
      </p:sp>
      <p:sp>
        <p:nvSpPr>
          <p:cNvPr id="10" name="Date Placeholder 3"/>
          <p:cNvSpPr>
            <a:spLocks noGrp="1"/>
          </p:cNvSpPr>
          <p:nvPr>
            <p:ph type="dt" sz="half" idx="10"/>
          </p:nvPr>
        </p:nvSpPr>
        <p:spPr>
          <a:xfrm>
            <a:off x="171331" y="6550584"/>
            <a:ext cx="2096155" cy="365125"/>
          </a:xfrm>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744568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3367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3255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23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a:p>
        </p:txBody>
      </p:sp>
    </p:spTree>
    <p:extLst>
      <p:ext uri="{BB962C8B-B14F-4D97-AF65-F5344CB8AC3E}">
        <p14:creationId xmlns:p14="http://schemas.microsoft.com/office/powerpoint/2010/main" val="2845954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a:p>
        </p:txBody>
      </p:sp>
    </p:spTree>
    <p:extLst>
      <p:ext uri="{BB962C8B-B14F-4D97-AF65-F5344CB8AC3E}">
        <p14:creationId xmlns:p14="http://schemas.microsoft.com/office/powerpoint/2010/main" val="364498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063003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a:p>
        </p:txBody>
      </p:sp>
      <p:sp>
        <p:nvSpPr>
          <p:cNvPr id="5" name="Date Placeholder 4"/>
          <p:cNvSpPr>
            <a:spLocks noGrp="1"/>
          </p:cNvSpPr>
          <p:nvPr>
            <p:ph type="dt" sz="half" idx="12"/>
          </p:nvPr>
        </p:nvSpPr>
        <p:spPr/>
        <p:txBody>
          <a:bodyPr/>
          <a:lstStyle/>
          <a:p>
            <a:endParaRPr lang="en-US"/>
          </a:p>
        </p:txBody>
      </p:sp>
    </p:spTree>
    <p:extLst>
      <p:ext uri="{BB962C8B-B14F-4D97-AF65-F5344CB8AC3E}">
        <p14:creationId xmlns:p14="http://schemas.microsoft.com/office/powerpoint/2010/main" val="2463736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4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356169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29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70717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126554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87080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endParaRPr lang="en-US" sz="1333" b="1">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a:solidFill>
                  <a:srgbClr val="FF0000"/>
                </a:solidFill>
                <a:latin typeface="Arial Narrow"/>
                <a:ea typeface="Times New Roman"/>
                <a:cs typeface="Arial"/>
              </a:rPr>
              <a:t>ITAR Restricted </a:t>
            </a:r>
            <a:br>
              <a:rPr lang="en-US" sz="1400" b="1">
                <a:latin typeface="Arial Narrow"/>
                <a:ea typeface="Times New Roman"/>
                <a:cs typeface="Arial"/>
              </a:rPr>
            </a:br>
            <a:r>
              <a:rPr lang="en-US" sz="1400" b="1">
                <a:latin typeface="Arial Narrow"/>
                <a:ea typeface="Times New Roman"/>
                <a:cs typeface="Arial"/>
              </a:rPr>
              <a:t>-- International Traffic in Arms Regulations (ITAR) Notice –</a:t>
            </a:r>
          </a:p>
          <a:p>
            <a:pPr>
              <a:lnSpc>
                <a:spcPct val="110000"/>
              </a:lnSpc>
            </a:pPr>
            <a:r>
              <a:rPr lang="en-US" sz="1333" b="1">
                <a:solidFill>
                  <a:srgbClr val="FF0000"/>
                </a:solidFill>
                <a:latin typeface="Arial"/>
                <a:cs typeface="Arial"/>
              </a:rPr>
              <a:t>WARNING: </a:t>
            </a:r>
            <a:r>
              <a:rPr lang="en-US" sz="1333" b="1">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a:latin typeface="Times New Roman"/>
              <a:ea typeface="Times New Roman"/>
              <a:cs typeface="Arial"/>
            </a:endParaRPr>
          </a:p>
          <a:p>
            <a:pPr>
              <a:lnSpc>
                <a:spcPct val="110000"/>
              </a:lnSpc>
            </a:pPr>
            <a:r>
              <a:rPr lang="en-US" sz="1333">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a:solidFill>
                  <a:srgbClr val="FF0000"/>
                </a:solidFill>
                <a:effectLst/>
                <a:latin typeface="+mn-lt"/>
                <a:ea typeface="+mn-ea"/>
                <a:cs typeface="+mn-cs"/>
              </a:rPr>
              <a:t>EAR ECCN 9E515.a.</a:t>
            </a:r>
          </a:p>
          <a:p>
            <a:pPr algn="ctr"/>
            <a:r>
              <a:rPr lang="en-US" sz="2400" b="1" kern="1200">
                <a:solidFill>
                  <a:schemeClr val="tx1"/>
                </a:solidFill>
                <a:effectLst/>
                <a:latin typeface="+mn-lt"/>
                <a:ea typeface="+mn-ea"/>
                <a:cs typeface="+mn-cs"/>
              </a:rPr>
              <a:t>- Export Administration Regulations (EAR) Notice -</a:t>
            </a:r>
          </a:p>
          <a:p>
            <a:r>
              <a:rPr lang="en-US" sz="1333" b="1" kern="1200">
                <a:solidFill>
                  <a:srgbClr val="FF0000"/>
                </a:solidFill>
                <a:effectLst/>
                <a:latin typeface="+mn-lt"/>
                <a:ea typeface="+mn-ea"/>
                <a:cs typeface="+mn-cs"/>
              </a:rPr>
              <a:t>WARNING: </a:t>
            </a:r>
            <a:r>
              <a:rPr lang="en-US" sz="1333" b="1" kern="120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a:t>Per NID 1600.55 (per NPR</a:t>
            </a:r>
            <a:r>
              <a:rPr lang="en-US" sz="1400" baseline="0"/>
              <a:t> 1600.1)</a:t>
            </a:r>
            <a:endParaRPr lang="en-US" sz="1400"/>
          </a:p>
          <a:p>
            <a:r>
              <a:rPr lang="en-US" sz="140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a:solidFill>
                  <a:srgbClr val="FF0000"/>
                </a:solidFill>
                <a:latin typeface="Arial"/>
                <a:cs typeface="Arial"/>
              </a:rPr>
              <a:t>SENSITIVE BUT UNCLASSIFIED (SBU);</a:t>
            </a:r>
            <a:r>
              <a:rPr lang="en-US" sz="1333" b="1" baseline="0">
                <a:solidFill>
                  <a:srgbClr val="FF0000"/>
                </a:solidFill>
                <a:latin typeface="Arial"/>
                <a:cs typeface="Arial"/>
              </a:rPr>
              <a:t> TEMPO Project Manager; TEMPO; &lt;date&gt; </a:t>
            </a:r>
            <a:endParaRPr lang="en-US" sz="1333" b="1">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a:t>Bottom of title page and every page containing SBU Information</a:t>
            </a:r>
          </a:p>
        </p:txBody>
      </p:sp>
    </p:spTree>
    <p:extLst>
      <p:ext uri="{BB962C8B-B14F-4D97-AF65-F5344CB8AC3E}">
        <p14:creationId xmlns:p14="http://schemas.microsoft.com/office/powerpoint/2010/main" val="3721095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a:solidFill>
                  <a:srgbClr val="FF0000"/>
                </a:solidFill>
              </a:rPr>
              <a:t>Limited Rights Notice </a:t>
            </a:r>
            <a:endParaRPr lang="en-US" sz="2133" b="1" i="1">
              <a:solidFill>
                <a:srgbClr val="FF0000"/>
              </a:solidFill>
            </a:endParaRPr>
          </a:p>
          <a:p>
            <a:pPr lvl="0"/>
            <a:r>
              <a:rPr lang="en-US" sz="1600">
                <a:solidFill>
                  <a:srgbClr val="FF0000"/>
                </a:solidFill>
              </a:rPr>
              <a:t>(a) These data are submitted with limited rights under Government Contract No. NNL13AQ01C.  These data may be reproduced and used by the</a:t>
            </a:r>
            <a:r>
              <a:rPr lang="en-US" sz="1600" i="1">
                <a:solidFill>
                  <a:srgbClr val="FF0000"/>
                </a:solidFill>
              </a:rPr>
              <a:t> </a:t>
            </a:r>
            <a:r>
              <a:rPr lang="en-US" sz="160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a:solidFill>
                <a:srgbClr val="FF0000"/>
              </a:solidFill>
            </a:endParaRPr>
          </a:p>
        </p:txBody>
      </p:sp>
    </p:spTree>
    <p:extLst>
      <p:ext uri="{BB962C8B-B14F-4D97-AF65-F5344CB8AC3E}">
        <p14:creationId xmlns:p14="http://schemas.microsoft.com/office/powerpoint/2010/main" val="3761571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22569243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Questions</a:t>
            </a:r>
            <a:endParaRPr lang="en-US" sz="6000" b="0">
              <a:solidFill>
                <a:srgbClr val="000090"/>
              </a:solidFill>
              <a:latin typeface="+mn-lt"/>
              <a:cs typeface="Arial Rounded MT Bold"/>
            </a:endParaRPr>
          </a:p>
        </p:txBody>
      </p:sp>
    </p:spTree>
    <p:extLst>
      <p:ext uri="{BB962C8B-B14F-4D97-AF65-F5344CB8AC3E}">
        <p14:creationId xmlns:p14="http://schemas.microsoft.com/office/powerpoint/2010/main" val="7429693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a:solidFill>
                  <a:srgbClr val="000090"/>
                </a:solidFill>
                <a:latin typeface="+mn-lt"/>
                <a:cs typeface="Arial Rounded MT Bold"/>
              </a:rPr>
              <a:t>Backup</a:t>
            </a:r>
          </a:p>
        </p:txBody>
      </p:sp>
    </p:spTree>
    <p:extLst>
      <p:ext uri="{BB962C8B-B14F-4D97-AF65-F5344CB8AC3E}">
        <p14:creationId xmlns:p14="http://schemas.microsoft.com/office/powerpoint/2010/main" val="2609663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401948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6954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079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621140"/>
            <a:ext cx="2743200" cy="182880"/>
          </a:xfrm>
          <a:prstGeom prst="rect">
            <a:avLst/>
          </a:prstGeom>
        </p:spPr>
        <p:txBody>
          <a:bodyPr vert="horz" lIns="91440" tIns="0" rIns="91440" bIns="0" rtlCol="0" anchor="ctr"/>
          <a:lstStyle>
            <a:lvl1pPr>
              <a:defRPr lang="en-US" sz="1200" smtClean="0">
                <a:solidFill>
                  <a:schemeClr val="tx1">
                    <a:tint val="75000"/>
                  </a:schemeClr>
                </a:solidFill>
              </a:defRPr>
            </a:lvl1pPr>
          </a:lstStyle>
          <a:p>
            <a:endParaRPr lang="en-US"/>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p:nvPr>
        </p:nvSpPr>
        <p:spPr>
          <a:xfrm>
            <a:off x="2438401" y="2"/>
            <a:ext cx="8410944" cy="975701"/>
          </a:xfrm>
          <a:prstGeom prst="rect">
            <a:avLst/>
          </a:prstGeom>
        </p:spPr>
        <p:txBody>
          <a:bodyPr anchor="ctr"/>
          <a:lstStyle>
            <a:lvl1pPr algn="ctr">
              <a:defRPr sz="27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3368355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2"/>
            <a:ext cx="10515600" cy="1325033"/>
          </a:xfrm>
          <a:prstGeom prst="rect">
            <a:avLst/>
          </a:prstGeom>
        </p:spPr>
        <p:txBody>
          <a:bodyPr/>
          <a:lstStyle>
            <a:lvl1pPr>
              <a:defRPr lang="en-US" sz="4050" b="0" smtClean="0">
                <a:solidFill>
                  <a:srgbClr val="000090"/>
                </a:solidFill>
                <a:cs typeface="Arial Rounded MT Bold"/>
              </a:defRPr>
            </a:lvl1pPr>
          </a:lstStyle>
          <a:p>
            <a:r>
              <a:rPr lang="en-US"/>
              <a:t>Click to edit Master title style</a:t>
            </a:r>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
        <p:nvSpPr>
          <p:cNvPr id="7" name="Date Placeholder 2">
            <a:extLst>
              <a:ext uri="{FF2B5EF4-FFF2-40B4-BE49-F238E27FC236}">
                <a16:creationId xmlns:a16="http://schemas.microsoft.com/office/drawing/2014/main" id="{92356197-65FC-4F71-A33A-6CAF78ADFBE9}"/>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26610114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Questions</a:t>
            </a:r>
            <a:endParaRPr lang="en-US" sz="4500" b="0">
              <a:solidFill>
                <a:srgbClr val="000090"/>
              </a:solidFill>
              <a:latin typeface="+mn-lt"/>
              <a:cs typeface="Arial Rounded MT Bold"/>
            </a:endParaRPr>
          </a:p>
        </p:txBody>
      </p:sp>
    </p:spTree>
    <p:extLst>
      <p:ext uri="{BB962C8B-B14F-4D97-AF65-F5344CB8AC3E}">
        <p14:creationId xmlns:p14="http://schemas.microsoft.com/office/powerpoint/2010/main" val="214957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91"/>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5400" b="0">
                <a:solidFill>
                  <a:srgbClr val="000090"/>
                </a:solidFill>
                <a:latin typeface="+mn-lt"/>
                <a:cs typeface="Arial Rounded MT Bold"/>
              </a:rPr>
              <a:t>Backup</a:t>
            </a:r>
          </a:p>
        </p:txBody>
      </p:sp>
    </p:spTree>
    <p:extLst>
      <p:ext uri="{BB962C8B-B14F-4D97-AF65-F5344CB8AC3E}">
        <p14:creationId xmlns:p14="http://schemas.microsoft.com/office/powerpoint/2010/main" val="3204335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2862942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9" y="0"/>
            <a:ext cx="8309316" cy="964406"/>
          </a:xfrm>
          <a:prstGeom prst="rect">
            <a:avLst/>
          </a:prstGeom>
        </p:spPr>
        <p:txBody>
          <a:bodyPr vert="horz" anchor="ctr"/>
          <a:lstStyle>
            <a:lvl1pPr>
              <a:defRPr sz="2100">
                <a:solidFill>
                  <a:srgbClr val="FFFFFF"/>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srgbClr val="000000"/>
                </a:solidFill>
              </a:rPr>
              <a:pPr/>
              <a:t>‹#›</a:t>
            </a:fld>
            <a:endParaRPr lang="en-US">
              <a:solidFill>
                <a:srgbClr val="000000"/>
              </a:solidFill>
            </a:endParaRPr>
          </a:p>
        </p:txBody>
      </p:sp>
      <p:sp>
        <p:nvSpPr>
          <p:cNvPr id="7" name="Content Placeholder 6"/>
          <p:cNvSpPr>
            <a:spLocks noGrp="1"/>
          </p:cNvSpPr>
          <p:nvPr>
            <p:ph sz="quarter" idx="13"/>
          </p:nvPr>
        </p:nvSpPr>
        <p:spPr>
          <a:xfrm>
            <a:off x="266702" y="1158875"/>
            <a:ext cx="11605684" cy="5360988"/>
          </a:xfrm>
          <a:prstGeom prst="rect">
            <a:avLst/>
          </a:prstGeom>
        </p:spPr>
        <p:txBody>
          <a:bodyPr vert="horz"/>
          <a:lstStyle>
            <a:lvl1pPr>
              <a:defRPr sz="180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2">
            <a:extLst>
              <a:ext uri="{FF2B5EF4-FFF2-40B4-BE49-F238E27FC236}">
                <a16:creationId xmlns:a16="http://schemas.microsoft.com/office/drawing/2014/main" id="{BA34F9E2-853F-407C-8157-7FF8CE2EE911}"/>
              </a:ext>
            </a:extLst>
          </p:cNvPr>
          <p:cNvSpPr>
            <a:spLocks noGrp="1"/>
          </p:cNvSpPr>
          <p:nvPr>
            <p:ph type="dt" sz="half" idx="2"/>
          </p:nvPr>
        </p:nvSpPr>
        <p:spPr>
          <a:xfrm>
            <a:off x="0" y="6529700"/>
            <a:ext cx="2743200" cy="182880"/>
          </a:xfrm>
          <a:prstGeom prst="rect">
            <a:avLst/>
          </a:prstGeom>
        </p:spPr>
        <p:txBody>
          <a:bodyPr/>
          <a:lstStyle>
            <a:lvl1pPr>
              <a:defRPr sz="1350" b="0">
                <a:solidFill>
                  <a:schemeClr val="bg2">
                    <a:lumMod val="50000"/>
                  </a:schemeClr>
                </a:solidFill>
              </a:defRPr>
            </a:lvl1pPr>
          </a:lstStyle>
          <a:p>
            <a:endParaRPr lang="en-US"/>
          </a:p>
        </p:txBody>
      </p:sp>
    </p:spTree>
    <p:extLst>
      <p:ext uri="{BB962C8B-B14F-4D97-AF65-F5344CB8AC3E}">
        <p14:creationId xmlns:p14="http://schemas.microsoft.com/office/powerpoint/2010/main" val="1207068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916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6415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srgbClr val="000000"/>
              </a:solidFill>
              <a:latin typeface="Times New Roman"/>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36548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a:t>Click to edit Master title style</a:t>
            </a:r>
          </a:p>
        </p:txBody>
      </p:sp>
      <p:sp>
        <p:nvSpPr>
          <p:cNvPr id="10" name="Date Placeholder 9"/>
          <p:cNvSpPr>
            <a:spLocks noGrp="1"/>
          </p:cNvSpPr>
          <p:nvPr>
            <p:ph type="dt" sz="half" idx="10"/>
          </p:nvPr>
        </p:nvSpPr>
        <p:spPr/>
        <p:txBody>
          <a:bodyPr/>
          <a:lstStyle/>
          <a:p>
            <a:endParaRPr lang="en-US">
              <a:solidFill>
                <a:prstClr val="black">
                  <a:tint val="75000"/>
                </a:prstClr>
              </a:solidFill>
              <a:latin typeface="Calibri"/>
            </a:endParaRPr>
          </a:p>
        </p:txBody>
      </p:sp>
      <p:sp>
        <p:nvSpPr>
          <p:cNvPr id="11" name="Footer Placeholder 10"/>
          <p:cNvSpPr>
            <a:spLocks noGrp="1"/>
          </p:cNvSpPr>
          <p:nvPr>
            <p:ph type="ftr" sz="quarter" idx="11"/>
          </p:nvPr>
        </p:nvSpPr>
        <p:spPr>
          <a:xfrm>
            <a:off x="4038600" y="6621140"/>
            <a:ext cx="4114800" cy="182880"/>
          </a:xfrm>
          <a:prstGeom prst="rect">
            <a:avLst/>
          </a:prstGeom>
        </p:spPr>
        <p:txBody>
          <a:bodyPr/>
          <a:lstStyle/>
          <a:p>
            <a:endParaRPr lang="en-US">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0560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79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90875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9063" y="6488825"/>
            <a:ext cx="227627"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529324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50167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541335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002087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72"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2061687"/>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2"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174846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28657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5979063" y="6488825"/>
            <a:ext cx="227627"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521839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831412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743889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2994093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234434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3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721484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384096"/>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3458163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69" name="Title Text"/>
          <p:cNvSpPr txBox="1">
            <a:spLocks noGrp="1"/>
          </p:cNvSpPr>
          <p:nvPr>
            <p:ph type="title"/>
          </p:nvPr>
        </p:nvSpPr>
        <p:spPr>
          <a:xfrm>
            <a:off x="844550" y="-46485"/>
            <a:ext cx="10502900" cy="780096"/>
          </a:xfrm>
          <a:prstGeom prst="rect">
            <a:avLst/>
          </a:prstGeom>
        </p:spPr>
        <p:txBody>
          <a:bodyPr anchor="ctr"/>
          <a:lstStyle>
            <a:lvl1pPr algn="ctr" defTabSz="412750">
              <a:lnSpc>
                <a:spcPct val="100000"/>
              </a:lnSpc>
              <a:defRPr sz="5600" b="0" spc="0">
                <a:latin typeface="Helvetica Neue Medium"/>
                <a:ea typeface="Helvetica Neue Medium"/>
                <a:cs typeface="Helvetica Neue Medium"/>
                <a:sym typeface="Helvetica Neue Medium"/>
              </a:defRPr>
            </a:lvl1pPr>
          </a:lstStyle>
          <a:p>
            <a:r>
              <a:t>Title Text</a:t>
            </a:r>
          </a:p>
        </p:txBody>
      </p:sp>
      <p:sp>
        <p:nvSpPr>
          <p:cNvPr id="170" name="Body Level One…"/>
          <p:cNvSpPr txBox="1">
            <a:spLocks noGrp="1"/>
          </p:cNvSpPr>
          <p:nvPr>
            <p:ph type="body" idx="1"/>
          </p:nvPr>
        </p:nvSpPr>
        <p:spPr>
          <a:xfrm>
            <a:off x="844550" y="1574800"/>
            <a:ext cx="10502900" cy="4648200"/>
          </a:xfrm>
          <a:prstGeom prst="rect">
            <a:avLst/>
          </a:prstGeom>
        </p:spPr>
        <p:txBody>
          <a:bodyPr anchor="ctr"/>
          <a:lstStyle>
            <a:lvl1pPr marL="317500" indent="-317500" defTabSz="412750">
              <a:lnSpc>
                <a:spcPct val="100000"/>
              </a:lnSpc>
              <a:spcBef>
                <a:spcPts val="2950"/>
              </a:spcBef>
              <a:buSzPct val="125000"/>
            </a:lvl1pPr>
            <a:lvl2pPr marL="635000" indent="-317500" defTabSz="412750">
              <a:lnSpc>
                <a:spcPct val="100000"/>
              </a:lnSpc>
              <a:spcBef>
                <a:spcPts val="2950"/>
              </a:spcBef>
              <a:buSzPct val="125000"/>
            </a:lvl2pPr>
            <a:lvl3pPr marL="952500" indent="-317500" defTabSz="412750">
              <a:lnSpc>
                <a:spcPct val="100000"/>
              </a:lnSpc>
              <a:spcBef>
                <a:spcPts val="2950"/>
              </a:spcBef>
              <a:buSzPct val="125000"/>
            </a:lvl3pPr>
            <a:lvl4pPr marL="1270000" indent="-317500" defTabSz="412750">
              <a:lnSpc>
                <a:spcPct val="100000"/>
              </a:lnSpc>
              <a:spcBef>
                <a:spcPts val="2950"/>
              </a:spcBef>
              <a:buSzPct val="125000"/>
            </a:lvl4pPr>
            <a:lvl5pPr marL="1587500" indent="-317500" defTabSz="412750">
              <a:lnSpc>
                <a:spcPct val="100000"/>
              </a:lnSpc>
              <a:spcBef>
                <a:spcPts val="2950"/>
              </a:spcBef>
              <a:buSzPct val="125000"/>
            </a:lvl5pPr>
          </a:lstStyle>
          <a:p>
            <a:r>
              <a:t>Body Level One</a:t>
            </a:r>
          </a:p>
          <a:p>
            <a:pPr lvl="1"/>
            <a:r>
              <a:t>Body Level Two</a:t>
            </a:r>
          </a:p>
          <a:p>
            <a:pPr lvl="2"/>
            <a:r>
              <a:t>Body Level Three</a:t>
            </a:r>
          </a:p>
          <a:p>
            <a:pPr lvl="3"/>
            <a:r>
              <a:t>Body Level Four</a:t>
            </a:r>
          </a:p>
          <a:p>
            <a:pPr lvl="4"/>
            <a:r>
              <a:t>Body Level Five</a:t>
            </a:r>
          </a:p>
        </p:txBody>
      </p:sp>
      <p:sp>
        <p:nvSpPr>
          <p:cNvPr id="171" name="Line"/>
          <p:cNvSpPr/>
          <p:nvPr/>
        </p:nvSpPr>
        <p:spPr>
          <a:xfrm>
            <a:off x="-17201" y="1422689"/>
            <a:ext cx="12226401" cy="1"/>
          </a:xfrm>
          <a:prstGeom prst="line">
            <a:avLst/>
          </a:prstGeom>
          <a:ln w="101600">
            <a:solidFill>
              <a:srgbClr val="D1353E"/>
            </a:solidFill>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172" name="Slide Number"/>
          <p:cNvSpPr txBox="1">
            <a:spLocks noGrp="1"/>
          </p:cNvSpPr>
          <p:nvPr>
            <p:ph type="sldNum" sz="quarter" idx="2"/>
          </p:nvPr>
        </p:nvSpPr>
        <p:spPr>
          <a:xfrm>
            <a:off x="5958975" y="6540500"/>
            <a:ext cx="267702" cy="287258"/>
          </a:xfrm>
          <a:prstGeom prst="rect">
            <a:avLst/>
          </a:prstGeom>
        </p:spPr>
        <p:txBody>
          <a:bodyPr anchor="t"/>
          <a:lstStyle>
            <a:lvl1pPr defTabSz="412750">
              <a:defRPr sz="12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82374919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
        <p:nvSpPr>
          <p:cNvPr id="2" name="Date Placeholder 1"/>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15930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1913547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547" y="3003659"/>
            <a:ext cx="914400" cy="1056133"/>
          </a:xfrm>
          <a:prstGeom prst="rect">
            <a:avLst/>
          </a:prstGeom>
        </p:spPr>
      </p:pic>
    </p:spTree>
    <p:extLst>
      <p:ext uri="{BB962C8B-B14F-4D97-AF65-F5344CB8AC3E}">
        <p14:creationId xmlns:p14="http://schemas.microsoft.com/office/powerpoint/2010/main" val="65504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9" Type="http://schemas.openxmlformats.org/officeDocument/2006/relationships/slideLayout" Target="../slideLayouts/slideLayout44.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42" Type="http://schemas.openxmlformats.org/officeDocument/2006/relationships/slideLayout" Target="../slideLayouts/slideLayout47.xml"/><Relationship Id="rId47" Type="http://schemas.openxmlformats.org/officeDocument/2006/relationships/slideLayout" Target="../slideLayouts/slideLayout52.xml"/><Relationship Id="rId50" Type="http://schemas.openxmlformats.org/officeDocument/2006/relationships/image" Target="../media/image5.png"/><Relationship Id="rId7" Type="http://schemas.openxmlformats.org/officeDocument/2006/relationships/slideLayout" Target="../slideLayouts/slideLayout1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9" Type="http://schemas.openxmlformats.org/officeDocument/2006/relationships/slideLayout" Target="../slideLayouts/slideLayout34.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slideLayout" Target="../slideLayouts/slideLayout42.xml"/><Relationship Id="rId40" Type="http://schemas.openxmlformats.org/officeDocument/2006/relationships/slideLayout" Target="../slideLayouts/slideLayout45.xml"/><Relationship Id="rId45" Type="http://schemas.openxmlformats.org/officeDocument/2006/relationships/slideLayout" Target="../slideLayouts/slideLayout50.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49"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4" Type="http://schemas.openxmlformats.org/officeDocument/2006/relationships/slideLayout" Target="../slideLayouts/slideLayout49.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43" Type="http://schemas.openxmlformats.org/officeDocument/2006/relationships/slideLayout" Target="../slideLayouts/slideLayout48.xml"/><Relationship Id="rId48" Type="http://schemas.openxmlformats.org/officeDocument/2006/relationships/theme" Target="../theme/theme2.xml"/><Relationship Id="rId8" Type="http://schemas.openxmlformats.org/officeDocument/2006/relationships/slideLayout" Target="../slideLayouts/slideLayout13.xml"/><Relationship Id="rId51" Type="http://schemas.openxmlformats.org/officeDocument/2006/relationships/image" Target="../media/image6.png"/><Relationship Id="rId3" Type="http://schemas.openxmlformats.org/officeDocument/2006/relationships/slideLayout" Target="../slideLayouts/slideLayout8.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38" Type="http://schemas.openxmlformats.org/officeDocument/2006/relationships/slideLayout" Target="../slideLayouts/slideLayout43.xml"/><Relationship Id="rId46" Type="http://schemas.openxmlformats.org/officeDocument/2006/relationships/slideLayout" Target="../slideLayouts/slideLayout51.xml"/><Relationship Id="rId20" Type="http://schemas.openxmlformats.org/officeDocument/2006/relationships/slideLayout" Target="../slideLayouts/slideLayout25.xml"/><Relationship Id="rId41" Type="http://schemas.openxmlformats.org/officeDocument/2006/relationships/slideLayout" Target="../slideLayouts/slideLayout46.xml"/><Relationship Id="rId1" Type="http://schemas.openxmlformats.org/officeDocument/2006/relationships/slideLayout" Target="../slideLayouts/slideLayout6.xml"/><Relationship Id="rId6"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73" r:id="rId5"/>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endParaRPr lang="en-US"/>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endParaRPr lang="en-US"/>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pic>
        <p:nvPicPr>
          <p:cNvPr id="11" name="Picture 10">
            <a:extLst>
              <a:ext uri="{FF2B5EF4-FFF2-40B4-BE49-F238E27FC236}">
                <a16:creationId xmlns:a16="http://schemas.microsoft.com/office/drawing/2014/main" id="{1EA48012-8F8F-4A53-ACB4-86D3AFF968E5}"/>
              </a:ext>
            </a:extLst>
          </p:cNvPr>
          <p:cNvPicPr>
            <a:picLocks noChangeAspect="1"/>
          </p:cNvPicPr>
          <p:nvPr/>
        </p:nvPicPr>
        <p:blipFill rotWithShape="1">
          <a:blip r:embed="rId51">
            <a:extLst>
              <a:ext uri="{28A0092B-C50C-407E-A947-70E740481C1C}">
                <a14:useLocalDpi xmlns:a14="http://schemas.microsoft.com/office/drawing/2010/main"/>
              </a:ext>
            </a:extLst>
          </a:blip>
          <a:srcRect l="-1" r="-1973" b="14120"/>
          <a:stretch/>
        </p:blipFill>
        <p:spPr>
          <a:xfrm>
            <a:off x="10056256" y="63058"/>
            <a:ext cx="932447" cy="907002"/>
          </a:xfrm>
          <a:prstGeom prst="rect">
            <a:avLst/>
          </a:prstGeom>
        </p:spPr>
      </p:pic>
    </p:spTree>
    <p:extLst>
      <p:ext uri="{BB962C8B-B14F-4D97-AF65-F5344CB8AC3E}">
        <p14:creationId xmlns:p14="http://schemas.microsoft.com/office/powerpoint/2010/main" val="186693221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6" r:id="rId11"/>
    <p:sldLayoutId id="2147483787" r:id="rId12"/>
    <p:sldLayoutId id="2147483788" r:id="rId13"/>
    <p:sldLayoutId id="2147483789" r:id="rId14"/>
    <p:sldLayoutId id="2147483790" r:id="rId15"/>
    <p:sldLayoutId id="2147483791"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 id="2147483802" r:id="rId26"/>
    <p:sldLayoutId id="2147483803" r:id="rId27"/>
    <p:sldLayoutId id="2147483804" r:id="rId28"/>
    <p:sldLayoutId id="2147483805" r:id="rId29"/>
    <p:sldLayoutId id="2147483806" r:id="rId30"/>
    <p:sldLayoutId id="2147483807" r:id="rId31"/>
    <p:sldLayoutId id="2147483808" r:id="rId32"/>
    <p:sldLayoutId id="2147483809" r:id="rId33"/>
    <p:sldLayoutId id="2147483810" r:id="rId34"/>
    <p:sldLayoutId id="2147483811" r:id="rId35"/>
    <p:sldLayoutId id="2147483812"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 id="2147483824" r:id="rId46"/>
    <p:sldLayoutId id="2147483825" r:id="rId47"/>
  </p:sldLayoutIdLs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9063" y="6486708"/>
            <a:ext cx="227627"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vl1pPr>
          </a:lstStyle>
          <a:p>
            <a:fld id="{86CB4B4D-7CA3-9044-876B-883B54F8677D}" type="slidenum">
              <a:t>‹#›</a:t>
            </a:fld>
            <a:endParaRPr/>
          </a:p>
        </p:txBody>
      </p:sp>
    </p:spTree>
    <p:extLst>
      <p:ext uri="{BB962C8B-B14F-4D97-AF65-F5344CB8AC3E}">
        <p14:creationId xmlns:p14="http://schemas.microsoft.com/office/powerpoint/2010/main" val="17098320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emf"/><Relationship Id="rId7"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0.emf"/><Relationship Id="rId5" Type="http://schemas.openxmlformats.org/officeDocument/2006/relationships/image" Target="../media/image49.jpg"/><Relationship Id="rId4" Type="http://schemas.openxmlformats.org/officeDocument/2006/relationships/image" Target="../media/image48.jp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hyperlink" Target="mailto:xiaomeng.jin@rutgers.edu" TargetMode="External"/><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2.xml"/><Relationship Id="rId5" Type="http://schemas.openxmlformats.org/officeDocument/2006/relationships/image" Target="../media/image66.png"/><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gif"/><Relationship Id="rId1" Type="http://schemas.openxmlformats.org/officeDocument/2006/relationships/slideLayout" Target="../slideLayouts/slideLayout7.xml"/><Relationship Id="rId5" Type="http://schemas.openxmlformats.org/officeDocument/2006/relationships/image" Target="../media/image70.gif"/><Relationship Id="rId4" Type="http://schemas.openxmlformats.org/officeDocument/2006/relationships/image" Target="../media/image6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image" Target="../media/image81.jpeg"/><Relationship Id="rId18" Type="http://schemas.openxmlformats.org/officeDocument/2006/relationships/image" Target="../media/image86.png"/><Relationship Id="rId26" Type="http://schemas.openxmlformats.org/officeDocument/2006/relationships/image" Target="../media/image94.png"/><Relationship Id="rId3" Type="http://schemas.openxmlformats.org/officeDocument/2006/relationships/image" Target="../media/image71.png"/><Relationship Id="rId21" Type="http://schemas.openxmlformats.org/officeDocument/2006/relationships/image" Target="../media/image89.pn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2" Type="http://schemas.openxmlformats.org/officeDocument/2006/relationships/notesSlide" Target="../notesSlides/notesSlide9.xml"/><Relationship Id="rId16" Type="http://schemas.openxmlformats.org/officeDocument/2006/relationships/image" Target="../media/image84.png"/><Relationship Id="rId20" Type="http://schemas.openxmlformats.org/officeDocument/2006/relationships/image" Target="../media/image88.png"/><Relationship Id="rId29" Type="http://schemas.openxmlformats.org/officeDocument/2006/relationships/image" Target="../media/image97.png"/><Relationship Id="rId1" Type="http://schemas.openxmlformats.org/officeDocument/2006/relationships/slideLayout" Target="../slideLayouts/slideLayout8.xml"/><Relationship Id="rId6" Type="http://schemas.openxmlformats.org/officeDocument/2006/relationships/image" Target="../media/image74.png"/><Relationship Id="rId11" Type="http://schemas.openxmlformats.org/officeDocument/2006/relationships/image" Target="../media/image79.png"/><Relationship Id="rId24" Type="http://schemas.openxmlformats.org/officeDocument/2006/relationships/image" Target="../media/image92.png"/><Relationship Id="rId32" Type="http://schemas.openxmlformats.org/officeDocument/2006/relationships/image" Target="../media/image100.png"/><Relationship Id="rId5" Type="http://schemas.openxmlformats.org/officeDocument/2006/relationships/image" Target="../media/image73.jpe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pn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8"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a:extLst>
            <a:ext uri="{FF2B5EF4-FFF2-40B4-BE49-F238E27FC236}">
              <a16:creationId xmlns:a16="http://schemas.microsoft.com/office/drawing/2014/main" id="{FA72204D-4253-A9E8-F3C7-E941F5056980}"/>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5DBE602-F766-3CF9-7B9A-44F825FE83ED}"/>
              </a:ext>
            </a:extLst>
          </p:cNvPr>
          <p:cNvPicPr>
            <a:picLocks noChangeAspect="1"/>
          </p:cNvPicPr>
          <p:nvPr/>
        </p:nvPicPr>
        <p:blipFill>
          <a:blip r:embed="rId3"/>
          <a:stretch>
            <a:fillRect/>
          </a:stretch>
        </p:blipFill>
        <p:spPr>
          <a:xfrm>
            <a:off x="9975527" y="293959"/>
            <a:ext cx="1100871" cy="1039712"/>
          </a:xfrm>
          <a:prstGeom prst="rect">
            <a:avLst/>
          </a:prstGeom>
        </p:spPr>
      </p:pic>
      <p:cxnSp>
        <p:nvCxnSpPr>
          <p:cNvPr id="12" name="Straight Connector 11">
            <a:extLst>
              <a:ext uri="{FF2B5EF4-FFF2-40B4-BE49-F238E27FC236}">
                <a16:creationId xmlns:a16="http://schemas.microsoft.com/office/drawing/2014/main" id="{C4633001-F7F6-EDD5-617C-89D96FC96E35}"/>
              </a:ext>
            </a:extLst>
          </p:cNvPr>
          <p:cNvCxnSpPr>
            <a:cxnSpLocks/>
          </p:cNvCxnSpPr>
          <p:nvPr/>
        </p:nvCxnSpPr>
        <p:spPr>
          <a:xfrm>
            <a:off x="9843248" y="530316"/>
            <a:ext cx="0" cy="591672"/>
          </a:xfrm>
          <a:prstGeom prst="line">
            <a:avLst/>
          </a:prstGeom>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13143857-3FBE-0DEE-B045-9AB6AAE633B1}"/>
              </a:ext>
            </a:extLst>
          </p:cNvPr>
          <p:cNvSpPr txBox="1"/>
          <p:nvPr/>
        </p:nvSpPr>
        <p:spPr>
          <a:xfrm>
            <a:off x="7869173" y="605414"/>
            <a:ext cx="20605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A9"/>
                </a:solidFill>
                <a:effectLst/>
                <a:uLnTx/>
                <a:uFillTx/>
                <a:latin typeface="Helvetica" pitchFamily="2" charset="0"/>
                <a:ea typeface="+mn-ea"/>
                <a:cs typeface="+mn-cs"/>
              </a:rPr>
              <a:t>Tropospheric Emissions: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A9"/>
                </a:solidFill>
                <a:effectLst/>
                <a:uLnTx/>
                <a:uFillTx/>
                <a:latin typeface="Helvetica" pitchFamily="2" charset="0"/>
                <a:ea typeface="+mn-ea"/>
                <a:cs typeface="+mn-cs"/>
              </a:rPr>
              <a:t>Monitoring of Pollution </a:t>
            </a:r>
          </a:p>
        </p:txBody>
      </p:sp>
      <p:pic>
        <p:nvPicPr>
          <p:cNvPr id="15" name="Picture 14">
            <a:extLst>
              <a:ext uri="{FF2B5EF4-FFF2-40B4-BE49-F238E27FC236}">
                <a16:creationId xmlns:a16="http://schemas.microsoft.com/office/drawing/2014/main" id="{D10213FC-D146-25BD-3452-4C29F7E069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323" y="6014733"/>
            <a:ext cx="688103" cy="794760"/>
          </a:xfrm>
          <a:prstGeom prst="rect">
            <a:avLst/>
          </a:prstGeom>
        </p:spPr>
      </p:pic>
      <p:pic>
        <p:nvPicPr>
          <p:cNvPr id="16" name="Picture 15">
            <a:extLst>
              <a:ext uri="{FF2B5EF4-FFF2-40B4-BE49-F238E27FC236}">
                <a16:creationId xmlns:a16="http://schemas.microsoft.com/office/drawing/2014/main" id="{1BEDE3A1-A9D3-5F9A-BDA1-8E507D8727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586" y="6008552"/>
            <a:ext cx="610482" cy="610482"/>
          </a:xfrm>
          <a:prstGeom prst="rect">
            <a:avLst/>
          </a:prstGeom>
        </p:spPr>
      </p:pic>
      <p:pic>
        <p:nvPicPr>
          <p:cNvPr id="17" name="Picture 16">
            <a:extLst>
              <a:ext uri="{FF2B5EF4-FFF2-40B4-BE49-F238E27FC236}">
                <a16:creationId xmlns:a16="http://schemas.microsoft.com/office/drawing/2014/main" id="{B5C02FDE-82D2-323C-335E-7F5CBEAFF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4102" y="6078357"/>
            <a:ext cx="807280" cy="667512"/>
          </a:xfrm>
          <a:prstGeom prst="rect">
            <a:avLst/>
          </a:prstGeom>
        </p:spPr>
      </p:pic>
      <p:sp>
        <p:nvSpPr>
          <p:cNvPr id="20" name="TextBox 19">
            <a:extLst>
              <a:ext uri="{FF2B5EF4-FFF2-40B4-BE49-F238E27FC236}">
                <a16:creationId xmlns:a16="http://schemas.microsoft.com/office/drawing/2014/main" id="{0E54D786-2E06-D37E-D160-F4B81AEA0420}"/>
              </a:ext>
            </a:extLst>
          </p:cNvPr>
          <p:cNvSpPr txBox="1">
            <a:spLocks noChangeArrowheads="1"/>
          </p:cNvSpPr>
          <p:nvPr/>
        </p:nvSpPr>
        <p:spPr bwMode="auto">
          <a:xfrm>
            <a:off x="5422790" y="1195236"/>
            <a:ext cx="629265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90"/>
                </a:solidFill>
                <a:effectLst/>
                <a:uLnTx/>
                <a:uFillTx/>
                <a:latin typeface="Arial Narrow" panose="020B0604020202020204" pitchFamily="34" charset="0"/>
                <a:ea typeface="ヒラギノ角ゴ Pro W3"/>
                <a:cs typeface="Arial Narrow" panose="020B0604020202020204" pitchFamily="34" charset="0"/>
              </a:rPr>
              <a:t>A New Era of Air Quality Monitoring from Space over North America with TEMPO: Mission Status from First Two Years in Orbit</a:t>
            </a:r>
          </a:p>
        </p:txBody>
      </p:sp>
      <p:sp>
        <p:nvSpPr>
          <p:cNvPr id="4" name="AutoShape 4" descr="AGU23, , San Francisco">
            <a:extLst>
              <a:ext uri="{FF2B5EF4-FFF2-40B4-BE49-F238E27FC236}">
                <a16:creationId xmlns:a16="http://schemas.microsoft.com/office/drawing/2014/main" id="{8E8DF059-5C6B-1EB7-AE73-F5E90611EF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6" descr="AGU23, , San Francisco">
            <a:extLst>
              <a:ext uri="{FF2B5EF4-FFF2-40B4-BE49-F238E27FC236}">
                <a16:creationId xmlns:a16="http://schemas.microsoft.com/office/drawing/2014/main" id="{468D3A82-2582-9FCE-1AB6-D0BB75F86FC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4B9126F-C021-40AA-41C6-2CDD1E3F2EC0}"/>
              </a:ext>
            </a:extLst>
          </p:cNvPr>
          <p:cNvSpPr txBox="1">
            <a:spLocks noChangeArrowheads="1"/>
          </p:cNvSpPr>
          <p:nvPr/>
        </p:nvSpPr>
        <p:spPr bwMode="auto">
          <a:xfrm>
            <a:off x="4373163" y="2323389"/>
            <a:ext cx="7525162"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4400" rtl="0" eaLnBrk="1" fontAlgn="auto" latinLnBrk="0" hangingPunct="1">
              <a:lnSpc>
                <a:spcPct val="100000"/>
              </a:lnSpc>
              <a:spcBef>
                <a:spcPts val="1200"/>
              </a:spcBef>
              <a:spcAft>
                <a:spcPts val="0"/>
              </a:spcAft>
              <a:buClr>
                <a:srgbClr val="000000"/>
              </a:buClr>
              <a:buSzTx/>
              <a:buFontTx/>
              <a:buNone/>
              <a:tabLst/>
              <a:defRPr/>
            </a:pPr>
            <a:r>
              <a:rPr kumimoji="0" lang="en-US" sz="1800" b="1" i="0" u="none" strike="noStrike" kern="0" cap="none" spc="0" normalizeH="0" baseline="0" noProof="0" dirty="0">
                <a:ln>
                  <a:noFill/>
                </a:ln>
                <a:solidFill>
                  <a:srgbClr val="002060"/>
                </a:solidFill>
                <a:effectLst/>
                <a:uLnTx/>
                <a:uFillTx/>
                <a:latin typeface="Arial"/>
                <a:ea typeface="Arial"/>
                <a:cs typeface="Arial"/>
                <a:sym typeface="Arial"/>
              </a:rPr>
              <a:t>Xiong Liu</a:t>
            </a:r>
            <a:r>
              <a:rPr kumimoji="0" lang="en-US" sz="18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600" b="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K. Chance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C.R. Nowlan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G. Gonzalez Abad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R. Suleiman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Houck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Davis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H. Wang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H. Chong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W. Hou</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Park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r>
              <a:rPr kumimoji="0" lang="en-US" sz="1500" b="0" i="0" u="none" strike="noStrike" kern="0" cap="none" spc="0" normalizeH="0" baseline="0" noProof="0" dirty="0">
                <a:ln>
                  <a:noFill/>
                </a:ln>
                <a:solidFill>
                  <a:srgbClr val="002060"/>
                </a:solidFill>
                <a:effectLst/>
                <a:uLnTx/>
                <a:uFillTx/>
                <a:latin typeface="Arial"/>
                <a:cs typeface="Arial"/>
                <a:sym typeface="Arial"/>
              </a:rPr>
              <a:t>M. </a:t>
            </a:r>
            <a:r>
              <a:rPr kumimoji="0" lang="en-US" sz="1500" b="0" i="0" u="none" strike="noStrike" kern="0" cap="none" spc="0" normalizeH="0" baseline="0" noProof="0" dirty="0">
                <a:ln>
                  <a:noFill/>
                </a:ln>
                <a:solidFill>
                  <a:srgbClr val="002060"/>
                </a:solidFill>
                <a:effectLst/>
                <a:uLnTx/>
                <a:uFillTx/>
                <a:latin typeface="Arial"/>
                <a:cs typeface="Arial"/>
              </a:rPr>
              <a:t>Ghahremanloo</a:t>
            </a:r>
            <a:r>
              <a:rPr kumimoji="0" lang="en-US" sz="16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600" b="0" i="0" u="none" strike="noStrike" kern="1200" cap="none" spc="0" normalizeH="0" baseline="0" noProof="0" dirty="0">
                <a:ln>
                  <a:noFill/>
                </a:ln>
                <a:solidFill>
                  <a:prstClr val="black"/>
                </a:solidFill>
                <a:effectLst/>
                <a:uLnTx/>
                <a:uFillTx/>
                <a:latin typeface="Arial" charset="0"/>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J. Bak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Chan Miller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Fitzmaurice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L. Yatsuhashi</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 Oppenheimer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E. O’Sullivan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K. Daugherty</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D.E. Flittner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Fenn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D. Rosenbaum</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Brown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N. Mishra</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R.T. Neece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 E. Roback</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Strickland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L. Judd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P. Rawat</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K. Travis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J. Carr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3</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Szykman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4</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B. Henderson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4</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L. Valin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4</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Joiner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Z. Fasnacht</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S. Frith</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D. Haffner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E.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Knowland</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N.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Kramarova</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N. Krotkov</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Li</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W. Qin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G.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Jaross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C.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Seftor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Vasilkov</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E.-S. Yang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a:t>
            </a:r>
            <a:r>
              <a:rPr kumimoji="0" lang="en-US" sz="1500" b="0" i="0" u="none" strike="noStrike" kern="0" cap="none" spc="0" normalizeH="0" baseline="0" noProof="0" dirty="0" err="1">
                <a:ln>
                  <a:noFill/>
                </a:ln>
                <a:solidFill>
                  <a:srgbClr val="002060"/>
                </a:solidFill>
                <a:effectLst/>
                <a:uLnTx/>
                <a:uFillTx/>
                <a:latin typeface="Arial"/>
                <a:ea typeface="Arial"/>
                <a:cs typeface="Arial"/>
                <a:sym typeface="Arial"/>
              </a:rPr>
              <a:t>Ziemke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M. Newchurch</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342900" marR="0" lvl="0" indent="-342900" algn="r" defTabSz="914400" rtl="0" eaLnBrk="1" fontAlgn="auto" latinLnBrk="0" hangingPunct="1">
              <a:lnSpc>
                <a:spcPct val="100000"/>
              </a:lnSpc>
              <a:spcBef>
                <a:spcPts val="0"/>
              </a:spcBef>
              <a:spcAft>
                <a:spcPts val="0"/>
              </a:spcAft>
              <a:buClr>
                <a:srgbClr val="000000"/>
              </a:buClr>
              <a:buSzTx/>
              <a:buFontTx/>
              <a:buAutoNum type="alphaUcPeriod"/>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Naeger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6</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R. Cohen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7</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Geddes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8</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Herman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9</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B. Pierce</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10</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R. Spurr</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11</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S. Kondragunta</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J. Wang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13</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O. Torres</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5</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H. Zhang</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P. Ciren</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12</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X. Zhao</a:t>
            </a:r>
            <a:r>
              <a:rPr kumimoji="0" lang="en-US" sz="1500" b="0" i="0" u="none" strike="noStrike" kern="0" cap="none" spc="0" normalizeH="0" baseline="30000" noProof="0" dirty="0">
                <a:ln>
                  <a:noFill/>
                </a:ln>
                <a:solidFill>
                  <a:srgbClr val="002060"/>
                </a:solidFill>
                <a:effectLst/>
                <a:uLnTx/>
                <a:uFillTx/>
                <a:latin typeface="Arial"/>
                <a:ea typeface="Arial"/>
                <a:cs typeface="Arial"/>
                <a:sym typeface="Arial"/>
              </a:rPr>
              <a:t>14</a:t>
            </a:r>
            <a:r>
              <a:rPr kumimoji="0" lang="en-US" sz="1500" b="0" i="0" u="none" strike="noStrike" kern="0" cap="none" spc="0" normalizeH="0" baseline="0" noProof="0" dirty="0">
                <a:ln>
                  <a:noFill/>
                </a:ln>
                <a:solidFill>
                  <a:srgbClr val="002060"/>
                </a:solidFill>
                <a:effectLst/>
                <a:uLnTx/>
                <a:uFillTx/>
                <a:latin typeface="Arial"/>
                <a:ea typeface="Arial"/>
                <a:cs typeface="Arial"/>
                <a:sym typeface="Arial"/>
              </a:rPr>
              <a:t>, and </a:t>
            </a:r>
            <a:r>
              <a:rPr kumimoji="0" lang="en-US" sz="1500" b="1" i="0" u="none" strike="noStrike" kern="0" cap="none" spc="0" normalizeH="0" baseline="0" noProof="0" dirty="0">
                <a:ln>
                  <a:noFill/>
                </a:ln>
                <a:solidFill>
                  <a:srgbClr val="002060"/>
                </a:solidFill>
                <a:effectLst/>
                <a:uLnTx/>
                <a:uFillTx/>
                <a:latin typeface="Arial"/>
                <a:ea typeface="Arial"/>
                <a:cs typeface="Arial"/>
                <a:sym typeface="Arial"/>
              </a:rPr>
              <a:t>the TEMPO Team</a:t>
            </a:r>
            <a:endParaRPr kumimoji="0" lang="en-US" sz="1600" b="1" i="0" u="none" strike="noStrike" kern="0" cap="none" spc="0" normalizeH="0" baseline="0" noProof="0" dirty="0">
              <a:ln>
                <a:noFill/>
              </a:ln>
              <a:solidFill>
                <a:srgbClr val="7030A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1" i="0" u="none" strike="noStrike" kern="0" cap="none" spc="0" normalizeH="0" baseline="30000" noProof="0" dirty="0">
                <a:ln>
                  <a:noFill/>
                </a:ln>
                <a:solidFill>
                  <a:srgbClr val="7030A0"/>
                </a:solidFill>
                <a:effectLst/>
                <a:uLnTx/>
                <a:uFillTx/>
                <a:latin typeface="Arial"/>
                <a:cs typeface="Arial"/>
                <a:sym typeface="Arial"/>
              </a:rPr>
              <a:t>1</a:t>
            </a:r>
            <a:r>
              <a:rPr kumimoji="0" lang="en-US" sz="1500" b="1" i="0" u="none" strike="noStrike" kern="0" cap="none" spc="0" normalizeH="0" baseline="0" noProof="0" dirty="0">
                <a:ln>
                  <a:noFill/>
                </a:ln>
                <a:solidFill>
                  <a:srgbClr val="7030A0"/>
                </a:solidFill>
                <a:effectLst/>
                <a:uLnTx/>
                <a:uFillTx/>
                <a:latin typeface="Arial"/>
                <a:cs typeface="Arial"/>
                <a:sym typeface="Arial"/>
              </a:rPr>
              <a:t>Smithsonian Astrophysical Observatory (SAO), </a:t>
            </a:r>
            <a:r>
              <a:rPr kumimoji="0" lang="en-US" sz="1500" b="1" i="0" u="none" strike="noStrike" kern="0" cap="none" spc="0" normalizeH="0" baseline="0" noProof="0" dirty="0" err="1">
                <a:ln>
                  <a:noFill/>
                </a:ln>
                <a:solidFill>
                  <a:srgbClr val="7030A0"/>
                </a:solidFill>
                <a:effectLst/>
                <a:uLnTx/>
                <a:uFillTx/>
                <a:latin typeface="Arial"/>
                <a:cs typeface="Arial"/>
                <a:sym typeface="Arial"/>
              </a:rPr>
              <a:t>CfA</a:t>
            </a:r>
            <a:endParaRPr kumimoji="0" lang="en-US" sz="1500" b="1" i="0" u="none" strike="noStrike" kern="0" cap="none" spc="0" normalizeH="0" baseline="0" noProof="0" dirty="0">
              <a:ln>
                <a:noFill/>
              </a:ln>
              <a:solidFill>
                <a:srgbClr val="7030A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1" i="0" u="none" strike="noStrike" kern="0" cap="none" spc="0" normalizeH="0" baseline="30000" noProof="0" dirty="0">
                <a:ln>
                  <a:noFill/>
                </a:ln>
                <a:solidFill>
                  <a:srgbClr val="7030A0"/>
                </a:solidFill>
                <a:effectLst/>
                <a:uLnTx/>
                <a:uFillTx/>
                <a:latin typeface="Arial"/>
                <a:cs typeface="Arial"/>
                <a:sym typeface="Arial"/>
              </a:rPr>
              <a:t>2</a:t>
            </a:r>
            <a:r>
              <a:rPr kumimoji="0" lang="en-US" sz="1500" b="1" i="0" u="none" strike="noStrike" kern="0" cap="none" spc="0" normalizeH="0" baseline="0" noProof="0" dirty="0">
                <a:ln>
                  <a:noFill/>
                </a:ln>
                <a:solidFill>
                  <a:srgbClr val="7030A0"/>
                </a:solidFill>
                <a:effectLst/>
                <a:uLnTx/>
                <a:uFillTx/>
                <a:latin typeface="Arial"/>
                <a:cs typeface="Arial"/>
                <a:sym typeface="Arial"/>
              </a:rPr>
              <a:t>NASA </a:t>
            </a:r>
            <a:r>
              <a:rPr kumimoji="0" lang="en-US" sz="1500" b="1" i="0" u="none" strike="noStrike" kern="0" cap="none" spc="0" normalizeH="0" baseline="0" noProof="0" dirty="0" err="1">
                <a:ln>
                  <a:noFill/>
                </a:ln>
                <a:solidFill>
                  <a:srgbClr val="7030A0"/>
                </a:solidFill>
                <a:effectLst/>
                <a:uLnTx/>
                <a:uFillTx/>
                <a:latin typeface="Arial"/>
                <a:cs typeface="Arial"/>
                <a:sym typeface="Arial"/>
              </a:rPr>
              <a:t>LaRc</a:t>
            </a:r>
            <a:r>
              <a:rPr kumimoji="0" lang="en-US" sz="1500" b="1" i="0" u="none" strike="noStrike" kern="0" cap="none" spc="0" normalizeH="0" baseline="0" noProof="0" dirty="0">
                <a:ln>
                  <a:noFill/>
                </a:ln>
                <a:solidFill>
                  <a:srgbClr val="7030A0"/>
                </a:solidFill>
                <a:effectLst/>
                <a:uLnTx/>
                <a:uFillTx/>
                <a:latin typeface="Arial"/>
                <a:cs typeface="Arial"/>
                <a:sym typeface="Arial"/>
              </a:rPr>
              <a:t> </a:t>
            </a:r>
            <a:r>
              <a:rPr kumimoji="0" lang="en-US" sz="1500" b="1" i="0" u="none" strike="noStrike" kern="0" cap="none" spc="0" normalizeH="0" baseline="30000" noProof="0" dirty="0">
                <a:ln>
                  <a:noFill/>
                </a:ln>
                <a:solidFill>
                  <a:srgbClr val="7030A0"/>
                </a:solidFill>
                <a:effectLst/>
                <a:uLnTx/>
                <a:uFillTx/>
                <a:latin typeface="Arial"/>
                <a:cs typeface="Arial"/>
                <a:sym typeface="Arial"/>
              </a:rPr>
              <a:t>3</a:t>
            </a:r>
            <a:r>
              <a:rPr kumimoji="0" lang="en-US" sz="1500" b="1" i="0" u="none" strike="noStrike" kern="0" cap="none" spc="0" normalizeH="0" baseline="0" noProof="0" dirty="0">
                <a:ln>
                  <a:noFill/>
                </a:ln>
                <a:solidFill>
                  <a:srgbClr val="7030A0"/>
                </a:solidFill>
                <a:effectLst/>
                <a:uLnTx/>
                <a:uFillTx/>
                <a:latin typeface="Arial"/>
                <a:cs typeface="Arial"/>
                <a:sym typeface="Arial"/>
              </a:rPr>
              <a:t>Carr Astro. </a:t>
            </a:r>
            <a:r>
              <a:rPr kumimoji="0" lang="en-US" sz="1500" b="1" i="0" u="none" strike="noStrike" kern="0" cap="none" spc="0" normalizeH="0" baseline="30000" noProof="0" dirty="0">
                <a:ln>
                  <a:noFill/>
                </a:ln>
                <a:solidFill>
                  <a:srgbClr val="7030A0"/>
                </a:solidFill>
                <a:effectLst/>
                <a:uLnTx/>
                <a:uFillTx/>
                <a:latin typeface="Arial"/>
                <a:cs typeface="Arial"/>
                <a:sym typeface="Arial"/>
              </a:rPr>
              <a:t>4</a:t>
            </a:r>
            <a:r>
              <a:rPr kumimoji="0" lang="en-US" sz="1500" b="1" i="0" u="none" strike="noStrike" kern="0" cap="none" spc="0" normalizeH="0" baseline="0" noProof="0" dirty="0">
                <a:ln>
                  <a:noFill/>
                </a:ln>
                <a:solidFill>
                  <a:srgbClr val="7030A0"/>
                </a:solidFill>
                <a:effectLst/>
                <a:uLnTx/>
                <a:uFillTx/>
                <a:latin typeface="Arial"/>
                <a:cs typeface="Arial"/>
                <a:sym typeface="Arial"/>
              </a:rPr>
              <a:t>EPA </a:t>
            </a:r>
            <a:r>
              <a:rPr kumimoji="0" lang="en-US" sz="1500" b="1" i="0" u="none" strike="noStrike" kern="0" cap="none" spc="0" normalizeH="0" baseline="30000" noProof="0" dirty="0">
                <a:ln>
                  <a:noFill/>
                </a:ln>
                <a:solidFill>
                  <a:srgbClr val="7030A0"/>
                </a:solidFill>
                <a:effectLst/>
                <a:uLnTx/>
                <a:uFillTx/>
                <a:latin typeface="Arial"/>
                <a:cs typeface="Arial"/>
                <a:sym typeface="Arial"/>
              </a:rPr>
              <a:t>5</a:t>
            </a:r>
            <a:r>
              <a:rPr kumimoji="0" lang="en-US" sz="1500" b="1" i="0" u="none" strike="noStrike" kern="0" cap="none" spc="0" normalizeH="0" baseline="0" noProof="0" dirty="0">
                <a:ln>
                  <a:noFill/>
                </a:ln>
                <a:solidFill>
                  <a:srgbClr val="7030A0"/>
                </a:solidFill>
                <a:effectLst/>
                <a:uLnTx/>
                <a:uFillTx/>
                <a:latin typeface="Arial"/>
                <a:cs typeface="Arial"/>
                <a:sym typeface="Arial"/>
              </a:rPr>
              <a:t>NASA GSFC </a:t>
            </a:r>
            <a:r>
              <a:rPr kumimoji="0" lang="en-US" sz="1500" b="1" i="0" u="none" strike="noStrike" kern="0" cap="none" spc="0" normalizeH="0" baseline="30000" noProof="0" dirty="0">
                <a:ln>
                  <a:noFill/>
                </a:ln>
                <a:solidFill>
                  <a:srgbClr val="7030A0"/>
                </a:solidFill>
                <a:effectLst/>
                <a:uLnTx/>
                <a:uFillTx/>
                <a:latin typeface="Arial"/>
                <a:cs typeface="Arial"/>
                <a:sym typeface="Arial"/>
              </a:rPr>
              <a:t>6</a:t>
            </a:r>
            <a:r>
              <a:rPr kumimoji="0" lang="en-US" sz="1500" b="1" i="0" u="none" strike="noStrike" kern="0" cap="none" spc="0" normalizeH="0" baseline="0" noProof="0" dirty="0">
                <a:ln>
                  <a:noFill/>
                </a:ln>
                <a:solidFill>
                  <a:srgbClr val="7030A0"/>
                </a:solidFill>
                <a:effectLst/>
                <a:uLnTx/>
                <a:uFillTx/>
                <a:latin typeface="Arial"/>
                <a:cs typeface="Arial"/>
                <a:sym typeface="Arial"/>
              </a:rPr>
              <a:t>UAH </a:t>
            </a:r>
            <a:r>
              <a:rPr kumimoji="0" lang="en-US" sz="1500" b="1" i="0" u="none" strike="noStrike" kern="0" cap="none" spc="0" normalizeH="0" baseline="30000" noProof="0" dirty="0">
                <a:ln>
                  <a:noFill/>
                </a:ln>
                <a:solidFill>
                  <a:srgbClr val="7030A0"/>
                </a:solidFill>
                <a:effectLst/>
                <a:uLnTx/>
                <a:uFillTx/>
                <a:latin typeface="Arial"/>
                <a:cs typeface="Arial"/>
                <a:sym typeface="Arial"/>
              </a:rPr>
              <a:t>7</a:t>
            </a:r>
            <a:r>
              <a:rPr kumimoji="0" lang="en-US" sz="1500" b="1" i="0" u="none" strike="noStrike" kern="0" cap="none" spc="0" normalizeH="0" baseline="0" noProof="0" dirty="0">
                <a:ln>
                  <a:noFill/>
                </a:ln>
                <a:solidFill>
                  <a:srgbClr val="7030A0"/>
                </a:solidFill>
                <a:effectLst/>
                <a:uLnTx/>
                <a:uFillTx/>
                <a:latin typeface="Arial"/>
                <a:cs typeface="Arial"/>
                <a:sym typeface="Arial"/>
              </a:rPr>
              <a:t>UCB </a:t>
            </a: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500" b="1" i="0" u="none" strike="noStrike" kern="0" cap="none" spc="0" normalizeH="0" baseline="30000" noProof="0" dirty="0">
                <a:ln>
                  <a:noFill/>
                </a:ln>
                <a:solidFill>
                  <a:srgbClr val="7030A0"/>
                </a:solidFill>
                <a:effectLst/>
                <a:uLnTx/>
                <a:uFillTx/>
                <a:latin typeface="Arial"/>
                <a:cs typeface="Arial"/>
                <a:sym typeface="Arial"/>
              </a:rPr>
              <a:t>8</a:t>
            </a:r>
            <a:r>
              <a:rPr kumimoji="0" lang="en-US" sz="1500" b="1" i="0" u="none" strike="noStrike" kern="0" cap="none" spc="0" normalizeH="0" baseline="0" noProof="0" dirty="0">
                <a:ln>
                  <a:noFill/>
                </a:ln>
                <a:solidFill>
                  <a:srgbClr val="7030A0"/>
                </a:solidFill>
                <a:effectLst/>
                <a:uLnTx/>
                <a:uFillTx/>
                <a:latin typeface="Arial"/>
                <a:cs typeface="Arial"/>
                <a:sym typeface="Arial"/>
              </a:rPr>
              <a:t>BU</a:t>
            </a:r>
            <a:r>
              <a:rPr kumimoji="0" lang="en-US" sz="1500" b="1" i="0" u="none" strike="noStrike" kern="0" cap="none" spc="0" normalizeH="0" baseline="30000" noProof="0" dirty="0">
                <a:ln>
                  <a:noFill/>
                </a:ln>
                <a:solidFill>
                  <a:srgbClr val="7030A0"/>
                </a:solidFill>
                <a:effectLst/>
                <a:uLnTx/>
                <a:uFillTx/>
                <a:latin typeface="Arial"/>
                <a:cs typeface="Arial"/>
                <a:sym typeface="Arial"/>
              </a:rPr>
              <a:t> 9</a:t>
            </a:r>
            <a:r>
              <a:rPr kumimoji="0" lang="en-US" sz="1500" b="1" i="0" u="none" strike="noStrike" kern="0" cap="none" spc="0" normalizeH="0" baseline="0" noProof="0" dirty="0">
                <a:ln>
                  <a:noFill/>
                </a:ln>
                <a:solidFill>
                  <a:srgbClr val="7030A0"/>
                </a:solidFill>
                <a:effectLst/>
                <a:uLnTx/>
                <a:uFillTx/>
                <a:latin typeface="Arial"/>
                <a:cs typeface="Arial"/>
                <a:sym typeface="Arial"/>
              </a:rPr>
              <a:t>UMBC </a:t>
            </a:r>
            <a:r>
              <a:rPr kumimoji="0" lang="en-US" sz="1500" b="1" i="0" u="none" strike="noStrike" kern="0" cap="none" spc="0" normalizeH="0" baseline="30000" noProof="0" dirty="0">
                <a:ln>
                  <a:noFill/>
                </a:ln>
                <a:solidFill>
                  <a:srgbClr val="7030A0"/>
                </a:solidFill>
                <a:effectLst/>
                <a:uLnTx/>
                <a:uFillTx/>
                <a:latin typeface="Arial"/>
                <a:cs typeface="Arial"/>
                <a:sym typeface="Arial"/>
              </a:rPr>
              <a:t>10</a:t>
            </a:r>
            <a:r>
              <a:rPr kumimoji="0" lang="en-US" sz="1500" b="1" i="0" u="none" strike="noStrike" kern="0" cap="none" spc="0" normalizeH="0" baseline="0" noProof="0" dirty="0">
                <a:ln>
                  <a:noFill/>
                </a:ln>
                <a:solidFill>
                  <a:srgbClr val="7030A0"/>
                </a:solidFill>
                <a:effectLst/>
                <a:uLnTx/>
                <a:uFillTx/>
                <a:latin typeface="Arial"/>
                <a:cs typeface="Arial"/>
                <a:sym typeface="Arial"/>
              </a:rPr>
              <a:t>UWM </a:t>
            </a:r>
            <a:r>
              <a:rPr kumimoji="0" lang="en-US" sz="1500" b="1" i="0" u="none" strike="noStrike" kern="0" cap="none" spc="0" normalizeH="0" baseline="30000" noProof="0" dirty="0">
                <a:ln>
                  <a:noFill/>
                </a:ln>
                <a:solidFill>
                  <a:srgbClr val="7030A0"/>
                </a:solidFill>
                <a:effectLst/>
                <a:uLnTx/>
                <a:uFillTx/>
                <a:latin typeface="Arial"/>
                <a:cs typeface="Arial"/>
                <a:sym typeface="Arial"/>
              </a:rPr>
              <a:t>11</a:t>
            </a:r>
            <a:r>
              <a:rPr kumimoji="0" lang="en-US" sz="1500" b="1" i="0" u="none" strike="noStrike" kern="0" cap="none" spc="0" normalizeH="0" baseline="0" noProof="0" dirty="0">
                <a:ln>
                  <a:noFill/>
                </a:ln>
                <a:solidFill>
                  <a:srgbClr val="7030A0"/>
                </a:solidFill>
                <a:effectLst/>
                <a:uLnTx/>
                <a:uFillTx/>
                <a:latin typeface="Arial"/>
                <a:cs typeface="Arial"/>
                <a:sym typeface="Arial"/>
              </a:rPr>
              <a:t>RT Sol. Inc </a:t>
            </a:r>
            <a:r>
              <a:rPr kumimoji="0" lang="en-US" sz="1500" b="1" i="0" u="none" strike="noStrike" kern="0" cap="none" spc="0" normalizeH="0" baseline="30000" noProof="0" dirty="0">
                <a:ln>
                  <a:noFill/>
                </a:ln>
                <a:solidFill>
                  <a:srgbClr val="7030A0"/>
                </a:solidFill>
                <a:effectLst/>
                <a:uLnTx/>
                <a:uFillTx/>
                <a:latin typeface="Arial"/>
                <a:cs typeface="Arial"/>
                <a:sym typeface="Arial"/>
              </a:rPr>
              <a:t>12</a:t>
            </a:r>
            <a:r>
              <a:rPr kumimoji="0" lang="en-US" sz="1500" b="1" i="0" u="none" strike="noStrike" kern="0" cap="none" spc="0" normalizeH="0" baseline="0" noProof="0" dirty="0">
                <a:ln>
                  <a:noFill/>
                </a:ln>
                <a:solidFill>
                  <a:srgbClr val="7030A0"/>
                </a:solidFill>
                <a:effectLst/>
                <a:uLnTx/>
                <a:uFillTx/>
                <a:latin typeface="Arial"/>
                <a:cs typeface="Arial"/>
                <a:sym typeface="Arial"/>
              </a:rPr>
              <a:t>NOAA </a:t>
            </a:r>
            <a:r>
              <a:rPr kumimoji="0" lang="en-US" sz="1500" b="1" i="0" u="none" strike="noStrike" kern="0" cap="none" spc="0" normalizeH="0" baseline="30000" noProof="0" dirty="0">
                <a:ln>
                  <a:noFill/>
                </a:ln>
                <a:solidFill>
                  <a:srgbClr val="7030A0"/>
                </a:solidFill>
                <a:effectLst/>
                <a:uLnTx/>
                <a:uFillTx/>
                <a:latin typeface="Arial"/>
                <a:cs typeface="Arial"/>
                <a:sym typeface="Arial"/>
              </a:rPr>
              <a:t>13</a:t>
            </a:r>
            <a:r>
              <a:rPr kumimoji="0" lang="en-US" sz="1500" b="1" i="0" u="none" strike="noStrike" kern="0" cap="none" spc="0" normalizeH="0" baseline="0" noProof="0" dirty="0">
                <a:ln>
                  <a:noFill/>
                </a:ln>
                <a:solidFill>
                  <a:srgbClr val="7030A0"/>
                </a:solidFill>
                <a:effectLst/>
                <a:uLnTx/>
                <a:uFillTx/>
                <a:latin typeface="Arial"/>
                <a:cs typeface="Arial"/>
                <a:sym typeface="Arial"/>
              </a:rPr>
              <a:t>UI </a:t>
            </a:r>
            <a:r>
              <a:rPr kumimoji="0" lang="en-US" sz="1500" b="1" i="0" u="none" strike="noStrike" kern="0" cap="none" spc="0" normalizeH="0" baseline="30000" noProof="0" dirty="0">
                <a:ln>
                  <a:noFill/>
                </a:ln>
                <a:solidFill>
                  <a:srgbClr val="7030A0"/>
                </a:solidFill>
                <a:effectLst/>
                <a:uLnTx/>
                <a:uFillTx/>
                <a:latin typeface="Arial"/>
                <a:cs typeface="Arial"/>
                <a:sym typeface="Arial"/>
              </a:rPr>
              <a:t>14</a:t>
            </a:r>
            <a:r>
              <a:rPr kumimoji="0" lang="en-US" sz="1500" b="1" i="0" u="none" strike="noStrike" kern="0" cap="none" spc="0" normalizeH="0" baseline="0" noProof="0" dirty="0">
                <a:ln>
                  <a:noFill/>
                </a:ln>
                <a:solidFill>
                  <a:srgbClr val="7030A0"/>
                </a:solidFill>
                <a:effectLst/>
                <a:uLnTx/>
                <a:uFillTx/>
                <a:latin typeface="Arial"/>
                <a:cs typeface="Arial"/>
                <a:sym typeface="Arial"/>
              </a:rPr>
              <a:t>ECCC</a:t>
            </a:r>
            <a:endParaRPr kumimoji="0" lang="en-US" sz="1500" b="1" i="0" u="none" strike="noStrike" kern="1200" cap="none" spc="0" normalizeH="0" baseline="0" noProof="0" dirty="0">
              <a:ln>
                <a:noFill/>
              </a:ln>
              <a:solidFill>
                <a:srgbClr val="0070C0"/>
              </a:solidFill>
              <a:effectLst/>
              <a:uLnTx/>
              <a:uFillTx/>
              <a:latin typeface="Arial" charset="0"/>
              <a:ea typeface="ヒラギノ角ゴ Pro W3" charset="0"/>
              <a:cs typeface="Arial" charset="0"/>
            </a:endParaRPr>
          </a:p>
          <a:p>
            <a:pPr marL="0" marR="0" lvl="0" indent="0" algn="r" defTabSz="914400" rtl="0" eaLnBrk="1" fontAlgn="auto" latinLnBrk="0" hangingPunct="1">
              <a:lnSpc>
                <a:spcPct val="100000"/>
              </a:lnSpc>
              <a:spcBef>
                <a:spcPts val="1200"/>
              </a:spcBef>
              <a:spcAft>
                <a:spcPts val="0"/>
              </a:spcAft>
              <a:buClr>
                <a:srgbClr val="000000"/>
              </a:buClr>
              <a:buSzTx/>
              <a:buFontTx/>
              <a:buNone/>
              <a:tabLst/>
              <a:defRPr/>
            </a:pPr>
            <a:r>
              <a:rPr kumimoji="0" lang="en-US" sz="1600" b="1" i="0" u="none" strike="noStrike" kern="1200" cap="none" spc="0" normalizeH="0" baseline="0" noProof="0" dirty="0">
                <a:ln>
                  <a:noFill/>
                </a:ln>
                <a:solidFill>
                  <a:srgbClr val="002060"/>
                </a:solidFill>
                <a:effectLst/>
                <a:uLnTx/>
                <a:uFillTx/>
                <a:latin typeface="Arial" charset="0"/>
                <a:cs typeface="Arial" charset="0"/>
              </a:rPr>
              <a:t>DC Air Researchers Consortium</a:t>
            </a:r>
            <a:endParaRPr kumimoji="0" lang="en-US" sz="1600" b="1" i="0" u="none" strike="noStrike" kern="1200" cap="none" spc="0" normalizeH="0" baseline="0" noProof="0" dirty="0">
              <a:ln>
                <a:noFill/>
              </a:ln>
              <a:solidFill>
                <a:srgbClr val="00B050"/>
              </a:solidFill>
              <a:effectLst/>
              <a:uLnTx/>
              <a:uFillTx/>
              <a:latin typeface="Arial" charset="0"/>
              <a:cs typeface="Arial" charset="0"/>
            </a:endParaRPr>
          </a:p>
          <a:p>
            <a:pPr marL="0" marR="0" lvl="0" indent="0" algn="r"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1200" cap="none" spc="0" normalizeH="0" baseline="0" noProof="0" dirty="0">
                <a:ln>
                  <a:noFill/>
                </a:ln>
                <a:solidFill>
                  <a:srgbClr val="002060"/>
                </a:solidFill>
                <a:effectLst/>
                <a:uLnTx/>
                <a:uFillTx/>
                <a:latin typeface="Arial" charset="0"/>
                <a:cs typeface="Arial" charset="0"/>
              </a:rPr>
              <a:t>February 27</a:t>
            </a:r>
            <a:r>
              <a:rPr kumimoji="0" lang="en-US" sz="1600" b="1" i="0" u="none" strike="noStrike" kern="1200" cap="none" spc="0" normalizeH="0" baseline="0" noProof="0" dirty="0">
                <a:ln>
                  <a:noFill/>
                </a:ln>
                <a:solidFill>
                  <a:srgbClr val="002060"/>
                </a:solidFill>
                <a:effectLst/>
                <a:uLnTx/>
                <a:uFillTx/>
                <a:latin typeface="Arial" charset="0"/>
                <a:ea typeface="ヒラギノ角ゴ Pro W3" charset="0"/>
                <a:cs typeface="Arial" charset="0"/>
              </a:rPr>
              <a:t>, 2026</a:t>
            </a:r>
          </a:p>
        </p:txBody>
      </p:sp>
    </p:spTree>
    <p:extLst>
      <p:ext uri="{BB962C8B-B14F-4D97-AF65-F5344CB8AC3E}">
        <p14:creationId xmlns:p14="http://schemas.microsoft.com/office/powerpoint/2010/main" val="3085130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326310D2-0D60-7425-5293-C56DFE39ABB7}"/>
              </a:ext>
            </a:extLst>
          </p:cNvPr>
          <p:cNvSpPr txBox="1">
            <a:spLocks/>
          </p:cNvSpPr>
          <p:nvPr/>
        </p:nvSpPr>
        <p:spPr>
          <a:xfrm>
            <a:off x="-9652" y="978249"/>
            <a:ext cx="4227854" cy="2450751"/>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ct val="20000"/>
              </a:spcBef>
              <a:spcAft>
                <a:spcPts val="0"/>
              </a:spcAft>
              <a:buClr>
                <a:prstClr val="black"/>
              </a:buClr>
              <a:buSzTx/>
              <a:buFont typeface="Wingdings"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Total O</a:t>
            </a:r>
            <a:r>
              <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lang="en-US" sz="2000" dirty="0">
                <a:solidFill>
                  <a:prstClr val="black"/>
                </a:solidFill>
                <a:latin typeface="Arial" panose="020B0604020202020204" pitchFamily="34" charset="0"/>
                <a:cs typeface="Arial" panose="020B0604020202020204" pitchFamily="34" charset="0"/>
              </a:rPr>
              <a:t>L1b improvement and </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Update LUTs with average on-orbit slit functions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lang="en-US" sz="1600" dirty="0">
                <a:solidFill>
                  <a:prstClr val="black"/>
                </a:solidFill>
                <a:latin typeface="Arial" panose="020B0604020202020204" pitchFamily="34" charset="0"/>
                <a:cs typeface="Arial" panose="020B0604020202020204" pitchFamily="34" charset="0"/>
              </a:rPr>
              <a:t>Perform additional soft calibrations using NPP OMPS data</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Quality flag updates.</a:t>
            </a:r>
          </a:p>
          <a:p>
            <a:pPr marL="228600" lvl="0" indent="-228600">
              <a:buClr>
                <a:prstClr val="black"/>
              </a:buClr>
              <a:buFont typeface="Wingdings" pitchFamily="2" charset="2"/>
              <a:buChar cha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Profile O</a:t>
            </a:r>
            <a:r>
              <a:rPr lang="en-US" sz="2000" baseline="-25000" dirty="0">
                <a:solidFill>
                  <a:prstClr val="black"/>
                </a:solidFill>
                <a:latin typeface="Arial" panose="020B0604020202020204" pitchFamily="34" charset="0"/>
                <a:cs typeface="Arial" panose="020B0604020202020204" pitchFamily="34" charset="0"/>
              </a:rPr>
              <a:t>3 : </a:t>
            </a:r>
            <a:r>
              <a:rPr lang="en-US" sz="2000" dirty="0">
                <a:solidFill>
                  <a:prstClr val="black"/>
                </a:solidFill>
                <a:latin typeface="Arial" panose="020B0604020202020204" pitchFamily="34" charset="0"/>
                <a:cs typeface="Arial" panose="020B0604020202020204" pitchFamily="34" charset="0"/>
              </a:rPr>
              <a:t>L1b improvement and </a:t>
            </a:r>
            <a:endParaRPr kumimoji="0" lang="en-US" sz="20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Additional soft calibration </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Optimization in a priori, surface albedo, and measurement error constraint</a:t>
            </a:r>
          </a:p>
        </p:txBody>
      </p:sp>
      <p:sp>
        <p:nvSpPr>
          <p:cNvPr id="17" name="Google Shape;151;p30">
            <a:extLst>
              <a:ext uri="{FF2B5EF4-FFF2-40B4-BE49-F238E27FC236}">
                <a16:creationId xmlns:a16="http://schemas.microsoft.com/office/drawing/2014/main" id="{C68ADF15-339B-5AFF-DB97-54B5953330E4}"/>
              </a:ext>
            </a:extLst>
          </p:cNvPr>
          <p:cNvSpPr txBox="1"/>
          <p:nvPr/>
        </p:nvSpPr>
        <p:spPr>
          <a:xfrm>
            <a:off x="-10318" y="207296"/>
            <a:ext cx="12192000" cy="644384"/>
          </a:xfrm>
          <a:prstGeom prst="rect">
            <a:avLst/>
          </a:prstGeom>
          <a:noFill/>
          <a:ln>
            <a:noFill/>
          </a:ln>
        </p:spPr>
        <p:txBody>
          <a:bodyPr spcFirstLastPara="1" wrap="square" lIns="0" tIns="0" rIns="0" bIns="0" rtlCol="0" anchor="t" anchorCtr="0">
            <a:noAutofit/>
          </a:bodyPr>
          <a:lstStyle>
            <a:defPPr marR="0" lvl="0" algn="l" rtl="0">
              <a:lnSpc>
                <a:spcPct val="100000"/>
              </a:lnSpc>
              <a:spcBef>
                <a:spcPts val="0"/>
              </a:spcBef>
              <a:spcAft>
                <a:spcPts val="0"/>
              </a:spcAft>
            </a:defPPr>
            <a:lvl1pPr>
              <a:lnSpc>
                <a:spcPct val="90000"/>
              </a:lnSpc>
              <a:buSzPts val="4400"/>
              <a:buNone/>
              <a:defRPr sz="2800" b="1">
                <a:solidFill>
                  <a:schemeClr val="tx1"/>
                </a:solidFill>
                <a:latin typeface="+mj-lt"/>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Algorithm Updates for TEMPO V4</a:t>
            </a:r>
          </a:p>
        </p:txBody>
      </p:sp>
      <p:pic>
        <p:nvPicPr>
          <p:cNvPr id="23" name="Picture 22">
            <a:extLst>
              <a:ext uri="{FF2B5EF4-FFF2-40B4-BE49-F238E27FC236}">
                <a16:creationId xmlns:a16="http://schemas.microsoft.com/office/drawing/2014/main" id="{A334ECF9-6C5A-B32E-7A66-4FE6A33C9F04}"/>
              </a:ext>
            </a:extLst>
          </p:cNvPr>
          <p:cNvPicPr>
            <a:picLocks noChangeAspect="1"/>
          </p:cNvPicPr>
          <p:nvPr/>
        </p:nvPicPr>
        <p:blipFill>
          <a:blip r:embed="rId2"/>
          <a:stretch>
            <a:fillRect/>
          </a:stretch>
        </p:blipFill>
        <p:spPr>
          <a:xfrm>
            <a:off x="4104601" y="1086270"/>
            <a:ext cx="2646632" cy="2646632"/>
          </a:xfrm>
          <a:prstGeom prst="rect">
            <a:avLst/>
          </a:prstGeom>
        </p:spPr>
      </p:pic>
      <p:pic>
        <p:nvPicPr>
          <p:cNvPr id="24" name="Picture 23">
            <a:extLst>
              <a:ext uri="{FF2B5EF4-FFF2-40B4-BE49-F238E27FC236}">
                <a16:creationId xmlns:a16="http://schemas.microsoft.com/office/drawing/2014/main" id="{724E0D63-2DBD-8C73-4C6B-1201449F69F1}"/>
              </a:ext>
            </a:extLst>
          </p:cNvPr>
          <p:cNvPicPr>
            <a:picLocks noChangeAspect="1"/>
          </p:cNvPicPr>
          <p:nvPr/>
        </p:nvPicPr>
        <p:blipFill>
          <a:blip r:embed="rId3"/>
          <a:srcRect l="40838" t="14948"/>
          <a:stretch>
            <a:fillRect/>
          </a:stretch>
        </p:blipFill>
        <p:spPr>
          <a:xfrm>
            <a:off x="7081180" y="1086270"/>
            <a:ext cx="4901407" cy="1409252"/>
          </a:xfrm>
          <a:prstGeom prst="rect">
            <a:avLst/>
          </a:prstGeom>
        </p:spPr>
      </p:pic>
      <p:pic>
        <p:nvPicPr>
          <p:cNvPr id="25" name="Picture 24">
            <a:extLst>
              <a:ext uri="{FF2B5EF4-FFF2-40B4-BE49-F238E27FC236}">
                <a16:creationId xmlns:a16="http://schemas.microsoft.com/office/drawing/2014/main" id="{A8781EE8-813E-4A3B-24C7-2533597D086D}"/>
              </a:ext>
            </a:extLst>
          </p:cNvPr>
          <p:cNvPicPr>
            <a:picLocks noChangeAspect="1"/>
          </p:cNvPicPr>
          <p:nvPr/>
        </p:nvPicPr>
        <p:blipFill>
          <a:blip r:embed="rId4"/>
          <a:srcRect l="41013" t="15246"/>
          <a:stretch>
            <a:fillRect/>
          </a:stretch>
        </p:blipFill>
        <p:spPr>
          <a:xfrm>
            <a:off x="7081180" y="2484892"/>
            <a:ext cx="4903990" cy="1409252"/>
          </a:xfrm>
          <a:prstGeom prst="rect">
            <a:avLst/>
          </a:prstGeom>
        </p:spPr>
      </p:pic>
      <p:sp>
        <p:nvSpPr>
          <p:cNvPr id="26" name="TextBox 25">
            <a:extLst>
              <a:ext uri="{FF2B5EF4-FFF2-40B4-BE49-F238E27FC236}">
                <a16:creationId xmlns:a16="http://schemas.microsoft.com/office/drawing/2014/main" id="{17239289-DC89-C494-F2F5-AFFD8B1D53C2}"/>
              </a:ext>
            </a:extLst>
          </p:cNvPr>
          <p:cNvSpPr txBox="1"/>
          <p:nvPr/>
        </p:nvSpPr>
        <p:spPr>
          <a:xfrm>
            <a:off x="10929769" y="1086270"/>
            <a:ext cx="962123" cy="307777"/>
          </a:xfrm>
          <a:prstGeom prst="rect">
            <a:avLst/>
          </a:prstGeom>
          <a:noFill/>
        </p:spPr>
        <p:txBody>
          <a:bodyPr wrap="none" rtlCol="0">
            <a:spAutoFit/>
          </a:bodyPr>
          <a:lstStyle/>
          <a:p>
            <a:r>
              <a:rPr lang="en-US" sz="1400" dirty="0">
                <a:solidFill>
                  <a:srgbClr val="FF0000"/>
                </a:solidFill>
              </a:rPr>
              <a:t>7/26/2024</a:t>
            </a:r>
          </a:p>
        </p:txBody>
      </p:sp>
      <p:sp>
        <p:nvSpPr>
          <p:cNvPr id="27" name="TextBox 26">
            <a:extLst>
              <a:ext uri="{FF2B5EF4-FFF2-40B4-BE49-F238E27FC236}">
                <a16:creationId xmlns:a16="http://schemas.microsoft.com/office/drawing/2014/main" id="{ED4DC04D-7429-CF07-CFEB-6C16D35617E8}"/>
              </a:ext>
            </a:extLst>
          </p:cNvPr>
          <p:cNvSpPr txBox="1"/>
          <p:nvPr/>
        </p:nvSpPr>
        <p:spPr>
          <a:xfrm>
            <a:off x="10538173" y="2059820"/>
            <a:ext cx="1364476" cy="307777"/>
          </a:xfrm>
          <a:prstGeom prst="rect">
            <a:avLst/>
          </a:prstGeom>
          <a:noFill/>
        </p:spPr>
        <p:txBody>
          <a:bodyPr wrap="none" rtlCol="0">
            <a:spAutoFit/>
          </a:bodyPr>
          <a:lstStyle/>
          <a:p>
            <a:r>
              <a:rPr lang="en-US" sz="1400" dirty="0"/>
              <a:t>V3: TEMPO-NPP</a:t>
            </a:r>
          </a:p>
        </p:txBody>
      </p:sp>
      <p:sp>
        <p:nvSpPr>
          <p:cNvPr id="28" name="TextBox 27">
            <a:extLst>
              <a:ext uri="{FF2B5EF4-FFF2-40B4-BE49-F238E27FC236}">
                <a16:creationId xmlns:a16="http://schemas.microsoft.com/office/drawing/2014/main" id="{2BC5EEF3-EB7C-6ADF-0E12-4293DEBBE76F}"/>
              </a:ext>
            </a:extLst>
          </p:cNvPr>
          <p:cNvSpPr txBox="1"/>
          <p:nvPr/>
        </p:nvSpPr>
        <p:spPr>
          <a:xfrm>
            <a:off x="10538173" y="3445189"/>
            <a:ext cx="1454244" cy="307777"/>
          </a:xfrm>
          <a:prstGeom prst="rect">
            <a:avLst/>
          </a:prstGeom>
          <a:noFill/>
        </p:spPr>
        <p:txBody>
          <a:bodyPr wrap="none" rtlCol="0">
            <a:spAutoFit/>
          </a:bodyPr>
          <a:lstStyle/>
          <a:p>
            <a:r>
              <a:rPr lang="en-US" sz="1400" dirty="0">
                <a:solidFill>
                  <a:srgbClr val="FF0000"/>
                </a:solidFill>
              </a:rPr>
              <a:t>V4*</a:t>
            </a:r>
            <a:r>
              <a:rPr lang="en-US" sz="1400" dirty="0"/>
              <a:t>: TEMPO-NPP</a:t>
            </a:r>
          </a:p>
        </p:txBody>
      </p:sp>
      <p:sp>
        <p:nvSpPr>
          <p:cNvPr id="29" name="TextBox 28">
            <a:extLst>
              <a:ext uri="{FF2B5EF4-FFF2-40B4-BE49-F238E27FC236}">
                <a16:creationId xmlns:a16="http://schemas.microsoft.com/office/drawing/2014/main" id="{C5FB489E-C838-D9C0-49AE-6DE7D0E031F6}"/>
              </a:ext>
            </a:extLst>
          </p:cNvPr>
          <p:cNvSpPr txBox="1"/>
          <p:nvPr/>
        </p:nvSpPr>
        <p:spPr>
          <a:xfrm>
            <a:off x="5650367" y="1459656"/>
            <a:ext cx="1100866" cy="1815882"/>
          </a:xfrm>
          <a:prstGeom prst="rect">
            <a:avLst/>
          </a:prstGeom>
          <a:noFill/>
        </p:spPr>
        <p:txBody>
          <a:bodyPr wrap="square" rtlCol="0">
            <a:spAutoFit/>
          </a:bodyPr>
          <a:lstStyle/>
          <a:p>
            <a:r>
              <a:rPr lang="en-US" sz="1600" b="1" dirty="0"/>
              <a:t>UVAI bias reduced from -2 in V3 to 0 in V4* (mostly from L1b)</a:t>
            </a:r>
          </a:p>
        </p:txBody>
      </p:sp>
      <p:sp>
        <p:nvSpPr>
          <p:cNvPr id="30" name="TextBox 29">
            <a:extLst>
              <a:ext uri="{FF2B5EF4-FFF2-40B4-BE49-F238E27FC236}">
                <a16:creationId xmlns:a16="http://schemas.microsoft.com/office/drawing/2014/main" id="{25098867-4A5A-958B-B4C8-648887E550C1}"/>
              </a:ext>
            </a:extLst>
          </p:cNvPr>
          <p:cNvSpPr txBox="1"/>
          <p:nvPr/>
        </p:nvSpPr>
        <p:spPr>
          <a:xfrm>
            <a:off x="10544876" y="2412910"/>
            <a:ext cx="1767657" cy="523220"/>
          </a:xfrm>
          <a:prstGeom prst="rect">
            <a:avLst/>
          </a:prstGeom>
          <a:noFill/>
        </p:spPr>
        <p:txBody>
          <a:bodyPr wrap="square" rtlCol="0">
            <a:spAutoFit/>
          </a:bodyPr>
          <a:lstStyle/>
          <a:p>
            <a:r>
              <a:rPr lang="en-US" sz="1400" b="1" dirty="0"/>
              <a:t>Lat. </a:t>
            </a:r>
            <a:r>
              <a:rPr lang="en-US" sz="1400" b="1" dirty="0" err="1"/>
              <a:t>depen</a:t>
            </a:r>
            <a:r>
              <a:rPr lang="en-US" sz="1400" b="1" dirty="0"/>
              <a:t>. reduced from soft cal.</a:t>
            </a:r>
          </a:p>
        </p:txBody>
      </p:sp>
      <p:pic>
        <p:nvPicPr>
          <p:cNvPr id="32" name="Picture 31">
            <a:extLst>
              <a:ext uri="{FF2B5EF4-FFF2-40B4-BE49-F238E27FC236}">
                <a16:creationId xmlns:a16="http://schemas.microsoft.com/office/drawing/2014/main" id="{8105352E-F976-71DE-F484-3E08EFF85267}"/>
              </a:ext>
            </a:extLst>
          </p:cNvPr>
          <p:cNvPicPr>
            <a:picLocks noChangeAspect="1"/>
          </p:cNvPicPr>
          <p:nvPr/>
        </p:nvPicPr>
        <p:blipFill>
          <a:blip r:embed="rId5"/>
          <a:srcRect t="11256" r="4693" b="2562"/>
          <a:stretch>
            <a:fillRect/>
          </a:stretch>
        </p:blipFill>
        <p:spPr>
          <a:xfrm>
            <a:off x="189051" y="3599078"/>
            <a:ext cx="2812334" cy="1652992"/>
          </a:xfrm>
          <a:prstGeom prst="rect">
            <a:avLst/>
          </a:prstGeom>
        </p:spPr>
      </p:pic>
      <p:pic>
        <p:nvPicPr>
          <p:cNvPr id="33" name="Picture 32">
            <a:extLst>
              <a:ext uri="{FF2B5EF4-FFF2-40B4-BE49-F238E27FC236}">
                <a16:creationId xmlns:a16="http://schemas.microsoft.com/office/drawing/2014/main" id="{10031120-B4EE-7266-3DC9-C7967200E7D7}"/>
              </a:ext>
            </a:extLst>
          </p:cNvPr>
          <p:cNvPicPr>
            <a:picLocks noChangeAspect="1"/>
          </p:cNvPicPr>
          <p:nvPr/>
        </p:nvPicPr>
        <p:blipFill>
          <a:blip r:embed="rId6"/>
          <a:srcRect t="11536" b="3449"/>
          <a:stretch>
            <a:fillRect/>
          </a:stretch>
        </p:blipFill>
        <p:spPr>
          <a:xfrm>
            <a:off x="189050" y="5239955"/>
            <a:ext cx="2930667" cy="1619469"/>
          </a:xfrm>
          <a:prstGeom prst="rect">
            <a:avLst/>
          </a:prstGeom>
        </p:spPr>
      </p:pic>
      <p:sp>
        <p:nvSpPr>
          <p:cNvPr id="34" name="TextBox 33">
            <a:extLst>
              <a:ext uri="{FF2B5EF4-FFF2-40B4-BE49-F238E27FC236}">
                <a16:creationId xmlns:a16="http://schemas.microsoft.com/office/drawing/2014/main" id="{24186F62-987E-51B4-61D7-12E445EA75CE}"/>
              </a:ext>
            </a:extLst>
          </p:cNvPr>
          <p:cNvSpPr txBox="1"/>
          <p:nvPr/>
        </p:nvSpPr>
        <p:spPr>
          <a:xfrm>
            <a:off x="1771737" y="3674379"/>
            <a:ext cx="1136850" cy="584775"/>
          </a:xfrm>
          <a:prstGeom prst="rect">
            <a:avLst/>
          </a:prstGeom>
          <a:noFill/>
        </p:spPr>
        <p:txBody>
          <a:bodyPr wrap="none" rtlCol="0">
            <a:spAutoFit/>
          </a:bodyPr>
          <a:lstStyle/>
          <a:p>
            <a:r>
              <a:rPr lang="en-US" sz="1600" b="1" dirty="0"/>
              <a:t>V3 soft cal.</a:t>
            </a:r>
          </a:p>
          <a:p>
            <a:r>
              <a:rPr lang="en-US" sz="1600" b="1" dirty="0"/>
              <a:t> 7/26/2024</a:t>
            </a:r>
          </a:p>
        </p:txBody>
      </p:sp>
      <p:sp>
        <p:nvSpPr>
          <p:cNvPr id="38" name="TextBox 37">
            <a:extLst>
              <a:ext uri="{FF2B5EF4-FFF2-40B4-BE49-F238E27FC236}">
                <a16:creationId xmlns:a16="http://schemas.microsoft.com/office/drawing/2014/main" id="{C2ECA16F-99B3-80A6-23A2-26F3A1FAA71F}"/>
              </a:ext>
            </a:extLst>
          </p:cNvPr>
          <p:cNvSpPr txBox="1"/>
          <p:nvPr/>
        </p:nvSpPr>
        <p:spPr>
          <a:xfrm>
            <a:off x="1771737" y="5294976"/>
            <a:ext cx="1225400" cy="584775"/>
          </a:xfrm>
          <a:prstGeom prst="rect">
            <a:avLst/>
          </a:prstGeom>
          <a:noFill/>
        </p:spPr>
        <p:txBody>
          <a:bodyPr wrap="none" rtlCol="0">
            <a:spAutoFit/>
          </a:bodyPr>
          <a:lstStyle/>
          <a:p>
            <a:r>
              <a:rPr lang="en-US" sz="1600" b="1" dirty="0"/>
              <a:t>V4* soft cal.</a:t>
            </a:r>
          </a:p>
          <a:p>
            <a:r>
              <a:rPr lang="en-US" sz="1600" b="1" dirty="0"/>
              <a:t> 7/26/2024</a:t>
            </a:r>
          </a:p>
        </p:txBody>
      </p:sp>
      <p:pic>
        <p:nvPicPr>
          <p:cNvPr id="39" name="Picture 38">
            <a:extLst>
              <a:ext uri="{FF2B5EF4-FFF2-40B4-BE49-F238E27FC236}">
                <a16:creationId xmlns:a16="http://schemas.microsoft.com/office/drawing/2014/main" id="{3E3EF152-8496-AFD6-269F-067D715ACD94}"/>
              </a:ext>
            </a:extLst>
          </p:cNvPr>
          <p:cNvPicPr>
            <a:picLocks noChangeAspect="1"/>
          </p:cNvPicPr>
          <p:nvPr/>
        </p:nvPicPr>
        <p:blipFill>
          <a:blip r:embed="rId7"/>
          <a:srcRect t="56896" r="49960" b="2814"/>
          <a:stretch>
            <a:fillRect/>
          </a:stretch>
        </p:blipFill>
        <p:spPr>
          <a:xfrm>
            <a:off x="3331331" y="3685811"/>
            <a:ext cx="4102720" cy="1651639"/>
          </a:xfrm>
          <a:prstGeom prst="rect">
            <a:avLst/>
          </a:prstGeom>
        </p:spPr>
      </p:pic>
      <p:pic>
        <p:nvPicPr>
          <p:cNvPr id="40" name="Picture 39">
            <a:extLst>
              <a:ext uri="{FF2B5EF4-FFF2-40B4-BE49-F238E27FC236}">
                <a16:creationId xmlns:a16="http://schemas.microsoft.com/office/drawing/2014/main" id="{D8BD311B-B70D-6FEC-DD06-BCD88F7D93C0}"/>
              </a:ext>
            </a:extLst>
          </p:cNvPr>
          <p:cNvPicPr>
            <a:picLocks noChangeAspect="1"/>
          </p:cNvPicPr>
          <p:nvPr/>
        </p:nvPicPr>
        <p:blipFill>
          <a:blip r:embed="rId8"/>
          <a:srcRect t="61693" r="49960" b="3199"/>
          <a:stretch>
            <a:fillRect/>
          </a:stretch>
        </p:blipFill>
        <p:spPr>
          <a:xfrm>
            <a:off x="3304077" y="5359314"/>
            <a:ext cx="4129974" cy="1448790"/>
          </a:xfrm>
          <a:prstGeom prst="rect">
            <a:avLst/>
          </a:prstGeom>
        </p:spPr>
      </p:pic>
      <p:sp>
        <p:nvSpPr>
          <p:cNvPr id="41" name="TextBox 40">
            <a:extLst>
              <a:ext uri="{FF2B5EF4-FFF2-40B4-BE49-F238E27FC236}">
                <a16:creationId xmlns:a16="http://schemas.microsoft.com/office/drawing/2014/main" id="{1E5A68DE-C6C2-90F7-DE3C-970DB0BBE7A7}"/>
              </a:ext>
            </a:extLst>
          </p:cNvPr>
          <p:cNvSpPr txBox="1"/>
          <p:nvPr/>
        </p:nvSpPr>
        <p:spPr>
          <a:xfrm>
            <a:off x="4548148" y="4749155"/>
            <a:ext cx="1715534" cy="369332"/>
          </a:xfrm>
          <a:prstGeom prst="rect">
            <a:avLst/>
          </a:prstGeom>
          <a:noFill/>
        </p:spPr>
        <p:txBody>
          <a:bodyPr wrap="none" rtlCol="0">
            <a:spAutoFit/>
          </a:bodyPr>
          <a:lstStyle/>
          <a:p>
            <a:r>
              <a:rPr lang="en-US" b="1" dirty="0">
                <a:solidFill>
                  <a:srgbClr val="FF0000"/>
                </a:solidFill>
              </a:rPr>
              <a:t>6/12/2024 S006</a:t>
            </a:r>
          </a:p>
        </p:txBody>
      </p:sp>
      <p:sp>
        <p:nvSpPr>
          <p:cNvPr id="42" name="TextBox 41">
            <a:extLst>
              <a:ext uri="{FF2B5EF4-FFF2-40B4-BE49-F238E27FC236}">
                <a16:creationId xmlns:a16="http://schemas.microsoft.com/office/drawing/2014/main" id="{D4952F72-6B61-117E-AA2D-DF922E7DE841}"/>
              </a:ext>
            </a:extLst>
          </p:cNvPr>
          <p:cNvSpPr txBox="1"/>
          <p:nvPr/>
        </p:nvSpPr>
        <p:spPr>
          <a:xfrm>
            <a:off x="4570150" y="6249209"/>
            <a:ext cx="1715534" cy="369332"/>
          </a:xfrm>
          <a:prstGeom prst="rect">
            <a:avLst/>
          </a:prstGeom>
          <a:noFill/>
        </p:spPr>
        <p:txBody>
          <a:bodyPr wrap="none" rtlCol="0">
            <a:spAutoFit/>
          </a:bodyPr>
          <a:lstStyle/>
          <a:p>
            <a:r>
              <a:rPr lang="en-US" b="1" dirty="0">
                <a:solidFill>
                  <a:srgbClr val="FF0000"/>
                </a:solidFill>
              </a:rPr>
              <a:t>8/08/2024 S008</a:t>
            </a:r>
          </a:p>
        </p:txBody>
      </p:sp>
      <p:pic>
        <p:nvPicPr>
          <p:cNvPr id="51" name="Picture 50" descr="Chart, scatter chart&#10;&#10;AI-generated content may be incorrect.">
            <a:extLst>
              <a:ext uri="{FF2B5EF4-FFF2-40B4-BE49-F238E27FC236}">
                <a16:creationId xmlns:a16="http://schemas.microsoft.com/office/drawing/2014/main" id="{4063B2D5-D048-3704-FAE4-FF1B948273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63997" y="4022917"/>
            <a:ext cx="3942254" cy="2595624"/>
          </a:xfrm>
          <a:prstGeom prst="rect">
            <a:avLst/>
          </a:prstGeom>
        </p:spPr>
      </p:pic>
      <p:sp>
        <p:nvSpPr>
          <p:cNvPr id="53" name="TextBox 52">
            <a:extLst>
              <a:ext uri="{FF2B5EF4-FFF2-40B4-BE49-F238E27FC236}">
                <a16:creationId xmlns:a16="http://schemas.microsoft.com/office/drawing/2014/main" id="{991747C0-9BC2-0A46-C9C0-C5B8756766B8}"/>
              </a:ext>
            </a:extLst>
          </p:cNvPr>
          <p:cNvSpPr txBox="1"/>
          <p:nvPr/>
        </p:nvSpPr>
        <p:spPr>
          <a:xfrm>
            <a:off x="7404282" y="6574250"/>
            <a:ext cx="4578305" cy="292388"/>
          </a:xfrm>
          <a:prstGeom prst="rect">
            <a:avLst/>
          </a:prstGeom>
          <a:noFill/>
        </p:spPr>
        <p:txBody>
          <a:bodyPr wrap="square">
            <a:spAutoFit/>
          </a:bodyPr>
          <a:lstStyle/>
          <a:p>
            <a:r>
              <a:rPr lang="en-US" sz="1300" b="1" i="1" dirty="0">
                <a:solidFill>
                  <a:srgbClr val="FF0000"/>
                </a:solidFill>
              </a:rPr>
              <a:t>V4</a:t>
            </a:r>
            <a:r>
              <a:rPr lang="en-US" sz="1300" b="1" i="1" baseline="30000" dirty="0">
                <a:solidFill>
                  <a:srgbClr val="FF0000"/>
                </a:solidFill>
              </a:rPr>
              <a:t>*</a:t>
            </a:r>
            <a:r>
              <a:rPr lang="en-US" sz="1300" b="1" i="1" dirty="0">
                <a:solidFill>
                  <a:srgbClr val="FF0000"/>
                </a:solidFill>
              </a:rPr>
              <a:t>: </a:t>
            </a:r>
            <a:r>
              <a:rPr lang="en-US" sz="1300" i="1" dirty="0">
                <a:solidFill>
                  <a:srgbClr val="FF0000"/>
                </a:solidFill>
              </a:rPr>
              <a:t>This version is subject to change before public release of V4</a:t>
            </a:r>
            <a:r>
              <a:rPr lang="en-US" sz="1300" i="1" dirty="0"/>
              <a:t>. </a:t>
            </a:r>
          </a:p>
        </p:txBody>
      </p:sp>
      <p:sp>
        <p:nvSpPr>
          <p:cNvPr id="2" name="TextBox 1">
            <a:extLst>
              <a:ext uri="{FF2B5EF4-FFF2-40B4-BE49-F238E27FC236}">
                <a16:creationId xmlns:a16="http://schemas.microsoft.com/office/drawing/2014/main" id="{41A75D7F-E7B2-B2E4-02F1-570615F6C02A}"/>
              </a:ext>
            </a:extLst>
          </p:cNvPr>
          <p:cNvSpPr txBox="1"/>
          <p:nvPr/>
        </p:nvSpPr>
        <p:spPr>
          <a:xfrm>
            <a:off x="8879014" y="5941432"/>
            <a:ext cx="2027030" cy="307777"/>
          </a:xfrm>
          <a:prstGeom prst="rect">
            <a:avLst/>
          </a:prstGeom>
          <a:noFill/>
        </p:spPr>
        <p:txBody>
          <a:bodyPr wrap="none" rtlCol="0">
            <a:spAutoFit/>
          </a:bodyPr>
          <a:lstStyle/>
          <a:p>
            <a:r>
              <a:rPr lang="en-US" sz="1400" dirty="0"/>
              <a:t>Credit: Matthew Johnson</a:t>
            </a:r>
          </a:p>
        </p:txBody>
      </p:sp>
      <p:sp>
        <p:nvSpPr>
          <p:cNvPr id="3" name="Slide Number Placeholder 4">
            <a:extLst>
              <a:ext uri="{FF2B5EF4-FFF2-40B4-BE49-F238E27FC236}">
                <a16:creationId xmlns:a16="http://schemas.microsoft.com/office/drawing/2014/main" id="{6F1FF48C-18CC-F143-15F9-5688A6A215FB}"/>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1"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600" b="1"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6" name="Google Shape;364;p51">
            <a:extLst>
              <a:ext uri="{FF2B5EF4-FFF2-40B4-BE49-F238E27FC236}">
                <a16:creationId xmlns:a16="http://schemas.microsoft.com/office/drawing/2014/main" id="{CB516430-B07D-8013-72ED-954810FA52F8}"/>
              </a:ext>
            </a:extLst>
          </p:cNvPr>
          <p:cNvSpPr txBox="1"/>
          <p:nvPr/>
        </p:nvSpPr>
        <p:spPr>
          <a:xfrm>
            <a:off x="10767528" y="6367323"/>
            <a:ext cx="1533455"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lang="en-US" sz="1000" dirty="0">
                <a:solidFill>
                  <a:prstClr val="black"/>
                </a:solidFill>
                <a:latin typeface="Calibri"/>
              </a:rPr>
              <a:t>Matthew Johnson</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207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DF0F-EDE2-7EA2-F7B1-D548B8CDB11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E2056-14F0-57E0-FFCC-06191D999B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71026F46-2D80-CDA9-2BE0-7EBF34B32C31}"/>
              </a:ext>
            </a:extLst>
          </p:cNvPr>
          <p:cNvSpPr>
            <a:spLocks noGrp="1"/>
          </p:cNvSpPr>
          <p:nvPr>
            <p:ph type="title"/>
          </p:nvPr>
        </p:nvSpPr>
        <p:spPr>
          <a:xfrm>
            <a:off x="0" y="0"/>
            <a:ext cx="12192000" cy="975701"/>
          </a:xfrm>
        </p:spPr>
        <p:txBody>
          <a:bodyPr/>
          <a:lstStyle/>
          <a:p>
            <a:r>
              <a:rPr lang="en-US" dirty="0"/>
              <a:t>TEMPO V4 L2 Validation</a:t>
            </a:r>
            <a:endParaRPr lang="en-US" dirty="0">
              <a:solidFill>
                <a:srgbClr val="00B050"/>
              </a:solidFill>
            </a:endParaRPr>
          </a:p>
        </p:txBody>
      </p:sp>
      <p:sp>
        <p:nvSpPr>
          <p:cNvPr id="4" name="Content Placeholder 1">
            <a:extLst>
              <a:ext uri="{FF2B5EF4-FFF2-40B4-BE49-F238E27FC236}">
                <a16:creationId xmlns:a16="http://schemas.microsoft.com/office/drawing/2014/main" id="{6972D06B-8DDE-4A91-DFE0-B1A1BFC268FF}"/>
              </a:ext>
            </a:extLst>
          </p:cNvPr>
          <p:cNvSpPr txBox="1">
            <a:spLocks/>
          </p:cNvSpPr>
          <p:nvPr/>
        </p:nvSpPr>
        <p:spPr>
          <a:xfrm>
            <a:off x="-1" y="1058537"/>
            <a:ext cx="12192000" cy="5738500"/>
          </a:xfrm>
          <a:prstGeom prst="rect">
            <a:avLst/>
          </a:prstGeom>
        </p:spPr>
        <p:txBody>
          <a:bodyPr/>
          <a:lst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itchFamily="2" charset="2"/>
              <a:buChar char="Ø"/>
            </a:pPr>
            <a:endParaRPr lang="en-US" sz="2000" dirty="0"/>
          </a:p>
          <a:p>
            <a:pPr lvl="1">
              <a:buFont typeface="Wingdings" pitchFamily="2" charset="2"/>
              <a:buChar char="Ø"/>
            </a:pPr>
            <a:endParaRPr lang="en-US" sz="2000" dirty="0"/>
          </a:p>
        </p:txBody>
      </p:sp>
      <p:sp>
        <p:nvSpPr>
          <p:cNvPr id="22" name="TextBox 21">
            <a:extLst>
              <a:ext uri="{FF2B5EF4-FFF2-40B4-BE49-F238E27FC236}">
                <a16:creationId xmlns:a16="http://schemas.microsoft.com/office/drawing/2014/main" id="{F8243667-7894-7C99-66B4-68E1EEFD357E}"/>
              </a:ext>
            </a:extLst>
          </p:cNvPr>
          <p:cNvSpPr txBox="1"/>
          <p:nvPr/>
        </p:nvSpPr>
        <p:spPr>
          <a:xfrm>
            <a:off x="5417905" y="5767720"/>
            <a:ext cx="1876091" cy="369332"/>
          </a:xfrm>
          <a:prstGeom prst="rect">
            <a:avLst/>
          </a:prstGeom>
          <a:noFill/>
        </p:spPr>
        <p:txBody>
          <a:bodyPr wrap="none" rtlCol="0">
            <a:spAutoFit/>
          </a:bodyPr>
          <a:lstStyle/>
          <a:p>
            <a:r>
              <a:rPr lang="en-US" sz="1800" dirty="0"/>
              <a:t>Credit: Laura Judd</a:t>
            </a:r>
          </a:p>
        </p:txBody>
      </p:sp>
      <p:grpSp>
        <p:nvGrpSpPr>
          <p:cNvPr id="46" name="Group 45">
            <a:extLst>
              <a:ext uri="{FF2B5EF4-FFF2-40B4-BE49-F238E27FC236}">
                <a16:creationId xmlns:a16="http://schemas.microsoft.com/office/drawing/2014/main" id="{CB76647E-CF61-5FE2-7A26-E0BBFE12E7A2}"/>
              </a:ext>
            </a:extLst>
          </p:cNvPr>
          <p:cNvGrpSpPr/>
          <p:nvPr/>
        </p:nvGrpSpPr>
        <p:grpSpPr>
          <a:xfrm>
            <a:off x="148592" y="1290006"/>
            <a:ext cx="12043408" cy="5016828"/>
            <a:chOff x="156567" y="1063750"/>
            <a:chExt cx="13133087" cy="6222566"/>
          </a:xfrm>
        </p:grpSpPr>
        <p:sp>
          <p:nvSpPr>
            <p:cNvPr id="47" name="TextBox 46">
              <a:extLst>
                <a:ext uri="{FF2B5EF4-FFF2-40B4-BE49-F238E27FC236}">
                  <a16:creationId xmlns:a16="http://schemas.microsoft.com/office/drawing/2014/main" id="{4B1061A9-EA83-B286-DC73-E5982C0F2DEC}"/>
                </a:ext>
              </a:extLst>
            </p:cNvPr>
            <p:cNvSpPr txBox="1"/>
            <p:nvPr/>
          </p:nvSpPr>
          <p:spPr>
            <a:xfrm>
              <a:off x="1647095" y="3750435"/>
              <a:ext cx="3770840" cy="307776"/>
            </a:xfrm>
            <a:prstGeom prst="rect">
              <a:avLst/>
            </a:prstGeom>
            <a:noFill/>
          </p:spPr>
          <p:txBody>
            <a:bodyPr wrap="none" rtlCol="0">
              <a:spAutoFit/>
            </a:bodyPr>
            <a:lstStyle/>
            <a:p>
              <a:r>
                <a:rPr lang="en-US" sz="1400" dirty="0"/>
                <a:t>Los Angeles on August 22</a:t>
              </a:r>
              <a:r>
                <a:rPr lang="en-US" sz="1400" baseline="30000" dirty="0"/>
                <a:t>nd</a:t>
              </a:r>
              <a:r>
                <a:rPr lang="en-US" sz="1400" dirty="0"/>
                <a:t>, 2023:  Scans 9, 10</a:t>
              </a:r>
            </a:p>
          </p:txBody>
        </p:sp>
        <p:grpSp>
          <p:nvGrpSpPr>
            <p:cNvPr id="48" name="Group 47">
              <a:extLst>
                <a:ext uri="{FF2B5EF4-FFF2-40B4-BE49-F238E27FC236}">
                  <a16:creationId xmlns:a16="http://schemas.microsoft.com/office/drawing/2014/main" id="{13D2B47E-2808-C1E1-13D3-3446ADFC42D3}"/>
                </a:ext>
              </a:extLst>
            </p:cNvPr>
            <p:cNvGrpSpPr/>
            <p:nvPr/>
          </p:nvGrpSpPr>
          <p:grpSpPr>
            <a:xfrm>
              <a:off x="156567" y="1063750"/>
              <a:ext cx="13133087" cy="6222566"/>
              <a:chOff x="156567" y="1063750"/>
              <a:chExt cx="13133087" cy="6222566"/>
            </a:xfrm>
          </p:grpSpPr>
          <p:pic>
            <p:nvPicPr>
              <p:cNvPr id="49" name="Picture 48">
                <a:extLst>
                  <a:ext uri="{FF2B5EF4-FFF2-40B4-BE49-F238E27FC236}">
                    <a16:creationId xmlns:a16="http://schemas.microsoft.com/office/drawing/2014/main" id="{5EF8C150-781B-6FF5-2E8B-498FA95A5EE9}"/>
                  </a:ext>
                </a:extLst>
              </p:cNvPr>
              <p:cNvPicPr>
                <a:picLocks noChangeAspect="1"/>
              </p:cNvPicPr>
              <p:nvPr/>
            </p:nvPicPr>
            <p:blipFill>
              <a:blip r:embed="rId3"/>
              <a:stretch>
                <a:fillRect/>
              </a:stretch>
            </p:blipFill>
            <p:spPr>
              <a:xfrm>
                <a:off x="7192511" y="1200614"/>
                <a:ext cx="4766650" cy="4412442"/>
              </a:xfrm>
              <a:prstGeom prst="rect">
                <a:avLst/>
              </a:prstGeom>
            </p:spPr>
          </p:pic>
          <p:sp>
            <p:nvSpPr>
              <p:cNvPr id="50" name="TextBox 49">
                <a:extLst>
                  <a:ext uri="{FF2B5EF4-FFF2-40B4-BE49-F238E27FC236}">
                    <a16:creationId xmlns:a16="http://schemas.microsoft.com/office/drawing/2014/main" id="{5A713D66-ADAB-F907-964B-C1CE97655296}"/>
                  </a:ext>
                </a:extLst>
              </p:cNvPr>
              <p:cNvSpPr txBox="1"/>
              <p:nvPr/>
            </p:nvSpPr>
            <p:spPr>
              <a:xfrm>
                <a:off x="8413814" y="1292382"/>
                <a:ext cx="2389292" cy="1183416"/>
              </a:xfrm>
              <a:prstGeom prst="rect">
                <a:avLst/>
              </a:prstGeom>
              <a:noFill/>
            </p:spPr>
            <p:txBody>
              <a:bodyPr wrap="none" rtlCol="0">
                <a:spAutoFit/>
              </a:bodyPr>
              <a:lstStyle/>
              <a:p>
                <a:r>
                  <a:rPr lang="en-US" sz="1400" dirty="0"/>
                  <a:t>y=0.95x+2E14</a:t>
                </a:r>
              </a:p>
              <a:p>
                <a:r>
                  <a:rPr lang="en-US" sz="1400" dirty="0"/>
                  <a:t>r</a:t>
                </a:r>
                <a:r>
                  <a:rPr lang="en-US" sz="1400" baseline="30000" dirty="0"/>
                  <a:t>2</a:t>
                </a:r>
                <a:r>
                  <a:rPr lang="en-US" sz="1400" dirty="0"/>
                  <a:t>=0.85</a:t>
                </a:r>
                <a:endParaRPr lang="en-US" sz="1400" baseline="30000" dirty="0"/>
              </a:p>
              <a:p>
                <a:r>
                  <a:rPr lang="en-US" sz="1400" dirty="0"/>
                  <a:t>Median % difference: -1.7%</a:t>
                </a:r>
              </a:p>
              <a:p>
                <a:r>
                  <a:rPr lang="en-US" sz="1400" dirty="0"/>
                  <a:t>Median difference: -6E13</a:t>
                </a:r>
              </a:p>
            </p:txBody>
          </p:sp>
          <p:sp>
            <p:nvSpPr>
              <p:cNvPr id="51" name="TextBox 50">
                <a:extLst>
                  <a:ext uri="{FF2B5EF4-FFF2-40B4-BE49-F238E27FC236}">
                    <a16:creationId xmlns:a16="http://schemas.microsoft.com/office/drawing/2014/main" id="{806D799C-1A25-7E41-81EA-FBB908AAFEB0}"/>
                  </a:ext>
                </a:extLst>
              </p:cNvPr>
              <p:cNvSpPr txBox="1"/>
              <p:nvPr/>
            </p:nvSpPr>
            <p:spPr>
              <a:xfrm>
                <a:off x="7215671" y="5453929"/>
                <a:ext cx="6073983" cy="1832387"/>
              </a:xfrm>
              <a:prstGeom prst="rect">
                <a:avLst/>
              </a:prstGeom>
              <a:noFill/>
            </p:spPr>
            <p:txBody>
              <a:bodyPr wrap="square" rtlCol="0">
                <a:spAutoFit/>
              </a:bodyPr>
              <a:lstStyle/>
              <a:p>
                <a:r>
                  <a:rPr lang="en-US" dirty="0">
                    <a:solidFill>
                      <a:srgbClr val="008E40"/>
                    </a:solidFill>
                  </a:rPr>
                  <a:t>V4 shows a huge improvement over V3 in all regions measured during STAQS</a:t>
                </a:r>
              </a:p>
              <a:p>
                <a:pPr algn="ctr"/>
                <a:r>
                  <a:rPr lang="en-US" sz="1400" i="1" dirty="0"/>
                  <a:t>r</a:t>
                </a:r>
                <a:r>
                  <a:rPr lang="en-US" sz="1400" i="1" baseline="30000" dirty="0"/>
                  <a:t>2</a:t>
                </a:r>
                <a:r>
                  <a:rPr lang="en-US" sz="1400" i="1" dirty="0"/>
                  <a:t> improved from 0.73</a:t>
                </a:r>
                <a:r>
                  <a:rPr lang="en-US" sz="1400" i="1" dirty="0">
                    <a:sym typeface="Wingdings" pitchFamily="2" charset="2"/>
                  </a:rPr>
                  <a:t> 0.85 for all sites</a:t>
                </a:r>
              </a:p>
              <a:p>
                <a:pPr algn="ctr"/>
                <a:r>
                  <a:rPr lang="en-US" sz="1400" i="1" dirty="0">
                    <a:sym typeface="Wingdings" pitchFamily="2" charset="2"/>
                  </a:rPr>
                  <a:t>			0.490.62 for East Cost</a:t>
                </a:r>
              </a:p>
              <a:p>
                <a:pPr algn="ctr"/>
                <a:endParaRPr lang="en-US" sz="1400" i="1" dirty="0">
                  <a:sym typeface="Wingdings" pitchFamily="2" charset="2"/>
                </a:endParaRPr>
              </a:p>
            </p:txBody>
          </p:sp>
          <p:pic>
            <p:nvPicPr>
              <p:cNvPr id="52" name="Picture 51" descr="A picture containing colorful, colors, painted&#10;&#10;AI-generated content may be incorrect.">
                <a:extLst>
                  <a:ext uri="{FF2B5EF4-FFF2-40B4-BE49-F238E27FC236}">
                    <a16:creationId xmlns:a16="http://schemas.microsoft.com/office/drawing/2014/main" id="{3B1C5BD8-D4F2-7C49-29B4-0BB5B5281A32}"/>
                  </a:ext>
                </a:extLst>
              </p:cNvPr>
              <p:cNvPicPr>
                <a:picLocks noChangeAspect="1"/>
              </p:cNvPicPr>
              <p:nvPr/>
            </p:nvPicPr>
            <p:blipFill>
              <a:blip r:embed="rId4"/>
              <a:stretch>
                <a:fillRect/>
              </a:stretch>
            </p:blipFill>
            <p:spPr>
              <a:xfrm>
                <a:off x="3612628" y="4089718"/>
                <a:ext cx="3323027" cy="1935116"/>
              </a:xfrm>
              <a:prstGeom prst="rect">
                <a:avLst/>
              </a:prstGeom>
              <a:ln>
                <a:solidFill>
                  <a:schemeClr val="tx1"/>
                </a:solidFill>
              </a:ln>
            </p:spPr>
          </p:pic>
          <p:pic>
            <p:nvPicPr>
              <p:cNvPr id="53" name="Picture 52" descr="Map&#10;&#10;AI-generated content may be incorrect.">
                <a:extLst>
                  <a:ext uri="{FF2B5EF4-FFF2-40B4-BE49-F238E27FC236}">
                    <a16:creationId xmlns:a16="http://schemas.microsoft.com/office/drawing/2014/main" id="{A5E84C04-F246-7684-D166-30EADCFF9682}"/>
                  </a:ext>
                </a:extLst>
              </p:cNvPr>
              <p:cNvPicPr>
                <a:picLocks noChangeAspect="1"/>
              </p:cNvPicPr>
              <p:nvPr/>
            </p:nvPicPr>
            <p:blipFill>
              <a:blip r:embed="rId5"/>
              <a:stretch>
                <a:fillRect/>
              </a:stretch>
            </p:blipFill>
            <p:spPr>
              <a:xfrm>
                <a:off x="156567" y="4089718"/>
                <a:ext cx="3323027" cy="1935116"/>
              </a:xfrm>
              <a:prstGeom prst="rect">
                <a:avLst/>
              </a:prstGeom>
              <a:ln>
                <a:solidFill>
                  <a:schemeClr val="tx1"/>
                </a:solidFill>
              </a:ln>
            </p:spPr>
          </p:pic>
          <p:sp>
            <p:nvSpPr>
              <p:cNvPr id="54" name="TextBox 53">
                <a:extLst>
                  <a:ext uri="{FF2B5EF4-FFF2-40B4-BE49-F238E27FC236}">
                    <a16:creationId xmlns:a16="http://schemas.microsoft.com/office/drawing/2014/main" id="{7CD3312C-6418-D800-5FE6-855797218662}"/>
                  </a:ext>
                </a:extLst>
              </p:cNvPr>
              <p:cNvSpPr txBox="1"/>
              <p:nvPr/>
            </p:nvSpPr>
            <p:spPr>
              <a:xfrm>
                <a:off x="1405065" y="1063750"/>
                <a:ext cx="791114" cy="369332"/>
              </a:xfrm>
              <a:prstGeom prst="rect">
                <a:avLst/>
              </a:prstGeom>
              <a:noFill/>
            </p:spPr>
            <p:txBody>
              <a:bodyPr wrap="none" rtlCol="0">
                <a:spAutoFit/>
              </a:bodyPr>
              <a:lstStyle/>
              <a:p>
                <a:r>
                  <a:rPr lang="en-US" b="1" u="sng" dirty="0"/>
                  <a:t>GCAS</a:t>
                </a:r>
              </a:p>
            </p:txBody>
          </p:sp>
          <p:sp>
            <p:nvSpPr>
              <p:cNvPr id="55" name="TextBox 54">
                <a:extLst>
                  <a:ext uri="{FF2B5EF4-FFF2-40B4-BE49-F238E27FC236}">
                    <a16:creationId xmlns:a16="http://schemas.microsoft.com/office/drawing/2014/main" id="{7E573BF9-86DF-C77D-759A-460B841C190D}"/>
                  </a:ext>
                </a:extLst>
              </p:cNvPr>
              <p:cNvSpPr txBox="1"/>
              <p:nvPr/>
            </p:nvSpPr>
            <p:spPr>
              <a:xfrm>
                <a:off x="4928750" y="1074252"/>
                <a:ext cx="933269" cy="369332"/>
              </a:xfrm>
              <a:prstGeom prst="rect">
                <a:avLst/>
              </a:prstGeom>
              <a:noFill/>
            </p:spPr>
            <p:txBody>
              <a:bodyPr wrap="none" rtlCol="0">
                <a:spAutoFit/>
              </a:bodyPr>
              <a:lstStyle/>
              <a:p>
                <a:r>
                  <a:rPr lang="en-US" b="1" u="sng" dirty="0"/>
                  <a:t>TEMPO</a:t>
                </a:r>
              </a:p>
            </p:txBody>
          </p:sp>
          <p:sp>
            <p:nvSpPr>
              <p:cNvPr id="56" name="TextBox 55">
                <a:extLst>
                  <a:ext uri="{FF2B5EF4-FFF2-40B4-BE49-F238E27FC236}">
                    <a16:creationId xmlns:a16="http://schemas.microsoft.com/office/drawing/2014/main" id="{F2D2AEE0-42AA-D9EA-B5FF-A206B58ADF09}"/>
                  </a:ext>
                </a:extLst>
              </p:cNvPr>
              <p:cNvSpPr txBox="1"/>
              <p:nvPr/>
            </p:nvSpPr>
            <p:spPr>
              <a:xfrm>
                <a:off x="1280402" y="6631320"/>
                <a:ext cx="4398384" cy="276999"/>
              </a:xfrm>
              <a:prstGeom prst="rect">
                <a:avLst/>
              </a:prstGeom>
              <a:noFill/>
            </p:spPr>
            <p:txBody>
              <a:bodyPr wrap="none" rtlCol="0">
                <a:spAutoFit/>
              </a:bodyPr>
              <a:lstStyle/>
              <a:p>
                <a:r>
                  <a:rPr lang="en-US" sz="1200" dirty="0"/>
                  <a:t>All GCAS data is collected within 30 minutes of the TEMPO scan</a:t>
                </a:r>
              </a:p>
            </p:txBody>
          </p:sp>
          <p:pic>
            <p:nvPicPr>
              <p:cNvPr id="57" name="Picture 56">
                <a:extLst>
                  <a:ext uri="{FF2B5EF4-FFF2-40B4-BE49-F238E27FC236}">
                    <a16:creationId xmlns:a16="http://schemas.microsoft.com/office/drawing/2014/main" id="{A102DADF-0398-C6C0-2576-790E897A36B6}"/>
                  </a:ext>
                </a:extLst>
              </p:cNvPr>
              <p:cNvPicPr>
                <a:picLocks noChangeAspect="1"/>
              </p:cNvPicPr>
              <p:nvPr/>
            </p:nvPicPr>
            <p:blipFill>
              <a:blip r:embed="rId6"/>
              <a:srcRect t="31104" b="10503"/>
              <a:stretch>
                <a:fillRect/>
              </a:stretch>
            </p:blipFill>
            <p:spPr>
              <a:xfrm>
                <a:off x="1933713" y="6106211"/>
                <a:ext cx="3091761" cy="525110"/>
              </a:xfrm>
              <a:prstGeom prst="rect">
                <a:avLst/>
              </a:prstGeom>
            </p:spPr>
          </p:pic>
          <p:sp>
            <p:nvSpPr>
              <p:cNvPr id="58" name="TextBox 57">
                <a:extLst>
                  <a:ext uri="{FF2B5EF4-FFF2-40B4-BE49-F238E27FC236}">
                    <a16:creationId xmlns:a16="http://schemas.microsoft.com/office/drawing/2014/main" id="{78313EE6-558C-4B71-73CD-6379352C5D4A}"/>
                  </a:ext>
                </a:extLst>
              </p:cNvPr>
              <p:cNvSpPr txBox="1"/>
              <p:nvPr/>
            </p:nvSpPr>
            <p:spPr>
              <a:xfrm>
                <a:off x="1656328" y="1469486"/>
                <a:ext cx="3834319" cy="307776"/>
              </a:xfrm>
              <a:prstGeom prst="rect">
                <a:avLst/>
              </a:prstGeom>
              <a:noFill/>
            </p:spPr>
            <p:txBody>
              <a:bodyPr wrap="none" rtlCol="0">
                <a:spAutoFit/>
              </a:bodyPr>
              <a:lstStyle/>
              <a:p>
                <a:r>
                  <a:rPr lang="en-US" sz="1400" dirty="0"/>
                  <a:t>New York City on August 9</a:t>
                </a:r>
                <a:r>
                  <a:rPr lang="en-US" sz="1400" baseline="30000" dirty="0"/>
                  <a:t>th</a:t>
                </a:r>
                <a:r>
                  <a:rPr lang="en-US" sz="1400" dirty="0"/>
                  <a:t>, 2023:  Scans 2,3,4 </a:t>
                </a:r>
              </a:p>
            </p:txBody>
          </p:sp>
          <p:pic>
            <p:nvPicPr>
              <p:cNvPr id="59" name="Picture 58">
                <a:extLst>
                  <a:ext uri="{FF2B5EF4-FFF2-40B4-BE49-F238E27FC236}">
                    <a16:creationId xmlns:a16="http://schemas.microsoft.com/office/drawing/2014/main" id="{E1A22C5E-EFE1-D221-5FE5-5F47DEBDC4CE}"/>
                  </a:ext>
                </a:extLst>
              </p:cNvPr>
              <p:cNvPicPr>
                <a:picLocks noChangeAspect="1"/>
              </p:cNvPicPr>
              <p:nvPr/>
            </p:nvPicPr>
            <p:blipFill>
              <a:blip r:embed="rId7"/>
              <a:srcRect/>
              <a:stretch/>
            </p:blipFill>
            <p:spPr>
              <a:xfrm>
                <a:off x="3612628" y="1781227"/>
                <a:ext cx="3323026" cy="1935116"/>
              </a:xfrm>
              <a:prstGeom prst="rect">
                <a:avLst/>
              </a:prstGeom>
              <a:ln>
                <a:solidFill>
                  <a:schemeClr val="tx1"/>
                </a:solidFill>
              </a:ln>
            </p:spPr>
          </p:pic>
          <p:pic>
            <p:nvPicPr>
              <p:cNvPr id="60" name="Picture 59">
                <a:extLst>
                  <a:ext uri="{FF2B5EF4-FFF2-40B4-BE49-F238E27FC236}">
                    <a16:creationId xmlns:a16="http://schemas.microsoft.com/office/drawing/2014/main" id="{04E4F4B1-3A75-1637-D631-F4B16EE0CE3B}"/>
                  </a:ext>
                </a:extLst>
              </p:cNvPr>
              <p:cNvPicPr>
                <a:picLocks noChangeAspect="1"/>
              </p:cNvPicPr>
              <p:nvPr/>
            </p:nvPicPr>
            <p:blipFill>
              <a:blip r:embed="rId8"/>
              <a:srcRect/>
              <a:stretch/>
            </p:blipFill>
            <p:spPr>
              <a:xfrm>
                <a:off x="156567" y="1781227"/>
                <a:ext cx="3323026" cy="1935116"/>
              </a:xfrm>
              <a:prstGeom prst="rect">
                <a:avLst/>
              </a:prstGeom>
              <a:ln>
                <a:solidFill>
                  <a:schemeClr val="tx1"/>
                </a:solidFill>
              </a:ln>
            </p:spPr>
          </p:pic>
        </p:grpSp>
      </p:grpSp>
    </p:spTree>
    <p:extLst>
      <p:ext uri="{BB962C8B-B14F-4D97-AF65-F5344CB8AC3E}">
        <p14:creationId xmlns:p14="http://schemas.microsoft.com/office/powerpoint/2010/main" val="2925466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pasted-movie.png" descr="pasted-movie.png"/>
          <p:cNvPicPr>
            <a:picLocks noChangeAspect="1"/>
          </p:cNvPicPr>
          <p:nvPr/>
        </p:nvPicPr>
        <p:blipFill>
          <a:blip r:embed="rId3"/>
          <a:stretch>
            <a:fillRect/>
          </a:stretch>
        </p:blipFill>
        <p:spPr>
          <a:xfrm>
            <a:off x="-7633" y="47547"/>
            <a:ext cx="1346259" cy="1334203"/>
          </a:xfrm>
          <a:prstGeom prst="rect">
            <a:avLst/>
          </a:prstGeom>
          <a:ln w="12700">
            <a:miter lim="400000"/>
          </a:ln>
        </p:spPr>
      </p:pic>
      <p:sp>
        <p:nvSpPr>
          <p:cNvPr id="186" name="New TEMPO Study Published at GRL (Jin et al., 2025):…"/>
          <p:cNvSpPr txBox="1">
            <a:spLocks noGrp="1"/>
          </p:cNvSpPr>
          <p:nvPr>
            <p:ph type="title"/>
          </p:nvPr>
        </p:nvSpPr>
        <p:spPr>
          <a:xfrm>
            <a:off x="1321029" y="20635"/>
            <a:ext cx="10761662" cy="1334203"/>
          </a:xfrm>
          <a:prstGeom prst="rect">
            <a:avLst/>
          </a:prstGeom>
        </p:spPr>
        <p:txBody>
          <a:bodyPr>
            <a:normAutofit fontScale="90000"/>
          </a:bodyPr>
          <a:lstStyle/>
          <a:p>
            <a:pPr defTabSz="193992">
              <a:defRPr sz="6110" b="1">
                <a:latin typeface="+mn-lt"/>
                <a:ea typeface="+mn-ea"/>
                <a:cs typeface="+mn-cs"/>
                <a:sym typeface="Helvetica Neue"/>
              </a:defRPr>
            </a:pPr>
            <a:r>
              <a:rPr sz="3100" dirty="0"/>
              <a:t>New TEMPO Study Published </a:t>
            </a:r>
            <a:r>
              <a:rPr lang="en-US" sz="3100" dirty="0"/>
              <a:t>in</a:t>
            </a:r>
            <a:r>
              <a:rPr sz="3100" dirty="0"/>
              <a:t> GRL (Jin et al., 2025):</a:t>
            </a:r>
          </a:p>
          <a:p>
            <a:pPr defTabSz="193992">
              <a:defRPr sz="5264"/>
            </a:pPr>
            <a:r>
              <a:rPr sz="3100" dirty="0"/>
              <a:t>Observing the Diurnal Variations of Ozone-NO</a:t>
            </a:r>
            <a:r>
              <a:rPr sz="3100" baseline="-5999" dirty="0"/>
              <a:t>x</a:t>
            </a:r>
            <a:r>
              <a:rPr sz="3100" dirty="0"/>
              <a:t>-VOC Chemistry Over the U.S. From the Geostationary TEMPO Instrument   </a:t>
            </a:r>
          </a:p>
        </p:txBody>
      </p:sp>
      <p:pic>
        <p:nvPicPr>
          <p:cNvPr id="187" name="Figure_4_1 (1).pdf" descr="Figure_4_1 (1).pdf"/>
          <p:cNvPicPr>
            <a:picLocks noChangeAspect="1"/>
          </p:cNvPicPr>
          <p:nvPr/>
        </p:nvPicPr>
        <p:blipFill>
          <a:blip r:embed="rId4"/>
          <a:stretch>
            <a:fillRect/>
          </a:stretch>
        </p:blipFill>
        <p:spPr>
          <a:xfrm>
            <a:off x="0" y="1912324"/>
            <a:ext cx="12192001" cy="1966453"/>
          </a:xfrm>
          <a:prstGeom prst="rect">
            <a:avLst/>
          </a:prstGeom>
          <a:ln w="12700">
            <a:miter lim="400000"/>
          </a:ln>
        </p:spPr>
      </p:pic>
      <p:pic>
        <p:nvPicPr>
          <p:cNvPr id="188" name="pasted-movie.png" descr="pasted-movie.png"/>
          <p:cNvPicPr>
            <a:picLocks noChangeAspect="1"/>
          </p:cNvPicPr>
          <p:nvPr/>
        </p:nvPicPr>
        <p:blipFill>
          <a:blip r:embed="rId5"/>
          <a:srcRect t="13019" b="24301"/>
          <a:stretch>
            <a:fillRect/>
          </a:stretch>
        </p:blipFill>
        <p:spPr>
          <a:xfrm>
            <a:off x="5760141" y="4392777"/>
            <a:ext cx="4890881" cy="1690186"/>
          </a:xfrm>
          <a:prstGeom prst="rect">
            <a:avLst/>
          </a:prstGeom>
          <a:ln w="25400">
            <a:miter lim="400000"/>
          </a:ln>
          <a:effectLst>
            <a:outerShdw blurRad="254000" dist="127000" dir="5400000" rotWithShape="0">
              <a:srgbClr val="000000">
                <a:alpha val="70000"/>
              </a:srgbClr>
            </a:outerShdw>
          </a:effectLst>
        </p:spPr>
      </p:pic>
      <p:pic>
        <p:nvPicPr>
          <p:cNvPr id="189" name="pasted-movie.png" descr="pasted-movie.png"/>
          <p:cNvPicPr>
            <a:picLocks noChangeAspect="1"/>
          </p:cNvPicPr>
          <p:nvPr/>
        </p:nvPicPr>
        <p:blipFill>
          <a:blip r:embed="rId6"/>
          <a:stretch>
            <a:fillRect/>
          </a:stretch>
        </p:blipFill>
        <p:spPr>
          <a:xfrm>
            <a:off x="10723292" y="4392777"/>
            <a:ext cx="1359399" cy="1690186"/>
          </a:xfrm>
          <a:prstGeom prst="rect">
            <a:avLst/>
          </a:prstGeom>
          <a:ln w="12700">
            <a:miter lim="400000"/>
          </a:ln>
        </p:spPr>
      </p:pic>
      <p:sp>
        <p:nvSpPr>
          <p:cNvPr id="190" name="Diurnal Variations of O3 Production Regime Derived from TEMPO"/>
          <p:cNvSpPr txBox="1"/>
          <p:nvPr/>
        </p:nvSpPr>
        <p:spPr>
          <a:xfrm>
            <a:off x="1574820" y="1548273"/>
            <a:ext cx="9563515" cy="383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1219169" hangingPunct="0">
              <a:lnSpc>
                <a:spcPct val="90000"/>
              </a:lnSpc>
              <a:spcBef>
                <a:spcPts val="2250"/>
              </a:spcBef>
              <a:defRPr b="1">
                <a:solidFill>
                  <a:srgbClr val="5E5E5E"/>
                </a:solidFill>
              </a:defRPr>
            </a:pPr>
            <a:r>
              <a:rPr sz="2400" b="1" kern="0" dirty="0">
                <a:solidFill>
                  <a:srgbClr val="5E5E5E"/>
                </a:solidFill>
                <a:latin typeface="Helvetica Neue"/>
                <a:ea typeface="Helvetica Neue"/>
                <a:cs typeface="Helvetica Neue"/>
                <a:sym typeface="Helvetica Neue"/>
              </a:rPr>
              <a:t>Diurnal Variations of O</a:t>
            </a:r>
            <a:r>
              <a:rPr sz="2400" b="1" kern="0" baseline="-5999" dirty="0">
                <a:solidFill>
                  <a:srgbClr val="5E5E5E"/>
                </a:solidFill>
                <a:latin typeface="Helvetica Neue"/>
                <a:ea typeface="Helvetica Neue"/>
                <a:cs typeface="Helvetica Neue"/>
                <a:sym typeface="Helvetica Neue"/>
              </a:rPr>
              <a:t>3</a:t>
            </a:r>
            <a:r>
              <a:rPr sz="2400" b="1" kern="0" dirty="0">
                <a:solidFill>
                  <a:srgbClr val="5E5E5E"/>
                </a:solidFill>
                <a:latin typeface="Helvetica Neue"/>
                <a:ea typeface="Helvetica Neue"/>
                <a:cs typeface="Helvetica Neue"/>
                <a:sym typeface="Helvetica Neue"/>
              </a:rPr>
              <a:t> Production Regime </a:t>
            </a:r>
            <a:r>
              <a:rPr lang="en-US" sz="2400" b="1" kern="0" dirty="0">
                <a:solidFill>
                  <a:srgbClr val="5E5E5E"/>
                </a:solidFill>
                <a:latin typeface="Helvetica Neue"/>
                <a:ea typeface="Helvetica Neue"/>
                <a:cs typeface="Helvetica Neue"/>
                <a:sym typeface="Helvetica Neue"/>
              </a:rPr>
              <a:t>Derived </a:t>
            </a:r>
            <a:r>
              <a:rPr sz="2400" b="1" kern="0" dirty="0">
                <a:solidFill>
                  <a:srgbClr val="5E5E5E"/>
                </a:solidFill>
                <a:latin typeface="Helvetica Neue"/>
                <a:ea typeface="Helvetica Neue"/>
                <a:cs typeface="Helvetica Neue"/>
                <a:sym typeface="Helvetica Neue"/>
              </a:rPr>
              <a:t>from TEMPO</a:t>
            </a:r>
          </a:p>
        </p:txBody>
      </p:sp>
      <p:sp>
        <p:nvSpPr>
          <p:cNvPr id="191" name="Xiaomeng Jin (xiaomeng.jin@rutgers.edu)"/>
          <p:cNvSpPr txBox="1"/>
          <p:nvPr/>
        </p:nvSpPr>
        <p:spPr>
          <a:xfrm>
            <a:off x="5925092" y="6316570"/>
            <a:ext cx="6691463" cy="383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p>
            <a:pPr defTabSz="1219169" hangingPunct="0">
              <a:lnSpc>
                <a:spcPct val="90000"/>
              </a:lnSpc>
              <a:spcBef>
                <a:spcPts val="750"/>
              </a:spcBef>
              <a:defRPr b="1"/>
            </a:pPr>
            <a:r>
              <a:rPr sz="2400" b="1" kern="0" dirty="0">
                <a:solidFill>
                  <a:srgbClr val="000000"/>
                </a:solidFill>
                <a:latin typeface="Helvetica Neue"/>
                <a:ea typeface="Helvetica Neue"/>
                <a:cs typeface="Helvetica Neue"/>
                <a:sym typeface="Helvetica Neue"/>
              </a:rPr>
              <a:t>Xiaomeng Jin (</a:t>
            </a:r>
            <a:r>
              <a:rPr sz="2400" b="1" u="sng" kern="0" dirty="0">
                <a:solidFill>
                  <a:srgbClr val="000000"/>
                </a:solidFill>
                <a:latin typeface="Helvetica Neue"/>
                <a:ea typeface="Helvetica Neue"/>
                <a:cs typeface="Helvetica Neue"/>
                <a:sym typeface="Helvetica Neue"/>
                <a:hlinkClick r:id="rId7"/>
              </a:rPr>
              <a:t>xiaomeng.jin@rutgers.edu</a:t>
            </a:r>
            <a:r>
              <a:rPr sz="2400" b="1" kern="0" dirty="0">
                <a:solidFill>
                  <a:srgbClr val="000000"/>
                </a:solidFill>
                <a:latin typeface="Helvetica Neue"/>
                <a:ea typeface="Helvetica Neue"/>
                <a:cs typeface="Helvetica Neue"/>
                <a:sym typeface="Helvetica Neue"/>
              </a:rPr>
              <a:t>)</a:t>
            </a:r>
          </a:p>
        </p:txBody>
      </p:sp>
      <p:pic>
        <p:nvPicPr>
          <p:cNvPr id="2" name="Picture 1">
            <a:extLst>
              <a:ext uri="{FF2B5EF4-FFF2-40B4-BE49-F238E27FC236}">
                <a16:creationId xmlns:a16="http://schemas.microsoft.com/office/drawing/2014/main" id="{37D0C4E3-89E9-0995-3AB4-BFF27A05B453}"/>
              </a:ext>
            </a:extLst>
          </p:cNvPr>
          <p:cNvPicPr>
            <a:picLocks noChangeAspect="1"/>
          </p:cNvPicPr>
          <p:nvPr/>
        </p:nvPicPr>
        <p:blipFill>
          <a:blip r:embed="rId8"/>
          <a:stretch>
            <a:fillRect/>
          </a:stretch>
        </p:blipFill>
        <p:spPr>
          <a:xfrm>
            <a:off x="232063" y="3975684"/>
            <a:ext cx="5173455" cy="2834770"/>
          </a:xfrm>
          <a:prstGeom prst="rect">
            <a:avLst/>
          </a:prstGeom>
        </p:spPr>
      </p:pic>
      <p:sp>
        <p:nvSpPr>
          <p:cNvPr id="3" name="Slide Number Placeholder 4">
            <a:extLst>
              <a:ext uri="{FF2B5EF4-FFF2-40B4-BE49-F238E27FC236}">
                <a16:creationId xmlns:a16="http://schemas.microsoft.com/office/drawing/2014/main" id="{32D95C4C-3494-1AC8-EB66-22FED8548911}"/>
              </a:ext>
            </a:extLst>
          </p:cNvPr>
          <p:cNvSpPr txBox="1">
            <a:spLocks/>
          </p:cNvSpPr>
          <p:nvPr/>
        </p:nvSpPr>
        <p:spPr>
          <a:xfrm>
            <a:off x="9448800" y="6621140"/>
            <a:ext cx="2743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Font typeface="Arial"/>
              <a:buNone/>
              <a:defRPr/>
            </a:pPr>
            <a:fld id="{00000000-1234-1234-1234-123412341234}" type="slidenum">
              <a:rPr lang="en-US" sz="1600" b="1" kern="0" smtClean="0">
                <a:solidFill>
                  <a:prstClr val="black">
                    <a:tint val="75000"/>
                  </a:prstClr>
                </a:solidFill>
                <a:latin typeface="Arial"/>
                <a:cs typeface="Arial"/>
                <a:sym typeface="Arial"/>
              </a:rPr>
              <a:pPr algn="r">
                <a:buClr>
                  <a:srgbClr val="000000"/>
                </a:buClr>
                <a:buFont typeface="Arial"/>
                <a:buNone/>
                <a:defRPr/>
              </a:pPr>
              <a:t>12</a:t>
            </a:fld>
            <a:endParaRPr lang="en-US" sz="1600" b="1" kern="0" dirty="0">
              <a:solidFill>
                <a:prstClr val="black">
                  <a:tint val="75000"/>
                </a:prstClr>
              </a:solidFill>
              <a:latin typeface="Arial"/>
              <a:cs typeface="Arial"/>
              <a:sym typeface="Arial"/>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8671-815C-D582-6E3C-73CA1184BED1}"/>
            </a:ext>
          </a:extLst>
        </p:cNvPr>
        <p:cNvGrpSpPr/>
        <p:nvPr/>
      </p:nvGrpSpPr>
      <p:grpSpPr>
        <a:xfrm>
          <a:off x="0" y="0"/>
          <a:ext cx="0" cy="0"/>
          <a:chOff x="0" y="0"/>
          <a:chExt cx="0" cy="0"/>
        </a:xfrm>
      </p:grpSpPr>
      <p:pic>
        <p:nvPicPr>
          <p:cNvPr id="6" name="Picture 5" descr="A screenshot of a web page&#10;&#10;AI-generated content may be incorrect.">
            <a:extLst>
              <a:ext uri="{FF2B5EF4-FFF2-40B4-BE49-F238E27FC236}">
                <a16:creationId xmlns:a16="http://schemas.microsoft.com/office/drawing/2014/main" id="{E8F7B707-BC0F-7406-0D8B-5BFFCD4DF0C5}"/>
              </a:ext>
            </a:extLst>
          </p:cNvPr>
          <p:cNvPicPr>
            <a:picLocks noChangeAspect="1"/>
          </p:cNvPicPr>
          <p:nvPr/>
        </p:nvPicPr>
        <p:blipFill>
          <a:blip r:embed="rId2"/>
          <a:srcRect t="9817"/>
          <a:stretch>
            <a:fillRect/>
          </a:stretch>
        </p:blipFill>
        <p:spPr>
          <a:xfrm>
            <a:off x="4046908" y="5209627"/>
            <a:ext cx="3797024" cy="1638414"/>
          </a:xfrm>
          <a:prstGeom prst="rect">
            <a:avLst/>
          </a:prstGeom>
        </p:spPr>
      </p:pic>
      <p:sp>
        <p:nvSpPr>
          <p:cNvPr id="5" name="TextBox 4">
            <a:extLst>
              <a:ext uri="{FF2B5EF4-FFF2-40B4-BE49-F238E27FC236}">
                <a16:creationId xmlns:a16="http://schemas.microsoft.com/office/drawing/2014/main" id="{705D399C-AB29-2A0A-99EC-CCB28F1B3311}"/>
              </a:ext>
            </a:extLst>
          </p:cNvPr>
          <p:cNvSpPr txBox="1"/>
          <p:nvPr/>
        </p:nvSpPr>
        <p:spPr>
          <a:xfrm>
            <a:off x="0" y="-1642"/>
            <a:ext cx="12182782" cy="10464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a:ea typeface="+mn-ea"/>
                <a:cs typeface="+mn-cs"/>
              </a:rPr>
              <a:t>TEMPO Cloud-Sliced Free Tropospheric (FT) NO</a:t>
            </a:r>
            <a:r>
              <a:rPr kumimoji="0" lang="en-US" sz="3100" b="0" i="0" u="none" strike="noStrike" kern="1200" cap="none" spc="0" normalizeH="0" baseline="-25000" noProof="0" dirty="0">
                <a:ln>
                  <a:noFill/>
                </a:ln>
                <a:solidFill>
                  <a:prstClr val="white"/>
                </a:solidFill>
                <a:effectLst/>
                <a:uLnTx/>
                <a:uFillTx/>
                <a:latin typeface="Calibri"/>
                <a:ea typeface="+mn-ea"/>
                <a:cs typeface="+mn-cs"/>
              </a:rPr>
              <a:t>2</a:t>
            </a:r>
            <a:r>
              <a:rPr kumimoji="0" lang="en-US" sz="3100" b="0"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a:ea typeface="+mn-ea"/>
                <a:cs typeface="+mn-cs"/>
              </a:rPr>
              <a:t>Observations: Implications for Lightning Emissions</a:t>
            </a:r>
          </a:p>
        </p:txBody>
      </p:sp>
      <p:sp>
        <p:nvSpPr>
          <p:cNvPr id="4" name="Slide Number Placeholder 3">
            <a:extLst>
              <a:ext uri="{FF2B5EF4-FFF2-40B4-BE49-F238E27FC236}">
                <a16:creationId xmlns:a16="http://schemas.microsoft.com/office/drawing/2014/main" id="{03DB2428-1FE4-72DB-86D9-259C4F1A01DE}"/>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8" name="Xiaomeng Jin (xiaomeng.jin@rutgers.edu)">
            <a:extLst>
              <a:ext uri="{FF2B5EF4-FFF2-40B4-BE49-F238E27FC236}">
                <a16:creationId xmlns:a16="http://schemas.microsoft.com/office/drawing/2014/main" id="{2EE74D7A-24CC-8DC0-FDBE-BECFA48B5D55}"/>
              </a:ext>
            </a:extLst>
          </p:cNvPr>
          <p:cNvSpPr txBox="1"/>
          <p:nvPr/>
        </p:nvSpPr>
        <p:spPr>
          <a:xfrm>
            <a:off x="7913831" y="6606949"/>
            <a:ext cx="4066028" cy="2728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0" marR="0" lvl="0" indent="0" algn="l" defTabSz="1219169" rtl="0" eaLnBrk="1" fontAlgn="auto" latinLnBrk="0" hangingPunct="0">
              <a:lnSpc>
                <a:spcPct val="90000"/>
              </a:lnSpc>
              <a:spcBef>
                <a:spcPts val="750"/>
              </a:spcBef>
              <a:spcAft>
                <a:spcPts val="0"/>
              </a:spcAft>
              <a:buClrTx/>
              <a:buSzTx/>
              <a:buFontTx/>
              <a:buNone/>
              <a:tabLst/>
              <a:defRPr b="1"/>
            </a:pPr>
            <a:r>
              <a:rPr kumimoji="0" lang="en-US" sz="1600" b="1" i="0" u="none"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Ruijun</a:t>
            </a:r>
            <a:r>
              <a:rPr kumimoji="0" lang="en-US" sz="16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 Dang </a:t>
            </a:r>
            <a:r>
              <a:rPr kumimoji="0" sz="16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t>
            </a:r>
            <a:r>
              <a:rPr kumimoji="0" lang="en-US" sz="1600" b="1" i="0" u="sng" strike="noStrike" kern="0" cap="none" spc="0" normalizeH="0" baseline="0" noProof="0" dirty="0" err="1">
                <a:ln>
                  <a:noFill/>
                </a:ln>
                <a:solidFill>
                  <a:srgbClr val="000000"/>
                </a:solidFill>
                <a:effectLst/>
                <a:uLnTx/>
                <a:uFillTx/>
                <a:latin typeface="Helvetica Neue"/>
                <a:ea typeface="Helvetica Neue"/>
                <a:cs typeface="Helvetica Neue"/>
                <a:sym typeface="Helvetica Neue"/>
              </a:rPr>
              <a:t>rjdang@g.harvard.edu</a:t>
            </a:r>
            <a:r>
              <a:rPr kumimoji="0" sz="1600" b="1" i="0" u="none" strike="noStrike" kern="0" cap="none" spc="0" normalizeH="0" baseline="0" noProof="0" dirty="0">
                <a:ln>
                  <a:noFill/>
                </a:ln>
                <a:solidFill>
                  <a:srgbClr val="000000"/>
                </a:solidFill>
                <a:effectLst/>
                <a:uLnTx/>
                <a:uFillTx/>
                <a:latin typeface="Helvetica Neue"/>
                <a:ea typeface="Helvetica Neue"/>
                <a:cs typeface="Helvetica Neue"/>
                <a:sym typeface="Helvetica Neue"/>
              </a:rPr>
              <a:t>)</a:t>
            </a:r>
          </a:p>
        </p:txBody>
      </p:sp>
      <p:pic>
        <p:nvPicPr>
          <p:cNvPr id="2" name="Picture 1">
            <a:extLst>
              <a:ext uri="{FF2B5EF4-FFF2-40B4-BE49-F238E27FC236}">
                <a16:creationId xmlns:a16="http://schemas.microsoft.com/office/drawing/2014/main" id="{689E371B-FC91-FCCC-2F5E-5C7AA2A83C8B}"/>
              </a:ext>
            </a:extLst>
          </p:cNvPr>
          <p:cNvPicPr>
            <a:picLocks noChangeAspect="1"/>
          </p:cNvPicPr>
          <p:nvPr/>
        </p:nvPicPr>
        <p:blipFill>
          <a:blip r:embed="rId3"/>
          <a:stretch>
            <a:fillRect/>
          </a:stretch>
        </p:blipFill>
        <p:spPr>
          <a:xfrm>
            <a:off x="0" y="1224052"/>
            <a:ext cx="1070940" cy="999544"/>
          </a:xfrm>
          <a:prstGeom prst="rect">
            <a:avLst/>
          </a:prstGeom>
        </p:spPr>
      </p:pic>
      <p:pic>
        <p:nvPicPr>
          <p:cNvPr id="25" name="Picture 24">
            <a:extLst>
              <a:ext uri="{FF2B5EF4-FFF2-40B4-BE49-F238E27FC236}">
                <a16:creationId xmlns:a16="http://schemas.microsoft.com/office/drawing/2014/main" id="{A99D3772-0250-4F76-3428-E6ACD94237A8}"/>
              </a:ext>
            </a:extLst>
          </p:cNvPr>
          <p:cNvPicPr>
            <a:picLocks noChangeAspect="1"/>
          </p:cNvPicPr>
          <p:nvPr/>
        </p:nvPicPr>
        <p:blipFill>
          <a:blip r:embed="rId4"/>
          <a:stretch>
            <a:fillRect/>
          </a:stretch>
        </p:blipFill>
        <p:spPr>
          <a:xfrm>
            <a:off x="3400510" y="1282685"/>
            <a:ext cx="4990352" cy="3962488"/>
          </a:xfrm>
          <a:prstGeom prst="rect">
            <a:avLst/>
          </a:prstGeom>
        </p:spPr>
      </p:pic>
      <p:pic>
        <p:nvPicPr>
          <p:cNvPr id="71" name="Picture 70" descr="Diagram of a graph of a graph of a graph of a graph of a graph of a graph of a graph of a graph of a graph of a graph of a graph of a graph of a&#10;&#10;AI-generated content may be incorrect.">
            <a:extLst>
              <a:ext uri="{FF2B5EF4-FFF2-40B4-BE49-F238E27FC236}">
                <a16:creationId xmlns:a16="http://schemas.microsoft.com/office/drawing/2014/main" id="{51DD4078-A90C-92DE-B27B-8C51504B3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92" y="3178166"/>
            <a:ext cx="3248995" cy="1992349"/>
          </a:xfrm>
          <a:prstGeom prst="rect">
            <a:avLst/>
          </a:prstGeom>
        </p:spPr>
      </p:pic>
      <p:sp>
        <p:nvSpPr>
          <p:cNvPr id="72" name="TextBox 71">
            <a:extLst>
              <a:ext uri="{FF2B5EF4-FFF2-40B4-BE49-F238E27FC236}">
                <a16:creationId xmlns:a16="http://schemas.microsoft.com/office/drawing/2014/main" id="{870F6B95-C4D6-5119-C93F-32E30CE3BE58}"/>
              </a:ext>
            </a:extLst>
          </p:cNvPr>
          <p:cNvSpPr txBox="1"/>
          <p:nvPr/>
        </p:nvSpPr>
        <p:spPr>
          <a:xfrm>
            <a:off x="301165" y="5268449"/>
            <a:ext cx="2743200" cy="923330"/>
          </a:xfrm>
          <a:prstGeom prst="rect">
            <a:avLst/>
          </a:prstGeom>
          <a:solidFill>
            <a:srgbClr val="D7E4F1"/>
          </a:solidFill>
          <a:effectLst>
            <a:outerShdw blurRad="177800" dist="38100" dir="2700000" algn="tl" rotWithShape="0">
              <a:prstClr val="black">
                <a:alpha val="20000"/>
              </a:prstClr>
            </a:outerShdw>
          </a:effectLst>
        </p:spPr>
        <p:txBody>
          <a:bodyPr wrap="square">
            <a:spAutoFit/>
          </a:bodyPr>
          <a:lstStyle/>
          <a:p>
            <a:pPr marL="0" marR="0" lvl="0" indent="0" algn="ctr" defTabSz="609585"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a:ea typeface="+mn-ea"/>
                <a:cs typeface="+mn-cs"/>
              </a:rPr>
              <a:t>High observation density from TEMPO enables effective cloud slicing </a:t>
            </a:r>
          </a:p>
        </p:txBody>
      </p:sp>
      <p:sp>
        <p:nvSpPr>
          <p:cNvPr id="73" name="Diurnal Variations of O3 Production Regime Derived from TEMPO">
            <a:extLst>
              <a:ext uri="{FF2B5EF4-FFF2-40B4-BE49-F238E27FC236}">
                <a16:creationId xmlns:a16="http://schemas.microsoft.com/office/drawing/2014/main" id="{B8C996D1-70F7-E39A-4B6E-02F2641C1D41}"/>
              </a:ext>
            </a:extLst>
          </p:cNvPr>
          <p:cNvSpPr txBox="1"/>
          <p:nvPr/>
        </p:nvSpPr>
        <p:spPr>
          <a:xfrm>
            <a:off x="386292" y="2334648"/>
            <a:ext cx="2572946" cy="799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0" marR="0" lvl="0" indent="0" algn="ctr" defTabSz="1219169" rtl="0" eaLnBrk="1" fontAlgn="auto" latinLnBrk="0" hangingPunct="0">
              <a:lnSpc>
                <a:spcPct val="90000"/>
              </a:lnSpc>
              <a:spcBef>
                <a:spcPts val="2250"/>
              </a:spcBef>
              <a:spcAft>
                <a:spcPts val="0"/>
              </a:spcAft>
              <a:buClrTx/>
              <a:buSzTx/>
              <a:buFontTx/>
              <a:buNone/>
              <a:tabLst/>
              <a:defRPr b="1">
                <a:solidFill>
                  <a:srgbClr val="5E5E5E"/>
                </a:solidFill>
              </a:defRPr>
            </a:pPr>
            <a:r>
              <a:rPr kumimoji="0" lang="en-US"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Cloud Slicing to Derive Free Tropospheric (700-300 </a:t>
            </a:r>
            <a:r>
              <a:rPr kumimoji="0" lang="en-US" sz="1800" b="1" i="0" u="none" strike="noStrike" kern="0" cap="none" spc="0" normalizeH="0" baseline="0" noProof="0" dirty="0" err="1">
                <a:ln>
                  <a:noFill/>
                </a:ln>
                <a:solidFill>
                  <a:srgbClr val="00B050"/>
                </a:solidFill>
                <a:effectLst/>
                <a:uLnTx/>
                <a:uFillTx/>
                <a:latin typeface="Helvetica Neue"/>
                <a:ea typeface="Helvetica Neue"/>
                <a:cs typeface="Helvetica Neue"/>
                <a:sym typeface="Helvetica Neue"/>
              </a:rPr>
              <a:t>hPa</a:t>
            </a:r>
            <a:r>
              <a:rPr kumimoji="0" lang="en-US"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 NO</a:t>
            </a:r>
            <a:r>
              <a:rPr kumimoji="0" lang="en-US" sz="1800" b="1" i="0" u="none" strike="noStrike" kern="0" cap="none" spc="0" normalizeH="0" baseline="-25000" noProof="0" dirty="0">
                <a:ln>
                  <a:noFill/>
                </a:ln>
                <a:solidFill>
                  <a:srgbClr val="00B050"/>
                </a:solidFill>
                <a:effectLst/>
                <a:uLnTx/>
                <a:uFillTx/>
                <a:latin typeface="Helvetica Neue"/>
                <a:ea typeface="Helvetica Neue"/>
                <a:cs typeface="Helvetica Neue"/>
                <a:sym typeface="Helvetica Neue"/>
              </a:rPr>
              <a:t>2</a:t>
            </a:r>
            <a:endParaRPr kumimoji="0" sz="1800" b="1" i="0" u="none" strike="noStrike" kern="0" cap="none" spc="0" normalizeH="0" baseline="-25000" noProof="0" dirty="0">
              <a:ln>
                <a:noFill/>
              </a:ln>
              <a:solidFill>
                <a:srgbClr val="00B050"/>
              </a:solidFill>
              <a:effectLst/>
              <a:uLnTx/>
              <a:uFillTx/>
              <a:latin typeface="Helvetica Neue"/>
              <a:ea typeface="Helvetica Neue"/>
              <a:cs typeface="Helvetica Neue"/>
              <a:sym typeface="Helvetica Neue"/>
            </a:endParaRPr>
          </a:p>
        </p:txBody>
      </p:sp>
      <p:pic>
        <p:nvPicPr>
          <p:cNvPr id="77" name="Picture 76" descr="A screenshot of a screenshot showing maps&#10;&#10;AI-generated content may be incorrect.">
            <a:extLst>
              <a:ext uri="{FF2B5EF4-FFF2-40B4-BE49-F238E27FC236}">
                <a16:creationId xmlns:a16="http://schemas.microsoft.com/office/drawing/2014/main" id="{D7BA1AF7-D3B0-418C-783A-0033ADAC509E}"/>
              </a:ext>
            </a:extLst>
          </p:cNvPr>
          <p:cNvPicPr>
            <a:picLocks noChangeAspect="1"/>
          </p:cNvPicPr>
          <p:nvPr/>
        </p:nvPicPr>
        <p:blipFill>
          <a:blip r:embed="rId6">
            <a:extLst>
              <a:ext uri="{28A0092B-C50C-407E-A947-70E740481C1C}">
                <a14:useLocalDpi xmlns:a14="http://schemas.microsoft.com/office/drawing/2010/main" val="0"/>
              </a:ext>
            </a:extLst>
          </a:blip>
          <a:srcRect l="15925" t="9665" r="17914" b="1819"/>
          <a:stretch>
            <a:fillRect/>
          </a:stretch>
        </p:blipFill>
        <p:spPr>
          <a:xfrm>
            <a:off x="8641515" y="1195095"/>
            <a:ext cx="3268445" cy="4234459"/>
          </a:xfrm>
          <a:prstGeom prst="rect">
            <a:avLst/>
          </a:prstGeom>
        </p:spPr>
      </p:pic>
      <p:sp>
        <p:nvSpPr>
          <p:cNvPr id="78" name="TextBox 77">
            <a:extLst>
              <a:ext uri="{FF2B5EF4-FFF2-40B4-BE49-F238E27FC236}">
                <a16:creationId xmlns:a16="http://schemas.microsoft.com/office/drawing/2014/main" id="{ED2F17B2-A4D1-3946-D52A-730BBD51B931}"/>
              </a:ext>
            </a:extLst>
          </p:cNvPr>
          <p:cNvSpPr txBox="1"/>
          <p:nvPr/>
        </p:nvSpPr>
        <p:spPr>
          <a:xfrm>
            <a:off x="8797931" y="5406620"/>
            <a:ext cx="3112029" cy="1200329"/>
          </a:xfrm>
          <a:prstGeom prst="rect">
            <a:avLst/>
          </a:prstGeom>
          <a:solidFill>
            <a:srgbClr val="D7E4F1"/>
          </a:solidFill>
          <a:effectLst>
            <a:outerShdw blurRad="177800" dist="38100" dir="2700000" algn="tl" rotWithShape="0">
              <a:prstClr val="black">
                <a:alpha val="20000"/>
              </a:prstClr>
            </a:outerShdw>
          </a:effectLst>
        </p:spPr>
        <p:txBody>
          <a:bodyPr wrap="square">
            <a:spAutoFit/>
          </a:bodyPr>
          <a:lstStyle/>
          <a:p>
            <a:pPr marL="0" marR="0" lvl="0" indent="0" algn="ctr" defTabSz="609585" rtl="0" eaLnBrk="1" fontAlgn="auto" latinLnBrk="0" hangingPunct="1">
              <a:lnSpc>
                <a:spcPct val="100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Calibri"/>
                <a:ea typeface="+mn-ea"/>
                <a:cs typeface="+mn-cs"/>
              </a:rPr>
              <a:t>Large errors in model lightning NOx emissions: A yield of 150 mol N flash</a:t>
            </a:r>
            <a:r>
              <a:rPr kumimoji="0" lang="en-US" sz="1800" b="1" i="0" u="none" strike="noStrike" kern="1200" cap="none" spc="0" normalizeH="0" baseline="30000" noProof="0" dirty="0">
                <a:ln>
                  <a:noFill/>
                </a:ln>
                <a:solidFill>
                  <a:srgbClr val="0432FF"/>
                </a:solidFill>
                <a:effectLst/>
                <a:uLnTx/>
                <a:uFillTx/>
                <a:latin typeface="Calibri"/>
                <a:ea typeface="+mn-ea"/>
                <a:cs typeface="+mn-cs"/>
              </a:rPr>
              <a:t>-1</a:t>
            </a:r>
            <a:r>
              <a:rPr kumimoji="0" lang="en-US" sz="1800" b="1" i="0" u="none" strike="noStrike" kern="1200" cap="none" spc="0" normalizeH="0" baseline="0" noProof="0" dirty="0">
                <a:ln>
                  <a:noFill/>
                </a:ln>
                <a:solidFill>
                  <a:srgbClr val="0432FF"/>
                </a:solidFill>
                <a:effectLst/>
                <a:uLnTx/>
                <a:uFillTx/>
                <a:latin typeface="Calibri"/>
                <a:ea typeface="+mn-ea"/>
                <a:cs typeface="+mn-cs"/>
              </a:rPr>
              <a:t> appears most reasonable for NA.</a:t>
            </a:r>
          </a:p>
        </p:txBody>
      </p:sp>
      <p:sp>
        <p:nvSpPr>
          <p:cNvPr id="7" name="Diurnal Variations of O3 Production Regime Derived from TEMPO">
            <a:extLst>
              <a:ext uri="{FF2B5EF4-FFF2-40B4-BE49-F238E27FC236}">
                <a16:creationId xmlns:a16="http://schemas.microsoft.com/office/drawing/2014/main" id="{6A66C55F-CC9D-5F2F-2D54-6DAC41D5C853}"/>
              </a:ext>
            </a:extLst>
          </p:cNvPr>
          <p:cNvSpPr txBox="1"/>
          <p:nvPr/>
        </p:nvSpPr>
        <p:spPr>
          <a:xfrm>
            <a:off x="4066962" y="1044798"/>
            <a:ext cx="4048858" cy="3005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marL="0" marR="0" lvl="0" indent="0" algn="l" defTabSz="1219169" rtl="0" eaLnBrk="1" fontAlgn="auto" latinLnBrk="0" hangingPunct="0">
              <a:lnSpc>
                <a:spcPct val="90000"/>
              </a:lnSpc>
              <a:spcBef>
                <a:spcPts val="2250"/>
              </a:spcBef>
              <a:spcAft>
                <a:spcPts val="0"/>
              </a:spcAft>
              <a:buClrTx/>
              <a:buSzTx/>
              <a:buFontTx/>
              <a:buNone/>
              <a:tabLst/>
              <a:defRPr b="1">
                <a:solidFill>
                  <a:srgbClr val="5E5E5E"/>
                </a:solidFill>
              </a:defRPr>
            </a:pPr>
            <a:r>
              <a:rPr kumimoji="0" lang="en-US"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First </a:t>
            </a:r>
            <a:r>
              <a:rPr kumimoji="0"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Diurnal </a:t>
            </a:r>
            <a:r>
              <a:rPr kumimoji="0" lang="en-US"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Observation </a:t>
            </a:r>
            <a:r>
              <a:rPr kumimoji="0"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of </a:t>
            </a:r>
            <a:r>
              <a:rPr kumimoji="0" lang="en-US" sz="1800" b="1" i="0" u="none" strike="noStrike" kern="0" cap="none" spc="0" normalizeH="0" baseline="0" noProof="0" dirty="0">
                <a:ln>
                  <a:noFill/>
                </a:ln>
                <a:solidFill>
                  <a:srgbClr val="00B050"/>
                </a:solidFill>
                <a:effectLst/>
                <a:uLnTx/>
                <a:uFillTx/>
                <a:latin typeface="Helvetica Neue"/>
                <a:ea typeface="Helvetica Neue"/>
                <a:cs typeface="Helvetica Neue"/>
                <a:sym typeface="Helvetica Neue"/>
              </a:rPr>
              <a:t>FT NO</a:t>
            </a:r>
            <a:r>
              <a:rPr kumimoji="0" lang="en-US" sz="1800" b="1" i="0" u="none" strike="noStrike" kern="0" cap="none" spc="0" normalizeH="0" baseline="-25000" noProof="0" dirty="0">
                <a:ln>
                  <a:noFill/>
                </a:ln>
                <a:solidFill>
                  <a:srgbClr val="00B050"/>
                </a:solidFill>
                <a:effectLst/>
                <a:uLnTx/>
                <a:uFillTx/>
                <a:latin typeface="Helvetica Neue"/>
                <a:ea typeface="Helvetica Neue"/>
                <a:cs typeface="Helvetica Neue"/>
                <a:sym typeface="Helvetica Neue"/>
              </a:rPr>
              <a:t>2</a:t>
            </a:r>
            <a:endParaRPr kumimoji="0" sz="1800" b="1" i="0" u="none" strike="noStrike" kern="0" cap="none" spc="0" normalizeH="0" baseline="-25000" noProof="0" dirty="0">
              <a:ln>
                <a:noFill/>
              </a:ln>
              <a:solidFill>
                <a:srgbClr val="00B050"/>
              </a:solidFill>
              <a:effectLst/>
              <a:uLnTx/>
              <a:uFillTx/>
              <a:latin typeface="Helvetica Neue"/>
              <a:ea typeface="Helvetica Neue"/>
              <a:cs typeface="Helvetica Neue"/>
              <a:sym typeface="Helvetica Neue"/>
            </a:endParaRPr>
          </a:p>
        </p:txBody>
      </p:sp>
      <p:sp>
        <p:nvSpPr>
          <p:cNvPr id="8" name="TextBox 7">
            <a:extLst>
              <a:ext uri="{FF2B5EF4-FFF2-40B4-BE49-F238E27FC236}">
                <a16:creationId xmlns:a16="http://schemas.microsoft.com/office/drawing/2014/main" id="{A66E6604-5BA8-ED1C-FA1E-71587E6E5015}"/>
              </a:ext>
            </a:extLst>
          </p:cNvPr>
          <p:cNvSpPr txBox="1"/>
          <p:nvPr/>
        </p:nvSpPr>
        <p:spPr>
          <a:xfrm>
            <a:off x="1070940" y="1173371"/>
            <a:ext cx="2601781" cy="1200329"/>
          </a:xfrm>
          <a:prstGeom prst="rect">
            <a:avLst/>
          </a:prstGeom>
          <a:noFill/>
        </p:spPr>
        <p:txBody>
          <a:bodyPr wrap="square" rtlCol="0">
            <a:spAutoFit/>
          </a:bodyPr>
          <a:lstStyle/>
          <a:p>
            <a:r>
              <a:rPr lang="en-US" sz="2400" b="1" dirty="0">
                <a:solidFill>
                  <a:srgbClr val="0A02FF"/>
                </a:solidFill>
              </a:rPr>
              <a:t>New TEMPO Study published on PNAS</a:t>
            </a:r>
          </a:p>
          <a:p>
            <a:r>
              <a:rPr lang="en-US" sz="2400" b="1" dirty="0">
                <a:solidFill>
                  <a:srgbClr val="0A02FF"/>
                </a:solidFill>
              </a:rPr>
              <a:t>Dang et al., 2025</a:t>
            </a:r>
          </a:p>
        </p:txBody>
      </p:sp>
    </p:spTree>
    <p:extLst>
      <p:ext uri="{BB962C8B-B14F-4D97-AF65-F5344CB8AC3E}">
        <p14:creationId xmlns:p14="http://schemas.microsoft.com/office/powerpoint/2010/main" val="2870979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368FA-395F-A188-A879-0594173006C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B58143-24EE-B79D-A778-33ABD107D851}"/>
              </a:ext>
            </a:extLst>
          </p:cNvPr>
          <p:cNvSpPr txBox="1"/>
          <p:nvPr/>
        </p:nvSpPr>
        <p:spPr>
          <a:xfrm>
            <a:off x="0" y="172902"/>
            <a:ext cx="1218278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TEMPO AGU Special Collection</a:t>
            </a:r>
          </a:p>
        </p:txBody>
      </p:sp>
      <p:sp>
        <p:nvSpPr>
          <p:cNvPr id="4" name="Slide Number Placeholder 3">
            <a:extLst>
              <a:ext uri="{FF2B5EF4-FFF2-40B4-BE49-F238E27FC236}">
                <a16:creationId xmlns:a16="http://schemas.microsoft.com/office/drawing/2014/main" id="{EE6292B2-8948-661C-1ADE-65711699C2EA}"/>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2" name="Content Placeholder 4">
            <a:extLst>
              <a:ext uri="{FF2B5EF4-FFF2-40B4-BE49-F238E27FC236}">
                <a16:creationId xmlns:a16="http://schemas.microsoft.com/office/drawing/2014/main" id="{C0945EFF-FE69-1F70-A00B-C71A9FDBDE1C}"/>
              </a:ext>
            </a:extLst>
          </p:cNvPr>
          <p:cNvSpPr txBox="1">
            <a:spLocks/>
          </p:cNvSpPr>
          <p:nvPr/>
        </p:nvSpPr>
        <p:spPr>
          <a:xfrm>
            <a:off x="9219" y="1029161"/>
            <a:ext cx="12182781" cy="5884498"/>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None/>
              <a:tabLst/>
              <a:defRPr/>
            </a:pPr>
            <a:r>
              <a:rPr kumimoji="0" lang="en-US" sz="2800" b="1" i="1" u="none" strike="noStrike" kern="0" cap="none" spc="0" normalizeH="0" baseline="0" noProof="0" dirty="0">
                <a:ln>
                  <a:noFill/>
                </a:ln>
                <a:solidFill>
                  <a:srgbClr val="013589"/>
                </a:solidFill>
                <a:effectLst/>
                <a:uLnTx/>
                <a:uFillTx/>
                <a:latin typeface="Calibri"/>
                <a:ea typeface="+mn-ea"/>
                <a:cs typeface="Arial"/>
              </a:rPr>
              <a:t>Call for Papers</a:t>
            </a:r>
            <a:endParaRPr kumimoji="0" lang="en-US" sz="28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None/>
              <a:tabLst/>
              <a:defRPr/>
            </a:pPr>
            <a:r>
              <a:rPr kumimoji="0" lang="en-US" sz="32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rPr>
              <a:t>TEMPO Data Products, Science, and Applications</a:t>
            </a:r>
          </a:p>
          <a:p>
            <a:pPr marL="457189" marR="0" lvl="0" indent="-457189" algn="l" defTabSz="609585" rtl="0" eaLnBrk="1" fontAlgn="auto" latinLnBrk="0" hangingPunct="1">
              <a:lnSpc>
                <a:spcPct val="100000"/>
              </a:lnSpc>
              <a:spcBef>
                <a:spcPts val="0"/>
              </a:spcBef>
              <a:spcAft>
                <a:spcPts val="0"/>
              </a:spcAft>
              <a:buClrTx/>
              <a:buSzTx/>
              <a:buFont typeface="Wingdings" pitchFamily="2" charset="2"/>
              <a:buChar char="Ø"/>
              <a:tabLst/>
              <a:defRPr/>
            </a:pPr>
            <a:endParaRPr kumimoji="0" lang="en-US" sz="2200" b="1" i="0" u="none" strike="noStrike" kern="100" cap="none" spc="0" normalizeH="0" baseline="0" noProof="0" dirty="0">
              <a:ln>
                <a:noFill/>
              </a:ln>
              <a:solidFill>
                <a:srgbClr val="0228FF"/>
              </a:solidFill>
              <a:effectLst/>
              <a:uLnTx/>
              <a:uFillTx/>
              <a:latin typeface="Aptos" panose="020B0004020202020204" pitchFamily="34"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lang="en-US" sz="3200" b="1" kern="100" dirty="0">
              <a:solidFill>
                <a:srgbClr val="0228FF"/>
              </a:solidFill>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lvl="0" indent="0" algn="ctr" defTabSz="914400">
              <a:spcBef>
                <a:spcPts val="0"/>
              </a:spcBef>
              <a:buNone/>
              <a:defRPr/>
            </a:pPr>
            <a:endParaRPr kumimoji="0" lang="en-US" sz="3200" b="1" i="0" u="none" strike="noStrike" kern="100" cap="none" spc="0" normalizeH="0" baseline="0" noProof="0" dirty="0">
              <a:ln>
                <a:noFill/>
              </a:ln>
              <a:solidFill>
                <a:srgbClr val="0228FF"/>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0" marR="0" lvl="0" indent="0" algn="just" defTabSz="609585" rtl="0" eaLnBrk="1" fontAlgn="auto" latinLnBrk="0" hangingPunct="1">
              <a:lnSpc>
                <a:spcPct val="115000"/>
              </a:lnSpc>
              <a:spcBef>
                <a:spcPts val="0"/>
              </a:spcBef>
              <a:spcAft>
                <a:spcPts val="0"/>
              </a:spcAft>
              <a:buClrTx/>
              <a:buSzTx/>
              <a:buNone/>
              <a:tabLst/>
              <a:defRPr/>
            </a:pPr>
            <a:endParaRPr kumimoji="0" lang="en-US" sz="3200" b="1" i="0" u="none" strike="noStrike" kern="0" cap="none" spc="0" normalizeH="0" baseline="0" noProof="0" dirty="0">
              <a:ln>
                <a:noFill/>
              </a:ln>
              <a:solidFill>
                <a:srgbClr val="FF0000"/>
              </a:solidFill>
              <a:effectLst/>
              <a:uLnTx/>
              <a:uFillTx/>
              <a:latin typeface="Calibri"/>
              <a:ea typeface="+mn-ea"/>
              <a:cs typeface="Arial"/>
            </a:endParaRPr>
          </a:p>
          <a:p>
            <a:pPr marL="0" marR="0" lvl="0" indent="0" algn="ctr" defTabSz="609585" rtl="0" eaLnBrk="1" fontAlgn="auto" latinLnBrk="0" hangingPunct="1">
              <a:lnSpc>
                <a:spcPct val="115000"/>
              </a:lnSpc>
              <a:spcBef>
                <a:spcPts val="0"/>
              </a:spcBef>
              <a:spcAft>
                <a:spcPts val="0"/>
              </a:spcAft>
              <a:buClrTx/>
              <a:buSzTx/>
              <a:buNone/>
              <a:tabLst/>
              <a:defRPr/>
            </a:pPr>
            <a:r>
              <a:rPr kumimoji="0" lang="en-US" sz="2800" b="1" i="0" u="none" strike="noStrike" kern="0" cap="none" spc="0" normalizeH="0" baseline="0" noProof="0" dirty="0">
                <a:ln>
                  <a:noFill/>
                </a:ln>
                <a:solidFill>
                  <a:srgbClr val="FF0000"/>
                </a:solidFill>
                <a:effectLst/>
                <a:uLnTx/>
                <a:uFillTx/>
                <a:latin typeface="Calibri"/>
                <a:ea typeface="+mn-ea"/>
                <a:cs typeface="Arial"/>
              </a:rPr>
              <a:t>Submission Deadline: December 31, 2026</a:t>
            </a:r>
            <a:endParaRPr kumimoji="0" lang="en-US" sz="2800" b="1" i="0" u="none" strike="noStrike" kern="100" cap="none" spc="0" normalizeH="0" baseline="0" noProof="0" dirty="0">
              <a:ln>
                <a:noFill/>
              </a:ln>
              <a:solidFill>
                <a:srgbClr val="FF0000"/>
              </a:solidFill>
              <a:effectLst/>
              <a:uLnTx/>
              <a:uFillTx/>
              <a:latin typeface="Times New Roman" panose="02020603050405020304" pitchFamily="18" charset="0"/>
              <a:ea typeface="DengXian" panose="02010600030101010101" pitchFamily="2" charset="-122"/>
              <a:cs typeface="Times New Roman" panose="02020603050405020304" pitchFamily="18" charset="0"/>
            </a:endParaRPr>
          </a:p>
          <a:p>
            <a:pPr marL="457189" marR="0" lvl="0" indent="-457189" algn="l" defTabSz="609585" rtl="0" eaLnBrk="1" fontAlgn="auto" latinLnBrk="0" hangingPunct="1">
              <a:lnSpc>
                <a:spcPct val="100000"/>
              </a:lnSpc>
              <a:spcBef>
                <a:spcPts val="0"/>
              </a:spcBef>
              <a:spcAft>
                <a:spcPts val="0"/>
              </a:spcAft>
              <a:buClrTx/>
              <a:buSzTx/>
              <a:buFont typeface="Arial"/>
              <a:buChar char="•"/>
              <a:tabLst/>
              <a:defRPr/>
            </a:pP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056" name="Picture 8" descr="Geophysical Research Letters | Wiley">
            <a:extLst>
              <a:ext uri="{FF2B5EF4-FFF2-40B4-BE49-F238E27FC236}">
                <a16:creationId xmlns:a16="http://schemas.microsoft.com/office/drawing/2014/main" id="{D925705E-EB80-0CF5-1277-BBBBD23BB2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979" y="1952161"/>
            <a:ext cx="2227096" cy="288400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arth and Space Science - Wiley Online Library">
            <a:extLst>
              <a:ext uri="{FF2B5EF4-FFF2-40B4-BE49-F238E27FC236}">
                <a16:creationId xmlns:a16="http://schemas.microsoft.com/office/drawing/2014/main" id="{2C0D2742-28EA-3AF9-25C2-503065059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9387" y="2005178"/>
            <a:ext cx="2148802" cy="283099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Journal of Geophysical Research: Atmospheres: Vol 124, No 13">
            <a:extLst>
              <a:ext uri="{FF2B5EF4-FFF2-40B4-BE49-F238E27FC236}">
                <a16:creationId xmlns:a16="http://schemas.microsoft.com/office/drawing/2014/main" id="{53E626FB-4B15-DA88-49A3-6A216F275A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5519" y="2024451"/>
            <a:ext cx="2132871" cy="2811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4BA52F-6204-7529-8F2B-474E2AACE9F1}"/>
              </a:ext>
            </a:extLst>
          </p:cNvPr>
          <p:cNvSpPr txBox="1"/>
          <p:nvPr/>
        </p:nvSpPr>
        <p:spPr>
          <a:xfrm>
            <a:off x="2236410" y="5644082"/>
            <a:ext cx="7728398" cy="461665"/>
          </a:xfrm>
          <a:prstGeom prst="rect">
            <a:avLst/>
          </a:prstGeom>
          <a:noFill/>
        </p:spPr>
        <p:txBody>
          <a:bodyPr wrap="none" rtlCol="0">
            <a:spAutoFit/>
          </a:bodyPr>
          <a:lstStyle/>
          <a:p>
            <a:r>
              <a:rPr lang="en-US" sz="2400" b="1" dirty="0">
                <a:solidFill>
                  <a:srgbClr val="00B050"/>
                </a:solidFill>
              </a:rPr>
              <a:t>Currently, 28 papers submitted, 21 papers published so far!</a:t>
            </a:r>
          </a:p>
        </p:txBody>
      </p:sp>
      <p:pic>
        <p:nvPicPr>
          <p:cNvPr id="7" name="Picture 6" descr="A qr code with a dinosaur&#10;&#10;AI-generated content may be incorrect.">
            <a:extLst>
              <a:ext uri="{FF2B5EF4-FFF2-40B4-BE49-F238E27FC236}">
                <a16:creationId xmlns:a16="http://schemas.microsoft.com/office/drawing/2014/main" id="{2F0C77C0-F2F0-B308-143B-9C8C818E11E3}"/>
              </a:ext>
            </a:extLst>
          </p:cNvPr>
          <p:cNvPicPr>
            <a:picLocks noChangeAspect="1"/>
          </p:cNvPicPr>
          <p:nvPr/>
        </p:nvPicPr>
        <p:blipFill>
          <a:blip r:embed="rId5"/>
          <a:stretch>
            <a:fillRect/>
          </a:stretch>
        </p:blipFill>
        <p:spPr>
          <a:xfrm>
            <a:off x="9250017" y="2915462"/>
            <a:ext cx="2148802" cy="2148802"/>
          </a:xfrm>
          <a:prstGeom prst="rect">
            <a:avLst/>
          </a:prstGeom>
        </p:spPr>
      </p:pic>
    </p:spTree>
    <p:extLst>
      <p:ext uri="{BB962C8B-B14F-4D97-AF65-F5344CB8AC3E}">
        <p14:creationId xmlns:p14="http://schemas.microsoft.com/office/powerpoint/2010/main" val="292327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B32C1-4C17-EB45-56DD-C748F0BE8E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424E4F-EACA-522D-CC05-259A8D642CE4}"/>
              </a:ext>
            </a:extLst>
          </p:cNvPr>
          <p:cNvSpPr>
            <a:spLocks noGrp="1"/>
          </p:cNvSpPr>
          <p:nvPr>
            <p:ph type="title"/>
          </p:nvPr>
        </p:nvSpPr>
        <p:spPr>
          <a:xfrm>
            <a:off x="0" y="0"/>
            <a:ext cx="12191998" cy="975701"/>
          </a:xfrm>
        </p:spPr>
        <p:txBody>
          <a:bodyPr/>
          <a:lstStyle/>
          <a:p>
            <a:pPr lvl="0"/>
            <a:r>
              <a:rPr lang="en-US" dirty="0"/>
              <a:t>TEMPO Early Adopter Program for </a:t>
            </a:r>
            <a:br>
              <a:rPr lang="en-US" dirty="0"/>
            </a:br>
            <a:r>
              <a:rPr lang="en-US" dirty="0"/>
              <a:t>Science and Applications</a:t>
            </a:r>
          </a:p>
        </p:txBody>
      </p:sp>
      <p:sp>
        <p:nvSpPr>
          <p:cNvPr id="5" name="Slide Number Placeholder 4">
            <a:extLst>
              <a:ext uri="{FF2B5EF4-FFF2-40B4-BE49-F238E27FC236}">
                <a16:creationId xmlns:a16="http://schemas.microsoft.com/office/drawing/2014/main" id="{6EEAB270-6699-D63A-B7AE-06F369A5DA15}"/>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grpSp>
        <p:nvGrpSpPr>
          <p:cNvPr id="6" name="Group 5">
            <a:extLst>
              <a:ext uri="{FF2B5EF4-FFF2-40B4-BE49-F238E27FC236}">
                <a16:creationId xmlns:a16="http://schemas.microsoft.com/office/drawing/2014/main" id="{B5557944-FBFA-C737-3A04-1D0F2CCC7E06}"/>
              </a:ext>
            </a:extLst>
          </p:cNvPr>
          <p:cNvGrpSpPr/>
          <p:nvPr/>
        </p:nvGrpSpPr>
        <p:grpSpPr>
          <a:xfrm>
            <a:off x="0" y="1097281"/>
            <a:ext cx="8197795" cy="5706739"/>
            <a:chOff x="110520" y="760186"/>
            <a:chExt cx="8648276" cy="6097814"/>
          </a:xfrm>
        </p:grpSpPr>
        <p:pic>
          <p:nvPicPr>
            <p:cNvPr id="7" name="Picture 6" descr="Map&#10;&#10;AI-generated content may be incorrect.">
              <a:extLst>
                <a:ext uri="{FF2B5EF4-FFF2-40B4-BE49-F238E27FC236}">
                  <a16:creationId xmlns:a16="http://schemas.microsoft.com/office/drawing/2014/main" id="{F14B75E3-DB52-A13B-683B-B7F16FEBD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0842" y="783336"/>
              <a:ext cx="4377954" cy="3108960"/>
            </a:xfrm>
            <a:prstGeom prst="rect">
              <a:avLst/>
            </a:prstGeom>
          </p:spPr>
        </p:pic>
        <p:pic>
          <p:nvPicPr>
            <p:cNvPr id="8" name="Picture 7" descr="Diagram&#10;&#10;AI-generated content may be incorrect.">
              <a:extLst>
                <a:ext uri="{FF2B5EF4-FFF2-40B4-BE49-F238E27FC236}">
                  <a16:creationId xmlns:a16="http://schemas.microsoft.com/office/drawing/2014/main" id="{3241F5E6-5E68-7769-EF68-9FF66A68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0843" y="3749040"/>
              <a:ext cx="4204569" cy="3108960"/>
            </a:xfrm>
            <a:prstGeom prst="rect">
              <a:avLst/>
            </a:prstGeom>
          </p:spPr>
        </p:pic>
        <p:pic>
          <p:nvPicPr>
            <p:cNvPr id="9" name="Picture 8" descr="Map&#10;&#10;AI-generated content may be incorrect.">
              <a:extLst>
                <a:ext uri="{FF2B5EF4-FFF2-40B4-BE49-F238E27FC236}">
                  <a16:creationId xmlns:a16="http://schemas.microsoft.com/office/drawing/2014/main" id="{D5AA0C09-EE77-8240-1A7B-8CCC884C35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975" y="783336"/>
              <a:ext cx="4373748" cy="3108960"/>
            </a:xfrm>
            <a:prstGeom prst="rect">
              <a:avLst/>
            </a:prstGeom>
          </p:spPr>
        </p:pic>
        <p:pic>
          <p:nvPicPr>
            <p:cNvPr id="10" name="Picture 9">
              <a:extLst>
                <a:ext uri="{FF2B5EF4-FFF2-40B4-BE49-F238E27FC236}">
                  <a16:creationId xmlns:a16="http://schemas.microsoft.com/office/drawing/2014/main" id="{CC3571A1-F204-ECD0-2618-5C1FC7EAE4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550" y="3749040"/>
              <a:ext cx="4421532" cy="3108960"/>
            </a:xfrm>
            <a:prstGeom prst="rect">
              <a:avLst/>
            </a:prstGeom>
          </p:spPr>
        </p:pic>
        <p:sp>
          <p:nvSpPr>
            <p:cNvPr id="12" name="TextBox 11">
              <a:extLst>
                <a:ext uri="{FF2B5EF4-FFF2-40B4-BE49-F238E27FC236}">
                  <a16:creationId xmlns:a16="http://schemas.microsoft.com/office/drawing/2014/main" id="{F9A96807-D0A5-AAE3-4725-43DB2DE0D1D6}"/>
                </a:ext>
              </a:extLst>
            </p:cNvPr>
            <p:cNvSpPr txBox="1"/>
            <p:nvPr/>
          </p:nvSpPr>
          <p:spPr>
            <a:xfrm>
              <a:off x="110520" y="760186"/>
              <a:ext cx="831557" cy="400110"/>
            </a:xfrm>
            <a:prstGeom prst="rect">
              <a:avLst/>
            </a:prstGeom>
            <a:solidFill>
              <a:srgbClr val="9FA8E7"/>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NO</a:t>
              </a:r>
              <a:r>
                <a:rPr kumimoji="0" lang="en-US"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2</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8D8897C-14A2-FB23-BFEC-E6CD3368E2A7}"/>
                </a:ext>
              </a:extLst>
            </p:cNvPr>
            <p:cNvSpPr txBox="1"/>
            <p:nvPr/>
          </p:nvSpPr>
          <p:spPr>
            <a:xfrm>
              <a:off x="4634381" y="760186"/>
              <a:ext cx="930865" cy="427529"/>
            </a:xfrm>
            <a:prstGeom prst="rect">
              <a:avLst/>
            </a:prstGeom>
            <a:solidFill>
              <a:srgbClr val="9FA8E7"/>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HCHO</a:t>
              </a:r>
            </a:p>
          </p:txBody>
        </p:sp>
        <p:sp>
          <p:nvSpPr>
            <p:cNvPr id="17" name="TextBox 16">
              <a:extLst>
                <a:ext uri="{FF2B5EF4-FFF2-40B4-BE49-F238E27FC236}">
                  <a16:creationId xmlns:a16="http://schemas.microsoft.com/office/drawing/2014/main" id="{646074A6-AB1C-721E-44B3-5C2615B03414}"/>
                </a:ext>
              </a:extLst>
            </p:cNvPr>
            <p:cNvSpPr txBox="1"/>
            <p:nvPr/>
          </p:nvSpPr>
          <p:spPr>
            <a:xfrm>
              <a:off x="128866" y="3782690"/>
              <a:ext cx="768756" cy="400110"/>
            </a:xfrm>
            <a:prstGeom prst="rect">
              <a:avLst/>
            </a:prstGeom>
            <a:solidFill>
              <a:srgbClr val="9FA8E7"/>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a:t>
              </a:r>
              <a:r>
                <a:rPr kumimoji="0" lang="en-US" sz="2000" b="1" i="0" u="none" strike="noStrike" kern="1200" cap="none" spc="0" normalizeH="0" baseline="-2500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3</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3A125456-CFCA-0B7E-7934-F5E2046834BD}"/>
                </a:ext>
              </a:extLst>
            </p:cNvPr>
            <p:cNvSpPr txBox="1"/>
            <p:nvPr/>
          </p:nvSpPr>
          <p:spPr>
            <a:xfrm>
              <a:off x="4611231" y="3786966"/>
              <a:ext cx="854707" cy="400110"/>
            </a:xfrm>
            <a:prstGeom prst="rect">
              <a:avLst/>
            </a:prstGeom>
            <a:solidFill>
              <a:srgbClr val="9FA8E7"/>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UVAI</a:t>
              </a:r>
            </a:p>
          </p:txBody>
        </p:sp>
        <p:sp>
          <p:nvSpPr>
            <p:cNvPr id="19" name="TextBox 12">
              <a:extLst>
                <a:ext uri="{FF2B5EF4-FFF2-40B4-BE49-F238E27FC236}">
                  <a16:creationId xmlns:a16="http://schemas.microsoft.com/office/drawing/2014/main" id="{5570FF6A-54C1-7D55-8CEC-A15F73892698}"/>
                </a:ext>
              </a:extLst>
            </p:cNvPr>
            <p:cNvSpPr txBox="1"/>
            <p:nvPr/>
          </p:nvSpPr>
          <p:spPr>
            <a:xfrm>
              <a:off x="6137698" y="2677124"/>
              <a:ext cx="949199"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Arial" charset="0"/>
                  <a:ea typeface="+mn-ea"/>
                  <a:cs typeface="+mn-cs"/>
                </a:rPr>
                <a:t>Boise</a:t>
              </a:r>
            </a:p>
          </p:txBody>
        </p:sp>
        <p:sp>
          <p:nvSpPr>
            <p:cNvPr id="20" name="TextBox 12">
              <a:extLst>
                <a:ext uri="{FF2B5EF4-FFF2-40B4-BE49-F238E27FC236}">
                  <a16:creationId xmlns:a16="http://schemas.microsoft.com/office/drawing/2014/main" id="{53D1F43A-7CA2-2AC5-B688-D7D567AB17CA}"/>
                </a:ext>
              </a:extLst>
            </p:cNvPr>
            <p:cNvSpPr txBox="1"/>
            <p:nvPr/>
          </p:nvSpPr>
          <p:spPr>
            <a:xfrm>
              <a:off x="6137698" y="5672664"/>
              <a:ext cx="949199"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Arial" charset="0"/>
                  <a:ea typeface="+mn-ea"/>
                  <a:cs typeface="+mn-cs"/>
                </a:rPr>
                <a:t>Boise</a:t>
              </a:r>
            </a:p>
          </p:txBody>
        </p:sp>
        <p:sp>
          <p:nvSpPr>
            <p:cNvPr id="21" name="TextBox 12">
              <a:extLst>
                <a:ext uri="{FF2B5EF4-FFF2-40B4-BE49-F238E27FC236}">
                  <a16:creationId xmlns:a16="http://schemas.microsoft.com/office/drawing/2014/main" id="{479693AC-3245-8CFF-2EC6-3FCD47619FFE}"/>
                </a:ext>
              </a:extLst>
            </p:cNvPr>
            <p:cNvSpPr txBox="1"/>
            <p:nvPr/>
          </p:nvSpPr>
          <p:spPr>
            <a:xfrm>
              <a:off x="1995866" y="5693757"/>
              <a:ext cx="949199"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mn-ea"/>
                  <a:cs typeface="+mn-cs"/>
                </a:rPr>
                <a:t>Boise</a:t>
              </a:r>
            </a:p>
          </p:txBody>
        </p:sp>
        <p:sp>
          <p:nvSpPr>
            <p:cNvPr id="22" name="TextBox 12">
              <a:extLst>
                <a:ext uri="{FF2B5EF4-FFF2-40B4-BE49-F238E27FC236}">
                  <a16:creationId xmlns:a16="http://schemas.microsoft.com/office/drawing/2014/main" id="{E629FB42-EAAB-5ECB-B90B-463932C84F4E}"/>
                </a:ext>
              </a:extLst>
            </p:cNvPr>
            <p:cNvSpPr txBox="1"/>
            <p:nvPr/>
          </p:nvSpPr>
          <p:spPr>
            <a:xfrm>
              <a:off x="1944581" y="2739628"/>
              <a:ext cx="949199"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Arial" charset="0"/>
                  <a:ea typeface="+mn-ea"/>
                  <a:cs typeface="+mn-cs"/>
                </a:rPr>
                <a:t>Boise</a:t>
              </a:r>
            </a:p>
          </p:txBody>
        </p:sp>
        <p:sp>
          <p:nvSpPr>
            <p:cNvPr id="23" name="TextBox 12">
              <a:extLst>
                <a:ext uri="{FF2B5EF4-FFF2-40B4-BE49-F238E27FC236}">
                  <a16:creationId xmlns:a16="http://schemas.microsoft.com/office/drawing/2014/main" id="{E84AF239-C2DD-A5AD-6E2A-CB93605751D3}"/>
                </a:ext>
              </a:extLst>
            </p:cNvPr>
            <p:cNvSpPr txBox="1"/>
            <p:nvPr/>
          </p:nvSpPr>
          <p:spPr>
            <a:xfrm>
              <a:off x="1280683" y="3402477"/>
              <a:ext cx="2982368"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Cloud Fraction &lt; 50% </a:t>
              </a:r>
            </a:p>
          </p:txBody>
        </p:sp>
        <p:sp>
          <p:nvSpPr>
            <p:cNvPr id="24" name="TextBox 12">
              <a:extLst>
                <a:ext uri="{FF2B5EF4-FFF2-40B4-BE49-F238E27FC236}">
                  <a16:creationId xmlns:a16="http://schemas.microsoft.com/office/drawing/2014/main" id="{3037A79D-60D9-9751-D29C-3664B0483DD2}"/>
                </a:ext>
              </a:extLst>
            </p:cNvPr>
            <p:cNvSpPr txBox="1"/>
            <p:nvPr/>
          </p:nvSpPr>
          <p:spPr>
            <a:xfrm>
              <a:off x="5565247" y="3415980"/>
              <a:ext cx="2982368" cy="369332"/>
            </a:xfrm>
            <a:prstGeom prst="rect">
              <a:avLst/>
            </a:prstGeom>
            <a:noFill/>
            <a:ln>
              <a:noFill/>
            </a:ln>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a typeface="+mn-ea"/>
                  <a:cs typeface="+mn-cs"/>
                </a:rPr>
                <a:t>Cloud Fraction &lt; 50% </a:t>
              </a:r>
            </a:p>
          </p:txBody>
        </p:sp>
      </p:grpSp>
      <p:sp>
        <p:nvSpPr>
          <p:cNvPr id="25" name="TextBox 24">
            <a:extLst>
              <a:ext uri="{FF2B5EF4-FFF2-40B4-BE49-F238E27FC236}">
                <a16:creationId xmlns:a16="http://schemas.microsoft.com/office/drawing/2014/main" id="{68B4629F-7D28-CD1C-40B2-7D36D0252A74}"/>
              </a:ext>
            </a:extLst>
          </p:cNvPr>
          <p:cNvSpPr txBox="1"/>
          <p:nvPr/>
        </p:nvSpPr>
        <p:spPr>
          <a:xfrm>
            <a:off x="8055388" y="1057526"/>
            <a:ext cx="4145924" cy="4001095"/>
          </a:xfrm>
          <a:prstGeom prst="rect">
            <a:avLst/>
          </a:prstGeom>
          <a:noFill/>
        </p:spPr>
        <p:txBody>
          <a:bodyPr wrap="square" rtlCol="0">
            <a:spAutoFit/>
          </a:bodyPr>
          <a:lstStyle/>
          <a:p>
            <a:pPr marL="285750" indent="-285750" defTabSz="1219170">
              <a:spcAft>
                <a:spcPts val="600"/>
              </a:spcAft>
              <a:buFont typeface="Wingdings" pitchFamily="2" charset="2"/>
              <a:buChar char="q"/>
              <a:defRPr/>
            </a:pPr>
            <a:r>
              <a:rPr lang="en-US" sz="1600" dirty="0">
                <a:solidFill>
                  <a:srgbClr val="0070C0"/>
                </a:solidFill>
                <a:latin typeface="Times New Roman" panose="02020603050405020304" pitchFamily="18" charset="0"/>
                <a:cs typeface="Times New Roman" panose="02020603050405020304" pitchFamily="18" charset="0"/>
              </a:rPr>
              <a:t>TEMPO Early Adopter program: ~650 Early Adopters including ~115 from local, state, and regional AQ  agencies </a:t>
            </a:r>
          </a:p>
          <a:p>
            <a:pPr marL="285750" indent="-285750" defTabSz="1219170">
              <a:spcAft>
                <a:spcPts val="600"/>
              </a:spcAft>
              <a:buFont typeface="Wingdings" pitchFamily="2" charset="2"/>
              <a:buChar char="q"/>
              <a:defRPr/>
            </a:pPr>
            <a:r>
              <a:rPr lang="en-US" sz="1600" dirty="0">
                <a:solidFill>
                  <a:srgbClr val="0070C0"/>
                </a:solidFill>
                <a:latin typeface="Times New Roman" panose="02020603050405020304" pitchFamily="18" charset="0"/>
                <a:cs typeface="Times New Roman" panose="02020603050405020304" pitchFamily="18" charset="0"/>
              </a:rPr>
              <a:t>TEMPO wildfire smoke monitoring in Idaho</a:t>
            </a:r>
          </a:p>
          <a:p>
            <a:pPr marL="457200" indent="-285750" defTabSz="1219170">
              <a:buFont typeface="Wingdings" pitchFamily="2" charset="2"/>
              <a:buChar char="Ø"/>
              <a:defRPr/>
            </a:pP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TEMPO observed large NO</a:t>
            </a:r>
            <a:r>
              <a:rPr kumimoji="0" lang="en-US" sz="15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and HCHO plumes associated with wildfires, mostly in Oregon</a:t>
            </a:r>
          </a:p>
          <a:p>
            <a:pPr marL="457200" indent="-285750" defTabSz="1219170">
              <a:buFont typeface="Wingdings" pitchFamily="2" charset="2"/>
              <a:buChar char="Ø"/>
              <a:defRPr/>
            </a:pP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a:t>
            </a:r>
            <a:r>
              <a:rPr kumimoji="0" lang="en-US" sz="15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VCDs peaked during the afternoon with the wildfire intensity</a:t>
            </a:r>
          </a:p>
          <a:p>
            <a:pPr marL="457200" indent="-285750" defTabSz="1219170">
              <a:buFont typeface="Wingdings" pitchFamily="2" charset="2"/>
              <a:buChar char="Ø"/>
              <a:defRPr/>
            </a:pP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Large HCHO VCDs were observed farther downstream from the wildfire locations</a:t>
            </a:r>
          </a:p>
          <a:p>
            <a:pPr marL="457200" indent="-285750" defTabSz="1219170">
              <a:buFont typeface="Wingdings" pitchFamily="2" charset="2"/>
              <a:buChar char="Ø"/>
              <a:defRPr/>
            </a:pP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UVAI tracked the smoke transport shown by the strongly positive values tied to absorbing particles</a:t>
            </a:r>
          </a:p>
          <a:p>
            <a:pPr marL="457200" indent="-285750" defTabSz="1219170">
              <a:buFont typeface="Wingdings" pitchFamily="2" charset="2"/>
              <a:buChar char="Ø"/>
              <a:defRPr/>
            </a:pP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Distinct increases in total O</a:t>
            </a:r>
            <a:r>
              <a:rPr kumimoji="0" lang="en-US" sz="15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3</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columns within the wildfire smoke plumes </a:t>
            </a:r>
          </a:p>
        </p:txBody>
      </p:sp>
      <p:sp>
        <p:nvSpPr>
          <p:cNvPr id="26" name="TextBox 25">
            <a:extLst>
              <a:ext uri="{FF2B5EF4-FFF2-40B4-BE49-F238E27FC236}">
                <a16:creationId xmlns:a16="http://schemas.microsoft.com/office/drawing/2014/main" id="{6A834EA5-99D4-4B3A-EB5E-54B54DDBDDDD}"/>
              </a:ext>
            </a:extLst>
          </p:cNvPr>
          <p:cNvSpPr txBox="1"/>
          <p:nvPr/>
        </p:nvSpPr>
        <p:spPr>
          <a:xfrm>
            <a:off x="8121410" y="4999163"/>
            <a:ext cx="4051320" cy="1785104"/>
          </a:xfrm>
          <a:prstGeom prst="rect">
            <a:avLst/>
          </a:prstGeom>
          <a:noFill/>
        </p:spPr>
        <p:txBody>
          <a:bodyPr wrap="square">
            <a:spAutoFit/>
          </a:bodyPr>
          <a:lstStyle/>
          <a:p>
            <a:pPr marL="0" marR="0">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Stakeholder quote </a:t>
            </a:r>
            <a:r>
              <a:rPr lang="en-US" sz="1200" dirty="0">
                <a:solidFill>
                  <a:srgbClr val="000000"/>
                </a:solidFill>
                <a:effectLst/>
                <a:latin typeface="Century Gothic" panose="020B0502020202020204" pitchFamily="34" charset="0"/>
                <a:ea typeface="Times New Roman" panose="02020603050405020304" pitchFamily="18" charset="0"/>
                <a:cs typeface="Aptos" panose="020B0004020202020204" pitchFamily="34" charset="0"/>
              </a:rPr>
              <a:t>“The new knowledge gained by TEMPO data will allow Idaho DEQ to document wildfire/ozone events in Exceptional Event demonstrations. We may be able to use the data to maintain situational awareness of enhanced precursors from fire and eventually improve our ozone forecasting. We have also been looking for a way to screen for ozone EE events - this may be a promising way to do it.” </a:t>
            </a:r>
            <a:endParaRPr lang="en-US" sz="1200" dirty="0">
              <a:effectLst/>
              <a:latin typeface="Century Gothic" panose="020B0502020202020204" pitchFamily="34" charset="0"/>
              <a:ea typeface="Aptos" panose="020B0004020202020204" pitchFamily="34" charset="0"/>
              <a:cs typeface="Aptos" panose="020B0004020202020204" pitchFamily="34" charset="0"/>
            </a:endParaRPr>
          </a:p>
        </p:txBody>
      </p:sp>
      <p:sp>
        <p:nvSpPr>
          <p:cNvPr id="2" name="Google Shape;364;p51">
            <a:extLst>
              <a:ext uri="{FF2B5EF4-FFF2-40B4-BE49-F238E27FC236}">
                <a16:creationId xmlns:a16="http://schemas.microsoft.com/office/drawing/2014/main" id="{5B780494-A756-ACCE-2C70-8585A9E75557}"/>
              </a:ext>
            </a:extLst>
          </p:cNvPr>
          <p:cNvSpPr txBox="1"/>
          <p:nvPr/>
        </p:nvSpPr>
        <p:spPr>
          <a:xfrm>
            <a:off x="10160863" y="6579009"/>
            <a:ext cx="1654775" cy="36930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Credit: </a:t>
            </a:r>
            <a:r>
              <a:rPr lang="en-US" sz="1200" dirty="0">
                <a:solidFill>
                  <a:prstClr val="black"/>
                </a:solidFill>
                <a:latin typeface="Calibri"/>
              </a:rPr>
              <a:t>Aaron Naeger</a:t>
            </a: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74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FA5D90F-524B-41BE-9EAB-CE89211F4C72}"/>
              </a:ext>
            </a:extLst>
          </p:cNvPr>
          <p:cNvSpPr>
            <a:spLocks noGrp="1"/>
          </p:cNvSpPr>
          <p:nvPr>
            <p:ph idx="1"/>
          </p:nvPr>
        </p:nvSpPr>
        <p:spPr>
          <a:xfrm>
            <a:off x="151075" y="1065284"/>
            <a:ext cx="11958762" cy="4711530"/>
          </a:xfrm>
        </p:spPr>
        <p:txBody>
          <a:bodyPr/>
          <a:lstStyle/>
          <a:p>
            <a:r>
              <a:rPr lang="en-US" sz="2600" b="1" dirty="0"/>
              <a:t>Successful commissioning &amp; nominal operations; instrument performing very well.</a:t>
            </a:r>
          </a:p>
          <a:p>
            <a:r>
              <a:rPr lang="en-US" sz="2600" b="1" dirty="0"/>
              <a:t>Special observations capability to support TEMPO Green Paper &amp; CAL/VAL</a:t>
            </a:r>
          </a:p>
          <a:p>
            <a:r>
              <a:rPr lang="en-US" sz="2600" b="1" dirty="0"/>
              <a:t>TEMPO at night capability provides bonus science and discovery</a:t>
            </a:r>
          </a:p>
          <a:p>
            <a:r>
              <a:rPr lang="en-US" sz="2600" b="1" dirty="0"/>
              <a:t>Successfully completed baseline mission. 1</a:t>
            </a:r>
            <a:r>
              <a:rPr lang="en-US" sz="2600" b="1" baseline="30000" dirty="0"/>
              <a:t>st</a:t>
            </a:r>
            <a:r>
              <a:rPr lang="en-US" sz="2600" b="1" dirty="0"/>
              <a:t> extension to September 2026 &amp; further extension via NASA Senior Reviews</a:t>
            </a:r>
          </a:p>
          <a:p>
            <a:r>
              <a:rPr lang="en-US" sz="2600" b="1" dirty="0"/>
              <a:t>Released significantly improved V4 data products including ozone profile and V2 NRT products on September 17, 2025. </a:t>
            </a:r>
          </a:p>
          <a:p>
            <a:r>
              <a:rPr lang="en-US" sz="2600" b="1" dirty="0">
                <a:solidFill>
                  <a:srgbClr val="00B050"/>
                </a:solidFill>
              </a:rPr>
              <a:t>Continue to improve data products (next version in ~2028) </a:t>
            </a:r>
          </a:p>
          <a:p>
            <a:r>
              <a:rPr lang="en-US" sz="2600" b="1" dirty="0">
                <a:solidFill>
                  <a:srgbClr val="00B050"/>
                </a:solidFill>
              </a:rPr>
              <a:t>Develop new data products (funded under SNWG)</a:t>
            </a:r>
          </a:p>
          <a:p>
            <a:r>
              <a:rPr lang="en-US" sz="2600" b="1" dirty="0">
                <a:solidFill>
                  <a:srgbClr val="00B050"/>
                </a:solidFill>
              </a:rPr>
              <a:t>Expand the wide usage of TEMPO data for science and applications</a:t>
            </a:r>
          </a:p>
        </p:txBody>
      </p:sp>
      <p:sp>
        <p:nvSpPr>
          <p:cNvPr id="4" name="Title 3">
            <a:extLst>
              <a:ext uri="{FF2B5EF4-FFF2-40B4-BE49-F238E27FC236}">
                <a16:creationId xmlns:a16="http://schemas.microsoft.com/office/drawing/2014/main" id="{A1C40668-CC3F-42C3-A5F8-8A916571786A}"/>
              </a:ext>
            </a:extLst>
          </p:cNvPr>
          <p:cNvSpPr>
            <a:spLocks noGrp="1"/>
          </p:cNvSpPr>
          <p:nvPr>
            <p:ph type="title"/>
          </p:nvPr>
        </p:nvSpPr>
        <p:spPr>
          <a:xfrm>
            <a:off x="0" y="-62346"/>
            <a:ext cx="12192000" cy="975701"/>
          </a:xfrm>
        </p:spPr>
        <p:txBody>
          <a:bodyPr/>
          <a:lstStyle/>
          <a:p>
            <a:r>
              <a:rPr lang="en-US" dirty="0"/>
              <a:t>Summary and Outlook</a:t>
            </a:r>
            <a:endParaRPr lang="en-US" dirty="0">
              <a:solidFill>
                <a:srgbClr val="00B050"/>
              </a:solidFill>
            </a:endParaRPr>
          </a:p>
        </p:txBody>
      </p:sp>
      <p:sp>
        <p:nvSpPr>
          <p:cNvPr id="6" name="Slide Number Placeholder 5">
            <a:extLst>
              <a:ext uri="{FF2B5EF4-FFF2-40B4-BE49-F238E27FC236}">
                <a16:creationId xmlns:a16="http://schemas.microsoft.com/office/drawing/2014/main" id="{2637A79F-17A5-46EC-AB6D-07DA149B89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WordArt 10">
            <a:extLst>
              <a:ext uri="{FF2B5EF4-FFF2-40B4-BE49-F238E27FC236}">
                <a16:creationId xmlns:a16="http://schemas.microsoft.com/office/drawing/2014/main" id="{29FD9F58-3BF5-733B-AF82-AC76D16B4019}"/>
              </a:ext>
            </a:extLst>
          </p:cNvPr>
          <p:cNvSpPr>
            <a:spLocks noChangeArrowheads="1" noChangeShapeType="1" noTextEdit="1"/>
          </p:cNvSpPr>
          <p:nvPr/>
        </p:nvSpPr>
        <p:spPr bwMode="auto">
          <a:xfrm>
            <a:off x="8551442" y="6126574"/>
            <a:ext cx="1869513" cy="685800"/>
          </a:xfrm>
          <a:prstGeom prst="rect">
            <a:avLst/>
          </a:prstGeom>
        </p:spPr>
        <p:txBody>
          <a:bodyPr wrap="none" fromWordArt="1">
            <a:prstTxWarp prst="textPlain">
              <a:avLst>
                <a:gd name="adj" fmla="val 50000"/>
              </a:avLst>
            </a:prstTxWarp>
          </a:bodyPr>
          <a:lstStyle/>
          <a:p>
            <a:pPr algn="ctr">
              <a:defRPr/>
            </a:pP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Monotype Corsiva" pitchFamily="66" charset="0"/>
                <a:ea typeface="+mn-ea"/>
              </a:rPr>
              <a:t>Thank you</a:t>
            </a:r>
            <a:r>
              <a:rPr lang="en-US" sz="24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a:ea typeface="+mn-ea"/>
              </a:rPr>
              <a:t>!</a:t>
            </a:r>
          </a:p>
        </p:txBody>
      </p:sp>
      <p:sp>
        <p:nvSpPr>
          <p:cNvPr id="9" name="Rectangle 8">
            <a:extLst>
              <a:ext uri="{FF2B5EF4-FFF2-40B4-BE49-F238E27FC236}">
                <a16:creationId xmlns:a16="http://schemas.microsoft.com/office/drawing/2014/main" id="{FABDD6B3-6238-F923-E02F-39CD1B3C1A57}"/>
              </a:ext>
            </a:extLst>
          </p:cNvPr>
          <p:cNvSpPr>
            <a:spLocks noChangeArrowheads="1"/>
          </p:cNvSpPr>
          <p:nvPr/>
        </p:nvSpPr>
        <p:spPr bwMode="auto">
          <a:xfrm>
            <a:off x="983848" y="6099401"/>
            <a:ext cx="6976153"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90000"/>
              </a:lnSpc>
            </a:pPr>
            <a:r>
              <a:rPr lang="en-US" sz="2400" b="1" i="1" dirty="0">
                <a:solidFill>
                  <a:srgbClr val="002060"/>
                </a:solidFill>
              </a:rPr>
              <a:t>Acknowledgements: </a:t>
            </a:r>
            <a:r>
              <a:rPr lang="en-US" sz="2400" b="1" dirty="0"/>
              <a:t>Funding from NASA (TEMPO, NNL13AA09C; SNWG TEMPO NRT, 80MSFC24CA004)</a:t>
            </a:r>
          </a:p>
        </p:txBody>
      </p:sp>
      <p:sp>
        <p:nvSpPr>
          <p:cNvPr id="2" name="TextBox 1">
            <a:extLst>
              <a:ext uri="{FF2B5EF4-FFF2-40B4-BE49-F238E27FC236}">
                <a16:creationId xmlns:a16="http://schemas.microsoft.com/office/drawing/2014/main" id="{0188F1EF-23A2-584A-93E7-10935BBC01DB}"/>
              </a:ext>
            </a:extLst>
          </p:cNvPr>
          <p:cNvSpPr txBox="1"/>
          <p:nvPr/>
        </p:nvSpPr>
        <p:spPr>
          <a:xfrm>
            <a:off x="983848" y="599568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408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grpSp>
        <p:nvGrpSpPr>
          <p:cNvPr id="441" name="Google Shape;441;p14"/>
          <p:cNvGrpSpPr/>
          <p:nvPr/>
        </p:nvGrpSpPr>
        <p:grpSpPr>
          <a:xfrm>
            <a:off x="1075267" y="1155071"/>
            <a:ext cx="10041466" cy="5559710"/>
            <a:chOff x="114625" y="1111207"/>
            <a:chExt cx="11763190" cy="5647337"/>
          </a:xfrm>
        </p:grpSpPr>
        <p:pic>
          <p:nvPicPr>
            <p:cNvPr id="442" name="Google Shape;442;p14"/>
            <p:cNvPicPr preferRelativeResize="0"/>
            <p:nvPr/>
          </p:nvPicPr>
          <p:blipFill rotWithShape="1">
            <a:blip r:embed="rId3">
              <a:alphaModFix/>
            </a:blip>
            <a:srcRect/>
            <a:stretch/>
          </p:blipFill>
          <p:spPr>
            <a:xfrm>
              <a:off x="5340583" y="1113599"/>
              <a:ext cx="1362176" cy="1335980"/>
            </a:xfrm>
            <a:prstGeom prst="rect">
              <a:avLst/>
            </a:prstGeom>
            <a:noFill/>
            <a:ln>
              <a:noFill/>
            </a:ln>
          </p:spPr>
        </p:pic>
        <p:pic>
          <p:nvPicPr>
            <p:cNvPr id="443" name="Google Shape;443;p14" descr="epa"/>
            <p:cNvPicPr preferRelativeResize="0"/>
            <p:nvPr/>
          </p:nvPicPr>
          <p:blipFill rotWithShape="1">
            <a:blip r:embed="rId4">
              <a:alphaModFix/>
            </a:blip>
            <a:srcRect/>
            <a:stretch/>
          </p:blipFill>
          <p:spPr>
            <a:xfrm>
              <a:off x="1614070" y="2746115"/>
              <a:ext cx="1086612" cy="1183005"/>
            </a:xfrm>
            <a:prstGeom prst="rect">
              <a:avLst/>
            </a:prstGeom>
            <a:noFill/>
            <a:ln>
              <a:noFill/>
            </a:ln>
          </p:spPr>
        </p:pic>
        <p:pic>
          <p:nvPicPr>
            <p:cNvPr id="444" name="Google Shape;444;p14" descr="noaa_logo"/>
            <p:cNvPicPr preferRelativeResize="0"/>
            <p:nvPr/>
          </p:nvPicPr>
          <p:blipFill rotWithShape="1">
            <a:blip r:embed="rId5">
              <a:alphaModFix/>
            </a:blip>
            <a:srcRect/>
            <a:stretch/>
          </p:blipFill>
          <p:spPr>
            <a:xfrm>
              <a:off x="258032" y="2711258"/>
              <a:ext cx="1182116" cy="1182116"/>
            </a:xfrm>
            <a:prstGeom prst="rect">
              <a:avLst/>
            </a:prstGeom>
            <a:noFill/>
            <a:ln>
              <a:noFill/>
            </a:ln>
          </p:spPr>
        </p:pic>
        <p:pic>
          <p:nvPicPr>
            <p:cNvPr id="445" name="Google Shape;445;p14" descr="ucseal_540_139.eps"/>
            <p:cNvPicPr preferRelativeResize="0"/>
            <p:nvPr/>
          </p:nvPicPr>
          <p:blipFill rotWithShape="1">
            <a:blip r:embed="rId6">
              <a:alphaModFix/>
            </a:blip>
            <a:srcRect/>
            <a:stretch/>
          </p:blipFill>
          <p:spPr>
            <a:xfrm>
              <a:off x="2990013" y="2513109"/>
              <a:ext cx="1150747" cy="1150747"/>
            </a:xfrm>
            <a:prstGeom prst="rect">
              <a:avLst/>
            </a:prstGeom>
            <a:noFill/>
            <a:ln>
              <a:noFill/>
            </a:ln>
          </p:spPr>
        </p:pic>
        <p:pic>
          <p:nvPicPr>
            <p:cNvPr id="446" name="Google Shape;446;p14" descr="UMBC_Seal.png"/>
            <p:cNvPicPr preferRelativeResize="0"/>
            <p:nvPr/>
          </p:nvPicPr>
          <p:blipFill rotWithShape="1">
            <a:blip r:embed="rId7">
              <a:alphaModFix/>
            </a:blip>
            <a:srcRect/>
            <a:stretch/>
          </p:blipFill>
          <p:spPr>
            <a:xfrm>
              <a:off x="1500347" y="4027964"/>
              <a:ext cx="1168400" cy="1168400"/>
            </a:xfrm>
            <a:prstGeom prst="rect">
              <a:avLst/>
            </a:prstGeom>
            <a:noFill/>
            <a:ln>
              <a:noFill/>
            </a:ln>
          </p:spPr>
        </p:pic>
        <p:pic>
          <p:nvPicPr>
            <p:cNvPr id="447" name="Google Shape;447;p14" descr="logo_large"/>
            <p:cNvPicPr preferRelativeResize="0"/>
            <p:nvPr/>
          </p:nvPicPr>
          <p:blipFill rotWithShape="1">
            <a:blip r:embed="rId8">
              <a:alphaModFix/>
            </a:blip>
            <a:srcRect/>
            <a:stretch/>
          </p:blipFill>
          <p:spPr>
            <a:xfrm>
              <a:off x="6341299" y="2567342"/>
              <a:ext cx="1454147" cy="1313261"/>
            </a:xfrm>
            <a:prstGeom prst="rect">
              <a:avLst/>
            </a:prstGeom>
            <a:noFill/>
            <a:ln>
              <a:noFill/>
            </a:ln>
          </p:spPr>
        </p:pic>
        <p:pic>
          <p:nvPicPr>
            <p:cNvPr id="448" name="Google Shape;448;p14" descr="Carr-logo.png"/>
            <p:cNvPicPr preferRelativeResize="0"/>
            <p:nvPr/>
          </p:nvPicPr>
          <p:blipFill rotWithShape="1">
            <a:blip r:embed="rId9">
              <a:alphaModFix/>
            </a:blip>
            <a:srcRect/>
            <a:stretch/>
          </p:blipFill>
          <p:spPr>
            <a:xfrm>
              <a:off x="6089407" y="5089743"/>
              <a:ext cx="1489036" cy="925429"/>
            </a:xfrm>
            <a:prstGeom prst="rect">
              <a:avLst/>
            </a:prstGeom>
            <a:noFill/>
            <a:ln>
              <a:noFill/>
            </a:ln>
          </p:spPr>
        </p:pic>
        <p:pic>
          <p:nvPicPr>
            <p:cNvPr id="449" name="Google Shape;449;p14" descr="homepage.png"/>
            <p:cNvPicPr preferRelativeResize="0"/>
            <p:nvPr/>
          </p:nvPicPr>
          <p:blipFill rotWithShape="1">
            <a:blip r:embed="rId10">
              <a:alphaModFix/>
            </a:blip>
            <a:srcRect l="1928" t="10063" r="72155" b="8352"/>
            <a:stretch/>
          </p:blipFill>
          <p:spPr>
            <a:xfrm>
              <a:off x="8339453" y="4962192"/>
              <a:ext cx="1228125" cy="1147850"/>
            </a:xfrm>
            <a:prstGeom prst="rect">
              <a:avLst/>
            </a:prstGeom>
            <a:noFill/>
            <a:ln>
              <a:noFill/>
            </a:ln>
          </p:spPr>
        </p:pic>
        <p:pic>
          <p:nvPicPr>
            <p:cNvPr id="450" name="Google Shape;450;p14" descr="ncar"/>
            <p:cNvPicPr preferRelativeResize="0"/>
            <p:nvPr/>
          </p:nvPicPr>
          <p:blipFill rotWithShape="1">
            <a:blip r:embed="rId11">
              <a:alphaModFix/>
            </a:blip>
            <a:srcRect/>
            <a:stretch/>
          </p:blipFill>
          <p:spPr>
            <a:xfrm>
              <a:off x="10276475" y="5002591"/>
              <a:ext cx="1467845" cy="999057"/>
            </a:xfrm>
            <a:prstGeom prst="rect">
              <a:avLst/>
            </a:prstGeom>
            <a:noFill/>
            <a:ln>
              <a:noFill/>
            </a:ln>
          </p:spPr>
        </p:pic>
        <p:pic>
          <p:nvPicPr>
            <p:cNvPr id="451" name="Google Shape;451;p14" descr="slu_4c.eps"/>
            <p:cNvPicPr preferRelativeResize="0"/>
            <p:nvPr/>
          </p:nvPicPr>
          <p:blipFill rotWithShape="1">
            <a:blip r:embed="rId12">
              <a:alphaModFix/>
            </a:blip>
            <a:srcRect/>
            <a:stretch/>
          </p:blipFill>
          <p:spPr>
            <a:xfrm>
              <a:off x="9301462" y="2202701"/>
              <a:ext cx="1188788" cy="1636181"/>
            </a:xfrm>
            <a:prstGeom prst="rect">
              <a:avLst/>
            </a:prstGeom>
            <a:noFill/>
            <a:ln>
              <a:noFill/>
            </a:ln>
          </p:spPr>
        </p:pic>
        <p:pic>
          <p:nvPicPr>
            <p:cNvPr id="452" name="Google Shape;452;p14" descr="new-uah-logo.jpg"/>
            <p:cNvPicPr preferRelativeResize="0"/>
            <p:nvPr/>
          </p:nvPicPr>
          <p:blipFill rotWithShape="1">
            <a:blip r:embed="rId13">
              <a:alphaModFix/>
            </a:blip>
            <a:srcRect l="5089" t="12483" r="4605" b="11596"/>
            <a:stretch/>
          </p:blipFill>
          <p:spPr>
            <a:xfrm>
              <a:off x="4333410" y="2755729"/>
              <a:ext cx="1905382" cy="800924"/>
            </a:xfrm>
            <a:prstGeom prst="rect">
              <a:avLst/>
            </a:prstGeom>
            <a:solidFill>
              <a:srgbClr val="FCECE7">
                <a:alpha val="0"/>
              </a:srgbClr>
            </a:solidFill>
            <a:ln>
              <a:noFill/>
            </a:ln>
          </p:spPr>
        </p:pic>
        <p:pic>
          <p:nvPicPr>
            <p:cNvPr id="453" name="Google Shape;453;p14" descr="escudounam_azul_m2008_jpg.jpg"/>
            <p:cNvPicPr preferRelativeResize="0"/>
            <p:nvPr/>
          </p:nvPicPr>
          <p:blipFill rotWithShape="1">
            <a:blip r:embed="rId14">
              <a:alphaModFix/>
            </a:blip>
            <a:srcRect/>
            <a:stretch/>
          </p:blipFill>
          <p:spPr>
            <a:xfrm>
              <a:off x="253267" y="4052111"/>
              <a:ext cx="945804" cy="1120107"/>
            </a:xfrm>
            <a:prstGeom prst="rect">
              <a:avLst/>
            </a:prstGeom>
            <a:noFill/>
            <a:ln>
              <a:noFill/>
            </a:ln>
          </p:spPr>
        </p:pic>
        <p:pic>
          <p:nvPicPr>
            <p:cNvPr id="454" name="Google Shape;454;p14" descr="LOGO_INECC_2014.svg.png"/>
            <p:cNvPicPr preferRelativeResize="0"/>
            <p:nvPr/>
          </p:nvPicPr>
          <p:blipFill rotWithShape="1">
            <a:blip r:embed="rId15">
              <a:alphaModFix/>
            </a:blip>
            <a:srcRect/>
            <a:stretch/>
          </p:blipFill>
          <p:spPr>
            <a:xfrm>
              <a:off x="114625" y="5383915"/>
              <a:ext cx="1523886" cy="589744"/>
            </a:xfrm>
            <a:prstGeom prst="rect">
              <a:avLst/>
            </a:prstGeom>
            <a:noFill/>
            <a:ln>
              <a:noFill/>
            </a:ln>
          </p:spPr>
        </p:pic>
        <p:pic>
          <p:nvPicPr>
            <p:cNvPr id="455" name="Google Shape;455;p14"/>
            <p:cNvPicPr preferRelativeResize="0"/>
            <p:nvPr/>
          </p:nvPicPr>
          <p:blipFill rotWithShape="1">
            <a:blip r:embed="rId16">
              <a:alphaModFix/>
            </a:blip>
            <a:srcRect/>
            <a:stretch/>
          </p:blipFill>
          <p:spPr>
            <a:xfrm>
              <a:off x="5151826" y="3893374"/>
              <a:ext cx="1792572" cy="1020016"/>
            </a:xfrm>
            <a:prstGeom prst="rect">
              <a:avLst/>
            </a:prstGeom>
            <a:noFill/>
            <a:ln>
              <a:noFill/>
            </a:ln>
          </p:spPr>
        </p:pic>
        <p:pic>
          <p:nvPicPr>
            <p:cNvPr id="456" name="Google Shape;456;p14"/>
            <p:cNvPicPr preferRelativeResize="0"/>
            <p:nvPr/>
          </p:nvPicPr>
          <p:blipFill rotWithShape="1">
            <a:blip r:embed="rId17">
              <a:alphaModFix/>
            </a:blip>
            <a:srcRect/>
            <a:stretch/>
          </p:blipFill>
          <p:spPr>
            <a:xfrm>
              <a:off x="3210525" y="6259503"/>
              <a:ext cx="6075749" cy="427085"/>
            </a:xfrm>
            <a:prstGeom prst="rect">
              <a:avLst/>
            </a:prstGeom>
            <a:noFill/>
            <a:ln>
              <a:noFill/>
            </a:ln>
          </p:spPr>
        </p:pic>
        <p:pic>
          <p:nvPicPr>
            <p:cNvPr id="457" name="Google Shape;457;p14"/>
            <p:cNvPicPr preferRelativeResize="0"/>
            <p:nvPr/>
          </p:nvPicPr>
          <p:blipFill rotWithShape="1">
            <a:blip r:embed="rId18">
              <a:alphaModFix/>
            </a:blip>
            <a:srcRect/>
            <a:stretch/>
          </p:blipFill>
          <p:spPr>
            <a:xfrm>
              <a:off x="205619" y="6113104"/>
              <a:ext cx="1532484" cy="324526"/>
            </a:xfrm>
            <a:prstGeom prst="rect">
              <a:avLst/>
            </a:prstGeom>
            <a:noFill/>
            <a:ln>
              <a:noFill/>
            </a:ln>
          </p:spPr>
        </p:pic>
        <p:pic>
          <p:nvPicPr>
            <p:cNvPr id="458" name="Google Shape;458;p14"/>
            <p:cNvPicPr preferRelativeResize="0"/>
            <p:nvPr/>
          </p:nvPicPr>
          <p:blipFill rotWithShape="1">
            <a:blip r:embed="rId19">
              <a:alphaModFix/>
            </a:blip>
            <a:srcRect/>
            <a:stretch/>
          </p:blipFill>
          <p:spPr>
            <a:xfrm>
              <a:off x="10826195" y="3800951"/>
              <a:ext cx="1051620" cy="1051620"/>
            </a:xfrm>
            <a:prstGeom prst="rect">
              <a:avLst/>
            </a:prstGeom>
            <a:noFill/>
            <a:ln>
              <a:noFill/>
            </a:ln>
          </p:spPr>
        </p:pic>
        <p:pic>
          <p:nvPicPr>
            <p:cNvPr id="459" name="Google Shape;459;p14"/>
            <p:cNvPicPr preferRelativeResize="0"/>
            <p:nvPr/>
          </p:nvPicPr>
          <p:blipFill rotWithShape="1">
            <a:blip r:embed="rId20">
              <a:alphaModFix/>
            </a:blip>
            <a:srcRect/>
            <a:stretch/>
          </p:blipFill>
          <p:spPr>
            <a:xfrm>
              <a:off x="9505427" y="3840655"/>
              <a:ext cx="1007278" cy="1007278"/>
            </a:xfrm>
            <a:prstGeom prst="rect">
              <a:avLst/>
            </a:prstGeom>
            <a:noFill/>
            <a:ln>
              <a:noFill/>
            </a:ln>
          </p:spPr>
        </p:pic>
        <p:pic>
          <p:nvPicPr>
            <p:cNvPr id="460" name="Google Shape;460;p14"/>
            <p:cNvPicPr preferRelativeResize="0"/>
            <p:nvPr/>
          </p:nvPicPr>
          <p:blipFill rotWithShape="1">
            <a:blip r:embed="rId21">
              <a:alphaModFix/>
            </a:blip>
            <a:srcRect/>
            <a:stretch/>
          </p:blipFill>
          <p:spPr>
            <a:xfrm>
              <a:off x="9726756" y="5840715"/>
              <a:ext cx="1099439" cy="917829"/>
            </a:xfrm>
            <a:prstGeom prst="rect">
              <a:avLst/>
            </a:prstGeom>
            <a:noFill/>
            <a:ln>
              <a:noFill/>
            </a:ln>
          </p:spPr>
        </p:pic>
        <p:pic>
          <p:nvPicPr>
            <p:cNvPr id="461" name="Google Shape;461;p14"/>
            <p:cNvPicPr preferRelativeResize="0"/>
            <p:nvPr/>
          </p:nvPicPr>
          <p:blipFill rotWithShape="1">
            <a:blip r:embed="rId22">
              <a:alphaModFix/>
            </a:blip>
            <a:srcRect l="11328" r="14978" b="35467"/>
            <a:stretch/>
          </p:blipFill>
          <p:spPr>
            <a:xfrm>
              <a:off x="7912950" y="2567341"/>
              <a:ext cx="1221742" cy="1179852"/>
            </a:xfrm>
            <a:prstGeom prst="rect">
              <a:avLst/>
            </a:prstGeom>
            <a:noFill/>
            <a:ln>
              <a:noFill/>
            </a:ln>
          </p:spPr>
        </p:pic>
        <p:pic>
          <p:nvPicPr>
            <p:cNvPr id="462" name="Google Shape;462;p14"/>
            <p:cNvPicPr preferRelativeResize="0"/>
            <p:nvPr/>
          </p:nvPicPr>
          <p:blipFill rotWithShape="1">
            <a:blip r:embed="rId23">
              <a:alphaModFix/>
            </a:blip>
            <a:srcRect/>
            <a:stretch/>
          </p:blipFill>
          <p:spPr>
            <a:xfrm>
              <a:off x="7349203" y="4145957"/>
              <a:ext cx="1930400" cy="694944"/>
            </a:xfrm>
            <a:prstGeom prst="rect">
              <a:avLst/>
            </a:prstGeom>
            <a:noFill/>
            <a:ln>
              <a:noFill/>
            </a:ln>
          </p:spPr>
        </p:pic>
        <p:pic>
          <p:nvPicPr>
            <p:cNvPr id="463" name="Google Shape;463;p14"/>
            <p:cNvPicPr preferRelativeResize="0"/>
            <p:nvPr/>
          </p:nvPicPr>
          <p:blipFill rotWithShape="1">
            <a:blip r:embed="rId24">
              <a:alphaModFix/>
            </a:blip>
            <a:srcRect/>
            <a:stretch/>
          </p:blipFill>
          <p:spPr>
            <a:xfrm>
              <a:off x="1946122" y="5362436"/>
              <a:ext cx="1139088" cy="1147850"/>
            </a:xfrm>
            <a:prstGeom prst="rect">
              <a:avLst/>
            </a:prstGeom>
            <a:noFill/>
            <a:ln>
              <a:noFill/>
            </a:ln>
          </p:spPr>
        </p:pic>
        <p:pic>
          <p:nvPicPr>
            <p:cNvPr id="464" name="Google Shape;464;p14"/>
            <p:cNvPicPr preferRelativeResize="0"/>
            <p:nvPr/>
          </p:nvPicPr>
          <p:blipFill rotWithShape="1">
            <a:blip r:embed="rId25">
              <a:alphaModFix/>
            </a:blip>
            <a:srcRect/>
            <a:stretch/>
          </p:blipFill>
          <p:spPr>
            <a:xfrm>
              <a:off x="3504426" y="5009270"/>
              <a:ext cx="1871861" cy="1110426"/>
            </a:xfrm>
            <a:prstGeom prst="rect">
              <a:avLst/>
            </a:prstGeom>
            <a:noFill/>
            <a:ln>
              <a:noFill/>
            </a:ln>
          </p:spPr>
        </p:pic>
        <p:pic>
          <p:nvPicPr>
            <p:cNvPr id="465" name="Google Shape;465;p14"/>
            <p:cNvPicPr preferRelativeResize="0"/>
            <p:nvPr/>
          </p:nvPicPr>
          <p:blipFill rotWithShape="1">
            <a:blip r:embed="rId26">
              <a:alphaModFix/>
            </a:blip>
            <a:srcRect/>
            <a:stretch/>
          </p:blipFill>
          <p:spPr>
            <a:xfrm>
              <a:off x="2850162" y="4172809"/>
              <a:ext cx="2022332" cy="679504"/>
            </a:xfrm>
            <a:prstGeom prst="rect">
              <a:avLst/>
            </a:prstGeom>
            <a:noFill/>
            <a:ln>
              <a:noFill/>
            </a:ln>
          </p:spPr>
        </p:pic>
        <p:pic>
          <p:nvPicPr>
            <p:cNvPr id="466" name="Google Shape;466;p14" descr="WUSL.png"/>
            <p:cNvPicPr preferRelativeResize="0"/>
            <p:nvPr/>
          </p:nvPicPr>
          <p:blipFill rotWithShape="1">
            <a:blip r:embed="rId27">
              <a:alphaModFix/>
            </a:blip>
            <a:srcRect/>
            <a:stretch/>
          </p:blipFill>
          <p:spPr>
            <a:xfrm>
              <a:off x="10775131" y="2348285"/>
              <a:ext cx="1061808" cy="1061808"/>
            </a:xfrm>
            <a:prstGeom prst="rect">
              <a:avLst/>
            </a:prstGeom>
            <a:noFill/>
            <a:ln>
              <a:noFill/>
            </a:ln>
          </p:spPr>
        </p:pic>
        <p:sp>
          <p:nvSpPr>
            <p:cNvPr id="467" name="Google Shape;467;p1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8" name="Google Shape;468;p14"/>
            <p:cNvSpPr/>
            <p:nvPr/>
          </p:nvSpPr>
          <p:spPr>
            <a:xfrm>
              <a:off x="6096000" y="34290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69" name="Google Shape;469;p14"/>
            <p:cNvSpPr/>
            <p:nvPr/>
          </p:nvSpPr>
          <p:spPr>
            <a:xfrm>
              <a:off x="526354" y="2266868"/>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black"/>
                </a:solidFill>
                <a:effectLst/>
                <a:uLnTx/>
                <a:uFillTx/>
                <a:latin typeface="Calibri"/>
                <a:ea typeface="Calibri"/>
                <a:cs typeface="Calibri"/>
                <a:sym typeface="Calibri"/>
              </a:endParaRPr>
            </a:p>
          </p:txBody>
        </p:sp>
        <p:pic>
          <p:nvPicPr>
            <p:cNvPr id="470" name="Google Shape;470;p14" descr="Maxar - Space Foundation"/>
            <p:cNvPicPr preferRelativeResize="0"/>
            <p:nvPr/>
          </p:nvPicPr>
          <p:blipFill rotWithShape="1">
            <a:blip r:embed="rId28">
              <a:alphaModFix/>
            </a:blip>
            <a:srcRect/>
            <a:stretch/>
          </p:blipFill>
          <p:spPr>
            <a:xfrm>
              <a:off x="7208521" y="1111207"/>
              <a:ext cx="2413912" cy="434504"/>
            </a:xfrm>
            <a:prstGeom prst="rect">
              <a:avLst/>
            </a:prstGeom>
            <a:noFill/>
            <a:ln>
              <a:noFill/>
            </a:ln>
          </p:spPr>
        </p:pic>
        <p:pic>
          <p:nvPicPr>
            <p:cNvPr id="471" name="Google Shape;471;p14" descr="One Global Network for a Hyper-connected World | Intelsat"/>
            <p:cNvPicPr preferRelativeResize="0"/>
            <p:nvPr/>
          </p:nvPicPr>
          <p:blipFill rotWithShape="1">
            <a:blip r:embed="rId29">
              <a:alphaModFix/>
            </a:blip>
            <a:srcRect/>
            <a:stretch/>
          </p:blipFill>
          <p:spPr>
            <a:xfrm>
              <a:off x="7272898" y="1743935"/>
              <a:ext cx="2328035" cy="612114"/>
            </a:xfrm>
            <a:prstGeom prst="rect">
              <a:avLst/>
            </a:prstGeom>
            <a:noFill/>
            <a:ln>
              <a:noFill/>
            </a:ln>
          </p:spPr>
        </p:pic>
        <p:pic>
          <p:nvPicPr>
            <p:cNvPr id="472" name="Google Shape;472;p14" descr="NASA"/>
            <p:cNvPicPr preferRelativeResize="0"/>
            <p:nvPr/>
          </p:nvPicPr>
          <p:blipFill rotWithShape="1">
            <a:blip r:embed="rId30">
              <a:alphaModFix/>
            </a:blip>
            <a:srcRect/>
            <a:stretch/>
          </p:blipFill>
          <p:spPr>
            <a:xfrm>
              <a:off x="253267" y="1321300"/>
              <a:ext cx="1448483" cy="1143539"/>
            </a:xfrm>
            <a:prstGeom prst="rect">
              <a:avLst/>
            </a:prstGeom>
            <a:noFill/>
            <a:ln>
              <a:noFill/>
            </a:ln>
          </p:spPr>
        </p:pic>
        <p:pic>
          <p:nvPicPr>
            <p:cNvPr id="473" name="Google Shape;473;p14" descr="Smithsonian Astrophysical Observatory (SAO) | Office of Fellowships"/>
            <p:cNvPicPr preferRelativeResize="0"/>
            <p:nvPr/>
          </p:nvPicPr>
          <p:blipFill rotWithShape="1">
            <a:blip r:embed="rId31">
              <a:alphaModFix/>
            </a:blip>
            <a:srcRect/>
            <a:stretch/>
          </p:blipFill>
          <p:spPr>
            <a:xfrm>
              <a:off x="1700270" y="1352779"/>
              <a:ext cx="1149892" cy="1143539"/>
            </a:xfrm>
            <a:prstGeom prst="rect">
              <a:avLst/>
            </a:prstGeom>
            <a:noFill/>
            <a:ln>
              <a:noFill/>
            </a:ln>
          </p:spPr>
        </p:pic>
        <p:pic>
          <p:nvPicPr>
            <p:cNvPr id="474" name="Google Shape;474;p14" descr="Center for Astrophysics | Harvard &amp; Smithsonian – Cambridge Science Festival"/>
            <p:cNvPicPr preferRelativeResize="0"/>
            <p:nvPr/>
          </p:nvPicPr>
          <p:blipFill rotWithShape="1">
            <a:blip r:embed="rId32">
              <a:alphaModFix/>
            </a:blip>
            <a:srcRect/>
            <a:stretch/>
          </p:blipFill>
          <p:spPr>
            <a:xfrm>
              <a:off x="3360196" y="1488771"/>
              <a:ext cx="1585510" cy="679504"/>
            </a:xfrm>
            <a:prstGeom prst="rect">
              <a:avLst/>
            </a:prstGeom>
            <a:noFill/>
            <a:ln>
              <a:noFill/>
            </a:ln>
          </p:spPr>
        </p:pic>
        <p:pic>
          <p:nvPicPr>
            <p:cNvPr id="475" name="Google Shape;475;p14" descr="SpaceX"/>
            <p:cNvPicPr preferRelativeResize="0"/>
            <p:nvPr/>
          </p:nvPicPr>
          <p:blipFill rotWithShape="1">
            <a:blip r:embed="rId33">
              <a:alphaModFix/>
            </a:blip>
            <a:srcRect l="9762" t="36008" r="7672" b="31026"/>
            <a:stretch/>
          </p:blipFill>
          <p:spPr>
            <a:xfrm>
              <a:off x="10106695" y="1429433"/>
              <a:ext cx="1362176" cy="543885"/>
            </a:xfrm>
            <a:prstGeom prst="rect">
              <a:avLst/>
            </a:prstGeom>
            <a:noFill/>
            <a:ln>
              <a:noFill/>
            </a:ln>
          </p:spPr>
        </p:pic>
      </p:grpSp>
      <p:sp>
        <p:nvSpPr>
          <p:cNvPr id="2" name="Slide Number Placeholder 1">
            <a:extLst>
              <a:ext uri="{FF2B5EF4-FFF2-40B4-BE49-F238E27FC236}">
                <a16:creationId xmlns:a16="http://schemas.microsoft.com/office/drawing/2014/main" id="{EF3BB999-3D47-A8BE-CDA0-FAAD0F7209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38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
          <p:cNvSpPr txBox="1">
            <a:spLocks noGrp="1"/>
          </p:cNvSpPr>
          <p:nvPr>
            <p:ph type="title"/>
          </p:nvPr>
        </p:nvSpPr>
        <p:spPr>
          <a:xfrm>
            <a:off x="0" y="0"/>
            <a:ext cx="12192000" cy="975701"/>
          </a:xfrm>
        </p:spPr>
        <p:txBody>
          <a:bodyPr/>
          <a:lstStyle/>
          <a:p>
            <a:r>
              <a:rPr lang="en-US" dirty="0"/>
              <a:t>TEMPO (Tropospheric Emissions: </a:t>
            </a:r>
            <a:br>
              <a:rPr lang="en-US" dirty="0"/>
            </a:br>
            <a:r>
              <a:rPr lang="en-US" dirty="0"/>
              <a:t>Monitoring of Pollution)</a:t>
            </a:r>
          </a:p>
        </p:txBody>
      </p:sp>
      <p:sp>
        <p:nvSpPr>
          <p:cNvPr id="6" name="Google Shape;361;p51">
            <a:extLst>
              <a:ext uri="{FF2B5EF4-FFF2-40B4-BE49-F238E27FC236}">
                <a16:creationId xmlns:a16="http://schemas.microsoft.com/office/drawing/2014/main" id="{B047B960-0AA6-55DD-81C2-DF300AA9FFAE}"/>
              </a:ext>
            </a:extLst>
          </p:cNvPr>
          <p:cNvSpPr txBox="1">
            <a:spLocks/>
          </p:cNvSpPr>
          <p:nvPr/>
        </p:nvSpPr>
        <p:spPr>
          <a:xfrm>
            <a:off x="-3112" y="1128851"/>
            <a:ext cx="5901486" cy="5578420"/>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spcBef>
                <a:spcPts val="0"/>
              </a:spcBef>
              <a:buClr>
                <a:prstClr val="black"/>
              </a:buClr>
              <a:buSzPts val="1400"/>
              <a:buFont typeface="Wingdings" pitchFamily="2" charset="2"/>
              <a:buChar char="Ø"/>
            </a:pPr>
            <a:r>
              <a:rPr lang="en-US" sz="1800" dirty="0">
                <a:solidFill>
                  <a:prstClr val="black"/>
                </a:solidFill>
                <a:latin typeface="Arial" panose="020B0604020202020204" pitchFamily="34" charset="0"/>
                <a:cs typeface="Arial" panose="020B0604020202020204" pitchFamily="34" charset="0"/>
              </a:rPr>
              <a:t>NASA’s first Earth Venture Instrument (EVI-1), selected in 2012</a:t>
            </a:r>
          </a:p>
          <a:p>
            <a:pPr marL="228600" indent="-228600">
              <a:spcBef>
                <a:spcPts val="0"/>
              </a:spcBef>
              <a:buClr>
                <a:prstClr val="black"/>
              </a:buClr>
              <a:buSzPts val="1400"/>
              <a:buFont typeface="Wingdings" pitchFamily="2" charset="2"/>
              <a:buChar char="Ø"/>
            </a:pPr>
            <a:endParaRPr lang="en-US" sz="18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1800" dirty="0">
                <a:solidFill>
                  <a:prstClr val="black"/>
                </a:solidFill>
                <a:latin typeface="Arial" panose="020B0604020202020204" pitchFamily="34" charset="0"/>
                <a:cs typeface="Arial" panose="020B0604020202020204" pitchFamily="34" charset="0"/>
              </a:rPr>
              <a:t>Led by Smithsonian Astrophysical Observatory (SAO) in partnership with NASA </a:t>
            </a:r>
            <a:r>
              <a:rPr lang="en-US" sz="1800" dirty="0" err="1">
                <a:solidFill>
                  <a:prstClr val="black"/>
                </a:solidFill>
                <a:latin typeface="Arial" panose="020B0604020202020204" pitchFamily="34" charset="0"/>
                <a:cs typeface="Arial" panose="020B0604020202020204" pitchFamily="34" charset="0"/>
              </a:rPr>
              <a:t>LaRC</a:t>
            </a:r>
            <a:r>
              <a:rPr lang="en-US" sz="1800" dirty="0">
                <a:solidFill>
                  <a:prstClr val="black"/>
                </a:solidFill>
                <a:latin typeface="Arial" panose="020B0604020202020204" pitchFamily="34" charset="0"/>
                <a:cs typeface="Arial" panose="020B0604020202020204" pitchFamily="34" charset="0"/>
              </a:rPr>
              <a:t>, with instrument built by Ball Aerospace (now part of BAE Systems)</a:t>
            </a:r>
          </a:p>
          <a:p>
            <a:pPr marL="0" indent="0">
              <a:spcBef>
                <a:spcPts val="0"/>
              </a:spcBef>
              <a:buClr>
                <a:prstClr val="black"/>
              </a:buClr>
              <a:buSzPts val="1400"/>
              <a:buNone/>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1800" dirty="0">
                <a:solidFill>
                  <a:prstClr val="black"/>
                </a:solidFill>
                <a:latin typeface="Arial" panose="020B0604020202020204" pitchFamily="34" charset="0"/>
                <a:cs typeface="Arial" panose="020B0604020202020204" pitchFamily="34" charset="0"/>
              </a:rPr>
              <a:t>NASA’s first GEO &amp; host payload, launched on board IS-40e in April 2023 on to the GEO at 91</a:t>
            </a:r>
            <a:r>
              <a:rPr lang="en-US" sz="1800" b="1" kern="0" baseline="30000" dirty="0">
                <a:solidFill>
                  <a:prstClr val="black"/>
                </a:solidFill>
                <a:latin typeface="Calibri" panose="020F0502020204030204" pitchFamily="34" charset="0"/>
                <a:ea typeface="Arial Narrow"/>
                <a:cs typeface="Calibri" panose="020F0502020204030204" pitchFamily="34" charset="0"/>
                <a:sym typeface="Arial Narrow"/>
              </a:rPr>
              <a:t> ∘ </a:t>
            </a:r>
            <a:r>
              <a:rPr lang="en-US" sz="1800" dirty="0">
                <a:solidFill>
                  <a:prstClr val="black"/>
                </a:solidFill>
                <a:latin typeface="Arial" panose="020B0604020202020204" pitchFamily="34" charset="0"/>
                <a:cs typeface="Arial" panose="020B0604020202020204" pitchFamily="34" charset="0"/>
              </a:rPr>
              <a:t>W</a:t>
            </a:r>
          </a:p>
          <a:p>
            <a:pPr marL="0" indent="0">
              <a:spcBef>
                <a:spcPts val="0"/>
              </a:spcBef>
              <a:buClr>
                <a:prstClr val="black"/>
              </a:buClr>
              <a:buSzPts val="1400"/>
              <a:buNone/>
            </a:pPr>
            <a:endParaRPr lang="en-US" sz="18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1800" dirty="0">
                <a:solidFill>
                  <a:prstClr val="black"/>
                </a:solidFill>
                <a:latin typeface="Arial" panose="020B0604020202020204" pitchFamily="34" charset="0"/>
                <a:cs typeface="Arial" panose="020B0604020202020204" pitchFamily="34" charset="0"/>
              </a:rPr>
              <a:t>H</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ourly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daytime air pollution over North America at neighborhood scale (2x4.75 km</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the center of the field of regard)</a:t>
            </a:r>
          </a:p>
          <a:p>
            <a:pPr marL="228600" indent="-228600">
              <a:spcBef>
                <a:spcPts val="0"/>
              </a:spcBef>
              <a:buClr>
                <a:prstClr val="black"/>
              </a:buClr>
              <a:buSzPts val="1400"/>
              <a:buFont typeface="Wingdings" pitchFamily="2" charset="2"/>
              <a:buChar char="Ø"/>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1800" dirty="0">
                <a:solidFill>
                  <a:prstClr val="black"/>
                </a:solidFill>
                <a:latin typeface="Arial" panose="020B0604020202020204" pitchFamily="34" charset="0"/>
                <a:cs typeface="Arial" panose="020B0604020202020204" pitchFamily="34" charset="0"/>
              </a:rPr>
              <a:t>Baseline products (L2): </a:t>
            </a:r>
          </a:p>
          <a:p>
            <a:pPr marL="819136" lvl="1" indent="-285750">
              <a:spcBef>
                <a:spcPts val="0"/>
              </a:spcBef>
              <a:buClr>
                <a:prstClr val="black"/>
              </a:buClr>
              <a:buSzPts val="1400"/>
              <a:buFont typeface="Wingdings" pitchFamily="2" charset="2"/>
              <a:buChar char="ü"/>
            </a:pPr>
            <a:r>
              <a:rPr lang="en-US" sz="1600" dirty="0">
                <a:solidFill>
                  <a:prstClr val="black"/>
                </a:solidFill>
                <a:latin typeface="Arial" panose="020B0604020202020204" pitchFamily="34" charset="0"/>
                <a:cs typeface="Arial" panose="020B0604020202020204" pitchFamily="34" charset="0"/>
              </a:rPr>
              <a:t>NO</a:t>
            </a:r>
            <a:r>
              <a:rPr lang="en-US" sz="1600" baseline="-25000" dirty="0">
                <a:solidFill>
                  <a:prstClr val="black"/>
                </a:solidFill>
                <a:latin typeface="Arial" panose="020B0604020202020204" pitchFamily="34" charset="0"/>
                <a:cs typeface="Arial" panose="020B0604020202020204" pitchFamily="34" charset="0"/>
              </a:rPr>
              <a:t>2</a:t>
            </a:r>
            <a:r>
              <a:rPr lang="en-US" sz="1600" dirty="0">
                <a:solidFill>
                  <a:prstClr val="black"/>
                </a:solidFill>
                <a:latin typeface="Arial" panose="020B0604020202020204" pitchFamily="34" charset="0"/>
                <a:cs typeface="Arial" panose="020B0604020202020204" pitchFamily="34" charset="0"/>
              </a:rPr>
              <a:t>, HCHO, Total Ozone, Ozone Profile, Clouds</a:t>
            </a:r>
          </a:p>
          <a:p>
            <a:pPr marL="228600" indent="-228600">
              <a:spcBef>
                <a:spcPts val="0"/>
              </a:spcBef>
              <a:buClr>
                <a:prstClr val="black"/>
              </a:buClr>
              <a:buSzPts val="1400"/>
              <a:buFont typeface="Wingdings" pitchFamily="2" charset="2"/>
              <a:buChar char="Ø"/>
            </a:pPr>
            <a:endParaRPr lang="en-US" sz="1800" dirty="0">
              <a:solidFill>
                <a:prstClr val="black"/>
              </a:solidFill>
              <a:latin typeface="Arial" panose="020B0604020202020204" pitchFamily="34" charset="0"/>
              <a:cs typeface="Arial" panose="020B0604020202020204" pitchFamily="34" charset="0"/>
            </a:endParaRPr>
          </a:p>
          <a:p>
            <a:pPr marL="228600" indent="-228600">
              <a:spcBef>
                <a:spcPts val="0"/>
              </a:spcBef>
              <a:buClr>
                <a:prstClr val="black"/>
              </a:buClr>
              <a:buSzPts val="1400"/>
              <a:buFont typeface="Wingdings" pitchFamily="2" charset="2"/>
              <a:buChar char="Ø"/>
            </a:pPr>
            <a:r>
              <a:rPr lang="en-US" sz="1800" dirty="0">
                <a:solidFill>
                  <a:prstClr val="black"/>
                </a:solidFill>
                <a:latin typeface="Arial" panose="020B0604020202020204" pitchFamily="34" charset="0"/>
                <a:cs typeface="Arial" panose="020B0604020202020204" pitchFamily="34" charset="0"/>
              </a:rPr>
              <a:t>Global Geo-Ring for Air Quality along with GEMS (2020) and Sentinel-4 (2025)</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spcBef>
                <a:spcPts val="0"/>
              </a:spcBef>
              <a:buClr>
                <a:prstClr val="black"/>
              </a:buClr>
              <a:buSzPts val="1400"/>
              <a:buNone/>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oogle Shape;365;p51">
            <a:extLst>
              <a:ext uri="{FF2B5EF4-FFF2-40B4-BE49-F238E27FC236}">
                <a16:creationId xmlns:a16="http://schemas.microsoft.com/office/drawing/2014/main" id="{4DCC7D83-2F66-DC02-216E-AE4D99270C89}"/>
              </a:ext>
            </a:extLst>
          </p:cNvPr>
          <p:cNvPicPr preferRelativeResize="0">
            <a:picLocks noChangeAspect="1"/>
          </p:cNvPicPr>
          <p:nvPr/>
        </p:nvPicPr>
        <p:blipFill>
          <a:blip r:embed="rId3">
            <a:alphaModFix/>
          </a:blip>
          <a:stretch>
            <a:fillRect/>
          </a:stretch>
        </p:blipFill>
        <p:spPr>
          <a:xfrm>
            <a:off x="5879259" y="3308279"/>
            <a:ext cx="6070749" cy="3419869"/>
          </a:xfrm>
          <a:prstGeom prst="rect">
            <a:avLst/>
          </a:prstGeom>
          <a:noFill/>
          <a:ln>
            <a:noFill/>
          </a:ln>
        </p:spPr>
      </p:pic>
      <p:sp>
        <p:nvSpPr>
          <p:cNvPr id="8" name="Google Shape;364;p51">
            <a:extLst>
              <a:ext uri="{FF2B5EF4-FFF2-40B4-BE49-F238E27FC236}">
                <a16:creationId xmlns:a16="http://schemas.microsoft.com/office/drawing/2014/main" id="{885C301D-DF20-3FA3-41A3-09AEA3401FF9}"/>
              </a:ext>
            </a:extLst>
          </p:cNvPr>
          <p:cNvSpPr txBox="1"/>
          <p:nvPr/>
        </p:nvSpPr>
        <p:spPr>
          <a:xfrm>
            <a:off x="9197585" y="6623555"/>
            <a:ext cx="2576400"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NASA’s Scientific Visualization Studio</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lide Number Placeholder 1">
            <a:extLst>
              <a:ext uri="{FF2B5EF4-FFF2-40B4-BE49-F238E27FC236}">
                <a16:creationId xmlns:a16="http://schemas.microsoft.com/office/drawing/2014/main" id="{D77A3B3F-D54D-5BCE-C5E0-2D063FD5DD3A}"/>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6772416D-83CD-2337-4D56-E716B6FAFC57}"/>
              </a:ext>
            </a:extLst>
          </p:cNvPr>
          <p:cNvGrpSpPr>
            <a:grpSpLocks noChangeAspect="1"/>
          </p:cNvGrpSpPr>
          <p:nvPr/>
        </p:nvGrpSpPr>
        <p:grpSpPr>
          <a:xfrm>
            <a:off x="9411101" y="1121549"/>
            <a:ext cx="2544128" cy="2166460"/>
            <a:chOff x="6388190" y="-1519655"/>
            <a:chExt cx="4584610" cy="3904039"/>
          </a:xfrm>
        </p:grpSpPr>
        <p:sp>
          <p:nvSpPr>
            <p:cNvPr id="3" name="Rounded Rectangle 2">
              <a:extLst>
                <a:ext uri="{FF2B5EF4-FFF2-40B4-BE49-F238E27FC236}">
                  <a16:creationId xmlns:a16="http://schemas.microsoft.com/office/drawing/2014/main" id="{79DAAF62-B391-6CE0-81F3-F1C38D6E785F}"/>
                </a:ext>
              </a:extLst>
            </p:cNvPr>
            <p:cNvSpPr/>
            <p:nvPr/>
          </p:nvSpPr>
          <p:spPr>
            <a:xfrm>
              <a:off x="6388190" y="-1519655"/>
              <a:ext cx="4584610" cy="3904039"/>
            </a:xfrm>
            <a:prstGeom prst="roundRect">
              <a:avLst>
                <a:gd name="adj" fmla="val 6128"/>
              </a:avLst>
            </a:prstGeom>
            <a:solidFill>
              <a:schemeClr val="tx1"/>
            </a:solidFill>
            <a:ln>
              <a:noFill/>
            </a:ln>
            <a:effectLst>
              <a:outerShdw blurRad="174789" dist="38100" dir="2700000" algn="tl" rotWithShape="0">
                <a:prstClr val="black">
                  <a:alpha val="4882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EEF78C-4DE1-9019-2006-26CE3333B5B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57796" y="-1365691"/>
              <a:ext cx="4384525" cy="3645782"/>
            </a:xfrm>
            <a:prstGeom prst="rect">
              <a:avLst/>
            </a:prstGeom>
          </p:spPr>
        </p:pic>
      </p:grpSp>
      <p:pic>
        <p:nvPicPr>
          <p:cNvPr id="5" name="Picture 4">
            <a:extLst>
              <a:ext uri="{FF2B5EF4-FFF2-40B4-BE49-F238E27FC236}">
                <a16:creationId xmlns:a16="http://schemas.microsoft.com/office/drawing/2014/main" id="{48EE77FE-C0EA-34B2-9285-09B17A83D94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01486" y="1121549"/>
            <a:ext cx="3296099" cy="1745711"/>
          </a:xfrm>
          <a:prstGeom prst="roundRect">
            <a:avLst>
              <a:gd name="adj" fmla="val 5842"/>
            </a:avLst>
          </a:prstGeom>
          <a:ln>
            <a:solidFill>
              <a:schemeClr val="tx2"/>
            </a:solidFill>
          </a:ln>
          <a:effectLst>
            <a:outerShdw blurRad="174789" dist="38100" dir="2700000" algn="tl" rotWithShape="0">
              <a:prstClr val="black">
                <a:alpha val="48828"/>
              </a:prstClr>
            </a:outerShdw>
          </a:effectLst>
        </p:spPr>
      </p:pic>
      <p:sp>
        <p:nvSpPr>
          <p:cNvPr id="10" name="Google Shape;364;p51">
            <a:extLst>
              <a:ext uri="{FF2B5EF4-FFF2-40B4-BE49-F238E27FC236}">
                <a16:creationId xmlns:a16="http://schemas.microsoft.com/office/drawing/2014/main" id="{F9EEC671-1114-8B18-F30D-910F3E1DDFC3}"/>
              </a:ext>
            </a:extLst>
          </p:cNvPr>
          <p:cNvSpPr txBox="1"/>
          <p:nvPr/>
        </p:nvSpPr>
        <p:spPr>
          <a:xfrm>
            <a:off x="5982676" y="2797364"/>
            <a:ext cx="3364524" cy="55396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TEMPO first light RGB and examples of spectra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Calibri"/>
                <a:ea typeface="+mn-ea"/>
                <a:cs typeface="+mn-cs"/>
              </a:rPr>
              <a:t>Credit: </a:t>
            </a:r>
            <a:r>
              <a:rPr kumimoji="0" lang="en" sz="1200" b="0" i="0" u="none" strike="noStrike" kern="1200" cap="none" spc="0" normalizeH="0" baseline="0" noProof="0" dirty="0" err="1">
                <a:ln>
                  <a:noFill/>
                </a:ln>
                <a:solidFill>
                  <a:prstClr val="black"/>
                </a:solidFill>
                <a:effectLst/>
                <a:uLnTx/>
                <a:uFillTx/>
                <a:latin typeface="Calibri"/>
                <a:ea typeface="+mn-ea"/>
                <a:cs typeface="+mn-cs"/>
              </a:rPr>
              <a:t>Heesung</a:t>
            </a:r>
            <a:r>
              <a:rPr kumimoji="0" lang="en" sz="1200" b="0" i="0" u="none" strike="noStrike" kern="1200" cap="none" spc="0" normalizeH="0" baseline="0" noProof="0" dirty="0">
                <a:ln>
                  <a:noFill/>
                </a:ln>
                <a:solidFill>
                  <a:prstClr val="black"/>
                </a:solidFill>
                <a:effectLst/>
                <a:uLnTx/>
                <a:uFillTx/>
                <a:latin typeface="Calibri"/>
                <a:ea typeface="+mn-ea"/>
                <a:cs typeface="+mn-cs"/>
              </a:rPr>
              <a:t> Chong</a:t>
            </a: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70A9EF0-2EA9-3B17-24CB-9A0D963856B5}"/>
              </a:ext>
            </a:extLst>
          </p:cNvPr>
          <p:cNvSpPr txBox="1"/>
          <p:nvPr/>
        </p:nvSpPr>
        <p:spPr>
          <a:xfrm>
            <a:off x="9917267" y="1522449"/>
            <a:ext cx="1137036" cy="307777"/>
          </a:xfrm>
          <a:prstGeom prst="rect">
            <a:avLst/>
          </a:prstGeom>
          <a:noFill/>
        </p:spPr>
        <p:txBody>
          <a:bodyPr wrap="square" rtlCol="0">
            <a:spAutoFit/>
          </a:bodyPr>
          <a:lstStyle/>
          <a:p>
            <a:r>
              <a:rPr lang="en-US" sz="1400" b="1" dirty="0">
                <a:solidFill>
                  <a:srgbClr val="FF0000"/>
                </a:solidFill>
              </a:rPr>
              <a:t>293-494 nm</a:t>
            </a:r>
          </a:p>
        </p:txBody>
      </p:sp>
      <p:sp>
        <p:nvSpPr>
          <p:cNvPr id="12" name="TextBox 11">
            <a:extLst>
              <a:ext uri="{FF2B5EF4-FFF2-40B4-BE49-F238E27FC236}">
                <a16:creationId xmlns:a16="http://schemas.microsoft.com/office/drawing/2014/main" id="{2C8AE72F-BCBE-811C-0C72-CE878B17FFC3}"/>
              </a:ext>
            </a:extLst>
          </p:cNvPr>
          <p:cNvSpPr txBox="1"/>
          <p:nvPr/>
        </p:nvSpPr>
        <p:spPr>
          <a:xfrm>
            <a:off x="10821305" y="1282969"/>
            <a:ext cx="1137036" cy="307777"/>
          </a:xfrm>
          <a:prstGeom prst="rect">
            <a:avLst/>
          </a:prstGeom>
          <a:noFill/>
        </p:spPr>
        <p:txBody>
          <a:bodyPr wrap="square" rtlCol="0">
            <a:spAutoFit/>
          </a:bodyPr>
          <a:lstStyle/>
          <a:p>
            <a:r>
              <a:rPr lang="en-US" sz="1400" b="1" dirty="0">
                <a:solidFill>
                  <a:srgbClr val="FF0000"/>
                </a:solidFill>
              </a:rPr>
              <a:t>538-741 nm</a:t>
            </a:r>
          </a:p>
        </p:txBody>
      </p:sp>
    </p:spTree>
    <p:extLst>
      <p:ext uri="{BB962C8B-B14F-4D97-AF65-F5344CB8AC3E}">
        <p14:creationId xmlns:p14="http://schemas.microsoft.com/office/powerpoint/2010/main" val="2558519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31335"/>
        </a:solidFill>
        <a:effectLst/>
      </p:bgPr>
    </p:bg>
    <p:spTree>
      <p:nvGrpSpPr>
        <p:cNvPr id="1" name="Shape 275"/>
        <p:cNvGrpSpPr/>
        <p:nvPr/>
      </p:nvGrpSpPr>
      <p:grpSpPr>
        <a:xfrm>
          <a:off x="0" y="0"/>
          <a:ext cx="0" cy="0"/>
          <a:chOff x="0" y="0"/>
          <a:chExt cx="0" cy="0"/>
        </a:xfrm>
      </p:grpSpPr>
      <p:pic>
        <p:nvPicPr>
          <p:cNvPr id="278" name="Google Shape;278;p3"/>
          <p:cNvPicPr preferRelativeResize="0">
            <a:picLocks noChangeAspect="1"/>
          </p:cNvPicPr>
          <p:nvPr/>
        </p:nvPicPr>
        <p:blipFill rotWithShape="1">
          <a:blip r:embed="rId3">
            <a:alphaModFix amt="87000"/>
          </a:blip>
          <a:srcRect/>
          <a:stretch/>
        </p:blipFill>
        <p:spPr>
          <a:xfrm>
            <a:off x="955355" y="634329"/>
            <a:ext cx="10281291" cy="6222197"/>
          </a:xfrm>
          <a:prstGeom prst="rect">
            <a:avLst/>
          </a:prstGeom>
          <a:noFill/>
          <a:ln>
            <a:noFill/>
          </a:ln>
        </p:spPr>
      </p:pic>
      <p:sp>
        <p:nvSpPr>
          <p:cNvPr id="279" name="Google Shape;279;p3"/>
          <p:cNvSpPr txBox="1"/>
          <p:nvPr/>
        </p:nvSpPr>
        <p:spPr>
          <a:xfrm>
            <a:off x="8061709" y="978260"/>
            <a:ext cx="2084921" cy="52318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F497D"/>
                </a:solidFill>
                <a:effectLst/>
                <a:uLnTx/>
                <a:uFillTx/>
                <a:latin typeface="Calibri"/>
                <a:ea typeface="Calibri"/>
                <a:cs typeface="Calibri"/>
                <a:sym typeface="Calibri"/>
              </a:rPr>
              <a:t>GEMS: Launch Feb 2020</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Calibri"/>
                <a:ea typeface="+mn-ea"/>
                <a:cs typeface="Calibri"/>
                <a:sym typeface="Calibri"/>
              </a:rPr>
              <a:t>GEMS-2: Launch ~2032</a:t>
            </a:r>
            <a:endParaRPr kumimoji="0" sz="1400" b="0" i="0" u="none" strike="noStrike" kern="0" cap="none" spc="0" normalizeH="0" baseline="0" noProof="0" dirty="0">
              <a:ln>
                <a:noFill/>
              </a:ln>
              <a:solidFill>
                <a:srgbClr val="FF0000"/>
              </a:solidFill>
              <a:effectLst/>
              <a:uLnTx/>
              <a:uFillTx/>
              <a:latin typeface="Arial"/>
              <a:ea typeface="+mn-ea"/>
              <a:cs typeface="Arial"/>
              <a:sym typeface="Arial"/>
            </a:endParaRPr>
          </a:p>
        </p:txBody>
      </p:sp>
      <p:sp>
        <p:nvSpPr>
          <p:cNvPr id="280" name="Google Shape;280;p3"/>
          <p:cNvSpPr txBox="1"/>
          <p:nvPr/>
        </p:nvSpPr>
        <p:spPr>
          <a:xfrm>
            <a:off x="5273808" y="978260"/>
            <a:ext cx="2229928" cy="52318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F497D"/>
                </a:solidFill>
                <a:effectLst/>
                <a:uLnTx/>
                <a:uFillTx/>
                <a:latin typeface="Calibri"/>
                <a:ea typeface="Calibri"/>
                <a:cs typeface="Calibri"/>
                <a:sym typeface="Calibri"/>
              </a:rPr>
              <a:t>Sentinel-4a: Launch 2025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Calibri"/>
                <a:ea typeface="+mn-ea"/>
                <a:cs typeface="Calibri"/>
                <a:sym typeface="Calibri"/>
              </a:rPr>
              <a:t>Sentinel-4b: launch ~2035</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1" name="Google Shape;281;p3"/>
          <p:cNvSpPr txBox="1"/>
          <p:nvPr/>
        </p:nvSpPr>
        <p:spPr>
          <a:xfrm>
            <a:off x="1572684" y="1090707"/>
            <a:ext cx="1746677" cy="307777"/>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F497D"/>
                </a:solidFill>
                <a:effectLst/>
                <a:uLnTx/>
                <a:uFillTx/>
                <a:latin typeface="Calibri"/>
                <a:ea typeface="Calibri"/>
                <a:cs typeface="Calibri"/>
                <a:sym typeface="Calibri"/>
              </a:rPr>
              <a:t>Launch April 2023</a:t>
            </a:r>
            <a:endParaRPr kumimoji="0" sz="1400" b="0" i="0" u="none" strike="noStrike" kern="0" cap="none" spc="0" normalizeH="0" baseline="0" noProof="0" dirty="0">
              <a:ln>
                <a:noFill/>
              </a:ln>
              <a:solidFill>
                <a:srgbClr val="1F497D"/>
              </a:solidFill>
              <a:effectLst/>
              <a:uLnTx/>
              <a:uFillTx/>
              <a:latin typeface="Arial"/>
              <a:ea typeface="+mn-ea"/>
              <a:cs typeface="Arial"/>
              <a:sym typeface="Arial"/>
            </a:endParaRPr>
          </a:p>
        </p:txBody>
      </p:sp>
      <p:sp>
        <p:nvSpPr>
          <p:cNvPr id="282" name="Google Shape;282;p3"/>
          <p:cNvSpPr txBox="1"/>
          <p:nvPr/>
        </p:nvSpPr>
        <p:spPr>
          <a:xfrm flipH="1">
            <a:off x="9609693" y="6344181"/>
            <a:ext cx="1785756" cy="276959"/>
          </a:xfrm>
          <a:prstGeom prst="rect">
            <a:avLst/>
          </a:prstGeom>
          <a:solidFill>
            <a:schemeClr val="bg1">
              <a:lumMod val="85000"/>
            </a:schemeClr>
          </a:solidFill>
          <a:ln>
            <a:solidFill>
              <a:schemeClr val="tx1"/>
            </a:solidFill>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prstClr val="black"/>
                </a:solidFill>
                <a:effectLst/>
                <a:uLnTx/>
                <a:uFillTx/>
                <a:latin typeface="Calibri"/>
                <a:ea typeface="Helvetica Neue"/>
                <a:cs typeface="Helvetica Neue"/>
                <a:sym typeface="Helvetica Neue"/>
              </a:rPr>
              <a:t>Image Credit: NASA </a:t>
            </a:r>
            <a:r>
              <a:rPr kumimoji="0" lang="en-US" sz="1200" b="0" i="0" u="none" strike="noStrike" kern="0" cap="none" spc="0" normalizeH="0" baseline="0" noProof="0" dirty="0" err="1">
                <a:ln>
                  <a:noFill/>
                </a:ln>
                <a:solidFill>
                  <a:prstClr val="black"/>
                </a:solidFill>
                <a:effectLst/>
                <a:uLnTx/>
                <a:uFillTx/>
                <a:latin typeface="Calibri"/>
                <a:ea typeface="Helvetica Neue"/>
                <a:cs typeface="Helvetica Neue"/>
                <a:sym typeface="Helvetica Neue"/>
              </a:rPr>
              <a:t>LaRC</a:t>
            </a:r>
            <a:endParaRPr kumimoji="0" sz="1200" b="0" i="0" u="none" strike="noStrike" kern="0" cap="none" spc="0" normalizeH="0" baseline="0" noProof="0" dirty="0">
              <a:ln>
                <a:noFill/>
              </a:ln>
              <a:solidFill>
                <a:prstClr val="black"/>
              </a:solidFill>
              <a:effectLst/>
              <a:uLnTx/>
              <a:uFillTx/>
              <a:latin typeface="Calibri"/>
              <a:ea typeface="Helvetica Neue"/>
              <a:cs typeface="Helvetica Neue"/>
              <a:sym typeface="Helvetica Neue"/>
            </a:endParaRPr>
          </a:p>
        </p:txBody>
      </p:sp>
      <p:sp>
        <p:nvSpPr>
          <p:cNvPr id="276" name="Google Shape;276;p3"/>
          <p:cNvSpPr txBox="1">
            <a:spLocks noGrp="1"/>
          </p:cNvSpPr>
          <p:nvPr>
            <p:ph type="title"/>
          </p:nvPr>
        </p:nvSpPr>
        <p:spPr>
          <a:xfrm>
            <a:off x="1557050" y="53980"/>
            <a:ext cx="9077899" cy="801189"/>
          </a:xfrm>
        </p:spPr>
        <p:txBody>
          <a:bodyPr/>
          <a:lstStyle/>
          <a:p>
            <a:pPr lvl="0"/>
            <a:r>
              <a:rPr lang="en-US" sz="3200" dirty="0"/>
              <a:t>Geostationary Air Quality Constellation</a:t>
            </a:r>
          </a:p>
        </p:txBody>
      </p:sp>
      <p:sp>
        <p:nvSpPr>
          <p:cNvPr id="2" name="Slide Number Placeholder 1">
            <a:extLst>
              <a:ext uri="{FF2B5EF4-FFF2-40B4-BE49-F238E27FC236}">
                <a16:creationId xmlns:a16="http://schemas.microsoft.com/office/drawing/2014/main" id="{92CDC41F-1E96-0356-B408-88932229D8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16" name="Picture 15" descr="Diagram&#10;&#10;AI-generated content may be incorrect.">
            <a:extLst>
              <a:ext uri="{FF2B5EF4-FFF2-40B4-BE49-F238E27FC236}">
                <a16:creationId xmlns:a16="http://schemas.microsoft.com/office/drawing/2014/main" id="{B2127DC5-3FF7-AAB9-0847-1FBACCA5C7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4357" y="1773141"/>
            <a:ext cx="6322874" cy="3562184"/>
          </a:xfrm>
          <a:prstGeom prst="rect">
            <a:avLst/>
          </a:prstGeom>
        </p:spPr>
      </p:pic>
      <p:sp>
        <p:nvSpPr>
          <p:cNvPr id="268" name="Google Shape;268;p2"/>
          <p:cNvSpPr txBox="1">
            <a:spLocks noGrp="1"/>
          </p:cNvSpPr>
          <p:nvPr>
            <p:ph type="title"/>
          </p:nvPr>
        </p:nvSpPr>
        <p:spPr>
          <a:xfrm>
            <a:off x="0" y="23650"/>
            <a:ext cx="12191999" cy="975701"/>
          </a:xfrm>
        </p:spPr>
        <p:txBody>
          <a:bodyPr/>
          <a:lstStyle/>
          <a:p>
            <a:pPr lvl="0"/>
            <a:r>
              <a:rPr lang="en-US" dirty="0"/>
              <a:t>TEMPO Scanning</a:t>
            </a:r>
          </a:p>
        </p:txBody>
      </p:sp>
      <p:sp>
        <p:nvSpPr>
          <p:cNvPr id="5" name="Slide Number Placeholder 4">
            <a:extLst>
              <a:ext uri="{FF2B5EF4-FFF2-40B4-BE49-F238E27FC236}">
                <a16:creationId xmlns:a16="http://schemas.microsoft.com/office/drawing/2014/main" id="{449FD253-F0D7-4738-AFD8-369B9C89B0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6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Google Shape;410;p55">
            <a:extLst>
              <a:ext uri="{FF2B5EF4-FFF2-40B4-BE49-F238E27FC236}">
                <a16:creationId xmlns:a16="http://schemas.microsoft.com/office/drawing/2014/main" id="{D1E0C0A0-7FC3-A397-93E0-0F102696D7BE}"/>
              </a:ext>
            </a:extLst>
          </p:cNvPr>
          <p:cNvSpPr txBox="1">
            <a:spLocks/>
          </p:cNvSpPr>
          <p:nvPr/>
        </p:nvSpPr>
        <p:spPr>
          <a:xfrm>
            <a:off x="0" y="929658"/>
            <a:ext cx="5462548" cy="5816434"/>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457200" indent="-228600">
              <a:spcBef>
                <a:spcPts val="600"/>
              </a:spcBef>
              <a:buClr>
                <a:schemeClr val="dk1"/>
              </a:buClr>
              <a:buSzPts val="1400"/>
              <a:buFont typeface="Arial"/>
              <a:buNone/>
            </a:pPr>
            <a:r>
              <a:rPr lang="en-US" sz="2000" b="1" dirty="0">
                <a:latin typeface="Arial" panose="020B0604020202020204" pitchFamily="34" charset="0"/>
                <a:cs typeface="Arial" panose="020B0604020202020204" pitchFamily="34" charset="0"/>
              </a:rPr>
              <a:t>Nominal scans: hourly, 2.4M pixels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2035 N/S pixels x 1181 E/W steps per hour</a:t>
            </a: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2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center of field of regard</a:t>
            </a:r>
          </a:p>
          <a:p>
            <a:pPr marL="457200" indent="-228600">
              <a:spcBef>
                <a:spcPts val="800"/>
              </a:spcBef>
              <a:buClr>
                <a:schemeClr val="dk1"/>
              </a:buClr>
              <a:buSzPts val="1400"/>
              <a:buFont typeface="Arial"/>
              <a:buNone/>
            </a:pPr>
            <a:r>
              <a:rPr lang="en-US" sz="2000" b="1" dirty="0">
                <a:latin typeface="Arial" panose="020B0604020202020204" pitchFamily="34" charset="0"/>
                <a:cs typeface="Arial" panose="020B0604020202020204" pitchFamily="34" charset="0"/>
              </a:rPr>
              <a:t>Optimized scans</a:t>
            </a:r>
            <a:endParaRPr lang="en-US" sz="2000" dirty="0">
              <a:latin typeface="Arial" panose="020B0604020202020204" pitchFamily="34" charset="0"/>
              <a:cs typeface="Arial" panose="020B0604020202020204" pitchFamily="34" charset="0"/>
            </a:endParaRPr>
          </a:p>
          <a:p>
            <a:pPr marL="548640" lvl="1" indent="-285750">
              <a:lnSpc>
                <a:spcPct val="90000"/>
              </a:lnSpc>
              <a:spcBef>
                <a:spcPts val="400"/>
              </a:spcBef>
              <a:buSzPts val="1400"/>
              <a:buFont typeface="Wingdings" pitchFamily="2" charset="2"/>
              <a:buChar char="Ø"/>
            </a:pPr>
            <a:r>
              <a:rPr lang="en-US" sz="1800" dirty="0">
                <a:latin typeface="Arial" panose="020B0604020202020204" pitchFamily="34" charset="0"/>
                <a:cs typeface="Arial" panose="020B0604020202020204" pitchFamily="34" charset="0"/>
              </a:rPr>
              <a:t>Higher temporal resolution scans in early AM and late PM over coasts (40 mins)</a:t>
            </a:r>
          </a:p>
          <a:p>
            <a:pPr marL="457200" lvl="0" indent="-228600" defTabSz="914400">
              <a:spcBef>
                <a:spcPts val="800"/>
              </a:spcBef>
              <a:buClr>
                <a:prstClr val="black"/>
              </a:buClr>
              <a:buSzPts val="1400"/>
              <a:buNone/>
              <a:defRPr/>
            </a:pPr>
            <a:r>
              <a:rPr lang="en-US" sz="2000" b="1" dirty="0">
                <a:solidFill>
                  <a:prstClr val="black"/>
                </a:solidFill>
                <a:latin typeface="Arial" panose="020B0604020202020204" pitchFamily="34" charset="0"/>
                <a:cs typeface="Arial" panose="020B0604020202020204" pitchFamily="34" charset="0"/>
              </a:rPr>
              <a:t>Twilights scans (</a:t>
            </a:r>
            <a:r>
              <a:rPr lang="en-US" sz="1800" b="1" i="1" dirty="0">
                <a:solidFill>
                  <a:srgbClr val="00B050"/>
                </a:solidFill>
                <a:latin typeface="Arial" panose="020B0604020202020204" pitchFamily="34" charset="0"/>
                <a:cs typeface="Arial" panose="020B0604020202020204" pitchFamily="34" charset="0"/>
              </a:rPr>
              <a:t>science bonus &amp; discovery</a:t>
            </a:r>
            <a:r>
              <a:rPr lang="en-US" sz="2000" b="1" dirty="0">
                <a:solidFill>
                  <a:prstClr val="black"/>
                </a:solidFill>
                <a:latin typeface="Arial" panose="020B0604020202020204" pitchFamily="34" charset="0"/>
                <a:cs typeface="Arial" panose="020B0604020202020204" pitchFamily="34" charset="0"/>
              </a:rPr>
              <a:t>)</a:t>
            </a:r>
            <a:endParaRPr lang="en-US" sz="2000" dirty="0">
              <a:solidFill>
                <a:prstClr val="black"/>
              </a:solidFill>
              <a:latin typeface="Arial" panose="020B0604020202020204" pitchFamily="34" charset="0"/>
              <a:cs typeface="Arial" panose="020B0604020202020204" pitchFamily="34" charset="0"/>
            </a:endParaRP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Performed during darkness (~Aug. 15-Apr. 15)</a:t>
            </a:r>
          </a:p>
          <a:p>
            <a:pPr marL="548640" lvl="1" indent="-285750" defTabSz="914400">
              <a:lnSpc>
                <a:spcPct val="90000"/>
              </a:lnSpc>
              <a:spcBef>
                <a:spcPts val="400"/>
              </a:spcBef>
              <a:buSzPts val="1400"/>
              <a:buFont typeface="Wingdings" pitchFamily="2" charset="2"/>
              <a:buChar char="Ø"/>
              <a:defRPr/>
            </a:pPr>
            <a:r>
              <a:rPr lang="en-US" sz="1800" dirty="0">
                <a:solidFill>
                  <a:prstClr val="black"/>
                </a:solidFill>
                <a:latin typeface="Arial" panose="020B0604020202020204" pitchFamily="34" charset="0"/>
                <a:cs typeface="Arial" panose="020B0604020202020204" pitchFamily="34" charset="0"/>
              </a:rPr>
              <a:t>City lights (lighting types), moonlights, Aurora, airglow, gas flaring, lightning, fires </a:t>
            </a:r>
          </a:p>
          <a:p>
            <a:pPr marL="457200" indent="-228600">
              <a:spcBef>
                <a:spcPts val="800"/>
              </a:spcBef>
              <a:buClr>
                <a:schemeClr val="dk1"/>
              </a:buClr>
              <a:buSzPts val="1400"/>
              <a:buNone/>
            </a:pPr>
            <a:r>
              <a:rPr lang="en-US" sz="2000" b="1" dirty="0">
                <a:latin typeface="Arial" panose="020B0604020202020204" pitchFamily="34" charset="0"/>
                <a:cs typeface="Arial" panose="020B0604020202020204" pitchFamily="34" charset="0"/>
              </a:rPr>
              <a:t>Special observations to support TEMPO Green Paper &amp; Cal/Val: </a:t>
            </a:r>
            <a:r>
              <a:rPr lang="en-US" sz="1600" dirty="0">
                <a:solidFill>
                  <a:srgbClr val="00B050"/>
                </a:solidFill>
                <a:latin typeface="Arial" panose="020B0604020202020204" pitchFamily="34" charset="0"/>
                <a:cs typeface="Arial" panose="020B0604020202020204" pitchFamily="34" charset="0"/>
              </a:rPr>
              <a:t>21 days in 2025 for wildfires, prescribed burning, lightning NOx, CO Front Range field campaigns, CAL/VAL</a:t>
            </a:r>
          </a:p>
          <a:p>
            <a:pPr marL="548640" lvl="1" indent="-285750">
              <a:lnSpc>
                <a:spcPct val="90000"/>
              </a:lnSpc>
              <a:spcBef>
                <a:spcPts val="0"/>
              </a:spcBef>
              <a:buSzPts val="1400"/>
              <a:buFont typeface="Wingdings" pitchFamily="2" charset="2"/>
              <a:buChar char="Ø"/>
            </a:pPr>
            <a:r>
              <a:rPr lang="en-US" sz="1600" dirty="0">
                <a:latin typeface="Times New Roman" panose="02020603050405020304" pitchFamily="18" charset="0"/>
                <a:cs typeface="Times New Roman" panose="02020603050405020304" pitchFamily="18" charset="0"/>
              </a:rPr>
              <a:t>High-frequency scans (~10 mins) over </a:t>
            </a:r>
          </a:p>
          <a:p>
            <a:pPr marL="262890" lvl="1" indent="0">
              <a:lnSpc>
                <a:spcPct val="90000"/>
              </a:lnSpc>
              <a:spcBef>
                <a:spcPts val="0"/>
              </a:spcBef>
              <a:buSzPts val="1400"/>
              <a:buNone/>
            </a:pPr>
            <a:r>
              <a:rPr lang="en-US" sz="1600" dirty="0">
                <a:latin typeface="Times New Roman" panose="02020603050405020304" pitchFamily="18" charset="0"/>
                <a:cs typeface="Times New Roman" panose="02020603050405020304" pitchFamily="18" charset="0"/>
              </a:rPr>
              <a:t>    selected regions (alternate hourly </a:t>
            </a:r>
          </a:p>
          <a:p>
            <a:pPr marL="262890" lvl="1" indent="0">
              <a:lnSpc>
                <a:spcPct val="90000"/>
              </a:lnSpc>
              <a:spcBef>
                <a:spcPts val="0"/>
              </a:spcBef>
              <a:buSzPts val="1400"/>
              <a:buNone/>
            </a:pPr>
            <a:r>
              <a:rPr lang="en-US" sz="1600" dirty="0">
                <a:latin typeface="Times New Roman" panose="02020603050405020304" pitchFamily="18" charset="0"/>
                <a:cs typeface="Times New Roman" panose="02020603050405020304" pitchFamily="18" charset="0"/>
              </a:rPr>
              <a:t>    scan / 1 hour high-frequency scans)</a:t>
            </a:r>
          </a:p>
          <a:p>
            <a:pPr marL="548640" lvl="1" indent="-285750">
              <a:lnSpc>
                <a:spcPct val="90000"/>
              </a:lnSpc>
              <a:spcBef>
                <a:spcPts val="0"/>
              </a:spcBef>
              <a:buSzPts val="1400"/>
              <a:buFont typeface="Wingdings" pitchFamily="2" charset="2"/>
              <a:buChar char="Ø"/>
            </a:pPr>
            <a:r>
              <a:rPr lang="en-US" sz="1600" dirty="0">
                <a:latin typeface="Times New Roman" panose="02020603050405020304" pitchFamily="18" charset="0"/>
                <a:cs typeface="Times New Roman" panose="02020603050405020304" pitchFamily="18" charset="0"/>
              </a:rPr>
              <a:t>Lunar collect (4/9/2025, 9/9/2025, </a:t>
            </a:r>
          </a:p>
          <a:p>
            <a:pPr marL="262890" lvl="1" indent="0">
              <a:lnSpc>
                <a:spcPct val="90000"/>
              </a:lnSpc>
              <a:spcBef>
                <a:spcPts val="0"/>
              </a:spcBef>
              <a:buSzPts val="1400"/>
              <a:buNone/>
            </a:pPr>
            <a:r>
              <a:rPr lang="en-US" sz="1600" dirty="0">
                <a:latin typeface="Times New Roman" panose="02020603050405020304" pitchFamily="18" charset="0"/>
                <a:cs typeface="Times New Roman" panose="02020603050405020304" pitchFamily="18" charset="0"/>
              </a:rPr>
              <a:t>     11/3/2025, 12/10/2025, 2/3/2026)</a:t>
            </a:r>
          </a:p>
          <a:p>
            <a:pPr marL="548640" lvl="1" indent="-285750">
              <a:lnSpc>
                <a:spcPct val="90000"/>
              </a:lnSpc>
              <a:spcBef>
                <a:spcPts val="0"/>
              </a:spcBef>
              <a:buSzPts val="1400"/>
              <a:buFont typeface="Wingdings" pitchFamily="2" charset="2"/>
              <a:buChar char="Ø"/>
            </a:pPr>
            <a:r>
              <a:rPr lang="en-US" sz="1600" dirty="0">
                <a:latin typeface="Times New Roman" panose="02020603050405020304" pitchFamily="18" charset="0"/>
                <a:cs typeface="Times New Roman" panose="02020603050405020304" pitchFamily="18" charset="0"/>
              </a:rPr>
              <a:t>Railroad Valley (6/2024, 6/2025, 10/2025 (side slither)</a:t>
            </a:r>
          </a:p>
        </p:txBody>
      </p:sp>
      <p:sp>
        <p:nvSpPr>
          <p:cNvPr id="10" name="TextBox 9">
            <a:extLst>
              <a:ext uri="{FF2B5EF4-FFF2-40B4-BE49-F238E27FC236}">
                <a16:creationId xmlns:a16="http://schemas.microsoft.com/office/drawing/2014/main" id="{EB790F79-F25E-DC62-EBCB-77287D5CD548}"/>
              </a:ext>
            </a:extLst>
          </p:cNvPr>
          <p:cNvSpPr txBox="1"/>
          <p:nvPr/>
        </p:nvSpPr>
        <p:spPr>
          <a:xfrm>
            <a:off x="5462548" y="6188019"/>
            <a:ext cx="3789028" cy="646331"/>
          </a:xfrm>
          <a:prstGeom prst="rect">
            <a:avLst/>
          </a:prstGeom>
          <a:noFill/>
        </p:spPr>
        <p:txBody>
          <a:bodyPr wrap="square">
            <a:spAutoFit/>
          </a:bodyPr>
          <a:lstStyle/>
          <a:p>
            <a:pPr>
              <a:spcBef>
                <a:spcPts val="0"/>
              </a:spcBef>
              <a:buClr>
                <a:schemeClr val="dk1"/>
              </a:buClr>
              <a:buSzPts val="1400"/>
              <a:buNone/>
            </a:pPr>
            <a:r>
              <a:rPr lang="en-US" sz="1800" b="1" dirty="0">
                <a:solidFill>
                  <a:srgbClr val="00B050"/>
                </a:solidFill>
                <a:latin typeface="Arial" panose="020B0604020202020204" pitchFamily="34" charset="0"/>
                <a:cs typeface="Arial" panose="020B0604020202020204" pitchFamily="34" charset="0"/>
              </a:rPr>
              <a:t>Request Special Observations at TEMPO Early Adopter Website</a:t>
            </a:r>
          </a:p>
        </p:txBody>
      </p:sp>
      <p:sp>
        <p:nvSpPr>
          <p:cNvPr id="7" name="Google Shape;364;p51">
            <a:extLst>
              <a:ext uri="{FF2B5EF4-FFF2-40B4-BE49-F238E27FC236}">
                <a16:creationId xmlns:a16="http://schemas.microsoft.com/office/drawing/2014/main" id="{02359FD1-E64A-0786-5034-13063B8BF555}"/>
              </a:ext>
            </a:extLst>
          </p:cNvPr>
          <p:cNvSpPr txBox="1"/>
          <p:nvPr/>
        </p:nvSpPr>
        <p:spPr>
          <a:xfrm>
            <a:off x="9448801" y="4825291"/>
            <a:ext cx="1897710" cy="40007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400" b="0" i="0" u="none" strike="noStrike" kern="1200" cap="none" spc="0" normalizeH="0" baseline="0" noProof="0" dirty="0">
                <a:ln>
                  <a:noFill/>
                </a:ln>
                <a:solidFill>
                  <a:prstClr val="black"/>
                </a:solidFill>
                <a:effectLst/>
                <a:uLnTx/>
                <a:uFillTx/>
                <a:latin typeface="Calibri"/>
                <a:ea typeface="+mn-ea"/>
                <a:cs typeface="+mn-cs"/>
              </a:rPr>
              <a:t>Credit: Aaron Naeger</a:t>
            </a:r>
            <a:endParaRPr kumimoji="0"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descr="A close up of the moon&#10;&#10;AI-generated content may be incorrect.">
            <a:extLst>
              <a:ext uri="{FF2B5EF4-FFF2-40B4-BE49-F238E27FC236}">
                <a16:creationId xmlns:a16="http://schemas.microsoft.com/office/drawing/2014/main" id="{2142DDEF-5D9D-15BC-94D5-3E25AE8E8FB0}"/>
              </a:ext>
            </a:extLst>
          </p:cNvPr>
          <p:cNvPicPr>
            <a:picLocks noChangeAspect="1"/>
          </p:cNvPicPr>
          <p:nvPr/>
        </p:nvPicPr>
        <p:blipFill>
          <a:blip r:embed="rId4">
            <a:extLst>
              <a:ext uri="{28A0092B-C50C-407E-A947-70E740481C1C}">
                <a14:useLocalDpi xmlns:a14="http://schemas.microsoft.com/office/drawing/2010/main" val="0"/>
              </a:ext>
            </a:extLst>
          </a:blip>
          <a:srcRect l="13217" t="6742" r="9870" b="20390"/>
          <a:stretch/>
        </p:blipFill>
        <p:spPr>
          <a:xfrm>
            <a:off x="9915609" y="2754263"/>
            <a:ext cx="2125875" cy="2941831"/>
          </a:xfrm>
          <a:prstGeom prst="rect">
            <a:avLst/>
          </a:prstGeom>
        </p:spPr>
      </p:pic>
      <p:grpSp>
        <p:nvGrpSpPr>
          <p:cNvPr id="9" name="Group 8">
            <a:extLst>
              <a:ext uri="{FF2B5EF4-FFF2-40B4-BE49-F238E27FC236}">
                <a16:creationId xmlns:a16="http://schemas.microsoft.com/office/drawing/2014/main" id="{8615FEB6-35F1-262D-6DCE-6849681E4D6C}"/>
              </a:ext>
            </a:extLst>
          </p:cNvPr>
          <p:cNvGrpSpPr/>
          <p:nvPr/>
        </p:nvGrpSpPr>
        <p:grpSpPr>
          <a:xfrm>
            <a:off x="5384678" y="1177255"/>
            <a:ext cx="6833760" cy="5010764"/>
            <a:chOff x="2151654" y="996536"/>
            <a:chExt cx="7830546" cy="5179720"/>
          </a:xfrm>
        </p:grpSpPr>
        <p:sp>
          <p:nvSpPr>
            <p:cNvPr id="11" name="TextBox 10">
              <a:extLst>
                <a:ext uri="{FF2B5EF4-FFF2-40B4-BE49-F238E27FC236}">
                  <a16:creationId xmlns:a16="http://schemas.microsoft.com/office/drawing/2014/main" id="{AE648FC8-3EAA-8CD9-9FE4-C53294BBA810}"/>
                </a:ext>
              </a:extLst>
            </p:cNvPr>
            <p:cNvSpPr txBox="1"/>
            <p:nvPr/>
          </p:nvSpPr>
          <p:spPr>
            <a:xfrm>
              <a:off x="2297766" y="5851649"/>
              <a:ext cx="7541559" cy="324607"/>
            </a:xfrm>
            <a:prstGeom prst="rect">
              <a:avLst/>
            </a:prstGeom>
            <a:noFill/>
          </p:spPr>
          <p:txBody>
            <a:bodyPr wrap="square" rtlCol="0">
              <a:spAutoFit/>
            </a:bodyPr>
            <a:lstStyle/>
            <a:p>
              <a:pPr algn="ctr"/>
              <a:r>
                <a:rPr lang="en-US" sz="1400" dirty="0"/>
                <a:t>Radiance derivation </a:t>
              </a:r>
              <a:r>
                <a:rPr lang="en-US" sz="1400" dirty="0">
                  <a:sym typeface="Wingdings" pitchFamily="2" charset="2"/>
                </a:rPr>
                <a:t> Post-processing (de-speckling, de-streaking, etc.)  Composite</a:t>
              </a:r>
              <a:endParaRPr lang="en-US" sz="1400" dirty="0"/>
            </a:p>
          </p:txBody>
        </p:sp>
        <p:grpSp>
          <p:nvGrpSpPr>
            <p:cNvPr id="12" name="Group 11">
              <a:extLst>
                <a:ext uri="{FF2B5EF4-FFF2-40B4-BE49-F238E27FC236}">
                  <a16:creationId xmlns:a16="http://schemas.microsoft.com/office/drawing/2014/main" id="{FADFEF3D-5FA8-EF96-604C-DA4FFB5E053F}"/>
                </a:ext>
              </a:extLst>
            </p:cNvPr>
            <p:cNvGrpSpPr/>
            <p:nvPr/>
          </p:nvGrpSpPr>
          <p:grpSpPr>
            <a:xfrm>
              <a:off x="2209800" y="1315809"/>
              <a:ext cx="7772400" cy="4570161"/>
              <a:chOff x="2209800" y="1232682"/>
              <a:chExt cx="7772400" cy="4570161"/>
            </a:xfrm>
          </p:grpSpPr>
          <p:pic>
            <p:nvPicPr>
              <p:cNvPr id="14" name="Picture 13">
                <a:extLst>
                  <a:ext uri="{FF2B5EF4-FFF2-40B4-BE49-F238E27FC236}">
                    <a16:creationId xmlns:a16="http://schemas.microsoft.com/office/drawing/2014/main" id="{9FBB2C07-67FD-71C9-70A6-B49B7D670317}"/>
                  </a:ext>
                </a:extLst>
              </p:cNvPr>
              <p:cNvPicPr>
                <a:picLocks noChangeAspect="1"/>
              </p:cNvPicPr>
              <p:nvPr/>
            </p:nvPicPr>
            <p:blipFill>
              <a:blip r:embed="rId5"/>
              <a:stretch>
                <a:fillRect/>
              </a:stretch>
            </p:blipFill>
            <p:spPr>
              <a:xfrm>
                <a:off x="2209800" y="1232682"/>
                <a:ext cx="7772400" cy="3057287"/>
              </a:xfrm>
              <a:prstGeom prst="rect">
                <a:avLst/>
              </a:prstGeom>
            </p:spPr>
          </p:pic>
          <p:pic>
            <p:nvPicPr>
              <p:cNvPr id="15" name="Picture 14">
                <a:extLst>
                  <a:ext uri="{FF2B5EF4-FFF2-40B4-BE49-F238E27FC236}">
                    <a16:creationId xmlns:a16="http://schemas.microsoft.com/office/drawing/2014/main" id="{78D1C72A-256E-4BDC-9EB3-81BD60A846C9}"/>
                  </a:ext>
                </a:extLst>
              </p:cNvPr>
              <p:cNvPicPr>
                <a:picLocks noChangeAspect="1"/>
              </p:cNvPicPr>
              <p:nvPr/>
            </p:nvPicPr>
            <p:blipFill>
              <a:blip r:embed="rId6"/>
              <a:stretch>
                <a:fillRect/>
              </a:stretch>
            </p:blipFill>
            <p:spPr>
              <a:xfrm>
                <a:off x="2209800" y="4281376"/>
                <a:ext cx="7772400" cy="1521467"/>
              </a:xfrm>
              <a:prstGeom prst="rect">
                <a:avLst/>
              </a:prstGeom>
            </p:spPr>
          </p:pic>
        </p:grpSp>
        <p:sp>
          <p:nvSpPr>
            <p:cNvPr id="13" name="TextBox 12">
              <a:extLst>
                <a:ext uri="{FF2B5EF4-FFF2-40B4-BE49-F238E27FC236}">
                  <a16:creationId xmlns:a16="http://schemas.microsoft.com/office/drawing/2014/main" id="{DF423D5E-B5EA-3808-A3B6-BBFAB7E1C0B9}"/>
                </a:ext>
              </a:extLst>
            </p:cNvPr>
            <p:cNvSpPr txBox="1"/>
            <p:nvPr/>
          </p:nvSpPr>
          <p:spPr>
            <a:xfrm>
              <a:off x="2151654" y="996536"/>
              <a:ext cx="7565246" cy="357067"/>
            </a:xfrm>
            <a:prstGeom prst="rect">
              <a:avLst/>
            </a:prstGeom>
            <a:noFill/>
          </p:spPr>
          <p:txBody>
            <a:bodyPr wrap="square" rtlCol="0">
              <a:spAutoFit/>
            </a:bodyPr>
            <a:lstStyle/>
            <a:p>
              <a:pPr algn="ctr"/>
              <a:r>
                <a:rPr lang="en-US" sz="1600" b="1" dirty="0"/>
                <a:t>Clearest-Sky City lights Composite 1–12 February 2024</a:t>
              </a:r>
            </a:p>
          </p:txBody>
        </p:sp>
      </p:grpSp>
      <p:sp>
        <p:nvSpPr>
          <p:cNvPr id="2" name="Google Shape;364;p51">
            <a:extLst>
              <a:ext uri="{FF2B5EF4-FFF2-40B4-BE49-F238E27FC236}">
                <a16:creationId xmlns:a16="http://schemas.microsoft.com/office/drawing/2014/main" id="{7217BEF2-7B55-9CBE-A833-982C6E043031}"/>
              </a:ext>
            </a:extLst>
          </p:cNvPr>
          <p:cNvSpPr txBox="1"/>
          <p:nvPr/>
        </p:nvSpPr>
        <p:spPr>
          <a:xfrm>
            <a:off x="10599732" y="6010113"/>
            <a:ext cx="1166963" cy="33852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lang="en" sz="1000" dirty="0">
                <a:solidFill>
                  <a:prstClr val="black"/>
                </a:solidFill>
                <a:latin typeface="Calibri"/>
              </a:rPr>
              <a:t>J</a:t>
            </a:r>
            <a:r>
              <a:rPr lang="en-US" sz="1000" dirty="0" err="1">
                <a:solidFill>
                  <a:prstClr val="black"/>
                </a:solidFill>
                <a:latin typeface="Calibri"/>
              </a:rPr>
              <a:t>i</a:t>
            </a:r>
            <a:r>
              <a:rPr lang="en" sz="1000" dirty="0">
                <a:solidFill>
                  <a:prstClr val="black"/>
                </a:solidFill>
                <a:latin typeface="Calibri"/>
              </a:rPr>
              <a:t>m Carr</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descr="A black background with a black square&#10;&#10;AI-generated content may be incorrect.">
            <a:extLst>
              <a:ext uri="{FF2B5EF4-FFF2-40B4-BE49-F238E27FC236}">
                <a16:creationId xmlns:a16="http://schemas.microsoft.com/office/drawing/2014/main" id="{87F1CCEF-9376-D174-2FD4-D85C481D3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3957" y="5104737"/>
            <a:ext cx="1299465" cy="1299465"/>
          </a:xfrm>
          <a:prstGeom prst="rect">
            <a:avLst/>
          </a:prstGeom>
        </p:spPr>
      </p:pic>
    </p:spTree>
    <p:extLst>
      <p:ext uri="{BB962C8B-B14F-4D97-AF65-F5344CB8AC3E}">
        <p14:creationId xmlns:p14="http://schemas.microsoft.com/office/powerpoint/2010/main" val="1917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B4699-D55C-0501-82E1-564E74C6A89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F97FE9-F39B-9403-75C9-6922F5239FC6}"/>
              </a:ext>
            </a:extLst>
          </p:cNvPr>
          <p:cNvSpPr>
            <a:spLocks noGrp="1"/>
          </p:cNvSpPr>
          <p:nvPr>
            <p:ph type="title"/>
          </p:nvPr>
        </p:nvSpPr>
        <p:spPr>
          <a:xfrm>
            <a:off x="0" y="0"/>
            <a:ext cx="12191998" cy="975701"/>
          </a:xfrm>
        </p:spPr>
        <p:txBody>
          <a:bodyPr/>
          <a:lstStyle/>
          <a:p>
            <a:pPr lvl="0"/>
            <a:r>
              <a:rPr lang="en-US" dirty="0"/>
              <a:t>TEMPO Timeline &amp; Status</a:t>
            </a:r>
          </a:p>
        </p:txBody>
      </p:sp>
      <p:sp>
        <p:nvSpPr>
          <p:cNvPr id="5" name="Slide Number Placeholder 4">
            <a:extLst>
              <a:ext uri="{FF2B5EF4-FFF2-40B4-BE49-F238E27FC236}">
                <a16:creationId xmlns:a16="http://schemas.microsoft.com/office/drawing/2014/main" id="{8817FA04-5DD5-FF2D-888C-BBEB9F7F70B5}"/>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23FB9AF8-AF24-AF7D-CC31-870E4AF26675}"/>
              </a:ext>
            </a:extLst>
          </p:cNvPr>
          <p:cNvSpPr/>
          <p:nvPr/>
        </p:nvSpPr>
        <p:spPr>
          <a:xfrm>
            <a:off x="63612" y="6320474"/>
            <a:ext cx="11903102" cy="529542"/>
          </a:xfrm>
          <a:prstGeom prst="rect">
            <a:avLst/>
          </a:prstGeom>
          <a:solidFill>
            <a:srgbClr val="FFFFCC"/>
          </a:solidFill>
          <a:ln>
            <a:solidFill>
              <a:schemeClr val="tx1"/>
            </a:solid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Calibri"/>
                <a:ea typeface="+mn-ea"/>
                <a:cs typeface="+mn-cs"/>
              </a:rPr>
              <a:t>Successful commissioning &amp; nominal operation. Instrument &amp; spacecraft performing very well!</a:t>
            </a:r>
          </a:p>
        </p:txBody>
      </p:sp>
      <p:graphicFrame>
        <p:nvGraphicFramePr>
          <p:cNvPr id="14" name="Table 13">
            <a:extLst>
              <a:ext uri="{FF2B5EF4-FFF2-40B4-BE49-F238E27FC236}">
                <a16:creationId xmlns:a16="http://schemas.microsoft.com/office/drawing/2014/main" id="{58892879-D8C0-DF5C-2D27-D9DA71118F96}"/>
              </a:ext>
            </a:extLst>
          </p:cNvPr>
          <p:cNvGraphicFramePr>
            <a:graphicFrameLocks noGrp="1"/>
          </p:cNvGraphicFramePr>
          <p:nvPr>
            <p:extLst>
              <p:ext uri="{D42A27DB-BD31-4B8C-83A1-F6EECF244321}">
                <p14:modId xmlns:p14="http://schemas.microsoft.com/office/powerpoint/2010/main" val="3769281480"/>
              </p:ext>
            </p:extLst>
          </p:nvPr>
        </p:nvGraphicFramePr>
        <p:xfrm>
          <a:off x="819511" y="1091806"/>
          <a:ext cx="10725193" cy="2834640"/>
        </p:xfrm>
        <a:graphic>
          <a:graphicData uri="http://schemas.openxmlformats.org/drawingml/2006/table">
            <a:tbl>
              <a:tblPr firstRow="1" bandRow="1">
                <a:tableStyleId>{72833802-FEF1-4C79-8D5D-14CF1EAF98D9}</a:tableStyleId>
              </a:tblPr>
              <a:tblGrid>
                <a:gridCol w="2511496">
                  <a:extLst>
                    <a:ext uri="{9D8B030D-6E8A-4147-A177-3AD203B41FA5}">
                      <a16:colId xmlns:a16="http://schemas.microsoft.com/office/drawing/2014/main" val="3087290469"/>
                    </a:ext>
                  </a:extLst>
                </a:gridCol>
                <a:gridCol w="8213697">
                  <a:extLst>
                    <a:ext uri="{9D8B030D-6E8A-4147-A177-3AD203B41FA5}">
                      <a16:colId xmlns:a16="http://schemas.microsoft.com/office/drawing/2014/main" val="1565475734"/>
                    </a:ext>
                  </a:extLst>
                </a:gridCol>
              </a:tblGrid>
              <a:tr h="213085">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chemeClr val="bg1"/>
                          </a:solidFill>
                        </a:rPr>
                        <a:t>Date</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chemeClr val="bg1"/>
                          </a:solidFill>
                        </a:rPr>
                        <a:t>Details</a:t>
                      </a:r>
                    </a:p>
                  </a:txBody>
                  <a:tcPr/>
                </a:tc>
                <a:extLst>
                  <a:ext uri="{0D108BD9-81ED-4DB2-BD59-A6C34878D82A}">
                    <a16:rowId xmlns:a16="http://schemas.microsoft.com/office/drawing/2014/main" val="4060861373"/>
                  </a:ext>
                </a:extLst>
              </a:tr>
              <a:tr h="179535">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7 April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aseline="0" dirty="0">
                          <a:ln>
                            <a:noFill/>
                          </a:ln>
                          <a:solidFill>
                            <a:srgbClr val="00B050"/>
                          </a:solidFill>
                        </a:rPr>
                        <a:t>Launch</a:t>
                      </a:r>
                    </a:p>
                  </a:txBody>
                  <a:tcPr/>
                </a:tc>
                <a:extLst>
                  <a:ext uri="{0D108BD9-81ED-4DB2-BD59-A6C34878D82A}">
                    <a16:rowId xmlns:a16="http://schemas.microsoft.com/office/drawing/2014/main" val="955298805"/>
                  </a:ext>
                </a:extLst>
              </a:tr>
              <a:tr h="270148">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June-July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TEMPO power on + dry-out, cool down, etc.</a:t>
                      </a:r>
                    </a:p>
                  </a:txBody>
                  <a:tcPr/>
                </a:tc>
                <a:extLst>
                  <a:ext uri="{0D108BD9-81ED-4DB2-BD59-A6C34878D82A}">
                    <a16:rowId xmlns:a16="http://schemas.microsoft.com/office/drawing/2014/main" val="420817203"/>
                  </a:ext>
                </a:extLst>
              </a:tr>
              <a:tr h="214989">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0" dirty="0">
                          <a:ln>
                            <a:noFill/>
                          </a:ln>
                          <a:solidFill>
                            <a:srgbClr val="00B050"/>
                          </a:solidFill>
                        </a:rPr>
                        <a:t>2 August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0" dirty="0">
                          <a:ln>
                            <a:noFill/>
                          </a:ln>
                          <a:solidFill>
                            <a:srgbClr val="00B050"/>
                          </a:solidFill>
                        </a:rPr>
                        <a:t>First light</a:t>
                      </a:r>
                    </a:p>
                  </a:txBody>
                  <a:tcPr/>
                </a:tc>
                <a:extLst>
                  <a:ext uri="{0D108BD9-81ED-4DB2-BD59-A6C34878D82A}">
                    <a16:rowId xmlns:a16="http://schemas.microsoft.com/office/drawing/2014/main" val="2616522544"/>
                  </a:ext>
                </a:extLst>
              </a:tr>
              <a:tr h="216314">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19 October 2023</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Nominal operations</a:t>
                      </a:r>
                    </a:p>
                  </a:txBody>
                  <a:tcPr/>
                </a:tc>
                <a:extLst>
                  <a:ext uri="{0D108BD9-81ED-4DB2-BD59-A6C34878D82A}">
                    <a16:rowId xmlns:a16="http://schemas.microsoft.com/office/drawing/2014/main" val="3127983339"/>
                  </a:ext>
                </a:extLst>
              </a:tr>
              <a:tr h="201737">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rgbClr val="00B050"/>
                          </a:solidFill>
                        </a:rPr>
                        <a:t>18 June 2025</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b="1" dirty="0">
                          <a:ln>
                            <a:noFill/>
                          </a:ln>
                          <a:solidFill>
                            <a:srgbClr val="00B050"/>
                          </a:solidFill>
                        </a:rPr>
                        <a:t>Baseline mission ended (End-of-Prime Mission Review 12/11/2025)</a:t>
                      </a:r>
                    </a:p>
                  </a:txBody>
                  <a:tcPr/>
                </a:tc>
                <a:extLst>
                  <a:ext uri="{0D108BD9-81ED-4DB2-BD59-A6C34878D82A}">
                    <a16:rowId xmlns:a16="http://schemas.microsoft.com/office/drawing/2014/main" val="2343019534"/>
                  </a:ext>
                </a:extLst>
              </a:tr>
              <a:tr h="370840">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September 2026</a:t>
                      </a:r>
                    </a:p>
                  </a:txBody>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r>
                        <a:rPr lang="en-US" sz="1800" dirty="0">
                          <a:ln>
                            <a:noFill/>
                          </a:ln>
                          <a:solidFill>
                            <a:srgbClr val="00B050"/>
                          </a:solidFill>
                        </a:rPr>
                        <a:t>First extended mission ends, further extension by NASA senior reviews (next in </a:t>
                      </a:r>
                      <a:r>
                        <a:rPr lang="en-US" sz="1800" b="1" dirty="0">
                          <a:ln>
                            <a:noFill/>
                          </a:ln>
                          <a:solidFill>
                            <a:srgbClr val="00B050"/>
                          </a:solidFill>
                        </a:rPr>
                        <a:t>March 2026</a:t>
                      </a:r>
                      <a:r>
                        <a:rPr lang="en-US" sz="1800" dirty="0">
                          <a:ln>
                            <a:noFill/>
                          </a:ln>
                          <a:solidFill>
                            <a:srgbClr val="00B050"/>
                          </a:solidFill>
                        </a:rPr>
                        <a:t>)</a:t>
                      </a:r>
                    </a:p>
                  </a:txBody>
                  <a:tcPr/>
                </a:tc>
                <a:extLst>
                  <a:ext uri="{0D108BD9-81ED-4DB2-BD59-A6C34878D82A}">
                    <a16:rowId xmlns:a16="http://schemas.microsoft.com/office/drawing/2014/main" val="2179592534"/>
                  </a:ext>
                </a:extLst>
              </a:tr>
            </a:tbl>
          </a:graphicData>
        </a:graphic>
      </p:graphicFrame>
      <p:pic>
        <p:nvPicPr>
          <p:cNvPr id="15" name="Picture 14">
            <a:extLst>
              <a:ext uri="{FF2B5EF4-FFF2-40B4-BE49-F238E27FC236}">
                <a16:creationId xmlns:a16="http://schemas.microsoft.com/office/drawing/2014/main" id="{2B94439B-DD9A-4D47-6FDC-256ACFDAB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46136" y="3924191"/>
            <a:ext cx="3782170" cy="2363856"/>
          </a:xfrm>
          <a:prstGeom prst="rect">
            <a:avLst/>
          </a:prstGeom>
        </p:spPr>
      </p:pic>
      <p:pic>
        <p:nvPicPr>
          <p:cNvPr id="16" name="Picture 15">
            <a:extLst>
              <a:ext uri="{FF2B5EF4-FFF2-40B4-BE49-F238E27FC236}">
                <a16:creationId xmlns:a16="http://schemas.microsoft.com/office/drawing/2014/main" id="{AE1122FD-8365-CFF6-0616-703AC4903E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06514" y="3924191"/>
            <a:ext cx="3782170" cy="2363857"/>
          </a:xfrm>
          <a:prstGeom prst="rect">
            <a:avLst/>
          </a:prstGeom>
        </p:spPr>
      </p:pic>
      <p:sp>
        <p:nvSpPr>
          <p:cNvPr id="11" name="Google Shape;364;p51">
            <a:extLst>
              <a:ext uri="{FF2B5EF4-FFF2-40B4-BE49-F238E27FC236}">
                <a16:creationId xmlns:a16="http://schemas.microsoft.com/office/drawing/2014/main" id="{1AE2D452-BD26-6D37-A0A2-11F647ABA81D}"/>
              </a:ext>
            </a:extLst>
          </p:cNvPr>
          <p:cNvSpPr txBox="1"/>
          <p:nvPr/>
        </p:nvSpPr>
        <p:spPr>
          <a:xfrm>
            <a:off x="10088684" y="5611726"/>
            <a:ext cx="1319510" cy="49241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000" b="0" i="0" u="none" strike="noStrike" kern="1200" cap="none" spc="0" normalizeH="0" baseline="0" noProof="0" dirty="0">
                <a:ln>
                  <a:noFill/>
                </a:ln>
                <a:solidFill>
                  <a:prstClr val="black"/>
                </a:solidFill>
                <a:effectLst/>
                <a:uLnTx/>
                <a:uFillTx/>
                <a:latin typeface="Calibri"/>
                <a:ea typeface="+mn-ea"/>
                <a:cs typeface="+mn-cs"/>
              </a:rPr>
              <a:t>Credit: </a:t>
            </a:r>
            <a:r>
              <a:rPr kumimoji="0" lang="en" sz="1000" b="0" i="0" u="none" strike="noStrike" kern="1200" cap="none" spc="0" normalizeH="0" baseline="0" noProof="0" dirty="0" err="1">
                <a:ln>
                  <a:noFill/>
                </a:ln>
                <a:solidFill>
                  <a:prstClr val="black"/>
                </a:solidFill>
                <a:effectLst/>
                <a:uLnTx/>
                <a:uFillTx/>
                <a:latin typeface="Calibri"/>
                <a:ea typeface="+mn-ea"/>
                <a:cs typeface="+mn-cs"/>
              </a:rPr>
              <a:t>Heesung</a:t>
            </a:r>
            <a:r>
              <a:rPr kumimoji="0" lang="en" sz="1000" b="0" i="0" u="none" strike="noStrike" kern="1200" cap="none" spc="0" normalizeH="0" baseline="0" noProof="0" dirty="0">
                <a:ln>
                  <a:noFill/>
                </a:ln>
                <a:solidFill>
                  <a:prstClr val="black"/>
                </a:solidFill>
                <a:effectLst/>
                <a:uLnTx/>
                <a:uFillTx/>
                <a:latin typeface="Calibri"/>
                <a:ea typeface="+mn-ea"/>
                <a:cs typeface="+mn-cs"/>
              </a:rPr>
              <a:t> Chong &amp; Dave Flittner</a:t>
            </a:r>
            <a:endParaRPr kumimoji="0"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03136E29-079B-B9C8-A721-17ACC857F995}"/>
              </a:ext>
            </a:extLst>
          </p:cNvPr>
          <p:cNvSpPr txBox="1"/>
          <p:nvPr/>
        </p:nvSpPr>
        <p:spPr>
          <a:xfrm>
            <a:off x="530074" y="4262917"/>
            <a:ext cx="1636852" cy="1754326"/>
          </a:xfrm>
          <a:prstGeom prst="rect">
            <a:avLst/>
          </a:prstGeom>
          <a:noFill/>
        </p:spPr>
        <p:txBody>
          <a:bodyPr wrap="square" rtlCol="0">
            <a:spAutoFit/>
          </a:bodyPr>
          <a:lstStyle/>
          <a:p>
            <a:r>
              <a:rPr lang="en-US" dirty="0">
                <a:solidFill>
                  <a:srgbClr val="00B050"/>
                </a:solidFill>
              </a:rPr>
              <a:t>Very small degradation in 2 years even for short UV, correctable in future versions.</a:t>
            </a:r>
          </a:p>
        </p:txBody>
      </p:sp>
    </p:spTree>
    <p:extLst>
      <p:ext uri="{BB962C8B-B14F-4D97-AF65-F5344CB8AC3E}">
        <p14:creationId xmlns:p14="http://schemas.microsoft.com/office/powerpoint/2010/main" val="1604326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10" name="Title 9">
            <a:extLst>
              <a:ext uri="{FF2B5EF4-FFF2-40B4-BE49-F238E27FC236}">
                <a16:creationId xmlns:a16="http://schemas.microsoft.com/office/drawing/2014/main" id="{5FA2ED0E-97F8-1B63-0B56-2C26CC883A9D}"/>
              </a:ext>
            </a:extLst>
          </p:cNvPr>
          <p:cNvSpPr>
            <a:spLocks noGrp="1"/>
          </p:cNvSpPr>
          <p:nvPr>
            <p:ph type="title"/>
          </p:nvPr>
        </p:nvSpPr>
        <p:spPr>
          <a:xfrm>
            <a:off x="0" y="0"/>
            <a:ext cx="12192000" cy="975701"/>
          </a:xfrm>
        </p:spPr>
        <p:txBody>
          <a:bodyPr/>
          <a:lstStyle/>
          <a:p>
            <a:r>
              <a:rPr lang="en-US" dirty="0"/>
              <a:t>TEMPO Data Products Public Release </a:t>
            </a:r>
            <a:br>
              <a:rPr lang="en-US" dirty="0"/>
            </a:br>
            <a:r>
              <a:rPr lang="en-US" dirty="0"/>
              <a:t>NASA’s Atmospheric Science Data Center (ASDC)</a:t>
            </a:r>
          </a:p>
        </p:txBody>
      </p:sp>
      <p:sp>
        <p:nvSpPr>
          <p:cNvPr id="26" name="Slide Number Placeholder 1">
            <a:extLst>
              <a:ext uri="{FF2B5EF4-FFF2-40B4-BE49-F238E27FC236}">
                <a16:creationId xmlns:a16="http://schemas.microsoft.com/office/drawing/2014/main" id="{5F75B0FD-191A-C73C-C253-DF20E3B3B2DF}"/>
              </a:ext>
            </a:extLst>
          </p:cNvPr>
          <p:cNvSpPr>
            <a:spLocks noGrp="1"/>
          </p:cNvSpPr>
          <p:nvPr>
            <p:ph type="sldNum" sz="quarter" idx="12"/>
          </p:nvPr>
        </p:nvSpPr>
        <p:spPr>
          <a:xfrm>
            <a:off x="9347200" y="6623555"/>
            <a:ext cx="2844800" cy="22898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B5B6BF7-268D-88CF-8309-0E2B15721EB8}"/>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Google Shape;361;p51">
            <a:extLst>
              <a:ext uri="{FF2B5EF4-FFF2-40B4-BE49-F238E27FC236}">
                <a16:creationId xmlns:a16="http://schemas.microsoft.com/office/drawing/2014/main" id="{D60D88C4-8FFE-6882-BEA7-9CE7515784F3}"/>
              </a:ext>
            </a:extLst>
          </p:cNvPr>
          <p:cNvSpPr txBox="1">
            <a:spLocks/>
          </p:cNvSpPr>
          <p:nvPr/>
        </p:nvSpPr>
        <p:spPr>
          <a:xfrm>
            <a:off x="7235687" y="1049576"/>
            <a:ext cx="5013897" cy="4531980"/>
          </a:xfrm>
          <a:prstGeom prst="rect">
            <a:avLst/>
          </a:prstGeom>
          <a:noFill/>
          <a:ln>
            <a:noFill/>
          </a:ln>
        </p:spPr>
        <p:txBody>
          <a:bodyPr spcFirstLastPara="1" wrap="square" lIns="68575" tIns="34275" rIns="68575" bIns="34275" anchor="t" anchorCtr="0">
            <a:sp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marR="0" lvl="0" indent="-228600" algn="l" defTabSz="609585" rtl="0" eaLnBrk="1" fontAlgn="auto" latinLnBrk="0" hangingPunct="1">
              <a:lnSpc>
                <a:spcPct val="100000"/>
              </a:lnSpc>
              <a:spcBef>
                <a:spcPts val="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 data now publicly available at NASA’s ASDC (~6 hours latency, NRT with 2-3 hours latency). </a:t>
            </a:r>
          </a:p>
          <a:p>
            <a:pPr marL="228600" marR="0" lvl="0" indent="-228600" algn="l" defTabSz="609585" rtl="0" eaLnBrk="1" fontAlgn="auto" latinLnBrk="0" hangingPunct="1">
              <a:lnSpc>
                <a:spcPct val="100000"/>
              </a:lnSpc>
              <a:spcBef>
                <a:spcPts val="60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Multiple tools (ASDC/Enabled by ASDC):</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Search,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OPeNDAP</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Worldview: all data products (L2+L3)</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ArcGIS services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Earthdata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Living Atlas): </a:t>
            </a:r>
          </a:p>
          <a:p>
            <a:pPr marL="274320" marR="0" lvl="1" indent="0" algn="l" defTabSz="609585" rtl="0" eaLnBrk="1" fontAlgn="auto" latinLnBrk="0" hangingPunct="1">
              <a:lnSpc>
                <a:spcPct val="100000"/>
              </a:lnSpc>
              <a:spcBef>
                <a:spcPts val="0"/>
              </a:spcBef>
              <a:spcAft>
                <a:spcPts val="0"/>
              </a:spcAft>
              <a:buClr>
                <a:prstClr val="black"/>
              </a:buClr>
              <a:buSzPts val="1400"/>
              <a:buNone/>
              <a:tabLst/>
              <a:defRPr/>
            </a:pPr>
            <a:r>
              <a:rPr lang="en-US" sz="1400" dirty="0">
                <a:solidFill>
                  <a:prstClr val="black"/>
                </a:solidFill>
                <a:latin typeface="Arial" panose="020B0604020202020204" pitchFamily="34" charset="0"/>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L3 NO</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HCHO + total ozone </a:t>
            </a:r>
            <a:endParaRPr kumimoji="0" lang="en-US" sz="1400" b="0"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RSIG (EPA)</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TEMPO-Lite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CfA</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CosmicDS</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L3 NO</a:t>
            </a:r>
            <a:r>
              <a:rPr kumimoji="0" lang="en-US" sz="14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SPoRT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Viewer</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Google Earth Engine (L3 NO2 &amp; HCHO)</a:t>
            </a:r>
          </a:p>
          <a:p>
            <a:pPr marL="228600" marR="0" lvl="0" indent="-228600" algn="l" defTabSz="609585" rtl="0" eaLnBrk="1" fontAlgn="auto" latinLnBrk="0" hangingPunct="1">
              <a:lnSpc>
                <a:spcPct val="100000"/>
              </a:lnSpc>
              <a:spcBef>
                <a:spcPts val="600"/>
              </a:spcBef>
              <a:spcAft>
                <a:spcPts val="0"/>
              </a:spcAft>
              <a:buClr>
                <a:prstClr val="black"/>
              </a:buClr>
              <a:buSzPts val="1400"/>
              <a:buFont typeface="Wingdings" pitchFamily="2" charset="2"/>
              <a:buChar char="Ø"/>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more information check out:</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User Guides (known issues)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operation &amp; commissioning logs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Validation reports</a:t>
            </a:r>
          </a:p>
          <a:p>
            <a:pPr marL="274320" marR="0" lvl="1" indent="182880" algn="l" defTabSz="609585" rtl="0" eaLnBrk="1" fontAlgn="auto" latinLnBrk="0" hangingPunct="1">
              <a:lnSpc>
                <a:spcPct val="100000"/>
              </a:lnSpc>
              <a:spcBef>
                <a:spcPts val="0"/>
              </a:spcBef>
              <a:spcAft>
                <a:spcPts val="0"/>
              </a:spcAft>
              <a:buClr>
                <a:prstClr val="black"/>
              </a:buClr>
              <a:buSzPts val="1400"/>
              <a:buFont typeface="Arial"/>
              <a:buChar char="–"/>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ATBD (drafts available upon request for L0-1 &amp; O</a:t>
            </a:r>
            <a:r>
              <a:rPr kumimoji="0" lang="en-US" sz="13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profile, released for total O</a:t>
            </a:r>
            <a:r>
              <a:rPr kumimoji="0" lang="en-US" sz="13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cloud, NO</a:t>
            </a:r>
            <a:r>
              <a:rPr kumimoji="0" lang="en-US" sz="13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HCHO)</a:t>
            </a:r>
          </a:p>
        </p:txBody>
      </p:sp>
      <p:pic>
        <p:nvPicPr>
          <p:cNvPr id="8" name="Picture 7" descr="A map of the united states&#10;&#10;Description automatically generated">
            <a:extLst>
              <a:ext uri="{FF2B5EF4-FFF2-40B4-BE49-F238E27FC236}">
                <a16:creationId xmlns:a16="http://schemas.microsoft.com/office/drawing/2014/main" id="{85799CCB-336C-EB76-A34F-D3C029D523F2}"/>
              </a:ext>
            </a:extLst>
          </p:cNvPr>
          <p:cNvPicPr>
            <a:picLocks noChangeAspect="1"/>
          </p:cNvPicPr>
          <p:nvPr/>
        </p:nvPicPr>
        <p:blipFill>
          <a:blip r:embed="rId3"/>
          <a:stretch>
            <a:fillRect/>
          </a:stretch>
        </p:blipFill>
        <p:spPr>
          <a:xfrm>
            <a:off x="273320" y="4242371"/>
            <a:ext cx="4576976" cy="2610171"/>
          </a:xfrm>
          <a:prstGeom prst="rect">
            <a:avLst/>
          </a:prstGeom>
        </p:spPr>
      </p:pic>
      <p:pic>
        <p:nvPicPr>
          <p:cNvPr id="11" name="Picture 10">
            <a:extLst>
              <a:ext uri="{FF2B5EF4-FFF2-40B4-BE49-F238E27FC236}">
                <a16:creationId xmlns:a16="http://schemas.microsoft.com/office/drawing/2014/main" id="{063A0090-5DEA-BA64-DDF4-BA678C2F70A0}"/>
              </a:ext>
            </a:extLst>
          </p:cNvPr>
          <p:cNvPicPr>
            <a:picLocks noChangeAspect="1"/>
          </p:cNvPicPr>
          <p:nvPr/>
        </p:nvPicPr>
        <p:blipFill>
          <a:blip r:embed="rId4"/>
          <a:srcRect/>
          <a:stretch/>
        </p:blipFill>
        <p:spPr>
          <a:xfrm>
            <a:off x="5640086" y="4108753"/>
            <a:ext cx="1341160" cy="1341160"/>
          </a:xfrm>
          <a:prstGeom prst="rect">
            <a:avLst/>
          </a:prstGeom>
        </p:spPr>
      </p:pic>
      <p:sp>
        <p:nvSpPr>
          <p:cNvPr id="12" name="TextBox 11">
            <a:extLst>
              <a:ext uri="{FF2B5EF4-FFF2-40B4-BE49-F238E27FC236}">
                <a16:creationId xmlns:a16="http://schemas.microsoft.com/office/drawing/2014/main" id="{0120A99E-F084-1B6F-3F09-5B4682F298D5}"/>
              </a:ext>
            </a:extLst>
          </p:cNvPr>
          <p:cNvSpPr txBox="1"/>
          <p:nvPr/>
        </p:nvSpPr>
        <p:spPr>
          <a:xfrm>
            <a:off x="5698435" y="5763512"/>
            <a:ext cx="6493566" cy="1077218"/>
          </a:xfrm>
          <a:prstGeom prst="rect">
            <a:avLst/>
          </a:prstGeom>
          <a:noFill/>
        </p:spPr>
        <p:txBody>
          <a:bodyPr wrap="square" rtlCol="0">
            <a:spAutoFit/>
          </a:bodyPr>
          <a:lstStyle/>
          <a:p>
            <a:pPr marL="0" marR="0" lvl="0" indent="-228600" algn="l" defTabSz="914400" rtl="0" eaLnBrk="1" fontAlgn="auto" latinLnBrk="0" hangingPunct="1">
              <a:lnSpc>
                <a:spcPct val="100000"/>
              </a:lnSpc>
              <a:spcBef>
                <a:spcPts val="0"/>
              </a:spcBef>
              <a:spcAft>
                <a:spcPts val="0"/>
              </a:spcAft>
              <a:buClr>
                <a:prstClr val="black"/>
              </a:buClr>
              <a:buSzPts val="1400"/>
              <a:buFont typeface="Arial"/>
              <a:buNone/>
              <a:tabLst/>
              <a:defRPr/>
            </a:pPr>
            <a:r>
              <a:rPr kumimoji="0" lang="en-US" sz="1600" b="1" i="0" u="none" strike="noStrike" kern="1200" cap="none" spc="0" normalizeH="0" baseline="0" noProof="0" dirty="0">
                <a:ln>
                  <a:noFill/>
                </a:ln>
                <a:solidFill>
                  <a:srgbClr val="0A02FF"/>
                </a:solidFill>
                <a:effectLst/>
                <a:uLnTx/>
                <a:uFillTx/>
                <a:latin typeface="Roboto" panose="02000000000000000000" pitchFamily="2" charset="0"/>
                <a:ea typeface="Roboto" panose="02000000000000000000" pitchFamily="2" charset="0"/>
                <a:cs typeface="Arial" panose="020B0604020202020204" pitchFamily="34" charset="0"/>
              </a:rPr>
              <a:t>TEMPO V3/V4 download metrics (May 2024-December 2025)</a:t>
            </a:r>
          </a:p>
          <a:p>
            <a:pPr marL="590536" marR="0" lvl="0" indent="-285750" algn="l" defTabSz="914400" rtl="0" eaLnBrk="1" fontAlgn="auto" latinLnBrk="0" hangingPunct="1">
              <a:lnSpc>
                <a:spcPct val="100000"/>
              </a:lnSpc>
              <a:spcBef>
                <a:spcPts val="0"/>
              </a:spcBef>
              <a:spcAft>
                <a:spcPts val="0"/>
              </a:spcAft>
              <a:buClr>
                <a:prstClr val="black"/>
              </a:buClr>
              <a:buSzPts val="1400"/>
              <a:buFont typeface="Wingdings" pitchFamily="2" charset="2"/>
              <a:buChar char="ü"/>
              <a:tabLst/>
              <a:defRPr/>
            </a:pPr>
            <a:r>
              <a:rPr kumimoji="0" lang="en-US" sz="16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Arial" panose="020B0604020202020204" pitchFamily="34" charset="0"/>
              </a:rPr>
              <a:t>5 PB, 170M files, &gt;1300 unique user IPs</a:t>
            </a:r>
          </a:p>
          <a:p>
            <a:pPr marL="590536" lvl="0" indent="-285750">
              <a:buClr>
                <a:prstClr val="black"/>
              </a:buClr>
              <a:buSzPts val="1400"/>
              <a:buFont typeface="Wingdings" pitchFamily="2" charset="2"/>
              <a:buChar char="ü"/>
              <a:defRPr/>
            </a:pPr>
            <a:r>
              <a:rPr kumimoji="0" lang="en-US" sz="16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Worldview: </a:t>
            </a:r>
            <a:r>
              <a:rPr lang="en-US" sz="1600" b="1" dirty="0">
                <a:solidFill>
                  <a:srgbClr val="0432FF"/>
                </a:solidFill>
                <a:latin typeface="Times New Roman" panose="02020603050405020304" pitchFamily="18" charset="0"/>
                <a:ea typeface="Roboto" panose="02000000000000000000" pitchFamily="2" charset="0"/>
                <a:cs typeface="Times New Roman" panose="02020603050405020304" pitchFamily="18" charset="0"/>
              </a:rPr>
              <a:t>&gt;5</a:t>
            </a:r>
            <a:r>
              <a:rPr kumimoji="0" lang="en-US" sz="1600" b="1" i="0"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300 </a:t>
            </a:r>
            <a:r>
              <a:rPr kumimoji="0" lang="en-US" sz="1600" b="1" i="0" u="none"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unique user IPs</a:t>
            </a:r>
            <a:r>
              <a:rPr lang="en-US" sz="1600" b="1" dirty="0">
                <a:solidFill>
                  <a:srgbClr val="0432FF"/>
                </a:solidFill>
                <a:latin typeface="Times New Roman" panose="02020603050405020304" pitchFamily="18" charset="0"/>
                <a:ea typeface="Roboto" panose="02000000000000000000" pitchFamily="2" charset="0"/>
                <a:cs typeface="Times New Roman" panose="02020603050405020304" pitchFamily="18" charset="0"/>
              </a:rPr>
              <a:t>, 6.2M records</a:t>
            </a:r>
            <a:endParaRPr kumimoji="0" lang="en-US" sz="1600" b="1" i="0" u="none"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a:p>
            <a:pPr marL="590536" marR="0" lvl="0" indent="-285750" algn="l" defTabSz="914400" rtl="0" eaLnBrk="1" fontAlgn="auto" latinLnBrk="0" hangingPunct="1">
              <a:lnSpc>
                <a:spcPct val="100000"/>
              </a:lnSpc>
              <a:spcBef>
                <a:spcPts val="0"/>
              </a:spcBef>
              <a:spcAft>
                <a:spcPts val="0"/>
              </a:spcAft>
              <a:buClr>
                <a:prstClr val="black"/>
              </a:buClr>
              <a:buSzPts val="1400"/>
              <a:buFont typeface="Wingdings" pitchFamily="2" charset="2"/>
              <a:buChar char="ü"/>
              <a:tabLst/>
              <a:defRPr/>
            </a:pPr>
            <a:r>
              <a:rPr kumimoji="0" lang="en-US" sz="16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ArcGIS Trop. NO</a:t>
            </a:r>
            <a:r>
              <a:rPr kumimoji="0" lang="en-US" sz="1600" b="1" i="0" u="none" strike="noStrike" kern="1200" cap="none" spc="0" normalizeH="0" baseline="-2500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2</a:t>
            </a:r>
            <a:r>
              <a:rPr lang="en-US" sz="16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(Living Atlas):</a:t>
            </a:r>
            <a:r>
              <a:rPr kumimoji="0" lang="en-US" sz="16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lang="en-US" sz="1600" b="1" dirty="0">
                <a:solidFill>
                  <a:srgbClr val="0432FF"/>
                </a:solidFill>
                <a:latin typeface="Times New Roman" panose="02020603050405020304" pitchFamily="18" charset="0"/>
                <a:ea typeface="Roboto" panose="02000000000000000000" pitchFamily="2" charset="0"/>
                <a:cs typeface="Times New Roman" panose="02020603050405020304" pitchFamily="18" charset="0"/>
              </a:rPr>
              <a:t>&gt;7</a:t>
            </a:r>
            <a:r>
              <a:rPr kumimoji="0" lang="en-US" sz="1600" b="1" i="0"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800 </a:t>
            </a:r>
            <a:r>
              <a:rPr kumimoji="0" lang="en-US" sz="1600" b="1" i="0" u="none" strike="noStrike" kern="1200" cap="none" spc="0" normalizeH="0" baseline="0" noProof="0" dirty="0">
                <a:ln>
                  <a:noFill/>
                </a:ln>
                <a:solidFill>
                  <a:srgbClr val="0432FF"/>
                </a:solidFill>
                <a:effectLst/>
                <a:uLnTx/>
                <a:uFillTx/>
                <a:latin typeface="Times New Roman" panose="02020603050405020304" pitchFamily="18" charset="0"/>
                <a:ea typeface="Roboto" panose="02000000000000000000" pitchFamily="2" charset="0"/>
                <a:cs typeface="Times New Roman" panose="02020603050405020304" pitchFamily="18" charset="0"/>
              </a:rPr>
              <a:t>unique user IPs</a:t>
            </a:r>
          </a:p>
        </p:txBody>
      </p:sp>
      <p:sp>
        <p:nvSpPr>
          <p:cNvPr id="13" name="TextBox 12">
            <a:extLst>
              <a:ext uri="{FF2B5EF4-FFF2-40B4-BE49-F238E27FC236}">
                <a16:creationId xmlns:a16="http://schemas.microsoft.com/office/drawing/2014/main" id="{33BE924A-3AD9-EABD-B1E5-A35B5E851928}"/>
              </a:ext>
            </a:extLst>
          </p:cNvPr>
          <p:cNvSpPr txBox="1"/>
          <p:nvPr/>
        </p:nvSpPr>
        <p:spPr>
          <a:xfrm>
            <a:off x="5202077" y="5348671"/>
            <a:ext cx="226837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ASDC TEMPO</a:t>
            </a:r>
          </a:p>
        </p:txBody>
      </p:sp>
      <p:graphicFrame>
        <p:nvGraphicFramePr>
          <p:cNvPr id="2" name="Table 1">
            <a:extLst>
              <a:ext uri="{FF2B5EF4-FFF2-40B4-BE49-F238E27FC236}">
                <a16:creationId xmlns:a16="http://schemas.microsoft.com/office/drawing/2014/main" id="{4DD2D20C-D7A6-A0C3-3D51-34681A31B695}"/>
              </a:ext>
            </a:extLst>
          </p:cNvPr>
          <p:cNvGraphicFramePr>
            <a:graphicFrameLocks noGrp="1"/>
          </p:cNvGraphicFramePr>
          <p:nvPr>
            <p:extLst>
              <p:ext uri="{D42A27DB-BD31-4B8C-83A1-F6EECF244321}">
                <p14:modId xmlns:p14="http://schemas.microsoft.com/office/powerpoint/2010/main" val="3357651269"/>
              </p:ext>
            </p:extLst>
          </p:nvPr>
        </p:nvGraphicFramePr>
        <p:xfrm>
          <a:off x="93313" y="1160890"/>
          <a:ext cx="7142374" cy="2856531"/>
        </p:xfrm>
        <a:graphic>
          <a:graphicData uri="http://schemas.openxmlformats.org/drawingml/2006/table">
            <a:tbl>
              <a:tblPr firstRow="1" bandRow="1">
                <a:tableStyleId>{D27102A9-8310-4765-A935-A1911B00CA55}</a:tableStyleId>
              </a:tblPr>
              <a:tblGrid>
                <a:gridCol w="931859">
                  <a:extLst>
                    <a:ext uri="{9D8B030D-6E8A-4147-A177-3AD203B41FA5}">
                      <a16:colId xmlns:a16="http://schemas.microsoft.com/office/drawing/2014/main" val="3087290469"/>
                    </a:ext>
                  </a:extLst>
                </a:gridCol>
                <a:gridCol w="1223062">
                  <a:extLst>
                    <a:ext uri="{9D8B030D-6E8A-4147-A177-3AD203B41FA5}">
                      <a16:colId xmlns:a16="http://schemas.microsoft.com/office/drawing/2014/main" val="1565475734"/>
                    </a:ext>
                  </a:extLst>
                </a:gridCol>
                <a:gridCol w="4987453">
                  <a:extLst>
                    <a:ext uri="{9D8B030D-6E8A-4147-A177-3AD203B41FA5}">
                      <a16:colId xmlns:a16="http://schemas.microsoft.com/office/drawing/2014/main" val="21874101"/>
                    </a:ext>
                  </a:extLst>
                </a:gridCol>
              </a:tblGrid>
              <a:tr h="526556">
                <a:tc>
                  <a:txBody>
                    <a:bodyPr/>
                    <a:lstStyle/>
                    <a:p>
                      <a:pPr algn="ctr">
                        <a:lnSpc>
                          <a:spcPts val="1600"/>
                        </a:lnSpc>
                      </a:pPr>
                      <a:r>
                        <a:rPr lang="en-US" sz="1800" dirty="0">
                          <a:solidFill>
                            <a:schemeClr val="bg1"/>
                          </a:solidFill>
                        </a:rPr>
                        <a:t>Public Release</a:t>
                      </a:r>
                    </a:p>
                  </a:txBody>
                  <a:tcPr marL="18288" marR="18288" anchor="ctr">
                    <a:solidFill>
                      <a:srgbClr val="00B050"/>
                    </a:solidFill>
                  </a:tcPr>
                </a:tc>
                <a:tc>
                  <a:txBody>
                    <a:bodyPr/>
                    <a:lstStyle/>
                    <a:p>
                      <a:pPr algn="ctr">
                        <a:lnSpc>
                          <a:spcPts val="1600"/>
                        </a:lnSpc>
                      </a:pPr>
                      <a:r>
                        <a:rPr lang="en-US" sz="1800" dirty="0">
                          <a:solidFill>
                            <a:schemeClr val="bg1"/>
                          </a:solidFill>
                        </a:rPr>
                        <a:t>Date</a:t>
                      </a:r>
                    </a:p>
                  </a:txBody>
                  <a:tcPr marL="45720" marR="45720" anchor="ctr">
                    <a:solidFill>
                      <a:srgbClr val="00B050"/>
                    </a:solidFill>
                  </a:tcPr>
                </a:tc>
                <a:tc>
                  <a:txBody>
                    <a:bodyPr/>
                    <a:lstStyle/>
                    <a:p>
                      <a:pPr algn="ctr">
                        <a:lnSpc>
                          <a:spcPts val="1600"/>
                        </a:lnSpc>
                      </a:pPr>
                      <a:r>
                        <a:rPr lang="en-US" sz="1800" dirty="0">
                          <a:solidFill>
                            <a:schemeClr val="bg1"/>
                          </a:solidFill>
                        </a:rPr>
                        <a:t>Details</a:t>
                      </a:r>
                    </a:p>
                  </a:txBody>
                  <a:tcPr marL="45720" marR="45720" anchor="ctr">
                    <a:solidFill>
                      <a:srgbClr val="00B050"/>
                    </a:solidFill>
                  </a:tcPr>
                </a:tc>
                <a:extLst>
                  <a:ext uri="{0D108BD9-81ED-4DB2-BD59-A6C34878D82A}">
                    <a16:rowId xmlns:a16="http://schemas.microsoft.com/office/drawing/2014/main" val="4060861373"/>
                  </a:ext>
                </a:extLst>
              </a:tr>
              <a:tr h="370373">
                <a:tc>
                  <a:txBody>
                    <a:bodyPr/>
                    <a:lstStyle/>
                    <a:p>
                      <a:r>
                        <a:rPr lang="en-US" sz="1600" dirty="0">
                          <a:solidFill>
                            <a:schemeClr val="tx1"/>
                          </a:solidFill>
                        </a:rPr>
                        <a:t>V01</a:t>
                      </a:r>
                    </a:p>
                  </a:txBody>
                  <a:tcPr marL="18288" marR="18288"/>
                </a:tc>
                <a:tc>
                  <a:txBody>
                    <a:bodyPr/>
                    <a:lstStyle/>
                    <a:p>
                      <a:r>
                        <a:rPr lang="en-US" sz="1600" baseline="0" dirty="0">
                          <a:solidFill>
                            <a:schemeClr val="tx1"/>
                          </a:solidFill>
                        </a:rPr>
                        <a:t>2/5/2024</a:t>
                      </a:r>
                    </a:p>
                  </a:txBody>
                  <a:tcPr marL="45720" marR="45720"/>
                </a:tc>
                <a:tc>
                  <a:txBody>
                    <a:bodyPr/>
                    <a:lstStyle/>
                    <a:p>
                      <a:r>
                        <a:rPr lang="en-US" sz="1600" b="1" baseline="0" dirty="0">
                          <a:solidFill>
                            <a:schemeClr val="tx1"/>
                          </a:solidFill>
                        </a:rPr>
                        <a:t>Limited</a:t>
                      </a:r>
                      <a:r>
                        <a:rPr lang="en-US" sz="1600" baseline="0" dirty="0">
                          <a:solidFill>
                            <a:schemeClr val="tx1"/>
                          </a:solidFill>
                        </a:rPr>
                        <a:t> 3 weeks released</a:t>
                      </a:r>
                    </a:p>
                  </a:txBody>
                  <a:tcPr marL="45720" marR="45720"/>
                </a:tc>
                <a:extLst>
                  <a:ext uri="{0D108BD9-81ED-4DB2-BD59-A6C34878D82A}">
                    <a16:rowId xmlns:a16="http://schemas.microsoft.com/office/drawing/2014/main" val="955298805"/>
                  </a:ext>
                </a:extLst>
              </a:tr>
              <a:tr h="370373">
                <a:tc>
                  <a:txBody>
                    <a:bodyPr/>
                    <a:lstStyle/>
                    <a:p>
                      <a:r>
                        <a:rPr lang="en-US" sz="1600" dirty="0">
                          <a:solidFill>
                            <a:schemeClr val="tx1"/>
                          </a:solidFill>
                        </a:rPr>
                        <a:t>V02</a:t>
                      </a:r>
                    </a:p>
                  </a:txBody>
                  <a:tcPr marL="18288" marR="18288"/>
                </a:tc>
                <a:tc>
                  <a:txBody>
                    <a:bodyPr/>
                    <a:lstStyle/>
                    <a:p>
                      <a:r>
                        <a:rPr lang="en-US" sz="1600" dirty="0">
                          <a:solidFill>
                            <a:schemeClr val="tx1"/>
                          </a:solidFill>
                        </a:rPr>
                        <a:t>2/26/2024</a:t>
                      </a:r>
                    </a:p>
                  </a:txBody>
                  <a:tcPr marL="45720" marR="45720"/>
                </a:tc>
                <a:tc>
                  <a:txBody>
                    <a:bodyPr/>
                    <a:lstStyle/>
                    <a:p>
                      <a:r>
                        <a:rPr lang="en-US" sz="1600" dirty="0">
                          <a:solidFill>
                            <a:schemeClr val="tx1"/>
                          </a:solidFill>
                        </a:rPr>
                        <a:t>Level 1 (spectra) released</a:t>
                      </a:r>
                    </a:p>
                  </a:txBody>
                  <a:tcPr marL="45720" marR="45720"/>
                </a:tc>
                <a:extLst>
                  <a:ext uri="{0D108BD9-81ED-4DB2-BD59-A6C34878D82A}">
                    <a16:rowId xmlns:a16="http://schemas.microsoft.com/office/drawing/2014/main" val="420817203"/>
                  </a:ext>
                </a:extLst>
              </a:tr>
              <a:tr h="639736">
                <a:tc>
                  <a:txBody>
                    <a:bodyPr/>
                    <a:lstStyle/>
                    <a:p>
                      <a:r>
                        <a:rPr lang="en-US" sz="1600" b="1" dirty="0">
                          <a:solidFill>
                            <a:srgbClr val="00B050"/>
                          </a:solidFill>
                        </a:rPr>
                        <a:t>V03</a:t>
                      </a:r>
                    </a:p>
                  </a:txBody>
                  <a:tcPr marL="18288" marR="18288"/>
                </a:tc>
                <a:tc>
                  <a:txBody>
                    <a:bodyPr/>
                    <a:lstStyle/>
                    <a:p>
                      <a:r>
                        <a:rPr lang="en-US" sz="1600" b="1" dirty="0">
                          <a:solidFill>
                            <a:srgbClr val="00B050"/>
                          </a:solidFill>
                        </a:rPr>
                        <a:t>5/20/2024</a:t>
                      </a:r>
                    </a:p>
                  </a:txBody>
                  <a:tcPr marL="45720" marR="45720"/>
                </a:tc>
                <a:tc>
                  <a:txBody>
                    <a:bodyPr/>
                    <a:lstStyle/>
                    <a:p>
                      <a:r>
                        <a:rPr lang="en-US" sz="1600" b="1" dirty="0">
                          <a:solidFill>
                            <a:srgbClr val="00B050"/>
                          </a:solidFill>
                        </a:rPr>
                        <a:t>L1, L2/3 cloud, NO</a:t>
                      </a:r>
                      <a:r>
                        <a:rPr lang="en-US" sz="1600" b="1" baseline="-25000" dirty="0">
                          <a:solidFill>
                            <a:srgbClr val="00B050"/>
                          </a:solidFill>
                        </a:rPr>
                        <a:t>2</a:t>
                      </a:r>
                      <a:r>
                        <a:rPr lang="en-US" sz="1600" b="1" dirty="0">
                          <a:solidFill>
                            <a:srgbClr val="00B050"/>
                          </a:solidFill>
                        </a:rPr>
                        <a:t>, H</a:t>
                      </a:r>
                      <a:r>
                        <a:rPr lang="en-US" sz="1600" b="1" baseline="-25000" dirty="0">
                          <a:solidFill>
                            <a:srgbClr val="00B050"/>
                          </a:solidFill>
                        </a:rPr>
                        <a:t>2</a:t>
                      </a:r>
                      <a:r>
                        <a:rPr lang="en-US" sz="1600" b="1" dirty="0">
                          <a:solidFill>
                            <a:srgbClr val="00B050"/>
                          </a:solidFill>
                        </a:rPr>
                        <a:t>CO, total O</a:t>
                      </a:r>
                      <a:r>
                        <a:rPr lang="en-US" sz="1600" b="1" baseline="-25000" dirty="0">
                          <a:solidFill>
                            <a:srgbClr val="00B050"/>
                          </a:solidFill>
                        </a:rPr>
                        <a:t>3</a:t>
                      </a:r>
                      <a:r>
                        <a:rPr lang="en-US" sz="1600" b="1" baseline="-25000" dirty="0">
                          <a:solidFill>
                            <a:srgbClr val="0432FF"/>
                          </a:solidFill>
                        </a:rPr>
                        <a:t> </a:t>
                      </a:r>
                      <a:r>
                        <a:rPr lang="en-US" sz="1600" b="1" dirty="0">
                          <a:solidFill>
                            <a:srgbClr val="0432FF"/>
                          </a:solidFill>
                        </a:rPr>
                        <a:t>(provisional)</a:t>
                      </a:r>
                      <a:endParaRPr lang="en-US" sz="1600" b="1" baseline="-25000" dirty="0">
                        <a:solidFill>
                          <a:srgbClr val="00B050"/>
                        </a:solidFill>
                      </a:endParaRPr>
                    </a:p>
                    <a:p>
                      <a:r>
                        <a:rPr lang="en-US" sz="1600" b="1" baseline="0" dirty="0">
                          <a:solidFill>
                            <a:srgbClr val="7030A0"/>
                          </a:solidFill>
                        </a:rPr>
                        <a:t>V3 O</a:t>
                      </a:r>
                      <a:r>
                        <a:rPr lang="en-US" sz="1600" b="1" baseline="-25000" dirty="0">
                          <a:solidFill>
                            <a:srgbClr val="7030A0"/>
                          </a:solidFill>
                        </a:rPr>
                        <a:t>3</a:t>
                      </a:r>
                      <a:r>
                        <a:rPr lang="en-US" sz="1600" b="1" baseline="0" dirty="0">
                          <a:solidFill>
                            <a:srgbClr val="7030A0"/>
                          </a:solidFill>
                        </a:rPr>
                        <a:t> profile (ASDC 6/9/2025, not for the public)</a:t>
                      </a:r>
                    </a:p>
                  </a:txBody>
                  <a:tcPr marL="45720" marR="45720"/>
                </a:tc>
                <a:extLst>
                  <a:ext uri="{0D108BD9-81ED-4DB2-BD59-A6C34878D82A}">
                    <a16:rowId xmlns:a16="http://schemas.microsoft.com/office/drawing/2014/main" val="2616522544"/>
                  </a:ext>
                </a:extLst>
              </a:tr>
              <a:tr h="370373">
                <a:tc>
                  <a:txBody>
                    <a:bodyPr/>
                    <a:lstStyle/>
                    <a:p>
                      <a:r>
                        <a:rPr lang="en-US" sz="1600" b="1" dirty="0">
                          <a:solidFill>
                            <a:srgbClr val="0432FF"/>
                          </a:solidFill>
                        </a:rPr>
                        <a:t>V04</a:t>
                      </a:r>
                    </a:p>
                  </a:txBody>
                  <a:tcPr marL="18288" marR="18288"/>
                </a:tc>
                <a:tc>
                  <a:txBody>
                    <a:bodyPr/>
                    <a:lstStyle/>
                    <a:p>
                      <a:r>
                        <a:rPr lang="en-US" sz="1600" b="1" dirty="0">
                          <a:solidFill>
                            <a:srgbClr val="0432FF"/>
                          </a:solidFill>
                        </a:rPr>
                        <a:t>9/17/2025</a:t>
                      </a:r>
                    </a:p>
                  </a:txBody>
                  <a:tcPr marL="45720" marR="45720"/>
                </a:tc>
                <a:tc>
                  <a:txBody>
                    <a:bodyPr/>
                    <a:lstStyle/>
                    <a:p>
                      <a:r>
                        <a:rPr lang="en-US" sz="1600" b="1" dirty="0">
                          <a:solidFill>
                            <a:srgbClr val="0432FF"/>
                          </a:solidFill>
                        </a:rPr>
                        <a:t>Ozone Profile (beta), L1 + other L2/L3 (provisional)</a:t>
                      </a:r>
                    </a:p>
                    <a:p>
                      <a:r>
                        <a:rPr lang="en-US" sz="1600" b="1" dirty="0">
                          <a:solidFill>
                            <a:srgbClr val="FF0000"/>
                          </a:solidFill>
                        </a:rPr>
                        <a:t>RADT  (1/6/2026), Reprocessing started on (1/29/2026)</a:t>
                      </a:r>
                    </a:p>
                  </a:txBody>
                  <a:tcPr marL="45720" marR="45720"/>
                </a:tc>
                <a:extLst>
                  <a:ext uri="{0D108BD9-81ED-4DB2-BD59-A6C34878D82A}">
                    <a16:rowId xmlns:a16="http://schemas.microsoft.com/office/drawing/2014/main" val="3794095288"/>
                  </a:ext>
                </a:extLst>
              </a:tr>
              <a:tr h="370373">
                <a:tc>
                  <a:txBody>
                    <a:bodyPr/>
                    <a:lstStyle/>
                    <a:p>
                      <a:r>
                        <a:rPr lang="en-US" sz="1600" b="1" dirty="0">
                          <a:solidFill>
                            <a:srgbClr val="0432FF"/>
                          </a:solidFill>
                        </a:rPr>
                        <a:t>NRT V02</a:t>
                      </a:r>
                    </a:p>
                  </a:txBody>
                  <a:tcPr marL="18288" marR="18288"/>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dirty="0">
                          <a:solidFill>
                            <a:srgbClr val="0432FF"/>
                          </a:solidFill>
                        </a:rPr>
                        <a:t>9/17/2025</a:t>
                      </a:r>
                    </a:p>
                  </a:txBody>
                  <a:tcPr marL="45720" marR="45720"/>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00" b="1" dirty="0">
                          <a:solidFill>
                            <a:srgbClr val="0432FF"/>
                          </a:solidFill>
                        </a:rPr>
                        <a:t>L1, L2/3 cloud, NO</a:t>
                      </a:r>
                      <a:r>
                        <a:rPr lang="en-US" sz="1600" b="1" baseline="-25000" dirty="0">
                          <a:solidFill>
                            <a:srgbClr val="0432FF"/>
                          </a:solidFill>
                        </a:rPr>
                        <a:t>2</a:t>
                      </a:r>
                      <a:r>
                        <a:rPr lang="en-US" sz="1600" b="1" dirty="0">
                          <a:solidFill>
                            <a:srgbClr val="0432FF"/>
                          </a:solidFill>
                        </a:rPr>
                        <a:t>, H</a:t>
                      </a:r>
                      <a:r>
                        <a:rPr lang="en-US" sz="1600" b="1" baseline="-25000" dirty="0">
                          <a:solidFill>
                            <a:srgbClr val="0432FF"/>
                          </a:solidFill>
                        </a:rPr>
                        <a:t>2</a:t>
                      </a:r>
                      <a:r>
                        <a:rPr lang="en-US" sz="1600" b="1" dirty="0">
                          <a:solidFill>
                            <a:srgbClr val="0432FF"/>
                          </a:solidFill>
                        </a:rPr>
                        <a:t>CO (funded by SNWG)</a:t>
                      </a:r>
                      <a:endParaRPr lang="en-US" sz="1600" b="1" baseline="-25000" dirty="0">
                        <a:solidFill>
                          <a:srgbClr val="0432FF"/>
                        </a:solidFill>
                      </a:endParaRPr>
                    </a:p>
                  </a:txBody>
                  <a:tcPr marL="45720" marR="45720"/>
                </a:tc>
                <a:extLst>
                  <a:ext uri="{0D108BD9-81ED-4DB2-BD59-A6C34878D82A}">
                    <a16:rowId xmlns:a16="http://schemas.microsoft.com/office/drawing/2014/main" val="1484676679"/>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A5163-7646-F0E1-B6CD-66A606C117C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0C95FC-8790-0C09-52F4-414A41E7E8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Title 2">
            <a:extLst>
              <a:ext uri="{FF2B5EF4-FFF2-40B4-BE49-F238E27FC236}">
                <a16:creationId xmlns:a16="http://schemas.microsoft.com/office/drawing/2014/main" id="{4C6DCA35-AE78-ECE8-7A96-E50F77BC03F7}"/>
              </a:ext>
            </a:extLst>
          </p:cNvPr>
          <p:cNvSpPr>
            <a:spLocks noGrp="1"/>
          </p:cNvSpPr>
          <p:nvPr>
            <p:ph type="title"/>
          </p:nvPr>
        </p:nvSpPr>
        <p:spPr>
          <a:xfrm>
            <a:off x="0" y="0"/>
            <a:ext cx="12192000" cy="975701"/>
          </a:xfrm>
        </p:spPr>
        <p:txBody>
          <a:bodyPr/>
          <a:lstStyle/>
          <a:p>
            <a:r>
              <a:rPr lang="en-US" dirty="0"/>
              <a:t>Baseline TEMPO Data Products (V4)</a:t>
            </a:r>
            <a:endParaRPr lang="en-US" dirty="0">
              <a:solidFill>
                <a:srgbClr val="00B050"/>
              </a:solidFill>
            </a:endParaRPr>
          </a:p>
        </p:txBody>
      </p:sp>
      <p:sp>
        <p:nvSpPr>
          <p:cNvPr id="6" name="TextBox 5">
            <a:extLst>
              <a:ext uri="{FF2B5EF4-FFF2-40B4-BE49-F238E27FC236}">
                <a16:creationId xmlns:a16="http://schemas.microsoft.com/office/drawing/2014/main" id="{822CF58F-D38E-594E-5B2D-B3BEA98406D6}"/>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541276A7-D16E-7D1F-2430-C8A76666239E}"/>
              </a:ext>
            </a:extLst>
          </p:cNvPr>
          <p:cNvSpPr txBox="1"/>
          <p:nvPr/>
        </p:nvSpPr>
        <p:spPr>
          <a:xfrm>
            <a:off x="1" y="6004694"/>
            <a:ext cx="93507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t>
            </a:r>
            <a:r>
              <a:rPr kumimoji="0" lang="en-US" sz="2000" b="1" i="1" u="none" strike="noStrike" kern="1200" cap="none" spc="0" normalizeH="0" baseline="0" noProof="0" dirty="0">
                <a:ln>
                  <a:noFill/>
                </a:ln>
                <a:solidFill>
                  <a:prstClr val="black"/>
                </a:solidFill>
                <a:effectLst/>
                <a:uLnTx/>
                <a:uFillTx/>
                <a:latin typeface="Calibri"/>
                <a:ea typeface="+mn-ea"/>
                <a:cs typeface="+mn-cs"/>
              </a:rPr>
              <a:t>Beta</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lang="en-US" sz="2000" dirty="0">
                <a:solidFill>
                  <a:prstClr val="black"/>
                </a:solidFill>
                <a:latin typeface="Calibri"/>
              </a:rPr>
              <a:t>“minimally validated”, publication “not recommended and highly discouraged”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dirty="0">
                <a:solidFill>
                  <a:prstClr val="black"/>
                </a:solidFill>
                <a:latin typeface="Calibri"/>
              </a:rPr>
              <a:t>*Provisional:</a:t>
            </a:r>
            <a:r>
              <a:rPr lang="en-US" sz="2000" dirty="0">
                <a:solidFill>
                  <a:prstClr val="black"/>
                </a:solidFill>
                <a:latin typeface="Calibri"/>
              </a:rPr>
              <a:t> “performance demonstrated”, "suitable for scientific publication” </a:t>
            </a:r>
          </a:p>
        </p:txBody>
      </p:sp>
      <p:graphicFrame>
        <p:nvGraphicFramePr>
          <p:cNvPr id="4" name="Table 3">
            <a:extLst>
              <a:ext uri="{FF2B5EF4-FFF2-40B4-BE49-F238E27FC236}">
                <a16:creationId xmlns:a16="http://schemas.microsoft.com/office/drawing/2014/main" id="{EFA013E3-C7C9-6169-FEDD-A176D793B02A}"/>
              </a:ext>
            </a:extLst>
          </p:cNvPr>
          <p:cNvGraphicFramePr>
            <a:graphicFrameLocks noGrp="1"/>
          </p:cNvGraphicFramePr>
          <p:nvPr>
            <p:extLst>
              <p:ext uri="{D42A27DB-BD31-4B8C-83A1-F6EECF244321}">
                <p14:modId xmlns:p14="http://schemas.microsoft.com/office/powerpoint/2010/main" val="3705387057"/>
              </p:ext>
            </p:extLst>
          </p:nvPr>
        </p:nvGraphicFramePr>
        <p:xfrm>
          <a:off x="57372" y="1161079"/>
          <a:ext cx="8622802" cy="4646531"/>
        </p:xfrm>
        <a:graphic>
          <a:graphicData uri="http://schemas.openxmlformats.org/drawingml/2006/table">
            <a:tbl>
              <a:tblPr firstRow="1" bandRow="1">
                <a:tableStyleId>{5940675A-B579-460E-94D1-54222C63F5DA}</a:tableStyleId>
              </a:tblPr>
              <a:tblGrid>
                <a:gridCol w="966858">
                  <a:extLst>
                    <a:ext uri="{9D8B030D-6E8A-4147-A177-3AD203B41FA5}">
                      <a16:colId xmlns:a16="http://schemas.microsoft.com/office/drawing/2014/main" val="3087290469"/>
                    </a:ext>
                  </a:extLst>
                </a:gridCol>
                <a:gridCol w="4045731">
                  <a:extLst>
                    <a:ext uri="{9D8B030D-6E8A-4147-A177-3AD203B41FA5}">
                      <a16:colId xmlns:a16="http://schemas.microsoft.com/office/drawing/2014/main" val="1565475734"/>
                    </a:ext>
                  </a:extLst>
                </a:gridCol>
                <a:gridCol w="3610213">
                  <a:extLst>
                    <a:ext uri="{9D8B030D-6E8A-4147-A177-3AD203B41FA5}">
                      <a16:colId xmlns:a16="http://schemas.microsoft.com/office/drawing/2014/main" val="3300717969"/>
                    </a:ext>
                  </a:extLst>
                </a:gridCol>
              </a:tblGrid>
              <a:tr h="531731">
                <a:tc>
                  <a:txBody>
                    <a:bodyPr/>
                    <a:lstStyle/>
                    <a:p>
                      <a:r>
                        <a:rPr lang="en-US" dirty="0">
                          <a:solidFill>
                            <a:schemeClr val="bg1"/>
                          </a:solidFill>
                        </a:rPr>
                        <a:t>Level</a:t>
                      </a:r>
                    </a:p>
                  </a:txBody>
                  <a:tcPr>
                    <a:solidFill>
                      <a:schemeClr val="accent2"/>
                    </a:solidFill>
                  </a:tcPr>
                </a:tc>
                <a:tc>
                  <a:txBody>
                    <a:bodyPr/>
                    <a:lstStyle/>
                    <a:p>
                      <a:r>
                        <a:rPr lang="en-US" b="1" dirty="0">
                          <a:solidFill>
                            <a:schemeClr val="bg1"/>
                          </a:solidFill>
                        </a:rPr>
                        <a:t>V4 Product</a:t>
                      </a:r>
                    </a:p>
                  </a:txBody>
                  <a:tcPr>
                    <a:solidFill>
                      <a:schemeClr val="accent2"/>
                    </a:solidFill>
                  </a:tcPr>
                </a:tc>
                <a:tc>
                  <a:txBody>
                    <a:bodyPr/>
                    <a:lstStyle/>
                    <a:p>
                      <a:r>
                        <a:rPr lang="en-US" dirty="0">
                          <a:solidFill>
                            <a:schemeClr val="bg1"/>
                          </a:solidFill>
                        </a:rPr>
                        <a:t>Validation Status</a:t>
                      </a:r>
                    </a:p>
                  </a:txBody>
                  <a:tcPr>
                    <a:solidFill>
                      <a:schemeClr val="accent2"/>
                    </a:solidFill>
                  </a:tcPr>
                </a:tc>
                <a:extLst>
                  <a:ext uri="{0D108BD9-81ED-4DB2-BD59-A6C34878D82A}">
                    <a16:rowId xmlns:a16="http://schemas.microsoft.com/office/drawing/2014/main" val="4060861373"/>
                  </a:ext>
                </a:extLst>
              </a:tr>
              <a:tr h="370840">
                <a:tc>
                  <a:txBody>
                    <a:bodyPr/>
                    <a:lstStyle/>
                    <a:p>
                      <a:r>
                        <a:rPr lang="en-US" dirty="0"/>
                        <a:t>L1</a:t>
                      </a:r>
                    </a:p>
                  </a:txBody>
                  <a:tcPr>
                    <a:solidFill>
                      <a:schemeClr val="bg1"/>
                    </a:solidFill>
                  </a:tcPr>
                </a:tc>
                <a:tc>
                  <a:txBody>
                    <a:bodyPr/>
                    <a:lstStyle/>
                    <a:p>
                      <a:r>
                        <a:rPr lang="en-US" dirty="0"/>
                        <a:t>Irradiance</a:t>
                      </a:r>
                      <a:endParaRPr lang="en-US" baseline="30000" dirty="0">
                        <a:solidFill>
                          <a:srgbClr val="00B050"/>
                        </a:solidFill>
                      </a:endParaRP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955298805"/>
                  </a:ext>
                </a:extLst>
              </a:tr>
              <a:tr h="370840">
                <a:tc>
                  <a:txBody>
                    <a:bodyPr/>
                    <a:lstStyle/>
                    <a:p>
                      <a:endParaRPr lang="en-US" dirty="0"/>
                    </a:p>
                  </a:txBody>
                  <a:tcPr>
                    <a:solidFill>
                      <a:schemeClr val="bg1"/>
                    </a:solidFill>
                  </a:tcPr>
                </a:tc>
                <a:tc>
                  <a:txBody>
                    <a:bodyPr/>
                    <a:lstStyle/>
                    <a:p>
                      <a:r>
                        <a:rPr lang="en-US" dirty="0"/>
                        <a:t>Radiance</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420817203"/>
                  </a:ext>
                </a:extLst>
              </a:tr>
              <a:tr h="370840">
                <a:tc>
                  <a:txBody>
                    <a:bodyPr/>
                    <a:lstStyle/>
                    <a:p>
                      <a:endParaRPr lang="en-US"/>
                    </a:p>
                  </a:txBody>
                  <a:tcPr>
                    <a:solidFill>
                      <a:schemeClr val="bg1"/>
                    </a:solidFill>
                  </a:tcPr>
                </a:tc>
                <a:tc>
                  <a:txBody>
                    <a:bodyPr/>
                    <a:lstStyle/>
                    <a:p>
                      <a:r>
                        <a:rPr lang="en-US" dirty="0"/>
                        <a:t>Radiance (twilight – city lights)</a:t>
                      </a:r>
                    </a:p>
                  </a:txBody>
                  <a:tcPr>
                    <a:solidFill>
                      <a:schemeClr val="bg1"/>
                    </a:solidFill>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mn-lt"/>
                          <a:ea typeface="+mn-ea"/>
                          <a:cs typeface="+mn-cs"/>
                        </a:rPr>
                        <a:t>Provisional</a:t>
                      </a:r>
                      <a:endParaRPr lang="en-US" sz="2000" dirty="0">
                        <a:solidFill>
                          <a:srgbClr val="FF0000"/>
                        </a:solidFill>
                      </a:endParaRPr>
                    </a:p>
                  </a:txBody>
                  <a:tcPr>
                    <a:solidFill>
                      <a:schemeClr val="bg1"/>
                    </a:solidFill>
                  </a:tcPr>
                </a:tc>
                <a:extLst>
                  <a:ext uri="{0D108BD9-81ED-4DB2-BD59-A6C34878D82A}">
                    <a16:rowId xmlns:a16="http://schemas.microsoft.com/office/drawing/2014/main" val="2616522544"/>
                  </a:ext>
                </a:extLst>
              </a:tr>
              <a:tr h="370840">
                <a:tc>
                  <a:txBody>
                    <a:bodyPr/>
                    <a:lstStyle/>
                    <a:p>
                      <a:r>
                        <a:rPr lang="en-US" dirty="0"/>
                        <a:t>L2</a:t>
                      </a:r>
                    </a:p>
                  </a:txBody>
                  <a:tcPr>
                    <a:solidFill>
                      <a:schemeClr val="bg1"/>
                    </a:solidFill>
                  </a:tcPr>
                </a:tc>
                <a:tc>
                  <a:txBody>
                    <a:bodyPr/>
                    <a:lstStyle/>
                    <a:p>
                      <a:r>
                        <a:rPr lang="en-US" dirty="0"/>
                        <a:t>Clouds</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127983339"/>
                  </a:ext>
                </a:extLst>
              </a:tr>
              <a:tr h="370840">
                <a:tc>
                  <a:txBody>
                    <a:bodyPr/>
                    <a:lstStyle/>
                    <a:p>
                      <a:endParaRPr lang="en-US"/>
                    </a:p>
                  </a:txBody>
                  <a:tcPr>
                    <a:solidFill>
                      <a:schemeClr val="bg1"/>
                    </a:solidFill>
                  </a:tcPr>
                </a:tc>
                <a:tc>
                  <a:txBody>
                    <a:bodyPr/>
                    <a:lstStyle/>
                    <a:p>
                      <a:r>
                        <a:rPr lang="en-US" dirty="0"/>
                        <a:t>NO</a:t>
                      </a:r>
                      <a:r>
                        <a:rPr lang="en-US" baseline="-25000" dirty="0"/>
                        <a:t>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740295480"/>
                  </a:ext>
                </a:extLst>
              </a:tr>
              <a:tr h="370840">
                <a:tc>
                  <a:txBody>
                    <a:bodyPr/>
                    <a:lstStyle/>
                    <a:p>
                      <a:endParaRPr lang="en-US"/>
                    </a:p>
                  </a:txBody>
                  <a:tcPr>
                    <a:solidFill>
                      <a:schemeClr val="bg1"/>
                    </a:solidFill>
                  </a:tcPr>
                </a:tc>
                <a:tc>
                  <a:txBody>
                    <a:bodyPr/>
                    <a:lstStyle/>
                    <a:p>
                      <a:r>
                        <a:rPr lang="en-US" dirty="0"/>
                        <a:t>HCHO</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579752086"/>
                  </a:ext>
                </a:extLst>
              </a:tr>
              <a:tr h="370840">
                <a:tc>
                  <a:txBody>
                    <a:bodyPr/>
                    <a:lstStyle/>
                    <a:p>
                      <a:endParaRPr lang="en-US"/>
                    </a:p>
                  </a:txBody>
                  <a:tcPr>
                    <a:solidFill>
                      <a:schemeClr val="bg1"/>
                    </a:solidFill>
                  </a:tcPr>
                </a:tc>
                <a:tc>
                  <a:txBody>
                    <a:bodyPr/>
                    <a:lstStyle/>
                    <a:p>
                      <a:r>
                        <a:rPr lang="en-US" dirty="0"/>
                        <a:t>O</a:t>
                      </a:r>
                      <a:r>
                        <a:rPr lang="en-US" baseline="-25000" dirty="0"/>
                        <a:t>3</a:t>
                      </a:r>
                      <a:r>
                        <a:rPr lang="en-US" dirty="0"/>
                        <a:t> (total)</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3431818579"/>
                  </a:ext>
                </a:extLst>
              </a:tr>
              <a:tr h="370840">
                <a:tc>
                  <a:txBody>
                    <a:bodyPr/>
                    <a:lstStyle/>
                    <a:p>
                      <a:endParaRPr lang="en-US" dirty="0"/>
                    </a:p>
                  </a:txBody>
                  <a:tcPr>
                    <a:solidFill>
                      <a:schemeClr val="bg1"/>
                    </a:solidFill>
                  </a:tcPr>
                </a:tc>
                <a:tc>
                  <a:txBody>
                    <a:bodyPr/>
                    <a:lstStyle/>
                    <a:p>
                      <a:r>
                        <a:rPr lang="en-US" dirty="0"/>
                        <a:t>O</a:t>
                      </a:r>
                      <a:r>
                        <a:rPr lang="en-US" baseline="-25000" dirty="0"/>
                        <a:t>3</a:t>
                      </a:r>
                      <a:r>
                        <a:rPr lang="en-US" dirty="0"/>
                        <a:t> (profile)</a:t>
                      </a:r>
                    </a:p>
                  </a:txBody>
                  <a:tcPr>
                    <a:solidFill>
                      <a:schemeClr val="bg1"/>
                    </a:solidFill>
                  </a:tcPr>
                </a:tc>
                <a:tc>
                  <a:txBody>
                    <a:bodyPr/>
                    <a:lstStyle/>
                    <a:p>
                      <a:r>
                        <a:rPr lang="en-US" dirty="0">
                          <a:solidFill>
                            <a:srgbClr val="FF0000"/>
                          </a:solidFill>
                        </a:rPr>
                        <a:t>Beta-&gt;Provisional in 6/2026</a:t>
                      </a:r>
                    </a:p>
                  </a:txBody>
                  <a:tcPr>
                    <a:solidFill>
                      <a:schemeClr val="bg1"/>
                    </a:solidFill>
                  </a:tcPr>
                </a:tc>
                <a:extLst>
                  <a:ext uri="{0D108BD9-81ED-4DB2-BD59-A6C34878D82A}">
                    <a16:rowId xmlns:a16="http://schemas.microsoft.com/office/drawing/2014/main" val="1404388326"/>
                  </a:ext>
                </a:extLst>
              </a:tr>
              <a:tr h="370840">
                <a:tc>
                  <a:txBody>
                    <a:bodyPr/>
                    <a:lstStyle/>
                    <a:p>
                      <a:r>
                        <a:rPr lang="en-US" dirty="0"/>
                        <a:t>L3</a:t>
                      </a:r>
                    </a:p>
                  </a:txBody>
                  <a:tcPr>
                    <a:solidFill>
                      <a:schemeClr val="bg1"/>
                    </a:solidFill>
                  </a:tcPr>
                </a:tc>
                <a:tc>
                  <a:txBody>
                    <a:bodyPr/>
                    <a:lstStyle/>
                    <a:p>
                      <a:r>
                        <a:rPr lang="en-US" dirty="0"/>
                        <a:t>L2 gridded to 0.02° × 0.02°</a:t>
                      </a:r>
                    </a:p>
                  </a:txBody>
                  <a:tcPr>
                    <a:solidFill>
                      <a:schemeClr val="bg1"/>
                    </a:solidFill>
                  </a:tcPr>
                </a:tc>
                <a:tc>
                  <a:txBody>
                    <a:bodyPr/>
                    <a:lstStyle/>
                    <a:p>
                      <a:r>
                        <a:rPr lang="en-US" dirty="0">
                          <a:solidFill>
                            <a:srgbClr val="00B050"/>
                          </a:solidFill>
                        </a:rPr>
                        <a:t>Provisional</a:t>
                      </a:r>
                    </a:p>
                  </a:txBody>
                  <a:tcPr>
                    <a:solidFill>
                      <a:schemeClr val="bg1"/>
                    </a:solidFill>
                  </a:tcPr>
                </a:tc>
                <a:extLst>
                  <a:ext uri="{0D108BD9-81ED-4DB2-BD59-A6C34878D82A}">
                    <a16:rowId xmlns:a16="http://schemas.microsoft.com/office/drawing/2014/main" val="1632175886"/>
                  </a:ext>
                </a:extLst>
              </a:tr>
            </a:tbl>
          </a:graphicData>
        </a:graphic>
      </p:graphicFrame>
      <p:sp>
        <p:nvSpPr>
          <p:cNvPr id="7" name="TextBox 6">
            <a:extLst>
              <a:ext uri="{FF2B5EF4-FFF2-40B4-BE49-F238E27FC236}">
                <a16:creationId xmlns:a16="http://schemas.microsoft.com/office/drawing/2014/main" id="{9E51C1A4-4FD7-4C6E-5292-50E87178FF21}"/>
              </a:ext>
            </a:extLst>
          </p:cNvPr>
          <p:cNvSpPr txBox="1"/>
          <p:nvPr/>
        </p:nvSpPr>
        <p:spPr>
          <a:xfrm>
            <a:off x="8778240" y="2427067"/>
            <a:ext cx="3356387" cy="3046988"/>
          </a:xfrm>
          <a:prstGeom prst="rect">
            <a:avLst/>
          </a:prstGeom>
          <a:solidFill>
            <a:schemeClr val="bg1"/>
          </a:solid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B050"/>
                </a:solidFill>
                <a:latin typeface="Calibri"/>
              </a:rPr>
              <a:t>Work with the Validation Team and PEGASOS team to validate V4 and advance it to Full level</a:t>
            </a:r>
          </a:p>
        </p:txBody>
      </p:sp>
      <p:sp>
        <p:nvSpPr>
          <p:cNvPr id="5" name="TextBox 4">
            <a:extLst>
              <a:ext uri="{FF2B5EF4-FFF2-40B4-BE49-F238E27FC236}">
                <a16:creationId xmlns:a16="http://schemas.microsoft.com/office/drawing/2014/main" id="{23F309B6-54C4-5736-EF8B-6A3DDCB9CD12}"/>
              </a:ext>
            </a:extLst>
          </p:cNvPr>
          <p:cNvSpPr txBox="1"/>
          <p:nvPr/>
        </p:nvSpPr>
        <p:spPr>
          <a:xfrm>
            <a:off x="8778240" y="1312545"/>
            <a:ext cx="3343477" cy="1015663"/>
          </a:xfrm>
          <a:prstGeom prst="rect">
            <a:avLst/>
          </a:prstGeom>
          <a:noFill/>
        </p:spPr>
        <p:txBody>
          <a:bodyPr wrap="square" rtlCol="0">
            <a:spAutoFit/>
          </a:bodyPr>
          <a:lstStyle/>
          <a:p>
            <a:r>
              <a:rPr lang="en-US" sz="2000" dirty="0">
                <a:solidFill>
                  <a:srgbClr val="00B050"/>
                </a:solidFill>
                <a:latin typeface="Calibri"/>
              </a:rPr>
              <a:t>Reprocessing started on 1/29/2026, 2 days reprocessed in 1 day</a:t>
            </a:r>
          </a:p>
        </p:txBody>
      </p:sp>
    </p:spTree>
    <p:extLst>
      <p:ext uri="{BB962C8B-B14F-4D97-AF65-F5344CB8AC3E}">
        <p14:creationId xmlns:p14="http://schemas.microsoft.com/office/powerpoint/2010/main" val="2503425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8DCB1-2138-F041-1827-373E228F65A3}"/>
              </a:ext>
            </a:extLst>
          </p:cNvPr>
          <p:cNvSpPr>
            <a:spLocks noGrp="1"/>
          </p:cNvSpPr>
          <p:nvPr>
            <p:ph type="title"/>
          </p:nvPr>
        </p:nvSpPr>
        <p:spPr>
          <a:xfrm>
            <a:off x="0" y="0"/>
            <a:ext cx="12192000" cy="975701"/>
          </a:xfrm>
        </p:spPr>
        <p:txBody>
          <a:bodyPr/>
          <a:lstStyle/>
          <a:p>
            <a:r>
              <a:rPr lang="en-US" dirty="0"/>
              <a:t>Expand Beyond TEMPO Baseline Products</a:t>
            </a:r>
            <a:br>
              <a:rPr lang="en-US" dirty="0"/>
            </a:br>
            <a:r>
              <a:rPr lang="en-US" dirty="0">
                <a:solidFill>
                  <a:srgbClr val="00B050"/>
                </a:solidFill>
              </a:rPr>
              <a:t>SNWG NRT</a:t>
            </a:r>
            <a:r>
              <a:rPr lang="en-US" dirty="0"/>
              <a:t> + </a:t>
            </a:r>
            <a:r>
              <a:rPr lang="en-US" dirty="0">
                <a:solidFill>
                  <a:schemeClr val="tx2">
                    <a:lumMod val="60000"/>
                    <a:lumOff val="40000"/>
                  </a:schemeClr>
                </a:solidFill>
              </a:rPr>
              <a:t>SNWG Enhanced </a:t>
            </a:r>
            <a:r>
              <a:rPr lang="en-US" dirty="0"/>
              <a:t>+ </a:t>
            </a:r>
            <a:r>
              <a:rPr lang="en-US" dirty="0">
                <a:solidFill>
                  <a:schemeClr val="accent4"/>
                </a:solidFill>
              </a:rPr>
              <a:t>Research</a:t>
            </a:r>
          </a:p>
        </p:txBody>
      </p:sp>
      <p:sp>
        <p:nvSpPr>
          <p:cNvPr id="6" name="TextBox 5">
            <a:extLst>
              <a:ext uri="{FF2B5EF4-FFF2-40B4-BE49-F238E27FC236}">
                <a16:creationId xmlns:a16="http://schemas.microsoft.com/office/drawing/2014/main" id="{4CC60FDB-E3B7-BF08-2446-3F95F888C8BC}"/>
              </a:ext>
            </a:extLst>
          </p:cNvPr>
          <p:cNvSpPr txBox="1"/>
          <p:nvPr/>
        </p:nvSpPr>
        <p:spPr>
          <a:xfrm>
            <a:off x="3056021" y="3299679"/>
            <a:ext cx="6112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4" name="Table 13">
            <a:extLst>
              <a:ext uri="{FF2B5EF4-FFF2-40B4-BE49-F238E27FC236}">
                <a16:creationId xmlns:a16="http://schemas.microsoft.com/office/drawing/2014/main" id="{ABA452DB-F728-DCF5-A836-0A857BD31823}"/>
              </a:ext>
            </a:extLst>
          </p:cNvPr>
          <p:cNvGraphicFramePr>
            <a:graphicFrameLocks noGrp="1"/>
          </p:cNvGraphicFramePr>
          <p:nvPr>
            <p:extLst>
              <p:ext uri="{D42A27DB-BD31-4B8C-83A1-F6EECF244321}">
                <p14:modId xmlns:p14="http://schemas.microsoft.com/office/powerpoint/2010/main" val="1477502868"/>
              </p:ext>
            </p:extLst>
          </p:nvPr>
        </p:nvGraphicFramePr>
        <p:xfrm>
          <a:off x="96684" y="1079720"/>
          <a:ext cx="7355875" cy="5541420"/>
        </p:xfrm>
        <a:graphic>
          <a:graphicData uri="http://schemas.openxmlformats.org/drawingml/2006/table">
            <a:tbl>
              <a:tblPr firstRow="1" bandRow="1"/>
              <a:tblGrid>
                <a:gridCol w="805209">
                  <a:extLst>
                    <a:ext uri="{9D8B030D-6E8A-4147-A177-3AD203B41FA5}">
                      <a16:colId xmlns:a16="http://schemas.microsoft.com/office/drawing/2014/main" val="3087290469"/>
                    </a:ext>
                  </a:extLst>
                </a:gridCol>
                <a:gridCol w="4055165">
                  <a:extLst>
                    <a:ext uri="{9D8B030D-6E8A-4147-A177-3AD203B41FA5}">
                      <a16:colId xmlns:a16="http://schemas.microsoft.com/office/drawing/2014/main" val="1565475734"/>
                    </a:ext>
                  </a:extLst>
                </a:gridCol>
                <a:gridCol w="2495501">
                  <a:extLst>
                    <a:ext uri="{9D8B030D-6E8A-4147-A177-3AD203B41FA5}">
                      <a16:colId xmlns:a16="http://schemas.microsoft.com/office/drawing/2014/main" val="3300717969"/>
                    </a:ext>
                  </a:extLst>
                </a:gridCol>
              </a:tblGrid>
              <a:tr h="0">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2000"/>
                        </a:lnSpc>
                      </a:pPr>
                      <a:r>
                        <a:rPr lang="en-US" sz="2000" dirty="0">
                          <a:solidFill>
                            <a:schemeClr val="bg1"/>
                          </a:solidFill>
                        </a:rPr>
                        <a:t>Level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2000"/>
                        </a:lnSpc>
                      </a:pPr>
                      <a:r>
                        <a:rPr lang="en-US" sz="2000" dirty="0">
                          <a:solidFill>
                            <a:schemeClr val="bg1"/>
                          </a:solidFill>
                        </a:rPr>
                        <a:t>Product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2000"/>
                        </a:lnSpc>
                      </a:pPr>
                      <a:r>
                        <a:rPr lang="en-US" sz="2000" dirty="0">
                          <a:solidFill>
                            <a:schemeClr val="bg1"/>
                          </a:solidFill>
                        </a:rPr>
                        <a:t>Developer</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2D3575"/>
                    </a:solidFill>
                  </a:tcPr>
                </a:tc>
                <a:extLst>
                  <a:ext uri="{0D108BD9-81ED-4DB2-BD59-A6C34878D82A}">
                    <a16:rowId xmlns:a16="http://schemas.microsoft.com/office/drawing/2014/main" val="4060861373"/>
                  </a:ext>
                </a:extLst>
              </a:tr>
              <a:tr h="0">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L1</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Irradiance </a:t>
                      </a:r>
                      <a:endParaRPr lang="en-US" sz="1600" b="1" baseline="30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955298805"/>
                  </a:ext>
                </a:extLst>
              </a:tr>
              <a:tr h="146964">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Radiance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t>SAO </a:t>
                      </a:r>
                      <a:r>
                        <a:rPr lang="en-US" sz="1400" b="0" i="0" dirty="0">
                          <a:solidFill>
                            <a:srgbClr val="00B050"/>
                          </a:solidFill>
                          <a:latin typeface="Arial Narrow" panose="020B0604020202020204" pitchFamily="34" charset="0"/>
                          <a:cs typeface="Arial Narrow" panose="020B0604020202020204" pitchFamily="34" charset="0"/>
                        </a:rPr>
                        <a:t>(Chong, ESS, accepted)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081720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Radiance (twilight – city lights)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t>SAO </a:t>
                      </a:r>
                      <a:r>
                        <a:rPr lang="en-US" sz="1200" b="1" i="0" kern="1200" dirty="0">
                          <a:solidFill>
                            <a:srgbClr val="00B050"/>
                          </a:solidFill>
                          <a:latin typeface="Arial Narrow" panose="020B0604020202020204" pitchFamily="34" charset="0"/>
                          <a:ea typeface="+mn-ea"/>
                          <a:cs typeface="Arial Narrow" panose="020B0604020202020204" pitchFamily="34" charset="0"/>
                        </a:rPr>
                        <a:t>(Carr, ESS, 2025)</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61652254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L2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Cloud </a:t>
                      </a:r>
                      <a:r>
                        <a:rPr lang="en-US" sz="1600" b="1" baseline="30000" dirty="0">
                          <a:solidFill>
                            <a:srgbClr val="00B050"/>
                          </a:solidFill>
                        </a:rPr>
                        <a:t>NRT</a:t>
                      </a: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t>SAO/GSFC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Wang, ESS, 2025</a:t>
                      </a:r>
                      <a:r>
                        <a:rPr lang="en-US" sz="1200" b="0" i="0" dirty="0">
                          <a:solidFill>
                            <a:srgbClr val="00B050"/>
                          </a:solidFill>
                          <a:latin typeface="Arial Narrow" panose="020B0604020202020204" pitchFamily="34" charset="0"/>
                          <a:cs typeface="Arial Narrow" panose="020B0604020202020204" pitchFamily="34" charset="0"/>
                        </a:rPr>
                        <a: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12798333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NO</a:t>
                      </a:r>
                      <a:r>
                        <a:rPr lang="en-US" sz="1600" b="1" baseline="-25000" dirty="0"/>
                        <a:t>2</a:t>
                      </a:r>
                      <a:r>
                        <a:rPr lang="en-US" sz="1600" b="1" baseline="0" dirty="0"/>
                        <a:t> </a:t>
                      </a:r>
                      <a:r>
                        <a:rPr lang="en-US" sz="1600" b="1" baseline="30000" dirty="0">
                          <a:solidFill>
                            <a:srgbClr val="00B050"/>
                          </a:solidFill>
                        </a:rPr>
                        <a:t>NRT</a:t>
                      </a:r>
                      <a:endParaRPr lang="en-US" sz="1600" b="1" baseline="-25000"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Nowlan, ATBD, 2024</a:t>
                      </a:r>
                      <a:r>
                        <a:rPr lang="en-US" sz="1200" b="0" i="0" dirty="0">
                          <a:solidFill>
                            <a:srgbClr val="00B050"/>
                          </a:solidFill>
                          <a:latin typeface="Arial Narrow" panose="020B0604020202020204" pitchFamily="34" charset="0"/>
                          <a:cs typeface="Arial Narrow" panose="020B0604020202020204" pitchFamily="34" charset="0"/>
                        </a:rPr>
                        <a:t>)</a:t>
                      </a:r>
                      <a:endParaRPr lang="en-US" sz="12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740295480"/>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H</a:t>
                      </a:r>
                      <a:r>
                        <a:rPr lang="en-US" sz="1600" b="1" baseline="-25000" dirty="0"/>
                        <a:t>2</a:t>
                      </a:r>
                      <a:r>
                        <a:rPr lang="en-US" sz="1600" b="1" dirty="0"/>
                        <a:t>CO </a:t>
                      </a:r>
                      <a:r>
                        <a:rPr lang="en-US" sz="1600" b="1" baseline="30000" dirty="0">
                          <a:solidFill>
                            <a:srgbClr val="00B050"/>
                          </a:solidFill>
                        </a:rPr>
                        <a:t>NRT</a:t>
                      </a:r>
                      <a:endParaRPr lang="en-US" sz="1600" b="1" dirty="0">
                        <a:solidFill>
                          <a:srgbClr val="00B050"/>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Gonzalez Abad, ATBD,2024</a:t>
                      </a:r>
                      <a:r>
                        <a:rPr lang="en-US" sz="1200" b="0" i="0" dirty="0">
                          <a:solidFill>
                            <a:srgbClr val="00B050"/>
                          </a:solidFill>
                          <a:latin typeface="Arial Narrow" panose="020B0604020202020204" pitchFamily="34" charset="0"/>
                          <a:cs typeface="Arial Narrow" panose="020B0604020202020204" pitchFamily="34" charset="0"/>
                        </a:rPr>
                        <a:t>)</a:t>
                      </a:r>
                      <a:endParaRPr lang="en-US" sz="12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7975208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O</a:t>
                      </a:r>
                      <a:r>
                        <a:rPr lang="en-US" sz="1600" b="1" baseline="-25000" dirty="0"/>
                        <a:t>3</a:t>
                      </a:r>
                      <a:r>
                        <a:rPr lang="en-US" sz="1600" b="1" dirty="0"/>
                        <a:t> (total)</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SAO/GSFC</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431818579"/>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O</a:t>
                      </a:r>
                      <a:r>
                        <a:rPr lang="en-US" sz="1600" b="1" baseline="-25000" dirty="0"/>
                        <a:t>3</a:t>
                      </a:r>
                      <a:r>
                        <a:rPr lang="en-US" sz="1600" b="1" dirty="0"/>
                        <a:t> (profile)</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404388326"/>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500" b="1" dirty="0">
                          <a:solidFill>
                            <a:srgbClr val="00B050"/>
                          </a:solidFill>
                        </a:rPr>
                        <a:t>TEMPO/GOES-R aerosol products </a:t>
                      </a:r>
                      <a:r>
                        <a:rPr lang="en-US" sz="1500" b="1" baseline="30000" dirty="0">
                          <a:solidFill>
                            <a:srgbClr val="00B050"/>
                          </a:solidFill>
                        </a:rPr>
                        <a:t>NRT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solidFill>
                            <a:srgbClr val="00B050"/>
                          </a:solidFill>
                        </a:rPr>
                        <a:t>NOAA</a:t>
                      </a:r>
                      <a:r>
                        <a:rPr lang="en-US" sz="1000" b="0" i="0" dirty="0">
                          <a:solidFill>
                            <a:srgbClr val="00B050"/>
                          </a:solidFill>
                          <a:latin typeface="Arial Narrow" panose="020B0604020202020204" pitchFamily="34" charset="0"/>
                          <a:cs typeface="Arial Narrow" panose="020B0604020202020204" pitchFamily="34" charset="0"/>
                        </a:rPr>
                        <a:t>(released, ASDC, </a:t>
                      </a:r>
                      <a:r>
                        <a:rPr lang="en-US" sz="1000" b="1" i="0" dirty="0">
                          <a:solidFill>
                            <a:srgbClr val="00B050"/>
                          </a:solidFill>
                          <a:latin typeface="Arial Narrow" panose="020B0604020202020204" pitchFamily="34" charset="0"/>
                          <a:cs typeface="Arial Narrow" panose="020B0604020202020204" pitchFamily="34" charset="0"/>
                        </a:rPr>
                        <a:t>Zhang, JGR,2025</a:t>
                      </a:r>
                      <a:r>
                        <a:rPr lang="en-US" sz="1000" b="0" i="0" dirty="0">
                          <a:solidFill>
                            <a:srgbClr val="00B050"/>
                          </a:solidFill>
                          <a:latin typeface="Arial Narrow" panose="020B0604020202020204" pitchFamily="34" charset="0"/>
                          <a:cs typeface="Arial Narrow" panose="020B0604020202020204" pitchFamily="34" charset="0"/>
                        </a:rPr>
                        <a: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209109648"/>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C</a:t>
                      </a:r>
                      <a:r>
                        <a:rPr lang="en-US" sz="1600" b="1" baseline="-25000" dirty="0">
                          <a:solidFill>
                            <a:schemeClr val="accent1"/>
                          </a:solidFill>
                        </a:rPr>
                        <a:t>2</a:t>
                      </a: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r>
                        <a:rPr lang="en-US" sz="1600" b="1" baseline="-25000" dirty="0">
                          <a:solidFill>
                            <a:schemeClr val="accent1"/>
                          </a:solidFill>
                        </a:rPr>
                        <a:t>2</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325681348"/>
                  </a:ext>
                </a:extLst>
              </a:tr>
              <a:tr h="313767">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H</a:t>
                      </a:r>
                      <a:r>
                        <a:rPr lang="en-US" sz="1600" b="1" baseline="-25000" dirty="0">
                          <a:solidFill>
                            <a:schemeClr val="accent1"/>
                          </a:solidFill>
                        </a:rPr>
                        <a:t>2</a:t>
                      </a:r>
                      <a:r>
                        <a:rPr lang="en-US" sz="1600" b="1" baseline="0" dirty="0">
                          <a:solidFill>
                            <a:schemeClr val="accent1"/>
                          </a:solidFill>
                        </a:rPr>
                        <a:t>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baseline="0" dirty="0">
                          <a:solidFill>
                            <a:schemeClr val="accent1"/>
                          </a:solidFill>
                        </a:rPr>
                        <a:t>SAO </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13321084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err="1">
                          <a:solidFill>
                            <a:schemeClr val="accent1"/>
                          </a:solidFill>
                        </a:rPr>
                        <a:t>BrO</a:t>
                      </a:r>
                      <a:endParaRPr lang="en-US" sz="1600" b="1" baseline="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baseline="0" dirty="0">
                          <a:solidFill>
                            <a:schemeClr val="accent1"/>
                          </a:solidFill>
                        </a:rPr>
                        <a:t>SAO</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638434995"/>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dirty="0">
                          <a:solidFill>
                            <a:schemeClr val="accent1"/>
                          </a:solidFill>
                        </a:rPr>
                        <a:t>SO</a:t>
                      </a:r>
                      <a:r>
                        <a:rPr lang="en-US" sz="1600" b="1" baseline="-25000" dirty="0">
                          <a:solidFill>
                            <a:schemeClr val="accent1"/>
                          </a:solidFill>
                        </a:rPr>
                        <a:t>2</a:t>
                      </a:r>
                      <a:r>
                        <a:rPr lang="en-US" sz="1600" b="1" baseline="0" dirty="0">
                          <a:solidFill>
                            <a:schemeClr val="accent1"/>
                          </a:solidFill>
                        </a:rPr>
                        <a:t> </a:t>
                      </a:r>
                      <a:r>
                        <a:rPr lang="en-US" sz="1600" b="1" baseline="30000" dirty="0">
                          <a:solidFill>
                            <a:schemeClr val="accent1"/>
                          </a:solidFill>
                        </a:rPr>
                        <a:t>NRT</a:t>
                      </a:r>
                      <a:endParaRPr lang="en-US" sz="1600" b="1" baseline="-25000" dirty="0">
                        <a:solidFill>
                          <a:schemeClr val="accent1"/>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dirty="0">
                          <a:solidFill>
                            <a:schemeClr val="accent1"/>
                          </a:solidFill>
                        </a:rPr>
                        <a:t>NASA GSFC </a:t>
                      </a:r>
                      <a:r>
                        <a:rPr lang="en-US" sz="1200" b="0" i="0" dirty="0">
                          <a:solidFill>
                            <a:srgbClr val="00B050"/>
                          </a:solidFill>
                          <a:latin typeface="Arial Narrow" panose="020B0604020202020204" pitchFamily="34" charset="0"/>
                          <a:cs typeface="Arial Narrow" panose="020B0604020202020204" pitchFamily="34" charset="0"/>
                        </a:rPr>
                        <a:t>(</a:t>
                      </a:r>
                      <a:r>
                        <a:rPr lang="en-US" sz="1200" b="1" i="0" dirty="0">
                          <a:solidFill>
                            <a:srgbClr val="00B050"/>
                          </a:solidFill>
                          <a:latin typeface="Arial Narrow" panose="020B0604020202020204" pitchFamily="34" charset="0"/>
                          <a:cs typeface="Arial Narrow" panose="020B0604020202020204" pitchFamily="34" charset="0"/>
                        </a:rPr>
                        <a:t>Li, 2025, GRL</a:t>
                      </a:r>
                      <a:r>
                        <a:rPr lang="en-US" sz="1200" b="0" i="0" dirty="0">
                          <a:solidFill>
                            <a:srgbClr val="00B050"/>
                          </a:solidFill>
                          <a:latin typeface="Arial Narrow" panose="020B0604020202020204" pitchFamily="34" charset="0"/>
                          <a:cs typeface="Arial Narrow" panose="020B0604020202020204" pitchFamily="34" charset="0"/>
                        </a:rPr>
                        <a: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63235543"/>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UVAOD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indent="0" algn="l" defTabSz="609585"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NASA GSFC </a:t>
                      </a:r>
                      <a:r>
                        <a:rPr kumimoji="0" lang="en-US" sz="1200" b="0" i="0"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rPr>
                        <a:t>(under develop.)</a:t>
                      </a:r>
                      <a:endParaRPr lang="en-US" sz="1600" b="0" i="0" baseline="0" dirty="0">
                        <a:solidFill>
                          <a:schemeClr val="accent1"/>
                        </a:solidFill>
                        <a:latin typeface="Arial Narrow" panose="020B0604020202020204" pitchFamily="34" charset="0"/>
                        <a:cs typeface="Arial Narrow" panose="020B060402020202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613223794"/>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Aerosol layer height</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indent="0" algn="l" defTabSz="609585"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U. Iowa </a:t>
                      </a:r>
                      <a:r>
                        <a:rPr kumimoji="0" lang="en-US" sz="1000" b="0" i="0" u="none" strike="noStrike" kern="1200" cap="none" spc="0" normalizeH="0" baseline="0" noProof="0" dirty="0">
                          <a:ln>
                            <a:noFill/>
                          </a:ln>
                          <a:solidFill>
                            <a:srgbClr val="7030A0"/>
                          </a:solidFill>
                          <a:effectLst/>
                          <a:uLnTx/>
                          <a:uFillTx/>
                          <a:latin typeface="Arial Narrow" panose="020B0604020202020204" pitchFamily="34" charset="0"/>
                          <a:ea typeface="+mn-ea"/>
                          <a:cs typeface="Arial Narrow" panose="020B0604020202020204" pitchFamily="34" charset="0"/>
                        </a:rPr>
                        <a:t>(under develop.)</a:t>
                      </a:r>
                      <a:endParaRPr kumimoji="0" lang="en-US" sz="1000" b="0" i="0" u="none" strike="noStrike" kern="1200" cap="none" spc="0" normalizeH="0" baseline="0" dirty="0">
                        <a:ln>
                          <a:noFill/>
                        </a:ln>
                        <a:solidFill>
                          <a:srgbClr val="7030A0"/>
                        </a:solidFill>
                        <a:effectLst/>
                        <a:uLnTx/>
                        <a:uFillTx/>
                        <a:latin typeface="Arial Narrow" panose="020B0604020202020204" pitchFamily="34" charset="0"/>
                        <a:ea typeface="+mn-ea"/>
                        <a:cs typeface="Arial Narrow" panose="020B060402020202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2065041581"/>
                  </a:ext>
                </a:extLst>
              </a:tr>
              <a:tr h="331691">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endParaRPr lang="en-US" sz="1600" b="1" baseline="0" dirty="0"/>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b="1" baseline="0" dirty="0">
                          <a:solidFill>
                            <a:schemeClr val="accent1"/>
                          </a:solidFill>
                        </a:rPr>
                        <a:t>UVB</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tc>
                  <a:txBody>
                    <a:bodyPr/>
                    <a:lstStyle>
                      <a:lvl1pPr marL="0" algn="l" defTabSz="609585" rtl="0" eaLnBrk="1" latinLnBrk="0" hangingPunct="1">
                        <a:defRPr sz="2400" kern="1200">
                          <a:solidFill>
                            <a:schemeClr val="tx1"/>
                          </a:solidFill>
                          <a:latin typeface="Roboto"/>
                        </a:defRPr>
                      </a:lvl1pPr>
                      <a:lvl2pPr marL="609585" algn="l" defTabSz="609585" rtl="0" eaLnBrk="1" latinLnBrk="0" hangingPunct="1">
                        <a:defRPr sz="2400" kern="1200">
                          <a:solidFill>
                            <a:schemeClr val="tx1"/>
                          </a:solidFill>
                          <a:latin typeface="Roboto"/>
                        </a:defRPr>
                      </a:lvl2pPr>
                      <a:lvl3pPr marL="1219170" algn="l" defTabSz="609585" rtl="0" eaLnBrk="1" latinLnBrk="0" hangingPunct="1">
                        <a:defRPr sz="2400" kern="1200">
                          <a:solidFill>
                            <a:schemeClr val="tx1"/>
                          </a:solidFill>
                          <a:latin typeface="Roboto"/>
                        </a:defRPr>
                      </a:lvl3pPr>
                      <a:lvl4pPr marL="1828754" algn="l" defTabSz="609585" rtl="0" eaLnBrk="1" latinLnBrk="0" hangingPunct="1">
                        <a:defRPr sz="2400" kern="1200">
                          <a:solidFill>
                            <a:schemeClr val="tx1"/>
                          </a:solidFill>
                          <a:latin typeface="Roboto"/>
                        </a:defRPr>
                      </a:lvl4pPr>
                      <a:lvl5pPr marL="2438339" algn="l" defTabSz="609585" rtl="0" eaLnBrk="1" latinLnBrk="0" hangingPunct="1">
                        <a:defRPr sz="2400" kern="1200">
                          <a:solidFill>
                            <a:schemeClr val="tx1"/>
                          </a:solidFill>
                          <a:latin typeface="Roboto"/>
                        </a:defRPr>
                      </a:lvl5pPr>
                      <a:lvl6pPr marL="3047924" algn="l" defTabSz="609585" rtl="0" eaLnBrk="1" latinLnBrk="0" hangingPunct="1">
                        <a:defRPr sz="2400" kern="1200">
                          <a:solidFill>
                            <a:schemeClr val="tx1"/>
                          </a:solidFill>
                          <a:latin typeface="Roboto"/>
                        </a:defRPr>
                      </a:lvl6pPr>
                      <a:lvl7pPr marL="3657509" algn="l" defTabSz="609585" rtl="0" eaLnBrk="1" latinLnBrk="0" hangingPunct="1">
                        <a:defRPr sz="2400" kern="1200">
                          <a:solidFill>
                            <a:schemeClr val="tx1"/>
                          </a:solidFill>
                          <a:latin typeface="Roboto"/>
                        </a:defRPr>
                      </a:lvl7pPr>
                      <a:lvl8pPr marL="4267093" algn="l" defTabSz="609585" rtl="0" eaLnBrk="1" latinLnBrk="0" hangingPunct="1">
                        <a:defRPr sz="2400" kern="1200">
                          <a:solidFill>
                            <a:schemeClr val="tx1"/>
                          </a:solidFill>
                          <a:latin typeface="Roboto"/>
                        </a:defRPr>
                      </a:lvl8pPr>
                      <a:lvl9pPr marL="4876678" algn="l" defTabSz="609585" rtl="0" eaLnBrk="1" latinLnBrk="0" hangingPunct="1">
                        <a:defRPr sz="2400" kern="1200">
                          <a:solidFill>
                            <a:schemeClr val="tx1"/>
                          </a:solidFill>
                          <a:latin typeface="Roboto"/>
                        </a:defRPr>
                      </a:lvl9pPr>
                    </a:lstStyle>
                    <a:p>
                      <a:pPr>
                        <a:lnSpc>
                          <a:spcPts val="1500"/>
                        </a:lnSpc>
                      </a:pPr>
                      <a:r>
                        <a:rPr lang="en-US" sz="1600" b="1" baseline="0" dirty="0">
                          <a:solidFill>
                            <a:schemeClr val="accent1"/>
                          </a:solidFill>
                        </a:rPr>
                        <a:t>NASA GSFC </a:t>
                      </a:r>
                      <a:r>
                        <a:rPr kumimoji="0" lang="en-US" sz="1200" b="0" i="0" u="none" strike="noStrike" kern="1200" cap="none" spc="0" normalizeH="0" baseline="0" dirty="0">
                          <a:ln>
                            <a:noFill/>
                          </a:ln>
                          <a:solidFill>
                            <a:srgbClr val="7030A0"/>
                          </a:solidFill>
                          <a:effectLst/>
                          <a:uLnTx/>
                          <a:uFillTx/>
                          <a:latin typeface="Arial Narrow" panose="020B0604020202020204" pitchFamily="34" charset="0"/>
                          <a:ea typeface="+mn-ea"/>
                          <a:cs typeface="Arial Narrow" panose="020B0604020202020204" pitchFamily="34" charset="0"/>
                        </a:rPr>
                        <a:t>(under develop.)</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4235580417"/>
                  </a:ext>
                </a:extLst>
              </a:tr>
            </a:tbl>
          </a:graphicData>
        </a:graphic>
      </p:graphicFrame>
      <p:sp>
        <p:nvSpPr>
          <p:cNvPr id="17" name="TextBox 16">
            <a:extLst>
              <a:ext uri="{FF2B5EF4-FFF2-40B4-BE49-F238E27FC236}">
                <a16:creationId xmlns:a16="http://schemas.microsoft.com/office/drawing/2014/main" id="{E45BC725-44FF-31B6-77D2-675E10A0D9DB}"/>
              </a:ext>
            </a:extLst>
          </p:cNvPr>
          <p:cNvSpPr txBox="1"/>
          <p:nvPr/>
        </p:nvSpPr>
        <p:spPr>
          <a:xfrm>
            <a:off x="7839594" y="1097280"/>
            <a:ext cx="4276987" cy="400110"/>
          </a:xfrm>
          <a:prstGeom prst="rect">
            <a:avLst/>
          </a:prstGeom>
          <a:solidFill>
            <a:srgbClr val="FFFFFF"/>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1" i="0" u="none" strike="noStrike" kern="0" cap="none" spc="0" normalizeH="0" baseline="0" noProof="0" dirty="0">
                <a:ln>
                  <a:noFill/>
                </a:ln>
                <a:solidFill>
                  <a:srgbClr val="000000"/>
                </a:solidFill>
                <a:effectLst/>
                <a:uLnTx/>
                <a:uFillTx/>
                <a:latin typeface="Roboto"/>
                <a:ea typeface="+mn-ea"/>
                <a:cs typeface="+mn-cs"/>
                <a:sym typeface="Roboto" panose="02000000000000000000" pitchFamily="2" charset="0"/>
              </a:rPr>
              <a:t>Baseline Products</a:t>
            </a:r>
          </a:p>
        </p:txBody>
      </p:sp>
      <p:sp>
        <p:nvSpPr>
          <p:cNvPr id="20" name="TextBox 19">
            <a:extLst>
              <a:ext uri="{FF2B5EF4-FFF2-40B4-BE49-F238E27FC236}">
                <a16:creationId xmlns:a16="http://schemas.microsoft.com/office/drawing/2014/main" id="{3D0A2A05-E1A7-E1D7-5868-2BCF134C28FE}"/>
              </a:ext>
            </a:extLst>
          </p:cNvPr>
          <p:cNvSpPr txBox="1"/>
          <p:nvPr/>
        </p:nvSpPr>
        <p:spPr>
          <a:xfrm>
            <a:off x="7839594" y="1596361"/>
            <a:ext cx="4276988" cy="984885"/>
          </a:xfrm>
          <a:prstGeom prst="rect">
            <a:avLst/>
          </a:prstGeom>
          <a:noFill/>
          <a:ln w="38100">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800" b="0"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Satellite Needs Working Group (SNWG)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Cycle 3 </a:t>
            </a:r>
            <a:r>
              <a:rPr kumimoji="0" lang="en-US" sz="2000" b="1"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NRT Products (~2-3 hours)</a:t>
            </a:r>
          </a:p>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2000" b="0" i="0" u="none" strike="noStrike" kern="0" cap="none" spc="0" normalizeH="0" baseline="0" noProof="0" dirty="0">
                <a:ln>
                  <a:noFill/>
                </a:ln>
                <a:solidFill>
                  <a:srgbClr val="00B050"/>
                </a:solidFill>
                <a:effectLst/>
                <a:uLnTx/>
                <a:uFillTx/>
                <a:latin typeface="Roboto"/>
                <a:ea typeface="+mn-ea"/>
                <a:cs typeface="+mn-cs"/>
                <a:sym typeface="Roboto" panose="02000000000000000000" pitchFamily="2" charset="0"/>
              </a:rPr>
              <a:t>Public release (Sep. 17, 2025)</a:t>
            </a:r>
          </a:p>
        </p:txBody>
      </p:sp>
      <p:sp>
        <p:nvSpPr>
          <p:cNvPr id="21" name="TextBox 20">
            <a:extLst>
              <a:ext uri="{FF2B5EF4-FFF2-40B4-BE49-F238E27FC236}">
                <a16:creationId xmlns:a16="http://schemas.microsoft.com/office/drawing/2014/main" id="{68DD4E95-977F-0A5D-75BA-FED83EA6B6DC}"/>
              </a:ext>
            </a:extLst>
          </p:cNvPr>
          <p:cNvSpPr txBox="1"/>
          <p:nvPr/>
        </p:nvSpPr>
        <p:spPr>
          <a:xfrm>
            <a:off x="7839594" y="2691586"/>
            <a:ext cx="4276989" cy="954107"/>
          </a:xfrm>
          <a:prstGeom prst="rect">
            <a:avLst/>
          </a:prstGeom>
          <a:noFill/>
          <a:ln w="38100">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rPr>
              <a:t>SNWG Cycle 4</a:t>
            </a:r>
          </a:p>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kumimoji="0" lang="en-US" sz="1800" b="1"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rPr>
              <a:t>TEMPO SO</a:t>
            </a:r>
            <a:r>
              <a:rPr kumimoji="0" lang="en-US" sz="1800" b="1" i="0" u="none" strike="noStrike" kern="0" cap="none" spc="0" normalizeH="0" baseline="-25000" noProof="0" dirty="0">
                <a:ln>
                  <a:noFill/>
                </a:ln>
                <a:solidFill>
                  <a:srgbClr val="0070C0"/>
                </a:solidFill>
                <a:effectLst/>
                <a:uLnTx/>
                <a:uFillTx/>
                <a:latin typeface="Roboto"/>
                <a:ea typeface="+mn-ea"/>
                <a:cs typeface="+mn-cs"/>
                <a:sym typeface="Roboto" panose="02000000000000000000" pitchFamily="2" charset="0"/>
              </a:rPr>
              <a:t>2</a:t>
            </a:r>
            <a:r>
              <a:rPr kumimoji="0" lang="en-US" sz="1800" b="1"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rPr>
              <a:t> NRT &amp; Enhanced Products</a:t>
            </a:r>
          </a:p>
          <a:p>
            <a:pPr marL="0" marR="0" lvl="0" indent="0" algn="l" defTabSz="914400" rtl="0" eaLnBrk="1" fontAlgn="auto" latinLnBrk="0" hangingPunct="1">
              <a:lnSpc>
                <a:spcPct val="100000"/>
              </a:lnSpc>
              <a:spcBef>
                <a:spcPts val="0"/>
              </a:spcBef>
              <a:spcAft>
                <a:spcPts val="0"/>
              </a:spcAft>
              <a:buClr>
                <a:srgbClr val="000000"/>
              </a:buClr>
              <a:buSzTx/>
              <a:buFont typeface="Roboto" panose="02000000000000000000" pitchFamily="2" charset="0"/>
              <a:buNone/>
              <a:tabLst/>
              <a:defRPr/>
            </a:pPr>
            <a:r>
              <a:rPr lang="en-US" b="1" kern="0" dirty="0">
                <a:solidFill>
                  <a:srgbClr val="0070C0"/>
                </a:solidFill>
                <a:latin typeface="Roboto"/>
                <a:sym typeface="Roboto" panose="02000000000000000000" pitchFamily="2" charset="0"/>
              </a:rPr>
              <a:t>Public release in ~9/2028</a:t>
            </a:r>
            <a:endParaRPr kumimoji="0" lang="en-US" sz="1800" b="1" i="0" u="none" strike="noStrike" kern="0" cap="none" spc="0" normalizeH="0" baseline="0" noProof="0" dirty="0">
              <a:ln>
                <a:noFill/>
              </a:ln>
              <a:solidFill>
                <a:srgbClr val="0070C0"/>
              </a:solidFill>
              <a:effectLst/>
              <a:uLnTx/>
              <a:uFillTx/>
              <a:latin typeface="Roboto"/>
              <a:ea typeface="+mn-ea"/>
              <a:cs typeface="+mn-cs"/>
              <a:sym typeface="Roboto" panose="02000000000000000000" pitchFamily="2" charset="0"/>
            </a:endParaRPr>
          </a:p>
        </p:txBody>
      </p:sp>
      <p:sp>
        <p:nvSpPr>
          <p:cNvPr id="22" name="TextBox 21">
            <a:extLst>
              <a:ext uri="{FF2B5EF4-FFF2-40B4-BE49-F238E27FC236}">
                <a16:creationId xmlns:a16="http://schemas.microsoft.com/office/drawing/2014/main" id="{3BAEB5C8-726D-43AE-94BF-C6685CD12E6F}"/>
              </a:ext>
            </a:extLst>
          </p:cNvPr>
          <p:cNvSpPr txBox="1"/>
          <p:nvPr/>
        </p:nvSpPr>
        <p:spPr>
          <a:xfrm>
            <a:off x="7839594" y="3777834"/>
            <a:ext cx="4276989" cy="2831544"/>
          </a:xfrm>
          <a:prstGeom prst="rect">
            <a:avLst/>
          </a:prstGeom>
          <a:solidFill>
            <a:schemeClr val="bg1"/>
          </a:solidFill>
          <a:ln w="38100">
            <a:solidFill>
              <a:srgbClr val="7030A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rPr>
              <a:t>Research Products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Ocean color</a:t>
            </a:r>
            <a:r>
              <a:rPr kumimoji="0" lang="en-US" sz="1600" b="0" i="0" u="none" strike="noStrike" kern="1200" cap="none" spc="0" normalizeH="0" baseline="0" noProof="0" dirty="0">
                <a:ln>
                  <a:noFill/>
                </a:ln>
                <a:solidFill>
                  <a:srgbClr val="7030A0"/>
                </a:solidFill>
                <a:effectLst/>
                <a:uLnTx/>
                <a:uFillTx/>
                <a:latin typeface="Calibri"/>
                <a:ea typeface="+mn-ea"/>
                <a:cs typeface="+mn-cs"/>
              </a:rPr>
              <a:t> </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r>
              <a:rPr kumimoji="0" lang="en-US" sz="1400" b="1" i="0" u="none" strike="noStrike" kern="1200" cap="none" spc="0" normalizeH="0" baseline="0" noProof="0" dirty="0">
                <a:ln>
                  <a:noFill/>
                </a:ln>
                <a:solidFill>
                  <a:srgbClr val="00B050"/>
                </a:solidFill>
                <a:effectLst/>
                <a:uLnTx/>
                <a:uFillTx/>
                <a:latin typeface="Calibri"/>
                <a:ea typeface="+mn-ea"/>
                <a:cs typeface="+mn-cs"/>
              </a:rPr>
              <a:t>Fasnacht, 2025</a:t>
            </a:r>
            <a:r>
              <a:rPr kumimoji="0" lang="en-US" sz="1400" b="0" i="0" u="none" strike="noStrike" kern="1200" cap="none" spc="0" normalizeH="0" baseline="0" noProof="0" dirty="0">
                <a:ln>
                  <a:noFill/>
                </a:ln>
                <a:solidFill>
                  <a:srgbClr val="00B050"/>
                </a:solidFill>
                <a:effectLst/>
                <a:uLnTx/>
                <a:uFillTx/>
                <a:latin typeface="Calibri"/>
                <a:ea typeface="+mn-ea"/>
                <a:cs typeface="+mn-cs"/>
              </a:rPr>
              <a:t>, ESS, NASA ROSES)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Vegetation (GPP) </a:t>
            </a:r>
            <a:r>
              <a:rPr kumimoji="0" lang="en-US" sz="1400" b="0" i="0" u="none" strike="noStrike" kern="1200" cap="none" spc="0" normalizeH="0" baseline="0" noProof="0" dirty="0">
                <a:ln>
                  <a:noFill/>
                </a:ln>
                <a:solidFill>
                  <a:srgbClr val="00B050"/>
                </a:solidFill>
                <a:effectLst/>
                <a:uLnTx/>
                <a:uFillTx/>
                <a:latin typeface="Calibri"/>
                <a:ea typeface="+mn-ea"/>
                <a:cs typeface="+mn-cs"/>
              </a:rPr>
              <a:t>(Bandel @SSAI/NASA GSFC)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HNO</a:t>
            </a:r>
            <a:r>
              <a:rPr kumimoji="0" lang="en-US" sz="1600" b="0" i="0" u="none" strike="noStrike" kern="1200" cap="none" spc="0" normalizeH="0" baseline="-25000" noProof="0" dirty="0">
                <a:ln>
                  <a:noFill/>
                </a:ln>
                <a:solidFill>
                  <a:srgbClr val="7030A0"/>
                </a:solidFill>
                <a:effectLst/>
                <a:uLnTx/>
                <a:uFillTx/>
                <a:latin typeface="Calibri"/>
                <a:ea typeface="+mn-ea"/>
                <a:cs typeface="+mn-cs"/>
              </a:rPr>
              <a:t>2 </a:t>
            </a:r>
            <a:r>
              <a:rPr kumimoji="0" lang="en-US" sz="1400" b="0" i="0" u="none" strike="noStrike" kern="1200" cap="none" spc="0" normalizeH="0" baseline="0" noProof="0" dirty="0">
                <a:ln>
                  <a:noFill/>
                </a:ln>
                <a:solidFill>
                  <a:srgbClr val="00B050"/>
                </a:solidFill>
                <a:effectLst/>
                <a:uLnTx/>
                <a:uFillTx/>
                <a:latin typeface="Calibri"/>
                <a:ea typeface="+mn-ea"/>
                <a:cs typeface="+mn-cs"/>
              </a:rPr>
              <a:t>(Theys @BIRA-IASB)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Free tropospheric NO</a:t>
            </a:r>
            <a:r>
              <a:rPr kumimoji="0" lang="en-US" sz="1600" b="1" i="0" u="none" strike="noStrike" kern="1200" cap="none" spc="0" normalizeH="0" baseline="-25000" noProof="0" dirty="0">
                <a:ln>
                  <a:noFill/>
                </a:ln>
                <a:solidFill>
                  <a:srgbClr val="7030A0"/>
                </a:solidFill>
                <a:effectLst/>
                <a:uLnTx/>
                <a:uFillTx/>
                <a:latin typeface="Calibri"/>
                <a:ea typeface="+mn-ea"/>
                <a:cs typeface="+mn-cs"/>
              </a:rPr>
              <a:t>2 </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r>
              <a:rPr kumimoji="0" lang="en-US" sz="1400" b="1" i="0" u="none" strike="noStrike" kern="1200" cap="none" spc="0" normalizeH="0" baseline="0" noProof="0" dirty="0">
                <a:ln>
                  <a:noFill/>
                </a:ln>
                <a:solidFill>
                  <a:srgbClr val="00B050"/>
                </a:solidFill>
                <a:effectLst/>
                <a:uLnTx/>
                <a:uFillTx/>
                <a:latin typeface="Calibri"/>
                <a:ea typeface="+mn-ea"/>
                <a:cs typeface="+mn-cs"/>
              </a:rPr>
              <a:t>Dang, 2025, PNAS</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Surface Products </a:t>
            </a:r>
            <a:r>
              <a:rPr kumimoji="0" lang="en-US" sz="1200" b="0" i="0" u="none" strike="noStrike" kern="1200" cap="none" spc="0" normalizeH="0" baseline="0" noProof="0" dirty="0">
                <a:ln>
                  <a:noFill/>
                </a:ln>
                <a:solidFill>
                  <a:srgbClr val="00B050"/>
                </a:solidFill>
                <a:effectLst/>
                <a:uLnTx/>
                <a:uFillTx/>
                <a:latin typeface="Calibri"/>
                <a:ea typeface="+mn-ea"/>
                <a:cs typeface="+mn-cs"/>
              </a:rPr>
              <a:t>(</a:t>
            </a:r>
            <a:r>
              <a:rPr kumimoji="0" lang="en-US" sz="1200" b="1" i="0" u="none" strike="noStrike" kern="1200" cap="none" spc="0" normalizeH="0" baseline="0" noProof="0" dirty="0" err="1">
                <a:ln>
                  <a:noFill/>
                </a:ln>
                <a:solidFill>
                  <a:srgbClr val="00B050"/>
                </a:solidFill>
                <a:effectLst/>
                <a:uLnTx/>
                <a:uFillTx/>
                <a:latin typeface="Calibri"/>
                <a:ea typeface="+mn-ea"/>
                <a:cs typeface="+mn-cs"/>
              </a:rPr>
              <a:t>Ghahremanloo</a:t>
            </a:r>
            <a:r>
              <a:rPr kumimoji="0" lang="en-US" sz="1200" b="1" i="0" u="none" strike="noStrike" kern="1200" cap="none" spc="0" normalizeH="0" baseline="0" noProof="0" dirty="0">
                <a:ln>
                  <a:noFill/>
                </a:ln>
                <a:solidFill>
                  <a:srgbClr val="00B050"/>
                </a:solidFill>
                <a:effectLst/>
                <a:uLnTx/>
                <a:uFillTx/>
                <a:latin typeface="Calibri"/>
                <a:ea typeface="+mn-ea"/>
                <a:cs typeface="+mn-cs"/>
              </a:rPr>
              <a:t>, JGR</a:t>
            </a:r>
            <a:r>
              <a:rPr kumimoji="0" lang="en-US" sz="1200" b="0" i="0" u="none" strike="noStrike" kern="1200" cap="none" spc="0" normalizeH="0" baseline="0" noProof="0" dirty="0">
                <a:ln>
                  <a:noFill/>
                </a:ln>
                <a:solidFill>
                  <a:srgbClr val="00B050"/>
                </a:solidFill>
                <a:effectLst/>
                <a:uLnTx/>
                <a:uFillTx/>
                <a:latin typeface="Calibri"/>
                <a:ea typeface="+mn-ea"/>
                <a:cs typeface="+mn-cs"/>
              </a:rPr>
              <a:t> &amp; many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030A0"/>
                </a:solidFill>
                <a:effectLst/>
                <a:uLnTx/>
                <a:uFillTx/>
                <a:latin typeface="Calibri"/>
                <a:ea typeface="+mn-ea"/>
                <a:cs typeface="+mn-cs"/>
              </a:rPr>
              <a:t>Emissions</a:t>
            </a:r>
            <a:r>
              <a:rPr kumimoji="0" lang="en-US" sz="1400" b="0" i="0" u="none" strike="noStrike" kern="1200" cap="none" spc="0" normalizeH="0" baseline="0" noProof="0" dirty="0">
                <a:ln>
                  <a:noFill/>
                </a:ln>
                <a:solidFill>
                  <a:srgbClr val="7030A0"/>
                </a:solidFill>
                <a:effectLst/>
                <a:uLnTx/>
                <a:uFillTx/>
                <a:latin typeface="Calibri"/>
                <a:ea typeface="+mn-ea"/>
                <a:cs typeface="+mn-cs"/>
              </a:rPr>
              <a:t> </a:t>
            </a:r>
            <a:r>
              <a:rPr kumimoji="0" lang="en-US" sz="1400" b="0" i="0" u="none" strike="noStrike" kern="1200" cap="none" spc="0" normalizeH="0" baseline="0" noProof="0" dirty="0">
                <a:ln>
                  <a:noFill/>
                </a:ln>
                <a:solidFill>
                  <a:srgbClr val="00B050"/>
                </a:solidFill>
                <a:effectLst/>
                <a:uLnTx/>
                <a:uFillTx/>
                <a:latin typeface="Calibri"/>
                <a:ea typeface="+mn-ea"/>
                <a:cs typeface="+mn-cs"/>
              </a:rPr>
              <a:t>(</a:t>
            </a:r>
            <a:r>
              <a:rPr kumimoji="0" lang="en-US" sz="1400" b="1" i="0" u="none" strike="noStrike" kern="1200" cap="none" spc="0" normalizeH="0" baseline="0" noProof="0" dirty="0">
                <a:ln>
                  <a:noFill/>
                </a:ln>
                <a:solidFill>
                  <a:srgbClr val="00B050"/>
                </a:solidFill>
                <a:effectLst/>
                <a:uLnTx/>
                <a:uFillTx/>
                <a:latin typeface="Calibri"/>
                <a:ea typeface="+mn-ea"/>
                <a:cs typeface="+mn-cs"/>
              </a:rPr>
              <a:t>Sun, JGR</a:t>
            </a:r>
            <a:r>
              <a:rPr kumimoji="0" lang="en-US" sz="1400" b="0" i="0" u="none" strike="noStrike" kern="1200" cap="none" spc="0" normalizeH="0" baseline="0" noProof="0" dirty="0">
                <a:ln>
                  <a:noFill/>
                </a:ln>
                <a:solidFill>
                  <a:srgbClr val="00B050"/>
                </a:solidFill>
                <a:effectLst/>
                <a:uLnTx/>
                <a:uFillTx/>
                <a:latin typeface="Calibri"/>
                <a:ea typeface="+mn-ea"/>
                <a:cs typeface="+mn-cs"/>
              </a:rPr>
              <a:t>, </a:t>
            </a:r>
            <a:r>
              <a:rPr kumimoji="0" lang="en-US" sz="1400" b="1" i="0" u="none" strike="noStrike" kern="1200" cap="none" spc="0" normalizeH="0" baseline="0" noProof="0" dirty="0">
                <a:ln>
                  <a:noFill/>
                </a:ln>
                <a:solidFill>
                  <a:srgbClr val="00B050"/>
                </a:solidFill>
                <a:effectLst/>
                <a:uLnTx/>
                <a:uFillTx/>
                <a:latin typeface="Calibri"/>
                <a:ea typeface="+mn-ea"/>
                <a:cs typeface="+mn-cs"/>
              </a:rPr>
              <a:t>Hsu, submitted </a:t>
            </a:r>
            <a:r>
              <a:rPr kumimoji="0" lang="en-US" sz="1400" b="0" i="0" u="none" strike="noStrike" kern="1200" cap="none" spc="0" normalizeH="0" baseline="0" noProof="0" dirty="0">
                <a:ln>
                  <a:noFill/>
                </a:ln>
                <a:solidFill>
                  <a:srgbClr val="00B050"/>
                </a:solidFill>
                <a:effectLst/>
                <a:uLnTx/>
                <a:uFillTx/>
                <a:latin typeface="Calibri"/>
                <a:ea typeface="+mn-ea"/>
                <a:cs typeface="+mn-cs"/>
              </a:rPr>
              <a:t>@many studies)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JEDI Data Assimilation </a:t>
            </a:r>
            <a:r>
              <a:rPr kumimoji="0" lang="en-US" sz="1400" b="1" i="0" u="none" strike="noStrike" kern="1200" cap="none" spc="0" normalizeH="0" baseline="0" noProof="0" dirty="0">
                <a:ln>
                  <a:noFill/>
                </a:ln>
                <a:solidFill>
                  <a:srgbClr val="00B050"/>
                </a:solidFill>
                <a:effectLst/>
                <a:uLnTx/>
                <a:uFillTx/>
                <a:latin typeface="Calibri"/>
                <a:ea typeface="+mn-ea"/>
                <a:cs typeface="+mn-cs"/>
              </a:rPr>
              <a:t>(Abdi-</a:t>
            </a:r>
            <a:r>
              <a:rPr kumimoji="0" lang="en-US" sz="1400" b="1" i="0" u="none" strike="noStrike" kern="1200" cap="none" spc="0" normalizeH="0" baseline="0" noProof="0" dirty="0" err="1">
                <a:ln>
                  <a:noFill/>
                </a:ln>
                <a:solidFill>
                  <a:srgbClr val="00B050"/>
                </a:solidFill>
                <a:effectLst/>
                <a:uLnTx/>
                <a:uFillTx/>
                <a:latin typeface="Calibri"/>
                <a:ea typeface="+mn-ea"/>
                <a:cs typeface="+mn-cs"/>
              </a:rPr>
              <a:t>Oskouei</a:t>
            </a:r>
            <a:r>
              <a:rPr kumimoji="0" lang="en-US" sz="1400" b="1" i="0" u="none" strike="noStrike" kern="1200" cap="none" spc="0" normalizeH="0" baseline="0" noProof="0" dirty="0">
                <a:ln>
                  <a:noFill/>
                </a:ln>
                <a:solidFill>
                  <a:srgbClr val="00B050"/>
                </a:solidFill>
                <a:effectLst/>
                <a:uLnTx/>
                <a:uFillTx/>
                <a:latin typeface="Calibri"/>
                <a:ea typeface="+mn-ea"/>
                <a:cs typeface="+mn-cs"/>
              </a:rPr>
              <a:t>, submitted)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a:ea typeface="+mn-ea"/>
                <a:cs typeface="+mn-cs"/>
              </a:rPr>
              <a:t>TEMPO/GOES-R Synergy Radiance (</a:t>
            </a:r>
            <a:r>
              <a:rPr kumimoji="0" lang="en-US" sz="1400" b="0" i="0" u="none" strike="noStrike" kern="1200" cap="none" spc="0" normalizeH="0" baseline="0" noProof="0" dirty="0" err="1">
                <a:ln>
                  <a:noFill/>
                </a:ln>
                <a:solidFill>
                  <a:srgbClr val="7030A0"/>
                </a:solidFill>
                <a:effectLst/>
                <a:uLnTx/>
                <a:uFillTx/>
                <a:latin typeface="Calibri"/>
                <a:ea typeface="+mn-ea"/>
                <a:cs typeface="+mn-cs"/>
              </a:rPr>
              <a:t>Wang+Carr</a:t>
            </a:r>
            <a:r>
              <a:rPr kumimoji="0" lang="en-US" sz="1400" b="0" i="0" u="none" strike="noStrike" kern="1200" cap="none" spc="0" normalizeH="0" baseline="0" noProof="0" dirty="0">
                <a:ln>
                  <a:noFill/>
                </a:ln>
                <a:solidFill>
                  <a:srgbClr val="7030A0"/>
                </a:solidFill>
                <a:effectLst/>
                <a:uLnTx/>
                <a:uFillTx/>
                <a:latin typeface="Calibri"/>
                <a:ea typeface="+mn-ea"/>
                <a:cs typeface="+mn-cs"/>
              </a:rPr>
              <a:t>, ROSES)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030A0"/>
                </a:solidFill>
                <a:effectLst/>
                <a:uLnTx/>
                <a:uFillTx/>
                <a:latin typeface="Calibri"/>
                <a:ea typeface="+mn-ea"/>
                <a:cs typeface="+mn-cs"/>
              </a:rPr>
              <a:t>Surface albedo/DLER </a:t>
            </a:r>
            <a:r>
              <a:rPr kumimoji="0" lang="en-US" sz="1400" b="1" i="0" u="none" strike="noStrike" kern="1200" cap="none" spc="0" normalizeH="0" baseline="0" noProof="0" dirty="0">
                <a:ln>
                  <a:noFill/>
                </a:ln>
                <a:solidFill>
                  <a:srgbClr val="00B050"/>
                </a:solidFill>
                <a:effectLst/>
                <a:uLnTx/>
                <a:uFillTx/>
                <a:latin typeface="Calibri"/>
                <a:ea typeface="+mn-ea"/>
                <a:cs typeface="+mn-cs"/>
              </a:rPr>
              <a:t>(Zhang, JGR, NOAA)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solidFill>
                <a:effectLst/>
                <a:uLnTx/>
                <a:uFillTx/>
                <a:latin typeface="Calibri"/>
                <a:ea typeface="+mn-ea"/>
                <a:cs typeface="+mn-cs"/>
              </a:rPr>
              <a:t>IO, NO</a:t>
            </a:r>
            <a:r>
              <a:rPr kumimoji="0" lang="en-US" sz="1600" b="0" i="0" u="none" strike="noStrike" kern="1200" cap="none" spc="0" normalizeH="0" baseline="-25000" noProof="0" dirty="0">
                <a:ln>
                  <a:noFill/>
                </a:ln>
                <a:solidFill>
                  <a:srgbClr val="FFC000"/>
                </a:solidFill>
                <a:effectLst/>
                <a:uLnTx/>
                <a:uFillTx/>
                <a:latin typeface="Calibri"/>
                <a:ea typeface="+mn-ea"/>
                <a:cs typeface="+mn-cs"/>
              </a:rPr>
              <a:t>3</a:t>
            </a:r>
            <a:r>
              <a:rPr kumimoji="0" lang="en-US" sz="1600" b="0" i="0" u="none" strike="noStrike" kern="1200" cap="none" spc="0" normalizeH="0" baseline="0" noProof="0" dirty="0">
                <a:ln>
                  <a:noFill/>
                </a:ln>
                <a:solidFill>
                  <a:srgbClr val="FFC000"/>
                </a:solidFill>
                <a:effectLst/>
                <a:uLnTx/>
                <a:uFillTx/>
                <a:latin typeface="Calibri"/>
                <a:ea typeface="+mn-ea"/>
                <a:cs typeface="+mn-cs"/>
              </a:rPr>
              <a:t>, Solar induced fluorescence</a:t>
            </a:r>
          </a:p>
        </p:txBody>
      </p:sp>
      <p:sp>
        <p:nvSpPr>
          <p:cNvPr id="2" name="Slide Number Placeholder 1">
            <a:extLst>
              <a:ext uri="{FF2B5EF4-FFF2-40B4-BE49-F238E27FC236}">
                <a16:creationId xmlns:a16="http://schemas.microsoft.com/office/drawing/2014/main" id="{B4EA5E20-66BE-35A9-0F5A-12BE18DC3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327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018A6-2056-CABB-CBB2-AF9FE3FAD439}"/>
            </a:ext>
          </a:extLst>
        </p:cNvPr>
        <p:cNvGrpSpPr/>
        <p:nvPr/>
      </p:nvGrpSpPr>
      <p:grpSpPr>
        <a:xfrm>
          <a:off x="0" y="0"/>
          <a:ext cx="0" cy="0"/>
          <a:chOff x="0" y="0"/>
          <a:chExt cx="0" cy="0"/>
        </a:xfrm>
      </p:grpSpPr>
      <p:sp>
        <p:nvSpPr>
          <p:cNvPr id="2" name="Google Shape;151;p30">
            <a:extLst>
              <a:ext uri="{FF2B5EF4-FFF2-40B4-BE49-F238E27FC236}">
                <a16:creationId xmlns:a16="http://schemas.microsoft.com/office/drawing/2014/main" id="{518D2F59-C83B-F6FF-835E-3BC1FD066112}"/>
              </a:ext>
            </a:extLst>
          </p:cNvPr>
          <p:cNvSpPr txBox="1"/>
          <p:nvPr/>
        </p:nvSpPr>
        <p:spPr>
          <a:xfrm>
            <a:off x="-10318" y="207296"/>
            <a:ext cx="12192000" cy="644384"/>
          </a:xfrm>
          <a:prstGeom prst="rect">
            <a:avLst/>
          </a:prstGeom>
          <a:noFill/>
          <a:ln>
            <a:noFill/>
          </a:ln>
        </p:spPr>
        <p:txBody>
          <a:bodyPr spcFirstLastPara="1" wrap="square" lIns="0" tIns="0" rIns="0" bIns="0" rtlCol="0" anchor="t" anchorCtr="0">
            <a:noAutofit/>
          </a:bodyPr>
          <a:lstStyle>
            <a:defPPr marR="0" lvl="0" algn="l" rtl="0">
              <a:lnSpc>
                <a:spcPct val="100000"/>
              </a:lnSpc>
              <a:spcBef>
                <a:spcPts val="0"/>
              </a:spcBef>
              <a:spcAft>
                <a:spcPts val="0"/>
              </a:spcAft>
            </a:defPPr>
            <a:lvl1pPr>
              <a:lnSpc>
                <a:spcPct val="90000"/>
              </a:lnSpc>
              <a:buSzPts val="4400"/>
              <a:buNone/>
              <a:defRPr sz="2800" b="1">
                <a:solidFill>
                  <a:schemeClr val="tx1"/>
                </a:solidFill>
                <a:latin typeface="+mj-lt"/>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marL="0" marR="0" lvl="0" indent="0" algn="ctr" defTabSz="914400" rtl="0" eaLnBrk="1" fontAlgn="auto" latinLnBrk="0" hangingPunct="1">
              <a:lnSpc>
                <a:spcPct val="90000"/>
              </a:lnSpc>
              <a:spcBef>
                <a:spcPts val="0"/>
              </a:spcBef>
              <a:spcAft>
                <a:spcPts val="0"/>
              </a:spcAft>
              <a:buClrTx/>
              <a:buSzPts val="4400"/>
              <a:buFontTx/>
              <a:buNone/>
              <a:tabLst/>
              <a:defRPr/>
            </a:pPr>
            <a:r>
              <a:rPr kumimoji="0" lang="en-US" sz="3600" b="0" i="0" u="none" strike="noStrike" kern="1200" cap="none" spc="0" normalizeH="0" baseline="0" noProof="0" dirty="0">
                <a:ln>
                  <a:noFill/>
                </a:ln>
                <a:solidFill>
                  <a:prstClr val="white"/>
                </a:solidFill>
                <a:effectLst/>
                <a:uLnTx/>
                <a:uFillTx/>
                <a:latin typeface="Calibri"/>
                <a:ea typeface="+mn-ea"/>
                <a:cs typeface="+mn-cs"/>
              </a:rPr>
              <a:t>Algorithm Updates for TEMPO V4 (NRT V2)</a:t>
            </a:r>
          </a:p>
        </p:txBody>
      </p:sp>
      <p:sp>
        <p:nvSpPr>
          <p:cNvPr id="5" name="Content Placeholder 1">
            <a:extLst>
              <a:ext uri="{FF2B5EF4-FFF2-40B4-BE49-F238E27FC236}">
                <a16:creationId xmlns:a16="http://schemas.microsoft.com/office/drawing/2014/main" id="{0F8E08AE-2B79-601C-263E-A0BD4F49DA1A}"/>
              </a:ext>
            </a:extLst>
          </p:cNvPr>
          <p:cNvSpPr txBox="1">
            <a:spLocks/>
          </p:cNvSpPr>
          <p:nvPr/>
        </p:nvSpPr>
        <p:spPr>
          <a:xfrm>
            <a:off x="-9652" y="984838"/>
            <a:ext cx="5926310" cy="5873162"/>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28600" indent="-228600">
              <a:buClr>
                <a:prstClr val="black"/>
              </a:buClr>
              <a:buFont typeface="Wingdings" pitchFamily="2" charset="2"/>
              <a:buChar char="§"/>
            </a:pPr>
            <a:r>
              <a:rPr lang="en-US" sz="2000" b="1" dirty="0">
                <a:solidFill>
                  <a:prstClr val="black"/>
                </a:solidFill>
                <a:latin typeface="Times New Roman" panose="02020603050405020304" pitchFamily="18" charset="0"/>
                <a:cs typeface="Times New Roman" panose="02020603050405020304" pitchFamily="18" charset="0"/>
              </a:rPr>
              <a:t>GEOS-CF (meteorology / a priori): V1 </a:t>
            </a:r>
            <a:r>
              <a:rPr lang="en-US" sz="2000" b="1" dirty="0">
                <a:solidFill>
                  <a:prstClr val="black"/>
                </a:solidFill>
                <a:latin typeface="Times New Roman" panose="02020603050405020304" pitchFamily="18" charset="0"/>
                <a:cs typeface="Times New Roman" panose="02020603050405020304" pitchFamily="18" charset="0"/>
                <a:sym typeface="Wingdings" pitchFamily="2" charset="2"/>
              </a:rPr>
              <a:t></a:t>
            </a:r>
            <a:r>
              <a:rPr lang="en-US" sz="2000" b="1" dirty="0">
                <a:solidFill>
                  <a:prstClr val="black"/>
                </a:solidFill>
                <a:latin typeface="Times New Roman" panose="02020603050405020304" pitchFamily="18" charset="0"/>
                <a:cs typeface="Times New Roman" panose="02020603050405020304" pitchFamily="18" charset="0"/>
              </a:rPr>
              <a:t> V2</a:t>
            </a:r>
          </a:p>
          <a:p>
            <a:pPr marL="228600" lvl="0" indent="-228600">
              <a:buClr>
                <a:prstClr val="black"/>
              </a:buClr>
              <a:buFont typeface="Wingdings" pitchFamily="2" charset="2"/>
              <a:buChar cha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L1b</a:t>
            </a:r>
            <a:r>
              <a:rPr lang="en-US" sz="2000" b="1" dirty="0">
                <a:solidFill>
                  <a:prstClr val="black"/>
                </a:solidFill>
                <a:latin typeface="Times New Roman" panose="02020603050405020304" pitchFamily="18" charset="0"/>
                <a:cs typeface="Times New Roman" panose="02020603050405020304" pitchFamily="18" charset="0"/>
              </a:rPr>
              <a:t>: Improve absolute calibration (~10% overestimation in normalized radiance)</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Update BTDF by ~cos(30°) and scattering angle dependence, update to radiometric calibration coefficients based on ABI/VIIRS comparison</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Improve straylight correction (</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over correction in V3</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improve PSF + background correction + reconstruct saturated pixels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Improve wavelength calibration, and wavelength grid for rad. cal. coefficients</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Improve INR (geolocation)</a:t>
            </a:r>
          </a:p>
          <a:p>
            <a:pPr marL="228600" marR="0" lvl="0" indent="-228600" algn="l" defTabSz="609585" rtl="0" eaLnBrk="1" fontAlgn="auto" latinLnBrk="0" hangingPunct="1">
              <a:lnSpc>
                <a:spcPct val="100000"/>
              </a:lnSpc>
              <a:spcBef>
                <a:spcPct val="20000"/>
              </a:spcBef>
              <a:spcAft>
                <a:spcPts val="0"/>
              </a:spcAft>
              <a:buClr>
                <a:prstClr val="black"/>
              </a:buClr>
              <a:buSzTx/>
              <a:buFont typeface="Wingdings" pitchFamily="2" charset="2"/>
              <a:buChar char="§"/>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Trace gases and clouds</a:t>
            </a:r>
          </a:p>
          <a:p>
            <a:pPr marL="457200" lvl="1" indent="-228600">
              <a:spcBef>
                <a:spcPts val="0"/>
              </a:spcBef>
              <a:buClr>
                <a:prstClr val="black"/>
              </a:buClr>
              <a:buFont typeface="Wingdings" pitchFamily="2" charset="2"/>
              <a:buChar char="ü"/>
              <a:defRPr/>
            </a:pPr>
            <a:r>
              <a:rPr lang="en-US" sz="1800" dirty="0">
                <a:solidFill>
                  <a:prstClr val="black"/>
                </a:solidFill>
                <a:latin typeface="Times New Roman" panose="02020603050405020304" pitchFamily="18" charset="0"/>
                <a:cs typeface="Times New Roman" panose="02020603050405020304" pitchFamily="18" charset="0"/>
              </a:rPr>
              <a:t>Greatly Improved GLER surface albedo climatology over land/snow (fix RAA clipping &amp; BRDF clipping)</a:t>
            </a:r>
          </a:p>
          <a:p>
            <a:pPr marL="457200" marR="0" lvl="1" indent="-228600" algn="l" defTabSz="609585" rtl="0" eaLnBrk="1" fontAlgn="auto" latinLnBrk="0" hangingPunct="1">
              <a:lnSpc>
                <a:spcPct val="100000"/>
              </a:lnSpc>
              <a:spcBef>
                <a:spcPts val="0"/>
              </a:spcBef>
              <a:spcAft>
                <a:spcPts val="0"/>
              </a:spcAft>
              <a:buClr>
                <a:prstClr val="black"/>
              </a:buClr>
              <a:buSzTx/>
              <a:buFont typeface="Wingdings" pitchFamily="2" charset="2"/>
              <a:buChar char="ü"/>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a:t>
            </a:r>
            <a:r>
              <a:rPr kumimoji="0" lang="en-US" sz="1800" b="0" i="0" u="none" strike="noStrike" kern="1200" cap="none" spc="0" normalizeH="0" baseline="-25000" noProof="0" dirty="0">
                <a:ln>
                  <a:noFill/>
                </a:ln>
                <a:solidFill>
                  <a:prstClr val="black"/>
                </a:solidFill>
                <a:effectLst/>
                <a:uLnTx/>
                <a:uFillTx/>
                <a:latin typeface="Times New Roman" panose="02020603050405020304" pitchFamily="18" charset="0"/>
                <a:cs typeface="Times New Roman" panose="02020603050405020304" pitchFamily="18" charset="0"/>
              </a:rPr>
              <a:t>2</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cloud de-striping</a:t>
            </a:r>
          </a:p>
          <a:p>
            <a:pPr marL="457200" lvl="1" indent="-228600">
              <a:spcBef>
                <a:spcPts val="0"/>
              </a:spcBef>
              <a:buClr>
                <a:prstClr val="black"/>
              </a:buClr>
              <a:buFont typeface="Wingdings" pitchFamily="2" charset="2"/>
              <a:buChar char="ü"/>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Fix surface pressure anomaly (index shift by 1 in </a:t>
            </a:r>
            <a:r>
              <a:rPr lang="en-US" sz="1800" dirty="0">
                <a:solidFill>
                  <a:prstClr val="black"/>
                </a:solidFill>
                <a:latin typeface="Times New Roman" panose="02020603050405020304" pitchFamily="18" charset="0"/>
                <a:cs typeface="Times New Roman" panose="02020603050405020304" pitchFamily="18" charset="0"/>
              </a:rPr>
              <a:t>GEOS-CF surface pressure) </a:t>
            </a:r>
          </a:p>
          <a:p>
            <a:pPr marL="457200" lvl="1" indent="-228600">
              <a:spcBef>
                <a:spcPts val="0"/>
              </a:spcBef>
              <a:buClr>
                <a:prstClr val="black"/>
              </a:buClr>
              <a:buFont typeface="Wingdings" pitchFamily="2" charset="2"/>
              <a:buChar char="ü"/>
            </a:pPr>
            <a:r>
              <a:rPr lang="en-US" sz="1800" dirty="0">
                <a:solidFill>
                  <a:prstClr val="black"/>
                </a:solidFill>
                <a:latin typeface="Times New Roman" panose="02020603050405020304" pitchFamily="18" charset="0"/>
                <a:cs typeface="Times New Roman" panose="02020603050405020304" pitchFamily="18" charset="0"/>
              </a:rPr>
              <a:t>Include clear-sky AMF &amp; scattering weights for NO</a:t>
            </a:r>
            <a:r>
              <a:rPr lang="en-US" sz="1800" baseline="-25000" dirty="0">
                <a:solidFill>
                  <a:prstClr val="black"/>
                </a:solidFill>
                <a:latin typeface="Times New Roman" panose="02020603050405020304" pitchFamily="18" charset="0"/>
                <a:cs typeface="Times New Roman" panose="02020603050405020304" pitchFamily="18" charset="0"/>
              </a:rPr>
              <a:t>2</a:t>
            </a:r>
            <a:r>
              <a:rPr lang="en-US" sz="1800" dirty="0">
                <a:solidFill>
                  <a:prstClr val="black"/>
                </a:solidFill>
                <a:latin typeface="Times New Roman" panose="02020603050405020304" pitchFamily="18" charset="0"/>
                <a:cs typeface="Times New Roman" panose="02020603050405020304" pitchFamily="18" charset="0"/>
              </a:rPr>
              <a:t>/HCHO</a:t>
            </a:r>
          </a:p>
          <a:p>
            <a:pPr marL="457200" lvl="1" indent="-228600">
              <a:spcBef>
                <a:spcPts val="0"/>
              </a:spcBef>
              <a:buClr>
                <a:prstClr val="black"/>
              </a:buClr>
              <a:buFont typeface="Wingdings" pitchFamily="2" charset="2"/>
              <a:buChar char="ü"/>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descr="A map of the united states&#10;&#10;Description automatically generated">
            <a:extLst>
              <a:ext uri="{FF2B5EF4-FFF2-40B4-BE49-F238E27FC236}">
                <a16:creationId xmlns:a16="http://schemas.microsoft.com/office/drawing/2014/main" id="{B0D4711A-6415-62BB-D090-CB8CF4DBEE2B}"/>
              </a:ext>
            </a:extLst>
          </p:cNvPr>
          <p:cNvPicPr>
            <a:picLocks noChangeAspect="1"/>
          </p:cNvPicPr>
          <p:nvPr/>
        </p:nvPicPr>
        <p:blipFill rotWithShape="1">
          <a:blip r:embed="rId3"/>
          <a:srcRect l="19300" t="8619" r="19373" b="27100"/>
          <a:stretch>
            <a:fillRect/>
          </a:stretch>
        </p:blipFill>
        <p:spPr>
          <a:xfrm>
            <a:off x="9117801" y="4095033"/>
            <a:ext cx="2983279" cy="2233479"/>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0F98BBDB-4A9E-16C8-0486-7AE933A657A8}"/>
              </a:ext>
            </a:extLst>
          </p:cNvPr>
          <p:cNvPicPr>
            <a:picLocks noChangeAspect="1"/>
          </p:cNvPicPr>
          <p:nvPr/>
        </p:nvPicPr>
        <p:blipFill rotWithShape="1">
          <a:blip r:embed="rId4"/>
          <a:srcRect l="18186" t="7586" r="17739" b="26639"/>
          <a:stretch/>
        </p:blipFill>
        <p:spPr>
          <a:xfrm>
            <a:off x="5963227" y="4042777"/>
            <a:ext cx="3117399" cy="2285735"/>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2FB04C91-53ED-9DD5-B585-0739AEDA02EF}"/>
              </a:ext>
            </a:extLst>
          </p:cNvPr>
          <p:cNvPicPr>
            <a:picLocks noChangeAspect="1"/>
          </p:cNvPicPr>
          <p:nvPr/>
        </p:nvPicPr>
        <p:blipFill rotWithShape="1">
          <a:blip r:embed="rId3"/>
          <a:srcRect l="16771" t="81049" r="17318" b="2222"/>
          <a:stretch/>
        </p:blipFill>
        <p:spPr>
          <a:xfrm>
            <a:off x="7294604" y="6203696"/>
            <a:ext cx="3609219" cy="654304"/>
          </a:xfrm>
          <a:prstGeom prst="rect">
            <a:avLst/>
          </a:prstGeom>
        </p:spPr>
      </p:pic>
      <p:grpSp>
        <p:nvGrpSpPr>
          <p:cNvPr id="3" name="Group 2">
            <a:extLst>
              <a:ext uri="{FF2B5EF4-FFF2-40B4-BE49-F238E27FC236}">
                <a16:creationId xmlns:a16="http://schemas.microsoft.com/office/drawing/2014/main" id="{F5C38958-7BA9-63BE-513C-BE8FE0CCF4E7}"/>
              </a:ext>
            </a:extLst>
          </p:cNvPr>
          <p:cNvGrpSpPr/>
          <p:nvPr/>
        </p:nvGrpSpPr>
        <p:grpSpPr>
          <a:xfrm>
            <a:off x="5815102" y="1322642"/>
            <a:ext cx="6376898" cy="2608083"/>
            <a:chOff x="942991" y="1423392"/>
            <a:chExt cx="9617899" cy="4036083"/>
          </a:xfrm>
        </p:grpSpPr>
        <p:sp>
          <p:nvSpPr>
            <p:cNvPr id="8" name="TextBox 7">
              <a:extLst>
                <a:ext uri="{FF2B5EF4-FFF2-40B4-BE49-F238E27FC236}">
                  <a16:creationId xmlns:a16="http://schemas.microsoft.com/office/drawing/2014/main" id="{B0888E4E-C9AF-E4A1-F3B7-22F027BD98C7}"/>
                </a:ext>
              </a:extLst>
            </p:cNvPr>
            <p:cNvSpPr txBox="1"/>
            <p:nvPr/>
          </p:nvSpPr>
          <p:spPr>
            <a:xfrm>
              <a:off x="1481234" y="1423392"/>
              <a:ext cx="3501530" cy="523922"/>
            </a:xfrm>
            <a:prstGeom prst="rect">
              <a:avLst/>
            </a:prstGeom>
            <a:noFill/>
          </p:spPr>
          <p:txBody>
            <a:bodyPr wrap="none" rtlCol="0">
              <a:spAutoFit/>
            </a:bodyPr>
            <a:lstStyle/>
            <a:p>
              <a:r>
                <a:rPr lang="en-US" sz="1600" dirty="0">
                  <a:solidFill>
                    <a:srgbClr val="0070C0"/>
                  </a:solidFill>
                </a:rPr>
                <a:t>TEMPO V3 in NASA ASDC </a:t>
              </a:r>
            </a:p>
          </p:txBody>
        </p:sp>
        <p:sp>
          <p:nvSpPr>
            <p:cNvPr id="9" name="TextBox 8">
              <a:extLst>
                <a:ext uri="{FF2B5EF4-FFF2-40B4-BE49-F238E27FC236}">
                  <a16:creationId xmlns:a16="http://schemas.microsoft.com/office/drawing/2014/main" id="{5684A47D-E30D-3537-E370-189E4E958085}"/>
                </a:ext>
              </a:extLst>
            </p:cNvPr>
            <p:cNvSpPr txBox="1"/>
            <p:nvPr/>
          </p:nvSpPr>
          <p:spPr>
            <a:xfrm>
              <a:off x="1632645" y="4649777"/>
              <a:ext cx="3622221" cy="809698"/>
            </a:xfrm>
            <a:prstGeom prst="rect">
              <a:avLst/>
            </a:prstGeom>
            <a:noFill/>
          </p:spPr>
          <p:txBody>
            <a:bodyPr wrap="none" rtlCol="0">
              <a:spAutoFit/>
            </a:bodyPr>
            <a:lstStyle/>
            <a:p>
              <a:r>
                <a:rPr lang="en-US" sz="1400" dirty="0"/>
                <a:t>histogram peaks at </a:t>
              </a:r>
              <a:r>
                <a:rPr lang="en-US" sz="1400" dirty="0">
                  <a:solidFill>
                    <a:srgbClr val="0070C0"/>
                  </a:solidFill>
                </a:rPr>
                <a:t>ECF ~ 0.05,</a:t>
              </a:r>
            </a:p>
            <a:p>
              <a:r>
                <a:rPr lang="en-US" sz="1400" dirty="0"/>
                <a:t>suggesting </a:t>
              </a:r>
              <a:r>
                <a:rPr lang="en-US" sz="1400" dirty="0">
                  <a:solidFill>
                    <a:srgbClr val="0070C0"/>
                  </a:solidFill>
                </a:rPr>
                <a:t>an overestimate</a:t>
              </a:r>
              <a:r>
                <a:rPr lang="en-US" sz="1400" dirty="0"/>
                <a:t>.</a:t>
              </a:r>
            </a:p>
          </p:txBody>
        </p:sp>
        <p:pic>
          <p:nvPicPr>
            <p:cNvPr id="10" name="Picture 9">
              <a:extLst>
                <a:ext uri="{FF2B5EF4-FFF2-40B4-BE49-F238E27FC236}">
                  <a16:creationId xmlns:a16="http://schemas.microsoft.com/office/drawing/2014/main" id="{8FC45B3F-E9F0-326A-3EFC-99ADEB40C53E}"/>
                </a:ext>
              </a:extLst>
            </p:cNvPr>
            <p:cNvPicPr>
              <a:picLocks noChangeAspect="1"/>
            </p:cNvPicPr>
            <p:nvPr/>
          </p:nvPicPr>
          <p:blipFill>
            <a:blip r:embed="rId5"/>
            <a:srcRect l="709"/>
            <a:stretch>
              <a:fillRect/>
            </a:stretch>
          </p:blipFill>
          <p:spPr>
            <a:xfrm>
              <a:off x="942991" y="1791882"/>
              <a:ext cx="4696948" cy="2888544"/>
            </a:xfrm>
            <a:prstGeom prst="rect">
              <a:avLst/>
            </a:prstGeom>
          </p:spPr>
        </p:pic>
        <p:sp>
          <p:nvSpPr>
            <p:cNvPr id="11" name="TextBox 10">
              <a:extLst>
                <a:ext uri="{FF2B5EF4-FFF2-40B4-BE49-F238E27FC236}">
                  <a16:creationId xmlns:a16="http://schemas.microsoft.com/office/drawing/2014/main" id="{DFE53DCA-00A5-DDEB-83B3-A887BDC0B825}"/>
                </a:ext>
              </a:extLst>
            </p:cNvPr>
            <p:cNvSpPr txBox="1"/>
            <p:nvPr/>
          </p:nvSpPr>
          <p:spPr>
            <a:xfrm>
              <a:off x="3159252" y="1978232"/>
              <a:ext cx="2355532" cy="476294"/>
            </a:xfrm>
            <a:prstGeom prst="rect">
              <a:avLst/>
            </a:prstGeom>
            <a:noFill/>
          </p:spPr>
          <p:txBody>
            <a:bodyPr wrap="none" rtlCol="0">
              <a:spAutoFit/>
            </a:bodyPr>
            <a:lstStyle/>
            <a:p>
              <a:r>
                <a:rPr lang="en-US" sz="1400" dirty="0"/>
                <a:t>20240601 all scans</a:t>
              </a:r>
            </a:p>
          </p:txBody>
        </p:sp>
        <p:sp>
          <p:nvSpPr>
            <p:cNvPr id="12" name="TextBox 11">
              <a:extLst>
                <a:ext uri="{FF2B5EF4-FFF2-40B4-BE49-F238E27FC236}">
                  <a16:creationId xmlns:a16="http://schemas.microsoft.com/office/drawing/2014/main" id="{E947B804-DB6C-72BE-6895-39C36413D016}"/>
                </a:ext>
              </a:extLst>
            </p:cNvPr>
            <p:cNvSpPr txBox="1"/>
            <p:nvPr/>
          </p:nvSpPr>
          <p:spPr>
            <a:xfrm>
              <a:off x="6328058" y="1423392"/>
              <a:ext cx="4062013" cy="523922"/>
            </a:xfrm>
            <a:prstGeom prst="rect">
              <a:avLst/>
            </a:prstGeom>
            <a:noFill/>
          </p:spPr>
          <p:txBody>
            <a:bodyPr wrap="square" rtlCol="0">
              <a:spAutoFit/>
            </a:bodyPr>
            <a:lstStyle/>
            <a:p>
              <a:pPr algn="ctr"/>
              <a:r>
                <a:rPr lang="en-US" sz="1600" dirty="0">
                  <a:solidFill>
                    <a:srgbClr val="FF0000"/>
                  </a:solidFill>
                </a:rPr>
                <a:t>TEMPO V4*</a:t>
              </a:r>
            </a:p>
          </p:txBody>
        </p:sp>
        <p:grpSp>
          <p:nvGrpSpPr>
            <p:cNvPr id="13" name="Group 12">
              <a:extLst>
                <a:ext uri="{FF2B5EF4-FFF2-40B4-BE49-F238E27FC236}">
                  <a16:creationId xmlns:a16="http://schemas.microsoft.com/office/drawing/2014/main" id="{E925C730-B4F5-FAAD-4DA9-581E6BB67120}"/>
                </a:ext>
              </a:extLst>
            </p:cNvPr>
            <p:cNvGrpSpPr/>
            <p:nvPr/>
          </p:nvGrpSpPr>
          <p:grpSpPr>
            <a:xfrm>
              <a:off x="5863943" y="1791882"/>
              <a:ext cx="4696947" cy="2907155"/>
              <a:chOff x="817378" y="1559365"/>
              <a:chExt cx="4696947" cy="2907155"/>
            </a:xfrm>
          </p:grpSpPr>
          <p:pic>
            <p:nvPicPr>
              <p:cNvPr id="17" name="Picture 16">
                <a:extLst>
                  <a:ext uri="{FF2B5EF4-FFF2-40B4-BE49-F238E27FC236}">
                    <a16:creationId xmlns:a16="http://schemas.microsoft.com/office/drawing/2014/main" id="{BC873CFB-4667-346E-44B5-32B4EB8564E1}"/>
                  </a:ext>
                </a:extLst>
              </p:cNvPr>
              <p:cNvPicPr>
                <a:picLocks noChangeAspect="1"/>
              </p:cNvPicPr>
              <p:nvPr/>
            </p:nvPicPr>
            <p:blipFill>
              <a:blip r:embed="rId6"/>
              <a:stretch>
                <a:fillRect/>
              </a:stretch>
            </p:blipFill>
            <p:spPr>
              <a:xfrm>
                <a:off x="817378" y="1559365"/>
                <a:ext cx="4696947" cy="2907155"/>
              </a:xfrm>
              <a:prstGeom prst="rect">
                <a:avLst/>
              </a:prstGeom>
            </p:spPr>
          </p:pic>
          <p:sp>
            <p:nvSpPr>
              <p:cNvPr id="18" name="TextBox 17">
                <a:extLst>
                  <a:ext uri="{FF2B5EF4-FFF2-40B4-BE49-F238E27FC236}">
                    <a16:creationId xmlns:a16="http://schemas.microsoft.com/office/drawing/2014/main" id="{A60C8690-07EE-A74B-6430-4D00372B4AC1}"/>
                  </a:ext>
                </a:extLst>
              </p:cNvPr>
              <p:cNvSpPr txBox="1"/>
              <p:nvPr/>
            </p:nvSpPr>
            <p:spPr>
              <a:xfrm>
                <a:off x="3093379" y="1745715"/>
                <a:ext cx="2355532" cy="476294"/>
              </a:xfrm>
              <a:prstGeom prst="rect">
                <a:avLst/>
              </a:prstGeom>
              <a:noFill/>
            </p:spPr>
            <p:txBody>
              <a:bodyPr wrap="none" rtlCol="0">
                <a:spAutoFit/>
              </a:bodyPr>
              <a:lstStyle/>
              <a:p>
                <a:r>
                  <a:rPr lang="en-US" sz="1400" dirty="0"/>
                  <a:t>20240601 all scans</a:t>
                </a:r>
              </a:p>
            </p:txBody>
          </p:sp>
        </p:grpSp>
        <p:sp>
          <p:nvSpPr>
            <p:cNvPr id="14" name="TextBox 13">
              <a:extLst>
                <a:ext uri="{FF2B5EF4-FFF2-40B4-BE49-F238E27FC236}">
                  <a16:creationId xmlns:a16="http://schemas.microsoft.com/office/drawing/2014/main" id="{3B14B9EE-B294-8BBF-5AC5-AC28ED0B33F7}"/>
                </a:ext>
              </a:extLst>
            </p:cNvPr>
            <p:cNvSpPr txBox="1"/>
            <p:nvPr/>
          </p:nvSpPr>
          <p:spPr>
            <a:xfrm>
              <a:off x="6431916" y="4565890"/>
              <a:ext cx="4128974" cy="809698"/>
            </a:xfrm>
            <a:prstGeom prst="rect">
              <a:avLst/>
            </a:prstGeom>
            <a:noFill/>
          </p:spPr>
          <p:txBody>
            <a:bodyPr wrap="none" rtlCol="0">
              <a:spAutoFit/>
            </a:bodyPr>
            <a:lstStyle/>
            <a:p>
              <a:r>
                <a:rPr lang="en-US" sz="1400" dirty="0">
                  <a:solidFill>
                    <a:srgbClr val="FF0000"/>
                  </a:solidFill>
                </a:rPr>
                <a:t>ECF histogram peaks ~0.0, primary </a:t>
              </a:r>
            </a:p>
            <a:p>
              <a:r>
                <a:rPr lang="en-US" sz="1400" dirty="0">
                  <a:solidFill>
                    <a:srgbClr val="FF0000"/>
                  </a:solidFill>
                </a:rPr>
                <a:t>due to  L1b update &amp; GLER </a:t>
              </a:r>
            </a:p>
          </p:txBody>
        </p:sp>
        <p:cxnSp>
          <p:nvCxnSpPr>
            <p:cNvPr id="16" name="Straight Arrow Connector 15">
              <a:extLst>
                <a:ext uri="{FF2B5EF4-FFF2-40B4-BE49-F238E27FC236}">
                  <a16:creationId xmlns:a16="http://schemas.microsoft.com/office/drawing/2014/main" id="{990687EF-6A17-27B3-057F-E9A7B5EF3F74}"/>
                </a:ext>
              </a:extLst>
            </p:cNvPr>
            <p:cNvCxnSpPr>
              <a:cxnSpLocks/>
            </p:cNvCxnSpPr>
            <p:nvPr/>
          </p:nvCxnSpPr>
          <p:spPr>
            <a:xfrm>
              <a:off x="5680551" y="2875614"/>
              <a:ext cx="299835" cy="0"/>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grpSp>
      <p:sp>
        <p:nvSpPr>
          <p:cNvPr id="19" name="TextBox 18">
            <a:extLst>
              <a:ext uri="{FF2B5EF4-FFF2-40B4-BE49-F238E27FC236}">
                <a16:creationId xmlns:a16="http://schemas.microsoft.com/office/drawing/2014/main" id="{9260E079-EA08-5FF6-26E7-3EC623F78684}"/>
              </a:ext>
            </a:extLst>
          </p:cNvPr>
          <p:cNvSpPr txBox="1"/>
          <p:nvPr/>
        </p:nvSpPr>
        <p:spPr>
          <a:xfrm>
            <a:off x="7139827" y="1015853"/>
            <a:ext cx="4248022" cy="369332"/>
          </a:xfrm>
          <a:prstGeom prst="rect">
            <a:avLst/>
          </a:prstGeom>
          <a:noFill/>
        </p:spPr>
        <p:txBody>
          <a:bodyPr wrap="none" rtlCol="0">
            <a:spAutoFit/>
          </a:bodyPr>
          <a:lstStyle/>
          <a:p>
            <a:r>
              <a:rPr lang="en-US" b="1" dirty="0"/>
              <a:t>Histogram of Effective Cloud Fraction (ECF</a:t>
            </a:r>
            <a:r>
              <a:rPr lang="en-US" dirty="0"/>
              <a:t>)</a:t>
            </a:r>
          </a:p>
        </p:txBody>
      </p:sp>
      <p:sp>
        <p:nvSpPr>
          <p:cNvPr id="15" name="Slide Number Placeholder 4">
            <a:extLst>
              <a:ext uri="{FF2B5EF4-FFF2-40B4-BE49-F238E27FC236}">
                <a16:creationId xmlns:a16="http://schemas.microsoft.com/office/drawing/2014/main" id="{D8BF84F8-52E5-F4EA-60D7-A6F6824EDE7C}"/>
              </a:ext>
            </a:extLst>
          </p:cNvPr>
          <p:cNvSpPr>
            <a:spLocks noGrp="1"/>
          </p:cNvSpPr>
          <p:nvPr>
            <p:ph type="sldNum" sz="quarter" idx="12"/>
          </p:nvPr>
        </p:nvSpPr>
        <p:spPr>
          <a:xfrm>
            <a:off x="9448800" y="6621140"/>
            <a:ext cx="2743200" cy="182880"/>
          </a:xfr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6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600" b="0" i="0" u="none" strike="noStrike" kern="0" cap="none" spc="0" normalizeH="0" baseline="0" noProof="0" dirty="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842031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PO Wide ORR MR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O Wide ORR MRR" id="{3095EFA4-4A62-43F9-994D-2ED38E1FAE00}" vid="{3ACF80F2-EEEA-4067-AD42-EC1E0DEF085D}"/>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113633</TotalTime>
  <Words>2391</Words>
  <Application>Microsoft Macintosh PowerPoint</Application>
  <PresentationFormat>Widescreen</PresentationFormat>
  <Paragraphs>340</Paragraphs>
  <Slides>18</Slides>
  <Notes>9</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18</vt:i4>
      </vt:variant>
    </vt:vector>
  </HeadingPairs>
  <TitlesOfParts>
    <vt:vector size="39" baseType="lpstr">
      <vt:lpstr>Arial Rounded</vt:lpstr>
      <vt:lpstr>ＭＳ Ｐゴシック</vt:lpstr>
      <vt:lpstr>Aptos</vt:lpstr>
      <vt:lpstr>Arial</vt:lpstr>
      <vt:lpstr>Arial Black</vt:lpstr>
      <vt:lpstr>Arial Narrow</vt:lpstr>
      <vt:lpstr>Arial Rounded MT Bold</vt:lpstr>
      <vt:lpstr>Calibri</vt:lpstr>
      <vt:lpstr>Century Gothic</vt:lpstr>
      <vt:lpstr>Courier New</vt:lpstr>
      <vt:lpstr>Helvetica</vt:lpstr>
      <vt:lpstr>Helvetica Neue</vt:lpstr>
      <vt:lpstr>Helvetica Neue Light</vt:lpstr>
      <vt:lpstr>Helvetica Neue Medium</vt:lpstr>
      <vt:lpstr>Monotype Corsiva</vt:lpstr>
      <vt:lpstr>Roboto</vt:lpstr>
      <vt:lpstr>Times New Roman</vt:lpstr>
      <vt:lpstr>Wingdings</vt:lpstr>
      <vt:lpstr>Office Theme</vt:lpstr>
      <vt:lpstr>1_TEMPO Wide ORR MRR</vt:lpstr>
      <vt:lpstr>21_BasicWhite</vt:lpstr>
      <vt:lpstr>PowerPoint Presentation</vt:lpstr>
      <vt:lpstr>TEMPO (Tropospheric Emissions:  Monitoring of Pollution)</vt:lpstr>
      <vt:lpstr>Geostationary Air Quality Constellation</vt:lpstr>
      <vt:lpstr>TEMPO Scanning</vt:lpstr>
      <vt:lpstr>TEMPO Timeline &amp; Status</vt:lpstr>
      <vt:lpstr>TEMPO Data Products Public Release  NASA’s Atmospheric Science Data Center (ASDC)</vt:lpstr>
      <vt:lpstr>Baseline TEMPO Data Products (V4)</vt:lpstr>
      <vt:lpstr>Expand Beyond TEMPO Baseline Products SNWG NRT + SNWG Enhanced + Research</vt:lpstr>
      <vt:lpstr>PowerPoint Presentation</vt:lpstr>
      <vt:lpstr>PowerPoint Presentation</vt:lpstr>
      <vt:lpstr>TEMPO V4 L2 Validation</vt:lpstr>
      <vt:lpstr>New TEMPO Study Published in GRL (Jin et al., 2025): Observing the Diurnal Variations of Ozone-NOx-VOC Chemistry Over the U.S. From the Geostationary TEMPO Instrument   </vt:lpstr>
      <vt:lpstr>PowerPoint Presentation</vt:lpstr>
      <vt:lpstr>PowerPoint Presentation</vt:lpstr>
      <vt:lpstr>TEMPO Early Adopter Program for  Science and Applications</vt:lpstr>
      <vt:lpstr>Summary and Outlook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Liu, Xiong</cp:lastModifiedBy>
  <cp:revision>1483</cp:revision>
  <dcterms:created xsi:type="dcterms:W3CDTF">2021-11-05T03:06:55Z</dcterms:created>
  <dcterms:modified xsi:type="dcterms:W3CDTF">2026-02-27T14:07:04Z</dcterms:modified>
</cp:coreProperties>
</file>