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BAC_103CB008.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 id="2147483752" r:id="rId2"/>
    <p:sldMasterId id="2147483774" r:id="rId3"/>
    <p:sldMasterId id="2147483825" r:id="rId4"/>
    <p:sldMasterId id="2147483837" r:id="rId5"/>
    <p:sldMasterId id="2147483860" r:id="rId6"/>
  </p:sldMasterIdLst>
  <p:notesMasterIdLst>
    <p:notesMasterId r:id="rId55"/>
  </p:notesMasterIdLst>
  <p:sldIdLst>
    <p:sldId id="256" r:id="rId7"/>
    <p:sldId id="1042652810" r:id="rId8"/>
    <p:sldId id="1042652834" r:id="rId9"/>
    <p:sldId id="496" r:id="rId10"/>
    <p:sldId id="378" r:id="rId11"/>
    <p:sldId id="1042652831" r:id="rId12"/>
    <p:sldId id="257" r:id="rId13"/>
    <p:sldId id="258" r:id="rId14"/>
    <p:sldId id="1803" r:id="rId15"/>
    <p:sldId id="505" r:id="rId16"/>
    <p:sldId id="1042652815" r:id="rId17"/>
    <p:sldId id="1042652816" r:id="rId18"/>
    <p:sldId id="1042652817" r:id="rId19"/>
    <p:sldId id="271" r:id="rId20"/>
    <p:sldId id="1837" r:id="rId21"/>
    <p:sldId id="1042652818" r:id="rId22"/>
    <p:sldId id="261" r:id="rId23"/>
    <p:sldId id="1042652814" r:id="rId24"/>
    <p:sldId id="1799" r:id="rId25"/>
    <p:sldId id="1042652827" r:id="rId26"/>
    <p:sldId id="272" r:id="rId27"/>
    <p:sldId id="1042652809" r:id="rId28"/>
    <p:sldId id="1042652811" r:id="rId29"/>
    <p:sldId id="270" r:id="rId30"/>
    <p:sldId id="265" r:id="rId31"/>
    <p:sldId id="264" r:id="rId32"/>
    <p:sldId id="642" r:id="rId33"/>
    <p:sldId id="2981" r:id="rId34"/>
    <p:sldId id="2976" r:id="rId35"/>
    <p:sldId id="2989" r:id="rId36"/>
    <p:sldId id="1815" r:id="rId37"/>
    <p:sldId id="2990" r:id="rId38"/>
    <p:sldId id="274" r:id="rId39"/>
    <p:sldId id="1042652828" r:id="rId40"/>
    <p:sldId id="1042652830" r:id="rId41"/>
    <p:sldId id="268" r:id="rId42"/>
    <p:sldId id="2986" r:id="rId43"/>
    <p:sldId id="269" r:id="rId44"/>
    <p:sldId id="2985" r:id="rId45"/>
    <p:sldId id="2988" r:id="rId46"/>
    <p:sldId id="535" r:id="rId47"/>
    <p:sldId id="592" r:id="rId48"/>
    <p:sldId id="1042652833" r:id="rId49"/>
    <p:sldId id="1042652832" r:id="rId50"/>
    <p:sldId id="1042652819" r:id="rId51"/>
    <p:sldId id="1042652812" r:id="rId52"/>
    <p:sldId id="1042652813" r:id="rId53"/>
    <p:sldId id="67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F825D8-DAA9-A17E-7FD3-EB3550631833}" name="Fenn, Crystal J. (LARC-D206)" initials="F(" userId="S::cfenn@ndc.nasa.gov::e706ab77-a4eb-46fd-9b0c-8ec1c8e24d7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456"/>
    <p:restoredTop sz="96327"/>
  </p:normalViewPr>
  <p:slideViewPr>
    <p:cSldViewPr snapToGrid="0" snapToObjects="1">
      <p:cViewPr varScale="1">
        <p:scale>
          <a:sx n="128" d="100"/>
          <a:sy n="128" d="100"/>
        </p:scale>
        <p:origin x="1096"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65C2-364C-B288-151C443AD8E9}"/>
              </c:ext>
            </c:extLst>
          </c:dPt>
          <c:dPt>
            <c:idx val="1"/>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3-65C2-364C-B288-151C443AD8E9}"/>
              </c:ext>
            </c:extLst>
          </c:dPt>
          <c:dPt>
            <c:idx val="2"/>
            <c:bubble3D val="0"/>
            <c:spPr>
              <a:solidFill>
                <a:srgbClr val="CDAD51"/>
              </a:solidFill>
              <a:ln w="19050">
                <a:solidFill>
                  <a:schemeClr val="lt1"/>
                </a:solidFill>
              </a:ln>
              <a:effectLst/>
            </c:spPr>
            <c:extLst>
              <c:ext xmlns:c16="http://schemas.microsoft.com/office/drawing/2014/chart" uri="{C3380CC4-5D6E-409C-BE32-E72D297353CC}">
                <c16:uniqueId val="{00000005-65C2-364C-B288-151C443AD8E9}"/>
              </c:ext>
            </c:extLst>
          </c:dPt>
          <c:dPt>
            <c:idx val="3"/>
            <c:bubble3D val="0"/>
            <c:spPr>
              <a:solidFill>
                <a:srgbClr val="FF0000"/>
              </a:solidFill>
              <a:ln w="19050">
                <a:solidFill>
                  <a:schemeClr val="lt1"/>
                </a:solidFill>
              </a:ln>
              <a:effectLst/>
            </c:spPr>
            <c:extLst>
              <c:ext xmlns:c16="http://schemas.microsoft.com/office/drawing/2014/chart" uri="{C3380CC4-5D6E-409C-BE32-E72D297353CC}">
                <c16:uniqueId val="{00000007-65C2-364C-B288-151C443AD8E9}"/>
              </c:ext>
            </c:extLst>
          </c:dPt>
          <c:dPt>
            <c:idx val="4"/>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9-65C2-364C-B288-151C443AD8E9}"/>
              </c:ext>
            </c:extLst>
          </c:dPt>
          <c:dPt>
            <c:idx val="5"/>
            <c:bubble3D val="0"/>
            <c:spPr>
              <a:solidFill>
                <a:schemeClr val="accent1"/>
              </a:solidFill>
              <a:ln w="19050">
                <a:solidFill>
                  <a:schemeClr val="lt1"/>
                </a:solidFill>
              </a:ln>
              <a:effectLst/>
            </c:spPr>
            <c:extLst>
              <c:ext xmlns:c16="http://schemas.microsoft.com/office/drawing/2014/chart" uri="{C3380CC4-5D6E-409C-BE32-E72D297353CC}">
                <c16:uniqueId val="{0000000B-65C2-364C-B288-151C443AD8E9}"/>
              </c:ext>
            </c:extLst>
          </c:dPt>
          <c:cat>
            <c:numRef>
              <c:f>Sheet1!$A$2:$A$7</c:f>
              <c:numCache>
                <c:formatCode>General</c:formatCode>
                <c:ptCount val="6"/>
              </c:numCache>
            </c:numRef>
          </c:cat>
          <c:val>
            <c:numRef>
              <c:f>Sheet1!$B$2:$B$7</c:f>
              <c:numCache>
                <c:formatCode>General</c:formatCode>
                <c:ptCount val="6"/>
                <c:pt idx="0">
                  <c:v>16.670000000000002</c:v>
                </c:pt>
                <c:pt idx="1">
                  <c:v>16.670000000000002</c:v>
                </c:pt>
                <c:pt idx="2">
                  <c:v>16.670000000000002</c:v>
                </c:pt>
                <c:pt idx="3">
                  <c:v>16.670000000000002</c:v>
                </c:pt>
                <c:pt idx="4">
                  <c:v>16.670000000000002</c:v>
                </c:pt>
                <c:pt idx="5">
                  <c:v>16.670000000000002</c:v>
                </c:pt>
              </c:numCache>
            </c:numRef>
          </c:val>
          <c:extLst>
            <c:ext xmlns:c16="http://schemas.microsoft.com/office/drawing/2014/chart" uri="{C3380CC4-5D6E-409C-BE32-E72D297353CC}">
              <c16:uniqueId val="{0000000C-65C2-364C-B288-151C443AD8E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BAC_103CB008.xml><?xml version="1.0" encoding="utf-8"?>
<p188:cmLst xmlns:a="http://schemas.openxmlformats.org/drawingml/2006/main" xmlns:r="http://schemas.openxmlformats.org/officeDocument/2006/relationships" xmlns:p188="http://schemas.microsoft.com/office/powerpoint/2018/8/main">
  <p188:cm id="{59E86DD6-083D-448B-B030-107D5C5FA1B5}" authorId="{2DF825D8-DAA9-A17E-7FD3-EB3550631833}" status="resolved" created="2023-01-19T23:52:45.944">
    <pc:sldMkLst xmlns:pc="http://schemas.microsoft.com/office/powerpoint/2013/main/command">
      <pc:docMk/>
      <pc:sldMk cId="272412680" sldId="2988"/>
    </pc:sldMkLst>
    <p188:txBody>
      <a:bodyPr/>
      <a:lstStyle/>
      <a:p>
        <a:r>
          <a:rPr lang="en-US"/>
          <a:t>added backup; confirm the 21-44 should be in backup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85442-679F-6940-8D76-BD610BCABF31}" type="datetimeFigureOut">
              <a:rPr lang="en-US" smtClean="0"/>
              <a:t>9/23/25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65635-F46D-3643-9694-3A302E640B0D}" type="slidenum">
              <a:rPr lang="en-US" smtClean="0"/>
              <a:t>‹#›</a:t>
            </a:fld>
            <a:endParaRPr lang="en-US"/>
          </a:p>
        </p:txBody>
      </p:sp>
    </p:spTree>
    <p:extLst>
      <p:ext uri="{BB962C8B-B14F-4D97-AF65-F5344CB8AC3E}">
        <p14:creationId xmlns:p14="http://schemas.microsoft.com/office/powerpoint/2010/main" val="16177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9" name="Google Shape;25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69252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3" name="Google Shape;32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 typeface="Arial"/>
              <a:buNone/>
            </a:pPr>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1504527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2" name="Google Shape;33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 typeface="Arial"/>
              <a:buNone/>
            </a:pPr>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1608141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2" name="Google Shape;33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 typeface="Arial"/>
              <a:buNone/>
            </a:pPr>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3108187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5" name="Google Shape;35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 typeface="Arial"/>
              <a:buNone/>
            </a:pPr>
            <a:endParaRPr>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7" name="Google Shape;3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 typeface="Arial"/>
              <a:buNone/>
            </a:pPr>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30572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9" name="Google Shape;4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 typeface="Arial"/>
              <a:buNone/>
            </a:pPr>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2345036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Center for Astrophysics | Harvard &amp; Smithsonian</a:t>
            </a:r>
          </a:p>
        </p:txBody>
      </p:sp>
      <p:sp>
        <p:nvSpPr>
          <p:cNvPr id="5" name="Slide Number Placeholder 4"/>
          <p:cNvSpPr>
            <a:spLocks noGrp="1"/>
          </p:cNvSpPr>
          <p:nvPr>
            <p:ph type="sldNum" sz="quarter" idx="5"/>
          </p:nvPr>
        </p:nvSpPr>
        <p:spPr/>
        <p:txBody>
          <a:bodyPr/>
          <a:lstStyle/>
          <a:p>
            <a:fld id="{ABDA70D6-5FEC-E241-9326-F6B89790ECC4}" type="slidenum">
              <a:rPr lang="en-US" smtClean="0"/>
              <a:pPr/>
              <a:t>3</a:t>
            </a:fld>
            <a:endParaRPr lang="en-US"/>
          </a:p>
        </p:txBody>
      </p:sp>
    </p:spTree>
    <p:extLst>
      <p:ext uri="{BB962C8B-B14F-4D97-AF65-F5344CB8AC3E}">
        <p14:creationId xmlns:p14="http://schemas.microsoft.com/office/powerpoint/2010/main" val="984887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36462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3818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46572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285750" indent="-285750" defTabSz="456633">
              <a:spcBef>
                <a:spcPts val="100"/>
              </a:spcBef>
              <a:buFont typeface="Arial" panose="020B0604020202020204" pitchFamily="34" charset="0"/>
              <a:buChar char="•"/>
              <a:defRPr/>
            </a:pPr>
            <a:endParaRPr lang="en-US">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710572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285750" indent="-285750" defTabSz="456633">
              <a:spcBef>
                <a:spcPts val="100"/>
              </a:spcBef>
              <a:buFont typeface="Arial" panose="020B0604020202020204" pitchFamily="34" charset="0"/>
              <a:buChar char="•"/>
              <a:defRPr/>
            </a:pPr>
            <a:endParaRPr lang="en-US">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2665229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1725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Center for Astrophysics | Harvard &amp; Smithsonian</a:t>
            </a:r>
          </a:p>
        </p:txBody>
      </p:sp>
      <p:sp>
        <p:nvSpPr>
          <p:cNvPr id="5" name="Slide Number Placeholder 4"/>
          <p:cNvSpPr>
            <a:spLocks noGrp="1"/>
          </p:cNvSpPr>
          <p:nvPr>
            <p:ph type="sldNum" sz="quarter" idx="5"/>
          </p:nvPr>
        </p:nvSpPr>
        <p:spPr/>
        <p:txBody>
          <a:bodyPr/>
          <a:lstStyle/>
          <a:p>
            <a:fld id="{ABDA70D6-5FEC-E241-9326-F6B89790ECC4}" type="slidenum">
              <a:rPr lang="en-US" smtClean="0"/>
              <a:pPr/>
              <a:t>4</a:t>
            </a:fld>
            <a:endParaRPr lang="en-US"/>
          </a:p>
        </p:txBody>
      </p:sp>
    </p:spTree>
    <p:extLst>
      <p:ext uri="{BB962C8B-B14F-4D97-AF65-F5344CB8AC3E}">
        <p14:creationId xmlns:p14="http://schemas.microsoft.com/office/powerpoint/2010/main" val="695922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Center for Astrophysics | Harvard &amp; Smithsonian</a:t>
            </a:r>
          </a:p>
        </p:txBody>
      </p:sp>
      <p:sp>
        <p:nvSpPr>
          <p:cNvPr id="5" name="Slide Number Placeholder 4"/>
          <p:cNvSpPr>
            <a:spLocks noGrp="1"/>
          </p:cNvSpPr>
          <p:nvPr>
            <p:ph type="sldNum" sz="quarter" idx="5"/>
          </p:nvPr>
        </p:nvSpPr>
        <p:spPr/>
        <p:txBody>
          <a:bodyPr/>
          <a:lstStyle/>
          <a:p>
            <a:fld id="{ABDA70D6-5FEC-E241-9326-F6B89790ECC4}" type="slidenum">
              <a:rPr lang="en-US" smtClean="0"/>
              <a:pPr/>
              <a:t>5</a:t>
            </a:fld>
            <a:endParaRPr lang="en-US"/>
          </a:p>
        </p:txBody>
      </p:sp>
    </p:spTree>
    <p:extLst>
      <p:ext uri="{BB962C8B-B14F-4D97-AF65-F5344CB8AC3E}">
        <p14:creationId xmlns:p14="http://schemas.microsoft.com/office/powerpoint/2010/main" val="323837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0449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4" name="Google Shape;27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9412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25558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047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dirty="0"/>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dirty="0">
                <a:solidFill>
                  <a:srgbClr val="FF0000"/>
                </a:solidFill>
                <a:latin typeface="Arial"/>
                <a:cs typeface="Arial"/>
              </a:rPr>
              <a:t>SENSITIVE BUT UNCLASSIFIED (SBU)</a:t>
            </a:r>
            <a:endParaRPr lang="en-US" sz="1333" b="1" dirty="0">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dirty="0">
                <a:solidFill>
                  <a:srgbClr val="FF0000"/>
                </a:solidFill>
                <a:latin typeface="Arial Narrow"/>
                <a:ea typeface="Times New Roman"/>
                <a:cs typeface="Arial"/>
              </a:rPr>
              <a:t>ITAR Restricted </a:t>
            </a:r>
            <a:br>
              <a:rPr lang="en-US" sz="1400" b="1" dirty="0">
                <a:latin typeface="Arial Narrow"/>
                <a:ea typeface="Times New Roman"/>
                <a:cs typeface="Arial"/>
              </a:rPr>
            </a:br>
            <a:r>
              <a:rPr lang="en-US" sz="1400" b="1" dirty="0">
                <a:latin typeface="Arial Narrow"/>
                <a:ea typeface="Times New Roman"/>
                <a:cs typeface="Arial"/>
              </a:rPr>
              <a:t>-- International Traffic in Arms Regulations (ITAR) Notice –</a:t>
            </a:r>
          </a:p>
          <a:p>
            <a:pPr>
              <a:lnSpc>
                <a:spcPct val="110000"/>
              </a:lnSpc>
            </a:pPr>
            <a:r>
              <a:rPr lang="en-US" sz="1333" b="1" dirty="0">
                <a:solidFill>
                  <a:srgbClr val="FF0000"/>
                </a:solidFill>
                <a:latin typeface="Arial"/>
                <a:cs typeface="Arial"/>
              </a:rPr>
              <a:t>WARNING: </a:t>
            </a:r>
            <a:r>
              <a:rPr lang="en-US" sz="1333" b="1" dirty="0">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dirty="0">
              <a:latin typeface="Times New Roman"/>
              <a:ea typeface="Times New Roman"/>
              <a:cs typeface="Arial"/>
            </a:endParaRPr>
          </a:p>
          <a:p>
            <a:pPr>
              <a:lnSpc>
                <a:spcPct val="110000"/>
              </a:lnSpc>
            </a:pPr>
            <a:r>
              <a:rPr lang="en-US" sz="1333" dirty="0">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dirty="0">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dirty="0">
                <a:solidFill>
                  <a:srgbClr val="FF0000"/>
                </a:solidFill>
                <a:effectLst/>
                <a:latin typeface="+mn-lt"/>
                <a:ea typeface="+mn-ea"/>
                <a:cs typeface="+mn-cs"/>
              </a:rPr>
              <a:t>EAR ECCN 9E515.a.</a:t>
            </a:r>
          </a:p>
          <a:p>
            <a:pPr algn="ctr"/>
            <a:r>
              <a:rPr lang="en-US" sz="2400" b="1" kern="1200" dirty="0">
                <a:solidFill>
                  <a:schemeClr val="tx1"/>
                </a:solidFill>
                <a:effectLst/>
                <a:latin typeface="+mn-lt"/>
                <a:ea typeface="+mn-ea"/>
                <a:cs typeface="+mn-cs"/>
              </a:rPr>
              <a:t>- Export Administration Regulations (EAR) Notice -</a:t>
            </a:r>
          </a:p>
          <a:p>
            <a:r>
              <a:rPr lang="en-US" sz="1333" b="1" kern="1200" dirty="0">
                <a:solidFill>
                  <a:srgbClr val="FF0000"/>
                </a:solidFill>
                <a:effectLst/>
                <a:latin typeface="+mn-lt"/>
                <a:ea typeface="+mn-ea"/>
                <a:cs typeface="+mn-cs"/>
              </a:rPr>
              <a:t>WARNING: </a:t>
            </a:r>
            <a:r>
              <a:rPr lang="en-US" sz="1333" b="1" kern="1200" dirty="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dirty="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dirty="0"/>
              <a:t>Per NID 1600.55 (per NPR</a:t>
            </a:r>
            <a:r>
              <a:rPr lang="en-US" sz="1400" baseline="0" dirty="0"/>
              <a:t> 1600.1)</a:t>
            </a:r>
            <a:endParaRPr lang="en-US" sz="1400" dirty="0"/>
          </a:p>
          <a:p>
            <a:r>
              <a:rPr lang="en-US" sz="1400" dirty="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dirty="0">
                <a:solidFill>
                  <a:srgbClr val="FF0000"/>
                </a:solidFill>
                <a:latin typeface="Arial"/>
                <a:cs typeface="Arial"/>
              </a:rPr>
              <a:t>SENSITIVE BUT UNCLASSIFIED (SBU);</a:t>
            </a:r>
            <a:r>
              <a:rPr lang="en-US" sz="1333" b="1" baseline="0" dirty="0">
                <a:solidFill>
                  <a:srgbClr val="FF0000"/>
                </a:solidFill>
                <a:latin typeface="Arial"/>
                <a:cs typeface="Arial"/>
              </a:rPr>
              <a:t> TEMPO Project Manager; TEMPO; &lt;date&gt; </a:t>
            </a:r>
            <a:endParaRPr lang="en-US" sz="1333" b="1" dirty="0">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dirty="0"/>
              <a:t>Bottom of title page and every page containing SBU Information</a:t>
            </a:r>
          </a:p>
        </p:txBody>
      </p:sp>
    </p:spTree>
    <p:extLst>
      <p:ext uri="{BB962C8B-B14F-4D97-AF65-F5344CB8AC3E}">
        <p14:creationId xmlns:p14="http://schemas.microsoft.com/office/powerpoint/2010/main" val="23400211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ogo For Us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34270373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189317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19016816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24692589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35035099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22881516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38256417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1066800"/>
            <a:ext cx="115824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endParaRPr lang="en-US"/>
          </a:p>
        </p:txBody>
      </p:sp>
      <p:sp>
        <p:nvSpPr>
          <p:cNvPr id="5" name="Rectangle 15"/>
          <p:cNvSpPr>
            <a:spLocks noGrp="1" noChangeArrowheads="1"/>
          </p:cNvSpPr>
          <p:nvPr>
            <p:ph type="ftr" sz="quarter" idx="11"/>
          </p:nvPr>
        </p:nvSpPr>
        <p:spPr>
          <a:ln/>
        </p:spPr>
        <p:txBody>
          <a:bodyPr/>
          <a:lstStyle>
            <a:lvl1pPr>
              <a:defRPr/>
            </a:lvl1pPr>
          </a:lstStyle>
          <a:p>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9FFEB232-4C34-41AE-B351-F25250D9F199}" type="slidenum">
              <a:rPr lang="en-US"/>
              <a:pPr>
                <a:defRPr/>
              </a:pPr>
              <a:t>‹#›</a:t>
            </a:fld>
            <a:endParaRPr lang="en-US"/>
          </a:p>
        </p:txBody>
      </p:sp>
    </p:spTree>
    <p:extLst>
      <p:ext uri="{BB962C8B-B14F-4D97-AF65-F5344CB8AC3E}">
        <p14:creationId xmlns:p14="http://schemas.microsoft.com/office/powerpoint/2010/main" val="3663084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dirty="0"/>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dirty="0">
                <a:solidFill>
                  <a:srgbClr val="FF0000"/>
                </a:solidFill>
              </a:rPr>
              <a:t>Limited Rights Notice </a:t>
            </a:r>
            <a:endParaRPr lang="en-US" sz="2133" b="1" i="1" dirty="0">
              <a:solidFill>
                <a:srgbClr val="FF0000"/>
              </a:solidFill>
            </a:endParaRPr>
          </a:p>
          <a:p>
            <a:pPr lvl="0"/>
            <a:r>
              <a:rPr lang="en-US" sz="1600" dirty="0">
                <a:solidFill>
                  <a:srgbClr val="FF0000"/>
                </a:solidFill>
              </a:rPr>
              <a:t>(a) These data are submitted with limited rights under Government Contract No. NNL13AQ01C.  These data may be reproduced and used by the</a:t>
            </a:r>
            <a:r>
              <a:rPr lang="en-US" sz="1600" i="1" dirty="0">
                <a:solidFill>
                  <a:srgbClr val="FF0000"/>
                </a:solidFill>
              </a:rPr>
              <a:t> </a:t>
            </a:r>
            <a:r>
              <a:rPr lang="en-US" sz="1600" dirty="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dirty="0">
              <a:solidFill>
                <a:srgbClr val="FF0000"/>
              </a:solidFill>
            </a:endParaRPr>
          </a:p>
        </p:txBody>
      </p:sp>
    </p:spTree>
    <p:extLst>
      <p:ext uri="{BB962C8B-B14F-4D97-AF65-F5344CB8AC3E}">
        <p14:creationId xmlns:p14="http://schemas.microsoft.com/office/powerpoint/2010/main" val="2941023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dirty="0"/>
              <a:t>Click to edit Master title style</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1088875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dirty="0">
                <a:solidFill>
                  <a:srgbClr val="000090"/>
                </a:solidFill>
                <a:latin typeface="+mn-lt"/>
                <a:cs typeface="Arial Rounded MT Bold"/>
              </a:rPr>
              <a:t>Questions</a:t>
            </a:r>
            <a:endParaRPr lang="en-US" sz="6000" b="0" dirty="0">
              <a:solidFill>
                <a:srgbClr val="000090"/>
              </a:solidFill>
              <a:latin typeface="+mn-lt"/>
              <a:cs typeface="Arial Rounded MT Bold"/>
            </a:endParaRPr>
          </a:p>
        </p:txBody>
      </p:sp>
    </p:spTree>
    <p:extLst>
      <p:ext uri="{BB962C8B-B14F-4D97-AF65-F5344CB8AC3E}">
        <p14:creationId xmlns:p14="http://schemas.microsoft.com/office/powerpoint/2010/main" val="3802069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dirty="0">
                <a:solidFill>
                  <a:srgbClr val="000090"/>
                </a:solidFill>
                <a:latin typeface="+mn-lt"/>
                <a:cs typeface="Arial Rounded MT Bold"/>
              </a:rPr>
              <a:t>Backup</a:t>
            </a:r>
          </a:p>
        </p:txBody>
      </p:sp>
    </p:spTree>
    <p:extLst>
      <p:ext uri="{BB962C8B-B14F-4D97-AF65-F5344CB8AC3E}">
        <p14:creationId xmlns:p14="http://schemas.microsoft.com/office/powerpoint/2010/main" val="2553385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3806393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FA688F-3DEA-4621-B48A-F70BF360BB7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30B9B43-24B9-4893-B51A-B9CE491728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7F41B0-63DE-47A0-BDB8-6F6885CC4540}"/>
              </a:ext>
            </a:extLst>
          </p:cNvPr>
          <p:cNvSpPr>
            <a:spLocks noGrp="1"/>
          </p:cNvSpPr>
          <p:nvPr>
            <p:ph type="sldNum" sz="quarter" idx="12"/>
          </p:nvPr>
        </p:nvSpPr>
        <p:spPr/>
        <p:txBody>
          <a:bodyPr/>
          <a:lstStyle/>
          <a:p>
            <a:fld id="{85BAFFC5-E05A-46C6-8FE2-142F33F53AC6}" type="slidenum">
              <a:rPr lang="en-US" smtClean="0"/>
              <a:t>‹#›</a:t>
            </a:fld>
            <a:endParaRPr lang="en-US"/>
          </a:p>
        </p:txBody>
      </p:sp>
    </p:spTree>
    <p:extLst>
      <p:ext uri="{BB962C8B-B14F-4D97-AF65-F5344CB8AC3E}">
        <p14:creationId xmlns:p14="http://schemas.microsoft.com/office/powerpoint/2010/main" val="519059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8657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15930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913547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endParaRPr lang="en-US" dirty="0"/>
          </a:p>
        </p:txBody>
      </p:sp>
      <p:sp>
        <p:nvSpPr>
          <p:cNvPr id="7" name="Content Placeholder 6"/>
          <p:cNvSpPr>
            <a:spLocks noGrp="1"/>
          </p:cNvSpPr>
          <p:nvPr>
            <p:ph sz="quarter" idx="13"/>
          </p:nvPr>
        </p:nvSpPr>
        <p:spPr>
          <a:xfrm>
            <a:off x="266701" y="1158875"/>
            <a:ext cx="11605684"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41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547" y="3003659"/>
            <a:ext cx="914400" cy="1056133"/>
          </a:xfrm>
          <a:prstGeom prst="rect">
            <a:avLst/>
          </a:prstGeom>
        </p:spPr>
      </p:pic>
    </p:spTree>
    <p:extLst>
      <p:ext uri="{BB962C8B-B14F-4D97-AF65-F5344CB8AC3E}">
        <p14:creationId xmlns:p14="http://schemas.microsoft.com/office/powerpoint/2010/main" val="65504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2115248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2705116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388386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1143489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819130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1050354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1066800"/>
            <a:ext cx="115824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endParaRPr lang="en-US"/>
          </a:p>
        </p:txBody>
      </p:sp>
      <p:sp>
        <p:nvSpPr>
          <p:cNvPr id="5" name="Rectangle 15"/>
          <p:cNvSpPr>
            <a:spLocks noGrp="1" noChangeArrowheads="1"/>
          </p:cNvSpPr>
          <p:nvPr>
            <p:ph type="ftr" sz="quarter" idx="11"/>
          </p:nvPr>
        </p:nvSpPr>
        <p:spPr>
          <a:ln/>
        </p:spPr>
        <p:txBody>
          <a:bodyPr/>
          <a:lstStyle>
            <a:lvl1pPr>
              <a:defRPr/>
            </a:lvl1pPr>
          </a:lstStyle>
          <a:p>
            <a:endParaRPr lang="en-US"/>
          </a:p>
        </p:txBody>
      </p:sp>
      <p:sp>
        <p:nvSpPr>
          <p:cNvPr id="6" name="Rectangle 16"/>
          <p:cNvSpPr>
            <a:spLocks noGrp="1" noChangeArrowheads="1"/>
          </p:cNvSpPr>
          <p:nvPr>
            <p:ph type="sldNum" sz="quarter" idx="12"/>
          </p:nvPr>
        </p:nvSpPr>
        <p:spPr>
          <a:ln/>
        </p:spPr>
        <p:txBody>
          <a:bodyPr/>
          <a:lstStyle>
            <a:lvl1pPr>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21685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4" name="Picture 3" descr="TEMPO ppt Banner v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1065276"/>
          </a:xfrm>
          <a:prstGeom prst="rect">
            <a:avLst/>
          </a:prstGeom>
        </p:spPr>
      </p:pic>
      <p:sp>
        <p:nvSpPr>
          <p:cNvPr id="9" name="Title 1"/>
          <p:cNvSpPr>
            <a:spLocks noGrp="1"/>
          </p:cNvSpPr>
          <p:nvPr>
            <p:ph type="title"/>
          </p:nvPr>
        </p:nvSpPr>
        <p:spPr>
          <a:xfrm>
            <a:off x="2379609" y="274638"/>
            <a:ext cx="7963743" cy="638108"/>
          </a:xfrm>
          <a:prstGeom prst="rect">
            <a:avLst/>
          </a:prstGeom>
        </p:spPr>
        <p:txBody>
          <a:bodyPr vert="horz"/>
          <a:lstStyle>
            <a:lvl1pPr>
              <a:defRPr sz="2800" b="1" i="0">
                <a:solidFill>
                  <a:srgbClr val="FFFFFF"/>
                </a:solidFill>
                <a:latin typeface="Arial"/>
                <a:cs typeface="Arial"/>
              </a:defRPr>
            </a:lvl1pPr>
          </a:lstStyle>
          <a:p>
            <a:r>
              <a:rPr lang="en-US"/>
              <a:t>Click to edit Master title style</a:t>
            </a:r>
          </a:p>
        </p:txBody>
      </p:sp>
      <p:sp>
        <p:nvSpPr>
          <p:cNvPr id="7" name="Content Placeholder 2"/>
          <p:cNvSpPr>
            <a:spLocks noGrp="1"/>
          </p:cNvSpPr>
          <p:nvPr>
            <p:ph idx="1"/>
          </p:nvPr>
        </p:nvSpPr>
        <p:spPr>
          <a:xfrm>
            <a:off x="101600" y="1143000"/>
            <a:ext cx="119888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ED29E1B4-5585-C84C-8A32-8BAC3D59C839}"/>
              </a:ext>
            </a:extLst>
          </p:cNvPr>
          <p:cNvSpPr>
            <a:spLocks noGrp="1"/>
          </p:cNvSpPr>
          <p:nvPr>
            <p:ph type="sldNum" sz="quarter" idx="12"/>
          </p:nvPr>
        </p:nvSpPr>
        <p:spPr>
          <a:xfrm>
            <a:off x="9236440" y="6504026"/>
            <a:ext cx="28448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0" name="Footer Placeholder 4">
            <a:extLst>
              <a:ext uri="{FF2B5EF4-FFF2-40B4-BE49-F238E27FC236}">
                <a16:creationId xmlns:a16="http://schemas.microsoft.com/office/drawing/2014/main" id="{2EE3F73D-D53E-4649-A630-0572053E9E49}"/>
              </a:ext>
            </a:extLst>
          </p:cNvPr>
          <p:cNvSpPr>
            <a:spLocks noGrp="1"/>
          </p:cNvSpPr>
          <p:nvPr>
            <p:ph type="ftr" sz="quarter" idx="3"/>
          </p:nvPr>
        </p:nvSpPr>
        <p:spPr>
          <a:xfrm>
            <a:off x="4165600" y="6504026"/>
            <a:ext cx="3860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a:p>
        </p:txBody>
      </p:sp>
    </p:spTree>
    <p:extLst>
      <p:ext uri="{BB962C8B-B14F-4D97-AF65-F5344CB8AC3E}">
        <p14:creationId xmlns:p14="http://schemas.microsoft.com/office/powerpoint/2010/main" val="2991680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69"/>
        <p:cNvGrpSpPr/>
        <p:nvPr/>
      </p:nvGrpSpPr>
      <p:grpSpPr>
        <a:xfrm>
          <a:off x="0" y="0"/>
          <a:ext cx="0" cy="0"/>
          <a:chOff x="0" y="0"/>
          <a:chExt cx="0" cy="0"/>
        </a:xfrm>
      </p:grpSpPr>
      <p:sp>
        <p:nvSpPr>
          <p:cNvPr id="72" name="Google Shape;72;p21"/>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9D9D9"/>
              </a:buClr>
              <a:buSzPts val="2800"/>
              <a:buFont typeface="Arial Rounded"/>
              <a:buNone/>
              <a:defRPr sz="2800" b="1">
                <a:solidFill>
                  <a:srgbClr val="D9D9D9"/>
                </a:solidFill>
                <a:latin typeface="Arial Rounded"/>
                <a:ea typeface="Arial Rounded"/>
                <a:cs typeface="Arial Rounded"/>
                <a:sym typeface="Arial Round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1"/>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1"/>
          <p:cNvSpPr txBox="1">
            <a:spLocks noGrp="1"/>
          </p:cNvSpPr>
          <p:nvPr>
            <p:ph type="dt" idx="10"/>
          </p:nvPr>
        </p:nvSpPr>
        <p:spPr>
          <a:xfrm>
            <a:off x="231095" y="6550584"/>
            <a:ext cx="209615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47561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endParaRPr lang="en-US" dirty="0"/>
          </a:p>
        </p:txBody>
      </p:sp>
    </p:spTree>
    <p:extLst>
      <p:ext uri="{BB962C8B-B14F-4D97-AF65-F5344CB8AC3E}">
        <p14:creationId xmlns:p14="http://schemas.microsoft.com/office/powerpoint/2010/main" val="2463736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590830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0"/>
            <a:ext cx="11988800" cy="5410200"/>
          </a:xfrm>
          <a:prstGeom prst="rect">
            <a:avLst/>
          </a:prstGeom>
        </p:spPr>
        <p:txBody>
          <a:bodyPr/>
          <a:lstStyle>
            <a:lvl1pPr marL="257175" indent="-257175">
              <a:buClrTx/>
              <a:buFont typeface="Wingdings" charset="2"/>
              <a:buChar char="Ø"/>
              <a:defRPr b="1">
                <a:latin typeface="+mn-lt"/>
              </a:defRPr>
            </a:lvl1pPr>
            <a:lvl2pPr marL="557213" indent="-214313">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750" smtClean="0">
                <a:solidFill>
                  <a:srgbClr val="000000"/>
                </a:solidFill>
                <a:latin typeface="Calibri" charset="0"/>
              </a:rPr>
              <a:pPr algn="r" eaLnBrk="1" hangingPunct="1">
                <a:defRPr/>
              </a:pPr>
              <a:t>‹#›</a:t>
            </a:fld>
            <a:endParaRPr lang="en-US" sz="750">
              <a:solidFill>
                <a:srgbClr val="000000"/>
              </a:solidFill>
              <a:latin typeface="Calibri" charset="0"/>
            </a:endParaRPr>
          </a:p>
        </p:txBody>
      </p:sp>
      <p:sp>
        <p:nvSpPr>
          <p:cNvPr id="2" name="Title 1"/>
          <p:cNvSpPr>
            <a:spLocks noGrp="1"/>
          </p:cNvSpPr>
          <p:nvPr>
            <p:ph type="title"/>
          </p:nvPr>
        </p:nvSpPr>
        <p:spPr>
          <a:xfrm>
            <a:off x="2539933" y="274638"/>
            <a:ext cx="7451967" cy="638108"/>
          </a:xfrm>
          <a:prstGeom prst="rect">
            <a:avLst/>
          </a:prstGeom>
        </p:spPr>
        <p:txBody>
          <a:bodyPr vert="horz"/>
          <a:lstStyle>
            <a:lvl1pPr>
              <a:defRPr sz="2100">
                <a:solidFill>
                  <a:srgbClr val="D9D9D9"/>
                </a:solidFill>
                <a:latin typeface="Arial Rounded MT Bold"/>
                <a:cs typeface="Arial Rounded MT Bold"/>
              </a:defRPr>
            </a:lvl1pPr>
          </a:lstStyle>
          <a:p>
            <a:r>
              <a:rPr lang="en-US"/>
              <a:t>Click to edit Master title style</a:t>
            </a:r>
          </a:p>
        </p:txBody>
      </p:sp>
      <p:sp>
        <p:nvSpPr>
          <p:cNvPr id="6" name="Date Placeholder 2">
            <a:extLst>
              <a:ext uri="{FF2B5EF4-FFF2-40B4-BE49-F238E27FC236}">
                <a16:creationId xmlns:a16="http://schemas.microsoft.com/office/drawing/2014/main" id="{9CE51E9C-5593-4F02-8D43-69EB3594B706}"/>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grpSp>
        <p:nvGrpSpPr>
          <p:cNvPr id="5" name="Group 4">
            <a:extLst>
              <a:ext uri="{FF2B5EF4-FFF2-40B4-BE49-F238E27FC236}">
                <a16:creationId xmlns:a16="http://schemas.microsoft.com/office/drawing/2014/main" id="{4386602E-3498-4C57-BE6D-73C35B8809BF}"/>
              </a:ext>
            </a:extLst>
          </p:cNvPr>
          <p:cNvGrpSpPr/>
          <p:nvPr userDrawn="1"/>
        </p:nvGrpSpPr>
        <p:grpSpPr>
          <a:xfrm>
            <a:off x="10044215" y="41347"/>
            <a:ext cx="953829" cy="955748"/>
            <a:chOff x="10044214" y="41347"/>
            <a:chExt cx="953829" cy="955748"/>
          </a:xfrm>
        </p:grpSpPr>
        <p:pic>
          <p:nvPicPr>
            <p:cNvPr id="8" name="Picture 7">
              <a:extLst>
                <a:ext uri="{FF2B5EF4-FFF2-40B4-BE49-F238E27FC236}">
                  <a16:creationId xmlns:a16="http://schemas.microsoft.com/office/drawing/2014/main" id="{E878C91B-CCA6-4B39-B3E7-1EF35377DF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6532" y="41347"/>
              <a:ext cx="816000" cy="940666"/>
            </a:xfrm>
            <a:prstGeom prst="rect">
              <a:avLst/>
            </a:prstGeom>
          </p:spPr>
        </p:pic>
        <p:sp>
          <p:nvSpPr>
            <p:cNvPr id="4" name="TextBox 3">
              <a:extLst>
                <a:ext uri="{FF2B5EF4-FFF2-40B4-BE49-F238E27FC236}">
                  <a16:creationId xmlns:a16="http://schemas.microsoft.com/office/drawing/2014/main" id="{DA469EE8-BE9A-4076-9C74-9E6E66E1950E}"/>
                </a:ext>
              </a:extLst>
            </p:cNvPr>
            <p:cNvSpPr txBox="1"/>
            <p:nvPr userDrawn="1"/>
          </p:nvSpPr>
          <p:spPr>
            <a:xfrm>
              <a:off x="10044214" y="766263"/>
              <a:ext cx="953829" cy="230832"/>
            </a:xfrm>
            <a:prstGeom prst="rect">
              <a:avLst/>
            </a:prstGeom>
            <a:noFill/>
          </p:spPr>
          <p:txBody>
            <a:bodyPr wrap="square" rtlCol="0">
              <a:spAutoFit/>
            </a:bodyPr>
            <a:lstStyle/>
            <a:p>
              <a:r>
                <a:rPr lang="en-US" sz="900">
                  <a:solidFill>
                    <a:schemeClr val="bg1"/>
                  </a:solidFill>
                  <a:latin typeface="Times New Roman" panose="02020603050405020304" pitchFamily="18" charset="0"/>
                  <a:cs typeface="Times New Roman" panose="02020603050405020304" pitchFamily="18" charset="0"/>
                </a:rPr>
                <a:t>Smithsonian</a:t>
              </a:r>
            </a:p>
          </p:txBody>
        </p:sp>
      </p:grpSp>
    </p:spTree>
    <p:extLst>
      <p:ext uri="{BB962C8B-B14F-4D97-AF65-F5344CB8AC3E}">
        <p14:creationId xmlns:p14="http://schemas.microsoft.com/office/powerpoint/2010/main" val="28584933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Title Only">
  <p:cSld name="1_Title Only">
    <p:bg>
      <p:bgPr>
        <a:gradFill>
          <a:gsLst>
            <a:gs pos="0">
              <a:srgbClr val="FEFEFE">
                <a:alpha val="74901"/>
              </a:srgbClr>
            </a:gs>
            <a:gs pos="75000">
              <a:srgbClr val="FEFEFE">
                <a:alpha val="74901"/>
              </a:srgbClr>
            </a:gs>
            <a:gs pos="100000">
              <a:srgbClr val="79A0CD">
                <a:alpha val="74901"/>
              </a:srgbClr>
            </a:gs>
          </a:gsLst>
          <a:lin ang="16200000" scaled="0"/>
        </a:gra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dt" idx="10"/>
          </p:nvPr>
        </p:nvSpPr>
        <p:spPr>
          <a:xfrm>
            <a:off x="190116" y="6356351"/>
            <a:ext cx="1020846" cy="365125"/>
          </a:xfrm>
          <a:prstGeom prst="rect">
            <a:avLst/>
          </a:prstGeom>
          <a:noFill/>
          <a:ln>
            <a:noFill/>
          </a:ln>
        </p:spPr>
        <p:txBody>
          <a:bodyPr spcFirstLastPara="1" wrap="square" lIns="91325" tIns="45650" rIns="91325" bIns="456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5"/>
          <p:cNvSpPr txBox="1">
            <a:spLocks noGrp="1"/>
          </p:cNvSpPr>
          <p:nvPr>
            <p:ph type="sldNum" idx="12"/>
          </p:nvPr>
        </p:nvSpPr>
        <p:spPr>
          <a:xfrm>
            <a:off x="11051145" y="6365294"/>
            <a:ext cx="1015314" cy="365125"/>
          </a:xfrm>
          <a:prstGeom prst="rect">
            <a:avLst/>
          </a:prstGeom>
          <a:noFill/>
          <a:ln>
            <a:noFill/>
          </a:ln>
        </p:spPr>
        <p:txBody>
          <a:bodyPr spcFirstLastPara="1" wrap="square" lIns="91325" tIns="45650" rIns="91325" bIns="4565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25"/>
          <p:cNvSpPr txBox="1">
            <a:spLocks noGrp="1"/>
          </p:cNvSpPr>
          <p:nvPr>
            <p:ph type="body" idx="1"/>
          </p:nvPr>
        </p:nvSpPr>
        <p:spPr>
          <a:xfrm>
            <a:off x="1173893" y="164800"/>
            <a:ext cx="9844215" cy="761791"/>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25"/>
          <p:cNvSpPr txBox="1">
            <a:spLocks noGrp="1"/>
          </p:cNvSpPr>
          <p:nvPr>
            <p:ph type="body" idx="2"/>
          </p:nvPr>
        </p:nvSpPr>
        <p:spPr>
          <a:xfrm>
            <a:off x="354013" y="1268413"/>
            <a:ext cx="11499850" cy="48523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245775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176"/>
            <a:ext cx="12192000"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976832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latin typeface="Calibri"/>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3386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12192000"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4015916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a:solidFill>
                <a:srgbClr val="000000"/>
              </a:solidFill>
              <a:latin typeface="Calibri" charset="0"/>
            </a:endParaRPr>
          </a:p>
        </p:txBody>
      </p:sp>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6" name="Footer Placeholder 4"/>
          <p:cNvSpPr>
            <a:spLocks noGrp="1"/>
          </p:cNvSpPr>
          <p:nvPr>
            <p:ph type="ftr" sz="quarter" idx="3"/>
          </p:nvPr>
        </p:nvSpPr>
        <p:spPr>
          <a:xfrm>
            <a:off x="3239543" y="6549635"/>
            <a:ext cx="5411508" cy="365125"/>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endParaRPr lang="en-US">
              <a:solidFill>
                <a:prstClr val="black">
                  <a:tint val="75000"/>
                </a:prstClr>
              </a:solidFill>
              <a:latin typeface="Calibri"/>
            </a:endParaRPr>
          </a:p>
        </p:txBody>
      </p:sp>
      <p:sp>
        <p:nvSpPr>
          <p:cNvPr id="10" name="Date Placeholder 3"/>
          <p:cNvSpPr>
            <a:spLocks noGrp="1"/>
          </p:cNvSpPr>
          <p:nvPr>
            <p:ph type="dt" sz="half" idx="10"/>
          </p:nvPr>
        </p:nvSpPr>
        <p:spPr>
          <a:xfrm>
            <a:off x="171331" y="6550584"/>
            <a:ext cx="2096155" cy="365125"/>
          </a:xfrm>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744568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3367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3255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2239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a:solidFill>
                  <a:srgbClr val="000090"/>
                </a:solidFill>
                <a:latin typeface="Arial Rounded MT Bold"/>
                <a:cs typeface="Arial Rounded MT Bold"/>
              </a:rPr>
              <a:t>BACKUP</a:t>
            </a:r>
          </a:p>
        </p:txBody>
      </p:sp>
    </p:spTree>
    <p:extLst>
      <p:ext uri="{BB962C8B-B14F-4D97-AF65-F5344CB8AC3E}">
        <p14:creationId xmlns:p14="http://schemas.microsoft.com/office/powerpoint/2010/main" val="3635373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5"/>
            <a:ext cx="12192000"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01601" y="1143000"/>
            <a:ext cx="119888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539931" y="186292"/>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a:p>
        </p:txBody>
      </p:sp>
    </p:spTree>
    <p:extLst>
      <p:ext uri="{BB962C8B-B14F-4D97-AF65-F5344CB8AC3E}">
        <p14:creationId xmlns:p14="http://schemas.microsoft.com/office/powerpoint/2010/main" val="2845954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2539931" y="274638"/>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a:p>
        </p:txBody>
      </p:sp>
    </p:spTree>
    <p:extLst>
      <p:ext uri="{BB962C8B-B14F-4D97-AF65-F5344CB8AC3E}">
        <p14:creationId xmlns:p14="http://schemas.microsoft.com/office/powerpoint/2010/main" val="3644981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7"/>
            <a:ext cx="12192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063003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sz="1400">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11185" y="2511426"/>
            <a:ext cx="2569633" cy="183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6169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2914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707175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1265544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870809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3721095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3761571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64152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22569243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7429693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26096631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40194892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6954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70799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621140"/>
            <a:ext cx="2743200" cy="182880"/>
          </a:xfrm>
          <a:prstGeom prst="rect">
            <a:avLst/>
          </a:prstGeom>
        </p:spPr>
        <p:txBody>
          <a:bodyPr vert="horz" lIns="91440" tIns="0" rIns="91440" bIns="0" rtlCol="0" anchor="ctr"/>
          <a:lstStyle>
            <a:lvl1pPr>
              <a:defRPr lang="en-US" sz="1200" smtClean="0">
                <a:solidFill>
                  <a:schemeClr val="tx1">
                    <a:tint val="75000"/>
                  </a:schemeClr>
                </a:solidFill>
              </a:defRPr>
            </a:lvl1p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2"/>
            <a:ext cx="8410944" cy="975701"/>
          </a:xfrm>
          <a:prstGeom prst="rect">
            <a:avLst/>
          </a:prstGeom>
        </p:spPr>
        <p:txBody>
          <a:bodyPr anchor="ctr"/>
          <a:lstStyle>
            <a:lvl1pPr algn="ctr">
              <a:defRPr sz="27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3683557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2"/>
            <a:ext cx="10515600" cy="1325033"/>
          </a:xfrm>
          <a:prstGeom prst="rect">
            <a:avLst/>
          </a:prstGeom>
        </p:spPr>
        <p:txBody>
          <a:bodyPr/>
          <a:lstStyle>
            <a:lvl1pPr>
              <a:defRPr lang="en-US" sz="4050" b="0" smtClean="0">
                <a:solidFill>
                  <a:srgbClr val="000090"/>
                </a:solidFill>
                <a:cs typeface="Arial Rounded MT Bold"/>
              </a:defRPr>
            </a:lvl1pPr>
          </a:lstStyle>
          <a:p>
            <a:r>
              <a:rPr lang="en-US"/>
              <a:t>Click to edit Master title style</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
        <p:nvSpPr>
          <p:cNvPr id="7" name="Date Placeholder 2">
            <a:extLst>
              <a:ext uri="{FF2B5EF4-FFF2-40B4-BE49-F238E27FC236}">
                <a16:creationId xmlns:a16="http://schemas.microsoft.com/office/drawing/2014/main" id="{92356197-65FC-4F71-A33A-6CAF78ADFBE9}"/>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26610114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Questions</a:t>
            </a:r>
            <a:endParaRPr lang="en-US" sz="4500" b="0">
              <a:solidFill>
                <a:srgbClr val="000090"/>
              </a:solidFill>
              <a:latin typeface="+mn-lt"/>
              <a:cs typeface="Arial Rounded MT Bold"/>
            </a:endParaRPr>
          </a:p>
        </p:txBody>
      </p:sp>
    </p:spTree>
    <p:extLst>
      <p:ext uri="{BB962C8B-B14F-4D97-AF65-F5344CB8AC3E}">
        <p14:creationId xmlns:p14="http://schemas.microsoft.com/office/powerpoint/2010/main" val="21495792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Backup</a:t>
            </a:r>
          </a:p>
        </p:txBody>
      </p:sp>
    </p:spTree>
    <p:extLst>
      <p:ext uri="{BB962C8B-B14F-4D97-AF65-F5344CB8AC3E}">
        <p14:creationId xmlns:p14="http://schemas.microsoft.com/office/powerpoint/2010/main" val="3204335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01445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28629429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9" y="0"/>
            <a:ext cx="8309316" cy="964406"/>
          </a:xfrm>
          <a:prstGeom prst="rect">
            <a:avLst/>
          </a:prstGeom>
        </p:spPr>
        <p:txBody>
          <a:bodyPr vert="horz" anchor="ctr"/>
          <a:lstStyle>
            <a:lvl1pPr>
              <a:defRPr sz="2100">
                <a:solidFill>
                  <a:srgbClr val="FFFFFF"/>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srgbClr val="000000"/>
                </a:solidFill>
              </a:rPr>
              <a:pPr/>
              <a:t>‹#›</a:t>
            </a:fld>
            <a:endParaRPr lang="en-US">
              <a:solidFill>
                <a:srgbClr val="000000"/>
              </a:solidFill>
            </a:endParaRPr>
          </a:p>
        </p:txBody>
      </p:sp>
      <p:sp>
        <p:nvSpPr>
          <p:cNvPr id="7" name="Content Placeholder 6"/>
          <p:cNvSpPr>
            <a:spLocks noGrp="1"/>
          </p:cNvSpPr>
          <p:nvPr>
            <p:ph sz="quarter" idx="13"/>
          </p:nvPr>
        </p:nvSpPr>
        <p:spPr>
          <a:xfrm>
            <a:off x="266702" y="1158875"/>
            <a:ext cx="11605684" cy="5360988"/>
          </a:xfrm>
          <a:prstGeom prst="rect">
            <a:avLst/>
          </a:prstGeom>
        </p:spPr>
        <p:txBody>
          <a:bodyPr vert="horz"/>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2">
            <a:extLst>
              <a:ext uri="{FF2B5EF4-FFF2-40B4-BE49-F238E27FC236}">
                <a16:creationId xmlns:a16="http://schemas.microsoft.com/office/drawing/2014/main" id="{BA34F9E2-853F-407C-8157-7FF8CE2EE911}"/>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12070688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16424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srgbClr val="000000"/>
              </a:solidFill>
              <a:latin typeface="Times New Roman"/>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6548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05609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Content Placeholder 3"/>
          <p:cNvSpPr>
            <a:spLocks noGrp="1"/>
          </p:cNvSpPr>
          <p:nvPr>
            <p:ph sz="half" idx="2"/>
          </p:nvPr>
        </p:nvSpPr>
        <p:spPr>
          <a:xfrm>
            <a:off x="6172200" y="1825625"/>
            <a:ext cx="5181600" cy="435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11" name="Title 10"/>
          <p:cNvSpPr>
            <a:spLocks noGrp="1"/>
          </p:cNvSpPr>
          <p:nvPr>
            <p:ph type="title"/>
          </p:nvPr>
        </p:nvSpPr>
        <p:spPr/>
        <p:txBody>
          <a:bodyPr/>
          <a:lstStyle>
            <a:lvl1pPr>
              <a:defRPr b="1">
                <a:solidFill>
                  <a:srgbClr val="293472"/>
                </a:solidFill>
                <a:latin typeface="Charis SIL"/>
                <a:cs typeface="Charis SIL"/>
              </a:defRPr>
            </a:lvl1pPr>
          </a:lstStyle>
          <a:p>
            <a:r>
              <a:rPr lang="en-US" dirty="0"/>
              <a:t>Click to edit Master title style</a:t>
            </a:r>
          </a:p>
        </p:txBody>
      </p:sp>
    </p:spTree>
    <p:extLst>
      <p:ext uri="{BB962C8B-B14F-4D97-AF65-F5344CB8AC3E}">
        <p14:creationId xmlns:p14="http://schemas.microsoft.com/office/powerpoint/2010/main" val="30220715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44088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7601952"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6690610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7553825"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751939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377270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dirty="0"/>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3872121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dirty="0">
                <a:solidFill>
                  <a:srgbClr val="FF0000"/>
                </a:solidFill>
                <a:latin typeface="Arial Narrow"/>
                <a:ea typeface="Times New Roman"/>
                <a:cs typeface="Arial"/>
              </a:rPr>
              <a:t>ITAR Restricted </a:t>
            </a:r>
            <a:br>
              <a:rPr lang="en-US" sz="1400" b="1" dirty="0">
                <a:latin typeface="Arial Narrow"/>
                <a:ea typeface="Times New Roman"/>
                <a:cs typeface="Arial"/>
              </a:rPr>
            </a:br>
            <a:r>
              <a:rPr lang="en-US" sz="1400" b="1" dirty="0">
                <a:latin typeface="Arial Narrow"/>
                <a:ea typeface="Times New Roman"/>
                <a:cs typeface="Arial"/>
              </a:rPr>
              <a:t>-- International Traffic in Arms Regulations (ITAR) Notice –</a:t>
            </a:r>
          </a:p>
          <a:p>
            <a:pPr>
              <a:lnSpc>
                <a:spcPct val="110000"/>
              </a:lnSpc>
            </a:pPr>
            <a:r>
              <a:rPr lang="en-US" sz="1333" b="1" dirty="0">
                <a:solidFill>
                  <a:srgbClr val="FF0000"/>
                </a:solidFill>
                <a:latin typeface="Arial"/>
                <a:cs typeface="Arial"/>
              </a:rPr>
              <a:t>WARNING: </a:t>
            </a:r>
            <a:r>
              <a:rPr lang="en-US" sz="1333" b="1" dirty="0">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dirty="0">
              <a:latin typeface="Times New Roman"/>
              <a:ea typeface="Times New Roman"/>
              <a:cs typeface="Arial"/>
            </a:endParaRPr>
          </a:p>
          <a:p>
            <a:pPr>
              <a:lnSpc>
                <a:spcPct val="110000"/>
              </a:lnSpc>
            </a:pPr>
            <a:r>
              <a:rPr lang="en-US" sz="1333" dirty="0">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dirty="0">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18129330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5378198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22343269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42404332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2585100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16225413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1066800"/>
            <a:ext cx="115824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endParaRPr lang="en-US"/>
          </a:p>
        </p:txBody>
      </p:sp>
      <p:sp>
        <p:nvSpPr>
          <p:cNvPr id="5" name="Rectangle 15"/>
          <p:cNvSpPr>
            <a:spLocks noGrp="1" noChangeArrowheads="1"/>
          </p:cNvSpPr>
          <p:nvPr>
            <p:ph type="ftr" sz="quarter" idx="11"/>
          </p:nvPr>
        </p:nvSpPr>
        <p:spPr>
          <a:ln/>
        </p:spPr>
        <p:txBody>
          <a:bodyPr/>
          <a:lstStyle>
            <a:lvl1pPr>
              <a:defRPr/>
            </a:lvl1pPr>
          </a:lstStyle>
          <a:p>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9FFEB232-4C34-41AE-B351-F25250D9F199}" type="slidenum">
              <a:rPr lang="en-US"/>
              <a:pPr>
                <a:defRPr/>
              </a:pPr>
              <a:t>‹#›</a:t>
            </a:fld>
            <a:endParaRPr lang="en-US"/>
          </a:p>
        </p:txBody>
      </p:sp>
    </p:spTree>
    <p:extLst>
      <p:ext uri="{BB962C8B-B14F-4D97-AF65-F5344CB8AC3E}">
        <p14:creationId xmlns:p14="http://schemas.microsoft.com/office/powerpoint/2010/main" val="40664629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BE64AB4-201D-48B5-828B-2666AF7BDA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10091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34260863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417368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dirty="0"/>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31337850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547" y="3003659"/>
            <a:ext cx="914400" cy="1056133"/>
          </a:xfrm>
          <a:prstGeom prst="rect">
            <a:avLst/>
          </a:prstGeom>
        </p:spPr>
      </p:pic>
      <p:pic>
        <p:nvPicPr>
          <p:cNvPr id="14" name="Picture 13">
            <a:extLst>
              <a:ext uri="{FF2B5EF4-FFF2-40B4-BE49-F238E27FC236}">
                <a16:creationId xmlns:a16="http://schemas.microsoft.com/office/drawing/2014/main" id="{4D34BE11-8DE7-45A4-BFFC-C7D158E6A5D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16" name="Picture 15">
            <a:extLst>
              <a:ext uri="{FF2B5EF4-FFF2-40B4-BE49-F238E27FC236}">
                <a16:creationId xmlns:a16="http://schemas.microsoft.com/office/drawing/2014/main" id="{D51A4970-7522-4BC1-A4C4-A8613E4E1FE6}"/>
              </a:ext>
            </a:extLst>
          </p:cNvPr>
          <p:cNvPicPr>
            <a:picLocks noChangeAspect="1"/>
          </p:cNvPicPr>
          <p:nvPr userDrawn="1"/>
        </p:nvPicPr>
        <p:blipFill>
          <a:blip r:embed="rId9"/>
          <a:stretch>
            <a:fillRect/>
          </a:stretch>
        </p:blipFill>
        <p:spPr>
          <a:xfrm>
            <a:off x="3682318" y="3019349"/>
            <a:ext cx="964041" cy="910483"/>
          </a:xfrm>
          <a:prstGeom prst="rect">
            <a:avLst/>
          </a:prstGeom>
        </p:spPr>
      </p:pic>
      <p:pic>
        <p:nvPicPr>
          <p:cNvPr id="18" name="Picture 17">
            <a:extLst>
              <a:ext uri="{FF2B5EF4-FFF2-40B4-BE49-F238E27FC236}">
                <a16:creationId xmlns:a16="http://schemas.microsoft.com/office/drawing/2014/main" id="{F2A235DE-A095-4D3B-8F75-5BF85150278F}"/>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9" name="Picture 18">
            <a:extLst>
              <a:ext uri="{FF2B5EF4-FFF2-40B4-BE49-F238E27FC236}">
                <a16:creationId xmlns:a16="http://schemas.microsoft.com/office/drawing/2014/main" id="{C907898D-7D20-463A-8918-17D62731E3B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20" name="Picture 19">
            <a:extLst>
              <a:ext uri="{FF2B5EF4-FFF2-40B4-BE49-F238E27FC236}">
                <a16:creationId xmlns:a16="http://schemas.microsoft.com/office/drawing/2014/main" id="{B1263B9A-97F4-4F24-BE20-6ECEE95B0D08}"/>
              </a:ext>
            </a:extLst>
          </p:cNvPr>
          <p:cNvPicPr>
            <a:picLocks noChangeAspect="1"/>
          </p:cNvPicPr>
          <p:nvPr userDrawn="1"/>
        </p:nvPicPr>
        <p:blipFill>
          <a:blip r:embed="rId6"/>
          <a:stretch>
            <a:fillRect/>
          </a:stretch>
        </p:blipFill>
        <p:spPr>
          <a:xfrm>
            <a:off x="8884265" y="3237653"/>
            <a:ext cx="1818665" cy="496636"/>
          </a:xfrm>
          <a:prstGeom prst="rect">
            <a:avLst/>
          </a:prstGeom>
        </p:spPr>
      </p:pic>
      <p:pic>
        <p:nvPicPr>
          <p:cNvPr id="21" name="Picture 20">
            <a:extLst>
              <a:ext uri="{FF2B5EF4-FFF2-40B4-BE49-F238E27FC236}">
                <a16:creationId xmlns:a16="http://schemas.microsoft.com/office/drawing/2014/main" id="{178AA3B7-CCDC-4999-BC7D-280B6917DDC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10254023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
        <p:nvSpPr>
          <p:cNvPr id="13" name="Rectangle 12">
            <a:extLst>
              <a:ext uri="{FF2B5EF4-FFF2-40B4-BE49-F238E27FC236}">
                <a16:creationId xmlns:a16="http://schemas.microsoft.com/office/drawing/2014/main" id="{7C4D6EE5-9D56-4861-9B08-0305BDCF9397}"/>
              </a:ext>
            </a:extLst>
          </p:cNvPr>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14" name="Rectangle 13">
            <a:extLst>
              <a:ext uri="{FF2B5EF4-FFF2-40B4-BE49-F238E27FC236}">
                <a16:creationId xmlns:a16="http://schemas.microsoft.com/office/drawing/2014/main" id="{0D26E35C-7DD6-4BDB-AA5F-F128ECA92F57}"/>
              </a:ext>
            </a:extLst>
          </p:cNvPr>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5" name="Rectangle 14">
            <a:extLst>
              <a:ext uri="{FF2B5EF4-FFF2-40B4-BE49-F238E27FC236}">
                <a16:creationId xmlns:a16="http://schemas.microsoft.com/office/drawing/2014/main" id="{A7B96510-D128-47AB-9BB3-A844A291BBCD}"/>
              </a:ext>
            </a:extLst>
          </p:cNvPr>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16" name="TextBox 15">
            <a:extLst>
              <a:ext uri="{FF2B5EF4-FFF2-40B4-BE49-F238E27FC236}">
                <a16:creationId xmlns:a16="http://schemas.microsoft.com/office/drawing/2014/main" id="{6D77A467-AFE6-4BF1-AA77-BF8DE7F2C7AF}"/>
              </a:ext>
            </a:extLst>
          </p:cNvPr>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7" name="Rectangle 16">
            <a:extLst>
              <a:ext uri="{FF2B5EF4-FFF2-40B4-BE49-F238E27FC236}">
                <a16:creationId xmlns:a16="http://schemas.microsoft.com/office/drawing/2014/main" id="{F0E1D7C8-D47E-460F-8C8E-D9A24B91ED43}"/>
              </a:ext>
            </a:extLst>
          </p:cNvPr>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8" name="TextBox 17">
            <a:extLst>
              <a:ext uri="{FF2B5EF4-FFF2-40B4-BE49-F238E27FC236}">
                <a16:creationId xmlns:a16="http://schemas.microsoft.com/office/drawing/2014/main" id="{4F158DE7-AF94-4947-A272-9A8093321F27}"/>
              </a:ext>
            </a:extLst>
          </p:cNvPr>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8953489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
        <p:nvSpPr>
          <p:cNvPr id="7" name="Rectangle 6">
            <a:extLst>
              <a:ext uri="{FF2B5EF4-FFF2-40B4-BE49-F238E27FC236}">
                <a16:creationId xmlns:a16="http://schemas.microsoft.com/office/drawing/2014/main" id="{6B456758-A4DD-4981-950B-8652920EC401}"/>
              </a:ext>
            </a:extLst>
          </p:cNvPr>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37998764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10701054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
        <p:nvSpPr>
          <p:cNvPr id="4" name="Title Placeholder 10">
            <a:extLst>
              <a:ext uri="{FF2B5EF4-FFF2-40B4-BE49-F238E27FC236}">
                <a16:creationId xmlns:a16="http://schemas.microsoft.com/office/drawing/2014/main" id="{C0D2522D-111A-46B7-B554-1E2CEFE6494A}"/>
              </a:ext>
            </a:extLst>
          </p:cNvPr>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31366880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
        <p:nvSpPr>
          <p:cNvPr id="4" name="Title Placeholder 10">
            <a:extLst>
              <a:ext uri="{FF2B5EF4-FFF2-40B4-BE49-F238E27FC236}">
                <a16:creationId xmlns:a16="http://schemas.microsoft.com/office/drawing/2014/main" id="{D33F1A05-C737-4259-A45A-4747E84C754C}"/>
              </a:ext>
            </a:extLst>
          </p:cNvPr>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14906536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p:nvPicPr>
        <p:blipFill>
          <a:blip r:embed="rId2"/>
          <a:stretch>
            <a:fillRect/>
          </a:stretch>
        </p:blipFill>
        <p:spPr>
          <a:xfrm>
            <a:off x="5369859" y="2834341"/>
            <a:ext cx="1828800" cy="1727200"/>
          </a:xfrm>
          <a:prstGeom prst="rect">
            <a:avLst/>
          </a:prstGeom>
        </p:spPr>
      </p:pic>
      <p:pic>
        <p:nvPicPr>
          <p:cNvPr id="3" name="Picture 2">
            <a:extLst>
              <a:ext uri="{FF2B5EF4-FFF2-40B4-BE49-F238E27FC236}">
                <a16:creationId xmlns:a16="http://schemas.microsoft.com/office/drawing/2014/main" id="{9DE01083-CCFE-4D6D-A884-0CD85D2CA6BC}"/>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5141442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1066800"/>
            <a:ext cx="115824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endParaRPr lang="en-US"/>
          </a:p>
        </p:txBody>
      </p:sp>
      <p:sp>
        <p:nvSpPr>
          <p:cNvPr id="5" name="Rectangle 15"/>
          <p:cNvSpPr>
            <a:spLocks noGrp="1" noChangeArrowheads="1"/>
          </p:cNvSpPr>
          <p:nvPr>
            <p:ph type="ftr" sz="quarter" idx="11"/>
          </p:nvPr>
        </p:nvSpPr>
        <p:spPr>
          <a:ln/>
        </p:spPr>
        <p:txBody>
          <a:bodyPr/>
          <a:lstStyle>
            <a:lvl1pPr>
              <a:defRPr/>
            </a:lvl1pPr>
          </a:lstStyle>
          <a:p>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9FFEB232-4C34-41AE-B351-F25250D9F199}" type="slidenum">
              <a:rPr lang="en-US" smtClean="0"/>
              <a:pPr>
                <a:defRPr/>
              </a:pPr>
              <a:t>‹#›</a:t>
            </a:fld>
            <a:endParaRPr lang="en-US"/>
          </a:p>
        </p:txBody>
      </p:sp>
    </p:spTree>
    <p:extLst>
      <p:ext uri="{BB962C8B-B14F-4D97-AF65-F5344CB8AC3E}">
        <p14:creationId xmlns:p14="http://schemas.microsoft.com/office/powerpoint/2010/main" val="14436920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4" name="Picture 3" descr="TEMPO ppt Banner v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1065276"/>
          </a:xfrm>
          <a:prstGeom prst="rect">
            <a:avLst/>
          </a:prstGeom>
        </p:spPr>
      </p:pic>
      <p:sp>
        <p:nvSpPr>
          <p:cNvPr id="9" name="Title 1"/>
          <p:cNvSpPr>
            <a:spLocks noGrp="1"/>
          </p:cNvSpPr>
          <p:nvPr>
            <p:ph type="title"/>
          </p:nvPr>
        </p:nvSpPr>
        <p:spPr>
          <a:xfrm>
            <a:off x="2379609" y="274638"/>
            <a:ext cx="7963743" cy="638108"/>
          </a:xfrm>
          <a:prstGeom prst="rect">
            <a:avLst/>
          </a:prstGeom>
        </p:spPr>
        <p:txBody>
          <a:bodyPr vert="horz"/>
          <a:lstStyle>
            <a:lvl1pPr>
              <a:defRPr sz="2800" b="1" i="0">
                <a:solidFill>
                  <a:srgbClr val="FFFFFF"/>
                </a:solidFill>
                <a:latin typeface="Arial"/>
                <a:cs typeface="Arial"/>
              </a:defRPr>
            </a:lvl1pPr>
          </a:lstStyle>
          <a:p>
            <a:r>
              <a:rPr lang="en-US"/>
              <a:t>Click to edit Master title style</a:t>
            </a:r>
          </a:p>
        </p:txBody>
      </p:sp>
      <p:sp>
        <p:nvSpPr>
          <p:cNvPr id="7" name="Content Placeholder 2"/>
          <p:cNvSpPr>
            <a:spLocks noGrp="1"/>
          </p:cNvSpPr>
          <p:nvPr>
            <p:ph idx="1"/>
          </p:nvPr>
        </p:nvSpPr>
        <p:spPr>
          <a:xfrm>
            <a:off x="101600" y="1143000"/>
            <a:ext cx="119888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ED29E1B4-5585-C84C-8A32-8BAC3D59C839}"/>
              </a:ext>
            </a:extLst>
          </p:cNvPr>
          <p:cNvSpPr>
            <a:spLocks noGrp="1"/>
          </p:cNvSpPr>
          <p:nvPr>
            <p:ph type="sldNum" sz="quarter" idx="12"/>
          </p:nvPr>
        </p:nvSpPr>
        <p:spPr>
          <a:xfrm>
            <a:off x="9236440" y="6504026"/>
            <a:ext cx="2844800" cy="365125"/>
          </a:xfrm>
        </p:spPr>
        <p:txBody>
          <a:bodyPr/>
          <a:lstStyle/>
          <a:p>
            <a:fld id="{DA0E24C6-B8C2-40F0-BF2D-44D0E3E3802A}" type="slidenum">
              <a:rPr lang="en-US" smtClean="0"/>
              <a:t>‹#›</a:t>
            </a:fld>
            <a:endParaRPr lang="en-US"/>
          </a:p>
        </p:txBody>
      </p:sp>
      <p:sp>
        <p:nvSpPr>
          <p:cNvPr id="10" name="Footer Placeholder 4">
            <a:extLst>
              <a:ext uri="{FF2B5EF4-FFF2-40B4-BE49-F238E27FC236}">
                <a16:creationId xmlns:a16="http://schemas.microsoft.com/office/drawing/2014/main" id="{2EE3F73D-D53E-4649-A630-0572053E9E49}"/>
              </a:ext>
            </a:extLst>
          </p:cNvPr>
          <p:cNvSpPr>
            <a:spLocks noGrp="1"/>
          </p:cNvSpPr>
          <p:nvPr>
            <p:ph type="ftr" sz="quarter" idx="3"/>
          </p:nvPr>
        </p:nvSpPr>
        <p:spPr>
          <a:xfrm>
            <a:off x="4165600" y="6504026"/>
            <a:ext cx="3860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a:p>
        </p:txBody>
      </p:sp>
    </p:spTree>
    <p:extLst>
      <p:ext uri="{BB962C8B-B14F-4D97-AF65-F5344CB8AC3E}">
        <p14:creationId xmlns:p14="http://schemas.microsoft.com/office/powerpoint/2010/main" val="41877098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2402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dirty="0"/>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34343888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34588989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26653817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28051755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20051768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937305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2279499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34646853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2011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7594120"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10326026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 - NASA">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7576867"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42946328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50" Type="http://schemas.openxmlformats.org/officeDocument/2006/relationships/theme" Target="../theme/theme3.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3" Type="http://schemas.openxmlformats.org/officeDocument/2006/relationships/image" Target="../media/image10.png"/><Relationship Id="rId5" Type="http://schemas.openxmlformats.org/officeDocument/2006/relationships/slideLayout" Target="../slideLayouts/slideLayout2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image" Target="../media/image11.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8" Type="http://schemas.openxmlformats.org/officeDocument/2006/relationships/slideLayout" Target="../slideLayouts/slideLayout24.xml"/><Relationship Id="rId51" Type="http://schemas.openxmlformats.org/officeDocument/2006/relationships/image" Target="../media/image4.png"/><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4.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4.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10.pn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theme" Target="../theme/theme5.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image" Target="../media/image5.png"/><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image" Target="../media/image10.png"/><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image" Target="../media/image11.png"/><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4.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6.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22.png"/><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12192000" cy="1063752"/>
          </a:xfrm>
          <a:prstGeom prst="rect">
            <a:avLst/>
          </a:prstGeom>
        </p:spPr>
      </p:pic>
      <p:sp>
        <p:nvSpPr>
          <p:cNvPr id="2" name="Footer Placeholder 1"/>
          <p:cNvSpPr>
            <a:spLocks noGrp="1"/>
          </p:cNvSpPr>
          <p:nvPr>
            <p:ph type="ftr" sz="quarter" idx="3"/>
          </p:nvPr>
        </p:nvSpPr>
        <p:spPr>
          <a:xfrm>
            <a:off x="4165600" y="6623554"/>
            <a:ext cx="38608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 name="Slide Number Placeholder 2"/>
          <p:cNvSpPr>
            <a:spLocks noGrp="1"/>
          </p:cNvSpPr>
          <p:nvPr>
            <p:ph type="sldNum" sz="quarter" idx="4"/>
          </p:nvPr>
        </p:nvSpPr>
        <p:spPr>
          <a:xfrm>
            <a:off x="9347200" y="6623555"/>
            <a:ext cx="28448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t>‹#›</a:t>
            </a:fld>
            <a:endParaRPr lang="en-US" dirty="0"/>
          </a:p>
        </p:txBody>
      </p:sp>
      <p:sp>
        <p:nvSpPr>
          <p:cNvPr id="5" name="Date Placeholder 4"/>
          <p:cNvSpPr>
            <a:spLocks noGrp="1"/>
          </p:cNvSpPr>
          <p:nvPr>
            <p:ph type="dt" sz="half" idx="2"/>
          </p:nvPr>
        </p:nvSpPr>
        <p:spPr>
          <a:xfrm>
            <a:off x="0" y="6623554"/>
            <a:ext cx="28448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6196953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773"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userDrawn="1"/>
        </p:nvPicPr>
        <p:blipFill>
          <a:blip r:embed="rId13"/>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endParaRPr lang="en-US" dirty="0"/>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endParaRPr lang="en-US" dirty="0"/>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fld id="{DA0E24C6-B8C2-40F0-BF2D-44D0E3E3802A}" type="slidenum">
              <a:rPr lang="en-US" smtClean="0"/>
              <a:t>‹#›</a:t>
            </a:fld>
            <a:endParaRPr lang="en-US"/>
          </a:p>
        </p:txBody>
      </p:sp>
    </p:spTree>
    <p:extLst>
      <p:ext uri="{BB962C8B-B14F-4D97-AF65-F5344CB8AC3E}">
        <p14:creationId xmlns:p14="http://schemas.microsoft.com/office/powerpoint/2010/main" val="189580722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p:nvPicPr>
        <p:blipFill>
          <a:blip r:embed="rId51" cstate="print">
            <a:extLst>
              <a:ext uri="{28A0092B-C50C-407E-A947-70E740481C1C}">
                <a14:useLocalDpi xmlns:a14="http://schemas.microsoft.com/office/drawing/2010/main"/>
              </a:ext>
            </a:extLst>
          </a:blip>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p:nvPicPr>
        <p:blipFill>
          <a:blip r:embed="rId52" cstate="print">
            <a:extLst>
              <a:ext uri="{28A0092B-C50C-407E-A947-70E740481C1C}">
                <a14:useLocalDpi xmlns:a14="http://schemas.microsoft.com/office/drawing/2010/main"/>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endParaRPr lang="en-US"/>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endParaRPr lang="en-US"/>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pic>
        <p:nvPicPr>
          <p:cNvPr id="11" name="Picture 10">
            <a:extLst>
              <a:ext uri="{FF2B5EF4-FFF2-40B4-BE49-F238E27FC236}">
                <a16:creationId xmlns:a16="http://schemas.microsoft.com/office/drawing/2014/main" id="{1EA48012-8F8F-4A53-ACB4-86D3AFF968E5}"/>
              </a:ext>
            </a:extLst>
          </p:cNvPr>
          <p:cNvPicPr>
            <a:picLocks noChangeAspect="1"/>
          </p:cNvPicPr>
          <p:nvPr/>
        </p:nvPicPr>
        <p:blipFill rotWithShape="1">
          <a:blip r:embed="rId53">
            <a:extLst>
              <a:ext uri="{28A0092B-C50C-407E-A947-70E740481C1C}">
                <a14:useLocalDpi xmlns:a14="http://schemas.microsoft.com/office/drawing/2010/main"/>
              </a:ext>
            </a:extLst>
          </a:blip>
          <a:srcRect l="-1" r="-1973" b="14120"/>
          <a:stretch/>
        </p:blipFill>
        <p:spPr>
          <a:xfrm>
            <a:off x="10056256" y="63058"/>
            <a:ext cx="932447" cy="907002"/>
          </a:xfrm>
          <a:prstGeom prst="rect">
            <a:avLst/>
          </a:prstGeom>
        </p:spPr>
      </p:pic>
    </p:spTree>
    <p:extLst>
      <p:ext uri="{BB962C8B-B14F-4D97-AF65-F5344CB8AC3E}">
        <p14:creationId xmlns:p14="http://schemas.microsoft.com/office/powerpoint/2010/main" val="186693221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5" r:id="rId31"/>
    <p:sldLayoutId id="2147483806" r:id="rId32"/>
    <p:sldLayoutId id="2147483807" r:id="rId33"/>
    <p:sldLayoutId id="2147483808" r:id="rId34"/>
    <p:sldLayoutId id="2147483809" r:id="rId35"/>
    <p:sldLayoutId id="2147483810" r:id="rId36"/>
    <p:sldLayoutId id="2147483811" r:id="rId37"/>
    <p:sldLayoutId id="2147483812" r:id="rId38"/>
    <p:sldLayoutId id="2147483814" r:id="rId39"/>
    <p:sldLayoutId id="2147483815" r:id="rId40"/>
    <p:sldLayoutId id="2147483816" r:id="rId41"/>
    <p:sldLayoutId id="2147483817" r:id="rId42"/>
    <p:sldLayoutId id="2147483818" r:id="rId43"/>
    <p:sldLayoutId id="2147483819" r:id="rId44"/>
    <p:sldLayoutId id="2147483820" r:id="rId45"/>
    <p:sldLayoutId id="2147483821" r:id="rId46"/>
    <p:sldLayoutId id="2147483822" r:id="rId47"/>
    <p:sldLayoutId id="2147483824" r:id="rId48"/>
    <p:sldLayoutId id="2147483872" r:id="rId49"/>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userDrawn="1"/>
        </p:nvPicPr>
        <p:blipFill>
          <a:blip r:embed="rId13"/>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endParaRPr lang="en-US"/>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endParaRPr lang="en-US"/>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fld id="{DA0E24C6-B8C2-40F0-BF2D-44D0E3E3802A}" type="slidenum">
              <a:rPr lang="en-US" smtClean="0"/>
              <a:t>‹#›</a:t>
            </a:fld>
            <a:endParaRPr lang="en-US"/>
          </a:p>
        </p:txBody>
      </p:sp>
      <p:pic>
        <p:nvPicPr>
          <p:cNvPr id="11" name="Picture 10">
            <a:extLst>
              <a:ext uri="{FF2B5EF4-FFF2-40B4-BE49-F238E27FC236}">
                <a16:creationId xmlns:a16="http://schemas.microsoft.com/office/drawing/2014/main" id="{B80126D0-D1A6-4EF0-A134-28379FA08382}"/>
              </a:ext>
            </a:extLst>
          </p:cNvPr>
          <p:cNvPicPr>
            <a:picLocks noChangeAspect="1"/>
          </p:cNvPicPr>
          <p:nvPr userDrawn="1"/>
        </p:nvPicPr>
        <p:blipFill rotWithShape="1">
          <a:blip r:embed="rId15">
            <a:extLst>
              <a:ext uri="{28A0092B-C50C-407E-A947-70E740481C1C}">
                <a14:useLocalDpi xmlns:a14="http://schemas.microsoft.com/office/drawing/2010/main"/>
              </a:ext>
            </a:extLst>
          </a:blip>
          <a:srcRect l="-1" r="-1973" b="14120"/>
          <a:stretch/>
        </p:blipFill>
        <p:spPr>
          <a:xfrm>
            <a:off x="10058400" y="64008"/>
            <a:ext cx="932447" cy="907002"/>
          </a:xfrm>
          <a:prstGeom prst="rect">
            <a:avLst/>
          </a:prstGeom>
        </p:spPr>
      </p:pic>
    </p:spTree>
    <p:extLst>
      <p:ext uri="{BB962C8B-B14F-4D97-AF65-F5344CB8AC3E}">
        <p14:creationId xmlns:p14="http://schemas.microsoft.com/office/powerpoint/2010/main" val="33766115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endParaRPr lang="en-US"/>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endParaRPr lang="en-US"/>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fld id="{DA0E24C6-B8C2-40F0-BF2D-44D0E3E3802A}" type="slidenum">
              <a:rPr lang="en-US" smtClean="0"/>
              <a:t>‹#›</a:t>
            </a:fld>
            <a:endParaRPr lang="en-US"/>
          </a:p>
        </p:txBody>
      </p:sp>
      <p:pic>
        <p:nvPicPr>
          <p:cNvPr id="11" name="Picture 10">
            <a:extLst>
              <a:ext uri="{FF2B5EF4-FFF2-40B4-BE49-F238E27FC236}">
                <a16:creationId xmlns:a16="http://schemas.microsoft.com/office/drawing/2014/main" id="{1EA48012-8F8F-4A53-ACB4-86D3AFF968E5}"/>
              </a:ext>
            </a:extLst>
          </p:cNvPr>
          <p:cNvPicPr>
            <a:picLocks noChangeAspect="1"/>
          </p:cNvPicPr>
          <p:nvPr/>
        </p:nvPicPr>
        <p:blipFill rotWithShape="1">
          <a:blip r:embed="rId24">
            <a:extLst>
              <a:ext uri="{28A0092B-C50C-407E-A947-70E740481C1C}">
                <a14:useLocalDpi xmlns:a14="http://schemas.microsoft.com/office/drawing/2010/main"/>
              </a:ext>
            </a:extLst>
          </a:blip>
          <a:srcRect l="-1" r="-1973" b="14120"/>
          <a:stretch/>
        </p:blipFill>
        <p:spPr>
          <a:xfrm>
            <a:off x="10056256" y="63058"/>
            <a:ext cx="932447" cy="907002"/>
          </a:xfrm>
          <a:prstGeom prst="rect">
            <a:avLst/>
          </a:prstGeom>
        </p:spPr>
      </p:pic>
      <p:pic>
        <p:nvPicPr>
          <p:cNvPr id="12" name="Picture 11">
            <a:extLst>
              <a:ext uri="{FF2B5EF4-FFF2-40B4-BE49-F238E27FC236}">
                <a16:creationId xmlns:a16="http://schemas.microsoft.com/office/drawing/2014/main" id="{B76BE608-82B6-4762-915D-6B224BC05F74}"/>
              </a:ext>
            </a:extLst>
          </p:cNvPr>
          <p:cNvPicPr>
            <a:picLocks noChangeAspect="1"/>
          </p:cNvPicPr>
          <p:nvPr userDrawn="1"/>
        </p:nvPicPr>
        <p:blipFill>
          <a:blip r:embed="rId22"/>
          <a:stretch>
            <a:fillRect/>
          </a:stretch>
        </p:blipFill>
        <p:spPr>
          <a:xfrm>
            <a:off x="0" y="0"/>
            <a:ext cx="12192000" cy="1066800"/>
          </a:xfrm>
          <a:prstGeom prst="rect">
            <a:avLst/>
          </a:prstGeom>
        </p:spPr>
      </p:pic>
      <p:pic>
        <p:nvPicPr>
          <p:cNvPr id="13" name="Picture 12">
            <a:extLst>
              <a:ext uri="{FF2B5EF4-FFF2-40B4-BE49-F238E27FC236}">
                <a16:creationId xmlns:a16="http://schemas.microsoft.com/office/drawing/2014/main" id="{DA2BD388-484F-4CF5-8D5F-55B0EB728277}"/>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0970656" y="63057"/>
            <a:ext cx="1077216" cy="890713"/>
          </a:xfrm>
          <a:prstGeom prst="rect">
            <a:avLst/>
          </a:prstGeom>
        </p:spPr>
      </p:pic>
      <p:pic>
        <p:nvPicPr>
          <p:cNvPr id="14" name="Picture 13">
            <a:extLst>
              <a:ext uri="{FF2B5EF4-FFF2-40B4-BE49-F238E27FC236}">
                <a16:creationId xmlns:a16="http://schemas.microsoft.com/office/drawing/2014/main" id="{4DA5E092-4048-4D20-8BAD-7C4A8A44BC1C}"/>
              </a:ext>
            </a:extLst>
          </p:cNvPr>
          <p:cNvPicPr>
            <a:picLocks noChangeAspect="1"/>
          </p:cNvPicPr>
          <p:nvPr userDrawn="1"/>
        </p:nvPicPr>
        <p:blipFill rotWithShape="1">
          <a:blip r:embed="rId24">
            <a:extLst>
              <a:ext uri="{28A0092B-C50C-407E-A947-70E740481C1C}">
                <a14:useLocalDpi xmlns:a14="http://schemas.microsoft.com/office/drawing/2010/main"/>
              </a:ext>
            </a:extLst>
          </a:blip>
          <a:srcRect l="-1" r="-1973" b="14120"/>
          <a:stretch/>
        </p:blipFill>
        <p:spPr>
          <a:xfrm>
            <a:off x="10058400" y="64008"/>
            <a:ext cx="932447" cy="907002"/>
          </a:xfrm>
          <a:prstGeom prst="rect">
            <a:avLst/>
          </a:prstGeom>
        </p:spPr>
      </p:pic>
    </p:spTree>
    <p:extLst>
      <p:ext uri="{BB962C8B-B14F-4D97-AF65-F5344CB8AC3E}">
        <p14:creationId xmlns:p14="http://schemas.microsoft.com/office/powerpoint/2010/main" val="129125183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3" r:id="rId15"/>
    <p:sldLayoutId id="2147483854" r:id="rId16"/>
    <p:sldLayoutId id="2147483855" r:id="rId17"/>
    <p:sldLayoutId id="2147483857" r:id="rId18"/>
    <p:sldLayoutId id="2147483858" r:id="rId19"/>
    <p:sldLayoutId id="2147483859" r:id="rId20"/>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endParaRPr lang="en-US"/>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endParaRPr lang="en-US"/>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fld id="{DA0E24C6-B8C2-40F0-BF2D-44D0E3E3802A}" type="slidenum">
              <a:rPr lang="en-US" smtClean="0"/>
              <a:t>‹#›</a:t>
            </a:fld>
            <a:endParaRPr lang="en-US"/>
          </a:p>
        </p:txBody>
      </p:sp>
      <p:pic>
        <p:nvPicPr>
          <p:cNvPr id="11" name="Picture 10">
            <a:extLst>
              <a:ext uri="{FF2B5EF4-FFF2-40B4-BE49-F238E27FC236}">
                <a16:creationId xmlns:a16="http://schemas.microsoft.com/office/drawing/2014/main" id="{36B549F4-EBBE-45DF-975F-8174056ACF35}"/>
              </a:ext>
            </a:extLst>
          </p:cNvPr>
          <p:cNvPicPr>
            <a:picLocks noChangeAspect="1"/>
          </p:cNvPicPr>
          <p:nvPr userDrawn="1"/>
        </p:nvPicPr>
        <p:blipFill rotWithShape="1">
          <a:blip r:embed="rId15" cstate="print">
            <a:extLst>
              <a:ext uri="{28A0092B-C50C-407E-A947-70E740481C1C}">
                <a14:useLocalDpi xmlns:a14="http://schemas.microsoft.com/office/drawing/2010/main"/>
              </a:ext>
            </a:extLst>
          </a:blip>
          <a:srcRect l="-1" r="-1973"/>
          <a:stretch/>
        </p:blipFill>
        <p:spPr>
          <a:xfrm>
            <a:off x="10056256" y="63058"/>
            <a:ext cx="932447" cy="907002"/>
          </a:xfrm>
          <a:prstGeom prst="rect">
            <a:avLst/>
          </a:prstGeom>
        </p:spPr>
      </p:pic>
    </p:spTree>
    <p:extLst>
      <p:ext uri="{BB962C8B-B14F-4D97-AF65-F5344CB8AC3E}">
        <p14:creationId xmlns:p14="http://schemas.microsoft.com/office/powerpoint/2010/main" val="1155344119"/>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hyperlink" Target="mailto:xliu@cfa.harvard.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package" Target="../embeddings/Microsoft_Word_Document.docx"/><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78.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4.gif"/></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98.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hyperlink" Target="https://forum.earthdata.nasa.gov/" TargetMode="External"/><Relationship Id="rId3" Type="http://schemas.openxmlformats.org/officeDocument/2006/relationships/image" Target="../media/image52.png"/><Relationship Id="rId7" Type="http://schemas.openxmlformats.org/officeDocument/2006/relationships/hyperlink" Target="https://urs.earthdata.nasa.gov/"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55.png"/><Relationship Id="rId11" Type="http://schemas.openxmlformats.org/officeDocument/2006/relationships/hyperlink" Target="https://www.epa.gov/hesc/remote-sensing-information-gateway" TargetMode="External"/><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hyperlink" Target="https://weather.msfc.nasa.gov/tempo/" TargetMode="External"/><Relationship Id="rId2" Type="http://schemas.openxmlformats.org/officeDocument/2006/relationships/chart" Target="../charts/chart1.xml"/><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hyperlink" Target="https://weather.msfc.nasa.gov/tempo/" TargetMode="External"/><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3" Type="http://schemas.openxmlformats.org/officeDocument/2006/relationships/image" Target="../media/image80.jpeg"/><Relationship Id="rId18" Type="http://schemas.openxmlformats.org/officeDocument/2006/relationships/image" Target="../media/image85.png"/><Relationship Id="rId26" Type="http://schemas.openxmlformats.org/officeDocument/2006/relationships/image" Target="../media/image93.png"/><Relationship Id="rId3" Type="http://schemas.openxmlformats.org/officeDocument/2006/relationships/image" Target="../media/image70.pn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2.png"/><Relationship Id="rId33" Type="http://schemas.openxmlformats.org/officeDocument/2006/relationships/image" Target="../media/image100.png"/><Relationship Id="rId2" Type="http://schemas.openxmlformats.org/officeDocument/2006/relationships/notesSlide" Target="../notesSlides/notesSlide21.xml"/><Relationship Id="rId16" Type="http://schemas.openxmlformats.org/officeDocument/2006/relationships/image" Target="../media/image83.png"/><Relationship Id="rId20" Type="http://schemas.openxmlformats.org/officeDocument/2006/relationships/image" Target="../media/image87.png"/><Relationship Id="rId29" Type="http://schemas.openxmlformats.org/officeDocument/2006/relationships/image" Target="../media/image96.png"/><Relationship Id="rId1" Type="http://schemas.openxmlformats.org/officeDocument/2006/relationships/slideLayout" Target="../slideLayouts/slideLayout19.xml"/><Relationship Id="rId6" Type="http://schemas.openxmlformats.org/officeDocument/2006/relationships/image" Target="../media/image73.png"/><Relationship Id="rId11" Type="http://schemas.openxmlformats.org/officeDocument/2006/relationships/image" Target="../media/image78.png"/><Relationship Id="rId24" Type="http://schemas.openxmlformats.org/officeDocument/2006/relationships/image" Target="../media/image91.png"/><Relationship Id="rId32" Type="http://schemas.openxmlformats.org/officeDocument/2006/relationships/image" Target="../media/image99.png"/><Relationship Id="rId5" Type="http://schemas.openxmlformats.org/officeDocument/2006/relationships/image" Target="../media/image72.jpeg"/><Relationship Id="rId15" Type="http://schemas.openxmlformats.org/officeDocument/2006/relationships/image" Target="../media/image82.png"/><Relationship Id="rId23" Type="http://schemas.openxmlformats.org/officeDocument/2006/relationships/image" Target="../media/image90.png"/><Relationship Id="rId28" Type="http://schemas.openxmlformats.org/officeDocument/2006/relationships/image" Target="../media/image95.png"/><Relationship Id="rId10" Type="http://schemas.openxmlformats.org/officeDocument/2006/relationships/image" Target="../media/image77.png"/><Relationship Id="rId19" Type="http://schemas.openxmlformats.org/officeDocument/2006/relationships/image" Target="../media/image86.png"/><Relationship Id="rId31" Type="http://schemas.openxmlformats.org/officeDocument/2006/relationships/image" Target="../media/image98.png"/><Relationship Id="rId4" Type="http://schemas.openxmlformats.org/officeDocument/2006/relationships/image" Target="../media/image71.jpeg"/><Relationship Id="rId9" Type="http://schemas.openxmlformats.org/officeDocument/2006/relationships/image" Target="../media/image76.png"/><Relationship Id="rId14" Type="http://schemas.openxmlformats.org/officeDocument/2006/relationships/image" Target="../media/image81.jpeg"/><Relationship Id="rId22" Type="http://schemas.openxmlformats.org/officeDocument/2006/relationships/image" Target="../media/image89.png"/><Relationship Id="rId27" Type="http://schemas.openxmlformats.org/officeDocument/2006/relationships/image" Target="../media/image94.png"/><Relationship Id="rId30" Type="http://schemas.openxmlformats.org/officeDocument/2006/relationships/image" Target="../media/image97.png"/><Relationship Id="rId8"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28.tiff"/></Relationships>
</file>

<file path=ppt/slides/_rels/slide40.xml.rels><?xml version="1.0" encoding="UTF-8" standalone="yes"?>
<Relationships xmlns="http://schemas.openxmlformats.org/package/2006/relationships"><Relationship Id="rId2" Type="http://schemas.microsoft.com/office/2018/10/relationships/comments" Target="../comments/modernComment_BAC_103CB008.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98.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11" name="Picture 10">
            <a:extLst>
              <a:ext uri="{FF2B5EF4-FFF2-40B4-BE49-F238E27FC236}">
                <a16:creationId xmlns:a16="http://schemas.microsoft.com/office/drawing/2014/main" id="{FAA64DF5-7E99-493E-A015-2F61B3A7E074}"/>
              </a:ext>
            </a:extLst>
          </p:cNvPr>
          <p:cNvPicPr>
            <a:picLocks noChangeAspect="1"/>
          </p:cNvPicPr>
          <p:nvPr/>
        </p:nvPicPr>
        <p:blipFill>
          <a:blip r:embed="rId3"/>
          <a:stretch>
            <a:fillRect/>
          </a:stretch>
        </p:blipFill>
        <p:spPr>
          <a:xfrm>
            <a:off x="10087081" y="306296"/>
            <a:ext cx="1100871" cy="1039712"/>
          </a:xfrm>
          <a:prstGeom prst="rect">
            <a:avLst/>
          </a:prstGeom>
        </p:spPr>
      </p:pic>
      <p:cxnSp>
        <p:nvCxnSpPr>
          <p:cNvPr id="12" name="Straight Connector 11">
            <a:extLst>
              <a:ext uri="{FF2B5EF4-FFF2-40B4-BE49-F238E27FC236}">
                <a16:creationId xmlns:a16="http://schemas.microsoft.com/office/drawing/2014/main" id="{B955E514-0FA5-44A2-9FA4-BD5D148D59BA}"/>
              </a:ext>
            </a:extLst>
          </p:cNvPr>
          <p:cNvCxnSpPr>
            <a:cxnSpLocks/>
          </p:cNvCxnSpPr>
          <p:nvPr/>
        </p:nvCxnSpPr>
        <p:spPr>
          <a:xfrm>
            <a:off x="9843248" y="530316"/>
            <a:ext cx="0" cy="591672"/>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7F2A953D-C46C-42A3-8B98-5D8F6CEFD671}"/>
              </a:ext>
            </a:extLst>
          </p:cNvPr>
          <p:cNvSpPr txBox="1"/>
          <p:nvPr/>
        </p:nvSpPr>
        <p:spPr>
          <a:xfrm>
            <a:off x="8032373" y="603437"/>
            <a:ext cx="1766048" cy="420756"/>
          </a:xfrm>
          <a:prstGeom prst="rect">
            <a:avLst/>
          </a:prstGeom>
          <a:noFill/>
        </p:spPr>
        <p:txBody>
          <a:bodyPr wrap="square" rtlCol="0">
            <a:spAutoFit/>
          </a:bodyPr>
          <a:lstStyle/>
          <a:p>
            <a:pPr algn="ctr"/>
            <a:r>
              <a:rPr lang="en-US" sz="1067">
                <a:solidFill>
                  <a:srgbClr val="0000A9"/>
                </a:solidFill>
                <a:latin typeface="Helvetica" pitchFamily="2" charset="0"/>
              </a:rPr>
              <a:t>Tropospheric Emissions:</a:t>
            </a:r>
          </a:p>
          <a:p>
            <a:pPr algn="ctr"/>
            <a:r>
              <a:rPr lang="en-US" sz="1067">
                <a:solidFill>
                  <a:srgbClr val="0000A9"/>
                </a:solidFill>
                <a:latin typeface="Helvetica" pitchFamily="2" charset="0"/>
              </a:rPr>
              <a:t>Monitoring of Pollution </a:t>
            </a:r>
          </a:p>
        </p:txBody>
      </p:sp>
      <p:pic>
        <p:nvPicPr>
          <p:cNvPr id="15" name="Picture 14">
            <a:extLst>
              <a:ext uri="{FF2B5EF4-FFF2-40B4-BE49-F238E27FC236}">
                <a16:creationId xmlns:a16="http://schemas.microsoft.com/office/drawing/2014/main" id="{93DF099A-E428-4C15-8D5F-0D8BF8B12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323" y="6014733"/>
            <a:ext cx="688103" cy="794760"/>
          </a:xfrm>
          <a:prstGeom prst="rect">
            <a:avLst/>
          </a:prstGeom>
        </p:spPr>
      </p:pic>
      <p:pic>
        <p:nvPicPr>
          <p:cNvPr id="16" name="Picture 15">
            <a:extLst>
              <a:ext uri="{FF2B5EF4-FFF2-40B4-BE49-F238E27FC236}">
                <a16:creationId xmlns:a16="http://schemas.microsoft.com/office/drawing/2014/main" id="{5389BCEF-E6A7-43FF-B4E8-515F546C8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3585" y="6020107"/>
            <a:ext cx="676547" cy="676547"/>
          </a:xfrm>
          <a:prstGeom prst="rect">
            <a:avLst/>
          </a:prstGeom>
        </p:spPr>
      </p:pic>
      <p:pic>
        <p:nvPicPr>
          <p:cNvPr id="17" name="Picture 16">
            <a:extLst>
              <a:ext uri="{FF2B5EF4-FFF2-40B4-BE49-F238E27FC236}">
                <a16:creationId xmlns:a16="http://schemas.microsoft.com/office/drawing/2014/main" id="{CEA892DC-4ECD-4DF3-9ADC-A446542F17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4102" y="6078357"/>
            <a:ext cx="807280" cy="667512"/>
          </a:xfrm>
          <a:prstGeom prst="rect">
            <a:avLst/>
          </a:prstGeom>
        </p:spPr>
      </p:pic>
      <p:pic>
        <p:nvPicPr>
          <p:cNvPr id="18" name="Picture 2" descr="Space Systems Command - Wikipedia">
            <a:extLst>
              <a:ext uri="{FF2B5EF4-FFF2-40B4-BE49-F238E27FC236}">
                <a16:creationId xmlns:a16="http://schemas.microsoft.com/office/drawing/2014/main" id="{7D83D506-1979-465C-A6F8-0E04EA4F236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649660" y="5944224"/>
            <a:ext cx="565785" cy="8229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7B218AC4-4BE3-46DD-AC63-DC9C7B2C44A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544974" y="6232474"/>
            <a:ext cx="1371600" cy="24645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665A911-1AF0-4EF5-A842-B5BDE1CB0B9B}"/>
              </a:ext>
            </a:extLst>
          </p:cNvPr>
          <p:cNvSpPr txBox="1">
            <a:spLocks noChangeArrowheads="1"/>
          </p:cNvSpPr>
          <p:nvPr/>
        </p:nvSpPr>
        <p:spPr bwMode="auto">
          <a:xfrm>
            <a:off x="3624350" y="1120161"/>
            <a:ext cx="8113215" cy="5047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r>
              <a:rPr lang="en-US" sz="3200" b="1" dirty="0">
                <a:solidFill>
                  <a:srgbClr val="000090"/>
                </a:solidFill>
                <a:latin typeface="Arial"/>
                <a:ea typeface="ヒラギノ角ゴ Pro W3"/>
                <a:cs typeface="Arial"/>
              </a:rPr>
              <a:t>TEMPO: A New Era of Air Quality Monitoring from Space </a:t>
            </a:r>
          </a:p>
          <a:p>
            <a:pPr algn="r" eaLnBrk="1" hangingPunct="1"/>
            <a:r>
              <a:rPr lang="en-US" sz="3200" b="1" dirty="0">
                <a:solidFill>
                  <a:srgbClr val="000090"/>
                </a:solidFill>
                <a:latin typeface="Arial"/>
                <a:ea typeface="ヒラギノ角ゴ Pro W3"/>
                <a:cs typeface="Arial"/>
              </a:rPr>
              <a:t>over North America</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prstClr val="black"/>
                </a:solidFill>
                <a:effectLst/>
                <a:uLnTx/>
                <a:uFillTx/>
                <a:latin typeface="Arial"/>
                <a:ea typeface="Arial"/>
                <a:cs typeface="Arial"/>
                <a:sym typeface="Arial"/>
              </a:rPr>
              <a:t>Xiong</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 Liu</a:t>
            </a:r>
            <a:r>
              <a:rPr kumimoji="0" lang="en-US" sz="1800" b="1" i="0" u="none" strike="noStrike" kern="0" cap="none" spc="0" normalizeH="0" baseline="30000" noProof="0" dirty="0">
                <a:ln>
                  <a:noFill/>
                </a:ln>
                <a:solidFill>
                  <a:prstClr val="black"/>
                </a:solidFill>
                <a:effectLst/>
                <a:uLnTx/>
                <a:uFillTx/>
                <a:latin typeface="Arial"/>
                <a:ea typeface="Arial"/>
                <a:cs typeface="Arial"/>
                <a:sym typeface="Arial"/>
              </a:rPr>
              <a:t>1</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 Kelly Chance</a:t>
            </a:r>
            <a:r>
              <a:rPr kumimoji="0" lang="en-US" sz="1800" b="1" i="0" u="none" strike="noStrike" kern="0" cap="none" spc="0" normalizeH="0" baseline="30000" noProof="0" dirty="0">
                <a:ln>
                  <a:noFill/>
                </a:ln>
                <a:solidFill>
                  <a:prstClr val="black"/>
                </a:solidFill>
                <a:effectLst/>
                <a:uLnTx/>
                <a:uFillTx/>
                <a:latin typeface="Arial"/>
                <a:ea typeface="Arial"/>
                <a:cs typeface="Arial"/>
                <a:sym typeface="Arial"/>
              </a:rPr>
              <a:t>1</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 Raid M. Suleiman</a:t>
            </a:r>
            <a:r>
              <a:rPr kumimoji="0" lang="en-US" sz="1800" b="1" i="0" u="none" strike="noStrike" kern="0" cap="none" spc="0" normalizeH="0" baseline="30000" noProof="0" dirty="0">
                <a:ln>
                  <a:noFill/>
                </a:ln>
                <a:solidFill>
                  <a:prstClr val="black"/>
                </a:solidFill>
                <a:effectLst/>
                <a:uLnTx/>
                <a:uFillTx/>
                <a:latin typeface="Arial"/>
                <a:ea typeface="Arial"/>
                <a:cs typeface="Arial"/>
                <a:sym typeface="Arial"/>
              </a:rPr>
              <a:t>1</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Kevin</a:t>
            </a:r>
            <a:r>
              <a:rPr lang="en-US" sz="1800" b="1" kern="0" dirty="0">
                <a:solidFill>
                  <a:prstClr val="black"/>
                </a:solidFill>
                <a:latin typeface="Arial"/>
                <a:ea typeface="Arial"/>
                <a:cs typeface="Arial"/>
                <a:sym typeface="Arial"/>
              </a:rPr>
              <a:t> </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Daugherty</a:t>
            </a:r>
            <a:r>
              <a:rPr kumimoji="0" lang="en-US" sz="1800" b="1" i="0" u="none" strike="noStrike" kern="0" cap="none" spc="0" normalizeH="0" baseline="30000" noProof="0" dirty="0">
                <a:ln>
                  <a:noFill/>
                </a:ln>
                <a:solidFill>
                  <a:prstClr val="black"/>
                </a:solidFill>
                <a:effectLst/>
                <a:uLnTx/>
                <a:uFillTx/>
                <a:latin typeface="Arial"/>
                <a:ea typeface="Arial"/>
                <a:cs typeface="Arial"/>
                <a:sym typeface="Arial"/>
              </a:rPr>
              <a:t>2</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  David Flittner</a:t>
            </a:r>
            <a:r>
              <a:rPr kumimoji="0" lang="en-US" sz="1800" b="1" i="0" u="none" strike="noStrike" kern="0" cap="none" spc="0" normalizeH="0" baseline="30000" noProof="0" dirty="0">
                <a:ln>
                  <a:noFill/>
                </a:ln>
                <a:solidFill>
                  <a:prstClr val="black"/>
                </a:solidFill>
                <a:effectLst/>
                <a:uLnTx/>
                <a:uFillTx/>
                <a:latin typeface="Arial"/>
                <a:ea typeface="Arial"/>
                <a:cs typeface="Arial"/>
                <a:sym typeface="Arial"/>
              </a:rPr>
              <a:t>2</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 John Houck</a:t>
            </a:r>
            <a:r>
              <a:rPr kumimoji="0" lang="en-US" sz="1800" b="1" i="0" u="none" strike="noStrike" kern="0" cap="none" spc="0" normalizeH="0" baseline="30000" noProof="0" dirty="0">
                <a:ln>
                  <a:noFill/>
                </a:ln>
                <a:solidFill>
                  <a:prstClr val="black"/>
                </a:solidFill>
                <a:effectLst/>
                <a:uLnTx/>
                <a:uFillTx/>
                <a:latin typeface="Arial"/>
                <a:ea typeface="Arial"/>
                <a:cs typeface="Arial"/>
                <a:sym typeface="Arial"/>
              </a:rPr>
              <a:t>1</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 John Davis</a:t>
            </a:r>
            <a:r>
              <a:rPr kumimoji="0" lang="en-US" sz="1800" b="1" i="0" u="none" strike="noStrike" kern="0" cap="none" spc="0" normalizeH="0" baseline="30000" noProof="0" dirty="0">
                <a:ln>
                  <a:noFill/>
                </a:ln>
                <a:solidFill>
                  <a:prstClr val="black"/>
                </a:solidFill>
                <a:effectLst/>
                <a:uLnTx/>
                <a:uFillTx/>
                <a:latin typeface="Arial"/>
                <a:ea typeface="Arial"/>
                <a:cs typeface="Arial"/>
                <a:sym typeface="Arial"/>
              </a:rPr>
              <a:t>1</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Gonzalo Gonzalez Abad</a:t>
            </a:r>
            <a:r>
              <a:rPr kumimoji="0" lang="en-US" sz="1800" b="1" i="0" u="none" strike="noStrike" kern="0" cap="none" spc="0" normalizeH="0" baseline="30000" noProof="0" dirty="0">
                <a:ln>
                  <a:noFill/>
                </a:ln>
                <a:solidFill>
                  <a:prstClr val="black"/>
                </a:solidFill>
                <a:effectLst/>
                <a:uLnTx/>
                <a:uFillTx/>
                <a:latin typeface="Arial"/>
                <a:ea typeface="Arial"/>
                <a:cs typeface="Arial"/>
                <a:sym typeface="Arial"/>
              </a:rPr>
              <a:t>1</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 Caroline Nowlan</a:t>
            </a:r>
            <a:r>
              <a:rPr kumimoji="0" lang="en-US" sz="1800" b="1" i="0" u="none" strike="noStrike" kern="0" cap="none" spc="0" normalizeH="0" baseline="30000" noProof="0" dirty="0">
                <a:ln>
                  <a:noFill/>
                </a:ln>
                <a:solidFill>
                  <a:prstClr val="black"/>
                </a:solidFill>
                <a:effectLst/>
                <a:uLnTx/>
                <a:uFillTx/>
                <a:latin typeface="Arial"/>
                <a:ea typeface="Arial"/>
                <a:cs typeface="Arial"/>
                <a:sym typeface="Arial"/>
              </a:rPr>
              <a:t>1</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1800" b="1" i="0" u="none" strike="noStrike" kern="0" cap="none" spc="0" normalizeH="0" baseline="0" noProof="0" dirty="0" err="1">
                <a:ln>
                  <a:noFill/>
                </a:ln>
                <a:solidFill>
                  <a:prstClr val="black"/>
                </a:solidFill>
                <a:effectLst/>
                <a:uLnTx/>
                <a:uFillTx/>
                <a:latin typeface="Arial"/>
                <a:ea typeface="Arial"/>
                <a:cs typeface="Arial"/>
                <a:sym typeface="Arial"/>
              </a:rPr>
              <a:t>Huiqun</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 Wang</a:t>
            </a:r>
            <a:r>
              <a:rPr kumimoji="0" lang="en-US" sz="1800" b="1" i="0" u="none" strike="noStrike" kern="0" cap="none" spc="0" normalizeH="0" baseline="30000" noProof="0" dirty="0">
                <a:ln>
                  <a:noFill/>
                </a:ln>
                <a:solidFill>
                  <a:prstClr val="black"/>
                </a:solidFill>
                <a:effectLst/>
                <a:uLnTx/>
                <a:uFillTx/>
                <a:latin typeface="Arial"/>
                <a:ea typeface="Arial"/>
                <a:cs typeface="Arial"/>
                <a:sym typeface="Arial"/>
              </a:rPr>
              <a:t>1</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prstClr val="black"/>
                </a:solidFill>
                <a:effectLst/>
                <a:uLnTx/>
                <a:uFillTx/>
                <a:latin typeface="Arial"/>
                <a:ea typeface="Arial"/>
                <a:cs typeface="Arial"/>
                <a:sym typeface="Arial"/>
              </a:rPr>
              <a:t>Chistopher</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 Chan Miller</a:t>
            </a:r>
            <a:r>
              <a:rPr kumimoji="0" lang="en-US" sz="1800" b="1" i="0" u="none" strike="noStrike" kern="0" cap="none" spc="0" normalizeH="0" baseline="30000" noProof="0" dirty="0">
                <a:ln>
                  <a:noFill/>
                </a:ln>
                <a:solidFill>
                  <a:prstClr val="black"/>
                </a:solidFill>
                <a:effectLst/>
                <a:uLnTx/>
                <a:uFillTx/>
                <a:latin typeface="Arial"/>
                <a:ea typeface="Arial"/>
                <a:cs typeface="Arial"/>
                <a:sym typeface="Arial"/>
              </a:rPr>
              <a:t>1,3</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1800" b="1" i="0" u="none" strike="noStrike" kern="0" cap="none" spc="0" normalizeH="0" baseline="0" noProof="0" dirty="0" err="1">
                <a:ln>
                  <a:noFill/>
                </a:ln>
                <a:solidFill>
                  <a:prstClr val="black"/>
                </a:solidFill>
                <a:effectLst/>
                <a:uLnTx/>
                <a:uFillTx/>
                <a:latin typeface="Arial"/>
                <a:ea typeface="Arial"/>
                <a:cs typeface="Arial"/>
                <a:sym typeface="Arial"/>
              </a:rPr>
              <a:t>Juseon</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 Bak</a:t>
            </a:r>
            <a:r>
              <a:rPr kumimoji="0" lang="en-US" sz="1800" b="1" i="0" u="none" strike="noStrike" kern="0" cap="none" spc="0" normalizeH="0" baseline="30000" noProof="0" dirty="0">
                <a:ln>
                  <a:noFill/>
                </a:ln>
                <a:solidFill>
                  <a:prstClr val="black"/>
                </a:solidFill>
                <a:effectLst/>
                <a:uLnTx/>
                <a:uFillTx/>
                <a:latin typeface="Arial"/>
                <a:ea typeface="Arial"/>
                <a:cs typeface="Arial"/>
                <a:sym typeface="Arial"/>
              </a:rPr>
              <a:t>4</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 Hyeong-</a:t>
            </a:r>
            <a:r>
              <a:rPr kumimoji="0" lang="en-US" sz="1800" b="1" i="0" u="none" strike="noStrike" kern="0" cap="none" spc="0" normalizeH="0" baseline="0" noProof="0" dirty="0" err="1">
                <a:ln>
                  <a:noFill/>
                </a:ln>
                <a:solidFill>
                  <a:prstClr val="black"/>
                </a:solidFill>
                <a:effectLst/>
                <a:uLnTx/>
                <a:uFillTx/>
                <a:latin typeface="Arial"/>
                <a:ea typeface="Arial"/>
                <a:cs typeface="Arial"/>
                <a:sym typeface="Arial"/>
              </a:rPr>
              <a:t>Ahn</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 Kwon</a:t>
            </a:r>
            <a:r>
              <a:rPr kumimoji="0" lang="en-US" sz="1800" b="1" i="0" u="none" strike="noStrike" kern="0" cap="none" spc="0" normalizeH="0" baseline="30000" noProof="0" dirty="0">
                <a:ln>
                  <a:noFill/>
                </a:ln>
                <a:solidFill>
                  <a:prstClr val="black"/>
                </a:solidFill>
                <a:effectLst/>
                <a:uLnTx/>
                <a:uFillTx/>
                <a:latin typeface="Arial"/>
                <a:ea typeface="Arial"/>
                <a:cs typeface="Arial"/>
                <a:sym typeface="Arial"/>
              </a:rPr>
              <a:t>1,5</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Jim Carr</a:t>
            </a:r>
            <a:r>
              <a:rPr kumimoji="0" lang="en-US" sz="1800" b="1" i="0" u="none" strike="noStrike" kern="0" cap="none" spc="0" normalizeH="0" baseline="30000" noProof="0" dirty="0">
                <a:ln>
                  <a:noFill/>
                </a:ln>
                <a:solidFill>
                  <a:prstClr val="black"/>
                </a:solidFill>
                <a:effectLst/>
                <a:uLnTx/>
                <a:uFillTx/>
                <a:latin typeface="Arial"/>
                <a:ea typeface="Arial"/>
                <a:cs typeface="Arial"/>
                <a:sym typeface="Arial"/>
              </a:rPr>
              <a:t>6</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 </a:t>
            </a:r>
            <a:r>
              <a:rPr kumimoji="0" lang="en-US" sz="1800" b="1" i="0" u="none" strike="noStrike" kern="0" cap="none" spc="0" normalizeH="0" baseline="0" noProof="0" dirty="0" err="1">
                <a:ln>
                  <a:noFill/>
                </a:ln>
                <a:solidFill>
                  <a:prstClr val="black"/>
                </a:solidFill>
                <a:effectLst/>
                <a:uLnTx/>
                <a:uFillTx/>
                <a:latin typeface="Arial"/>
                <a:cs typeface="Arial"/>
                <a:sym typeface="Arial"/>
              </a:rPr>
              <a:t>Weizhen</a:t>
            </a:r>
            <a:r>
              <a:rPr kumimoji="0" lang="en-US" sz="1800" b="1" i="0" u="none" strike="noStrike" kern="0" cap="none" spc="0" normalizeH="0" baseline="0" noProof="0" dirty="0">
                <a:ln>
                  <a:noFill/>
                </a:ln>
                <a:solidFill>
                  <a:prstClr val="black"/>
                </a:solidFill>
                <a:effectLst/>
                <a:uLnTx/>
                <a:uFillTx/>
                <a:latin typeface="Arial"/>
                <a:cs typeface="Arial"/>
                <a:sym typeface="Arial"/>
              </a:rPr>
              <a:t> Hou</a:t>
            </a:r>
            <a:r>
              <a:rPr kumimoji="0" lang="en-US" sz="1800" b="1" i="0" u="none" strike="noStrike" kern="0" cap="none" spc="0" normalizeH="0" baseline="30000" noProof="0" dirty="0">
                <a:ln>
                  <a:noFill/>
                </a:ln>
                <a:solidFill>
                  <a:prstClr val="black"/>
                </a:solidFill>
                <a:effectLst/>
                <a:uLnTx/>
                <a:uFillTx/>
                <a:latin typeface="Arial"/>
                <a:ea typeface="Arial"/>
                <a:cs typeface="Arial"/>
                <a:sym typeface="Arial"/>
              </a:rPr>
              <a:t>1</a:t>
            </a:r>
            <a:r>
              <a:rPr kumimoji="0" lang="en-US" sz="1800" b="1" i="0" u="none" strike="noStrike" kern="0" cap="none" spc="0" normalizeH="0" baseline="0" noProof="0" dirty="0">
                <a:ln>
                  <a:noFill/>
                </a:ln>
                <a:solidFill>
                  <a:prstClr val="black"/>
                </a:solidFill>
                <a:effectLst/>
                <a:uLnTx/>
                <a:uFillTx/>
                <a:latin typeface="Arial"/>
                <a:cs typeface="Arial"/>
                <a:sym typeface="Arial"/>
              </a:rPr>
              <a:t>, </a:t>
            </a:r>
            <a:r>
              <a:rPr kumimoji="0" lang="en-US" sz="1800" b="1" i="0" u="none" strike="noStrike" kern="0" cap="none" spc="0" normalizeH="0" baseline="0" noProof="0" dirty="0" err="1">
                <a:ln>
                  <a:noFill/>
                </a:ln>
                <a:solidFill>
                  <a:prstClr val="black"/>
                </a:solidFill>
                <a:effectLst/>
                <a:uLnTx/>
                <a:uFillTx/>
                <a:latin typeface="Arial"/>
                <a:ea typeface="Arial"/>
                <a:cs typeface="Arial"/>
                <a:sym typeface="Arial"/>
              </a:rPr>
              <a:t>Heesung</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 Chong</a:t>
            </a:r>
            <a:r>
              <a:rPr kumimoji="0" lang="en-US" sz="1800" b="1" i="0" u="none" strike="noStrike" kern="0" cap="none" spc="0" normalizeH="0" baseline="30000" noProof="0" dirty="0">
                <a:ln>
                  <a:noFill/>
                </a:ln>
                <a:solidFill>
                  <a:prstClr val="black"/>
                </a:solidFill>
                <a:effectLst/>
                <a:uLnTx/>
                <a:uFillTx/>
                <a:latin typeface="Arial"/>
                <a:ea typeface="Arial"/>
                <a:cs typeface="Arial"/>
                <a:sym typeface="Arial"/>
              </a:rPr>
              <a:t>1</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a:t>
            </a:r>
            <a:r>
              <a:rPr kumimoji="0" lang="en-US" sz="1800" b="1" i="0" u="none" strike="noStrike" kern="0" cap="none" spc="0" normalizeH="0" baseline="30000" noProof="0" dirty="0">
                <a:ln>
                  <a:noFill/>
                </a:ln>
                <a:solidFill>
                  <a:prstClr val="black"/>
                </a:solidFill>
                <a:effectLst/>
                <a:uLnTx/>
                <a:uFillTx/>
                <a:latin typeface="Arial"/>
                <a:ea typeface="Arial"/>
                <a:cs typeface="Arial"/>
                <a:sym typeface="Arial"/>
              </a:rPr>
              <a:t> </a:t>
            </a:r>
            <a:r>
              <a:rPr kumimoji="0" lang="en-US" sz="1800" b="1" i="0" u="none" strike="noStrike" kern="0" cap="none" spc="0" normalizeH="0" baseline="0" noProof="0" dirty="0">
                <a:ln>
                  <a:noFill/>
                </a:ln>
                <a:solidFill>
                  <a:prstClr val="black"/>
                </a:solidFill>
                <a:effectLst/>
                <a:uLnTx/>
                <a:uFillTx/>
                <a:latin typeface="Arial"/>
                <a:cs typeface="Arial"/>
                <a:sym typeface="Arial"/>
              </a:rPr>
              <a:t>Mike Newchurch</a:t>
            </a:r>
            <a:r>
              <a:rPr kumimoji="0" lang="en-US" sz="1800" b="1" i="0" u="none" strike="noStrike" kern="0" cap="none" spc="0" normalizeH="0" baseline="30000" noProof="0" dirty="0">
                <a:ln>
                  <a:noFill/>
                </a:ln>
                <a:solidFill>
                  <a:prstClr val="black"/>
                </a:solidFill>
                <a:effectLst/>
                <a:uLnTx/>
                <a:uFillTx/>
                <a:latin typeface="Arial"/>
                <a:cs typeface="Arial"/>
                <a:sym typeface="Arial"/>
              </a:rPr>
              <a:t>7</a:t>
            </a:r>
            <a:r>
              <a:rPr kumimoji="0" lang="en-US" sz="1800" b="1" i="0" u="none" strike="noStrike" kern="0" cap="none" spc="0" normalizeH="0" baseline="0" noProof="0" dirty="0">
                <a:ln>
                  <a:noFill/>
                </a:ln>
                <a:solidFill>
                  <a:prstClr val="black"/>
                </a:solidFill>
                <a:effectLst/>
                <a:uLnTx/>
                <a:uFillTx/>
                <a:latin typeface="Arial"/>
                <a:cs typeface="Arial"/>
                <a:sym typeface="Arial"/>
              </a:rPr>
              <a:t>,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prstClr val="black"/>
                </a:solidFill>
                <a:effectLst/>
                <a:uLnTx/>
                <a:uFillTx/>
                <a:latin typeface="Arial"/>
                <a:cs typeface="Arial"/>
                <a:sym typeface="Arial"/>
              </a:rPr>
              <a:t>Jim Szykman</a:t>
            </a:r>
            <a:r>
              <a:rPr kumimoji="0" lang="en-US" sz="1800" b="1" i="0" u="none" strike="noStrike" kern="0" cap="none" spc="0" normalizeH="0" baseline="30000" noProof="0" dirty="0">
                <a:ln>
                  <a:noFill/>
                </a:ln>
                <a:solidFill>
                  <a:prstClr val="black"/>
                </a:solidFill>
                <a:effectLst/>
                <a:uLnTx/>
                <a:uFillTx/>
                <a:latin typeface="Arial"/>
                <a:cs typeface="Arial"/>
                <a:sym typeface="Arial"/>
              </a:rPr>
              <a:t>8</a:t>
            </a:r>
            <a:r>
              <a:rPr kumimoji="0" lang="en-US" sz="1800" b="1" i="0" u="none" strike="noStrike" kern="0" cap="none" spc="0" normalizeH="0" baseline="0" noProof="0" dirty="0">
                <a:ln>
                  <a:noFill/>
                </a:ln>
                <a:solidFill>
                  <a:prstClr val="black"/>
                </a:solidFill>
                <a:effectLst/>
                <a:uLnTx/>
                <a:uFillTx/>
                <a:latin typeface="Arial"/>
                <a:cs typeface="Arial"/>
                <a:sym typeface="Arial"/>
              </a:rPr>
              <a:t>, Aaron Naeger</a:t>
            </a:r>
            <a:r>
              <a:rPr kumimoji="0" lang="en-US" sz="1800" b="1" i="0" u="none" strike="noStrike" kern="0" cap="none" spc="0" normalizeH="0" baseline="30000" noProof="0" dirty="0">
                <a:ln>
                  <a:noFill/>
                </a:ln>
                <a:solidFill>
                  <a:prstClr val="black"/>
                </a:solidFill>
                <a:effectLst/>
                <a:uLnTx/>
                <a:uFillTx/>
                <a:latin typeface="Arial"/>
                <a:cs typeface="Arial"/>
                <a:sym typeface="Arial"/>
              </a:rPr>
              <a:t>7</a:t>
            </a:r>
            <a:r>
              <a:rPr kumimoji="0" lang="en-US" sz="1800" b="1" i="0" u="none" strike="noStrike" kern="0" cap="none" spc="0" normalizeH="0" baseline="0" noProof="0" dirty="0">
                <a:ln>
                  <a:noFill/>
                </a:ln>
                <a:solidFill>
                  <a:prstClr val="black"/>
                </a:solidFill>
                <a:effectLst/>
                <a:uLnTx/>
                <a:uFillTx/>
                <a:latin typeface="Arial"/>
                <a:cs typeface="Arial"/>
                <a:sym typeface="Arial"/>
              </a:rPr>
              <a:t>, </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The TEMPO Team</a:t>
            </a:r>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600"/>
              </a:spcBef>
              <a:spcAft>
                <a:spcPts val="0"/>
              </a:spcAft>
              <a:buClr>
                <a:srgbClr val="000000"/>
              </a:buClr>
              <a:buSzTx/>
              <a:buFont typeface="Arial"/>
              <a:buNone/>
              <a:tabLst/>
              <a:defRPr/>
            </a:pPr>
            <a:r>
              <a:rPr kumimoji="0" lang="en-US" sz="1800" b="1" i="0" u="none" strike="noStrike" kern="0" cap="none" spc="0" normalizeH="0" baseline="30000" noProof="0" dirty="0">
                <a:ln>
                  <a:noFill/>
                </a:ln>
                <a:solidFill>
                  <a:prstClr val="black"/>
                </a:solidFill>
                <a:effectLst/>
                <a:uLnTx/>
                <a:uFillTx/>
                <a:latin typeface="Arial"/>
                <a:ea typeface="Arial"/>
                <a:cs typeface="Arial"/>
                <a:sym typeface="Arial"/>
              </a:rPr>
              <a:t>1</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CfA | Harvard &amp; Smithsonian   </a:t>
            </a:r>
            <a:r>
              <a:rPr kumimoji="0" lang="en-US" sz="1800" b="1" i="0" u="none" strike="noStrike" kern="0" cap="none" spc="0" normalizeH="0" baseline="30000" noProof="0" dirty="0">
                <a:ln>
                  <a:noFill/>
                </a:ln>
                <a:solidFill>
                  <a:prstClr val="black"/>
                </a:solidFill>
                <a:effectLst/>
                <a:uLnTx/>
                <a:uFillTx/>
                <a:latin typeface="Arial"/>
                <a:ea typeface="Arial"/>
                <a:cs typeface="Arial"/>
                <a:sym typeface="Arial"/>
              </a:rPr>
              <a:t>2</a:t>
            </a:r>
            <a:r>
              <a:rPr kumimoji="0" lang="en-US" sz="1800" b="1" i="0" u="none" strike="noStrike" kern="0" cap="none" spc="0" normalizeH="0" baseline="0" noProof="0" dirty="0">
                <a:ln>
                  <a:noFill/>
                </a:ln>
                <a:solidFill>
                  <a:prstClr val="black"/>
                </a:solidFill>
                <a:effectLst/>
                <a:uLnTx/>
                <a:uFillTx/>
                <a:latin typeface="Arial"/>
                <a:ea typeface="Arial"/>
                <a:cs typeface="Arial"/>
                <a:sym typeface="Arial"/>
              </a:rPr>
              <a:t>NASA </a:t>
            </a:r>
            <a:r>
              <a:rPr kumimoji="0" lang="en-US" sz="1800" b="1" i="0" u="none" strike="noStrike" kern="0" cap="none" spc="0" normalizeH="0" baseline="0" noProof="0" dirty="0" err="1">
                <a:ln>
                  <a:noFill/>
                </a:ln>
                <a:solidFill>
                  <a:prstClr val="black"/>
                </a:solidFill>
                <a:effectLst/>
                <a:uLnTx/>
                <a:uFillTx/>
                <a:latin typeface="Arial"/>
                <a:ea typeface="Arial"/>
                <a:cs typeface="Arial"/>
                <a:sym typeface="Arial"/>
              </a:rPr>
              <a:t>LaRc</a:t>
            </a:r>
            <a:endParaRPr kumimoji="0" lang="en-US" sz="1800" b="1"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r" defTabSz="914400" rtl="0" eaLnBrk="1" fontAlgn="auto" latinLnBrk="0" hangingPunct="1">
              <a:lnSpc>
                <a:spcPct val="100000"/>
              </a:lnSpc>
              <a:spcBef>
                <a:spcPts val="300"/>
              </a:spcBef>
              <a:spcAft>
                <a:spcPts val="0"/>
              </a:spcAft>
              <a:buClr>
                <a:srgbClr val="000000"/>
              </a:buClr>
              <a:buSzTx/>
              <a:buFont typeface="Arial"/>
              <a:buNone/>
              <a:tabLst/>
              <a:defRPr/>
            </a:pPr>
            <a:r>
              <a:rPr kumimoji="0" lang="en-US" sz="1800" b="1" i="0" u="none" strike="noStrike" kern="0" cap="none" spc="0" normalizeH="0" baseline="30000" noProof="0" dirty="0">
                <a:ln>
                  <a:noFill/>
                </a:ln>
                <a:solidFill>
                  <a:prstClr val="black"/>
                </a:solidFill>
                <a:effectLst/>
                <a:uLnTx/>
                <a:uFillTx/>
                <a:latin typeface="Arial"/>
                <a:ea typeface="Arial"/>
                <a:cs typeface="Arial"/>
                <a:sym typeface="Arial"/>
              </a:rPr>
              <a:t>3</a:t>
            </a:r>
            <a:r>
              <a:rPr kumimoji="0" lang="en-US" sz="1800" b="1" i="0" u="none" strike="noStrike" kern="0" cap="none" spc="0" normalizeH="0" baseline="0" noProof="0" dirty="0">
                <a:ln>
                  <a:noFill/>
                </a:ln>
                <a:solidFill>
                  <a:prstClr val="black"/>
                </a:solidFill>
                <a:effectLst/>
                <a:uLnTx/>
                <a:uFillTx/>
                <a:latin typeface="Arial"/>
                <a:cs typeface="Arial"/>
                <a:sym typeface="Arial"/>
              </a:rPr>
              <a:t>Harvard University   </a:t>
            </a:r>
            <a:r>
              <a:rPr kumimoji="0" lang="en-US" sz="1800" b="1" i="0" u="none" strike="noStrike" kern="0" cap="none" spc="0" normalizeH="0" baseline="30000" noProof="0" dirty="0">
                <a:ln>
                  <a:noFill/>
                </a:ln>
                <a:solidFill>
                  <a:prstClr val="black"/>
                </a:solidFill>
                <a:effectLst/>
                <a:uLnTx/>
                <a:uFillTx/>
                <a:latin typeface="Arial"/>
                <a:ea typeface="Arial"/>
                <a:cs typeface="Arial"/>
                <a:sym typeface="Arial"/>
              </a:rPr>
              <a:t>4</a:t>
            </a:r>
            <a:r>
              <a:rPr kumimoji="0" lang="en-US" sz="1800" b="1" i="0" u="none" strike="noStrike" kern="0" cap="none" spc="0" normalizeH="0" baseline="0" noProof="0" dirty="0">
                <a:ln>
                  <a:noFill/>
                </a:ln>
                <a:solidFill>
                  <a:prstClr val="black"/>
                </a:solidFill>
                <a:effectLst/>
                <a:uLnTx/>
                <a:uFillTx/>
                <a:latin typeface="Arial"/>
                <a:cs typeface="Arial"/>
                <a:sym typeface="Arial"/>
              </a:rPr>
              <a:t>Pusan National University</a:t>
            </a:r>
          </a:p>
          <a:p>
            <a:pPr marL="0" marR="0" lvl="0" indent="0" algn="r" defTabSz="914400" rtl="0" eaLnBrk="1" fontAlgn="auto" latinLnBrk="0" hangingPunct="1">
              <a:lnSpc>
                <a:spcPct val="100000"/>
              </a:lnSpc>
              <a:spcBef>
                <a:spcPts val="300"/>
              </a:spcBef>
              <a:spcAft>
                <a:spcPts val="0"/>
              </a:spcAft>
              <a:buClr>
                <a:srgbClr val="000000"/>
              </a:buClr>
              <a:buSzTx/>
              <a:buFont typeface="Arial"/>
              <a:buNone/>
              <a:tabLst/>
              <a:defRPr/>
            </a:pPr>
            <a:r>
              <a:rPr kumimoji="0" lang="en-US" sz="1800" b="1" i="0" u="none" strike="noStrike" kern="0" cap="none" spc="0" normalizeH="0" baseline="30000" noProof="0" dirty="0">
                <a:ln>
                  <a:noFill/>
                </a:ln>
                <a:solidFill>
                  <a:prstClr val="black"/>
                </a:solidFill>
                <a:effectLst/>
                <a:uLnTx/>
                <a:uFillTx/>
                <a:latin typeface="Arial"/>
                <a:cs typeface="Arial"/>
                <a:sym typeface="Arial"/>
              </a:rPr>
              <a:t>5</a:t>
            </a:r>
            <a:r>
              <a:rPr kumimoji="0" lang="en-US" sz="1800" b="1" i="0" u="none" strike="noStrike" kern="0" cap="none" spc="0" normalizeH="0" baseline="0" noProof="0" dirty="0">
                <a:ln>
                  <a:noFill/>
                </a:ln>
                <a:solidFill>
                  <a:prstClr val="black"/>
                </a:solidFill>
                <a:effectLst/>
                <a:uLnTx/>
                <a:uFillTx/>
                <a:latin typeface="Arial"/>
                <a:cs typeface="Arial"/>
                <a:sym typeface="Arial"/>
              </a:rPr>
              <a:t>U. Suwon, </a:t>
            </a:r>
            <a:r>
              <a:rPr kumimoji="0" lang="en-US" sz="1800" b="1" i="0" u="none" strike="noStrike" kern="0" cap="none" spc="0" normalizeH="0" baseline="30000" noProof="0" dirty="0">
                <a:ln>
                  <a:noFill/>
                </a:ln>
                <a:solidFill>
                  <a:prstClr val="black"/>
                </a:solidFill>
                <a:effectLst/>
                <a:uLnTx/>
                <a:uFillTx/>
                <a:latin typeface="Arial"/>
                <a:cs typeface="Arial"/>
                <a:sym typeface="Arial"/>
              </a:rPr>
              <a:t>6</a:t>
            </a:r>
            <a:r>
              <a:rPr kumimoji="0" lang="en-US" sz="1800" b="1" i="0" u="none" strike="noStrike" kern="0" cap="none" spc="0" normalizeH="0" baseline="0" noProof="0" dirty="0">
                <a:ln>
                  <a:noFill/>
                </a:ln>
                <a:solidFill>
                  <a:prstClr val="black"/>
                </a:solidFill>
                <a:effectLst/>
                <a:uLnTx/>
                <a:uFillTx/>
                <a:latin typeface="Arial"/>
                <a:cs typeface="Arial"/>
                <a:sym typeface="Arial"/>
              </a:rPr>
              <a:t>Carr Astronautics </a:t>
            </a:r>
            <a:r>
              <a:rPr kumimoji="0" lang="en-US" sz="1800" b="1" i="0" u="none" strike="noStrike" kern="0" cap="none" spc="0" normalizeH="0" baseline="30000" noProof="0" dirty="0">
                <a:ln>
                  <a:noFill/>
                </a:ln>
                <a:solidFill>
                  <a:prstClr val="black"/>
                </a:solidFill>
                <a:effectLst/>
                <a:uLnTx/>
                <a:uFillTx/>
                <a:latin typeface="Arial"/>
                <a:cs typeface="Arial"/>
                <a:sym typeface="Arial"/>
              </a:rPr>
              <a:t>7</a:t>
            </a:r>
            <a:r>
              <a:rPr kumimoji="0" lang="en-US" sz="1800" b="1" i="0" u="none" strike="noStrike" kern="0" cap="none" spc="0" normalizeH="0" baseline="0" noProof="0" dirty="0">
                <a:ln>
                  <a:noFill/>
                </a:ln>
                <a:solidFill>
                  <a:prstClr val="black"/>
                </a:solidFill>
                <a:effectLst/>
                <a:uLnTx/>
                <a:uFillTx/>
                <a:latin typeface="Arial"/>
                <a:cs typeface="Arial"/>
                <a:sym typeface="Arial"/>
              </a:rPr>
              <a:t>UAH </a:t>
            </a:r>
            <a:r>
              <a:rPr kumimoji="0" lang="en-US" sz="1800" b="1" i="0" u="none" strike="noStrike" kern="0" cap="none" spc="0" normalizeH="0" baseline="30000" noProof="0" dirty="0">
                <a:ln>
                  <a:noFill/>
                </a:ln>
                <a:solidFill>
                  <a:prstClr val="black"/>
                </a:solidFill>
                <a:effectLst/>
                <a:uLnTx/>
                <a:uFillTx/>
                <a:latin typeface="Arial"/>
                <a:cs typeface="Arial"/>
                <a:sym typeface="Arial"/>
              </a:rPr>
              <a:t>8</a:t>
            </a:r>
            <a:r>
              <a:rPr kumimoji="0" lang="en-US" sz="1800" b="1" i="0" u="none" strike="noStrike" kern="0" cap="none" spc="0" normalizeH="0" baseline="0" noProof="0" dirty="0">
                <a:ln>
                  <a:noFill/>
                </a:ln>
                <a:solidFill>
                  <a:prstClr val="black"/>
                </a:solidFill>
                <a:effectLst/>
                <a:uLnTx/>
                <a:uFillTx/>
                <a:latin typeface="Arial"/>
                <a:cs typeface="Arial"/>
                <a:sym typeface="Arial"/>
              </a:rPr>
              <a:t>EPA</a:t>
            </a:r>
            <a:endParaRPr kumimoji="0" lang="en-US" sz="1400" b="1"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prstClr val="black"/>
                </a:solidFill>
                <a:effectLst/>
                <a:uLnTx/>
                <a:uFillTx/>
                <a:latin typeface="Arial"/>
                <a:ea typeface="Arial"/>
                <a:cs typeface="Arial"/>
                <a:sym typeface="Arial"/>
                <a:hlinkClick r:id="rId9"/>
              </a:rPr>
              <a:t>xliu@cfa.harvard.edu</a:t>
            </a:r>
            <a:r>
              <a:rPr kumimoji="0" lang="en-US" sz="2000" b="1" i="0" u="none" strike="noStrike" kern="0" cap="none" spc="0" normalizeH="0" baseline="0" noProof="0" dirty="0">
                <a:ln>
                  <a:noFill/>
                </a:ln>
                <a:solidFill>
                  <a:prstClr val="black"/>
                </a:solidFill>
                <a:effectLst/>
                <a:uLnTx/>
                <a:uFillTx/>
                <a:latin typeface="Arial"/>
                <a:ea typeface="Arial"/>
                <a:cs typeface="Arial"/>
                <a:sym typeface="Arial"/>
              </a:rPr>
              <a:t>, https://</a:t>
            </a:r>
            <a:r>
              <a:rPr kumimoji="0" lang="en-US" sz="2000" b="1" i="0" u="none" strike="noStrike" kern="0" cap="none" spc="0" normalizeH="0" baseline="0" noProof="0" dirty="0" err="1">
                <a:ln>
                  <a:noFill/>
                </a:ln>
                <a:solidFill>
                  <a:prstClr val="black"/>
                </a:solidFill>
                <a:effectLst/>
                <a:uLnTx/>
                <a:uFillTx/>
                <a:latin typeface="Arial"/>
                <a:ea typeface="Arial"/>
                <a:cs typeface="Arial"/>
                <a:sym typeface="Arial"/>
              </a:rPr>
              <a:t>tempo.si.edu</a:t>
            </a:r>
            <a:r>
              <a:rPr kumimoji="0" lang="en-US" sz="2000" b="1" i="0" u="none" strike="noStrike" kern="0" cap="none" spc="0" normalizeH="0" baseline="0" noProof="0" dirty="0">
                <a:ln>
                  <a:noFill/>
                </a:ln>
                <a:solidFill>
                  <a:prstClr val="black"/>
                </a:solidFill>
                <a:effectLst/>
                <a:uLnTx/>
                <a:uFillTx/>
                <a:latin typeface="Arial"/>
                <a:ea typeface="Arial"/>
                <a:cs typeface="Arial"/>
                <a:sym typeface="Arial"/>
              </a:rPr>
              <a:t>/</a:t>
            </a:r>
            <a:endParaRPr lang="en-US" b="1" dirty="0">
              <a:solidFill>
                <a:srgbClr val="000090"/>
              </a:solidFill>
              <a:cs typeface="Arial" charset="0"/>
            </a:endParaRPr>
          </a:p>
          <a:p>
            <a:pPr algn="r" eaLnBrk="1" hangingPunct="1">
              <a:spcBef>
                <a:spcPts val="1200"/>
              </a:spcBef>
            </a:pPr>
            <a:r>
              <a:rPr lang="en-US" b="1" dirty="0">
                <a:solidFill>
                  <a:srgbClr val="000090"/>
                </a:solidFill>
                <a:cs typeface="Arial" charset="0"/>
              </a:rPr>
              <a:t>ECCC AQRD Seminar, June 1, 2023</a:t>
            </a:r>
          </a:p>
        </p:txBody>
      </p:sp>
      <p:pic>
        <p:nvPicPr>
          <p:cNvPr id="5" name="Google Shape;263;p1" descr="A collage of a person's face&#10;&#10;Description automatically generated with medium confidence">
            <a:extLst>
              <a:ext uri="{FF2B5EF4-FFF2-40B4-BE49-F238E27FC236}">
                <a16:creationId xmlns:a16="http://schemas.microsoft.com/office/drawing/2014/main" id="{FEEE4E3F-9F33-AF51-0F1D-A8E70BE447D8}"/>
              </a:ext>
            </a:extLst>
          </p:cNvPr>
          <p:cNvPicPr preferRelativeResize="0"/>
          <p:nvPr/>
        </p:nvPicPr>
        <p:blipFill rotWithShape="1">
          <a:blip r:embed="rId10">
            <a:alphaModFix/>
          </a:blip>
          <a:srcRect/>
          <a:stretch/>
        </p:blipFill>
        <p:spPr>
          <a:xfrm>
            <a:off x="-16612" y="2944042"/>
            <a:ext cx="4888629" cy="38654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75701"/>
          </a:xfrm>
        </p:spPr>
        <p:txBody>
          <a:bodyPr/>
          <a:lstStyle/>
          <a:p>
            <a:r>
              <a:rPr lang="en-US" dirty="0"/>
              <a:t>TEMPO Science Traceability Matrix</a:t>
            </a:r>
          </a:p>
        </p:txBody>
      </p:sp>
      <p:graphicFrame>
        <p:nvGraphicFramePr>
          <p:cNvPr id="5" name="Object 4"/>
          <p:cNvGraphicFramePr>
            <a:graphicFrameLocks noChangeAspect="1"/>
          </p:cNvGraphicFramePr>
          <p:nvPr>
            <p:extLst>
              <p:ext uri="{D42A27DB-BD31-4B8C-83A1-F6EECF244321}">
                <p14:modId xmlns:p14="http://schemas.microsoft.com/office/powerpoint/2010/main" val="231852001"/>
              </p:ext>
            </p:extLst>
          </p:nvPr>
        </p:nvGraphicFramePr>
        <p:xfrm>
          <a:off x="1441925" y="1152219"/>
          <a:ext cx="8912225" cy="5668428"/>
        </p:xfrm>
        <a:graphic>
          <a:graphicData uri="http://schemas.openxmlformats.org/presentationml/2006/ole">
            <mc:AlternateContent xmlns:mc="http://schemas.openxmlformats.org/markup-compatibility/2006">
              <mc:Choice xmlns:v="urn:schemas-microsoft-com:vml" Requires="v">
                <p:oleObj name="Document" r:id="rId2" imgW="8325471" imgH="5425374" progId="Word.Document.12">
                  <p:embed/>
                </p:oleObj>
              </mc:Choice>
              <mc:Fallback>
                <p:oleObj name="Document" r:id="rId2" imgW="8325471" imgH="5425374" progId="Word.Document.12">
                  <p:embed/>
                  <p:pic>
                    <p:nvPicPr>
                      <p:cNvPr id="5"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925" y="1152219"/>
                        <a:ext cx="8912225" cy="566842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Slide Number Placeholder 1">
            <a:extLst>
              <a:ext uri="{FF2B5EF4-FFF2-40B4-BE49-F238E27FC236}">
                <a16:creationId xmlns:a16="http://schemas.microsoft.com/office/drawing/2014/main" id="{D6E26D7F-B2B3-416A-8DF0-CA5A72B95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3" name="Text Box 8">
            <a:extLst>
              <a:ext uri="{FF2B5EF4-FFF2-40B4-BE49-F238E27FC236}">
                <a16:creationId xmlns:a16="http://schemas.microsoft.com/office/drawing/2014/main" id="{243A200D-1941-E1E8-4854-FB83C4ED35C5}"/>
              </a:ext>
            </a:extLst>
          </p:cNvPr>
          <p:cNvSpPr txBox="1">
            <a:spLocks noChangeArrowheads="1"/>
          </p:cNvSpPr>
          <p:nvPr/>
        </p:nvSpPr>
        <p:spPr bwMode="auto">
          <a:xfrm>
            <a:off x="10324299" y="2136338"/>
            <a:ext cx="1897553" cy="2585323"/>
          </a:xfrm>
          <a:prstGeom prst="rect">
            <a:avLst/>
          </a:prstGeom>
          <a:noFill/>
          <a:ln w="9525">
            <a:noFill/>
            <a:miter lim="800000"/>
            <a:headEnd/>
            <a:tailEnd/>
          </a:ln>
        </p:spPr>
        <p:txBody>
          <a:bodyPr wrap="square">
            <a:spAutoFit/>
          </a:bodyPr>
          <a:lstStyle/>
          <a:p>
            <a:pPr fontAlgn="base">
              <a:lnSpc>
                <a:spcPct val="90000"/>
              </a:lnSpc>
              <a:spcBef>
                <a:spcPct val="20000"/>
              </a:spcBef>
              <a:spcAft>
                <a:spcPct val="0"/>
              </a:spcAft>
              <a:defRPr/>
            </a:pPr>
            <a:r>
              <a:rPr lang="en-US" sz="2000" b="1" dirty="0">
                <a:solidFill>
                  <a:srgbClr val="000090"/>
                </a:solidFill>
                <a:latin typeface="Arial Narrow" panose="020B0604020202020204" pitchFamily="34" charset="0"/>
                <a:ea typeface="ＭＳ Ｐゴシック" charset="0"/>
                <a:cs typeface="Arial Narrow" panose="020B0604020202020204" pitchFamily="34" charset="0"/>
              </a:rPr>
              <a:t>TEMPO Requirements and Science Questions are leveraged from the GEO-CAPE Science Traceability Matrix</a:t>
            </a:r>
          </a:p>
        </p:txBody>
      </p:sp>
    </p:spTree>
    <p:extLst>
      <p:ext uri="{BB962C8B-B14F-4D97-AF65-F5344CB8AC3E}">
        <p14:creationId xmlns:p14="http://schemas.microsoft.com/office/powerpoint/2010/main" val="3388939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709BB-F0FA-447E-A724-1642CA37428C}"/>
              </a:ext>
            </a:extLst>
          </p:cNvPr>
          <p:cNvSpPr>
            <a:spLocks noGrp="1"/>
          </p:cNvSpPr>
          <p:nvPr>
            <p:ph type="title"/>
          </p:nvPr>
        </p:nvSpPr>
        <p:spPr>
          <a:xfrm>
            <a:off x="0" y="0"/>
            <a:ext cx="12191999" cy="975701"/>
          </a:xfrm>
        </p:spPr>
        <p:txBody>
          <a:bodyPr/>
          <a:lstStyle/>
          <a:p>
            <a:r>
              <a:rPr lang="en-US" sz="3600" b="0" i="0" kern="1200" dirty="0">
                <a:solidFill>
                  <a:schemeClr val="bg1"/>
                </a:solidFill>
                <a:effectLst/>
                <a:latin typeface="+mn-lt"/>
                <a:ea typeface="+mj-ea"/>
                <a:cs typeface="+mj-cs"/>
              </a:rPr>
              <a:t>TEMPO Timeline</a:t>
            </a:r>
            <a:endParaRPr lang="en-US" dirty="0"/>
          </a:p>
        </p:txBody>
      </p:sp>
      <p:sp>
        <p:nvSpPr>
          <p:cNvPr id="6" name="Slide Number Placeholder 5">
            <a:extLst>
              <a:ext uri="{FF2B5EF4-FFF2-40B4-BE49-F238E27FC236}">
                <a16:creationId xmlns:a16="http://schemas.microsoft.com/office/drawing/2014/main" id="{F2505D4D-D170-44D9-B8B6-94B08D2F052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A0E24C6-B8C2-40F0-BF2D-44D0E3E3802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7" name="Content Placeholder 6">
            <a:extLst>
              <a:ext uri="{FF2B5EF4-FFF2-40B4-BE49-F238E27FC236}">
                <a16:creationId xmlns:a16="http://schemas.microsoft.com/office/drawing/2014/main" id="{ED5E1268-FB4F-8A37-824A-0072FED083AA}"/>
              </a:ext>
            </a:extLst>
          </p:cNvPr>
          <p:cNvGraphicFramePr>
            <a:graphicFrameLocks/>
          </p:cNvGraphicFramePr>
          <p:nvPr>
            <p:extLst>
              <p:ext uri="{D42A27DB-BD31-4B8C-83A1-F6EECF244321}">
                <p14:modId xmlns:p14="http://schemas.microsoft.com/office/powerpoint/2010/main" val="1451164180"/>
              </p:ext>
            </p:extLst>
          </p:nvPr>
        </p:nvGraphicFramePr>
        <p:xfrm>
          <a:off x="160813" y="1130037"/>
          <a:ext cx="6356365" cy="5639814"/>
        </p:xfrm>
        <a:graphic>
          <a:graphicData uri="http://schemas.openxmlformats.org/drawingml/2006/table">
            <a:tbl>
              <a:tblPr firstRow="1" bandRow="1">
                <a:tableStyleId>{5940675A-B579-460E-94D1-54222C63F5DA}</a:tableStyleId>
              </a:tblPr>
              <a:tblGrid>
                <a:gridCol w="1600528">
                  <a:extLst>
                    <a:ext uri="{9D8B030D-6E8A-4147-A177-3AD203B41FA5}">
                      <a16:colId xmlns:a16="http://schemas.microsoft.com/office/drawing/2014/main" val="2168873207"/>
                    </a:ext>
                  </a:extLst>
                </a:gridCol>
                <a:gridCol w="4755837">
                  <a:extLst>
                    <a:ext uri="{9D8B030D-6E8A-4147-A177-3AD203B41FA5}">
                      <a16:colId xmlns:a16="http://schemas.microsoft.com/office/drawing/2014/main" val="3558327789"/>
                    </a:ext>
                  </a:extLst>
                </a:gridCol>
              </a:tblGrid>
              <a:tr h="426889">
                <a:tc>
                  <a:txBody>
                    <a:bodyPr/>
                    <a:lstStyle/>
                    <a:p>
                      <a:r>
                        <a:rPr lang="en-US" sz="2000" dirty="0"/>
                        <a:t>1/2013</a:t>
                      </a:r>
                    </a:p>
                  </a:txBody>
                  <a:tcPr/>
                </a:tc>
                <a:tc>
                  <a:txBody>
                    <a:bodyPr/>
                    <a:lstStyle/>
                    <a:p>
                      <a:r>
                        <a:rPr lang="en-US" sz="2000" dirty="0"/>
                        <a:t>TEMPO project kick off</a:t>
                      </a:r>
                    </a:p>
                  </a:txBody>
                  <a:tcPr/>
                </a:tc>
                <a:extLst>
                  <a:ext uri="{0D108BD9-81ED-4DB2-BD59-A6C34878D82A}">
                    <a16:rowId xmlns:a16="http://schemas.microsoft.com/office/drawing/2014/main" val="152131409"/>
                  </a:ext>
                </a:extLst>
              </a:tr>
              <a:tr h="426889">
                <a:tc>
                  <a:txBody>
                    <a:bodyPr/>
                    <a:lstStyle/>
                    <a:p>
                      <a:r>
                        <a:rPr lang="en-US" sz="2000" dirty="0"/>
                        <a:t>11/2018</a:t>
                      </a:r>
                    </a:p>
                  </a:txBody>
                  <a:tcPr/>
                </a:tc>
                <a:tc>
                  <a:txBody>
                    <a:bodyPr/>
                    <a:lstStyle/>
                    <a:p>
                      <a:r>
                        <a:rPr lang="en-US" sz="2000" dirty="0"/>
                        <a:t>Instrument delivered</a:t>
                      </a:r>
                    </a:p>
                  </a:txBody>
                  <a:tcPr/>
                </a:tc>
                <a:extLst>
                  <a:ext uri="{0D108BD9-81ED-4DB2-BD59-A6C34878D82A}">
                    <a16:rowId xmlns:a16="http://schemas.microsoft.com/office/drawing/2014/main" val="3985284939"/>
                  </a:ext>
                </a:extLst>
              </a:tr>
              <a:tr h="426889">
                <a:tc>
                  <a:txBody>
                    <a:bodyPr/>
                    <a:lstStyle/>
                    <a:p>
                      <a:r>
                        <a:rPr lang="en-US" sz="2000" dirty="0"/>
                        <a:t>07/2019</a:t>
                      </a:r>
                    </a:p>
                  </a:txBody>
                  <a:tcPr/>
                </a:tc>
                <a:tc>
                  <a:txBody>
                    <a:bodyPr/>
                    <a:lstStyle/>
                    <a:p>
                      <a:r>
                        <a:rPr lang="en-US" sz="2000" dirty="0"/>
                        <a:t>Host provider </a:t>
                      </a:r>
                      <a:r>
                        <a:rPr lang="en-US" sz="2000" dirty="0" err="1"/>
                        <a:t>Maxar</a:t>
                      </a:r>
                      <a:r>
                        <a:rPr lang="en-US" sz="2000" dirty="0"/>
                        <a:t> selected</a:t>
                      </a:r>
                    </a:p>
                  </a:txBody>
                  <a:tcPr/>
                </a:tc>
                <a:extLst>
                  <a:ext uri="{0D108BD9-81ED-4DB2-BD59-A6C34878D82A}">
                    <a16:rowId xmlns:a16="http://schemas.microsoft.com/office/drawing/2014/main" val="1254945065"/>
                  </a:ext>
                </a:extLst>
              </a:tr>
              <a:tr h="426889">
                <a:tc>
                  <a:txBody>
                    <a:bodyPr/>
                    <a:lstStyle/>
                    <a:p>
                      <a:r>
                        <a:rPr lang="en-US" sz="2000" dirty="0"/>
                        <a:t>02/2020</a:t>
                      </a:r>
                    </a:p>
                  </a:txBody>
                  <a:tcPr/>
                </a:tc>
                <a:tc>
                  <a:txBody>
                    <a:bodyPr/>
                    <a:lstStyle/>
                    <a:p>
                      <a:r>
                        <a:rPr lang="en-US" sz="2000" dirty="0"/>
                        <a:t>Host Intelsat 40e (IS-40e) selected</a:t>
                      </a:r>
                    </a:p>
                  </a:txBody>
                  <a:tcPr/>
                </a:tc>
                <a:extLst>
                  <a:ext uri="{0D108BD9-81ED-4DB2-BD59-A6C34878D82A}">
                    <a16:rowId xmlns:a16="http://schemas.microsoft.com/office/drawing/2014/main" val="807340713"/>
                  </a:ext>
                </a:extLst>
              </a:tr>
              <a:tr h="426889">
                <a:tc>
                  <a:txBody>
                    <a:bodyPr/>
                    <a:lstStyle/>
                    <a:p>
                      <a:r>
                        <a:rPr lang="en-US" altLang="zh-CN" sz="2000" dirty="0"/>
                        <a:t>6</a:t>
                      </a:r>
                      <a:r>
                        <a:rPr lang="en-US" sz="2000" dirty="0"/>
                        <a:t>/2022</a:t>
                      </a:r>
                    </a:p>
                  </a:txBody>
                  <a:tcPr/>
                </a:tc>
                <a:tc>
                  <a:txBody>
                    <a:bodyPr/>
                    <a:lstStyle/>
                    <a:p>
                      <a:r>
                        <a:rPr lang="en-US" sz="2000" dirty="0"/>
                        <a:t>TEMPO fully integrated onto IS-40e</a:t>
                      </a:r>
                    </a:p>
                  </a:txBody>
                  <a:tcPr/>
                </a:tc>
                <a:extLst>
                  <a:ext uri="{0D108BD9-81ED-4DB2-BD59-A6C34878D82A}">
                    <a16:rowId xmlns:a16="http://schemas.microsoft.com/office/drawing/2014/main" val="1179236907"/>
                  </a:ext>
                </a:extLst>
              </a:tr>
              <a:tr h="143736">
                <a:tc>
                  <a:txBody>
                    <a:bodyPr/>
                    <a:lstStyle/>
                    <a:p>
                      <a:r>
                        <a:rPr lang="en-US" sz="2000" dirty="0"/>
                        <a:t>02/2023</a:t>
                      </a:r>
                    </a:p>
                  </a:txBody>
                  <a:tcPr/>
                </a:tc>
                <a:tc>
                  <a:txBody>
                    <a:bodyPr/>
                    <a:lstStyle/>
                    <a:p>
                      <a:r>
                        <a:rPr lang="en-US" sz="2000" dirty="0"/>
                        <a:t>Operation/Mission Readiness Review (ORR/MRR) Part 1</a:t>
                      </a:r>
                    </a:p>
                  </a:txBody>
                  <a:tcPr/>
                </a:tc>
                <a:extLst>
                  <a:ext uri="{0D108BD9-81ED-4DB2-BD59-A6C34878D82A}">
                    <a16:rowId xmlns:a16="http://schemas.microsoft.com/office/drawing/2014/main" val="620509728"/>
                  </a:ext>
                </a:extLst>
              </a:tr>
              <a:tr h="146507">
                <a:tc>
                  <a:txBody>
                    <a:bodyPr/>
                    <a:lstStyle/>
                    <a:p>
                      <a:r>
                        <a:rPr lang="en-US" altLang="zh-CN" sz="2000" dirty="0"/>
                        <a:t>02/2023</a:t>
                      </a:r>
                      <a:endParaRPr lang="en-US" sz="2000" dirty="0"/>
                    </a:p>
                  </a:txBody>
                  <a:tcPr/>
                </a:tc>
                <a:tc>
                  <a:txBody>
                    <a:bodyPr/>
                    <a:lstStyle/>
                    <a:p>
                      <a:r>
                        <a:rPr lang="en-US" sz="2000" dirty="0"/>
                        <a:t>TEMPO</a:t>
                      </a:r>
                      <a:r>
                        <a:rPr lang="zh-CN" altLang="en-US" sz="2000" dirty="0"/>
                        <a:t> </a:t>
                      </a:r>
                      <a:r>
                        <a:rPr lang="en-US" altLang="zh-CN" sz="2000" dirty="0"/>
                        <a:t>integration tested</a:t>
                      </a:r>
                      <a:r>
                        <a:rPr lang="zh-CN" altLang="en-US" sz="2000" dirty="0"/>
                        <a:t> </a:t>
                      </a:r>
                      <a:r>
                        <a:rPr lang="en-US" altLang="zh-CN" sz="2000" dirty="0"/>
                        <a:t>with</a:t>
                      </a:r>
                      <a:r>
                        <a:rPr lang="zh-CN" altLang="en-US" sz="2000" dirty="0"/>
                        <a:t> </a:t>
                      </a:r>
                      <a:r>
                        <a:rPr lang="en-US" altLang="zh-CN" sz="2000" dirty="0"/>
                        <a:t>IS-40e</a:t>
                      </a:r>
                      <a:endParaRPr lang="en-US" sz="2000" dirty="0"/>
                    </a:p>
                  </a:txBody>
                  <a:tcPr/>
                </a:tc>
                <a:extLst>
                  <a:ext uri="{0D108BD9-81ED-4DB2-BD59-A6C34878D82A}">
                    <a16:rowId xmlns:a16="http://schemas.microsoft.com/office/drawing/2014/main" val="3249333198"/>
                  </a:ext>
                </a:extLst>
              </a:tr>
              <a:tr h="0">
                <a:tc>
                  <a:txBody>
                    <a:bodyPr/>
                    <a:lstStyle/>
                    <a:p>
                      <a:r>
                        <a:rPr lang="en-US" sz="2000" b="0" dirty="0">
                          <a:solidFill>
                            <a:schemeClr val="tx1"/>
                          </a:solidFill>
                        </a:rPr>
                        <a:t>4/07/2023</a:t>
                      </a:r>
                    </a:p>
                  </a:txBody>
                  <a:tcPr/>
                </a:tc>
                <a:tc>
                  <a:txBody>
                    <a:bodyPr/>
                    <a:lstStyle/>
                    <a:p>
                      <a:r>
                        <a:rPr lang="en-US" sz="2000" b="0" dirty="0">
                          <a:solidFill>
                            <a:schemeClr val="tx1"/>
                          </a:solidFill>
                        </a:rPr>
                        <a:t>Launch</a:t>
                      </a:r>
                    </a:p>
                  </a:txBody>
                  <a:tcPr/>
                </a:tc>
                <a:extLst>
                  <a:ext uri="{0D108BD9-81ED-4DB2-BD59-A6C34878D82A}">
                    <a16:rowId xmlns:a16="http://schemas.microsoft.com/office/drawing/2014/main" val="1031979593"/>
                  </a:ext>
                </a:extLst>
              </a:tr>
              <a:tr h="0">
                <a:tc>
                  <a:txBody>
                    <a:bodyPr/>
                    <a:lstStyle/>
                    <a:p>
                      <a:r>
                        <a:rPr lang="en-US" sz="2000" b="0" dirty="0">
                          <a:solidFill>
                            <a:schemeClr val="tx1"/>
                          </a:solidFill>
                        </a:rPr>
                        <a:t>5/17/2023</a:t>
                      </a:r>
                    </a:p>
                  </a:txBody>
                  <a:tcPr/>
                </a:tc>
                <a:tc>
                  <a:txBody>
                    <a:bodyPr/>
                    <a:lstStyle/>
                    <a:p>
                      <a:r>
                        <a:rPr lang="en-US" sz="2000" b="0" dirty="0">
                          <a:solidFill>
                            <a:schemeClr val="tx1"/>
                          </a:solidFill>
                        </a:rPr>
                        <a:t>ORR/MRR Part 2</a:t>
                      </a:r>
                    </a:p>
                  </a:txBody>
                  <a:tcPr/>
                </a:tc>
                <a:extLst>
                  <a:ext uri="{0D108BD9-81ED-4DB2-BD59-A6C34878D82A}">
                    <a16:rowId xmlns:a16="http://schemas.microsoft.com/office/drawing/2014/main" val="3991862456"/>
                  </a:ext>
                </a:extLst>
              </a:tr>
              <a:tr h="0">
                <a:tc>
                  <a:txBody>
                    <a:bodyPr/>
                    <a:lstStyle/>
                    <a:p>
                      <a:r>
                        <a:rPr lang="en-US" sz="2000" b="0" dirty="0">
                          <a:solidFill>
                            <a:srgbClr val="00B050"/>
                          </a:solidFill>
                        </a:rPr>
                        <a:t>6/6/2023</a:t>
                      </a:r>
                    </a:p>
                  </a:txBody>
                  <a:tcPr/>
                </a:tc>
                <a:tc>
                  <a:txBody>
                    <a:bodyPr/>
                    <a:lstStyle/>
                    <a:p>
                      <a:r>
                        <a:rPr lang="en-US" sz="2000" b="0" dirty="0">
                          <a:solidFill>
                            <a:srgbClr val="00B050"/>
                          </a:solidFill>
                        </a:rPr>
                        <a:t>TEMPO power on</a:t>
                      </a:r>
                    </a:p>
                  </a:txBody>
                  <a:tcPr/>
                </a:tc>
                <a:extLst>
                  <a:ext uri="{0D108BD9-81ED-4DB2-BD59-A6C34878D82A}">
                    <a16:rowId xmlns:a16="http://schemas.microsoft.com/office/drawing/2014/main" val="4093293380"/>
                  </a:ext>
                </a:extLst>
              </a:tr>
              <a:tr h="0">
                <a:tc>
                  <a:txBody>
                    <a:bodyPr/>
                    <a:lstStyle/>
                    <a:p>
                      <a:r>
                        <a:rPr lang="en-US" sz="2000" b="0" dirty="0">
                          <a:solidFill>
                            <a:srgbClr val="00B050"/>
                          </a:solidFill>
                        </a:rPr>
                        <a:t>7/26/2023</a:t>
                      </a:r>
                    </a:p>
                  </a:txBody>
                  <a:tcPr/>
                </a:tc>
                <a:tc>
                  <a:txBody>
                    <a:bodyPr/>
                    <a:lstStyle/>
                    <a:p>
                      <a:r>
                        <a:rPr lang="en-US" sz="2000" b="0" dirty="0">
                          <a:solidFill>
                            <a:srgbClr val="00B050"/>
                          </a:solidFill>
                        </a:rPr>
                        <a:t>TEMPO first light</a:t>
                      </a:r>
                    </a:p>
                  </a:txBody>
                  <a:tcPr/>
                </a:tc>
                <a:extLst>
                  <a:ext uri="{0D108BD9-81ED-4DB2-BD59-A6C34878D82A}">
                    <a16:rowId xmlns:a16="http://schemas.microsoft.com/office/drawing/2014/main" val="4023199527"/>
                  </a:ext>
                </a:extLst>
              </a:tr>
              <a:tr h="0">
                <a:tc>
                  <a:txBody>
                    <a:bodyPr/>
                    <a:lstStyle/>
                    <a:p>
                      <a:r>
                        <a:rPr lang="en-US" sz="2000" b="0" dirty="0">
                          <a:solidFill>
                            <a:srgbClr val="00B050"/>
                          </a:solidFill>
                        </a:rPr>
                        <a:t>10/2023</a:t>
                      </a:r>
                    </a:p>
                  </a:txBody>
                  <a:tcPr/>
                </a:tc>
                <a:tc>
                  <a:txBody>
                    <a:bodyPr/>
                    <a:lstStyle/>
                    <a:p>
                      <a:r>
                        <a:rPr lang="en-US" sz="2000" b="0" dirty="0">
                          <a:solidFill>
                            <a:srgbClr val="00B050"/>
                          </a:solidFill>
                        </a:rPr>
                        <a:t>TEMPO nominal operation</a:t>
                      </a:r>
                    </a:p>
                  </a:txBody>
                  <a:tcPr/>
                </a:tc>
                <a:extLst>
                  <a:ext uri="{0D108BD9-81ED-4DB2-BD59-A6C34878D82A}">
                    <a16:rowId xmlns:a16="http://schemas.microsoft.com/office/drawing/2014/main" val="373453277"/>
                  </a:ext>
                </a:extLst>
              </a:tr>
              <a:tr h="426889">
                <a:tc>
                  <a:txBody>
                    <a:bodyPr/>
                    <a:lstStyle/>
                    <a:p>
                      <a:r>
                        <a:rPr lang="en-US" sz="2000" b="0" dirty="0">
                          <a:solidFill>
                            <a:srgbClr val="00B050"/>
                          </a:solidFill>
                        </a:rPr>
                        <a:t>4/2024</a:t>
                      </a:r>
                    </a:p>
                  </a:txBody>
                  <a:tcPr/>
                </a:tc>
                <a:tc>
                  <a:txBody>
                    <a:bodyPr/>
                    <a:lstStyle/>
                    <a:p>
                      <a:r>
                        <a:rPr lang="en-US" sz="2000" b="0" dirty="0">
                          <a:solidFill>
                            <a:srgbClr val="00B050"/>
                          </a:solidFill>
                        </a:rPr>
                        <a:t>Release data products to the public</a:t>
                      </a:r>
                    </a:p>
                  </a:txBody>
                  <a:tcPr/>
                </a:tc>
                <a:extLst>
                  <a:ext uri="{0D108BD9-81ED-4DB2-BD59-A6C34878D82A}">
                    <a16:rowId xmlns:a16="http://schemas.microsoft.com/office/drawing/2014/main" val="3433790286"/>
                  </a:ext>
                </a:extLst>
              </a:tr>
            </a:tbl>
          </a:graphicData>
        </a:graphic>
      </p:graphicFrame>
      <p:pic>
        <p:nvPicPr>
          <p:cNvPr id="33" name="Picture 32" descr="Men standing next to a cake&#10;&#10;Description automatically generated with medium confidence">
            <a:extLst>
              <a:ext uri="{FF2B5EF4-FFF2-40B4-BE49-F238E27FC236}">
                <a16:creationId xmlns:a16="http://schemas.microsoft.com/office/drawing/2014/main" id="{F15D0974-A810-10B0-1EA6-93370B328DAE}"/>
              </a:ext>
            </a:extLst>
          </p:cNvPr>
          <p:cNvPicPr>
            <a:picLocks noChangeAspect="1"/>
          </p:cNvPicPr>
          <p:nvPr/>
        </p:nvPicPr>
        <p:blipFill rotWithShape="1">
          <a:blip r:embed="rId2"/>
          <a:srcRect t="7515" b="11564"/>
          <a:stretch/>
        </p:blipFill>
        <p:spPr>
          <a:xfrm>
            <a:off x="8318788" y="1155513"/>
            <a:ext cx="2627687" cy="2835131"/>
          </a:xfrm>
          <a:prstGeom prst="rect">
            <a:avLst/>
          </a:prstGeom>
        </p:spPr>
      </p:pic>
      <p:pic>
        <p:nvPicPr>
          <p:cNvPr id="34" name="Picture 33">
            <a:extLst>
              <a:ext uri="{FF2B5EF4-FFF2-40B4-BE49-F238E27FC236}">
                <a16:creationId xmlns:a16="http://schemas.microsoft.com/office/drawing/2014/main" id="{39601C51-2648-84D4-6291-6074EDEE47CF}"/>
              </a:ext>
            </a:extLst>
          </p:cNvPr>
          <p:cNvPicPr>
            <a:picLocks noChangeAspect="1"/>
          </p:cNvPicPr>
          <p:nvPr/>
        </p:nvPicPr>
        <p:blipFill rotWithShape="1">
          <a:blip r:embed="rId3">
            <a:extLst>
              <a:ext uri="{28A0092B-C50C-407E-A947-70E740481C1C}">
                <a14:useLocalDpi xmlns:a14="http://schemas.microsoft.com/office/drawing/2010/main"/>
              </a:ext>
            </a:extLst>
          </a:blip>
          <a:srcRect l="1381" t="21899" r="4591" b="30542"/>
          <a:stretch/>
        </p:blipFill>
        <p:spPr>
          <a:xfrm>
            <a:off x="7574571" y="3990644"/>
            <a:ext cx="4116123" cy="2630496"/>
          </a:xfrm>
          <a:prstGeom prst="rect">
            <a:avLst/>
          </a:prstGeom>
        </p:spPr>
      </p:pic>
      <p:sp>
        <p:nvSpPr>
          <p:cNvPr id="35" name="TextBox 34">
            <a:extLst>
              <a:ext uri="{FF2B5EF4-FFF2-40B4-BE49-F238E27FC236}">
                <a16:creationId xmlns:a16="http://schemas.microsoft.com/office/drawing/2014/main" id="{212380A4-E402-62ED-F574-4F898944D3DF}"/>
              </a:ext>
            </a:extLst>
          </p:cNvPr>
          <p:cNvSpPr txBox="1"/>
          <p:nvPr/>
        </p:nvSpPr>
        <p:spPr>
          <a:xfrm>
            <a:off x="8153400" y="6531034"/>
            <a:ext cx="3249287" cy="369332"/>
          </a:xfrm>
          <a:prstGeom prst="rect">
            <a:avLst/>
          </a:prstGeom>
          <a:noFill/>
        </p:spPr>
        <p:txBody>
          <a:bodyPr wrap="none" rtlCol="0">
            <a:spAutoFit/>
          </a:bodyPr>
          <a:lstStyle/>
          <a:p>
            <a:r>
              <a:rPr lang="en-US" b="1" dirty="0">
                <a:solidFill>
                  <a:schemeClr val="tx2"/>
                </a:solidFill>
              </a:rPr>
              <a:t>Credit: Ball, Instrument Delivery</a:t>
            </a:r>
          </a:p>
        </p:txBody>
      </p:sp>
    </p:spTree>
    <p:extLst>
      <p:ext uri="{BB962C8B-B14F-4D97-AF65-F5344CB8AC3E}">
        <p14:creationId xmlns:p14="http://schemas.microsoft.com/office/powerpoint/2010/main" val="1144189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709BB-F0FA-447E-A724-1642CA37428C}"/>
              </a:ext>
            </a:extLst>
          </p:cNvPr>
          <p:cNvSpPr>
            <a:spLocks noGrp="1"/>
          </p:cNvSpPr>
          <p:nvPr>
            <p:ph type="title"/>
          </p:nvPr>
        </p:nvSpPr>
        <p:spPr>
          <a:xfrm>
            <a:off x="0" y="0"/>
            <a:ext cx="12191999" cy="975701"/>
          </a:xfrm>
        </p:spPr>
        <p:txBody>
          <a:bodyPr/>
          <a:lstStyle/>
          <a:p>
            <a:r>
              <a:rPr lang="en-US" sz="3600" b="0" i="0" kern="1200" dirty="0">
                <a:solidFill>
                  <a:schemeClr val="bg1"/>
                </a:solidFill>
                <a:effectLst/>
                <a:latin typeface="+mn-lt"/>
                <a:ea typeface="+mj-ea"/>
                <a:cs typeface="+mj-cs"/>
              </a:rPr>
              <a:t>TEMPO Integration and Testing</a:t>
            </a:r>
            <a:endParaRPr lang="en-US" dirty="0"/>
          </a:p>
        </p:txBody>
      </p:sp>
      <p:sp>
        <p:nvSpPr>
          <p:cNvPr id="6" name="Slide Number Placeholder 5">
            <a:extLst>
              <a:ext uri="{FF2B5EF4-FFF2-40B4-BE49-F238E27FC236}">
                <a16:creationId xmlns:a16="http://schemas.microsoft.com/office/drawing/2014/main" id="{F2505D4D-D170-44D9-B8B6-94B08D2F052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A0E24C6-B8C2-40F0-BF2D-44D0E3E3802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 name="Picture 1" descr="A picture containing text, indoor, cluttered, messy&#10;&#10;Description automatically generated">
            <a:extLst>
              <a:ext uri="{FF2B5EF4-FFF2-40B4-BE49-F238E27FC236}">
                <a16:creationId xmlns:a16="http://schemas.microsoft.com/office/drawing/2014/main" id="{B2A95C7B-C0BF-1B01-FD5E-F96CCDA857BC}"/>
              </a:ext>
            </a:extLst>
          </p:cNvPr>
          <p:cNvPicPr>
            <a:picLocks noChangeAspect="1"/>
          </p:cNvPicPr>
          <p:nvPr/>
        </p:nvPicPr>
        <p:blipFill>
          <a:blip r:embed="rId2"/>
          <a:stretch>
            <a:fillRect/>
          </a:stretch>
        </p:blipFill>
        <p:spPr>
          <a:xfrm>
            <a:off x="0" y="1833074"/>
            <a:ext cx="3476339" cy="3773267"/>
          </a:xfrm>
          <a:prstGeom prst="rect">
            <a:avLst/>
          </a:prstGeom>
        </p:spPr>
      </p:pic>
      <p:pic>
        <p:nvPicPr>
          <p:cNvPr id="8" name="Picture 2">
            <a:extLst>
              <a:ext uri="{FF2B5EF4-FFF2-40B4-BE49-F238E27FC236}">
                <a16:creationId xmlns:a16="http://schemas.microsoft.com/office/drawing/2014/main" id="{C783AE5A-B1CC-B91C-46DC-61565977A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9589" y="2434967"/>
            <a:ext cx="4320999" cy="28806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e TEMPO air pollution sensor is hosted on Intelsat 40e, seen here at the Maxar Technologies facility in Palo Alto, California, where it was built.">
            <a:extLst>
              <a:ext uri="{FF2B5EF4-FFF2-40B4-BE49-F238E27FC236}">
                <a16:creationId xmlns:a16="http://schemas.microsoft.com/office/drawing/2014/main" id="{A9A03B06-5894-D029-A48D-6DF983C582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1001" y="2437183"/>
            <a:ext cx="4320999" cy="28784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976F320-843E-C87B-6821-1B0FE4D0450F}"/>
              </a:ext>
            </a:extLst>
          </p:cNvPr>
          <p:cNvSpPr txBox="1"/>
          <p:nvPr/>
        </p:nvSpPr>
        <p:spPr>
          <a:xfrm>
            <a:off x="127302" y="5606341"/>
            <a:ext cx="3092963" cy="369332"/>
          </a:xfrm>
          <a:prstGeom prst="rect">
            <a:avLst/>
          </a:prstGeom>
          <a:noFill/>
        </p:spPr>
        <p:txBody>
          <a:bodyPr wrap="none" rtlCol="0">
            <a:spAutoFit/>
          </a:bodyPr>
          <a:lstStyle/>
          <a:p>
            <a:r>
              <a:rPr lang="en-US" b="1" dirty="0">
                <a:solidFill>
                  <a:schemeClr val="tx2"/>
                </a:solidFill>
              </a:rPr>
              <a:t>Credit: Maxar, Sensor installed</a:t>
            </a:r>
          </a:p>
        </p:txBody>
      </p:sp>
      <p:sp>
        <p:nvSpPr>
          <p:cNvPr id="10" name="TextBox 9">
            <a:extLst>
              <a:ext uri="{FF2B5EF4-FFF2-40B4-BE49-F238E27FC236}">
                <a16:creationId xmlns:a16="http://schemas.microsoft.com/office/drawing/2014/main" id="{3A187B26-47A7-0DC4-25C8-C3887FA3F7B9}"/>
              </a:ext>
            </a:extLst>
          </p:cNvPr>
          <p:cNvSpPr txBox="1"/>
          <p:nvPr/>
        </p:nvSpPr>
        <p:spPr>
          <a:xfrm>
            <a:off x="3776438" y="5606341"/>
            <a:ext cx="3736857" cy="369332"/>
          </a:xfrm>
          <a:prstGeom prst="rect">
            <a:avLst/>
          </a:prstGeom>
          <a:noFill/>
        </p:spPr>
        <p:txBody>
          <a:bodyPr wrap="none" rtlCol="0">
            <a:spAutoFit/>
          </a:bodyPr>
          <a:lstStyle/>
          <a:p>
            <a:r>
              <a:rPr lang="en-US" b="1" dirty="0">
                <a:solidFill>
                  <a:schemeClr val="tx2"/>
                </a:solidFill>
              </a:rPr>
              <a:t>Credit: Maxar, Sensor fully integrated</a:t>
            </a:r>
          </a:p>
        </p:txBody>
      </p:sp>
      <p:sp>
        <p:nvSpPr>
          <p:cNvPr id="11" name="TextBox 10">
            <a:extLst>
              <a:ext uri="{FF2B5EF4-FFF2-40B4-BE49-F238E27FC236}">
                <a16:creationId xmlns:a16="http://schemas.microsoft.com/office/drawing/2014/main" id="{D9223257-5C67-3C70-ED80-B15C640C8B07}"/>
              </a:ext>
            </a:extLst>
          </p:cNvPr>
          <p:cNvSpPr txBox="1"/>
          <p:nvPr/>
        </p:nvSpPr>
        <p:spPr>
          <a:xfrm>
            <a:off x="8448812" y="5606341"/>
            <a:ext cx="2879571" cy="369332"/>
          </a:xfrm>
          <a:prstGeom prst="rect">
            <a:avLst/>
          </a:prstGeom>
          <a:noFill/>
        </p:spPr>
        <p:txBody>
          <a:bodyPr wrap="none" rtlCol="0">
            <a:spAutoFit/>
          </a:bodyPr>
          <a:lstStyle/>
          <a:p>
            <a:r>
              <a:rPr lang="en-US" b="1" dirty="0">
                <a:solidFill>
                  <a:schemeClr val="tx2"/>
                </a:solidFill>
              </a:rPr>
              <a:t>Credit: Maxar, Sensor tested</a:t>
            </a:r>
          </a:p>
        </p:txBody>
      </p:sp>
    </p:spTree>
    <p:extLst>
      <p:ext uri="{BB962C8B-B14F-4D97-AF65-F5344CB8AC3E}">
        <p14:creationId xmlns:p14="http://schemas.microsoft.com/office/powerpoint/2010/main" val="157557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709BB-F0FA-447E-A724-1642CA37428C}"/>
              </a:ext>
            </a:extLst>
          </p:cNvPr>
          <p:cNvSpPr>
            <a:spLocks noGrp="1"/>
          </p:cNvSpPr>
          <p:nvPr>
            <p:ph type="title"/>
          </p:nvPr>
        </p:nvSpPr>
        <p:spPr>
          <a:xfrm>
            <a:off x="0" y="0"/>
            <a:ext cx="12191999" cy="975701"/>
          </a:xfrm>
        </p:spPr>
        <p:txBody>
          <a:bodyPr/>
          <a:lstStyle/>
          <a:p>
            <a:r>
              <a:rPr lang="en-US" sz="3600" b="0" i="0" kern="1200" dirty="0">
                <a:solidFill>
                  <a:schemeClr val="bg1"/>
                </a:solidFill>
                <a:effectLst/>
                <a:latin typeface="+mn-lt"/>
                <a:ea typeface="+mj-ea"/>
                <a:cs typeface="+mj-cs"/>
              </a:rPr>
              <a:t>TEMPO Launch</a:t>
            </a:r>
            <a:endParaRPr lang="en-US" dirty="0"/>
          </a:p>
        </p:txBody>
      </p:sp>
      <p:sp>
        <p:nvSpPr>
          <p:cNvPr id="6" name="Slide Number Placeholder 5">
            <a:extLst>
              <a:ext uri="{FF2B5EF4-FFF2-40B4-BE49-F238E27FC236}">
                <a16:creationId xmlns:a16="http://schemas.microsoft.com/office/drawing/2014/main" id="{F2505D4D-D170-44D9-B8B6-94B08D2F052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A0E24C6-B8C2-40F0-BF2D-44D0E3E3802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D9223257-5C67-3C70-ED80-B15C640C8B07}"/>
              </a:ext>
            </a:extLst>
          </p:cNvPr>
          <p:cNvSpPr txBox="1"/>
          <p:nvPr/>
        </p:nvSpPr>
        <p:spPr>
          <a:xfrm>
            <a:off x="8448812" y="5606341"/>
            <a:ext cx="2879571" cy="369332"/>
          </a:xfrm>
          <a:prstGeom prst="rect">
            <a:avLst/>
          </a:prstGeom>
          <a:noFill/>
        </p:spPr>
        <p:txBody>
          <a:bodyPr wrap="none" rtlCol="0">
            <a:spAutoFit/>
          </a:bodyPr>
          <a:lstStyle/>
          <a:p>
            <a:r>
              <a:rPr lang="en-US" b="1" dirty="0">
                <a:solidFill>
                  <a:schemeClr val="tx2"/>
                </a:solidFill>
              </a:rPr>
              <a:t>Credit: Maxar, Sensor tested</a:t>
            </a:r>
          </a:p>
        </p:txBody>
      </p:sp>
      <p:pic>
        <p:nvPicPr>
          <p:cNvPr id="7" name="Picture 6" descr="A group of people standing in front of power lines&#10;&#10;Description automatically generated with medium confidence">
            <a:extLst>
              <a:ext uri="{FF2B5EF4-FFF2-40B4-BE49-F238E27FC236}">
                <a16:creationId xmlns:a16="http://schemas.microsoft.com/office/drawing/2014/main" id="{3D4BCF2E-8EF1-2FC5-C4E9-7B37BE17B1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012" y="2275366"/>
            <a:ext cx="6467417" cy="4315447"/>
          </a:xfrm>
          <a:prstGeom prst="rect">
            <a:avLst/>
          </a:prstGeom>
        </p:spPr>
      </p:pic>
      <p:pic>
        <p:nvPicPr>
          <p:cNvPr id="12" name="Picture 11" descr="A picture containing outdoor, sky, nature, light&#10;&#10;Description automatically generated">
            <a:extLst>
              <a:ext uri="{FF2B5EF4-FFF2-40B4-BE49-F238E27FC236}">
                <a16:creationId xmlns:a16="http://schemas.microsoft.com/office/drawing/2014/main" id="{D94D14F1-DE58-3576-7CBD-124138F606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65"/>
          <a:stretch/>
        </p:blipFill>
        <p:spPr>
          <a:xfrm>
            <a:off x="7085159" y="1150332"/>
            <a:ext cx="4898655" cy="5462427"/>
          </a:xfrm>
          <a:prstGeom prst="rect">
            <a:avLst/>
          </a:prstGeom>
        </p:spPr>
      </p:pic>
      <p:sp>
        <p:nvSpPr>
          <p:cNvPr id="13" name="TextBox 12">
            <a:extLst>
              <a:ext uri="{FF2B5EF4-FFF2-40B4-BE49-F238E27FC236}">
                <a16:creationId xmlns:a16="http://schemas.microsoft.com/office/drawing/2014/main" id="{970ED1C3-E1B0-DEF9-F615-986B755B4388}"/>
              </a:ext>
            </a:extLst>
          </p:cNvPr>
          <p:cNvSpPr txBox="1"/>
          <p:nvPr/>
        </p:nvSpPr>
        <p:spPr>
          <a:xfrm>
            <a:off x="851689" y="6540928"/>
            <a:ext cx="5140061" cy="369332"/>
          </a:xfrm>
          <a:prstGeom prst="rect">
            <a:avLst/>
          </a:prstGeom>
          <a:noFill/>
        </p:spPr>
        <p:txBody>
          <a:bodyPr wrap="none" rtlCol="0">
            <a:spAutoFit/>
          </a:bodyPr>
          <a:lstStyle/>
          <a:p>
            <a:pPr algn="ctr"/>
            <a:r>
              <a:rPr lang="en-US" dirty="0"/>
              <a:t>SAO and NASA TEMPO Team Members At Launch Pad</a:t>
            </a:r>
          </a:p>
        </p:txBody>
      </p:sp>
      <p:sp>
        <p:nvSpPr>
          <p:cNvPr id="14" name="TextBox 13">
            <a:extLst>
              <a:ext uri="{FF2B5EF4-FFF2-40B4-BE49-F238E27FC236}">
                <a16:creationId xmlns:a16="http://schemas.microsoft.com/office/drawing/2014/main" id="{E27122BA-E85F-753D-0A45-E72FD8AD0E2B}"/>
              </a:ext>
            </a:extLst>
          </p:cNvPr>
          <p:cNvSpPr txBox="1"/>
          <p:nvPr/>
        </p:nvSpPr>
        <p:spPr>
          <a:xfrm>
            <a:off x="7222269" y="6558409"/>
            <a:ext cx="4661725" cy="369332"/>
          </a:xfrm>
          <a:prstGeom prst="rect">
            <a:avLst/>
          </a:prstGeom>
          <a:noFill/>
        </p:spPr>
        <p:txBody>
          <a:bodyPr wrap="none" rtlCol="0">
            <a:spAutoFit/>
          </a:bodyPr>
          <a:lstStyle/>
          <a:p>
            <a:pPr algn="ctr"/>
            <a:r>
              <a:rPr lang="en-US" dirty="0"/>
              <a:t>TEMPO Launch (Photo Credit: Carey Plemmons)</a:t>
            </a:r>
          </a:p>
        </p:txBody>
      </p:sp>
      <p:sp>
        <p:nvSpPr>
          <p:cNvPr id="16" name="TextBox 15">
            <a:extLst>
              <a:ext uri="{FF2B5EF4-FFF2-40B4-BE49-F238E27FC236}">
                <a16:creationId xmlns:a16="http://schemas.microsoft.com/office/drawing/2014/main" id="{9AE9940B-44B4-34C2-FF0C-6CACAFD9519A}"/>
              </a:ext>
            </a:extLst>
          </p:cNvPr>
          <p:cNvSpPr txBox="1"/>
          <p:nvPr/>
        </p:nvSpPr>
        <p:spPr>
          <a:xfrm>
            <a:off x="420289" y="1444369"/>
            <a:ext cx="6118166" cy="830997"/>
          </a:xfrm>
          <a:prstGeom prst="rect">
            <a:avLst/>
          </a:prstGeom>
          <a:noFill/>
        </p:spPr>
        <p:txBody>
          <a:bodyPr wrap="square">
            <a:spAutoFit/>
          </a:bodyPr>
          <a:lstStyle/>
          <a:p>
            <a:r>
              <a:rPr lang="en-US" sz="2400" b="1" dirty="0"/>
              <a:t>TEMPO was successfully launched on April 7, 2023 at 12:30 am!</a:t>
            </a:r>
          </a:p>
        </p:txBody>
      </p:sp>
    </p:spTree>
    <p:extLst>
      <p:ext uri="{BB962C8B-B14F-4D97-AF65-F5344CB8AC3E}">
        <p14:creationId xmlns:p14="http://schemas.microsoft.com/office/powerpoint/2010/main" val="462555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731B3FC1-58DE-4196-868B-9EE338E9A5C5}"/>
                  </a:ext>
                </a:extLst>
              </p:cNvPr>
              <p:cNvSpPr>
                <a:spLocks noGrp="1"/>
              </p:cNvSpPr>
              <p:nvPr>
                <p:ph idx="1"/>
              </p:nvPr>
            </p:nvSpPr>
            <p:spPr>
              <a:xfrm>
                <a:off x="0" y="1047201"/>
                <a:ext cx="12192000" cy="5410200"/>
              </a:xfrm>
            </p:spPr>
            <p:txBody>
              <a:bodyPr/>
              <a:lstStyle/>
              <a:p>
                <a:r>
                  <a:rPr lang="en-US" sz="2400" b="1" dirty="0">
                    <a:latin typeface="Calibri" panose="020F0502020204030204" pitchFamily="34" charset="0"/>
                    <a:cs typeface="Calibri" panose="020F0502020204030204" pitchFamily="34" charset="0"/>
                  </a:rPr>
                  <a:t>Imaging grating spectrometer measuring solar irradiance and solar backscattered Earth radiance</a:t>
                </a:r>
              </a:p>
              <a:p>
                <a:pPr lvl="1"/>
                <a:r>
                  <a:rPr lang="en-US" sz="2200" dirty="0">
                    <a:latin typeface="Calibri" panose="020F0502020204030204" pitchFamily="34" charset="0"/>
                    <a:cs typeface="Calibri" panose="020F0502020204030204" pitchFamily="34" charset="0"/>
                  </a:rPr>
                  <a:t>2 channels (1 focal plane but with 2 2-D 2 k </a:t>
                </a:r>
                <a14:m>
                  <m:oMath xmlns:m="http://schemas.openxmlformats.org/officeDocument/2006/math">
                    <m:r>
                      <a:rPr lang="en-US" sz="2200" b="0" i="0" smtClean="0">
                        <a:latin typeface="Cambria Math" panose="02040503050406030204" pitchFamily="18" charset="0"/>
                        <a:ea typeface="Cambria Math" panose="02040503050406030204" pitchFamily="18" charset="0"/>
                      </a:rPr>
                      <m:t>× </m:t>
                    </m:r>
                  </m:oMath>
                </a14:m>
                <a:r>
                  <a:rPr lang="en-US" sz="2200" dirty="0">
                    <a:latin typeface="Calibri" panose="020F0502020204030204" pitchFamily="34" charset="0"/>
                    <a:cs typeface="Calibri" panose="020F0502020204030204" pitchFamily="34" charset="0"/>
                  </a:rPr>
                  <a:t>1k detectors ): ~293-494 + 538-741 nm </a:t>
                </a:r>
              </a:p>
              <a:p>
                <a:pPr lvl="1"/>
                <a:r>
                  <a:rPr lang="en-US" sz="2200" dirty="0">
                    <a:latin typeface="Calibri" panose="020F0502020204030204" pitchFamily="34" charset="0"/>
                    <a:cs typeface="Calibri" panose="020F0502020204030204" pitchFamily="34" charset="0"/>
                  </a:rPr>
                  <a:t>~0.6 nm FWHM, ~0.2 nm sampling</a:t>
                </a:r>
              </a:p>
              <a:p>
                <a:endParaRPr lang="en-US" sz="2400" dirty="0"/>
              </a:p>
            </p:txBody>
          </p:sp>
        </mc:Choice>
        <mc:Fallback xmlns="">
          <p:sp>
            <p:nvSpPr>
              <p:cNvPr id="7" name="Content Placeholder 6">
                <a:extLst>
                  <a:ext uri="{FF2B5EF4-FFF2-40B4-BE49-F238E27FC236}">
                    <a16:creationId xmlns:a16="http://schemas.microsoft.com/office/drawing/2014/main" id="{731B3FC1-58DE-4196-868B-9EE338E9A5C5}"/>
                  </a:ext>
                </a:extLst>
              </p:cNvPr>
              <p:cNvSpPr>
                <a:spLocks noGrp="1" noRot="1" noChangeAspect="1" noMove="1" noResize="1" noEditPoints="1" noAdjustHandles="1" noChangeArrowheads="1" noChangeShapeType="1" noTextEdit="1"/>
              </p:cNvSpPr>
              <p:nvPr>
                <p:ph idx="1"/>
              </p:nvPr>
            </p:nvSpPr>
            <p:spPr>
              <a:xfrm>
                <a:off x="0" y="1047201"/>
                <a:ext cx="12192000" cy="5410200"/>
              </a:xfrm>
              <a:blipFill>
                <a:blip r:embed="rId3"/>
                <a:stretch>
                  <a:fillRect l="-728" t="-937"/>
                </a:stretch>
              </a:blipFill>
            </p:spPr>
            <p:txBody>
              <a:bodyPr/>
              <a:lstStyle/>
              <a:p>
                <a:r>
                  <a:rPr lang="en-US">
                    <a:noFill/>
                  </a:rPr>
                  <a:t> </a:t>
                </a:r>
              </a:p>
            </p:txBody>
          </p:sp>
        </mc:Fallback>
      </mc:AlternateContent>
      <p:sp>
        <p:nvSpPr>
          <p:cNvPr id="300" name="Google Shape;300;p5"/>
          <p:cNvSpPr txBox="1">
            <a:spLocks noGrp="1"/>
          </p:cNvSpPr>
          <p:nvPr>
            <p:ph type="title"/>
          </p:nvPr>
        </p:nvSpPr>
        <p:spPr>
          <a:xfrm>
            <a:off x="0" y="0"/>
            <a:ext cx="12192000" cy="975701"/>
          </a:xfrm>
        </p:spPr>
        <p:txBody>
          <a:bodyPr/>
          <a:lstStyle/>
          <a:p>
            <a:pPr lvl="0"/>
            <a:r>
              <a:rPr lang="en-US" dirty="0"/>
              <a:t>TEMPO Instrument</a:t>
            </a:r>
          </a:p>
        </p:txBody>
      </p:sp>
      <p:grpSp>
        <p:nvGrpSpPr>
          <p:cNvPr id="302" name="Google Shape;302;p5"/>
          <p:cNvGrpSpPr>
            <a:grpSpLocks noChangeAspect="1"/>
          </p:cNvGrpSpPr>
          <p:nvPr/>
        </p:nvGrpSpPr>
        <p:grpSpPr>
          <a:xfrm>
            <a:off x="2855026" y="2639576"/>
            <a:ext cx="6481949" cy="3910059"/>
            <a:chOff x="1461409" y="1905157"/>
            <a:chExt cx="8147956" cy="4952843"/>
          </a:xfrm>
        </p:grpSpPr>
        <p:grpSp>
          <p:nvGrpSpPr>
            <p:cNvPr id="303" name="Google Shape;303;p5"/>
            <p:cNvGrpSpPr/>
            <p:nvPr/>
          </p:nvGrpSpPr>
          <p:grpSpPr>
            <a:xfrm>
              <a:off x="1461409" y="1905157"/>
              <a:ext cx="8147956" cy="4952843"/>
              <a:chOff x="563229" y="1065476"/>
              <a:chExt cx="7449248" cy="5747631"/>
            </a:xfrm>
          </p:grpSpPr>
          <p:pic>
            <p:nvPicPr>
              <p:cNvPr id="304" name="Google Shape;304;p5" descr="GOME-albedos-with desert.PNG"/>
              <p:cNvPicPr preferRelativeResize="0"/>
              <p:nvPr/>
            </p:nvPicPr>
            <p:blipFill rotWithShape="1">
              <a:blip r:embed="rId4">
                <a:alphaModFix/>
              </a:blip>
              <a:srcRect l="5503" t="9768" r="13030" b="5219"/>
              <a:stretch/>
            </p:blipFill>
            <p:spPr>
              <a:xfrm>
                <a:off x="563229" y="1065476"/>
                <a:ext cx="7449248" cy="5747631"/>
              </a:xfrm>
              <a:prstGeom prst="rect">
                <a:avLst/>
              </a:prstGeom>
              <a:noFill/>
              <a:ln>
                <a:noFill/>
              </a:ln>
            </p:spPr>
          </p:pic>
          <p:sp>
            <p:nvSpPr>
              <p:cNvPr id="305" name="Google Shape;305;p5"/>
              <p:cNvSpPr/>
              <p:nvPr/>
            </p:nvSpPr>
            <p:spPr>
              <a:xfrm>
                <a:off x="2158806" y="1524001"/>
                <a:ext cx="2057400" cy="4365624"/>
              </a:xfrm>
              <a:prstGeom prst="rect">
                <a:avLst/>
              </a:prstGeom>
              <a:noFill/>
              <a:ln w="38100" cap="flat" cmpd="sng">
                <a:solidFill>
                  <a:srgbClr val="000090"/>
                </a:solidFill>
                <a:prstDash val="dash"/>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5"/>
              <p:cNvSpPr/>
              <p:nvPr/>
            </p:nvSpPr>
            <p:spPr>
              <a:xfrm>
                <a:off x="4735195" y="1533526"/>
                <a:ext cx="2057400" cy="4365624"/>
              </a:xfrm>
              <a:prstGeom prst="rect">
                <a:avLst/>
              </a:prstGeom>
              <a:noFill/>
              <a:ln w="38100" cap="flat" cmpd="sng">
                <a:solidFill>
                  <a:srgbClr val="000090"/>
                </a:solidFill>
                <a:prstDash val="dash"/>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7" name="Google Shape;307;p5"/>
            <p:cNvSpPr txBox="1"/>
            <p:nvPr/>
          </p:nvSpPr>
          <p:spPr>
            <a:xfrm>
              <a:off x="3417031" y="2312871"/>
              <a:ext cx="2028550" cy="5067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B050"/>
                  </a:solidFill>
                  <a:effectLst/>
                  <a:uLnTx/>
                  <a:uFillTx/>
                  <a:latin typeface="Calibri"/>
                  <a:ea typeface="Calibri"/>
                  <a:cs typeface="Calibri"/>
                  <a:sym typeface="Calibri"/>
                </a:rPr>
                <a:t>~293-494 nm</a:t>
              </a:r>
              <a:endParaRPr kumimoji="0" sz="1200" b="0" i="0" u="none" strike="noStrike" kern="0" cap="none" spc="0" normalizeH="0" baseline="0" noProof="0" dirty="0">
                <a:ln>
                  <a:noFill/>
                </a:ln>
                <a:solidFill>
                  <a:srgbClr val="00B050"/>
                </a:solidFill>
                <a:effectLst/>
                <a:uLnTx/>
                <a:uFillTx/>
                <a:latin typeface="Arial"/>
                <a:cs typeface="Arial"/>
                <a:sym typeface="Arial"/>
              </a:endParaRPr>
            </a:p>
          </p:txBody>
        </p:sp>
        <p:sp>
          <p:nvSpPr>
            <p:cNvPr id="308" name="Google Shape;308;p5"/>
            <p:cNvSpPr txBox="1"/>
            <p:nvPr/>
          </p:nvSpPr>
          <p:spPr>
            <a:xfrm>
              <a:off x="6270693" y="2312871"/>
              <a:ext cx="1983032" cy="5067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B050"/>
                  </a:solidFill>
                  <a:effectLst/>
                  <a:uLnTx/>
                  <a:uFillTx/>
                  <a:latin typeface="Calibri"/>
                  <a:ea typeface="Calibri"/>
                  <a:cs typeface="Calibri"/>
                  <a:sym typeface="Calibri"/>
                </a:rPr>
                <a:t>~538-741 nm</a:t>
              </a:r>
              <a:endParaRPr kumimoji="0" sz="1200" b="0" i="0" u="none" strike="noStrike" kern="0" cap="none" spc="0" normalizeH="0" baseline="0" noProof="0" dirty="0">
                <a:ln>
                  <a:noFill/>
                </a:ln>
                <a:solidFill>
                  <a:srgbClr val="00B050"/>
                </a:solidFill>
                <a:effectLst/>
                <a:uLnTx/>
                <a:uFillTx/>
                <a:latin typeface="Arial"/>
                <a:cs typeface="Arial"/>
                <a:sym typeface="Arial"/>
              </a:endParaRPr>
            </a:p>
          </p:txBody>
        </p:sp>
      </p:grpSp>
      <p:sp>
        <p:nvSpPr>
          <p:cNvPr id="309" name="Google Shape;309;p5"/>
          <p:cNvSpPr txBox="1"/>
          <p:nvPr/>
        </p:nvSpPr>
        <p:spPr>
          <a:xfrm>
            <a:off x="2685476" y="6241858"/>
            <a:ext cx="2873926"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Examples of spectra based on GOME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Slide Number Placeholder 3">
            <a:extLst>
              <a:ext uri="{FF2B5EF4-FFF2-40B4-BE49-F238E27FC236}">
                <a16:creationId xmlns:a16="http://schemas.microsoft.com/office/drawing/2014/main" id="{2F7852D0-47A0-44DD-9B16-C9D5361B5A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564848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709BB-F0FA-447E-A724-1642CA37428C}"/>
              </a:ext>
            </a:extLst>
          </p:cNvPr>
          <p:cNvSpPr>
            <a:spLocks noGrp="1"/>
          </p:cNvSpPr>
          <p:nvPr>
            <p:ph type="title"/>
          </p:nvPr>
        </p:nvSpPr>
        <p:spPr>
          <a:xfrm>
            <a:off x="0" y="0"/>
            <a:ext cx="12192000" cy="975701"/>
          </a:xfrm>
        </p:spPr>
        <p:txBody>
          <a:bodyPr/>
          <a:lstStyle/>
          <a:p>
            <a:r>
              <a:rPr lang="en-US" sz="3600" b="0" i="0" kern="1200" dirty="0">
                <a:solidFill>
                  <a:schemeClr val="bg1"/>
                </a:solidFill>
                <a:effectLst/>
                <a:latin typeface="+mn-lt"/>
                <a:ea typeface="+mj-ea"/>
                <a:cs typeface="+mj-cs"/>
              </a:rPr>
              <a:t>TEMPO Instrument</a:t>
            </a:r>
            <a:endParaRPr lang="en-US" dirty="0"/>
          </a:p>
        </p:txBody>
      </p:sp>
      <p:sp>
        <p:nvSpPr>
          <p:cNvPr id="6" name="Slide Number Placeholder 5">
            <a:extLst>
              <a:ext uri="{FF2B5EF4-FFF2-40B4-BE49-F238E27FC236}">
                <a16:creationId xmlns:a16="http://schemas.microsoft.com/office/drawing/2014/main" id="{F2505D4D-D170-44D9-B8B6-94B08D2F052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A0E24C6-B8C2-40F0-BF2D-44D0E3E3802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CA15D84B-491D-4D5F-8235-A1A4399379BB}"/>
              </a:ext>
            </a:extLst>
          </p:cNvPr>
          <p:cNvGrpSpPr/>
          <p:nvPr/>
        </p:nvGrpSpPr>
        <p:grpSpPr>
          <a:xfrm>
            <a:off x="1586791" y="1043660"/>
            <a:ext cx="9339743" cy="5603359"/>
            <a:chOff x="109057" y="1074952"/>
            <a:chExt cx="8647016" cy="5337723"/>
          </a:xfrm>
        </p:grpSpPr>
        <p:pic>
          <p:nvPicPr>
            <p:cNvPr id="9" name="Picture 2">
              <a:extLst>
                <a:ext uri="{FF2B5EF4-FFF2-40B4-BE49-F238E27FC236}">
                  <a16:creationId xmlns:a16="http://schemas.microsoft.com/office/drawing/2014/main" id="{0ABFA050-207C-4671-83D9-B96FFFD3D5F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44122" y="3035017"/>
              <a:ext cx="2411951" cy="301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a:extLst>
                <a:ext uri="{FF2B5EF4-FFF2-40B4-BE49-F238E27FC236}">
                  <a16:creationId xmlns:a16="http://schemas.microsoft.com/office/drawing/2014/main" id="{DB1F716D-496F-4FA2-A7A0-66E2595B49DC}"/>
                </a:ext>
              </a:extLst>
            </p:cNvPr>
            <p:cNvCxnSpPr>
              <a:cxnSpLocks/>
              <a:stCxn id="18" idx="3"/>
            </p:cNvCxnSpPr>
            <p:nvPr/>
          </p:nvCxnSpPr>
          <p:spPr>
            <a:xfrm>
              <a:off x="5543003" y="3680902"/>
              <a:ext cx="2612391" cy="49497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00889987-2CC0-44C1-9639-7720F11FA841}"/>
                </a:ext>
              </a:extLst>
            </p:cNvPr>
            <p:cNvGrpSpPr/>
            <p:nvPr/>
          </p:nvGrpSpPr>
          <p:grpSpPr>
            <a:xfrm>
              <a:off x="109057" y="1074952"/>
              <a:ext cx="7734595" cy="5337723"/>
              <a:chOff x="109057" y="1074952"/>
              <a:chExt cx="7734595" cy="5337723"/>
            </a:xfrm>
          </p:grpSpPr>
          <p:pic>
            <p:nvPicPr>
              <p:cNvPr id="12" name="Picture 3">
                <a:extLst>
                  <a:ext uri="{FF2B5EF4-FFF2-40B4-BE49-F238E27FC236}">
                    <a16:creationId xmlns:a16="http://schemas.microsoft.com/office/drawing/2014/main" id="{48B49E78-F3B8-4FFD-B6CD-E24286E4726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057" y="1074952"/>
                <a:ext cx="4000143" cy="5337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8524D07F-C746-4408-80FB-315E4F2FB981}"/>
                  </a:ext>
                </a:extLst>
              </p:cNvPr>
              <p:cNvSpPr txBox="1"/>
              <p:nvPr/>
            </p:nvSpPr>
            <p:spPr>
              <a:xfrm>
                <a:off x="4295163" y="1224684"/>
                <a:ext cx="3317339" cy="351823"/>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Calibration Mechanism Assembly</a:t>
                </a:r>
              </a:p>
            </p:txBody>
          </p:sp>
          <p:sp>
            <p:nvSpPr>
              <p:cNvPr id="14" name="TextBox 13">
                <a:extLst>
                  <a:ext uri="{FF2B5EF4-FFF2-40B4-BE49-F238E27FC236}">
                    <a16:creationId xmlns:a16="http://schemas.microsoft.com/office/drawing/2014/main" id="{6749BD56-F18C-4443-90C1-6A354CAE112D}"/>
                  </a:ext>
                </a:extLst>
              </p:cNvPr>
              <p:cNvSpPr txBox="1"/>
              <p:nvPr/>
            </p:nvSpPr>
            <p:spPr>
              <a:xfrm>
                <a:off x="4295163" y="1612084"/>
                <a:ext cx="2106365" cy="351823"/>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Telescope Assembly</a:t>
                </a:r>
              </a:p>
            </p:txBody>
          </p:sp>
          <p:sp>
            <p:nvSpPr>
              <p:cNvPr id="15" name="TextBox 14">
                <a:extLst>
                  <a:ext uri="{FF2B5EF4-FFF2-40B4-BE49-F238E27FC236}">
                    <a16:creationId xmlns:a16="http://schemas.microsoft.com/office/drawing/2014/main" id="{AAE84931-90D0-4E06-A177-F9F5D7760A54}"/>
                  </a:ext>
                </a:extLst>
              </p:cNvPr>
              <p:cNvSpPr txBox="1"/>
              <p:nvPr/>
            </p:nvSpPr>
            <p:spPr>
              <a:xfrm>
                <a:off x="4314676" y="2455609"/>
                <a:ext cx="2426874" cy="351823"/>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Spectrometer Assembly</a:t>
                </a:r>
              </a:p>
            </p:txBody>
          </p:sp>
          <p:sp>
            <p:nvSpPr>
              <p:cNvPr id="16" name="TextBox 15">
                <a:extLst>
                  <a:ext uri="{FF2B5EF4-FFF2-40B4-BE49-F238E27FC236}">
                    <a16:creationId xmlns:a16="http://schemas.microsoft.com/office/drawing/2014/main" id="{2A2028D1-B388-4750-A0CD-E5EA346666CD}"/>
                  </a:ext>
                </a:extLst>
              </p:cNvPr>
              <p:cNvSpPr txBox="1"/>
              <p:nvPr/>
            </p:nvSpPr>
            <p:spPr>
              <a:xfrm>
                <a:off x="4312786" y="2016045"/>
                <a:ext cx="3530866" cy="35182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Scan Mechanism Assembly</a:t>
                </a:r>
              </a:p>
            </p:txBody>
          </p:sp>
          <p:sp>
            <p:nvSpPr>
              <p:cNvPr id="17" name="TextBox 16">
                <a:extLst>
                  <a:ext uri="{FF2B5EF4-FFF2-40B4-BE49-F238E27FC236}">
                    <a16:creationId xmlns:a16="http://schemas.microsoft.com/office/drawing/2014/main" id="{33D32AA1-55F8-4E24-BFEF-C85E78715271}"/>
                  </a:ext>
                </a:extLst>
              </p:cNvPr>
              <p:cNvSpPr txBox="1"/>
              <p:nvPr/>
            </p:nvSpPr>
            <p:spPr>
              <a:xfrm>
                <a:off x="4311941" y="4078357"/>
                <a:ext cx="1895262" cy="61569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Focal Plane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Assembly</a:t>
                </a:r>
              </a:p>
            </p:txBody>
          </p:sp>
          <p:sp>
            <p:nvSpPr>
              <p:cNvPr id="18" name="TextBox 17">
                <a:extLst>
                  <a:ext uri="{FF2B5EF4-FFF2-40B4-BE49-F238E27FC236}">
                    <a16:creationId xmlns:a16="http://schemas.microsoft.com/office/drawing/2014/main" id="{A42CD823-289B-48B5-B1C5-E6FF65857A12}"/>
                  </a:ext>
                </a:extLst>
              </p:cNvPr>
              <p:cNvSpPr txBox="1"/>
              <p:nvPr/>
            </p:nvSpPr>
            <p:spPr>
              <a:xfrm>
                <a:off x="3901044" y="3373056"/>
                <a:ext cx="1641959" cy="615691"/>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Focal Plane Electronics</a:t>
                </a:r>
                <a:endPar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9" name="TextBox 18">
                <a:extLst>
                  <a:ext uri="{FF2B5EF4-FFF2-40B4-BE49-F238E27FC236}">
                    <a16:creationId xmlns:a16="http://schemas.microsoft.com/office/drawing/2014/main" id="{14F249D8-85DF-414F-81CE-CB5409C0F522}"/>
                  </a:ext>
                </a:extLst>
              </p:cNvPr>
              <p:cNvSpPr txBox="1"/>
              <p:nvPr/>
            </p:nvSpPr>
            <p:spPr>
              <a:xfrm>
                <a:off x="4311942" y="5460715"/>
                <a:ext cx="2186866" cy="61569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Instrument Support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Assembly</a:t>
                </a:r>
              </a:p>
            </p:txBody>
          </p:sp>
          <p:sp>
            <p:nvSpPr>
              <p:cNvPr id="20" name="TextBox 19">
                <a:extLst>
                  <a:ext uri="{FF2B5EF4-FFF2-40B4-BE49-F238E27FC236}">
                    <a16:creationId xmlns:a16="http://schemas.microsoft.com/office/drawing/2014/main" id="{F075A11A-F9D6-4F7C-AD00-B6370B51E62C}"/>
                  </a:ext>
                </a:extLst>
              </p:cNvPr>
              <p:cNvSpPr txBox="1"/>
              <p:nvPr/>
            </p:nvSpPr>
            <p:spPr>
              <a:xfrm>
                <a:off x="4109200" y="2903800"/>
                <a:ext cx="2098003" cy="351823"/>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Sensor heat sink</a:t>
                </a:r>
              </a:p>
            </p:txBody>
          </p:sp>
          <p:cxnSp>
            <p:nvCxnSpPr>
              <p:cNvPr id="21" name="Straight Arrow Connector 20">
                <a:extLst>
                  <a:ext uri="{FF2B5EF4-FFF2-40B4-BE49-F238E27FC236}">
                    <a16:creationId xmlns:a16="http://schemas.microsoft.com/office/drawing/2014/main" id="{18223564-35C6-4388-8A3B-B58380C5D4DA}"/>
                  </a:ext>
                </a:extLst>
              </p:cNvPr>
              <p:cNvCxnSpPr>
                <a:stCxn id="13" idx="1"/>
              </p:cNvCxnSpPr>
              <p:nvPr/>
            </p:nvCxnSpPr>
            <p:spPr>
              <a:xfrm flipH="1">
                <a:off x="3716323" y="1400596"/>
                <a:ext cx="578840" cy="117810"/>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40240106-2C01-49FA-AC40-E554B6AE2BFC}"/>
                  </a:ext>
                </a:extLst>
              </p:cNvPr>
              <p:cNvCxnSpPr>
                <a:stCxn id="14" idx="1"/>
              </p:cNvCxnSpPr>
              <p:nvPr/>
            </p:nvCxnSpPr>
            <p:spPr>
              <a:xfrm flipH="1">
                <a:off x="2290196" y="1787996"/>
                <a:ext cx="2004967" cy="904870"/>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3A214599-1768-4E4A-92F9-83D370A9941D}"/>
                  </a:ext>
                </a:extLst>
              </p:cNvPr>
              <p:cNvCxnSpPr>
                <a:cxnSpLocks/>
                <a:stCxn id="16" idx="1"/>
              </p:cNvCxnSpPr>
              <p:nvPr/>
            </p:nvCxnSpPr>
            <p:spPr>
              <a:xfrm flipH="1">
                <a:off x="1468075" y="2191956"/>
                <a:ext cx="2844711" cy="2287765"/>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F157551B-9863-4249-A14B-A7FADA24D995}"/>
                  </a:ext>
                </a:extLst>
              </p:cNvPr>
              <p:cNvCxnSpPr>
                <a:stCxn id="15" idx="1"/>
              </p:cNvCxnSpPr>
              <p:nvPr/>
            </p:nvCxnSpPr>
            <p:spPr>
              <a:xfrm flipH="1">
                <a:off x="3523376" y="2631520"/>
                <a:ext cx="791300" cy="99746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BBFDD6DE-23A2-459B-BB19-FA335DF6B744}"/>
                  </a:ext>
                </a:extLst>
              </p:cNvPr>
              <p:cNvCxnSpPr>
                <a:cxnSpLocks/>
                <a:stCxn id="17" idx="1"/>
              </p:cNvCxnSpPr>
              <p:nvPr/>
            </p:nvCxnSpPr>
            <p:spPr>
              <a:xfrm flipH="1">
                <a:off x="3101012" y="4396527"/>
                <a:ext cx="1210928" cy="1185289"/>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39B0FE81-99F4-47B9-BCFE-FB453FE72BE5}"/>
                  </a:ext>
                </a:extLst>
              </p:cNvPr>
              <p:cNvCxnSpPr>
                <a:stCxn id="20" idx="3"/>
              </p:cNvCxnSpPr>
              <p:nvPr/>
            </p:nvCxnSpPr>
            <p:spPr>
              <a:xfrm>
                <a:off x="6207203" y="3079712"/>
                <a:ext cx="583211" cy="665352"/>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DF18CDB0-6577-46C3-8E28-4B3B1B5B2CCA}"/>
                  </a:ext>
                </a:extLst>
              </p:cNvPr>
              <p:cNvCxnSpPr>
                <a:stCxn id="19" idx="1"/>
              </p:cNvCxnSpPr>
              <p:nvPr/>
            </p:nvCxnSpPr>
            <p:spPr>
              <a:xfrm flipH="1">
                <a:off x="4008477" y="5768561"/>
                <a:ext cx="303465" cy="504649"/>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4165E1B5-8AD3-48F2-A663-10806AE57E1E}"/>
                  </a:ext>
                </a:extLst>
              </p:cNvPr>
              <p:cNvSpPr txBox="1"/>
              <p:nvPr/>
            </p:nvSpPr>
            <p:spPr>
              <a:xfrm>
                <a:off x="4314895" y="4752732"/>
                <a:ext cx="2183913" cy="61569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Instrument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Control Electronics</a:t>
                </a:r>
                <a:endParaRPr kumimoji="0" lang="en-US" sz="2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cxnSp>
            <p:nvCxnSpPr>
              <p:cNvPr id="29" name="Straight Arrow Connector 28">
                <a:extLst>
                  <a:ext uri="{FF2B5EF4-FFF2-40B4-BE49-F238E27FC236}">
                    <a16:creationId xmlns:a16="http://schemas.microsoft.com/office/drawing/2014/main" id="{3F28B7A2-993C-4E73-B59E-E8A4CB45BBDA}"/>
                  </a:ext>
                </a:extLst>
              </p:cNvPr>
              <p:cNvCxnSpPr/>
              <p:nvPr/>
            </p:nvCxnSpPr>
            <p:spPr>
              <a:xfrm>
                <a:off x="5756744" y="4993420"/>
                <a:ext cx="971350" cy="22263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grpSp>
      </p:grpSp>
      <p:sp>
        <p:nvSpPr>
          <p:cNvPr id="2" name="TextBox 1">
            <a:extLst>
              <a:ext uri="{FF2B5EF4-FFF2-40B4-BE49-F238E27FC236}">
                <a16:creationId xmlns:a16="http://schemas.microsoft.com/office/drawing/2014/main" id="{D203D6D3-999E-49BF-72F7-6811808C50B9}"/>
              </a:ext>
            </a:extLst>
          </p:cNvPr>
          <p:cNvSpPr txBox="1"/>
          <p:nvPr/>
        </p:nvSpPr>
        <p:spPr>
          <a:xfrm>
            <a:off x="2876605" y="6431575"/>
            <a:ext cx="1351973" cy="400110"/>
          </a:xfrm>
          <a:prstGeom prst="rect">
            <a:avLst/>
          </a:prstGeom>
          <a:noFill/>
        </p:spPr>
        <p:txBody>
          <a:bodyPr wrap="none" rtlCol="0">
            <a:spAutoFit/>
          </a:bodyPr>
          <a:lstStyle/>
          <a:p>
            <a:r>
              <a:rPr lang="en-US" sz="2000" b="1" dirty="0">
                <a:solidFill>
                  <a:schemeClr val="tx2"/>
                </a:solidFill>
              </a:rPr>
              <a:t>Credit: Ball</a:t>
            </a:r>
          </a:p>
        </p:txBody>
      </p:sp>
    </p:spTree>
    <p:extLst>
      <p:ext uri="{BB962C8B-B14F-4D97-AF65-F5344CB8AC3E}">
        <p14:creationId xmlns:p14="http://schemas.microsoft.com/office/powerpoint/2010/main" val="1888558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Content Placeholder 16">
                <a:extLst>
                  <a:ext uri="{FF2B5EF4-FFF2-40B4-BE49-F238E27FC236}">
                    <a16:creationId xmlns:a16="http://schemas.microsoft.com/office/drawing/2014/main" id="{100471FD-9374-4E54-84D8-AE2DEC3C9AB0}"/>
                  </a:ext>
                </a:extLst>
              </p:cNvPr>
              <p:cNvSpPr>
                <a:spLocks noGrp="1"/>
              </p:cNvSpPr>
              <p:nvPr>
                <p:ph idx="1"/>
              </p:nvPr>
            </p:nvSpPr>
            <p:spPr>
              <a:xfrm>
                <a:off x="5881737" y="1604547"/>
                <a:ext cx="6310263" cy="4765777"/>
              </a:xfrm>
            </p:spPr>
            <p:txBody>
              <a:bodyPr/>
              <a:lstStyle/>
              <a:p>
                <a:r>
                  <a:rPr lang="en-US" sz="2400" b="1" dirty="0">
                    <a:latin typeface="Calibri" panose="020F0502020204030204" pitchFamily="34" charset="0"/>
                    <a:cs typeface="Calibri" panose="020F0502020204030204" pitchFamily="34" charset="0"/>
                  </a:rPr>
                  <a:t>Nominal: </a:t>
                </a:r>
                <a:r>
                  <a:rPr lang="en-US" sz="2400" dirty="0">
                    <a:latin typeface="Calibri" panose="020F0502020204030204" pitchFamily="34" charset="0"/>
                    <a:cs typeface="Calibri" panose="020F0502020204030204" pitchFamily="34" charset="0"/>
                  </a:rPr>
                  <a:t>Scan Field of Regard (FOR) in 1 hour with 10 granules</a:t>
                </a:r>
              </a:p>
              <a:p>
                <a:pPr lvl="1"/>
                <a:r>
                  <a:rPr lang="en-US" sz="2200" dirty="0"/>
                  <a:t>~ 2K N/S pixels </a:t>
                </a:r>
                <a14:m>
                  <m:oMath xmlns:m="http://schemas.openxmlformats.org/officeDocument/2006/math">
                    <m:r>
                      <a:rPr lang="en-US" sz="2200" b="0" i="0" smtClean="0">
                        <a:latin typeface="Cambria Math" panose="02040503050406030204" pitchFamily="18" charset="0"/>
                        <a:ea typeface="Cambria Math" panose="02040503050406030204" pitchFamily="18" charset="0"/>
                      </a:rPr>
                      <m:t>×</m:t>
                    </m:r>
                  </m:oMath>
                </a14:m>
                <a:r>
                  <a:rPr lang="en-US" sz="2200" dirty="0">
                    <a:solidFill>
                      <a:srgbClr val="FF0000"/>
                    </a:solidFill>
                  </a:rPr>
                  <a:t> </a:t>
                </a:r>
                <a:r>
                  <a:rPr lang="en-US" sz="2200" dirty="0"/>
                  <a:t>1226 steps/</a:t>
                </a:r>
                <a:r>
                  <a:rPr lang="en-US" sz="2200" dirty="0" err="1"/>
                  <a:t>hr</a:t>
                </a:r>
                <a:r>
                  <a:rPr lang="en-US" sz="2200" dirty="0"/>
                  <a:t>, ~ 2.5 M pixels/</a:t>
                </a:r>
                <a:r>
                  <a:rPr lang="en-US" sz="2200" dirty="0" err="1"/>
                  <a:t>hr</a:t>
                </a:r>
                <a:r>
                  <a:rPr lang="en-US" sz="2200" dirty="0"/>
                  <a:t>, daily # spatial pixels ~TROPOMI</a:t>
                </a:r>
              </a:p>
              <a:p>
                <a:pPr lvl="1"/>
                <a:r>
                  <a:rPr lang="en-US" sz="2200" dirty="0"/>
                  <a:t>2 </a:t>
                </a:r>
                <a14:m>
                  <m:oMath xmlns:m="http://schemas.openxmlformats.org/officeDocument/2006/math">
                    <m:r>
                      <a:rPr lang="en-US" sz="2200" b="0" i="0" smtClean="0">
                        <a:latin typeface="Cambria Math" panose="02040503050406030204" pitchFamily="18" charset="0"/>
                        <a:ea typeface="Cambria Math" panose="02040503050406030204" pitchFamily="18" charset="0"/>
                      </a:rPr>
                      <m:t>×</m:t>
                    </m:r>
                  </m:oMath>
                </a14:m>
                <a:r>
                  <a:rPr lang="en-US" sz="2200" dirty="0"/>
                  <a:t> 4.75 km</a:t>
                </a:r>
                <a:r>
                  <a:rPr lang="en-US" sz="2200" baseline="30000" dirty="0"/>
                  <a:t>2</a:t>
                </a:r>
                <a:r>
                  <a:rPr lang="en-US" sz="2200" dirty="0"/>
                  <a:t> @center of FOR, from 8 km</a:t>
                </a:r>
                <a:r>
                  <a:rPr lang="en-US" sz="2200" baseline="30000" dirty="0"/>
                  <a:t>2</a:t>
                </a:r>
                <a:r>
                  <a:rPr lang="en-US" sz="2200" dirty="0"/>
                  <a:t> at Mexico City to 21 km</a:t>
                </a:r>
                <a:r>
                  <a:rPr lang="en-US" sz="2200" baseline="30000" dirty="0"/>
                  <a:t>2</a:t>
                </a:r>
                <a:r>
                  <a:rPr lang="en-US" sz="2200" dirty="0"/>
                  <a:t> at Canadian Tar Sands</a:t>
                </a:r>
              </a:p>
              <a:p>
                <a:r>
                  <a:rPr lang="en-US" sz="2200" b="1" dirty="0"/>
                  <a:t>Optimized scan</a:t>
                </a:r>
                <a:r>
                  <a:rPr lang="en-US" sz="2200" dirty="0"/>
                  <a:t>: in the early morning and late afternoon, daylight portion of FOR, higher temporal resolution</a:t>
                </a:r>
              </a:p>
              <a:p>
                <a:r>
                  <a:rPr lang="en-US" sz="2200" b="1" dirty="0"/>
                  <a:t>High-time scan (up to 25%)</a:t>
                </a:r>
                <a:r>
                  <a:rPr lang="en-US" sz="2200" dirty="0"/>
                  <a:t>: selected portion of FOR at higher temporal resolution (e.g., &lt;= 10 mins), can oversample to effectively increase spatial resolution</a:t>
                </a:r>
              </a:p>
            </p:txBody>
          </p:sp>
        </mc:Choice>
        <mc:Fallback xmlns="">
          <p:sp>
            <p:nvSpPr>
              <p:cNvPr id="17" name="Content Placeholder 16">
                <a:extLst>
                  <a:ext uri="{FF2B5EF4-FFF2-40B4-BE49-F238E27FC236}">
                    <a16:creationId xmlns:a16="http://schemas.microsoft.com/office/drawing/2014/main" id="{100471FD-9374-4E54-84D8-AE2DEC3C9AB0}"/>
                  </a:ext>
                </a:extLst>
              </p:cNvPr>
              <p:cNvSpPr>
                <a:spLocks noGrp="1" noRot="1" noChangeAspect="1" noMove="1" noResize="1" noEditPoints="1" noAdjustHandles="1" noChangeArrowheads="1" noChangeShapeType="1" noTextEdit="1"/>
              </p:cNvSpPr>
              <p:nvPr>
                <p:ph idx="1"/>
              </p:nvPr>
            </p:nvSpPr>
            <p:spPr>
              <a:xfrm>
                <a:off x="5881737" y="1604547"/>
                <a:ext cx="6310263" cy="4765777"/>
              </a:xfrm>
              <a:blipFill>
                <a:blip r:embed="rId3"/>
                <a:stretch>
                  <a:fillRect l="-1406" t="-1064" r="-2008" b="-2926"/>
                </a:stretch>
              </a:blipFill>
            </p:spPr>
            <p:txBody>
              <a:bodyPr/>
              <a:lstStyle/>
              <a:p>
                <a:r>
                  <a:rPr lang="en-US">
                    <a:noFill/>
                  </a:rPr>
                  <a:t> </a:t>
                </a:r>
              </a:p>
            </p:txBody>
          </p:sp>
        </mc:Fallback>
      </mc:AlternateContent>
      <p:sp>
        <p:nvSpPr>
          <p:cNvPr id="7" name="Title 6">
            <a:extLst>
              <a:ext uri="{FF2B5EF4-FFF2-40B4-BE49-F238E27FC236}">
                <a16:creationId xmlns:a16="http://schemas.microsoft.com/office/drawing/2014/main" id="{BF59EAD2-D438-4FAA-A3D7-FE3E4EEF616E}"/>
              </a:ext>
            </a:extLst>
          </p:cNvPr>
          <p:cNvSpPr>
            <a:spLocks noGrp="1"/>
          </p:cNvSpPr>
          <p:nvPr>
            <p:ph type="title"/>
          </p:nvPr>
        </p:nvSpPr>
        <p:spPr>
          <a:xfrm>
            <a:off x="0" y="0"/>
            <a:ext cx="12192000" cy="975701"/>
          </a:xfrm>
        </p:spPr>
        <p:txBody>
          <a:bodyPr/>
          <a:lstStyle/>
          <a:p>
            <a:r>
              <a:rPr lang="en-US" dirty="0"/>
              <a:t>TEMPO Operation</a:t>
            </a:r>
          </a:p>
        </p:txBody>
      </p:sp>
      <p:pic>
        <p:nvPicPr>
          <p:cNvPr id="318" name="Google Shape;318;p6"/>
          <p:cNvPicPr preferRelativeResize="0">
            <a:picLocks noChangeAspect="1"/>
          </p:cNvPicPr>
          <p:nvPr/>
        </p:nvPicPr>
        <p:blipFill rotWithShape="1">
          <a:blip r:embed="rId4">
            <a:alphaModFix/>
          </a:blip>
          <a:srcRect l="10152" t="12520" r="10281" b="8383"/>
          <a:stretch/>
        </p:blipFill>
        <p:spPr>
          <a:xfrm>
            <a:off x="114301" y="1605646"/>
            <a:ext cx="5767436" cy="4424334"/>
          </a:xfrm>
          <a:prstGeom prst="rect">
            <a:avLst/>
          </a:prstGeom>
          <a:noFill/>
          <a:ln>
            <a:noFill/>
          </a:ln>
        </p:spPr>
      </p:pic>
      <p:sp>
        <p:nvSpPr>
          <p:cNvPr id="319" name="Google Shape;319;p6"/>
          <p:cNvSpPr txBox="1"/>
          <p:nvPr/>
        </p:nvSpPr>
        <p:spPr>
          <a:xfrm>
            <a:off x="114301" y="6040350"/>
            <a:ext cx="6486795" cy="523180"/>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Field of regard is optimized to cover both Puerto Rico and Canadian tar sands.</a:t>
            </a:r>
            <a:endParaRPr kumimoji="0" sz="1400" b="0" i="0" u="none" strike="noStrike" kern="0" cap="none" spc="0" normalizeH="0" baseline="0" noProof="0" dirty="0">
              <a:ln>
                <a:noFill/>
              </a:ln>
              <a:solidFill>
                <a:srgbClr val="000000"/>
              </a:solidFill>
              <a:effectLst/>
              <a:uLnTx/>
              <a:uFillTx/>
              <a:latin typeface="Calibri"/>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S5p-TROPOMI NO</a:t>
            </a:r>
            <a:r>
              <a:rPr kumimoji="0" lang="en-US" sz="1400" b="0" i="0" u="none" strike="noStrike" kern="0" cap="none" spc="0" normalizeH="0" baseline="-25000" noProof="0" dirty="0">
                <a:ln>
                  <a:noFill/>
                </a:ln>
                <a:solidFill>
                  <a:srgbClr val="000000"/>
                </a:solidFill>
                <a:effectLst/>
                <a:uLnTx/>
                <a:uFillTx/>
                <a:latin typeface="Calibri"/>
                <a:ea typeface="Calibri"/>
                <a:cs typeface="Calibri"/>
                <a:sym typeface="Calibri"/>
              </a:rPr>
              <a:t>2</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product oversampled by Kang Sun.</a:t>
            </a:r>
            <a:endParaRPr kumimoji="0" sz="1400" b="0" i="0" u="none" strike="noStrike" kern="0" cap="none" spc="0" normalizeH="0" baseline="0" noProof="0" dirty="0">
              <a:ln>
                <a:noFill/>
              </a:ln>
              <a:solidFill>
                <a:srgbClr val="000000"/>
              </a:solidFill>
              <a:effectLst/>
              <a:uLnTx/>
              <a:uFillTx/>
              <a:latin typeface="Calibri"/>
              <a:cs typeface="Arial"/>
              <a:sym typeface="Arial"/>
            </a:endParaRPr>
          </a:p>
        </p:txBody>
      </p:sp>
      <p:sp>
        <p:nvSpPr>
          <p:cNvPr id="320" name="Google Shape;320;p6"/>
          <p:cNvSpPr txBox="1"/>
          <p:nvPr/>
        </p:nvSpPr>
        <p:spPr>
          <a:xfrm>
            <a:off x="114301" y="1089766"/>
            <a:ext cx="11955780" cy="461665"/>
          </a:xfrm>
          <a:prstGeom prst="rect">
            <a:avLst/>
          </a:prstGeom>
          <a:noFill/>
          <a:ln>
            <a:noFill/>
          </a:ln>
        </p:spPr>
        <p:txBody>
          <a:bodyPr spcFirstLastPara="1" wrap="square" lIns="91425" tIns="45700" rIns="91425" bIns="45700" anchor="t" anchorCtr="0">
            <a:spAutoFit/>
          </a:bodyPr>
          <a:lstStyle/>
          <a:p>
            <a:pPr marL="342900" marR="0" lvl="1" indent="-342900" algn="l" defTabSz="914400" rtl="0" eaLnBrk="1" fontAlgn="auto" latinLnBrk="0" hangingPunct="1">
              <a:lnSpc>
                <a:spcPct val="100000"/>
              </a:lnSpc>
              <a:spcBef>
                <a:spcPts val="0"/>
              </a:spcBef>
              <a:spcAft>
                <a:spcPts val="0"/>
              </a:spcAft>
              <a:buClrTx/>
              <a:buSzPts val="2400"/>
              <a:buFont typeface="Wingdings" panose="05000000000000000000" pitchFamily="2" charset="2"/>
              <a:buChar char="Ø"/>
              <a:tabLst/>
              <a:defRPr/>
            </a:pP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Arial Narrow"/>
                <a:cs typeface="Calibri" panose="020F0502020204030204" pitchFamily="34" charset="0"/>
                <a:sym typeface="Arial Narrow"/>
              </a:rPr>
              <a:t>Operate on geostationary communications satellite Intelsat 40e (IS-40e) at 91</a:t>
            </a:r>
            <a:r>
              <a:rPr kumimoji="0" lang="en-US" sz="2400" b="1" i="0" u="none" strike="noStrike" kern="0" cap="none" spc="0" normalizeH="0" baseline="30000" noProof="0" dirty="0">
                <a:ln>
                  <a:noFill/>
                </a:ln>
                <a:solidFill>
                  <a:prstClr val="black"/>
                </a:solidFill>
                <a:effectLst/>
                <a:uLnTx/>
                <a:uFillTx/>
                <a:latin typeface="Calibri" panose="020F0502020204030204" pitchFamily="34" charset="0"/>
                <a:ea typeface="Arial Narrow"/>
                <a:cs typeface="Calibri" panose="020F0502020204030204" pitchFamily="34" charset="0"/>
                <a:sym typeface="Arial Narrow"/>
              </a:rPr>
              <a:t> ∘ </a:t>
            </a: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Arial Narrow"/>
                <a:cs typeface="Calibri" panose="020F0502020204030204" pitchFamily="34" charset="0"/>
                <a:sym typeface="Arial Narrow"/>
              </a:rPr>
              <a:t>W</a:t>
            </a:r>
            <a:endParaRPr kumimoji="0" sz="14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458D3CAB-2215-4D8C-AEF2-11A859A4CD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4276194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100471FD-9374-4E54-84D8-AE2DEC3C9AB0}"/>
              </a:ext>
            </a:extLst>
          </p:cNvPr>
          <p:cNvSpPr>
            <a:spLocks noGrp="1"/>
          </p:cNvSpPr>
          <p:nvPr>
            <p:ph idx="1"/>
          </p:nvPr>
        </p:nvSpPr>
        <p:spPr>
          <a:xfrm>
            <a:off x="1762534" y="1078280"/>
            <a:ext cx="8666932" cy="440383"/>
          </a:xfrm>
        </p:spPr>
        <p:txBody>
          <a:bodyPr/>
          <a:lstStyle/>
          <a:p>
            <a:pPr lvl="1"/>
            <a:r>
              <a:rPr lang="en-US" sz="2400" b="1" dirty="0"/>
              <a:t>FOR: N/S +/-210 pixels, E/W +230/160 mirror steps</a:t>
            </a:r>
          </a:p>
        </p:txBody>
      </p:sp>
      <p:sp>
        <p:nvSpPr>
          <p:cNvPr id="7" name="Title 6">
            <a:extLst>
              <a:ext uri="{FF2B5EF4-FFF2-40B4-BE49-F238E27FC236}">
                <a16:creationId xmlns:a16="http://schemas.microsoft.com/office/drawing/2014/main" id="{BF59EAD2-D438-4FAA-A3D7-FE3E4EEF616E}"/>
              </a:ext>
            </a:extLst>
          </p:cNvPr>
          <p:cNvSpPr>
            <a:spLocks noGrp="1"/>
          </p:cNvSpPr>
          <p:nvPr>
            <p:ph type="title"/>
          </p:nvPr>
        </p:nvSpPr>
        <p:spPr>
          <a:xfrm>
            <a:off x="-1447800" y="-911220"/>
            <a:ext cx="12192000" cy="975701"/>
          </a:xfrm>
        </p:spPr>
        <p:txBody>
          <a:bodyPr/>
          <a:lstStyle/>
          <a:p>
            <a:r>
              <a:rPr lang="en-US" dirty="0"/>
              <a:t>TEMPO Field of Regards</a:t>
            </a:r>
          </a:p>
        </p:txBody>
      </p:sp>
      <p:sp>
        <p:nvSpPr>
          <p:cNvPr id="4" name="Slide Number Placeholder 3">
            <a:extLst>
              <a:ext uri="{FF2B5EF4-FFF2-40B4-BE49-F238E27FC236}">
                <a16:creationId xmlns:a16="http://schemas.microsoft.com/office/drawing/2014/main" id="{458D3CAB-2215-4D8C-AEF2-11A859A4CD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pic>
        <p:nvPicPr>
          <p:cNvPr id="5" name="Picture 4" descr="A map of the united states&#10;&#10;Description automatically generated with low confidence">
            <a:extLst>
              <a:ext uri="{FF2B5EF4-FFF2-40B4-BE49-F238E27FC236}">
                <a16:creationId xmlns:a16="http://schemas.microsoft.com/office/drawing/2014/main" id="{C7F7351F-6C0E-3871-0E5B-A9AAAEA65819}"/>
              </a:ext>
            </a:extLst>
          </p:cNvPr>
          <p:cNvPicPr>
            <a:picLocks noChangeAspect="1"/>
          </p:cNvPicPr>
          <p:nvPr/>
        </p:nvPicPr>
        <p:blipFill rotWithShape="1">
          <a:blip r:embed="rId3"/>
          <a:srcRect l="15010" t="8811" r="8627" b="16781"/>
          <a:stretch/>
        </p:blipFill>
        <p:spPr>
          <a:xfrm>
            <a:off x="2523395" y="1433996"/>
            <a:ext cx="7799018" cy="537002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709BB-F0FA-447E-A724-1642CA37428C}"/>
              </a:ext>
            </a:extLst>
          </p:cNvPr>
          <p:cNvSpPr>
            <a:spLocks noGrp="1"/>
          </p:cNvSpPr>
          <p:nvPr>
            <p:ph type="title"/>
          </p:nvPr>
        </p:nvSpPr>
        <p:spPr/>
        <p:txBody>
          <a:bodyPr/>
          <a:lstStyle/>
          <a:p>
            <a:r>
              <a:rPr lang="en-US" sz="3600" b="0" i="0" kern="1200" dirty="0">
                <a:solidFill>
                  <a:schemeClr val="bg1"/>
                </a:solidFill>
                <a:effectLst/>
                <a:latin typeface="+mn-lt"/>
                <a:ea typeface="+mj-ea"/>
                <a:cs typeface="+mj-cs"/>
              </a:rPr>
              <a:t>TEMPO Instrument and </a:t>
            </a:r>
            <a:br>
              <a:rPr lang="en-US" sz="3600" b="0" i="0" kern="1200" dirty="0">
                <a:solidFill>
                  <a:schemeClr val="bg1"/>
                </a:solidFill>
                <a:effectLst/>
                <a:latin typeface="+mn-lt"/>
                <a:ea typeface="+mj-ea"/>
                <a:cs typeface="+mj-cs"/>
              </a:rPr>
            </a:br>
            <a:r>
              <a:rPr lang="en-US" sz="3600" b="0" i="0" kern="1200" dirty="0">
                <a:solidFill>
                  <a:schemeClr val="bg1"/>
                </a:solidFill>
                <a:effectLst/>
                <a:latin typeface="+mn-lt"/>
                <a:ea typeface="+mj-ea"/>
                <a:cs typeface="+mj-cs"/>
              </a:rPr>
              <a:t>Measurement Characteristics</a:t>
            </a:r>
            <a:endParaRPr lang="en-US" dirty="0"/>
          </a:p>
        </p:txBody>
      </p:sp>
      <p:sp>
        <p:nvSpPr>
          <p:cNvPr id="6" name="Slide Number Placeholder 5">
            <a:extLst>
              <a:ext uri="{FF2B5EF4-FFF2-40B4-BE49-F238E27FC236}">
                <a16:creationId xmlns:a16="http://schemas.microsoft.com/office/drawing/2014/main" id="{F2505D4D-D170-44D9-B8B6-94B08D2F0520}"/>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A0E24C6-B8C2-40F0-BF2D-44D0E3E3802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7" name="Table 6">
            <a:extLst>
              <a:ext uri="{FF2B5EF4-FFF2-40B4-BE49-F238E27FC236}">
                <a16:creationId xmlns:a16="http://schemas.microsoft.com/office/drawing/2014/main" id="{02200C48-BE1F-8154-1013-5D24C6733B0E}"/>
              </a:ext>
            </a:extLst>
          </p:cNvPr>
          <p:cNvGraphicFramePr>
            <a:graphicFrameLocks noGrp="1"/>
          </p:cNvGraphicFramePr>
          <p:nvPr>
            <p:extLst>
              <p:ext uri="{D42A27DB-BD31-4B8C-83A1-F6EECF244321}">
                <p14:modId xmlns:p14="http://schemas.microsoft.com/office/powerpoint/2010/main" val="4112190673"/>
              </p:ext>
            </p:extLst>
          </p:nvPr>
        </p:nvGraphicFramePr>
        <p:xfrm>
          <a:off x="125209" y="1206777"/>
          <a:ext cx="8675891" cy="5547360"/>
        </p:xfrm>
        <a:graphic>
          <a:graphicData uri="http://schemas.openxmlformats.org/drawingml/2006/table">
            <a:tbl>
              <a:tblPr firstRow="1" firstCol="1" bandRow="1">
                <a:tableStyleId>{5C22544A-7EE6-4342-B048-85BDC9FD1C3A}</a:tableStyleId>
              </a:tblPr>
              <a:tblGrid>
                <a:gridCol w="3109143">
                  <a:extLst>
                    <a:ext uri="{9D8B030D-6E8A-4147-A177-3AD203B41FA5}">
                      <a16:colId xmlns:a16="http://schemas.microsoft.com/office/drawing/2014/main" val="1044648444"/>
                    </a:ext>
                  </a:extLst>
                </a:gridCol>
                <a:gridCol w="5566748">
                  <a:extLst>
                    <a:ext uri="{9D8B030D-6E8A-4147-A177-3AD203B41FA5}">
                      <a16:colId xmlns:a16="http://schemas.microsoft.com/office/drawing/2014/main" val="1319250959"/>
                    </a:ext>
                  </a:extLst>
                </a:gridCol>
              </a:tblGrid>
              <a:tr h="294315">
                <a:tc>
                  <a:txBody>
                    <a:bodyPr/>
                    <a:lstStyle/>
                    <a:p>
                      <a:pPr marL="0" marR="0" lvl="0" indent="0" algn="l" defTabSz="3840480" rtl="0" eaLnBrk="1" fontAlgn="auto" latinLnBrk="1" hangingPunct="1">
                        <a:lnSpc>
                          <a:spcPct val="80000"/>
                        </a:lnSpc>
                        <a:spcBef>
                          <a:spcPts val="0"/>
                        </a:spcBef>
                        <a:spcAft>
                          <a:spcPts val="0"/>
                        </a:spcAft>
                        <a:buClrTx/>
                        <a:buSzTx/>
                        <a:buFontTx/>
                        <a:buNone/>
                        <a:tabLst/>
                        <a:defRPr/>
                      </a:pPr>
                      <a:r>
                        <a:rPr lang="en-US" sz="2000" b="0" i="0" dirty="0">
                          <a:effectLst/>
                          <a:latin typeface="Arial Narrow" panose="020B0604020202020204" pitchFamily="34" charset="0"/>
                          <a:cs typeface="Arial Narrow" panose="020B0604020202020204" pitchFamily="34" charset="0"/>
                        </a:rPr>
                        <a:t>Volume, Mass, Average Power</a:t>
                      </a:r>
                      <a:endParaRPr lang="en-US" sz="2000" b="0" i="0" dirty="0">
                        <a:effectLst/>
                        <a:latin typeface="Arial Narrow" panose="020B0604020202020204" pitchFamily="34" charset="0"/>
                        <a:ea typeface="+mn-ea"/>
                        <a:cs typeface="Arial Narrow" panose="020B0604020202020204" pitchFamily="34" charset="0"/>
                      </a:endParaRPr>
                    </a:p>
                  </a:txBody>
                  <a:tcPr marL="76200" marR="76200" marT="76200" marB="76200" anchor="ctr"/>
                </a:tc>
                <a:tc>
                  <a:txBody>
                    <a:bodyPr/>
                    <a:lstStyle/>
                    <a:p>
                      <a:pPr marL="0" marR="0" lvl="0" indent="0" algn="l" defTabSz="609585" rtl="0" eaLnBrk="1" fontAlgn="auto" latinLnBrk="0" hangingPunct="1">
                        <a:lnSpc>
                          <a:spcPct val="80000"/>
                        </a:lnSpc>
                        <a:spcBef>
                          <a:spcPts val="0"/>
                        </a:spcBef>
                        <a:spcAft>
                          <a:spcPts val="0"/>
                        </a:spcAft>
                        <a:buClrTx/>
                        <a:buSzTx/>
                        <a:buFontTx/>
                        <a:buNone/>
                        <a:tabLst/>
                        <a:defRPr/>
                      </a:pPr>
                      <a:r>
                        <a:rPr lang="en-US" sz="2000" b="0" i="0" kern="1200" dirty="0">
                          <a:solidFill>
                            <a:schemeClr val="dk1"/>
                          </a:solidFill>
                          <a:effectLst/>
                          <a:latin typeface="Arial Narrow" panose="020B0604020202020204" pitchFamily="34" charset="0"/>
                          <a:ea typeface="+mn-ea"/>
                          <a:cs typeface="Arial Narrow" panose="020B0604020202020204" pitchFamily="34" charset="0"/>
                        </a:rPr>
                        <a:t>1.4 m x 1.1 m x 1.2 m, 137kg, 138W</a:t>
                      </a:r>
                    </a:p>
                  </a:txBody>
                  <a:tcPr marL="76200" marR="76200" marT="76200" marB="76200" anchor="ctr">
                    <a:solidFill>
                      <a:schemeClr val="accent1">
                        <a:lumMod val="20000"/>
                        <a:lumOff val="80000"/>
                      </a:schemeClr>
                    </a:solidFill>
                  </a:tcPr>
                </a:tc>
                <a:extLst>
                  <a:ext uri="{0D108BD9-81ED-4DB2-BD59-A6C34878D82A}">
                    <a16:rowId xmlns:a16="http://schemas.microsoft.com/office/drawing/2014/main" val="3163768663"/>
                  </a:ext>
                </a:extLst>
              </a:tr>
              <a:tr h="294315">
                <a:tc>
                  <a:txBody>
                    <a:bodyPr/>
                    <a:lstStyle/>
                    <a:p>
                      <a:pPr marL="0" marR="0">
                        <a:lnSpc>
                          <a:spcPct val="80000"/>
                        </a:lnSpc>
                        <a:spcBef>
                          <a:spcPts val="0"/>
                        </a:spcBef>
                        <a:spcAft>
                          <a:spcPts val="0"/>
                        </a:spcAft>
                      </a:pPr>
                      <a:r>
                        <a:rPr lang="en-US" sz="2000" b="0" i="0" dirty="0">
                          <a:effectLst/>
                          <a:latin typeface="Arial Narrow" panose="020B0604020202020204" pitchFamily="34" charset="0"/>
                          <a:cs typeface="Arial Narrow" panose="020B0604020202020204" pitchFamily="34" charset="0"/>
                        </a:rPr>
                        <a:t>Detector size</a:t>
                      </a:r>
                      <a:endParaRPr lang="en-US" sz="2000" b="0" i="0" dirty="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tc>
                <a:tc>
                  <a:txBody>
                    <a:bodyPr/>
                    <a:lstStyle/>
                    <a:p>
                      <a:pPr marL="0" marR="0" latinLnBrk="0">
                        <a:lnSpc>
                          <a:spcPct val="80000"/>
                        </a:lnSpc>
                        <a:spcBef>
                          <a:spcPts val="0"/>
                        </a:spcBef>
                        <a:spcAft>
                          <a:spcPts val="0"/>
                        </a:spcAft>
                      </a:pPr>
                      <a:r>
                        <a:rPr lang="en-US" sz="2000" b="0" i="0" dirty="0">
                          <a:effectLst/>
                          <a:latin typeface="Arial Narrow" panose="020B0604020202020204" pitchFamily="34" charset="0"/>
                          <a:cs typeface="Arial Narrow" panose="020B0604020202020204" pitchFamily="34" charset="0"/>
                        </a:rPr>
                        <a:t>Two 2048 (spatial) x 1028 (spectral)</a:t>
                      </a:r>
                      <a:endParaRPr lang="en-US" sz="2000" b="0" i="0" dirty="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solidFill>
                      <a:schemeClr val="accent1">
                        <a:lumMod val="20000"/>
                        <a:lumOff val="80000"/>
                      </a:schemeClr>
                    </a:solidFill>
                  </a:tcPr>
                </a:tc>
                <a:extLst>
                  <a:ext uri="{0D108BD9-81ED-4DB2-BD59-A6C34878D82A}">
                    <a16:rowId xmlns:a16="http://schemas.microsoft.com/office/drawing/2014/main" val="1630094311"/>
                  </a:ext>
                </a:extLst>
              </a:tr>
              <a:tr h="294315">
                <a:tc>
                  <a:txBody>
                    <a:bodyPr/>
                    <a:lstStyle/>
                    <a:p>
                      <a:pPr marL="0" marR="0">
                        <a:lnSpc>
                          <a:spcPct val="80000"/>
                        </a:lnSpc>
                        <a:spcBef>
                          <a:spcPts val="0"/>
                        </a:spcBef>
                        <a:spcAft>
                          <a:spcPts val="0"/>
                        </a:spcAft>
                      </a:pPr>
                      <a:r>
                        <a:rPr lang="en-US" sz="2000" b="0" i="0">
                          <a:effectLst/>
                          <a:latin typeface="Arial Narrow" panose="020B0604020202020204" pitchFamily="34" charset="0"/>
                          <a:cs typeface="Arial Narrow" panose="020B0604020202020204" pitchFamily="34" charset="0"/>
                        </a:rPr>
                        <a:t>Wavelength range</a:t>
                      </a:r>
                      <a:endParaRPr lang="en-US" sz="2000" b="0" i="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tc>
                <a:tc>
                  <a:txBody>
                    <a:bodyPr/>
                    <a:lstStyle/>
                    <a:p>
                      <a:pPr marL="0" marR="0" latinLnBrk="0">
                        <a:lnSpc>
                          <a:spcPct val="80000"/>
                        </a:lnSpc>
                        <a:spcBef>
                          <a:spcPts val="0"/>
                        </a:spcBef>
                        <a:spcAft>
                          <a:spcPts val="0"/>
                        </a:spcAft>
                      </a:pPr>
                      <a:r>
                        <a:rPr lang="en-US" sz="2000" b="0" i="0" dirty="0">
                          <a:effectLst/>
                          <a:latin typeface="Arial Narrow" panose="020B0604020202020204" pitchFamily="34" charset="0"/>
                          <a:cs typeface="Arial Narrow" panose="020B0604020202020204" pitchFamily="34" charset="0"/>
                        </a:rPr>
                        <a:t>UV band: ~293 - 494 nm, Visible band: 538 - 741 nm</a:t>
                      </a:r>
                      <a:endParaRPr lang="en-US" sz="2000" b="0" i="0" dirty="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solidFill>
                      <a:schemeClr val="accent1">
                        <a:lumMod val="20000"/>
                        <a:lumOff val="80000"/>
                      </a:schemeClr>
                    </a:solidFill>
                  </a:tcPr>
                </a:tc>
                <a:extLst>
                  <a:ext uri="{0D108BD9-81ED-4DB2-BD59-A6C34878D82A}">
                    <a16:rowId xmlns:a16="http://schemas.microsoft.com/office/drawing/2014/main" val="3122266003"/>
                  </a:ext>
                </a:extLst>
              </a:tr>
              <a:tr h="294315">
                <a:tc>
                  <a:txBody>
                    <a:bodyPr/>
                    <a:lstStyle/>
                    <a:p>
                      <a:pPr marL="0" marR="0">
                        <a:lnSpc>
                          <a:spcPct val="80000"/>
                        </a:lnSpc>
                        <a:spcBef>
                          <a:spcPts val="0"/>
                        </a:spcBef>
                        <a:spcAft>
                          <a:spcPts val="0"/>
                        </a:spcAft>
                      </a:pPr>
                      <a:r>
                        <a:rPr lang="en-US" sz="2000" b="0" i="0">
                          <a:effectLst/>
                          <a:latin typeface="Arial Narrow" panose="020B0604020202020204" pitchFamily="34" charset="0"/>
                          <a:cs typeface="Arial Narrow" panose="020B0604020202020204" pitchFamily="34" charset="0"/>
                        </a:rPr>
                        <a:t>Spectral resolution</a:t>
                      </a:r>
                      <a:endParaRPr lang="en-US" sz="2000" b="0" i="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tc>
                <a:tc>
                  <a:txBody>
                    <a:bodyPr/>
                    <a:lstStyle/>
                    <a:p>
                      <a:pPr marL="0" marR="0" latinLnBrk="0">
                        <a:lnSpc>
                          <a:spcPct val="80000"/>
                        </a:lnSpc>
                        <a:spcBef>
                          <a:spcPts val="0"/>
                        </a:spcBef>
                        <a:spcAft>
                          <a:spcPts val="0"/>
                        </a:spcAft>
                      </a:pPr>
                      <a:r>
                        <a:rPr lang="en-US" sz="2000" b="0" i="0" dirty="0">
                          <a:effectLst/>
                          <a:latin typeface="Arial Narrow" panose="020B0604020202020204" pitchFamily="34" charset="0"/>
                          <a:cs typeface="Arial Narrow" panose="020B0604020202020204" pitchFamily="34" charset="0"/>
                        </a:rPr>
                        <a:t>~0.6 nm @FWHM(0.54-0.63 nm)</a:t>
                      </a:r>
                      <a:endParaRPr lang="en-US" sz="2000" b="0" i="0" dirty="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solidFill>
                      <a:schemeClr val="accent1">
                        <a:lumMod val="20000"/>
                        <a:lumOff val="80000"/>
                      </a:schemeClr>
                    </a:solidFill>
                  </a:tcPr>
                </a:tc>
                <a:extLst>
                  <a:ext uri="{0D108BD9-81ED-4DB2-BD59-A6C34878D82A}">
                    <a16:rowId xmlns:a16="http://schemas.microsoft.com/office/drawing/2014/main" val="3051915823"/>
                  </a:ext>
                </a:extLst>
              </a:tr>
              <a:tr h="294315">
                <a:tc>
                  <a:txBody>
                    <a:bodyPr/>
                    <a:lstStyle/>
                    <a:p>
                      <a:pPr marL="0" marR="0">
                        <a:lnSpc>
                          <a:spcPct val="80000"/>
                        </a:lnSpc>
                        <a:spcBef>
                          <a:spcPts val="0"/>
                        </a:spcBef>
                        <a:spcAft>
                          <a:spcPts val="0"/>
                        </a:spcAft>
                      </a:pPr>
                      <a:r>
                        <a:rPr lang="en-US" sz="2000" b="0" i="0">
                          <a:effectLst/>
                          <a:latin typeface="Arial Narrow" panose="020B0604020202020204" pitchFamily="34" charset="0"/>
                          <a:cs typeface="Arial Narrow" panose="020B0604020202020204" pitchFamily="34" charset="0"/>
                        </a:rPr>
                        <a:t>Spectral sampling</a:t>
                      </a:r>
                      <a:endParaRPr lang="en-US" sz="2000" b="0" i="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tc>
                <a:tc>
                  <a:txBody>
                    <a:bodyPr/>
                    <a:lstStyle/>
                    <a:p>
                      <a:pPr marL="0" marR="0" latinLnBrk="0">
                        <a:lnSpc>
                          <a:spcPct val="80000"/>
                        </a:lnSpc>
                        <a:spcBef>
                          <a:spcPts val="0"/>
                        </a:spcBef>
                        <a:spcAft>
                          <a:spcPts val="0"/>
                        </a:spcAft>
                      </a:pPr>
                      <a:r>
                        <a:rPr lang="en-US" sz="2000" b="0" i="0" dirty="0">
                          <a:effectLst/>
                          <a:latin typeface="Arial Narrow" panose="020B0604020202020204" pitchFamily="34" charset="0"/>
                          <a:cs typeface="Arial Narrow" panose="020B0604020202020204" pitchFamily="34" charset="0"/>
                        </a:rPr>
                        <a:t>~0.2 nm or ~3 pixels /FWHM (2.7-3.2)</a:t>
                      </a:r>
                      <a:endParaRPr lang="en-US" sz="2000" b="0" i="0" dirty="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solidFill>
                      <a:schemeClr val="accent1">
                        <a:lumMod val="20000"/>
                        <a:lumOff val="80000"/>
                      </a:schemeClr>
                    </a:solidFill>
                  </a:tcPr>
                </a:tc>
                <a:extLst>
                  <a:ext uri="{0D108BD9-81ED-4DB2-BD59-A6C34878D82A}">
                    <a16:rowId xmlns:a16="http://schemas.microsoft.com/office/drawing/2014/main" val="3832522427"/>
                  </a:ext>
                </a:extLst>
              </a:tr>
              <a:tr h="294315">
                <a:tc>
                  <a:txBody>
                    <a:bodyPr/>
                    <a:lstStyle/>
                    <a:p>
                      <a:pPr marL="0" marR="0">
                        <a:lnSpc>
                          <a:spcPct val="80000"/>
                        </a:lnSpc>
                        <a:spcBef>
                          <a:spcPts val="0"/>
                        </a:spcBef>
                        <a:spcAft>
                          <a:spcPts val="0"/>
                        </a:spcAft>
                      </a:pPr>
                      <a:r>
                        <a:rPr lang="en-US" sz="2000" b="0" i="0">
                          <a:effectLst/>
                          <a:latin typeface="Arial Narrow" panose="020B0604020202020204" pitchFamily="34" charset="0"/>
                          <a:cs typeface="Arial Narrow" panose="020B0604020202020204" pitchFamily="34" charset="0"/>
                        </a:rPr>
                        <a:t>Spectral co-registration</a:t>
                      </a:r>
                      <a:r>
                        <a:rPr lang="en-US" sz="2000" b="0" i="0" baseline="30000">
                          <a:effectLst/>
                          <a:latin typeface="Arial Narrow" panose="020B0604020202020204" pitchFamily="34" charset="0"/>
                          <a:cs typeface="Arial Narrow" panose="020B0604020202020204" pitchFamily="34" charset="0"/>
                        </a:rPr>
                        <a:t>1</a:t>
                      </a:r>
                      <a:endParaRPr lang="en-US" sz="2000" b="0" i="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tc>
                <a:tc>
                  <a:txBody>
                    <a:bodyPr/>
                    <a:lstStyle/>
                    <a:p>
                      <a:pPr marL="0" marR="0" latinLnBrk="0">
                        <a:lnSpc>
                          <a:spcPct val="80000"/>
                        </a:lnSpc>
                        <a:spcBef>
                          <a:spcPts val="0"/>
                        </a:spcBef>
                        <a:spcAft>
                          <a:spcPts val="0"/>
                        </a:spcAft>
                      </a:pPr>
                      <a:r>
                        <a:rPr lang="en-US" sz="2000" b="0" i="0" dirty="0">
                          <a:effectLst/>
                          <a:latin typeface="Arial Narrow" panose="020B0604020202020204" pitchFamily="34" charset="0"/>
                          <a:cs typeface="Arial Narrow" panose="020B0604020202020204" pitchFamily="34" charset="0"/>
                        </a:rPr>
                        <a:t>&lt; 0.1 pixel (for UV, visible, UV/visible)</a:t>
                      </a:r>
                      <a:endParaRPr lang="en-US" sz="2000" b="0" i="0" dirty="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solidFill>
                      <a:schemeClr val="accent1">
                        <a:lumMod val="20000"/>
                        <a:lumOff val="80000"/>
                      </a:schemeClr>
                    </a:solidFill>
                  </a:tcPr>
                </a:tc>
                <a:extLst>
                  <a:ext uri="{0D108BD9-81ED-4DB2-BD59-A6C34878D82A}">
                    <a16:rowId xmlns:a16="http://schemas.microsoft.com/office/drawing/2014/main" val="3513595925"/>
                  </a:ext>
                </a:extLst>
              </a:tr>
              <a:tr h="294315">
                <a:tc>
                  <a:txBody>
                    <a:bodyPr/>
                    <a:lstStyle/>
                    <a:p>
                      <a:pPr marL="0" marR="0">
                        <a:lnSpc>
                          <a:spcPct val="80000"/>
                        </a:lnSpc>
                        <a:spcBef>
                          <a:spcPts val="0"/>
                        </a:spcBef>
                        <a:spcAft>
                          <a:spcPts val="0"/>
                        </a:spcAft>
                      </a:pPr>
                      <a:r>
                        <a:rPr lang="en-US" sz="2000" b="0" i="0">
                          <a:effectLst/>
                          <a:latin typeface="Arial Narrow" panose="020B0604020202020204" pitchFamily="34" charset="0"/>
                          <a:cs typeface="Arial Narrow" panose="020B0604020202020204" pitchFamily="34" charset="0"/>
                        </a:rPr>
                        <a:t>Orbit</a:t>
                      </a:r>
                      <a:endParaRPr lang="en-US" sz="2000" b="0" i="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tc>
                <a:tc>
                  <a:txBody>
                    <a:bodyPr/>
                    <a:lstStyle/>
                    <a:p>
                      <a:pPr marL="0" marR="0" latinLnBrk="0">
                        <a:lnSpc>
                          <a:spcPct val="80000"/>
                        </a:lnSpc>
                        <a:spcBef>
                          <a:spcPts val="0"/>
                        </a:spcBef>
                        <a:spcAft>
                          <a:spcPts val="0"/>
                        </a:spcAft>
                      </a:pPr>
                      <a:r>
                        <a:rPr lang="en-US" sz="2000" b="0" i="0" dirty="0">
                          <a:effectLst/>
                          <a:latin typeface="Arial Narrow" panose="020B0604020202020204" pitchFamily="34" charset="0"/>
                          <a:cs typeface="Arial Narrow" panose="020B0604020202020204" pitchFamily="34" charset="0"/>
                        </a:rPr>
                        <a:t>GEO (35786 km), 91.0°W above equator</a:t>
                      </a:r>
                      <a:endParaRPr lang="en-US" sz="2000" b="0" i="0" dirty="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solidFill>
                      <a:schemeClr val="accent1">
                        <a:lumMod val="20000"/>
                        <a:lumOff val="80000"/>
                      </a:schemeClr>
                    </a:solidFill>
                  </a:tcPr>
                </a:tc>
                <a:extLst>
                  <a:ext uri="{0D108BD9-81ED-4DB2-BD59-A6C34878D82A}">
                    <a16:rowId xmlns:a16="http://schemas.microsoft.com/office/drawing/2014/main" val="388339485"/>
                  </a:ext>
                </a:extLst>
              </a:tr>
              <a:tr h="294315">
                <a:tc>
                  <a:txBody>
                    <a:bodyPr/>
                    <a:lstStyle/>
                    <a:p>
                      <a:pPr marL="0" marR="0">
                        <a:lnSpc>
                          <a:spcPct val="80000"/>
                        </a:lnSpc>
                        <a:spcBef>
                          <a:spcPts val="0"/>
                        </a:spcBef>
                        <a:spcAft>
                          <a:spcPts val="0"/>
                        </a:spcAft>
                      </a:pPr>
                      <a:r>
                        <a:rPr lang="en-US" sz="2000" b="0" i="0" dirty="0">
                          <a:effectLst/>
                          <a:latin typeface="Arial Narrow" panose="020B0604020202020204" pitchFamily="34" charset="0"/>
                          <a:cs typeface="Arial Narrow" panose="020B0604020202020204" pitchFamily="34" charset="0"/>
                        </a:rPr>
                        <a:t>Instantaneous FOV</a:t>
                      </a:r>
                      <a:endParaRPr lang="en-US" sz="2000" b="0" i="0" dirty="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tc>
                <a:tc>
                  <a:txBody>
                    <a:bodyPr/>
                    <a:lstStyle/>
                    <a:p>
                      <a:pPr marL="0" marR="0" latinLnBrk="0">
                        <a:lnSpc>
                          <a:spcPct val="80000"/>
                        </a:lnSpc>
                        <a:spcBef>
                          <a:spcPts val="0"/>
                        </a:spcBef>
                        <a:spcAft>
                          <a:spcPts val="0"/>
                        </a:spcAft>
                      </a:pPr>
                      <a:r>
                        <a:rPr lang="en-US" sz="2000" b="0" i="0" dirty="0">
                          <a:effectLst/>
                          <a:latin typeface="Arial Narrow" panose="020B0604020202020204" pitchFamily="34" charset="0"/>
                          <a:cs typeface="Arial Narrow" panose="020B0604020202020204" pitchFamily="34" charset="0"/>
                        </a:rPr>
                        <a:t>41.49 µrad (N/S) x 129.20 µrad (E/W)</a:t>
                      </a:r>
                      <a:endParaRPr lang="en-US" sz="2000" b="0" i="0" dirty="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solidFill>
                      <a:schemeClr val="accent1">
                        <a:lumMod val="20000"/>
                        <a:lumOff val="80000"/>
                      </a:schemeClr>
                    </a:solidFill>
                  </a:tcPr>
                </a:tc>
                <a:extLst>
                  <a:ext uri="{0D108BD9-81ED-4DB2-BD59-A6C34878D82A}">
                    <a16:rowId xmlns:a16="http://schemas.microsoft.com/office/drawing/2014/main" val="782086913"/>
                  </a:ext>
                </a:extLst>
              </a:tr>
              <a:tr h="294315">
                <a:tc>
                  <a:txBody>
                    <a:bodyPr/>
                    <a:lstStyle/>
                    <a:p>
                      <a:pPr marL="0" marR="0">
                        <a:lnSpc>
                          <a:spcPct val="80000"/>
                        </a:lnSpc>
                        <a:spcBef>
                          <a:spcPts val="0"/>
                        </a:spcBef>
                        <a:spcAft>
                          <a:spcPts val="0"/>
                        </a:spcAft>
                      </a:pPr>
                      <a:r>
                        <a:rPr lang="en-US" sz="2000" b="0" i="0" dirty="0">
                          <a:effectLst/>
                          <a:latin typeface="Arial Narrow" panose="020B0604020202020204" pitchFamily="34" charset="0"/>
                          <a:cs typeface="Arial Narrow" panose="020B0604020202020204" pitchFamily="34" charset="0"/>
                        </a:rPr>
                        <a:t>MTF @Nyquist</a:t>
                      </a:r>
                      <a:endParaRPr lang="en-US" sz="2000" b="0" i="0" dirty="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tc>
                <a:tc>
                  <a:txBody>
                    <a:bodyPr/>
                    <a:lstStyle/>
                    <a:p>
                      <a:pPr marL="0" marR="0" latinLnBrk="0">
                        <a:lnSpc>
                          <a:spcPct val="80000"/>
                        </a:lnSpc>
                        <a:spcBef>
                          <a:spcPts val="0"/>
                        </a:spcBef>
                        <a:spcAft>
                          <a:spcPts val="0"/>
                        </a:spcAft>
                      </a:pPr>
                      <a:r>
                        <a:rPr lang="en-US" sz="2000" b="0" i="0" dirty="0">
                          <a:effectLst/>
                          <a:latin typeface="Arial Narrow" panose="020B0604020202020204" pitchFamily="34" charset="0"/>
                          <a:cs typeface="Arial Narrow" panose="020B0604020202020204" pitchFamily="34" charset="0"/>
                        </a:rPr>
                        <a:t>0.31-0.41 N/S x 0.38-0.49 E/W</a:t>
                      </a:r>
                      <a:endParaRPr lang="en-US" sz="2000" b="0" i="0" dirty="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solidFill>
                      <a:schemeClr val="accent1">
                        <a:lumMod val="20000"/>
                        <a:lumOff val="80000"/>
                      </a:schemeClr>
                    </a:solidFill>
                  </a:tcPr>
                </a:tc>
                <a:extLst>
                  <a:ext uri="{0D108BD9-81ED-4DB2-BD59-A6C34878D82A}">
                    <a16:rowId xmlns:a16="http://schemas.microsoft.com/office/drawing/2014/main" val="2350237284"/>
                  </a:ext>
                </a:extLst>
              </a:tr>
              <a:tr h="294315">
                <a:tc>
                  <a:txBody>
                    <a:bodyPr/>
                    <a:lstStyle/>
                    <a:p>
                      <a:pPr marL="0" marR="0">
                        <a:lnSpc>
                          <a:spcPct val="80000"/>
                        </a:lnSpc>
                        <a:spcBef>
                          <a:spcPts val="0"/>
                        </a:spcBef>
                        <a:spcAft>
                          <a:spcPts val="0"/>
                        </a:spcAft>
                      </a:pPr>
                      <a:r>
                        <a:rPr lang="en-US" sz="2000" b="0" i="0">
                          <a:effectLst/>
                          <a:latin typeface="Arial Narrow" panose="020B0604020202020204" pitchFamily="34" charset="0"/>
                          <a:cs typeface="Arial Narrow" panose="020B0604020202020204" pitchFamily="34" charset="0"/>
                        </a:rPr>
                        <a:t>Field of view</a:t>
                      </a:r>
                      <a:r>
                        <a:rPr lang="en-US" sz="2000" b="0" i="0" baseline="30000">
                          <a:effectLst/>
                          <a:latin typeface="Arial Narrow" panose="020B0604020202020204" pitchFamily="34" charset="0"/>
                          <a:cs typeface="Arial Narrow" panose="020B0604020202020204" pitchFamily="34" charset="0"/>
                        </a:rPr>
                        <a:t>2</a:t>
                      </a:r>
                      <a:endParaRPr lang="en-US" sz="2000" b="0" i="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tc>
                <a:tc>
                  <a:txBody>
                    <a:bodyPr/>
                    <a:lstStyle/>
                    <a:p>
                      <a:pPr marL="0" marR="0" latinLnBrk="0">
                        <a:lnSpc>
                          <a:spcPct val="80000"/>
                        </a:lnSpc>
                        <a:spcBef>
                          <a:spcPts val="0"/>
                        </a:spcBef>
                        <a:spcAft>
                          <a:spcPts val="0"/>
                        </a:spcAft>
                      </a:pPr>
                      <a:r>
                        <a:rPr lang="en-US" sz="2000" b="0" i="0" dirty="0">
                          <a:effectLst/>
                          <a:latin typeface="Arial Narrow" panose="020B0604020202020204" pitchFamily="34" charset="0"/>
                          <a:cs typeface="Arial Narrow" panose="020B0604020202020204" pitchFamily="34" charset="0"/>
                        </a:rPr>
                        <a:t>4.92° N/S x 8.64° E/W</a:t>
                      </a:r>
                      <a:endParaRPr lang="en-US" sz="2000" b="0" i="0" dirty="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solidFill>
                      <a:schemeClr val="accent1">
                        <a:lumMod val="20000"/>
                        <a:lumOff val="80000"/>
                      </a:schemeClr>
                    </a:solidFill>
                  </a:tcPr>
                </a:tc>
                <a:extLst>
                  <a:ext uri="{0D108BD9-81ED-4DB2-BD59-A6C34878D82A}">
                    <a16:rowId xmlns:a16="http://schemas.microsoft.com/office/drawing/2014/main" val="1250514522"/>
                  </a:ext>
                </a:extLst>
              </a:tr>
              <a:tr h="294315">
                <a:tc>
                  <a:txBody>
                    <a:bodyPr/>
                    <a:lstStyle/>
                    <a:p>
                      <a:pPr marL="0" marR="0">
                        <a:lnSpc>
                          <a:spcPct val="80000"/>
                        </a:lnSpc>
                        <a:spcBef>
                          <a:spcPts val="0"/>
                        </a:spcBef>
                        <a:spcAft>
                          <a:spcPts val="0"/>
                        </a:spcAft>
                      </a:pPr>
                      <a:r>
                        <a:rPr lang="en-US" sz="2000" b="0" i="0">
                          <a:effectLst/>
                          <a:latin typeface="Arial Narrow" panose="020B0604020202020204" pitchFamily="34" charset="0"/>
                          <a:cs typeface="Arial Narrow" panose="020B0604020202020204" pitchFamily="34" charset="0"/>
                        </a:rPr>
                        <a:t>Spatial resolution</a:t>
                      </a:r>
                      <a:endParaRPr lang="en-US" sz="2000" b="0" i="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tc>
                <a:tc>
                  <a:txBody>
                    <a:bodyPr/>
                    <a:lstStyle/>
                    <a:p>
                      <a:pPr marL="0" marR="0" latinLnBrk="0">
                        <a:lnSpc>
                          <a:spcPct val="80000"/>
                        </a:lnSpc>
                        <a:spcBef>
                          <a:spcPts val="0"/>
                        </a:spcBef>
                        <a:spcAft>
                          <a:spcPts val="0"/>
                        </a:spcAft>
                      </a:pPr>
                      <a:r>
                        <a:rPr lang="en-US" sz="2000" b="0" i="0" dirty="0">
                          <a:effectLst/>
                          <a:latin typeface="Arial Narrow" panose="020B0604020202020204" pitchFamily="34" charset="0"/>
                          <a:cs typeface="Arial Narrow" panose="020B0604020202020204" pitchFamily="34" charset="0"/>
                        </a:rPr>
                        <a:t>2.0 km (N/S) x 4.75 km (E/W) km @center of FOR</a:t>
                      </a:r>
                      <a:endParaRPr lang="en-US" sz="2000" b="0" i="0" dirty="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solidFill>
                      <a:schemeClr val="accent1">
                        <a:lumMod val="20000"/>
                        <a:lumOff val="80000"/>
                      </a:schemeClr>
                    </a:solidFill>
                  </a:tcPr>
                </a:tc>
                <a:extLst>
                  <a:ext uri="{0D108BD9-81ED-4DB2-BD59-A6C34878D82A}">
                    <a16:rowId xmlns:a16="http://schemas.microsoft.com/office/drawing/2014/main" val="2639528665"/>
                  </a:ext>
                </a:extLst>
              </a:tr>
              <a:tr h="294315">
                <a:tc>
                  <a:txBody>
                    <a:bodyPr/>
                    <a:lstStyle/>
                    <a:p>
                      <a:pPr marL="0" marR="0">
                        <a:lnSpc>
                          <a:spcPct val="80000"/>
                        </a:lnSpc>
                        <a:spcBef>
                          <a:spcPts val="0"/>
                        </a:spcBef>
                        <a:spcAft>
                          <a:spcPts val="0"/>
                        </a:spcAft>
                      </a:pPr>
                      <a:r>
                        <a:rPr lang="en-US" sz="2000" b="0" i="0">
                          <a:effectLst/>
                          <a:latin typeface="Arial Narrow" panose="020B0604020202020204" pitchFamily="34" charset="0"/>
                          <a:cs typeface="Arial Narrow" panose="020B0604020202020204" pitchFamily="34" charset="0"/>
                        </a:rPr>
                        <a:t>Temporal resolution</a:t>
                      </a:r>
                      <a:r>
                        <a:rPr lang="en-US" sz="2000" b="0" i="0" baseline="30000">
                          <a:effectLst/>
                          <a:latin typeface="Arial Narrow" panose="020B0604020202020204" pitchFamily="34" charset="0"/>
                          <a:cs typeface="Arial Narrow" panose="020B0604020202020204" pitchFamily="34" charset="0"/>
                        </a:rPr>
                        <a:t>3</a:t>
                      </a:r>
                      <a:endParaRPr lang="en-US" sz="2000" b="0" i="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tc>
                <a:tc>
                  <a:txBody>
                    <a:bodyPr/>
                    <a:lstStyle/>
                    <a:p>
                      <a:pPr marL="0" marR="0" latinLnBrk="0">
                        <a:lnSpc>
                          <a:spcPct val="80000"/>
                        </a:lnSpc>
                        <a:spcBef>
                          <a:spcPts val="0"/>
                        </a:spcBef>
                        <a:spcAft>
                          <a:spcPts val="0"/>
                        </a:spcAft>
                      </a:pPr>
                      <a:r>
                        <a:rPr lang="en-US" sz="2000" b="0" i="0" dirty="0">
                          <a:effectLst/>
                          <a:latin typeface="Arial Narrow" panose="020B0604020202020204" pitchFamily="34" charset="0"/>
                          <a:cs typeface="Arial Narrow" panose="020B0604020202020204" pitchFamily="34" charset="0"/>
                        </a:rPr>
                        <a:t>~1 hour, ~3s snapshot / mirror step</a:t>
                      </a:r>
                      <a:endParaRPr lang="en-US" sz="2000" b="0" i="0" dirty="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solidFill>
                      <a:schemeClr val="accent1">
                        <a:lumMod val="20000"/>
                        <a:lumOff val="80000"/>
                      </a:schemeClr>
                    </a:solidFill>
                  </a:tcPr>
                </a:tc>
                <a:extLst>
                  <a:ext uri="{0D108BD9-81ED-4DB2-BD59-A6C34878D82A}">
                    <a16:rowId xmlns:a16="http://schemas.microsoft.com/office/drawing/2014/main" val="2408837931"/>
                  </a:ext>
                </a:extLst>
              </a:tr>
              <a:tr h="294315">
                <a:tc>
                  <a:txBody>
                    <a:bodyPr/>
                    <a:lstStyle/>
                    <a:p>
                      <a:pPr marL="0" marR="0">
                        <a:lnSpc>
                          <a:spcPct val="80000"/>
                        </a:lnSpc>
                        <a:spcBef>
                          <a:spcPts val="0"/>
                        </a:spcBef>
                        <a:spcAft>
                          <a:spcPts val="0"/>
                        </a:spcAft>
                      </a:pPr>
                      <a:r>
                        <a:rPr lang="en-US" sz="2000" b="0" i="0">
                          <a:effectLst/>
                          <a:latin typeface="Arial Narrow" panose="020B0604020202020204" pitchFamily="34" charset="0"/>
                          <a:cs typeface="Arial Narrow" panose="020B0604020202020204" pitchFamily="34" charset="0"/>
                        </a:rPr>
                        <a:t>Spectra per hour</a:t>
                      </a:r>
                      <a:r>
                        <a:rPr lang="en-US" sz="2000" b="0" i="0" baseline="30000">
                          <a:effectLst/>
                          <a:latin typeface="Arial Narrow" panose="020B0604020202020204" pitchFamily="34" charset="0"/>
                          <a:cs typeface="Arial Narrow" panose="020B0604020202020204" pitchFamily="34" charset="0"/>
                        </a:rPr>
                        <a:t>2,3,4</a:t>
                      </a:r>
                      <a:endParaRPr lang="en-US" sz="2000" b="0" i="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tc>
                <a:tc>
                  <a:txBody>
                    <a:bodyPr/>
                    <a:lstStyle/>
                    <a:p>
                      <a:pPr marL="0" marR="0" latinLnBrk="0">
                        <a:lnSpc>
                          <a:spcPct val="80000"/>
                        </a:lnSpc>
                        <a:spcBef>
                          <a:spcPts val="0"/>
                        </a:spcBef>
                        <a:spcAft>
                          <a:spcPts val="0"/>
                        </a:spcAft>
                      </a:pPr>
                      <a:r>
                        <a:rPr lang="en-US" sz="2000" b="0" i="0" dirty="0">
                          <a:effectLst/>
                          <a:latin typeface="Arial Narrow" panose="020B0604020202020204" pitchFamily="34" charset="0"/>
                          <a:cs typeface="Arial Narrow" panose="020B0604020202020204" pitchFamily="34" charset="0"/>
                        </a:rPr>
                        <a:t>2035 N/S (cross-track) x 1226 E/W (mirror step)</a:t>
                      </a:r>
                      <a:endParaRPr lang="en-US" sz="2000" b="0" i="0" dirty="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solidFill>
                      <a:schemeClr val="accent1">
                        <a:lumMod val="20000"/>
                        <a:lumOff val="80000"/>
                      </a:schemeClr>
                    </a:solidFill>
                  </a:tcPr>
                </a:tc>
                <a:extLst>
                  <a:ext uri="{0D108BD9-81ED-4DB2-BD59-A6C34878D82A}">
                    <a16:rowId xmlns:a16="http://schemas.microsoft.com/office/drawing/2014/main" val="2285429504"/>
                  </a:ext>
                </a:extLst>
              </a:tr>
              <a:tr h="294315">
                <a:tc>
                  <a:txBody>
                    <a:bodyPr/>
                    <a:lstStyle/>
                    <a:p>
                      <a:pPr marL="0" marR="0">
                        <a:lnSpc>
                          <a:spcPct val="80000"/>
                        </a:lnSpc>
                        <a:spcBef>
                          <a:spcPts val="0"/>
                        </a:spcBef>
                        <a:spcAft>
                          <a:spcPts val="0"/>
                        </a:spcAft>
                      </a:pPr>
                      <a:r>
                        <a:rPr lang="en-US" sz="2000" b="0" i="0" dirty="0">
                          <a:effectLst/>
                          <a:latin typeface="Arial Narrow" panose="020B0604020202020204" pitchFamily="34" charset="0"/>
                          <a:cs typeface="Arial Narrow" panose="020B0604020202020204" pitchFamily="34" charset="0"/>
                        </a:rPr>
                        <a:t>Maximum SNR</a:t>
                      </a:r>
                      <a:r>
                        <a:rPr lang="en-US" sz="2000" b="0" i="0" baseline="30000" dirty="0">
                          <a:effectLst/>
                          <a:latin typeface="Arial Narrow" panose="020B0604020202020204" pitchFamily="34" charset="0"/>
                          <a:cs typeface="Arial Narrow" panose="020B0604020202020204" pitchFamily="34" charset="0"/>
                        </a:rPr>
                        <a:t>5</a:t>
                      </a:r>
                      <a:endParaRPr lang="en-US" sz="2000" b="0" i="0" dirty="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tc>
                <a:tc>
                  <a:txBody>
                    <a:bodyPr/>
                    <a:lstStyle/>
                    <a:p>
                      <a:pPr marL="0" marR="0" latinLnBrk="0">
                        <a:lnSpc>
                          <a:spcPct val="80000"/>
                        </a:lnSpc>
                        <a:spcBef>
                          <a:spcPts val="0"/>
                        </a:spcBef>
                        <a:spcAft>
                          <a:spcPts val="0"/>
                        </a:spcAft>
                      </a:pPr>
                      <a:r>
                        <a:rPr lang="en-US" sz="2000" b="0" i="0" dirty="0">
                          <a:effectLst/>
                          <a:latin typeface="Arial Narrow" panose="020B0604020202020204" pitchFamily="34" charset="0"/>
                          <a:cs typeface="Arial Narrow" panose="020B0604020202020204" pitchFamily="34" charset="0"/>
                        </a:rPr>
                        <a:t>1350 @ 330 - 340 nm, EOL</a:t>
                      </a:r>
                      <a:endParaRPr lang="en-US" sz="2000" b="0" i="0" dirty="0">
                        <a:effectLst/>
                        <a:latin typeface="Arial Narrow" panose="020B0604020202020204" pitchFamily="34" charset="0"/>
                        <a:ea typeface="Arial" panose="020B0604020202020204" pitchFamily="34" charset="0"/>
                        <a:cs typeface="Arial Narrow" panose="020B0604020202020204" pitchFamily="34" charset="0"/>
                      </a:endParaRPr>
                    </a:p>
                  </a:txBody>
                  <a:tcPr marL="76200" marR="76200" marT="76200" marB="76200" anchor="ctr">
                    <a:solidFill>
                      <a:schemeClr val="accent1">
                        <a:lumMod val="20000"/>
                        <a:lumOff val="80000"/>
                      </a:schemeClr>
                    </a:solidFill>
                  </a:tcPr>
                </a:tc>
                <a:extLst>
                  <a:ext uri="{0D108BD9-81ED-4DB2-BD59-A6C34878D82A}">
                    <a16:rowId xmlns:a16="http://schemas.microsoft.com/office/drawing/2014/main" val="3224864781"/>
                  </a:ext>
                </a:extLst>
              </a:tr>
            </a:tbl>
          </a:graphicData>
        </a:graphic>
      </p:graphicFrame>
      <p:sp>
        <p:nvSpPr>
          <p:cNvPr id="30" name="TextBox 29">
            <a:extLst>
              <a:ext uri="{FF2B5EF4-FFF2-40B4-BE49-F238E27FC236}">
                <a16:creationId xmlns:a16="http://schemas.microsoft.com/office/drawing/2014/main" id="{FD45D668-ED5D-9782-963A-546D38A2055B}"/>
              </a:ext>
            </a:extLst>
          </p:cNvPr>
          <p:cNvSpPr txBox="1"/>
          <p:nvPr/>
        </p:nvSpPr>
        <p:spPr>
          <a:xfrm>
            <a:off x="8926308" y="1782484"/>
            <a:ext cx="3140483" cy="4093428"/>
          </a:xfrm>
          <a:prstGeom prst="rect">
            <a:avLst/>
          </a:prstGeom>
          <a:noFill/>
        </p:spPr>
        <p:txBody>
          <a:bodyPr wrap="square" rtlCol="0">
            <a:spAutoFit/>
          </a:bodyPr>
          <a:lstStyle/>
          <a:p>
            <a:pPr marL="0" marR="0">
              <a:spcBef>
                <a:spcPts val="0"/>
              </a:spcBef>
              <a:spcAft>
                <a:spcPts val="0"/>
              </a:spcAft>
            </a:pPr>
            <a:r>
              <a:rPr lang="en-US" sz="20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Smile, keystone, and UV/visible co-alignment are within 0.1 pixel.</a:t>
            </a: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a:spcBef>
                <a:spcPts val="0"/>
              </a:spcBef>
              <a:spcAft>
                <a:spcPts val="0"/>
              </a:spcAft>
            </a:pPr>
            <a:r>
              <a:rPr lang="en-US" sz="20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Assume 123µrad E/W mirror step size (6.2µrad overlap) &amp; 1226 steps as in left Fig.</a:t>
            </a: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a:spcBef>
                <a:spcPts val="0"/>
              </a:spcBef>
              <a:spcAft>
                <a:spcPts val="0"/>
              </a:spcAft>
            </a:pPr>
            <a:r>
              <a:rPr lang="en-US" sz="2000" baseline="30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Nominal mode. </a:t>
            </a:r>
          </a:p>
          <a:p>
            <a:pPr marL="0" marR="0">
              <a:spcBef>
                <a:spcPts val="0"/>
              </a:spcBef>
              <a:spcAft>
                <a:spcPts val="0"/>
              </a:spcAft>
            </a:pPr>
            <a:r>
              <a:rPr lang="en-US" sz="2000" baseline="30000"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2035 out of 2048 spatial pixels are valid; 1016 out of spectral 1028 pixels are valid.</a:t>
            </a: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a:spcBef>
                <a:spcPts val="0"/>
              </a:spcBef>
              <a:spcAft>
                <a:spcPts val="0"/>
              </a:spcAft>
            </a:pPr>
            <a:r>
              <a:rPr lang="en-US" sz="2000" baseline="30000" dirty="0">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For the nominal radiance.</a:t>
            </a: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729059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6185CC-79C0-4EB3-8141-A432255C04D3}"/>
              </a:ext>
            </a:extLst>
          </p:cNvPr>
          <p:cNvSpPr>
            <a:spLocks noGrp="1"/>
          </p:cNvSpPr>
          <p:nvPr>
            <p:ph type="title"/>
          </p:nvPr>
        </p:nvSpPr>
        <p:spPr/>
        <p:txBody>
          <a:bodyPr/>
          <a:lstStyle/>
          <a:p>
            <a:r>
              <a:rPr lang="en-US" dirty="0"/>
              <a:t>Ground System Architecture Review</a:t>
            </a:r>
          </a:p>
        </p:txBody>
      </p:sp>
      <p:sp>
        <p:nvSpPr>
          <p:cNvPr id="9" name="Rectangle 2">
            <a:extLst>
              <a:ext uri="{FF2B5EF4-FFF2-40B4-BE49-F238E27FC236}">
                <a16:creationId xmlns:a16="http://schemas.microsoft.com/office/drawing/2014/main" id="{A21F733C-52DD-4B41-8681-6058D98CADA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5C06A311-9C92-ED43-9C01-EE94F6873FB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44549" y="1382233"/>
            <a:ext cx="11589487" cy="4694828"/>
          </a:xfrm>
          <a:prstGeom prst="rect">
            <a:avLst/>
          </a:prstGeom>
        </p:spPr>
      </p:pic>
      <p:sp>
        <p:nvSpPr>
          <p:cNvPr id="2" name="Slide Number Placeholder 1">
            <a:extLst>
              <a:ext uri="{FF2B5EF4-FFF2-40B4-BE49-F238E27FC236}">
                <a16:creationId xmlns:a16="http://schemas.microsoft.com/office/drawing/2014/main" id="{53BE21DA-26DD-BA4B-8D7E-7D26E80BBF0A}"/>
              </a:ext>
            </a:extLst>
          </p:cNvPr>
          <p:cNvSpPr>
            <a:spLocks noGrp="1"/>
          </p:cNvSpPr>
          <p:nvPr>
            <p:ph type="sldNum" sz="quarter" idx="12"/>
          </p:nvPr>
        </p:nvSpPr>
        <p:spPr/>
        <p:txBody>
          <a:bodyPr/>
          <a:lstStyle/>
          <a:p>
            <a:fld id="{DA0E24C6-B8C2-40F0-BF2D-44D0E3E3802A}" type="slidenum">
              <a:rPr lang="en-US" smtClean="0"/>
              <a:t>19</a:t>
            </a:fld>
            <a:endParaRPr lang="en-US"/>
          </a:p>
        </p:txBody>
      </p:sp>
    </p:spTree>
    <p:extLst>
      <p:ext uri="{BB962C8B-B14F-4D97-AF65-F5344CB8AC3E}">
        <p14:creationId xmlns:p14="http://schemas.microsoft.com/office/powerpoint/2010/main" val="1513093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oup photo">
            <a:extLst>
              <a:ext uri="{FF2B5EF4-FFF2-40B4-BE49-F238E27FC236}">
                <a16:creationId xmlns:a16="http://schemas.microsoft.com/office/drawing/2014/main" id="{E395B503-26C4-5049-6825-F0E94EFFD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284" y="3828896"/>
            <a:ext cx="9934667" cy="3024381"/>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BD24870C-5E4D-4EEE-A9C3-44B08BEE4ECD}"/>
              </a:ext>
            </a:extLst>
          </p:cNvPr>
          <p:cNvSpPr>
            <a:spLocks noGrp="1"/>
          </p:cNvSpPr>
          <p:nvPr>
            <p:ph idx="1"/>
          </p:nvPr>
        </p:nvSpPr>
        <p:spPr>
          <a:xfrm>
            <a:off x="997534" y="1021416"/>
            <a:ext cx="10713719" cy="2758094"/>
          </a:xfrm>
        </p:spPr>
        <p:txBody>
          <a:bodyPr/>
          <a:lstStyle/>
          <a:p>
            <a:pPr>
              <a:spcBef>
                <a:spcPts val="300"/>
              </a:spcBef>
            </a:pPr>
            <a:r>
              <a:rPr lang="en-US" b="1" dirty="0"/>
              <a:t>Introduction</a:t>
            </a:r>
          </a:p>
          <a:p>
            <a:pPr>
              <a:spcBef>
                <a:spcPts val="300"/>
              </a:spcBef>
            </a:pPr>
            <a:r>
              <a:rPr lang="en-US" b="1" dirty="0"/>
              <a:t>TEMPO Science Overview</a:t>
            </a:r>
          </a:p>
          <a:p>
            <a:pPr>
              <a:spcBef>
                <a:spcPts val="300"/>
              </a:spcBef>
            </a:pPr>
            <a:r>
              <a:rPr lang="en-US" b="1" dirty="0"/>
              <a:t>TEMPO Instrument and Operation</a:t>
            </a:r>
          </a:p>
          <a:p>
            <a:pPr>
              <a:spcBef>
                <a:spcPts val="300"/>
              </a:spcBef>
            </a:pPr>
            <a:r>
              <a:rPr lang="en-US" b="1" dirty="0"/>
              <a:t>TEMPO Data Products and Algorithm Development</a:t>
            </a:r>
          </a:p>
          <a:p>
            <a:pPr>
              <a:spcBef>
                <a:spcPts val="300"/>
              </a:spcBef>
            </a:pPr>
            <a:r>
              <a:rPr lang="en-US" b="1" dirty="0"/>
              <a:t>Commissioning, Nominal Operation, Data Release Plan, Cal/Val Plan</a:t>
            </a:r>
          </a:p>
          <a:p>
            <a:pPr>
              <a:spcBef>
                <a:spcPts val="300"/>
              </a:spcBef>
            </a:pPr>
            <a:r>
              <a:rPr lang="en-US" b="1" dirty="0"/>
              <a:t>TEMPO Participation, Early Adopters and Green Paper</a:t>
            </a:r>
          </a:p>
        </p:txBody>
      </p:sp>
      <p:sp>
        <p:nvSpPr>
          <p:cNvPr id="3" name="Title 2">
            <a:extLst>
              <a:ext uri="{FF2B5EF4-FFF2-40B4-BE49-F238E27FC236}">
                <a16:creationId xmlns:a16="http://schemas.microsoft.com/office/drawing/2014/main" id="{2ED902DB-2770-4324-9627-02D7D4CAD164}"/>
              </a:ext>
            </a:extLst>
          </p:cNvPr>
          <p:cNvSpPr>
            <a:spLocks noGrp="1"/>
          </p:cNvSpPr>
          <p:nvPr>
            <p:ph type="title"/>
          </p:nvPr>
        </p:nvSpPr>
        <p:spPr>
          <a:xfrm>
            <a:off x="0" y="0"/>
            <a:ext cx="12191999" cy="975701"/>
          </a:xfrm>
        </p:spPr>
        <p:txBody>
          <a:bodyPr/>
          <a:lstStyle/>
          <a:p>
            <a:r>
              <a:rPr lang="en-US" dirty="0"/>
              <a:t>Outline</a:t>
            </a:r>
          </a:p>
        </p:txBody>
      </p:sp>
      <p:sp>
        <p:nvSpPr>
          <p:cNvPr id="6" name="Slide Number Placeholder 5">
            <a:extLst>
              <a:ext uri="{FF2B5EF4-FFF2-40B4-BE49-F238E27FC236}">
                <a16:creationId xmlns:a16="http://schemas.microsoft.com/office/drawing/2014/main" id="{31C27442-4CF8-4819-B17A-526E9A3732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4" name="Footer Placeholder 4">
            <a:extLst>
              <a:ext uri="{FF2B5EF4-FFF2-40B4-BE49-F238E27FC236}">
                <a16:creationId xmlns:a16="http://schemas.microsoft.com/office/drawing/2014/main" id="{4BC75758-DACF-6EE7-0A90-CC2B7E7BE178}"/>
              </a:ext>
            </a:extLst>
          </p:cNvPr>
          <p:cNvSpPr>
            <a:spLocks noGrp="1"/>
          </p:cNvSpPr>
          <p:nvPr>
            <p:ph type="ftr" sz="quarter" idx="11"/>
          </p:nvPr>
        </p:nvSpPr>
        <p:spPr>
          <a:xfrm>
            <a:off x="3879867" y="6670397"/>
            <a:ext cx="4635500" cy="182880"/>
          </a:xfrm>
        </p:spPr>
        <p:txBody>
          <a:bodyPr/>
          <a:lstStyle/>
          <a:p>
            <a:r>
              <a:rPr lang="en-US" dirty="0"/>
              <a:t>Joint STM for TEMPO, GEO-XO ACX, &amp; </a:t>
            </a:r>
            <a:r>
              <a:rPr lang="en-US" dirty="0" err="1"/>
              <a:t>TOLNet</a:t>
            </a:r>
            <a:r>
              <a:rPr lang="en-US" dirty="0"/>
              <a:t> 2023</a:t>
            </a:r>
          </a:p>
        </p:txBody>
      </p:sp>
    </p:spTree>
    <p:extLst>
      <p:ext uri="{BB962C8B-B14F-4D97-AF65-F5344CB8AC3E}">
        <p14:creationId xmlns:p14="http://schemas.microsoft.com/office/powerpoint/2010/main" val="3545482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753A21-2D27-4E2A-9F99-8F10C0FEDA1F}"/>
              </a:ext>
            </a:extLst>
          </p:cNvPr>
          <p:cNvSpPr>
            <a:spLocks noGrp="1"/>
          </p:cNvSpPr>
          <p:nvPr>
            <p:ph type="title"/>
          </p:nvPr>
        </p:nvSpPr>
        <p:spPr/>
        <p:txBody>
          <a:bodyPr/>
          <a:lstStyle/>
          <a:p>
            <a:r>
              <a:rPr lang="en-US" sz="3600"/>
              <a:t>Instrument Operations Center (IOC) and Science Data Processing System (SDPC)</a:t>
            </a:r>
            <a:endParaRPr lang="en-US"/>
          </a:p>
        </p:txBody>
      </p:sp>
      <p:sp>
        <p:nvSpPr>
          <p:cNvPr id="6" name="Slide Number Placeholder 5">
            <a:extLst>
              <a:ext uri="{FF2B5EF4-FFF2-40B4-BE49-F238E27FC236}">
                <a16:creationId xmlns:a16="http://schemas.microsoft.com/office/drawing/2014/main" id="{A0986E6D-4C71-45D1-BE69-0D73754F44EE}"/>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A0E24C6-B8C2-40F0-BF2D-44D0E3E3802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569A5D17-EDC5-4DD6-AAEA-480679010713}"/>
              </a:ext>
            </a:extLst>
          </p:cNvPr>
          <p:cNvGrpSpPr/>
          <p:nvPr/>
        </p:nvGrpSpPr>
        <p:grpSpPr>
          <a:xfrm>
            <a:off x="2493575" y="1038220"/>
            <a:ext cx="9324944" cy="5765800"/>
            <a:chOff x="2768359" y="1092200"/>
            <a:chExt cx="9324944" cy="5765800"/>
          </a:xfrm>
        </p:grpSpPr>
        <p:pic>
          <p:nvPicPr>
            <p:cNvPr id="8" name="Picture 7">
              <a:extLst>
                <a:ext uri="{FF2B5EF4-FFF2-40B4-BE49-F238E27FC236}">
                  <a16:creationId xmlns:a16="http://schemas.microsoft.com/office/drawing/2014/main" id="{C164F93A-0DC9-4472-9877-7368AAFFFC14}"/>
                </a:ext>
              </a:extLst>
            </p:cNvPr>
            <p:cNvPicPr>
              <a:picLocks noChangeAspect="1"/>
            </p:cNvPicPr>
            <p:nvPr/>
          </p:nvPicPr>
          <p:blipFill>
            <a:blip r:embed="rId2"/>
            <a:stretch>
              <a:fillRect/>
            </a:stretch>
          </p:blipFill>
          <p:spPr>
            <a:xfrm>
              <a:off x="2768359" y="1092200"/>
              <a:ext cx="6007100" cy="5765800"/>
            </a:xfrm>
            <a:prstGeom prst="rect">
              <a:avLst/>
            </a:prstGeom>
          </p:spPr>
        </p:pic>
        <p:grpSp>
          <p:nvGrpSpPr>
            <p:cNvPr id="9" name="Group 8">
              <a:extLst>
                <a:ext uri="{FF2B5EF4-FFF2-40B4-BE49-F238E27FC236}">
                  <a16:creationId xmlns:a16="http://schemas.microsoft.com/office/drawing/2014/main" id="{749DDF02-E87B-4E10-BBF7-1B96D79C484E}"/>
                </a:ext>
              </a:extLst>
            </p:cNvPr>
            <p:cNvGrpSpPr/>
            <p:nvPr/>
          </p:nvGrpSpPr>
          <p:grpSpPr>
            <a:xfrm>
              <a:off x="7064103" y="5489367"/>
              <a:ext cx="5029200" cy="1329426"/>
              <a:chOff x="6566170" y="5163449"/>
              <a:chExt cx="5029200" cy="1329426"/>
            </a:xfrm>
          </p:grpSpPr>
          <p:sp>
            <p:nvSpPr>
              <p:cNvPr id="10" name="Rectangle 9">
                <a:extLst>
                  <a:ext uri="{FF2B5EF4-FFF2-40B4-BE49-F238E27FC236}">
                    <a16:creationId xmlns:a16="http://schemas.microsoft.com/office/drawing/2014/main" id="{FAB9ACA5-CFF3-4FE0-84E0-883B3254DB3C}"/>
                  </a:ext>
                </a:extLst>
              </p:cNvPr>
              <p:cNvSpPr/>
              <p:nvPr/>
            </p:nvSpPr>
            <p:spPr>
              <a:xfrm>
                <a:off x="6566170" y="5163449"/>
                <a:ext cx="5029200" cy="1329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4" descr="EarthdataSearch-TEMPO.JPG">
                <a:extLst>
                  <a:ext uri="{FF2B5EF4-FFF2-40B4-BE49-F238E27FC236}">
                    <a16:creationId xmlns:a16="http://schemas.microsoft.com/office/drawing/2014/main" id="{7C680919-15F0-4C58-AAEC-23573B3C0E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31683" y="5358959"/>
                <a:ext cx="1458866" cy="738627"/>
              </a:xfrm>
              <a:prstGeom prst="rect">
                <a:avLst/>
              </a:prstGeom>
            </p:spPr>
          </p:pic>
          <p:pic>
            <p:nvPicPr>
              <p:cNvPr id="12" name="Picture 5" descr="Worldview-TEMPO.JPG">
                <a:extLst>
                  <a:ext uri="{FF2B5EF4-FFF2-40B4-BE49-F238E27FC236}">
                    <a16:creationId xmlns:a16="http://schemas.microsoft.com/office/drawing/2014/main" id="{CC28F8C4-A216-4522-9B6D-516AB8D98AD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79248" y="5359511"/>
                <a:ext cx="1451679" cy="738075"/>
              </a:xfrm>
              <a:prstGeom prst="rect">
                <a:avLst/>
              </a:prstGeom>
            </p:spPr>
          </p:pic>
          <p:pic>
            <p:nvPicPr>
              <p:cNvPr id="13" name="Picture 12" descr="Table&#10;&#10;Description automatically generated">
                <a:extLst>
                  <a:ext uri="{FF2B5EF4-FFF2-40B4-BE49-F238E27FC236}">
                    <a16:creationId xmlns:a16="http://schemas.microsoft.com/office/drawing/2014/main" id="{C9FBDE59-D477-49D2-90BC-7FBEB98F3B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03812" y="5346261"/>
                <a:ext cx="1491839" cy="738076"/>
              </a:xfrm>
              <a:prstGeom prst="rect">
                <a:avLst/>
              </a:prstGeom>
            </p:spPr>
          </p:pic>
          <p:sp>
            <p:nvSpPr>
              <p:cNvPr id="14" name="TextBox 13">
                <a:extLst>
                  <a:ext uri="{FF2B5EF4-FFF2-40B4-BE49-F238E27FC236}">
                    <a16:creationId xmlns:a16="http://schemas.microsoft.com/office/drawing/2014/main" id="{B7647325-B6B7-4AFC-8F03-9B265A19FA71}"/>
                  </a:ext>
                </a:extLst>
              </p:cNvPr>
              <p:cNvSpPr txBox="1"/>
              <p:nvPr/>
            </p:nvSpPr>
            <p:spPr>
              <a:xfrm>
                <a:off x="6661500" y="6094065"/>
                <a:ext cx="1656941" cy="27699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white"/>
                    </a:solidFill>
                    <a:effectLst/>
                    <a:uLnTx/>
                    <a:uFillTx/>
                    <a:latin typeface="Calibri"/>
                    <a:ea typeface="+mn-ea"/>
                    <a:cs typeface="+mn-cs"/>
                  </a:rPr>
                  <a:t>Earthdata</a:t>
                </a:r>
                <a:r>
                  <a:rPr kumimoji="0" lang="en-US" sz="1200" b="1" i="0" u="none" strike="noStrike" kern="1200" cap="none" spc="0" normalizeH="0" baseline="0" noProof="0">
                    <a:ln>
                      <a:noFill/>
                    </a:ln>
                    <a:solidFill>
                      <a:prstClr val="white"/>
                    </a:solidFill>
                    <a:effectLst/>
                    <a:uLnTx/>
                    <a:uFillTx/>
                    <a:latin typeface="Calibri"/>
                    <a:ea typeface="+mn-ea"/>
                    <a:cs typeface="+mn-cs"/>
                  </a:rPr>
                  <a:t> Search</a:t>
                </a:r>
              </a:p>
            </p:txBody>
          </p:sp>
          <p:sp>
            <p:nvSpPr>
              <p:cNvPr id="15" name="TextBox 14">
                <a:extLst>
                  <a:ext uri="{FF2B5EF4-FFF2-40B4-BE49-F238E27FC236}">
                    <a16:creationId xmlns:a16="http://schemas.microsoft.com/office/drawing/2014/main" id="{C9D2FDC2-8936-410F-8F0B-B1F34B5AD9F6}"/>
                  </a:ext>
                </a:extLst>
              </p:cNvPr>
              <p:cNvSpPr txBox="1"/>
              <p:nvPr/>
            </p:nvSpPr>
            <p:spPr>
              <a:xfrm>
                <a:off x="8293744" y="6094065"/>
                <a:ext cx="1656941" cy="27699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Worldview</a:t>
                </a:r>
              </a:p>
            </p:txBody>
          </p:sp>
          <p:sp>
            <p:nvSpPr>
              <p:cNvPr id="16" name="TextBox 15">
                <a:extLst>
                  <a:ext uri="{FF2B5EF4-FFF2-40B4-BE49-F238E27FC236}">
                    <a16:creationId xmlns:a16="http://schemas.microsoft.com/office/drawing/2014/main" id="{6263B73C-855A-4999-B7DB-354A7E48E691}"/>
                  </a:ext>
                </a:extLst>
              </p:cNvPr>
              <p:cNvSpPr txBox="1"/>
              <p:nvPr/>
            </p:nvSpPr>
            <p:spPr>
              <a:xfrm>
                <a:off x="9880510" y="6094064"/>
                <a:ext cx="1656941" cy="27699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mn-cs"/>
                  </a:rPr>
                  <a:t>Direct Data Download</a:t>
                </a:r>
              </a:p>
            </p:txBody>
          </p:sp>
        </p:grpSp>
      </p:grpSp>
      <p:sp>
        <p:nvSpPr>
          <p:cNvPr id="17" name="TextBox 16">
            <a:extLst>
              <a:ext uri="{FF2B5EF4-FFF2-40B4-BE49-F238E27FC236}">
                <a16:creationId xmlns:a16="http://schemas.microsoft.com/office/drawing/2014/main" id="{34D3F526-077E-4492-8EC8-F0D6B939AA18}"/>
              </a:ext>
            </a:extLst>
          </p:cNvPr>
          <p:cNvSpPr txBox="1"/>
          <p:nvPr/>
        </p:nvSpPr>
        <p:spPr>
          <a:xfrm>
            <a:off x="7583624" y="5127055"/>
            <a:ext cx="3891322" cy="369332"/>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User community access to data in ASDC</a:t>
            </a:r>
          </a:p>
        </p:txBody>
      </p:sp>
      <p:sp>
        <p:nvSpPr>
          <p:cNvPr id="18" name="TextBox 17">
            <a:extLst>
              <a:ext uri="{FF2B5EF4-FFF2-40B4-BE49-F238E27FC236}">
                <a16:creationId xmlns:a16="http://schemas.microsoft.com/office/drawing/2014/main" id="{B1DFB6D2-4C3D-4CCE-A26C-BE2E7976C59F}"/>
              </a:ext>
            </a:extLst>
          </p:cNvPr>
          <p:cNvSpPr txBox="1"/>
          <p:nvPr/>
        </p:nvSpPr>
        <p:spPr>
          <a:xfrm>
            <a:off x="8532243" y="1219591"/>
            <a:ext cx="3644721" cy="3908762"/>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SDPC</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Uses Level 0 (L0) data from the IOC and ancillary data from external sources like GOES satellites to produce L1, L2, and L3 data products that are sent to the Atmospheric Science Data Center (ASDC) for storage and distribution to the public</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Provides scan plans from which the IOC builds instrument command loads</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Delivers data to the ASDC for storage and user access</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Working toward compliance with Open Science; working some remaining areas</a:t>
            </a:r>
          </a:p>
        </p:txBody>
      </p:sp>
      <p:sp>
        <p:nvSpPr>
          <p:cNvPr id="19" name="TextBox 18">
            <a:extLst>
              <a:ext uri="{FF2B5EF4-FFF2-40B4-BE49-F238E27FC236}">
                <a16:creationId xmlns:a16="http://schemas.microsoft.com/office/drawing/2014/main" id="{34C7C280-B4DC-4C28-9A5F-9C2C61CB2D6D}"/>
              </a:ext>
            </a:extLst>
          </p:cNvPr>
          <p:cNvSpPr txBox="1"/>
          <p:nvPr/>
        </p:nvSpPr>
        <p:spPr>
          <a:xfrm>
            <a:off x="123093" y="2254193"/>
            <a:ext cx="3296248" cy="2704173"/>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IOC</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Generates command loads using inputs from SOC and SDPC</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Receives and processes instrument mission and spacecraft ancillary data</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Automatically monitors telemetry and provides anomaly alerts, 24/7</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0434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7"/>
          <p:cNvSpPr txBox="1">
            <a:spLocks noGrp="1"/>
          </p:cNvSpPr>
          <p:nvPr>
            <p:ph type="title"/>
          </p:nvPr>
        </p:nvSpPr>
        <p:spPr/>
        <p:txBody>
          <a:bodyPr/>
          <a:lstStyle/>
          <a:p>
            <a:pPr lvl="0"/>
            <a:r>
              <a:rPr lang="en-US" dirty="0"/>
              <a:t>Baseline and Threshold Products</a:t>
            </a:r>
            <a:br>
              <a:rPr lang="en-US" dirty="0"/>
            </a:br>
            <a:r>
              <a:rPr lang="en-US" dirty="0"/>
              <a:t>(Variables) &amp; Requirements</a:t>
            </a:r>
          </a:p>
        </p:txBody>
      </p:sp>
      <p:sp>
        <p:nvSpPr>
          <p:cNvPr id="328" name="Google Shape;328;p7"/>
          <p:cNvSpPr/>
          <p:nvPr/>
        </p:nvSpPr>
        <p:spPr>
          <a:xfrm>
            <a:off x="1797482" y="5820000"/>
            <a:ext cx="8597036" cy="646290"/>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E36C09"/>
              </a:buClr>
              <a:buSzPts val="2000"/>
              <a:buFont typeface="Wingdings" panose="05000000000000000000" pitchFamily="2" charset="2"/>
              <a:buChar char="Ø"/>
              <a:tabLst/>
              <a:defRPr/>
            </a:pPr>
            <a:r>
              <a:rPr kumimoji="0" lang="en-US" sz="1800" b="1" i="0" u="none" strike="noStrike" kern="0" cap="none" spc="0" normalizeH="0" baseline="0" noProof="0">
                <a:ln>
                  <a:noFill/>
                </a:ln>
                <a:solidFill>
                  <a:srgbClr val="E36C09"/>
                </a:solidFill>
                <a:effectLst/>
                <a:uLnTx/>
                <a:uFillTx/>
                <a:latin typeface="Calibri"/>
                <a:ea typeface="Calibri"/>
                <a:cs typeface="Calibri"/>
                <a:sym typeface="Calibri"/>
              </a:rPr>
              <a:t> Aerosols, SO</a:t>
            </a:r>
            <a:r>
              <a:rPr kumimoji="0" lang="en-US" sz="1800" b="1" i="0" u="none" strike="noStrike" kern="0" cap="none" spc="0" normalizeH="0" baseline="-25000" noProof="0">
                <a:ln>
                  <a:noFill/>
                </a:ln>
                <a:solidFill>
                  <a:srgbClr val="E36C09"/>
                </a:solidFill>
                <a:effectLst/>
                <a:uLnTx/>
                <a:uFillTx/>
                <a:latin typeface="Calibri"/>
                <a:ea typeface="Calibri"/>
                <a:cs typeface="Calibri"/>
                <a:sym typeface="Calibri"/>
              </a:rPr>
              <a:t>2</a:t>
            </a:r>
            <a:r>
              <a:rPr kumimoji="0" lang="en-US" sz="1800" b="1" i="0" u="none" strike="noStrike" kern="0" cap="none" spc="0" normalizeH="0" baseline="0" noProof="0">
                <a:ln>
                  <a:noFill/>
                </a:ln>
                <a:solidFill>
                  <a:srgbClr val="E36C09"/>
                </a:solidFill>
                <a:effectLst/>
                <a:uLnTx/>
                <a:uFillTx/>
                <a:latin typeface="Calibri"/>
                <a:ea typeface="Calibri"/>
                <a:cs typeface="Calibri"/>
                <a:sym typeface="Calibri"/>
              </a:rPr>
              <a:t>, C</a:t>
            </a:r>
            <a:r>
              <a:rPr kumimoji="0" lang="en-US" sz="1800" b="1" i="0" u="none" strike="noStrike" kern="0" cap="none" spc="0" normalizeH="0" baseline="-25000" noProof="0">
                <a:ln>
                  <a:noFill/>
                </a:ln>
                <a:solidFill>
                  <a:srgbClr val="E36C09"/>
                </a:solidFill>
                <a:effectLst/>
                <a:uLnTx/>
                <a:uFillTx/>
                <a:latin typeface="Calibri"/>
                <a:ea typeface="Calibri"/>
                <a:cs typeface="Calibri"/>
                <a:sym typeface="Calibri"/>
              </a:rPr>
              <a:t>2</a:t>
            </a:r>
            <a:r>
              <a:rPr kumimoji="0" lang="en-US" sz="1800" b="1" i="0" u="none" strike="noStrike" kern="0" cap="none" spc="0" normalizeH="0" baseline="0" noProof="0">
                <a:ln>
                  <a:noFill/>
                </a:ln>
                <a:solidFill>
                  <a:srgbClr val="E36C09"/>
                </a:solidFill>
                <a:effectLst/>
                <a:uLnTx/>
                <a:uFillTx/>
                <a:latin typeface="Calibri"/>
                <a:ea typeface="Calibri"/>
                <a:cs typeface="Calibri"/>
                <a:sym typeface="Calibri"/>
              </a:rPr>
              <a:t>H</a:t>
            </a:r>
            <a:r>
              <a:rPr kumimoji="0" lang="en-US" sz="1800" b="1" i="0" u="none" strike="noStrike" kern="0" cap="none" spc="0" normalizeH="0" baseline="-25000" noProof="0">
                <a:ln>
                  <a:noFill/>
                </a:ln>
                <a:solidFill>
                  <a:srgbClr val="E36C09"/>
                </a:solidFill>
                <a:effectLst/>
                <a:uLnTx/>
                <a:uFillTx/>
                <a:latin typeface="Calibri"/>
                <a:ea typeface="Calibri"/>
                <a:cs typeface="Calibri"/>
                <a:sym typeface="Calibri"/>
              </a:rPr>
              <a:t>2</a:t>
            </a:r>
            <a:r>
              <a:rPr kumimoji="0" lang="en-US" sz="1800" b="1" i="0" u="none" strike="noStrike" kern="0" cap="none" spc="0" normalizeH="0" baseline="0" noProof="0">
                <a:ln>
                  <a:noFill/>
                </a:ln>
                <a:solidFill>
                  <a:srgbClr val="E36C09"/>
                </a:solidFill>
                <a:effectLst/>
                <a:uLnTx/>
                <a:uFillTx/>
                <a:latin typeface="Calibri"/>
                <a:ea typeface="Calibri"/>
                <a:cs typeface="Calibri"/>
                <a:sym typeface="Calibri"/>
              </a:rPr>
              <a:t>O</a:t>
            </a:r>
            <a:r>
              <a:rPr kumimoji="0" lang="en-US" sz="1800" b="1" i="0" u="none" strike="noStrike" kern="0" cap="none" spc="0" normalizeH="0" baseline="-25000" noProof="0">
                <a:ln>
                  <a:noFill/>
                </a:ln>
                <a:solidFill>
                  <a:srgbClr val="E36C09"/>
                </a:solidFill>
                <a:effectLst/>
                <a:uLnTx/>
                <a:uFillTx/>
                <a:latin typeface="Calibri"/>
                <a:ea typeface="Calibri"/>
                <a:cs typeface="Calibri"/>
                <a:sym typeface="Calibri"/>
              </a:rPr>
              <a:t>2</a:t>
            </a:r>
            <a:r>
              <a:rPr kumimoji="0" lang="en-US" sz="1800" b="1" i="0" u="none" strike="noStrike" kern="0" cap="none" spc="0" normalizeH="0" baseline="0" noProof="0">
                <a:ln>
                  <a:noFill/>
                </a:ln>
                <a:solidFill>
                  <a:srgbClr val="E36C09"/>
                </a:solidFill>
                <a:effectLst/>
                <a:uLnTx/>
                <a:uFillTx/>
                <a:latin typeface="Calibri"/>
                <a:ea typeface="Calibri"/>
                <a:cs typeface="Calibri"/>
                <a:sym typeface="Calibri"/>
              </a:rPr>
              <a:t> were removed from baseline products during KDPC</a:t>
            </a:r>
            <a:endParaRPr kumimoji="0" sz="1800" b="0" i="0" u="none" strike="noStrike" kern="0" cap="none" spc="0" normalizeH="0" baseline="0" noProof="0">
              <a:ln>
                <a:noFill/>
              </a:ln>
              <a:solidFill>
                <a:srgbClr val="000000"/>
              </a:solidFill>
              <a:effectLst/>
              <a:uLnTx/>
              <a:uFillTx/>
              <a:latin typeface="Calibri"/>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90"/>
              </a:buClr>
              <a:buSzPts val="2000"/>
              <a:buFont typeface="Wingdings" panose="05000000000000000000" pitchFamily="2" charset="2"/>
              <a:buChar char="Ø"/>
              <a:tabLst/>
              <a:defRPr/>
            </a:pPr>
            <a:r>
              <a:rPr kumimoji="0" lang="en-US" sz="1800" b="1" i="0" u="none" strike="noStrike" kern="0" cap="none" spc="0" normalizeH="0" baseline="0" noProof="0">
                <a:ln>
                  <a:noFill/>
                </a:ln>
                <a:solidFill>
                  <a:srgbClr val="000090"/>
                </a:solidFill>
                <a:effectLst/>
                <a:uLnTx/>
                <a:uFillTx/>
                <a:latin typeface="Calibri"/>
                <a:ea typeface="Calibri"/>
                <a:cs typeface="Calibri"/>
                <a:sym typeface="Calibri"/>
              </a:rPr>
              <a:t> Cloud product (cloud fraction, cloud pressure): used in trace gas/aerosol retrievals</a:t>
            </a:r>
            <a:endParaRPr kumimoji="0" sz="1800" b="0" i="0" u="none" strike="noStrike" kern="0" cap="none" spc="0" normalizeH="0" baseline="0" noProof="0">
              <a:ln>
                <a:noFill/>
              </a:ln>
              <a:solidFill>
                <a:srgbClr val="000000"/>
              </a:solidFill>
              <a:effectLst/>
              <a:uLnTx/>
              <a:uFillTx/>
              <a:latin typeface="Calibri"/>
              <a:cs typeface="Arial"/>
              <a:sym typeface="Arial"/>
            </a:endParaRPr>
          </a:p>
        </p:txBody>
      </p:sp>
      <p:sp>
        <p:nvSpPr>
          <p:cNvPr id="329" name="Google Shape;329;p7"/>
          <p:cNvSpPr txBox="1"/>
          <p:nvPr/>
        </p:nvSpPr>
        <p:spPr>
          <a:xfrm>
            <a:off x="1797482" y="4834153"/>
            <a:ext cx="859703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black"/>
                </a:solidFill>
                <a:effectLst/>
                <a:uLnTx/>
                <a:uFillTx/>
                <a:latin typeface="Calibri"/>
                <a:ea typeface="Calibri"/>
                <a:cs typeface="Calibri"/>
                <a:sym typeface="Calibri"/>
              </a:rPr>
              <a:t>*     # of hourly measurements to be averaged to achieve required precision</a:t>
            </a:r>
            <a:endParaRPr kumimoji="0" sz="1600" b="0" i="0" u="none" strike="noStrike" kern="0" cap="none" spc="0" normalizeH="0" baseline="0" noProof="0" dirty="0">
              <a:ln>
                <a:noFill/>
              </a:ln>
              <a:solidFill>
                <a:prstClr val="black"/>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prstClr val="black"/>
              </a:buClr>
              <a:buSzPts val="1600"/>
              <a:buFont typeface="Arial"/>
              <a:buChar char="•"/>
              <a:tabLst/>
              <a:defRPr/>
            </a:pPr>
            <a:r>
              <a:rPr kumimoji="0" lang="en-US" sz="1600" b="0" i="0" u="none" strike="noStrike" kern="0" cap="none" spc="0" normalizeH="0" baseline="0" noProof="0" dirty="0">
                <a:ln>
                  <a:noFill/>
                </a:ln>
                <a:solidFill>
                  <a:prstClr val="black"/>
                </a:solidFill>
                <a:effectLst/>
                <a:uLnTx/>
                <a:uFillTx/>
                <a:latin typeface="Calibri"/>
                <a:ea typeface="Calibri"/>
                <a:cs typeface="Calibri"/>
                <a:sym typeface="Calibri"/>
              </a:rPr>
              <a:t>Mission duration:  20 months for baseline, 12 months for threshold</a:t>
            </a:r>
            <a:endParaRPr kumimoji="0" sz="1600" b="0" i="0" u="none" strike="noStrike" kern="0" cap="none" spc="0" normalizeH="0" baseline="0" noProof="0" dirty="0">
              <a:ln>
                <a:noFill/>
              </a:ln>
              <a:solidFill>
                <a:prstClr val="black"/>
              </a:solidFill>
              <a:effectLst/>
              <a:uLnTx/>
              <a:uFillTx/>
              <a:latin typeface="Calibri"/>
              <a:cs typeface="Arial"/>
              <a:sym typeface="Arial"/>
            </a:endParaRPr>
          </a:p>
          <a:p>
            <a:pPr marL="285750" marR="0" lvl="0" indent="-285750" algn="l" defTabSz="914400" rtl="0" eaLnBrk="1" fontAlgn="auto" latinLnBrk="0" hangingPunct="1">
              <a:lnSpc>
                <a:spcPct val="100000"/>
              </a:lnSpc>
              <a:spcBef>
                <a:spcPts val="0"/>
              </a:spcBef>
              <a:spcAft>
                <a:spcPts val="0"/>
              </a:spcAft>
              <a:buClr>
                <a:prstClr val="black"/>
              </a:buClr>
              <a:buSzPts val="1600"/>
              <a:buFont typeface="Arial"/>
              <a:buChar char="•"/>
              <a:tabLst/>
              <a:defRPr/>
            </a:pPr>
            <a:r>
              <a:rPr kumimoji="0" lang="en-US" sz="1600" b="0" i="0" u="none" strike="noStrike" kern="0" cap="none" spc="0" normalizeH="0" baseline="0" noProof="0" dirty="0">
                <a:ln>
                  <a:noFill/>
                </a:ln>
                <a:solidFill>
                  <a:prstClr val="black"/>
                </a:solidFill>
                <a:effectLst/>
                <a:uLnTx/>
                <a:uFillTx/>
                <a:latin typeface="Calibri"/>
                <a:ea typeface="Calibri"/>
                <a:cs typeface="Calibri"/>
                <a:sym typeface="Calibri"/>
              </a:rPr>
              <a:t>Spatial resolution: &lt; 60 km</a:t>
            </a:r>
            <a:r>
              <a:rPr kumimoji="0" lang="en-US" sz="1600" b="0" i="0" u="none" strike="noStrike" kern="0" cap="none" spc="0" normalizeH="0" baseline="30000" noProof="0" dirty="0">
                <a:ln>
                  <a:noFill/>
                </a:ln>
                <a:solidFill>
                  <a:prstClr val="black"/>
                </a:solidFill>
                <a:effectLst/>
                <a:uLnTx/>
                <a:uFillTx/>
                <a:latin typeface="Calibri"/>
                <a:ea typeface="Calibri"/>
                <a:cs typeface="Calibri"/>
                <a:sym typeface="Calibri"/>
              </a:rPr>
              <a:t>2</a:t>
            </a:r>
            <a:r>
              <a:rPr kumimoji="0" lang="en-US" sz="1600" b="0" i="0" u="none" strike="noStrike" kern="0" cap="none" spc="0" normalizeH="0" baseline="0" noProof="0" dirty="0">
                <a:ln>
                  <a:noFill/>
                </a:ln>
                <a:solidFill>
                  <a:prstClr val="black"/>
                </a:solidFill>
                <a:effectLst/>
                <a:uLnTx/>
                <a:uFillTx/>
                <a:latin typeface="Calibri"/>
                <a:ea typeface="Calibri"/>
                <a:cs typeface="Calibri"/>
                <a:sym typeface="Calibri"/>
              </a:rPr>
              <a:t> for baseline (4 native pixels coadded),  &lt; 300 km</a:t>
            </a:r>
            <a:r>
              <a:rPr kumimoji="0" lang="en-US" sz="1600" b="0" i="0" u="none" strike="noStrike" kern="0" cap="none" spc="0" normalizeH="0" baseline="30000" noProof="0" dirty="0">
                <a:ln>
                  <a:noFill/>
                </a:ln>
                <a:solidFill>
                  <a:prstClr val="black"/>
                </a:solidFill>
                <a:effectLst/>
                <a:uLnTx/>
                <a:uFillTx/>
                <a:latin typeface="Calibri"/>
                <a:ea typeface="Calibri"/>
                <a:cs typeface="Calibri"/>
                <a:sym typeface="Calibri"/>
              </a:rPr>
              <a:t>2</a:t>
            </a:r>
            <a:r>
              <a:rPr kumimoji="0" lang="en-US" sz="1600" b="0" i="0" u="none" strike="noStrike" kern="0" cap="none" spc="0" normalizeH="0" baseline="0" noProof="0" dirty="0">
                <a:ln>
                  <a:noFill/>
                </a:ln>
                <a:solidFill>
                  <a:prstClr val="black"/>
                </a:solidFill>
                <a:effectLst/>
                <a:uLnTx/>
                <a:uFillTx/>
                <a:latin typeface="Calibri"/>
                <a:ea typeface="Calibri"/>
                <a:cs typeface="Calibri"/>
                <a:sym typeface="Calibri"/>
              </a:rPr>
              <a:t> for threshold</a:t>
            </a:r>
            <a:endParaRPr kumimoji="0" sz="1600" b="0" i="0" u="none" strike="noStrike" kern="0" cap="none" spc="0" normalizeH="0" baseline="0" noProof="0" dirty="0">
              <a:ln>
                <a:noFill/>
              </a:ln>
              <a:solidFill>
                <a:prstClr val="black"/>
              </a:solidFill>
              <a:effectLst/>
              <a:uLnTx/>
              <a:uFillTx/>
              <a:latin typeface="Calibri"/>
              <a:cs typeface="Arial"/>
              <a:sym typeface="Arial"/>
            </a:endParaRPr>
          </a:p>
        </p:txBody>
      </p:sp>
      <p:sp>
        <p:nvSpPr>
          <p:cNvPr id="4" name="Slide Number Placeholder 3">
            <a:extLst>
              <a:ext uri="{FF2B5EF4-FFF2-40B4-BE49-F238E27FC236}">
                <a16:creationId xmlns:a16="http://schemas.microsoft.com/office/drawing/2014/main" id="{D918086D-4970-4231-8654-639D8E7422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graphicFrame>
        <p:nvGraphicFramePr>
          <p:cNvPr id="3" name="Table 2">
            <a:extLst>
              <a:ext uri="{FF2B5EF4-FFF2-40B4-BE49-F238E27FC236}">
                <a16:creationId xmlns:a16="http://schemas.microsoft.com/office/drawing/2014/main" id="{F3DF39DD-E9A6-3ED4-89F1-2CA568A940E9}"/>
              </a:ext>
            </a:extLst>
          </p:cNvPr>
          <p:cNvGraphicFramePr>
            <a:graphicFrameLocks noGrp="1"/>
          </p:cNvGraphicFramePr>
          <p:nvPr>
            <p:extLst>
              <p:ext uri="{D42A27DB-BD31-4B8C-83A1-F6EECF244321}">
                <p14:modId xmlns:p14="http://schemas.microsoft.com/office/powerpoint/2010/main" val="3667988700"/>
              </p:ext>
            </p:extLst>
          </p:nvPr>
        </p:nvGraphicFramePr>
        <p:xfrm>
          <a:off x="1912437" y="1317864"/>
          <a:ext cx="8200392" cy="3358833"/>
        </p:xfrm>
        <a:graphic>
          <a:graphicData uri="http://schemas.openxmlformats.org/drawingml/2006/table">
            <a:tbl>
              <a:tblPr firstRow="1" firstCol="1" bandRow="1">
                <a:tableStyleId>{5C22544A-7EE6-4342-B048-85BDC9FD1C3A}</a:tableStyleId>
              </a:tblPr>
              <a:tblGrid>
                <a:gridCol w="3084414">
                  <a:extLst>
                    <a:ext uri="{9D8B030D-6E8A-4147-A177-3AD203B41FA5}">
                      <a16:colId xmlns:a16="http://schemas.microsoft.com/office/drawing/2014/main" val="20000"/>
                    </a:ext>
                  </a:extLst>
                </a:gridCol>
                <a:gridCol w="3097422">
                  <a:extLst>
                    <a:ext uri="{9D8B030D-6E8A-4147-A177-3AD203B41FA5}">
                      <a16:colId xmlns:a16="http://schemas.microsoft.com/office/drawing/2014/main" val="20001"/>
                    </a:ext>
                  </a:extLst>
                </a:gridCol>
                <a:gridCol w="2018556">
                  <a:extLst>
                    <a:ext uri="{9D8B030D-6E8A-4147-A177-3AD203B41FA5}">
                      <a16:colId xmlns:a16="http://schemas.microsoft.com/office/drawing/2014/main" val="20002"/>
                    </a:ext>
                  </a:extLst>
                </a:gridCol>
              </a:tblGrid>
              <a:tr h="0">
                <a:tc>
                  <a:txBody>
                    <a:bodyPr/>
                    <a:lstStyle/>
                    <a:p>
                      <a:pPr marL="0" marR="0" algn="ctr">
                        <a:spcBef>
                          <a:spcPts val="0"/>
                        </a:spcBef>
                        <a:spcAft>
                          <a:spcPts val="0"/>
                        </a:spcAft>
                      </a:pPr>
                      <a:r>
                        <a:rPr lang="en-US" sz="2000" dirty="0">
                          <a:effectLst/>
                        </a:rPr>
                        <a:t>Species/Products</a:t>
                      </a:r>
                      <a:endParaRPr lang="en-US" sz="2000" dirty="0">
                        <a:effectLst/>
                        <a:latin typeface="Cambria"/>
                        <a:ea typeface="Cambria"/>
                        <a:cs typeface="Times New Roman"/>
                      </a:endParaRPr>
                    </a:p>
                  </a:txBody>
                  <a:tcPr marL="8890" marR="8890" marT="8890" marB="8890"/>
                </a:tc>
                <a:tc>
                  <a:txBody>
                    <a:bodyPr/>
                    <a:lstStyle/>
                    <a:p>
                      <a:pPr marL="0" marR="0" algn="ctr">
                        <a:spcBef>
                          <a:spcPts val="0"/>
                        </a:spcBef>
                        <a:spcAft>
                          <a:spcPts val="0"/>
                        </a:spcAft>
                      </a:pPr>
                      <a:r>
                        <a:rPr lang="en-US" sz="2000" dirty="0">
                          <a:effectLst/>
                        </a:rPr>
                        <a:t>Required Precision</a:t>
                      </a:r>
                      <a:endParaRPr lang="en-US" sz="2000" dirty="0">
                        <a:effectLst/>
                        <a:latin typeface="Cambria"/>
                        <a:ea typeface="Cambria"/>
                        <a:cs typeface="Times New Roman"/>
                      </a:endParaRPr>
                    </a:p>
                    <a:p>
                      <a:pPr marL="0" marR="0" algn="ctr">
                        <a:lnSpc>
                          <a:spcPts val="900"/>
                        </a:lnSpc>
                        <a:spcBef>
                          <a:spcPts val="0"/>
                        </a:spcBef>
                        <a:spcAft>
                          <a:spcPts val="0"/>
                        </a:spcAft>
                      </a:pPr>
                      <a:r>
                        <a:rPr lang="en-US" sz="2000" dirty="0">
                          <a:effectLst/>
                        </a:rPr>
                        <a:t> </a:t>
                      </a:r>
                      <a:endParaRPr lang="en-US" sz="2000" dirty="0">
                        <a:effectLst/>
                        <a:latin typeface="Cambria"/>
                        <a:ea typeface="Cambria"/>
                        <a:cs typeface="Times New Roman"/>
                      </a:endParaRPr>
                    </a:p>
                  </a:txBody>
                  <a:tcPr marL="8890" marR="8890" marT="8890" marB="8890"/>
                </a:tc>
                <a:tc>
                  <a:txBody>
                    <a:bodyPr/>
                    <a:lstStyle/>
                    <a:p>
                      <a:pPr marL="0" marR="0" algn="ctr">
                        <a:lnSpc>
                          <a:spcPts val="900"/>
                        </a:lnSpc>
                        <a:spcBef>
                          <a:spcPts val="0"/>
                        </a:spcBef>
                        <a:spcAft>
                          <a:spcPts val="0"/>
                        </a:spcAft>
                      </a:pPr>
                      <a:r>
                        <a:rPr lang="en-US" sz="2000" dirty="0">
                          <a:solidFill>
                            <a:srgbClr val="FF0000"/>
                          </a:solidFill>
                          <a:effectLst/>
                          <a:latin typeface="+mn-lt"/>
                          <a:ea typeface="Cambria"/>
                          <a:cs typeface="Times New Roman"/>
                        </a:rPr>
                        <a:t>Temporal Revisit*</a:t>
                      </a:r>
                    </a:p>
                  </a:txBody>
                  <a:tcPr marL="8890" marR="8890" marT="8890" marB="8890" anchor="ctr"/>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2000" dirty="0">
                          <a:effectLst/>
                        </a:rPr>
                        <a:t>0-2 km O</a:t>
                      </a:r>
                      <a:r>
                        <a:rPr lang="en-US" sz="2000" baseline="-25000" dirty="0">
                          <a:effectLst/>
                        </a:rPr>
                        <a:t>3 </a:t>
                      </a:r>
                      <a:r>
                        <a:rPr lang="en-US" sz="2000" dirty="0">
                          <a:effectLst/>
                        </a:rPr>
                        <a:t>(Selected Scenes) </a:t>
                      </a:r>
                      <a:r>
                        <a:rPr lang="en-US" sz="2000" dirty="0">
                          <a:solidFill>
                            <a:srgbClr val="FFFF00"/>
                          </a:solidFill>
                          <a:effectLst/>
                        </a:rPr>
                        <a:t>Baseline only</a:t>
                      </a:r>
                      <a:endParaRPr lang="en-US" sz="2000" dirty="0">
                        <a:solidFill>
                          <a:srgbClr val="FFFF00"/>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10 ppbv</a:t>
                      </a:r>
                      <a:endParaRPr lang="en-US" sz="20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2 hour</a:t>
                      </a:r>
                      <a:endParaRPr lang="en-US" sz="2000" dirty="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1"/>
                  </a:ext>
                </a:extLst>
              </a:tr>
              <a:tr h="313536">
                <a:tc>
                  <a:txBody>
                    <a:bodyPr/>
                    <a:lstStyle/>
                    <a:p>
                      <a:pPr marL="0" marR="0" algn="ctr">
                        <a:spcBef>
                          <a:spcPts val="0"/>
                        </a:spcBef>
                        <a:spcAft>
                          <a:spcPts val="0"/>
                        </a:spcAft>
                      </a:pPr>
                      <a:r>
                        <a:rPr lang="en-US" sz="2000" dirty="0">
                          <a:effectLst/>
                        </a:rPr>
                        <a:t>Tropospheric O</a:t>
                      </a:r>
                      <a:r>
                        <a:rPr lang="en-US" sz="2000" baseline="-25000" dirty="0">
                          <a:effectLst/>
                        </a:rPr>
                        <a:t>3</a:t>
                      </a:r>
                      <a:endParaRPr lang="en-US" sz="20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10 ppbv</a:t>
                      </a:r>
                      <a:endParaRPr lang="en-US" sz="20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1 hour</a:t>
                      </a:r>
                      <a:endParaRPr lang="en-US" sz="2000" dirty="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2"/>
                  </a:ext>
                </a:extLst>
              </a:tr>
              <a:tr h="313536">
                <a:tc>
                  <a:txBody>
                    <a:bodyPr/>
                    <a:lstStyle/>
                    <a:p>
                      <a:pPr marL="0" marR="0" algn="ctr">
                        <a:spcBef>
                          <a:spcPts val="0"/>
                        </a:spcBef>
                        <a:spcAft>
                          <a:spcPts val="0"/>
                        </a:spcAft>
                      </a:pPr>
                      <a:r>
                        <a:rPr lang="en-US" sz="2000" dirty="0">
                          <a:effectLst/>
                        </a:rPr>
                        <a:t>Total O</a:t>
                      </a:r>
                      <a:r>
                        <a:rPr lang="en-US" sz="2000" baseline="-25000" dirty="0">
                          <a:effectLst/>
                        </a:rPr>
                        <a:t>3</a:t>
                      </a:r>
                      <a:endParaRPr lang="en-US" sz="20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3%</a:t>
                      </a:r>
                      <a:endParaRPr lang="en-US" sz="20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1 hour</a:t>
                      </a:r>
                      <a:endParaRPr lang="en-US" sz="2000" dirty="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3"/>
                  </a:ext>
                </a:extLst>
              </a:tr>
              <a:tr h="313536">
                <a:tc>
                  <a:txBody>
                    <a:bodyPr/>
                    <a:lstStyle/>
                    <a:p>
                      <a:pPr marL="0" marR="0" algn="ctr">
                        <a:spcBef>
                          <a:spcPts val="0"/>
                        </a:spcBef>
                        <a:spcAft>
                          <a:spcPts val="0"/>
                        </a:spcAft>
                      </a:pPr>
                      <a:r>
                        <a:rPr lang="en-US" sz="2000" dirty="0">
                          <a:effectLst/>
                        </a:rPr>
                        <a:t>Tropospheric NO</a:t>
                      </a:r>
                      <a:r>
                        <a:rPr lang="en-US" sz="2000" baseline="-25000" dirty="0">
                          <a:effectLst/>
                        </a:rPr>
                        <a:t>2</a:t>
                      </a:r>
                      <a:endParaRPr lang="en-US" sz="20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1.0 × 10</a:t>
                      </a:r>
                      <a:r>
                        <a:rPr lang="en-US" sz="2000" baseline="30000" dirty="0">
                          <a:effectLst/>
                        </a:rPr>
                        <a:t>15</a:t>
                      </a:r>
                      <a:r>
                        <a:rPr lang="en-US" sz="2000" dirty="0">
                          <a:effectLst/>
                        </a:rPr>
                        <a:t> molecules cm</a:t>
                      </a:r>
                      <a:r>
                        <a:rPr lang="en-US" sz="2000" baseline="30000" dirty="0">
                          <a:effectLst/>
                        </a:rPr>
                        <a:t>-2</a:t>
                      </a:r>
                      <a:endParaRPr lang="en-US" sz="20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1 hour</a:t>
                      </a:r>
                      <a:endParaRPr lang="en-US" sz="2000" dirty="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4"/>
                  </a:ext>
                </a:extLst>
              </a:tr>
              <a:tr h="313536">
                <a:tc>
                  <a:txBody>
                    <a:bodyPr/>
                    <a:lstStyle/>
                    <a:p>
                      <a:pPr marL="0" marR="0" algn="ctr">
                        <a:spcBef>
                          <a:spcPts val="0"/>
                        </a:spcBef>
                        <a:spcAft>
                          <a:spcPts val="0"/>
                        </a:spcAft>
                      </a:pPr>
                      <a:r>
                        <a:rPr lang="en-US" sz="2000" dirty="0">
                          <a:effectLst/>
                        </a:rPr>
                        <a:t>Tropospheric H</a:t>
                      </a:r>
                      <a:r>
                        <a:rPr lang="en-US" sz="2000" baseline="-25000" dirty="0">
                          <a:effectLst/>
                        </a:rPr>
                        <a:t>2</a:t>
                      </a:r>
                      <a:r>
                        <a:rPr lang="en-US" sz="2000" dirty="0">
                          <a:effectLst/>
                        </a:rPr>
                        <a:t>CO</a:t>
                      </a:r>
                      <a:endParaRPr lang="en-US" sz="20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1.0 × 10</a:t>
                      </a:r>
                      <a:r>
                        <a:rPr lang="en-US" sz="2000" baseline="30000" dirty="0">
                          <a:effectLst/>
                        </a:rPr>
                        <a:t>16</a:t>
                      </a:r>
                      <a:r>
                        <a:rPr lang="en-US" sz="2000" dirty="0">
                          <a:effectLst/>
                        </a:rPr>
                        <a:t> molecules cm</a:t>
                      </a:r>
                      <a:r>
                        <a:rPr lang="en-US" sz="2000" baseline="30000" dirty="0">
                          <a:effectLst/>
                        </a:rPr>
                        <a:t>-2</a:t>
                      </a:r>
                      <a:endParaRPr lang="en-US" sz="20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3 hour</a:t>
                      </a:r>
                      <a:endParaRPr lang="en-US" sz="2000" dirty="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5"/>
                  </a:ext>
                </a:extLst>
              </a:tr>
              <a:tr h="313536">
                <a:tc>
                  <a:txBody>
                    <a:bodyPr/>
                    <a:lstStyle/>
                    <a:p>
                      <a:pPr marL="0" marR="0" algn="ctr">
                        <a:spcBef>
                          <a:spcPts val="0"/>
                        </a:spcBef>
                        <a:spcAft>
                          <a:spcPts val="0"/>
                        </a:spcAft>
                      </a:pPr>
                      <a:r>
                        <a:rPr lang="en-US" sz="2000" b="1" dirty="0">
                          <a:solidFill>
                            <a:schemeClr val="accent6">
                              <a:lumMod val="75000"/>
                            </a:schemeClr>
                          </a:solidFill>
                          <a:effectLst/>
                        </a:rPr>
                        <a:t>Tropospheric SO</a:t>
                      </a:r>
                      <a:r>
                        <a:rPr lang="en-US" sz="2000" b="1" baseline="-25000" dirty="0">
                          <a:solidFill>
                            <a:schemeClr val="accent6">
                              <a:lumMod val="75000"/>
                            </a:schemeClr>
                          </a:solidFill>
                          <a:effectLst/>
                        </a:rPr>
                        <a:t>2</a:t>
                      </a:r>
                      <a:endParaRPr lang="en-US" sz="2000" b="1" dirty="0">
                        <a:solidFill>
                          <a:schemeClr val="accent6">
                            <a:lumMod val="75000"/>
                          </a:schemeClr>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b="1" dirty="0">
                          <a:solidFill>
                            <a:schemeClr val="accent6">
                              <a:lumMod val="75000"/>
                            </a:schemeClr>
                          </a:solidFill>
                          <a:effectLst/>
                        </a:rPr>
                        <a:t>1.0 × 10</a:t>
                      </a:r>
                      <a:r>
                        <a:rPr lang="en-US" sz="2000" b="1" baseline="30000" dirty="0">
                          <a:solidFill>
                            <a:schemeClr val="accent6">
                              <a:lumMod val="75000"/>
                            </a:schemeClr>
                          </a:solidFill>
                          <a:effectLst/>
                        </a:rPr>
                        <a:t>16</a:t>
                      </a:r>
                      <a:r>
                        <a:rPr lang="en-US" sz="2000" b="1" dirty="0">
                          <a:solidFill>
                            <a:schemeClr val="accent6">
                              <a:lumMod val="75000"/>
                            </a:schemeClr>
                          </a:solidFill>
                          <a:effectLst/>
                        </a:rPr>
                        <a:t> molecules cm</a:t>
                      </a:r>
                      <a:r>
                        <a:rPr lang="en-US" sz="2000" b="1" baseline="30000" dirty="0">
                          <a:solidFill>
                            <a:schemeClr val="accent6">
                              <a:lumMod val="75000"/>
                            </a:schemeClr>
                          </a:solidFill>
                          <a:effectLst/>
                        </a:rPr>
                        <a:t>-2</a:t>
                      </a:r>
                      <a:endParaRPr lang="en-US" sz="2000" b="1" dirty="0">
                        <a:solidFill>
                          <a:schemeClr val="accent6">
                            <a:lumMod val="75000"/>
                          </a:schemeClr>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b="1" dirty="0">
                          <a:solidFill>
                            <a:schemeClr val="accent6">
                              <a:lumMod val="75000"/>
                            </a:schemeClr>
                          </a:solidFill>
                          <a:effectLst/>
                        </a:rPr>
                        <a:t>3 hour</a:t>
                      </a:r>
                      <a:endParaRPr lang="en-US" sz="2000" b="1" dirty="0">
                        <a:solidFill>
                          <a:schemeClr val="accent6">
                            <a:lumMod val="75000"/>
                          </a:schemeClr>
                        </a:solidFill>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6"/>
                  </a:ext>
                </a:extLst>
              </a:tr>
              <a:tr h="313536">
                <a:tc>
                  <a:txBody>
                    <a:bodyPr/>
                    <a:lstStyle/>
                    <a:p>
                      <a:pPr marL="0" marR="0" algn="ctr">
                        <a:spcBef>
                          <a:spcPts val="0"/>
                        </a:spcBef>
                        <a:spcAft>
                          <a:spcPts val="0"/>
                        </a:spcAft>
                      </a:pPr>
                      <a:r>
                        <a:rPr lang="en-US" sz="2000" b="1" dirty="0">
                          <a:solidFill>
                            <a:schemeClr val="accent6">
                              <a:lumMod val="75000"/>
                            </a:schemeClr>
                          </a:solidFill>
                          <a:effectLst/>
                        </a:rPr>
                        <a:t>Tropospheric C</a:t>
                      </a:r>
                      <a:r>
                        <a:rPr lang="en-US" sz="2000" b="1" baseline="-25000" dirty="0">
                          <a:solidFill>
                            <a:schemeClr val="accent6">
                              <a:lumMod val="75000"/>
                            </a:schemeClr>
                          </a:solidFill>
                          <a:effectLst/>
                        </a:rPr>
                        <a:t>2</a:t>
                      </a:r>
                      <a:r>
                        <a:rPr lang="en-US" sz="2000" b="1" dirty="0">
                          <a:solidFill>
                            <a:schemeClr val="accent6">
                              <a:lumMod val="75000"/>
                            </a:schemeClr>
                          </a:solidFill>
                          <a:effectLst/>
                        </a:rPr>
                        <a:t>H</a:t>
                      </a:r>
                      <a:r>
                        <a:rPr lang="en-US" sz="2000" b="1" baseline="-25000" dirty="0">
                          <a:solidFill>
                            <a:schemeClr val="accent6">
                              <a:lumMod val="75000"/>
                            </a:schemeClr>
                          </a:solidFill>
                          <a:effectLst/>
                        </a:rPr>
                        <a:t>2</a:t>
                      </a:r>
                      <a:r>
                        <a:rPr lang="en-US" sz="2000" b="1" dirty="0">
                          <a:solidFill>
                            <a:schemeClr val="accent6">
                              <a:lumMod val="75000"/>
                            </a:schemeClr>
                          </a:solidFill>
                          <a:effectLst/>
                        </a:rPr>
                        <a:t>O</a:t>
                      </a:r>
                      <a:r>
                        <a:rPr lang="en-US" sz="2000" b="1" baseline="-25000" dirty="0">
                          <a:solidFill>
                            <a:schemeClr val="accent6">
                              <a:lumMod val="75000"/>
                            </a:schemeClr>
                          </a:solidFill>
                          <a:effectLst/>
                        </a:rPr>
                        <a:t>2</a:t>
                      </a:r>
                      <a:endParaRPr lang="en-US" sz="2000" b="1" dirty="0">
                        <a:solidFill>
                          <a:schemeClr val="accent6">
                            <a:lumMod val="75000"/>
                          </a:schemeClr>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b="1" dirty="0">
                          <a:solidFill>
                            <a:schemeClr val="accent6">
                              <a:lumMod val="75000"/>
                            </a:schemeClr>
                          </a:solidFill>
                          <a:effectLst/>
                        </a:rPr>
                        <a:t>4.0 × 10</a:t>
                      </a:r>
                      <a:r>
                        <a:rPr lang="en-US" sz="2000" b="1" baseline="30000" dirty="0">
                          <a:solidFill>
                            <a:schemeClr val="accent6">
                              <a:lumMod val="75000"/>
                            </a:schemeClr>
                          </a:solidFill>
                          <a:effectLst/>
                        </a:rPr>
                        <a:t>14</a:t>
                      </a:r>
                      <a:r>
                        <a:rPr lang="en-US" sz="2000" b="1" dirty="0">
                          <a:solidFill>
                            <a:schemeClr val="accent6">
                              <a:lumMod val="75000"/>
                            </a:schemeClr>
                          </a:solidFill>
                          <a:effectLst/>
                        </a:rPr>
                        <a:t> molecules cm</a:t>
                      </a:r>
                      <a:r>
                        <a:rPr lang="en-US" sz="2000" b="1" baseline="30000" dirty="0">
                          <a:solidFill>
                            <a:schemeClr val="accent6">
                              <a:lumMod val="75000"/>
                            </a:schemeClr>
                          </a:solidFill>
                          <a:effectLst/>
                        </a:rPr>
                        <a:t>-2</a:t>
                      </a:r>
                      <a:endParaRPr lang="en-US" sz="2000" b="1" dirty="0">
                        <a:solidFill>
                          <a:schemeClr val="accent6">
                            <a:lumMod val="75000"/>
                          </a:schemeClr>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b="1" dirty="0">
                          <a:solidFill>
                            <a:schemeClr val="accent6">
                              <a:lumMod val="75000"/>
                            </a:schemeClr>
                          </a:solidFill>
                          <a:effectLst/>
                        </a:rPr>
                        <a:t>3 hour</a:t>
                      </a:r>
                      <a:endParaRPr lang="en-US" sz="2000" b="1" dirty="0">
                        <a:solidFill>
                          <a:schemeClr val="accent6">
                            <a:lumMod val="75000"/>
                          </a:schemeClr>
                        </a:solidFill>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7"/>
                  </a:ext>
                </a:extLst>
              </a:tr>
              <a:tr h="313536">
                <a:tc>
                  <a:txBody>
                    <a:bodyPr/>
                    <a:lstStyle/>
                    <a:p>
                      <a:pPr marL="0" marR="0" algn="ctr">
                        <a:spcBef>
                          <a:spcPts val="0"/>
                        </a:spcBef>
                        <a:spcAft>
                          <a:spcPts val="0"/>
                        </a:spcAft>
                      </a:pPr>
                      <a:r>
                        <a:rPr lang="en-US" sz="2000" b="1" dirty="0">
                          <a:solidFill>
                            <a:schemeClr val="accent6">
                              <a:lumMod val="75000"/>
                            </a:schemeClr>
                          </a:solidFill>
                          <a:effectLst/>
                        </a:rPr>
                        <a:t>Aerosol Optical Depth</a:t>
                      </a:r>
                      <a:endParaRPr lang="en-US" sz="2000" b="1" dirty="0">
                        <a:solidFill>
                          <a:schemeClr val="accent6">
                            <a:lumMod val="75000"/>
                          </a:schemeClr>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b="1" dirty="0">
                          <a:solidFill>
                            <a:schemeClr val="accent6">
                              <a:lumMod val="75000"/>
                            </a:schemeClr>
                          </a:solidFill>
                          <a:effectLst/>
                        </a:rPr>
                        <a:t>0.10</a:t>
                      </a:r>
                      <a:endParaRPr lang="en-US" sz="2000" b="1" dirty="0">
                        <a:solidFill>
                          <a:schemeClr val="accent6">
                            <a:lumMod val="75000"/>
                          </a:schemeClr>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b="1" dirty="0">
                          <a:solidFill>
                            <a:schemeClr val="accent6">
                              <a:lumMod val="75000"/>
                            </a:schemeClr>
                          </a:solidFill>
                          <a:effectLst/>
                        </a:rPr>
                        <a:t>1 hour</a:t>
                      </a:r>
                      <a:endParaRPr lang="en-US" sz="2000" b="1" dirty="0">
                        <a:solidFill>
                          <a:schemeClr val="accent6">
                            <a:lumMod val="75000"/>
                          </a:schemeClr>
                        </a:solidFill>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409955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8"/>
          <p:cNvSpPr txBox="1">
            <a:spLocks noGrp="1"/>
          </p:cNvSpPr>
          <p:nvPr>
            <p:ph type="title"/>
          </p:nvPr>
        </p:nvSpPr>
        <p:spPr>
          <a:xfrm>
            <a:off x="0" y="0"/>
            <a:ext cx="12192000" cy="975701"/>
          </a:xfrm>
        </p:spPr>
        <p:txBody>
          <a:bodyPr/>
          <a:lstStyle/>
          <a:p>
            <a:pPr lvl="0"/>
            <a:r>
              <a:rPr lang="en-US" dirty="0"/>
              <a:t>TEMPO Data Products </a:t>
            </a:r>
            <a:br>
              <a:rPr lang="en-US" dirty="0"/>
            </a:br>
            <a:r>
              <a:rPr lang="en-US" dirty="0"/>
              <a:t>Baseline + </a:t>
            </a:r>
            <a:r>
              <a:rPr lang="en-US" dirty="0">
                <a:solidFill>
                  <a:srgbClr val="00B050"/>
                </a:solidFill>
              </a:rPr>
              <a:t>SNWG TEMPO NRT </a:t>
            </a:r>
          </a:p>
        </p:txBody>
      </p:sp>
      <p:graphicFrame>
        <p:nvGraphicFramePr>
          <p:cNvPr id="336" name="Google Shape;336;p8"/>
          <p:cNvGraphicFramePr/>
          <p:nvPr/>
        </p:nvGraphicFramePr>
        <p:xfrm>
          <a:off x="99556" y="1105345"/>
          <a:ext cx="11992887" cy="5011919"/>
        </p:xfrm>
        <a:graphic>
          <a:graphicData uri="http://schemas.openxmlformats.org/drawingml/2006/table">
            <a:tbl>
              <a:tblPr firstRow="1" bandRow="1">
                <a:noFill/>
              </a:tblPr>
              <a:tblGrid>
                <a:gridCol w="625182">
                  <a:extLst>
                    <a:ext uri="{9D8B030D-6E8A-4147-A177-3AD203B41FA5}">
                      <a16:colId xmlns:a16="http://schemas.microsoft.com/office/drawing/2014/main" val="20000"/>
                    </a:ext>
                  </a:extLst>
                </a:gridCol>
                <a:gridCol w="1410210">
                  <a:extLst>
                    <a:ext uri="{9D8B030D-6E8A-4147-A177-3AD203B41FA5}">
                      <a16:colId xmlns:a16="http://schemas.microsoft.com/office/drawing/2014/main" val="20001"/>
                    </a:ext>
                  </a:extLst>
                </a:gridCol>
                <a:gridCol w="1759978">
                  <a:extLst>
                    <a:ext uri="{9D8B030D-6E8A-4147-A177-3AD203B41FA5}">
                      <a16:colId xmlns:a16="http://schemas.microsoft.com/office/drawing/2014/main" val="20002"/>
                    </a:ext>
                  </a:extLst>
                </a:gridCol>
                <a:gridCol w="3927108">
                  <a:extLst>
                    <a:ext uri="{9D8B030D-6E8A-4147-A177-3AD203B41FA5}">
                      <a16:colId xmlns:a16="http://schemas.microsoft.com/office/drawing/2014/main" val="20003"/>
                    </a:ext>
                  </a:extLst>
                </a:gridCol>
                <a:gridCol w="1344782">
                  <a:extLst>
                    <a:ext uri="{9D8B030D-6E8A-4147-A177-3AD203B41FA5}">
                      <a16:colId xmlns:a16="http://schemas.microsoft.com/office/drawing/2014/main" val="3104119214"/>
                    </a:ext>
                  </a:extLst>
                </a:gridCol>
                <a:gridCol w="1408043">
                  <a:extLst>
                    <a:ext uri="{9D8B030D-6E8A-4147-A177-3AD203B41FA5}">
                      <a16:colId xmlns:a16="http://schemas.microsoft.com/office/drawing/2014/main" val="20004"/>
                    </a:ext>
                  </a:extLst>
                </a:gridCol>
                <a:gridCol w="1517584">
                  <a:extLst>
                    <a:ext uri="{9D8B030D-6E8A-4147-A177-3AD203B41FA5}">
                      <a16:colId xmlns:a16="http://schemas.microsoft.com/office/drawing/2014/main" val="20005"/>
                    </a:ext>
                  </a:extLst>
                </a:gridCol>
              </a:tblGrid>
              <a:tr h="411451">
                <a:tc>
                  <a:txBody>
                    <a:bodyPr/>
                    <a:lstStyle/>
                    <a:p>
                      <a:pPr marL="0" marR="0" lvl="0" indent="0" algn="ctr" rtl="0">
                        <a:lnSpc>
                          <a:spcPct val="70000"/>
                        </a:lnSpc>
                        <a:spcBef>
                          <a:spcPts val="0"/>
                        </a:spcBef>
                        <a:spcAft>
                          <a:spcPts val="0"/>
                        </a:spcAft>
                        <a:buNone/>
                      </a:pPr>
                      <a:r>
                        <a:rPr lang="en-US" sz="1800" b="1" u="none" strike="noStrike" cap="none" dirty="0">
                          <a:latin typeface="+mj-lt"/>
                        </a:rPr>
                        <a:t>Level</a:t>
                      </a:r>
                      <a:endParaRPr sz="1800" b="1" dirty="0">
                        <a:latin typeface="+mj-lt"/>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cap="none">
                          <a:latin typeface="+mj-lt"/>
                        </a:rPr>
                        <a:t>Product</a:t>
                      </a:r>
                      <a:endParaRPr sz="1800" b="1">
                        <a:latin typeface="+mj-lt"/>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cap="none">
                          <a:latin typeface="+mj-lt"/>
                        </a:rPr>
                        <a:t>Algorithm</a:t>
                      </a:r>
                      <a:endParaRPr sz="1800" b="1">
                        <a:latin typeface="+mj-lt"/>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cap="none" dirty="0">
                          <a:latin typeface="+mj-lt"/>
                        </a:rPr>
                        <a:t>Major Outputs</a:t>
                      </a:r>
                      <a:endParaRPr sz="1800" b="1" dirty="0">
                        <a:latin typeface="+mj-lt"/>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kern="1200" cap="none" dirty="0">
                          <a:solidFill>
                            <a:schemeClr val="tx1"/>
                          </a:solidFill>
                          <a:latin typeface="+mj-lt"/>
                          <a:ea typeface="+mn-ea"/>
                          <a:cs typeface="+mn-cs"/>
                        </a:rPr>
                        <a:t>A Priori (L2)</a:t>
                      </a:r>
                      <a:endParaRPr sz="1800" b="1" u="none" strike="noStrike" kern="1200" cap="none" dirty="0">
                        <a:solidFill>
                          <a:schemeClr val="tx1"/>
                        </a:solidFill>
                        <a:latin typeface="+mj-lt"/>
                        <a:ea typeface="+mn-ea"/>
                        <a:cs typeface="+mn-cs"/>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cap="none" dirty="0">
                          <a:latin typeface="+mj-lt"/>
                        </a:rPr>
                        <a:t>Res km</a:t>
                      </a:r>
                      <a:r>
                        <a:rPr lang="en-US" sz="1800" b="1" u="none" strike="noStrike" cap="none" baseline="30000" dirty="0">
                          <a:latin typeface="+mj-lt"/>
                        </a:rPr>
                        <a:t>2 </a:t>
                      </a:r>
                      <a:r>
                        <a:rPr lang="en-US" sz="1800" b="1" u="none" strike="noStrike" cap="none" baseline="30000" dirty="0">
                          <a:solidFill>
                            <a:schemeClr val="tx1"/>
                          </a:solidFill>
                          <a:latin typeface="+mj-lt"/>
                        </a:rPr>
                        <a:t>* </a:t>
                      </a:r>
                      <a:endParaRPr sz="1800" b="1" u="none" strike="noStrike" cap="none" baseline="30000" dirty="0">
                        <a:solidFill>
                          <a:schemeClr val="tx1"/>
                        </a:solidFill>
                        <a:latin typeface="+mj-lt"/>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cap="none" dirty="0">
                          <a:latin typeface="+mj-lt"/>
                        </a:rPr>
                        <a:t>Freq/Size</a:t>
                      </a:r>
                      <a:endParaRPr sz="1800" b="1" dirty="0">
                        <a:latin typeface="+mj-lt"/>
                      </a:endParaRPr>
                    </a:p>
                  </a:txBody>
                  <a:tcPr marL="18300" marR="18300" marT="45725" marB="45725" anchor="ctr"/>
                </a:tc>
                <a:extLst>
                  <a:ext uri="{0D108BD9-81ED-4DB2-BD59-A6C34878D82A}">
                    <a16:rowId xmlns:a16="http://schemas.microsoft.com/office/drawing/2014/main" val="10000"/>
                  </a:ext>
                </a:extLst>
              </a:tr>
              <a:tr h="411451">
                <a:tc>
                  <a:txBody>
                    <a:bodyPr/>
                    <a:lstStyle/>
                    <a:p>
                      <a:pPr marL="0" marR="0" lvl="0" indent="0" algn="l" rtl="0">
                        <a:lnSpc>
                          <a:spcPct val="70000"/>
                        </a:lnSpc>
                        <a:spcBef>
                          <a:spcPts val="0"/>
                        </a:spcBef>
                        <a:spcAft>
                          <a:spcPts val="0"/>
                        </a:spcAft>
                        <a:buNone/>
                      </a:pPr>
                      <a:r>
                        <a:rPr lang="en-US" sz="1800" b="1" u="none" strike="noStrike" cap="none">
                          <a:latin typeface="+mj-lt"/>
                        </a:rPr>
                        <a:t>L0</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a:latin typeface="+mj-lt"/>
                        </a:rPr>
                        <a:t>Digital counts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Raw to L0</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Reconstructed/reformatted digital counts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dirty="0">
                          <a:latin typeface="+mj-lt"/>
                          <a:ea typeface="Arial Narrow"/>
                          <a:cs typeface="Arial Narrow"/>
                          <a:sym typeface="Arial Narrow"/>
                        </a:rPr>
                        <a:t>Daily/hourly</a:t>
                      </a:r>
                      <a:endParaRPr sz="1800" dirty="0">
                        <a:latin typeface="+mj-lt"/>
                      </a:endParaRPr>
                    </a:p>
                  </a:txBody>
                  <a:tcPr marL="18300" marR="18300" marT="45725" marB="45725" anchor="ctr"/>
                </a:tc>
                <a:extLst>
                  <a:ext uri="{0D108BD9-81ED-4DB2-BD59-A6C34878D82A}">
                    <a16:rowId xmlns:a16="http://schemas.microsoft.com/office/drawing/2014/main" val="10001"/>
                  </a:ext>
                </a:extLst>
              </a:tr>
              <a:tr h="411451">
                <a:tc>
                  <a:txBody>
                    <a:bodyPr/>
                    <a:lstStyle/>
                    <a:p>
                      <a:pPr marL="0" marR="0" lvl="0" indent="0" algn="l" rtl="0">
                        <a:lnSpc>
                          <a:spcPct val="70000"/>
                        </a:lnSpc>
                        <a:spcBef>
                          <a:spcPts val="0"/>
                        </a:spcBef>
                        <a:spcAft>
                          <a:spcPts val="0"/>
                        </a:spcAft>
                        <a:buNone/>
                      </a:pPr>
                      <a:r>
                        <a:rPr lang="en-US" sz="1800" b="1" u="none" strike="noStrike" cap="none">
                          <a:latin typeface="+mj-lt"/>
                        </a:rPr>
                        <a:t>L1-b</a:t>
                      </a:r>
                      <a:endParaRPr sz="1800">
                        <a:latin typeface="+mj-lt"/>
                      </a:endParaRPr>
                    </a:p>
                  </a:txBody>
                  <a:tcPr marL="18300" marR="18300" marT="45725" marB="45725" anchor="ctr"/>
                </a:tc>
                <a:tc>
                  <a:txBody>
                    <a:bodyPr/>
                    <a:lstStyle/>
                    <a:p>
                      <a:pPr marL="0" marR="0" lvl="0" indent="0" algn="l" defTabSz="609585" rtl="0" eaLnBrk="1" fontAlgn="auto" latinLnBrk="0" hangingPunct="1">
                        <a:lnSpc>
                          <a:spcPct val="70000"/>
                        </a:lnSpc>
                        <a:spcBef>
                          <a:spcPts val="0"/>
                        </a:spcBef>
                        <a:spcAft>
                          <a:spcPts val="0"/>
                        </a:spcAft>
                        <a:buClrTx/>
                        <a:buSzTx/>
                        <a:buFontTx/>
                        <a:buNone/>
                        <a:tabLst/>
                        <a:defRPr/>
                      </a:pPr>
                      <a:r>
                        <a:rPr lang="en-US" sz="1800" b="1" u="none" strike="noStrike" cap="none" dirty="0">
                          <a:latin typeface="+mj-lt"/>
                        </a:rPr>
                        <a:t>Irradiance </a:t>
                      </a:r>
                      <a:r>
                        <a:rPr lang="en-US" sz="1800" b="1" u="none" strike="noStrike" kern="1200" cap="none" baseline="30000" dirty="0">
                          <a:solidFill>
                            <a:srgbClr val="00B050"/>
                          </a:solidFill>
                          <a:latin typeface="+mn-lt"/>
                          <a:ea typeface="+mn-ea"/>
                          <a:cs typeface="+mn-cs"/>
                        </a:rPr>
                        <a:t>NRT</a:t>
                      </a:r>
                    </a:p>
                    <a:p>
                      <a:pPr marL="0" marR="0" lvl="0" indent="0" algn="l" rtl="0">
                        <a:lnSpc>
                          <a:spcPct val="70000"/>
                        </a:lnSpc>
                        <a:spcBef>
                          <a:spcPts val="0"/>
                        </a:spcBef>
                        <a:spcAft>
                          <a:spcPts val="0"/>
                        </a:spcAft>
                        <a:buNone/>
                      </a:pPr>
                      <a:endParaRPr sz="1800" b="1" u="none" strike="noStrike" cap="none" baseline="30000" dirty="0">
                        <a:solidFill>
                          <a:srgbClr val="FF000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SAO L0-1</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Calibrated &amp; quality flags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endParaRPr sz="1800" b="0" i="0" u="none" strike="noStrike" cap="none">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endParaRPr sz="1800" b="0" i="0" u="none" strike="noStrike" cap="none">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daily</a:t>
                      </a:r>
                      <a:endParaRPr sz="1800">
                        <a:latin typeface="+mj-lt"/>
                      </a:endParaRPr>
                    </a:p>
                  </a:txBody>
                  <a:tcPr marL="18300" marR="18300" marT="45725" marB="45725" anchor="ctr"/>
                </a:tc>
                <a:extLst>
                  <a:ext uri="{0D108BD9-81ED-4DB2-BD59-A6C34878D82A}">
                    <a16:rowId xmlns:a16="http://schemas.microsoft.com/office/drawing/2014/main" val="10002"/>
                  </a:ext>
                </a:extLst>
              </a:tr>
              <a:tr h="656933">
                <a:tc>
                  <a:txBody>
                    <a:bodyPr/>
                    <a:lstStyle/>
                    <a:p>
                      <a:pPr marL="0" marR="0" lvl="0" indent="0" algn="l" rtl="0">
                        <a:lnSpc>
                          <a:spcPct val="70000"/>
                        </a:lnSpc>
                        <a:spcBef>
                          <a:spcPts val="0"/>
                        </a:spcBef>
                        <a:spcAft>
                          <a:spcPts val="0"/>
                        </a:spcAft>
                        <a:buNone/>
                      </a:pPr>
                      <a:endParaRPr sz="1800" b="1" u="none" strike="noStrike" cap="none">
                        <a:latin typeface="+mj-lt"/>
                      </a:endParaRPr>
                    </a:p>
                  </a:txBody>
                  <a:tcPr marL="18300" marR="18300" marT="45725" marB="45725" anchor="ctr"/>
                </a:tc>
                <a:tc>
                  <a:txBody>
                    <a:bodyPr/>
                    <a:lstStyle/>
                    <a:p>
                      <a:pPr marL="0" marR="0" lvl="0" indent="0" algn="l" defTabSz="609585" rtl="0" eaLnBrk="1" fontAlgn="auto" latinLnBrk="0" hangingPunct="1">
                        <a:lnSpc>
                          <a:spcPct val="70000"/>
                        </a:lnSpc>
                        <a:spcBef>
                          <a:spcPts val="0"/>
                        </a:spcBef>
                        <a:spcAft>
                          <a:spcPts val="0"/>
                        </a:spcAft>
                        <a:buClrTx/>
                        <a:buSzTx/>
                        <a:buFontTx/>
                        <a:buNone/>
                        <a:tabLst/>
                        <a:defRPr/>
                      </a:pPr>
                      <a:r>
                        <a:rPr lang="en-US" sz="1800" b="1" u="none" strike="noStrike" cap="none" dirty="0">
                          <a:latin typeface="+mj-lt"/>
                        </a:rPr>
                        <a:t>Radiance </a:t>
                      </a:r>
                      <a:r>
                        <a:rPr lang="en-US" sz="1800" b="1" u="none" strike="noStrike" kern="1200" cap="none" baseline="30000" dirty="0">
                          <a:solidFill>
                            <a:srgbClr val="00B050"/>
                          </a:solidFill>
                          <a:latin typeface="+mn-lt"/>
                          <a:ea typeface="+mn-ea"/>
                          <a:cs typeface="+mn-cs"/>
                        </a:rPr>
                        <a:t>NRT</a:t>
                      </a:r>
                    </a:p>
                    <a:p>
                      <a:pPr marL="0" marR="0" lvl="0" indent="0" algn="l" rtl="0">
                        <a:lnSpc>
                          <a:spcPct val="70000"/>
                        </a:lnSpc>
                        <a:spcBef>
                          <a:spcPts val="0"/>
                        </a:spcBef>
                        <a:spcAft>
                          <a:spcPts val="0"/>
                        </a:spcAft>
                        <a:buNone/>
                      </a:pPr>
                      <a:endParaRPr sz="1800" b="1" u="none" strike="noStrike" cap="none" dirty="0">
                        <a:solidFill>
                          <a:srgbClr val="013589"/>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SAO L0-1</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Geolocated, calibrated, viewing, geolocation &amp; quality flags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Hourly, granule</a:t>
                      </a:r>
                      <a:endParaRPr sz="1800">
                        <a:latin typeface="+mj-lt"/>
                      </a:endParaRPr>
                    </a:p>
                  </a:txBody>
                  <a:tcPr marL="18300" marR="18300" marT="45725" marB="45725" anchor="ctr"/>
                </a:tc>
                <a:extLst>
                  <a:ext uri="{0D108BD9-81ED-4DB2-BD59-A6C34878D82A}">
                    <a16:rowId xmlns:a16="http://schemas.microsoft.com/office/drawing/2014/main" val="10003"/>
                  </a:ext>
                </a:extLst>
              </a:tr>
              <a:tr h="411451">
                <a:tc>
                  <a:txBody>
                    <a:bodyPr/>
                    <a:lstStyle/>
                    <a:p>
                      <a:pPr marL="0" marR="0" lvl="0" indent="0" algn="l" rtl="0">
                        <a:lnSpc>
                          <a:spcPct val="70000"/>
                        </a:lnSpc>
                        <a:spcBef>
                          <a:spcPts val="0"/>
                        </a:spcBef>
                        <a:spcAft>
                          <a:spcPts val="0"/>
                        </a:spcAft>
                        <a:buNone/>
                      </a:pPr>
                      <a:r>
                        <a:rPr lang="en-US" sz="1800" b="1" u="none" strike="noStrike" cap="none">
                          <a:latin typeface="+mj-lt"/>
                        </a:rPr>
                        <a:t>L2</a:t>
                      </a:r>
                      <a:endParaRPr sz="1800">
                        <a:latin typeface="+mj-lt"/>
                      </a:endParaRPr>
                    </a:p>
                  </a:txBody>
                  <a:tcPr marL="18300" marR="18300" marT="45725" marB="45725" anchor="ctr"/>
                </a:tc>
                <a:tc>
                  <a:txBody>
                    <a:bodyPr/>
                    <a:lstStyle/>
                    <a:p>
                      <a:pPr marL="0" marR="0" lvl="0" indent="0" algn="l" defTabSz="609585" rtl="0" eaLnBrk="1" fontAlgn="auto" latinLnBrk="0" hangingPunct="1">
                        <a:lnSpc>
                          <a:spcPct val="70000"/>
                        </a:lnSpc>
                        <a:spcBef>
                          <a:spcPts val="0"/>
                        </a:spcBef>
                        <a:spcAft>
                          <a:spcPts val="0"/>
                        </a:spcAft>
                        <a:buClrTx/>
                        <a:buSzTx/>
                        <a:buFontTx/>
                        <a:buNone/>
                        <a:tabLst/>
                        <a:defRPr/>
                      </a:pPr>
                      <a:r>
                        <a:rPr lang="en-US" sz="1800" b="1" u="none" strike="noStrike" cap="none" dirty="0">
                          <a:latin typeface="+mj-lt"/>
                        </a:rPr>
                        <a:t>Cloud </a:t>
                      </a:r>
                      <a:r>
                        <a:rPr lang="en-US" sz="1800" b="1" u="none" strike="noStrike" kern="1200" cap="none" baseline="30000" dirty="0">
                          <a:solidFill>
                            <a:srgbClr val="00B050"/>
                          </a:solidFill>
                          <a:latin typeface="+mn-lt"/>
                          <a:ea typeface="+mn-ea"/>
                          <a:cs typeface="+mn-cs"/>
                        </a:rPr>
                        <a:t>NRT</a:t>
                      </a:r>
                    </a:p>
                    <a:p>
                      <a:pPr marL="0" marR="0" lvl="0" indent="0" algn="l" rtl="0">
                        <a:lnSpc>
                          <a:spcPct val="70000"/>
                        </a:lnSpc>
                        <a:spcBef>
                          <a:spcPts val="0"/>
                        </a:spcBef>
                        <a:spcAft>
                          <a:spcPts val="0"/>
                        </a:spcAft>
                        <a:buNone/>
                      </a:pPr>
                      <a:endParaRPr sz="1800" dirty="0">
                        <a:solidFill>
                          <a:srgbClr val="013589"/>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solidFill>
                            <a:schemeClr val="dk1"/>
                          </a:solidFill>
                          <a:latin typeface="+mj-lt"/>
                          <a:ea typeface="Arial Narrow"/>
                          <a:cs typeface="Arial Narrow"/>
                          <a:sym typeface="Arial Narrow"/>
                        </a:rPr>
                        <a:t>OMI O</a:t>
                      </a:r>
                      <a:r>
                        <a:rPr lang="en-US" sz="1800" b="0" i="0" u="none" strike="noStrike" cap="none" baseline="-25000" dirty="0">
                          <a:solidFill>
                            <a:schemeClr val="dk1"/>
                          </a:solidFill>
                          <a:latin typeface="+mj-lt"/>
                          <a:ea typeface="Arial Narrow"/>
                          <a:cs typeface="Arial Narrow"/>
                          <a:sym typeface="Arial Narrow"/>
                        </a:rPr>
                        <a:t>2</a:t>
                      </a:r>
                      <a:r>
                        <a:rPr lang="en-US" sz="1800" b="0" i="0" u="none" strike="noStrike" cap="none" dirty="0">
                          <a:solidFill>
                            <a:schemeClr val="dk1"/>
                          </a:solidFill>
                          <a:latin typeface="+mj-lt"/>
                          <a:ea typeface="Arial Narrow"/>
                          <a:cs typeface="Arial Narrow"/>
                          <a:sym typeface="Arial Narrow"/>
                        </a:rPr>
                        <a:t>-O</a:t>
                      </a:r>
                      <a:r>
                        <a:rPr lang="en-US" sz="1800" b="0" i="0" u="none" strike="noStrike" cap="none" baseline="-25000" dirty="0">
                          <a:solidFill>
                            <a:schemeClr val="dk1"/>
                          </a:solidFill>
                          <a:latin typeface="+mj-lt"/>
                          <a:ea typeface="Arial Narrow"/>
                          <a:cs typeface="Arial Narrow"/>
                          <a:sym typeface="Arial Narrow"/>
                        </a:rPr>
                        <a:t>2</a:t>
                      </a:r>
                      <a:endParaRPr sz="1800" baseline="-250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Cloud fraction, cloud pressure</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dirty="0">
                          <a:latin typeface="+mj-lt"/>
                        </a:rPr>
                        <a:t>GEOS-CF</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Hourly, granule</a:t>
                      </a:r>
                      <a:endParaRPr sz="1800">
                        <a:latin typeface="+mj-lt"/>
                      </a:endParaRPr>
                    </a:p>
                  </a:txBody>
                  <a:tcPr marL="18300" marR="18300" marT="45725" marB="45725" anchor="ctr"/>
                </a:tc>
                <a:extLst>
                  <a:ext uri="{0D108BD9-81ED-4DB2-BD59-A6C34878D82A}">
                    <a16:rowId xmlns:a16="http://schemas.microsoft.com/office/drawing/2014/main" val="10004"/>
                  </a:ext>
                </a:extLst>
              </a:tr>
              <a:tr h="656933">
                <a:tc>
                  <a:txBody>
                    <a:bodyPr/>
                    <a:lstStyle/>
                    <a:p>
                      <a:pPr marL="0" marR="0" lvl="0" indent="0" algn="l" rtl="0">
                        <a:lnSpc>
                          <a:spcPct val="70000"/>
                        </a:lnSpc>
                        <a:spcBef>
                          <a:spcPts val="0"/>
                        </a:spcBef>
                        <a:spcAft>
                          <a:spcPts val="0"/>
                        </a:spcAft>
                        <a:buNone/>
                      </a:pPr>
                      <a:endParaRPr sz="18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dirty="0">
                          <a:latin typeface="+mj-lt"/>
                        </a:rPr>
                        <a:t>O</a:t>
                      </a:r>
                      <a:r>
                        <a:rPr lang="en-US" sz="1800" b="1" u="none" strike="noStrike" cap="none" baseline="-25000" dirty="0">
                          <a:latin typeface="+mj-lt"/>
                        </a:rPr>
                        <a:t>3</a:t>
                      </a:r>
                      <a:r>
                        <a:rPr lang="en-US" sz="1800" b="1" u="none" strike="noStrike" cap="none" dirty="0">
                          <a:latin typeface="+mj-lt"/>
                        </a:rPr>
                        <a:t> profile</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SAO O</a:t>
                      </a:r>
                      <a:r>
                        <a:rPr lang="en-US" sz="1800" b="0" i="0" u="none" strike="noStrike" cap="none" baseline="-25000" dirty="0">
                          <a:latin typeface="+mj-lt"/>
                          <a:ea typeface="Arial Narrow"/>
                          <a:cs typeface="Arial Narrow"/>
                          <a:sym typeface="Arial Narrow"/>
                        </a:rPr>
                        <a:t>3</a:t>
                      </a:r>
                      <a:r>
                        <a:rPr lang="en-US" sz="1800" b="0" i="0" u="none" strike="noStrike" cap="none" dirty="0">
                          <a:latin typeface="+mj-lt"/>
                          <a:ea typeface="Arial Narrow"/>
                          <a:cs typeface="Arial Narrow"/>
                          <a:sym typeface="Arial Narrow"/>
                        </a:rPr>
                        <a:t> profile</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O</a:t>
                      </a:r>
                      <a:r>
                        <a:rPr lang="en-US" sz="1800" b="0" i="0" u="none" strike="noStrike" cap="none" baseline="-25000" dirty="0">
                          <a:latin typeface="+mj-lt"/>
                          <a:ea typeface="Arial Narrow"/>
                          <a:cs typeface="Arial Narrow"/>
                          <a:sym typeface="Arial Narrow"/>
                        </a:rPr>
                        <a:t>3</a:t>
                      </a:r>
                      <a:r>
                        <a:rPr lang="en-US" sz="1800" b="0" i="0" u="none" strike="noStrike" cap="none" dirty="0">
                          <a:latin typeface="+mj-lt"/>
                          <a:ea typeface="Arial Narrow"/>
                          <a:cs typeface="Arial Narrow"/>
                          <a:sym typeface="Arial Narrow"/>
                        </a:rPr>
                        <a:t> profile, total/</a:t>
                      </a:r>
                      <a:r>
                        <a:rPr lang="en-US" sz="1800" b="0" i="0" u="none" strike="noStrike" cap="none" dirty="0" err="1">
                          <a:latin typeface="+mj-lt"/>
                          <a:ea typeface="Arial Narrow"/>
                          <a:cs typeface="Arial Narrow"/>
                          <a:sym typeface="Arial Narrow"/>
                        </a:rPr>
                        <a:t>strat</a:t>
                      </a:r>
                      <a:r>
                        <a:rPr lang="en-US" sz="1800" b="0" i="0" u="none" strike="noStrike" cap="none" dirty="0">
                          <a:latin typeface="+mj-lt"/>
                          <a:ea typeface="Arial Narrow"/>
                          <a:cs typeface="Arial Narrow"/>
                          <a:sym typeface="Arial Narrow"/>
                        </a:rPr>
                        <a:t>/trop/0-2 km O</a:t>
                      </a:r>
                      <a:r>
                        <a:rPr lang="en-US" sz="1800" b="0" i="0" u="none" strike="noStrike" cap="none" baseline="-25000" dirty="0">
                          <a:latin typeface="+mj-lt"/>
                          <a:ea typeface="Arial Narrow"/>
                          <a:cs typeface="Arial Narrow"/>
                          <a:sym typeface="Arial Narrow"/>
                        </a:rPr>
                        <a:t>3</a:t>
                      </a:r>
                      <a:r>
                        <a:rPr lang="en-US" sz="1800" b="0" i="0" u="none" strike="noStrike" cap="none" dirty="0">
                          <a:latin typeface="+mj-lt"/>
                          <a:ea typeface="Arial Narrow"/>
                          <a:cs typeface="Arial Narrow"/>
                          <a:sym typeface="Arial Narrow"/>
                        </a:rPr>
                        <a:t> column, errors, a priori, AKs</a:t>
                      </a:r>
                      <a:endParaRPr sz="1800" dirty="0">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chemeClr val="dk1"/>
                        </a:buClr>
                        <a:buSzPts val="1400"/>
                        <a:buFont typeface="Arial Narrow"/>
                        <a:buNone/>
                      </a:pPr>
                      <a:r>
                        <a:rPr lang="en-US" sz="1800" b="0" i="0" u="none" strike="noStrike" kern="1200" cap="none" dirty="0" err="1">
                          <a:solidFill>
                            <a:schemeClr val="tx1"/>
                          </a:solidFill>
                          <a:latin typeface="+mj-lt"/>
                          <a:ea typeface="Arial Narrow"/>
                          <a:cs typeface="Arial Narrow"/>
                          <a:sym typeface="Arial Narrow"/>
                        </a:rPr>
                        <a:t>Climatology+GEOS-CF</a:t>
                      </a:r>
                      <a:endParaRPr sz="1800" b="0" i="0" u="none" strike="noStrike" kern="1200" cap="none" dirty="0">
                        <a:solidFill>
                          <a:schemeClr val="tx1"/>
                        </a:solidFill>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dirty="0">
                          <a:latin typeface="+mj-lt"/>
                          <a:ea typeface="Arial Narrow"/>
                          <a:cs typeface="Arial Narrow"/>
                          <a:sym typeface="Arial Narrow"/>
                        </a:rPr>
                        <a:t>&gt;= 8.0 x 4.75</a:t>
                      </a:r>
                      <a:r>
                        <a:rPr lang="en-US" sz="1800" b="0" i="0" u="none" strike="noStrike" cap="none" baseline="30000" dirty="0">
                          <a:solidFill>
                            <a:schemeClr val="tx1"/>
                          </a:solidFill>
                          <a:latin typeface="+mj-lt"/>
                          <a:ea typeface="Arial Narrow"/>
                          <a:cs typeface="Arial Narrow"/>
                          <a:sym typeface="Arial Narrow"/>
                        </a:rPr>
                        <a:t>**</a:t>
                      </a:r>
                      <a:r>
                        <a:rPr lang="en-US" sz="1800" b="0" i="0" u="none" strike="noStrike" cap="none" dirty="0">
                          <a:latin typeface="+mj-lt"/>
                          <a:ea typeface="Arial Narrow"/>
                          <a:cs typeface="Arial Narrow"/>
                          <a:sym typeface="Arial Narrow"/>
                        </a:rPr>
                        <a:t> </a:t>
                      </a:r>
                      <a:endParaRPr sz="1800" b="0" i="0" u="none" strike="noStrike" cap="none" dirty="0">
                        <a:solidFill>
                          <a:srgbClr val="FF0908"/>
                        </a:solidFill>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Hourly, granule</a:t>
                      </a:r>
                      <a:endParaRPr sz="1800">
                        <a:latin typeface="+mj-lt"/>
                      </a:endParaRPr>
                    </a:p>
                  </a:txBody>
                  <a:tcPr marL="18300" marR="18300" marT="45725" marB="45725" anchor="ctr"/>
                </a:tc>
                <a:extLst>
                  <a:ext uri="{0D108BD9-81ED-4DB2-BD59-A6C34878D82A}">
                    <a16:rowId xmlns:a16="http://schemas.microsoft.com/office/drawing/2014/main" val="10005"/>
                  </a:ext>
                </a:extLst>
              </a:tr>
              <a:tr h="411451">
                <a:tc>
                  <a:txBody>
                    <a:bodyPr/>
                    <a:lstStyle/>
                    <a:p>
                      <a:pPr marL="0" marR="0" lvl="0" indent="0" algn="l" rtl="0">
                        <a:lnSpc>
                          <a:spcPct val="70000"/>
                        </a:lnSpc>
                        <a:spcBef>
                          <a:spcPts val="0"/>
                        </a:spcBef>
                        <a:spcAft>
                          <a:spcPts val="0"/>
                        </a:spcAft>
                        <a:buNone/>
                      </a:pPr>
                      <a:endParaRPr sz="18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dirty="0">
                          <a:latin typeface="+mj-lt"/>
                        </a:rPr>
                        <a:t>Total O</a:t>
                      </a:r>
                      <a:r>
                        <a:rPr lang="en-US" sz="1800" b="1" u="none" strike="noStrike" cap="none" baseline="-25000" dirty="0">
                          <a:latin typeface="+mj-lt"/>
                        </a:rPr>
                        <a:t>3</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TOMS V8.5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Total O</a:t>
                      </a:r>
                      <a:r>
                        <a:rPr lang="en-US" sz="1800" b="0" i="0" u="none" strike="noStrike" cap="none" baseline="-25000" dirty="0">
                          <a:latin typeface="+mj-lt"/>
                          <a:ea typeface="Arial Narrow"/>
                          <a:cs typeface="Arial Narrow"/>
                          <a:sym typeface="Arial Narrow"/>
                        </a:rPr>
                        <a:t>3</a:t>
                      </a:r>
                      <a:r>
                        <a:rPr lang="en-US" sz="1800" b="0" i="0" u="none" strike="noStrike" cap="none" dirty="0">
                          <a:latin typeface="+mj-lt"/>
                          <a:ea typeface="Arial Narrow"/>
                          <a:cs typeface="Arial Narrow"/>
                          <a:sym typeface="Arial Narrow"/>
                        </a:rPr>
                        <a:t>, AI, cloud fraction</a:t>
                      </a:r>
                      <a:endParaRPr sz="1800" dirty="0">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chemeClr val="dk1"/>
                        </a:buClr>
                        <a:buSzPts val="1400"/>
                        <a:buFont typeface="Arial Narrow"/>
                        <a:buNone/>
                      </a:pPr>
                      <a:r>
                        <a:rPr lang="en-US" sz="1800" b="0" i="0" u="none" strike="noStrike" kern="1200" cap="none" dirty="0">
                          <a:solidFill>
                            <a:schemeClr val="tx1"/>
                          </a:solidFill>
                          <a:latin typeface="+mj-lt"/>
                          <a:cs typeface="Arial Narrow"/>
                        </a:rPr>
                        <a:t>Climatology</a:t>
                      </a:r>
                      <a:endParaRPr sz="1800" b="0" i="0" u="none" strike="noStrike" kern="1200" cap="none" dirty="0">
                        <a:solidFill>
                          <a:schemeClr val="tx1"/>
                        </a:solidFill>
                        <a:latin typeface="+mj-lt"/>
                        <a:cs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Hourly, granule</a:t>
                      </a:r>
                      <a:endParaRPr sz="1800">
                        <a:latin typeface="+mj-lt"/>
                      </a:endParaRPr>
                    </a:p>
                  </a:txBody>
                  <a:tcPr marL="18300" marR="18300" marT="45725" marB="45725" anchor="ctr"/>
                </a:tc>
                <a:extLst>
                  <a:ext uri="{0D108BD9-81ED-4DB2-BD59-A6C34878D82A}">
                    <a16:rowId xmlns:a16="http://schemas.microsoft.com/office/drawing/2014/main" val="10006"/>
                  </a:ext>
                </a:extLst>
              </a:tr>
              <a:tr h="656933">
                <a:tc>
                  <a:txBody>
                    <a:bodyPr/>
                    <a:lstStyle/>
                    <a:p>
                      <a:pPr marL="0" marR="0" lvl="0" indent="0" algn="l" rtl="0">
                        <a:lnSpc>
                          <a:spcPct val="70000"/>
                        </a:lnSpc>
                        <a:spcBef>
                          <a:spcPts val="0"/>
                        </a:spcBef>
                        <a:spcAft>
                          <a:spcPts val="0"/>
                        </a:spcAft>
                        <a:buNone/>
                      </a:pPr>
                      <a:endParaRPr sz="1800" b="1" u="none" strike="noStrike" cap="none">
                        <a:latin typeface="+mj-lt"/>
                      </a:endParaRPr>
                    </a:p>
                  </a:txBody>
                  <a:tcPr marL="18300" marR="18300" marT="45725" marB="45725" anchor="ctr"/>
                </a:tc>
                <a:tc>
                  <a:txBody>
                    <a:bodyPr/>
                    <a:lstStyle/>
                    <a:p>
                      <a:pPr marL="0" marR="0" lvl="0" indent="0" algn="l" defTabSz="609585" rtl="0" eaLnBrk="1" fontAlgn="auto" latinLnBrk="0" hangingPunct="1">
                        <a:lnSpc>
                          <a:spcPct val="70000"/>
                        </a:lnSpc>
                        <a:spcBef>
                          <a:spcPts val="0"/>
                        </a:spcBef>
                        <a:spcAft>
                          <a:spcPts val="0"/>
                        </a:spcAft>
                        <a:buClrTx/>
                        <a:buSzTx/>
                        <a:buFontTx/>
                        <a:buNone/>
                        <a:tabLst/>
                        <a:defRPr/>
                      </a:pPr>
                      <a:r>
                        <a:rPr lang="en-US" sz="1800" b="1" u="none" strike="noStrike" cap="none" dirty="0">
                          <a:latin typeface="+mj-lt"/>
                        </a:rPr>
                        <a:t>NO</a:t>
                      </a:r>
                      <a:r>
                        <a:rPr lang="en-US" sz="1800" b="1" u="none" strike="noStrike" cap="none" baseline="-25000" dirty="0">
                          <a:latin typeface="+mj-lt"/>
                        </a:rPr>
                        <a:t>2 </a:t>
                      </a:r>
                      <a:r>
                        <a:rPr lang="en-US" sz="1800" b="1" u="none" strike="noStrike" kern="1200" cap="none" baseline="30000" dirty="0">
                          <a:solidFill>
                            <a:srgbClr val="00B050"/>
                          </a:solidFill>
                          <a:latin typeface="+mn-lt"/>
                          <a:ea typeface="+mn-ea"/>
                          <a:cs typeface="+mn-cs"/>
                        </a:rPr>
                        <a:t>NRT</a:t>
                      </a:r>
                    </a:p>
                    <a:p>
                      <a:pPr marL="0" marR="0" lvl="0" indent="0" algn="l" rtl="0">
                        <a:lnSpc>
                          <a:spcPct val="70000"/>
                        </a:lnSpc>
                        <a:spcBef>
                          <a:spcPts val="0"/>
                        </a:spcBef>
                        <a:spcAft>
                          <a:spcPts val="0"/>
                        </a:spcAft>
                        <a:buNone/>
                      </a:pPr>
                      <a:endParaRPr sz="1800" b="1" u="none" strike="noStrike" cap="none" baseline="-25000" dirty="0">
                        <a:solidFill>
                          <a:srgbClr val="013589"/>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SAO trace gas, BU </a:t>
                      </a:r>
                      <a:r>
                        <a:rPr lang="en-US" sz="1800" b="0" i="0" u="none" strike="noStrike" cap="none" dirty="0" err="1">
                          <a:latin typeface="+mj-lt"/>
                          <a:ea typeface="Arial Narrow"/>
                          <a:cs typeface="Arial Narrow"/>
                          <a:sym typeface="Arial Narrow"/>
                        </a:rPr>
                        <a:t>strat</a:t>
                      </a:r>
                      <a:r>
                        <a:rPr lang="en-US" sz="1800" b="0" i="0" u="none" strike="noStrike" cap="none" dirty="0">
                          <a:latin typeface="+mj-lt"/>
                          <a:ea typeface="Arial Narrow"/>
                          <a:cs typeface="Arial Narrow"/>
                          <a:sym typeface="Arial Narrow"/>
                        </a:rPr>
                        <a:t>./trop. </a:t>
                      </a:r>
                      <a:r>
                        <a:rPr lang="en-US" sz="1800" b="0" i="0" u="none" strike="noStrike" cap="none" dirty="0" err="1">
                          <a:latin typeface="+mj-lt"/>
                          <a:ea typeface="Arial Narrow"/>
                          <a:cs typeface="Arial Narrow"/>
                          <a:sym typeface="Arial Narrow"/>
                        </a:rPr>
                        <a:t>sep.</a:t>
                      </a:r>
                      <a:endParaRPr sz="1800" b="0" i="0" u="none" strike="noStrike" cap="none" dirty="0">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SCD, strat./trop. VCD, error, shape factor, scattering weights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dirty="0">
                          <a:latin typeface="+mj-lt"/>
                        </a:rPr>
                        <a:t>GEOS-CF</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Hourly, granule</a:t>
                      </a:r>
                      <a:endParaRPr sz="1800">
                        <a:latin typeface="+mj-lt"/>
                      </a:endParaRPr>
                    </a:p>
                  </a:txBody>
                  <a:tcPr marL="18300" marR="18300" marT="45725" marB="45725" anchor="ctr"/>
                </a:tc>
                <a:extLst>
                  <a:ext uri="{0D108BD9-81ED-4DB2-BD59-A6C34878D82A}">
                    <a16:rowId xmlns:a16="http://schemas.microsoft.com/office/drawing/2014/main" val="10007"/>
                  </a:ext>
                </a:extLst>
              </a:tr>
              <a:tr h="411451">
                <a:tc>
                  <a:txBody>
                    <a:bodyPr/>
                    <a:lstStyle/>
                    <a:p>
                      <a:pPr marL="0" marR="0" lvl="0" indent="0" algn="l" rtl="0">
                        <a:lnSpc>
                          <a:spcPct val="70000"/>
                        </a:lnSpc>
                        <a:spcBef>
                          <a:spcPts val="0"/>
                        </a:spcBef>
                        <a:spcAft>
                          <a:spcPts val="0"/>
                        </a:spcAft>
                        <a:buNone/>
                      </a:pPr>
                      <a:endParaRPr sz="18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dirty="0">
                          <a:latin typeface="+mj-lt"/>
                        </a:rPr>
                        <a:t>HCHO </a:t>
                      </a:r>
                      <a:r>
                        <a:rPr lang="en-US" sz="1800" b="1" u="none" strike="noStrike" cap="none" baseline="30000" dirty="0">
                          <a:solidFill>
                            <a:srgbClr val="00B050"/>
                          </a:solidFill>
                          <a:latin typeface="+mj-lt"/>
                        </a:rPr>
                        <a:t>NRT</a:t>
                      </a:r>
                      <a:endParaRPr sz="1800" b="1" u="none" strike="noStrike" cap="none" baseline="30000" dirty="0">
                        <a:solidFill>
                          <a:srgbClr val="00B05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SAO trace gas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dirty="0">
                          <a:latin typeface="+mj-lt"/>
                          <a:ea typeface="Arial Narrow"/>
                          <a:cs typeface="Arial Narrow"/>
                          <a:sym typeface="Arial Narrow"/>
                        </a:rPr>
                        <a:t>SCD, VCD, error, shape factor, scattering weights</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dirty="0">
                          <a:latin typeface="+mj-lt"/>
                        </a:rPr>
                        <a:t>GEOS-CF</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dirty="0">
                          <a:latin typeface="+mj-lt"/>
                          <a:ea typeface="Arial Narrow"/>
                          <a:cs typeface="Arial Narrow"/>
                          <a:sym typeface="Arial Narrow"/>
                        </a:rPr>
                        <a:t>Hourly, granule</a:t>
                      </a:r>
                      <a:endParaRPr sz="1800" dirty="0">
                        <a:latin typeface="+mj-lt"/>
                      </a:endParaRPr>
                    </a:p>
                  </a:txBody>
                  <a:tcPr marL="18300" marR="18300" marT="45725" marB="45725" anchor="ctr"/>
                </a:tc>
                <a:extLst>
                  <a:ext uri="{0D108BD9-81ED-4DB2-BD59-A6C34878D82A}">
                    <a16:rowId xmlns:a16="http://schemas.microsoft.com/office/drawing/2014/main" val="10008"/>
                  </a:ext>
                </a:extLst>
              </a:tr>
              <a:tr h="411451">
                <a:tc>
                  <a:txBody>
                    <a:bodyPr/>
                    <a:lstStyle/>
                    <a:p>
                      <a:pPr marL="0" marR="0" lvl="0" indent="0" algn="l" rtl="0">
                        <a:lnSpc>
                          <a:spcPct val="70000"/>
                        </a:lnSpc>
                        <a:spcBef>
                          <a:spcPts val="0"/>
                        </a:spcBef>
                        <a:spcAft>
                          <a:spcPts val="0"/>
                        </a:spcAft>
                        <a:buNone/>
                      </a:pPr>
                      <a:r>
                        <a:rPr lang="en-US" sz="1800" b="1" u="none" strike="noStrike" cap="none">
                          <a:latin typeface="+mj-lt"/>
                        </a:rPr>
                        <a:t>L3</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a:latin typeface="+mj-lt"/>
                        </a:rPr>
                        <a:t>Gridded L2</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SAO L2-3</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Same as L2</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2 x 2 (?)</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Hourly, scan</a:t>
                      </a:r>
                      <a:endParaRPr sz="1800" dirty="0">
                        <a:latin typeface="+mj-lt"/>
                      </a:endParaRPr>
                    </a:p>
                  </a:txBody>
                  <a:tcPr marL="18300" marR="18300" marT="45725" marB="45725" anchor="ctr"/>
                </a:tc>
                <a:extLst>
                  <a:ext uri="{0D108BD9-81ED-4DB2-BD59-A6C34878D82A}">
                    <a16:rowId xmlns:a16="http://schemas.microsoft.com/office/drawing/2014/main" val="10015"/>
                  </a:ext>
                </a:extLst>
              </a:tr>
            </a:tbl>
          </a:graphicData>
        </a:graphic>
      </p:graphicFrame>
      <p:sp>
        <p:nvSpPr>
          <p:cNvPr id="337" name="Google Shape;337;p8"/>
          <p:cNvSpPr txBox="1"/>
          <p:nvPr/>
        </p:nvSpPr>
        <p:spPr>
          <a:xfrm>
            <a:off x="99556" y="6128917"/>
            <a:ext cx="1209244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Times New Roman"/>
                <a:cs typeface="Times New Roman"/>
                <a:sym typeface="Times New Roman"/>
              </a:rPr>
              <a:t>* Spatial resolution at center of FOR. </a:t>
            </a:r>
            <a:r>
              <a:rPr kumimoji="0" lang="en-US" sz="1600" b="0" i="0" u="none" strike="noStrike" kern="0" cap="none" spc="0" normalizeH="0" baseline="0" noProof="0" dirty="0">
                <a:ln>
                  <a:noFill/>
                </a:ln>
                <a:solidFill>
                  <a:prstClr val="black"/>
                </a:solidFill>
                <a:effectLst/>
                <a:uLnTx/>
                <a:uFillTx/>
                <a:latin typeface="Calibri"/>
                <a:ea typeface="Times New Roman"/>
                <a:cs typeface="Times New Roman"/>
                <a:sym typeface="Times New Roman"/>
              </a:rPr>
              <a:t>**</a:t>
            </a:r>
            <a:r>
              <a:rPr kumimoji="0" lang="en-US" sz="1600" b="0" i="0" u="none" strike="noStrike" kern="0" cap="none" spc="0" normalizeH="0" baseline="0" noProof="0" dirty="0">
                <a:ln>
                  <a:noFill/>
                </a:ln>
                <a:solidFill>
                  <a:srgbClr val="FF0000"/>
                </a:solidFill>
                <a:effectLst/>
                <a:uLnTx/>
                <a:uFillTx/>
                <a:latin typeface="Calibri"/>
                <a:ea typeface="Times New Roman"/>
                <a:cs typeface="Times New Roman"/>
                <a:sym typeface="Times New Roman"/>
              </a:rPr>
              <a:t> </a:t>
            </a:r>
            <a:r>
              <a:rPr kumimoji="0" lang="en-US" sz="1600" b="0" i="0" u="none" strike="noStrike" kern="0" cap="none" spc="0" normalizeH="0" baseline="0" noProof="0" dirty="0">
                <a:ln>
                  <a:noFill/>
                </a:ln>
                <a:solidFill>
                  <a:srgbClr val="000000"/>
                </a:solidFill>
                <a:effectLst/>
                <a:uLnTx/>
                <a:uFillTx/>
                <a:latin typeface="Calibri"/>
                <a:ea typeface="Times New Roman"/>
                <a:cs typeface="Times New Roman"/>
                <a:sym typeface="Times New Roman"/>
              </a:rPr>
              <a:t>Might be at 8 x 9.5 km</a:t>
            </a:r>
            <a:r>
              <a:rPr kumimoji="0" lang="en-US" sz="1600" b="0" i="0" u="none" strike="noStrike" kern="0" cap="none" spc="0" normalizeH="0" baseline="30000" noProof="0" dirty="0">
                <a:ln>
                  <a:noFill/>
                </a:ln>
                <a:solidFill>
                  <a:srgbClr val="000000"/>
                </a:solidFill>
                <a:effectLst/>
                <a:uLnTx/>
                <a:uFillTx/>
                <a:latin typeface="Calibri"/>
                <a:ea typeface="Times New Roman"/>
                <a:cs typeface="Times New Roman"/>
                <a:sym typeface="Times New Roman"/>
              </a:rPr>
              <a:t>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B050"/>
                </a:solidFill>
                <a:effectLst/>
                <a:uLnTx/>
                <a:uFillTx/>
                <a:latin typeface="Calibri"/>
                <a:ea typeface="Times New Roman"/>
                <a:cs typeface="Times New Roman"/>
                <a:sym typeface="Times New Roman"/>
              </a:rPr>
              <a:t>Satellite Needs Working Group (SNWG) will fund TEMPO NRT products (L2 products &lt; 3 hours from observation time): 6/1/2023-5/30/2025, NOAA to produce NRT aerosol products </a:t>
            </a:r>
          </a:p>
        </p:txBody>
      </p:sp>
      <p:sp>
        <p:nvSpPr>
          <p:cNvPr id="2" name="Slide Number Placeholder 1">
            <a:extLst>
              <a:ext uri="{FF2B5EF4-FFF2-40B4-BE49-F238E27FC236}">
                <a16:creationId xmlns:a16="http://schemas.microsoft.com/office/drawing/2014/main" id="{F65D0B07-468B-E302-258B-A9056932BE6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Tree>
    <p:extLst>
      <p:ext uri="{BB962C8B-B14F-4D97-AF65-F5344CB8AC3E}">
        <p14:creationId xmlns:p14="http://schemas.microsoft.com/office/powerpoint/2010/main" val="925930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8"/>
          <p:cNvSpPr txBox="1">
            <a:spLocks noGrp="1"/>
          </p:cNvSpPr>
          <p:nvPr>
            <p:ph type="title"/>
          </p:nvPr>
        </p:nvSpPr>
        <p:spPr>
          <a:xfrm>
            <a:off x="0" y="0"/>
            <a:ext cx="12192000" cy="975701"/>
          </a:xfrm>
        </p:spPr>
        <p:txBody>
          <a:bodyPr/>
          <a:lstStyle/>
          <a:p>
            <a:pPr lvl="0"/>
            <a:r>
              <a:rPr lang="en-US" dirty="0"/>
              <a:t>TEMPO Data Products </a:t>
            </a:r>
            <a:br>
              <a:rPr lang="en-US" dirty="0"/>
            </a:br>
            <a:r>
              <a:rPr lang="en-US" sz="2800" dirty="0"/>
              <a:t>Baseline + </a:t>
            </a:r>
            <a:r>
              <a:rPr lang="en-US" sz="2800" dirty="0">
                <a:solidFill>
                  <a:srgbClr val="00B050"/>
                </a:solidFill>
              </a:rPr>
              <a:t>SNWG 2020 NRT </a:t>
            </a:r>
            <a:r>
              <a:rPr lang="en-US" sz="2800" dirty="0"/>
              <a:t>+</a:t>
            </a:r>
            <a:r>
              <a:rPr lang="en-US" sz="2800" dirty="0">
                <a:solidFill>
                  <a:srgbClr val="00B050"/>
                </a:solidFill>
              </a:rPr>
              <a:t> </a:t>
            </a:r>
            <a:r>
              <a:rPr lang="en-US" sz="2800" dirty="0">
                <a:solidFill>
                  <a:schemeClr val="accent6"/>
                </a:solidFill>
              </a:rPr>
              <a:t>SNWG 2022 NRT/Enhanced</a:t>
            </a:r>
            <a:endParaRPr lang="en-US" dirty="0">
              <a:solidFill>
                <a:schemeClr val="accent6"/>
              </a:solidFill>
            </a:endParaRPr>
          </a:p>
        </p:txBody>
      </p:sp>
      <p:graphicFrame>
        <p:nvGraphicFramePr>
          <p:cNvPr id="336" name="Google Shape;336;p8"/>
          <p:cNvGraphicFramePr/>
          <p:nvPr/>
        </p:nvGraphicFramePr>
        <p:xfrm>
          <a:off x="154050" y="1121622"/>
          <a:ext cx="11883900" cy="4884279"/>
        </p:xfrm>
        <a:graphic>
          <a:graphicData uri="http://schemas.openxmlformats.org/drawingml/2006/table">
            <a:tbl>
              <a:tblPr firstRow="1" bandRow="1">
                <a:noFill/>
              </a:tblPr>
              <a:tblGrid>
                <a:gridCol w="688795">
                  <a:extLst>
                    <a:ext uri="{9D8B030D-6E8A-4147-A177-3AD203B41FA5}">
                      <a16:colId xmlns:a16="http://schemas.microsoft.com/office/drawing/2014/main" val="20000"/>
                    </a:ext>
                  </a:extLst>
                </a:gridCol>
                <a:gridCol w="1355703">
                  <a:extLst>
                    <a:ext uri="{9D8B030D-6E8A-4147-A177-3AD203B41FA5}">
                      <a16:colId xmlns:a16="http://schemas.microsoft.com/office/drawing/2014/main" val="20001"/>
                    </a:ext>
                  </a:extLst>
                </a:gridCol>
                <a:gridCol w="1767348">
                  <a:extLst>
                    <a:ext uri="{9D8B030D-6E8A-4147-A177-3AD203B41FA5}">
                      <a16:colId xmlns:a16="http://schemas.microsoft.com/office/drawing/2014/main" val="20002"/>
                    </a:ext>
                  </a:extLst>
                </a:gridCol>
                <a:gridCol w="3920032">
                  <a:extLst>
                    <a:ext uri="{9D8B030D-6E8A-4147-A177-3AD203B41FA5}">
                      <a16:colId xmlns:a16="http://schemas.microsoft.com/office/drawing/2014/main" val="20003"/>
                    </a:ext>
                  </a:extLst>
                </a:gridCol>
                <a:gridCol w="1139313">
                  <a:extLst>
                    <a:ext uri="{9D8B030D-6E8A-4147-A177-3AD203B41FA5}">
                      <a16:colId xmlns:a16="http://schemas.microsoft.com/office/drawing/2014/main" val="2242717107"/>
                    </a:ext>
                  </a:extLst>
                </a:gridCol>
                <a:gridCol w="1280160">
                  <a:extLst>
                    <a:ext uri="{9D8B030D-6E8A-4147-A177-3AD203B41FA5}">
                      <a16:colId xmlns:a16="http://schemas.microsoft.com/office/drawing/2014/main" val="20004"/>
                    </a:ext>
                  </a:extLst>
                </a:gridCol>
                <a:gridCol w="1732549">
                  <a:extLst>
                    <a:ext uri="{9D8B030D-6E8A-4147-A177-3AD203B41FA5}">
                      <a16:colId xmlns:a16="http://schemas.microsoft.com/office/drawing/2014/main" val="20005"/>
                    </a:ext>
                  </a:extLst>
                </a:gridCol>
              </a:tblGrid>
              <a:tr h="275355">
                <a:tc>
                  <a:txBody>
                    <a:bodyPr/>
                    <a:lstStyle/>
                    <a:p>
                      <a:pPr marL="0" marR="0" lvl="0" indent="0" algn="l" rtl="0">
                        <a:lnSpc>
                          <a:spcPct val="70000"/>
                        </a:lnSpc>
                        <a:spcBef>
                          <a:spcPts val="0"/>
                        </a:spcBef>
                        <a:spcAft>
                          <a:spcPts val="0"/>
                        </a:spcAft>
                        <a:buNone/>
                      </a:pPr>
                      <a:r>
                        <a:rPr lang="en-US" sz="1600" b="1" u="none" strike="noStrike" cap="none">
                          <a:latin typeface="+mj-lt"/>
                        </a:rPr>
                        <a:t>Level</a:t>
                      </a:r>
                      <a:endParaRPr sz="1600" b="1">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Product</a:t>
                      </a:r>
                      <a:endParaRPr sz="1600" b="1"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a:latin typeface="+mj-lt"/>
                        </a:rPr>
                        <a:t>Algorithm</a:t>
                      </a:r>
                      <a:endParaRPr sz="1600" b="1">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Major Outputs</a:t>
                      </a:r>
                      <a:endParaRPr sz="1600" b="1" dirty="0">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None/>
                      </a:pPr>
                      <a:r>
                        <a:rPr lang="en-US" sz="1600" b="1" u="none" strike="noStrike" kern="1200" cap="none" dirty="0">
                          <a:solidFill>
                            <a:schemeClr val="tx1"/>
                          </a:solidFill>
                          <a:latin typeface="+mj-lt"/>
                          <a:ea typeface="+mn-ea"/>
                          <a:cs typeface="+mn-cs"/>
                        </a:rPr>
                        <a:t>A Priori (L2)</a:t>
                      </a:r>
                      <a:endParaRPr sz="1600" b="1" u="none" strike="noStrike" kern="1200" cap="none" dirty="0">
                        <a:solidFill>
                          <a:schemeClr val="tx1"/>
                        </a:solidFill>
                        <a:latin typeface="+mj-lt"/>
                        <a:ea typeface="+mn-ea"/>
                        <a:cs typeface="+mn-cs"/>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Res km</a:t>
                      </a:r>
                      <a:r>
                        <a:rPr lang="en-US" sz="1600" b="1" u="none" strike="noStrike" cap="none" baseline="30000" dirty="0">
                          <a:latin typeface="+mj-lt"/>
                        </a:rPr>
                        <a:t>2 </a:t>
                      </a:r>
                      <a:r>
                        <a:rPr lang="en-US" sz="1600" b="1" u="none" strike="noStrike" cap="none" baseline="30000" dirty="0">
                          <a:solidFill>
                            <a:schemeClr val="tx1"/>
                          </a:solidFill>
                          <a:latin typeface="+mj-lt"/>
                        </a:rPr>
                        <a:t>* </a:t>
                      </a:r>
                      <a:endParaRPr sz="1600" b="1" u="none" strike="noStrike" cap="none" baseline="30000" dirty="0">
                        <a:solidFill>
                          <a:schemeClr val="tx1"/>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Freq/Size</a:t>
                      </a:r>
                      <a:endParaRPr sz="1600" b="1" dirty="0">
                        <a:latin typeface="+mj-lt"/>
                      </a:endParaRPr>
                    </a:p>
                  </a:txBody>
                  <a:tcPr marL="18300" marR="18300" marT="45725" marB="45725" anchor="ctr"/>
                </a:tc>
                <a:extLst>
                  <a:ext uri="{0D108BD9-81ED-4DB2-BD59-A6C34878D82A}">
                    <a16:rowId xmlns:a16="http://schemas.microsoft.com/office/drawing/2014/main" val="10000"/>
                  </a:ext>
                </a:extLst>
              </a:tr>
              <a:tr h="249054">
                <a:tc>
                  <a:txBody>
                    <a:bodyPr/>
                    <a:lstStyle/>
                    <a:p>
                      <a:pPr marL="0" marR="0" lvl="0" indent="0" algn="l" rtl="0">
                        <a:lnSpc>
                          <a:spcPct val="70000"/>
                        </a:lnSpc>
                        <a:spcBef>
                          <a:spcPts val="0"/>
                        </a:spcBef>
                        <a:spcAft>
                          <a:spcPts val="0"/>
                        </a:spcAft>
                        <a:buNone/>
                      </a:pPr>
                      <a:r>
                        <a:rPr lang="en-US" sz="1600" b="1" u="none" strike="noStrike" cap="none">
                          <a:latin typeface="+mj-lt"/>
                        </a:rPr>
                        <a:t>L0</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a:latin typeface="+mj-lt"/>
                        </a:rPr>
                        <a:t>Digital counts</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Raw to L0</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Reconstructed/reformatted digital counts</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dirty="0">
                          <a:latin typeface="+mj-lt"/>
                          <a:ea typeface="Arial Narrow"/>
                          <a:cs typeface="Arial Narrow"/>
                          <a:sym typeface="Arial Narrow"/>
                        </a:rPr>
                        <a:t>2.0 x 4.75</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dirty="0">
                          <a:latin typeface="+mj-lt"/>
                          <a:ea typeface="Arial Narrow"/>
                          <a:cs typeface="Arial Narrow"/>
                          <a:sym typeface="Arial Narrow"/>
                        </a:rPr>
                        <a:t>Daily/hourly</a:t>
                      </a:r>
                      <a:endParaRPr sz="1600" dirty="0">
                        <a:latin typeface="+mj-lt"/>
                      </a:endParaRPr>
                    </a:p>
                  </a:txBody>
                  <a:tcPr marL="18300" marR="18300" marT="45725" marB="45725" anchor="ctr"/>
                </a:tc>
                <a:extLst>
                  <a:ext uri="{0D108BD9-81ED-4DB2-BD59-A6C34878D82A}">
                    <a16:rowId xmlns:a16="http://schemas.microsoft.com/office/drawing/2014/main" val="10001"/>
                  </a:ext>
                </a:extLst>
              </a:tr>
              <a:tr h="249054">
                <a:tc>
                  <a:txBody>
                    <a:bodyPr/>
                    <a:lstStyle/>
                    <a:p>
                      <a:pPr marL="0" marR="0" lvl="0" indent="0" algn="l" rtl="0">
                        <a:lnSpc>
                          <a:spcPct val="70000"/>
                        </a:lnSpc>
                        <a:spcBef>
                          <a:spcPts val="0"/>
                        </a:spcBef>
                        <a:spcAft>
                          <a:spcPts val="0"/>
                        </a:spcAft>
                        <a:buNone/>
                      </a:pPr>
                      <a:r>
                        <a:rPr lang="en-US" sz="1600" b="1" u="none" strike="noStrike" cap="none">
                          <a:latin typeface="+mj-lt"/>
                        </a:rPr>
                        <a:t>L1-b</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Irradiance </a:t>
                      </a:r>
                      <a:r>
                        <a:rPr lang="en-US" sz="1600" b="1" u="none" strike="noStrike" cap="none" baseline="30000" dirty="0">
                          <a:solidFill>
                            <a:srgbClr val="00B050"/>
                          </a:solidFill>
                          <a:latin typeface="+mj-lt"/>
                        </a:rPr>
                        <a:t>NRT</a:t>
                      </a:r>
                      <a:endParaRPr sz="1600" b="1" u="none" strike="noStrike" cap="none" dirty="0">
                        <a:solidFill>
                          <a:srgbClr val="00B05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SAO L0-1</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Calibrated &amp; quality flags</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endParaRPr sz="1600" b="0" i="0" u="none" strike="noStrike" cap="none">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endParaRPr sz="1600" b="0" i="0" u="none" strike="noStrike" cap="none">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daily</a:t>
                      </a:r>
                      <a:endParaRPr sz="1600">
                        <a:latin typeface="+mj-lt"/>
                      </a:endParaRPr>
                    </a:p>
                  </a:txBody>
                  <a:tcPr marL="18300" marR="18300" marT="45725" marB="45725" anchor="ctr"/>
                </a:tc>
                <a:extLst>
                  <a:ext uri="{0D108BD9-81ED-4DB2-BD59-A6C34878D82A}">
                    <a16:rowId xmlns:a16="http://schemas.microsoft.com/office/drawing/2014/main" val="10002"/>
                  </a:ext>
                </a:extLst>
              </a:tr>
              <a:tr h="397646">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Radiance </a:t>
                      </a:r>
                      <a:r>
                        <a:rPr lang="en-US" sz="1600" b="1" u="none" strike="noStrike" cap="none" baseline="30000" dirty="0">
                          <a:solidFill>
                            <a:srgbClr val="00B050"/>
                          </a:solidFill>
                          <a:latin typeface="+mj-lt"/>
                        </a:rPr>
                        <a:t>NRT</a:t>
                      </a:r>
                      <a:endParaRPr sz="1600" b="1" u="none" strike="noStrike" cap="none" dirty="0">
                        <a:solidFill>
                          <a:srgbClr val="00B05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SAO L0-1</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Geolocated, calibrated, viewing, geolocation &amp; quality flags</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2.0 x 4.75</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Hourly, granule</a:t>
                      </a:r>
                      <a:endParaRPr sz="1600">
                        <a:latin typeface="+mj-lt"/>
                      </a:endParaRPr>
                    </a:p>
                  </a:txBody>
                  <a:tcPr marL="18300" marR="18300" marT="45725" marB="45725" anchor="ctr"/>
                </a:tc>
                <a:extLst>
                  <a:ext uri="{0D108BD9-81ED-4DB2-BD59-A6C34878D82A}">
                    <a16:rowId xmlns:a16="http://schemas.microsoft.com/office/drawing/2014/main" val="10003"/>
                  </a:ext>
                </a:extLst>
              </a:tr>
              <a:tr h="0">
                <a:tc>
                  <a:txBody>
                    <a:bodyPr/>
                    <a:lstStyle/>
                    <a:p>
                      <a:pPr marL="0" marR="0" lvl="0" indent="0" algn="l" rtl="0">
                        <a:lnSpc>
                          <a:spcPct val="70000"/>
                        </a:lnSpc>
                        <a:spcBef>
                          <a:spcPts val="0"/>
                        </a:spcBef>
                        <a:spcAft>
                          <a:spcPts val="0"/>
                        </a:spcAft>
                        <a:buNone/>
                      </a:pPr>
                      <a:r>
                        <a:rPr lang="en-US" sz="1600" b="1" u="none" strike="noStrike" cap="none">
                          <a:latin typeface="+mj-lt"/>
                        </a:rPr>
                        <a:t>L2</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Cloud </a:t>
                      </a:r>
                      <a:r>
                        <a:rPr lang="en-US" sz="1600" b="1" u="none" strike="noStrike" cap="none" baseline="30000" dirty="0">
                          <a:solidFill>
                            <a:srgbClr val="00B050"/>
                          </a:solidFill>
                          <a:latin typeface="+mj-lt"/>
                        </a:rPr>
                        <a:t>NRT</a:t>
                      </a:r>
                      <a:endParaRPr sz="1600" dirty="0">
                        <a:solidFill>
                          <a:srgbClr val="00B05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solidFill>
                            <a:schemeClr val="dk1"/>
                          </a:solidFill>
                          <a:latin typeface="+mj-lt"/>
                          <a:ea typeface="Arial Narrow"/>
                          <a:cs typeface="Arial Narrow"/>
                          <a:sym typeface="Arial Narrow"/>
                        </a:rPr>
                        <a:t>OMI O</a:t>
                      </a:r>
                      <a:r>
                        <a:rPr lang="en-US" sz="1600" b="0" i="0" u="none" strike="noStrike" cap="none" baseline="-25000" dirty="0">
                          <a:solidFill>
                            <a:schemeClr val="dk1"/>
                          </a:solidFill>
                          <a:latin typeface="+mj-lt"/>
                          <a:ea typeface="Arial Narrow"/>
                          <a:cs typeface="Arial Narrow"/>
                          <a:sym typeface="Arial Narrow"/>
                        </a:rPr>
                        <a:t>2</a:t>
                      </a:r>
                      <a:r>
                        <a:rPr lang="en-US" sz="1600" b="0" i="0" u="none" strike="noStrike" cap="none" dirty="0">
                          <a:solidFill>
                            <a:schemeClr val="dk1"/>
                          </a:solidFill>
                          <a:latin typeface="+mj-lt"/>
                          <a:ea typeface="Arial Narrow"/>
                          <a:cs typeface="Arial Narrow"/>
                          <a:sym typeface="Arial Narrow"/>
                        </a:rPr>
                        <a:t>-O</a:t>
                      </a:r>
                      <a:r>
                        <a:rPr lang="en-US" sz="1600" b="0" i="0" u="none" strike="noStrike" cap="none" baseline="-25000" dirty="0">
                          <a:solidFill>
                            <a:schemeClr val="dk1"/>
                          </a:solidFill>
                          <a:latin typeface="+mj-lt"/>
                          <a:ea typeface="Arial Narrow"/>
                          <a:cs typeface="Arial Narrow"/>
                          <a:sym typeface="Arial Narrow"/>
                        </a:rPr>
                        <a:t>2</a:t>
                      </a:r>
                      <a:endParaRPr sz="1600" baseline="-250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Cloud fraction, cloud pressure</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dirty="0">
                          <a:latin typeface="+mj-lt"/>
                        </a:rPr>
                        <a:t>GEOS-CF</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a:latin typeface="+mj-lt"/>
                          <a:ea typeface="Arial Narrow"/>
                          <a:cs typeface="Arial Narrow"/>
                          <a:sym typeface="Arial Narrow"/>
                        </a:rPr>
                        <a:t>2.0 x 4.75</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a:latin typeface="+mj-lt"/>
                          <a:ea typeface="Arial Narrow"/>
                          <a:cs typeface="Arial Narrow"/>
                          <a:sym typeface="Arial Narrow"/>
                        </a:rPr>
                        <a:t>Hourly, granule</a:t>
                      </a:r>
                      <a:endParaRPr sz="1600">
                        <a:latin typeface="+mj-lt"/>
                      </a:endParaRPr>
                    </a:p>
                  </a:txBody>
                  <a:tcPr marL="18300" marR="18300" marT="45725" marB="45725" anchor="ctr"/>
                </a:tc>
                <a:extLst>
                  <a:ext uri="{0D108BD9-81ED-4DB2-BD59-A6C34878D82A}">
                    <a16:rowId xmlns:a16="http://schemas.microsoft.com/office/drawing/2014/main" val="10004"/>
                  </a:ext>
                </a:extLst>
              </a:tr>
              <a:tr h="160445">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a:latin typeface="+mj-lt"/>
                        </a:rPr>
                        <a:t>O</a:t>
                      </a:r>
                      <a:r>
                        <a:rPr lang="en-US" sz="1600" b="1" u="none" strike="noStrike" cap="none" baseline="-25000">
                          <a:latin typeface="+mj-lt"/>
                        </a:rPr>
                        <a:t>3</a:t>
                      </a:r>
                      <a:r>
                        <a:rPr lang="en-US" sz="1600" b="1" u="none" strike="noStrike" cap="none">
                          <a:latin typeface="+mj-lt"/>
                        </a:rPr>
                        <a:t> profile</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SAO O</a:t>
                      </a:r>
                      <a:r>
                        <a:rPr lang="en-US" sz="1600" b="0" i="0" u="none" strike="noStrike" cap="none" baseline="-25000" dirty="0">
                          <a:latin typeface="+mj-lt"/>
                          <a:ea typeface="Arial Narrow"/>
                          <a:cs typeface="Arial Narrow"/>
                          <a:sym typeface="Arial Narrow"/>
                        </a:rPr>
                        <a:t>3</a:t>
                      </a:r>
                      <a:r>
                        <a:rPr lang="en-US" sz="1600" b="0" i="0" u="none" strike="noStrike" cap="none" dirty="0">
                          <a:latin typeface="+mj-lt"/>
                          <a:ea typeface="Arial Narrow"/>
                          <a:cs typeface="Arial Narrow"/>
                          <a:sym typeface="Arial Narrow"/>
                        </a:rPr>
                        <a:t> profile</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O</a:t>
                      </a:r>
                      <a:r>
                        <a:rPr lang="en-US" sz="1600" b="0" i="0" u="none" strike="noStrike" cap="none" baseline="-25000" dirty="0">
                          <a:latin typeface="+mj-lt"/>
                          <a:ea typeface="Arial Narrow"/>
                          <a:cs typeface="Arial Narrow"/>
                          <a:sym typeface="Arial Narrow"/>
                        </a:rPr>
                        <a:t>3</a:t>
                      </a:r>
                      <a:r>
                        <a:rPr lang="en-US" sz="1600" b="0" i="0" u="none" strike="noStrike" cap="none" dirty="0">
                          <a:latin typeface="+mj-lt"/>
                          <a:ea typeface="Arial Narrow"/>
                          <a:cs typeface="Arial Narrow"/>
                          <a:sym typeface="Arial Narrow"/>
                        </a:rPr>
                        <a:t> profile, total/</a:t>
                      </a:r>
                      <a:r>
                        <a:rPr lang="en-US" sz="1600" b="0" i="0" u="none" strike="noStrike" cap="none" dirty="0" err="1">
                          <a:latin typeface="+mj-lt"/>
                          <a:ea typeface="Arial Narrow"/>
                          <a:cs typeface="Arial Narrow"/>
                          <a:sym typeface="Arial Narrow"/>
                        </a:rPr>
                        <a:t>strat</a:t>
                      </a:r>
                      <a:r>
                        <a:rPr lang="en-US" sz="1600" b="0" i="0" u="none" strike="noStrike" cap="none" dirty="0">
                          <a:latin typeface="+mj-lt"/>
                          <a:ea typeface="Arial Narrow"/>
                          <a:cs typeface="Arial Narrow"/>
                          <a:sym typeface="Arial Narrow"/>
                        </a:rPr>
                        <a:t>/trop/0-2 km O</a:t>
                      </a:r>
                      <a:r>
                        <a:rPr lang="en-US" sz="1600" b="0" i="0" u="none" strike="noStrike" cap="none" baseline="-25000" dirty="0">
                          <a:latin typeface="+mj-lt"/>
                          <a:ea typeface="Arial Narrow"/>
                          <a:cs typeface="Arial Narrow"/>
                          <a:sym typeface="Arial Narrow"/>
                        </a:rPr>
                        <a:t>3</a:t>
                      </a:r>
                      <a:r>
                        <a:rPr lang="en-US" sz="1600" b="0" i="0" u="none" strike="noStrike" cap="none" dirty="0">
                          <a:latin typeface="+mj-lt"/>
                          <a:ea typeface="Arial Narrow"/>
                          <a:cs typeface="Arial Narrow"/>
                          <a:sym typeface="Arial Narrow"/>
                        </a:rPr>
                        <a:t> column, errors, a priori, AKs</a:t>
                      </a:r>
                      <a:endParaRPr sz="1600" dirty="0">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chemeClr val="dk1"/>
                        </a:buClr>
                        <a:buSzPts val="1400"/>
                        <a:buFont typeface="Arial Narrow"/>
                        <a:buNone/>
                      </a:pPr>
                      <a:r>
                        <a:rPr lang="en-US" sz="1600" b="0" i="0" u="none" strike="noStrike" kern="1200" cap="none" dirty="0">
                          <a:solidFill>
                            <a:schemeClr val="tx1"/>
                          </a:solidFill>
                          <a:latin typeface="+mj-lt"/>
                          <a:ea typeface="Arial Narrow"/>
                          <a:cs typeface="Arial Narrow"/>
                          <a:sym typeface="Arial Narrow"/>
                        </a:rPr>
                        <a:t>Climatology </a:t>
                      </a:r>
                    </a:p>
                    <a:p>
                      <a:pPr marL="0" marR="0" lvl="0" indent="0" algn="l" defTabSz="609585" rtl="0" eaLnBrk="1" latinLnBrk="0" hangingPunct="1">
                        <a:lnSpc>
                          <a:spcPct val="70000"/>
                        </a:lnSpc>
                        <a:spcBef>
                          <a:spcPts val="0"/>
                        </a:spcBef>
                        <a:spcAft>
                          <a:spcPts val="0"/>
                        </a:spcAft>
                        <a:buClr>
                          <a:schemeClr val="dk1"/>
                        </a:buClr>
                        <a:buSzPts val="1400"/>
                        <a:buFont typeface="Arial Narrow"/>
                        <a:buNone/>
                      </a:pPr>
                      <a:r>
                        <a:rPr lang="en-US" sz="1600" b="0" i="0" u="none" strike="noStrike" kern="1200" cap="none" dirty="0">
                          <a:solidFill>
                            <a:schemeClr val="tx1"/>
                          </a:solidFill>
                          <a:latin typeface="+mj-lt"/>
                          <a:ea typeface="Arial Narrow"/>
                          <a:cs typeface="Arial Narrow"/>
                          <a:sym typeface="Arial Narrow"/>
                        </a:rPr>
                        <a:t>+ GEOS-CF</a:t>
                      </a:r>
                      <a:endParaRPr sz="1600" b="0" i="0" u="none" strike="noStrike" kern="1200" cap="none" dirty="0">
                        <a:solidFill>
                          <a:schemeClr val="tx1"/>
                        </a:solidFill>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dirty="0">
                          <a:latin typeface="+mj-lt"/>
                          <a:ea typeface="Arial Narrow"/>
                          <a:cs typeface="Arial Narrow"/>
                          <a:sym typeface="Arial Narrow"/>
                        </a:rPr>
                        <a:t>&gt;= 8.0 x 4.75</a:t>
                      </a:r>
                      <a:r>
                        <a:rPr lang="en-US" sz="1600" b="0" i="0" u="none" strike="noStrike" cap="none" baseline="30000" dirty="0">
                          <a:solidFill>
                            <a:schemeClr val="tx1"/>
                          </a:solidFill>
                          <a:latin typeface="+mj-lt"/>
                          <a:ea typeface="Arial Narrow"/>
                          <a:cs typeface="Arial Narrow"/>
                          <a:sym typeface="Arial Narrow"/>
                        </a:rPr>
                        <a:t>**</a:t>
                      </a:r>
                      <a:r>
                        <a:rPr lang="en-US" sz="1600" b="0" i="0" u="none" strike="noStrike" cap="none" dirty="0">
                          <a:latin typeface="+mj-lt"/>
                          <a:ea typeface="Arial Narrow"/>
                          <a:cs typeface="Arial Narrow"/>
                          <a:sym typeface="Arial Narrow"/>
                        </a:rPr>
                        <a:t> </a:t>
                      </a:r>
                      <a:endParaRPr sz="1600" b="0" i="0" u="none" strike="noStrike" cap="none" dirty="0">
                        <a:solidFill>
                          <a:srgbClr val="FF0908"/>
                        </a:solidFill>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dirty="0">
                          <a:latin typeface="+mj-lt"/>
                          <a:ea typeface="Arial Narrow"/>
                          <a:cs typeface="Arial Narrow"/>
                          <a:sym typeface="Arial Narrow"/>
                        </a:rPr>
                        <a:t>Hourly, granule</a:t>
                      </a:r>
                      <a:endParaRPr sz="1600" dirty="0">
                        <a:latin typeface="+mj-lt"/>
                      </a:endParaRPr>
                    </a:p>
                  </a:txBody>
                  <a:tcPr marL="18300" marR="18300" marT="45725" marB="45725" anchor="ctr"/>
                </a:tc>
                <a:extLst>
                  <a:ext uri="{0D108BD9-81ED-4DB2-BD59-A6C34878D82A}">
                    <a16:rowId xmlns:a16="http://schemas.microsoft.com/office/drawing/2014/main" val="10005"/>
                  </a:ext>
                </a:extLst>
              </a:tr>
              <a:tr h="249054">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a:latin typeface="+mj-lt"/>
                        </a:rPr>
                        <a:t>Total O</a:t>
                      </a:r>
                      <a:r>
                        <a:rPr lang="en-US" sz="1600" b="1" u="none" strike="noStrike" cap="none" baseline="-25000">
                          <a:latin typeface="+mj-lt"/>
                        </a:rPr>
                        <a:t>3</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TOMS V8.5</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Total O</a:t>
                      </a:r>
                      <a:r>
                        <a:rPr lang="en-US" sz="1600" b="0" i="0" u="none" strike="noStrike" cap="none" baseline="-25000" dirty="0">
                          <a:latin typeface="+mj-lt"/>
                          <a:ea typeface="Arial Narrow"/>
                          <a:cs typeface="Arial Narrow"/>
                          <a:sym typeface="Arial Narrow"/>
                        </a:rPr>
                        <a:t>3</a:t>
                      </a:r>
                      <a:r>
                        <a:rPr lang="en-US" sz="1600" b="0" i="0" u="none" strike="noStrike" cap="none" dirty="0">
                          <a:latin typeface="+mj-lt"/>
                          <a:ea typeface="Arial Narrow"/>
                          <a:cs typeface="Arial Narrow"/>
                          <a:sym typeface="Arial Narrow"/>
                        </a:rPr>
                        <a:t>, AI, cloud fraction</a:t>
                      </a:r>
                      <a:endParaRPr sz="1600" dirty="0">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chemeClr val="dk1"/>
                        </a:buClr>
                        <a:buSzPts val="1400"/>
                        <a:buFont typeface="Arial Narrow"/>
                        <a:buNone/>
                      </a:pPr>
                      <a:r>
                        <a:rPr lang="en-US" sz="1600" b="0" i="0" u="none" strike="noStrike" kern="1200" cap="none" dirty="0">
                          <a:solidFill>
                            <a:schemeClr val="tx1"/>
                          </a:solidFill>
                          <a:latin typeface="+mj-lt"/>
                          <a:cs typeface="Arial Narrow"/>
                        </a:rPr>
                        <a:t>Climatology</a:t>
                      </a:r>
                      <a:endParaRPr sz="1600" b="0" i="0" u="none" strike="noStrike" kern="1200" cap="none" dirty="0">
                        <a:solidFill>
                          <a:schemeClr val="tx1"/>
                        </a:solidFill>
                        <a:latin typeface="+mj-lt"/>
                        <a:cs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a:latin typeface="+mj-lt"/>
                          <a:ea typeface="Arial Narrow"/>
                          <a:cs typeface="Arial Narrow"/>
                          <a:sym typeface="Arial Narrow"/>
                        </a:rPr>
                        <a:t>2.0 x 4.75</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a:latin typeface="+mj-lt"/>
                          <a:ea typeface="Arial Narrow"/>
                          <a:cs typeface="Arial Narrow"/>
                          <a:sym typeface="Arial Narrow"/>
                        </a:rPr>
                        <a:t>Hourly, granule</a:t>
                      </a:r>
                      <a:endParaRPr sz="1600">
                        <a:latin typeface="+mj-lt"/>
                      </a:endParaRPr>
                    </a:p>
                  </a:txBody>
                  <a:tcPr marL="18300" marR="18300" marT="45725" marB="45725" anchor="ctr"/>
                </a:tc>
                <a:extLst>
                  <a:ext uri="{0D108BD9-81ED-4DB2-BD59-A6C34878D82A}">
                    <a16:rowId xmlns:a16="http://schemas.microsoft.com/office/drawing/2014/main" val="10006"/>
                  </a:ext>
                </a:extLst>
              </a:tr>
              <a:tr h="397646">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NO</a:t>
                      </a:r>
                      <a:r>
                        <a:rPr lang="en-US" sz="1600" b="1" u="none" strike="noStrike" cap="none" baseline="-25000" dirty="0">
                          <a:latin typeface="+mj-lt"/>
                        </a:rPr>
                        <a:t>2 </a:t>
                      </a:r>
                      <a:r>
                        <a:rPr lang="en-US" sz="1600" b="1" u="none" strike="noStrike" cap="none" baseline="30000" dirty="0">
                          <a:solidFill>
                            <a:srgbClr val="00B050"/>
                          </a:solidFill>
                          <a:latin typeface="+mj-lt"/>
                        </a:rPr>
                        <a:t>NRT</a:t>
                      </a:r>
                      <a:endParaRPr sz="1600" b="1" u="none" strike="noStrike" cap="none" baseline="-25000" dirty="0">
                        <a:solidFill>
                          <a:srgbClr val="00B05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SAO trace gas, BU </a:t>
                      </a:r>
                      <a:r>
                        <a:rPr lang="en-US" sz="1600" b="0" i="0" u="none" strike="noStrike" cap="none" err="1">
                          <a:latin typeface="+mj-lt"/>
                          <a:ea typeface="Arial Narrow"/>
                          <a:cs typeface="Arial Narrow"/>
                          <a:sym typeface="Arial Narrow"/>
                        </a:rPr>
                        <a:t>strat</a:t>
                      </a:r>
                      <a:r>
                        <a:rPr lang="en-US" sz="1600" b="0" i="0" u="none" strike="noStrike" cap="none">
                          <a:latin typeface="+mj-lt"/>
                          <a:ea typeface="Arial Narrow"/>
                          <a:cs typeface="Arial Narrow"/>
                          <a:sym typeface="Arial Narrow"/>
                        </a:rPr>
                        <a:t>/trop </a:t>
                      </a:r>
                      <a:r>
                        <a:rPr lang="en-US" sz="1600" b="0" i="0" u="none" strike="noStrike" cap="none" err="1">
                          <a:latin typeface="+mj-lt"/>
                          <a:ea typeface="Arial Narrow"/>
                          <a:cs typeface="Arial Narrow"/>
                          <a:sym typeface="Arial Narrow"/>
                        </a:rPr>
                        <a:t>sep.</a:t>
                      </a:r>
                      <a:endParaRPr sz="1600" b="0" i="0" u="none" strike="noStrike" cap="none">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SCD, </a:t>
                      </a:r>
                      <a:r>
                        <a:rPr lang="en-US" sz="1600" b="0" i="0" u="none" strike="noStrike" cap="none" dirty="0" err="1">
                          <a:latin typeface="+mj-lt"/>
                          <a:ea typeface="Arial Narrow"/>
                          <a:cs typeface="Arial Narrow"/>
                          <a:sym typeface="Arial Narrow"/>
                        </a:rPr>
                        <a:t>strat</a:t>
                      </a:r>
                      <a:r>
                        <a:rPr lang="en-US" sz="1600" b="0" i="0" u="none" strike="noStrike" cap="none" dirty="0">
                          <a:latin typeface="+mj-lt"/>
                          <a:ea typeface="Arial Narrow"/>
                          <a:cs typeface="Arial Narrow"/>
                          <a:sym typeface="Arial Narrow"/>
                        </a:rPr>
                        <a:t>./trop. VCD, error, shape factor, scattering weights</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dirty="0">
                          <a:latin typeface="+mj-lt"/>
                        </a:rPr>
                        <a:t>GEOS-CF</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dirty="0">
                          <a:latin typeface="+mj-lt"/>
                          <a:ea typeface="Arial Narrow"/>
                          <a:cs typeface="Arial Narrow"/>
                          <a:sym typeface="Arial Narrow"/>
                        </a:rPr>
                        <a:t>2.0 x 4.75</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a:latin typeface="+mj-lt"/>
                          <a:ea typeface="Arial Narrow"/>
                          <a:cs typeface="Arial Narrow"/>
                          <a:sym typeface="Arial Narrow"/>
                        </a:rPr>
                        <a:t>Hourly, granule</a:t>
                      </a:r>
                      <a:endParaRPr sz="1600">
                        <a:latin typeface="+mj-lt"/>
                      </a:endParaRPr>
                    </a:p>
                  </a:txBody>
                  <a:tcPr marL="18300" marR="18300" marT="45725" marB="45725" anchor="ctr"/>
                </a:tc>
                <a:extLst>
                  <a:ext uri="{0D108BD9-81ED-4DB2-BD59-A6C34878D82A}">
                    <a16:rowId xmlns:a16="http://schemas.microsoft.com/office/drawing/2014/main" val="10007"/>
                  </a:ext>
                </a:extLst>
              </a:tr>
              <a:tr h="249054">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HCHO </a:t>
                      </a:r>
                      <a:r>
                        <a:rPr lang="en-US" sz="1600" b="1" u="none" strike="noStrike" cap="none" baseline="30000" dirty="0">
                          <a:solidFill>
                            <a:srgbClr val="00B050"/>
                          </a:solidFill>
                          <a:latin typeface="+mj-lt"/>
                        </a:rPr>
                        <a:t>NRT</a:t>
                      </a:r>
                      <a:endParaRPr sz="1600" b="1" u="none" strike="noStrike" cap="none" dirty="0">
                        <a:solidFill>
                          <a:srgbClr val="00B05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latin typeface="+mj-lt"/>
                          <a:ea typeface="Arial Narrow"/>
                          <a:cs typeface="Arial Narrow"/>
                          <a:sym typeface="Arial Narrow"/>
                        </a:rPr>
                        <a:t>SAO trace gas</a:t>
                      </a:r>
                      <a:endParaRPr sz="1600">
                        <a:latin typeface="+mj-lt"/>
                      </a:endParaRPr>
                    </a:p>
                  </a:txBody>
                  <a:tcPr marL="18300" marR="18300" marT="45725" marB="45725" anchor="ctr"/>
                </a:tc>
                <a:tc rowSpan="4">
                  <a:txBody>
                    <a:bodyPr/>
                    <a:lstStyle/>
                    <a:p>
                      <a:pPr marL="0" marR="0" lvl="0" indent="0" algn="l" rtl="0">
                        <a:lnSpc>
                          <a:spcPct val="70000"/>
                        </a:lnSpc>
                        <a:spcBef>
                          <a:spcPts val="0"/>
                        </a:spcBef>
                        <a:spcAft>
                          <a:spcPts val="0"/>
                        </a:spcAft>
                        <a:buClr>
                          <a:schemeClr val="dk1"/>
                        </a:buClr>
                        <a:buSzPts val="1400"/>
                        <a:buFont typeface="Calibri"/>
                        <a:buNone/>
                      </a:pPr>
                      <a:endParaRPr sz="1600" b="0" i="0" u="none" strike="noStrike" cap="none" dirty="0">
                        <a:latin typeface="+mj-lt"/>
                        <a:ea typeface="Arial Narrow"/>
                        <a:cs typeface="Arial Narrow"/>
                        <a:sym typeface="Arial Narrow"/>
                      </a:endParaRPr>
                    </a:p>
                    <a:p>
                      <a:pPr marL="0" marR="0" lvl="0" indent="0" algn="l" rtl="0">
                        <a:lnSpc>
                          <a:spcPct val="70000"/>
                        </a:lnSpc>
                        <a:spcBef>
                          <a:spcPts val="0"/>
                        </a:spcBef>
                        <a:spcAft>
                          <a:spcPts val="0"/>
                        </a:spcAft>
                        <a:buClr>
                          <a:schemeClr val="dk1"/>
                        </a:buClr>
                        <a:buSzPts val="1400"/>
                        <a:buFont typeface="Calibri"/>
                        <a:buNone/>
                      </a:pPr>
                      <a:endParaRPr sz="1600" b="0" i="0" u="none" strike="noStrike" cap="none" dirty="0">
                        <a:latin typeface="+mj-lt"/>
                        <a:ea typeface="Arial Narrow"/>
                        <a:cs typeface="Arial Narrow"/>
                        <a:sym typeface="Arial Narrow"/>
                      </a:endParaRPr>
                    </a:p>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dirty="0">
                          <a:latin typeface="+mj-lt"/>
                          <a:ea typeface="Arial Narrow"/>
                          <a:cs typeface="Arial Narrow"/>
                          <a:sym typeface="Arial Narrow"/>
                        </a:rPr>
                        <a:t>SCD, VCD, error, shape factor, scattering weights</a:t>
                      </a:r>
                      <a:endParaRPr sz="1600" dirty="0">
                        <a:latin typeface="+mj-lt"/>
                      </a:endParaRPr>
                    </a:p>
                    <a:p>
                      <a:pPr marL="0" marR="0" lvl="0" indent="0" algn="l" rtl="0">
                        <a:lnSpc>
                          <a:spcPct val="70000"/>
                        </a:lnSpc>
                        <a:spcBef>
                          <a:spcPts val="0"/>
                        </a:spcBef>
                        <a:spcAft>
                          <a:spcPts val="0"/>
                        </a:spcAft>
                        <a:buClr>
                          <a:schemeClr val="dk1"/>
                        </a:buClr>
                        <a:buSzPts val="1400"/>
                        <a:buFont typeface="Calibri"/>
                        <a:buNone/>
                      </a:pPr>
                      <a:endParaRPr sz="1600" b="0" i="0" u="none" strike="noStrike" cap="none" dirty="0">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dirty="0">
                          <a:latin typeface="+mj-lt"/>
                        </a:rPr>
                        <a:t>GEOS-CF</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a:latin typeface="+mj-lt"/>
                          <a:ea typeface="Arial Narrow"/>
                          <a:cs typeface="Arial Narrow"/>
                          <a:sym typeface="Arial Narrow"/>
                        </a:rPr>
                        <a:t>2.0 x 4.75</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600" b="0" i="0" u="none" strike="noStrike" cap="none">
                          <a:latin typeface="+mj-lt"/>
                          <a:ea typeface="Arial Narrow"/>
                          <a:cs typeface="Arial Narrow"/>
                          <a:sym typeface="Arial Narrow"/>
                        </a:rPr>
                        <a:t>Hourly, granule</a:t>
                      </a:r>
                      <a:endParaRPr sz="1600">
                        <a:latin typeface="+mj-lt"/>
                      </a:endParaRPr>
                    </a:p>
                  </a:txBody>
                  <a:tcPr marL="18300" marR="18300" marT="45725" marB="45725" anchor="ctr"/>
                </a:tc>
                <a:extLst>
                  <a:ext uri="{0D108BD9-81ED-4DB2-BD59-A6C34878D82A}">
                    <a16:rowId xmlns:a16="http://schemas.microsoft.com/office/drawing/2014/main" val="10008"/>
                  </a:ext>
                </a:extLst>
              </a:tr>
              <a:tr h="249054">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solidFill>
                            <a:schemeClr val="accent6"/>
                          </a:solidFill>
                          <a:latin typeface="+mj-lt"/>
                        </a:rPr>
                        <a:t>C</a:t>
                      </a:r>
                      <a:r>
                        <a:rPr lang="en-US" sz="1600" b="1" u="none" strike="noStrike" cap="none" baseline="-25000" dirty="0">
                          <a:solidFill>
                            <a:schemeClr val="accent6"/>
                          </a:solidFill>
                          <a:latin typeface="+mj-lt"/>
                        </a:rPr>
                        <a:t>2</a:t>
                      </a:r>
                      <a:r>
                        <a:rPr lang="en-US" sz="1600" b="1" u="none" strike="noStrike" cap="none" dirty="0">
                          <a:solidFill>
                            <a:schemeClr val="accent6"/>
                          </a:solidFill>
                          <a:latin typeface="+mj-lt"/>
                        </a:rPr>
                        <a:t>H</a:t>
                      </a:r>
                      <a:r>
                        <a:rPr lang="en-US" sz="1600" b="1" u="none" strike="noStrike" cap="none" baseline="-25000" dirty="0">
                          <a:solidFill>
                            <a:schemeClr val="accent6"/>
                          </a:solidFill>
                          <a:latin typeface="+mj-lt"/>
                        </a:rPr>
                        <a:t>2</a:t>
                      </a:r>
                      <a:r>
                        <a:rPr lang="en-US" sz="1600" b="1" u="none" strike="noStrike" cap="none" dirty="0">
                          <a:solidFill>
                            <a:schemeClr val="accent6"/>
                          </a:solidFill>
                          <a:latin typeface="+mj-lt"/>
                        </a:rPr>
                        <a:t>O</a:t>
                      </a:r>
                      <a:r>
                        <a:rPr lang="en-US" sz="1600" b="1" u="none" strike="noStrike" cap="none" baseline="-25000" dirty="0">
                          <a:solidFill>
                            <a:schemeClr val="accent6"/>
                          </a:solidFill>
                          <a:latin typeface="+mj-lt"/>
                        </a:rPr>
                        <a:t>2</a:t>
                      </a:r>
                      <a:endParaRPr sz="1600" dirty="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solidFill>
                            <a:schemeClr val="accent6"/>
                          </a:solidFill>
                          <a:latin typeface="+mj-lt"/>
                          <a:ea typeface="Arial Narrow"/>
                          <a:cs typeface="Arial Narrow"/>
                          <a:sym typeface="Arial Narrow"/>
                        </a:rPr>
                        <a:t>SAO trace gas</a:t>
                      </a:r>
                      <a:endParaRPr sz="1600">
                        <a:solidFill>
                          <a:schemeClr val="accent6"/>
                        </a:solidFill>
                        <a:latin typeface="+mj-lt"/>
                      </a:endParaRPr>
                    </a:p>
                  </a:txBody>
                  <a:tcPr marL="18300" marR="18300" marT="45725" marB="45725" anchor="ctr"/>
                </a:tc>
                <a:tc vMerge="1">
                  <a:txBody>
                    <a:bodyPr/>
                    <a:lstStyle/>
                    <a:p>
                      <a:endParaRPr lang="en-US"/>
                    </a:p>
                  </a:txBody>
                  <a:tcPr/>
                </a:tc>
                <a:tc>
                  <a:txBody>
                    <a:bodyPr/>
                    <a:lstStyle/>
                    <a:p>
                      <a:pPr marL="0" marR="0" lvl="0" indent="0" algn="l" defTabSz="609585" rtl="0" eaLnBrk="1" latinLnBrk="0" hangingPunct="1">
                        <a:lnSpc>
                          <a:spcPct val="70000"/>
                        </a:lnSpc>
                        <a:spcBef>
                          <a:spcPts val="0"/>
                        </a:spcBef>
                        <a:spcAft>
                          <a:spcPts val="0"/>
                        </a:spcAft>
                        <a:buClr>
                          <a:schemeClr val="dk1"/>
                        </a:buClr>
                        <a:buSzPts val="1400"/>
                        <a:buFont typeface="Arial Narrow"/>
                        <a:buNone/>
                      </a:pPr>
                      <a:r>
                        <a:rPr lang="en-US" sz="1600" kern="1200" dirty="0">
                          <a:solidFill>
                            <a:schemeClr val="tx1"/>
                          </a:solidFill>
                          <a:latin typeface="+mj-lt"/>
                          <a:ea typeface="+mn-ea"/>
                          <a:cs typeface="+mn-cs"/>
                        </a:rPr>
                        <a:t>GEOS-CF</a:t>
                      </a:r>
                    </a:p>
                  </a:txBody>
                  <a:tcPr marL="18300" marR="18300" marT="45725" marB="45725" anchor="ctr"/>
                </a:tc>
                <a:tc>
                  <a:txBody>
                    <a:bodyPr/>
                    <a:lstStyle/>
                    <a:p>
                      <a:pPr marL="0" marR="0" lvl="0" indent="0" algn="l" rtl="0">
                        <a:lnSpc>
                          <a:spcPct val="70000"/>
                        </a:lnSpc>
                        <a:spcBef>
                          <a:spcPts val="0"/>
                        </a:spcBef>
                        <a:spcAft>
                          <a:spcPts val="0"/>
                        </a:spcAft>
                        <a:buClr>
                          <a:srgbClr val="92D050"/>
                        </a:buClr>
                        <a:buSzPts val="1400"/>
                        <a:buFont typeface="Arial Narrow"/>
                        <a:buNone/>
                      </a:pPr>
                      <a:r>
                        <a:rPr lang="en-US" sz="1600" b="0" i="0" u="none" strike="noStrike" cap="none">
                          <a:solidFill>
                            <a:schemeClr val="accent6"/>
                          </a:solidFill>
                          <a:latin typeface="+mj-lt"/>
                          <a:ea typeface="Arial Narrow"/>
                          <a:cs typeface="Arial Narrow"/>
                          <a:sym typeface="Arial Narrow"/>
                        </a:rPr>
                        <a:t>2.0 x 4.75</a:t>
                      </a:r>
                      <a:endParaRPr sz="160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Clr>
                          <a:srgbClr val="92D050"/>
                        </a:buClr>
                        <a:buSzPts val="1400"/>
                        <a:buFont typeface="Arial Narrow"/>
                        <a:buNone/>
                      </a:pPr>
                      <a:r>
                        <a:rPr lang="en-US" sz="1600" b="0" i="0" u="none" strike="noStrike" cap="none">
                          <a:solidFill>
                            <a:schemeClr val="accent6"/>
                          </a:solidFill>
                          <a:latin typeface="+mj-lt"/>
                          <a:ea typeface="Arial Narrow"/>
                          <a:cs typeface="Arial Narrow"/>
                          <a:sym typeface="Arial Narrow"/>
                        </a:rPr>
                        <a:t>Hourly, granule</a:t>
                      </a:r>
                      <a:endParaRPr sz="1600">
                        <a:solidFill>
                          <a:schemeClr val="accent6"/>
                        </a:solidFill>
                        <a:latin typeface="+mj-lt"/>
                      </a:endParaRPr>
                    </a:p>
                  </a:txBody>
                  <a:tcPr marL="18300" marR="18300" marT="45725" marB="45725" anchor="ctr"/>
                </a:tc>
                <a:extLst>
                  <a:ext uri="{0D108BD9-81ED-4DB2-BD59-A6C34878D82A}">
                    <a16:rowId xmlns:a16="http://schemas.microsoft.com/office/drawing/2014/main" val="10009"/>
                  </a:ext>
                </a:extLst>
              </a:tr>
              <a:tr h="249054">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a:solidFill>
                            <a:schemeClr val="accent6"/>
                          </a:solidFill>
                          <a:latin typeface="+mj-lt"/>
                        </a:rPr>
                        <a:t>H</a:t>
                      </a:r>
                      <a:r>
                        <a:rPr lang="en-US" sz="1600" b="1" u="none" strike="noStrike" cap="none" baseline="-25000">
                          <a:solidFill>
                            <a:schemeClr val="accent6"/>
                          </a:solidFill>
                          <a:latin typeface="+mj-lt"/>
                        </a:rPr>
                        <a:t>2</a:t>
                      </a:r>
                      <a:r>
                        <a:rPr lang="en-US" sz="1600" b="1" u="none" strike="noStrike" cap="none">
                          <a:solidFill>
                            <a:schemeClr val="accent6"/>
                          </a:solidFill>
                          <a:latin typeface="+mj-lt"/>
                        </a:rPr>
                        <a:t>O</a:t>
                      </a:r>
                      <a:endParaRPr sz="160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solidFill>
                            <a:schemeClr val="accent6"/>
                          </a:solidFill>
                          <a:latin typeface="+mj-lt"/>
                          <a:ea typeface="Arial Narrow"/>
                          <a:cs typeface="Arial Narrow"/>
                          <a:sym typeface="Arial Narrow"/>
                        </a:rPr>
                        <a:t>SAO trace gas</a:t>
                      </a:r>
                      <a:endParaRPr sz="1600">
                        <a:solidFill>
                          <a:schemeClr val="accent6"/>
                        </a:solidFill>
                        <a:latin typeface="+mj-lt"/>
                      </a:endParaRPr>
                    </a:p>
                  </a:txBody>
                  <a:tcPr marL="18300" marR="18300" marT="45725" marB="45725" anchor="ctr"/>
                </a:tc>
                <a:tc vMerge="1">
                  <a:txBody>
                    <a:bodyPr/>
                    <a:lstStyle/>
                    <a:p>
                      <a:endParaRPr lang="en-US"/>
                    </a:p>
                  </a:txBody>
                  <a:tcPr/>
                </a:tc>
                <a:tc>
                  <a:txBody>
                    <a:bodyPr/>
                    <a:lstStyle/>
                    <a:p>
                      <a:pPr marL="0" marR="0" lvl="0" indent="0" algn="l" defTabSz="609585" rtl="0" eaLnBrk="1" fontAlgn="auto" latinLnBrk="0" hangingPunct="1">
                        <a:lnSpc>
                          <a:spcPct val="70000"/>
                        </a:lnSpc>
                        <a:spcBef>
                          <a:spcPts val="0"/>
                        </a:spcBef>
                        <a:spcAft>
                          <a:spcPts val="0"/>
                        </a:spcAft>
                        <a:buClr>
                          <a:schemeClr val="dk1"/>
                        </a:buClr>
                        <a:buSzPts val="1400"/>
                        <a:buFont typeface="Arial Narrow"/>
                        <a:buNone/>
                        <a:tabLst/>
                        <a:defRPr/>
                      </a:pPr>
                      <a:r>
                        <a:rPr lang="en-US" sz="1600" kern="1200" dirty="0">
                          <a:solidFill>
                            <a:schemeClr val="tx1"/>
                          </a:solidFill>
                          <a:latin typeface="+mj-lt"/>
                          <a:ea typeface="+mn-ea"/>
                          <a:cs typeface="+mn-cs"/>
                        </a:rPr>
                        <a:t>GEOS-CF</a:t>
                      </a:r>
                    </a:p>
                  </a:txBody>
                  <a:tcPr marL="18300" marR="18300" marT="45725" marB="45725" anchor="ctr"/>
                </a:tc>
                <a:tc>
                  <a:txBody>
                    <a:bodyPr/>
                    <a:lstStyle/>
                    <a:p>
                      <a:pPr marL="0" marR="0" lvl="0" indent="0" algn="l" rtl="0">
                        <a:lnSpc>
                          <a:spcPct val="70000"/>
                        </a:lnSpc>
                        <a:spcBef>
                          <a:spcPts val="0"/>
                        </a:spcBef>
                        <a:spcAft>
                          <a:spcPts val="0"/>
                        </a:spcAft>
                        <a:buClr>
                          <a:srgbClr val="92D050"/>
                        </a:buClr>
                        <a:buSzPts val="1400"/>
                        <a:buFont typeface="Arial Narrow"/>
                        <a:buNone/>
                      </a:pPr>
                      <a:r>
                        <a:rPr lang="en-US" sz="1600" b="0" i="0" u="none" strike="noStrike" cap="none">
                          <a:solidFill>
                            <a:schemeClr val="accent6"/>
                          </a:solidFill>
                          <a:latin typeface="+mj-lt"/>
                          <a:ea typeface="Arial Narrow"/>
                          <a:cs typeface="Arial Narrow"/>
                          <a:sym typeface="Arial Narrow"/>
                        </a:rPr>
                        <a:t>2.0 x 4.75</a:t>
                      </a:r>
                      <a:endParaRPr sz="160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Clr>
                          <a:srgbClr val="92D050"/>
                        </a:buClr>
                        <a:buSzPts val="1400"/>
                        <a:buFont typeface="Arial Narrow"/>
                        <a:buNone/>
                      </a:pPr>
                      <a:r>
                        <a:rPr lang="en-US" sz="1600" b="0" i="0" u="none" strike="noStrike" cap="none">
                          <a:solidFill>
                            <a:schemeClr val="accent6"/>
                          </a:solidFill>
                          <a:latin typeface="+mj-lt"/>
                          <a:ea typeface="Arial Narrow"/>
                          <a:cs typeface="Arial Narrow"/>
                          <a:sym typeface="Arial Narrow"/>
                        </a:rPr>
                        <a:t>Hourly, granule</a:t>
                      </a:r>
                      <a:endParaRPr sz="1600">
                        <a:solidFill>
                          <a:schemeClr val="accent6"/>
                        </a:solidFill>
                        <a:latin typeface="+mj-lt"/>
                      </a:endParaRPr>
                    </a:p>
                  </a:txBody>
                  <a:tcPr marL="18300" marR="18300" marT="45725" marB="45725" anchor="ctr"/>
                </a:tc>
                <a:extLst>
                  <a:ext uri="{0D108BD9-81ED-4DB2-BD59-A6C34878D82A}">
                    <a16:rowId xmlns:a16="http://schemas.microsoft.com/office/drawing/2014/main" val="10010"/>
                  </a:ext>
                </a:extLst>
              </a:tr>
              <a:tr h="249054">
                <a:tc>
                  <a:txBody>
                    <a:bodyPr/>
                    <a:lstStyle/>
                    <a:p>
                      <a:pPr marL="0" marR="0" lvl="0" indent="0" algn="l" rtl="0">
                        <a:lnSpc>
                          <a:spcPct val="70000"/>
                        </a:lnSpc>
                        <a:spcBef>
                          <a:spcPts val="0"/>
                        </a:spcBef>
                        <a:spcAft>
                          <a:spcPts val="0"/>
                        </a:spcAft>
                        <a:buNone/>
                      </a:pPr>
                      <a:endParaRPr sz="16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err="1">
                          <a:solidFill>
                            <a:schemeClr val="accent6"/>
                          </a:solidFill>
                          <a:latin typeface="+mj-lt"/>
                        </a:rPr>
                        <a:t>BrO</a:t>
                      </a:r>
                      <a:endParaRPr sz="1600" b="1" u="none" strike="noStrike" cap="none" dirty="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solidFill>
                            <a:schemeClr val="accent6"/>
                          </a:solidFill>
                          <a:latin typeface="+mj-lt"/>
                          <a:ea typeface="Arial Narrow"/>
                          <a:cs typeface="Arial Narrow"/>
                          <a:sym typeface="Arial Narrow"/>
                        </a:rPr>
                        <a:t>SAO trace gas</a:t>
                      </a:r>
                      <a:endParaRPr sz="1600" dirty="0">
                        <a:solidFill>
                          <a:schemeClr val="accent6"/>
                        </a:solidFill>
                        <a:latin typeface="+mj-lt"/>
                      </a:endParaRPr>
                    </a:p>
                  </a:txBody>
                  <a:tcPr marL="18300" marR="18300" marT="45725" marB="45725" anchor="ctr"/>
                </a:tc>
                <a:tc vMerge="1">
                  <a:txBody>
                    <a:bodyPr/>
                    <a:lstStyle/>
                    <a:p>
                      <a:endParaRPr lang="en-US"/>
                    </a:p>
                  </a:txBody>
                  <a:tcPr/>
                </a:tc>
                <a:tc>
                  <a:txBody>
                    <a:bodyPr/>
                    <a:lstStyle/>
                    <a:p>
                      <a:pPr marL="0" marR="0" lvl="0" indent="0" algn="l" defTabSz="609585" rtl="0" eaLnBrk="1" fontAlgn="auto" latinLnBrk="0" hangingPunct="1">
                        <a:lnSpc>
                          <a:spcPct val="70000"/>
                        </a:lnSpc>
                        <a:spcBef>
                          <a:spcPts val="0"/>
                        </a:spcBef>
                        <a:spcAft>
                          <a:spcPts val="0"/>
                        </a:spcAft>
                        <a:buClr>
                          <a:schemeClr val="dk1"/>
                        </a:buClr>
                        <a:buSzPts val="1400"/>
                        <a:buFont typeface="Arial Narrow"/>
                        <a:buNone/>
                        <a:tabLst/>
                        <a:defRPr/>
                      </a:pPr>
                      <a:r>
                        <a:rPr lang="en-US" sz="1600" kern="1200" dirty="0">
                          <a:solidFill>
                            <a:schemeClr val="tx1"/>
                          </a:solidFill>
                          <a:latin typeface="+mj-lt"/>
                          <a:ea typeface="+mn-ea"/>
                          <a:cs typeface="+mn-cs"/>
                        </a:rPr>
                        <a:t>GEOS-CF</a:t>
                      </a:r>
                      <a:endParaRPr sz="1600" kern="1200" dirty="0">
                        <a:solidFill>
                          <a:schemeClr val="tx1"/>
                        </a:solidFill>
                        <a:latin typeface="+mj-lt"/>
                        <a:ea typeface="+mn-ea"/>
                        <a:cs typeface="+mn-cs"/>
                      </a:endParaRPr>
                    </a:p>
                  </a:txBody>
                  <a:tcPr marL="18300" marR="18300" marT="45725" marB="45725" anchor="ctr"/>
                </a:tc>
                <a:tc>
                  <a:txBody>
                    <a:bodyPr/>
                    <a:lstStyle/>
                    <a:p>
                      <a:pPr marL="0" marR="0" lvl="0" indent="0" algn="l" rtl="0">
                        <a:lnSpc>
                          <a:spcPct val="70000"/>
                        </a:lnSpc>
                        <a:spcBef>
                          <a:spcPts val="0"/>
                        </a:spcBef>
                        <a:spcAft>
                          <a:spcPts val="0"/>
                        </a:spcAft>
                        <a:buClr>
                          <a:srgbClr val="92D050"/>
                        </a:buClr>
                        <a:buSzPts val="1400"/>
                        <a:buFont typeface="Arial Narrow"/>
                        <a:buNone/>
                      </a:pPr>
                      <a:r>
                        <a:rPr lang="en-US" sz="1600" b="0" i="0" u="none" strike="noStrike" cap="none" dirty="0">
                          <a:solidFill>
                            <a:schemeClr val="accent6"/>
                          </a:solidFill>
                          <a:latin typeface="+mj-lt"/>
                          <a:ea typeface="Arial Narrow"/>
                          <a:cs typeface="Arial Narrow"/>
                          <a:sym typeface="Arial Narrow"/>
                        </a:rPr>
                        <a:t>2.0 x 4.75</a:t>
                      </a:r>
                      <a:endParaRPr sz="1600" dirty="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Clr>
                          <a:srgbClr val="92D050"/>
                        </a:buClr>
                        <a:buSzPts val="1400"/>
                        <a:buFont typeface="Arial Narrow"/>
                        <a:buNone/>
                      </a:pPr>
                      <a:r>
                        <a:rPr lang="en-US" sz="1600" b="0" i="0" u="none" strike="noStrike" cap="none" dirty="0">
                          <a:solidFill>
                            <a:schemeClr val="accent6"/>
                          </a:solidFill>
                          <a:latin typeface="+mj-lt"/>
                          <a:ea typeface="Arial Narrow"/>
                          <a:cs typeface="Arial Narrow"/>
                          <a:sym typeface="Arial Narrow"/>
                        </a:rPr>
                        <a:t>Hourly, granule</a:t>
                      </a:r>
                      <a:endParaRPr sz="1600" dirty="0">
                        <a:solidFill>
                          <a:schemeClr val="accent6"/>
                        </a:solidFill>
                        <a:latin typeface="+mj-lt"/>
                      </a:endParaRPr>
                    </a:p>
                  </a:txBody>
                  <a:tcPr marL="18300" marR="18300" marT="45725" marB="45725" anchor="ctr"/>
                </a:tc>
                <a:extLst>
                  <a:ext uri="{0D108BD9-81ED-4DB2-BD59-A6C34878D82A}">
                    <a16:rowId xmlns:a16="http://schemas.microsoft.com/office/drawing/2014/main" val="10011"/>
                  </a:ext>
                </a:extLst>
              </a:tr>
              <a:tr h="0">
                <a:tc>
                  <a:txBody>
                    <a:bodyPr/>
                    <a:lstStyle/>
                    <a:p>
                      <a:pPr marL="0" marR="0" lvl="0" indent="0" algn="l" rtl="0">
                        <a:lnSpc>
                          <a:spcPct val="70000"/>
                        </a:lnSpc>
                        <a:spcBef>
                          <a:spcPts val="0"/>
                        </a:spcBef>
                        <a:spcAft>
                          <a:spcPts val="0"/>
                        </a:spcAft>
                        <a:buNone/>
                      </a:pPr>
                      <a:endParaRPr sz="1600" b="1" u="none" strike="noStrike" cap="none">
                        <a:solidFill>
                          <a:srgbClr val="E36C09"/>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solidFill>
                            <a:schemeClr val="accent6"/>
                          </a:solidFill>
                          <a:latin typeface="+mj-lt"/>
                        </a:rPr>
                        <a:t>Aerosol</a:t>
                      </a:r>
                      <a:r>
                        <a:rPr lang="en-US" sz="1600" b="0" u="none" strike="noStrike" cap="none" dirty="0">
                          <a:solidFill>
                            <a:schemeClr val="accent6"/>
                          </a:solidFill>
                          <a:latin typeface="+mj-lt"/>
                        </a:rPr>
                        <a:t> </a:t>
                      </a:r>
                      <a:r>
                        <a:rPr lang="en-US" sz="1600" b="1" u="none" strike="noStrike" cap="none" baseline="30000" dirty="0">
                          <a:solidFill>
                            <a:srgbClr val="00B050"/>
                          </a:solidFill>
                          <a:latin typeface="+mj-lt"/>
                        </a:rPr>
                        <a:t>NOAA NRT</a:t>
                      </a:r>
                      <a:endParaRPr sz="1600" b="1" u="none" strike="noStrike" cap="none" dirty="0">
                        <a:solidFill>
                          <a:srgbClr val="00B05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solidFill>
                            <a:schemeClr val="accent6"/>
                          </a:solidFill>
                          <a:latin typeface="+mj-lt"/>
                          <a:ea typeface="Arial Narrow"/>
                          <a:cs typeface="Arial Narrow"/>
                          <a:sym typeface="Arial Narrow"/>
                        </a:rPr>
                        <a:t>OMAERUV/UI AOCH</a:t>
                      </a:r>
                      <a:endParaRPr sz="1600" b="0" dirty="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solidFill>
                            <a:schemeClr val="accent6"/>
                          </a:solidFill>
                          <a:latin typeface="+mj-lt"/>
                          <a:ea typeface="Arial Narrow"/>
                          <a:cs typeface="Arial Narrow"/>
                          <a:sym typeface="Arial Narrow"/>
                        </a:rPr>
                        <a:t>AAI, UVAOD, UVSSA, AOCH, VISAOD</a:t>
                      </a:r>
                      <a:endParaRPr sz="1600" b="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Clr>
                          <a:srgbClr val="E36C09"/>
                        </a:buClr>
                        <a:buSzPts val="1400"/>
                        <a:buFont typeface="Arial Narrow"/>
                        <a:buNone/>
                      </a:pPr>
                      <a:endParaRPr sz="1600" b="0" dirty="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Clr>
                          <a:srgbClr val="E36C09"/>
                        </a:buClr>
                        <a:buSzPts val="1400"/>
                        <a:buFont typeface="Arial Narrow"/>
                        <a:buNone/>
                      </a:pPr>
                      <a:r>
                        <a:rPr lang="en-US" sz="1600" b="0" i="0" u="none" strike="noStrike" cap="none">
                          <a:solidFill>
                            <a:schemeClr val="accent6"/>
                          </a:solidFill>
                          <a:latin typeface="+mj-lt"/>
                          <a:ea typeface="Arial Narrow"/>
                          <a:cs typeface="Arial Narrow"/>
                          <a:sym typeface="Arial Narrow"/>
                        </a:rPr>
                        <a:t>8.0 x 4.75</a:t>
                      </a:r>
                      <a:endParaRPr sz="1600" b="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Clr>
                          <a:srgbClr val="E36C09"/>
                        </a:buClr>
                        <a:buSzPts val="1400"/>
                        <a:buFont typeface="Arial Narrow"/>
                        <a:buNone/>
                      </a:pPr>
                      <a:r>
                        <a:rPr lang="en-US" sz="1600" b="0" i="0" u="none" strike="noStrike" cap="none" dirty="0">
                          <a:solidFill>
                            <a:schemeClr val="accent6"/>
                          </a:solidFill>
                          <a:latin typeface="+mj-lt"/>
                          <a:ea typeface="Arial Narrow"/>
                          <a:cs typeface="Arial Narrow"/>
                          <a:sym typeface="Arial Narrow"/>
                        </a:rPr>
                        <a:t>Hourly, granule</a:t>
                      </a:r>
                      <a:endParaRPr sz="1600" b="0" dirty="0">
                        <a:solidFill>
                          <a:schemeClr val="accent6"/>
                        </a:solidFill>
                        <a:latin typeface="+mj-lt"/>
                      </a:endParaRPr>
                    </a:p>
                  </a:txBody>
                  <a:tcPr marL="18300" marR="18300" marT="45725" marB="45725" anchor="ctr"/>
                </a:tc>
                <a:extLst>
                  <a:ext uri="{0D108BD9-81ED-4DB2-BD59-A6C34878D82A}">
                    <a16:rowId xmlns:a16="http://schemas.microsoft.com/office/drawing/2014/main" val="10012"/>
                  </a:ext>
                </a:extLst>
              </a:tr>
              <a:tr h="271735">
                <a:tc>
                  <a:txBody>
                    <a:bodyPr/>
                    <a:lstStyle/>
                    <a:p>
                      <a:pPr marL="0" marR="0" lvl="0" indent="0" algn="l" rtl="0">
                        <a:lnSpc>
                          <a:spcPct val="70000"/>
                        </a:lnSpc>
                        <a:spcBef>
                          <a:spcPts val="0"/>
                        </a:spcBef>
                        <a:spcAft>
                          <a:spcPts val="0"/>
                        </a:spcAft>
                        <a:buNone/>
                      </a:pPr>
                      <a:endParaRPr sz="1600" b="1" u="none" strike="noStrike" cap="none">
                        <a:solidFill>
                          <a:srgbClr val="E36C09"/>
                        </a:solidFill>
                        <a:latin typeface="+mj-lt"/>
                      </a:endParaRPr>
                    </a:p>
                  </a:txBody>
                  <a:tcPr marL="18300" marR="18300" marT="45725" marB="45725" anchor="ctr"/>
                </a:tc>
                <a:tc>
                  <a:txBody>
                    <a:bodyPr/>
                    <a:lstStyle/>
                    <a:p>
                      <a:pPr marL="0" marR="0" lvl="0" indent="0" algn="l" defTabSz="609585" rtl="0" eaLnBrk="1" fontAlgn="auto" latinLnBrk="0" hangingPunct="1">
                        <a:lnSpc>
                          <a:spcPct val="70000"/>
                        </a:lnSpc>
                        <a:spcBef>
                          <a:spcPts val="0"/>
                        </a:spcBef>
                        <a:spcAft>
                          <a:spcPts val="0"/>
                        </a:spcAft>
                        <a:buClrTx/>
                        <a:buSzTx/>
                        <a:buFontTx/>
                        <a:buNone/>
                        <a:tabLst/>
                        <a:defRPr/>
                      </a:pPr>
                      <a:r>
                        <a:rPr lang="en-US" sz="1600" b="1" u="none" strike="noStrike" kern="1200" cap="none" dirty="0">
                          <a:solidFill>
                            <a:schemeClr val="accent6"/>
                          </a:solidFill>
                          <a:latin typeface="+mj-lt"/>
                          <a:ea typeface="+mn-ea"/>
                          <a:cs typeface="+mn-cs"/>
                        </a:rPr>
                        <a:t>SO</a:t>
                      </a:r>
                      <a:r>
                        <a:rPr lang="en-US" sz="1600" b="1" u="none" strike="noStrike" kern="1200" cap="none" baseline="-25000" dirty="0">
                          <a:solidFill>
                            <a:schemeClr val="accent6"/>
                          </a:solidFill>
                          <a:latin typeface="+mj-lt"/>
                          <a:ea typeface="+mn-ea"/>
                          <a:cs typeface="+mn-cs"/>
                        </a:rPr>
                        <a:t>2</a:t>
                      </a:r>
                      <a:r>
                        <a:rPr lang="en-US" sz="1600" b="1" u="none" strike="noStrike" cap="none" baseline="0" dirty="0">
                          <a:solidFill>
                            <a:srgbClr val="E36C09"/>
                          </a:solidFill>
                          <a:latin typeface="+mj-lt"/>
                        </a:rPr>
                        <a:t> </a:t>
                      </a:r>
                      <a:r>
                        <a:rPr lang="en-US" sz="1600" b="1" u="none" strike="noStrike" kern="1200" cap="none" baseline="30000" dirty="0">
                          <a:solidFill>
                            <a:schemeClr val="accent6"/>
                          </a:solidFill>
                          <a:latin typeface="+mn-lt"/>
                          <a:ea typeface="+mn-ea"/>
                          <a:cs typeface="+mn-cs"/>
                        </a:rPr>
                        <a:t>NRT</a:t>
                      </a:r>
                      <a:endParaRPr lang="en-US" sz="1600" b="1" u="none" strike="noStrike" kern="1200" cap="none" dirty="0">
                        <a:solidFill>
                          <a:schemeClr val="accent6"/>
                        </a:solidFill>
                        <a:latin typeface="+mn-lt"/>
                        <a:ea typeface="+mn-ea"/>
                        <a:cs typeface="+mn-cs"/>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rgbClr val="E36C09"/>
                        </a:buClr>
                        <a:buSzPts val="1400"/>
                        <a:buFont typeface="Arial Narrow"/>
                        <a:buNone/>
                      </a:pPr>
                      <a:r>
                        <a:rPr lang="en-US" sz="1600" b="0" i="0" u="none" strike="noStrike" kern="1200" cap="none" dirty="0">
                          <a:solidFill>
                            <a:schemeClr val="accent6"/>
                          </a:solidFill>
                          <a:latin typeface="+mj-lt"/>
                          <a:ea typeface="Arial Narrow"/>
                          <a:cs typeface="Arial Narrow"/>
                          <a:sym typeface="Arial Narrow"/>
                        </a:rPr>
                        <a:t>OMSO2 PCA</a:t>
                      </a:r>
                      <a:endParaRPr sz="1600" b="0" i="0" u="none" strike="noStrike" kern="1200" cap="none" dirty="0">
                        <a:solidFill>
                          <a:schemeClr val="accent6"/>
                        </a:solidFill>
                        <a:latin typeface="+mj-lt"/>
                        <a:cs typeface="Arial Narrow"/>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rgbClr val="E36C09"/>
                        </a:buClr>
                        <a:buSzPts val="1400"/>
                        <a:buFont typeface="Arial Narrow"/>
                        <a:buNone/>
                      </a:pPr>
                      <a:r>
                        <a:rPr lang="en-US" sz="1600" b="0" i="0" u="none" strike="noStrike" kern="1200" cap="none" dirty="0">
                          <a:solidFill>
                            <a:schemeClr val="accent6"/>
                          </a:solidFill>
                          <a:latin typeface="+mj-lt"/>
                          <a:ea typeface="Arial Narrow"/>
                          <a:cs typeface="Arial Narrow"/>
                          <a:sym typeface="Arial Narrow"/>
                        </a:rPr>
                        <a:t>SCD, VCD (PBL,TRL,TRM,TRU,STL)</a:t>
                      </a:r>
                      <a:endParaRPr sz="1600" b="0" i="0" u="none" strike="noStrike" kern="1200" cap="none" dirty="0">
                        <a:solidFill>
                          <a:schemeClr val="accent6"/>
                        </a:solidFill>
                        <a:latin typeface="+mj-lt"/>
                        <a:cs typeface="Arial Narrow"/>
                      </a:endParaRPr>
                    </a:p>
                  </a:txBody>
                  <a:tcPr marL="18300" marR="18300" marT="45725" marB="45725" anchor="ctr"/>
                </a:tc>
                <a:tc>
                  <a:txBody>
                    <a:bodyPr/>
                    <a:lstStyle/>
                    <a:p>
                      <a:pPr marL="0" marR="0" lvl="0" indent="0" algn="l" rtl="0">
                        <a:lnSpc>
                          <a:spcPct val="70000"/>
                        </a:lnSpc>
                        <a:spcBef>
                          <a:spcPts val="0"/>
                        </a:spcBef>
                        <a:spcAft>
                          <a:spcPts val="0"/>
                        </a:spcAft>
                        <a:buClr>
                          <a:srgbClr val="E36C09"/>
                        </a:buClr>
                        <a:buSzPts val="1400"/>
                        <a:buFont typeface="Arial Narrow"/>
                        <a:buNone/>
                      </a:pPr>
                      <a:endParaRPr sz="1600" dirty="0">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rgbClr val="E36C09"/>
                        </a:buClr>
                        <a:buSzPts val="1400"/>
                        <a:buFont typeface="Arial Narrow"/>
                        <a:buNone/>
                      </a:pPr>
                      <a:r>
                        <a:rPr lang="en-US" sz="1600" b="0" i="0" u="none" strike="noStrike" kern="1200" cap="none" dirty="0">
                          <a:solidFill>
                            <a:schemeClr val="accent6"/>
                          </a:solidFill>
                          <a:latin typeface="+mj-lt"/>
                          <a:ea typeface="Arial Narrow"/>
                          <a:cs typeface="Arial Narrow"/>
                          <a:sym typeface="Arial Narrow"/>
                        </a:rPr>
                        <a:t>2.0 x 4.75</a:t>
                      </a:r>
                      <a:endParaRPr sz="1600" b="0" i="0" u="none" strike="noStrike" kern="1200" cap="none" dirty="0">
                        <a:solidFill>
                          <a:schemeClr val="accent6"/>
                        </a:solidFill>
                        <a:latin typeface="+mj-lt"/>
                        <a:cs typeface="Arial Narrow"/>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rgbClr val="E36C09"/>
                        </a:buClr>
                        <a:buSzPts val="1400"/>
                        <a:buFont typeface="Arial Narrow"/>
                        <a:buNone/>
                      </a:pPr>
                      <a:r>
                        <a:rPr lang="en-US" sz="1600" b="0" i="0" u="none" strike="noStrike" kern="1200" cap="none" dirty="0">
                          <a:solidFill>
                            <a:schemeClr val="accent6"/>
                          </a:solidFill>
                          <a:latin typeface="+mj-lt"/>
                          <a:ea typeface="Arial Narrow"/>
                          <a:cs typeface="Arial Narrow"/>
                          <a:sym typeface="Arial Narrow"/>
                        </a:rPr>
                        <a:t>Hourly, granule</a:t>
                      </a:r>
                      <a:endParaRPr sz="1600" b="0" i="0" u="none" strike="noStrike" kern="1200" cap="none" dirty="0">
                        <a:solidFill>
                          <a:schemeClr val="accent6"/>
                        </a:solidFill>
                        <a:latin typeface="+mj-lt"/>
                        <a:cs typeface="Arial Narrow"/>
                      </a:endParaRPr>
                    </a:p>
                  </a:txBody>
                  <a:tcPr marL="18300" marR="18300" marT="45725" marB="45725" anchor="ctr"/>
                </a:tc>
                <a:extLst>
                  <a:ext uri="{0D108BD9-81ED-4DB2-BD59-A6C34878D82A}">
                    <a16:rowId xmlns:a16="http://schemas.microsoft.com/office/drawing/2014/main" val="10013"/>
                  </a:ext>
                </a:extLst>
              </a:tr>
              <a:tr h="249054">
                <a:tc>
                  <a:txBody>
                    <a:bodyPr/>
                    <a:lstStyle/>
                    <a:p>
                      <a:pPr marL="0" marR="0" lvl="0" indent="0" algn="l" rtl="0">
                        <a:lnSpc>
                          <a:spcPct val="70000"/>
                        </a:lnSpc>
                        <a:spcBef>
                          <a:spcPts val="0"/>
                        </a:spcBef>
                        <a:spcAft>
                          <a:spcPts val="0"/>
                        </a:spcAft>
                        <a:buNone/>
                      </a:pPr>
                      <a:endParaRPr sz="1600" dirty="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solidFill>
                            <a:schemeClr val="accent6"/>
                          </a:solidFill>
                          <a:latin typeface="+mj-lt"/>
                        </a:rPr>
                        <a:t>UVB</a:t>
                      </a:r>
                      <a:endParaRPr sz="1600" dirty="0">
                        <a:solidFill>
                          <a:schemeClr val="accent6"/>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a:solidFill>
                            <a:schemeClr val="accent6"/>
                          </a:solidFill>
                          <a:latin typeface="+mj-lt"/>
                          <a:ea typeface="Arial Narrow"/>
                          <a:cs typeface="Arial Narrow"/>
                          <a:sym typeface="Arial Narrow"/>
                        </a:rPr>
                        <a:t>GEMS/GSFC UVB</a:t>
                      </a:r>
                      <a:endParaRPr sz="1600">
                        <a:solidFill>
                          <a:schemeClr val="accent6"/>
                        </a:solidFill>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rgbClr val="E36C09"/>
                        </a:buClr>
                        <a:buSzPts val="1400"/>
                        <a:buFont typeface="Arial Narrow"/>
                        <a:buNone/>
                      </a:pPr>
                      <a:r>
                        <a:rPr lang="en-US" sz="1600" b="0" i="0" u="none" strike="noStrike" kern="1200" cap="none" dirty="0">
                          <a:solidFill>
                            <a:schemeClr val="accent6"/>
                          </a:solidFill>
                          <a:latin typeface="+mj-lt"/>
                          <a:ea typeface="Arial Narrow"/>
                          <a:cs typeface="Arial Narrow"/>
                          <a:sym typeface="Arial Narrow"/>
                        </a:rPr>
                        <a:t>UV irradiance, erythemal irradiance, UVI</a:t>
                      </a:r>
                      <a:endParaRPr sz="1600" b="0" i="0" u="none" strike="noStrike" kern="1200" cap="none" dirty="0">
                        <a:solidFill>
                          <a:schemeClr val="accent6"/>
                        </a:solidFill>
                        <a:latin typeface="+mj-lt"/>
                        <a:cs typeface="Arial Narrow"/>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rgbClr val="E36C09"/>
                        </a:buClr>
                        <a:buSzPts val="1400"/>
                        <a:buFont typeface="Arial Narrow"/>
                        <a:buNone/>
                      </a:pPr>
                      <a:endParaRPr lang="en-US" sz="1600" b="0" i="0" u="none" strike="noStrike" kern="1200" cap="none" dirty="0">
                        <a:solidFill>
                          <a:schemeClr val="accent6"/>
                        </a:solidFill>
                        <a:latin typeface="+mj-lt"/>
                        <a:ea typeface="+mn-ea"/>
                        <a:cs typeface="Arial Narrow"/>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rgbClr val="E36C09"/>
                        </a:buClr>
                        <a:buSzPts val="1400"/>
                        <a:buFont typeface="Arial Narrow"/>
                        <a:buNone/>
                      </a:pPr>
                      <a:r>
                        <a:rPr lang="en-US" sz="1600" b="0" i="0" u="none" strike="noStrike" kern="1200" cap="none" dirty="0">
                          <a:solidFill>
                            <a:schemeClr val="accent6"/>
                          </a:solidFill>
                          <a:latin typeface="+mj-lt"/>
                          <a:ea typeface="Arial Narrow"/>
                          <a:cs typeface="Arial Narrow"/>
                          <a:sym typeface="Arial Narrow"/>
                        </a:rPr>
                        <a:t>2.0 x 4.75</a:t>
                      </a:r>
                      <a:endParaRPr lang="en-US" sz="1600" b="0" i="0" u="none" strike="noStrike" kern="1200" cap="none" dirty="0">
                        <a:solidFill>
                          <a:schemeClr val="accent6"/>
                        </a:solidFill>
                        <a:latin typeface="+mj-lt"/>
                        <a:ea typeface="+mn-ea"/>
                        <a:cs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solidFill>
                            <a:schemeClr val="accent6"/>
                          </a:solidFill>
                          <a:latin typeface="+mj-lt"/>
                          <a:ea typeface="Arial Narrow"/>
                          <a:cs typeface="Arial Narrow"/>
                          <a:sym typeface="Arial Narrow"/>
                        </a:rPr>
                        <a:t>Hourly, scan</a:t>
                      </a:r>
                      <a:endParaRPr sz="1600" dirty="0">
                        <a:solidFill>
                          <a:schemeClr val="accent6"/>
                        </a:solidFill>
                        <a:latin typeface="+mj-lt"/>
                      </a:endParaRPr>
                    </a:p>
                  </a:txBody>
                  <a:tcPr marL="18300" marR="18300" marT="45725" marB="45725" anchor="ctr"/>
                </a:tc>
                <a:extLst>
                  <a:ext uri="{0D108BD9-81ED-4DB2-BD59-A6C34878D82A}">
                    <a16:rowId xmlns:a16="http://schemas.microsoft.com/office/drawing/2014/main" val="1109645304"/>
                  </a:ext>
                </a:extLst>
              </a:tr>
              <a:tr h="249054">
                <a:tc>
                  <a:txBody>
                    <a:bodyPr/>
                    <a:lstStyle/>
                    <a:p>
                      <a:pPr marL="0" marR="0" lvl="0" indent="0" algn="l" rtl="0">
                        <a:lnSpc>
                          <a:spcPct val="70000"/>
                        </a:lnSpc>
                        <a:spcBef>
                          <a:spcPts val="0"/>
                        </a:spcBef>
                        <a:spcAft>
                          <a:spcPts val="0"/>
                        </a:spcAft>
                        <a:buNone/>
                      </a:pPr>
                      <a:r>
                        <a:rPr lang="en-US" sz="1600" b="1" u="none" strike="noStrike" cap="none">
                          <a:latin typeface="+mj-lt"/>
                        </a:rPr>
                        <a:t>L3</a:t>
                      </a:r>
                      <a:endParaRPr sz="16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1" u="none" strike="noStrike" cap="none" dirty="0">
                          <a:latin typeface="+mj-lt"/>
                        </a:rPr>
                        <a:t>Gridded L2</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SAO L2-3</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Same as L2</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2 x 2 (?)</a:t>
                      </a:r>
                      <a:endParaRPr sz="16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600" b="0" i="0" u="none" strike="noStrike" cap="none" dirty="0">
                          <a:latin typeface="+mj-lt"/>
                          <a:ea typeface="Arial Narrow"/>
                          <a:cs typeface="Arial Narrow"/>
                          <a:sym typeface="Arial Narrow"/>
                        </a:rPr>
                        <a:t>Hourly, scan</a:t>
                      </a:r>
                      <a:endParaRPr sz="1600" dirty="0">
                        <a:latin typeface="+mj-lt"/>
                      </a:endParaRPr>
                    </a:p>
                  </a:txBody>
                  <a:tcPr marL="18300" marR="18300" marT="45725" marB="45725" anchor="ctr"/>
                </a:tc>
                <a:extLst>
                  <a:ext uri="{0D108BD9-81ED-4DB2-BD59-A6C34878D82A}">
                    <a16:rowId xmlns:a16="http://schemas.microsoft.com/office/drawing/2014/main" val="10015"/>
                  </a:ext>
                </a:extLst>
              </a:tr>
            </a:tbl>
          </a:graphicData>
        </a:graphic>
      </p:graphicFrame>
      <p:sp>
        <p:nvSpPr>
          <p:cNvPr id="3" name="Slide Number Placeholder 2">
            <a:extLst>
              <a:ext uri="{FF2B5EF4-FFF2-40B4-BE49-F238E27FC236}">
                <a16:creationId xmlns:a16="http://schemas.microsoft.com/office/drawing/2014/main" id="{D052C668-9BEA-46F2-9A87-383D8198B8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2" name="Google Shape;337;p8">
            <a:extLst>
              <a:ext uri="{FF2B5EF4-FFF2-40B4-BE49-F238E27FC236}">
                <a16:creationId xmlns:a16="http://schemas.microsoft.com/office/drawing/2014/main" id="{905CD1A9-3681-A5E2-0D4D-E2127E322AAA}"/>
              </a:ext>
            </a:extLst>
          </p:cNvPr>
          <p:cNvSpPr txBox="1"/>
          <p:nvPr/>
        </p:nvSpPr>
        <p:spPr>
          <a:xfrm>
            <a:off x="99556" y="6005901"/>
            <a:ext cx="1209244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a:ea typeface="Times New Roman"/>
                <a:cs typeface="Times New Roman"/>
                <a:sym typeface="Times New Roman"/>
              </a:rPr>
              <a:t>* Spatial resolution at center of FOR. </a:t>
            </a:r>
            <a:r>
              <a:rPr kumimoji="0" lang="en-US" sz="1600" b="0" i="0" u="none" strike="noStrike" kern="0" cap="none" spc="0" normalizeH="0" baseline="0" noProof="0" dirty="0">
                <a:ln>
                  <a:noFill/>
                </a:ln>
                <a:solidFill>
                  <a:prstClr val="black"/>
                </a:solidFill>
                <a:effectLst/>
                <a:uLnTx/>
                <a:uFillTx/>
                <a:latin typeface="Calibri"/>
                <a:ea typeface="Times New Roman"/>
                <a:cs typeface="Times New Roman"/>
                <a:sym typeface="Times New Roman"/>
              </a:rPr>
              <a:t>**</a:t>
            </a:r>
            <a:r>
              <a:rPr kumimoji="0" lang="en-US" sz="1600" b="0" i="0" u="none" strike="noStrike" kern="0" cap="none" spc="0" normalizeH="0" baseline="0" noProof="0" dirty="0">
                <a:ln>
                  <a:noFill/>
                </a:ln>
                <a:solidFill>
                  <a:srgbClr val="FF0000"/>
                </a:solidFill>
                <a:effectLst/>
                <a:uLnTx/>
                <a:uFillTx/>
                <a:latin typeface="Calibri"/>
                <a:ea typeface="Times New Roman"/>
                <a:cs typeface="Times New Roman"/>
                <a:sym typeface="Times New Roman"/>
              </a:rPr>
              <a:t> </a:t>
            </a:r>
            <a:r>
              <a:rPr kumimoji="0" lang="en-US" sz="1600" b="0" i="0" u="none" strike="noStrike" kern="0" cap="none" spc="0" normalizeH="0" baseline="0" noProof="0" dirty="0">
                <a:ln>
                  <a:noFill/>
                </a:ln>
                <a:solidFill>
                  <a:srgbClr val="000000"/>
                </a:solidFill>
                <a:effectLst/>
                <a:uLnTx/>
                <a:uFillTx/>
                <a:latin typeface="Calibri"/>
                <a:ea typeface="Times New Roman"/>
                <a:cs typeface="Times New Roman"/>
                <a:sym typeface="Times New Roman"/>
              </a:rPr>
              <a:t>Might be at 8 x 9.5 km</a:t>
            </a:r>
            <a:r>
              <a:rPr kumimoji="0" lang="en-US" sz="1600" b="0" i="0" u="none" strike="noStrike" kern="0" cap="none" spc="0" normalizeH="0" baseline="30000" noProof="0" dirty="0">
                <a:ln>
                  <a:noFill/>
                </a:ln>
                <a:solidFill>
                  <a:srgbClr val="000000"/>
                </a:solidFill>
                <a:effectLst/>
                <a:uLnTx/>
                <a:uFillTx/>
                <a:latin typeface="Calibri"/>
                <a:ea typeface="Times New Roman"/>
                <a:cs typeface="Times New Roman"/>
                <a:sym typeface="Times New Roman"/>
              </a:rPr>
              <a:t>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B050"/>
                </a:solidFill>
                <a:effectLst/>
                <a:uLnTx/>
                <a:uFillTx/>
                <a:latin typeface="Calibri"/>
                <a:ea typeface="Times New Roman"/>
                <a:cs typeface="Times New Roman"/>
                <a:sym typeface="Times New Roman"/>
              </a:rPr>
              <a:t>Satellite Needs Working Group (SNWG) will fund TEMPO NRT products (L2 products &lt; 3 hours from observation time): 6/1/2023-5/30/2025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79646"/>
                </a:solidFill>
                <a:effectLst/>
                <a:uLnTx/>
                <a:uFillTx/>
                <a:latin typeface="Calibri"/>
                <a:ea typeface="Times New Roman"/>
                <a:cs typeface="Times New Roman"/>
                <a:sym typeface="Times New Roman"/>
              </a:rPr>
              <a:t>SNWG 2022 Survey has selected to produce TEMPO NRT/Enhanced Productions starting in 2025 </a:t>
            </a:r>
          </a:p>
        </p:txBody>
      </p:sp>
    </p:spTree>
    <p:extLst>
      <p:ext uri="{BB962C8B-B14F-4D97-AF65-F5344CB8AC3E}">
        <p14:creationId xmlns:p14="http://schemas.microsoft.com/office/powerpoint/2010/main" val="1982692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3600F3-FC8B-486E-BE9A-404DFEAFE20D}"/>
              </a:ext>
            </a:extLst>
          </p:cNvPr>
          <p:cNvSpPr>
            <a:spLocks noGrp="1"/>
          </p:cNvSpPr>
          <p:nvPr>
            <p:ph idx="1"/>
          </p:nvPr>
        </p:nvSpPr>
        <p:spPr/>
        <p:txBody>
          <a:bodyPr/>
          <a:lstStyle/>
          <a:p>
            <a:pPr lvl="0"/>
            <a:r>
              <a:rPr lang="en-US" b="1" noProof="0" dirty="0">
                <a:sym typeface="Calibri"/>
              </a:rPr>
              <a:t>TEMPO research products will greatly extend science and applications</a:t>
            </a:r>
            <a:endParaRPr lang="en-US" b="1" noProof="0" dirty="0">
              <a:sym typeface="Arial"/>
            </a:endParaRPr>
          </a:p>
          <a:p>
            <a:pPr lvl="1"/>
            <a:r>
              <a:rPr lang="en-US" sz="2400" b="1" noProof="0" dirty="0" err="1">
                <a:sym typeface="Calibri"/>
              </a:rPr>
              <a:t>OClO</a:t>
            </a:r>
            <a:r>
              <a:rPr lang="en-US" sz="2400" b="1" noProof="0" dirty="0">
                <a:sym typeface="Calibri"/>
              </a:rPr>
              <a:t>, IO, HNO</a:t>
            </a:r>
            <a:r>
              <a:rPr lang="en-US" sz="2400" b="1" baseline="-25000" noProof="0" dirty="0">
                <a:sym typeface="Calibri"/>
              </a:rPr>
              <a:t>2</a:t>
            </a:r>
            <a:r>
              <a:rPr lang="en-US" sz="2400" b="1" noProof="0" dirty="0">
                <a:sym typeface="Calibri"/>
              </a:rPr>
              <a:t>, NO</a:t>
            </a:r>
            <a:r>
              <a:rPr lang="en-US" sz="2400" b="1" baseline="-25000" noProof="0" dirty="0">
                <a:sym typeface="Calibri"/>
              </a:rPr>
              <a:t>3</a:t>
            </a:r>
            <a:r>
              <a:rPr lang="en-US" sz="2400" b="1" noProof="0" dirty="0">
                <a:sym typeface="Calibri"/>
              </a:rPr>
              <a:t>, volcanic (SO</a:t>
            </a:r>
            <a:r>
              <a:rPr lang="en-US" sz="2400" b="1" baseline="-25000" dirty="0">
                <a:sym typeface="Calibri"/>
              </a:rPr>
              <a:t>2</a:t>
            </a:r>
            <a:r>
              <a:rPr lang="en-US" sz="2400" b="1" noProof="0" dirty="0">
                <a:sym typeface="Calibri"/>
              </a:rPr>
              <a:t> plume height and Vertical Column Density)</a:t>
            </a:r>
            <a:endParaRPr lang="en-US" sz="2400" b="1" noProof="0" dirty="0">
              <a:sym typeface="Arial"/>
            </a:endParaRPr>
          </a:p>
          <a:p>
            <a:pPr lvl="1"/>
            <a:r>
              <a:rPr lang="en-US" sz="2400" b="1" noProof="0" dirty="0">
                <a:sym typeface="Calibri"/>
              </a:rPr>
              <a:t>Additional/improved cloud with O</a:t>
            </a:r>
            <a:r>
              <a:rPr lang="en-US" sz="2400" b="1" baseline="-25000" dirty="0">
                <a:sym typeface="Calibri"/>
              </a:rPr>
              <a:t>2</a:t>
            </a:r>
            <a:r>
              <a:rPr lang="en-US" sz="2400" b="1" noProof="0" dirty="0">
                <a:sym typeface="Calibri"/>
              </a:rPr>
              <a:t>-O</a:t>
            </a:r>
            <a:r>
              <a:rPr lang="en-US" sz="2400" b="1" baseline="-25000" dirty="0">
                <a:sym typeface="Calibri"/>
              </a:rPr>
              <a:t>2</a:t>
            </a:r>
            <a:r>
              <a:rPr lang="en-US" sz="2400" b="1" noProof="0" dirty="0">
                <a:sym typeface="Calibri"/>
              </a:rPr>
              <a:t> bands / O</a:t>
            </a:r>
            <a:r>
              <a:rPr lang="en-US" sz="2400" b="1" baseline="-25000" dirty="0">
                <a:sym typeface="Calibri"/>
              </a:rPr>
              <a:t>2</a:t>
            </a:r>
            <a:r>
              <a:rPr lang="en-US" sz="2400" b="1" noProof="0" dirty="0">
                <a:sym typeface="Calibri"/>
              </a:rPr>
              <a:t> </a:t>
            </a:r>
            <a:r>
              <a:rPr lang="en-US" sz="2400" b="1" i="1" noProof="0" dirty="0">
                <a:sym typeface="Calibri"/>
              </a:rPr>
              <a:t>B</a:t>
            </a:r>
            <a:r>
              <a:rPr lang="en-US" sz="2400" b="1" noProof="0" dirty="0">
                <a:sym typeface="Calibri"/>
              </a:rPr>
              <a:t> band</a:t>
            </a:r>
            <a:endParaRPr lang="en-US" sz="2400" b="1" noProof="0" dirty="0">
              <a:sym typeface="Arial"/>
            </a:endParaRPr>
          </a:p>
          <a:p>
            <a:pPr lvl="1"/>
            <a:r>
              <a:rPr lang="en-US" sz="2400" b="1" noProof="0" dirty="0">
                <a:sym typeface="Calibri"/>
              </a:rPr>
              <a:t>Additional aerosol products from hyperspectral spectra, O</a:t>
            </a:r>
            <a:r>
              <a:rPr lang="en-US" sz="2400" b="1" baseline="-25000" dirty="0">
                <a:sym typeface="Calibri"/>
              </a:rPr>
              <a:t>2</a:t>
            </a:r>
            <a:r>
              <a:rPr lang="en-US" sz="2400" b="1" noProof="0" dirty="0">
                <a:sym typeface="Calibri"/>
              </a:rPr>
              <a:t> </a:t>
            </a:r>
            <a:r>
              <a:rPr lang="en-US" sz="2400" b="1" i="1" noProof="0" dirty="0">
                <a:sym typeface="Calibri"/>
              </a:rPr>
              <a:t>B</a:t>
            </a:r>
            <a:r>
              <a:rPr lang="en-US" sz="2400" b="1" noProof="0" dirty="0">
                <a:sym typeface="Calibri"/>
              </a:rPr>
              <a:t> and O</a:t>
            </a:r>
            <a:r>
              <a:rPr lang="en-US" sz="2400" b="1" baseline="-25000" dirty="0">
                <a:sym typeface="Calibri"/>
              </a:rPr>
              <a:t>2</a:t>
            </a:r>
            <a:r>
              <a:rPr lang="en-US" sz="2400" b="1" noProof="0" dirty="0">
                <a:sym typeface="Calibri"/>
              </a:rPr>
              <a:t>-O</a:t>
            </a:r>
            <a:r>
              <a:rPr lang="en-US" sz="2400" b="1" baseline="-25000" dirty="0">
                <a:sym typeface="Calibri"/>
              </a:rPr>
              <a:t>2</a:t>
            </a:r>
            <a:r>
              <a:rPr lang="en-US" sz="2400" b="1" noProof="0" dirty="0">
                <a:sym typeface="Calibri"/>
              </a:rPr>
              <a:t>-bands, and TEMPO + GOES-R synergy at @U Iowa, NOAA, GSFC</a:t>
            </a:r>
            <a:endParaRPr lang="en-US" sz="2400" b="1" noProof="0" dirty="0">
              <a:sym typeface="Arial"/>
            </a:endParaRPr>
          </a:p>
          <a:p>
            <a:pPr lvl="1"/>
            <a:r>
              <a:rPr lang="en-US" sz="2400" b="1" noProof="0" dirty="0">
                <a:sym typeface="Calibri"/>
              </a:rPr>
              <a:t>Vegetation/Ocean Color products: vegetation indices, Growth Primary Productivity (GPP), Solar Induced Fluorescence (SIF), ocean color</a:t>
            </a:r>
            <a:endParaRPr lang="en-US" sz="2400" b="1" noProof="0" dirty="0">
              <a:sym typeface="Arial"/>
            </a:endParaRPr>
          </a:p>
          <a:p>
            <a:pPr lvl="1"/>
            <a:r>
              <a:rPr lang="en-US" sz="2400" b="1" noProof="0" dirty="0">
                <a:sym typeface="Calibri"/>
              </a:rPr>
              <a:t>Surface albedo/Bidirectional Reflectance Distribution Function (BRDF) products</a:t>
            </a:r>
            <a:endParaRPr lang="en-US" sz="2400" b="1" noProof="0" dirty="0">
              <a:sym typeface="Arial"/>
            </a:endParaRPr>
          </a:p>
          <a:p>
            <a:pPr lvl="1"/>
            <a:r>
              <a:rPr lang="en-US" sz="2400" b="1" noProof="0" dirty="0">
                <a:sym typeface="Calibri"/>
              </a:rPr>
              <a:t>Diurnal out-going shortwave radiation and cloud forcing </a:t>
            </a:r>
            <a:endParaRPr lang="en-US" sz="2400" b="1" noProof="0" dirty="0">
              <a:sym typeface="Arial"/>
            </a:endParaRPr>
          </a:p>
          <a:p>
            <a:pPr lvl="1"/>
            <a:r>
              <a:rPr lang="en-US" sz="2400" b="1" noProof="0" dirty="0">
                <a:sym typeface="Calibri"/>
              </a:rPr>
              <a:t>Night lights: allows discrimination between lighting types</a:t>
            </a:r>
            <a:endParaRPr lang="en-US" sz="2400" b="1" noProof="0" dirty="0">
              <a:sym typeface="Arial"/>
            </a:endParaRPr>
          </a:p>
          <a:p>
            <a:pPr lvl="1"/>
            <a:r>
              <a:rPr lang="en-US" sz="2400" b="1" noProof="0" dirty="0">
                <a:sym typeface="Calibri"/>
              </a:rPr>
              <a:t>Higher-level products: Near-real-time pollution/Air Quality indices</a:t>
            </a:r>
            <a:endParaRPr lang="en-US" sz="2400" b="1" noProof="0" dirty="0">
              <a:sym typeface="Arial"/>
            </a:endParaRPr>
          </a:p>
        </p:txBody>
      </p:sp>
      <p:sp>
        <p:nvSpPr>
          <p:cNvPr id="481" name="Google Shape;481;p15"/>
          <p:cNvSpPr txBox="1">
            <a:spLocks noGrp="1"/>
          </p:cNvSpPr>
          <p:nvPr>
            <p:ph type="title"/>
          </p:nvPr>
        </p:nvSpPr>
        <p:spPr>
          <a:xfrm>
            <a:off x="0" y="0"/>
            <a:ext cx="12192000" cy="975701"/>
          </a:xfrm>
        </p:spPr>
        <p:txBody>
          <a:bodyPr/>
          <a:lstStyle/>
          <a:p>
            <a:pPr lvl="0"/>
            <a:r>
              <a:rPr lang="en-US" dirty="0"/>
              <a:t>Research Products</a:t>
            </a:r>
          </a:p>
        </p:txBody>
      </p:sp>
      <p:sp>
        <p:nvSpPr>
          <p:cNvPr id="5" name="Slide Number Placeholder 4">
            <a:extLst>
              <a:ext uri="{FF2B5EF4-FFF2-40B4-BE49-F238E27FC236}">
                <a16:creationId xmlns:a16="http://schemas.microsoft.com/office/drawing/2014/main" id="{96F3E5A2-F152-45A9-B2D0-7CC5DA997D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0"/>
          <p:cNvSpPr txBox="1">
            <a:spLocks noGrp="1"/>
          </p:cNvSpPr>
          <p:nvPr>
            <p:ph type="title"/>
          </p:nvPr>
        </p:nvSpPr>
        <p:spPr>
          <a:xfrm>
            <a:off x="0" y="0"/>
            <a:ext cx="12191999" cy="975701"/>
          </a:xfrm>
        </p:spPr>
        <p:txBody>
          <a:bodyPr/>
          <a:lstStyle/>
          <a:p>
            <a:pPr lvl="0"/>
            <a:r>
              <a:rPr lang="en-US" dirty="0">
                <a:sym typeface="Arial Rounded"/>
              </a:rPr>
              <a:t>TEMPO Data Products Distribution</a:t>
            </a:r>
            <a:endParaRPr lang="en-US" dirty="0"/>
          </a:p>
        </p:txBody>
      </p:sp>
      <p:sp>
        <p:nvSpPr>
          <p:cNvPr id="359" name="Google Shape;359;p10"/>
          <p:cNvSpPr/>
          <p:nvPr/>
        </p:nvSpPr>
        <p:spPr>
          <a:xfrm>
            <a:off x="173068" y="1366897"/>
            <a:ext cx="6218939" cy="4124206"/>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366092"/>
              </a:buClr>
              <a:buSzPts val="1800"/>
              <a:buFont typeface="Noto Sans Symbols"/>
              <a:buChar char="✔"/>
              <a:tabLst/>
              <a:defRPr/>
            </a:pPr>
            <a:r>
              <a:rPr kumimoji="0" lang="en-US" sz="1800" b="0" i="0" u="none" strike="noStrike" kern="0" cap="none" spc="0" normalizeH="0" baseline="0" noProof="0">
                <a:ln>
                  <a:noFill/>
                </a:ln>
                <a:solidFill>
                  <a:srgbClr val="366092"/>
                </a:solidFill>
                <a:effectLst/>
                <a:uLnTx/>
                <a:uFillTx/>
                <a:latin typeface="Helvetica Neue"/>
                <a:ea typeface="Helvetica Neue"/>
                <a:cs typeface="Helvetica Neue"/>
                <a:sym typeface="Helvetica Neue"/>
              </a:rPr>
              <a:t>NASA </a:t>
            </a:r>
            <a:r>
              <a:rPr kumimoji="0" lang="en-US" sz="1800" b="0" i="0" u="none" strike="noStrike" kern="0" cap="none" spc="0" normalizeH="0" baseline="0" noProof="0" err="1">
                <a:ln>
                  <a:noFill/>
                </a:ln>
                <a:solidFill>
                  <a:srgbClr val="366092"/>
                </a:solidFill>
                <a:effectLst/>
                <a:uLnTx/>
                <a:uFillTx/>
                <a:latin typeface="Helvetica Neue"/>
                <a:ea typeface="Helvetica Neue"/>
                <a:cs typeface="Helvetica Neue"/>
                <a:sym typeface="Helvetica Neue"/>
              </a:rPr>
              <a:t>Earthdata</a:t>
            </a:r>
            <a:r>
              <a:rPr kumimoji="0" lang="en-US" sz="1800" b="0" i="0" u="none" strike="noStrike" kern="0" cap="none" spc="0" normalizeH="0" baseline="0" noProof="0">
                <a:ln>
                  <a:noFill/>
                </a:ln>
                <a:solidFill>
                  <a:srgbClr val="366092"/>
                </a:solidFill>
                <a:effectLst/>
                <a:uLnTx/>
                <a:uFillTx/>
                <a:latin typeface="Helvetica Neue"/>
                <a:ea typeface="Helvetica Neue"/>
                <a:cs typeface="Helvetica Neue"/>
                <a:sym typeface="Helvetica Neue"/>
              </a:rPr>
              <a:t> Search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solidFill>
                <a:effectLst/>
                <a:uLnTx/>
                <a:uFillTx/>
                <a:latin typeface="Century Gothic"/>
                <a:ea typeface="Century Gothic"/>
                <a:cs typeface="Century Gothic"/>
                <a:sym typeface="Century Gothic"/>
              </a:rPr>
              <a:t>CMR Search ⚬ Metadata</a:t>
            </a:r>
            <a:endParaRPr kumimoji="0" sz="1800" b="0" i="0" u="none" strike="noStrike" kern="0" cap="none" spc="0" normalizeH="0" baseline="0" noProof="0">
              <a:ln>
                <a:noFill/>
              </a:ln>
              <a:solidFill>
                <a:prstClr val="black"/>
              </a:solidFill>
              <a:effectLst/>
              <a:uLnTx/>
              <a:uFillTx/>
              <a:latin typeface="Helvetica Neue"/>
              <a:ea typeface="Helvetica Neue"/>
              <a:cs typeface="Helvetica Neue"/>
              <a:sym typeface="Helvetica Neue"/>
            </a:endParaRPr>
          </a:p>
          <a:p>
            <a:pPr marL="285750" marR="0" lvl="0" indent="-285750" algn="l" defTabSz="914400" rtl="0" eaLnBrk="1" fontAlgn="auto" latinLnBrk="0" hangingPunct="1">
              <a:lnSpc>
                <a:spcPct val="100000"/>
              </a:lnSpc>
              <a:spcBef>
                <a:spcPts val="0"/>
              </a:spcBef>
              <a:spcAft>
                <a:spcPts val="0"/>
              </a:spcAft>
              <a:buClr>
                <a:srgbClr val="366092"/>
              </a:buClr>
              <a:buSzPts val="1800"/>
              <a:buFont typeface="Noto Sans Symbols"/>
              <a:buChar char="✔"/>
              <a:tabLst/>
              <a:defRPr/>
            </a:pPr>
            <a:r>
              <a:rPr kumimoji="0" lang="en-US" sz="1800" b="0" i="0" u="none" strike="noStrike" kern="0" cap="none" spc="0" normalizeH="0" baseline="0" noProof="0">
                <a:ln>
                  <a:noFill/>
                </a:ln>
                <a:solidFill>
                  <a:srgbClr val="366092"/>
                </a:solidFill>
                <a:effectLst/>
                <a:uLnTx/>
                <a:uFillTx/>
                <a:latin typeface="Helvetica Neue"/>
                <a:ea typeface="Helvetica Neue"/>
                <a:cs typeface="Helvetica Neue"/>
                <a:sym typeface="Helvetica Neue"/>
              </a:rPr>
              <a:t>NASA </a:t>
            </a:r>
            <a:r>
              <a:rPr kumimoji="0" lang="en-US" sz="1800" b="0" i="0" u="none" strike="noStrike" kern="0" cap="none" spc="0" normalizeH="0" baseline="0" noProof="0" err="1">
                <a:ln>
                  <a:noFill/>
                </a:ln>
                <a:solidFill>
                  <a:srgbClr val="366092"/>
                </a:solidFill>
                <a:effectLst/>
                <a:uLnTx/>
                <a:uFillTx/>
                <a:latin typeface="Helvetica Neue"/>
                <a:ea typeface="Helvetica Neue"/>
                <a:cs typeface="Helvetica Neue"/>
                <a:sym typeface="Helvetica Neue"/>
              </a:rPr>
              <a:t>WorldView</a:t>
            </a:r>
            <a:endParaRPr kumimoji="0" sz="1800" b="0" i="0" u="none" strike="noStrike" kern="0" cap="none" spc="0" normalizeH="0" baseline="0" noProof="0">
              <a:ln>
                <a:noFill/>
              </a:ln>
              <a:solidFill>
                <a:srgbClr val="366092"/>
              </a:solidFill>
              <a:effectLst/>
              <a:uLnTx/>
              <a:uFillTx/>
              <a:latin typeface="Helvetica Neue"/>
              <a:ea typeface="Helvetica Neue"/>
              <a:cs typeface="Helvetica Neue"/>
              <a:sym typeface="Helvetica Neue"/>
            </a:endParaRP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solidFill>
                <a:effectLst/>
                <a:uLnTx/>
                <a:uFillTx/>
                <a:latin typeface="Century Gothic"/>
                <a:ea typeface="Century Gothic"/>
                <a:cs typeface="Century Gothic"/>
                <a:sym typeface="Century Gothic"/>
              </a:rPr>
              <a:t>GIBS API ⚬ visualization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366092"/>
              </a:buClr>
              <a:buSzPts val="1800"/>
              <a:buFont typeface="Noto Sans Symbols"/>
              <a:buChar char="✔"/>
              <a:tabLst/>
              <a:defRPr/>
            </a:pPr>
            <a:r>
              <a:rPr kumimoji="0" lang="en-US" sz="1800" b="0" i="0" u="none" strike="noStrike" kern="0" cap="none" spc="0" normalizeH="0" baseline="0" noProof="0">
                <a:ln>
                  <a:noFill/>
                </a:ln>
                <a:solidFill>
                  <a:srgbClr val="366092"/>
                </a:solidFill>
                <a:effectLst/>
                <a:uLnTx/>
                <a:uFillTx/>
                <a:latin typeface="Helvetica Neue"/>
                <a:ea typeface="Helvetica Neue"/>
                <a:cs typeface="Helvetica Neue"/>
                <a:sym typeface="Helvetica Neue"/>
              </a:rPr>
              <a:t>Harmony and </a:t>
            </a:r>
            <a:r>
              <a:rPr kumimoji="0" lang="en-US" sz="1800" b="0" i="0" u="none" strike="noStrike" kern="0" cap="none" spc="0" normalizeH="0" baseline="0" noProof="0" err="1">
                <a:ln>
                  <a:noFill/>
                </a:ln>
                <a:solidFill>
                  <a:srgbClr val="366092"/>
                </a:solidFill>
                <a:effectLst/>
                <a:uLnTx/>
                <a:uFillTx/>
                <a:latin typeface="Helvetica Neue"/>
                <a:ea typeface="Helvetica Neue"/>
                <a:cs typeface="Helvetica Neue"/>
                <a:sym typeface="Helvetica Neue"/>
              </a:rPr>
              <a:t>OPeNDAP</a:t>
            </a:r>
            <a:endParaRPr kumimoji="0" sz="1400" b="0" i="0" u="none" strike="noStrike" kern="0" cap="none" spc="0" normalizeH="0" baseline="0" noProof="0">
              <a:ln>
                <a:noFill/>
              </a:ln>
              <a:solidFill>
                <a:prstClr val="black"/>
              </a:solidFill>
              <a:effectLst/>
              <a:uLnTx/>
              <a:uFillTx/>
              <a:latin typeface="Calibri"/>
              <a:ea typeface="Calibri"/>
              <a:cs typeface="Calibri"/>
              <a:sym typeface="Calibri"/>
            </a:endParaRP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solidFill>
                <a:effectLst/>
                <a:uLnTx/>
                <a:uFillTx/>
                <a:latin typeface="Century Gothic"/>
                <a:ea typeface="Century Gothic"/>
                <a:cs typeface="Century Gothic"/>
                <a:sym typeface="Century Gothic"/>
              </a:rPr>
              <a:t>⚬ transform ⚬ </a:t>
            </a:r>
            <a:r>
              <a:rPr kumimoji="0" lang="en-US" sz="1400" b="0" i="0" u="none" strike="noStrike" kern="0" cap="none" spc="0" normalizeH="0" baseline="0" noProof="0" err="1">
                <a:ln>
                  <a:noFill/>
                </a:ln>
                <a:solidFill>
                  <a:prstClr val="black"/>
                </a:solidFill>
                <a:effectLst/>
                <a:uLnTx/>
                <a:uFillTx/>
                <a:latin typeface="Century Gothic"/>
                <a:ea typeface="Century Gothic"/>
                <a:cs typeface="Century Gothic"/>
                <a:sym typeface="Century Gothic"/>
              </a:rPr>
              <a:t>subsetting</a:t>
            </a:r>
            <a:r>
              <a:rPr kumimoji="0" lang="en-US" sz="1400" b="0" i="0" u="none" strike="noStrike" kern="0" cap="none" spc="0" normalizeH="0" baseline="0" noProof="0">
                <a:ln>
                  <a:noFill/>
                </a:ln>
                <a:solidFill>
                  <a:prstClr val="black"/>
                </a:solidFill>
                <a:effectLst/>
                <a:uLnTx/>
                <a:uFillTx/>
                <a:latin typeface="Century Gothic"/>
                <a:ea typeface="Century Gothic"/>
                <a:cs typeface="Century Gothic"/>
                <a:sym typeface="Century Gothic"/>
              </a:rPr>
              <a: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solidFill>
                <a:effectLst/>
                <a:uLnTx/>
                <a:uFillTx/>
                <a:latin typeface="Century Gothic"/>
                <a:ea typeface="Century Gothic"/>
                <a:cs typeface="Century Gothic"/>
                <a:sym typeface="Century Gothic"/>
              </a:rPr>
              <a:t>⚬ reformatting ⚬ distribution</a:t>
            </a:r>
            <a:endParaRPr kumimoji="0" sz="1800" b="0" i="0" u="none" strike="noStrike" kern="0" cap="none" spc="0" normalizeH="0" baseline="0" noProof="0">
              <a:ln>
                <a:noFill/>
              </a:ln>
              <a:solidFill>
                <a:prstClr val="black"/>
              </a:solidFill>
              <a:effectLst/>
              <a:uLnTx/>
              <a:uFillTx/>
              <a:latin typeface="Helvetica Neue"/>
              <a:ea typeface="Helvetica Neue"/>
              <a:cs typeface="Helvetica Neue"/>
              <a:sym typeface="Helvetica Neue"/>
            </a:endParaRPr>
          </a:p>
          <a:p>
            <a:pPr marL="285750" marR="0" lvl="0" indent="-285750" algn="l" defTabSz="914400" rtl="0" eaLnBrk="1" fontAlgn="auto" latinLnBrk="0" hangingPunct="1">
              <a:lnSpc>
                <a:spcPct val="100000"/>
              </a:lnSpc>
              <a:spcBef>
                <a:spcPts val="0"/>
              </a:spcBef>
              <a:spcAft>
                <a:spcPts val="0"/>
              </a:spcAft>
              <a:buClr>
                <a:srgbClr val="366092"/>
              </a:buClr>
              <a:buSzPts val="1800"/>
              <a:buFont typeface="Noto Sans Symbols"/>
              <a:buChar char="✔"/>
              <a:tabLst/>
              <a:defRPr/>
            </a:pPr>
            <a:r>
              <a:rPr kumimoji="0" lang="en-US" sz="1800" b="0" i="0" u="none" strike="noStrike" kern="0" cap="none" spc="0" normalizeH="0" baseline="0" noProof="0">
                <a:ln>
                  <a:noFill/>
                </a:ln>
                <a:solidFill>
                  <a:srgbClr val="366092"/>
                </a:solidFill>
                <a:effectLst/>
                <a:uLnTx/>
                <a:uFillTx/>
                <a:latin typeface="Helvetica Neue"/>
                <a:ea typeface="Helvetica Neue"/>
                <a:cs typeface="Helvetica Neue"/>
                <a:sym typeface="Helvetica Neue"/>
              </a:rPr>
              <a:t>HTTPS data access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solidFill>
                <a:effectLst/>
                <a:uLnTx/>
                <a:uFillTx/>
                <a:latin typeface="Century Gothic"/>
                <a:ea typeface="Century Gothic"/>
                <a:cs typeface="Century Gothic"/>
                <a:sym typeface="Century Gothic"/>
              </a:rPr>
              <a:t>⚬ </a:t>
            </a:r>
            <a:r>
              <a:rPr kumimoji="0" lang="en-US" sz="1400" b="0" i="0" u="none" strike="noStrike" kern="0" cap="none" spc="0" normalizeH="0" baseline="0" noProof="0" err="1">
                <a:ln>
                  <a:noFill/>
                </a:ln>
                <a:solidFill>
                  <a:prstClr val="black"/>
                </a:solidFill>
                <a:effectLst/>
                <a:uLnTx/>
                <a:uFillTx/>
                <a:latin typeface="Century Gothic"/>
                <a:ea typeface="Century Gothic"/>
                <a:cs typeface="Century Gothic"/>
                <a:sym typeface="Century Gothic"/>
              </a:rPr>
              <a:t>datapool</a:t>
            </a:r>
            <a:r>
              <a:rPr kumimoji="0" lang="en-US" sz="1400" b="0" i="0" u="none" strike="noStrike" kern="0" cap="none" spc="0" normalizeH="0" baseline="0" noProof="0">
                <a:ln>
                  <a:noFill/>
                </a:ln>
                <a:solidFill>
                  <a:prstClr val="black"/>
                </a:solidFill>
                <a:effectLst/>
                <a:uLnTx/>
                <a:uFillTx/>
                <a:latin typeface="Century Gothic"/>
                <a:ea typeface="Century Gothic"/>
                <a:cs typeface="Century Gothic"/>
                <a:sym typeface="Century Gothic"/>
              </a:rPr>
              <a: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solidFill>
                <a:effectLst/>
                <a:uLnTx/>
                <a:uFillTx/>
                <a:latin typeface="Century Gothic"/>
                <a:ea typeface="Century Gothic"/>
                <a:cs typeface="Century Gothic"/>
                <a:sym typeface="Century Gothic"/>
              </a:rPr>
              <a:t>⚬ permanent URL/direct access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solidFill>
                <a:effectLst/>
                <a:uLnTx/>
                <a:uFillTx/>
                <a:latin typeface="Century Gothic"/>
                <a:ea typeface="Century Gothic"/>
                <a:cs typeface="Century Gothic"/>
                <a:sym typeface="Century Gothic"/>
              </a:rPr>
              <a:t>⚬ enables scripts/workflow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366092"/>
              </a:buClr>
              <a:buSzPts val="1800"/>
              <a:buFont typeface="Noto Sans Symbols"/>
              <a:buChar char="✔"/>
              <a:tabLst/>
              <a:defRPr/>
            </a:pPr>
            <a:r>
              <a:rPr kumimoji="0" lang="en-US" sz="1800" b="0" i="0" u="none" strike="noStrike" kern="0" cap="none" spc="0" normalizeH="0" baseline="0" noProof="0">
                <a:ln>
                  <a:noFill/>
                </a:ln>
                <a:solidFill>
                  <a:srgbClr val="366092"/>
                </a:solidFill>
                <a:effectLst/>
                <a:uLnTx/>
                <a:uFillTx/>
                <a:latin typeface="Helvetica Neue"/>
                <a:ea typeface="Helvetica Neue"/>
                <a:cs typeface="Helvetica Neue"/>
                <a:sym typeface="Helvetica Neue"/>
              </a:rPr>
              <a:t>Geospatial Web Services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WCS ⚬ WMS ⚬ ArcGIS Image Service</a:t>
            </a:r>
            <a:endParaRPr kumimoji="0" sz="14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a:p>
            <a:pPr marL="285750" marR="0" lvl="0" indent="-285750" algn="l" defTabSz="914400" rtl="0" eaLnBrk="1" fontAlgn="auto" latinLnBrk="0" hangingPunct="1">
              <a:lnSpc>
                <a:spcPct val="100000"/>
              </a:lnSpc>
              <a:spcBef>
                <a:spcPts val="0"/>
              </a:spcBef>
              <a:spcAft>
                <a:spcPts val="0"/>
              </a:spcAft>
              <a:buClr>
                <a:srgbClr val="366092"/>
              </a:buClr>
              <a:buSzPts val="1800"/>
              <a:buFont typeface="Noto Sans Symbols"/>
              <a:buChar char="✔"/>
              <a:tabLst/>
              <a:defRPr/>
            </a:pPr>
            <a:r>
              <a:rPr kumimoji="0" lang="en-US" sz="1800" b="0" i="0" u="none" strike="noStrike" kern="0" cap="none" spc="0" normalizeH="0" baseline="0" noProof="0">
                <a:ln>
                  <a:noFill/>
                </a:ln>
                <a:solidFill>
                  <a:srgbClr val="366092"/>
                </a:solidFill>
                <a:effectLst/>
                <a:uLnTx/>
                <a:uFillTx/>
                <a:latin typeface="Helvetica Neue"/>
                <a:ea typeface="Helvetica Neue"/>
                <a:cs typeface="Helvetica Neue"/>
                <a:sym typeface="Helvetica Neue"/>
              </a:rPr>
              <a:t>Example scripts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solidFill>
                <a:effectLst/>
                <a:uLnTx/>
                <a:uFillTx/>
                <a:latin typeface="Century Gothic"/>
                <a:ea typeface="Century Gothic"/>
                <a:cs typeface="Century Gothic"/>
                <a:sym typeface="Century Gothic"/>
              </a:rPr>
              <a:t>⚬ Python/</a:t>
            </a:r>
            <a:r>
              <a:rPr kumimoji="0" lang="en-US" sz="1400" b="0" i="0" u="none" strike="noStrike" kern="0" cap="none" spc="0" normalizeH="0" baseline="0" noProof="0" err="1">
                <a:ln>
                  <a:noFill/>
                </a:ln>
                <a:solidFill>
                  <a:prstClr val="black"/>
                </a:solidFill>
                <a:effectLst/>
                <a:uLnTx/>
                <a:uFillTx/>
                <a:latin typeface="Century Gothic"/>
                <a:ea typeface="Century Gothic"/>
                <a:cs typeface="Century Gothic"/>
                <a:sym typeface="Century Gothic"/>
              </a:rPr>
              <a:t>Jupyter</a:t>
            </a:r>
            <a:r>
              <a:rPr kumimoji="0" lang="en-US" sz="1400" b="0" i="0" u="none" strike="noStrike" kern="0" cap="none" spc="0" normalizeH="0" baseline="0" noProof="0">
                <a:ln>
                  <a:noFill/>
                </a:ln>
                <a:solidFill>
                  <a:prstClr val="black"/>
                </a:solidFill>
                <a:effectLst/>
                <a:uLnTx/>
                <a:uFillTx/>
                <a:latin typeface="Century Gothic"/>
                <a:ea typeface="Century Gothic"/>
                <a:cs typeface="Century Gothic"/>
                <a:sym typeface="Century Gothic"/>
              </a:rPr>
              <a:t> Notebook</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solidFill>
                <a:effectLst/>
                <a:uLnTx/>
                <a:uFillTx/>
                <a:latin typeface="Century Gothic"/>
                <a:ea typeface="Century Gothic"/>
                <a:cs typeface="Century Gothic"/>
                <a:sym typeface="Century Gothic"/>
              </a:rPr>
              <a:t>⚬ R scripts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solidFill>
                <a:effectLst/>
                <a:uLnTx/>
                <a:uFillTx/>
                <a:latin typeface="Century Gothic"/>
                <a:ea typeface="Century Gothic"/>
                <a:cs typeface="Century Gothic"/>
                <a:sym typeface="Century Gothic"/>
              </a:rPr>
              <a:t>⚬ contributed tutorials/scripts </a:t>
            </a:r>
            <a:endParaRPr kumimoji="0" sz="14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360" name="Google Shape;360;p10"/>
          <p:cNvSpPr/>
          <p:nvPr/>
        </p:nvSpPr>
        <p:spPr>
          <a:xfrm>
            <a:off x="25039" y="1066367"/>
            <a:ext cx="6122223"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C0504D"/>
                </a:solidFill>
                <a:effectLst/>
                <a:uLnTx/>
                <a:uFillTx/>
                <a:latin typeface="Helvetica Neue"/>
                <a:ea typeface="Helvetica Neue"/>
                <a:cs typeface="Helvetica Neue"/>
                <a:sym typeface="Helvetica Neue"/>
              </a:rPr>
              <a:t>ASDC Data Archival &amp; Distribution: Tools and Services</a:t>
            </a:r>
            <a:endParaRPr kumimoji="0" sz="1800" b="1" i="0" u="none" strike="noStrike" kern="0" cap="none" spc="0" normalizeH="0" baseline="0" noProof="0">
              <a:ln>
                <a:noFill/>
              </a:ln>
              <a:solidFill>
                <a:srgbClr val="C0504D"/>
              </a:solidFill>
              <a:effectLst/>
              <a:uLnTx/>
              <a:uFillTx/>
              <a:latin typeface="Calibri"/>
              <a:ea typeface="Calibri"/>
              <a:cs typeface="Calibri"/>
              <a:sym typeface="Calibri"/>
            </a:endParaRPr>
          </a:p>
        </p:txBody>
      </p:sp>
      <p:pic>
        <p:nvPicPr>
          <p:cNvPr id="361" name="Google Shape;361;p10"/>
          <p:cNvPicPr preferRelativeResize="0"/>
          <p:nvPr/>
        </p:nvPicPr>
        <p:blipFill rotWithShape="1">
          <a:blip r:embed="rId3">
            <a:alphaModFix/>
          </a:blip>
          <a:srcRect/>
          <a:stretch/>
        </p:blipFill>
        <p:spPr>
          <a:xfrm>
            <a:off x="4083707" y="1447259"/>
            <a:ext cx="1503101" cy="453640"/>
          </a:xfrm>
          <a:prstGeom prst="rect">
            <a:avLst/>
          </a:prstGeom>
          <a:noFill/>
          <a:ln>
            <a:noFill/>
          </a:ln>
        </p:spPr>
      </p:pic>
      <p:pic>
        <p:nvPicPr>
          <p:cNvPr id="362" name="Google Shape;362;p10"/>
          <p:cNvPicPr preferRelativeResize="0"/>
          <p:nvPr/>
        </p:nvPicPr>
        <p:blipFill rotWithShape="1">
          <a:blip r:embed="rId4">
            <a:alphaModFix/>
          </a:blip>
          <a:srcRect/>
          <a:stretch/>
        </p:blipFill>
        <p:spPr>
          <a:xfrm>
            <a:off x="4043112" y="2406015"/>
            <a:ext cx="1213103" cy="258077"/>
          </a:xfrm>
          <a:prstGeom prst="rect">
            <a:avLst/>
          </a:prstGeom>
          <a:noFill/>
          <a:ln>
            <a:noFill/>
          </a:ln>
        </p:spPr>
      </p:pic>
      <p:pic>
        <p:nvPicPr>
          <p:cNvPr id="363" name="Google Shape;363;p10"/>
          <p:cNvPicPr preferRelativeResize="0"/>
          <p:nvPr/>
        </p:nvPicPr>
        <p:blipFill rotWithShape="1">
          <a:blip r:embed="rId5">
            <a:alphaModFix/>
          </a:blip>
          <a:srcRect/>
          <a:stretch/>
        </p:blipFill>
        <p:spPr>
          <a:xfrm>
            <a:off x="3952359" y="3947087"/>
            <a:ext cx="1279624" cy="341558"/>
          </a:xfrm>
          <a:prstGeom prst="rect">
            <a:avLst/>
          </a:prstGeom>
          <a:noFill/>
          <a:ln>
            <a:noFill/>
          </a:ln>
        </p:spPr>
      </p:pic>
      <p:pic>
        <p:nvPicPr>
          <p:cNvPr id="364" name="Google Shape;364;p10"/>
          <p:cNvPicPr preferRelativeResize="0"/>
          <p:nvPr/>
        </p:nvPicPr>
        <p:blipFill rotWithShape="1">
          <a:blip r:embed="rId6">
            <a:alphaModFix/>
          </a:blip>
          <a:srcRect/>
          <a:stretch/>
        </p:blipFill>
        <p:spPr>
          <a:xfrm>
            <a:off x="4266535" y="4635297"/>
            <a:ext cx="841914" cy="774020"/>
          </a:xfrm>
          <a:prstGeom prst="rect">
            <a:avLst/>
          </a:prstGeom>
          <a:noFill/>
          <a:ln>
            <a:noFill/>
          </a:ln>
        </p:spPr>
      </p:pic>
      <p:grpSp>
        <p:nvGrpSpPr>
          <p:cNvPr id="365" name="Google Shape;365;p10"/>
          <p:cNvGrpSpPr/>
          <p:nvPr/>
        </p:nvGrpSpPr>
        <p:grpSpPr>
          <a:xfrm>
            <a:off x="110067" y="5409080"/>
            <a:ext cx="10764881" cy="1204742"/>
            <a:chOff x="155671" y="5093983"/>
            <a:chExt cx="8535975" cy="1204742"/>
          </a:xfrm>
        </p:grpSpPr>
        <p:sp>
          <p:nvSpPr>
            <p:cNvPr id="366" name="Google Shape;366;p10"/>
            <p:cNvSpPr txBox="1"/>
            <p:nvPr/>
          </p:nvSpPr>
          <p:spPr>
            <a:xfrm>
              <a:off x="259107" y="5375395"/>
              <a:ext cx="8432539"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366092"/>
                </a:buClr>
                <a:buSzPts val="1800"/>
                <a:buFont typeface="Arial"/>
                <a:buNone/>
                <a:tabLst/>
                <a:defRPr/>
              </a:pPr>
              <a:r>
                <a:rPr kumimoji="0" lang="en-US" sz="1800" b="0" i="0" u="none" strike="noStrike" kern="0" cap="none" spc="0" normalizeH="0" baseline="0" noProof="0" err="1">
                  <a:ln>
                    <a:noFill/>
                  </a:ln>
                  <a:solidFill>
                    <a:srgbClr val="366092"/>
                  </a:solidFill>
                  <a:effectLst/>
                  <a:uLnTx/>
                  <a:uFillTx/>
                  <a:latin typeface="Helvetica Neue"/>
                  <a:ea typeface="Helvetica Neue"/>
                  <a:cs typeface="Helvetica Neue"/>
                  <a:sym typeface="Helvetica Neue"/>
                </a:rPr>
                <a:t>Earthdata</a:t>
              </a:r>
              <a:r>
                <a:rPr kumimoji="0" lang="en-US" sz="1800" b="0" i="0" u="none" strike="noStrike" kern="0" cap="none" spc="0" normalizeH="0" baseline="0" noProof="0">
                  <a:ln>
                    <a:noFill/>
                  </a:ln>
                  <a:solidFill>
                    <a:srgbClr val="366092"/>
                  </a:solidFill>
                  <a:effectLst/>
                  <a:uLnTx/>
                  <a:uFillTx/>
                  <a:latin typeface="Helvetica Neue"/>
                  <a:ea typeface="Helvetica Neue"/>
                  <a:cs typeface="Helvetica Neue"/>
                  <a:sym typeface="Helvetica Neue"/>
                </a:rPr>
                <a:t> Login </a:t>
              </a:r>
              <a:r>
                <a:rPr kumimoji="0" lang="en-US" sz="1400" b="0" i="0" u="sng" strike="noStrike" kern="0" cap="none" spc="0" normalizeH="0" baseline="0" noProof="0">
                  <a:ln>
                    <a:noFill/>
                  </a:ln>
                  <a:solidFill>
                    <a:prstClr val="black"/>
                  </a:solidFill>
                  <a:effectLst/>
                  <a:uLnTx/>
                  <a:uFillTx/>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https://urs.earthdata.nasa.gov</a:t>
              </a:r>
              <a:r>
                <a:rPr kumimoji="0" lang="en-US" sz="1400" b="0" i="0" u="none" strike="noStrike" kern="0" cap="none" spc="0" normalizeH="0" baseline="0" noProof="0">
                  <a:ln>
                    <a:noFill/>
                  </a:ln>
                  <a:solidFill>
                    <a:prstClr val="black"/>
                  </a:solidFill>
                  <a:effectLst/>
                  <a:uLnTx/>
                  <a:uFillTx/>
                  <a:latin typeface="Century Gothic"/>
                  <a:ea typeface="Century Gothic"/>
                  <a:cs typeface="Century Gothic"/>
                  <a:sym typeface="Century Gothic"/>
                </a:rPr>
                <a:t> </a:t>
              </a:r>
              <a:endParaRPr kumimoji="0" sz="1400" b="0" i="1" u="none" strike="noStrike" kern="0" cap="none" spc="0" normalizeH="0" baseline="0" noProof="0">
                <a:ln>
                  <a:noFill/>
                </a:ln>
                <a:solidFill>
                  <a:srgbClr val="0070C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366092"/>
                </a:buClr>
                <a:buSzPts val="1800"/>
                <a:buFont typeface="Arial"/>
                <a:buNone/>
                <a:tabLst/>
                <a:defRPr/>
              </a:pPr>
              <a:r>
                <a:rPr kumimoji="0" lang="en-US" sz="1800" b="0" i="0" u="none" strike="noStrike" kern="0" cap="none" spc="0" normalizeH="0" baseline="0" noProof="0" err="1">
                  <a:ln>
                    <a:noFill/>
                  </a:ln>
                  <a:solidFill>
                    <a:srgbClr val="366092"/>
                  </a:solidFill>
                  <a:effectLst/>
                  <a:uLnTx/>
                  <a:uFillTx/>
                  <a:latin typeface="Helvetica Neue"/>
                  <a:ea typeface="Helvetica Neue"/>
                  <a:cs typeface="Helvetica Neue"/>
                  <a:sym typeface="Helvetica Neue"/>
                </a:rPr>
                <a:t>Earthdata</a:t>
              </a:r>
              <a:r>
                <a:rPr kumimoji="0" lang="en-US" sz="1800" b="0" i="0" u="none" strike="noStrike" kern="0" cap="none" spc="0" normalizeH="0" baseline="0" noProof="0">
                  <a:ln>
                    <a:noFill/>
                  </a:ln>
                  <a:solidFill>
                    <a:srgbClr val="366092"/>
                  </a:solidFill>
                  <a:effectLst/>
                  <a:uLnTx/>
                  <a:uFillTx/>
                  <a:latin typeface="Helvetica Neue"/>
                  <a:ea typeface="Helvetica Neue"/>
                  <a:cs typeface="Helvetica Neue"/>
                  <a:sym typeface="Helvetica Neue"/>
                </a:rPr>
                <a:t> Forum</a:t>
              </a:r>
              <a:r>
                <a:rPr kumimoji="0" lang="en-US" sz="1400" b="0" i="0" u="none" strike="noStrike" kern="0" cap="none" spc="0" normalizeH="0" baseline="0" noProof="0">
                  <a:ln>
                    <a:noFill/>
                  </a:ln>
                  <a:solidFill>
                    <a:prstClr val="black"/>
                  </a:solidFill>
                  <a:effectLst/>
                  <a:uLnTx/>
                  <a:uFillTx/>
                  <a:latin typeface="Calibri"/>
                  <a:ea typeface="Calibri"/>
                  <a:cs typeface="Calibri"/>
                  <a:sym typeface="Calibri"/>
                </a:rPr>
                <a:t> </a:t>
              </a:r>
              <a:r>
                <a:rPr kumimoji="0" lang="en-US" sz="1400" b="0" i="0" u="sng" strike="noStrike" kern="0" cap="none" spc="0" normalizeH="0" baseline="0" noProof="0">
                  <a:ln>
                    <a:noFill/>
                  </a:ln>
                  <a:solidFill>
                    <a:prstClr val="black"/>
                  </a:solidFill>
                  <a:effectLst/>
                  <a:uLnTx/>
                  <a:uFillTx/>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https://forum.earthdata.nasa.gov/</a:t>
              </a:r>
              <a:endParaRPr kumimoji="0" sz="14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366092"/>
                </a:buClr>
                <a:buSzPts val="1800"/>
                <a:buFont typeface="Arial"/>
                <a:buNone/>
                <a:tabLst/>
                <a:defRPr/>
              </a:pPr>
              <a:r>
                <a:rPr kumimoji="0" lang="en-US" sz="1800" b="0" i="0" u="none" strike="noStrike" kern="0" cap="none" spc="0" normalizeH="0" baseline="0" noProof="0">
                  <a:ln>
                    <a:noFill/>
                  </a:ln>
                  <a:solidFill>
                    <a:srgbClr val="366092"/>
                  </a:solidFill>
                  <a:effectLst/>
                  <a:uLnTx/>
                  <a:uFillTx/>
                  <a:latin typeface="Helvetica Neue"/>
                  <a:ea typeface="Helvetica Neue"/>
                  <a:cs typeface="Helvetica Neue"/>
                  <a:sym typeface="Helvetica Neue"/>
                </a:rPr>
                <a:t>ASDC User Support</a:t>
              </a:r>
              <a:r>
                <a:rPr kumimoji="0" lang="en-US" sz="1800" b="0" i="0" u="none" strike="noStrike" kern="0" cap="none" spc="0" normalizeH="0" baseline="0" noProof="0">
                  <a:ln>
                    <a:noFill/>
                  </a:ln>
                  <a:solidFill>
                    <a:srgbClr val="0070C0"/>
                  </a:solidFill>
                  <a:effectLst/>
                  <a:uLnTx/>
                  <a:uFillTx/>
                  <a:latin typeface="Helvetica Neue"/>
                  <a:ea typeface="Helvetica Neue"/>
                  <a:cs typeface="Helvetica Neue"/>
                  <a:sym typeface="Helvetica Neue"/>
                </a:rPr>
                <a:t> </a:t>
              </a:r>
              <a:r>
                <a:rPr kumimoji="0" lang="en-US" sz="1400" b="0" i="0" u="none" strike="noStrike" kern="0" cap="none" spc="0" normalizeH="0" baseline="0" noProof="0">
                  <a:ln>
                    <a:noFill/>
                  </a:ln>
                  <a:solidFill>
                    <a:prstClr val="black"/>
                  </a:solidFill>
                  <a:effectLst/>
                  <a:uLnTx/>
                  <a:uFillTx/>
                  <a:latin typeface="Century Gothic"/>
                  <a:ea typeface="Century Gothic"/>
                  <a:cs typeface="Century Gothic"/>
                  <a:sym typeface="Century Gothic"/>
                </a:rPr>
                <a:t>support-asdc@earthdata.nasa.gov</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0"/>
            <p:cNvSpPr/>
            <p:nvPr/>
          </p:nvSpPr>
          <p:spPr>
            <a:xfrm>
              <a:off x="155671" y="5093983"/>
              <a:ext cx="4045338"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C0504D"/>
                  </a:solidFill>
                  <a:effectLst/>
                  <a:uLnTx/>
                  <a:uFillTx/>
                  <a:latin typeface="Helvetica Neue"/>
                  <a:ea typeface="Helvetica Neue"/>
                  <a:cs typeface="Helvetica Neue"/>
                  <a:sym typeface="Helvetica Neue"/>
                </a:rPr>
                <a:t>User Support and Other Resources</a:t>
              </a:r>
              <a:endParaRPr kumimoji="0" sz="1800" b="1" i="0" u="none" strike="noStrike" kern="0" cap="none" spc="0" normalizeH="0" baseline="0" noProof="0">
                <a:ln>
                  <a:noFill/>
                </a:ln>
                <a:solidFill>
                  <a:srgbClr val="C0504D"/>
                </a:solidFill>
                <a:effectLst/>
                <a:uLnTx/>
                <a:uFillTx/>
                <a:latin typeface="Calibri"/>
                <a:ea typeface="Calibri"/>
                <a:cs typeface="Calibri"/>
                <a:sym typeface="Calibri"/>
              </a:endParaRPr>
            </a:p>
          </p:txBody>
        </p:sp>
      </p:grpSp>
      <p:pic>
        <p:nvPicPr>
          <p:cNvPr id="368" name="Google Shape;368;p10"/>
          <p:cNvPicPr preferRelativeResize="0">
            <a:picLocks noChangeAspect="1"/>
          </p:cNvPicPr>
          <p:nvPr/>
        </p:nvPicPr>
        <p:blipFill rotWithShape="1">
          <a:blip r:embed="rId9">
            <a:alphaModFix/>
          </a:blip>
          <a:srcRect t="15007" r="1818" b="5800"/>
          <a:stretch/>
        </p:blipFill>
        <p:spPr>
          <a:xfrm>
            <a:off x="6210263" y="1079588"/>
            <a:ext cx="5511567" cy="2500618"/>
          </a:xfrm>
          <a:prstGeom prst="rect">
            <a:avLst/>
          </a:prstGeom>
          <a:noFill/>
          <a:ln>
            <a:noFill/>
          </a:ln>
        </p:spPr>
      </p:pic>
      <p:grpSp>
        <p:nvGrpSpPr>
          <p:cNvPr id="369" name="Google Shape;369;p10"/>
          <p:cNvGrpSpPr>
            <a:grpSpLocks noChangeAspect="1"/>
          </p:cNvGrpSpPr>
          <p:nvPr/>
        </p:nvGrpSpPr>
        <p:grpSpPr>
          <a:xfrm>
            <a:off x="6140996" y="3545985"/>
            <a:ext cx="6092334" cy="2973529"/>
            <a:chOff x="6134512" y="3397672"/>
            <a:chExt cx="6348265" cy="3569132"/>
          </a:xfrm>
        </p:grpSpPr>
        <p:pic>
          <p:nvPicPr>
            <p:cNvPr id="370" name="Google Shape;370;p10"/>
            <p:cNvPicPr preferRelativeResize="0"/>
            <p:nvPr/>
          </p:nvPicPr>
          <p:blipFill rotWithShape="1">
            <a:blip r:embed="rId10">
              <a:alphaModFix/>
            </a:blip>
            <a:srcRect/>
            <a:stretch/>
          </p:blipFill>
          <p:spPr>
            <a:xfrm>
              <a:off x="6191196" y="4341523"/>
              <a:ext cx="5804824" cy="2625281"/>
            </a:xfrm>
            <a:prstGeom prst="rect">
              <a:avLst/>
            </a:prstGeom>
            <a:noFill/>
            <a:ln>
              <a:noFill/>
            </a:ln>
          </p:spPr>
        </p:pic>
        <p:sp>
          <p:nvSpPr>
            <p:cNvPr id="371" name="Google Shape;371;p10"/>
            <p:cNvSpPr txBox="1"/>
            <p:nvPr/>
          </p:nvSpPr>
          <p:spPr>
            <a:xfrm>
              <a:off x="6134512" y="3703208"/>
              <a:ext cx="6029901" cy="65397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TEMPO data can be served directly through the EPA RSIG. </a:t>
              </a:r>
              <a:r>
                <a:rPr kumimoji="0" lang="en-US" sz="1400" b="0" i="1" u="sng" strike="noStrike" kern="0" cap="none" spc="0" normalizeH="0" baseline="0" noProof="0" dirty="0">
                  <a:ln>
                    <a:noFill/>
                  </a:ln>
                  <a:solidFill>
                    <a:prstClr val="black"/>
                  </a:solidFill>
                  <a:effectLst/>
                  <a:uLnTx/>
                  <a:uFillTx/>
                  <a:latin typeface="Century Gothic"/>
                  <a:ea typeface="Century Gothic"/>
                  <a:cs typeface="Century Gothic"/>
                  <a:sym typeface="Century Gothic"/>
                  <a:hlinkClick r:id="rId11">
                    <a:extLst>
                      <a:ext uri="{A12FA001-AC4F-418D-AE19-62706E023703}">
                        <ahyp:hlinkClr xmlns:ahyp="http://schemas.microsoft.com/office/drawing/2018/hyperlinkcolor" val="tx"/>
                      </a:ext>
                    </a:extLst>
                  </a:hlinkClick>
                </a:rPr>
                <a:t>https://www.epa.gov/hesc/remote-sensing-information-gateway</a:t>
              </a:r>
              <a:endParaRPr kumimoji="0" sz="1400" b="0" i="1" u="none" strike="noStrike" kern="0" cap="none" spc="0" normalizeH="0" baseline="0" noProof="0" dirty="0">
                <a:ln>
                  <a:noFill/>
                </a:ln>
                <a:solidFill>
                  <a:prstClr val="black"/>
                </a:solidFill>
                <a:effectLst/>
                <a:uLnTx/>
                <a:uFillTx/>
                <a:latin typeface="Century Gothic"/>
                <a:ea typeface="Century Gothic"/>
                <a:cs typeface="Century Gothic"/>
                <a:sym typeface="Century Gothic"/>
              </a:endParaRPr>
            </a:p>
          </p:txBody>
        </p:sp>
        <p:sp>
          <p:nvSpPr>
            <p:cNvPr id="372" name="Google Shape;372;p10"/>
            <p:cNvSpPr txBox="1"/>
            <p:nvPr/>
          </p:nvSpPr>
          <p:spPr>
            <a:xfrm>
              <a:off x="6143523" y="3397672"/>
              <a:ext cx="6339254" cy="369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C0504D"/>
                  </a:solidFill>
                  <a:effectLst/>
                  <a:uLnTx/>
                  <a:uFillTx/>
                  <a:latin typeface="Helvetica Neue"/>
                  <a:ea typeface="Helvetica Neue"/>
                  <a:cs typeface="Helvetica Neue"/>
                  <a:sym typeface="Helvetica Neue"/>
                </a:rPr>
                <a:t>EPA</a:t>
              </a:r>
              <a:r>
                <a:rPr kumimoji="0" lang="en-US" sz="1800" b="0" i="0" u="none" strike="noStrike" kern="0" cap="none" spc="0" normalizeH="0" baseline="0" noProof="0" dirty="0">
                  <a:ln>
                    <a:noFill/>
                  </a:ln>
                  <a:solidFill>
                    <a:srgbClr val="366092"/>
                  </a:solidFill>
                  <a:effectLst/>
                  <a:uLnTx/>
                  <a:uFillTx/>
                  <a:latin typeface="Helvetica Neue"/>
                  <a:ea typeface="Helvetica Neue"/>
                  <a:cs typeface="Helvetica Neue"/>
                  <a:sym typeface="Helvetica Neue"/>
                </a:rPr>
                <a:t> </a:t>
              </a:r>
              <a:r>
                <a:rPr kumimoji="0" lang="en-US" sz="1800" b="1" i="0" u="none" strike="noStrike" kern="0" cap="none" spc="0" normalizeH="0" baseline="0" noProof="0" dirty="0">
                  <a:ln>
                    <a:noFill/>
                  </a:ln>
                  <a:solidFill>
                    <a:srgbClr val="C0504D"/>
                  </a:solidFill>
                  <a:effectLst/>
                  <a:uLnTx/>
                  <a:uFillTx/>
                  <a:latin typeface="Helvetica Neue"/>
                  <a:ea typeface="Helvetica Neue"/>
                  <a:cs typeface="Helvetica Neue"/>
                  <a:sym typeface="Helvetica Neue"/>
                </a:rPr>
                <a:t>RSIG3D Gateway</a:t>
              </a:r>
              <a:endParaRPr kumimoji="0" sz="1800"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grpSp>
      <p:sp>
        <p:nvSpPr>
          <p:cNvPr id="373" name="Google Shape;373;p10"/>
          <p:cNvSpPr txBox="1"/>
          <p:nvPr/>
        </p:nvSpPr>
        <p:spPr>
          <a:xfrm>
            <a:off x="-1" y="691264"/>
            <a:ext cx="12191999"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prstClr val="white"/>
                </a:solidFill>
                <a:effectLst/>
                <a:uLnTx/>
                <a:uFillTx/>
                <a:latin typeface="Calibri"/>
                <a:ea typeface="Calibri"/>
                <a:cs typeface="Calibri"/>
                <a:sym typeface="Calibri"/>
              </a:rPr>
              <a:t>Slides from Jeff Walters, Tim Larson at TEMPO STM 2020 &amp; EAWNov2021</a:t>
            </a:r>
            <a:endParaRPr kumimoji="0" sz="1400" b="0" i="0" u="none" strike="noStrike" kern="0" cap="none" spc="0" normalizeH="0" baseline="0" noProof="0" dirty="0">
              <a:ln>
                <a:noFill/>
              </a:ln>
              <a:solidFill>
                <a:prstClr val="white"/>
              </a:solidFill>
              <a:effectLst/>
              <a:uLnTx/>
              <a:uFillTx/>
              <a:latin typeface="Arial"/>
              <a:cs typeface="Arial"/>
              <a:sym typeface="Arial"/>
            </a:endParaRPr>
          </a:p>
        </p:txBody>
      </p:sp>
      <p:sp>
        <p:nvSpPr>
          <p:cNvPr id="2" name="Slide Number Placeholder 1">
            <a:extLst>
              <a:ext uri="{FF2B5EF4-FFF2-40B4-BE49-F238E27FC236}">
                <a16:creationId xmlns:a16="http://schemas.microsoft.com/office/drawing/2014/main" id="{A9B077CA-F078-49C9-BA87-F60623F4EB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AD958DC-31EA-476B-8F22-AB0B69C3692C}"/>
              </a:ext>
            </a:extLst>
          </p:cNvPr>
          <p:cNvSpPr>
            <a:spLocks noGrp="1"/>
          </p:cNvSpPr>
          <p:nvPr>
            <p:ph idx="1"/>
          </p:nvPr>
        </p:nvSpPr>
        <p:spPr>
          <a:xfrm>
            <a:off x="0" y="1067584"/>
            <a:ext cx="12192000" cy="5410200"/>
          </a:xfrm>
        </p:spPr>
        <p:txBody>
          <a:bodyPr/>
          <a:lstStyle/>
          <a:p>
            <a:r>
              <a:rPr lang="en-US" sz="2400" b="1" dirty="0"/>
              <a:t>Launch-ready Science Data Processing Center (SDPC) V4 software completed in Mar 2023</a:t>
            </a:r>
          </a:p>
          <a:p>
            <a:r>
              <a:rPr lang="en-US" sz="2400" b="1" dirty="0"/>
              <a:t>Algorithm mostly based on OMI heritage algorithms except for new L0-1b processor including Imagination Navigation and Registration (INR) using GOES-R by </a:t>
            </a:r>
            <a:r>
              <a:rPr lang="en-US" sz="2400" b="1" dirty="0" err="1"/>
              <a:t>Carr</a:t>
            </a:r>
            <a:r>
              <a:rPr lang="en-US" sz="2400" b="1" dirty="0"/>
              <a:t> Astronautics</a:t>
            </a:r>
          </a:p>
          <a:p>
            <a:r>
              <a:rPr lang="en-US" sz="2400" b="1" dirty="0"/>
              <a:t>L1-2 algorithms updates (O</a:t>
            </a:r>
            <a:r>
              <a:rPr lang="en-US" sz="2400" b="1" baseline="-25000" dirty="0"/>
              <a:t>3</a:t>
            </a:r>
            <a:r>
              <a:rPr lang="en-US" sz="2400" b="1" dirty="0"/>
              <a:t> profile, total O</a:t>
            </a:r>
            <a:r>
              <a:rPr lang="en-US" sz="2400" b="1" baseline="-25000" dirty="0"/>
              <a:t>3,</a:t>
            </a:r>
            <a:r>
              <a:rPr lang="en-US" sz="2400" b="1" dirty="0"/>
              <a:t> NO</a:t>
            </a:r>
            <a:r>
              <a:rPr lang="en-US" sz="2400" b="1" baseline="-25000" dirty="0"/>
              <a:t>2</a:t>
            </a:r>
            <a:r>
              <a:rPr lang="en-US" sz="2400" b="1" dirty="0"/>
              <a:t>, HCHO, cloud) include:</a:t>
            </a:r>
          </a:p>
          <a:p>
            <a:pPr marL="914400" lvl="1">
              <a:spcBef>
                <a:spcPts val="0"/>
              </a:spcBef>
            </a:pPr>
            <a:r>
              <a:rPr lang="en-US" sz="2000" dirty="0"/>
              <a:t>Add visible spectrum to UV O</a:t>
            </a:r>
            <a:r>
              <a:rPr lang="en-US" sz="2000" baseline="-25000" dirty="0"/>
              <a:t>3</a:t>
            </a:r>
            <a:r>
              <a:rPr lang="en-US" sz="2000" dirty="0"/>
              <a:t> profile algorithm</a:t>
            </a:r>
          </a:p>
          <a:p>
            <a:pPr marL="914400" lvl="1">
              <a:spcBef>
                <a:spcPts val="0"/>
              </a:spcBef>
            </a:pPr>
            <a:r>
              <a:rPr lang="en-US" sz="2000" dirty="0"/>
              <a:t>SAO trace gas algorithm with adapted NASA stratospheric/tropospheric separation for NO</a:t>
            </a:r>
            <a:r>
              <a:rPr lang="en-US" sz="2000" baseline="-25000" dirty="0"/>
              <a:t>2 </a:t>
            </a:r>
            <a:r>
              <a:rPr lang="en-US" sz="2000" dirty="0"/>
              <a:t>(J. Geddes)</a:t>
            </a:r>
          </a:p>
          <a:p>
            <a:pPr marL="914400" lvl="1">
              <a:spcBef>
                <a:spcPts val="0"/>
              </a:spcBef>
            </a:pPr>
            <a:r>
              <a:rPr lang="en-US" sz="2000" dirty="0"/>
              <a:t>New CLDO4: SAO O</a:t>
            </a:r>
            <a:r>
              <a:rPr lang="en-US" sz="2000" baseline="-25000" dirty="0"/>
              <a:t>2</a:t>
            </a:r>
            <a:r>
              <a:rPr lang="en-US" sz="2000" dirty="0"/>
              <a:t>-O</a:t>
            </a:r>
            <a:r>
              <a:rPr lang="en-US" sz="2000" baseline="-25000" dirty="0"/>
              <a:t>2</a:t>
            </a:r>
            <a:r>
              <a:rPr lang="en-US" sz="2000" dirty="0"/>
              <a:t> fitting + GSFC’s O</a:t>
            </a:r>
            <a:r>
              <a:rPr lang="en-US" sz="2000" baseline="-25000" dirty="0"/>
              <a:t>2</a:t>
            </a:r>
            <a:r>
              <a:rPr lang="en-US" sz="2000" dirty="0"/>
              <a:t>-O</a:t>
            </a:r>
            <a:r>
              <a:rPr lang="en-US" sz="2000" baseline="-25000" dirty="0"/>
              <a:t>2</a:t>
            </a:r>
            <a:r>
              <a:rPr lang="en-US" sz="2000" dirty="0"/>
              <a:t> cloud at ~477/466 nm (H. Wang, E.-S. Yang, A. </a:t>
            </a:r>
            <a:r>
              <a:rPr lang="en-US" sz="2000" dirty="0" err="1"/>
              <a:t>Vasilkov</a:t>
            </a:r>
            <a:r>
              <a:rPr lang="en-US" sz="2000" dirty="0"/>
              <a:t>)</a:t>
            </a:r>
          </a:p>
          <a:p>
            <a:pPr marL="914400" lvl="1">
              <a:spcBef>
                <a:spcPts val="0"/>
              </a:spcBef>
            </a:pPr>
            <a:r>
              <a:rPr lang="en-US" sz="2000" dirty="0"/>
              <a:t>NASA GMAO’s GEOS-CF trace gas profiles and meteorology (E. </a:t>
            </a:r>
            <a:r>
              <a:rPr lang="en-US" sz="2000" dirty="0" err="1"/>
              <a:t>Knowland</a:t>
            </a:r>
            <a:r>
              <a:rPr lang="en-US" sz="2000" dirty="0"/>
              <a:t> and GMAO)</a:t>
            </a:r>
          </a:p>
          <a:p>
            <a:pPr marL="914400" lvl="1">
              <a:spcBef>
                <a:spcPts val="0"/>
              </a:spcBef>
            </a:pPr>
            <a:r>
              <a:rPr lang="en-US" sz="2000" dirty="0"/>
              <a:t>Hourly resolved monthly mean Geometry-dependent Lambertian Equivalent Reflectivity (GLER) climatology (C. Chan Miller, W. Qin, Z. Fasnacht)</a:t>
            </a:r>
          </a:p>
          <a:p>
            <a:r>
              <a:rPr lang="en-US" sz="2400" b="1" dirty="0"/>
              <a:t>Development of non-baseline products</a:t>
            </a:r>
          </a:p>
          <a:p>
            <a:pPr marL="914400" lvl="1">
              <a:spcBef>
                <a:spcPts val="0"/>
              </a:spcBef>
            </a:pPr>
            <a:r>
              <a:rPr lang="en-US" sz="2000" dirty="0"/>
              <a:t>CHOCHO, H</a:t>
            </a:r>
            <a:r>
              <a:rPr lang="en-US" sz="2000" baseline="-25000" dirty="0"/>
              <a:t>2</a:t>
            </a:r>
            <a:r>
              <a:rPr lang="en-US" sz="2000" dirty="0"/>
              <a:t>O, </a:t>
            </a:r>
            <a:r>
              <a:rPr lang="en-US" sz="2000" dirty="0" err="1"/>
              <a:t>BrO</a:t>
            </a:r>
            <a:r>
              <a:rPr lang="en-US" sz="2000" dirty="0"/>
              <a:t>: will use SAO’s trace gas algorithm</a:t>
            </a:r>
          </a:p>
          <a:p>
            <a:pPr marL="914400" lvl="1">
              <a:spcBef>
                <a:spcPts val="0"/>
              </a:spcBef>
            </a:pPr>
            <a:r>
              <a:rPr lang="en-US" sz="2000" dirty="0"/>
              <a:t>SO</a:t>
            </a:r>
            <a:r>
              <a:rPr lang="en-US" sz="2000" baseline="-25000" dirty="0"/>
              <a:t>2</a:t>
            </a:r>
            <a:r>
              <a:rPr lang="en-US" sz="2000" dirty="0"/>
              <a:t>: OMI PCA SO</a:t>
            </a:r>
            <a:r>
              <a:rPr lang="en-US" sz="2000" baseline="-25000" dirty="0"/>
              <a:t>2</a:t>
            </a:r>
            <a:r>
              <a:rPr lang="en-US" sz="2000" dirty="0"/>
              <a:t> algorithm adapted for TEMPO/GEMS from synthetic/GEMS data (Can Li)</a:t>
            </a:r>
          </a:p>
          <a:p>
            <a:pPr marL="914400" lvl="1">
              <a:spcBef>
                <a:spcPts val="0"/>
              </a:spcBef>
            </a:pPr>
            <a:r>
              <a:rPr lang="en-US" sz="2000" dirty="0"/>
              <a:t>Aerosols: being adapted from OMI/TROPOMI AERUV algorithm (Omar’s team), from EPIC/TROPOMI Aerosol Layer Height algorithm using O</a:t>
            </a:r>
            <a:r>
              <a:rPr lang="en-US" sz="2000" baseline="-25000" dirty="0"/>
              <a:t>2</a:t>
            </a:r>
            <a:r>
              <a:rPr lang="en-US" sz="2000" dirty="0"/>
              <a:t>-A/B (Jun Wang’s team, funded by NASA Applied Science Program) </a:t>
            </a:r>
          </a:p>
        </p:txBody>
      </p:sp>
      <p:sp>
        <p:nvSpPr>
          <p:cNvPr id="349" name="Google Shape;349;p9"/>
          <p:cNvSpPr txBox="1">
            <a:spLocks noGrp="1"/>
          </p:cNvSpPr>
          <p:nvPr>
            <p:ph type="title"/>
          </p:nvPr>
        </p:nvSpPr>
        <p:spPr>
          <a:xfrm>
            <a:off x="0" y="0"/>
            <a:ext cx="12192000" cy="975701"/>
          </a:xfrm>
        </p:spPr>
        <p:txBody>
          <a:bodyPr/>
          <a:lstStyle/>
          <a:p>
            <a:pPr lvl="0"/>
            <a:r>
              <a:rPr lang="en-US" dirty="0"/>
              <a:t>Algorithm Development Status</a:t>
            </a:r>
          </a:p>
        </p:txBody>
      </p:sp>
      <p:sp>
        <p:nvSpPr>
          <p:cNvPr id="4" name="Slide Number Placeholder 3">
            <a:extLst>
              <a:ext uri="{FF2B5EF4-FFF2-40B4-BE49-F238E27FC236}">
                <a16:creationId xmlns:a16="http://schemas.microsoft.com/office/drawing/2014/main" id="{8EFF4E15-C04F-4807-80D9-94AAA5C591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97C03D88-187E-42EA-961A-2D859AE0061C}"/>
              </a:ext>
            </a:extLst>
          </p:cNvPr>
          <p:cNvSpPr>
            <a:spLocks noGrp="1"/>
          </p:cNvSpPr>
          <p:nvPr>
            <p:ph idx="1"/>
          </p:nvPr>
        </p:nvSpPr>
        <p:spPr>
          <a:xfrm>
            <a:off x="6391373" y="1114308"/>
            <a:ext cx="5800627" cy="3557251"/>
          </a:xfrm>
        </p:spPr>
        <p:txBody>
          <a:bodyPr/>
          <a:lstStyle/>
          <a:p>
            <a:pPr marL="227013" indent="-227013"/>
            <a:r>
              <a:rPr lang="en-US" sz="2200" dirty="0"/>
              <a:t>This example is for solar zenith angle =25, viewing zenith angle 45, relative azimuthal angle 86, Signal to noise Ratio (SNR) with 4 pixels coadded</a:t>
            </a:r>
          </a:p>
          <a:p>
            <a:pPr marL="227013" indent="-227013"/>
            <a:r>
              <a:rPr lang="en-US" sz="2200" dirty="0"/>
              <a:t>Add visible to improve retrieval sensitivity in the lower troposphere and help separate free tropospheric O</a:t>
            </a:r>
            <a:r>
              <a:rPr lang="en-US" sz="2200" baseline="-25000" dirty="0"/>
              <a:t>3</a:t>
            </a:r>
            <a:r>
              <a:rPr lang="en-US" sz="2200" dirty="0"/>
              <a:t> from boundary layer O</a:t>
            </a:r>
            <a:r>
              <a:rPr lang="en-US" sz="2200" baseline="-25000" dirty="0"/>
              <a:t>3</a:t>
            </a:r>
          </a:p>
          <a:p>
            <a:pPr marL="227013" indent="-227013"/>
            <a:r>
              <a:rPr lang="en-US" sz="2200" dirty="0"/>
              <a:t>Under ideal conditions: 3-5 total Degree of Freedom for Signal (DFS) with up to ~1.5 in the troposphere, and up to ~0.5 DFS in 0-2 km</a:t>
            </a:r>
          </a:p>
        </p:txBody>
      </p:sp>
      <p:sp>
        <p:nvSpPr>
          <p:cNvPr id="4" name="Title 3"/>
          <p:cNvSpPr>
            <a:spLocks noGrp="1"/>
          </p:cNvSpPr>
          <p:nvPr>
            <p:ph type="title"/>
          </p:nvPr>
        </p:nvSpPr>
        <p:spPr>
          <a:xfrm>
            <a:off x="0" y="0"/>
            <a:ext cx="12192000" cy="975701"/>
          </a:xfrm>
        </p:spPr>
        <p:txBody>
          <a:bodyPr/>
          <a:lstStyle/>
          <a:p>
            <a:r>
              <a:rPr lang="en-US" dirty="0"/>
              <a:t>Including Visible to Improve </a:t>
            </a:r>
            <a:br>
              <a:rPr lang="en-US" dirty="0"/>
            </a:br>
            <a:r>
              <a:rPr lang="en-US" dirty="0"/>
              <a:t>Tropospheric Ozone Retrieval Sensitivity</a:t>
            </a:r>
          </a:p>
        </p:txBody>
      </p:sp>
      <p:sp>
        <p:nvSpPr>
          <p:cNvPr id="2" name="Rectangle 1"/>
          <p:cNvSpPr/>
          <p:nvPr/>
        </p:nvSpPr>
        <p:spPr>
          <a:xfrm>
            <a:off x="0" y="4752601"/>
            <a:ext cx="12192000" cy="1744037"/>
          </a:xfrm>
          <a:prstGeom prst="rect">
            <a:avLst/>
          </a:prstGeom>
        </p:spPr>
        <p:txBody>
          <a:bodyPr/>
          <a:lstStyle/>
          <a:p>
            <a:pPr marL="227013" marR="0" lvl="0" indent="-227013" algn="l" defTabSz="609585" rtl="0" eaLnBrk="1" fontAlgn="auto" latinLnBrk="0" hangingPunct="1">
              <a:lnSpc>
                <a:spcPct val="100000"/>
              </a:lnSpc>
              <a:spcBef>
                <a:spcPts val="0"/>
              </a:spcBef>
              <a:spcAft>
                <a:spcPts val="0"/>
              </a:spcAft>
              <a:buClrTx/>
              <a:buSzTx/>
              <a:buFont typeface="Wingdings" charset="2"/>
              <a:buChar char="Ø"/>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a:sym typeface="Arial"/>
              </a:rPr>
              <a:t>Adapted from OMI (Liu et al., 2010): </a:t>
            </a:r>
            <a:r>
              <a:rPr kumimoji="0" lang="en-US" sz="2000" b="0" i="0" u="none" strike="noStrike" kern="1200" cap="none" spc="0" normalizeH="0" baseline="0" noProof="0" dirty="0">
                <a:ln>
                  <a:noFill/>
                </a:ln>
                <a:solidFill>
                  <a:srgbClr val="013589"/>
                </a:solidFill>
                <a:effectLst/>
                <a:uLnTx/>
                <a:uFillTx/>
                <a:latin typeface="Calibri"/>
                <a:ea typeface="+mn-ea"/>
                <a:cs typeface="Arial"/>
                <a:sym typeface="Arial"/>
              </a:rPr>
              <a:t>Spectral fitting + VLIDORT + Optimal Estimation (OE) from Fitting windows: 293-345 nm, 540-650 nm</a:t>
            </a:r>
          </a:p>
          <a:p>
            <a:pPr marL="227013" marR="0" lvl="0" indent="-227013" algn="l" defTabSz="609585" rtl="0" eaLnBrk="1" fontAlgn="auto" latinLnBrk="0" hangingPunct="1">
              <a:lnSpc>
                <a:spcPct val="100000"/>
              </a:lnSpc>
              <a:spcBef>
                <a:spcPts val="0"/>
              </a:spcBef>
              <a:spcAft>
                <a:spcPts val="0"/>
              </a:spcAft>
              <a:buClrTx/>
              <a:buSzTx/>
              <a:buFont typeface="Wingdings" charset="2"/>
              <a:buChar char="Ø"/>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a:sym typeface="Arial"/>
              </a:rPr>
              <a:t>Retrieve partial O</a:t>
            </a:r>
            <a:r>
              <a:rPr kumimoji="0" lang="en-US" sz="2000" b="0" i="0" u="none" strike="noStrike" kern="1200" cap="none" spc="0" normalizeH="0" baseline="-25000" noProof="0" dirty="0">
                <a:ln>
                  <a:noFill/>
                </a:ln>
                <a:solidFill>
                  <a:prstClr val="black"/>
                </a:solidFill>
                <a:effectLst/>
                <a:uLnTx/>
                <a:uFillTx/>
                <a:latin typeface="Calibri"/>
                <a:ea typeface="+mn-ea"/>
                <a:cs typeface="Arial"/>
                <a:sym typeface="Arial"/>
              </a:rPr>
              <a:t>3</a:t>
            </a:r>
            <a:r>
              <a:rPr kumimoji="0" lang="en-US" sz="2000" b="0" i="0" u="none" strike="noStrike" kern="1200" cap="none" spc="0" normalizeH="0" baseline="0" noProof="0" dirty="0">
                <a:ln>
                  <a:noFill/>
                </a:ln>
                <a:solidFill>
                  <a:prstClr val="black"/>
                </a:solidFill>
                <a:effectLst/>
                <a:uLnTx/>
                <a:uFillTx/>
                <a:latin typeface="Calibri"/>
                <a:ea typeface="+mn-ea"/>
                <a:cs typeface="Arial"/>
                <a:sym typeface="Arial"/>
              </a:rPr>
              <a:t> columns at ~24 layers (bottom layer is 0-2 km above the surface) as well as total, stratospheric, and tropospheric O</a:t>
            </a:r>
            <a:r>
              <a:rPr kumimoji="0" lang="en-US" sz="2000" b="0" i="0" u="none" strike="noStrike" kern="1200" cap="none" spc="0" normalizeH="0" baseline="-25000" noProof="0" dirty="0">
                <a:ln>
                  <a:noFill/>
                </a:ln>
                <a:solidFill>
                  <a:prstClr val="black"/>
                </a:solidFill>
                <a:effectLst/>
                <a:uLnTx/>
                <a:uFillTx/>
                <a:latin typeface="Calibri"/>
                <a:ea typeface="+mn-ea"/>
                <a:cs typeface="Arial"/>
                <a:sym typeface="Arial"/>
              </a:rPr>
              <a:t>3</a:t>
            </a:r>
            <a:r>
              <a:rPr kumimoji="0" lang="en-US" sz="2000" b="0" i="0" u="none" strike="noStrike" kern="1200" cap="none" spc="0" normalizeH="0" baseline="0" noProof="0" dirty="0">
                <a:ln>
                  <a:noFill/>
                </a:ln>
                <a:solidFill>
                  <a:prstClr val="black"/>
                </a:solidFill>
                <a:effectLst/>
                <a:uLnTx/>
                <a:uFillTx/>
                <a:latin typeface="Calibri"/>
                <a:ea typeface="+mn-ea"/>
                <a:cs typeface="Arial"/>
                <a:sym typeface="Arial"/>
              </a:rPr>
              <a:t> columns, other trace gases, and auxiliary parameters. </a:t>
            </a:r>
          </a:p>
          <a:p>
            <a:pPr marL="227013" marR="0" lvl="0" indent="-227013" algn="l" defTabSz="609585" rtl="0" eaLnBrk="1" fontAlgn="auto" latinLnBrk="0" hangingPunct="1">
              <a:lnSpc>
                <a:spcPct val="100000"/>
              </a:lnSpc>
              <a:spcBef>
                <a:spcPts val="0"/>
              </a:spcBef>
              <a:spcAft>
                <a:spcPts val="0"/>
              </a:spcAft>
              <a:buClrTx/>
              <a:buSzTx/>
              <a:buFont typeface="Wingdings" charset="2"/>
              <a:buChar char="Ø"/>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a:sym typeface="Arial"/>
              </a:rPr>
              <a:t>A priori: a combination of tropopause-based climatology (</a:t>
            </a:r>
            <a:r>
              <a:rPr kumimoji="0" lang="en-US" sz="2000" b="0" i="0" u="none" strike="noStrike" kern="1200" cap="none" spc="0" normalizeH="0" baseline="0" noProof="0" dirty="0" err="1">
                <a:ln>
                  <a:noFill/>
                </a:ln>
                <a:solidFill>
                  <a:prstClr val="black"/>
                </a:solidFill>
                <a:effectLst/>
                <a:uLnTx/>
                <a:uFillTx/>
                <a:latin typeface="Calibri"/>
                <a:ea typeface="+mn-ea"/>
                <a:cs typeface="Arial"/>
                <a:sym typeface="Arial"/>
              </a:rPr>
              <a:t>Bak</a:t>
            </a:r>
            <a:r>
              <a:rPr kumimoji="0" lang="en-US" sz="2000" b="0" i="0" u="none" strike="noStrike" kern="1200" cap="none" spc="0" normalizeH="0" baseline="0" noProof="0" dirty="0">
                <a:ln>
                  <a:noFill/>
                </a:ln>
                <a:solidFill>
                  <a:prstClr val="black"/>
                </a:solidFill>
                <a:effectLst/>
                <a:uLnTx/>
                <a:uFillTx/>
                <a:latin typeface="Calibri"/>
                <a:ea typeface="+mn-ea"/>
                <a:cs typeface="Arial"/>
                <a:sym typeface="Arial"/>
              </a:rPr>
              <a:t> et al., 2013) with diurnally-resolved GEOS-CF data</a:t>
            </a:r>
          </a:p>
        </p:txBody>
      </p:sp>
      <p:pic>
        <p:nvPicPr>
          <p:cNvPr id="8" name="Picture 7">
            <a:extLst>
              <a:ext uri="{FF2B5EF4-FFF2-40B4-BE49-F238E27FC236}">
                <a16:creationId xmlns:a16="http://schemas.microsoft.com/office/drawing/2014/main" id="{908494AD-B0DF-AC4C-B3E4-DAA94276FBA5}"/>
              </a:ext>
            </a:extLst>
          </p:cNvPr>
          <p:cNvPicPr>
            <a:picLocks noChangeAspect="1"/>
          </p:cNvPicPr>
          <p:nvPr/>
        </p:nvPicPr>
        <p:blipFill rotWithShape="1">
          <a:blip r:embed="rId3">
            <a:extLst>
              <a:ext uri="{28A0092B-C50C-407E-A947-70E740481C1C}">
                <a14:useLocalDpi xmlns:a14="http://schemas.microsoft.com/office/drawing/2010/main" val="0"/>
              </a:ext>
            </a:extLst>
          </a:blip>
          <a:srcRect l="8691" t="37404" r="17167" b="24503"/>
          <a:stretch/>
        </p:blipFill>
        <p:spPr bwMode="auto">
          <a:xfrm>
            <a:off x="431460" y="1068607"/>
            <a:ext cx="6101315" cy="3699584"/>
          </a:xfrm>
          <a:prstGeom prst="rect">
            <a:avLst/>
          </a:prstGeom>
          <a:ln>
            <a:noFill/>
          </a:ln>
          <a:extLst>
            <a:ext uri="{FAA26D3D-D897-4be2-8F04-BA451C77F1D7}">
              <ma14:placeholderFlag xmlns="" xmlns:ma14="http://schemas.microsoft.com/office/mac/drawingml/2011/main"/>
            </a:ext>
            <a:ext uri="{53640926-AAD7-44d8-BBD7-CCE9431645EC}">
              <a14:shadowObscured xmlns="" xmlns:a14="http://schemas.microsoft.com/office/drawing/2010/main"/>
            </a:ext>
          </a:extLst>
        </p:spPr>
      </p:pic>
      <p:sp>
        <p:nvSpPr>
          <p:cNvPr id="3" name="Slide Number Placeholder 2">
            <a:extLst>
              <a:ext uri="{FF2B5EF4-FFF2-40B4-BE49-F238E27FC236}">
                <a16:creationId xmlns:a16="http://schemas.microsoft.com/office/drawing/2014/main" id="{27EB93FC-3D49-4271-8A60-E1B64CFC5B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907826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10701A0-D5E0-4E27-965C-ED454E449B77}"/>
              </a:ext>
            </a:extLst>
          </p:cNvPr>
          <p:cNvSpPr>
            <a:spLocks noGrp="1"/>
          </p:cNvSpPr>
          <p:nvPr>
            <p:ph idx="1"/>
          </p:nvPr>
        </p:nvSpPr>
        <p:spPr>
          <a:xfrm>
            <a:off x="193253" y="3967810"/>
            <a:ext cx="11805493" cy="2323195"/>
          </a:xfrm>
        </p:spPr>
        <p:txBody>
          <a:bodyPr/>
          <a:lstStyle/>
          <a:p>
            <a:pPr marL="274320" indent="-274309">
              <a:spcBef>
                <a:spcPts val="0"/>
              </a:spcBef>
              <a:spcAft>
                <a:spcPts val="1200"/>
              </a:spcAft>
            </a:pPr>
            <a:r>
              <a:rPr lang="en-US" sz="2400" dirty="0"/>
              <a:t>Comparison of tropospheric ozone column (950-300 </a:t>
            </a:r>
            <a:r>
              <a:rPr lang="en-US" sz="2400" dirty="0" err="1"/>
              <a:t>hPa</a:t>
            </a:r>
            <a:r>
              <a:rPr lang="en-US" sz="2400" dirty="0"/>
              <a:t>) from several products over the GEMS domain on August 1, 2022 including TEMPO-like algorithm OMPROFOZ V2 applied to OMI, and S5p-TROPOMI, and GEMS</a:t>
            </a:r>
          </a:p>
          <a:p>
            <a:pPr marL="274320" indent="-274309">
              <a:spcBef>
                <a:spcPts val="0"/>
              </a:spcBef>
            </a:pPr>
            <a:r>
              <a:rPr lang="en-US" sz="2400" dirty="0"/>
              <a:t>Apply TEMPO algorithm (OMPROFOZ v2, UV only) to GEMS data without soft calibration (some BTDF correction via wavelength calibration) works reasonably well. Cross-track stripes can be seen.</a:t>
            </a:r>
          </a:p>
        </p:txBody>
      </p:sp>
      <p:sp>
        <p:nvSpPr>
          <p:cNvPr id="3" name="Title 2">
            <a:extLst>
              <a:ext uri="{FF2B5EF4-FFF2-40B4-BE49-F238E27FC236}">
                <a16:creationId xmlns:a16="http://schemas.microsoft.com/office/drawing/2014/main" id="{7FDD6499-AFB5-49CB-BD73-8AD9D6ACA5BC}"/>
              </a:ext>
            </a:extLst>
          </p:cNvPr>
          <p:cNvSpPr>
            <a:spLocks noGrp="1"/>
          </p:cNvSpPr>
          <p:nvPr>
            <p:ph type="title"/>
          </p:nvPr>
        </p:nvSpPr>
        <p:spPr>
          <a:xfrm>
            <a:off x="0" y="0"/>
            <a:ext cx="12192000" cy="975701"/>
          </a:xfrm>
        </p:spPr>
        <p:txBody>
          <a:bodyPr/>
          <a:lstStyle/>
          <a:p>
            <a:r>
              <a:rPr lang="en-US" dirty="0"/>
              <a:t>Test TEMPO-like O3PROF Algorithm </a:t>
            </a:r>
            <a:br>
              <a:rPr lang="en-US" dirty="0"/>
            </a:br>
            <a:r>
              <a:rPr lang="en-US" dirty="0"/>
              <a:t>with OMI/TOPOMI/GEMS Data</a:t>
            </a:r>
          </a:p>
        </p:txBody>
      </p:sp>
      <p:sp>
        <p:nvSpPr>
          <p:cNvPr id="6" name="Slide Number Placeholder 5">
            <a:extLst>
              <a:ext uri="{FF2B5EF4-FFF2-40B4-BE49-F238E27FC236}">
                <a16:creationId xmlns:a16="http://schemas.microsoft.com/office/drawing/2014/main" id="{AC81029A-F866-4F1A-B7B7-0BC53C88F6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grpSp>
        <p:nvGrpSpPr>
          <p:cNvPr id="11" name="Group 10">
            <a:extLst>
              <a:ext uri="{FF2B5EF4-FFF2-40B4-BE49-F238E27FC236}">
                <a16:creationId xmlns:a16="http://schemas.microsoft.com/office/drawing/2014/main" id="{8C21568D-507A-9FFB-62F4-931CC5D116E5}"/>
              </a:ext>
            </a:extLst>
          </p:cNvPr>
          <p:cNvGrpSpPr/>
          <p:nvPr/>
        </p:nvGrpSpPr>
        <p:grpSpPr>
          <a:xfrm>
            <a:off x="51043" y="1177561"/>
            <a:ext cx="12192582" cy="2500157"/>
            <a:chOff x="33889309" y="16012584"/>
            <a:chExt cx="15570939" cy="3690232"/>
          </a:xfrm>
        </p:grpSpPr>
        <p:pic>
          <p:nvPicPr>
            <p:cNvPr id="12" name="그림 19">
              <a:extLst>
                <a:ext uri="{FF2B5EF4-FFF2-40B4-BE49-F238E27FC236}">
                  <a16:creationId xmlns:a16="http://schemas.microsoft.com/office/drawing/2014/main" id="{5E3503EA-F260-B159-E05A-123EE94BB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89309" y="16012584"/>
              <a:ext cx="5645656" cy="3679280"/>
            </a:xfrm>
            <a:prstGeom prst="rect">
              <a:avLst/>
            </a:prstGeom>
          </p:spPr>
        </p:pic>
        <p:pic>
          <p:nvPicPr>
            <p:cNvPr id="13" name="그림 42">
              <a:extLst>
                <a:ext uri="{FF2B5EF4-FFF2-40B4-BE49-F238E27FC236}">
                  <a16:creationId xmlns:a16="http://schemas.microsoft.com/office/drawing/2014/main" id="{8DC9FCE8-07C2-3B26-73E5-B921E3C1D211}"/>
                </a:ext>
              </a:extLst>
            </p:cNvPr>
            <p:cNvPicPr>
              <a:picLocks noChangeAspect="1"/>
            </p:cNvPicPr>
            <p:nvPr/>
          </p:nvPicPr>
          <p:blipFill rotWithShape="1">
            <a:blip r:embed="rId3"/>
            <a:srcRect r="8562"/>
            <a:stretch/>
          </p:blipFill>
          <p:spPr>
            <a:xfrm>
              <a:off x="39439802" y="16086822"/>
              <a:ext cx="5058117" cy="3605040"/>
            </a:xfrm>
            <a:prstGeom prst="rect">
              <a:avLst/>
            </a:prstGeom>
          </p:spPr>
        </p:pic>
        <p:pic>
          <p:nvPicPr>
            <p:cNvPr id="15" name="그림 121">
              <a:extLst>
                <a:ext uri="{FF2B5EF4-FFF2-40B4-BE49-F238E27FC236}">
                  <a16:creationId xmlns:a16="http://schemas.microsoft.com/office/drawing/2014/main" id="{F9DAE0B7-24B3-3018-3AC9-7D8280F9FEFF}"/>
                </a:ext>
              </a:extLst>
            </p:cNvPr>
            <p:cNvPicPr>
              <a:picLocks noChangeAspect="1"/>
            </p:cNvPicPr>
            <p:nvPr/>
          </p:nvPicPr>
          <p:blipFill rotWithShape="1">
            <a:blip r:embed="rId4">
              <a:extLst>
                <a:ext uri="{28A0092B-C50C-407E-A947-70E740481C1C}">
                  <a14:useLocalDpi xmlns:a14="http://schemas.microsoft.com/office/drawing/2010/main" val="0"/>
                </a:ext>
              </a:extLst>
            </a:blip>
            <a:srcRect r="7987"/>
            <a:stretch/>
          </p:blipFill>
          <p:spPr>
            <a:xfrm>
              <a:off x="44497994" y="16100394"/>
              <a:ext cx="4962254" cy="3591467"/>
            </a:xfrm>
            <a:prstGeom prst="rect">
              <a:avLst/>
            </a:prstGeom>
          </p:spPr>
        </p:pic>
        <p:sp>
          <p:nvSpPr>
            <p:cNvPr id="16" name="TextBox 15">
              <a:extLst>
                <a:ext uri="{FF2B5EF4-FFF2-40B4-BE49-F238E27FC236}">
                  <a16:creationId xmlns:a16="http://schemas.microsoft.com/office/drawing/2014/main" id="{82B7E99B-3818-8368-EDC3-42C03FC44B13}"/>
                </a:ext>
              </a:extLst>
            </p:cNvPr>
            <p:cNvSpPr txBox="1"/>
            <p:nvPr/>
          </p:nvSpPr>
          <p:spPr>
            <a:xfrm>
              <a:off x="34827475" y="18476264"/>
              <a:ext cx="3038137" cy="1226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2400" b="1" i="1" u="none" strike="noStrike" kern="0" cap="none" spc="50" normalizeH="0" baseline="0" noProof="0" dirty="0">
                  <a:ln w="0"/>
                  <a:solidFill>
                    <a:srgbClr val="FFFF00"/>
                  </a:solidFill>
                  <a:effectLst>
                    <a:innerShdw blurRad="63500" dist="50800" dir="13500000">
                      <a:srgbClr val="000000">
                        <a:alpha val="50000"/>
                      </a:srgbClr>
                    </a:innerShdw>
                  </a:effectLst>
                  <a:uLnTx/>
                  <a:uFillTx/>
                  <a:latin typeface="Arial" panose="020B0604020202020204" pitchFamily="34" charset="0"/>
                  <a:cs typeface="Arial" panose="020B0604020202020204" pitchFamily="34" charset="0"/>
                  <a:sym typeface="Arial"/>
                </a:rPr>
                <a:t>OMI-PROFOZ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2400" b="1" i="1" u="none" strike="noStrike" kern="0" cap="none" spc="50" normalizeH="0" baseline="0" noProof="0" dirty="0">
                  <a:ln w="0"/>
                  <a:solidFill>
                    <a:srgbClr val="FFFF00"/>
                  </a:solidFill>
                  <a:effectLst>
                    <a:innerShdw blurRad="63500" dist="50800" dir="13500000">
                      <a:srgbClr val="000000">
                        <a:alpha val="50000"/>
                      </a:srgbClr>
                    </a:innerShdw>
                  </a:effectLst>
                  <a:uLnTx/>
                  <a:uFillTx/>
                  <a:latin typeface="Arial" panose="020B0604020202020204" pitchFamily="34" charset="0"/>
                  <a:cs typeface="Arial" panose="020B0604020202020204" pitchFamily="34" charset="0"/>
                  <a:sym typeface="Arial"/>
                </a:rPr>
                <a:t>3 days-mean</a:t>
              </a:r>
              <a:endParaRPr kumimoji="0" lang="ko-KR" altLang="en-US" sz="2400" b="1" i="1" u="none" strike="noStrike" kern="0" cap="none" spc="50" normalizeH="0" baseline="0" noProof="0" dirty="0">
                <a:ln w="0"/>
                <a:solidFill>
                  <a:srgbClr val="FFFF00"/>
                </a:solidFill>
                <a:effectLst>
                  <a:innerShdw blurRad="63500" dist="50800" dir="13500000">
                    <a:srgbClr val="000000">
                      <a:alpha val="50000"/>
                    </a:srgbClr>
                  </a:innerShdw>
                </a:effectLst>
                <a:uLnTx/>
                <a:uFillTx/>
                <a:latin typeface="Arial" panose="020B0604020202020204" pitchFamily="34" charset="0"/>
                <a:cs typeface="Arial" panose="020B0604020202020204" pitchFamily="34" charset="0"/>
                <a:sym typeface="Arial"/>
              </a:endParaRPr>
            </a:p>
          </p:txBody>
        </p:sp>
        <p:sp>
          <p:nvSpPr>
            <p:cNvPr id="17" name="TextBox 16">
              <a:extLst>
                <a:ext uri="{FF2B5EF4-FFF2-40B4-BE49-F238E27FC236}">
                  <a16:creationId xmlns:a16="http://schemas.microsoft.com/office/drawing/2014/main" id="{507E7F3E-9D2C-5285-B4B8-B546CB23F881}"/>
                </a:ext>
              </a:extLst>
            </p:cNvPr>
            <p:cNvSpPr txBox="1"/>
            <p:nvPr/>
          </p:nvSpPr>
          <p:spPr>
            <a:xfrm>
              <a:off x="40309968" y="18997230"/>
              <a:ext cx="30732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2400" b="1" i="1" u="none" strike="noStrike" kern="0" cap="none" spc="50" normalizeH="0" baseline="0" noProof="0" dirty="0">
                  <a:ln w="0"/>
                  <a:solidFill>
                    <a:srgbClr val="FFFF00"/>
                  </a:solidFill>
                  <a:effectLst>
                    <a:innerShdw blurRad="63500" dist="50800" dir="13500000">
                      <a:srgbClr val="000000">
                        <a:alpha val="50000"/>
                      </a:srgbClr>
                    </a:innerShdw>
                  </a:effectLst>
                  <a:uLnTx/>
                  <a:uFillTx/>
                  <a:latin typeface="Arial" panose="020B0604020202020204" pitchFamily="34" charset="0"/>
                  <a:cs typeface="Arial" panose="020B0604020202020204" pitchFamily="34" charset="0"/>
                  <a:sym typeface="Arial"/>
                </a:rPr>
                <a:t>Daily S5P-PROFOZ</a:t>
              </a:r>
              <a:endParaRPr kumimoji="0" lang="ko-KR" altLang="en-US" sz="2400" b="1" i="1" u="none" strike="noStrike" kern="0" cap="none" spc="50" normalizeH="0" baseline="0" noProof="0" dirty="0">
                <a:ln w="0"/>
                <a:solidFill>
                  <a:srgbClr val="FFFF00"/>
                </a:solidFill>
                <a:effectLst>
                  <a:innerShdw blurRad="63500" dist="50800" dir="13500000">
                    <a:srgbClr val="000000">
                      <a:alpha val="50000"/>
                    </a:srgbClr>
                  </a:innerShdw>
                </a:effectLst>
                <a:uLnTx/>
                <a:uFillTx/>
                <a:latin typeface="Arial" panose="020B0604020202020204" pitchFamily="34" charset="0"/>
                <a:cs typeface="Arial" panose="020B0604020202020204" pitchFamily="34" charset="0"/>
                <a:sym typeface="Arial"/>
              </a:endParaRPr>
            </a:p>
          </p:txBody>
        </p:sp>
        <p:sp>
          <p:nvSpPr>
            <p:cNvPr id="18" name="TextBox 17">
              <a:extLst>
                <a:ext uri="{FF2B5EF4-FFF2-40B4-BE49-F238E27FC236}">
                  <a16:creationId xmlns:a16="http://schemas.microsoft.com/office/drawing/2014/main" id="{C33F4485-4BCB-CD8C-E8A1-339874BC0D7C}"/>
                </a:ext>
              </a:extLst>
            </p:cNvPr>
            <p:cNvSpPr txBox="1"/>
            <p:nvPr/>
          </p:nvSpPr>
          <p:spPr>
            <a:xfrm>
              <a:off x="45460865" y="18277627"/>
              <a:ext cx="3471212" cy="1226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2400" b="1" i="1" u="none" strike="noStrike" kern="0" cap="none" spc="50" normalizeH="0" baseline="0" noProof="0" dirty="0">
                  <a:ln w="0"/>
                  <a:solidFill>
                    <a:srgbClr val="FFFF00"/>
                  </a:solidFill>
                  <a:effectLst>
                    <a:innerShdw blurRad="63500" dist="50800" dir="13500000">
                      <a:srgbClr val="000000">
                        <a:alpha val="50000"/>
                      </a:srgbClr>
                    </a:innerShdw>
                  </a:effectLst>
                  <a:uLnTx/>
                  <a:uFillTx/>
                  <a:latin typeface="Arial" panose="020B0604020202020204" pitchFamily="34" charset="0"/>
                  <a:cs typeface="Arial" panose="020B0604020202020204" pitchFamily="34" charset="0"/>
                  <a:sym typeface="Arial"/>
                </a:rPr>
                <a:t>GEMS-PROFOZ</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ko-KR" sz="2400" b="1" i="1" u="none" strike="noStrike" kern="0" cap="none" spc="50" normalizeH="0" baseline="0" noProof="0" dirty="0">
                  <a:ln w="0"/>
                  <a:solidFill>
                    <a:srgbClr val="FFFF00"/>
                  </a:solidFill>
                  <a:effectLst>
                    <a:innerShdw blurRad="63500" dist="50800" dir="13500000">
                      <a:srgbClr val="000000">
                        <a:alpha val="50000"/>
                      </a:srgbClr>
                    </a:innerShdw>
                  </a:effectLst>
                  <a:uLnTx/>
                  <a:uFillTx/>
                  <a:latin typeface="Arial" panose="020B0604020202020204" pitchFamily="34" charset="0"/>
                  <a:cs typeface="Arial" panose="020B0604020202020204" pitchFamily="34" charset="0"/>
                  <a:sym typeface="Arial"/>
                </a:rPr>
                <a:t>    04:45 UTC</a:t>
              </a:r>
              <a:endParaRPr kumimoji="0" lang="ko-KR" altLang="en-US" sz="2400" b="1" i="1" u="none" strike="noStrike" kern="0" cap="none" spc="50" normalizeH="0" baseline="0" noProof="0" dirty="0">
                <a:ln w="0"/>
                <a:solidFill>
                  <a:srgbClr val="FFFF00"/>
                </a:solidFill>
                <a:effectLst>
                  <a:innerShdw blurRad="63500" dist="50800" dir="13500000">
                    <a:srgbClr val="000000">
                      <a:alpha val="50000"/>
                    </a:srgbClr>
                  </a:innerShdw>
                </a:effectLst>
                <a:uLnTx/>
                <a:uFillTx/>
                <a:latin typeface="Arial" panose="020B0604020202020204" pitchFamily="34" charset="0"/>
                <a:cs typeface="Arial" panose="020B0604020202020204" pitchFamily="34" charset="0"/>
                <a:sym typeface="Arial"/>
              </a:endParaRPr>
            </a:p>
          </p:txBody>
        </p:sp>
      </p:grpSp>
      <p:sp>
        <p:nvSpPr>
          <p:cNvPr id="19" name="TextBox 18">
            <a:extLst>
              <a:ext uri="{FF2B5EF4-FFF2-40B4-BE49-F238E27FC236}">
                <a16:creationId xmlns:a16="http://schemas.microsoft.com/office/drawing/2014/main" id="{8318C871-D122-1C85-07F4-310731922971}"/>
              </a:ext>
            </a:extLst>
          </p:cNvPr>
          <p:cNvSpPr txBox="1"/>
          <p:nvPr/>
        </p:nvSpPr>
        <p:spPr>
          <a:xfrm>
            <a:off x="9802431" y="3589306"/>
            <a:ext cx="22878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Credit: </a:t>
            </a:r>
            <a:r>
              <a:rPr kumimoji="0" lang="en-US" sz="1800" b="1" i="0" u="none" strike="noStrike" kern="0" cap="none" spc="0" normalizeH="0" baseline="0" noProof="0" dirty="0" err="1">
                <a:ln>
                  <a:noFill/>
                </a:ln>
                <a:solidFill>
                  <a:srgbClr val="000000"/>
                </a:solidFill>
                <a:effectLst/>
                <a:uLnTx/>
                <a:uFillTx/>
                <a:latin typeface="Arial"/>
                <a:cs typeface="Arial"/>
                <a:sym typeface="Arial"/>
              </a:rPr>
              <a:t>Juseon</a:t>
            </a:r>
            <a:r>
              <a:rPr kumimoji="0" lang="en-US" sz="1800" b="1" i="0" u="none" strike="noStrike" kern="0" cap="none" spc="0" normalizeH="0" baseline="0" noProof="0" dirty="0">
                <a:ln>
                  <a:noFill/>
                </a:ln>
                <a:solidFill>
                  <a:srgbClr val="000000"/>
                </a:solidFill>
                <a:effectLst/>
                <a:uLnTx/>
                <a:uFillTx/>
                <a:latin typeface="Arial"/>
                <a:cs typeface="Arial"/>
                <a:sym typeface="Arial"/>
              </a:rPr>
              <a:t> </a:t>
            </a:r>
            <a:r>
              <a:rPr kumimoji="0" lang="en-US" sz="1800" b="1" i="0" u="none" strike="noStrike" kern="0" cap="none" spc="0" normalizeH="0" baseline="0" noProof="0" dirty="0" err="1">
                <a:ln>
                  <a:noFill/>
                </a:ln>
                <a:solidFill>
                  <a:srgbClr val="000000"/>
                </a:solidFill>
                <a:effectLst/>
                <a:uLnTx/>
                <a:uFillTx/>
                <a:latin typeface="Arial"/>
                <a:cs typeface="Arial"/>
                <a:sym typeface="Arial"/>
              </a:rPr>
              <a:t>Bak</a:t>
            </a:r>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80998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DD6499-AFB5-49CB-BD73-8AD9D6ACA5BC}"/>
              </a:ext>
            </a:extLst>
          </p:cNvPr>
          <p:cNvSpPr>
            <a:spLocks noGrp="1"/>
          </p:cNvSpPr>
          <p:nvPr>
            <p:ph type="title"/>
          </p:nvPr>
        </p:nvSpPr>
        <p:spPr/>
        <p:txBody>
          <a:bodyPr/>
          <a:lstStyle/>
          <a:p>
            <a:r>
              <a:rPr lang="en-US" dirty="0"/>
              <a:t>Test TEMPO NO2</a:t>
            </a:r>
            <a:br>
              <a:rPr lang="en-US" dirty="0"/>
            </a:br>
            <a:r>
              <a:rPr lang="en-US" dirty="0"/>
              <a:t>Algorithm with GEMS Data</a:t>
            </a:r>
          </a:p>
        </p:txBody>
      </p:sp>
      <p:sp>
        <p:nvSpPr>
          <p:cNvPr id="10" name="TextBox 9">
            <a:extLst>
              <a:ext uri="{FF2B5EF4-FFF2-40B4-BE49-F238E27FC236}">
                <a16:creationId xmlns:a16="http://schemas.microsoft.com/office/drawing/2014/main" id="{274DBDA3-C9AF-F04B-BB62-0CC36645D0E6}"/>
              </a:ext>
            </a:extLst>
          </p:cNvPr>
          <p:cNvSpPr txBox="1"/>
          <p:nvPr/>
        </p:nvSpPr>
        <p:spPr>
          <a:xfrm>
            <a:off x="0" y="5569884"/>
            <a:ext cx="1219199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2200" b="1" i="0" u="none" strike="noStrike" kern="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sym typeface="Arial"/>
              </a:rPr>
              <a:t>NO</a:t>
            </a:r>
            <a:r>
              <a:rPr kumimoji="0" lang="en-US" sz="2200" b="1" i="0" u="none" strike="noStrike" kern="0" cap="none" spc="0" normalizeH="0" baseline="-25000" noProof="0" dirty="0">
                <a:ln>
                  <a:noFill/>
                </a:ln>
                <a:solidFill>
                  <a:prstClr val="black"/>
                </a:solidFill>
                <a:effectLst/>
                <a:uLnTx/>
                <a:uFillTx/>
                <a:latin typeface="Calibri"/>
                <a:ea typeface="Calibri" panose="020F0502020204030204" pitchFamily="34" charset="0"/>
                <a:cs typeface="Times New Roman" panose="02020603050405020304" pitchFamily="18" charset="0"/>
                <a:sym typeface="Arial"/>
              </a:rPr>
              <a:t>2</a:t>
            </a:r>
            <a:r>
              <a:rPr kumimoji="0" lang="en-US" sz="2200" b="1" i="0" u="none" strike="noStrike" kern="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sym typeface="Arial"/>
              </a:rPr>
              <a:t> Slant Column Densities (SCDs) observed by GEMS (V1) on June 1, 2021 at 6:45 UTC are similar to SAO TEMPO NO</a:t>
            </a:r>
            <a:r>
              <a:rPr kumimoji="0" lang="en-US" sz="2200" b="1" i="0" u="none" strike="noStrike" kern="0" cap="none" spc="0" normalizeH="0" baseline="-25000" noProof="0" dirty="0">
                <a:ln>
                  <a:noFill/>
                </a:ln>
                <a:solidFill>
                  <a:prstClr val="black"/>
                </a:solidFill>
                <a:effectLst/>
                <a:uLnTx/>
                <a:uFillTx/>
                <a:latin typeface="Calibri"/>
                <a:ea typeface="Calibri" panose="020F0502020204030204" pitchFamily="34" charset="0"/>
                <a:cs typeface="Times New Roman" panose="02020603050405020304" pitchFamily="18" charset="0"/>
                <a:sym typeface="Arial"/>
              </a:rPr>
              <a:t>2</a:t>
            </a:r>
            <a:r>
              <a:rPr kumimoji="0" lang="en-US" sz="2200" b="1" i="0" u="none" strike="noStrike" kern="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sym typeface="Arial"/>
              </a:rPr>
              <a:t> SCDs from the same GEMS data except for some known positive biases in the GEMS V1 operational retrievals.</a:t>
            </a:r>
          </a:p>
        </p:txBody>
      </p:sp>
      <p:sp>
        <p:nvSpPr>
          <p:cNvPr id="4" name="Slide Number Placeholder 3">
            <a:extLst>
              <a:ext uri="{FF2B5EF4-FFF2-40B4-BE49-F238E27FC236}">
                <a16:creationId xmlns:a16="http://schemas.microsoft.com/office/drawing/2014/main" id="{7C6B3425-405B-4DC1-81F3-C5380A1B8A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8" name="TextBox 7">
            <a:extLst>
              <a:ext uri="{FF2B5EF4-FFF2-40B4-BE49-F238E27FC236}">
                <a16:creationId xmlns:a16="http://schemas.microsoft.com/office/drawing/2014/main" id="{38150BB2-2E88-B9EE-75E7-C1FEE9BA1C8E}"/>
              </a:ext>
            </a:extLst>
          </p:cNvPr>
          <p:cNvSpPr txBox="1"/>
          <p:nvPr/>
        </p:nvSpPr>
        <p:spPr>
          <a:xfrm>
            <a:off x="2355717" y="1072749"/>
            <a:ext cx="1760706"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dirty="0">
                <a:ln>
                  <a:noFill/>
                </a:ln>
                <a:solidFill>
                  <a:srgbClr val="000000"/>
                </a:solidFill>
                <a:effectLst/>
                <a:uLnTx/>
                <a:uFillTx/>
                <a:latin typeface="Arial"/>
                <a:cs typeface="Arial"/>
                <a:sym typeface="Arial"/>
              </a:rPr>
              <a:t>GEMS</a:t>
            </a:r>
          </a:p>
        </p:txBody>
      </p:sp>
      <p:grpSp>
        <p:nvGrpSpPr>
          <p:cNvPr id="16" name="Group 15">
            <a:extLst>
              <a:ext uri="{FF2B5EF4-FFF2-40B4-BE49-F238E27FC236}">
                <a16:creationId xmlns:a16="http://schemas.microsoft.com/office/drawing/2014/main" id="{EC8DBB8D-95BE-BEF0-6264-F3C3DFBD5761}"/>
              </a:ext>
            </a:extLst>
          </p:cNvPr>
          <p:cNvGrpSpPr/>
          <p:nvPr/>
        </p:nvGrpSpPr>
        <p:grpSpPr>
          <a:xfrm>
            <a:off x="1371600" y="1072749"/>
            <a:ext cx="9192152" cy="4568711"/>
            <a:chOff x="1499924" y="1059773"/>
            <a:chExt cx="9192152" cy="4568711"/>
          </a:xfrm>
        </p:grpSpPr>
        <p:pic>
          <p:nvPicPr>
            <p:cNvPr id="7" name="Picture 6">
              <a:extLst>
                <a:ext uri="{FF2B5EF4-FFF2-40B4-BE49-F238E27FC236}">
                  <a16:creationId xmlns:a16="http://schemas.microsoft.com/office/drawing/2014/main" id="{8A7C7B2A-7669-AB4E-9099-8281CDD3034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9924" y="1151709"/>
              <a:ext cx="9192152" cy="4476775"/>
            </a:xfrm>
            <a:prstGeom prst="rect">
              <a:avLst/>
            </a:prstGeom>
            <a:noFill/>
          </p:spPr>
        </p:pic>
        <p:sp>
          <p:nvSpPr>
            <p:cNvPr id="2" name="TextBox 1">
              <a:extLst>
                <a:ext uri="{FF2B5EF4-FFF2-40B4-BE49-F238E27FC236}">
                  <a16:creationId xmlns:a16="http://schemas.microsoft.com/office/drawing/2014/main" id="{FB425F7F-90AA-7205-7A11-83883726BE9B}"/>
                </a:ext>
              </a:extLst>
            </p:cNvPr>
            <p:cNvSpPr txBox="1"/>
            <p:nvPr/>
          </p:nvSpPr>
          <p:spPr>
            <a:xfrm>
              <a:off x="4972216" y="1075627"/>
              <a:ext cx="2566720"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dirty="0">
                  <a:ln>
                    <a:noFill/>
                  </a:ln>
                  <a:solidFill>
                    <a:srgbClr val="000000"/>
                  </a:solidFill>
                  <a:effectLst/>
                  <a:uLnTx/>
                  <a:uFillTx/>
                  <a:latin typeface="Arial"/>
                  <a:cs typeface="Arial"/>
                  <a:sym typeface="Arial"/>
                </a:rPr>
                <a:t>SAO MEASURES/TEMPO </a:t>
              </a:r>
            </a:p>
          </p:txBody>
        </p:sp>
        <p:sp>
          <p:nvSpPr>
            <p:cNvPr id="9" name="TextBox 8">
              <a:extLst>
                <a:ext uri="{FF2B5EF4-FFF2-40B4-BE49-F238E27FC236}">
                  <a16:creationId xmlns:a16="http://schemas.microsoft.com/office/drawing/2014/main" id="{0A63F876-7B55-56FF-FFA3-C90685567419}"/>
                </a:ext>
              </a:extLst>
            </p:cNvPr>
            <p:cNvSpPr txBox="1"/>
            <p:nvPr/>
          </p:nvSpPr>
          <p:spPr>
            <a:xfrm>
              <a:off x="2333013" y="1059773"/>
              <a:ext cx="1760706"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dirty="0">
                  <a:ln>
                    <a:noFill/>
                  </a:ln>
                  <a:solidFill>
                    <a:srgbClr val="000000"/>
                  </a:solidFill>
                  <a:effectLst/>
                  <a:uLnTx/>
                  <a:uFillTx/>
                  <a:latin typeface="Arial"/>
                  <a:cs typeface="Arial"/>
                  <a:sym typeface="Arial"/>
                </a:rPr>
                <a:t>GEMS</a:t>
              </a:r>
            </a:p>
          </p:txBody>
        </p:sp>
        <p:sp>
          <p:nvSpPr>
            <p:cNvPr id="11" name="TextBox 10">
              <a:extLst>
                <a:ext uri="{FF2B5EF4-FFF2-40B4-BE49-F238E27FC236}">
                  <a16:creationId xmlns:a16="http://schemas.microsoft.com/office/drawing/2014/main" id="{5842A2B2-7AC0-EF0B-E72A-3DFD24C73A46}"/>
                </a:ext>
              </a:extLst>
            </p:cNvPr>
            <p:cNvSpPr txBox="1"/>
            <p:nvPr/>
          </p:nvSpPr>
          <p:spPr>
            <a:xfrm>
              <a:off x="7986408" y="1071260"/>
              <a:ext cx="2636195"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dirty="0">
                  <a:ln>
                    <a:noFill/>
                  </a:ln>
                  <a:solidFill>
                    <a:srgbClr val="000000"/>
                  </a:solidFill>
                  <a:effectLst/>
                  <a:uLnTx/>
                  <a:uFillTx/>
                  <a:latin typeface="Arial"/>
                  <a:cs typeface="Arial"/>
                  <a:sym typeface="Arial"/>
                </a:rPr>
                <a:t>GEMS-MEASURES</a:t>
              </a:r>
            </a:p>
          </p:txBody>
        </p:sp>
      </p:grpSp>
      <p:sp>
        <p:nvSpPr>
          <p:cNvPr id="12" name="TextBox 11">
            <a:extLst>
              <a:ext uri="{FF2B5EF4-FFF2-40B4-BE49-F238E27FC236}">
                <a16:creationId xmlns:a16="http://schemas.microsoft.com/office/drawing/2014/main" id="{6DF99B5A-A96F-8261-3754-CC754009BB18}"/>
              </a:ext>
            </a:extLst>
          </p:cNvPr>
          <p:cNvSpPr txBox="1"/>
          <p:nvPr/>
        </p:nvSpPr>
        <p:spPr>
          <a:xfrm>
            <a:off x="8933595" y="4490258"/>
            <a:ext cx="31213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Credit: Hyeong-</a:t>
            </a:r>
            <a:r>
              <a:rPr kumimoji="0" lang="en-US" sz="1800" b="1" i="0" u="none" strike="noStrike" kern="0" cap="none" spc="0" normalizeH="0" baseline="0" noProof="0" dirty="0" err="1">
                <a:ln>
                  <a:noFill/>
                </a:ln>
                <a:solidFill>
                  <a:srgbClr val="000000"/>
                </a:solidFill>
                <a:effectLst/>
                <a:uLnTx/>
                <a:uFillTx/>
                <a:latin typeface="Arial"/>
                <a:cs typeface="Arial"/>
                <a:sym typeface="Arial"/>
              </a:rPr>
              <a:t>Ahn</a:t>
            </a:r>
            <a:r>
              <a:rPr kumimoji="0" lang="en-US" sz="1800" b="1" i="0" u="none" strike="noStrike" kern="0" cap="none" spc="0" normalizeH="0" baseline="0" noProof="0" dirty="0">
                <a:ln>
                  <a:noFill/>
                </a:ln>
                <a:solidFill>
                  <a:srgbClr val="000000"/>
                </a:solidFill>
                <a:effectLst/>
                <a:uLnTx/>
                <a:uFillTx/>
                <a:latin typeface="Arial"/>
                <a:cs typeface="Arial"/>
                <a:sym typeface="Arial"/>
              </a:rPr>
              <a:t> Kwon </a:t>
            </a:r>
          </a:p>
        </p:txBody>
      </p:sp>
    </p:spTree>
    <p:extLst>
      <p:ext uri="{BB962C8B-B14F-4D97-AF65-F5344CB8AC3E}">
        <p14:creationId xmlns:p14="http://schemas.microsoft.com/office/powerpoint/2010/main" val="821796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95013"/>
            <a:ext cx="12192000" cy="632126"/>
          </a:xfrm>
        </p:spPr>
        <p:txBody>
          <a:bodyPr>
            <a:noAutofit/>
          </a:bodyPr>
          <a:lstStyle/>
          <a:p>
            <a:r>
              <a:rPr lang="en-US" sz="3600" dirty="0">
                <a:solidFill>
                  <a:schemeClr val="bg1"/>
                </a:solidFill>
                <a:latin typeface="Calibri" panose="020F0502020204030204" pitchFamily="34" charset="0"/>
                <a:cs typeface="Calibri" panose="020F0502020204030204" pitchFamily="34" charset="0"/>
              </a:rPr>
              <a:t>Impacts of Air Pollution</a:t>
            </a:r>
          </a:p>
        </p:txBody>
      </p:sp>
      <p:sp>
        <p:nvSpPr>
          <p:cNvPr id="4" name="Content Placeholder 1">
            <a:extLst>
              <a:ext uri="{FF2B5EF4-FFF2-40B4-BE49-F238E27FC236}">
                <a16:creationId xmlns:a16="http://schemas.microsoft.com/office/drawing/2014/main" id="{99A2CA67-460C-35CC-6D96-7D0F610B21AA}"/>
              </a:ext>
            </a:extLst>
          </p:cNvPr>
          <p:cNvSpPr>
            <a:spLocks noGrp="1"/>
          </p:cNvSpPr>
          <p:nvPr>
            <p:ph idx="1"/>
          </p:nvPr>
        </p:nvSpPr>
        <p:spPr>
          <a:xfrm>
            <a:off x="170955" y="1097882"/>
            <a:ext cx="11643777" cy="5712247"/>
          </a:xfrm>
        </p:spPr>
        <p:txBody>
          <a:bodyPr>
            <a:noAutofit/>
          </a:bodyPr>
          <a:lstStyle/>
          <a:p>
            <a:pPr>
              <a:buFont typeface="Wingdings" pitchFamily="2" charset="2"/>
              <a:buChar char="q"/>
            </a:pPr>
            <a:r>
              <a:rPr lang="en-US" sz="2400" b="1" dirty="0">
                <a:solidFill>
                  <a:schemeClr val="accent5">
                    <a:lumMod val="50000"/>
                  </a:schemeClr>
                </a:solidFill>
                <a:latin typeface="Roboto" panose="02000000000000000000" pitchFamily="2" charset="0"/>
                <a:ea typeface="Roboto" panose="02000000000000000000" pitchFamily="2" charset="0"/>
              </a:rPr>
              <a:t>State of the Air 2023 Report [American Lung Association]</a:t>
            </a:r>
          </a:p>
          <a:p>
            <a:pPr lvl="1">
              <a:lnSpc>
                <a:spcPct val="100000"/>
              </a:lnSpc>
              <a:buClr>
                <a:schemeClr val="tx1"/>
              </a:buClr>
              <a:buFont typeface="Wingdings" pitchFamily="2" charset="2"/>
              <a:buChar char="Ø"/>
            </a:pPr>
            <a:r>
              <a:rPr lang="en-US" sz="2000" b="1" dirty="0">
                <a:solidFill>
                  <a:srgbClr val="00B0F0"/>
                </a:solidFill>
                <a:latin typeface="Times New Roman" panose="02020603050405020304" pitchFamily="18" charset="0"/>
                <a:ea typeface="Roboto" panose="02000000000000000000" pitchFamily="2" charset="0"/>
                <a:cs typeface="Times New Roman" panose="02020603050405020304" pitchFamily="18" charset="0"/>
              </a:rPr>
              <a:t>More than 1 in 3 Americans (36% or 119.6M) lives in places with unhealthy levels of air pollutions</a:t>
            </a:r>
          </a:p>
          <a:p>
            <a:pPr lvl="1">
              <a:lnSpc>
                <a:spcPct val="100000"/>
              </a:lnSpc>
              <a:buClr>
                <a:schemeClr val="tx1"/>
              </a:buClr>
              <a:buFont typeface="Wingdings" pitchFamily="2" charset="2"/>
              <a:buChar char="Ø"/>
            </a:pPr>
            <a:r>
              <a:rPr lang="en-US" sz="2000" b="1" dirty="0">
                <a:solidFill>
                  <a:srgbClr val="00B0F0"/>
                </a:solidFill>
                <a:latin typeface="Times New Roman" panose="02020603050405020304" pitchFamily="18" charset="0"/>
                <a:ea typeface="Roboto" panose="02000000000000000000" pitchFamily="2" charset="0"/>
                <a:cs typeface="Times New Roman" panose="02020603050405020304" pitchFamily="18" charset="0"/>
              </a:rPr>
              <a:t>Climate change is making the job of cleaning up the air more difficult</a:t>
            </a:r>
          </a:p>
          <a:p>
            <a:pPr lvl="1">
              <a:lnSpc>
                <a:spcPct val="100000"/>
              </a:lnSpc>
              <a:buClr>
                <a:schemeClr val="tx1"/>
              </a:buClr>
              <a:buFont typeface="Wingdings" pitchFamily="2" charset="2"/>
              <a:buChar char="Ø"/>
            </a:pPr>
            <a:r>
              <a:rPr lang="en-US" sz="2000" b="1" dirty="0">
                <a:solidFill>
                  <a:srgbClr val="00B0F0"/>
                </a:solidFill>
                <a:latin typeface="Times New Roman" panose="02020603050405020304" pitchFamily="18" charset="0"/>
                <a:ea typeface="Roboto" panose="02000000000000000000" pitchFamily="2" charset="0"/>
                <a:cs typeface="Times New Roman" panose="02020603050405020304" pitchFamily="18" charset="0"/>
              </a:rPr>
              <a:t>People of color were 3.7 times as likely as white people to live in a county with 3 failing grades.</a:t>
            </a:r>
          </a:p>
          <a:p>
            <a:pPr>
              <a:buFont typeface="Wingdings" pitchFamily="2" charset="2"/>
              <a:buChar char="q"/>
            </a:pPr>
            <a:r>
              <a:rPr lang="en-US" sz="2400" b="1" dirty="0">
                <a:solidFill>
                  <a:schemeClr val="accent5">
                    <a:lumMod val="50000"/>
                  </a:schemeClr>
                </a:solidFill>
                <a:latin typeface="Roboto" panose="02000000000000000000" pitchFamily="2" charset="0"/>
                <a:ea typeface="Roboto" panose="02000000000000000000" pitchFamily="2" charset="0"/>
              </a:rPr>
              <a:t>Health</a:t>
            </a:r>
          </a:p>
          <a:p>
            <a:pPr lvl="1">
              <a:lnSpc>
                <a:spcPct val="100000"/>
              </a:lnSpc>
              <a:buClr>
                <a:schemeClr val="tx1"/>
              </a:buClr>
              <a:buFont typeface="Wingdings" pitchFamily="2" charset="2"/>
              <a:buChar char="Ø"/>
            </a:pPr>
            <a:r>
              <a:rPr lang="en-US" sz="2000" b="1" dirty="0">
                <a:solidFill>
                  <a:srgbClr val="00B0F0"/>
                </a:solidFill>
                <a:latin typeface="Times New Roman" panose="02020603050405020304" pitchFamily="18" charset="0"/>
                <a:ea typeface="Roboto" panose="02000000000000000000" pitchFamily="2" charset="0"/>
                <a:cs typeface="Times New Roman" panose="02020603050405020304" pitchFamily="18" charset="0"/>
              </a:rPr>
              <a:t>4.2 million people globally (60,000 in US) of premature death linked to air pollution in 2016 [WHO]</a:t>
            </a:r>
          </a:p>
          <a:p>
            <a:pPr lvl="1">
              <a:lnSpc>
                <a:spcPct val="100000"/>
              </a:lnSpc>
              <a:buClr>
                <a:schemeClr val="tx1"/>
              </a:buClr>
              <a:buFont typeface="Wingdings" pitchFamily="2" charset="2"/>
              <a:buChar char="Ø"/>
            </a:pPr>
            <a:r>
              <a:rPr lang="en-US" sz="2000" b="1" dirty="0">
                <a:solidFill>
                  <a:srgbClr val="00B0F0"/>
                </a:solidFill>
                <a:latin typeface="Times New Roman" panose="02020603050405020304" pitchFamily="18" charset="0"/>
                <a:ea typeface="Roboto" panose="02000000000000000000" pitchFamily="2" charset="0"/>
                <a:cs typeface="Times New Roman" panose="02020603050405020304" pitchFamily="18" charset="0"/>
              </a:rPr>
              <a:t>Particulate matter (PM), ozone (O</a:t>
            </a:r>
            <a:r>
              <a:rPr lang="en-US" sz="2000" b="1" baseline="-25000" dirty="0">
                <a:solidFill>
                  <a:srgbClr val="00B0F0"/>
                </a:solidFill>
                <a:latin typeface="Times New Roman" panose="02020603050405020304" pitchFamily="18" charset="0"/>
                <a:ea typeface="Roboto" panose="02000000000000000000" pitchFamily="2" charset="0"/>
                <a:cs typeface="Times New Roman" panose="02020603050405020304" pitchFamily="18" charset="0"/>
              </a:rPr>
              <a:t>3</a:t>
            </a:r>
            <a:r>
              <a:rPr lang="en-US" sz="2000" b="1" dirty="0">
                <a:solidFill>
                  <a:srgbClr val="00B0F0"/>
                </a:solidFill>
                <a:latin typeface="Times New Roman" panose="02020603050405020304" pitchFamily="18" charset="0"/>
                <a:ea typeface="Roboto" panose="02000000000000000000" pitchFamily="2" charset="0"/>
                <a:cs typeface="Times New Roman" panose="02020603050405020304" pitchFamily="18" charset="0"/>
              </a:rPr>
              <a:t>), nitrogen dioxide (NO</a:t>
            </a:r>
            <a:r>
              <a:rPr lang="en-US" sz="2000" b="1" baseline="-25000" dirty="0">
                <a:solidFill>
                  <a:srgbClr val="00B0F0"/>
                </a:solidFill>
                <a:latin typeface="Times New Roman" panose="02020603050405020304" pitchFamily="18" charset="0"/>
                <a:ea typeface="Roboto" panose="02000000000000000000" pitchFamily="2" charset="0"/>
                <a:cs typeface="Times New Roman" panose="02020603050405020304" pitchFamily="18" charset="0"/>
              </a:rPr>
              <a:t>2</a:t>
            </a:r>
            <a:r>
              <a:rPr lang="en-US" sz="2000" b="1" dirty="0">
                <a:solidFill>
                  <a:srgbClr val="00B0F0"/>
                </a:solidFill>
                <a:latin typeface="Times New Roman" panose="02020603050405020304" pitchFamily="18" charset="0"/>
                <a:ea typeface="Roboto" panose="02000000000000000000" pitchFamily="2" charset="0"/>
                <a:cs typeface="Times New Roman" panose="02020603050405020304" pitchFamily="18" charset="0"/>
              </a:rPr>
              <a:t>) and sulfur dioxide (SO</a:t>
            </a:r>
            <a:r>
              <a:rPr lang="en-US" sz="2000" b="1" baseline="-25000" dirty="0">
                <a:solidFill>
                  <a:srgbClr val="00B0F0"/>
                </a:solidFill>
                <a:latin typeface="Times New Roman" panose="02020603050405020304" pitchFamily="18" charset="0"/>
                <a:ea typeface="Roboto" panose="02000000000000000000" pitchFamily="2" charset="0"/>
                <a:cs typeface="Times New Roman" panose="02020603050405020304" pitchFamily="18" charset="0"/>
              </a:rPr>
              <a:t>2</a:t>
            </a:r>
            <a:r>
              <a:rPr lang="en-US" sz="2000" b="1" dirty="0">
                <a:solidFill>
                  <a:srgbClr val="00B0F0"/>
                </a:solidFill>
                <a:latin typeface="Times New Roman" panose="02020603050405020304" pitchFamily="18" charset="0"/>
                <a:ea typeface="Roboto" panose="02000000000000000000" pitchFamily="2" charset="0"/>
                <a:cs typeface="Times New Roman" panose="02020603050405020304" pitchFamily="18" charset="0"/>
              </a:rPr>
              <a:t>) have strongest links to mortality and morbidity</a:t>
            </a:r>
          </a:p>
          <a:p>
            <a:pPr lvl="1">
              <a:lnSpc>
                <a:spcPct val="100000"/>
              </a:lnSpc>
              <a:buClr>
                <a:schemeClr val="tx1"/>
              </a:buClr>
              <a:buFont typeface="Wingdings" pitchFamily="2" charset="2"/>
              <a:buChar char="Ø"/>
            </a:pPr>
            <a:r>
              <a:rPr lang="en-US" sz="2000" b="1" dirty="0">
                <a:solidFill>
                  <a:srgbClr val="00B0F0"/>
                </a:solidFill>
                <a:latin typeface="Times New Roman" panose="02020603050405020304" pitchFamily="18" charset="0"/>
                <a:ea typeface="Roboto" panose="02000000000000000000" pitchFamily="2" charset="0"/>
                <a:cs typeface="Times New Roman" panose="02020603050405020304" pitchFamily="18" charset="0"/>
              </a:rPr>
              <a:t>Increased risk of COPD, respiratory infections, asthma, lung cancer, preterm birth, heart disease, stroke, diabetes </a:t>
            </a:r>
          </a:p>
          <a:p>
            <a:pPr>
              <a:buClr>
                <a:srgbClr val="002060"/>
              </a:buClr>
              <a:buFont typeface="Wingdings" pitchFamily="2" charset="2"/>
              <a:buChar char="q"/>
            </a:pPr>
            <a:r>
              <a:rPr lang="en-US" sz="2400" b="1" dirty="0">
                <a:solidFill>
                  <a:srgbClr val="002060"/>
                </a:solidFill>
                <a:latin typeface="Roboto" panose="02000000000000000000" pitchFamily="2" charset="0"/>
                <a:ea typeface="Roboto" panose="02000000000000000000" pitchFamily="2" charset="0"/>
              </a:rPr>
              <a:t>Ecosystems</a:t>
            </a:r>
          </a:p>
          <a:p>
            <a:pPr lvl="1">
              <a:buClr>
                <a:schemeClr val="tx1"/>
              </a:buClr>
              <a:buFont typeface="Wingdings" pitchFamily="2" charset="2"/>
              <a:buChar char="Ø"/>
            </a:pPr>
            <a:r>
              <a:rPr lang="en-US" sz="2000" b="1" dirty="0">
                <a:solidFill>
                  <a:srgbClr val="00B0F0"/>
                </a:solidFill>
                <a:latin typeface="Times New Roman" panose="02020603050405020304" pitchFamily="18" charset="0"/>
                <a:ea typeface="Roboto" panose="02000000000000000000" pitchFamily="2" charset="0"/>
                <a:cs typeface="Times New Roman" panose="02020603050405020304" pitchFamily="18" charset="0"/>
              </a:rPr>
              <a:t>Harmful effects on crops and vegetation from ozone</a:t>
            </a:r>
          </a:p>
          <a:p>
            <a:pPr lvl="1">
              <a:buClr>
                <a:schemeClr val="tx1"/>
              </a:buClr>
              <a:buFont typeface="Wingdings" pitchFamily="2" charset="2"/>
              <a:buChar char="Ø"/>
            </a:pPr>
            <a:r>
              <a:rPr lang="en-US" sz="2000" b="1" dirty="0">
                <a:solidFill>
                  <a:srgbClr val="00B0F0"/>
                </a:solidFill>
                <a:latin typeface="Times New Roman" panose="02020603050405020304" pitchFamily="18" charset="0"/>
                <a:ea typeface="Roboto" panose="02000000000000000000" pitchFamily="2" charset="0"/>
                <a:cs typeface="Times New Roman" panose="02020603050405020304" pitchFamily="18" charset="0"/>
              </a:rPr>
              <a:t>Deposition adds excess nitrogen and sulfur to soils, vegetation and water</a:t>
            </a:r>
          </a:p>
        </p:txBody>
      </p:sp>
      <p:sp>
        <p:nvSpPr>
          <p:cNvPr id="8" name="Slide Number Placeholder 2">
            <a:extLst>
              <a:ext uri="{FF2B5EF4-FFF2-40B4-BE49-F238E27FC236}">
                <a16:creationId xmlns:a16="http://schemas.microsoft.com/office/drawing/2014/main" id="{77E2375B-0AD3-CBAD-3ECC-86F6B18D810C}"/>
              </a:ext>
            </a:extLst>
          </p:cNvPr>
          <p:cNvSpPr txBox="1">
            <a:spLocks/>
          </p:cNvSpPr>
          <p:nvPr/>
        </p:nvSpPr>
        <p:spPr>
          <a:xfrm>
            <a:off x="9448800" y="6570338"/>
            <a:ext cx="2743200"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US" sz="1600" smtClean="0">
                <a:solidFill>
                  <a:schemeClr val="tx1">
                    <a:lumMod val="50000"/>
                    <a:lumOff val="50000"/>
                  </a:schemeClr>
                </a:solidFill>
                <a:latin typeface="Arial" panose="020B0604020202020204" pitchFamily="34" charset="0"/>
                <a:cs typeface="Arial" panose="020B0604020202020204" pitchFamily="34" charset="0"/>
              </a:rPr>
              <a:pPr algn="r"/>
              <a:t>3</a:t>
            </a:fld>
            <a:endParaRPr lang="en-US" sz="16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776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AC52054-FA57-40EB-83A9-F204B497AD61}"/>
              </a:ext>
            </a:extLst>
          </p:cNvPr>
          <p:cNvSpPr>
            <a:spLocks noGrp="1"/>
          </p:cNvSpPr>
          <p:nvPr>
            <p:ph idx="1"/>
          </p:nvPr>
        </p:nvSpPr>
        <p:spPr>
          <a:xfrm>
            <a:off x="101600" y="5341790"/>
            <a:ext cx="11988800" cy="766910"/>
          </a:xfrm>
        </p:spPr>
        <p:txBody>
          <a:bodyPr/>
          <a:lstStyle/>
          <a:p>
            <a:r>
              <a:rPr lang="en-US" sz="2400" dirty="0">
                <a:sym typeface="Arial"/>
              </a:rPr>
              <a:t>SAO’s GEMS formaldehyde retrievals on June 1, 2021 at 6:45 UTC, compare quite well with GEMS V2 retrievals</a:t>
            </a:r>
          </a:p>
        </p:txBody>
      </p:sp>
      <p:sp>
        <p:nvSpPr>
          <p:cNvPr id="3" name="Title 2">
            <a:extLst>
              <a:ext uri="{FF2B5EF4-FFF2-40B4-BE49-F238E27FC236}">
                <a16:creationId xmlns:a16="http://schemas.microsoft.com/office/drawing/2014/main" id="{7FDD6499-AFB5-49CB-BD73-8AD9D6ACA5BC}"/>
              </a:ext>
            </a:extLst>
          </p:cNvPr>
          <p:cNvSpPr>
            <a:spLocks noGrp="1"/>
          </p:cNvSpPr>
          <p:nvPr>
            <p:ph type="title"/>
          </p:nvPr>
        </p:nvSpPr>
        <p:spPr/>
        <p:txBody>
          <a:bodyPr/>
          <a:lstStyle/>
          <a:p>
            <a:r>
              <a:rPr lang="en-US" dirty="0"/>
              <a:t>Test TEMPO HCHO Algorithm</a:t>
            </a:r>
            <a:br>
              <a:rPr lang="en-US" dirty="0"/>
            </a:br>
            <a:r>
              <a:rPr lang="en-US" dirty="0"/>
              <a:t> with GEMS Data</a:t>
            </a:r>
          </a:p>
        </p:txBody>
      </p:sp>
      <p:sp>
        <p:nvSpPr>
          <p:cNvPr id="4" name="Slide Number Placeholder 3">
            <a:extLst>
              <a:ext uri="{FF2B5EF4-FFF2-40B4-BE49-F238E27FC236}">
                <a16:creationId xmlns:a16="http://schemas.microsoft.com/office/drawing/2014/main" id="{75F7D17B-44F4-457B-A6A8-826776FD6E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grpSp>
        <p:nvGrpSpPr>
          <p:cNvPr id="17" name="Group 16">
            <a:extLst>
              <a:ext uri="{FF2B5EF4-FFF2-40B4-BE49-F238E27FC236}">
                <a16:creationId xmlns:a16="http://schemas.microsoft.com/office/drawing/2014/main" id="{D4AAA31C-726F-8A4E-FA67-55621A23BCCF}"/>
              </a:ext>
            </a:extLst>
          </p:cNvPr>
          <p:cNvGrpSpPr/>
          <p:nvPr/>
        </p:nvGrpSpPr>
        <p:grpSpPr>
          <a:xfrm>
            <a:off x="289729" y="1122509"/>
            <a:ext cx="11601212" cy="4072473"/>
            <a:chOff x="422730" y="1112181"/>
            <a:chExt cx="11601212" cy="4072473"/>
          </a:xfrm>
        </p:grpSpPr>
        <p:grpSp>
          <p:nvGrpSpPr>
            <p:cNvPr id="13" name="Group 12">
              <a:extLst>
                <a:ext uri="{FF2B5EF4-FFF2-40B4-BE49-F238E27FC236}">
                  <a16:creationId xmlns:a16="http://schemas.microsoft.com/office/drawing/2014/main" id="{AA67CD14-3D55-8FD1-125A-D39B72410A6C}"/>
                </a:ext>
              </a:extLst>
            </p:cNvPr>
            <p:cNvGrpSpPr/>
            <p:nvPr/>
          </p:nvGrpSpPr>
          <p:grpSpPr>
            <a:xfrm>
              <a:off x="422730" y="1112181"/>
              <a:ext cx="11601212" cy="4072473"/>
              <a:chOff x="16771" y="769105"/>
              <a:chExt cx="11601212" cy="4072473"/>
            </a:xfrm>
            <a:solidFill>
              <a:schemeClr val="bg1"/>
            </a:solidFill>
          </p:grpSpPr>
          <p:pic>
            <p:nvPicPr>
              <p:cNvPr id="14" name="Picture 13">
                <a:extLst>
                  <a:ext uri="{FF2B5EF4-FFF2-40B4-BE49-F238E27FC236}">
                    <a16:creationId xmlns:a16="http://schemas.microsoft.com/office/drawing/2014/main" id="{738D86B2-698A-2B74-5CC5-424161A503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71" y="769105"/>
                <a:ext cx="11601212" cy="4072473"/>
              </a:xfrm>
              <a:prstGeom prst="rect">
                <a:avLst/>
              </a:prstGeom>
              <a:grpFill/>
            </p:spPr>
          </p:pic>
          <p:sp>
            <p:nvSpPr>
              <p:cNvPr id="15" name="TextBox 14">
                <a:extLst>
                  <a:ext uri="{FF2B5EF4-FFF2-40B4-BE49-F238E27FC236}">
                    <a16:creationId xmlns:a16="http://schemas.microsoft.com/office/drawing/2014/main" id="{94E4AD59-D3BC-9DCD-C845-655FA0857BC3}"/>
                  </a:ext>
                </a:extLst>
              </p:cNvPr>
              <p:cNvSpPr txBox="1"/>
              <p:nvPr/>
            </p:nvSpPr>
            <p:spPr>
              <a:xfrm>
                <a:off x="8681954" y="837827"/>
                <a:ext cx="1896895" cy="492443"/>
              </a:xfrm>
              <a:prstGeom prst="rect">
                <a:avLst/>
              </a:prstGeom>
              <a:grp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none" strike="noStrike" kern="0" cap="none" spc="0" normalizeH="0" baseline="0" noProof="0" dirty="0">
                    <a:ln>
                      <a:noFill/>
                    </a:ln>
                    <a:solidFill>
                      <a:srgbClr val="000000"/>
                    </a:solidFill>
                    <a:effectLst/>
                    <a:uLnTx/>
                    <a:uFillTx/>
                    <a:latin typeface="Arial"/>
                    <a:cs typeface="Arial"/>
                    <a:sym typeface="Arial"/>
                  </a:rPr>
                  <a:t>GEMS V2 vs. SAO</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none" strike="noStrike" kern="0" cap="none" spc="0" normalizeH="0" baseline="0" noProof="0" dirty="0">
                    <a:ln>
                      <a:noFill/>
                    </a:ln>
                    <a:solidFill>
                      <a:srgbClr val="000000"/>
                    </a:solidFill>
                    <a:effectLst/>
                    <a:uLnTx/>
                    <a:uFillTx/>
                    <a:latin typeface="Arial"/>
                    <a:cs typeface="Arial"/>
                    <a:sym typeface="Arial"/>
                  </a:rPr>
                  <a:t>HCHO SCDs </a:t>
                </a:r>
              </a:p>
            </p:txBody>
          </p:sp>
        </p:grpSp>
        <p:sp>
          <p:nvSpPr>
            <p:cNvPr id="16" name="TextBox 15">
              <a:extLst>
                <a:ext uri="{FF2B5EF4-FFF2-40B4-BE49-F238E27FC236}">
                  <a16:creationId xmlns:a16="http://schemas.microsoft.com/office/drawing/2014/main" id="{9147DFC6-81D9-B3E8-9B9C-2BC883577719}"/>
                </a:ext>
              </a:extLst>
            </p:cNvPr>
            <p:cNvSpPr txBox="1"/>
            <p:nvPr/>
          </p:nvSpPr>
          <p:spPr>
            <a:xfrm>
              <a:off x="10740980" y="4868214"/>
              <a:ext cx="243828"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12" name="TextBox 11">
            <a:extLst>
              <a:ext uri="{FF2B5EF4-FFF2-40B4-BE49-F238E27FC236}">
                <a16:creationId xmlns:a16="http://schemas.microsoft.com/office/drawing/2014/main" id="{0E2881AA-8A38-378F-8E70-79CA91B018CF}"/>
              </a:ext>
            </a:extLst>
          </p:cNvPr>
          <p:cNvSpPr txBox="1"/>
          <p:nvPr/>
        </p:nvSpPr>
        <p:spPr>
          <a:xfrm>
            <a:off x="8769574" y="4919730"/>
            <a:ext cx="31213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rPr>
              <a:t>Credit: Hyeong-</a:t>
            </a:r>
            <a:r>
              <a:rPr kumimoji="0" lang="en-US" sz="1800" b="1" i="0" u="none" strike="noStrike" kern="0" cap="none" spc="0" normalizeH="0" baseline="0" noProof="0" dirty="0" err="1">
                <a:ln>
                  <a:noFill/>
                </a:ln>
                <a:solidFill>
                  <a:srgbClr val="000000"/>
                </a:solidFill>
                <a:effectLst/>
                <a:uLnTx/>
                <a:uFillTx/>
                <a:latin typeface="Arial"/>
                <a:cs typeface="Arial"/>
                <a:sym typeface="Arial"/>
              </a:rPr>
              <a:t>Ahn</a:t>
            </a:r>
            <a:r>
              <a:rPr kumimoji="0" lang="en-US" sz="1800" b="1" i="0" u="none" strike="noStrike" kern="0" cap="none" spc="0" normalizeH="0" baseline="0" noProof="0" dirty="0">
                <a:ln>
                  <a:noFill/>
                </a:ln>
                <a:solidFill>
                  <a:srgbClr val="000000"/>
                </a:solidFill>
                <a:effectLst/>
                <a:uLnTx/>
                <a:uFillTx/>
                <a:latin typeface="Arial"/>
                <a:cs typeface="Arial"/>
                <a:sym typeface="Arial"/>
              </a:rPr>
              <a:t> Kwon </a:t>
            </a:r>
          </a:p>
        </p:txBody>
      </p:sp>
    </p:spTree>
    <p:extLst>
      <p:ext uri="{BB962C8B-B14F-4D97-AF65-F5344CB8AC3E}">
        <p14:creationId xmlns:p14="http://schemas.microsoft.com/office/powerpoint/2010/main" val="1440028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7DD9AB-CA4F-42C3-82BA-9D1DB14D6EEA}"/>
              </a:ext>
            </a:extLst>
          </p:cNvPr>
          <p:cNvSpPr>
            <a:spLocks noGrp="1"/>
          </p:cNvSpPr>
          <p:nvPr>
            <p:ph type="title"/>
          </p:nvPr>
        </p:nvSpPr>
        <p:spPr/>
        <p:txBody>
          <a:bodyPr/>
          <a:lstStyle/>
          <a:p>
            <a:pPr lvl="0"/>
            <a:r>
              <a:rPr lang="en-US" dirty="0"/>
              <a:t>Commissioning, Nominal Operation, and Data Release Plan </a:t>
            </a:r>
          </a:p>
        </p:txBody>
      </p:sp>
      <p:sp>
        <p:nvSpPr>
          <p:cNvPr id="6" name="Slide Number Placeholder 5">
            <a:extLst>
              <a:ext uri="{FF2B5EF4-FFF2-40B4-BE49-F238E27FC236}">
                <a16:creationId xmlns:a16="http://schemas.microsoft.com/office/drawing/2014/main" id="{1073B2A4-02F0-444C-A42F-986E4A73789A}"/>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A0E24C6-B8C2-40F0-BF2D-44D0E3E3802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09585"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grpSp>
        <p:nvGrpSpPr>
          <p:cNvPr id="8" name="Group 7">
            <a:extLst>
              <a:ext uri="{FF2B5EF4-FFF2-40B4-BE49-F238E27FC236}">
                <a16:creationId xmlns:a16="http://schemas.microsoft.com/office/drawing/2014/main" id="{470C5BDA-41DA-5A82-444E-4D8EF525DAFC}"/>
              </a:ext>
            </a:extLst>
          </p:cNvPr>
          <p:cNvGrpSpPr/>
          <p:nvPr/>
        </p:nvGrpSpPr>
        <p:grpSpPr>
          <a:xfrm>
            <a:off x="15391" y="3912560"/>
            <a:ext cx="12114568" cy="2531829"/>
            <a:chOff x="15391" y="3912560"/>
            <a:chExt cx="12114568" cy="2531829"/>
          </a:xfrm>
        </p:grpSpPr>
        <p:sp>
          <p:nvSpPr>
            <p:cNvPr id="39" name="TextBox 38">
              <a:extLst>
                <a:ext uri="{FF2B5EF4-FFF2-40B4-BE49-F238E27FC236}">
                  <a16:creationId xmlns:a16="http://schemas.microsoft.com/office/drawing/2014/main" id="{43ABDDF3-1D1F-4642-A2EA-D0830112B5F4}"/>
                </a:ext>
              </a:extLst>
            </p:cNvPr>
            <p:cNvSpPr txBox="1"/>
            <p:nvPr/>
          </p:nvSpPr>
          <p:spPr>
            <a:xfrm rot="19200000">
              <a:off x="15391" y="4299037"/>
              <a:ext cx="1077539"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a:sym typeface="Arial"/>
                </a:rPr>
                <a:t>Launch</a:t>
              </a:r>
            </a:p>
          </p:txBody>
        </p:sp>
        <p:sp>
          <p:nvSpPr>
            <p:cNvPr id="40" name="TextBox 39">
              <a:extLst>
                <a:ext uri="{FF2B5EF4-FFF2-40B4-BE49-F238E27FC236}">
                  <a16:creationId xmlns:a16="http://schemas.microsoft.com/office/drawing/2014/main" id="{6C4257BE-453F-4A5A-BBD2-5489285280E2}"/>
                </a:ext>
              </a:extLst>
            </p:cNvPr>
            <p:cNvSpPr txBox="1"/>
            <p:nvPr/>
          </p:nvSpPr>
          <p:spPr>
            <a:xfrm rot="19200000">
              <a:off x="2105082" y="3912560"/>
              <a:ext cx="1410514"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Arial"/>
                  <a:sym typeface="Arial"/>
                </a:rPr>
                <a:t>TEMPO</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Arial"/>
                  <a:sym typeface="Arial"/>
                </a:rPr>
                <a:t>Power On</a:t>
              </a:r>
            </a:p>
          </p:txBody>
        </p:sp>
        <p:sp>
          <p:nvSpPr>
            <p:cNvPr id="42" name="TextBox 41">
              <a:extLst>
                <a:ext uri="{FF2B5EF4-FFF2-40B4-BE49-F238E27FC236}">
                  <a16:creationId xmlns:a16="http://schemas.microsoft.com/office/drawing/2014/main" id="{CB7ACD97-E063-4AAA-973C-92933BA7DC8F}"/>
                </a:ext>
              </a:extLst>
            </p:cNvPr>
            <p:cNvSpPr txBox="1"/>
            <p:nvPr/>
          </p:nvSpPr>
          <p:spPr>
            <a:xfrm rot="19200000">
              <a:off x="5265496" y="4189862"/>
              <a:ext cx="1392945"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a:sym typeface="Arial"/>
                </a:rPr>
                <a:t>First Light</a:t>
              </a:r>
            </a:p>
          </p:txBody>
        </p:sp>
        <p:grpSp>
          <p:nvGrpSpPr>
            <p:cNvPr id="7" name="Group 6">
              <a:extLst>
                <a:ext uri="{FF2B5EF4-FFF2-40B4-BE49-F238E27FC236}">
                  <a16:creationId xmlns:a16="http://schemas.microsoft.com/office/drawing/2014/main" id="{551EDE38-5B96-170F-C139-12F646909253}"/>
                </a:ext>
              </a:extLst>
            </p:cNvPr>
            <p:cNvGrpSpPr/>
            <p:nvPr/>
          </p:nvGrpSpPr>
          <p:grpSpPr>
            <a:xfrm>
              <a:off x="147220" y="4413320"/>
              <a:ext cx="11982739" cy="2031069"/>
              <a:chOff x="147220" y="4413320"/>
              <a:chExt cx="11982739" cy="2031069"/>
            </a:xfrm>
          </p:grpSpPr>
          <p:sp>
            <p:nvSpPr>
              <p:cNvPr id="32" name="Rectangle 31">
                <a:extLst>
                  <a:ext uri="{FF2B5EF4-FFF2-40B4-BE49-F238E27FC236}">
                    <a16:creationId xmlns:a16="http://schemas.microsoft.com/office/drawing/2014/main" id="{5D7F8B68-F4F9-4452-85AA-2338261403B6}"/>
                  </a:ext>
                </a:extLst>
              </p:cNvPr>
              <p:cNvSpPr/>
              <p:nvPr/>
            </p:nvSpPr>
            <p:spPr>
              <a:xfrm>
                <a:off x="2341378" y="5546290"/>
                <a:ext cx="8156844" cy="320040"/>
              </a:xfrm>
              <a:prstGeom prst="rect">
                <a:avLst/>
              </a:prstGeom>
              <a:solidFill>
                <a:srgbClr val="ADBB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sym typeface="Arial"/>
                  </a:rPr>
                  <a:t>                                         TEMPO Commissioning</a:t>
                </a:r>
              </a:p>
            </p:txBody>
          </p:sp>
          <p:sp>
            <p:nvSpPr>
              <p:cNvPr id="33" name="Rectangle 32">
                <a:extLst>
                  <a:ext uri="{FF2B5EF4-FFF2-40B4-BE49-F238E27FC236}">
                    <a16:creationId xmlns:a16="http://schemas.microsoft.com/office/drawing/2014/main" id="{12A7A316-1D8A-4C86-8503-48EF52190D6D}"/>
                  </a:ext>
                </a:extLst>
              </p:cNvPr>
              <p:cNvSpPr/>
              <p:nvPr/>
            </p:nvSpPr>
            <p:spPr>
              <a:xfrm>
                <a:off x="209723" y="5544089"/>
                <a:ext cx="2133336" cy="64008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ysClr val="windowText" lastClr="000000"/>
                    </a:solidFill>
                    <a:effectLst/>
                    <a:uLnTx/>
                    <a:uFillTx/>
                    <a:latin typeface="Calibri"/>
                    <a:ea typeface="+mn-ea"/>
                    <a:cs typeface="+mn-cs"/>
                    <a:sym typeface="Arial"/>
                  </a:rPr>
                  <a:t>S/C Activity</a:t>
                </a:r>
                <a:br>
                  <a:rPr kumimoji="0" lang="en-US" sz="1800" b="0" i="0" u="none" strike="noStrike" kern="1200" cap="none" spc="0" normalizeH="0" baseline="0" noProof="0">
                    <a:ln>
                      <a:noFill/>
                    </a:ln>
                    <a:solidFill>
                      <a:sysClr val="windowText" lastClr="000000"/>
                    </a:solidFill>
                    <a:effectLst/>
                    <a:uLnTx/>
                    <a:uFillTx/>
                    <a:latin typeface="Calibri"/>
                    <a:ea typeface="+mn-ea"/>
                    <a:cs typeface="+mn-cs"/>
                    <a:sym typeface="Arial"/>
                  </a:rPr>
                </a:br>
                <a:r>
                  <a:rPr kumimoji="0" lang="en-US" sz="1800" b="0" i="0" u="none" strike="noStrike" kern="1200" cap="none" spc="0" normalizeH="0" baseline="0" noProof="0">
                    <a:ln>
                      <a:noFill/>
                    </a:ln>
                    <a:solidFill>
                      <a:sysClr val="windowText" lastClr="000000"/>
                    </a:solidFill>
                    <a:effectLst/>
                    <a:uLnTx/>
                    <a:uFillTx/>
                    <a:latin typeface="Calibri"/>
                    <a:ea typeface="+mn-ea"/>
                    <a:cs typeface="+mn-cs"/>
                    <a:sym typeface="Arial"/>
                  </a:rPr>
                  <a:t>(TEMPO Off)</a:t>
                </a:r>
              </a:p>
            </p:txBody>
          </p:sp>
          <p:sp>
            <p:nvSpPr>
              <p:cNvPr id="34" name="Rectangle 33">
                <a:extLst>
                  <a:ext uri="{FF2B5EF4-FFF2-40B4-BE49-F238E27FC236}">
                    <a16:creationId xmlns:a16="http://schemas.microsoft.com/office/drawing/2014/main" id="{6B5C7389-8A5F-4885-BBD8-EFA0C9095415}"/>
                  </a:ext>
                </a:extLst>
              </p:cNvPr>
              <p:cNvSpPr/>
              <p:nvPr/>
            </p:nvSpPr>
            <p:spPr>
              <a:xfrm>
                <a:off x="2343393" y="5862755"/>
                <a:ext cx="3813048" cy="320040"/>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sym typeface="Arial"/>
                  </a:rPr>
                  <a:t>Activation</a:t>
                </a:r>
              </a:p>
            </p:txBody>
          </p:sp>
          <p:cxnSp>
            <p:nvCxnSpPr>
              <p:cNvPr id="35" name="Straight Connector 34">
                <a:extLst>
                  <a:ext uri="{FF2B5EF4-FFF2-40B4-BE49-F238E27FC236}">
                    <a16:creationId xmlns:a16="http://schemas.microsoft.com/office/drawing/2014/main" id="{F0093BEB-AFE6-49BE-B2D3-C475AB3CD867}"/>
                  </a:ext>
                </a:extLst>
              </p:cNvPr>
              <p:cNvCxnSpPr>
                <a:cxnSpLocks/>
              </p:cNvCxnSpPr>
              <p:nvPr/>
            </p:nvCxnSpPr>
            <p:spPr>
              <a:xfrm>
                <a:off x="2341378" y="4917486"/>
                <a:ext cx="0" cy="1274329"/>
              </a:xfrm>
              <a:prstGeom prst="line">
                <a:avLst/>
              </a:prstGeom>
              <a:ln w="19050"/>
            </p:spPr>
            <p:style>
              <a:lnRef idx="1">
                <a:schemeClr val="dk1"/>
              </a:lnRef>
              <a:fillRef idx="0">
                <a:schemeClr val="dk1"/>
              </a:fillRef>
              <a:effectRef idx="0">
                <a:schemeClr val="dk1"/>
              </a:effectRef>
              <a:fontRef idx="minor">
                <a:schemeClr val="tx1"/>
              </a:fontRef>
            </p:style>
          </p:cxnSp>
          <p:sp>
            <p:nvSpPr>
              <p:cNvPr id="36" name="Rectangle 35">
                <a:extLst>
                  <a:ext uri="{FF2B5EF4-FFF2-40B4-BE49-F238E27FC236}">
                    <a16:creationId xmlns:a16="http://schemas.microsoft.com/office/drawing/2014/main" id="{740F2C0C-3A3F-42BC-9E48-8270D981BBC2}"/>
                  </a:ext>
                </a:extLst>
              </p:cNvPr>
              <p:cNvSpPr/>
              <p:nvPr/>
            </p:nvSpPr>
            <p:spPr>
              <a:xfrm>
                <a:off x="209722" y="5269769"/>
                <a:ext cx="5881639" cy="274320"/>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latin typeface="Calibri"/>
                    <a:ea typeface="+mn-ea"/>
                    <a:cs typeface="+mn-cs"/>
                    <a:sym typeface="Arial"/>
                  </a:rPr>
                  <a:t>        Outgassing</a:t>
                </a:r>
              </a:p>
            </p:txBody>
          </p:sp>
          <p:sp>
            <p:nvSpPr>
              <p:cNvPr id="37" name="Rectangle 36">
                <a:extLst>
                  <a:ext uri="{FF2B5EF4-FFF2-40B4-BE49-F238E27FC236}">
                    <a16:creationId xmlns:a16="http://schemas.microsoft.com/office/drawing/2014/main" id="{B39B526D-F65E-45ED-8671-182FC7E5F085}"/>
                  </a:ext>
                </a:extLst>
              </p:cNvPr>
              <p:cNvSpPr/>
              <p:nvPr/>
            </p:nvSpPr>
            <p:spPr>
              <a:xfrm>
                <a:off x="6149207" y="5861821"/>
                <a:ext cx="4333570" cy="320040"/>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sym typeface="Arial"/>
                  </a:rPr>
                  <a:t>Instrument Characterization and Analysis</a:t>
                </a:r>
              </a:p>
            </p:txBody>
          </p:sp>
          <p:cxnSp>
            <p:nvCxnSpPr>
              <p:cNvPr id="38" name="Straight Connector 37">
                <a:extLst>
                  <a:ext uri="{FF2B5EF4-FFF2-40B4-BE49-F238E27FC236}">
                    <a16:creationId xmlns:a16="http://schemas.microsoft.com/office/drawing/2014/main" id="{D3D66BC0-FC2C-479E-9C3D-5C224688C0A8}"/>
                  </a:ext>
                </a:extLst>
              </p:cNvPr>
              <p:cNvCxnSpPr>
                <a:cxnSpLocks/>
              </p:cNvCxnSpPr>
              <p:nvPr/>
            </p:nvCxnSpPr>
            <p:spPr>
              <a:xfrm flipH="1">
                <a:off x="209723" y="4901194"/>
                <a:ext cx="8018" cy="1280667"/>
              </a:xfrm>
              <a:prstGeom prst="line">
                <a:avLst/>
              </a:prstGeom>
              <a:ln w="1905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A37ABBFC-A812-4706-8A33-42D0A502B9DF}"/>
                  </a:ext>
                </a:extLst>
              </p:cNvPr>
              <p:cNvCxnSpPr>
                <a:cxnSpLocks/>
              </p:cNvCxnSpPr>
              <p:nvPr/>
            </p:nvCxnSpPr>
            <p:spPr>
              <a:xfrm flipH="1">
                <a:off x="6096000" y="4901194"/>
                <a:ext cx="6014" cy="1280665"/>
              </a:xfrm>
              <a:prstGeom prst="line">
                <a:avLst/>
              </a:prstGeom>
              <a:ln w="19050"/>
            </p:spPr>
            <p:style>
              <a:lnRef idx="1">
                <a:schemeClr val="dk1"/>
              </a:lnRef>
              <a:fillRef idx="0">
                <a:schemeClr val="dk1"/>
              </a:fillRef>
              <a:effectRef idx="0">
                <a:schemeClr val="dk1"/>
              </a:effectRef>
              <a:fontRef idx="minor">
                <a:schemeClr val="tx1"/>
              </a:fontRef>
            </p:style>
          </p:cxnSp>
          <p:sp>
            <p:nvSpPr>
              <p:cNvPr id="43" name="Arrow: Right 42">
                <a:extLst>
                  <a:ext uri="{FF2B5EF4-FFF2-40B4-BE49-F238E27FC236}">
                    <a16:creationId xmlns:a16="http://schemas.microsoft.com/office/drawing/2014/main" id="{49E7A36E-678D-473B-AF0A-7CFC3469F6D1}"/>
                  </a:ext>
                </a:extLst>
              </p:cNvPr>
              <p:cNvSpPr/>
              <p:nvPr/>
            </p:nvSpPr>
            <p:spPr>
              <a:xfrm>
                <a:off x="10481632" y="5279252"/>
                <a:ext cx="1648327" cy="1165137"/>
              </a:xfrm>
              <a:prstGeom prst="rightArrow">
                <a:avLst>
                  <a:gd name="adj1" fmla="val 54761"/>
                  <a:gd name="adj2" fmla="val 48734"/>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sym typeface="Arial"/>
                </a:endParaRPr>
              </a:p>
            </p:txBody>
          </p:sp>
          <p:cxnSp>
            <p:nvCxnSpPr>
              <p:cNvPr id="44" name="Straight Connector 43">
                <a:extLst>
                  <a:ext uri="{FF2B5EF4-FFF2-40B4-BE49-F238E27FC236}">
                    <a16:creationId xmlns:a16="http://schemas.microsoft.com/office/drawing/2014/main" id="{B65202F6-29C9-4CDF-A546-913C43DF88BC}"/>
                  </a:ext>
                </a:extLst>
              </p:cNvPr>
              <p:cNvCxnSpPr>
                <a:cxnSpLocks/>
              </p:cNvCxnSpPr>
              <p:nvPr/>
            </p:nvCxnSpPr>
            <p:spPr>
              <a:xfrm flipH="1">
                <a:off x="10485565" y="4901196"/>
                <a:ext cx="8018" cy="1280665"/>
              </a:xfrm>
              <a:prstGeom prst="line">
                <a:avLst/>
              </a:prstGeom>
              <a:ln w="19050"/>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99EEBFA7-5D82-48FD-ACE7-C8BBBACB0F28}"/>
                  </a:ext>
                </a:extLst>
              </p:cNvPr>
              <p:cNvSpPr txBox="1"/>
              <p:nvPr/>
            </p:nvSpPr>
            <p:spPr>
              <a:xfrm rot="19200000">
                <a:off x="10307114" y="4413320"/>
                <a:ext cx="817853"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a:sym typeface="Arial"/>
                  </a:rPr>
                  <a:t>PLAR</a:t>
                </a:r>
              </a:p>
            </p:txBody>
          </p:sp>
          <p:sp>
            <p:nvSpPr>
              <p:cNvPr id="46" name="Rectangle 45">
                <a:extLst>
                  <a:ext uri="{FF2B5EF4-FFF2-40B4-BE49-F238E27FC236}">
                    <a16:creationId xmlns:a16="http://schemas.microsoft.com/office/drawing/2014/main" id="{142B41FA-AB79-4998-9873-FFBC59F3FFF8}"/>
                  </a:ext>
                </a:extLst>
              </p:cNvPr>
              <p:cNvSpPr/>
              <p:nvPr/>
            </p:nvSpPr>
            <p:spPr>
              <a:xfrm>
                <a:off x="10487816" y="5546290"/>
                <a:ext cx="1232953" cy="6285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ysClr val="windowText" lastClr="000000"/>
                    </a:solidFill>
                    <a:effectLst/>
                    <a:uLnTx/>
                    <a:uFillTx/>
                    <a:latin typeface="Calibri"/>
                    <a:ea typeface="+mn-ea"/>
                    <a:cs typeface="+mn-cs"/>
                    <a:sym typeface="Arial"/>
                  </a:rPr>
                  <a:t>Nominal Operations</a:t>
                </a:r>
              </a:p>
            </p:txBody>
          </p:sp>
          <p:sp>
            <p:nvSpPr>
              <p:cNvPr id="47" name="TextBox 46">
                <a:extLst>
                  <a:ext uri="{FF2B5EF4-FFF2-40B4-BE49-F238E27FC236}">
                    <a16:creationId xmlns:a16="http://schemas.microsoft.com/office/drawing/2014/main" id="{20B5D773-9874-45F0-959E-55F1286544A7}"/>
                  </a:ext>
                </a:extLst>
              </p:cNvPr>
              <p:cNvSpPr txBox="1"/>
              <p:nvPr/>
            </p:nvSpPr>
            <p:spPr>
              <a:xfrm>
                <a:off x="2352626" y="4912558"/>
                <a:ext cx="2522870"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lumMod val="75000"/>
                      </a:srgbClr>
                    </a:solidFill>
                    <a:effectLst/>
                    <a:uLnTx/>
                    <a:uFillTx/>
                    <a:latin typeface="Calibri"/>
                    <a:ea typeface="+mn-ea"/>
                    <a:cs typeface="Arial"/>
                    <a:sym typeface="Arial"/>
                  </a:rPr>
                  <a:t>L+60 days (6/6/23)</a:t>
                </a:r>
              </a:p>
            </p:txBody>
          </p:sp>
          <p:sp>
            <p:nvSpPr>
              <p:cNvPr id="48" name="TextBox 47">
                <a:extLst>
                  <a:ext uri="{FF2B5EF4-FFF2-40B4-BE49-F238E27FC236}">
                    <a16:creationId xmlns:a16="http://schemas.microsoft.com/office/drawing/2014/main" id="{91A6D8B7-AC3C-4912-A777-4011EB1DEA8F}"/>
                  </a:ext>
                </a:extLst>
              </p:cNvPr>
              <p:cNvSpPr txBox="1"/>
              <p:nvPr/>
            </p:nvSpPr>
            <p:spPr>
              <a:xfrm>
                <a:off x="6104735" y="4901194"/>
                <a:ext cx="2833853"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lumMod val="75000"/>
                      </a:srgbClr>
                    </a:solidFill>
                    <a:effectLst/>
                    <a:uLnTx/>
                    <a:uFillTx/>
                    <a:latin typeface="Calibri"/>
                    <a:ea typeface="+mn-ea"/>
                    <a:cs typeface="Arial"/>
                    <a:sym typeface="Arial"/>
                  </a:rPr>
                  <a:t>L+110 days (7/26/23)</a:t>
                </a:r>
              </a:p>
            </p:txBody>
          </p:sp>
          <p:sp>
            <p:nvSpPr>
              <p:cNvPr id="49" name="TextBox 48">
                <a:extLst>
                  <a:ext uri="{FF2B5EF4-FFF2-40B4-BE49-F238E27FC236}">
                    <a16:creationId xmlns:a16="http://schemas.microsoft.com/office/drawing/2014/main" id="{C35AD370-CD2B-44FA-890F-A75EA2E9D83E}"/>
                  </a:ext>
                </a:extLst>
              </p:cNvPr>
              <p:cNvSpPr txBox="1"/>
              <p:nvPr/>
            </p:nvSpPr>
            <p:spPr>
              <a:xfrm>
                <a:off x="10418003" y="4790770"/>
                <a:ext cx="1564274"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lumMod val="75000"/>
                      </a:srgbClr>
                    </a:solidFill>
                    <a:effectLst/>
                    <a:uLnTx/>
                    <a:uFillTx/>
                    <a:latin typeface="Calibri"/>
                    <a:ea typeface="+mn-ea"/>
                    <a:cs typeface="Arial"/>
                    <a:sym typeface="Arial"/>
                  </a:rPr>
                  <a:t>L+178 days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lumMod val="75000"/>
                      </a:srgbClr>
                    </a:solidFill>
                    <a:effectLst/>
                    <a:uLnTx/>
                    <a:uFillTx/>
                    <a:latin typeface="Calibri"/>
                    <a:ea typeface="+mn-ea"/>
                    <a:cs typeface="Arial"/>
                    <a:sym typeface="Arial"/>
                  </a:rPr>
                  <a:t>(10/2/23)</a:t>
                </a:r>
              </a:p>
            </p:txBody>
          </p:sp>
          <p:sp>
            <p:nvSpPr>
              <p:cNvPr id="50" name="TextBox 49">
                <a:extLst>
                  <a:ext uri="{FF2B5EF4-FFF2-40B4-BE49-F238E27FC236}">
                    <a16:creationId xmlns:a16="http://schemas.microsoft.com/office/drawing/2014/main" id="{8C4AB5C4-3F1A-4792-80FB-20B6150C99EF}"/>
                  </a:ext>
                </a:extLst>
              </p:cNvPr>
              <p:cNvSpPr txBox="1"/>
              <p:nvPr/>
            </p:nvSpPr>
            <p:spPr>
              <a:xfrm>
                <a:off x="147220" y="4913346"/>
                <a:ext cx="1737976"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lumMod val="75000"/>
                      </a:srgbClr>
                    </a:solidFill>
                    <a:effectLst/>
                    <a:uLnTx/>
                    <a:uFillTx/>
                    <a:latin typeface="Calibri"/>
                    <a:ea typeface="+mn-ea"/>
                    <a:cs typeface="Arial"/>
                    <a:sym typeface="Arial"/>
                  </a:rPr>
                  <a:t>L+0 (4/7/23)</a:t>
                </a:r>
              </a:p>
            </p:txBody>
          </p:sp>
          <p:grpSp>
            <p:nvGrpSpPr>
              <p:cNvPr id="51" name="Group 50">
                <a:extLst>
                  <a:ext uri="{FF2B5EF4-FFF2-40B4-BE49-F238E27FC236}">
                    <a16:creationId xmlns:a16="http://schemas.microsoft.com/office/drawing/2014/main" id="{CB0E63E5-D22A-4E82-B3A8-3D164AF473CA}"/>
                  </a:ext>
                </a:extLst>
              </p:cNvPr>
              <p:cNvGrpSpPr/>
              <p:nvPr/>
            </p:nvGrpSpPr>
            <p:grpSpPr>
              <a:xfrm rot="410590">
                <a:off x="1633962" y="5176961"/>
                <a:ext cx="516582" cy="1125414"/>
                <a:chOff x="2493544" y="2879498"/>
                <a:chExt cx="499312" cy="649706"/>
              </a:xfrm>
            </p:grpSpPr>
            <p:sp>
              <p:nvSpPr>
                <p:cNvPr id="52" name="Parallelogram 51">
                  <a:extLst>
                    <a:ext uri="{FF2B5EF4-FFF2-40B4-BE49-F238E27FC236}">
                      <a16:creationId xmlns:a16="http://schemas.microsoft.com/office/drawing/2014/main" id="{253055D1-7D21-4C9F-8D2B-7D0409BF526B}"/>
                    </a:ext>
                  </a:extLst>
                </p:cNvPr>
                <p:cNvSpPr/>
                <p:nvPr/>
              </p:nvSpPr>
              <p:spPr>
                <a:xfrm>
                  <a:off x="2493544" y="2879498"/>
                  <a:ext cx="499311" cy="649706"/>
                </a:xfrm>
                <a:prstGeom prst="parallelogram">
                  <a:avLst>
                    <a:gd name="adj" fmla="val 4758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solidFill>
                        <a:prstClr val="black"/>
                      </a:solidFill>
                    </a:ln>
                    <a:solidFill>
                      <a:sysClr val="windowText" lastClr="000000"/>
                    </a:solidFill>
                    <a:effectLst/>
                    <a:uLnTx/>
                    <a:uFillTx/>
                    <a:latin typeface="Calibri"/>
                    <a:ea typeface="+mn-ea"/>
                    <a:cs typeface="+mn-cs"/>
                    <a:sym typeface="Arial"/>
                  </a:endParaRPr>
                </a:p>
              </p:txBody>
            </p:sp>
            <p:cxnSp>
              <p:nvCxnSpPr>
                <p:cNvPr id="53" name="Straight Connector 52">
                  <a:extLst>
                    <a:ext uri="{FF2B5EF4-FFF2-40B4-BE49-F238E27FC236}">
                      <a16:creationId xmlns:a16="http://schemas.microsoft.com/office/drawing/2014/main" id="{DC647DA6-8602-464C-86D8-E0F633AC22E6}"/>
                    </a:ext>
                  </a:extLst>
                </p:cNvPr>
                <p:cNvCxnSpPr>
                  <a:stCxn id="52" idx="0"/>
                </p:cNvCxnSpPr>
                <p:nvPr/>
              </p:nvCxnSpPr>
              <p:spPr>
                <a:xfrm flipH="1">
                  <a:off x="2493544" y="2879498"/>
                  <a:ext cx="249656" cy="649706"/>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325A7F2E-2341-4E5D-97A4-AB79D670CC6C}"/>
                    </a:ext>
                  </a:extLst>
                </p:cNvPr>
                <p:cNvCxnSpPr/>
                <p:nvPr/>
              </p:nvCxnSpPr>
              <p:spPr>
                <a:xfrm flipH="1">
                  <a:off x="2743200" y="2879498"/>
                  <a:ext cx="249656" cy="649706"/>
                </a:xfrm>
                <a:prstGeom prst="line">
                  <a:avLst/>
                </a:prstGeom>
              </p:spPr>
              <p:style>
                <a:lnRef idx="1">
                  <a:schemeClr val="dk1"/>
                </a:lnRef>
                <a:fillRef idx="0">
                  <a:schemeClr val="dk1"/>
                </a:fillRef>
                <a:effectRef idx="0">
                  <a:schemeClr val="dk1"/>
                </a:effectRef>
                <a:fontRef idx="minor">
                  <a:schemeClr val="tx1"/>
                </a:fontRef>
              </p:style>
            </p:cxnSp>
          </p:grpSp>
        </p:grpSp>
      </p:grpSp>
      <p:sp>
        <p:nvSpPr>
          <p:cNvPr id="55" name="TextBox 54">
            <a:extLst>
              <a:ext uri="{FF2B5EF4-FFF2-40B4-BE49-F238E27FC236}">
                <a16:creationId xmlns:a16="http://schemas.microsoft.com/office/drawing/2014/main" id="{12EC89D1-8FFF-4F51-AF18-C62365B2DBA9}"/>
              </a:ext>
            </a:extLst>
          </p:cNvPr>
          <p:cNvSpPr txBox="1"/>
          <p:nvPr/>
        </p:nvSpPr>
        <p:spPr>
          <a:xfrm>
            <a:off x="1550378" y="6250178"/>
            <a:ext cx="5050998" cy="369332"/>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lumMod val="75000"/>
                  </a:srgbClr>
                </a:solidFill>
                <a:effectLst/>
                <a:uLnTx/>
                <a:uFillTx/>
                <a:latin typeface="Calibri"/>
                <a:ea typeface="+mn-ea"/>
                <a:cs typeface="Arial"/>
                <a:sym typeface="Arial"/>
              </a:rPr>
              <a:t>*Dates are as of 4/25/23 and are subject to change</a:t>
            </a:r>
          </a:p>
        </p:txBody>
      </p:sp>
      <p:sp>
        <p:nvSpPr>
          <p:cNvPr id="11" name="Google Shape;406;p11">
            <a:extLst>
              <a:ext uri="{FF2B5EF4-FFF2-40B4-BE49-F238E27FC236}">
                <a16:creationId xmlns:a16="http://schemas.microsoft.com/office/drawing/2014/main" id="{31CA571A-FFB2-B2DA-D500-097683FF48C4}"/>
              </a:ext>
            </a:extLst>
          </p:cNvPr>
          <p:cNvSpPr txBox="1"/>
          <p:nvPr/>
        </p:nvSpPr>
        <p:spPr>
          <a:xfrm>
            <a:off x="-6937" y="1018231"/>
            <a:ext cx="12190920" cy="3062336"/>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450"/>
              </a:spcBef>
              <a:spcAft>
                <a:spcPts val="0"/>
              </a:spcAft>
              <a:buClrTx/>
              <a:buSzPts val="1800"/>
              <a:buFont typeface="Wingdings" panose="05000000000000000000" pitchFamily="2" charset="2"/>
              <a:buChar char="Ø"/>
              <a:tabLst/>
              <a:defRPr/>
            </a:pPr>
            <a:r>
              <a:rPr kumimoji="0" lang="en-US" sz="2400" b="1" i="0" u="none" strike="noStrike" kern="0" cap="none" spc="0" normalizeH="0" baseline="0" noProof="0" dirty="0">
                <a:ln>
                  <a:noFill/>
                </a:ln>
                <a:solidFill>
                  <a:prstClr val="black"/>
                </a:solidFill>
                <a:effectLst/>
                <a:uLnTx/>
                <a:uFillTx/>
                <a:latin typeface="Calibri"/>
                <a:ea typeface="Helvetica Neue"/>
                <a:cs typeface="Helvetica Neue"/>
                <a:sym typeface="Helvetica Neue"/>
              </a:rPr>
              <a:t>Nominal operation after Post Launch Acceptance Review (PLAR): </a:t>
            </a:r>
            <a:r>
              <a:rPr kumimoji="0" lang="en-US" sz="2400" b="1" i="0" u="none" strike="noStrike" kern="0" cap="none" spc="0" normalizeH="0" baseline="0" noProof="0" dirty="0">
                <a:ln>
                  <a:noFill/>
                </a:ln>
                <a:solidFill>
                  <a:srgbClr val="013589"/>
                </a:solidFill>
                <a:effectLst/>
                <a:uLnTx/>
                <a:uFillTx/>
                <a:latin typeface="Calibri"/>
                <a:ea typeface="Helvetica Neue"/>
                <a:cs typeface="Helvetica Neue"/>
                <a:sym typeface="Helvetica Neue"/>
              </a:rPr>
              <a:t>~10/2023</a:t>
            </a:r>
          </a:p>
          <a:p>
            <a:pPr marL="285750" marR="0" lvl="0" indent="-285750" algn="l" defTabSz="914400" rtl="0" eaLnBrk="1" fontAlgn="auto" latinLnBrk="0" hangingPunct="1">
              <a:lnSpc>
                <a:spcPct val="100000"/>
              </a:lnSpc>
              <a:spcBef>
                <a:spcPts val="450"/>
              </a:spcBef>
              <a:spcAft>
                <a:spcPts val="0"/>
              </a:spcAft>
              <a:buClrTx/>
              <a:buSzPts val="1800"/>
              <a:buFont typeface="Wingdings" panose="05000000000000000000" pitchFamily="2" charset="2"/>
              <a:buChar char="Ø"/>
              <a:tabLst/>
              <a:defRPr/>
            </a:pPr>
            <a:r>
              <a:rPr kumimoji="0" lang="en-US" sz="2400" b="1" i="0" u="none" strike="noStrike" kern="0" cap="none" spc="0" normalizeH="0" baseline="0" noProof="0" dirty="0">
                <a:ln>
                  <a:noFill/>
                </a:ln>
                <a:solidFill>
                  <a:prstClr val="black"/>
                </a:solidFill>
                <a:effectLst/>
                <a:uLnTx/>
                <a:uFillTx/>
                <a:latin typeface="Calibri"/>
                <a:ea typeface="Helvetica Neue"/>
                <a:cs typeface="Helvetica Neue"/>
                <a:sym typeface="Helvetica Neue"/>
              </a:rPr>
              <a:t>Baseline mission (Phase E, 20 months,</a:t>
            </a:r>
            <a:r>
              <a:rPr kumimoji="0" lang="en-US" sz="2400" b="1" i="0" u="none" strike="noStrike" kern="0" cap="none" spc="0" normalizeH="0" baseline="0" noProof="0" dirty="0">
                <a:ln>
                  <a:noFill/>
                </a:ln>
                <a:solidFill>
                  <a:srgbClr val="013589"/>
                </a:solidFill>
                <a:effectLst/>
                <a:uLnTx/>
                <a:uFillTx/>
                <a:latin typeface="Calibri"/>
                <a:ea typeface="Helvetica Neue"/>
                <a:cs typeface="Helvetica Neue"/>
                <a:sym typeface="Helvetica Neue"/>
              </a:rPr>
              <a:t> </a:t>
            </a:r>
            <a:r>
              <a:rPr kumimoji="0" lang="en-US" sz="2400" b="1" i="0" u="none" strike="noStrike" kern="0" cap="none" spc="0" normalizeH="0" baseline="0" noProof="0" dirty="0">
                <a:ln>
                  <a:noFill/>
                </a:ln>
                <a:solidFill>
                  <a:prstClr val="black"/>
                </a:solidFill>
                <a:effectLst/>
                <a:uLnTx/>
                <a:uFillTx/>
                <a:latin typeface="Calibri"/>
                <a:ea typeface="Helvetica Neue"/>
                <a:cs typeface="Helvetica Neue"/>
                <a:sym typeface="Helvetica Neue"/>
              </a:rPr>
              <a:t>10/2023-5/2025), NASA senior/extension review</a:t>
            </a:r>
          </a:p>
          <a:p>
            <a:pPr marL="285750" marR="0" lvl="0" indent="-285750" algn="l" defTabSz="914400" rtl="0" eaLnBrk="1" fontAlgn="auto" latinLnBrk="0" hangingPunct="1">
              <a:lnSpc>
                <a:spcPct val="100000"/>
              </a:lnSpc>
              <a:spcBef>
                <a:spcPts val="450"/>
              </a:spcBef>
              <a:spcAft>
                <a:spcPts val="0"/>
              </a:spcAft>
              <a:buClrTx/>
              <a:buSzPts val="1800"/>
              <a:buFont typeface="Wingdings" panose="05000000000000000000" pitchFamily="2" charset="2"/>
              <a:buChar char="Ø"/>
              <a:tabLst/>
              <a:defRPr/>
            </a:pPr>
            <a:r>
              <a:rPr kumimoji="0" lang="en-US" sz="2400" b="1" i="0" u="none" strike="noStrike" kern="0" cap="none" spc="0" normalizeH="0" baseline="0" noProof="0" dirty="0">
                <a:ln>
                  <a:noFill/>
                </a:ln>
                <a:solidFill>
                  <a:prstClr val="black"/>
                </a:solidFill>
                <a:effectLst/>
                <a:uLnTx/>
                <a:uFillTx/>
                <a:latin typeface="Calibri"/>
                <a:ea typeface="Helvetica Neue"/>
                <a:cs typeface="Helvetica Neue"/>
                <a:sym typeface="Helvetica Neue"/>
              </a:rPr>
              <a:t>Data products sent to ASDC for archival and distribution</a:t>
            </a:r>
            <a:endParaRPr kumimoji="0" sz="2400" b="0" i="0" u="none" strike="noStrike" kern="0" cap="none" spc="0" normalizeH="0" baseline="0" noProof="0" dirty="0">
              <a:ln>
                <a:noFill/>
              </a:ln>
              <a:solidFill>
                <a:srgbClr val="013589"/>
              </a:solidFill>
              <a:effectLst/>
              <a:uLnTx/>
              <a:uFillTx/>
              <a:latin typeface="Calibri"/>
              <a:ea typeface="+mn-ea"/>
              <a:cs typeface="Arial"/>
              <a:sym typeface="Arial"/>
            </a:endParaRPr>
          </a:p>
          <a:p>
            <a:pPr marL="285750" marR="0" lvl="0" indent="-285750" algn="l" defTabSz="914400" rtl="0" eaLnBrk="1" fontAlgn="auto" latinLnBrk="0" hangingPunct="1">
              <a:lnSpc>
                <a:spcPct val="100000"/>
              </a:lnSpc>
              <a:spcBef>
                <a:spcPts val="450"/>
              </a:spcBef>
              <a:spcAft>
                <a:spcPts val="0"/>
              </a:spcAft>
              <a:buClrTx/>
              <a:buSzPts val="1800"/>
              <a:buFont typeface="Wingdings" panose="05000000000000000000" pitchFamily="2" charset="2"/>
              <a:buChar char="Ø"/>
              <a:tabLst/>
              <a:defRPr/>
            </a:pPr>
            <a:r>
              <a:rPr kumimoji="0" lang="en-US" sz="2400" b="1" i="0" u="none" strike="noStrike" kern="0" cap="none" spc="0" normalizeH="0" baseline="0" noProof="0" dirty="0">
                <a:ln>
                  <a:noFill/>
                </a:ln>
                <a:solidFill>
                  <a:prstClr val="black"/>
                </a:solidFill>
                <a:effectLst/>
                <a:uLnTx/>
                <a:uFillTx/>
                <a:latin typeface="Calibri"/>
                <a:ea typeface="Helvetica Neue"/>
                <a:cs typeface="Helvetica Neue"/>
                <a:sym typeface="Helvetica Neue"/>
              </a:rPr>
              <a:t>Plan for initial public release of baseline products at ASDC after algorithm verification, product validation, algorithm  optimization/improvement: </a:t>
            </a:r>
            <a:r>
              <a:rPr kumimoji="0" lang="en-US" sz="2400" b="1" i="0" u="none" strike="noStrike" kern="0" cap="none" spc="0" normalizeH="0" baseline="0" noProof="0" dirty="0">
                <a:ln>
                  <a:noFill/>
                </a:ln>
                <a:solidFill>
                  <a:srgbClr val="013589"/>
                </a:solidFill>
                <a:effectLst/>
                <a:uLnTx/>
                <a:uFillTx/>
                <a:latin typeface="Calibri"/>
                <a:ea typeface="Helvetica Neue"/>
                <a:cs typeface="Helvetica Neue"/>
                <a:sym typeface="Helvetica Neue"/>
              </a:rPr>
              <a:t>L1b, 2/2024; L2/3, 4/2024</a:t>
            </a:r>
            <a:endParaRPr kumimoji="0" sz="2400" b="1" i="0" u="none" strike="noStrike" kern="0" cap="none" spc="0" normalizeH="0" baseline="0" noProof="0" dirty="0">
              <a:ln>
                <a:noFill/>
              </a:ln>
              <a:solidFill>
                <a:srgbClr val="013589"/>
              </a:solidFill>
              <a:effectLst/>
              <a:uLnTx/>
              <a:uFillTx/>
              <a:latin typeface="Calibri"/>
              <a:ea typeface="Helvetica Neue"/>
              <a:cs typeface="Helvetica Neue"/>
              <a:sym typeface="Helvetica Neue"/>
            </a:endParaRPr>
          </a:p>
          <a:p>
            <a:pPr marL="285750" marR="0" lvl="0" indent="-285750" algn="l" defTabSz="914400" rtl="0" eaLnBrk="1" fontAlgn="auto" latinLnBrk="0" hangingPunct="1">
              <a:lnSpc>
                <a:spcPct val="100000"/>
              </a:lnSpc>
              <a:spcBef>
                <a:spcPts val="450"/>
              </a:spcBef>
              <a:spcAft>
                <a:spcPts val="0"/>
              </a:spcAft>
              <a:buClrTx/>
              <a:buSzPts val="1800"/>
              <a:buFont typeface="Wingdings" panose="05000000000000000000" pitchFamily="2" charset="2"/>
              <a:buChar char="Ø"/>
              <a:tabLst/>
              <a:defRPr/>
            </a:pPr>
            <a:r>
              <a:rPr kumimoji="0" lang="en-US" sz="2400" b="1" i="0" u="none" strike="noStrike" kern="0" cap="none" spc="0" normalizeH="0" baseline="0" noProof="0" dirty="0">
                <a:ln>
                  <a:noFill/>
                </a:ln>
                <a:solidFill>
                  <a:prstClr val="black"/>
                </a:solidFill>
                <a:effectLst/>
                <a:uLnTx/>
                <a:uFillTx/>
                <a:latin typeface="Calibri"/>
                <a:ea typeface="Helvetica Neue"/>
                <a:cs typeface="Helvetica Neue"/>
                <a:sym typeface="Helvetica Neue"/>
              </a:rPr>
              <a:t>Provide earlier access to validation team prior to the public release</a:t>
            </a:r>
          </a:p>
          <a:p>
            <a:pPr marL="285750" marR="0" lvl="0" indent="-285750" algn="l" defTabSz="914400" rtl="0" eaLnBrk="1" fontAlgn="auto" latinLnBrk="0" hangingPunct="1">
              <a:lnSpc>
                <a:spcPct val="100000"/>
              </a:lnSpc>
              <a:spcBef>
                <a:spcPts val="450"/>
              </a:spcBef>
              <a:spcAft>
                <a:spcPts val="0"/>
              </a:spcAft>
              <a:buClrTx/>
              <a:buSzPts val="1800"/>
              <a:buFont typeface="Wingdings" panose="05000000000000000000" pitchFamily="2" charset="2"/>
              <a:buChar char="Ø"/>
              <a:tabLst/>
              <a:defRPr/>
            </a:pPr>
            <a:r>
              <a:rPr kumimoji="0" lang="en-US" sz="2400" b="1" i="0" u="none" strike="noStrike" kern="0" cap="none" spc="0" normalizeH="0" baseline="0" noProof="0" dirty="0">
                <a:ln>
                  <a:noFill/>
                </a:ln>
                <a:solidFill>
                  <a:prstClr val="black"/>
                </a:solidFill>
                <a:effectLst/>
                <a:uLnTx/>
                <a:uFillTx/>
                <a:latin typeface="Calibri"/>
                <a:ea typeface="Helvetica Neue"/>
                <a:cs typeface="Helvetica Neue"/>
                <a:sym typeface="Helvetica Neue"/>
              </a:rPr>
              <a:t>Initial public release of NRT products at ASDC (~9 </a:t>
            </a:r>
            <a:r>
              <a:rPr kumimoji="0" lang="en-US" sz="2400" b="1" i="0" u="none" strike="noStrike" kern="0" cap="none" spc="0" normalizeH="0" baseline="0" noProof="0" dirty="0" err="1">
                <a:ln>
                  <a:noFill/>
                </a:ln>
                <a:solidFill>
                  <a:prstClr val="black"/>
                </a:solidFill>
                <a:effectLst/>
                <a:uLnTx/>
                <a:uFillTx/>
                <a:latin typeface="Calibri"/>
                <a:ea typeface="Helvetica Neue"/>
                <a:cs typeface="Helvetica Neue"/>
                <a:sym typeface="Helvetica Neue"/>
              </a:rPr>
              <a:t>mos</a:t>
            </a:r>
            <a:r>
              <a:rPr kumimoji="0" lang="en-US" sz="2400" b="1" i="0" u="none" strike="noStrike" kern="0" cap="none" spc="0" normalizeH="0" baseline="0" noProof="0" dirty="0">
                <a:ln>
                  <a:noFill/>
                </a:ln>
                <a:solidFill>
                  <a:prstClr val="black"/>
                </a:solidFill>
                <a:effectLst/>
                <a:uLnTx/>
                <a:uFillTx/>
                <a:latin typeface="Calibri"/>
                <a:ea typeface="Helvetica Neue"/>
                <a:cs typeface="Helvetica Neue"/>
                <a:sym typeface="Helvetica Neue"/>
              </a:rPr>
              <a:t> behind baseline products): </a:t>
            </a:r>
            <a:r>
              <a:rPr kumimoji="0" lang="en-US" sz="2400" b="1" i="0" u="none" strike="noStrike" kern="0" cap="none" spc="0" normalizeH="0" baseline="0" noProof="0" dirty="0">
                <a:ln>
                  <a:noFill/>
                </a:ln>
                <a:solidFill>
                  <a:srgbClr val="013589"/>
                </a:solidFill>
                <a:effectLst/>
                <a:uLnTx/>
                <a:uFillTx/>
                <a:latin typeface="Calibri"/>
                <a:ea typeface="Helvetica Neue"/>
                <a:cs typeface="Helvetica Neue"/>
                <a:sym typeface="Helvetica Neue"/>
              </a:rPr>
              <a:t>~1/2025</a:t>
            </a:r>
            <a:endParaRPr kumimoji="0" sz="2400" b="1" i="0" u="none" strike="noStrike" kern="0" cap="none" spc="0" normalizeH="0" baseline="0" noProof="0" dirty="0">
              <a:ln>
                <a:noFill/>
              </a:ln>
              <a:solidFill>
                <a:srgbClr val="013589"/>
              </a:solidFill>
              <a:effectLst/>
              <a:uLnTx/>
              <a:uFillTx/>
              <a:latin typeface="Calibri"/>
              <a:ea typeface="Helvetica Neue"/>
              <a:cs typeface="Helvetica Neue"/>
              <a:sym typeface="Arial"/>
            </a:endParaRPr>
          </a:p>
        </p:txBody>
      </p:sp>
    </p:spTree>
    <p:extLst>
      <p:ext uri="{BB962C8B-B14F-4D97-AF65-F5344CB8AC3E}">
        <p14:creationId xmlns:p14="http://schemas.microsoft.com/office/powerpoint/2010/main" val="2002310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91BDF6-D6E4-4C48-90B6-12D694E13F74}"/>
              </a:ext>
            </a:extLst>
          </p:cNvPr>
          <p:cNvSpPr>
            <a:spLocks noGrp="1"/>
          </p:cNvSpPr>
          <p:nvPr>
            <p:ph idx="1"/>
          </p:nvPr>
        </p:nvSpPr>
        <p:spPr>
          <a:xfrm>
            <a:off x="0" y="1084082"/>
            <a:ext cx="12192000" cy="5469118"/>
          </a:xfrm>
          <a:prstGeom prst="rect">
            <a:avLst/>
          </a:prstGeom>
        </p:spPr>
        <p:txBody>
          <a:bodyPr/>
          <a:lstStyle/>
          <a:p>
            <a:pPr>
              <a:spcBef>
                <a:spcPts val="0"/>
              </a:spcBef>
            </a:pPr>
            <a:r>
              <a:rPr lang="en-US" sz="2200" dirty="0"/>
              <a:t>Verify and update image correction steps in the L0-1 processing during Commissioning Phase (~L+1~L+3 months, ~90 days)</a:t>
            </a:r>
            <a:endParaRPr lang="en-US" sz="1800" dirty="0"/>
          </a:p>
          <a:p>
            <a:pPr lvl="1">
              <a:spcBef>
                <a:spcPts val="0"/>
              </a:spcBef>
            </a:pPr>
            <a:r>
              <a:rPr lang="en-US" sz="1800" dirty="0"/>
              <a:t>System linearity, zero-input, relative gains, saturation blooming, dark current variation and temperature-dependent correction, check quality flags, evolution of solar diffuser, noise calculation, straylight</a:t>
            </a:r>
          </a:p>
          <a:p>
            <a:pPr>
              <a:spcBef>
                <a:spcPts val="600"/>
              </a:spcBef>
            </a:pPr>
            <a:r>
              <a:rPr lang="en-US" sz="2200" dirty="0"/>
              <a:t>Assess wavelength calibration and its performance</a:t>
            </a:r>
          </a:p>
          <a:p>
            <a:pPr lvl="1">
              <a:spcBef>
                <a:spcPts val="0"/>
              </a:spcBef>
            </a:pPr>
            <a:r>
              <a:rPr lang="en-US" sz="1800" dirty="0"/>
              <a:t>Will assess performance of routine processing (wavelength calibration in both L0-1b &amp; L1-2 via high-resolution solar reference and atmospheric absorption)</a:t>
            </a:r>
          </a:p>
          <a:p>
            <a:pPr lvl="1">
              <a:spcBef>
                <a:spcPts val="0"/>
              </a:spcBef>
            </a:pPr>
            <a:r>
              <a:rPr lang="en-US" sz="1800" dirty="0"/>
              <a:t>Pre-launch measured instrument line shape will be compared with that derived from solar irradiance</a:t>
            </a:r>
          </a:p>
          <a:p>
            <a:pPr>
              <a:spcBef>
                <a:spcPts val="600"/>
              </a:spcBef>
            </a:pPr>
            <a:r>
              <a:rPr lang="en-US" sz="2200" dirty="0"/>
              <a:t>Assess radiometric calibration using a multi-pronged approach</a:t>
            </a:r>
          </a:p>
          <a:p>
            <a:pPr lvl="1">
              <a:spcBef>
                <a:spcPts val="0"/>
              </a:spcBef>
            </a:pPr>
            <a:r>
              <a:rPr lang="en-US" sz="1800" dirty="0"/>
              <a:t>Internal assessment of images, Assess performance of routine processing</a:t>
            </a:r>
          </a:p>
          <a:p>
            <a:pPr lvl="1">
              <a:spcBef>
                <a:spcPts val="0"/>
              </a:spcBef>
            </a:pPr>
            <a:r>
              <a:rPr lang="en-US" sz="1800" dirty="0"/>
              <a:t>Comparison solar irradiance with solar reference and correlative contemporaneous sensors (e.g., OMPS, TROPOMI, GOME-2, EPIC, MODIS, VIIRS) </a:t>
            </a:r>
          </a:p>
          <a:p>
            <a:pPr lvl="1">
              <a:spcBef>
                <a:spcPts val="0"/>
              </a:spcBef>
            </a:pPr>
            <a:r>
              <a:rPr lang="en-US" sz="1800" dirty="0"/>
              <a:t>Comparison with radiative transfer simulation</a:t>
            </a:r>
          </a:p>
          <a:p>
            <a:pPr>
              <a:spcBef>
                <a:spcPts val="600"/>
              </a:spcBef>
            </a:pPr>
            <a:r>
              <a:rPr lang="en-US" sz="2200" dirty="0"/>
              <a:t>Assess geo-location methodology with Image Navigation and Registration (INR) during commissioning phase, accuracy and uncertainty</a:t>
            </a:r>
          </a:p>
          <a:p>
            <a:pPr lvl="1">
              <a:spcBef>
                <a:spcPts val="0"/>
              </a:spcBef>
            </a:pPr>
            <a:r>
              <a:rPr lang="en-US" sz="1800" dirty="0"/>
              <a:t>Imagery: assess registration offset of fiducial points not used in INR, using other reference imagery</a:t>
            </a:r>
          </a:p>
          <a:p>
            <a:pPr lvl="1">
              <a:spcBef>
                <a:spcPts val="0"/>
              </a:spcBef>
            </a:pPr>
            <a:r>
              <a:rPr lang="en-US" sz="1800" dirty="0"/>
              <a:t>L2: assess bias and variance in registration offset of known point sources of NO</a:t>
            </a:r>
            <a:r>
              <a:rPr lang="en-US" sz="1800" baseline="-25000" dirty="0"/>
              <a:t>2</a:t>
            </a:r>
            <a:r>
              <a:rPr lang="en-US" sz="1800" dirty="0"/>
              <a:t> </a:t>
            </a:r>
          </a:p>
          <a:p>
            <a:pPr lvl="1"/>
            <a:endParaRPr lang="en-US" sz="2200" dirty="0"/>
          </a:p>
          <a:p>
            <a:pPr lvl="1"/>
            <a:endParaRPr lang="en-US" sz="2000" dirty="0"/>
          </a:p>
        </p:txBody>
      </p:sp>
      <p:sp>
        <p:nvSpPr>
          <p:cNvPr id="3" name="Title 2">
            <a:extLst>
              <a:ext uri="{FF2B5EF4-FFF2-40B4-BE49-F238E27FC236}">
                <a16:creationId xmlns:a16="http://schemas.microsoft.com/office/drawing/2014/main" id="{CEDBD2B5-506F-43C9-BF67-027E3A58C0E4}"/>
              </a:ext>
            </a:extLst>
          </p:cNvPr>
          <p:cNvSpPr>
            <a:spLocks noGrp="1"/>
          </p:cNvSpPr>
          <p:nvPr>
            <p:ph type="title"/>
          </p:nvPr>
        </p:nvSpPr>
        <p:spPr>
          <a:xfrm>
            <a:off x="0" y="0"/>
            <a:ext cx="12192000" cy="975701"/>
          </a:xfrm>
        </p:spPr>
        <p:txBody>
          <a:bodyPr/>
          <a:lstStyle/>
          <a:p>
            <a:r>
              <a:rPr lang="en-US" dirty="0"/>
              <a:t>Calibration and L1b Validation</a:t>
            </a:r>
          </a:p>
        </p:txBody>
      </p:sp>
      <p:sp>
        <p:nvSpPr>
          <p:cNvPr id="5" name="Slide Number Placeholder 4">
            <a:extLst>
              <a:ext uri="{FF2B5EF4-FFF2-40B4-BE49-F238E27FC236}">
                <a16:creationId xmlns:a16="http://schemas.microsoft.com/office/drawing/2014/main" id="{D98C7CE1-E54D-4679-8743-58D37E2A87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541447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3655890-8AB3-4CA6-B3DB-72505CF29082}"/>
              </a:ext>
            </a:extLst>
          </p:cNvPr>
          <p:cNvSpPr>
            <a:spLocks noGrp="1"/>
          </p:cNvSpPr>
          <p:nvPr>
            <p:ph idx="1"/>
          </p:nvPr>
        </p:nvSpPr>
        <p:spPr>
          <a:xfrm>
            <a:off x="101600" y="1093320"/>
            <a:ext cx="11988800" cy="5410200"/>
          </a:xfrm>
        </p:spPr>
        <p:txBody>
          <a:bodyPr/>
          <a:lstStyle/>
          <a:p>
            <a:pPr>
              <a:spcBef>
                <a:spcPts val="0"/>
              </a:spcBef>
            </a:pPr>
            <a:r>
              <a:rPr lang="en-US" sz="1800" dirty="0"/>
              <a:t>TEMPO PLRA has a bare minimum validation requirements (3 Pandoras, 1 month per season)</a:t>
            </a:r>
          </a:p>
          <a:p>
            <a:pPr>
              <a:spcBef>
                <a:spcPts val="0"/>
              </a:spcBef>
            </a:pPr>
            <a:r>
              <a:rPr lang="en-US" sz="1800" dirty="0"/>
              <a:t>Jim </a:t>
            </a:r>
            <a:r>
              <a:rPr lang="en-US" sz="1800" dirty="0" err="1"/>
              <a:t>Szykman</a:t>
            </a:r>
            <a:r>
              <a:rPr lang="en-US" sz="1800" dirty="0"/>
              <a:t> has led the development of best-efforts basis validation plan: beta, provisional, full</a:t>
            </a:r>
          </a:p>
          <a:p>
            <a:pPr>
              <a:spcBef>
                <a:spcPts val="0"/>
              </a:spcBef>
            </a:pPr>
            <a:r>
              <a:rPr lang="en-US" sz="1800" dirty="0"/>
              <a:t>Use satellite observations (i.e., LEO and EPIC/DSCOVR) for cross validations</a:t>
            </a:r>
          </a:p>
          <a:p>
            <a:pPr>
              <a:spcBef>
                <a:spcPts val="0"/>
              </a:spcBef>
            </a:pPr>
            <a:r>
              <a:rPr lang="en-US" sz="1800" dirty="0"/>
              <a:t>Pandora &amp; </a:t>
            </a:r>
            <a:r>
              <a:rPr lang="en-US" sz="1800" dirty="0" err="1"/>
              <a:t>Pandonia</a:t>
            </a:r>
            <a:r>
              <a:rPr lang="en-US" sz="1800" dirty="0"/>
              <a:t> Global Network (PGN): validate NO</a:t>
            </a:r>
            <a:r>
              <a:rPr lang="en-US" sz="1800" baseline="-25000" dirty="0"/>
              <a:t>2</a:t>
            </a:r>
            <a:r>
              <a:rPr lang="en-US" sz="1800" dirty="0"/>
              <a:t>, HCHO, total O</a:t>
            </a:r>
            <a:r>
              <a:rPr lang="en-US" sz="1800" baseline="-25000" dirty="0"/>
              <a:t>3</a:t>
            </a:r>
            <a:r>
              <a:rPr lang="en-US" sz="1800" dirty="0"/>
              <a:t> and diurnal variation</a:t>
            </a:r>
          </a:p>
          <a:p>
            <a:pPr>
              <a:spcBef>
                <a:spcPts val="0"/>
              </a:spcBef>
            </a:pPr>
            <a:r>
              <a:rPr lang="en-US" sz="1800" dirty="0" err="1"/>
              <a:t>TOLNet</a:t>
            </a:r>
            <a:r>
              <a:rPr lang="en-US" sz="1800" dirty="0"/>
              <a:t>: 8 LIDAR instruments by time of launch to validate tropospheric O</a:t>
            </a:r>
            <a:r>
              <a:rPr lang="en-US" sz="1800" baseline="-25000" dirty="0"/>
              <a:t>3</a:t>
            </a:r>
            <a:r>
              <a:rPr lang="en-US" sz="1800" dirty="0"/>
              <a:t> &amp; 0-2 km O</a:t>
            </a:r>
            <a:r>
              <a:rPr lang="en-US" sz="1800" baseline="-25000" dirty="0"/>
              <a:t>3</a:t>
            </a:r>
            <a:r>
              <a:rPr lang="en-US" sz="1800" dirty="0"/>
              <a:t> and diurnal variation</a:t>
            </a:r>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pPr marL="0" indent="0">
              <a:buNone/>
            </a:pPr>
            <a:endParaRPr lang="en-US" sz="1400" dirty="0"/>
          </a:p>
          <a:p>
            <a:pPr>
              <a:spcBef>
                <a:spcPts val="600"/>
              </a:spcBef>
            </a:pPr>
            <a:r>
              <a:rPr lang="en-US" sz="1800" dirty="0"/>
              <a:t>Airborne instruments: GEO-TASO, GCAS, HSRL-2, IAGOS, </a:t>
            </a:r>
            <a:r>
              <a:rPr lang="en-US" sz="1800" dirty="0" err="1"/>
              <a:t>SeaRey</a:t>
            </a:r>
            <a:r>
              <a:rPr lang="en-US" sz="1800" dirty="0"/>
              <a:t> UAV</a:t>
            </a:r>
          </a:p>
          <a:p>
            <a:pPr>
              <a:spcBef>
                <a:spcPts val="0"/>
              </a:spcBef>
            </a:pPr>
            <a:r>
              <a:rPr lang="en-US" sz="1800" dirty="0"/>
              <a:t>Other instruments: </a:t>
            </a:r>
            <a:r>
              <a:rPr lang="en-US" sz="1800" dirty="0" err="1"/>
              <a:t>ozonesonde</a:t>
            </a:r>
            <a:r>
              <a:rPr lang="en-US" sz="1800" dirty="0"/>
              <a:t>, Dobson/Brewer, MAXDOAS, FTIR, AERONET, …</a:t>
            </a:r>
          </a:p>
          <a:p>
            <a:pPr>
              <a:spcBef>
                <a:spcPts val="0"/>
              </a:spcBef>
            </a:pPr>
            <a:r>
              <a:rPr lang="en-US" sz="1800" dirty="0"/>
              <a:t>Planned flight campaigns AGES+ (e.g., STAQS, </a:t>
            </a:r>
            <a:r>
              <a:rPr lang="en-US" sz="1800" dirty="0" err="1"/>
              <a:t>AEROMMA+CUPiDS</a:t>
            </a:r>
            <a:r>
              <a:rPr lang="en-US" sz="1800" dirty="0"/>
              <a:t>, GOTHAAM) during June-Aug 2003, provide integrated approaches linking TEMPO science, applications, and validation</a:t>
            </a:r>
          </a:p>
          <a:p>
            <a:pPr>
              <a:spcBef>
                <a:spcPts val="0"/>
              </a:spcBef>
            </a:pPr>
            <a:r>
              <a:rPr lang="en-US" sz="1800" dirty="0"/>
              <a:t>Indirect validation with chemistry transport models and data assimilation.</a:t>
            </a:r>
          </a:p>
          <a:p>
            <a:endParaRPr lang="en-US" sz="1400" dirty="0"/>
          </a:p>
        </p:txBody>
      </p:sp>
      <p:pic>
        <p:nvPicPr>
          <p:cNvPr id="411" name="Google Shape;411;p12" descr="Chart, surface chart&#10;&#10;Description automatically generated"/>
          <p:cNvPicPr preferRelativeResize="0">
            <a:picLocks noChangeAspect="1"/>
          </p:cNvPicPr>
          <p:nvPr/>
        </p:nvPicPr>
        <p:blipFill rotWithShape="1">
          <a:blip r:embed="rId3">
            <a:alphaModFix/>
          </a:blip>
          <a:srcRect/>
          <a:stretch/>
        </p:blipFill>
        <p:spPr>
          <a:xfrm>
            <a:off x="363918" y="2862201"/>
            <a:ext cx="3451373" cy="2284936"/>
          </a:xfrm>
          <a:prstGeom prst="rect">
            <a:avLst/>
          </a:prstGeom>
          <a:noFill/>
          <a:ln>
            <a:noFill/>
          </a:ln>
        </p:spPr>
      </p:pic>
      <p:sp>
        <p:nvSpPr>
          <p:cNvPr id="412" name="Google Shape;412;p12"/>
          <p:cNvSpPr txBox="1">
            <a:spLocks noGrp="1"/>
          </p:cNvSpPr>
          <p:nvPr>
            <p:ph type="title"/>
          </p:nvPr>
        </p:nvSpPr>
        <p:spPr>
          <a:xfrm>
            <a:off x="0" y="0"/>
            <a:ext cx="12192000" cy="975701"/>
          </a:xfrm>
        </p:spPr>
        <p:txBody>
          <a:bodyPr/>
          <a:lstStyle/>
          <a:p>
            <a:pPr lvl="0"/>
            <a:r>
              <a:rPr lang="en-US" dirty="0"/>
              <a:t>TEMPO L2 Science Validation Plan</a:t>
            </a:r>
          </a:p>
        </p:txBody>
      </p:sp>
      <p:sp>
        <p:nvSpPr>
          <p:cNvPr id="416" name="Google Shape;416;p12"/>
          <p:cNvSpPr txBox="1"/>
          <p:nvPr/>
        </p:nvSpPr>
        <p:spPr>
          <a:xfrm>
            <a:off x="8439169" y="2577526"/>
            <a:ext cx="3585653"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44A6"/>
                </a:solidFill>
                <a:effectLst/>
                <a:uLnTx/>
                <a:uFillTx/>
                <a:latin typeface="Calibri"/>
                <a:ea typeface="Calibri"/>
                <a:cs typeface="Calibri"/>
                <a:sym typeface="Calibri"/>
              </a:rPr>
              <a:t>www-</a:t>
            </a:r>
            <a:r>
              <a:rPr kumimoji="0" lang="en-US" sz="1600" b="0" i="0" u="none" strike="noStrike" kern="0" cap="none" spc="0" normalizeH="0" baseline="0" noProof="0" err="1">
                <a:ln>
                  <a:noFill/>
                </a:ln>
                <a:solidFill>
                  <a:srgbClr val="0044A6"/>
                </a:solidFill>
                <a:effectLst/>
                <a:uLnTx/>
                <a:uFillTx/>
                <a:latin typeface="Calibri"/>
                <a:ea typeface="Calibri"/>
                <a:cs typeface="Calibri"/>
                <a:sym typeface="Calibri"/>
              </a:rPr>
              <a:t>air.larc.nasa.gov</a:t>
            </a:r>
            <a:r>
              <a:rPr kumimoji="0" lang="en-US" sz="1600" b="0" i="0" u="none" strike="noStrike" kern="0" cap="none" spc="0" normalizeH="0" baseline="0" noProof="0">
                <a:ln>
                  <a:noFill/>
                </a:ln>
                <a:solidFill>
                  <a:srgbClr val="0044A6"/>
                </a:solidFill>
                <a:effectLst/>
                <a:uLnTx/>
                <a:uFillTx/>
                <a:latin typeface="Calibri"/>
                <a:ea typeface="Calibri"/>
                <a:cs typeface="Calibri"/>
                <a:sym typeface="Calibri"/>
              </a:rPr>
              <a:t>/missions/</a:t>
            </a:r>
            <a:r>
              <a:rPr kumimoji="0" lang="en-US" sz="1600" b="0" i="0" u="none" strike="noStrike" kern="0" cap="none" spc="0" normalizeH="0" baseline="0" noProof="0" err="1">
                <a:ln>
                  <a:noFill/>
                </a:ln>
                <a:solidFill>
                  <a:srgbClr val="0044A6"/>
                </a:solidFill>
                <a:effectLst/>
                <a:uLnTx/>
                <a:uFillTx/>
                <a:latin typeface="Calibri"/>
                <a:ea typeface="Calibri"/>
                <a:cs typeface="Calibri"/>
                <a:sym typeface="Calibri"/>
              </a:rPr>
              <a:t>TOLNet</a:t>
            </a:r>
            <a:r>
              <a:rPr kumimoji="0" lang="en-US" sz="1600" b="0" i="0" u="none" strike="noStrike" kern="0" cap="none" spc="0" normalizeH="0" baseline="0" noProof="0">
                <a:ln>
                  <a:noFill/>
                </a:ln>
                <a:solidFill>
                  <a:srgbClr val="0044A6"/>
                </a:solidFill>
                <a:effectLst/>
                <a:uLnTx/>
                <a:uFillTx/>
                <a:latin typeface="Calibri"/>
                <a:ea typeface="Calibri"/>
                <a:cs typeface="Calibri"/>
                <a:sym typeface="Calibri"/>
              </a:rPr>
              <a:t>/</a:t>
            </a:r>
            <a:endParaRPr kumimoji="0" sz="1600" b="0" i="0" u="none" strike="noStrike" kern="0" cap="none" spc="0" normalizeH="0" baseline="0" noProof="0">
              <a:ln>
                <a:noFill/>
              </a:ln>
              <a:solidFill>
                <a:srgbClr val="0044A6"/>
              </a:solidFill>
              <a:effectLst/>
              <a:uLnTx/>
              <a:uFillTx/>
              <a:latin typeface="Calibri"/>
              <a:ea typeface="Calibri"/>
              <a:cs typeface="Calibri"/>
              <a:sym typeface="Calibri"/>
            </a:endParaRPr>
          </a:p>
        </p:txBody>
      </p:sp>
      <p:grpSp>
        <p:nvGrpSpPr>
          <p:cNvPr id="417" name="Google Shape;417;p12"/>
          <p:cNvGrpSpPr>
            <a:grpSpLocks noChangeAspect="1"/>
          </p:cNvGrpSpPr>
          <p:nvPr/>
        </p:nvGrpSpPr>
        <p:grpSpPr>
          <a:xfrm>
            <a:off x="124060" y="2577526"/>
            <a:ext cx="11611810" cy="2585967"/>
            <a:chOff x="395868" y="2904810"/>
            <a:chExt cx="11611810" cy="2585967"/>
          </a:xfrm>
        </p:grpSpPr>
        <p:pic>
          <p:nvPicPr>
            <p:cNvPr id="418" name="Google Shape;418;p12"/>
            <p:cNvPicPr preferRelativeResize="0">
              <a:picLocks noChangeAspect="1"/>
            </p:cNvPicPr>
            <p:nvPr/>
          </p:nvPicPr>
          <p:blipFill rotWithShape="1">
            <a:blip r:embed="rId4">
              <a:alphaModFix/>
            </a:blip>
            <a:srcRect/>
            <a:stretch/>
          </p:blipFill>
          <p:spPr>
            <a:xfrm>
              <a:off x="4475728" y="2904810"/>
              <a:ext cx="3784161" cy="2561220"/>
            </a:xfrm>
            <a:prstGeom prst="rect">
              <a:avLst/>
            </a:prstGeom>
            <a:noFill/>
            <a:ln>
              <a:noFill/>
            </a:ln>
          </p:spPr>
        </p:pic>
        <p:grpSp>
          <p:nvGrpSpPr>
            <p:cNvPr id="419" name="Google Shape;419;p12"/>
            <p:cNvGrpSpPr/>
            <p:nvPr/>
          </p:nvGrpSpPr>
          <p:grpSpPr>
            <a:xfrm>
              <a:off x="395868" y="2904810"/>
              <a:ext cx="11611810" cy="2585967"/>
              <a:chOff x="395868" y="2904810"/>
              <a:chExt cx="11611810" cy="2585967"/>
            </a:xfrm>
          </p:grpSpPr>
          <p:pic>
            <p:nvPicPr>
              <p:cNvPr id="420" name="Google Shape;420;p12" descr="Chart&#10;&#10;Description automatically generated"/>
              <p:cNvPicPr preferRelativeResize="0">
                <a:picLocks noChangeAspect="1"/>
              </p:cNvPicPr>
              <p:nvPr/>
            </p:nvPicPr>
            <p:blipFill rotWithShape="1">
              <a:blip r:embed="rId5">
                <a:alphaModFix/>
              </a:blip>
              <a:srcRect/>
              <a:stretch/>
            </p:blipFill>
            <p:spPr>
              <a:xfrm>
                <a:off x="8940957" y="3243364"/>
                <a:ext cx="3066721" cy="2247413"/>
              </a:xfrm>
              <a:prstGeom prst="rect">
                <a:avLst/>
              </a:prstGeom>
              <a:noFill/>
              <a:ln>
                <a:noFill/>
              </a:ln>
            </p:spPr>
          </p:pic>
          <p:sp>
            <p:nvSpPr>
              <p:cNvPr id="421" name="Google Shape;421;p12"/>
              <p:cNvSpPr txBox="1"/>
              <p:nvPr/>
            </p:nvSpPr>
            <p:spPr>
              <a:xfrm>
                <a:off x="6346177" y="3359489"/>
                <a:ext cx="224025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err="1">
                    <a:ln>
                      <a:noFill/>
                    </a:ln>
                    <a:solidFill>
                      <a:prstClr val="black"/>
                    </a:solidFill>
                    <a:effectLst/>
                    <a:uLnTx/>
                    <a:uFillTx/>
                    <a:latin typeface="Calibri"/>
                    <a:ea typeface="Calibri"/>
                    <a:cs typeface="Calibri"/>
                    <a:sym typeface="Calibri"/>
                  </a:rPr>
                  <a:t>Nowlan</a:t>
                </a:r>
                <a:r>
                  <a:rPr kumimoji="0" lang="en-US" sz="1200" b="1" i="0" u="none" strike="noStrike" kern="0" cap="none" spc="0" normalizeH="0" baseline="0" noProof="0">
                    <a:ln>
                      <a:noFill/>
                    </a:ln>
                    <a:solidFill>
                      <a:prstClr val="black"/>
                    </a:solidFill>
                    <a:effectLst/>
                    <a:uLnTx/>
                    <a:uFillTx/>
                    <a:latin typeface="Calibri"/>
                    <a:ea typeface="Calibri"/>
                    <a:cs typeface="Calibri"/>
                    <a:sym typeface="Calibri"/>
                  </a:rPr>
                  <a:t> et al. (2018) GCAS, DISCOVER-AQ, Texas, Sep 2013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12"/>
              <p:cNvSpPr txBox="1"/>
              <p:nvPr/>
            </p:nvSpPr>
            <p:spPr>
              <a:xfrm>
                <a:off x="395868" y="2904810"/>
                <a:ext cx="3984197"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sng" strike="noStrike" kern="0" cap="none" spc="0" normalizeH="0" baseline="0" noProof="0">
                    <a:ln>
                      <a:noFill/>
                    </a:ln>
                    <a:solidFill>
                      <a:srgbClr val="0044A6"/>
                    </a:solidFill>
                    <a:effectLst/>
                    <a:uLnTx/>
                    <a:uFillTx/>
                    <a:latin typeface="Calibri"/>
                    <a:ea typeface="Calibri"/>
                    <a:cs typeface="Calibri"/>
                    <a:sym typeface="Calibri"/>
                  </a:rPr>
                  <a:t>https://</a:t>
                </a:r>
                <a:r>
                  <a:rPr kumimoji="0" lang="en-US" sz="1600" b="0" i="0" u="sng" strike="noStrike" kern="0" cap="none" spc="0" normalizeH="0" baseline="0" noProof="0" err="1">
                    <a:ln>
                      <a:noFill/>
                    </a:ln>
                    <a:solidFill>
                      <a:srgbClr val="0044A6"/>
                    </a:solidFill>
                    <a:effectLst/>
                    <a:uLnTx/>
                    <a:uFillTx/>
                    <a:latin typeface="Calibri"/>
                    <a:ea typeface="Calibri"/>
                    <a:cs typeface="Calibri"/>
                    <a:sym typeface="Calibri"/>
                  </a:rPr>
                  <a:t>www.pandonia</a:t>
                </a:r>
                <a:r>
                  <a:rPr kumimoji="0" lang="en-US" sz="1600" b="0" i="0" u="sng" strike="noStrike" kern="0" cap="none" spc="0" normalizeH="0" baseline="0" noProof="0">
                    <a:ln>
                      <a:noFill/>
                    </a:ln>
                    <a:solidFill>
                      <a:srgbClr val="0044A6"/>
                    </a:solidFill>
                    <a:effectLst/>
                    <a:uLnTx/>
                    <a:uFillTx/>
                    <a:latin typeface="Calibri"/>
                    <a:ea typeface="Calibri"/>
                    <a:cs typeface="Calibri"/>
                    <a:sym typeface="Calibri"/>
                  </a:rPr>
                  <a:t>-global-</a:t>
                </a:r>
                <a:r>
                  <a:rPr kumimoji="0" lang="en-US" sz="1600" b="0" i="0" u="sng" strike="noStrike" kern="0" cap="none" spc="0" normalizeH="0" baseline="0" noProof="0" err="1">
                    <a:ln>
                      <a:noFill/>
                    </a:ln>
                    <a:solidFill>
                      <a:srgbClr val="0044A6"/>
                    </a:solidFill>
                    <a:effectLst/>
                    <a:uLnTx/>
                    <a:uFillTx/>
                    <a:latin typeface="Calibri"/>
                    <a:ea typeface="Calibri"/>
                    <a:cs typeface="Calibri"/>
                    <a:sym typeface="Calibri"/>
                  </a:rPr>
                  <a:t>network.org</a:t>
                </a:r>
                <a:r>
                  <a:rPr kumimoji="0" lang="en-US" sz="1600" b="0" i="0" u="sng" strike="noStrike" kern="0" cap="none" spc="0" normalizeH="0" baseline="0" noProof="0">
                    <a:ln>
                      <a:noFill/>
                    </a:ln>
                    <a:solidFill>
                      <a:srgbClr val="0044A6"/>
                    </a:solidFill>
                    <a:effectLst/>
                    <a:uLnTx/>
                    <a:uFillTx/>
                    <a:latin typeface="Calibri"/>
                    <a:ea typeface="Calibri"/>
                    <a:cs typeface="Calibri"/>
                    <a:sym typeface="Calibri"/>
                  </a:rPr>
                  <a:t>/</a:t>
                </a:r>
                <a:endParaRPr kumimoji="0" sz="1600" b="0" i="0" u="none" strike="noStrike" kern="0" cap="none" spc="0" normalizeH="0" baseline="0" noProof="0">
                  <a:ln>
                    <a:noFill/>
                  </a:ln>
                  <a:solidFill>
                    <a:srgbClr val="0044A6"/>
                  </a:solidFill>
                  <a:effectLst/>
                  <a:uLnTx/>
                  <a:uFillTx/>
                  <a:latin typeface="Calibri"/>
                  <a:ea typeface="Calibri"/>
                  <a:cs typeface="Calibri"/>
                  <a:sym typeface="Calibri"/>
                </a:endParaRPr>
              </a:p>
            </p:txBody>
          </p:sp>
          <p:sp>
            <p:nvSpPr>
              <p:cNvPr id="423" name="Google Shape;423;p12"/>
              <p:cNvSpPr txBox="1"/>
              <p:nvPr/>
            </p:nvSpPr>
            <p:spPr>
              <a:xfrm>
                <a:off x="536082" y="4852523"/>
                <a:ext cx="3650659"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A9"/>
                    </a:solidFill>
                    <a:effectLst/>
                    <a:uLnTx/>
                    <a:uFillTx/>
                    <a:latin typeface="Calibri"/>
                    <a:ea typeface="Calibri"/>
                    <a:cs typeface="Calibri"/>
                    <a:sym typeface="Calibri"/>
                  </a:rPr>
                  <a:t>~60 PGNs in TEMPO </a:t>
                </a:r>
                <a:r>
                  <a:rPr kumimoji="0" lang="en-US" sz="1400" b="1" i="0" u="none" strike="noStrike" kern="0" cap="none" spc="0" normalizeH="0" baseline="0" noProof="0" err="1">
                    <a:ln>
                      <a:noFill/>
                    </a:ln>
                    <a:solidFill>
                      <a:srgbClr val="0000A9"/>
                    </a:solidFill>
                    <a:effectLst/>
                    <a:uLnTx/>
                    <a:uFillTx/>
                    <a:latin typeface="Calibri"/>
                    <a:ea typeface="Calibri"/>
                    <a:cs typeface="Calibri"/>
                    <a:sym typeface="Calibri"/>
                  </a:rPr>
                  <a:t>FoR</a:t>
                </a:r>
                <a:r>
                  <a:rPr kumimoji="0" lang="en-US" sz="1400" b="1" i="0" u="none" strike="noStrike" kern="0" cap="none" spc="0" normalizeH="0" baseline="0" noProof="0">
                    <a:ln>
                      <a:noFill/>
                    </a:ln>
                    <a:solidFill>
                      <a:srgbClr val="0000A9"/>
                    </a:solidFill>
                    <a:effectLst/>
                    <a:uLnTx/>
                    <a:uFillTx/>
                    <a:latin typeface="Calibri"/>
                    <a:ea typeface="Calibri"/>
                    <a:cs typeface="Calibri"/>
                    <a:sym typeface="Calibri"/>
                  </a:rPr>
                  <a:t>, ~20 to add in 2 years</a:t>
                </a:r>
                <a:endParaRPr kumimoji="0" sz="1400" b="0" i="0" u="none" strike="noStrike" kern="0" cap="none" spc="0" normalizeH="0" baseline="0" noProof="0">
                  <a:ln>
                    <a:noFill/>
                  </a:ln>
                  <a:solidFill>
                    <a:prstClr val="black"/>
                  </a:solidFill>
                  <a:effectLst/>
                  <a:uLnTx/>
                  <a:uFillTx/>
                  <a:latin typeface="Calibri"/>
                  <a:ea typeface="Calibri"/>
                  <a:cs typeface="Calibri"/>
                  <a:sym typeface="Calibri"/>
                </a:endParaRPr>
              </a:p>
            </p:txBody>
          </p:sp>
        </p:grpSp>
      </p:grpSp>
      <p:sp>
        <p:nvSpPr>
          <p:cNvPr id="4" name="Slide Number Placeholder 3">
            <a:extLst>
              <a:ext uri="{FF2B5EF4-FFF2-40B4-BE49-F238E27FC236}">
                <a16:creationId xmlns:a16="http://schemas.microsoft.com/office/drawing/2014/main" id="{8E3325C4-4000-4A14-8180-EB81F583B3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966678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C40668-CC3F-42C3-A5F8-8A916571786A}"/>
              </a:ext>
            </a:extLst>
          </p:cNvPr>
          <p:cNvSpPr>
            <a:spLocks noGrp="1"/>
          </p:cNvSpPr>
          <p:nvPr>
            <p:ph type="title"/>
          </p:nvPr>
        </p:nvSpPr>
        <p:spPr>
          <a:xfrm>
            <a:off x="0" y="0"/>
            <a:ext cx="12192000" cy="975701"/>
          </a:xfrm>
        </p:spPr>
        <p:txBody>
          <a:bodyPr/>
          <a:lstStyle/>
          <a:p>
            <a:r>
              <a:rPr lang="en-US" dirty="0"/>
              <a:t>Ways to Get Involved with TEMPO</a:t>
            </a:r>
          </a:p>
        </p:txBody>
      </p:sp>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7" name="Rectangle 6">
            <a:extLst>
              <a:ext uri="{FF2B5EF4-FFF2-40B4-BE49-F238E27FC236}">
                <a16:creationId xmlns:a16="http://schemas.microsoft.com/office/drawing/2014/main" id="{F4AECD3B-7C20-E98D-C87C-4E6351CAFCB3}"/>
              </a:ext>
            </a:extLst>
          </p:cNvPr>
          <p:cNvSpPr/>
          <p:nvPr/>
        </p:nvSpPr>
        <p:spPr>
          <a:xfrm>
            <a:off x="8192787" y="1365053"/>
            <a:ext cx="3853488" cy="5314788"/>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200" b="1" dirty="0">
              <a:solidFill>
                <a:prstClr val="black"/>
              </a:solidFill>
              <a:latin typeface="Calibri"/>
            </a:endParaRPr>
          </a:p>
        </p:txBody>
      </p:sp>
      <p:sp>
        <p:nvSpPr>
          <p:cNvPr id="8" name="Rectangle 7">
            <a:extLst>
              <a:ext uri="{FF2B5EF4-FFF2-40B4-BE49-F238E27FC236}">
                <a16:creationId xmlns:a16="http://schemas.microsoft.com/office/drawing/2014/main" id="{A61137C8-81C0-7D7D-624C-311D6AF287A5}"/>
              </a:ext>
            </a:extLst>
          </p:cNvPr>
          <p:cNvSpPr/>
          <p:nvPr/>
        </p:nvSpPr>
        <p:spPr>
          <a:xfrm>
            <a:off x="4171904" y="1365053"/>
            <a:ext cx="3853488" cy="531478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 name="Rectangle 8">
            <a:extLst>
              <a:ext uri="{FF2B5EF4-FFF2-40B4-BE49-F238E27FC236}">
                <a16:creationId xmlns:a16="http://schemas.microsoft.com/office/drawing/2014/main" id="{B3F89FD9-6CC8-D6F6-6716-F1A5A0F64739}"/>
              </a:ext>
            </a:extLst>
          </p:cNvPr>
          <p:cNvSpPr/>
          <p:nvPr/>
        </p:nvSpPr>
        <p:spPr>
          <a:xfrm>
            <a:off x="151021" y="1365053"/>
            <a:ext cx="3853488" cy="531478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Calibri"/>
            </a:endParaRPr>
          </a:p>
        </p:txBody>
      </p:sp>
      <p:sp>
        <p:nvSpPr>
          <p:cNvPr id="10" name="TextBox 9">
            <a:extLst>
              <a:ext uri="{FF2B5EF4-FFF2-40B4-BE49-F238E27FC236}">
                <a16:creationId xmlns:a16="http://schemas.microsoft.com/office/drawing/2014/main" id="{063931A9-CAA2-BC9A-49BB-D93DF36AD123}"/>
              </a:ext>
            </a:extLst>
          </p:cNvPr>
          <p:cNvSpPr txBox="1"/>
          <p:nvPr/>
        </p:nvSpPr>
        <p:spPr>
          <a:xfrm>
            <a:off x="8845976" y="1598432"/>
            <a:ext cx="2489784" cy="748988"/>
          </a:xfrm>
          <a:prstGeom prst="rect">
            <a:avLst/>
          </a:prstGeom>
          <a:noFill/>
        </p:spPr>
        <p:txBody>
          <a:bodyPr wrap="none" rtlCol="0">
            <a:spAutoFit/>
          </a:bodyPr>
          <a:lstStyle/>
          <a:p>
            <a:pPr defTabSz="1219170"/>
            <a:r>
              <a:rPr lang="en-US" sz="4267" b="1" dirty="0">
                <a:solidFill>
                  <a:prstClr val="black"/>
                </a:solidFill>
                <a:latin typeface="Calibri"/>
              </a:rPr>
              <a:t>Validation</a:t>
            </a:r>
            <a:endParaRPr lang="en-US" sz="4267" dirty="0">
              <a:solidFill>
                <a:prstClr val="black"/>
              </a:solidFill>
              <a:latin typeface="Calibri"/>
            </a:endParaRPr>
          </a:p>
        </p:txBody>
      </p:sp>
      <p:sp>
        <p:nvSpPr>
          <p:cNvPr id="11" name="TextBox 10">
            <a:extLst>
              <a:ext uri="{FF2B5EF4-FFF2-40B4-BE49-F238E27FC236}">
                <a16:creationId xmlns:a16="http://schemas.microsoft.com/office/drawing/2014/main" id="{71CA66D8-C34B-3D5C-274E-69E514AF56B7}"/>
              </a:ext>
            </a:extLst>
          </p:cNvPr>
          <p:cNvSpPr txBox="1"/>
          <p:nvPr/>
        </p:nvSpPr>
        <p:spPr>
          <a:xfrm>
            <a:off x="4337055" y="1379421"/>
            <a:ext cx="3441275" cy="1405641"/>
          </a:xfrm>
          <a:prstGeom prst="rect">
            <a:avLst/>
          </a:prstGeom>
          <a:noFill/>
        </p:spPr>
        <p:txBody>
          <a:bodyPr wrap="square" rtlCol="0">
            <a:spAutoFit/>
          </a:bodyPr>
          <a:lstStyle/>
          <a:p>
            <a:pPr algn="ctr" defTabSz="1219170"/>
            <a:r>
              <a:rPr lang="en-US" sz="4267" b="1" dirty="0">
                <a:solidFill>
                  <a:prstClr val="black"/>
                </a:solidFill>
                <a:latin typeface="Calibri"/>
              </a:rPr>
              <a:t>Suggest an Experiment</a:t>
            </a:r>
            <a:endParaRPr lang="en-US" sz="4267" dirty="0">
              <a:solidFill>
                <a:prstClr val="black"/>
              </a:solidFill>
              <a:latin typeface="Calibri"/>
            </a:endParaRPr>
          </a:p>
        </p:txBody>
      </p:sp>
      <p:sp>
        <p:nvSpPr>
          <p:cNvPr id="12" name="TextBox 11">
            <a:extLst>
              <a:ext uri="{FF2B5EF4-FFF2-40B4-BE49-F238E27FC236}">
                <a16:creationId xmlns:a16="http://schemas.microsoft.com/office/drawing/2014/main" id="{FFDF87FB-C5E7-5F5A-6F9D-711834FEC7DB}"/>
              </a:ext>
            </a:extLst>
          </p:cNvPr>
          <p:cNvSpPr txBox="1"/>
          <p:nvPr/>
        </p:nvSpPr>
        <p:spPr>
          <a:xfrm>
            <a:off x="354323" y="1389454"/>
            <a:ext cx="3502626" cy="1405641"/>
          </a:xfrm>
          <a:prstGeom prst="rect">
            <a:avLst/>
          </a:prstGeom>
          <a:noFill/>
        </p:spPr>
        <p:txBody>
          <a:bodyPr wrap="none" rtlCol="0">
            <a:spAutoFit/>
          </a:bodyPr>
          <a:lstStyle/>
          <a:p>
            <a:pPr algn="ctr" defTabSz="1219170"/>
            <a:r>
              <a:rPr lang="en-US" sz="4267" b="1" dirty="0">
                <a:solidFill>
                  <a:prstClr val="black"/>
                </a:solidFill>
                <a:latin typeface="Calibri"/>
              </a:rPr>
              <a:t>Join</a:t>
            </a:r>
          </a:p>
          <a:p>
            <a:pPr defTabSz="1219170"/>
            <a:r>
              <a:rPr lang="en-US" sz="4267" b="1" dirty="0">
                <a:solidFill>
                  <a:prstClr val="black"/>
                </a:solidFill>
                <a:latin typeface="Calibri"/>
              </a:rPr>
              <a:t>Early Adopters</a:t>
            </a:r>
            <a:endParaRPr lang="en-US" sz="4267" dirty="0">
              <a:solidFill>
                <a:prstClr val="black"/>
              </a:solidFill>
              <a:latin typeface="Calibri"/>
            </a:endParaRPr>
          </a:p>
        </p:txBody>
      </p:sp>
      <p:sp>
        <p:nvSpPr>
          <p:cNvPr id="13" name="Text Placeholder 17">
            <a:extLst>
              <a:ext uri="{FF2B5EF4-FFF2-40B4-BE49-F238E27FC236}">
                <a16:creationId xmlns:a16="http://schemas.microsoft.com/office/drawing/2014/main" id="{CF954580-0951-14D9-2640-68D835CCF6FC}"/>
              </a:ext>
            </a:extLst>
          </p:cNvPr>
          <p:cNvSpPr txBox="1">
            <a:spLocks/>
          </p:cNvSpPr>
          <p:nvPr/>
        </p:nvSpPr>
        <p:spPr>
          <a:xfrm>
            <a:off x="4222929" y="2827055"/>
            <a:ext cx="3833783" cy="1024871"/>
          </a:xfrm>
          <a:prstGeom prst="rect">
            <a:avLst/>
          </a:prstGeom>
        </p:spPr>
        <p:txBody>
          <a:bodyPr>
            <a:norm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20000"/>
              </a:lnSpc>
              <a:buFont typeface="Arial" panose="020B0604020202020204" pitchFamily="34" charset="0"/>
              <a:buChar char="•"/>
            </a:pPr>
            <a:r>
              <a:rPr lang="en-US" sz="2400"/>
              <a:t>Request high-time special operations</a:t>
            </a:r>
            <a:endParaRPr lang="en-US" sz="2400" dirty="0"/>
          </a:p>
        </p:txBody>
      </p:sp>
      <p:pic>
        <p:nvPicPr>
          <p:cNvPr id="14" name="Picture 13">
            <a:extLst>
              <a:ext uri="{FF2B5EF4-FFF2-40B4-BE49-F238E27FC236}">
                <a16:creationId xmlns:a16="http://schemas.microsoft.com/office/drawing/2014/main" id="{7943903C-4A20-2F7F-95D5-7EA13C7FF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2436" y="3956963"/>
            <a:ext cx="3530091" cy="2314912"/>
          </a:xfrm>
          <a:prstGeom prst="rect">
            <a:avLst/>
          </a:prstGeom>
        </p:spPr>
      </p:pic>
      <p:sp>
        <p:nvSpPr>
          <p:cNvPr id="15" name="TextBox 14">
            <a:extLst>
              <a:ext uri="{FF2B5EF4-FFF2-40B4-BE49-F238E27FC236}">
                <a16:creationId xmlns:a16="http://schemas.microsoft.com/office/drawing/2014/main" id="{1F20438D-5FFE-51EB-C9D9-C4DE3AF4E762}"/>
              </a:ext>
            </a:extLst>
          </p:cNvPr>
          <p:cNvSpPr txBox="1"/>
          <p:nvPr/>
        </p:nvSpPr>
        <p:spPr>
          <a:xfrm>
            <a:off x="195059" y="3165381"/>
            <a:ext cx="3712325" cy="2677656"/>
          </a:xfrm>
          <a:prstGeom prst="rect">
            <a:avLst/>
          </a:prstGeom>
          <a:noFill/>
        </p:spPr>
        <p:txBody>
          <a:bodyPr wrap="square" rtlCol="0">
            <a:spAutoFit/>
          </a:bodyPr>
          <a:lstStyle/>
          <a:p>
            <a:pPr marL="380990" indent="-380990" defTabSz="1219170">
              <a:buFont typeface="Arial" panose="020B0604020202020204" pitchFamily="34" charset="0"/>
              <a:buChar char="•"/>
            </a:pPr>
            <a:r>
              <a:rPr lang="en-US" sz="2400" dirty="0">
                <a:solidFill>
                  <a:prstClr val="black"/>
                </a:solidFill>
                <a:latin typeface="Calibri"/>
              </a:rPr>
              <a:t>Program funded by NASA Applied Sciences</a:t>
            </a:r>
          </a:p>
          <a:p>
            <a:pPr marL="380990" indent="-380990" defTabSz="1219170">
              <a:buFont typeface="Arial" panose="020B0604020202020204" pitchFamily="34" charset="0"/>
              <a:buChar char="•"/>
            </a:pPr>
            <a:endParaRPr lang="en-US" sz="2400" dirty="0">
              <a:solidFill>
                <a:prstClr val="black"/>
              </a:solidFill>
              <a:latin typeface="Calibri"/>
            </a:endParaRPr>
          </a:p>
          <a:p>
            <a:pPr marL="380990" indent="-380990" defTabSz="1219170">
              <a:buFont typeface="Arial" panose="020B0604020202020204" pitchFamily="34" charset="0"/>
              <a:buChar char="•"/>
            </a:pPr>
            <a:r>
              <a:rPr lang="en-US" sz="2400" dirty="0">
                <a:solidFill>
                  <a:prstClr val="black"/>
                </a:solidFill>
                <a:latin typeface="Calibri"/>
              </a:rPr>
              <a:t>Engage spectrum of stakeholders and end-users</a:t>
            </a:r>
          </a:p>
          <a:p>
            <a:pPr marL="380990" indent="-380990" defTabSz="1219170">
              <a:buFont typeface="Arial" panose="020B0604020202020204" pitchFamily="34" charset="0"/>
              <a:buChar char="•"/>
            </a:pPr>
            <a:endParaRPr lang="en-US" sz="2400" dirty="0">
              <a:solidFill>
                <a:prstClr val="black"/>
              </a:solidFill>
              <a:latin typeface="Calibri"/>
            </a:endParaRPr>
          </a:p>
        </p:txBody>
      </p:sp>
      <p:pic>
        <p:nvPicPr>
          <p:cNvPr id="16" name="Picture 15">
            <a:extLst>
              <a:ext uri="{FF2B5EF4-FFF2-40B4-BE49-F238E27FC236}">
                <a16:creationId xmlns:a16="http://schemas.microsoft.com/office/drawing/2014/main" id="{945A72FC-1259-1BDA-FF45-19FBAF91CBFC}"/>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1127360" y="6041156"/>
            <a:ext cx="799261" cy="586125"/>
          </a:xfrm>
          <a:prstGeom prst="rect">
            <a:avLst/>
          </a:prstGeom>
        </p:spPr>
      </p:pic>
      <p:sp>
        <p:nvSpPr>
          <p:cNvPr id="17" name="TextBox 16">
            <a:extLst>
              <a:ext uri="{FF2B5EF4-FFF2-40B4-BE49-F238E27FC236}">
                <a16:creationId xmlns:a16="http://schemas.microsoft.com/office/drawing/2014/main" id="{439927BB-24A2-8C1A-87DC-0B7F0BDEFCD0}"/>
              </a:ext>
            </a:extLst>
          </p:cNvPr>
          <p:cNvSpPr txBox="1"/>
          <p:nvPr/>
        </p:nvSpPr>
        <p:spPr>
          <a:xfrm>
            <a:off x="8218221" y="2445059"/>
            <a:ext cx="3617915" cy="3497945"/>
          </a:xfrm>
          <a:prstGeom prst="rect">
            <a:avLst/>
          </a:prstGeom>
          <a:noFill/>
        </p:spPr>
        <p:txBody>
          <a:bodyPr wrap="square" rtlCol="0">
            <a:spAutoFit/>
          </a:bodyPr>
          <a:lstStyle/>
          <a:p>
            <a:pPr marL="380990" indent="-380990" defTabSz="1219170">
              <a:buFont typeface="Arial" panose="020B0604020202020204" pitchFamily="34" charset="0"/>
              <a:buChar char="•"/>
            </a:pPr>
            <a:r>
              <a:rPr lang="en-US" sz="2400" dirty="0">
                <a:solidFill>
                  <a:prstClr val="black"/>
                </a:solidFill>
                <a:latin typeface="Calibri"/>
              </a:rPr>
              <a:t>We hope to collaborate with several Canadian partners on validation</a:t>
            </a:r>
          </a:p>
          <a:p>
            <a:pPr marL="990575" lvl="1" indent="-380990" defTabSz="1219170">
              <a:buFont typeface="Arial" panose="020B0604020202020204" pitchFamily="34" charset="0"/>
              <a:buChar char="•"/>
            </a:pPr>
            <a:r>
              <a:rPr lang="en-US" sz="2133" dirty="0">
                <a:solidFill>
                  <a:prstClr val="black"/>
                </a:solidFill>
                <a:latin typeface="Calibri"/>
              </a:rPr>
              <a:t>Pandora spectrometers</a:t>
            </a:r>
          </a:p>
          <a:p>
            <a:pPr marL="990575" lvl="1" indent="-380990" defTabSz="1219170">
              <a:buFont typeface="Arial" panose="020B0604020202020204" pitchFamily="34" charset="0"/>
              <a:buChar char="•"/>
            </a:pPr>
            <a:r>
              <a:rPr lang="en-US" sz="2133" dirty="0" err="1">
                <a:solidFill>
                  <a:prstClr val="black"/>
                </a:solidFill>
                <a:latin typeface="Calibri"/>
              </a:rPr>
              <a:t>Ozonesondes</a:t>
            </a:r>
            <a:endParaRPr lang="en-US" sz="2133" dirty="0">
              <a:solidFill>
                <a:prstClr val="black"/>
              </a:solidFill>
              <a:latin typeface="Calibri"/>
            </a:endParaRPr>
          </a:p>
          <a:p>
            <a:pPr marL="990575" lvl="1" indent="-380990" defTabSz="1219170">
              <a:buFont typeface="Arial" panose="020B0604020202020204" pitchFamily="34" charset="0"/>
              <a:buChar char="•"/>
            </a:pPr>
            <a:r>
              <a:rPr lang="en-US" sz="2133" dirty="0">
                <a:solidFill>
                  <a:prstClr val="black"/>
                </a:solidFill>
                <a:latin typeface="Calibri"/>
              </a:rPr>
              <a:t>Ozone lidar</a:t>
            </a:r>
          </a:p>
          <a:p>
            <a:pPr marL="990575" lvl="1" indent="-380990" defTabSz="1219170">
              <a:buFont typeface="Arial" panose="020B0604020202020204" pitchFamily="34" charset="0"/>
              <a:buChar char="•"/>
            </a:pPr>
            <a:r>
              <a:rPr lang="en-US" sz="2133" dirty="0">
                <a:solidFill>
                  <a:prstClr val="black"/>
                </a:solidFill>
                <a:latin typeface="Calibri"/>
              </a:rPr>
              <a:t>FTIR</a:t>
            </a:r>
          </a:p>
          <a:p>
            <a:pPr marL="990575" lvl="1" indent="-380990" defTabSz="1219170">
              <a:buFont typeface="Arial" panose="020B0604020202020204" pitchFamily="34" charset="0"/>
              <a:buChar char="•"/>
            </a:pPr>
            <a:r>
              <a:rPr lang="en-US" sz="2133" dirty="0">
                <a:solidFill>
                  <a:prstClr val="black"/>
                </a:solidFill>
                <a:latin typeface="Calibri"/>
              </a:rPr>
              <a:t>MAX-DOAS</a:t>
            </a:r>
          </a:p>
          <a:p>
            <a:pPr marL="990575" lvl="1" indent="-380990" defTabSz="1219170">
              <a:buFont typeface="Arial" panose="020B0604020202020204" pitchFamily="34" charset="0"/>
              <a:buChar char="•"/>
            </a:pPr>
            <a:r>
              <a:rPr lang="en-US" sz="2133" dirty="0">
                <a:solidFill>
                  <a:prstClr val="black"/>
                </a:solidFill>
                <a:latin typeface="Calibri"/>
              </a:rPr>
              <a:t>Brewers, </a:t>
            </a:r>
            <a:r>
              <a:rPr lang="en-US" sz="2133" dirty="0" err="1">
                <a:solidFill>
                  <a:prstClr val="black"/>
                </a:solidFill>
                <a:latin typeface="Calibri"/>
              </a:rPr>
              <a:t>etc</a:t>
            </a:r>
            <a:r>
              <a:rPr lang="en-US" sz="2133" dirty="0">
                <a:solidFill>
                  <a:prstClr val="black"/>
                </a:solidFill>
                <a:latin typeface="Calibri"/>
              </a:rPr>
              <a:t>…</a:t>
            </a:r>
          </a:p>
        </p:txBody>
      </p:sp>
    </p:spTree>
    <p:extLst>
      <p:ext uri="{BB962C8B-B14F-4D97-AF65-F5344CB8AC3E}">
        <p14:creationId xmlns:p14="http://schemas.microsoft.com/office/powerpoint/2010/main" val="2080388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600" b="0" i="0" u="none" strike="noStrike" kern="0" cap="none" spc="0" normalizeH="0" baseline="0" noProof="0" dirty="0">
              <a:ln>
                <a:noFill/>
              </a:ln>
              <a:solidFill>
                <a:prstClr val="black">
                  <a:tint val="75000"/>
                </a:prstClr>
              </a:solidFill>
              <a:effectLst/>
              <a:uLnTx/>
              <a:uFillTx/>
              <a:latin typeface="Arial"/>
              <a:ea typeface="+mn-ea"/>
              <a:cs typeface="Arial"/>
              <a:sym typeface="Arial"/>
            </a:endParaRPr>
          </a:p>
        </p:txBody>
      </p:sp>
      <p:sp>
        <p:nvSpPr>
          <p:cNvPr id="9" name="Title 3">
            <a:extLst>
              <a:ext uri="{FF2B5EF4-FFF2-40B4-BE49-F238E27FC236}">
                <a16:creationId xmlns:a16="http://schemas.microsoft.com/office/drawing/2014/main" id="{60676E52-0891-10BE-E9FA-4841B577F14C}"/>
              </a:ext>
            </a:extLst>
          </p:cNvPr>
          <p:cNvSpPr>
            <a:spLocks noGrp="1"/>
          </p:cNvSpPr>
          <p:nvPr>
            <p:ph type="title"/>
          </p:nvPr>
        </p:nvSpPr>
        <p:spPr>
          <a:xfrm>
            <a:off x="2804909" y="247932"/>
            <a:ext cx="6845643" cy="569420"/>
          </a:xfrm>
        </p:spPr>
        <p:txBody>
          <a:bodyPr/>
          <a:lstStyle/>
          <a:p>
            <a:pPr fontAlgn="auto">
              <a:spcAft>
                <a:spcPts val="0"/>
              </a:spcAft>
              <a:defRPr/>
            </a:pPr>
            <a:r>
              <a:rPr lang="en-US" sz="3200" b="1" dirty="0">
                <a:solidFill>
                  <a:schemeClr val="bg1"/>
                </a:solidFill>
                <a:ea typeface="ＭＳ Ｐゴシック" charset="-128"/>
              </a:rPr>
              <a:t>TEMPO Early Adopters Program</a:t>
            </a:r>
          </a:p>
        </p:txBody>
      </p:sp>
      <p:sp>
        <p:nvSpPr>
          <p:cNvPr id="10" name="Text Placeholder 1">
            <a:extLst>
              <a:ext uri="{FF2B5EF4-FFF2-40B4-BE49-F238E27FC236}">
                <a16:creationId xmlns:a16="http://schemas.microsoft.com/office/drawing/2014/main" id="{E8A8C98C-1E87-B6D5-6BD4-8B719DD6816F}"/>
              </a:ext>
            </a:extLst>
          </p:cNvPr>
          <p:cNvSpPr txBox="1">
            <a:spLocks/>
          </p:cNvSpPr>
          <p:nvPr/>
        </p:nvSpPr>
        <p:spPr>
          <a:xfrm>
            <a:off x="-11304" y="1191784"/>
            <a:ext cx="7945090" cy="41533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571500">
              <a:lnSpc>
                <a:spcPct val="120000"/>
              </a:lnSpc>
              <a:spcBef>
                <a:spcPts val="0"/>
              </a:spcBef>
              <a:buFont typeface="Wingdings" pitchFamily="2" charset="2"/>
              <a:buChar char="q"/>
              <a:defRPr/>
            </a:pPr>
            <a:r>
              <a:rPr lang="en-US" b="1" dirty="0">
                <a:latin typeface="Arial" panose="020B0604020202020204" pitchFamily="34" charset="0"/>
                <a:cs typeface="Arial" panose="020B0604020202020204" pitchFamily="34" charset="0"/>
              </a:rPr>
              <a:t>Led by Aaron </a:t>
            </a:r>
            <a:r>
              <a:rPr lang="en-US" b="1" dirty="0" err="1">
                <a:latin typeface="Arial" panose="020B0604020202020204" pitchFamily="34" charset="0"/>
                <a:cs typeface="Arial" panose="020B0604020202020204" pitchFamily="34" charset="0"/>
              </a:rPr>
              <a:t>Naeger</a:t>
            </a:r>
            <a:r>
              <a:rPr lang="en-US" b="1" dirty="0">
                <a:latin typeface="Arial" panose="020B0604020202020204" pitchFamily="34" charset="0"/>
                <a:cs typeface="Arial" panose="020B0604020202020204" pitchFamily="34" charset="0"/>
              </a:rPr>
              <a:t> at UAH and NASA-</a:t>
            </a:r>
            <a:r>
              <a:rPr lang="en-US" b="1" dirty="0" err="1">
                <a:latin typeface="Arial" panose="020B0604020202020204" pitchFamily="34" charset="0"/>
                <a:cs typeface="Arial" panose="020B0604020202020204" pitchFamily="34" charset="0"/>
              </a:rPr>
              <a:t>SPoRT</a:t>
            </a:r>
            <a:r>
              <a:rPr lang="en-US" b="1" dirty="0">
                <a:latin typeface="Arial" panose="020B0604020202020204" pitchFamily="34" charset="0"/>
                <a:cs typeface="Arial" panose="020B0604020202020204" pitchFamily="34" charset="0"/>
              </a:rPr>
              <a:t>, funded by NASA Applied Sciences</a:t>
            </a:r>
          </a:p>
          <a:p>
            <a:pPr marL="342900" indent="-342900" defTabSz="571500">
              <a:lnSpc>
                <a:spcPct val="120000"/>
              </a:lnSpc>
              <a:spcBef>
                <a:spcPts val="1200"/>
              </a:spcBef>
              <a:buFont typeface="Wingdings" pitchFamily="2" charset="2"/>
              <a:buChar char="q"/>
              <a:defRPr/>
            </a:pPr>
            <a:r>
              <a:rPr lang="en-US" b="1" dirty="0">
                <a:latin typeface="Arial" panose="020B0604020202020204" pitchFamily="34" charset="0"/>
                <a:cs typeface="Arial" panose="020B0604020202020204" pitchFamily="34" charset="0"/>
              </a:rPr>
              <a:t>User-centric program focused on broadening and enhancing applications of TEMPO data</a:t>
            </a:r>
            <a:r>
              <a:rPr lang="en-US" b="1" dirty="0">
                <a:latin typeface="Helvetica"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with special attention to health &amp; air quality</a:t>
            </a:r>
          </a:p>
          <a:p>
            <a:pPr marL="342900" indent="-342900" defTabSz="571500">
              <a:lnSpc>
                <a:spcPct val="120000"/>
              </a:lnSpc>
              <a:spcBef>
                <a:spcPts val="1200"/>
              </a:spcBef>
              <a:buFont typeface="Wingdings" pitchFamily="2" charset="2"/>
              <a:buChar char="q"/>
              <a:defRPr/>
            </a:pPr>
            <a:r>
              <a:rPr lang="en-US" b="1" dirty="0">
                <a:latin typeface="Arial" panose="020B0604020202020204" pitchFamily="34" charset="0"/>
                <a:cs typeface="Arial" panose="020B0604020202020204" pitchFamily="34" charset="0"/>
              </a:rPr>
              <a:t> Provide proxy data, organize workshops</a:t>
            </a:r>
          </a:p>
          <a:p>
            <a:pPr marL="342900" indent="-342900" defTabSz="571500">
              <a:lnSpc>
                <a:spcPct val="120000"/>
              </a:lnSpc>
              <a:spcBef>
                <a:spcPts val="1200"/>
              </a:spcBef>
              <a:buFont typeface="Wingdings" pitchFamily="2" charset="2"/>
              <a:buChar char="q"/>
              <a:defRPr/>
            </a:pPr>
            <a:r>
              <a:rPr lang="en-US" sz="2400" b="1" dirty="0">
                <a:latin typeface="Arial" panose="020B0604020202020204" pitchFamily="34" charset="0"/>
                <a:cs typeface="Arial" panose="020B0604020202020204" pitchFamily="34" charset="0"/>
              </a:rPr>
              <a:t>Inclusive from all end-users and stakeholders: </a:t>
            </a:r>
          </a:p>
          <a:p>
            <a:pPr marL="800100" lvl="1" indent="-342900">
              <a:buFont typeface="Wingdings" pitchFamily="2" charset="2"/>
              <a:buChar char="Ø"/>
            </a:pPr>
            <a:r>
              <a:rPr lang="en-US" sz="2000" b="1" dirty="0">
                <a:latin typeface="Arial" panose="020B0604020202020204" pitchFamily="34" charset="0"/>
              </a:rPr>
              <a:t>~400 Early Adopters </a:t>
            </a:r>
            <a:r>
              <a:rPr lang="en-US" sz="2000" dirty="0">
                <a:latin typeface="Arial" panose="020B0604020202020204" pitchFamily="34" charset="0"/>
              </a:rPr>
              <a:t>across TEMPO </a:t>
            </a:r>
            <a:r>
              <a:rPr lang="en-US" sz="2000" dirty="0" err="1">
                <a:latin typeface="Arial" panose="020B0604020202020204" pitchFamily="34" charset="0"/>
              </a:rPr>
              <a:t>FoR</a:t>
            </a:r>
            <a:endParaRPr lang="en-US" sz="2000" dirty="0">
              <a:effectLst/>
              <a:latin typeface="Arial" panose="020B0604020202020204" pitchFamily="34" charset="0"/>
            </a:endParaRPr>
          </a:p>
          <a:p>
            <a:pPr marL="800100" lvl="1" indent="-342900">
              <a:buFont typeface="Wingdings" pitchFamily="2" charset="2"/>
              <a:buChar char="Ø"/>
            </a:pPr>
            <a:r>
              <a:rPr lang="en-US" sz="2000" dirty="0">
                <a:effectLst/>
                <a:latin typeface="Arial" panose="020B0604020202020204" pitchFamily="34" charset="0"/>
              </a:rPr>
              <a:t>Includes federal, state, and local AQ agencies, Health Organization, NGOs, and international participation</a:t>
            </a:r>
            <a:endParaRPr lang="en-US" sz="2000" dirty="0">
              <a:latin typeface="Arial" panose="020B0604020202020204" pitchFamily="34" charset="0"/>
            </a:endParaRPr>
          </a:p>
          <a:p>
            <a:pPr marL="342900" indent="-342900" defTabSz="571500">
              <a:lnSpc>
                <a:spcPct val="120000"/>
              </a:lnSpc>
              <a:spcBef>
                <a:spcPts val="0"/>
              </a:spcBef>
              <a:buFont typeface="Wingdings" pitchFamily="2" charset="2"/>
              <a:buChar char="q"/>
              <a:defRPr/>
            </a:pPr>
            <a:endParaRPr lang="en-US" sz="2000" b="1" dirty="0">
              <a:solidFill>
                <a:prstClr val="black"/>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BF0135E9-94E2-A5B2-4B3E-2A9A831F5897}"/>
              </a:ext>
            </a:extLst>
          </p:cNvPr>
          <p:cNvGrpSpPr/>
          <p:nvPr/>
        </p:nvGrpSpPr>
        <p:grpSpPr>
          <a:xfrm>
            <a:off x="6728897" y="989286"/>
            <a:ext cx="6171989" cy="4513676"/>
            <a:chOff x="3699746" y="1348966"/>
            <a:chExt cx="4628992" cy="3385257"/>
          </a:xfrm>
        </p:grpSpPr>
        <p:graphicFrame>
          <p:nvGraphicFramePr>
            <p:cNvPr id="13" name="Chart 12">
              <a:extLst>
                <a:ext uri="{FF2B5EF4-FFF2-40B4-BE49-F238E27FC236}">
                  <a16:creationId xmlns:a16="http://schemas.microsoft.com/office/drawing/2014/main" id="{22088BC6-3E3C-6E93-CAB3-50FA0F5E9161}"/>
                </a:ext>
              </a:extLst>
            </p:cNvPr>
            <p:cNvGraphicFramePr/>
            <p:nvPr/>
          </p:nvGraphicFramePr>
          <p:xfrm>
            <a:off x="3699746" y="1348966"/>
            <a:ext cx="4628992" cy="3385257"/>
          </p:xfrm>
          <a:graphic>
            <a:graphicData uri="http://schemas.openxmlformats.org/drawingml/2006/chart">
              <c:chart xmlns:c="http://schemas.openxmlformats.org/drawingml/2006/chart" xmlns:r="http://schemas.openxmlformats.org/officeDocument/2006/relationships" r:id="rId2"/>
            </a:graphicData>
          </a:graphic>
        </p:graphicFrame>
        <p:sp>
          <p:nvSpPr>
            <p:cNvPr id="14" name="Content Placeholder 2">
              <a:extLst>
                <a:ext uri="{FF2B5EF4-FFF2-40B4-BE49-F238E27FC236}">
                  <a16:creationId xmlns:a16="http://schemas.microsoft.com/office/drawing/2014/main" id="{9FE3E02C-AC31-6F4D-3D2E-71155A29CE28}"/>
                </a:ext>
              </a:extLst>
            </p:cNvPr>
            <p:cNvSpPr txBox="1">
              <a:spLocks/>
            </p:cNvSpPr>
            <p:nvPr/>
          </p:nvSpPr>
          <p:spPr>
            <a:xfrm>
              <a:off x="4418218" y="2686801"/>
              <a:ext cx="1341012" cy="752270"/>
            </a:xfrm>
            <a:prstGeom prst="rect">
              <a:avLst/>
            </a:prstGeom>
          </p:spPr>
          <p:txBody>
            <a:bodyP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19170">
                <a:spcAft>
                  <a:spcPts val="1333"/>
                </a:spcAft>
                <a:defRPr/>
              </a:pPr>
              <a:r>
                <a:rPr lang="en-US" sz="1867"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Vegetation &amp; Ocean Monitoring</a:t>
              </a:r>
            </a:p>
          </p:txBody>
        </p:sp>
        <p:sp>
          <p:nvSpPr>
            <p:cNvPr id="15" name="Content Placeholder 2">
              <a:extLst>
                <a:ext uri="{FF2B5EF4-FFF2-40B4-BE49-F238E27FC236}">
                  <a16:creationId xmlns:a16="http://schemas.microsoft.com/office/drawing/2014/main" id="{C849C145-52A4-DF6B-2716-525EBE7F0D93}"/>
                </a:ext>
              </a:extLst>
            </p:cNvPr>
            <p:cNvSpPr txBox="1">
              <a:spLocks/>
            </p:cNvSpPr>
            <p:nvPr/>
          </p:nvSpPr>
          <p:spPr>
            <a:xfrm>
              <a:off x="6366822" y="2672217"/>
              <a:ext cx="1385648" cy="5732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ts val="1333"/>
                </a:spcBef>
                <a:spcAft>
                  <a:spcPts val="1333"/>
                </a:spcAft>
                <a:buNone/>
                <a:defRPr/>
              </a:pPr>
              <a:r>
                <a:rPr lang="en-US" sz="1867"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Air Pollution Emissions &amp; Monitoring</a:t>
              </a:r>
            </a:p>
          </p:txBody>
        </p:sp>
        <p:sp>
          <p:nvSpPr>
            <p:cNvPr id="16" name="Content Placeholder 2">
              <a:extLst>
                <a:ext uri="{FF2B5EF4-FFF2-40B4-BE49-F238E27FC236}">
                  <a16:creationId xmlns:a16="http://schemas.microsoft.com/office/drawing/2014/main" id="{1223A25A-D1B2-2F4E-B886-EAC8ABCE2A92}"/>
                </a:ext>
              </a:extLst>
            </p:cNvPr>
            <p:cNvSpPr txBox="1">
              <a:spLocks/>
            </p:cNvSpPr>
            <p:nvPr/>
          </p:nvSpPr>
          <p:spPr>
            <a:xfrm>
              <a:off x="5986177" y="3595918"/>
              <a:ext cx="1385648" cy="5659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ts val="1333"/>
                </a:spcBef>
                <a:spcAft>
                  <a:spcPts val="1333"/>
                </a:spcAft>
                <a:buNone/>
                <a:defRPr/>
              </a:pPr>
              <a:r>
                <a:rPr lang="en-US" sz="1867"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Regulatory Science</a:t>
              </a:r>
            </a:p>
          </p:txBody>
        </p:sp>
        <p:sp>
          <p:nvSpPr>
            <p:cNvPr id="17" name="Content Placeholder 2">
              <a:extLst>
                <a:ext uri="{FF2B5EF4-FFF2-40B4-BE49-F238E27FC236}">
                  <a16:creationId xmlns:a16="http://schemas.microsoft.com/office/drawing/2014/main" id="{D0A42BEF-7EFD-654E-5939-59A9C377DCB5}"/>
                </a:ext>
              </a:extLst>
            </p:cNvPr>
            <p:cNvSpPr txBox="1">
              <a:spLocks/>
            </p:cNvSpPr>
            <p:nvPr/>
          </p:nvSpPr>
          <p:spPr>
            <a:xfrm>
              <a:off x="5094762" y="3610902"/>
              <a:ext cx="1064284" cy="449220"/>
            </a:xfrm>
            <a:prstGeom prst="rect">
              <a:avLst/>
            </a:prstGeom>
          </p:spPr>
          <p:txBody>
            <a:bodyP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19170">
                <a:spcAft>
                  <a:spcPts val="1333"/>
                </a:spcAft>
                <a:defRPr/>
              </a:pPr>
              <a:r>
                <a:rPr lang="en-US" sz="1867"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Public Health</a:t>
              </a:r>
            </a:p>
          </p:txBody>
        </p:sp>
        <p:sp>
          <p:nvSpPr>
            <p:cNvPr id="18" name="Content Placeholder 2">
              <a:extLst>
                <a:ext uri="{FF2B5EF4-FFF2-40B4-BE49-F238E27FC236}">
                  <a16:creationId xmlns:a16="http://schemas.microsoft.com/office/drawing/2014/main" id="{84310D26-7E25-9AD0-8F84-58D0F5BC41B5}"/>
                </a:ext>
              </a:extLst>
            </p:cNvPr>
            <p:cNvSpPr txBox="1">
              <a:spLocks/>
            </p:cNvSpPr>
            <p:nvPr/>
          </p:nvSpPr>
          <p:spPr>
            <a:xfrm>
              <a:off x="4872220" y="1809624"/>
              <a:ext cx="1465934" cy="7218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ts val="1333"/>
                </a:spcBef>
                <a:spcAft>
                  <a:spcPts val="1333"/>
                </a:spcAft>
                <a:buNone/>
                <a:defRPr/>
              </a:pPr>
              <a:r>
                <a:rPr lang="en-US" sz="1867"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Weather Analysis &amp; Forecasting</a:t>
              </a:r>
            </a:p>
          </p:txBody>
        </p:sp>
        <p:sp>
          <p:nvSpPr>
            <p:cNvPr id="19" name="Content Placeholder 2">
              <a:extLst>
                <a:ext uri="{FF2B5EF4-FFF2-40B4-BE49-F238E27FC236}">
                  <a16:creationId xmlns:a16="http://schemas.microsoft.com/office/drawing/2014/main" id="{82D3584D-4713-1B1E-438B-7B0F59600712}"/>
                </a:ext>
              </a:extLst>
            </p:cNvPr>
            <p:cNvSpPr txBox="1">
              <a:spLocks/>
            </p:cNvSpPr>
            <p:nvPr/>
          </p:nvSpPr>
          <p:spPr>
            <a:xfrm>
              <a:off x="5997419" y="1832126"/>
              <a:ext cx="1326550" cy="688704"/>
            </a:xfrm>
            <a:prstGeom prst="rect">
              <a:avLst/>
            </a:prstGeom>
          </p:spPr>
          <p:txBody>
            <a:bodyP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19170">
                <a:spcAft>
                  <a:spcPts val="1333"/>
                </a:spcAft>
                <a:defRPr/>
              </a:pPr>
              <a:r>
                <a:rPr lang="en-US" sz="1867"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Air Quality Modeling &amp; Forecasting</a:t>
              </a:r>
            </a:p>
          </p:txBody>
        </p:sp>
      </p:grpSp>
      <p:sp>
        <p:nvSpPr>
          <p:cNvPr id="20" name="TextBox 19">
            <a:extLst>
              <a:ext uri="{FF2B5EF4-FFF2-40B4-BE49-F238E27FC236}">
                <a16:creationId xmlns:a16="http://schemas.microsoft.com/office/drawing/2014/main" id="{860DF8A2-4BFE-144E-FC75-E79FF97B03A1}"/>
              </a:ext>
            </a:extLst>
          </p:cNvPr>
          <p:cNvSpPr txBox="1"/>
          <p:nvPr/>
        </p:nvSpPr>
        <p:spPr>
          <a:xfrm>
            <a:off x="1342200" y="6042348"/>
            <a:ext cx="5238082" cy="461665"/>
          </a:xfrm>
          <a:prstGeom prst="rect">
            <a:avLst/>
          </a:prstGeom>
          <a:noFill/>
        </p:spPr>
        <p:txBody>
          <a:bodyPr wrap="square">
            <a:spAutoFit/>
          </a:bodyPr>
          <a:lstStyle/>
          <a:p>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Helvetica" panose="020B0604020202020204" pitchFamily="34" charset="0"/>
                <a:hlinkClick r:id="rId3"/>
              </a:rPr>
              <a:t>https: weather.msfc.nasa.gov/tempo/</a:t>
            </a:r>
            <a:endParaRPr lang="en-US" sz="2400" dirty="0"/>
          </a:p>
        </p:txBody>
      </p:sp>
      <p:pic>
        <p:nvPicPr>
          <p:cNvPr id="22" name="Picture 21" descr="Qr code&#10;&#10;Description automatically generated">
            <a:extLst>
              <a:ext uri="{FF2B5EF4-FFF2-40B4-BE49-F238E27FC236}">
                <a16:creationId xmlns:a16="http://schemas.microsoft.com/office/drawing/2014/main" id="{ECC19982-8146-557F-BC04-043AF5B195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7224" y="5506611"/>
            <a:ext cx="1385704" cy="1385704"/>
          </a:xfrm>
          <a:prstGeom prst="rect">
            <a:avLst/>
          </a:prstGeom>
        </p:spPr>
      </p:pic>
      <p:sp>
        <p:nvSpPr>
          <p:cNvPr id="23" name="object 6">
            <a:extLst>
              <a:ext uri="{FF2B5EF4-FFF2-40B4-BE49-F238E27FC236}">
                <a16:creationId xmlns:a16="http://schemas.microsoft.com/office/drawing/2014/main" id="{71D9093F-9E6F-8555-A8FC-5401FB90E528}"/>
              </a:ext>
            </a:extLst>
          </p:cNvPr>
          <p:cNvSpPr txBox="1"/>
          <p:nvPr/>
        </p:nvSpPr>
        <p:spPr>
          <a:xfrm>
            <a:off x="9806950" y="5473066"/>
            <a:ext cx="2140960" cy="1278379"/>
          </a:xfrm>
          <a:prstGeom prst="rect">
            <a:avLst/>
          </a:prstGeom>
        </p:spPr>
        <p:txBody>
          <a:bodyPr vert="horz" wrap="square" lIns="0" tIns="46625" rIns="0" bIns="0" rtlCol="0">
            <a:spAutoFit/>
          </a:bodyPr>
          <a:lstStyle/>
          <a:p>
            <a:pPr marL="15041" algn="ctr" defTabSz="1219170">
              <a:spcBef>
                <a:spcPts val="367"/>
              </a:spcBef>
            </a:pPr>
            <a:r>
              <a:rPr lang="en-US" sz="2667" b="1" spc="12" dirty="0">
                <a:solidFill>
                  <a:prstClr val="black"/>
                </a:solidFill>
                <a:effectLst>
                  <a:outerShdw blurRad="38100" dist="38100" dir="2700000" algn="tl">
                    <a:srgbClr val="000000">
                      <a:alpha val="43137"/>
                    </a:srgbClr>
                  </a:outerShdw>
                </a:effectLst>
                <a:latin typeface="Times New Roman"/>
                <a:cs typeface="Times New Roman"/>
              </a:rPr>
              <a:t>Join EA Program here!</a:t>
            </a:r>
          </a:p>
        </p:txBody>
      </p:sp>
    </p:spTree>
    <p:extLst>
      <p:ext uri="{BB962C8B-B14F-4D97-AF65-F5344CB8AC3E}">
        <p14:creationId xmlns:p14="http://schemas.microsoft.com/office/powerpoint/2010/main" val="2749352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13" descr="Image result for tempo satellite mission"/>
          <p:cNvSpPr/>
          <p:nvPr/>
        </p:nvSpPr>
        <p:spPr>
          <a:xfrm>
            <a:off x="129645" y="-120385"/>
            <a:ext cx="254000" cy="254001"/>
          </a:xfrm>
          <a:prstGeom prst="rect">
            <a:avLst/>
          </a:prstGeom>
          <a:noFill/>
          <a:ln>
            <a:noFill/>
          </a:ln>
        </p:spPr>
        <p:txBody>
          <a:bodyPr spcFirstLastPara="1" wrap="square" lIns="76200" tIns="38100" rIns="76200" bIns="381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500"/>
              <a:buFont typeface="Calibri"/>
              <a:buNone/>
              <a:tabLst/>
              <a:defRPr/>
            </a:pPr>
            <a:endParaRPr kumimoji="0" sz="15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 name="Title 5">
            <a:extLst>
              <a:ext uri="{FF2B5EF4-FFF2-40B4-BE49-F238E27FC236}">
                <a16:creationId xmlns:a16="http://schemas.microsoft.com/office/drawing/2014/main" id="{D0E64B02-24A8-41F5-AA99-FE5162492834}"/>
              </a:ext>
            </a:extLst>
          </p:cNvPr>
          <p:cNvSpPr>
            <a:spLocks noGrp="1"/>
          </p:cNvSpPr>
          <p:nvPr>
            <p:ph type="title"/>
          </p:nvPr>
        </p:nvSpPr>
        <p:spPr>
          <a:xfrm>
            <a:off x="0" y="0"/>
            <a:ext cx="12192000" cy="975701"/>
          </a:xfrm>
        </p:spPr>
        <p:txBody>
          <a:bodyPr/>
          <a:lstStyle/>
          <a:p>
            <a:r>
              <a:rPr lang="en-US" dirty="0"/>
              <a:t>TEMPO Green Paper: </a:t>
            </a:r>
            <a:br>
              <a:rPr lang="en-US" dirty="0"/>
            </a:br>
            <a:r>
              <a:rPr lang="en-US" dirty="0"/>
              <a:t>Chemistry Experiments with TEMPO</a:t>
            </a:r>
          </a:p>
        </p:txBody>
      </p:sp>
      <p:sp>
        <p:nvSpPr>
          <p:cNvPr id="2" name="Slide Number Placeholder 1">
            <a:extLst>
              <a:ext uri="{FF2B5EF4-FFF2-40B4-BE49-F238E27FC236}">
                <a16:creationId xmlns:a16="http://schemas.microsoft.com/office/drawing/2014/main" id="{CC0AC8D1-2928-459C-8393-3597CAD1D7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graphicFrame>
        <p:nvGraphicFramePr>
          <p:cNvPr id="5" name="Table 4">
            <a:extLst>
              <a:ext uri="{FF2B5EF4-FFF2-40B4-BE49-F238E27FC236}">
                <a16:creationId xmlns:a16="http://schemas.microsoft.com/office/drawing/2014/main" id="{391A7A0C-82C5-7E25-AC3C-378A15DE49D8}"/>
              </a:ext>
            </a:extLst>
          </p:cNvPr>
          <p:cNvGraphicFramePr>
            <a:graphicFrameLocks noGrp="1"/>
          </p:cNvGraphicFramePr>
          <p:nvPr>
            <p:extLst>
              <p:ext uri="{D42A27DB-BD31-4B8C-83A1-F6EECF244321}">
                <p14:modId xmlns:p14="http://schemas.microsoft.com/office/powerpoint/2010/main" val="1044310014"/>
              </p:ext>
            </p:extLst>
          </p:nvPr>
        </p:nvGraphicFramePr>
        <p:xfrm>
          <a:off x="35970" y="968654"/>
          <a:ext cx="12120062" cy="5919826"/>
        </p:xfrm>
        <a:graphic>
          <a:graphicData uri="http://schemas.openxmlformats.org/drawingml/2006/table">
            <a:tbl>
              <a:tblPr firstRow="1" bandRow="1">
                <a:tableStyleId>{2D5ABB26-0587-4C30-8999-92F81FD0307C}</a:tableStyleId>
              </a:tblPr>
              <a:tblGrid>
                <a:gridCol w="6060031">
                  <a:extLst>
                    <a:ext uri="{9D8B030D-6E8A-4147-A177-3AD203B41FA5}">
                      <a16:colId xmlns:a16="http://schemas.microsoft.com/office/drawing/2014/main" val="20000"/>
                    </a:ext>
                  </a:extLst>
                </a:gridCol>
                <a:gridCol w="6060031">
                  <a:extLst>
                    <a:ext uri="{9D8B030D-6E8A-4147-A177-3AD203B41FA5}">
                      <a16:colId xmlns:a16="http://schemas.microsoft.com/office/drawing/2014/main" val="20001"/>
                    </a:ext>
                  </a:extLst>
                </a:gridCol>
              </a:tblGrid>
              <a:tr h="333648">
                <a:tc>
                  <a:txBody>
                    <a:bodyPr/>
                    <a:lstStyle/>
                    <a:p>
                      <a:pPr lvl="0" algn="l"/>
                      <a:r>
                        <a:rPr lang="en-US" sz="1500" b="1" cap="all" dirty="0"/>
                        <a:t>NORMAL TIME RESOLUTION STUDIES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chemeClr val="accent3">
                        <a:lumMod val="40000"/>
                        <a:lumOff val="60000"/>
                      </a:schemeClr>
                    </a:solidFill>
                  </a:tcPr>
                </a:tc>
                <a:tc>
                  <a:txBody>
                    <a:bodyPr/>
                    <a:lstStyle/>
                    <a:p>
                      <a:pPr lvl="0" algn="l"/>
                      <a:r>
                        <a:rPr lang="en-US" sz="1500" b="1" dirty="0"/>
                        <a:t>Volcanoes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chemeClr val="accent3">
                        <a:lumMod val="40000"/>
                        <a:lumOff val="60000"/>
                      </a:schemeClr>
                    </a:solidFill>
                  </a:tcPr>
                </a:tc>
                <a:extLst>
                  <a:ext uri="{0D108BD9-81ED-4DB2-BD59-A6C34878D82A}">
                    <a16:rowId xmlns:a16="http://schemas.microsoft.com/office/drawing/2014/main" val="10000"/>
                  </a:ext>
                </a:extLst>
              </a:tr>
              <a:tr h="333648">
                <a:tc>
                  <a:txBody>
                    <a:bodyPr/>
                    <a:lstStyle/>
                    <a:p>
                      <a:pPr lvl="0" algn="l"/>
                      <a:r>
                        <a:rPr lang="en-US" sz="1500" b="1" dirty="0"/>
                        <a:t>Air quality and health </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tc>
                  <a:txBody>
                    <a:bodyPr/>
                    <a:lstStyle/>
                    <a:p>
                      <a:pPr lvl="0" algn="l"/>
                      <a:r>
                        <a:rPr lang="en-US" sz="1500" b="1" dirty="0"/>
                        <a:t>Socio-economic studies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extLst>
                  <a:ext uri="{0D108BD9-81ED-4DB2-BD59-A6C34878D82A}">
                    <a16:rowId xmlns:a16="http://schemas.microsoft.com/office/drawing/2014/main" val="10001"/>
                  </a:ext>
                </a:extLst>
              </a:tr>
              <a:tr h="333648">
                <a:tc>
                  <a:txBody>
                    <a:bodyPr/>
                    <a:lstStyle/>
                    <a:p>
                      <a:pPr lvl="0" algn="l"/>
                      <a:r>
                        <a:rPr lang="en-US" sz="1500" b="1" dirty="0"/>
                        <a:t>Ultraviolet exposure</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noFill/>
                      <a:prstDash val="solid"/>
                      <a:round/>
                      <a:headEnd type="none" w="med" len="med"/>
                      <a:tailEnd type="none" w="med" len="med"/>
                    </a:lnB>
                    <a:solidFill>
                      <a:schemeClr val="accent3">
                        <a:lumMod val="40000"/>
                        <a:lumOff val="60000"/>
                      </a:schemeClr>
                    </a:solidFill>
                  </a:tcPr>
                </a:tc>
                <a:tc>
                  <a:txBody>
                    <a:bodyPr/>
                    <a:lstStyle/>
                    <a:p>
                      <a:pPr lvl="0" algn="l"/>
                      <a:r>
                        <a:rPr lang="en-US" sz="1500" b="1" dirty="0"/>
                        <a:t>National pollution inventories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extLst>
                  <a:ext uri="{0D108BD9-81ED-4DB2-BD59-A6C34878D82A}">
                    <a16:rowId xmlns:a16="http://schemas.microsoft.com/office/drawing/2014/main" val="10002"/>
                  </a:ext>
                </a:extLst>
              </a:tr>
              <a:tr h="333648">
                <a:tc>
                  <a:txBody>
                    <a:bodyPr/>
                    <a:lstStyle/>
                    <a:p>
                      <a:pPr lvl="0" algn="l"/>
                      <a:r>
                        <a:rPr lang="en-US" sz="1500" b="1" dirty="0"/>
                        <a:t>Biomass burning</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lvl="0" algn="l"/>
                      <a:r>
                        <a:rPr lang="en-US" sz="1500" b="1" dirty="0"/>
                        <a:t>Regional and local transport of pollutants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extLst>
                  <a:ext uri="{0D108BD9-81ED-4DB2-BD59-A6C34878D82A}">
                    <a16:rowId xmlns:a16="http://schemas.microsoft.com/office/drawing/2014/main" val="10003"/>
                  </a:ext>
                </a:extLst>
              </a:tr>
              <a:tr h="333648">
                <a:tc>
                  <a:txBody>
                    <a:bodyPr/>
                    <a:lstStyle/>
                    <a:p>
                      <a:pPr lvl="0" algn="l"/>
                      <a:r>
                        <a:rPr lang="en-US" sz="1500" b="1" dirty="0"/>
                        <a:t>Synergistic GOES-16/17 Products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lvl="0" algn="l"/>
                      <a:r>
                        <a:rPr lang="en-US" sz="1500" b="1" dirty="0"/>
                        <a:t>Sea breeze studies for Florida and Cuba</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extLst>
                  <a:ext uri="{0D108BD9-81ED-4DB2-BD59-A6C34878D82A}">
                    <a16:rowId xmlns:a16="http://schemas.microsoft.com/office/drawing/2014/main" val="10004"/>
                  </a:ext>
                </a:extLst>
              </a:tr>
              <a:tr h="333648">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b="1" dirty="0"/>
                        <a:t>Advanced aerosol products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solidFill>
                      <a:schemeClr val="accent3">
                        <a:lumMod val="40000"/>
                        <a:lumOff val="60000"/>
                      </a:schemeClr>
                    </a:solidFill>
                  </a:tcPr>
                </a:tc>
                <a:tc>
                  <a:txBody>
                    <a:bodyPr/>
                    <a:lstStyle/>
                    <a:p>
                      <a:pPr lvl="0" algn="l"/>
                      <a:r>
                        <a:rPr lang="en-US" sz="1500" b="1" dirty="0"/>
                        <a:t>Transboundary pollution gradients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extLst>
                  <a:ext uri="{0D108BD9-81ED-4DB2-BD59-A6C34878D82A}">
                    <a16:rowId xmlns:a16="http://schemas.microsoft.com/office/drawing/2014/main" val="10005"/>
                  </a:ext>
                </a:extLst>
              </a:tr>
              <a:tr h="333648">
                <a:tc>
                  <a:txBody>
                    <a:bodyPr/>
                    <a:lstStyle/>
                    <a:p>
                      <a:pPr lvl="0" algn="l"/>
                      <a:r>
                        <a:rPr lang="en-US" sz="1500" b="1" dirty="0"/>
                        <a:t>Soil NO</a:t>
                      </a:r>
                      <a:r>
                        <a:rPr lang="en-US" sz="1500" b="1" baseline="-25000" dirty="0"/>
                        <a:t>x</a:t>
                      </a:r>
                      <a:r>
                        <a:rPr lang="en-US" sz="1500" b="1" dirty="0"/>
                        <a:t> after fertilizer application and after rainfall</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tc>
                  <a:txBody>
                    <a:bodyPr/>
                    <a:lstStyle/>
                    <a:p>
                      <a:pPr lvl="0" algn="l"/>
                      <a:r>
                        <a:rPr lang="en-US" sz="1500" b="1" dirty="0"/>
                        <a:t>Transatlantic dust transport</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extLst>
                  <a:ext uri="{0D108BD9-81ED-4DB2-BD59-A6C34878D82A}">
                    <a16:rowId xmlns:a16="http://schemas.microsoft.com/office/drawing/2014/main" val="10006"/>
                  </a:ext>
                </a:extLst>
              </a:tr>
              <a:tr h="333648">
                <a:tc>
                  <a:txBody>
                    <a:bodyPr/>
                    <a:lstStyle/>
                    <a:p>
                      <a:pPr lvl="0" algn="l"/>
                      <a:r>
                        <a:rPr lang="en-US" sz="1500" b="1" dirty="0"/>
                        <a:t>Solar-induced fluorescence from chlorophyll</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tc>
                  <a:txBody>
                    <a:bodyPr/>
                    <a:lstStyle/>
                    <a:p>
                      <a:pPr lvl="0" algn="l"/>
                      <a:r>
                        <a:rPr lang="en-US" sz="1500" b="1" cap="all" dirty="0"/>
                        <a:t>HIGH TIME RESOLUTION EXPERIMENTS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07"/>
                  </a:ext>
                </a:extLst>
              </a:tr>
              <a:tr h="433426">
                <a:tc>
                  <a:txBody>
                    <a:bodyPr/>
                    <a:lstStyle/>
                    <a:p>
                      <a:pPr lvl="0" algn="l"/>
                      <a:r>
                        <a:rPr lang="en-US" sz="1500" b="1" dirty="0"/>
                        <a:t>Foliage studies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tc>
                  <a:txBody>
                    <a:bodyPr/>
                    <a:lstStyle/>
                    <a:p>
                      <a:pPr lvl="0" algn="l"/>
                      <a:r>
                        <a:rPr lang="en-US" sz="1500" b="1" dirty="0"/>
                        <a:t>Lightning NO</a:t>
                      </a:r>
                      <a:r>
                        <a:rPr lang="en-US" sz="1500" b="1" baseline="-25000" dirty="0"/>
                        <a:t>x</a:t>
                      </a:r>
                      <a:endParaRPr lang="en-US" sz="1500" b="1" dirty="0"/>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08"/>
                  </a:ext>
                </a:extLst>
              </a:tr>
              <a:tr h="333648">
                <a:tc>
                  <a:txBody>
                    <a:bodyPr/>
                    <a:lstStyle/>
                    <a:p>
                      <a:pPr lvl="0" algn="l"/>
                      <a:r>
                        <a:rPr lang="en-US" sz="1500" b="1" dirty="0"/>
                        <a:t>Mapping NO</a:t>
                      </a:r>
                      <a:r>
                        <a:rPr lang="en-US" sz="1500" b="1" baseline="-25000" dirty="0"/>
                        <a:t>2</a:t>
                      </a:r>
                      <a:r>
                        <a:rPr lang="en-US" sz="1500" b="1" dirty="0"/>
                        <a:t> and SO</a:t>
                      </a:r>
                      <a:r>
                        <a:rPr lang="en-US" sz="1500" b="1" baseline="-25000" dirty="0"/>
                        <a:t>2</a:t>
                      </a:r>
                      <a:r>
                        <a:rPr lang="en-US" sz="1500" b="1" dirty="0"/>
                        <a:t> dry deposition at high resolution</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tc>
                  <a:txBody>
                    <a:bodyPr/>
                    <a:lstStyle/>
                    <a:p>
                      <a:pPr lvl="0" algn="l"/>
                      <a:r>
                        <a:rPr lang="en-US" sz="1500" b="1" dirty="0"/>
                        <a:t>Morning and evening higher-frequency scans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09"/>
                  </a:ext>
                </a:extLst>
              </a:tr>
              <a:tr h="333648">
                <a:tc>
                  <a:txBody>
                    <a:bodyPr/>
                    <a:lstStyle/>
                    <a:p>
                      <a:pPr lvl="0" algn="l"/>
                      <a:r>
                        <a:rPr lang="en-US" sz="1500" b="1" dirty="0"/>
                        <a:t>Crop and forest damage from ground-level ozone</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tc>
                  <a:txBody>
                    <a:bodyPr/>
                    <a:lstStyle/>
                    <a:p>
                      <a:pPr lvl="0" algn="l"/>
                      <a:r>
                        <a:rPr lang="en-US" sz="1500" b="1" dirty="0"/>
                        <a:t>Dwell-time studies and temporal selection to improve detection limits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10"/>
                  </a:ext>
                </a:extLst>
              </a:tr>
              <a:tr h="551245">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b="1" dirty="0"/>
                        <a:t>Halogen oxide studies in coastal and lake regions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b="1" dirty="0"/>
                        <a:t>Exploring the value of TEMPO in assessing pollution transport during upslope flows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11"/>
                  </a:ext>
                </a:extLst>
              </a:tr>
              <a:tr h="333648">
                <a:tc>
                  <a:txBody>
                    <a:bodyPr/>
                    <a:lstStyle/>
                    <a:p>
                      <a:pPr lvl="0" algn="l"/>
                      <a:r>
                        <a:rPr lang="en-US" sz="1500" b="1" dirty="0"/>
                        <a:t>Air pollution from oil and gas fields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b="1" dirty="0"/>
                        <a:t>Tidal effects on estuarine circulation and outflow plumes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12"/>
                  </a:ext>
                </a:extLst>
              </a:tr>
              <a:tr h="333648">
                <a:tc>
                  <a:txBody>
                    <a:bodyPr/>
                    <a:lstStyle/>
                    <a:p>
                      <a:pPr lvl="0" algn="l"/>
                      <a:r>
                        <a:rPr lang="en-US" sz="1500" b="1" dirty="0"/>
                        <a:t>Night light measurements resolving lighting type</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b="1" dirty="0"/>
                        <a:t>Air quality responses to sudden changes in emissions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13"/>
                  </a:ext>
                </a:extLst>
              </a:tr>
              <a:tr h="333648">
                <a:tc>
                  <a:txBody>
                    <a:bodyPr/>
                    <a:lstStyle/>
                    <a:p>
                      <a:pPr lvl="0" algn="l"/>
                      <a:r>
                        <a:rPr lang="en-US" sz="1500" b="1" dirty="0"/>
                        <a:t>Ship tracks, drilling platform plumes, and other concentrated sources.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b="1" dirty="0"/>
                        <a:t>Cloud field correlation with pollution</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14"/>
                  </a:ext>
                </a:extLst>
              </a:tr>
              <a:tr h="333648">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b="1" dirty="0"/>
                        <a:t>Water vapor studies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chemeClr val="accent3">
                        <a:lumMod val="40000"/>
                        <a:lumOff val="60000"/>
                      </a:scheme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b="1" dirty="0"/>
                        <a:t>Agricultural soil NO</a:t>
                      </a:r>
                      <a:r>
                        <a:rPr lang="en-US" sz="1500" b="1" baseline="-25000" dirty="0"/>
                        <a:t>x</a:t>
                      </a:r>
                      <a:r>
                        <a:rPr lang="en-US" sz="1500" b="1" dirty="0"/>
                        <a:t> emissions and air quality</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15"/>
                  </a:ext>
                </a:extLst>
              </a:tr>
            </a:tbl>
          </a:graphicData>
        </a:graphic>
      </p:graphicFrame>
      <p:sp>
        <p:nvSpPr>
          <p:cNvPr id="7" name="TextBox 6">
            <a:extLst>
              <a:ext uri="{FF2B5EF4-FFF2-40B4-BE49-F238E27FC236}">
                <a16:creationId xmlns:a16="http://schemas.microsoft.com/office/drawing/2014/main" id="{F72AFF73-2A4F-FDC8-3469-6CBC7764E2A9}"/>
              </a:ext>
            </a:extLst>
          </p:cNvPr>
          <p:cNvSpPr txBox="1"/>
          <p:nvPr/>
        </p:nvSpPr>
        <p:spPr>
          <a:xfrm>
            <a:off x="2180730" y="1281277"/>
            <a:ext cx="4371627" cy="11079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Helvetica" panose="020B0604020202020204" pitchFamily="34" charset="0"/>
              </a:rPr>
              <a:t>The TEMPO Green Paper living document at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Helvetica" panose="020B0604020202020204" pitchFamily="34" charset="0"/>
                <a:hlinkClick r:id="rId3"/>
              </a:rPr>
              <a:t>weather.</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Helvetica" panose="020B0604020202020204" pitchFamily="34" charset="0"/>
                <a:hlinkClick r:id="rId3"/>
              </a:rPr>
              <a:t>msfc</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Helvetica" panose="020B0604020202020204" pitchFamily="34" charset="0"/>
                <a:hlinkClick r:id="rId3"/>
              </a:rPr>
              <a:t>.nasa.gov</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Helvetica" panose="020B0604020202020204" pitchFamily="34" charset="0"/>
                <a:hlinkClick r:id="rId3"/>
              </a:rPr>
              <a:t>/tempo/</a:t>
            </a: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Helvetica" panose="020B0604020202020204" pitchFamily="34" charset="0"/>
            </a:endParaRPr>
          </a:p>
        </p:txBody>
      </p:sp>
      <p:sp>
        <p:nvSpPr>
          <p:cNvPr id="9" name="TextBox 8">
            <a:extLst>
              <a:ext uri="{FF2B5EF4-FFF2-40B4-BE49-F238E27FC236}">
                <a16:creationId xmlns:a16="http://schemas.microsoft.com/office/drawing/2014/main" id="{0EF72E70-D6E9-D6E1-98B9-E919919EFE70}"/>
              </a:ext>
            </a:extLst>
          </p:cNvPr>
          <p:cNvSpPr txBox="1"/>
          <p:nvPr/>
        </p:nvSpPr>
        <p:spPr>
          <a:xfrm>
            <a:off x="9380662" y="1016582"/>
            <a:ext cx="2719898" cy="11079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panose="020F0502020204030204"/>
                <a:ea typeface="+mn-ea"/>
                <a:cs typeface="Helvetica" panose="020B0604020202020204" pitchFamily="34" charset="0"/>
              </a:rPr>
              <a:t>Early Adopters are key to building the TEMPO Green Paper!</a:t>
            </a:r>
          </a:p>
        </p:txBody>
      </p:sp>
      <p:sp>
        <p:nvSpPr>
          <p:cNvPr id="10" name="TextBox 9">
            <a:extLst>
              <a:ext uri="{FF2B5EF4-FFF2-40B4-BE49-F238E27FC236}">
                <a16:creationId xmlns:a16="http://schemas.microsoft.com/office/drawing/2014/main" id="{7D5FAF3D-4825-34AB-3C1A-D9A48BE28634}"/>
              </a:ext>
            </a:extLst>
          </p:cNvPr>
          <p:cNvSpPr txBox="1"/>
          <p:nvPr/>
        </p:nvSpPr>
        <p:spPr>
          <a:xfrm>
            <a:off x="9691196" y="3398533"/>
            <a:ext cx="2409364" cy="11079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panose="020F0502020204030204"/>
                <a:ea typeface="+mn-ea"/>
                <a:cs typeface="Helvetica" panose="020B0604020202020204" pitchFamily="34" charset="0"/>
              </a:rPr>
              <a:t>Early Adopters can request high-time observations!</a:t>
            </a:r>
          </a:p>
        </p:txBody>
      </p:sp>
    </p:spTree>
    <p:extLst>
      <p:ext uri="{BB962C8B-B14F-4D97-AF65-F5344CB8AC3E}">
        <p14:creationId xmlns:p14="http://schemas.microsoft.com/office/powerpoint/2010/main" val="2114215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FA5D90F-524B-41BE-9EAB-CE89211F4C72}"/>
              </a:ext>
            </a:extLst>
          </p:cNvPr>
          <p:cNvSpPr>
            <a:spLocks noGrp="1"/>
          </p:cNvSpPr>
          <p:nvPr>
            <p:ph idx="1"/>
          </p:nvPr>
        </p:nvSpPr>
        <p:spPr>
          <a:xfrm>
            <a:off x="84666" y="1143000"/>
            <a:ext cx="11988800" cy="5715000"/>
          </a:xfrm>
        </p:spPr>
        <p:txBody>
          <a:bodyPr/>
          <a:lstStyle/>
          <a:p>
            <a:pPr>
              <a:spcBef>
                <a:spcPts val="1200"/>
              </a:spcBef>
            </a:pPr>
            <a:r>
              <a:rPr lang="en-US" dirty="0">
                <a:latin typeface="+mj-lt"/>
              </a:rPr>
              <a:t>TEMPO will provide revolutionary hourly daytime atmospheric pollution measurements at high spatial resolution over North America and start a new era of air quality monitoring from space over North America</a:t>
            </a:r>
          </a:p>
          <a:p>
            <a:pPr>
              <a:spcBef>
                <a:spcPts val="1200"/>
              </a:spcBef>
            </a:pPr>
            <a:r>
              <a:rPr lang="en-US" dirty="0">
                <a:latin typeface="+mj-lt"/>
              </a:rPr>
              <a:t>Launch-ready SDPC software has been developed to produce baseline products meeting PLRA, including several major updates (new O</a:t>
            </a:r>
            <a:r>
              <a:rPr lang="en-US" baseline="-25000" dirty="0">
                <a:latin typeface="+mj-lt"/>
              </a:rPr>
              <a:t>2</a:t>
            </a:r>
            <a:r>
              <a:rPr lang="en-US" dirty="0">
                <a:latin typeface="+mj-lt"/>
              </a:rPr>
              <a:t>-O</a:t>
            </a:r>
            <a:r>
              <a:rPr lang="en-US" baseline="-25000" dirty="0">
                <a:latin typeface="+mj-lt"/>
              </a:rPr>
              <a:t>2</a:t>
            </a:r>
            <a:r>
              <a:rPr lang="en-US" dirty="0">
                <a:latin typeface="+mj-lt"/>
              </a:rPr>
              <a:t> cloud, GEOS-CF, GLER) to significantly improve over heritage algorithms.</a:t>
            </a:r>
          </a:p>
          <a:p>
            <a:pPr>
              <a:spcBef>
                <a:spcPts val="1200"/>
              </a:spcBef>
            </a:pPr>
            <a:r>
              <a:rPr lang="en-US" dirty="0">
                <a:latin typeface="+mj-lt"/>
              </a:rPr>
              <a:t>Selected by Satellite Needs Working Group (SNWG) to produce NRT products for L1b, cloud, NO2, and HCHO products.</a:t>
            </a:r>
          </a:p>
          <a:p>
            <a:pPr>
              <a:spcBef>
                <a:spcPts val="1200"/>
              </a:spcBef>
            </a:pPr>
            <a:r>
              <a:rPr lang="en-US" dirty="0">
                <a:latin typeface="+mj-lt"/>
              </a:rPr>
              <a:t>Post-launch science verification and validation activities have been planned to validate and improve the data products</a:t>
            </a:r>
          </a:p>
          <a:p>
            <a:pPr>
              <a:spcBef>
                <a:spcPts val="1200"/>
              </a:spcBef>
            </a:pPr>
            <a:r>
              <a:rPr lang="en-US" dirty="0">
                <a:latin typeface="+mj-lt"/>
              </a:rPr>
              <a:t>Different ways to get involved with TEMPO: validation, Early Adopters, Special observations</a:t>
            </a:r>
          </a:p>
        </p:txBody>
      </p:sp>
      <p:sp>
        <p:nvSpPr>
          <p:cNvPr id="4" name="Title 3">
            <a:extLst>
              <a:ext uri="{FF2B5EF4-FFF2-40B4-BE49-F238E27FC236}">
                <a16:creationId xmlns:a16="http://schemas.microsoft.com/office/drawing/2014/main" id="{A1C40668-CC3F-42C3-A5F8-8A916571786A}"/>
              </a:ext>
            </a:extLst>
          </p:cNvPr>
          <p:cNvSpPr>
            <a:spLocks noGrp="1"/>
          </p:cNvSpPr>
          <p:nvPr>
            <p:ph type="title"/>
          </p:nvPr>
        </p:nvSpPr>
        <p:spPr>
          <a:xfrm>
            <a:off x="0" y="0"/>
            <a:ext cx="12192000" cy="975701"/>
          </a:xfrm>
        </p:spPr>
        <p:txBody>
          <a:bodyPr/>
          <a:lstStyle/>
          <a:p>
            <a:r>
              <a:rPr lang="en-US" dirty="0"/>
              <a:t>Summary</a:t>
            </a:r>
          </a:p>
        </p:txBody>
      </p:sp>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429103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grpSp>
        <p:nvGrpSpPr>
          <p:cNvPr id="441" name="Google Shape;441;p14"/>
          <p:cNvGrpSpPr/>
          <p:nvPr/>
        </p:nvGrpSpPr>
        <p:grpSpPr>
          <a:xfrm>
            <a:off x="1075267" y="1155071"/>
            <a:ext cx="10041466" cy="5559710"/>
            <a:chOff x="114625" y="1111207"/>
            <a:chExt cx="11763190" cy="5647337"/>
          </a:xfrm>
        </p:grpSpPr>
        <p:pic>
          <p:nvPicPr>
            <p:cNvPr id="442" name="Google Shape;442;p14"/>
            <p:cNvPicPr preferRelativeResize="0"/>
            <p:nvPr/>
          </p:nvPicPr>
          <p:blipFill rotWithShape="1">
            <a:blip r:embed="rId3">
              <a:alphaModFix/>
            </a:blip>
            <a:srcRect/>
            <a:stretch/>
          </p:blipFill>
          <p:spPr>
            <a:xfrm>
              <a:off x="5340583" y="1113599"/>
              <a:ext cx="1362176" cy="1335980"/>
            </a:xfrm>
            <a:prstGeom prst="rect">
              <a:avLst/>
            </a:prstGeom>
            <a:noFill/>
            <a:ln>
              <a:noFill/>
            </a:ln>
          </p:spPr>
        </p:pic>
        <p:pic>
          <p:nvPicPr>
            <p:cNvPr id="443" name="Google Shape;443;p14" descr="epa"/>
            <p:cNvPicPr preferRelativeResize="0"/>
            <p:nvPr/>
          </p:nvPicPr>
          <p:blipFill rotWithShape="1">
            <a:blip r:embed="rId4">
              <a:alphaModFix/>
            </a:blip>
            <a:srcRect/>
            <a:stretch/>
          </p:blipFill>
          <p:spPr>
            <a:xfrm>
              <a:off x="1614070" y="2746115"/>
              <a:ext cx="1086612" cy="1183005"/>
            </a:xfrm>
            <a:prstGeom prst="rect">
              <a:avLst/>
            </a:prstGeom>
            <a:noFill/>
            <a:ln>
              <a:noFill/>
            </a:ln>
          </p:spPr>
        </p:pic>
        <p:pic>
          <p:nvPicPr>
            <p:cNvPr id="444" name="Google Shape;444;p14" descr="noaa_logo"/>
            <p:cNvPicPr preferRelativeResize="0"/>
            <p:nvPr/>
          </p:nvPicPr>
          <p:blipFill rotWithShape="1">
            <a:blip r:embed="rId5">
              <a:alphaModFix/>
            </a:blip>
            <a:srcRect/>
            <a:stretch/>
          </p:blipFill>
          <p:spPr>
            <a:xfrm>
              <a:off x="258032" y="2711258"/>
              <a:ext cx="1182116" cy="1182116"/>
            </a:xfrm>
            <a:prstGeom prst="rect">
              <a:avLst/>
            </a:prstGeom>
            <a:noFill/>
            <a:ln>
              <a:noFill/>
            </a:ln>
          </p:spPr>
        </p:pic>
        <p:pic>
          <p:nvPicPr>
            <p:cNvPr id="445" name="Google Shape;445;p14" descr="ucseal_540_139.eps"/>
            <p:cNvPicPr preferRelativeResize="0"/>
            <p:nvPr/>
          </p:nvPicPr>
          <p:blipFill rotWithShape="1">
            <a:blip r:embed="rId6">
              <a:alphaModFix/>
            </a:blip>
            <a:srcRect/>
            <a:stretch/>
          </p:blipFill>
          <p:spPr>
            <a:xfrm>
              <a:off x="2990013" y="2513109"/>
              <a:ext cx="1150747" cy="1150747"/>
            </a:xfrm>
            <a:prstGeom prst="rect">
              <a:avLst/>
            </a:prstGeom>
            <a:noFill/>
            <a:ln>
              <a:noFill/>
            </a:ln>
          </p:spPr>
        </p:pic>
        <p:pic>
          <p:nvPicPr>
            <p:cNvPr id="446" name="Google Shape;446;p14" descr="UMBC_Seal.png"/>
            <p:cNvPicPr preferRelativeResize="0"/>
            <p:nvPr/>
          </p:nvPicPr>
          <p:blipFill rotWithShape="1">
            <a:blip r:embed="rId7">
              <a:alphaModFix/>
            </a:blip>
            <a:srcRect/>
            <a:stretch/>
          </p:blipFill>
          <p:spPr>
            <a:xfrm>
              <a:off x="1500347" y="4027964"/>
              <a:ext cx="1168400" cy="1168400"/>
            </a:xfrm>
            <a:prstGeom prst="rect">
              <a:avLst/>
            </a:prstGeom>
            <a:noFill/>
            <a:ln>
              <a:noFill/>
            </a:ln>
          </p:spPr>
        </p:pic>
        <p:pic>
          <p:nvPicPr>
            <p:cNvPr id="447" name="Google Shape;447;p14" descr="logo_large"/>
            <p:cNvPicPr preferRelativeResize="0"/>
            <p:nvPr/>
          </p:nvPicPr>
          <p:blipFill rotWithShape="1">
            <a:blip r:embed="rId8">
              <a:alphaModFix/>
            </a:blip>
            <a:srcRect/>
            <a:stretch/>
          </p:blipFill>
          <p:spPr>
            <a:xfrm>
              <a:off x="6341299" y="2567342"/>
              <a:ext cx="1454147" cy="1313261"/>
            </a:xfrm>
            <a:prstGeom prst="rect">
              <a:avLst/>
            </a:prstGeom>
            <a:noFill/>
            <a:ln>
              <a:noFill/>
            </a:ln>
          </p:spPr>
        </p:pic>
        <p:pic>
          <p:nvPicPr>
            <p:cNvPr id="448" name="Google Shape;448;p14" descr="Carr-logo.png"/>
            <p:cNvPicPr preferRelativeResize="0"/>
            <p:nvPr/>
          </p:nvPicPr>
          <p:blipFill rotWithShape="1">
            <a:blip r:embed="rId9">
              <a:alphaModFix/>
            </a:blip>
            <a:srcRect/>
            <a:stretch/>
          </p:blipFill>
          <p:spPr>
            <a:xfrm>
              <a:off x="6089407" y="5089743"/>
              <a:ext cx="1489036" cy="925429"/>
            </a:xfrm>
            <a:prstGeom prst="rect">
              <a:avLst/>
            </a:prstGeom>
            <a:noFill/>
            <a:ln>
              <a:noFill/>
            </a:ln>
          </p:spPr>
        </p:pic>
        <p:pic>
          <p:nvPicPr>
            <p:cNvPr id="449" name="Google Shape;449;p14" descr="homepage.png"/>
            <p:cNvPicPr preferRelativeResize="0"/>
            <p:nvPr/>
          </p:nvPicPr>
          <p:blipFill rotWithShape="1">
            <a:blip r:embed="rId10">
              <a:alphaModFix/>
            </a:blip>
            <a:srcRect l="1928" t="10063" r="72155" b="8352"/>
            <a:stretch/>
          </p:blipFill>
          <p:spPr>
            <a:xfrm>
              <a:off x="8339453" y="4962192"/>
              <a:ext cx="1228125" cy="1147850"/>
            </a:xfrm>
            <a:prstGeom prst="rect">
              <a:avLst/>
            </a:prstGeom>
            <a:noFill/>
            <a:ln>
              <a:noFill/>
            </a:ln>
          </p:spPr>
        </p:pic>
        <p:pic>
          <p:nvPicPr>
            <p:cNvPr id="450" name="Google Shape;450;p14" descr="ncar"/>
            <p:cNvPicPr preferRelativeResize="0"/>
            <p:nvPr/>
          </p:nvPicPr>
          <p:blipFill rotWithShape="1">
            <a:blip r:embed="rId11">
              <a:alphaModFix/>
            </a:blip>
            <a:srcRect/>
            <a:stretch/>
          </p:blipFill>
          <p:spPr>
            <a:xfrm>
              <a:off x="10276475" y="5002591"/>
              <a:ext cx="1467845" cy="999057"/>
            </a:xfrm>
            <a:prstGeom prst="rect">
              <a:avLst/>
            </a:prstGeom>
            <a:noFill/>
            <a:ln>
              <a:noFill/>
            </a:ln>
          </p:spPr>
        </p:pic>
        <p:pic>
          <p:nvPicPr>
            <p:cNvPr id="451" name="Google Shape;451;p14" descr="slu_4c.eps"/>
            <p:cNvPicPr preferRelativeResize="0"/>
            <p:nvPr/>
          </p:nvPicPr>
          <p:blipFill rotWithShape="1">
            <a:blip r:embed="rId12">
              <a:alphaModFix/>
            </a:blip>
            <a:srcRect/>
            <a:stretch/>
          </p:blipFill>
          <p:spPr>
            <a:xfrm>
              <a:off x="9301462" y="2202701"/>
              <a:ext cx="1188788" cy="1636181"/>
            </a:xfrm>
            <a:prstGeom prst="rect">
              <a:avLst/>
            </a:prstGeom>
            <a:noFill/>
            <a:ln>
              <a:noFill/>
            </a:ln>
          </p:spPr>
        </p:pic>
        <p:pic>
          <p:nvPicPr>
            <p:cNvPr id="452" name="Google Shape;452;p14" descr="new-uah-logo.jpg"/>
            <p:cNvPicPr preferRelativeResize="0"/>
            <p:nvPr/>
          </p:nvPicPr>
          <p:blipFill rotWithShape="1">
            <a:blip r:embed="rId13">
              <a:alphaModFix/>
            </a:blip>
            <a:srcRect l="5089" t="12483" r="4605" b="11596"/>
            <a:stretch/>
          </p:blipFill>
          <p:spPr>
            <a:xfrm>
              <a:off x="4333410" y="2755729"/>
              <a:ext cx="1905382" cy="800924"/>
            </a:xfrm>
            <a:prstGeom prst="rect">
              <a:avLst/>
            </a:prstGeom>
            <a:solidFill>
              <a:srgbClr val="FCECE7">
                <a:alpha val="0"/>
              </a:srgbClr>
            </a:solidFill>
            <a:ln>
              <a:noFill/>
            </a:ln>
          </p:spPr>
        </p:pic>
        <p:pic>
          <p:nvPicPr>
            <p:cNvPr id="453" name="Google Shape;453;p14" descr="escudounam_azul_m2008_jpg.jpg"/>
            <p:cNvPicPr preferRelativeResize="0"/>
            <p:nvPr/>
          </p:nvPicPr>
          <p:blipFill rotWithShape="1">
            <a:blip r:embed="rId14">
              <a:alphaModFix/>
            </a:blip>
            <a:srcRect/>
            <a:stretch/>
          </p:blipFill>
          <p:spPr>
            <a:xfrm>
              <a:off x="253267" y="4052111"/>
              <a:ext cx="945804" cy="1120107"/>
            </a:xfrm>
            <a:prstGeom prst="rect">
              <a:avLst/>
            </a:prstGeom>
            <a:noFill/>
            <a:ln>
              <a:noFill/>
            </a:ln>
          </p:spPr>
        </p:pic>
        <p:pic>
          <p:nvPicPr>
            <p:cNvPr id="454" name="Google Shape;454;p14" descr="LOGO_INECC_2014.svg.png"/>
            <p:cNvPicPr preferRelativeResize="0"/>
            <p:nvPr/>
          </p:nvPicPr>
          <p:blipFill rotWithShape="1">
            <a:blip r:embed="rId15">
              <a:alphaModFix/>
            </a:blip>
            <a:srcRect/>
            <a:stretch/>
          </p:blipFill>
          <p:spPr>
            <a:xfrm>
              <a:off x="114625" y="5383915"/>
              <a:ext cx="1523886" cy="589744"/>
            </a:xfrm>
            <a:prstGeom prst="rect">
              <a:avLst/>
            </a:prstGeom>
            <a:noFill/>
            <a:ln>
              <a:noFill/>
            </a:ln>
          </p:spPr>
        </p:pic>
        <p:pic>
          <p:nvPicPr>
            <p:cNvPr id="455" name="Google Shape;455;p14"/>
            <p:cNvPicPr preferRelativeResize="0"/>
            <p:nvPr/>
          </p:nvPicPr>
          <p:blipFill rotWithShape="1">
            <a:blip r:embed="rId16">
              <a:alphaModFix/>
            </a:blip>
            <a:srcRect/>
            <a:stretch/>
          </p:blipFill>
          <p:spPr>
            <a:xfrm>
              <a:off x="5151826" y="3893374"/>
              <a:ext cx="1792572" cy="1020016"/>
            </a:xfrm>
            <a:prstGeom prst="rect">
              <a:avLst/>
            </a:prstGeom>
            <a:noFill/>
            <a:ln>
              <a:noFill/>
            </a:ln>
          </p:spPr>
        </p:pic>
        <p:pic>
          <p:nvPicPr>
            <p:cNvPr id="456" name="Google Shape;456;p14"/>
            <p:cNvPicPr preferRelativeResize="0"/>
            <p:nvPr/>
          </p:nvPicPr>
          <p:blipFill rotWithShape="1">
            <a:blip r:embed="rId17">
              <a:alphaModFix/>
            </a:blip>
            <a:srcRect/>
            <a:stretch/>
          </p:blipFill>
          <p:spPr>
            <a:xfrm>
              <a:off x="3210525" y="6259503"/>
              <a:ext cx="6075749" cy="427085"/>
            </a:xfrm>
            <a:prstGeom prst="rect">
              <a:avLst/>
            </a:prstGeom>
            <a:noFill/>
            <a:ln>
              <a:noFill/>
            </a:ln>
          </p:spPr>
        </p:pic>
        <p:pic>
          <p:nvPicPr>
            <p:cNvPr id="457" name="Google Shape;457;p14"/>
            <p:cNvPicPr preferRelativeResize="0"/>
            <p:nvPr/>
          </p:nvPicPr>
          <p:blipFill rotWithShape="1">
            <a:blip r:embed="rId18">
              <a:alphaModFix/>
            </a:blip>
            <a:srcRect/>
            <a:stretch/>
          </p:blipFill>
          <p:spPr>
            <a:xfrm>
              <a:off x="205619" y="6113104"/>
              <a:ext cx="1532484" cy="324526"/>
            </a:xfrm>
            <a:prstGeom prst="rect">
              <a:avLst/>
            </a:prstGeom>
            <a:noFill/>
            <a:ln>
              <a:noFill/>
            </a:ln>
          </p:spPr>
        </p:pic>
        <p:pic>
          <p:nvPicPr>
            <p:cNvPr id="458" name="Google Shape;458;p14"/>
            <p:cNvPicPr preferRelativeResize="0"/>
            <p:nvPr/>
          </p:nvPicPr>
          <p:blipFill rotWithShape="1">
            <a:blip r:embed="rId19">
              <a:alphaModFix/>
            </a:blip>
            <a:srcRect/>
            <a:stretch/>
          </p:blipFill>
          <p:spPr>
            <a:xfrm>
              <a:off x="10826195" y="3800951"/>
              <a:ext cx="1051620" cy="1051620"/>
            </a:xfrm>
            <a:prstGeom prst="rect">
              <a:avLst/>
            </a:prstGeom>
            <a:noFill/>
            <a:ln>
              <a:noFill/>
            </a:ln>
          </p:spPr>
        </p:pic>
        <p:pic>
          <p:nvPicPr>
            <p:cNvPr id="459" name="Google Shape;459;p14"/>
            <p:cNvPicPr preferRelativeResize="0"/>
            <p:nvPr/>
          </p:nvPicPr>
          <p:blipFill rotWithShape="1">
            <a:blip r:embed="rId20">
              <a:alphaModFix/>
            </a:blip>
            <a:srcRect/>
            <a:stretch/>
          </p:blipFill>
          <p:spPr>
            <a:xfrm>
              <a:off x="9505427" y="3840655"/>
              <a:ext cx="1007278" cy="1007278"/>
            </a:xfrm>
            <a:prstGeom prst="rect">
              <a:avLst/>
            </a:prstGeom>
            <a:noFill/>
            <a:ln>
              <a:noFill/>
            </a:ln>
          </p:spPr>
        </p:pic>
        <p:pic>
          <p:nvPicPr>
            <p:cNvPr id="460" name="Google Shape;460;p14"/>
            <p:cNvPicPr preferRelativeResize="0"/>
            <p:nvPr/>
          </p:nvPicPr>
          <p:blipFill rotWithShape="1">
            <a:blip r:embed="rId21">
              <a:alphaModFix/>
            </a:blip>
            <a:srcRect/>
            <a:stretch/>
          </p:blipFill>
          <p:spPr>
            <a:xfrm>
              <a:off x="9726756" y="5840715"/>
              <a:ext cx="1099439" cy="917829"/>
            </a:xfrm>
            <a:prstGeom prst="rect">
              <a:avLst/>
            </a:prstGeom>
            <a:noFill/>
            <a:ln>
              <a:noFill/>
            </a:ln>
          </p:spPr>
        </p:pic>
        <p:pic>
          <p:nvPicPr>
            <p:cNvPr id="461" name="Google Shape;461;p14"/>
            <p:cNvPicPr preferRelativeResize="0"/>
            <p:nvPr/>
          </p:nvPicPr>
          <p:blipFill rotWithShape="1">
            <a:blip r:embed="rId22">
              <a:alphaModFix/>
            </a:blip>
            <a:srcRect l="11328" r="14978" b="35467"/>
            <a:stretch/>
          </p:blipFill>
          <p:spPr>
            <a:xfrm>
              <a:off x="7912950" y="2567341"/>
              <a:ext cx="1221742" cy="1179852"/>
            </a:xfrm>
            <a:prstGeom prst="rect">
              <a:avLst/>
            </a:prstGeom>
            <a:noFill/>
            <a:ln>
              <a:noFill/>
            </a:ln>
          </p:spPr>
        </p:pic>
        <p:pic>
          <p:nvPicPr>
            <p:cNvPr id="462" name="Google Shape;462;p14"/>
            <p:cNvPicPr preferRelativeResize="0"/>
            <p:nvPr/>
          </p:nvPicPr>
          <p:blipFill rotWithShape="1">
            <a:blip r:embed="rId23">
              <a:alphaModFix/>
            </a:blip>
            <a:srcRect/>
            <a:stretch/>
          </p:blipFill>
          <p:spPr>
            <a:xfrm>
              <a:off x="7349203" y="4145957"/>
              <a:ext cx="1930400" cy="694944"/>
            </a:xfrm>
            <a:prstGeom prst="rect">
              <a:avLst/>
            </a:prstGeom>
            <a:noFill/>
            <a:ln>
              <a:noFill/>
            </a:ln>
          </p:spPr>
        </p:pic>
        <p:pic>
          <p:nvPicPr>
            <p:cNvPr id="463" name="Google Shape;463;p14"/>
            <p:cNvPicPr preferRelativeResize="0"/>
            <p:nvPr/>
          </p:nvPicPr>
          <p:blipFill rotWithShape="1">
            <a:blip r:embed="rId24">
              <a:alphaModFix/>
            </a:blip>
            <a:srcRect/>
            <a:stretch/>
          </p:blipFill>
          <p:spPr>
            <a:xfrm>
              <a:off x="1946122" y="5362436"/>
              <a:ext cx="1139088" cy="1147850"/>
            </a:xfrm>
            <a:prstGeom prst="rect">
              <a:avLst/>
            </a:prstGeom>
            <a:noFill/>
            <a:ln>
              <a:noFill/>
            </a:ln>
          </p:spPr>
        </p:pic>
        <p:pic>
          <p:nvPicPr>
            <p:cNvPr id="464" name="Google Shape;464;p14"/>
            <p:cNvPicPr preferRelativeResize="0"/>
            <p:nvPr/>
          </p:nvPicPr>
          <p:blipFill rotWithShape="1">
            <a:blip r:embed="rId25">
              <a:alphaModFix/>
            </a:blip>
            <a:srcRect/>
            <a:stretch/>
          </p:blipFill>
          <p:spPr>
            <a:xfrm>
              <a:off x="3504426" y="5009270"/>
              <a:ext cx="1871861" cy="1110426"/>
            </a:xfrm>
            <a:prstGeom prst="rect">
              <a:avLst/>
            </a:prstGeom>
            <a:noFill/>
            <a:ln>
              <a:noFill/>
            </a:ln>
          </p:spPr>
        </p:pic>
        <p:pic>
          <p:nvPicPr>
            <p:cNvPr id="465" name="Google Shape;465;p14"/>
            <p:cNvPicPr preferRelativeResize="0"/>
            <p:nvPr/>
          </p:nvPicPr>
          <p:blipFill rotWithShape="1">
            <a:blip r:embed="rId26">
              <a:alphaModFix/>
            </a:blip>
            <a:srcRect/>
            <a:stretch/>
          </p:blipFill>
          <p:spPr>
            <a:xfrm>
              <a:off x="2850162" y="4172809"/>
              <a:ext cx="2022332" cy="679504"/>
            </a:xfrm>
            <a:prstGeom prst="rect">
              <a:avLst/>
            </a:prstGeom>
            <a:noFill/>
            <a:ln>
              <a:noFill/>
            </a:ln>
          </p:spPr>
        </p:pic>
        <p:pic>
          <p:nvPicPr>
            <p:cNvPr id="466" name="Google Shape;466;p14" descr="WUSL.png"/>
            <p:cNvPicPr preferRelativeResize="0"/>
            <p:nvPr/>
          </p:nvPicPr>
          <p:blipFill rotWithShape="1">
            <a:blip r:embed="rId27">
              <a:alphaModFix/>
            </a:blip>
            <a:srcRect/>
            <a:stretch/>
          </p:blipFill>
          <p:spPr>
            <a:xfrm>
              <a:off x="10775131" y="2348285"/>
              <a:ext cx="1061808" cy="1061808"/>
            </a:xfrm>
            <a:prstGeom prst="rect">
              <a:avLst/>
            </a:prstGeom>
            <a:noFill/>
            <a:ln>
              <a:noFill/>
            </a:ln>
          </p:spPr>
        </p:pic>
        <p:sp>
          <p:nvSpPr>
            <p:cNvPr id="467" name="Google Shape;467;p14"/>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68" name="Google Shape;468;p14"/>
            <p:cNvSpPr/>
            <p:nvPr/>
          </p:nvSpPr>
          <p:spPr>
            <a:xfrm>
              <a:off x="6096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69" name="Google Shape;469;p14"/>
            <p:cNvSpPr/>
            <p:nvPr/>
          </p:nvSpPr>
          <p:spPr>
            <a:xfrm>
              <a:off x="526354" y="2266868"/>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pic>
          <p:nvPicPr>
            <p:cNvPr id="470" name="Google Shape;470;p14" descr="Maxar - Space Foundation"/>
            <p:cNvPicPr preferRelativeResize="0"/>
            <p:nvPr/>
          </p:nvPicPr>
          <p:blipFill rotWithShape="1">
            <a:blip r:embed="rId28">
              <a:alphaModFix/>
            </a:blip>
            <a:srcRect/>
            <a:stretch/>
          </p:blipFill>
          <p:spPr>
            <a:xfrm>
              <a:off x="7208521" y="1111207"/>
              <a:ext cx="2413912" cy="434504"/>
            </a:xfrm>
            <a:prstGeom prst="rect">
              <a:avLst/>
            </a:prstGeom>
            <a:noFill/>
            <a:ln>
              <a:noFill/>
            </a:ln>
          </p:spPr>
        </p:pic>
        <p:pic>
          <p:nvPicPr>
            <p:cNvPr id="471" name="Google Shape;471;p14" descr="One Global Network for a Hyper-connected World | Intelsat"/>
            <p:cNvPicPr preferRelativeResize="0"/>
            <p:nvPr/>
          </p:nvPicPr>
          <p:blipFill rotWithShape="1">
            <a:blip r:embed="rId29">
              <a:alphaModFix/>
            </a:blip>
            <a:srcRect/>
            <a:stretch/>
          </p:blipFill>
          <p:spPr>
            <a:xfrm>
              <a:off x="7272898" y="1743935"/>
              <a:ext cx="2328035" cy="612114"/>
            </a:xfrm>
            <a:prstGeom prst="rect">
              <a:avLst/>
            </a:prstGeom>
            <a:noFill/>
            <a:ln>
              <a:noFill/>
            </a:ln>
          </p:spPr>
        </p:pic>
        <p:pic>
          <p:nvPicPr>
            <p:cNvPr id="472" name="Google Shape;472;p14" descr="NASA"/>
            <p:cNvPicPr preferRelativeResize="0"/>
            <p:nvPr/>
          </p:nvPicPr>
          <p:blipFill rotWithShape="1">
            <a:blip r:embed="rId30">
              <a:alphaModFix/>
            </a:blip>
            <a:srcRect/>
            <a:stretch/>
          </p:blipFill>
          <p:spPr>
            <a:xfrm>
              <a:off x="253267" y="1321300"/>
              <a:ext cx="1448483" cy="1143539"/>
            </a:xfrm>
            <a:prstGeom prst="rect">
              <a:avLst/>
            </a:prstGeom>
            <a:noFill/>
            <a:ln>
              <a:noFill/>
            </a:ln>
          </p:spPr>
        </p:pic>
        <p:pic>
          <p:nvPicPr>
            <p:cNvPr id="473" name="Google Shape;473;p14" descr="Smithsonian Astrophysical Observatory (SAO) | Office of Fellowships"/>
            <p:cNvPicPr preferRelativeResize="0"/>
            <p:nvPr/>
          </p:nvPicPr>
          <p:blipFill rotWithShape="1">
            <a:blip r:embed="rId31">
              <a:alphaModFix/>
            </a:blip>
            <a:srcRect/>
            <a:stretch/>
          </p:blipFill>
          <p:spPr>
            <a:xfrm>
              <a:off x="1700270" y="1352779"/>
              <a:ext cx="1149892" cy="1143539"/>
            </a:xfrm>
            <a:prstGeom prst="rect">
              <a:avLst/>
            </a:prstGeom>
            <a:noFill/>
            <a:ln>
              <a:noFill/>
            </a:ln>
          </p:spPr>
        </p:pic>
        <p:pic>
          <p:nvPicPr>
            <p:cNvPr id="474" name="Google Shape;474;p14" descr="Center for Astrophysics | Harvard &amp; Smithsonian – Cambridge Science Festival"/>
            <p:cNvPicPr preferRelativeResize="0"/>
            <p:nvPr/>
          </p:nvPicPr>
          <p:blipFill rotWithShape="1">
            <a:blip r:embed="rId32">
              <a:alphaModFix/>
            </a:blip>
            <a:srcRect/>
            <a:stretch/>
          </p:blipFill>
          <p:spPr>
            <a:xfrm>
              <a:off x="3360196" y="1488771"/>
              <a:ext cx="1585510" cy="679504"/>
            </a:xfrm>
            <a:prstGeom prst="rect">
              <a:avLst/>
            </a:prstGeom>
            <a:noFill/>
            <a:ln>
              <a:noFill/>
            </a:ln>
          </p:spPr>
        </p:pic>
        <p:pic>
          <p:nvPicPr>
            <p:cNvPr id="475" name="Google Shape;475;p14" descr="SpaceX"/>
            <p:cNvPicPr preferRelativeResize="0"/>
            <p:nvPr/>
          </p:nvPicPr>
          <p:blipFill rotWithShape="1">
            <a:blip r:embed="rId33">
              <a:alphaModFix/>
            </a:blip>
            <a:srcRect l="9762" t="36008" r="7672" b="31026"/>
            <a:stretch/>
          </p:blipFill>
          <p:spPr>
            <a:xfrm>
              <a:off x="10106695" y="1429433"/>
              <a:ext cx="1362176" cy="543885"/>
            </a:xfrm>
            <a:prstGeom prst="rect">
              <a:avLst/>
            </a:prstGeom>
            <a:noFill/>
            <a:ln>
              <a:noFill/>
            </a:ln>
          </p:spPr>
        </p:pic>
      </p:grpSp>
      <p:sp>
        <p:nvSpPr>
          <p:cNvPr id="2" name="Slide Number Placeholder 1">
            <a:extLst>
              <a:ext uri="{FF2B5EF4-FFF2-40B4-BE49-F238E27FC236}">
                <a16:creationId xmlns:a16="http://schemas.microsoft.com/office/drawing/2014/main" id="{EF3BB999-3D47-A8BE-CDA0-FAAD0F7209C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389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F80812F-6F70-D04F-A555-8A9E60A74DC3}"/>
              </a:ext>
            </a:extLst>
          </p:cNvPr>
          <p:cNvPicPr>
            <a:picLocks noGrp="1" noChangeAspect="1"/>
          </p:cNvPicPr>
          <p:nvPr>
            <p:ph idx="1"/>
          </p:nvPr>
        </p:nvPicPr>
        <p:blipFill>
          <a:blip r:embed="rId3"/>
          <a:stretch>
            <a:fillRect/>
          </a:stretch>
        </p:blipFill>
        <p:spPr>
          <a:xfrm>
            <a:off x="446431" y="1610768"/>
            <a:ext cx="6829728" cy="3702096"/>
          </a:xfrm>
          <a:prstGeom prst="rect">
            <a:avLst/>
          </a:prstGeom>
        </p:spPr>
      </p:pic>
      <p:sp>
        <p:nvSpPr>
          <p:cNvPr id="2" name="Title 1">
            <a:extLst>
              <a:ext uri="{FF2B5EF4-FFF2-40B4-BE49-F238E27FC236}">
                <a16:creationId xmlns:a16="http://schemas.microsoft.com/office/drawing/2014/main" id="{C968F246-EA79-BD47-A5A1-A02BAC90E440}"/>
              </a:ext>
            </a:extLst>
          </p:cNvPr>
          <p:cNvSpPr>
            <a:spLocks noGrp="1"/>
          </p:cNvSpPr>
          <p:nvPr>
            <p:ph type="title"/>
          </p:nvPr>
        </p:nvSpPr>
        <p:spPr>
          <a:xfrm>
            <a:off x="0" y="134273"/>
            <a:ext cx="12191999" cy="775712"/>
          </a:xfrm>
        </p:spPr>
        <p:txBody>
          <a:bodyPr>
            <a:normAutofit/>
          </a:bodyPr>
          <a:lstStyle/>
          <a:p>
            <a:r>
              <a:rPr lang="en-US" sz="3600" dirty="0">
                <a:solidFill>
                  <a:schemeClr val="bg1"/>
                </a:solidFill>
                <a:latin typeface="+mn-lt"/>
              </a:rPr>
              <a:t>Surface Pollution Monitoring</a:t>
            </a:r>
          </a:p>
        </p:txBody>
      </p:sp>
      <p:sp>
        <p:nvSpPr>
          <p:cNvPr id="11" name="TextBox 10">
            <a:extLst>
              <a:ext uri="{FF2B5EF4-FFF2-40B4-BE49-F238E27FC236}">
                <a16:creationId xmlns:a16="http://schemas.microsoft.com/office/drawing/2014/main" id="{C22DD48E-02B9-DB48-BB44-8B314460E57E}"/>
              </a:ext>
            </a:extLst>
          </p:cNvPr>
          <p:cNvSpPr txBox="1"/>
          <p:nvPr/>
        </p:nvSpPr>
        <p:spPr>
          <a:xfrm>
            <a:off x="446431" y="4820422"/>
            <a:ext cx="4785734" cy="461665"/>
          </a:xfrm>
          <a:prstGeom prst="rect">
            <a:avLst/>
          </a:prstGeom>
          <a:solidFill>
            <a:srgbClr val="FFFF00"/>
          </a:solidFill>
          <a:ln w="38100">
            <a:solidFill>
              <a:schemeClr val="tx2"/>
            </a:solidFill>
          </a:ln>
        </p:spPr>
        <p:txBody>
          <a:bodyPr wrap="none" rtlCol="0">
            <a:spAutoFit/>
          </a:bodyPr>
          <a:lstStyle/>
          <a:p>
            <a:r>
              <a:rPr lang="en-US" sz="2400" dirty="0"/>
              <a:t>EPA Air Quality System NO</a:t>
            </a:r>
            <a:r>
              <a:rPr lang="en-US" sz="2400" baseline="-25000" dirty="0"/>
              <a:t>2</a:t>
            </a:r>
            <a:r>
              <a:rPr lang="en-US" sz="2400" dirty="0"/>
              <a:t> Monitors</a:t>
            </a:r>
          </a:p>
        </p:txBody>
      </p:sp>
      <p:pic>
        <p:nvPicPr>
          <p:cNvPr id="12" name="Picture 11">
            <a:extLst>
              <a:ext uri="{FF2B5EF4-FFF2-40B4-BE49-F238E27FC236}">
                <a16:creationId xmlns:a16="http://schemas.microsoft.com/office/drawing/2014/main" id="{CADD4B61-3FD8-9147-B8D8-E5BCE50682E4}"/>
              </a:ext>
            </a:extLst>
          </p:cNvPr>
          <p:cNvPicPr>
            <a:picLocks noChangeAspect="1"/>
          </p:cNvPicPr>
          <p:nvPr/>
        </p:nvPicPr>
        <p:blipFill>
          <a:blip r:embed="rId4"/>
          <a:stretch>
            <a:fillRect/>
          </a:stretch>
        </p:blipFill>
        <p:spPr>
          <a:xfrm>
            <a:off x="4110980" y="1815450"/>
            <a:ext cx="2973321" cy="1999756"/>
          </a:xfrm>
          <a:prstGeom prst="rect">
            <a:avLst/>
          </a:prstGeom>
          <a:ln w="19050">
            <a:solidFill>
              <a:srgbClr val="FF0000"/>
            </a:solidFill>
          </a:ln>
        </p:spPr>
      </p:pic>
      <p:sp>
        <p:nvSpPr>
          <p:cNvPr id="17" name="Content Placeholder 2">
            <a:extLst>
              <a:ext uri="{FF2B5EF4-FFF2-40B4-BE49-F238E27FC236}">
                <a16:creationId xmlns:a16="http://schemas.microsoft.com/office/drawing/2014/main" id="{98D37FA6-B4D2-234A-BBCF-5219626B4CF6}"/>
              </a:ext>
            </a:extLst>
          </p:cNvPr>
          <p:cNvSpPr txBox="1">
            <a:spLocks/>
          </p:cNvSpPr>
          <p:nvPr/>
        </p:nvSpPr>
        <p:spPr>
          <a:xfrm>
            <a:off x="7678625" y="1610768"/>
            <a:ext cx="4513374" cy="4399943"/>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a:ea typeface="+mn-ea"/>
                <a:cs typeface="Robot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Light"/>
                <a:ea typeface="+mn-ea"/>
                <a:cs typeface="Roboto Light"/>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Light"/>
                <a:ea typeface="+mn-ea"/>
                <a:cs typeface="Roboto Light"/>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a:ea typeface="+mn-ea"/>
                <a:cs typeface="Roboto Light"/>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a:ea typeface="+mn-ea"/>
                <a:cs typeface="Roboto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Surface observations can be sparse</a:t>
            </a:r>
          </a:p>
          <a:p>
            <a:r>
              <a:rPr lang="en-US" dirty="0"/>
              <a:t>Tend to be biased to urban areas</a:t>
            </a:r>
          </a:p>
          <a:p>
            <a:r>
              <a:rPr lang="en-US" dirty="0"/>
              <a:t>Non-existent in some countries</a:t>
            </a:r>
          </a:p>
          <a:p>
            <a:r>
              <a:rPr lang="en-US" dirty="0"/>
              <a:t>Cannot capture spatial patterns of short-lived species</a:t>
            </a:r>
          </a:p>
        </p:txBody>
      </p:sp>
      <p:sp>
        <p:nvSpPr>
          <p:cNvPr id="3" name="Slide Number Placeholder 2">
            <a:extLst>
              <a:ext uri="{FF2B5EF4-FFF2-40B4-BE49-F238E27FC236}">
                <a16:creationId xmlns:a16="http://schemas.microsoft.com/office/drawing/2014/main" id="{B47FF52E-1311-DFC8-E761-F5DC9D2A293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4</a:t>
            </a:fld>
            <a:endParaRPr lang="en-US" dirty="0"/>
          </a:p>
        </p:txBody>
      </p:sp>
    </p:spTree>
    <p:extLst>
      <p:ext uri="{BB962C8B-B14F-4D97-AF65-F5344CB8AC3E}">
        <p14:creationId xmlns:p14="http://schemas.microsoft.com/office/powerpoint/2010/main" val="265612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12680"/>
      </p:ext>
    </p:extLst>
  </p:cSld>
  <p:clrMapOvr>
    <a:masterClrMapping/>
  </p:clrMapOvr>
  <p:extLst>
    <p:ext uri="{6950BFC3-D8DA-4A85-94F7-54DA5524770B}">
      <p188:commentRel xmlns:p188="http://schemas.microsoft.com/office/powerpoint/2018/8/main" r:id="rId2"/>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524001" y="1143000"/>
          <a:ext cx="9143999" cy="5410197"/>
        </p:xfrm>
        <a:graphic>
          <a:graphicData uri="http://schemas.openxmlformats.org/drawingml/2006/table">
            <a:tbl>
              <a:tblPr firstRow="1" bandRow="1">
                <a:tableStyleId>{9DCAF9ED-07DC-4A11-8D7F-57B35C25682E}</a:tableStyleId>
              </a:tblPr>
              <a:tblGrid>
                <a:gridCol w="1680633">
                  <a:extLst>
                    <a:ext uri="{9D8B030D-6E8A-4147-A177-3AD203B41FA5}">
                      <a16:colId xmlns:a16="http://schemas.microsoft.com/office/drawing/2014/main" val="20000"/>
                    </a:ext>
                  </a:extLst>
                </a:gridCol>
                <a:gridCol w="2294467">
                  <a:extLst>
                    <a:ext uri="{9D8B030D-6E8A-4147-A177-3AD203B41FA5}">
                      <a16:colId xmlns:a16="http://schemas.microsoft.com/office/drawing/2014/main" val="20001"/>
                    </a:ext>
                  </a:extLst>
                </a:gridCol>
                <a:gridCol w="1299163">
                  <a:extLst>
                    <a:ext uri="{9D8B030D-6E8A-4147-A177-3AD203B41FA5}">
                      <a16:colId xmlns:a16="http://schemas.microsoft.com/office/drawing/2014/main" val="20002"/>
                    </a:ext>
                  </a:extLst>
                </a:gridCol>
                <a:gridCol w="3869736">
                  <a:extLst>
                    <a:ext uri="{9D8B030D-6E8A-4147-A177-3AD203B41FA5}">
                      <a16:colId xmlns:a16="http://schemas.microsoft.com/office/drawing/2014/main" val="20003"/>
                    </a:ext>
                  </a:extLst>
                </a:gridCol>
              </a:tblGrid>
              <a:tr h="240441">
                <a:tc>
                  <a:txBody>
                    <a:bodyPr/>
                    <a:lstStyle/>
                    <a:p>
                      <a:pPr algn="ctr"/>
                      <a:r>
                        <a:rPr lang="en-US" sz="800" b="1">
                          <a:latin typeface="Arial"/>
                          <a:cs typeface="Arial"/>
                        </a:rPr>
                        <a:t>Team Member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a:latin typeface="Arial"/>
                          <a:cs typeface="Arial"/>
                        </a:rPr>
                        <a:t>Institution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a:latin typeface="Arial"/>
                          <a:cs typeface="Arial"/>
                        </a:rPr>
                        <a:t>Role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a:latin typeface="Arial"/>
                          <a:cs typeface="Arial"/>
                        </a:rPr>
                        <a:t>Responsibility</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24772">
                <a:tc>
                  <a:txBody>
                    <a:bodyPr/>
                    <a:lstStyle/>
                    <a:p>
                      <a:r>
                        <a:rPr lang="en-US" sz="800" b="1">
                          <a:latin typeface="Arial"/>
                          <a:cs typeface="Arial"/>
                        </a:rPr>
                        <a:t>K. Chance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SAO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PI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Overall science development; </a:t>
                      </a:r>
                      <a:r>
                        <a:rPr lang="en-US" sz="800" b="1">
                          <a:latin typeface="Arial"/>
                          <a:cs typeface="Arial"/>
                        </a:rPr>
                        <a:t>Level 1b, H</a:t>
                      </a:r>
                      <a:r>
                        <a:rPr lang="en-US" sz="800" b="1" baseline="-25000">
                          <a:latin typeface="Arial"/>
                          <a:cs typeface="Arial"/>
                        </a:rPr>
                        <a:t>2</a:t>
                      </a:r>
                      <a:r>
                        <a:rPr lang="en-US" sz="800" b="1">
                          <a:latin typeface="Arial"/>
                          <a:cs typeface="Arial"/>
                        </a:rPr>
                        <a:t>CO, C</a:t>
                      </a:r>
                      <a:r>
                        <a:rPr lang="en-US" sz="800" b="1" baseline="-25000">
                          <a:latin typeface="Arial"/>
                          <a:cs typeface="Arial"/>
                        </a:rPr>
                        <a:t>2</a:t>
                      </a:r>
                      <a:r>
                        <a:rPr lang="en-US" sz="800" b="1">
                          <a:latin typeface="Arial"/>
                          <a:cs typeface="Arial"/>
                        </a:rPr>
                        <a:t>H</a:t>
                      </a:r>
                      <a:r>
                        <a:rPr lang="en-US" sz="800" b="1" baseline="-25000">
                          <a:latin typeface="Arial"/>
                          <a:cs typeface="Arial"/>
                        </a:rPr>
                        <a:t>2</a:t>
                      </a:r>
                      <a:r>
                        <a:rPr lang="en-US" sz="800" b="1">
                          <a:latin typeface="Arial"/>
                          <a:cs typeface="Arial"/>
                        </a:rPr>
                        <a:t>O</a:t>
                      </a:r>
                      <a:r>
                        <a:rPr lang="en-US" sz="800" b="1" baseline="-25000">
                          <a:latin typeface="Arial"/>
                          <a:cs typeface="Arial"/>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24772">
                <a:tc>
                  <a:txBody>
                    <a:bodyPr/>
                    <a:lstStyle/>
                    <a:p>
                      <a:r>
                        <a:rPr lang="en-US" sz="800" b="1">
                          <a:latin typeface="Arial"/>
                          <a:cs typeface="Arial"/>
                        </a:rPr>
                        <a:t>X. Liu</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SAO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Deputy</a:t>
                      </a:r>
                      <a:r>
                        <a:rPr lang="en-US" sz="800" baseline="0">
                          <a:latin typeface="Arial"/>
                          <a:cs typeface="Arial"/>
                        </a:rPr>
                        <a:t> PI</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Science development, data processing; </a:t>
                      </a:r>
                      <a:r>
                        <a:rPr lang="en-US" sz="800" b="1">
                          <a:latin typeface="Arial"/>
                          <a:cs typeface="Arial"/>
                        </a:rPr>
                        <a:t>O</a:t>
                      </a:r>
                      <a:r>
                        <a:rPr lang="en-US" sz="800" b="1" baseline="-25000">
                          <a:latin typeface="Arial"/>
                          <a:cs typeface="Arial"/>
                        </a:rPr>
                        <a:t>3</a:t>
                      </a:r>
                      <a:r>
                        <a:rPr lang="en-US" sz="800" b="1">
                          <a:latin typeface="Arial"/>
                          <a:cs typeface="Arial"/>
                        </a:rPr>
                        <a:t> profile, tropospheric O</a:t>
                      </a:r>
                      <a:r>
                        <a:rPr lang="en-US" sz="800" b="1" baseline="-25000">
                          <a:latin typeface="Arial"/>
                          <a:cs typeface="Arial"/>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24772">
                <a:tc>
                  <a:txBody>
                    <a:bodyPr/>
                    <a:lstStyle/>
                    <a:p>
                      <a:r>
                        <a:rPr lang="en-US" sz="800" b="0">
                          <a:latin typeface="Arial"/>
                          <a:cs typeface="Arial"/>
                        </a:rPr>
                        <a:t>J. Al-Saadi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LaRC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Deputy PS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0">
                          <a:latin typeface="Arial"/>
                          <a:cs typeface="Arial"/>
                        </a:rPr>
                        <a:t>Project science</a:t>
                      </a:r>
                      <a:r>
                        <a:rPr lang="en-US" sz="800" b="0" baseline="0">
                          <a:latin typeface="Arial"/>
                          <a:cs typeface="Arial"/>
                        </a:rPr>
                        <a:t> development</a:t>
                      </a:r>
                      <a:endParaRPr lang="en-US" sz="800" b="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24772">
                <a:tc>
                  <a:txBody>
                    <a:bodyPr/>
                    <a:lstStyle/>
                    <a:p>
                      <a:r>
                        <a:rPr lang="en-US" sz="800" b="1">
                          <a:latin typeface="Arial"/>
                          <a:cs typeface="Arial"/>
                        </a:rPr>
                        <a:t>J. Carr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Carr Astronautics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a:latin typeface="Arial"/>
                          <a:cs typeface="Arial"/>
                        </a:rPr>
                        <a:t>INR Modeling and algorithm</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24772">
                <a:tc>
                  <a:txBody>
                    <a:bodyPr/>
                    <a:lstStyle/>
                    <a:p>
                      <a:r>
                        <a:rPr lang="en-US" sz="800" b="0">
                          <a:latin typeface="Arial"/>
                          <a:cs typeface="Arial"/>
                        </a:rPr>
                        <a:t>M. Chin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GSFC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a:latin typeface="Arial"/>
                          <a:cs typeface="Arial"/>
                        </a:rPr>
                        <a:t>Aerosol science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24772">
                <a:tc>
                  <a:txBody>
                    <a:bodyPr/>
                    <a:lstStyle/>
                    <a:p>
                      <a:r>
                        <a:rPr lang="en-US" sz="800">
                          <a:latin typeface="Arial"/>
                          <a:cs typeface="Arial"/>
                        </a:rPr>
                        <a:t>R.</a:t>
                      </a:r>
                      <a:r>
                        <a:rPr lang="en-US" sz="800" baseline="0">
                          <a:latin typeface="Arial"/>
                          <a:cs typeface="Arial"/>
                        </a:rPr>
                        <a:t> Cohen</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U.C.</a:t>
                      </a:r>
                      <a:r>
                        <a:rPr lang="en-US" sz="800" baseline="0">
                          <a:latin typeface="Arial"/>
                          <a:cs typeface="Arial"/>
                        </a:rPr>
                        <a:t> Berkeley</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NO</a:t>
                      </a:r>
                      <a:r>
                        <a:rPr lang="en-US" sz="800" baseline="-25000">
                          <a:latin typeface="Arial"/>
                          <a:cs typeface="Arial"/>
                        </a:rPr>
                        <a:t>2</a:t>
                      </a:r>
                      <a:r>
                        <a:rPr lang="en-US" sz="800" baseline="0">
                          <a:latin typeface="Arial"/>
                          <a:cs typeface="Arial"/>
                        </a:rPr>
                        <a:t> v</a:t>
                      </a:r>
                      <a:r>
                        <a:rPr lang="en-US" sz="800">
                          <a:latin typeface="Arial"/>
                          <a:cs typeface="Arial"/>
                        </a:rPr>
                        <a:t>alidation, atmospheric chemistry modeling, process studies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24772">
                <a:tc>
                  <a:txBody>
                    <a:bodyPr/>
                    <a:lstStyle/>
                    <a:p>
                      <a:r>
                        <a:rPr lang="en-US" sz="800">
                          <a:latin typeface="Arial"/>
                          <a:cs typeface="Arial"/>
                        </a:rPr>
                        <a:t>D. Edwards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NCAR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VOC science, synergy with carbon monoxide measurements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224772">
                <a:tc>
                  <a:txBody>
                    <a:bodyPr/>
                    <a:lstStyle/>
                    <a:p>
                      <a:r>
                        <a:rPr lang="en-US" sz="800">
                          <a:latin typeface="Arial"/>
                          <a:cs typeface="Arial"/>
                        </a:rPr>
                        <a:t>J. Fishman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St. Louis</a:t>
                      </a:r>
                      <a:r>
                        <a:rPr lang="en-US" sz="800" baseline="0">
                          <a:latin typeface="Arial"/>
                          <a:cs typeface="Arial"/>
                        </a:rPr>
                        <a:t> U.</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AQ impact on agriculture and the biosphere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224772">
                <a:tc>
                  <a:txBody>
                    <a:bodyPr/>
                    <a:lstStyle/>
                    <a:p>
                      <a:r>
                        <a:rPr lang="en-US" sz="800">
                          <a:latin typeface="Arial"/>
                          <a:cs typeface="Arial"/>
                        </a:rPr>
                        <a:t>D. Flittner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LaRC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Project Scientist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Overall project development;</a:t>
                      </a:r>
                      <a:r>
                        <a:rPr lang="en-US" sz="800" baseline="0">
                          <a:latin typeface="Arial"/>
                          <a:cs typeface="Arial"/>
                        </a:rPr>
                        <a:t> STM; instrument cal./char.</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r h="224772">
                <a:tc>
                  <a:txBody>
                    <a:bodyPr/>
                    <a:lstStyle/>
                    <a:p>
                      <a:r>
                        <a:rPr lang="en-US" sz="800">
                          <a:latin typeface="Arial"/>
                          <a:cs typeface="Arial"/>
                        </a:rPr>
                        <a:t>J. Herman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UMBC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Validation (PANDORA</a:t>
                      </a:r>
                      <a:r>
                        <a:rPr lang="en-US" sz="800" baseline="0">
                          <a:latin typeface="Arial"/>
                          <a:cs typeface="Arial"/>
                        </a:rPr>
                        <a:t> measurements)</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0"/>
                  </a:ext>
                </a:extLst>
              </a:tr>
              <a:tr h="224772">
                <a:tc>
                  <a:txBody>
                    <a:bodyPr/>
                    <a:lstStyle/>
                    <a:p>
                      <a:r>
                        <a:rPr lang="en-US" sz="800">
                          <a:latin typeface="Arial"/>
                          <a:cs typeface="Arial"/>
                        </a:rPr>
                        <a:t>D. Jacob</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Harvard</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Science requirements, atmospheric modeling, process studies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1"/>
                  </a:ext>
                </a:extLst>
              </a:tr>
              <a:tr h="224772">
                <a:tc>
                  <a:txBody>
                    <a:bodyPr/>
                    <a:lstStyle/>
                    <a:p>
                      <a:r>
                        <a:rPr lang="en-US" sz="800">
                          <a:latin typeface="Arial"/>
                          <a:cs typeface="Arial"/>
                        </a:rPr>
                        <a:t>S. Janz</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GSFC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Instrument calibration and characterization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2"/>
                  </a:ext>
                </a:extLst>
              </a:tr>
              <a:tr h="224772">
                <a:tc>
                  <a:txBody>
                    <a:bodyPr/>
                    <a:lstStyle/>
                    <a:p>
                      <a:r>
                        <a:rPr lang="en-US" sz="800" b="1">
                          <a:latin typeface="Arial"/>
                          <a:cs typeface="Arial"/>
                        </a:rPr>
                        <a:t>J. Joiner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GSFC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a:latin typeface="Arial"/>
                          <a:cs typeface="Arial"/>
                        </a:rPr>
                        <a:t>Cloud, total O</a:t>
                      </a:r>
                      <a:r>
                        <a:rPr lang="en-US" sz="800" b="1" baseline="-25000">
                          <a:latin typeface="Arial"/>
                          <a:cs typeface="Arial"/>
                        </a:rPr>
                        <a:t>3</a:t>
                      </a:r>
                      <a:r>
                        <a:rPr lang="en-US" sz="800" b="1">
                          <a:latin typeface="Arial"/>
                          <a:cs typeface="Arial"/>
                        </a:rPr>
                        <a:t>, TOA shortwave flux research product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3"/>
                  </a:ext>
                </a:extLst>
              </a:tr>
              <a:tr h="224772">
                <a:tc>
                  <a:txBody>
                    <a:bodyPr/>
                    <a:lstStyle/>
                    <a:p>
                      <a:r>
                        <a:rPr lang="en-US" sz="800" b="1">
                          <a:latin typeface="Arial"/>
                          <a:cs typeface="Arial"/>
                        </a:rPr>
                        <a:t>N. Krotkov</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GSFC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a:latin typeface="Arial"/>
                          <a:cs typeface="Arial"/>
                        </a:rPr>
                        <a:t>NO</a:t>
                      </a:r>
                      <a:r>
                        <a:rPr lang="en-US" sz="800" b="1" baseline="-25000">
                          <a:latin typeface="Arial"/>
                          <a:cs typeface="Arial"/>
                        </a:rPr>
                        <a:t>2</a:t>
                      </a:r>
                      <a:r>
                        <a:rPr lang="en-US" sz="800" b="1">
                          <a:latin typeface="Arial"/>
                          <a:cs typeface="Arial"/>
                        </a:rPr>
                        <a:t>, SO</a:t>
                      </a:r>
                      <a:r>
                        <a:rPr lang="en-US" sz="800" b="1" baseline="-25000">
                          <a:latin typeface="Arial"/>
                          <a:cs typeface="Arial"/>
                        </a:rPr>
                        <a:t>2</a:t>
                      </a:r>
                      <a:r>
                        <a:rPr lang="en-US" sz="800" b="1">
                          <a:latin typeface="Arial"/>
                          <a:cs typeface="Arial"/>
                        </a:rPr>
                        <a:t>, UVB</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4"/>
                  </a:ext>
                </a:extLst>
              </a:tr>
              <a:tr h="224772">
                <a:tc>
                  <a:txBody>
                    <a:bodyPr/>
                    <a:lstStyle/>
                    <a:p>
                      <a:r>
                        <a:rPr lang="en-US" sz="800">
                          <a:latin typeface="Arial"/>
                          <a:cs typeface="Arial"/>
                        </a:rPr>
                        <a:t>M. Newchurch</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U. Alabama Huntsville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Validation (O</a:t>
                      </a:r>
                      <a:r>
                        <a:rPr lang="en-US" sz="800" baseline="-25000">
                          <a:latin typeface="Arial"/>
                          <a:cs typeface="Arial"/>
                        </a:rPr>
                        <a:t>3</a:t>
                      </a:r>
                      <a:r>
                        <a:rPr lang="en-US" sz="800">
                          <a:latin typeface="Arial"/>
                          <a:cs typeface="Arial"/>
                        </a:rPr>
                        <a:t> sondes, O</a:t>
                      </a:r>
                      <a:r>
                        <a:rPr lang="en-US" sz="800" baseline="-25000">
                          <a:latin typeface="Arial"/>
                          <a:cs typeface="Arial"/>
                        </a:rPr>
                        <a:t>3</a:t>
                      </a:r>
                      <a:r>
                        <a:rPr lang="en-US" sz="800" baseline="0">
                          <a:latin typeface="Arial"/>
                          <a:cs typeface="Arial"/>
                        </a:rPr>
                        <a:t> lidar)</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5"/>
                  </a:ext>
                </a:extLst>
              </a:tr>
              <a:tr h="224772">
                <a:tc>
                  <a:txBody>
                    <a:bodyPr/>
                    <a:lstStyle/>
                    <a:p>
                      <a:r>
                        <a:rPr lang="en-US" sz="800">
                          <a:latin typeface="Arial"/>
                          <a:cs typeface="Arial"/>
                        </a:rPr>
                        <a:t>R.B. Pierce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NOAA/NESDIS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AQ modeling, data assimilation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r h="224772">
                <a:tc>
                  <a:txBody>
                    <a:bodyPr/>
                    <a:lstStyle/>
                    <a:p>
                      <a:r>
                        <a:rPr lang="en-US" sz="800" b="1">
                          <a:latin typeface="Arial"/>
                          <a:cs typeface="Arial"/>
                        </a:rPr>
                        <a:t>R. Spurr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RT Solutions, Inc.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a:latin typeface="Arial"/>
                          <a:cs typeface="Arial"/>
                        </a:rPr>
                        <a:t>Radiative transfer modeling for algorithm development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7"/>
                  </a:ext>
                </a:extLst>
              </a:tr>
              <a:tr h="224772">
                <a:tc>
                  <a:txBody>
                    <a:bodyPr/>
                    <a:lstStyle/>
                    <a:p>
                      <a:r>
                        <a:rPr lang="en-US" sz="800" b="1">
                          <a:latin typeface="Arial"/>
                          <a:cs typeface="Arial"/>
                        </a:rPr>
                        <a:t>R. Suleiman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SAO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Co-I, Data Mgr.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Managing science data processing, </a:t>
                      </a:r>
                      <a:r>
                        <a:rPr lang="en-US" sz="800" b="1">
                          <a:latin typeface="Arial"/>
                          <a:cs typeface="Arial"/>
                        </a:rPr>
                        <a:t>BrO, H</a:t>
                      </a:r>
                      <a:r>
                        <a:rPr lang="en-US" sz="800" b="1" baseline="-25000">
                          <a:latin typeface="Arial"/>
                          <a:cs typeface="Arial"/>
                        </a:rPr>
                        <a:t>2</a:t>
                      </a:r>
                      <a:r>
                        <a:rPr lang="en-US" sz="800" b="1">
                          <a:latin typeface="Arial"/>
                          <a:cs typeface="Arial"/>
                        </a:rPr>
                        <a:t>O, and L3 products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8"/>
                  </a:ext>
                </a:extLst>
              </a:tr>
              <a:tr h="224772">
                <a:tc>
                  <a:txBody>
                    <a:bodyPr/>
                    <a:lstStyle/>
                    <a:p>
                      <a:r>
                        <a:rPr lang="en-US" sz="800">
                          <a:latin typeface="Arial"/>
                          <a:cs typeface="Arial"/>
                        </a:rPr>
                        <a:t>J. Szykman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EPA</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AIRNow AQI development, validation (PANDORA measurements)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9"/>
                  </a:ext>
                </a:extLst>
              </a:tr>
              <a:tr h="224772">
                <a:tc>
                  <a:txBody>
                    <a:bodyPr/>
                    <a:lstStyle/>
                    <a:p>
                      <a:r>
                        <a:rPr lang="en-US" sz="800" b="1">
                          <a:latin typeface="Arial"/>
                          <a:cs typeface="Arial"/>
                        </a:rPr>
                        <a:t>O. Torres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GSFC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a:latin typeface="Arial"/>
                          <a:cs typeface="Arial"/>
                        </a:rPr>
                        <a:t>UV aerosol product, AI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20"/>
                  </a:ext>
                </a:extLst>
              </a:tr>
              <a:tr h="224772">
                <a:tc>
                  <a:txBody>
                    <a:bodyPr/>
                    <a:lstStyle/>
                    <a:p>
                      <a:r>
                        <a:rPr lang="en-US" sz="800" b="1">
                          <a:latin typeface="Arial"/>
                          <a:cs typeface="Arial"/>
                        </a:rPr>
                        <a:t>J. Wang</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U. Nebraska</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Co-I</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Synergy w/GOES-R ABI, </a:t>
                      </a:r>
                      <a:r>
                        <a:rPr lang="en-US" sz="800" b="1">
                          <a:latin typeface="Arial"/>
                          <a:cs typeface="Arial"/>
                        </a:rPr>
                        <a:t>aerosol research products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21"/>
                  </a:ext>
                </a:extLst>
              </a:tr>
              <a:tr h="224772">
                <a:tc>
                  <a:txBody>
                    <a:bodyPr/>
                    <a:lstStyle/>
                    <a:p>
                      <a:r>
                        <a:rPr lang="en-US" sz="800">
                          <a:latin typeface="Arial"/>
                          <a:cs typeface="Arial"/>
                        </a:rPr>
                        <a:t>J. Leitch</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Ball Aerospace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Collaborator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Aircraft validation, instrument calibration and characterization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22"/>
                  </a:ext>
                </a:extLst>
              </a:tr>
              <a:tr h="2247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D. Neil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LaRC</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Collaborator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GEO-CAPE mission design team member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23"/>
                  </a:ext>
                </a:extLst>
              </a:tr>
            </a:tbl>
          </a:graphicData>
        </a:graphic>
      </p:graphicFrame>
      <p:sp>
        <p:nvSpPr>
          <p:cNvPr id="12" name="Title 11">
            <a:extLst>
              <a:ext uri="{FF2B5EF4-FFF2-40B4-BE49-F238E27FC236}">
                <a16:creationId xmlns:a16="http://schemas.microsoft.com/office/drawing/2014/main" id="{9BACAA6B-523B-4923-9F38-0CFBB56C7C4C}"/>
              </a:ext>
            </a:extLst>
          </p:cNvPr>
          <p:cNvSpPr>
            <a:spLocks noGrp="1"/>
          </p:cNvSpPr>
          <p:nvPr>
            <p:ph type="title"/>
          </p:nvPr>
        </p:nvSpPr>
        <p:spPr/>
        <p:txBody>
          <a:bodyPr/>
          <a:lstStyle/>
          <a:p>
            <a:r>
              <a:rPr lang="en-US"/>
              <a:t>TEMPO Science Team, U.S.</a:t>
            </a:r>
          </a:p>
        </p:txBody>
      </p:sp>
      <p:sp>
        <p:nvSpPr>
          <p:cNvPr id="4" name="Slide Number Placeholder 3">
            <a:extLst>
              <a:ext uri="{FF2B5EF4-FFF2-40B4-BE49-F238E27FC236}">
                <a16:creationId xmlns:a16="http://schemas.microsoft.com/office/drawing/2014/main" id="{5907C0B1-5637-432C-B2FB-CC9C8FBBA2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9490467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524002" y="1142999"/>
          <a:ext cx="9143999" cy="2810688"/>
        </p:xfrm>
        <a:graphic>
          <a:graphicData uri="http://schemas.openxmlformats.org/drawingml/2006/table">
            <a:tbl>
              <a:tblPr firstRow="1" bandRow="1">
                <a:tableStyleId>{9DCAF9ED-07DC-4A11-8D7F-57B35C25682E}</a:tableStyleId>
              </a:tblPr>
              <a:tblGrid>
                <a:gridCol w="1680633">
                  <a:extLst>
                    <a:ext uri="{9D8B030D-6E8A-4147-A177-3AD203B41FA5}">
                      <a16:colId xmlns:a16="http://schemas.microsoft.com/office/drawing/2014/main" val="20000"/>
                    </a:ext>
                  </a:extLst>
                </a:gridCol>
                <a:gridCol w="2294467">
                  <a:extLst>
                    <a:ext uri="{9D8B030D-6E8A-4147-A177-3AD203B41FA5}">
                      <a16:colId xmlns:a16="http://schemas.microsoft.com/office/drawing/2014/main" val="20001"/>
                    </a:ext>
                  </a:extLst>
                </a:gridCol>
                <a:gridCol w="1299163">
                  <a:extLst>
                    <a:ext uri="{9D8B030D-6E8A-4147-A177-3AD203B41FA5}">
                      <a16:colId xmlns:a16="http://schemas.microsoft.com/office/drawing/2014/main" val="20002"/>
                    </a:ext>
                  </a:extLst>
                </a:gridCol>
                <a:gridCol w="3869736">
                  <a:extLst>
                    <a:ext uri="{9D8B030D-6E8A-4147-A177-3AD203B41FA5}">
                      <a16:colId xmlns:a16="http://schemas.microsoft.com/office/drawing/2014/main" val="20003"/>
                    </a:ext>
                  </a:extLst>
                </a:gridCol>
              </a:tblGrid>
              <a:tr h="234224">
                <a:tc>
                  <a:txBody>
                    <a:bodyPr/>
                    <a:lstStyle/>
                    <a:p>
                      <a:pPr algn="ctr"/>
                      <a:r>
                        <a:rPr lang="en-US" sz="800">
                          <a:latin typeface="Arial"/>
                          <a:cs typeface="Arial"/>
                        </a:rPr>
                        <a:t>Team Member</a:t>
                      </a:r>
                      <a:endParaRPr lang="en-US" sz="800" b="1">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a:latin typeface="Arial"/>
                          <a:cs typeface="Arial"/>
                        </a:rPr>
                        <a:t>Institution</a:t>
                      </a:r>
                      <a:endParaRPr lang="en-US" sz="800" b="1">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a:latin typeface="Arial"/>
                          <a:cs typeface="Arial"/>
                        </a:rPr>
                        <a:t>Role</a:t>
                      </a:r>
                      <a:endParaRPr lang="en-US" sz="800" b="1">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a:latin typeface="Arial"/>
                          <a:cs typeface="Arial"/>
                        </a:rPr>
                        <a:t>Responsibility</a:t>
                      </a:r>
                      <a:endParaRPr lang="en-US" sz="800" b="1">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34224">
                <a:tc>
                  <a:txBody>
                    <a:bodyPr/>
                    <a:lstStyle/>
                    <a:p>
                      <a:r>
                        <a:rPr lang="en-US" sz="800">
                          <a:latin typeface="Arial"/>
                          <a:cs typeface="Arial"/>
                        </a:rPr>
                        <a:t>R. Martin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Dalhousie U.</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Collaborator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Atmospheric modeling, air mass factors,</a:t>
                      </a:r>
                      <a:r>
                        <a:rPr lang="en-US" sz="800" baseline="0">
                          <a:latin typeface="Arial"/>
                          <a:cs typeface="Arial"/>
                        </a:rPr>
                        <a:t> AQI development</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34224">
                <a:tc>
                  <a:txBody>
                    <a:bodyPr/>
                    <a:lstStyle/>
                    <a:p>
                      <a:r>
                        <a:rPr lang="en-US" sz="800">
                          <a:latin typeface="Arial"/>
                          <a:cs typeface="Arial"/>
                        </a:rPr>
                        <a:t>Chris McLinden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Environment</a:t>
                      </a:r>
                      <a:r>
                        <a:rPr lang="en-US" sz="800" baseline="0">
                          <a:latin typeface="Arial"/>
                          <a:cs typeface="Arial"/>
                        </a:rPr>
                        <a:t> Canada</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Collaborator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Canadian air quality coordination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34224">
                <a:tc>
                  <a:txBody>
                    <a:bodyPr/>
                    <a:lstStyle/>
                    <a:p>
                      <a:r>
                        <a:rPr lang="en-US" sz="800">
                          <a:latin typeface="Arial"/>
                          <a:cs typeface="Arial"/>
                        </a:rPr>
                        <a:t>Michel Grutter</a:t>
                      </a:r>
                      <a:r>
                        <a:rPr lang="en-US" sz="800" baseline="0">
                          <a:latin typeface="Arial"/>
                          <a:cs typeface="Arial"/>
                        </a:rPr>
                        <a:t> de la Mora</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UNAM, Mexico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Collaborator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Mexican air quality coordination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34224">
                <a:tc>
                  <a:txBody>
                    <a:bodyPr/>
                    <a:lstStyle/>
                    <a:p>
                      <a:r>
                        <a:rPr lang="en-US" sz="800">
                          <a:latin typeface="Arial"/>
                          <a:cs typeface="Arial"/>
                        </a:rPr>
                        <a:t>Gabriel Vazquez</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UNAM, Mexico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Collaborator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Mexican air quality, algorithm physics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34224">
                <a:tc>
                  <a:txBody>
                    <a:bodyPr/>
                    <a:lstStyle/>
                    <a:p>
                      <a:r>
                        <a:rPr lang="en-US" sz="800">
                          <a:latin typeface="Arial"/>
                          <a:cs typeface="Arial"/>
                        </a:rPr>
                        <a:t>Amparo Martinez</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INECC, Mexico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Collaborator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Mexican environmental</a:t>
                      </a:r>
                      <a:r>
                        <a:rPr lang="en-US" sz="800" baseline="0">
                          <a:latin typeface="Arial"/>
                          <a:cs typeface="Arial"/>
                        </a:rPr>
                        <a:t> pollution and health</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34224">
                <a:tc>
                  <a:txBody>
                    <a:bodyPr/>
                    <a:lstStyle/>
                    <a:p>
                      <a:r>
                        <a:rPr lang="en-US" sz="800">
                          <a:latin typeface="Arial"/>
                          <a:cs typeface="Arial"/>
                        </a:rPr>
                        <a:t>J. Victor Hugo Paramo</a:t>
                      </a:r>
                      <a:r>
                        <a:rPr lang="en-US" sz="800" baseline="0">
                          <a:latin typeface="Arial"/>
                          <a:cs typeface="Arial"/>
                        </a:rPr>
                        <a:t> Figeuroa</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INECC, Mexico</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Collaborator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latin typeface="Arial"/>
                          <a:cs typeface="Arial"/>
                        </a:rPr>
                        <a:t>Mexican environmental</a:t>
                      </a:r>
                      <a:r>
                        <a:rPr lang="en-US" sz="800" baseline="0">
                          <a:latin typeface="Arial"/>
                          <a:cs typeface="Arial"/>
                        </a:rPr>
                        <a:t> pollution and health</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34224">
                <a:tc>
                  <a:txBody>
                    <a:bodyPr/>
                    <a:lstStyle/>
                    <a:p>
                      <a:r>
                        <a:rPr lang="en-US" sz="800">
                          <a:latin typeface="Arial"/>
                          <a:cs typeface="Arial"/>
                        </a:rPr>
                        <a:t>Brian Kerridge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Rutherford</a:t>
                      </a:r>
                      <a:r>
                        <a:rPr lang="en-US" sz="800" baseline="0">
                          <a:latin typeface="Arial"/>
                          <a:cs typeface="Arial"/>
                        </a:rPr>
                        <a:t> Appleton Laboratory, UK</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Collaborator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Ozone profiling studies,</a:t>
                      </a:r>
                      <a:r>
                        <a:rPr lang="en-US" sz="800" baseline="0">
                          <a:latin typeface="Arial"/>
                          <a:cs typeface="Arial"/>
                        </a:rPr>
                        <a:t> a</a:t>
                      </a:r>
                      <a:r>
                        <a:rPr lang="en-US" sz="800">
                          <a:latin typeface="Arial"/>
                          <a:cs typeface="Arial"/>
                        </a:rPr>
                        <a:t>lgorithm development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234224">
                <a:tc>
                  <a:txBody>
                    <a:bodyPr/>
                    <a:lstStyle/>
                    <a:p>
                      <a:r>
                        <a:rPr lang="en-US" sz="800">
                          <a:latin typeface="Arial"/>
                          <a:cs typeface="Arial"/>
                        </a:rPr>
                        <a:t>Paul Palmer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Edinburgh U.,</a:t>
                      </a:r>
                      <a:r>
                        <a:rPr lang="en-US" sz="800" baseline="0">
                          <a:latin typeface="Arial"/>
                          <a:cs typeface="Arial"/>
                        </a:rPr>
                        <a:t> </a:t>
                      </a:r>
                      <a:r>
                        <a:rPr lang="en-US" sz="800">
                          <a:latin typeface="Arial"/>
                          <a:cs typeface="Arial"/>
                        </a:rPr>
                        <a:t>UK</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Collaborator</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Atmospheric modeling, process studies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234224">
                <a:tc>
                  <a:txBody>
                    <a:bodyPr/>
                    <a:lstStyle/>
                    <a:p>
                      <a:r>
                        <a:rPr lang="en-US" sz="800">
                          <a:latin typeface="Arial"/>
                          <a:cs typeface="Arial"/>
                        </a:rPr>
                        <a:t>J. Kim</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Yonsei U.</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r>
                        <a:rPr lang="en-US" sz="800">
                          <a:latin typeface="Arial"/>
                          <a:cs typeface="Arial"/>
                        </a:rPr>
                        <a:t>Collaborators,</a:t>
                      </a:r>
                    </a:p>
                    <a:p>
                      <a:r>
                        <a:rPr lang="en-US" sz="800">
                          <a:latin typeface="Arial"/>
                          <a:cs typeface="Arial"/>
                        </a:rPr>
                        <a:t>Science Advisory Panel</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Korean</a:t>
                      </a:r>
                      <a:r>
                        <a:rPr lang="en-US" sz="800" baseline="0">
                          <a:latin typeface="Arial"/>
                          <a:cs typeface="Arial"/>
                        </a:rPr>
                        <a:t> GEMS, CEOS constellation of GEO pollution monitoring</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r h="234224">
                <a:tc>
                  <a:txBody>
                    <a:bodyPr/>
                    <a:lstStyle/>
                    <a:p>
                      <a:r>
                        <a:rPr lang="en-US" sz="800">
                          <a:latin typeface="Arial"/>
                          <a:cs typeface="Arial"/>
                        </a:rPr>
                        <a:t>C.T. McElroy</a:t>
                      </a:r>
                      <a:endParaRPr lang="en-US" sz="800" b="0" i="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York U. Canada</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a:latin typeface="Arial"/>
                          <a:cs typeface="Arial"/>
                        </a:rPr>
                        <a:t>CSA PHEOS, CEOS constellation of GEO pollution monitoring</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0"/>
                  </a:ext>
                </a:extLst>
              </a:tr>
              <a:tr h="234224">
                <a:tc>
                  <a:txBody>
                    <a:bodyPr/>
                    <a:lstStyle/>
                    <a:p>
                      <a:r>
                        <a:rPr lang="en-US" sz="800">
                          <a:latin typeface="Arial"/>
                          <a:cs typeface="Arial"/>
                        </a:rPr>
                        <a:t>B. Veihelmann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a:latin typeface="Arial"/>
                          <a:cs typeface="Arial"/>
                        </a:rPr>
                        <a:t>ESA</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a:latin typeface="Arial"/>
                          <a:cs typeface="Arial"/>
                        </a:rPr>
                        <a:t>ESA Sentinel-4, CEOS constellation of GEO pollution monitoring</a:t>
                      </a:r>
                      <a:endParaRPr lang="en-US" sz="80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5" name="Title 4">
            <a:extLst>
              <a:ext uri="{FF2B5EF4-FFF2-40B4-BE49-F238E27FC236}">
                <a16:creationId xmlns:a16="http://schemas.microsoft.com/office/drawing/2014/main" id="{7E1B2456-022E-4BFF-BFAF-D978F2F6BFAB}"/>
              </a:ext>
            </a:extLst>
          </p:cNvPr>
          <p:cNvSpPr>
            <a:spLocks noGrp="1"/>
          </p:cNvSpPr>
          <p:nvPr>
            <p:ph type="title"/>
          </p:nvPr>
        </p:nvSpPr>
        <p:spPr/>
        <p:txBody>
          <a:bodyPr/>
          <a:lstStyle/>
          <a:p>
            <a:r>
              <a:rPr lang="en-US"/>
              <a:t>TEMPO Science Team, non-U.S.</a:t>
            </a:r>
          </a:p>
        </p:txBody>
      </p:sp>
      <p:sp>
        <p:nvSpPr>
          <p:cNvPr id="4" name="Slide Number Placeholder 3">
            <a:extLst>
              <a:ext uri="{FF2B5EF4-FFF2-40B4-BE49-F238E27FC236}">
                <a16:creationId xmlns:a16="http://schemas.microsoft.com/office/drawing/2014/main" id="{6CAA0CE0-53E1-4D3E-9A51-DE89B4F1B0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087986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31B226-DDC9-4B10-B95C-AA6B6536E7CC}"/>
              </a:ext>
            </a:extLst>
          </p:cNvPr>
          <p:cNvSpPr>
            <a:spLocks noGrp="1"/>
          </p:cNvSpPr>
          <p:nvPr>
            <p:ph type="title"/>
          </p:nvPr>
        </p:nvSpPr>
        <p:spPr/>
        <p:txBody>
          <a:bodyPr/>
          <a:lstStyle/>
          <a:p>
            <a:r>
              <a:rPr lang="en-US" dirty="0"/>
              <a:t>Phase D TEMPO Organization</a:t>
            </a:r>
          </a:p>
        </p:txBody>
      </p:sp>
      <p:sp>
        <p:nvSpPr>
          <p:cNvPr id="6" name="Slide Number Placeholder 5">
            <a:extLst>
              <a:ext uri="{FF2B5EF4-FFF2-40B4-BE49-F238E27FC236}">
                <a16:creationId xmlns:a16="http://schemas.microsoft.com/office/drawing/2014/main" id="{C70A98F1-9582-45D5-B5EB-9C7ACC0F48BE}"/>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A0E24C6-B8C2-40F0-BF2D-44D0E3E3802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9C809DD-E918-4968-5064-EC6E7E67F3D3}"/>
              </a:ext>
            </a:extLst>
          </p:cNvPr>
          <p:cNvPicPr>
            <a:picLocks noChangeAspect="1"/>
          </p:cNvPicPr>
          <p:nvPr/>
        </p:nvPicPr>
        <p:blipFill>
          <a:blip r:embed="rId2"/>
          <a:stretch>
            <a:fillRect/>
          </a:stretch>
        </p:blipFill>
        <p:spPr>
          <a:xfrm>
            <a:off x="2438401" y="1134965"/>
            <a:ext cx="7747564" cy="5486175"/>
          </a:xfrm>
          <a:prstGeom prst="rect">
            <a:avLst/>
          </a:prstGeom>
        </p:spPr>
      </p:pic>
    </p:spTree>
    <p:extLst>
      <p:ext uri="{BB962C8B-B14F-4D97-AF65-F5344CB8AC3E}">
        <p14:creationId xmlns:p14="http://schemas.microsoft.com/office/powerpoint/2010/main" val="3236821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31B226-DDC9-4B10-B95C-AA6B6536E7CC}"/>
              </a:ext>
            </a:extLst>
          </p:cNvPr>
          <p:cNvSpPr>
            <a:spLocks noGrp="1"/>
          </p:cNvSpPr>
          <p:nvPr>
            <p:ph type="title"/>
          </p:nvPr>
        </p:nvSpPr>
        <p:spPr/>
        <p:txBody>
          <a:bodyPr/>
          <a:lstStyle/>
          <a:p>
            <a:r>
              <a:rPr lang="en-US" dirty="0"/>
              <a:t>Phase E (after PLAR) TEMPO Organization</a:t>
            </a:r>
          </a:p>
        </p:txBody>
      </p:sp>
      <p:sp>
        <p:nvSpPr>
          <p:cNvPr id="6" name="Slide Number Placeholder 5">
            <a:extLst>
              <a:ext uri="{FF2B5EF4-FFF2-40B4-BE49-F238E27FC236}">
                <a16:creationId xmlns:a16="http://schemas.microsoft.com/office/drawing/2014/main" id="{C70A98F1-9582-45D5-B5EB-9C7ACC0F48BE}"/>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A0E24C6-B8C2-40F0-BF2D-44D0E3E3802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42C9D1A4-15D0-4C57-960C-8F4C8C14E781}"/>
              </a:ext>
            </a:extLst>
          </p:cNvPr>
          <p:cNvPicPr>
            <a:picLocks noChangeAspect="1"/>
          </p:cNvPicPr>
          <p:nvPr/>
        </p:nvPicPr>
        <p:blipFill>
          <a:blip r:embed="rId2"/>
          <a:stretch>
            <a:fillRect/>
          </a:stretch>
        </p:blipFill>
        <p:spPr>
          <a:xfrm>
            <a:off x="1017638" y="1130530"/>
            <a:ext cx="10395359" cy="5253644"/>
          </a:xfrm>
          <a:prstGeom prst="rect">
            <a:avLst/>
          </a:prstGeom>
        </p:spPr>
      </p:pic>
    </p:spTree>
    <p:extLst>
      <p:ext uri="{BB962C8B-B14F-4D97-AF65-F5344CB8AC3E}">
        <p14:creationId xmlns:p14="http://schemas.microsoft.com/office/powerpoint/2010/main" val="3710436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1" y="0"/>
            <a:ext cx="8410944" cy="975701"/>
          </a:xfrm>
        </p:spPr>
        <p:txBody>
          <a:bodyPr/>
          <a:lstStyle/>
          <a:p>
            <a:r>
              <a:rPr lang="en-US" dirty="0"/>
              <a:t>TEMPO Mission Architecture</a:t>
            </a:r>
          </a:p>
        </p:txBody>
      </p:sp>
      <p:sp>
        <p:nvSpPr>
          <p:cNvPr id="6" name="Slide Number Placehold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9FFEB232-4C34-41AE-B351-F25250D9F1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9" name="Rectangle: Rounded Corners 38">
            <a:extLst>
              <a:ext uri="{FF2B5EF4-FFF2-40B4-BE49-F238E27FC236}">
                <a16:creationId xmlns:a16="http://schemas.microsoft.com/office/drawing/2014/main" id="{2A929997-3CA3-4225-A488-74A49F07473F}"/>
              </a:ext>
            </a:extLst>
          </p:cNvPr>
          <p:cNvSpPr/>
          <p:nvPr/>
        </p:nvSpPr>
        <p:spPr>
          <a:xfrm>
            <a:off x="4663894" y="5557266"/>
            <a:ext cx="1165854" cy="932775"/>
          </a:xfrm>
          <a:prstGeom prst="roundRect">
            <a:avLst>
              <a:gd name="adj" fmla="val 6041"/>
            </a:avLst>
          </a:prstGeom>
          <a:solidFill>
            <a:schemeClr val="bg1">
              <a:lumMod val="9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0" rIns="0" rtlCol="0" anchor="t" anchorCtr="0"/>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Ancillary Data</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Sources</a:t>
            </a:r>
          </a:p>
        </p:txBody>
      </p:sp>
      <p:sp>
        <p:nvSpPr>
          <p:cNvPr id="40" name="Rectangle: Rounded Corners 39">
            <a:extLst>
              <a:ext uri="{FF2B5EF4-FFF2-40B4-BE49-F238E27FC236}">
                <a16:creationId xmlns:a16="http://schemas.microsoft.com/office/drawing/2014/main" id="{4A174A41-F2C3-4383-9E35-439DEB85B192}"/>
              </a:ext>
            </a:extLst>
          </p:cNvPr>
          <p:cNvSpPr/>
          <p:nvPr/>
        </p:nvSpPr>
        <p:spPr>
          <a:xfrm>
            <a:off x="218037" y="2560739"/>
            <a:ext cx="4291492" cy="3925285"/>
          </a:xfrm>
          <a:prstGeom prst="roundRect">
            <a:avLst>
              <a:gd name="adj" fmla="val 5084"/>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97D"/>
                </a:solidFill>
                <a:effectLst/>
                <a:uLnTx/>
                <a:uFillTx/>
                <a:latin typeface="Calibri"/>
                <a:ea typeface="+mn-ea"/>
                <a:cs typeface="+mn-cs"/>
              </a:rPr>
              <a:t>Intelsat</a:t>
            </a:r>
          </a:p>
        </p:txBody>
      </p:sp>
      <p:sp>
        <p:nvSpPr>
          <p:cNvPr id="42" name="Rectangle: Rounded Corners 41">
            <a:extLst>
              <a:ext uri="{FF2B5EF4-FFF2-40B4-BE49-F238E27FC236}">
                <a16:creationId xmlns:a16="http://schemas.microsoft.com/office/drawing/2014/main" id="{2BBE6680-759C-4875-9549-2CF596A13B97}"/>
              </a:ext>
            </a:extLst>
          </p:cNvPr>
          <p:cNvSpPr/>
          <p:nvPr/>
        </p:nvSpPr>
        <p:spPr>
          <a:xfrm>
            <a:off x="289170" y="4746739"/>
            <a:ext cx="4160864" cy="1613622"/>
          </a:xfrm>
          <a:prstGeom prst="roundRect">
            <a:avLst>
              <a:gd name="adj" fmla="val 6041"/>
            </a:avLst>
          </a:prstGeom>
          <a:solidFill>
            <a:schemeClr val="accent4">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0" rIns="0" rtlCol="0" anchor="t" anchorCtr="0"/>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3" name="Picture 42" descr="A close-up of a syringe&#10;&#10;Description automatically generated with medium confidence">
            <a:extLst>
              <a:ext uri="{FF2B5EF4-FFF2-40B4-BE49-F238E27FC236}">
                <a16:creationId xmlns:a16="http://schemas.microsoft.com/office/drawing/2014/main" id="{6A96B8A3-BB23-460E-B3D2-DA70E34C4D9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21713" y="1083404"/>
            <a:ext cx="1709931" cy="1321311"/>
          </a:xfrm>
          <a:prstGeom prst="rect">
            <a:avLst/>
          </a:prstGeom>
        </p:spPr>
      </p:pic>
      <p:sp>
        <p:nvSpPr>
          <p:cNvPr id="44" name="Rectangle: Rounded Corners 43">
            <a:extLst>
              <a:ext uri="{FF2B5EF4-FFF2-40B4-BE49-F238E27FC236}">
                <a16:creationId xmlns:a16="http://schemas.microsoft.com/office/drawing/2014/main" id="{FDDEDBA1-10A8-4242-9347-2112BAB9408E}"/>
              </a:ext>
            </a:extLst>
          </p:cNvPr>
          <p:cNvSpPr/>
          <p:nvPr/>
        </p:nvSpPr>
        <p:spPr>
          <a:xfrm>
            <a:off x="5978235" y="2560738"/>
            <a:ext cx="3608078" cy="3972409"/>
          </a:xfrm>
          <a:prstGeom prst="roundRect">
            <a:avLst>
              <a:gd name="adj" fmla="val 6041"/>
            </a:avLst>
          </a:prstGeom>
          <a:solidFill>
            <a:schemeClr val="accent3">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Calibri"/>
                <a:ea typeface="+mn-ea"/>
                <a:cs typeface="+mn-cs"/>
              </a:rPr>
              <a:t>Smithsonian Astrophysical Observatory</a:t>
            </a:r>
          </a:p>
        </p:txBody>
      </p:sp>
      <p:sp>
        <p:nvSpPr>
          <p:cNvPr id="45" name="Rectangle: Rounded Corners 44">
            <a:extLst>
              <a:ext uri="{FF2B5EF4-FFF2-40B4-BE49-F238E27FC236}">
                <a16:creationId xmlns:a16="http://schemas.microsoft.com/office/drawing/2014/main" id="{850E3F59-1257-4D9E-9AE3-35CB6DF5BDCB}"/>
              </a:ext>
            </a:extLst>
          </p:cNvPr>
          <p:cNvSpPr/>
          <p:nvPr/>
        </p:nvSpPr>
        <p:spPr>
          <a:xfrm>
            <a:off x="6100651" y="3275120"/>
            <a:ext cx="3378131" cy="1612630"/>
          </a:xfrm>
          <a:prstGeom prst="roundRect">
            <a:avLst>
              <a:gd name="adj" fmla="val 6041"/>
            </a:avLst>
          </a:prstGeom>
          <a:solidFill>
            <a:schemeClr val="accent1">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0" rIns="0" rtlCol="0" anchor="t" anchorCtr="0"/>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Calibri"/>
                <a:ea typeface="+mn-ea"/>
                <a:cs typeface="+mn-cs"/>
              </a:rPr>
              <a:t>Instrument Operations Center</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585"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Planning</a:t>
            </a:r>
          </a:p>
          <a:p>
            <a:pPr marL="0" marR="0" lvl="0" indent="0" algn="ctr" defTabSz="609585"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Instrument Command Load Generation</a:t>
            </a:r>
          </a:p>
          <a:p>
            <a:pPr marL="0" marR="0" lvl="0" indent="0" algn="ctr" defTabSz="609585"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Instrument Health &amp; Status Monitoring</a:t>
            </a:r>
          </a:p>
        </p:txBody>
      </p:sp>
      <p:sp>
        <p:nvSpPr>
          <p:cNvPr id="46" name="Rectangle: Rounded Corners 45">
            <a:extLst>
              <a:ext uri="{FF2B5EF4-FFF2-40B4-BE49-F238E27FC236}">
                <a16:creationId xmlns:a16="http://schemas.microsoft.com/office/drawing/2014/main" id="{DF264C6C-2877-45BE-A84B-92F6B250483D}"/>
              </a:ext>
            </a:extLst>
          </p:cNvPr>
          <p:cNvSpPr/>
          <p:nvPr/>
        </p:nvSpPr>
        <p:spPr>
          <a:xfrm>
            <a:off x="6115615" y="5013410"/>
            <a:ext cx="3378131" cy="1399421"/>
          </a:xfrm>
          <a:prstGeom prst="roundRect">
            <a:avLst>
              <a:gd name="adj" fmla="val 6041"/>
            </a:avLst>
          </a:prstGeom>
          <a:solidFill>
            <a:srgbClr val="FFFFCC"/>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0" rIns="0" rtlCol="0" anchor="t" anchorCtr="0"/>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Calibri"/>
                <a:ea typeface="+mn-ea"/>
                <a:cs typeface="+mn-cs"/>
              </a:rPr>
              <a:t>Science Data Processing Center</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585"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Science Data Processing</a:t>
            </a:r>
          </a:p>
          <a:p>
            <a:pPr marL="0" marR="0" lvl="0" indent="0" algn="ctr" defTabSz="609585"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Image Navigation and Registration</a:t>
            </a:r>
          </a:p>
          <a:p>
            <a:pPr marL="0" marR="0" lvl="0" indent="0" algn="ctr" defTabSz="609585"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Command Load Planning and Input</a:t>
            </a:r>
          </a:p>
        </p:txBody>
      </p:sp>
      <p:sp>
        <p:nvSpPr>
          <p:cNvPr id="47" name="Rectangle: Rounded Corners 46">
            <a:extLst>
              <a:ext uri="{FF2B5EF4-FFF2-40B4-BE49-F238E27FC236}">
                <a16:creationId xmlns:a16="http://schemas.microsoft.com/office/drawing/2014/main" id="{82110B51-B74D-4736-A5A8-51249667B413}"/>
              </a:ext>
            </a:extLst>
          </p:cNvPr>
          <p:cNvSpPr/>
          <p:nvPr/>
        </p:nvSpPr>
        <p:spPr>
          <a:xfrm>
            <a:off x="1481854" y="2997457"/>
            <a:ext cx="2972200" cy="1613622"/>
          </a:xfrm>
          <a:prstGeom prst="roundRect">
            <a:avLst>
              <a:gd name="adj" fmla="val 6041"/>
            </a:avLst>
          </a:prstGeom>
          <a:solidFill>
            <a:schemeClr val="accent6">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0" rIns="0" rtlCol="0" anchor="t" anchorCtr="0"/>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Calibri"/>
                <a:ea typeface="+mn-ea"/>
                <a:cs typeface="+mn-cs"/>
              </a:rPr>
              <a:t>Spacecraft Operations Center</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585"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Spacecraft Command Generation</a:t>
            </a:r>
          </a:p>
          <a:p>
            <a:pPr marL="0" marR="0" lvl="0" indent="0" algn="ctr" defTabSz="609585"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Satellite H&amp;S Monitoring</a:t>
            </a:r>
          </a:p>
        </p:txBody>
      </p:sp>
      <p:sp>
        <p:nvSpPr>
          <p:cNvPr id="49" name="Rectangle: Rounded Corners 48">
            <a:extLst>
              <a:ext uri="{FF2B5EF4-FFF2-40B4-BE49-F238E27FC236}">
                <a16:creationId xmlns:a16="http://schemas.microsoft.com/office/drawing/2014/main" id="{2167E4C4-F081-4EAE-93FD-D69FB1E7BFEB}"/>
              </a:ext>
            </a:extLst>
          </p:cNvPr>
          <p:cNvSpPr/>
          <p:nvPr/>
        </p:nvSpPr>
        <p:spPr>
          <a:xfrm>
            <a:off x="1471916" y="4762369"/>
            <a:ext cx="2972200" cy="1554480"/>
          </a:xfrm>
          <a:prstGeom prst="roundRect">
            <a:avLst>
              <a:gd name="adj" fmla="val 6041"/>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t" anchorCtr="0"/>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Calibri"/>
                <a:ea typeface="+mn-ea"/>
                <a:cs typeface="+mn-cs"/>
              </a:rPr>
              <a:t>Riverside Ground Station</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585"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Raw Science &amp; Ancillary Data</a:t>
            </a:r>
          </a:p>
          <a:p>
            <a:pPr marL="0" marR="0" lvl="0" indent="0" algn="ctr" defTabSz="609585"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Queuing &amp; Distribution</a:t>
            </a:r>
          </a:p>
        </p:txBody>
      </p:sp>
      <p:sp>
        <p:nvSpPr>
          <p:cNvPr id="51" name="Rectangle: Rounded Corners 50">
            <a:extLst>
              <a:ext uri="{FF2B5EF4-FFF2-40B4-BE49-F238E27FC236}">
                <a16:creationId xmlns:a16="http://schemas.microsoft.com/office/drawing/2014/main" id="{73FA240F-002C-4E08-8E46-3CCD18C00F97}"/>
              </a:ext>
            </a:extLst>
          </p:cNvPr>
          <p:cNvSpPr/>
          <p:nvPr/>
        </p:nvSpPr>
        <p:spPr>
          <a:xfrm>
            <a:off x="9997446" y="3756079"/>
            <a:ext cx="2039037" cy="1230933"/>
          </a:xfrm>
          <a:prstGeom prst="roundRect">
            <a:avLst>
              <a:gd name="adj" fmla="val 6041"/>
            </a:avLst>
          </a:prstGeom>
          <a:solidFill>
            <a:schemeClr val="bg2">
              <a:lumMod val="9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0" rIns="0" rtlCol="0" anchor="t" anchorCtr="0"/>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Calibri"/>
                <a:ea typeface="+mn-ea"/>
                <a:cs typeface="+mn-cs"/>
              </a:rPr>
              <a:t>NASA LaRC ASDC</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585"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a:ln>
                  <a:noFill/>
                </a:ln>
                <a:solidFill>
                  <a:prstClr val="black"/>
                </a:solidFill>
                <a:effectLst/>
                <a:uLnTx/>
                <a:uFillTx/>
                <a:latin typeface="Calibri"/>
                <a:ea typeface="+mn-ea"/>
                <a:cs typeface="+mn-cs"/>
              </a:rPr>
              <a:t>Raw &amp; Processed Data</a:t>
            </a:r>
          </a:p>
          <a:p>
            <a:pPr marL="0" marR="0" lvl="0" indent="0" algn="ctr" defTabSz="609585"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Storage &amp; Distribution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TextBox 51">
            <a:extLst>
              <a:ext uri="{FF2B5EF4-FFF2-40B4-BE49-F238E27FC236}">
                <a16:creationId xmlns:a16="http://schemas.microsoft.com/office/drawing/2014/main" id="{11459AE3-F54A-4965-BFE3-069D538194C0}"/>
              </a:ext>
            </a:extLst>
          </p:cNvPr>
          <p:cNvSpPr txBox="1"/>
          <p:nvPr/>
        </p:nvSpPr>
        <p:spPr>
          <a:xfrm>
            <a:off x="4811265" y="3310542"/>
            <a:ext cx="936475" cy="52322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Command</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Loads</a:t>
            </a:r>
          </a:p>
        </p:txBody>
      </p:sp>
      <p:sp>
        <p:nvSpPr>
          <p:cNvPr id="53" name="TextBox 52">
            <a:extLst>
              <a:ext uri="{FF2B5EF4-FFF2-40B4-BE49-F238E27FC236}">
                <a16:creationId xmlns:a16="http://schemas.microsoft.com/office/drawing/2014/main" id="{C2E26619-F3EB-4089-B71B-11C09B7564C1}"/>
              </a:ext>
            </a:extLst>
          </p:cNvPr>
          <p:cNvSpPr txBox="1"/>
          <p:nvPr/>
        </p:nvSpPr>
        <p:spPr>
          <a:xfrm>
            <a:off x="1001812" y="1490740"/>
            <a:ext cx="1988686"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Housekeeping Telemetry</a:t>
            </a:r>
          </a:p>
        </p:txBody>
      </p:sp>
      <p:sp>
        <p:nvSpPr>
          <p:cNvPr id="54" name="TextBox 53">
            <a:extLst>
              <a:ext uri="{FF2B5EF4-FFF2-40B4-BE49-F238E27FC236}">
                <a16:creationId xmlns:a16="http://schemas.microsoft.com/office/drawing/2014/main" id="{E3E59498-F295-4F24-A03A-B932BDADCBF3}"/>
              </a:ext>
            </a:extLst>
          </p:cNvPr>
          <p:cNvSpPr txBox="1"/>
          <p:nvPr/>
        </p:nvSpPr>
        <p:spPr>
          <a:xfrm>
            <a:off x="4657396" y="4238233"/>
            <a:ext cx="1167306" cy="307777"/>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Planning Aids</a:t>
            </a:r>
          </a:p>
        </p:txBody>
      </p:sp>
      <p:sp>
        <p:nvSpPr>
          <p:cNvPr id="55" name="TextBox 54">
            <a:extLst>
              <a:ext uri="{FF2B5EF4-FFF2-40B4-BE49-F238E27FC236}">
                <a16:creationId xmlns:a16="http://schemas.microsoft.com/office/drawing/2014/main" id="{57315568-F83E-482F-BAE6-E70CF1CE94C0}"/>
              </a:ext>
            </a:extLst>
          </p:cNvPr>
          <p:cNvSpPr txBox="1"/>
          <p:nvPr/>
        </p:nvSpPr>
        <p:spPr>
          <a:xfrm>
            <a:off x="9457206" y="5039051"/>
            <a:ext cx="1582974" cy="523220"/>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Publicly Released Data Products</a:t>
            </a:r>
          </a:p>
        </p:txBody>
      </p:sp>
      <p:sp>
        <p:nvSpPr>
          <p:cNvPr id="56" name="Rectangle: Rounded Corners 55">
            <a:extLst>
              <a:ext uri="{FF2B5EF4-FFF2-40B4-BE49-F238E27FC236}">
                <a16:creationId xmlns:a16="http://schemas.microsoft.com/office/drawing/2014/main" id="{30453FE0-CEF3-4451-BA82-C02223DC5BBE}"/>
              </a:ext>
            </a:extLst>
          </p:cNvPr>
          <p:cNvSpPr/>
          <p:nvPr/>
        </p:nvSpPr>
        <p:spPr>
          <a:xfrm>
            <a:off x="9997445" y="5608310"/>
            <a:ext cx="2039037" cy="332768"/>
          </a:xfrm>
          <a:prstGeom prst="roundRect">
            <a:avLst>
              <a:gd name="adj" fmla="val 21971"/>
            </a:avLst>
          </a:prstGeom>
          <a:solidFill>
            <a:schemeClr val="accent2">
              <a:lumMod val="20000"/>
              <a:lumOff val="8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Calibri"/>
                <a:ea typeface="+mn-ea"/>
                <a:cs typeface="+mn-cs"/>
              </a:rPr>
              <a:t>Science Data User</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 name="Trapezoid 56">
            <a:extLst>
              <a:ext uri="{FF2B5EF4-FFF2-40B4-BE49-F238E27FC236}">
                <a16:creationId xmlns:a16="http://schemas.microsoft.com/office/drawing/2014/main" id="{B662EC05-2F4A-4609-8792-0B2C9292102F}"/>
              </a:ext>
            </a:extLst>
          </p:cNvPr>
          <p:cNvSpPr/>
          <p:nvPr/>
        </p:nvSpPr>
        <p:spPr>
          <a:xfrm rot="16200000">
            <a:off x="4441839" y="931646"/>
            <a:ext cx="976825" cy="1500884"/>
          </a:xfrm>
          <a:prstGeom prst="trapezoid">
            <a:avLst>
              <a:gd name="adj" fmla="val 45762"/>
            </a:avLst>
          </a:prstGeom>
          <a:solidFill>
            <a:srgbClr val="5B9BD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9" name="Picture 58" descr="A close-up of a fan&#10;&#10;Description automatically generated with low confidence">
            <a:extLst>
              <a:ext uri="{FF2B5EF4-FFF2-40B4-BE49-F238E27FC236}">
                <a16:creationId xmlns:a16="http://schemas.microsoft.com/office/drawing/2014/main" id="{C9560A54-A9BF-4CAD-A6A8-6CC7566AEE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023749" y="1108224"/>
            <a:ext cx="1027809" cy="1097143"/>
          </a:xfrm>
          <a:prstGeom prst="rect">
            <a:avLst/>
          </a:prstGeom>
        </p:spPr>
      </p:pic>
      <p:sp>
        <p:nvSpPr>
          <p:cNvPr id="60" name="TextBox 59">
            <a:extLst>
              <a:ext uri="{FF2B5EF4-FFF2-40B4-BE49-F238E27FC236}">
                <a16:creationId xmlns:a16="http://schemas.microsoft.com/office/drawing/2014/main" id="{CA6ACDFF-B1B4-4D1F-A01D-12CF68FBB4F2}"/>
              </a:ext>
            </a:extLst>
          </p:cNvPr>
          <p:cNvSpPr txBox="1"/>
          <p:nvPr/>
        </p:nvSpPr>
        <p:spPr>
          <a:xfrm>
            <a:off x="3021714" y="1179847"/>
            <a:ext cx="768159" cy="369332"/>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Calibri"/>
                <a:ea typeface="+mn-ea"/>
                <a:cs typeface="+mn-cs"/>
              </a:rPr>
              <a:t>IS-40e</a:t>
            </a:r>
          </a:p>
        </p:txBody>
      </p:sp>
      <p:sp>
        <p:nvSpPr>
          <p:cNvPr id="61" name="TextBox 60">
            <a:extLst>
              <a:ext uri="{FF2B5EF4-FFF2-40B4-BE49-F238E27FC236}">
                <a16:creationId xmlns:a16="http://schemas.microsoft.com/office/drawing/2014/main" id="{782D8158-2A98-4945-BE8F-14E03385A5C7}"/>
              </a:ext>
            </a:extLst>
          </p:cNvPr>
          <p:cNvSpPr txBox="1"/>
          <p:nvPr/>
        </p:nvSpPr>
        <p:spPr>
          <a:xfrm>
            <a:off x="4740022" y="2107528"/>
            <a:ext cx="2007409" cy="369332"/>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Calibri"/>
                <a:ea typeface="+mn-ea"/>
                <a:cs typeface="+mn-cs"/>
              </a:rPr>
              <a:t>TEMPO Instrument</a:t>
            </a:r>
          </a:p>
        </p:txBody>
      </p:sp>
      <p:pic>
        <p:nvPicPr>
          <p:cNvPr id="62" name="Picture 61">
            <a:extLst>
              <a:ext uri="{FF2B5EF4-FFF2-40B4-BE49-F238E27FC236}">
                <a16:creationId xmlns:a16="http://schemas.microsoft.com/office/drawing/2014/main" id="{628EB7A4-DD81-42B8-8EB5-29638D3B88B4}"/>
              </a:ext>
            </a:extLst>
          </p:cNvPr>
          <p:cNvPicPr>
            <a:picLocks noChangeAspect="1"/>
          </p:cNvPicPr>
          <p:nvPr/>
        </p:nvPicPr>
        <p:blipFill>
          <a:blip r:embed="rId4">
            <a:clrChange>
              <a:clrFrom>
                <a:srgbClr val="FF7F27"/>
              </a:clrFrom>
              <a:clrTo>
                <a:srgbClr val="FF7F27">
                  <a:alpha val="0"/>
                </a:srgbClr>
              </a:clrTo>
            </a:clrChange>
          </a:blip>
          <a:stretch>
            <a:fillRect/>
          </a:stretch>
        </p:blipFill>
        <p:spPr>
          <a:xfrm>
            <a:off x="593006" y="3117473"/>
            <a:ext cx="933450" cy="933450"/>
          </a:xfrm>
          <a:prstGeom prst="rect">
            <a:avLst/>
          </a:prstGeom>
        </p:spPr>
      </p:pic>
      <p:pic>
        <p:nvPicPr>
          <p:cNvPr id="64" name="Picture 63">
            <a:extLst>
              <a:ext uri="{FF2B5EF4-FFF2-40B4-BE49-F238E27FC236}">
                <a16:creationId xmlns:a16="http://schemas.microsoft.com/office/drawing/2014/main" id="{A7BD46CA-AD28-428D-B4A7-A3EE8C0A6B66}"/>
              </a:ext>
            </a:extLst>
          </p:cNvPr>
          <p:cNvPicPr>
            <a:picLocks noChangeAspect="1"/>
          </p:cNvPicPr>
          <p:nvPr/>
        </p:nvPicPr>
        <p:blipFill>
          <a:blip r:embed="rId4">
            <a:clrChange>
              <a:clrFrom>
                <a:srgbClr val="FF7F27"/>
              </a:clrFrom>
              <a:clrTo>
                <a:srgbClr val="FF7F27">
                  <a:alpha val="0"/>
                </a:srgbClr>
              </a:clrTo>
            </a:clrChange>
          </a:blip>
          <a:stretch>
            <a:fillRect/>
          </a:stretch>
        </p:blipFill>
        <p:spPr>
          <a:xfrm>
            <a:off x="289170" y="5007628"/>
            <a:ext cx="933450" cy="933450"/>
          </a:xfrm>
          <a:prstGeom prst="rect">
            <a:avLst/>
          </a:prstGeom>
        </p:spPr>
      </p:pic>
      <p:cxnSp>
        <p:nvCxnSpPr>
          <p:cNvPr id="66" name="Connector: Elbow 65">
            <a:extLst>
              <a:ext uri="{FF2B5EF4-FFF2-40B4-BE49-F238E27FC236}">
                <a16:creationId xmlns:a16="http://schemas.microsoft.com/office/drawing/2014/main" id="{F1B406A0-A926-4CC2-AC9F-75C73D4A5709}"/>
              </a:ext>
            </a:extLst>
          </p:cNvPr>
          <p:cNvCxnSpPr>
            <a:cxnSpLocks/>
            <a:stCxn id="51" idx="2"/>
            <a:endCxn id="56" idx="0"/>
          </p:cNvCxnSpPr>
          <p:nvPr/>
        </p:nvCxnSpPr>
        <p:spPr>
          <a:xfrm rot="5400000">
            <a:off x="10706316" y="5297661"/>
            <a:ext cx="621298" cy="1"/>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68" name="Straight Arrow Connector 67">
            <a:extLst>
              <a:ext uri="{FF2B5EF4-FFF2-40B4-BE49-F238E27FC236}">
                <a16:creationId xmlns:a16="http://schemas.microsoft.com/office/drawing/2014/main" id="{B377C2F3-A162-4A02-86B3-AEB428A76ED0}"/>
              </a:ext>
            </a:extLst>
          </p:cNvPr>
          <p:cNvCxnSpPr>
            <a:cxnSpLocks/>
          </p:cNvCxnSpPr>
          <p:nvPr/>
        </p:nvCxnSpPr>
        <p:spPr>
          <a:xfrm>
            <a:off x="4527664" y="4523380"/>
            <a:ext cx="141555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9" name="Straight Arrow Connector 68">
            <a:extLst>
              <a:ext uri="{FF2B5EF4-FFF2-40B4-BE49-F238E27FC236}">
                <a16:creationId xmlns:a16="http://schemas.microsoft.com/office/drawing/2014/main" id="{8851A320-F1C0-41B1-90B9-8DA692983C1B}"/>
              </a:ext>
            </a:extLst>
          </p:cNvPr>
          <p:cNvCxnSpPr>
            <a:cxnSpLocks/>
          </p:cNvCxnSpPr>
          <p:nvPr/>
        </p:nvCxnSpPr>
        <p:spPr>
          <a:xfrm flipH="1" flipV="1">
            <a:off x="4509529" y="3582035"/>
            <a:ext cx="146304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1" name="TextBox 70">
            <a:extLst>
              <a:ext uri="{FF2B5EF4-FFF2-40B4-BE49-F238E27FC236}">
                <a16:creationId xmlns:a16="http://schemas.microsoft.com/office/drawing/2014/main" id="{CF17A0D5-D467-4141-A685-E4908A5F0032}"/>
              </a:ext>
            </a:extLst>
          </p:cNvPr>
          <p:cNvSpPr txBox="1"/>
          <p:nvPr/>
        </p:nvSpPr>
        <p:spPr>
          <a:xfrm>
            <a:off x="4622661" y="4529522"/>
            <a:ext cx="1320554" cy="523220"/>
          </a:xfrm>
          <a:prstGeom prst="rect">
            <a:avLst/>
          </a:prstGeom>
          <a:noFill/>
        </p:spPr>
        <p:txBody>
          <a:bodyPr wrap="square" lIns="0" r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Mission Data,</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Ancillary Data</a:t>
            </a:r>
          </a:p>
        </p:txBody>
      </p:sp>
      <p:sp>
        <p:nvSpPr>
          <p:cNvPr id="72" name="TextBox 71">
            <a:extLst>
              <a:ext uri="{FF2B5EF4-FFF2-40B4-BE49-F238E27FC236}">
                <a16:creationId xmlns:a16="http://schemas.microsoft.com/office/drawing/2014/main" id="{37195C71-7670-49A3-9B30-E41330677A7A}"/>
              </a:ext>
            </a:extLst>
          </p:cNvPr>
          <p:cNvSpPr txBox="1"/>
          <p:nvPr/>
        </p:nvSpPr>
        <p:spPr>
          <a:xfrm>
            <a:off x="728978" y="3947195"/>
            <a:ext cx="761903" cy="52322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TT&amp;C Station</a:t>
            </a:r>
          </a:p>
        </p:txBody>
      </p:sp>
      <p:sp>
        <p:nvSpPr>
          <p:cNvPr id="73" name="TextBox 72">
            <a:extLst>
              <a:ext uri="{FF2B5EF4-FFF2-40B4-BE49-F238E27FC236}">
                <a16:creationId xmlns:a16="http://schemas.microsoft.com/office/drawing/2014/main" id="{0B574220-8096-497C-B7E9-5564BA125B9A}"/>
              </a:ext>
            </a:extLst>
          </p:cNvPr>
          <p:cNvSpPr txBox="1"/>
          <p:nvPr/>
        </p:nvSpPr>
        <p:spPr>
          <a:xfrm>
            <a:off x="9513534" y="2918867"/>
            <a:ext cx="1427718" cy="30777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Data Products</a:t>
            </a:r>
          </a:p>
        </p:txBody>
      </p:sp>
      <p:cxnSp>
        <p:nvCxnSpPr>
          <p:cNvPr id="74" name="Connector: Elbow 73">
            <a:extLst>
              <a:ext uri="{FF2B5EF4-FFF2-40B4-BE49-F238E27FC236}">
                <a16:creationId xmlns:a16="http://schemas.microsoft.com/office/drawing/2014/main" id="{02DD5B39-DE51-492F-8986-AD8450A37E3D}"/>
              </a:ext>
            </a:extLst>
          </p:cNvPr>
          <p:cNvCxnSpPr>
            <a:cxnSpLocks/>
          </p:cNvCxnSpPr>
          <p:nvPr/>
        </p:nvCxnSpPr>
        <p:spPr>
          <a:xfrm rot="10800000" flipV="1">
            <a:off x="882702" y="1744059"/>
            <a:ext cx="2139013" cy="1253397"/>
          </a:xfrm>
          <a:prstGeom prst="bentConnector3">
            <a:avLst>
              <a:gd name="adj1" fmla="val 100056"/>
            </a:avLst>
          </a:prstGeom>
          <a:ln>
            <a:tailEnd type="triangle"/>
          </a:ln>
        </p:spPr>
        <p:style>
          <a:lnRef idx="2">
            <a:schemeClr val="dk1"/>
          </a:lnRef>
          <a:fillRef idx="0">
            <a:schemeClr val="dk1"/>
          </a:fillRef>
          <a:effectRef idx="1">
            <a:schemeClr val="dk1"/>
          </a:effectRef>
          <a:fontRef idx="minor">
            <a:schemeClr val="tx1"/>
          </a:fontRef>
        </p:style>
      </p:cxnSp>
      <p:cxnSp>
        <p:nvCxnSpPr>
          <p:cNvPr id="76" name="Connector: Elbow 75">
            <a:extLst>
              <a:ext uri="{FF2B5EF4-FFF2-40B4-BE49-F238E27FC236}">
                <a16:creationId xmlns:a16="http://schemas.microsoft.com/office/drawing/2014/main" id="{AA4E8749-D96A-4A7D-8F4C-FBD5D88E07A4}"/>
              </a:ext>
            </a:extLst>
          </p:cNvPr>
          <p:cNvCxnSpPr>
            <a:cxnSpLocks/>
            <a:stCxn id="60" idx="1"/>
          </p:cNvCxnSpPr>
          <p:nvPr/>
        </p:nvCxnSpPr>
        <p:spPr>
          <a:xfrm rot="10800000" flipV="1">
            <a:off x="571234" y="1364513"/>
            <a:ext cx="2450480" cy="3629122"/>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77" name="Connector: Elbow 76">
            <a:extLst>
              <a:ext uri="{FF2B5EF4-FFF2-40B4-BE49-F238E27FC236}">
                <a16:creationId xmlns:a16="http://schemas.microsoft.com/office/drawing/2014/main" id="{88FBAD62-37E1-43E2-9AFC-D4E85F1D51CB}"/>
              </a:ext>
            </a:extLst>
          </p:cNvPr>
          <p:cNvCxnSpPr>
            <a:cxnSpLocks/>
          </p:cNvCxnSpPr>
          <p:nvPr/>
        </p:nvCxnSpPr>
        <p:spPr>
          <a:xfrm flipV="1">
            <a:off x="1164490" y="1992923"/>
            <a:ext cx="1864340" cy="1020164"/>
          </a:xfrm>
          <a:prstGeom prst="bentConnector3">
            <a:avLst>
              <a:gd name="adj1" fmla="val 534"/>
            </a:avLst>
          </a:prstGeom>
          <a:ln>
            <a:tailEnd type="triangle"/>
          </a:ln>
        </p:spPr>
        <p:style>
          <a:lnRef idx="2">
            <a:schemeClr val="dk1"/>
          </a:lnRef>
          <a:fillRef idx="0">
            <a:schemeClr val="dk1"/>
          </a:fillRef>
          <a:effectRef idx="1">
            <a:schemeClr val="dk1"/>
          </a:effectRef>
          <a:fontRef idx="minor">
            <a:schemeClr val="tx1"/>
          </a:fontRef>
        </p:style>
      </p:cxnSp>
      <p:sp>
        <p:nvSpPr>
          <p:cNvPr id="78" name="TextBox 77">
            <a:extLst>
              <a:ext uri="{FF2B5EF4-FFF2-40B4-BE49-F238E27FC236}">
                <a16:creationId xmlns:a16="http://schemas.microsoft.com/office/drawing/2014/main" id="{100D7828-AD1F-48CD-9153-612B401F2EF5}"/>
              </a:ext>
            </a:extLst>
          </p:cNvPr>
          <p:cNvSpPr txBox="1"/>
          <p:nvPr/>
        </p:nvSpPr>
        <p:spPr>
          <a:xfrm>
            <a:off x="1001812" y="1103817"/>
            <a:ext cx="1823897"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Mission Data (TEMPO)</a:t>
            </a:r>
          </a:p>
        </p:txBody>
      </p:sp>
      <p:sp>
        <p:nvSpPr>
          <p:cNvPr id="79" name="TextBox 78">
            <a:extLst>
              <a:ext uri="{FF2B5EF4-FFF2-40B4-BE49-F238E27FC236}">
                <a16:creationId xmlns:a16="http://schemas.microsoft.com/office/drawing/2014/main" id="{45C9EE29-D15E-4692-AA14-9EF45B2FB022}"/>
              </a:ext>
            </a:extLst>
          </p:cNvPr>
          <p:cNvSpPr txBox="1"/>
          <p:nvPr/>
        </p:nvSpPr>
        <p:spPr>
          <a:xfrm>
            <a:off x="1493161" y="1968158"/>
            <a:ext cx="1157689"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Commanding</a:t>
            </a:r>
          </a:p>
        </p:txBody>
      </p:sp>
      <p:cxnSp>
        <p:nvCxnSpPr>
          <p:cNvPr id="82" name="Connector: Elbow 81">
            <a:extLst>
              <a:ext uri="{FF2B5EF4-FFF2-40B4-BE49-F238E27FC236}">
                <a16:creationId xmlns:a16="http://schemas.microsoft.com/office/drawing/2014/main" id="{8C4DDEA6-D59F-4770-9BA8-5BFF1C2B45EB}"/>
              </a:ext>
            </a:extLst>
          </p:cNvPr>
          <p:cNvCxnSpPr>
            <a:cxnSpLocks/>
            <a:endCxn id="51" idx="0"/>
          </p:cNvCxnSpPr>
          <p:nvPr/>
        </p:nvCxnSpPr>
        <p:spPr>
          <a:xfrm>
            <a:off x="9601198" y="3179074"/>
            <a:ext cx="1415767" cy="577005"/>
          </a:xfrm>
          <a:prstGeom prst="bentConnector2">
            <a:avLst/>
          </a:prstGeom>
          <a:ln>
            <a:tailEnd type="triangle"/>
          </a:ln>
        </p:spPr>
        <p:style>
          <a:lnRef idx="2">
            <a:schemeClr val="dk1"/>
          </a:lnRef>
          <a:fillRef idx="0">
            <a:schemeClr val="dk1"/>
          </a:fillRef>
          <a:effectRef idx="1">
            <a:schemeClr val="dk1"/>
          </a:effectRef>
          <a:fontRef idx="minor">
            <a:schemeClr val="tx1"/>
          </a:fontRef>
        </p:style>
      </p:cxnSp>
      <p:pic>
        <p:nvPicPr>
          <p:cNvPr id="83" name="Graphic 82" descr="Database outline">
            <a:extLst>
              <a:ext uri="{FF2B5EF4-FFF2-40B4-BE49-F238E27FC236}">
                <a16:creationId xmlns:a16="http://schemas.microsoft.com/office/drawing/2014/main" id="{7F086EE9-F182-4EED-8824-8CEB94B6A6B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663894" y="6066467"/>
            <a:ext cx="366391" cy="366391"/>
          </a:xfrm>
          <a:prstGeom prst="rect">
            <a:avLst/>
          </a:prstGeom>
        </p:spPr>
      </p:pic>
      <p:pic>
        <p:nvPicPr>
          <p:cNvPr id="84" name="Graphic 83" descr="Database outline">
            <a:extLst>
              <a:ext uri="{FF2B5EF4-FFF2-40B4-BE49-F238E27FC236}">
                <a16:creationId xmlns:a16="http://schemas.microsoft.com/office/drawing/2014/main" id="{473B6908-D659-4270-AF8E-E3A92571121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41702" y="6066467"/>
            <a:ext cx="366391" cy="366391"/>
          </a:xfrm>
          <a:prstGeom prst="rect">
            <a:avLst/>
          </a:prstGeom>
        </p:spPr>
      </p:pic>
      <p:pic>
        <p:nvPicPr>
          <p:cNvPr id="85" name="Graphic 84" descr="Database outline">
            <a:extLst>
              <a:ext uri="{FF2B5EF4-FFF2-40B4-BE49-F238E27FC236}">
                <a16:creationId xmlns:a16="http://schemas.microsoft.com/office/drawing/2014/main" id="{4D5EE7F6-B901-464D-BF0F-5E37EE63E17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34606" y="6066467"/>
            <a:ext cx="366391" cy="366391"/>
          </a:xfrm>
          <a:prstGeom prst="rect">
            <a:avLst/>
          </a:prstGeom>
        </p:spPr>
      </p:pic>
      <p:pic>
        <p:nvPicPr>
          <p:cNvPr id="86" name="Graphic 85" descr="Database outline">
            <a:extLst>
              <a:ext uri="{FF2B5EF4-FFF2-40B4-BE49-F238E27FC236}">
                <a16:creationId xmlns:a16="http://schemas.microsoft.com/office/drawing/2014/main" id="{E42731A1-1912-429F-984E-8DA86A5BA45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01246" y="6066467"/>
            <a:ext cx="366391" cy="366391"/>
          </a:xfrm>
          <a:prstGeom prst="rect">
            <a:avLst/>
          </a:prstGeom>
        </p:spPr>
      </p:pic>
      <p:cxnSp>
        <p:nvCxnSpPr>
          <p:cNvPr id="87" name="Connector: Elbow 86">
            <a:extLst>
              <a:ext uri="{FF2B5EF4-FFF2-40B4-BE49-F238E27FC236}">
                <a16:creationId xmlns:a16="http://schemas.microsoft.com/office/drawing/2014/main" id="{0BBBCE5E-1B01-4169-9084-B4F103891137}"/>
              </a:ext>
            </a:extLst>
          </p:cNvPr>
          <p:cNvCxnSpPr>
            <a:cxnSpLocks/>
          </p:cNvCxnSpPr>
          <p:nvPr/>
        </p:nvCxnSpPr>
        <p:spPr>
          <a:xfrm flipV="1">
            <a:off x="4843158" y="5244473"/>
            <a:ext cx="1118194" cy="292633"/>
          </a:xfrm>
          <a:prstGeom prst="bentConnector3">
            <a:avLst>
              <a:gd name="adj1" fmla="val 254"/>
            </a:avLst>
          </a:prstGeom>
          <a:ln>
            <a:tailEnd type="triangle"/>
          </a:ln>
        </p:spPr>
        <p:style>
          <a:lnRef idx="2">
            <a:schemeClr val="dk1"/>
          </a:lnRef>
          <a:fillRef idx="0">
            <a:schemeClr val="dk1"/>
          </a:fillRef>
          <a:effectRef idx="1">
            <a:schemeClr val="dk1"/>
          </a:effectRef>
          <a:fontRef idx="minor">
            <a:schemeClr val="tx1"/>
          </a:fontRef>
        </p:style>
      </p:cxnSp>
      <p:sp>
        <p:nvSpPr>
          <p:cNvPr id="89" name="TextBox 88">
            <a:extLst>
              <a:ext uri="{FF2B5EF4-FFF2-40B4-BE49-F238E27FC236}">
                <a16:creationId xmlns:a16="http://schemas.microsoft.com/office/drawing/2014/main" id="{5FAC2554-A361-4BEA-8663-8F2110BF7C00}"/>
              </a:ext>
            </a:extLst>
          </p:cNvPr>
          <p:cNvSpPr txBox="1"/>
          <p:nvPr/>
        </p:nvSpPr>
        <p:spPr>
          <a:xfrm>
            <a:off x="4895683" y="5191560"/>
            <a:ext cx="1054687" cy="307777"/>
          </a:xfrm>
          <a:prstGeom prst="rect">
            <a:avLst/>
          </a:prstGeom>
          <a:noFill/>
        </p:spPr>
        <p:txBody>
          <a:bodyPr wrap="square" lIns="0" r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Ancillary Data</a:t>
            </a:r>
          </a:p>
        </p:txBody>
      </p:sp>
    </p:spTree>
    <p:extLst>
      <p:ext uri="{BB962C8B-B14F-4D97-AF65-F5344CB8AC3E}">
        <p14:creationId xmlns:p14="http://schemas.microsoft.com/office/powerpoint/2010/main" val="2836130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75701"/>
          </a:xfrm>
        </p:spPr>
        <p:txBody>
          <a:bodyPr/>
          <a:lstStyle/>
          <a:p>
            <a:r>
              <a:rPr lang="en-US" dirty="0"/>
              <a:t>TEMPO Algorithm Teams</a:t>
            </a:r>
          </a:p>
        </p:txBody>
      </p:sp>
      <p:graphicFrame>
        <p:nvGraphicFramePr>
          <p:cNvPr id="3" name="Table 2"/>
          <p:cNvGraphicFramePr>
            <a:graphicFrameLocks noGrp="1"/>
          </p:cNvGraphicFramePr>
          <p:nvPr>
            <p:extLst>
              <p:ext uri="{D42A27DB-BD31-4B8C-83A1-F6EECF244321}">
                <p14:modId xmlns:p14="http://schemas.microsoft.com/office/powerpoint/2010/main" val="3484445912"/>
              </p:ext>
            </p:extLst>
          </p:nvPr>
        </p:nvGraphicFramePr>
        <p:xfrm>
          <a:off x="244385" y="1341120"/>
          <a:ext cx="11703230" cy="4829663"/>
        </p:xfrm>
        <a:graphic>
          <a:graphicData uri="http://schemas.openxmlformats.org/drawingml/2006/table">
            <a:tbl>
              <a:tblPr firstRow="1" bandRow="1">
                <a:tableStyleId>{5C22544A-7EE6-4342-B048-85BDC9FD1C3A}</a:tableStyleId>
              </a:tblPr>
              <a:tblGrid>
                <a:gridCol w="3301544">
                  <a:extLst>
                    <a:ext uri="{9D8B030D-6E8A-4147-A177-3AD203B41FA5}">
                      <a16:colId xmlns:a16="http://schemas.microsoft.com/office/drawing/2014/main" val="4274859182"/>
                    </a:ext>
                  </a:extLst>
                </a:gridCol>
                <a:gridCol w="8401686">
                  <a:extLst>
                    <a:ext uri="{9D8B030D-6E8A-4147-A177-3AD203B41FA5}">
                      <a16:colId xmlns:a16="http://schemas.microsoft.com/office/drawing/2014/main" val="3563283890"/>
                    </a:ext>
                  </a:extLst>
                </a:gridCol>
              </a:tblGrid>
              <a:tr h="440943">
                <a:tc>
                  <a:txBody>
                    <a:bodyPr/>
                    <a:lstStyle/>
                    <a:p>
                      <a:pPr algn="ctr"/>
                      <a:r>
                        <a:rPr lang="en-US" sz="2000"/>
                        <a:t>Operational Algorithm</a:t>
                      </a:r>
                    </a:p>
                  </a:txBody>
                  <a:tcPr marL="45720" marR="45720" marT="18288" marB="18288" anchor="ctr"/>
                </a:tc>
                <a:tc>
                  <a:txBody>
                    <a:bodyPr/>
                    <a:lstStyle/>
                    <a:p>
                      <a:pPr algn="ctr"/>
                      <a:r>
                        <a:rPr lang="en-US" sz="2000"/>
                        <a:t>Personnel</a:t>
                      </a:r>
                    </a:p>
                  </a:txBody>
                  <a:tcPr marL="45720" marR="45720" marT="18288" marB="18288" anchor="ctr"/>
                </a:tc>
                <a:extLst>
                  <a:ext uri="{0D108BD9-81ED-4DB2-BD59-A6C34878D82A}">
                    <a16:rowId xmlns:a16="http://schemas.microsoft.com/office/drawing/2014/main" val="1820010966"/>
                  </a:ext>
                </a:extLst>
              </a:tr>
              <a:tr h="401574">
                <a:tc>
                  <a:txBody>
                    <a:bodyPr/>
                    <a:lstStyle/>
                    <a:p>
                      <a:pPr algn="ctr"/>
                      <a:r>
                        <a:rPr lang="en-US" sz="1800" b="1"/>
                        <a:t>Raw to L0</a:t>
                      </a:r>
                    </a:p>
                  </a:txBody>
                  <a:tcPr marL="45720" marR="45720" marT="18288" marB="18288" anchor="ctr"/>
                </a:tc>
                <a:tc>
                  <a:txBody>
                    <a:bodyPr/>
                    <a:lstStyle/>
                    <a:p>
                      <a:pPr algn="ctr"/>
                      <a:r>
                        <a:rPr lang="en-US" sz="1800"/>
                        <a:t>John Davis</a:t>
                      </a:r>
                    </a:p>
                  </a:txBody>
                  <a:tcPr marL="45720" marR="45720" marT="18288" marB="18288" anchor="ctr"/>
                </a:tc>
                <a:extLst>
                  <a:ext uri="{0D108BD9-81ED-4DB2-BD59-A6C34878D82A}">
                    <a16:rowId xmlns:a16="http://schemas.microsoft.com/office/drawing/2014/main" val="3666669201"/>
                  </a:ext>
                </a:extLst>
              </a:tr>
              <a:tr h="401574">
                <a:tc>
                  <a:txBody>
                    <a:bodyPr/>
                    <a:lstStyle/>
                    <a:p>
                      <a:pPr algn="ctr"/>
                      <a:r>
                        <a:rPr lang="en-US" sz="1800" b="1"/>
                        <a:t>L0-1b</a:t>
                      </a:r>
                    </a:p>
                  </a:txBody>
                  <a:tcPr marL="45720" marR="45720" marT="18288" marB="18288" anchor="ctr"/>
                </a:tc>
                <a:tc>
                  <a:txBody>
                    <a:bodyPr/>
                    <a:lstStyle/>
                    <a:p>
                      <a:pPr algn="ctr"/>
                      <a:r>
                        <a:rPr lang="en-US" sz="1800"/>
                        <a:t>John Houck, </a:t>
                      </a:r>
                      <a:r>
                        <a:rPr lang="en-US" sz="1800" err="1"/>
                        <a:t>Xiong</a:t>
                      </a:r>
                      <a:r>
                        <a:rPr lang="en-US" sz="1800"/>
                        <a:t> Liu, Dave </a:t>
                      </a:r>
                      <a:r>
                        <a:rPr lang="en-US" sz="1800" err="1"/>
                        <a:t>Flittner</a:t>
                      </a:r>
                      <a:r>
                        <a:rPr lang="en-US" sz="1800"/>
                        <a:t>, </a:t>
                      </a:r>
                      <a:r>
                        <a:rPr lang="en-US" sz="1800" err="1"/>
                        <a:t>Weizhen</a:t>
                      </a:r>
                      <a:r>
                        <a:rPr lang="en-US" sz="1800"/>
                        <a:t> Hou, Jim </a:t>
                      </a:r>
                      <a:r>
                        <a:rPr lang="en-US" sz="1800" err="1"/>
                        <a:t>Carr</a:t>
                      </a:r>
                      <a:r>
                        <a:rPr lang="en-US" sz="1800"/>
                        <a:t>, Chris Chan Miller</a:t>
                      </a:r>
                    </a:p>
                  </a:txBody>
                  <a:tcPr marL="45720" marR="45720" marT="18288" marB="18288" anchor="ctr"/>
                </a:tc>
                <a:extLst>
                  <a:ext uri="{0D108BD9-81ED-4DB2-BD59-A6C34878D82A}">
                    <a16:rowId xmlns:a16="http://schemas.microsoft.com/office/drawing/2014/main" val="3194161440"/>
                  </a:ext>
                </a:extLst>
              </a:tr>
              <a:tr h="401574">
                <a:tc>
                  <a:txBody>
                    <a:bodyPr/>
                    <a:lstStyle/>
                    <a:p>
                      <a:pPr algn="ctr"/>
                      <a:r>
                        <a:rPr lang="en-US" sz="1800" b="1" dirty="0"/>
                        <a:t>Ozone profile</a:t>
                      </a:r>
                    </a:p>
                  </a:txBody>
                  <a:tcPr marL="45720" marR="45720" marT="18288" marB="18288" anchor="ctr"/>
                </a:tc>
                <a:tc>
                  <a:txBody>
                    <a:bodyPr/>
                    <a:lstStyle/>
                    <a:p>
                      <a:pPr algn="ctr"/>
                      <a:r>
                        <a:rPr lang="en-US" sz="1800" err="1"/>
                        <a:t>Xiong</a:t>
                      </a:r>
                      <a:r>
                        <a:rPr lang="en-US" sz="1800"/>
                        <a:t> Liu, </a:t>
                      </a:r>
                      <a:r>
                        <a:rPr lang="en-US" sz="1800" err="1"/>
                        <a:t>Juseon</a:t>
                      </a:r>
                      <a:r>
                        <a:rPr lang="en-US" sz="1800"/>
                        <a:t> </a:t>
                      </a:r>
                      <a:r>
                        <a:rPr lang="en-US" sz="1800" err="1"/>
                        <a:t>Bak</a:t>
                      </a:r>
                      <a:r>
                        <a:rPr lang="en-US" sz="1800"/>
                        <a:t>, </a:t>
                      </a:r>
                      <a:r>
                        <a:rPr lang="en-US" sz="1800" err="1"/>
                        <a:t>Weizhen</a:t>
                      </a:r>
                      <a:r>
                        <a:rPr lang="en-US" sz="1800"/>
                        <a:t> Hou</a:t>
                      </a:r>
                    </a:p>
                  </a:txBody>
                  <a:tcPr marL="45720" marR="45720" marT="18288" marB="18288" anchor="ctr"/>
                </a:tc>
                <a:extLst>
                  <a:ext uri="{0D108BD9-81ED-4DB2-BD59-A6C34878D82A}">
                    <a16:rowId xmlns:a16="http://schemas.microsoft.com/office/drawing/2014/main" val="555868796"/>
                  </a:ext>
                </a:extLst>
              </a:tr>
              <a:tr h="401574">
                <a:tc>
                  <a:txBody>
                    <a:bodyPr/>
                    <a:lstStyle/>
                    <a:p>
                      <a:pPr algn="ctr"/>
                      <a:r>
                        <a:rPr lang="en-US" sz="1800" b="1" dirty="0"/>
                        <a:t>Total ozone</a:t>
                      </a:r>
                    </a:p>
                  </a:txBody>
                  <a:tcPr marL="45720" marR="45720" marT="18288" marB="18288" anchor="ctr"/>
                </a:tc>
                <a:tc>
                  <a:txBody>
                    <a:bodyPr/>
                    <a:lstStyle/>
                    <a:p>
                      <a:pPr algn="ctr"/>
                      <a:r>
                        <a:rPr lang="en-US" sz="1800" baseline="0"/>
                        <a:t>Dave Haffner, Joanna Joiner</a:t>
                      </a:r>
                      <a:endParaRPr lang="en-US" sz="1800"/>
                    </a:p>
                  </a:txBody>
                  <a:tcPr marL="45720" marR="45720" marT="18288" marB="18288" anchor="ctr"/>
                </a:tc>
                <a:extLst>
                  <a:ext uri="{0D108BD9-81ED-4DB2-BD59-A6C34878D82A}">
                    <a16:rowId xmlns:a16="http://schemas.microsoft.com/office/drawing/2014/main" val="3304165603"/>
                  </a:ext>
                </a:extLst>
              </a:tr>
              <a:tr h="401574">
                <a:tc>
                  <a:txBody>
                    <a:bodyPr/>
                    <a:lstStyle/>
                    <a:p>
                      <a:pPr algn="ctr"/>
                      <a:r>
                        <a:rPr lang="en-US" sz="1800" b="1" dirty="0"/>
                        <a:t>Nitrogen dioxide</a:t>
                      </a:r>
                    </a:p>
                  </a:txBody>
                  <a:tcPr marL="45720" marR="45720" marT="18288" marB="18288" anchor="ctr"/>
                </a:tc>
                <a:tc>
                  <a:txBody>
                    <a:bodyPr/>
                    <a:lstStyle/>
                    <a:p>
                      <a:pPr algn="ctr"/>
                      <a:r>
                        <a:rPr lang="en-US" sz="1800" baseline="0"/>
                        <a:t>Caroline </a:t>
                      </a:r>
                      <a:r>
                        <a:rPr lang="en-US" sz="1800" baseline="0" err="1"/>
                        <a:t>Nowlan</a:t>
                      </a:r>
                      <a:r>
                        <a:rPr lang="en-US" sz="1800" baseline="0"/>
                        <a:t>, Gonzalo González Abad, Jeff Geddes, Chris Chan Miller </a:t>
                      </a:r>
                      <a:endParaRPr lang="en-US" sz="1800"/>
                    </a:p>
                  </a:txBody>
                  <a:tcPr marL="45720" marR="45720" marT="18288" marB="18288" anchor="ctr"/>
                </a:tc>
                <a:extLst>
                  <a:ext uri="{0D108BD9-81ED-4DB2-BD59-A6C34878D82A}">
                    <a16:rowId xmlns:a16="http://schemas.microsoft.com/office/drawing/2014/main" val="2297871223"/>
                  </a:ext>
                </a:extLst>
              </a:tr>
              <a:tr h="401574">
                <a:tc>
                  <a:txBody>
                    <a:bodyPr/>
                    <a:lstStyle/>
                    <a:p>
                      <a:pPr algn="ctr"/>
                      <a:r>
                        <a:rPr lang="en-US" sz="1800" b="1" dirty="0"/>
                        <a:t>Formaldehyde</a:t>
                      </a:r>
                    </a:p>
                  </a:txBody>
                  <a:tcPr marL="45720" marR="45720" marT="18288" marB="18288" anchor="ctr"/>
                </a:tc>
                <a:tc>
                  <a:txBody>
                    <a:bodyPr/>
                    <a:lstStyle/>
                    <a:p>
                      <a:pPr marL="0" marR="0" lvl="0" indent="0" algn="ctr" defTabSz="456633" rtl="0" eaLnBrk="1" fontAlgn="auto" latinLnBrk="0" hangingPunct="1">
                        <a:lnSpc>
                          <a:spcPct val="100000"/>
                        </a:lnSpc>
                        <a:spcBef>
                          <a:spcPts val="0"/>
                        </a:spcBef>
                        <a:spcAft>
                          <a:spcPts val="0"/>
                        </a:spcAft>
                        <a:buClrTx/>
                        <a:buSzTx/>
                        <a:buFontTx/>
                        <a:buNone/>
                        <a:tabLst/>
                        <a:defRPr/>
                      </a:pPr>
                      <a:r>
                        <a:rPr lang="en-US" sz="1800" baseline="0" dirty="0"/>
                        <a:t>Gonzalo González Abad, Caroline </a:t>
                      </a:r>
                      <a:r>
                        <a:rPr lang="en-US" sz="1800" baseline="0" dirty="0" err="1"/>
                        <a:t>Nowlan</a:t>
                      </a:r>
                      <a:r>
                        <a:rPr lang="en-US" sz="1800" baseline="0" dirty="0"/>
                        <a:t>, Hyeong-</a:t>
                      </a:r>
                      <a:r>
                        <a:rPr lang="en-US" sz="1800" baseline="0" dirty="0" err="1"/>
                        <a:t>Ahn</a:t>
                      </a:r>
                      <a:r>
                        <a:rPr lang="en-US" sz="1800" baseline="0" dirty="0"/>
                        <a:t> Kwon, </a:t>
                      </a:r>
                      <a:r>
                        <a:rPr lang="en-US" sz="1800" dirty="0"/>
                        <a:t>Chris</a:t>
                      </a:r>
                      <a:r>
                        <a:rPr lang="en-US" sz="1800" baseline="0" dirty="0"/>
                        <a:t> Chan Miller</a:t>
                      </a:r>
                      <a:endParaRPr lang="en-US" sz="1800" dirty="0"/>
                    </a:p>
                  </a:txBody>
                  <a:tcPr marL="45720" marR="45720" marT="18288" marB="18288" anchor="ctr"/>
                </a:tc>
                <a:extLst>
                  <a:ext uri="{0D108BD9-81ED-4DB2-BD59-A6C34878D82A}">
                    <a16:rowId xmlns:a16="http://schemas.microsoft.com/office/drawing/2014/main" val="2047173385"/>
                  </a:ext>
                </a:extLst>
              </a:tr>
              <a:tr h="401574">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dirty="0"/>
                        <a:t>Clouds</a:t>
                      </a:r>
                    </a:p>
                  </a:txBody>
                  <a:tcPr marL="45720" marR="45720" marT="18288" marB="18288"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dirty="0" err="1"/>
                        <a:t>Huiqun</a:t>
                      </a:r>
                      <a:r>
                        <a:rPr lang="en-US" sz="1800" dirty="0"/>
                        <a:t> Wang, </a:t>
                      </a:r>
                      <a:r>
                        <a:rPr lang="en-US" sz="1800" baseline="0" dirty="0"/>
                        <a:t>Alexander </a:t>
                      </a:r>
                      <a:r>
                        <a:rPr lang="en-US" sz="1800" baseline="0" dirty="0" err="1"/>
                        <a:t>Vasilkov</a:t>
                      </a:r>
                      <a:r>
                        <a:rPr lang="en-US" sz="1800" baseline="0" dirty="0"/>
                        <a:t>, </a:t>
                      </a:r>
                      <a:r>
                        <a:rPr lang="en-US" sz="1800" baseline="0" dirty="0" err="1"/>
                        <a:t>Eun-Su</a:t>
                      </a:r>
                      <a:r>
                        <a:rPr lang="en-US" sz="1800" baseline="0" dirty="0"/>
                        <a:t> Yang, </a:t>
                      </a:r>
                      <a:r>
                        <a:rPr lang="en-US" sz="1800" dirty="0"/>
                        <a:t>Joanna</a:t>
                      </a:r>
                      <a:r>
                        <a:rPr lang="en-US" sz="1800" baseline="0" dirty="0"/>
                        <a:t> Joiner </a:t>
                      </a:r>
                      <a:endParaRPr lang="en-US" sz="1800" dirty="0"/>
                    </a:p>
                  </a:txBody>
                  <a:tcPr marL="45720" marR="45720" marT="18288" marB="18288" anchor="ctr"/>
                </a:tc>
                <a:extLst>
                  <a:ext uri="{0D108BD9-81ED-4DB2-BD59-A6C34878D82A}">
                    <a16:rowId xmlns:a16="http://schemas.microsoft.com/office/drawing/2014/main" val="1441257900"/>
                  </a:ext>
                </a:extLst>
              </a:tr>
              <a:tr h="194288">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kern="1200" dirty="0">
                          <a:solidFill>
                            <a:schemeClr val="accent6"/>
                          </a:solidFill>
                          <a:latin typeface="+mn-lt"/>
                          <a:ea typeface="+mn-ea"/>
                          <a:cs typeface="+mn-cs"/>
                        </a:rPr>
                        <a:t>Glyoxal</a:t>
                      </a:r>
                    </a:p>
                  </a:txBody>
                  <a:tcPr marL="45720" marR="45720" marT="18288" marB="18288"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kern="1200" dirty="0">
                          <a:solidFill>
                            <a:schemeClr val="accent6"/>
                          </a:solidFill>
                          <a:latin typeface="+mn-lt"/>
                          <a:ea typeface="+mn-ea"/>
                          <a:cs typeface="+mn-cs"/>
                        </a:rPr>
                        <a:t>Gonzalo González Abad, Hyeong-</a:t>
                      </a:r>
                      <a:r>
                        <a:rPr lang="en-US" sz="1800" b="1" kern="1200" dirty="0" err="1">
                          <a:solidFill>
                            <a:schemeClr val="accent6"/>
                          </a:solidFill>
                          <a:latin typeface="+mn-lt"/>
                          <a:ea typeface="+mn-ea"/>
                          <a:cs typeface="+mn-cs"/>
                        </a:rPr>
                        <a:t>Ahn</a:t>
                      </a:r>
                      <a:r>
                        <a:rPr lang="en-US" sz="1800" b="1" kern="1200" dirty="0">
                          <a:solidFill>
                            <a:schemeClr val="accent6"/>
                          </a:solidFill>
                          <a:latin typeface="+mn-lt"/>
                          <a:ea typeface="+mn-ea"/>
                          <a:cs typeface="+mn-cs"/>
                        </a:rPr>
                        <a:t> Kwon, Chris Chan Miller </a:t>
                      </a:r>
                    </a:p>
                  </a:txBody>
                  <a:tcPr marL="45720" marR="45720" marT="18288" marB="18288" anchor="ctr"/>
                </a:tc>
                <a:extLst>
                  <a:ext uri="{0D108BD9-81ED-4DB2-BD59-A6C34878D82A}">
                    <a16:rowId xmlns:a16="http://schemas.microsoft.com/office/drawing/2014/main" val="1572378003"/>
                  </a:ext>
                </a:extLst>
              </a:tr>
              <a:tr h="401574">
                <a:tc>
                  <a:txBody>
                    <a:bodyPr/>
                    <a:lstStyle/>
                    <a:p>
                      <a:pPr algn="ctr"/>
                      <a:r>
                        <a:rPr lang="en-US" sz="1800" b="1" dirty="0">
                          <a:solidFill>
                            <a:schemeClr val="accent6"/>
                          </a:solidFill>
                        </a:rPr>
                        <a:t>Sulfur dioxide</a:t>
                      </a:r>
                    </a:p>
                  </a:txBody>
                  <a:tcPr marL="45720" marR="45720" marT="18288" marB="18288" anchor="ctr"/>
                </a:tc>
                <a:tc>
                  <a:txBody>
                    <a:bodyPr/>
                    <a:lstStyle/>
                    <a:p>
                      <a:pPr algn="ctr"/>
                      <a:r>
                        <a:rPr lang="en-US" sz="1800" dirty="0">
                          <a:solidFill>
                            <a:schemeClr val="accent6"/>
                          </a:solidFill>
                        </a:rPr>
                        <a:t>Can Li, Nicolay </a:t>
                      </a:r>
                      <a:r>
                        <a:rPr lang="en-US" sz="1800" dirty="0" err="1">
                          <a:solidFill>
                            <a:schemeClr val="accent6"/>
                          </a:solidFill>
                        </a:rPr>
                        <a:t>Krotkov</a:t>
                      </a:r>
                      <a:endParaRPr lang="en-US" sz="1800" dirty="0">
                        <a:solidFill>
                          <a:schemeClr val="accent6"/>
                        </a:solidFill>
                      </a:endParaRPr>
                    </a:p>
                  </a:txBody>
                  <a:tcPr marL="45720" marR="45720" marT="18288" marB="18288" anchor="ctr"/>
                </a:tc>
                <a:extLst>
                  <a:ext uri="{0D108BD9-81ED-4DB2-BD59-A6C34878D82A}">
                    <a16:rowId xmlns:a16="http://schemas.microsoft.com/office/drawing/2014/main" val="1220542145"/>
                  </a:ext>
                </a:extLst>
              </a:tr>
              <a:tr h="401574">
                <a:tc>
                  <a:txBody>
                    <a:bodyPr/>
                    <a:lstStyle/>
                    <a:p>
                      <a:pPr algn="ctr"/>
                      <a:r>
                        <a:rPr lang="en-US" sz="1800" b="1">
                          <a:solidFill>
                            <a:schemeClr val="accent6"/>
                          </a:solidFill>
                        </a:rPr>
                        <a:t>Aerosols</a:t>
                      </a:r>
                    </a:p>
                  </a:txBody>
                  <a:tcPr marL="45720" marR="45720" marT="18288" marB="18288" anchor="ctr"/>
                </a:tc>
                <a:tc>
                  <a:txBody>
                    <a:bodyPr/>
                    <a:lstStyle/>
                    <a:p>
                      <a:pPr algn="ctr"/>
                      <a:r>
                        <a:rPr lang="en-US" sz="1800">
                          <a:solidFill>
                            <a:schemeClr val="accent6"/>
                          </a:solidFill>
                        </a:rPr>
                        <a:t>Omar</a:t>
                      </a:r>
                      <a:r>
                        <a:rPr lang="en-US" sz="1800" baseline="0">
                          <a:solidFill>
                            <a:schemeClr val="accent6"/>
                          </a:solidFill>
                        </a:rPr>
                        <a:t> Torres, Jun Wang</a:t>
                      </a:r>
                      <a:endParaRPr lang="en-US" sz="1800">
                        <a:solidFill>
                          <a:schemeClr val="accent6"/>
                        </a:solidFill>
                      </a:endParaRPr>
                    </a:p>
                  </a:txBody>
                  <a:tcPr marL="45720" marR="45720" marT="18288" marB="18288" anchor="ctr"/>
                </a:tc>
                <a:extLst>
                  <a:ext uri="{0D108BD9-81ED-4DB2-BD59-A6C34878D82A}">
                    <a16:rowId xmlns:a16="http://schemas.microsoft.com/office/drawing/2014/main" val="1422371694"/>
                  </a:ext>
                </a:extLst>
              </a:tr>
              <a:tr h="463658">
                <a:tc gridSpan="2">
                  <a:txBody>
                    <a:bodyPr/>
                    <a:lstStyle/>
                    <a:p>
                      <a:pPr marL="0" marR="0" lvl="0" indent="0" algn="ctr" defTabSz="456633" rtl="0" eaLnBrk="1" fontAlgn="auto" latinLnBrk="0" hangingPunct="1">
                        <a:lnSpc>
                          <a:spcPct val="100000"/>
                        </a:lnSpc>
                        <a:spcBef>
                          <a:spcPts val="0"/>
                        </a:spcBef>
                        <a:spcAft>
                          <a:spcPts val="0"/>
                        </a:spcAft>
                        <a:buClrTx/>
                        <a:buSzTx/>
                        <a:buFontTx/>
                        <a:buNone/>
                        <a:tabLst/>
                        <a:defRPr/>
                      </a:pPr>
                      <a:r>
                        <a:rPr lang="en-US" sz="2000" b="1" dirty="0"/>
                        <a:t>Operational implementation and IT support @ SAO Science Data Processing Center (SDPC) by John Houck</a:t>
                      </a:r>
                    </a:p>
                  </a:txBody>
                  <a:tcPr marL="45720" marR="45720" marT="18288" marB="18288" anchor="ctr"/>
                </a:tc>
                <a:tc hMerge="1">
                  <a:txBody>
                    <a:bodyPr/>
                    <a:lstStyle/>
                    <a:p>
                      <a:pPr algn="ctr"/>
                      <a:endParaRPr lang="en-US" sz="2000"/>
                    </a:p>
                  </a:txBody>
                  <a:tcPr/>
                </a:tc>
                <a:extLst>
                  <a:ext uri="{0D108BD9-81ED-4DB2-BD59-A6C34878D82A}">
                    <a16:rowId xmlns:a16="http://schemas.microsoft.com/office/drawing/2014/main" val="569219841"/>
                  </a:ext>
                </a:extLst>
              </a:tr>
            </a:tbl>
          </a:graphicData>
        </a:graphic>
      </p:graphicFrame>
      <p:sp>
        <p:nvSpPr>
          <p:cNvPr id="7" name="Slide Number Placeholder 6">
            <a:extLst>
              <a:ext uri="{FF2B5EF4-FFF2-40B4-BE49-F238E27FC236}">
                <a16:creationId xmlns:a16="http://schemas.microsoft.com/office/drawing/2014/main" id="{CE387028-3E14-45FA-8547-6797960734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4157917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1275E068-61EB-4F55-9177-963B529AA55A}"/>
              </a:ext>
            </a:extLst>
          </p:cNvPr>
          <p:cNvSpPr>
            <a:spLocks noGrp="1"/>
          </p:cNvSpPr>
          <p:nvPr>
            <p:ph idx="1"/>
          </p:nvPr>
        </p:nvSpPr>
        <p:spPr/>
        <p:txBody>
          <a:bodyPr/>
          <a:lstStyle/>
          <a:p>
            <a:r>
              <a:rPr lang="en-US" dirty="0"/>
              <a:t>Implementing both NRT and off-line trace gas products (e.g., NO</a:t>
            </a:r>
            <a:r>
              <a:rPr lang="en-US" baseline="-25000" dirty="0"/>
              <a:t>2</a:t>
            </a:r>
            <a:r>
              <a:rPr lang="en-US" dirty="0"/>
              <a:t>, HCHO) for NO</a:t>
            </a:r>
            <a:r>
              <a:rPr lang="en-US" baseline="-25000" dirty="0"/>
              <a:t>2</a:t>
            </a:r>
            <a:r>
              <a:rPr lang="en-US" dirty="0"/>
              <a:t>, HCHO, aerosol, SO</a:t>
            </a:r>
            <a:r>
              <a:rPr lang="en-US" baseline="-25000" dirty="0"/>
              <a:t>2</a:t>
            </a:r>
            <a:r>
              <a:rPr lang="en-US" dirty="0"/>
              <a:t>, cloud</a:t>
            </a:r>
          </a:p>
          <a:p>
            <a:r>
              <a:rPr lang="en-US" dirty="0"/>
              <a:t>Major potential differences between NRT and offline </a:t>
            </a:r>
          </a:p>
        </p:txBody>
      </p:sp>
      <p:sp>
        <p:nvSpPr>
          <p:cNvPr id="10" name="Title 9">
            <a:extLst>
              <a:ext uri="{FF2B5EF4-FFF2-40B4-BE49-F238E27FC236}">
                <a16:creationId xmlns:a16="http://schemas.microsoft.com/office/drawing/2014/main" id="{BC5BA402-E3B8-434D-B14F-94BD50A699C3}"/>
              </a:ext>
            </a:extLst>
          </p:cNvPr>
          <p:cNvSpPr>
            <a:spLocks noGrp="1"/>
          </p:cNvSpPr>
          <p:nvPr>
            <p:ph type="title"/>
          </p:nvPr>
        </p:nvSpPr>
        <p:spPr>
          <a:xfrm>
            <a:off x="0" y="0"/>
            <a:ext cx="12192000" cy="975701"/>
          </a:xfrm>
        </p:spPr>
        <p:txBody>
          <a:bodyPr/>
          <a:lstStyle/>
          <a:p>
            <a:r>
              <a:rPr lang="en-US" dirty="0"/>
              <a:t>NRT vs. Off-line Trace Gas Products</a:t>
            </a:r>
            <a:br>
              <a:rPr lang="en-US" dirty="0"/>
            </a:br>
            <a:r>
              <a:rPr lang="en-US" sz="2800" dirty="0"/>
              <a:t>(if with additional NRT funding)</a:t>
            </a:r>
          </a:p>
        </p:txBody>
      </p:sp>
      <p:graphicFrame>
        <p:nvGraphicFramePr>
          <p:cNvPr id="3" name="Table 2">
            <a:extLst>
              <a:ext uri="{FF2B5EF4-FFF2-40B4-BE49-F238E27FC236}">
                <a16:creationId xmlns:a16="http://schemas.microsoft.com/office/drawing/2014/main" id="{F07181AC-8E60-D749-AACB-0D9238C39FB5}"/>
              </a:ext>
            </a:extLst>
          </p:cNvPr>
          <p:cNvGraphicFramePr>
            <a:graphicFrameLocks noGrp="1"/>
          </p:cNvGraphicFramePr>
          <p:nvPr/>
        </p:nvGraphicFramePr>
        <p:xfrm>
          <a:off x="699471" y="2936790"/>
          <a:ext cx="10793059" cy="3276600"/>
        </p:xfrm>
        <a:graphic>
          <a:graphicData uri="http://schemas.openxmlformats.org/drawingml/2006/table">
            <a:tbl>
              <a:tblPr firstRow="1" bandRow="1">
                <a:tableStyleId>{5C22544A-7EE6-4342-B048-85BDC9FD1C3A}</a:tableStyleId>
              </a:tblPr>
              <a:tblGrid>
                <a:gridCol w="2628773">
                  <a:extLst>
                    <a:ext uri="{9D8B030D-6E8A-4147-A177-3AD203B41FA5}">
                      <a16:colId xmlns:a16="http://schemas.microsoft.com/office/drawing/2014/main" val="3237510932"/>
                    </a:ext>
                  </a:extLst>
                </a:gridCol>
                <a:gridCol w="4082143">
                  <a:extLst>
                    <a:ext uri="{9D8B030D-6E8A-4147-A177-3AD203B41FA5}">
                      <a16:colId xmlns:a16="http://schemas.microsoft.com/office/drawing/2014/main" val="1588172400"/>
                    </a:ext>
                  </a:extLst>
                </a:gridCol>
                <a:gridCol w="4082143">
                  <a:extLst>
                    <a:ext uri="{9D8B030D-6E8A-4147-A177-3AD203B41FA5}">
                      <a16:colId xmlns:a16="http://schemas.microsoft.com/office/drawing/2014/main" val="1085002561"/>
                    </a:ext>
                  </a:extLst>
                </a:gridCol>
              </a:tblGrid>
              <a:tr h="109105">
                <a:tc>
                  <a:txBody>
                    <a:bodyPr/>
                    <a:lstStyle/>
                    <a:p>
                      <a:pPr algn="ctr"/>
                      <a:endParaRPr lang="en-US" sz="1800" b="1"/>
                    </a:p>
                  </a:txBody>
                  <a:tcPr marL="68580" marR="68580" marT="34290" marB="34290"/>
                </a:tc>
                <a:tc>
                  <a:txBody>
                    <a:bodyPr/>
                    <a:lstStyle/>
                    <a:p>
                      <a:pPr algn="l"/>
                      <a:r>
                        <a:rPr lang="en-US" sz="1800" b="1"/>
                        <a:t> NRT</a:t>
                      </a:r>
                    </a:p>
                  </a:txBody>
                  <a:tcPr marL="68580" marR="68580" marT="34290" marB="34290"/>
                </a:tc>
                <a:tc>
                  <a:txBody>
                    <a:bodyPr/>
                    <a:lstStyle/>
                    <a:p>
                      <a:pPr algn="l"/>
                      <a:r>
                        <a:rPr lang="en-US" sz="1800" b="1"/>
                        <a:t>Off-line</a:t>
                      </a:r>
                    </a:p>
                  </a:txBody>
                  <a:tcPr marL="68580" marR="68580" marT="34290" marB="34290"/>
                </a:tc>
                <a:extLst>
                  <a:ext uri="{0D108BD9-81ED-4DB2-BD59-A6C34878D82A}">
                    <a16:rowId xmlns:a16="http://schemas.microsoft.com/office/drawing/2014/main" val="1666933980"/>
                  </a:ext>
                </a:extLst>
              </a:tr>
              <a:tr h="101831">
                <a:tc>
                  <a:txBody>
                    <a:bodyPr/>
                    <a:lstStyle/>
                    <a:p>
                      <a:r>
                        <a:rPr lang="en-US" sz="1700" b="1"/>
                        <a:t>Trace gas profiles/Met data</a:t>
                      </a:r>
                    </a:p>
                  </a:txBody>
                  <a:tcPr marL="68580" marR="68580" marT="34290" marB="34290"/>
                </a:tc>
                <a:tc>
                  <a:txBody>
                    <a:bodyPr/>
                    <a:lstStyle/>
                    <a:p>
                      <a:r>
                        <a:rPr lang="en-US" sz="1700" b="0"/>
                        <a:t>GEOS-CF</a:t>
                      </a:r>
                    </a:p>
                  </a:txBody>
                  <a:tcPr marL="68580" marR="68580" marT="34290" marB="34290"/>
                </a:tc>
                <a:tc>
                  <a:txBody>
                    <a:bodyPr/>
                    <a:lstStyle/>
                    <a:p>
                      <a:r>
                        <a:rPr lang="en-US" sz="1700" b="0"/>
                        <a:t>GEOS-CF Replay</a:t>
                      </a:r>
                    </a:p>
                  </a:txBody>
                  <a:tcPr marL="68580" marR="68580" marT="34290" marB="34290"/>
                </a:tc>
                <a:extLst>
                  <a:ext uri="{0D108BD9-81ED-4DB2-BD59-A6C34878D82A}">
                    <a16:rowId xmlns:a16="http://schemas.microsoft.com/office/drawing/2014/main" val="3575209462"/>
                  </a:ext>
                </a:extLst>
              </a:tr>
              <a:tr h="118751">
                <a:tc>
                  <a:txBody>
                    <a:bodyPr/>
                    <a:lstStyle/>
                    <a:p>
                      <a:pPr marL="0" algn="l" defTabSz="456633" rtl="0" eaLnBrk="1" latinLnBrk="0" hangingPunct="1"/>
                      <a:r>
                        <a:rPr lang="en-US" sz="1700" b="1" kern="1200">
                          <a:solidFill>
                            <a:schemeClr val="dk1"/>
                          </a:solidFill>
                          <a:latin typeface="+mn-lt"/>
                          <a:ea typeface="+mn-ea"/>
                          <a:cs typeface="+mn-cs"/>
                        </a:rPr>
                        <a:t>Surface</a:t>
                      </a:r>
                    </a:p>
                  </a:txBody>
                  <a:tcPr marL="68580" marR="68580" marT="34290" marB="34290"/>
                </a:tc>
                <a:tc>
                  <a:txBody>
                    <a:bodyPr/>
                    <a:lstStyle/>
                    <a:p>
                      <a:pPr marL="0" algn="l" defTabSz="456633" rtl="0" eaLnBrk="1" latinLnBrk="0" hangingPunct="1"/>
                      <a:r>
                        <a:rPr lang="en-US" sz="1700" b="0" kern="1200">
                          <a:solidFill>
                            <a:schemeClr val="dk1"/>
                          </a:solidFill>
                          <a:latin typeface="+mn-lt"/>
                          <a:ea typeface="+mn-ea"/>
                          <a:cs typeface="+mn-cs"/>
                        </a:rPr>
                        <a:t>GLER climatology</a:t>
                      </a:r>
                    </a:p>
                  </a:txBody>
                  <a:tcPr marL="68580" marR="68580" marT="34290" marB="34290"/>
                </a:tc>
                <a:tc>
                  <a:txBody>
                    <a:bodyPr/>
                    <a:lstStyle/>
                    <a:p>
                      <a:pPr marL="0" algn="l" defTabSz="456633" rtl="0" eaLnBrk="1" latinLnBrk="0" hangingPunct="1"/>
                      <a:r>
                        <a:rPr lang="en-US" sz="1700" b="0" kern="1200">
                          <a:solidFill>
                            <a:schemeClr val="dk1"/>
                          </a:solidFill>
                          <a:latin typeface="+mn-lt"/>
                          <a:ea typeface="+mn-ea"/>
                          <a:cs typeface="+mn-cs"/>
                        </a:rPr>
                        <a:t>MODIS/VIIRS albedo/BRDF products</a:t>
                      </a:r>
                    </a:p>
                  </a:txBody>
                  <a:tcPr marL="68580" marR="68580" marT="34290" marB="34290"/>
                </a:tc>
                <a:extLst>
                  <a:ext uri="{0D108BD9-81ED-4DB2-BD59-A6C34878D82A}">
                    <a16:rowId xmlns:a16="http://schemas.microsoft.com/office/drawing/2014/main" val="173772184"/>
                  </a:ext>
                </a:extLst>
              </a:tr>
              <a:tr h="259945">
                <a:tc>
                  <a:txBody>
                    <a:bodyPr/>
                    <a:lstStyle/>
                    <a:p>
                      <a:pPr marL="0" algn="l" defTabSz="456633" rtl="0" eaLnBrk="1" latinLnBrk="0" hangingPunct="1"/>
                      <a:r>
                        <a:rPr lang="en-US" sz="1700" b="1" kern="1200">
                          <a:solidFill>
                            <a:schemeClr val="dk1"/>
                          </a:solidFill>
                          <a:latin typeface="+mn-lt"/>
                          <a:ea typeface="+mn-ea"/>
                          <a:cs typeface="+mn-cs"/>
                        </a:rPr>
                        <a:t>L1B</a:t>
                      </a:r>
                    </a:p>
                  </a:txBody>
                  <a:tcPr marL="68580" marR="68580" marT="34290" marB="34290"/>
                </a:tc>
                <a:tc>
                  <a:txBody>
                    <a:bodyPr/>
                    <a:lstStyle/>
                    <a:p>
                      <a:pPr marL="0" marR="0" lvl="0" indent="0" algn="l" defTabSz="456633" rtl="0" eaLnBrk="1" fontAlgn="auto" latinLnBrk="0" hangingPunct="1">
                        <a:lnSpc>
                          <a:spcPct val="100000"/>
                        </a:lnSpc>
                        <a:spcBef>
                          <a:spcPts val="0"/>
                        </a:spcBef>
                        <a:spcAft>
                          <a:spcPts val="0"/>
                        </a:spcAft>
                        <a:buClrTx/>
                        <a:buSzTx/>
                        <a:buFontTx/>
                        <a:buNone/>
                        <a:tabLst/>
                        <a:defRPr/>
                      </a:pPr>
                      <a:r>
                        <a:rPr lang="en-US" sz="1700" b="0" kern="1200">
                          <a:solidFill>
                            <a:schemeClr val="dk1"/>
                          </a:solidFill>
                          <a:latin typeface="+mn-lt"/>
                          <a:ea typeface="+mn-ea"/>
                          <a:cs typeface="+mn-cs"/>
                        </a:rPr>
                        <a:t>Skip wavelength calibration</a:t>
                      </a:r>
                    </a:p>
                    <a:p>
                      <a:pPr marL="0" marR="0" lvl="0" indent="0" algn="l" defTabSz="456633" rtl="0" eaLnBrk="1" fontAlgn="auto" latinLnBrk="0" hangingPunct="1">
                        <a:lnSpc>
                          <a:spcPct val="100000"/>
                        </a:lnSpc>
                        <a:spcBef>
                          <a:spcPts val="0"/>
                        </a:spcBef>
                        <a:spcAft>
                          <a:spcPts val="0"/>
                        </a:spcAft>
                        <a:buClrTx/>
                        <a:buSzTx/>
                        <a:buFontTx/>
                        <a:buNone/>
                        <a:tabLst/>
                        <a:defRPr/>
                      </a:pPr>
                      <a:r>
                        <a:rPr lang="en-US" sz="1700" b="0" kern="1200">
                          <a:solidFill>
                            <a:schemeClr val="dk1"/>
                          </a:solidFill>
                          <a:latin typeface="+mn-lt"/>
                          <a:ea typeface="+mn-ea"/>
                          <a:cs typeface="+mn-cs"/>
                        </a:rPr>
                        <a:t>One-pass INR</a:t>
                      </a:r>
                    </a:p>
                    <a:p>
                      <a:pPr marL="0" algn="l" defTabSz="456633" rtl="0" eaLnBrk="1" latinLnBrk="0" hangingPunct="1"/>
                      <a:r>
                        <a:rPr lang="en-US" sz="1700" b="0" kern="1200">
                          <a:solidFill>
                            <a:schemeClr val="dk1"/>
                          </a:solidFill>
                          <a:latin typeface="+mn-lt"/>
                          <a:ea typeface="+mn-ea"/>
                          <a:cs typeface="+mn-cs"/>
                        </a:rPr>
                        <a:t>Default/No Pol. Correction</a:t>
                      </a:r>
                    </a:p>
                  </a:txBody>
                  <a:tcPr marL="68580" marR="68580" marT="34290" marB="34290"/>
                </a:tc>
                <a:tc>
                  <a:txBody>
                    <a:bodyPr/>
                    <a:lstStyle/>
                    <a:p>
                      <a:pPr marL="0" algn="l" defTabSz="456633" rtl="0" eaLnBrk="1" latinLnBrk="0" hangingPunct="1"/>
                      <a:endParaRPr lang="en-US" sz="1700" kern="1200">
                        <a:solidFill>
                          <a:schemeClr val="dk1"/>
                        </a:solidFill>
                        <a:latin typeface="+mn-lt"/>
                        <a:ea typeface="+mn-ea"/>
                        <a:cs typeface="+mn-cs"/>
                      </a:endParaRPr>
                    </a:p>
                    <a:p>
                      <a:pPr marL="0" algn="l" defTabSz="456633" rtl="0" eaLnBrk="1" latinLnBrk="0" hangingPunct="1"/>
                      <a:r>
                        <a:rPr lang="en-US" sz="1700" kern="1200">
                          <a:solidFill>
                            <a:schemeClr val="dk1"/>
                          </a:solidFill>
                          <a:latin typeface="+mn-lt"/>
                          <a:ea typeface="+mn-ea"/>
                          <a:cs typeface="+mn-cs"/>
                        </a:rPr>
                        <a:t>Two-pass Kalman Filter INR</a:t>
                      </a:r>
                    </a:p>
                    <a:p>
                      <a:pPr marL="0" algn="l" defTabSz="456633" rtl="0" eaLnBrk="1" latinLnBrk="0" hangingPunct="1"/>
                      <a:r>
                        <a:rPr lang="en-US" sz="1700" kern="1200">
                          <a:solidFill>
                            <a:schemeClr val="dk1"/>
                          </a:solidFill>
                          <a:latin typeface="+mn-lt"/>
                          <a:ea typeface="+mn-ea"/>
                          <a:cs typeface="+mn-cs"/>
                        </a:rPr>
                        <a:t>Improved pol. Correction with L2 retrievals?</a:t>
                      </a:r>
                    </a:p>
                  </a:txBody>
                  <a:tcPr marL="68580" marR="68580" marT="34290" marB="34290"/>
                </a:tc>
                <a:extLst>
                  <a:ext uri="{0D108BD9-81ED-4DB2-BD59-A6C34878D82A}">
                    <a16:rowId xmlns:a16="http://schemas.microsoft.com/office/drawing/2014/main" val="1067051243"/>
                  </a:ext>
                </a:extLst>
              </a:tr>
              <a:tr h="259945">
                <a:tc>
                  <a:txBody>
                    <a:bodyPr/>
                    <a:lstStyle/>
                    <a:p>
                      <a:pPr marL="0" algn="l" defTabSz="456633" rtl="0" eaLnBrk="1" latinLnBrk="0" hangingPunct="1"/>
                      <a:r>
                        <a:rPr lang="en-US" sz="1700" b="1" kern="1200">
                          <a:solidFill>
                            <a:schemeClr val="dk1"/>
                          </a:solidFill>
                          <a:latin typeface="+mn-lt"/>
                          <a:ea typeface="+mn-ea"/>
                          <a:cs typeface="+mn-cs"/>
                        </a:rPr>
                        <a:t>L2 algorithms</a:t>
                      </a:r>
                    </a:p>
                  </a:txBody>
                  <a:tcPr marL="68580" marR="68580" marT="34290" marB="34290"/>
                </a:tc>
                <a:tc>
                  <a:txBody>
                    <a:bodyPr/>
                    <a:lstStyle/>
                    <a:p>
                      <a:pPr marL="0" algn="l" defTabSz="456633" rtl="0" eaLnBrk="1" latinLnBrk="0" hangingPunct="1"/>
                      <a:r>
                        <a:rPr lang="en-US" sz="1700" b="0" kern="1200">
                          <a:solidFill>
                            <a:schemeClr val="dk1"/>
                          </a:solidFill>
                          <a:latin typeface="+mn-lt"/>
                          <a:ea typeface="+mn-ea"/>
                          <a:cs typeface="+mn-cs"/>
                        </a:rPr>
                        <a:t>Smaller fitting windows</a:t>
                      </a:r>
                    </a:p>
                    <a:p>
                      <a:pPr marL="0" algn="l" defTabSz="456633" rtl="0" eaLnBrk="1" latinLnBrk="0" hangingPunct="1"/>
                      <a:r>
                        <a:rPr lang="en-US" sz="1700" b="0" kern="1200">
                          <a:solidFill>
                            <a:schemeClr val="dk1"/>
                          </a:solidFill>
                          <a:latin typeface="+mn-lt"/>
                          <a:ea typeface="+mn-ea"/>
                          <a:cs typeface="+mn-cs"/>
                        </a:rPr>
                        <a:t>Avoid waiting for the entire hourly scan</a:t>
                      </a:r>
                    </a:p>
                  </a:txBody>
                  <a:tcPr marL="68580" marR="68580" marT="34290" marB="34290"/>
                </a:tc>
                <a:tc>
                  <a:txBody>
                    <a:bodyPr/>
                    <a:lstStyle/>
                    <a:p>
                      <a:pPr marL="0" algn="l" defTabSz="456633" rtl="0" eaLnBrk="1" latinLnBrk="0" hangingPunct="1"/>
                      <a:r>
                        <a:rPr lang="en-US" sz="1700" kern="1200">
                          <a:solidFill>
                            <a:schemeClr val="dk1"/>
                          </a:solidFill>
                          <a:latin typeface="+mn-lt"/>
                          <a:ea typeface="+mn-ea"/>
                          <a:cs typeface="+mn-cs"/>
                        </a:rPr>
                        <a:t>More optimized fitting windows</a:t>
                      </a:r>
                    </a:p>
                    <a:p>
                      <a:pPr marL="0" algn="l" defTabSz="456633" rtl="0" eaLnBrk="1" latinLnBrk="0" hangingPunct="1"/>
                      <a:r>
                        <a:rPr lang="en-US" sz="1700" kern="1200">
                          <a:solidFill>
                            <a:schemeClr val="dk1"/>
                          </a:solidFill>
                          <a:latin typeface="+mn-lt"/>
                          <a:ea typeface="+mn-ea"/>
                          <a:cs typeface="+mn-cs"/>
                        </a:rPr>
                        <a:t>Improve radiance reference &amp; cross-track correction</a:t>
                      </a:r>
                    </a:p>
                  </a:txBody>
                  <a:tcPr marL="68580" marR="68580" marT="34290" marB="34290"/>
                </a:tc>
                <a:extLst>
                  <a:ext uri="{0D108BD9-81ED-4DB2-BD59-A6C34878D82A}">
                    <a16:rowId xmlns:a16="http://schemas.microsoft.com/office/drawing/2014/main" val="841509817"/>
                  </a:ext>
                </a:extLst>
              </a:tr>
              <a:tr h="261851">
                <a:tc>
                  <a:txBody>
                    <a:bodyPr/>
                    <a:lstStyle/>
                    <a:p>
                      <a:pPr marL="0" algn="l" defTabSz="456633" rtl="0" eaLnBrk="1" latinLnBrk="0" hangingPunct="1"/>
                      <a:r>
                        <a:rPr lang="en-US" sz="1700" b="1" kern="1200">
                          <a:solidFill>
                            <a:schemeClr val="dk1"/>
                          </a:solidFill>
                          <a:latin typeface="+mn-lt"/>
                          <a:ea typeface="+mn-ea"/>
                          <a:cs typeface="+mn-cs"/>
                        </a:rPr>
                        <a:t>Data Latency</a:t>
                      </a:r>
                    </a:p>
                  </a:txBody>
                  <a:tcPr marL="68580" marR="68580" marT="34290" marB="34290"/>
                </a:tc>
                <a:tc>
                  <a:txBody>
                    <a:bodyPr/>
                    <a:lstStyle/>
                    <a:p>
                      <a:pPr marL="0" algn="l" defTabSz="456633" rtl="0" eaLnBrk="1" latinLnBrk="0" hangingPunct="1"/>
                      <a:r>
                        <a:rPr lang="en-US" sz="1700" kern="1200">
                          <a:solidFill>
                            <a:schemeClr val="dk1"/>
                          </a:solidFill>
                          <a:latin typeface="+mn-lt"/>
                          <a:ea typeface="+mn-ea"/>
                          <a:cs typeface="+mn-cs"/>
                        </a:rPr>
                        <a:t>Within 2-3 hours upon receipt of raw data at SAO Ground System</a:t>
                      </a:r>
                    </a:p>
                  </a:txBody>
                  <a:tcPr marL="68580" marR="68580" marT="34290" marB="34290"/>
                </a:tc>
                <a:tc>
                  <a:txBody>
                    <a:bodyPr/>
                    <a:lstStyle/>
                    <a:p>
                      <a:pPr marL="0" algn="l" defTabSz="456633" rtl="0" eaLnBrk="1" latinLnBrk="0" hangingPunct="1"/>
                      <a:r>
                        <a:rPr lang="en-US" sz="1700" kern="1200">
                          <a:solidFill>
                            <a:schemeClr val="dk1"/>
                          </a:solidFill>
                          <a:latin typeface="+mn-lt"/>
                          <a:ea typeface="+mn-ea"/>
                          <a:cs typeface="+mn-cs"/>
                        </a:rPr>
                        <a:t>+ 8 days as MODIS BRDF is produced using data +/- 8 days</a:t>
                      </a:r>
                    </a:p>
                  </a:txBody>
                  <a:tcPr marL="68580" marR="68580" marT="34290" marB="34290"/>
                </a:tc>
                <a:extLst>
                  <a:ext uri="{0D108BD9-81ED-4DB2-BD59-A6C34878D82A}">
                    <a16:rowId xmlns:a16="http://schemas.microsoft.com/office/drawing/2014/main" val="3376520968"/>
                  </a:ext>
                </a:extLst>
              </a:tr>
            </a:tbl>
          </a:graphicData>
        </a:graphic>
      </p:graphicFrame>
      <p:sp>
        <p:nvSpPr>
          <p:cNvPr id="7" name="Title 3">
            <a:extLst>
              <a:ext uri="{FF2B5EF4-FFF2-40B4-BE49-F238E27FC236}">
                <a16:creationId xmlns:a16="http://schemas.microsoft.com/office/drawing/2014/main" id="{1E137024-A546-2549-97BD-FE3E77C0BCFD}"/>
              </a:ext>
            </a:extLst>
          </p:cNvPr>
          <p:cNvSpPr txBox="1">
            <a:spLocks/>
          </p:cNvSpPr>
          <p:nvPr/>
        </p:nvSpPr>
        <p:spPr>
          <a:xfrm>
            <a:off x="-2102708" y="2608154"/>
            <a:ext cx="7253417" cy="820846"/>
          </a:xfrm>
          <a:prstGeom prst="rect">
            <a:avLst/>
          </a:prstGeom>
        </p:spPr>
        <p:txBody>
          <a:bodyPr vert="horz" lIns="91326" tIns="45664" rIns="91326" bIns="45664" rtlCol="0" anchor="ctr">
            <a:normAutofit/>
          </a:bodyPr>
          <a:lstStyle>
            <a:lvl1pPr algn="l" defTabSz="685800" rtl="0" eaLnBrk="1" latinLnBrk="0" hangingPunct="1">
              <a:lnSpc>
                <a:spcPct val="90000"/>
              </a:lnSpc>
              <a:spcBef>
                <a:spcPct val="0"/>
              </a:spcBef>
              <a:buNone/>
              <a:defRPr sz="2100" kern="1200">
                <a:solidFill>
                  <a:srgbClr val="D9D9D9"/>
                </a:solidFill>
                <a:latin typeface="Arial Rounded MT Bold"/>
                <a:ea typeface="+mj-ea"/>
                <a:cs typeface="Arial Rounded MT Bold"/>
              </a:defRPr>
            </a:lvl1pPr>
          </a:lstStyle>
          <a:p>
            <a:pPr marL="0" marR="0" lvl="0" indent="0" algn="ctr" defTabSz="685800" rtl="0" eaLnBrk="1" fontAlgn="auto" latinLnBrk="0" hangingPunct="1">
              <a:lnSpc>
                <a:spcPct val="90000"/>
              </a:lnSpc>
              <a:spcBef>
                <a:spcPct val="0"/>
              </a:spcBef>
              <a:spcAft>
                <a:spcPts val="0"/>
              </a:spcAft>
              <a:buClr>
                <a:srgbClr val="000000"/>
              </a:buClr>
              <a:buSzTx/>
              <a:buFont typeface="Arial"/>
              <a:buNone/>
              <a:tabLst/>
              <a:defRPr/>
            </a:pPr>
            <a:endParaRPr kumimoji="0" lang="en-US" sz="3200" b="0" i="0" u="none" strike="noStrike" kern="1200" cap="none" spc="0" normalizeH="0" baseline="0" noProof="0">
              <a:ln>
                <a:noFill/>
              </a:ln>
              <a:solidFill>
                <a:srgbClr val="FF0000"/>
              </a:solidFill>
              <a:effectLst/>
              <a:uLnTx/>
              <a:uFillTx/>
              <a:latin typeface="Arial Rounded MT Bold"/>
              <a:ea typeface="+mj-ea"/>
              <a:sym typeface="Arial"/>
            </a:endParaRPr>
          </a:p>
        </p:txBody>
      </p:sp>
      <p:sp>
        <p:nvSpPr>
          <p:cNvPr id="2" name="Slide Number Placeholder 1">
            <a:extLst>
              <a:ext uri="{FF2B5EF4-FFF2-40B4-BE49-F238E27FC236}">
                <a16:creationId xmlns:a16="http://schemas.microsoft.com/office/drawing/2014/main" id="{DA77DFED-64DB-4031-8DC3-61B84AAC56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4115592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2D16FD7-344B-4754-A2A8-595B86309DAC}"/>
              </a:ext>
            </a:extLst>
          </p:cNvPr>
          <p:cNvGrpSpPr/>
          <p:nvPr/>
        </p:nvGrpSpPr>
        <p:grpSpPr>
          <a:xfrm>
            <a:off x="7640566" y="2682240"/>
            <a:ext cx="4437134" cy="3870960"/>
            <a:chOff x="5966461" y="2987041"/>
            <a:chExt cx="4437134" cy="3870960"/>
          </a:xfrm>
        </p:grpSpPr>
        <p:pic>
          <p:nvPicPr>
            <p:cNvPr id="4" name="Picture 3">
              <a:extLst>
                <a:ext uri="{FF2B5EF4-FFF2-40B4-BE49-F238E27FC236}">
                  <a16:creationId xmlns:a16="http://schemas.microsoft.com/office/drawing/2014/main" id="{6CA748FD-6B25-B642-8A5C-E8AF62A43A06}"/>
                </a:ext>
              </a:extLst>
            </p:cNvPr>
            <p:cNvPicPr/>
            <p:nvPr/>
          </p:nvPicPr>
          <p:blipFill rotWithShape="1">
            <a:blip r:embed="rId3">
              <a:extLst>
                <a:ext uri="{28A0092B-C50C-407E-A947-70E740481C1C}">
                  <a14:useLocalDpi xmlns:a14="http://schemas.microsoft.com/office/drawing/2010/main" val="0"/>
                </a:ext>
              </a:extLst>
            </a:blip>
            <a:srcRect/>
            <a:stretch/>
          </p:blipFill>
          <p:spPr>
            <a:xfrm>
              <a:off x="5966461" y="2987041"/>
              <a:ext cx="4437134" cy="3870960"/>
            </a:xfrm>
            <a:prstGeom prst="rect">
              <a:avLst/>
            </a:prstGeom>
          </p:spPr>
        </p:pic>
        <p:sp>
          <p:nvSpPr>
            <p:cNvPr id="6" name="Rectangle: Rounded Corners 5">
              <a:extLst>
                <a:ext uri="{FF2B5EF4-FFF2-40B4-BE49-F238E27FC236}">
                  <a16:creationId xmlns:a16="http://schemas.microsoft.com/office/drawing/2014/main" id="{5583A85E-BE14-2849-91A0-2747DD235F6E}"/>
                </a:ext>
              </a:extLst>
            </p:cNvPr>
            <p:cNvSpPr/>
            <p:nvPr/>
          </p:nvSpPr>
          <p:spPr>
            <a:xfrm>
              <a:off x="7829006" y="3614055"/>
              <a:ext cx="557348" cy="3243944"/>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Rectangle: Rounded Corners 8">
              <a:extLst>
                <a:ext uri="{FF2B5EF4-FFF2-40B4-BE49-F238E27FC236}">
                  <a16:creationId xmlns:a16="http://schemas.microsoft.com/office/drawing/2014/main" id="{9451E5DE-940C-204E-8206-00F4263D78B0}"/>
                </a:ext>
              </a:extLst>
            </p:cNvPr>
            <p:cNvSpPr/>
            <p:nvPr/>
          </p:nvSpPr>
          <p:spPr>
            <a:xfrm>
              <a:off x="8386354" y="3605342"/>
              <a:ext cx="487680" cy="3243944"/>
            </a:xfrm>
            <a:prstGeom prst="round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grpSp>
      <p:sp>
        <p:nvSpPr>
          <p:cNvPr id="9" name="TextBox 8">
            <a:extLst>
              <a:ext uri="{FF2B5EF4-FFF2-40B4-BE49-F238E27FC236}">
                <a16:creationId xmlns:a16="http://schemas.microsoft.com/office/drawing/2014/main" id="{EA979391-FB4B-F14B-ACCF-2629F65FB556}"/>
              </a:ext>
            </a:extLst>
          </p:cNvPr>
          <p:cNvSpPr txBox="1"/>
          <p:nvPr/>
        </p:nvSpPr>
        <p:spPr>
          <a:xfrm>
            <a:off x="8208573" y="2186592"/>
            <a:ext cx="3685734"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a:ln>
                  <a:noFill/>
                </a:ln>
                <a:solidFill>
                  <a:prstClr val="black"/>
                </a:solidFill>
                <a:effectLst/>
                <a:uLnTx/>
                <a:uFillTx/>
                <a:latin typeface="Calibri"/>
                <a:ea typeface="+mn-ea"/>
                <a:cs typeface="Arial"/>
                <a:sym typeface="Arial"/>
              </a:rPr>
              <a:t>Table of SNR req. and with Beginning of Life (BOL) as-built performance </a:t>
            </a:r>
            <a:r>
              <a:rPr kumimoji="0" lang="en-US" sz="1400" b="0" i="0" u="none" strike="noStrike" kern="1200" cap="none" spc="0" normalizeH="0" baseline="0" noProof="0">
                <a:ln>
                  <a:noFill/>
                </a:ln>
                <a:solidFill>
                  <a:srgbClr val="FF0000"/>
                </a:solidFill>
                <a:effectLst/>
                <a:uLnTx/>
                <a:uFillTx/>
                <a:latin typeface="Calibri"/>
                <a:ea typeface="+mn-ea"/>
                <a:cs typeface="Arial"/>
                <a:sym typeface="Arial"/>
              </a:rPr>
              <a:t>(4 Pixels coadded)</a:t>
            </a:r>
          </a:p>
        </p:txBody>
      </p:sp>
      <p:sp>
        <p:nvSpPr>
          <p:cNvPr id="11" name="TextBox 10">
            <a:extLst>
              <a:ext uri="{FF2B5EF4-FFF2-40B4-BE49-F238E27FC236}">
                <a16:creationId xmlns:a16="http://schemas.microsoft.com/office/drawing/2014/main" id="{2C942208-E3BB-084A-8386-D697DB6993DB}"/>
              </a:ext>
            </a:extLst>
          </p:cNvPr>
          <p:cNvSpPr txBox="1"/>
          <p:nvPr/>
        </p:nvSpPr>
        <p:spPr>
          <a:xfrm>
            <a:off x="101600" y="2535590"/>
            <a:ext cx="5994400" cy="4017610"/>
          </a:xfrm>
          <a:prstGeom prst="rect">
            <a:avLst/>
          </a:prstGeom>
        </p:spPr>
        <p:txBody>
          <a:bodyPr/>
          <a:lstStyle>
            <a:lvl1pPr marL="457189" indent="-457189" defTabSz="609585" eaLnBrk="1" latinLnBrk="0" hangingPunct="1">
              <a:spcBef>
                <a:spcPct val="20000"/>
              </a:spcBef>
              <a:buClrTx/>
              <a:buFont typeface="Wingdings" charset="2"/>
              <a:buChar char="Ø"/>
              <a:defRPr sz="2000" kern="1200">
                <a:solidFill>
                  <a:schemeClr val="tx1"/>
                </a:solidFill>
                <a:latin typeface="+mn-lt"/>
                <a:ea typeface="+mn-ea"/>
                <a:cs typeface="+mn-cs"/>
              </a:defRPr>
            </a:lvl1pPr>
            <a:lvl2pPr marL="990575" indent="-380990" defTabSz="609585" eaLnBrk="1" latinLnBrk="0" hangingPunct="1">
              <a:spcBef>
                <a:spcPct val="20000"/>
              </a:spcBef>
              <a:buClr>
                <a:schemeClr val="tx1"/>
              </a:buClr>
              <a:buChar char="•"/>
              <a:defRPr sz="2800" kern="1200">
                <a:solidFill>
                  <a:schemeClr val="tx1"/>
                </a:solidFill>
                <a:latin typeface="+mn-lt"/>
                <a:ea typeface="+mn-ea"/>
                <a:cs typeface="+mn-cs"/>
              </a:defRPr>
            </a:lvl2pPr>
            <a:lvl3pPr marL="1523962" indent="-304792" defTabSz="609585" eaLnBrk="1" latinLnBrk="0" hangingPunct="1">
              <a:spcBef>
                <a:spcPct val="20000"/>
              </a:spcBef>
              <a:buFont typeface="Calibri" panose="020F0502020204030204" pitchFamily="34" charset="0"/>
              <a:buChar char="–"/>
              <a:defRPr sz="2400" kern="1200">
                <a:solidFill>
                  <a:schemeClr val="tx1"/>
                </a:solidFill>
                <a:latin typeface="+mn-lt"/>
                <a:ea typeface="+mn-ea"/>
                <a:cs typeface="+mn-cs"/>
              </a:defRPr>
            </a:lvl3pPr>
            <a:lvl4pPr marL="2133547" indent="-304792" defTabSz="609585" eaLnBrk="1" latinLnBrk="0" hangingPunct="1">
              <a:spcBef>
                <a:spcPct val="20000"/>
              </a:spcBef>
              <a:buFont typeface="Courier New" panose="02070309020205020404" pitchFamily="49" charset="0"/>
              <a:buChar char="o"/>
              <a:defRPr sz="2400" kern="1200">
                <a:solidFill>
                  <a:schemeClr val="tx1"/>
                </a:solidFill>
                <a:latin typeface="+mn-lt"/>
                <a:ea typeface="+mn-ea"/>
                <a:cs typeface="+mn-cs"/>
              </a:defRPr>
            </a:lvl4pPr>
            <a:lvl5pPr marL="2743131" indent="-304792" defTabSz="609585" eaLnBrk="1" latinLnBrk="0" hangingPunct="1">
              <a:spcBef>
                <a:spcPct val="20000"/>
              </a:spcBef>
              <a:buChar char="»"/>
              <a:defRPr sz="2400" kern="1200">
                <a:solidFill>
                  <a:schemeClr val="tx1"/>
                </a:solidFill>
                <a:latin typeface="+mn-lt"/>
                <a:ea typeface="+mn-ea"/>
                <a:cs typeface="+mn-cs"/>
              </a:defRPr>
            </a:lvl5pPr>
            <a:lvl6pPr marL="3352716" indent="-304792" defTabSz="609585" eaLnBrk="1" latinLnBrk="0" hangingPunct="1">
              <a:spcBef>
                <a:spcPct val="20000"/>
              </a:spcBef>
              <a:buChar char="•"/>
              <a:defRPr sz="2667" kern="1200">
                <a:solidFill>
                  <a:schemeClr val="tx1"/>
                </a:solidFill>
                <a:latin typeface="+mn-lt"/>
                <a:ea typeface="+mn-ea"/>
                <a:cs typeface="+mn-cs"/>
              </a:defRPr>
            </a:lvl6pPr>
            <a:lvl7pPr marL="3962301" indent="-304792" defTabSz="609585" eaLnBrk="1" latinLnBrk="0" hangingPunct="1">
              <a:spcBef>
                <a:spcPct val="20000"/>
              </a:spcBef>
              <a:buChar char="•"/>
              <a:defRPr sz="2667" kern="1200">
                <a:solidFill>
                  <a:schemeClr val="tx1"/>
                </a:solidFill>
                <a:latin typeface="+mn-lt"/>
                <a:ea typeface="+mn-ea"/>
                <a:cs typeface="+mn-cs"/>
              </a:defRPr>
            </a:lvl7pPr>
            <a:lvl8pPr marL="4571886" indent="-304792" defTabSz="609585" eaLnBrk="1" latinLnBrk="0" hangingPunct="1">
              <a:spcBef>
                <a:spcPct val="20000"/>
              </a:spcBef>
              <a:buChar char="•"/>
              <a:defRPr sz="2667" kern="1200">
                <a:solidFill>
                  <a:schemeClr val="tx1"/>
                </a:solidFill>
                <a:latin typeface="+mn-lt"/>
                <a:ea typeface="+mn-ea"/>
                <a:cs typeface="+mn-cs"/>
              </a:defRPr>
            </a:lvl8pPr>
            <a:lvl9pPr marL="5181470" indent="-304792" defTabSz="609585" eaLnBrk="1" latinLnBrk="0" hangingPunct="1">
              <a:spcBef>
                <a:spcPct val="20000"/>
              </a:spcBef>
              <a:buChar char="•"/>
              <a:defRPr sz="2667" kern="1200">
                <a:solidFill>
                  <a:schemeClr val="tx1"/>
                </a:solidFill>
                <a:latin typeface="+mn-lt"/>
                <a:ea typeface="+mn-ea"/>
                <a:cs typeface="+mn-cs"/>
              </a:defRPr>
            </a:lvl9pPr>
          </a:lstStyle>
          <a:p>
            <a:pPr marL="457189" marR="0" lvl="0" indent="-457189" algn="l" defTabSz="609585" rtl="0" eaLnBrk="1" fontAlgn="auto" latinLnBrk="0" hangingPunct="1">
              <a:lnSpc>
                <a:spcPct val="100000"/>
              </a:lnSpc>
              <a:spcBef>
                <a:spcPct val="20000"/>
              </a:spcBef>
              <a:spcAft>
                <a:spcPts val="0"/>
              </a:spcAft>
              <a:buClrTx/>
              <a:buSzTx/>
              <a:buFont typeface="Wingdings" charset="2"/>
              <a:buChar char="Ø"/>
              <a:tabLst/>
              <a:defRPr/>
            </a:pPr>
            <a:r>
              <a:rPr kumimoji="0" lang="en-US" sz="1800" b="0" i="0" u="none" strike="noStrike" kern="1200" cap="none" spc="0" normalizeH="0" baseline="0" noProof="0">
                <a:ln>
                  <a:noFill/>
                </a:ln>
                <a:solidFill>
                  <a:prstClr val="black"/>
                </a:solidFill>
                <a:effectLst/>
                <a:uLnTx/>
                <a:uFillTx/>
                <a:latin typeface="Calibri"/>
                <a:ea typeface="+mn-ea"/>
                <a:cs typeface="+mn-cs"/>
                <a:sym typeface="Arial"/>
              </a:rPr>
              <a:t>Radiometric Uncertainty: &lt; 4% (1-sigma) for both irradiance &amp; radiance</a:t>
            </a:r>
          </a:p>
          <a:p>
            <a:pPr marL="457189" marR="0" lvl="0" indent="-457189" algn="l" defTabSz="609585" rtl="0" eaLnBrk="1" fontAlgn="auto" latinLnBrk="0" hangingPunct="1">
              <a:lnSpc>
                <a:spcPct val="100000"/>
              </a:lnSpc>
              <a:spcBef>
                <a:spcPct val="20000"/>
              </a:spcBef>
              <a:spcAft>
                <a:spcPts val="0"/>
              </a:spcAft>
              <a:buClrTx/>
              <a:buSzTx/>
              <a:buFont typeface="Wingdings" charset="2"/>
              <a:buChar char="Ø"/>
              <a:tabLst/>
              <a:defRPr/>
            </a:pPr>
            <a:r>
              <a:rPr kumimoji="0" lang="en-US" sz="1800" b="0" i="0" u="none" strike="noStrike" kern="1200" cap="none" spc="0" normalizeH="0" baseline="0" noProof="0">
                <a:ln>
                  <a:noFill/>
                </a:ln>
                <a:solidFill>
                  <a:prstClr val="black"/>
                </a:solidFill>
                <a:effectLst/>
                <a:uLnTx/>
                <a:uFillTx/>
                <a:latin typeface="Calibri"/>
                <a:ea typeface="+mn-ea"/>
                <a:cs typeface="+mn-cs"/>
                <a:sym typeface="Arial"/>
              </a:rPr>
              <a:t>Albedo uncertainty: wavelength independent &lt; 2%, dependent &lt; 1%</a:t>
            </a:r>
          </a:p>
          <a:p>
            <a:pPr marL="457189" marR="0" lvl="0" indent="-457189" algn="l" defTabSz="609585" rtl="0" eaLnBrk="1" fontAlgn="auto" latinLnBrk="0" hangingPunct="1">
              <a:lnSpc>
                <a:spcPct val="100000"/>
              </a:lnSpc>
              <a:spcBef>
                <a:spcPct val="20000"/>
              </a:spcBef>
              <a:spcAft>
                <a:spcPts val="0"/>
              </a:spcAft>
              <a:buClrTx/>
              <a:buSzTx/>
              <a:buFont typeface="Wingdings" charset="2"/>
              <a:buChar char="Ø"/>
              <a:tabLst/>
              <a:defRPr/>
            </a:pPr>
            <a:r>
              <a:rPr kumimoji="0" lang="en-US" sz="1800" b="0" i="0" u="none" strike="noStrike" kern="1200" cap="none" spc="0" normalizeH="0" baseline="0" noProof="0">
                <a:ln>
                  <a:noFill/>
                </a:ln>
                <a:solidFill>
                  <a:prstClr val="black"/>
                </a:solidFill>
                <a:effectLst/>
                <a:uLnTx/>
                <a:uFillTx/>
                <a:latin typeface="Calibri"/>
                <a:ea typeface="+mn-ea"/>
                <a:cs typeface="+mn-cs"/>
                <a:sym typeface="Arial"/>
              </a:rPr>
              <a:t>Long-term (20 months) radiometric drift detection: &lt; 0.9%</a:t>
            </a:r>
          </a:p>
          <a:p>
            <a:pPr marL="457189" marR="0" lvl="0" indent="-457189" algn="l" defTabSz="609585" rtl="0" eaLnBrk="1" fontAlgn="auto" latinLnBrk="0" hangingPunct="1">
              <a:lnSpc>
                <a:spcPct val="100000"/>
              </a:lnSpc>
              <a:spcBef>
                <a:spcPct val="20000"/>
              </a:spcBef>
              <a:spcAft>
                <a:spcPts val="0"/>
              </a:spcAft>
              <a:buClrTx/>
              <a:buSzTx/>
              <a:buFont typeface="Wingdings" charset="2"/>
              <a:buChar char="Ø"/>
              <a:tabLst/>
              <a:defRPr/>
            </a:pPr>
            <a:r>
              <a:rPr kumimoji="0" lang="en-US" sz="1800" b="0" i="0" u="none" strike="noStrike" kern="1200" cap="none" spc="0" normalizeH="0" baseline="0" noProof="0">
                <a:ln>
                  <a:noFill/>
                </a:ln>
                <a:solidFill>
                  <a:prstClr val="black"/>
                </a:solidFill>
                <a:effectLst/>
                <a:uLnTx/>
                <a:uFillTx/>
                <a:latin typeface="Calibri"/>
                <a:ea typeface="+mn-ea"/>
                <a:cs typeface="+mn-cs"/>
                <a:sym typeface="Arial"/>
              </a:rPr>
              <a:t>Nonlinearity: &lt;2% of 98% well response, and knowledge (after corr.) &lt; 0.5% from 2-98% of well response</a:t>
            </a:r>
          </a:p>
          <a:p>
            <a:pPr marL="457189" marR="0" lvl="0" indent="-457189" algn="l" defTabSz="609585" rtl="0" eaLnBrk="1" fontAlgn="auto" latinLnBrk="0" hangingPunct="1">
              <a:lnSpc>
                <a:spcPct val="100000"/>
              </a:lnSpc>
              <a:spcBef>
                <a:spcPct val="20000"/>
              </a:spcBef>
              <a:spcAft>
                <a:spcPts val="0"/>
              </a:spcAft>
              <a:buClrTx/>
              <a:buSzTx/>
              <a:buFont typeface="Wingdings" charset="2"/>
              <a:buChar char="Ø"/>
              <a:tabLst/>
              <a:defRPr/>
            </a:pPr>
            <a:r>
              <a:rPr kumimoji="0" lang="en-US" sz="1800" b="0" i="0" u="none" strike="noStrike" kern="1200" cap="none" spc="0" normalizeH="0" baseline="0" noProof="0">
                <a:ln>
                  <a:noFill/>
                </a:ln>
                <a:solidFill>
                  <a:prstClr val="black"/>
                </a:solidFill>
                <a:effectLst/>
                <a:uLnTx/>
                <a:uFillTx/>
                <a:latin typeface="Calibri"/>
                <a:ea typeface="+mn-ea"/>
                <a:cs typeface="+mn-cs"/>
                <a:sym typeface="Arial"/>
              </a:rPr>
              <a:t>Pre-launch Wavelength mapping uncertainty: &lt; 0.02 nm</a:t>
            </a:r>
          </a:p>
          <a:p>
            <a:pPr marL="457189" marR="0" lvl="0" indent="-457189" algn="l" defTabSz="609585" rtl="0" eaLnBrk="1" fontAlgn="auto" latinLnBrk="0" hangingPunct="1">
              <a:lnSpc>
                <a:spcPct val="100000"/>
              </a:lnSpc>
              <a:spcBef>
                <a:spcPct val="20000"/>
              </a:spcBef>
              <a:spcAft>
                <a:spcPts val="0"/>
              </a:spcAft>
              <a:buClrTx/>
              <a:buSzTx/>
              <a:buFont typeface="Wingdings" charset="2"/>
              <a:buChar char="Ø"/>
              <a:tabLst/>
              <a:defRPr/>
            </a:pPr>
            <a:r>
              <a:rPr kumimoji="0" lang="en-US" sz="1800" b="0" i="0" u="none" strike="noStrike" kern="1200" cap="none" spc="0" normalizeH="0" baseline="0" noProof="0">
                <a:ln>
                  <a:noFill/>
                </a:ln>
                <a:solidFill>
                  <a:prstClr val="black"/>
                </a:solidFill>
                <a:effectLst/>
                <a:uLnTx/>
                <a:uFillTx/>
                <a:latin typeface="Calibri"/>
                <a:ea typeface="+mn-ea"/>
                <a:cs typeface="+mn-cs"/>
                <a:sym typeface="Arial"/>
              </a:rPr>
              <a:t>Spectral stability (within 24 hours): &lt; 0.1 nm for radiance &amp; irradiance</a:t>
            </a:r>
          </a:p>
          <a:p>
            <a:pPr marL="457189" marR="0" lvl="0" indent="-457189" algn="l" defTabSz="609585" rtl="0" eaLnBrk="1" fontAlgn="auto" latinLnBrk="0" hangingPunct="1">
              <a:lnSpc>
                <a:spcPct val="100000"/>
              </a:lnSpc>
              <a:spcBef>
                <a:spcPct val="20000"/>
              </a:spcBef>
              <a:spcAft>
                <a:spcPts val="0"/>
              </a:spcAft>
              <a:buClrTx/>
              <a:buSzTx/>
              <a:buFont typeface="Wingdings" charset="2"/>
              <a:buChar char="Ø"/>
              <a:tabLst/>
              <a:defRPr/>
            </a:pPr>
            <a:r>
              <a:rPr kumimoji="0" lang="en-US" sz="1800" b="0" i="0" u="none" strike="noStrike" kern="1200" cap="none" spc="0" normalizeH="0" baseline="0" noProof="0">
                <a:ln>
                  <a:noFill/>
                </a:ln>
                <a:solidFill>
                  <a:prstClr val="black"/>
                </a:solidFill>
                <a:effectLst/>
                <a:uLnTx/>
                <a:uFillTx/>
                <a:latin typeface="Calibri"/>
                <a:ea typeface="+mn-ea"/>
                <a:cs typeface="+mn-cs"/>
                <a:sym typeface="Arial"/>
              </a:rPr>
              <a:t>Spectral co-registration error: &lt; 0.7 pixel between 2 bands, &lt; 0.4 pixel within UV or visible bands</a:t>
            </a:r>
          </a:p>
        </p:txBody>
      </p:sp>
      <p:sp>
        <p:nvSpPr>
          <p:cNvPr id="19" name="Content Placeholder 18">
            <a:extLst>
              <a:ext uri="{FF2B5EF4-FFF2-40B4-BE49-F238E27FC236}">
                <a16:creationId xmlns:a16="http://schemas.microsoft.com/office/drawing/2014/main" id="{1013AEB4-D3BC-4EE9-B27D-C5E7AF208AEF}"/>
              </a:ext>
            </a:extLst>
          </p:cNvPr>
          <p:cNvSpPr>
            <a:spLocks noGrp="1"/>
          </p:cNvSpPr>
          <p:nvPr>
            <p:ph idx="1"/>
          </p:nvPr>
        </p:nvSpPr>
        <p:spPr>
          <a:xfrm>
            <a:off x="101600" y="1143000"/>
            <a:ext cx="11988800" cy="1324649"/>
          </a:xfrm>
        </p:spPr>
        <p:txBody>
          <a:bodyPr/>
          <a:lstStyle/>
          <a:p>
            <a:r>
              <a:rPr lang="en-US" sz="1800"/>
              <a:t>L1b products: Spectral Radiance, Irradiance and Uncertainty, Spectral Scale, Geo-location (</a:t>
            </a:r>
            <a:r>
              <a:rPr lang="en-US" sz="1800" err="1"/>
              <a:t>lat</a:t>
            </a:r>
            <a:r>
              <a:rPr lang="en-US" sz="1800"/>
              <a:t>/</a:t>
            </a:r>
            <a:r>
              <a:rPr lang="en-US" sz="1800" err="1"/>
              <a:t>lon</a:t>
            </a:r>
            <a:r>
              <a:rPr lang="en-US" sz="1800"/>
              <a:t>)</a:t>
            </a:r>
          </a:p>
          <a:p>
            <a:r>
              <a:rPr lang="en-US" sz="1800"/>
              <a:t>PLRA: no requirement for radiance or irradiance, geolocation accuracy &lt; 4km</a:t>
            </a:r>
          </a:p>
          <a:p>
            <a:r>
              <a:rPr lang="en-US" sz="1800"/>
              <a:t>Instrument design &amp; performance requirements were derived from L2 precision req.</a:t>
            </a:r>
          </a:p>
          <a:p>
            <a:r>
              <a:rPr lang="en-US" sz="1800"/>
              <a:t>Signal to Noise Ratio (SNR) was the dominate factor for radiance performance</a:t>
            </a:r>
          </a:p>
        </p:txBody>
      </p:sp>
      <p:sp>
        <p:nvSpPr>
          <p:cNvPr id="18" name="Title 17">
            <a:extLst>
              <a:ext uri="{FF2B5EF4-FFF2-40B4-BE49-F238E27FC236}">
                <a16:creationId xmlns:a16="http://schemas.microsoft.com/office/drawing/2014/main" id="{F9CD542C-BEC2-4DF3-BFD0-835DD07644B4}"/>
              </a:ext>
            </a:extLst>
          </p:cNvPr>
          <p:cNvSpPr>
            <a:spLocks noGrp="1"/>
          </p:cNvSpPr>
          <p:nvPr>
            <p:ph type="title"/>
          </p:nvPr>
        </p:nvSpPr>
        <p:spPr>
          <a:xfrm>
            <a:off x="0" y="0"/>
            <a:ext cx="12191999" cy="975701"/>
          </a:xfrm>
        </p:spPr>
        <p:txBody>
          <a:bodyPr/>
          <a:lstStyle/>
          <a:p>
            <a:r>
              <a:rPr lang="en-US" dirty="0"/>
              <a:t>L1b Requirements</a:t>
            </a:r>
          </a:p>
        </p:txBody>
      </p:sp>
      <p:sp>
        <p:nvSpPr>
          <p:cNvPr id="5" name="Slide Number Placeholder 4">
            <a:extLst>
              <a:ext uri="{FF2B5EF4-FFF2-40B4-BE49-F238E27FC236}">
                <a16:creationId xmlns:a16="http://schemas.microsoft.com/office/drawing/2014/main" id="{ABFD2C0B-9635-4F28-A1FA-26B0A4A65B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144362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47099" y="195012"/>
            <a:ext cx="10515600" cy="1325563"/>
          </a:xfrm>
        </p:spPr>
        <p:txBody>
          <a:bodyPr>
            <a:noAutofit/>
          </a:bodyPr>
          <a:lstStyle/>
          <a:p>
            <a:r>
              <a:rPr lang="en-US" sz="3600" dirty="0">
                <a:solidFill>
                  <a:schemeClr val="bg1"/>
                </a:solidFill>
                <a:latin typeface="Calibri" panose="020F0502020204030204" pitchFamily="34" charset="0"/>
                <a:cs typeface="Calibri" panose="020F0502020204030204" pitchFamily="34" charset="0"/>
              </a:rPr>
              <a:t>Satellite Remote Sensing</a:t>
            </a:r>
          </a:p>
        </p:txBody>
      </p:sp>
      <p:sp>
        <p:nvSpPr>
          <p:cNvPr id="6" name="Content Placeholder 5"/>
          <p:cNvSpPr>
            <a:spLocks noGrp="1"/>
          </p:cNvSpPr>
          <p:nvPr>
            <p:ph sz="half" idx="1"/>
          </p:nvPr>
        </p:nvSpPr>
        <p:spPr>
          <a:xfrm>
            <a:off x="111846" y="1449412"/>
            <a:ext cx="6895702" cy="5337427"/>
          </a:xfrm>
        </p:spPr>
        <p:txBody>
          <a:bodyPr>
            <a:normAutofit/>
          </a:bodyPr>
          <a:lstStyle/>
          <a:p>
            <a:pPr>
              <a:lnSpc>
                <a:spcPct val="100000"/>
              </a:lnSpc>
            </a:pPr>
            <a:r>
              <a:rPr lang="en-US" sz="2667" dirty="0"/>
              <a:t>Satellites can provide continuous mapping</a:t>
            </a:r>
          </a:p>
          <a:p>
            <a:pPr lvl="1">
              <a:lnSpc>
                <a:spcPct val="100000"/>
              </a:lnSpc>
            </a:pPr>
            <a:r>
              <a:rPr lang="en-US" sz="2133" dirty="0"/>
              <a:t>Monitor remote regions</a:t>
            </a:r>
          </a:p>
          <a:p>
            <a:pPr lvl="1">
              <a:lnSpc>
                <a:spcPct val="100000"/>
              </a:lnSpc>
            </a:pPr>
            <a:r>
              <a:rPr lang="en-US" sz="2133" dirty="0"/>
              <a:t>Measure globally</a:t>
            </a:r>
          </a:p>
          <a:p>
            <a:pPr>
              <a:lnSpc>
                <a:spcPct val="100000"/>
              </a:lnSpc>
            </a:pPr>
            <a:r>
              <a:rPr lang="en-US" sz="2667" b="1" dirty="0">
                <a:solidFill>
                  <a:srgbClr val="0000FF"/>
                </a:solidFill>
              </a:rPr>
              <a:t>UV/visible/near-infrared instruments </a:t>
            </a:r>
            <a:r>
              <a:rPr lang="en-US" sz="2667" dirty="0"/>
              <a:t>are sensitive to</a:t>
            </a:r>
            <a:r>
              <a:rPr lang="en-US" sz="2667" b="1" dirty="0">
                <a:solidFill>
                  <a:srgbClr val="FF0000"/>
                </a:solidFill>
              </a:rPr>
              <a:t> </a:t>
            </a:r>
            <a:r>
              <a:rPr lang="en-US" sz="2667" dirty="0"/>
              <a:t>pollutants in the lower atmosphere</a:t>
            </a:r>
          </a:p>
          <a:p>
            <a:pPr>
              <a:lnSpc>
                <a:spcPct val="100000"/>
              </a:lnSpc>
            </a:pPr>
            <a:r>
              <a:rPr lang="en-US" sz="2667" dirty="0"/>
              <a:t>Currently:</a:t>
            </a:r>
          </a:p>
          <a:p>
            <a:pPr lvl="1">
              <a:lnSpc>
                <a:spcPct val="100000"/>
              </a:lnSpc>
            </a:pPr>
            <a:r>
              <a:rPr lang="en-US" sz="2133" dirty="0"/>
              <a:t>Eight UV/Vis instruments in Low Earth Orbit </a:t>
            </a:r>
          </a:p>
          <a:p>
            <a:pPr lvl="1">
              <a:lnSpc>
                <a:spcPct val="100000"/>
              </a:lnSpc>
            </a:pPr>
            <a:r>
              <a:rPr lang="en-US" sz="2133" dirty="0"/>
              <a:t>Measure a location typically once per day</a:t>
            </a:r>
          </a:p>
          <a:p>
            <a:pPr lvl="1">
              <a:lnSpc>
                <a:spcPct val="100000"/>
              </a:lnSpc>
            </a:pPr>
            <a:r>
              <a:rPr lang="en-US" sz="2133" dirty="0"/>
              <a:t>Spatial resolutions ~3.5 × 5.5 km</a:t>
            </a:r>
            <a:r>
              <a:rPr lang="en-US" sz="2133" baseline="30000" dirty="0"/>
              <a:t>2</a:t>
            </a:r>
            <a:r>
              <a:rPr lang="en-US" sz="2133" dirty="0"/>
              <a:t> to ~50 × 80 km</a:t>
            </a:r>
            <a:r>
              <a:rPr lang="en-US" sz="2133" baseline="30000" dirty="0"/>
              <a:t>2</a:t>
            </a:r>
          </a:p>
          <a:p>
            <a:pPr>
              <a:lnSpc>
                <a:spcPct val="100000"/>
              </a:lnSpc>
            </a:pPr>
            <a:endParaRPr lang="en-US" sz="2667" dirty="0"/>
          </a:p>
          <a:p>
            <a:pPr>
              <a:lnSpc>
                <a:spcPct val="100000"/>
              </a:lnSpc>
            </a:pPr>
            <a:endParaRPr lang="en-US" sz="2667" dirty="0"/>
          </a:p>
        </p:txBody>
      </p:sp>
      <p:pic>
        <p:nvPicPr>
          <p:cNvPr id="8" name="Picture 7">
            <a:extLst>
              <a:ext uri="{FF2B5EF4-FFF2-40B4-BE49-F238E27FC236}">
                <a16:creationId xmlns:a16="http://schemas.microsoft.com/office/drawing/2014/main" id="{607E67C1-7F52-F64B-9B0E-EF75C4F8CA3A}"/>
              </a:ext>
            </a:extLst>
          </p:cNvPr>
          <p:cNvPicPr>
            <a:picLocks noChangeAspect="1"/>
          </p:cNvPicPr>
          <p:nvPr/>
        </p:nvPicPr>
        <p:blipFill>
          <a:blip r:embed="rId3"/>
          <a:stretch>
            <a:fillRect/>
          </a:stretch>
        </p:blipFill>
        <p:spPr>
          <a:xfrm>
            <a:off x="7031005" y="2429093"/>
            <a:ext cx="5025692" cy="2826952"/>
          </a:xfrm>
          <a:prstGeom prst="rect">
            <a:avLst/>
          </a:prstGeom>
        </p:spPr>
      </p:pic>
      <p:sp>
        <p:nvSpPr>
          <p:cNvPr id="10" name="TextBox 9">
            <a:extLst>
              <a:ext uri="{FF2B5EF4-FFF2-40B4-BE49-F238E27FC236}">
                <a16:creationId xmlns:a16="http://schemas.microsoft.com/office/drawing/2014/main" id="{DE7047E2-100F-8B4E-B583-9A0746AFB7BA}"/>
              </a:ext>
            </a:extLst>
          </p:cNvPr>
          <p:cNvSpPr txBox="1"/>
          <p:nvPr/>
        </p:nvSpPr>
        <p:spPr>
          <a:xfrm>
            <a:off x="9489637" y="4854537"/>
            <a:ext cx="2590517" cy="461665"/>
          </a:xfrm>
          <a:prstGeom prst="rect">
            <a:avLst/>
          </a:prstGeom>
          <a:noFill/>
        </p:spPr>
        <p:txBody>
          <a:bodyPr wrap="none" rtlCol="0">
            <a:spAutoFit/>
          </a:bodyPr>
          <a:lstStyle/>
          <a:p>
            <a:r>
              <a:rPr lang="en-US" sz="2400" dirty="0">
                <a:solidFill>
                  <a:schemeClr val="bg1"/>
                </a:solidFill>
              </a:rPr>
              <a:t>TROPOMI NO</a:t>
            </a:r>
            <a:r>
              <a:rPr lang="en-US" sz="2400" baseline="-25000" dirty="0">
                <a:solidFill>
                  <a:schemeClr val="bg1"/>
                </a:solidFill>
              </a:rPr>
              <a:t>2</a:t>
            </a:r>
            <a:r>
              <a:rPr lang="en-US" sz="2400" dirty="0">
                <a:solidFill>
                  <a:schemeClr val="bg1"/>
                </a:solidFill>
              </a:rPr>
              <a:t>, ESA</a:t>
            </a:r>
          </a:p>
        </p:txBody>
      </p:sp>
      <p:sp>
        <p:nvSpPr>
          <p:cNvPr id="2" name="Slide Number Placeholder 2">
            <a:extLst>
              <a:ext uri="{FF2B5EF4-FFF2-40B4-BE49-F238E27FC236}">
                <a16:creationId xmlns:a16="http://schemas.microsoft.com/office/drawing/2014/main" id="{5F6AAEB2-8D21-F603-72F4-3206127592DF}"/>
              </a:ext>
            </a:extLst>
          </p:cNvPr>
          <p:cNvSpPr txBox="1">
            <a:spLocks/>
          </p:cNvSpPr>
          <p:nvPr/>
        </p:nvSpPr>
        <p:spPr>
          <a:xfrm>
            <a:off x="9448800" y="6519536"/>
            <a:ext cx="2743200" cy="2707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US" sz="1600" smtClean="0">
                <a:solidFill>
                  <a:schemeClr val="tx1">
                    <a:lumMod val="50000"/>
                    <a:lumOff val="50000"/>
                  </a:schemeClr>
                </a:solidFill>
                <a:latin typeface="Arial" panose="020B0604020202020204" pitchFamily="34" charset="0"/>
                <a:cs typeface="Arial" panose="020B0604020202020204" pitchFamily="34" charset="0"/>
              </a:rPr>
              <a:pPr algn="r"/>
              <a:t>5</a:t>
            </a:fld>
            <a:endParaRPr lang="en-US" sz="16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5821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2"/>
          <p:cNvSpPr txBox="1">
            <a:spLocks noChangeArrowheads="1"/>
          </p:cNvSpPr>
          <p:nvPr/>
        </p:nvSpPr>
        <p:spPr bwMode="auto">
          <a:xfrm>
            <a:off x="643164" y="1776327"/>
            <a:ext cx="2626823" cy="3046988"/>
          </a:xfrm>
          <a:prstGeom prst="rect">
            <a:avLst/>
          </a:prstGeom>
          <a:solidFill>
            <a:srgbClr val="FFFFFF"/>
          </a:solidFill>
          <a:ln w="9525">
            <a:noFill/>
            <a:miter lim="800000"/>
            <a:headEnd/>
            <a:tailEnd/>
          </a:ln>
        </p:spPr>
        <p:txBody>
          <a:bodyPr wrap="square">
            <a:prstTxWarp prst="textNoShape">
              <a:avLst/>
            </a:prstTxWarp>
            <a:spAutoFit/>
          </a:bodyPr>
          <a:lstStyle/>
          <a:p>
            <a:pPr marL="0" marR="0" lvl="0" indent="0" algn="l" defTabSz="914400" rtl="0" eaLnBrk="0" fontAlgn="auto" latinLnBrk="0" hangingPunct="0">
              <a:lnSpc>
                <a:spcPct val="100000"/>
              </a:lnSpc>
              <a:spcBef>
                <a:spcPct val="5000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90"/>
                </a:solidFill>
                <a:effectLst/>
                <a:uLnTx/>
                <a:uFillTx/>
                <a:latin typeface="Calibri"/>
                <a:cs typeface="Arial"/>
                <a:sym typeface="Arial"/>
              </a:rPr>
              <a:t>Hourly NO</a:t>
            </a:r>
            <a:r>
              <a:rPr kumimoji="0" lang="en-US" sz="2400" b="1" i="0" u="none" strike="noStrike" kern="0" cap="none" spc="0" normalizeH="0" baseline="-25000" noProof="0" dirty="0">
                <a:ln>
                  <a:noFill/>
                </a:ln>
                <a:solidFill>
                  <a:srgbClr val="000090"/>
                </a:solidFill>
                <a:effectLst/>
                <a:uLnTx/>
                <a:uFillTx/>
                <a:latin typeface="Calibri"/>
                <a:cs typeface="Arial"/>
                <a:sym typeface="Arial"/>
              </a:rPr>
              <a:t>2</a:t>
            </a:r>
            <a:r>
              <a:rPr kumimoji="0" lang="en-US" sz="2400" b="1" i="0" u="none" strike="noStrike" kern="0" cap="none" spc="0" normalizeH="0" baseline="0" noProof="0" dirty="0">
                <a:ln>
                  <a:noFill/>
                </a:ln>
                <a:solidFill>
                  <a:srgbClr val="000090"/>
                </a:solidFill>
                <a:effectLst/>
                <a:uLnTx/>
                <a:uFillTx/>
                <a:latin typeface="Calibri"/>
                <a:cs typeface="Arial"/>
                <a:sym typeface="Arial"/>
              </a:rPr>
              <a:t> surface concentration and integrated column calculated by CMAQ air quality model: Houston, TX, June 22-23, 2005</a:t>
            </a:r>
          </a:p>
        </p:txBody>
      </p:sp>
      <p:grpSp>
        <p:nvGrpSpPr>
          <p:cNvPr id="21" name="Group 20">
            <a:extLst>
              <a:ext uri="{FF2B5EF4-FFF2-40B4-BE49-F238E27FC236}">
                <a16:creationId xmlns:a16="http://schemas.microsoft.com/office/drawing/2014/main" id="{F7EF1B0C-8947-4B0A-93A9-D93D02963ABF}"/>
              </a:ext>
            </a:extLst>
          </p:cNvPr>
          <p:cNvGrpSpPr/>
          <p:nvPr/>
        </p:nvGrpSpPr>
        <p:grpSpPr>
          <a:xfrm>
            <a:off x="3913150" y="1124418"/>
            <a:ext cx="5860626" cy="4350806"/>
            <a:chOff x="3912061" y="1152188"/>
            <a:chExt cx="6119179" cy="4767268"/>
          </a:xfrm>
        </p:grpSpPr>
        <p:pic>
          <p:nvPicPr>
            <p:cNvPr id="3" name="Picture 2" descr="Fishman.BAMS.Fig11.png"/>
            <p:cNvPicPr>
              <a:picLocks noChangeAspect="1"/>
            </p:cNvPicPr>
            <p:nvPr/>
          </p:nvPicPr>
          <p:blipFill>
            <a:blip r:embed="rId3"/>
            <a:srcRect l="8688" t="12296" r="10355" b="6091"/>
            <a:stretch>
              <a:fillRect/>
            </a:stretch>
          </p:blipFill>
          <p:spPr bwMode="auto">
            <a:xfrm>
              <a:off x="3912061" y="1152188"/>
              <a:ext cx="6119179" cy="4767268"/>
            </a:xfrm>
            <a:prstGeom prst="rect">
              <a:avLst/>
            </a:prstGeom>
            <a:noFill/>
            <a:ln w="9525">
              <a:noFill/>
              <a:miter lim="800000"/>
              <a:headEnd/>
              <a:tailEnd/>
            </a:ln>
          </p:spPr>
        </p:pic>
        <p:sp>
          <p:nvSpPr>
            <p:cNvPr id="7" name="TextBox 7"/>
            <p:cNvSpPr txBox="1">
              <a:spLocks noChangeArrowheads="1"/>
            </p:cNvSpPr>
            <p:nvPr/>
          </p:nvSpPr>
          <p:spPr bwMode="auto">
            <a:xfrm>
              <a:off x="5289936" y="5711225"/>
              <a:ext cx="756938" cy="184666"/>
            </a:xfrm>
            <a:prstGeom prst="rect">
              <a:avLst/>
            </a:prstGeom>
            <a:solidFill>
              <a:srgbClr val="FFFFFF"/>
            </a:solidFill>
            <a:ln w="9525">
              <a:noFill/>
              <a:miter lim="800000"/>
              <a:headEnd/>
              <a:tailEnd/>
            </a:ln>
          </p:spPr>
          <p:txBody>
            <a:bodyPr wrap="none" tIns="0" bIns="0">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cs typeface="Arial"/>
                  <a:sym typeface="Arial"/>
                </a:rPr>
                <a:t>June 22</a:t>
              </a:r>
            </a:p>
          </p:txBody>
        </p:sp>
        <p:sp>
          <p:nvSpPr>
            <p:cNvPr id="8" name="TextBox 9"/>
            <p:cNvSpPr txBox="1">
              <a:spLocks noChangeArrowheads="1"/>
            </p:cNvSpPr>
            <p:nvPr/>
          </p:nvSpPr>
          <p:spPr bwMode="auto">
            <a:xfrm>
              <a:off x="6525614" y="5711224"/>
              <a:ext cx="1407758" cy="169277"/>
            </a:xfrm>
            <a:prstGeom prst="rect">
              <a:avLst/>
            </a:prstGeom>
            <a:solidFill>
              <a:srgbClr val="FFFFFF"/>
            </a:solidFill>
            <a:ln w="9525">
              <a:noFill/>
              <a:miter lim="800000"/>
              <a:headEnd/>
              <a:tailEnd/>
            </a:ln>
          </p:spPr>
          <p:txBody>
            <a:bodyPr wrap="none" tIns="0" bIns="0">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00000"/>
                  </a:solidFill>
                  <a:effectLst/>
                  <a:uLnTx/>
                  <a:uFillTx/>
                  <a:latin typeface="Arial"/>
                  <a:cs typeface="Arial"/>
                  <a:sym typeface="Arial"/>
                </a:rPr>
                <a:t>Hour of Day (UTC)</a:t>
              </a:r>
            </a:p>
          </p:txBody>
        </p:sp>
        <p:sp>
          <p:nvSpPr>
            <p:cNvPr id="9" name="TextBox 8"/>
            <p:cNvSpPr txBox="1">
              <a:spLocks noChangeArrowheads="1"/>
            </p:cNvSpPr>
            <p:nvPr/>
          </p:nvSpPr>
          <p:spPr bwMode="auto">
            <a:xfrm>
              <a:off x="8143588" y="5711225"/>
              <a:ext cx="756938" cy="184666"/>
            </a:xfrm>
            <a:prstGeom prst="rect">
              <a:avLst/>
            </a:prstGeom>
            <a:solidFill>
              <a:srgbClr val="FFFFFF"/>
            </a:solidFill>
            <a:ln w="9525">
              <a:noFill/>
              <a:miter lim="800000"/>
              <a:headEnd/>
              <a:tailEnd/>
            </a:ln>
          </p:spPr>
          <p:txBody>
            <a:bodyPr wrap="none" tIns="0" bIns="0">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Arial"/>
                  <a:cs typeface="Arial"/>
                  <a:sym typeface="Arial"/>
                </a:rPr>
                <a:t>June 23</a:t>
              </a:r>
            </a:p>
          </p:txBody>
        </p:sp>
      </p:grpSp>
      <p:sp>
        <p:nvSpPr>
          <p:cNvPr id="10" name="Text Box 42"/>
          <p:cNvSpPr txBox="1">
            <a:spLocks noChangeArrowheads="1"/>
          </p:cNvSpPr>
          <p:nvPr/>
        </p:nvSpPr>
        <p:spPr bwMode="auto">
          <a:xfrm>
            <a:off x="1" y="5465326"/>
            <a:ext cx="12192000" cy="1446550"/>
          </a:xfrm>
          <a:prstGeom prst="rect">
            <a:avLst/>
          </a:prstGeom>
          <a:noFill/>
          <a:ln w="19050">
            <a:solidFill>
              <a:srgbClr val="FF0000"/>
            </a:solidFill>
            <a:miter lim="800000"/>
            <a:headEnd/>
            <a:tailEnd/>
          </a:ln>
        </p:spPr>
        <p:txBody>
          <a:bodyPr wrap="square">
            <a:prstTxWarp prst="textNoShape">
              <a:avLst/>
            </a:prstTxWarp>
            <a:spAutoFit/>
          </a:bodyPr>
          <a:lstStyle/>
          <a:p>
            <a:pPr marL="342900" marR="0" lvl="0" indent="-342900" defTabSz="914400" rtl="0" eaLnBrk="0" fontAlgn="auto" latinLnBrk="0" hangingPunct="0">
              <a:lnSpc>
                <a:spcPct val="100000"/>
              </a:lnSpc>
              <a:spcAft>
                <a:spcPts val="0"/>
              </a:spcAft>
              <a:buClr>
                <a:srgbClr val="000000"/>
              </a:buClr>
              <a:buSzTx/>
              <a:buFont typeface="Wingdings" pitchFamily="2" charset="2"/>
              <a:buChar char="Ø"/>
              <a:tabLst/>
              <a:defRPr/>
            </a:pPr>
            <a:r>
              <a:rPr kumimoji="0" lang="en-US" sz="2200" b="1" i="0" u="none" strike="noStrike" kern="0" cap="none" spc="0" normalizeH="0" baseline="0" noProof="0" dirty="0">
                <a:ln>
                  <a:noFill/>
                </a:ln>
                <a:solidFill>
                  <a:srgbClr val="000090"/>
                </a:solidFill>
                <a:effectLst/>
                <a:uLnTx/>
                <a:uFillTx/>
                <a:latin typeface="Calibri"/>
                <a:cs typeface="Arial"/>
                <a:sym typeface="Arial"/>
              </a:rPr>
              <a:t>LEO observations provide limited information on </a:t>
            </a:r>
            <a:r>
              <a:rPr kumimoji="0" lang="en-US" sz="2200" b="1" i="0" u="sng" strike="noStrike" kern="0" cap="none" spc="0" normalizeH="0" baseline="0" noProof="0" dirty="0">
                <a:ln>
                  <a:noFill/>
                </a:ln>
                <a:solidFill>
                  <a:srgbClr val="000090"/>
                </a:solidFill>
                <a:effectLst/>
                <a:uLnTx/>
                <a:uFillTx/>
                <a:latin typeface="Calibri"/>
                <a:cs typeface="Arial"/>
                <a:sym typeface="Arial"/>
              </a:rPr>
              <a:t>rapidly varying</a:t>
            </a:r>
            <a:r>
              <a:rPr kumimoji="0" lang="en-US" sz="2200" b="1" i="0" u="none" strike="noStrike" kern="0" cap="none" spc="0" normalizeH="0" baseline="0" noProof="0" dirty="0">
                <a:ln>
                  <a:noFill/>
                </a:ln>
                <a:solidFill>
                  <a:srgbClr val="000090"/>
                </a:solidFill>
                <a:effectLst/>
                <a:uLnTx/>
                <a:uFillTx/>
                <a:latin typeface="Calibri"/>
                <a:cs typeface="Arial"/>
                <a:sym typeface="Arial"/>
              </a:rPr>
              <a:t> emissions, chemistry, &amp; transport</a:t>
            </a:r>
          </a:p>
          <a:p>
            <a:pPr marL="342900" indent="-342900" eaLnBrk="0" hangingPunct="0">
              <a:buClr>
                <a:srgbClr val="000000"/>
              </a:buClr>
              <a:buFont typeface="Wingdings" pitchFamily="2" charset="2"/>
              <a:buChar char="Ø"/>
            </a:pPr>
            <a:r>
              <a:rPr kumimoji="0" lang="en-US" sz="2200" b="1" i="0" u="none" strike="noStrike" kern="0" cap="none" spc="0" normalizeH="0" baseline="0" noProof="0" dirty="0">
                <a:ln>
                  <a:noFill/>
                </a:ln>
                <a:solidFill>
                  <a:srgbClr val="000090"/>
                </a:solidFill>
                <a:effectLst/>
                <a:uLnTx/>
                <a:uFillTx/>
                <a:latin typeface="Calibri"/>
                <a:cs typeface="Arial"/>
                <a:sym typeface="Arial"/>
              </a:rPr>
              <a:t>GEO will provide observations at temporal and spatial scales highly relevant to air quality processes</a:t>
            </a:r>
          </a:p>
          <a:p>
            <a:pPr marL="342900" indent="-342900" eaLnBrk="0" hangingPunct="0">
              <a:buClr>
                <a:srgbClr val="000000"/>
              </a:buClr>
              <a:buFont typeface="Wingdings" pitchFamily="2" charset="2"/>
              <a:buChar char="Ø"/>
            </a:pPr>
            <a:r>
              <a:rPr kumimoji="0" lang="en-US" sz="2200" b="1" i="0" u="none" strike="noStrike" kern="0" cap="none" spc="0" normalizeH="0" baseline="0" noProof="0" dirty="0">
                <a:ln>
                  <a:noFill/>
                </a:ln>
                <a:solidFill>
                  <a:srgbClr val="000090"/>
                </a:solidFill>
                <a:effectLst/>
                <a:uLnTx/>
                <a:uFillTx/>
                <a:latin typeface="Calibri"/>
                <a:cs typeface="Arial"/>
                <a:sym typeface="Arial"/>
              </a:rPr>
              <a:t>NRC’s 2007 Earth Science Decadal Survey recommended Geostationary Coastal &amp; Air Pollution Events (GEO-CAPE) mission</a:t>
            </a:r>
          </a:p>
        </p:txBody>
      </p:sp>
      <p:sp>
        <p:nvSpPr>
          <p:cNvPr id="20" name="Title 19">
            <a:extLst>
              <a:ext uri="{FF2B5EF4-FFF2-40B4-BE49-F238E27FC236}">
                <a16:creationId xmlns:a16="http://schemas.microsoft.com/office/drawing/2014/main" id="{C3A366E3-A82B-46F7-828F-F4D70E376DC5}"/>
              </a:ext>
            </a:extLst>
          </p:cNvPr>
          <p:cNvSpPr>
            <a:spLocks noGrp="1"/>
          </p:cNvSpPr>
          <p:nvPr>
            <p:ph type="title"/>
          </p:nvPr>
        </p:nvSpPr>
        <p:spPr/>
        <p:txBody>
          <a:bodyPr/>
          <a:lstStyle/>
          <a:p>
            <a:r>
              <a:rPr lang="en-US" dirty="0"/>
              <a:t>Why geostationary? </a:t>
            </a:r>
            <a:br>
              <a:rPr lang="en-US" dirty="0"/>
            </a:br>
            <a:r>
              <a:rPr lang="en-US" dirty="0"/>
              <a:t>High temporal and spatial resolution</a:t>
            </a:r>
          </a:p>
        </p:txBody>
      </p:sp>
      <p:sp>
        <p:nvSpPr>
          <p:cNvPr id="5" name="Slide Number Placeholder 4">
            <a:extLst>
              <a:ext uri="{FF2B5EF4-FFF2-40B4-BE49-F238E27FC236}">
                <a16:creationId xmlns:a16="http://schemas.microsoft.com/office/drawing/2014/main" id="{105BF7DD-F980-4328-B4B1-75919CCAA3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2" name="TextBox 1">
            <a:extLst>
              <a:ext uri="{FF2B5EF4-FFF2-40B4-BE49-F238E27FC236}">
                <a16:creationId xmlns:a16="http://schemas.microsoft.com/office/drawing/2014/main" id="{4FE37E9A-6D81-B335-5D3C-DF248F1A8C39}"/>
              </a:ext>
            </a:extLst>
          </p:cNvPr>
          <p:cNvSpPr txBox="1"/>
          <p:nvPr/>
        </p:nvSpPr>
        <p:spPr>
          <a:xfrm>
            <a:off x="643164" y="4791214"/>
            <a:ext cx="2435539" cy="400110"/>
          </a:xfrm>
          <a:prstGeom prst="rect">
            <a:avLst/>
          </a:prstGeom>
          <a:noFill/>
        </p:spPr>
        <p:txBody>
          <a:bodyPr wrap="none" rtlCol="0">
            <a:spAutoFit/>
          </a:bodyPr>
          <a:lstStyle/>
          <a:p>
            <a:r>
              <a:rPr lang="en-US" sz="2000" dirty="0"/>
              <a:t>[Fishman et al., 2008]</a:t>
            </a:r>
          </a:p>
        </p:txBody>
      </p:sp>
    </p:spTree>
    <p:extLst>
      <p:ext uri="{BB962C8B-B14F-4D97-AF65-F5344CB8AC3E}">
        <p14:creationId xmlns:p14="http://schemas.microsoft.com/office/powerpoint/2010/main" val="1469387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
          <p:cNvSpPr txBox="1">
            <a:spLocks noGrp="1"/>
          </p:cNvSpPr>
          <p:nvPr>
            <p:ph type="title"/>
          </p:nvPr>
        </p:nvSpPr>
        <p:spPr>
          <a:xfrm>
            <a:off x="1" y="53980"/>
            <a:ext cx="12191999" cy="975701"/>
          </a:xfrm>
        </p:spPr>
        <p:txBody>
          <a:bodyPr/>
          <a:lstStyle/>
          <a:p>
            <a:pPr lvl="0"/>
            <a:r>
              <a:rPr lang="en-US" dirty="0"/>
              <a:t>Hourly Daytime Atmospheric Pollution </a:t>
            </a:r>
            <a:br>
              <a:rPr lang="en-US" dirty="0"/>
            </a:br>
            <a:r>
              <a:rPr lang="en-US" dirty="0"/>
              <a:t>over North America from the GEO</a:t>
            </a:r>
          </a:p>
        </p:txBody>
      </p:sp>
      <p:pic>
        <p:nvPicPr>
          <p:cNvPr id="269" name="Google Shape;269;p2"/>
          <p:cNvPicPr preferRelativeResize="0">
            <a:picLocks noChangeAspect="1"/>
          </p:cNvPicPr>
          <p:nvPr/>
        </p:nvPicPr>
        <p:blipFill rotWithShape="1">
          <a:blip r:embed="rId3">
            <a:alphaModFix/>
          </a:blip>
          <a:srcRect/>
          <a:stretch/>
        </p:blipFill>
        <p:spPr>
          <a:xfrm>
            <a:off x="8034798" y="1160781"/>
            <a:ext cx="4041746" cy="5392419"/>
          </a:xfrm>
          <a:prstGeom prst="rect">
            <a:avLst/>
          </a:prstGeom>
          <a:noFill/>
          <a:ln>
            <a:noFill/>
          </a:ln>
        </p:spPr>
      </p:pic>
      <p:sp>
        <p:nvSpPr>
          <p:cNvPr id="270" name="Google Shape;270;p2"/>
          <p:cNvSpPr/>
          <p:nvPr/>
        </p:nvSpPr>
        <p:spPr>
          <a:xfrm>
            <a:off x="114300" y="1152237"/>
            <a:ext cx="7805042" cy="5400964"/>
          </a:xfrm>
          <a:prstGeom prst="rect">
            <a:avLst/>
          </a:prstGeom>
          <a:noFill/>
          <a:ln>
            <a:noFill/>
          </a:ln>
        </p:spPr>
        <p:txBody>
          <a:bodyPr spcFirstLastPara="1" wrap="square" lIns="91325" tIns="45650" rIns="91325" bIns="45650" anchor="t" anchorCtr="0">
            <a:no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1600" b="1" i="0" u="none" strike="noStrike" kern="0" cap="none" spc="0" normalizeH="0" baseline="0" noProof="0" dirty="0">
                <a:ln>
                  <a:noFill/>
                </a:ln>
                <a:solidFill>
                  <a:srgbClr val="013589"/>
                </a:solidFill>
                <a:effectLst/>
                <a:uLnTx/>
                <a:uFillTx/>
                <a:latin typeface="Calibri"/>
                <a:ea typeface="Arial"/>
                <a:cs typeface="Arial"/>
                <a:sym typeface="Arial"/>
              </a:rPr>
              <a:t>NASA’s first Earth Venture Instrument (EVI) selected in 2012 &amp; first </a:t>
            </a:r>
            <a:r>
              <a:rPr kumimoji="0" lang="en-US" sz="1600" b="1" i="0" u="none" strike="noStrike" kern="0" cap="none" spc="0" normalizeH="0" baseline="0" noProof="0" dirty="0">
                <a:ln>
                  <a:noFill/>
                </a:ln>
                <a:solidFill>
                  <a:srgbClr val="013589"/>
                </a:solidFill>
                <a:effectLst/>
                <a:uLnTx/>
                <a:uFillTx/>
                <a:latin typeface="Calibri"/>
                <a:cs typeface="Arial"/>
                <a:sym typeface="Arial"/>
              </a:rPr>
              <a:t>hosted </a:t>
            </a:r>
            <a:r>
              <a:rPr kumimoji="0" lang="en-US" sz="1600" b="1" i="0" u="none" strike="noStrike" kern="0" cap="none" spc="0" normalizeH="0" baseline="0" noProof="0" dirty="0">
                <a:ln>
                  <a:noFill/>
                </a:ln>
                <a:solidFill>
                  <a:srgbClr val="013589"/>
                </a:solidFill>
                <a:effectLst/>
                <a:uLnTx/>
                <a:uFillTx/>
                <a:latin typeface="Calibri"/>
                <a:ea typeface="Arial"/>
                <a:cs typeface="Arial"/>
                <a:sym typeface="Arial"/>
              </a:rPr>
              <a:t>payload</a:t>
            </a:r>
            <a:r>
              <a:rPr kumimoji="0" lang="en-US" sz="1600" b="1" i="0" u="none" strike="noStrike" kern="0" cap="none" spc="0" normalizeH="0" baseline="0" noProof="0" dirty="0">
                <a:ln>
                  <a:noFill/>
                </a:ln>
                <a:solidFill>
                  <a:srgbClr val="013589"/>
                </a:solidFill>
                <a:effectLst/>
                <a:uLnTx/>
                <a:uFillTx/>
                <a:latin typeface="Calibri"/>
                <a:cs typeface="Arial"/>
                <a:sym typeface="Arial"/>
              </a:rPr>
              <a:t> </a:t>
            </a:r>
            <a:endParaRPr kumimoji="0" sz="1600" b="0" i="0" u="none" strike="noStrike" kern="0" cap="none" spc="0" normalizeH="0" baseline="0" noProof="0" dirty="0">
              <a:ln>
                <a:noFill/>
              </a:ln>
              <a:solidFill>
                <a:srgbClr val="013589"/>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13589"/>
                </a:solidFill>
                <a:effectLst/>
                <a:uLnTx/>
                <a:uFillTx/>
                <a:latin typeface="Calibri"/>
                <a:ea typeface="Arial"/>
                <a:cs typeface="Arial"/>
                <a:sym typeface="Arial"/>
              </a:rPr>
              <a:t>PI:</a:t>
            </a:r>
            <a:r>
              <a:rPr kumimoji="0" lang="en-US" sz="1600" b="0" i="0" u="none" strike="noStrike" kern="0" cap="none" spc="0" normalizeH="0" baseline="0" noProof="0" dirty="0">
                <a:ln>
                  <a:noFill/>
                </a:ln>
                <a:solidFill>
                  <a:srgbClr val="013589"/>
                </a:solidFill>
                <a:effectLst/>
                <a:uLnTx/>
                <a:uFillTx/>
                <a:latin typeface="Calibri"/>
                <a:ea typeface="Arial"/>
                <a:cs typeface="Arial"/>
                <a:sym typeface="Arial"/>
              </a:rPr>
              <a:t> </a:t>
            </a:r>
            <a:r>
              <a:rPr kumimoji="0" lang="en-US" sz="1600" b="0" i="0" u="none" strike="noStrike" kern="0" cap="none" spc="0" normalizeH="0" baseline="0" noProof="0" dirty="0">
                <a:ln>
                  <a:noFill/>
                </a:ln>
                <a:solidFill>
                  <a:srgbClr val="000000"/>
                </a:solidFill>
                <a:effectLst/>
                <a:uLnTx/>
                <a:uFillTx/>
                <a:latin typeface="Calibri"/>
                <a:ea typeface="Arial"/>
                <a:cs typeface="Arial"/>
                <a:sym typeface="Arial"/>
              </a:rPr>
              <a:t>Kelly Chance, Smithsonian Astrophysical Observatory (SAO):</a:t>
            </a:r>
            <a:r>
              <a:rPr kumimoji="0" lang="en-US" sz="1600" b="0" i="0" u="none" strike="noStrike" kern="0" cap="none" spc="0" normalizeH="0" baseline="0" noProof="0" dirty="0">
                <a:ln>
                  <a:noFill/>
                </a:ln>
                <a:solidFill>
                  <a:srgbClr val="000000"/>
                </a:solidFill>
                <a:effectLst/>
                <a:uLnTx/>
                <a:uFillTx/>
                <a:latin typeface="Calibri"/>
                <a:cs typeface="Arial"/>
                <a:sym typeface="Arial"/>
              </a:rPr>
              <a:t> Science team</a:t>
            </a:r>
            <a:r>
              <a:rPr kumimoji="0" lang="en-US" sz="1600" b="0" i="0" u="none" strike="noStrike" kern="0" cap="none" spc="0" normalizeH="0" baseline="0" noProof="0" dirty="0">
                <a:ln>
                  <a:noFill/>
                </a:ln>
                <a:solidFill>
                  <a:srgbClr val="000000"/>
                </a:solidFill>
                <a:effectLst/>
                <a:uLnTx/>
                <a:uFillTx/>
                <a:latin typeface="Calibri"/>
                <a:ea typeface="Arial"/>
                <a:cs typeface="Arial"/>
                <a:sym typeface="Arial"/>
              </a:rPr>
              <a:t>, ground systems, science data processing center</a:t>
            </a:r>
            <a:endParaRPr kumimoji="0" sz="1600" b="0" i="0" u="none" strike="noStrike" kern="0" cap="none" spc="0" normalizeH="0" baseline="0" noProof="0" dirty="0">
              <a:ln>
                <a:noFill/>
              </a:ln>
              <a:solidFill>
                <a:srgbClr val="00000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13589"/>
                </a:solidFill>
                <a:effectLst/>
                <a:uLnTx/>
                <a:uFillTx/>
                <a:latin typeface="Calibri"/>
                <a:ea typeface="Arial"/>
                <a:cs typeface="Arial"/>
                <a:sym typeface="Arial"/>
              </a:rPr>
              <a:t>Instrument Development: </a:t>
            </a:r>
            <a:r>
              <a:rPr kumimoji="0" lang="en-US" sz="1600" b="0" i="0" u="none" strike="noStrike" kern="0" cap="none" spc="0" normalizeH="0" baseline="0" noProof="0" dirty="0">
                <a:ln>
                  <a:noFill/>
                </a:ln>
                <a:solidFill>
                  <a:srgbClr val="000000"/>
                </a:solidFill>
                <a:effectLst/>
                <a:uLnTx/>
                <a:uFillTx/>
                <a:latin typeface="Calibri"/>
                <a:ea typeface="Arial"/>
                <a:cs typeface="Arial"/>
                <a:sym typeface="Arial"/>
              </a:rPr>
              <a:t>Ball Aerospace</a:t>
            </a:r>
            <a:endParaRPr kumimoji="0" sz="1600" b="0" i="0" u="none" strike="noStrike" kern="0" cap="none" spc="0" normalizeH="0" baseline="0" noProof="0" dirty="0">
              <a:ln>
                <a:noFill/>
              </a:ln>
              <a:solidFill>
                <a:srgbClr val="00000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13589"/>
                </a:solidFill>
                <a:effectLst/>
                <a:uLnTx/>
                <a:uFillTx/>
                <a:latin typeface="Calibri"/>
                <a:ea typeface="Arial"/>
                <a:cs typeface="Arial"/>
                <a:sym typeface="Arial"/>
              </a:rPr>
              <a:t>Instrument Project Management: </a:t>
            </a:r>
            <a:r>
              <a:rPr kumimoji="0" lang="en-US" sz="1600" b="0" i="0" u="none" strike="noStrike" kern="0" cap="none" spc="0" normalizeH="0" baseline="0" noProof="0" dirty="0">
                <a:ln>
                  <a:noFill/>
                </a:ln>
                <a:solidFill>
                  <a:srgbClr val="000000"/>
                </a:solidFill>
                <a:effectLst/>
                <a:uLnTx/>
                <a:uFillTx/>
                <a:latin typeface="Calibri"/>
                <a:ea typeface="Arial"/>
                <a:cs typeface="Arial"/>
                <a:sym typeface="Arial"/>
              </a:rPr>
              <a:t>Kevin Daugherty</a:t>
            </a:r>
            <a:r>
              <a:rPr kumimoji="0" lang="en-US" sz="1600" b="0" i="0" u="none" strike="noStrike" kern="0" cap="none" spc="0" normalizeH="0" baseline="0" noProof="0" dirty="0">
                <a:ln>
                  <a:noFill/>
                </a:ln>
                <a:solidFill>
                  <a:srgbClr val="000000"/>
                </a:solidFill>
                <a:effectLst/>
                <a:uLnTx/>
                <a:uFillTx/>
                <a:latin typeface="Calibri"/>
                <a:cs typeface="Arial"/>
                <a:sym typeface="Arial"/>
              </a:rPr>
              <a:t>, </a:t>
            </a:r>
            <a:r>
              <a:rPr kumimoji="0" lang="en-US" sz="1600" b="0" i="0" u="none" strike="noStrike" kern="0" cap="none" spc="0" normalizeH="0" baseline="0" noProof="0" dirty="0">
                <a:ln>
                  <a:noFill/>
                </a:ln>
                <a:solidFill>
                  <a:srgbClr val="000000"/>
                </a:solidFill>
                <a:effectLst/>
                <a:uLnTx/>
                <a:uFillTx/>
                <a:latin typeface="Calibri"/>
                <a:ea typeface="Arial"/>
                <a:cs typeface="Arial"/>
                <a:sym typeface="Arial"/>
              </a:rPr>
              <a:t>NASA </a:t>
            </a:r>
            <a:r>
              <a:rPr kumimoji="0" lang="en-US" sz="1600" b="0" i="0" u="none" strike="noStrike" kern="0" cap="none" spc="0" normalizeH="0" baseline="0" noProof="0" dirty="0" err="1">
                <a:ln>
                  <a:noFill/>
                </a:ln>
                <a:solidFill>
                  <a:srgbClr val="000000"/>
                </a:solidFill>
                <a:effectLst/>
                <a:uLnTx/>
                <a:uFillTx/>
                <a:latin typeface="Calibri"/>
                <a:ea typeface="Arial"/>
                <a:cs typeface="Arial"/>
                <a:sym typeface="Arial"/>
              </a:rPr>
              <a:t>LaRC</a:t>
            </a:r>
            <a:endParaRPr kumimoji="0" lang="en-US" sz="1600" b="0" i="0" u="none" strike="noStrike" kern="0" cap="none" spc="0" normalizeH="0" baseline="0" noProof="0" dirty="0">
              <a:ln>
                <a:noFill/>
              </a:ln>
              <a:solidFill>
                <a:srgbClr val="000000"/>
              </a:solidFill>
              <a:effectLst/>
              <a:uLnTx/>
              <a:uFillTx/>
              <a:latin typeface="Calibri"/>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13589"/>
                </a:solidFill>
                <a:effectLst/>
                <a:uLnTx/>
                <a:uFillTx/>
                <a:latin typeface="Calibri"/>
                <a:ea typeface="Arial"/>
                <a:cs typeface="Arial"/>
                <a:sym typeface="Arial"/>
              </a:rPr>
              <a:t>Other Institutions: </a:t>
            </a:r>
            <a:r>
              <a:rPr kumimoji="0" lang="en-US" sz="1600" b="0" i="0" u="none" strike="noStrike" kern="0" cap="none" spc="0" normalizeH="0" baseline="0" noProof="0" dirty="0">
                <a:ln>
                  <a:noFill/>
                </a:ln>
                <a:solidFill>
                  <a:srgbClr val="000000"/>
                </a:solidFill>
                <a:effectLst/>
                <a:uLnTx/>
                <a:uFillTx/>
                <a:latin typeface="Calibri"/>
                <a:ea typeface="Arial"/>
                <a:cs typeface="Arial"/>
                <a:sym typeface="Arial"/>
              </a:rPr>
              <a:t>NASA GSFC, NOAA, EPA, NCAR, Harvard, UC Berkeley, St. Louis U, UAH, U Iowa</a:t>
            </a:r>
            <a:r>
              <a:rPr kumimoji="0" lang="en-US" sz="1600" b="0" i="0" u="none" strike="noStrike" kern="0" cap="none" spc="0" normalizeH="0" baseline="0" noProof="0" dirty="0">
                <a:ln>
                  <a:noFill/>
                </a:ln>
                <a:solidFill>
                  <a:srgbClr val="0C0C0C"/>
                </a:solidFill>
                <a:effectLst/>
                <a:uLnTx/>
                <a:uFillTx/>
                <a:latin typeface="Calibri"/>
                <a:ea typeface="Arial"/>
                <a:cs typeface="Arial"/>
                <a:sym typeface="Arial"/>
              </a:rPr>
              <a:t>, Sitting Bull College, RT Solutions, </a:t>
            </a:r>
            <a:r>
              <a:rPr kumimoji="0" lang="en-US" sz="1600" b="0" i="0" u="none" strike="noStrike" kern="0" cap="none" spc="0" normalizeH="0" baseline="0" noProof="0" dirty="0" err="1">
                <a:ln>
                  <a:noFill/>
                </a:ln>
                <a:solidFill>
                  <a:srgbClr val="0C0C0C"/>
                </a:solidFill>
                <a:effectLst/>
                <a:uLnTx/>
                <a:uFillTx/>
                <a:latin typeface="Calibri"/>
                <a:ea typeface="Arial"/>
                <a:cs typeface="Arial"/>
                <a:sym typeface="Arial"/>
              </a:rPr>
              <a:t>Carr</a:t>
            </a:r>
            <a:r>
              <a:rPr kumimoji="0" lang="en-US" sz="1600" b="0" i="0" u="none" strike="noStrike" kern="0" cap="none" spc="0" normalizeH="0" baseline="0" noProof="0" dirty="0">
                <a:ln>
                  <a:noFill/>
                </a:ln>
                <a:solidFill>
                  <a:srgbClr val="0C0C0C"/>
                </a:solidFill>
                <a:effectLst/>
                <a:uLnTx/>
                <a:uFillTx/>
                <a:latin typeface="Calibri"/>
                <a:ea typeface="Arial"/>
                <a:cs typeface="Arial"/>
                <a:sym typeface="Arial"/>
              </a:rPr>
              <a:t> Astronautics</a:t>
            </a:r>
            <a:endParaRPr kumimoji="0" sz="1600" b="0" i="0" u="none" strike="noStrike" kern="0" cap="none" spc="0" normalizeH="0" baseline="0" noProof="0" dirty="0">
              <a:ln>
                <a:noFill/>
              </a:ln>
              <a:solidFill>
                <a:srgbClr val="00000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13589"/>
                </a:solidFill>
                <a:effectLst/>
                <a:uLnTx/>
                <a:uFillTx/>
                <a:latin typeface="Calibri"/>
                <a:ea typeface="Arial"/>
                <a:cs typeface="Arial"/>
                <a:sym typeface="Arial"/>
              </a:rPr>
              <a:t>International collaboration:</a:t>
            </a:r>
            <a:r>
              <a:rPr kumimoji="0" lang="en-US" sz="1600" b="0" i="0" u="none" strike="noStrike" kern="0" cap="none" spc="0" normalizeH="0" baseline="0" noProof="0" dirty="0">
                <a:ln>
                  <a:noFill/>
                </a:ln>
                <a:solidFill>
                  <a:srgbClr val="013589"/>
                </a:solidFill>
                <a:effectLst/>
                <a:uLnTx/>
                <a:uFillTx/>
                <a:latin typeface="Calibri"/>
                <a:ea typeface="Arial"/>
                <a:cs typeface="Arial"/>
                <a:sym typeface="Arial"/>
              </a:rPr>
              <a:t> </a:t>
            </a:r>
            <a:r>
              <a:rPr kumimoji="0" lang="en-US" sz="1600" b="0" i="0" u="none" strike="noStrike" kern="0" cap="none" spc="0" normalizeH="0" baseline="0" noProof="0" dirty="0">
                <a:ln>
                  <a:noFill/>
                </a:ln>
                <a:solidFill>
                  <a:srgbClr val="0C0C0C"/>
                </a:solidFill>
                <a:effectLst/>
                <a:uLnTx/>
                <a:uFillTx/>
                <a:latin typeface="Calibri"/>
                <a:ea typeface="Arial"/>
                <a:cs typeface="Arial"/>
                <a:sym typeface="Arial"/>
              </a:rPr>
              <a:t>Mexico, Canada, Cuba, Korea, U.K., ESA, </a:t>
            </a:r>
            <a:r>
              <a:rPr kumimoji="0" lang="en-US" sz="1600" b="0" i="0" u="none" strike="noStrike" kern="0" cap="none" spc="0" normalizeH="0" baseline="0" noProof="0" dirty="0">
                <a:ln>
                  <a:noFill/>
                </a:ln>
                <a:solidFill>
                  <a:srgbClr val="000000"/>
                </a:solidFill>
                <a:effectLst/>
                <a:uLnTx/>
                <a:uFillTx/>
                <a:latin typeface="Calibri"/>
                <a:ea typeface="Arial"/>
                <a:cs typeface="Arial"/>
                <a:sym typeface="Arial"/>
              </a:rPr>
              <a:t>Spain</a:t>
            </a:r>
            <a:endParaRPr kumimoji="0" sz="1600" b="0" i="0" u="none" strike="noStrike" kern="0" cap="none" spc="0" normalizeH="0" baseline="0" noProof="0" dirty="0">
              <a:ln>
                <a:noFill/>
              </a:ln>
              <a:solidFill>
                <a:srgbClr val="00000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13589"/>
                </a:solidFill>
                <a:effectLst/>
                <a:uLnTx/>
                <a:uFillTx/>
                <a:latin typeface="Calibri"/>
                <a:ea typeface="Arial"/>
                <a:cs typeface="Arial"/>
                <a:sym typeface="Arial"/>
              </a:rPr>
              <a:t>Mission Project Management: </a:t>
            </a:r>
            <a:r>
              <a:rPr kumimoji="0" lang="en-US" sz="1600" b="0" i="0" u="none" strike="noStrike" kern="0" cap="none" spc="0" normalizeH="0" baseline="0" noProof="0" dirty="0">
                <a:ln>
                  <a:noFill/>
                </a:ln>
                <a:solidFill>
                  <a:srgbClr val="000000"/>
                </a:solidFill>
                <a:effectLst/>
                <a:uLnTx/>
                <a:uFillTx/>
                <a:latin typeface="Calibri"/>
                <a:cs typeface="Arial"/>
                <a:sym typeface="Arial"/>
              </a:rPr>
              <a:t>K</a:t>
            </a:r>
            <a:r>
              <a:rPr kumimoji="0" lang="en-US" sz="1600" b="0" i="0" u="none" strike="noStrike" kern="0" cap="none" spc="0" normalizeH="0" baseline="0" noProof="0" dirty="0">
                <a:ln>
                  <a:noFill/>
                </a:ln>
                <a:solidFill>
                  <a:srgbClr val="000000"/>
                </a:solidFill>
                <a:effectLst/>
                <a:uLnTx/>
                <a:uFillTx/>
                <a:latin typeface="Calibri"/>
                <a:ea typeface="Arial"/>
                <a:cs typeface="Arial"/>
                <a:sym typeface="Arial"/>
              </a:rPr>
              <a:t>evin Daugherty, NASA </a:t>
            </a:r>
            <a:r>
              <a:rPr kumimoji="0" lang="en-US" sz="1600" b="0" i="0" u="none" strike="noStrike" kern="0" cap="none" spc="0" normalizeH="0" baseline="0" noProof="0" dirty="0" err="1">
                <a:ln>
                  <a:noFill/>
                </a:ln>
                <a:solidFill>
                  <a:srgbClr val="000000"/>
                </a:solidFill>
                <a:effectLst/>
                <a:uLnTx/>
                <a:uFillTx/>
                <a:latin typeface="Calibri"/>
                <a:ea typeface="Arial"/>
                <a:cs typeface="Arial"/>
                <a:sym typeface="Arial"/>
              </a:rPr>
              <a:t>LaRC</a:t>
            </a:r>
            <a:endParaRPr kumimoji="0" sz="1600" b="0" i="0" u="none" strike="noStrike" kern="0" cap="none" spc="0" normalizeH="0" baseline="0" noProof="0" dirty="0">
              <a:ln>
                <a:noFill/>
              </a:ln>
              <a:solidFill>
                <a:srgbClr val="00000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13589"/>
                </a:solidFill>
                <a:effectLst/>
                <a:uLnTx/>
                <a:uFillTx/>
                <a:latin typeface="Calibri"/>
                <a:ea typeface="Arial"/>
                <a:cs typeface="Arial"/>
                <a:sym typeface="Arial"/>
              </a:rPr>
              <a:t>Host Satellite Provider:</a:t>
            </a:r>
            <a:r>
              <a:rPr kumimoji="0" lang="en-US" sz="1600" b="0" i="0" u="none" strike="noStrike" kern="0" cap="none" spc="0" normalizeH="0" baseline="0" noProof="0" dirty="0">
                <a:ln>
                  <a:noFill/>
                </a:ln>
                <a:solidFill>
                  <a:srgbClr val="013589"/>
                </a:solidFill>
                <a:effectLst/>
                <a:uLnTx/>
                <a:uFillTx/>
                <a:latin typeface="Calibri"/>
                <a:ea typeface="Arial"/>
                <a:cs typeface="Arial"/>
                <a:sym typeface="Arial"/>
              </a:rPr>
              <a:t> </a:t>
            </a:r>
            <a:r>
              <a:rPr kumimoji="0" lang="en-US" sz="1600" b="0" i="0" u="none" strike="noStrike" kern="0" cap="none" spc="0" normalizeH="0" baseline="0" noProof="0" dirty="0">
                <a:ln>
                  <a:noFill/>
                </a:ln>
                <a:solidFill>
                  <a:srgbClr val="000000"/>
                </a:solidFill>
                <a:effectLst/>
                <a:uLnTx/>
                <a:uFillTx/>
                <a:latin typeface="Calibri"/>
                <a:cs typeface="Arial"/>
                <a:sym typeface="Arial"/>
              </a:rPr>
              <a:t>Maxar </a:t>
            </a:r>
            <a:r>
              <a:rPr kumimoji="0" lang="en-US" sz="1600" b="0" i="0" u="none" strike="noStrike" kern="0" cap="none" spc="0" normalizeH="0" baseline="0" noProof="0" dirty="0">
                <a:ln>
                  <a:noFill/>
                </a:ln>
                <a:solidFill>
                  <a:srgbClr val="000000"/>
                </a:solidFill>
                <a:effectLst/>
                <a:uLnTx/>
                <a:uFillTx/>
                <a:latin typeface="Calibri"/>
                <a:cs typeface="Arial"/>
                <a:sym typeface="Calibri"/>
              </a:rPr>
              <a:t>Technologies</a:t>
            </a:r>
            <a:endParaRPr kumimoji="0" sz="1600" b="0" i="0" u="none" strike="noStrike" kern="0" cap="none" spc="0" normalizeH="0" baseline="0" noProof="0" dirty="0">
              <a:ln>
                <a:noFill/>
              </a:ln>
              <a:solidFill>
                <a:srgbClr val="00000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13589"/>
                </a:solidFill>
                <a:effectLst/>
                <a:uLnTx/>
                <a:uFillTx/>
                <a:latin typeface="Calibri"/>
                <a:ea typeface="Arial"/>
                <a:cs typeface="Arial"/>
                <a:sym typeface="Arial"/>
              </a:rPr>
              <a:t>Satellite Host: </a:t>
            </a:r>
            <a:r>
              <a:rPr kumimoji="0" lang="en-US" sz="1600" b="0" i="0" u="none" strike="noStrike" kern="0" cap="none" spc="0" normalizeH="0" baseline="0" noProof="0" dirty="0">
                <a:ln>
                  <a:noFill/>
                </a:ln>
                <a:solidFill>
                  <a:srgbClr val="000000"/>
                </a:solidFill>
                <a:effectLst/>
                <a:uLnTx/>
                <a:uFillTx/>
                <a:latin typeface="Calibri"/>
                <a:ea typeface="Arial"/>
                <a:cs typeface="Arial"/>
                <a:sym typeface="Arial"/>
              </a:rPr>
              <a:t>Intelsat (IS-40e)</a:t>
            </a:r>
            <a:endParaRPr kumimoji="0" sz="1600" b="0" i="0" u="none" strike="noStrike" kern="0" cap="none" spc="0" normalizeH="0" baseline="0" noProof="0" dirty="0">
              <a:ln>
                <a:noFill/>
              </a:ln>
              <a:solidFill>
                <a:srgbClr val="00000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13589"/>
                </a:solidFill>
                <a:effectLst/>
                <a:uLnTx/>
                <a:uFillTx/>
                <a:latin typeface="Calibri"/>
                <a:ea typeface="Arial"/>
                <a:cs typeface="Arial"/>
                <a:sym typeface="Arial"/>
              </a:rPr>
              <a:t>Launch: </a:t>
            </a:r>
            <a:r>
              <a:rPr kumimoji="0" lang="en-US" sz="1600" b="0" i="0" u="none" strike="noStrike" kern="0" cap="none" spc="0" normalizeH="0" baseline="0" noProof="0" dirty="0">
                <a:ln>
                  <a:noFill/>
                </a:ln>
                <a:solidFill>
                  <a:srgbClr val="000000"/>
                </a:solidFill>
                <a:effectLst/>
                <a:uLnTx/>
                <a:uFillTx/>
                <a:latin typeface="Calibri"/>
                <a:ea typeface="Arial"/>
                <a:cs typeface="Arial"/>
                <a:sym typeface="Arial"/>
              </a:rPr>
              <a:t>SpaceX</a:t>
            </a:r>
            <a:r>
              <a:rPr kumimoji="0" lang="en-US" sz="1600" b="0" i="0" u="none" strike="noStrike" kern="0" cap="none" spc="0" normalizeH="0" baseline="0" noProof="0" dirty="0">
                <a:ln>
                  <a:noFill/>
                </a:ln>
                <a:solidFill>
                  <a:srgbClr val="000000"/>
                </a:solidFill>
                <a:effectLst/>
                <a:uLnTx/>
                <a:uFillTx/>
                <a:latin typeface="Calibri"/>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13589"/>
                </a:solidFill>
                <a:effectLst/>
                <a:uLnTx/>
                <a:uFillTx/>
                <a:latin typeface="Calibri"/>
                <a:ea typeface="Arial"/>
                <a:cs typeface="Arial"/>
                <a:sym typeface="Arial"/>
              </a:rPr>
              <a:t>Provides hourly daylight observations to capture rapidly varying emissions and chemistry important for air quality</a:t>
            </a:r>
            <a:endParaRPr kumimoji="0" sz="1600" b="0" i="0" u="none" strike="noStrike" kern="0" cap="none" spc="0" normalizeH="0" baseline="0" noProof="0" dirty="0">
              <a:ln>
                <a:noFill/>
              </a:ln>
              <a:solidFill>
                <a:srgbClr val="013589"/>
              </a:solidFill>
              <a:effectLst/>
              <a:uLnTx/>
              <a:uFillTx/>
              <a:latin typeface="Calibri"/>
              <a:cs typeface="Arial"/>
              <a:sym typeface="Arial"/>
            </a:endParaRPr>
          </a:p>
          <a:p>
            <a:pPr marL="227965" marR="0" lvl="1" indent="-10922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600" b="0" i="0" u="none" strike="noStrike" kern="0" cap="none" spc="0" normalizeH="0" baseline="0" noProof="0" dirty="0">
                <a:ln>
                  <a:noFill/>
                </a:ln>
                <a:solidFill>
                  <a:srgbClr val="000000"/>
                </a:solidFill>
                <a:effectLst/>
                <a:uLnTx/>
                <a:uFillTx/>
                <a:latin typeface="Calibri"/>
                <a:ea typeface="Arial"/>
                <a:cs typeface="Arial"/>
                <a:sym typeface="Arial"/>
              </a:rPr>
              <a:t>UV/visible grating spectrometer to measure key elements in tropospheric ozone and aerosol pollution</a:t>
            </a:r>
            <a:endParaRPr kumimoji="0" sz="1600" b="0" i="0" u="none" strike="noStrike" kern="0" cap="none" spc="0" normalizeH="0" baseline="0" noProof="0" dirty="0">
              <a:ln>
                <a:noFill/>
              </a:ln>
              <a:solidFill>
                <a:srgbClr val="000000"/>
              </a:solidFill>
              <a:effectLst/>
              <a:uLnTx/>
              <a:uFillTx/>
              <a:latin typeface="Calibri"/>
              <a:cs typeface="Arial"/>
              <a:sym typeface="Arial"/>
            </a:endParaRPr>
          </a:p>
          <a:p>
            <a:pPr marL="227965" marR="0" lvl="1" indent="-10922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600" b="0" i="0" u="none" strike="noStrike" kern="0" cap="none" spc="0" normalizeH="0" baseline="0" noProof="0" dirty="0">
                <a:ln>
                  <a:noFill/>
                </a:ln>
                <a:solidFill>
                  <a:srgbClr val="000000"/>
                </a:solidFill>
                <a:effectLst/>
                <a:uLnTx/>
                <a:uFillTx/>
                <a:latin typeface="Calibri"/>
                <a:ea typeface="Arial"/>
                <a:cs typeface="Arial"/>
                <a:sym typeface="Arial"/>
              </a:rPr>
              <a:t>Distinguishes boundary layer from free tropospheric &amp; stratospheric ozone</a:t>
            </a:r>
            <a:endParaRPr kumimoji="0" sz="1600" b="0" i="0" u="none" strike="noStrike" kern="0" cap="none" spc="0" normalizeH="0" baseline="0" noProof="0" dirty="0">
              <a:ln>
                <a:noFill/>
              </a:ln>
              <a:solidFill>
                <a:srgbClr val="000000"/>
              </a:solidFill>
              <a:effectLst/>
              <a:uLnTx/>
              <a:uFillTx/>
              <a:latin typeface="Calibri"/>
              <a:cs typeface="Arial"/>
              <a:sym typeface="Arial"/>
            </a:endParaRPr>
          </a:p>
          <a:p>
            <a:pPr marL="118745" marR="0" lvl="0" indent="-118745" algn="l" defTabSz="914400" rtl="0" eaLnBrk="1" fontAlgn="auto" latinLnBrk="0" hangingPunct="1">
              <a:lnSpc>
                <a:spcPct val="100000"/>
              </a:lnSpc>
              <a:spcBef>
                <a:spcPts val="60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13589"/>
                </a:solidFill>
                <a:effectLst/>
                <a:uLnTx/>
                <a:uFillTx/>
                <a:latin typeface="Calibri"/>
                <a:ea typeface="Arial"/>
                <a:cs typeface="Arial"/>
                <a:sym typeface="Arial"/>
              </a:rPr>
              <a:t>Aligned with NRC Earth Science 2007 Decadal Survey recommendations</a:t>
            </a:r>
            <a:endParaRPr kumimoji="0" sz="1600" b="0" i="0" u="none" strike="noStrike" kern="0" cap="none" spc="0" normalizeH="0" baseline="0" noProof="0" dirty="0">
              <a:ln>
                <a:noFill/>
              </a:ln>
              <a:solidFill>
                <a:srgbClr val="013589"/>
              </a:solidFill>
              <a:effectLst/>
              <a:uLnTx/>
              <a:uFillTx/>
              <a:latin typeface="Calibri"/>
              <a:cs typeface="Arial"/>
              <a:sym typeface="Arial"/>
            </a:endParaRPr>
          </a:p>
          <a:p>
            <a:pPr marL="227965" marR="0" lvl="1" indent="-10922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600" b="0" i="0" u="none" strike="noStrike" kern="0" cap="none" spc="0" normalizeH="0" baseline="0" noProof="0" dirty="0">
                <a:ln>
                  <a:noFill/>
                </a:ln>
                <a:solidFill>
                  <a:srgbClr val="000000"/>
                </a:solidFill>
                <a:effectLst/>
                <a:uLnTx/>
                <a:uFillTx/>
                <a:latin typeface="Calibri"/>
                <a:ea typeface="Arial"/>
                <a:cs typeface="Arial"/>
                <a:sym typeface="Arial"/>
              </a:rPr>
              <a:t>Makes many of the GEO-CAPE atmospheric measurements</a:t>
            </a:r>
            <a:r>
              <a:rPr kumimoji="0" lang="en-US" sz="1600" b="0" i="0" u="none" strike="noStrike" kern="0" cap="none" spc="0" normalizeH="0" baseline="0" noProof="0" dirty="0">
                <a:ln>
                  <a:noFill/>
                </a:ln>
                <a:solidFill>
                  <a:srgbClr val="000000"/>
                </a:solidFill>
                <a:effectLst/>
                <a:uLnTx/>
                <a:uFillTx/>
                <a:latin typeface="Calibri"/>
                <a:cs typeface="Arial"/>
                <a:sym typeface="Arial"/>
              </a:rPr>
              <a:t> </a:t>
            </a:r>
            <a:endParaRPr kumimoji="0" sz="1600" b="0" i="0" u="none" strike="noStrike" kern="0" cap="none" spc="0" normalizeH="0" baseline="0" noProof="0" dirty="0">
              <a:ln>
                <a:noFill/>
              </a:ln>
              <a:solidFill>
                <a:srgbClr val="000000"/>
              </a:solidFill>
              <a:effectLst/>
              <a:uLnTx/>
              <a:uFillTx/>
              <a:latin typeface="Calibri"/>
              <a:cs typeface="Arial"/>
              <a:sym typeface="Arial"/>
            </a:endParaRPr>
          </a:p>
          <a:p>
            <a:pPr marL="227965" marR="0" lvl="1" indent="-10922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600" b="0" i="0" u="none" strike="noStrike" kern="0" cap="none" spc="0" normalizeH="0" baseline="0" noProof="0" dirty="0">
                <a:ln>
                  <a:noFill/>
                </a:ln>
                <a:solidFill>
                  <a:srgbClr val="000000"/>
                </a:solidFill>
                <a:effectLst/>
                <a:uLnTx/>
                <a:uFillTx/>
                <a:latin typeface="Calibri"/>
                <a:ea typeface="Arial"/>
                <a:cs typeface="Arial"/>
                <a:sym typeface="Arial"/>
              </a:rPr>
              <a:t>Responds to the phased implementation recommendation of GEO-CAPE mission design team</a:t>
            </a:r>
            <a:endParaRPr kumimoji="0" sz="1600" b="1" i="0" u="none" strike="noStrike" kern="0" cap="none" spc="0" normalizeH="0" baseline="0" noProof="0" dirty="0">
              <a:ln>
                <a:noFill/>
              </a:ln>
              <a:solidFill>
                <a:srgbClr val="1F497D"/>
              </a:solidFill>
              <a:effectLst/>
              <a:uLnTx/>
              <a:uFillTx/>
              <a:latin typeface="Calibri"/>
              <a:ea typeface="Arial"/>
              <a:cs typeface="Arial"/>
              <a:sym typeface="Arial"/>
            </a:endParaRPr>
          </a:p>
        </p:txBody>
      </p:sp>
      <p:sp>
        <p:nvSpPr>
          <p:cNvPr id="5" name="Slide Number Placeholder 4">
            <a:extLst>
              <a:ext uri="{FF2B5EF4-FFF2-40B4-BE49-F238E27FC236}">
                <a16:creationId xmlns:a16="http://schemas.microsoft.com/office/drawing/2014/main" id="{449FD253-F0D7-4738-AFD8-369B9C89B0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2" name="TextBox 1">
            <a:extLst>
              <a:ext uri="{FF2B5EF4-FFF2-40B4-BE49-F238E27FC236}">
                <a16:creationId xmlns:a16="http://schemas.microsoft.com/office/drawing/2014/main" id="{8F581327-E4B3-ADA8-2CE7-7F6C1663DD10}"/>
              </a:ext>
            </a:extLst>
          </p:cNvPr>
          <p:cNvSpPr txBox="1"/>
          <p:nvPr/>
        </p:nvSpPr>
        <p:spPr>
          <a:xfrm rot="18869047">
            <a:off x="8104759" y="4094825"/>
            <a:ext cx="3824182" cy="523220"/>
          </a:xfrm>
          <a:prstGeom prst="rect">
            <a:avLst/>
          </a:prstGeom>
          <a:noFill/>
        </p:spPr>
        <p:txBody>
          <a:bodyPr wrap="square" rtlCol="0">
            <a:spAutoFit/>
          </a:bodyPr>
          <a:lstStyle/>
          <a:p>
            <a:r>
              <a:rPr lang="en-US" sz="2800" i="1" dirty="0">
                <a:highlight>
                  <a:srgbClr val="FFFF00"/>
                </a:highlight>
              </a:rPr>
              <a:t>TEMPO: It’s about Time!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31335"/>
        </a:solidFill>
        <a:effectLst/>
      </p:bgPr>
    </p:bg>
    <p:spTree>
      <p:nvGrpSpPr>
        <p:cNvPr id="1" name="Shape 275"/>
        <p:cNvGrpSpPr/>
        <p:nvPr/>
      </p:nvGrpSpPr>
      <p:grpSpPr>
        <a:xfrm>
          <a:off x="0" y="0"/>
          <a:ext cx="0" cy="0"/>
          <a:chOff x="0" y="0"/>
          <a:chExt cx="0" cy="0"/>
        </a:xfrm>
      </p:grpSpPr>
      <p:pic>
        <p:nvPicPr>
          <p:cNvPr id="278" name="Google Shape;278;p3"/>
          <p:cNvPicPr preferRelativeResize="0">
            <a:picLocks noChangeAspect="1"/>
          </p:cNvPicPr>
          <p:nvPr/>
        </p:nvPicPr>
        <p:blipFill rotWithShape="1">
          <a:blip r:embed="rId3">
            <a:alphaModFix amt="87000"/>
          </a:blip>
          <a:srcRect/>
          <a:stretch/>
        </p:blipFill>
        <p:spPr>
          <a:xfrm>
            <a:off x="955355" y="634329"/>
            <a:ext cx="10281291" cy="6222197"/>
          </a:xfrm>
          <a:prstGeom prst="rect">
            <a:avLst/>
          </a:prstGeom>
          <a:noFill/>
          <a:ln>
            <a:noFill/>
          </a:ln>
        </p:spPr>
      </p:pic>
      <p:sp>
        <p:nvSpPr>
          <p:cNvPr id="279" name="Google Shape;279;p3"/>
          <p:cNvSpPr txBox="1"/>
          <p:nvPr/>
        </p:nvSpPr>
        <p:spPr>
          <a:xfrm>
            <a:off x="8133735" y="1110272"/>
            <a:ext cx="1414040" cy="307777"/>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2"/>
                </a:solidFill>
                <a:effectLst/>
                <a:uLnTx/>
                <a:uFillTx/>
                <a:latin typeface="Calibri"/>
                <a:ea typeface="Calibri"/>
                <a:cs typeface="Calibri"/>
                <a:sym typeface="Calibri"/>
              </a:rPr>
              <a:t>Launch Feb 2020</a:t>
            </a:r>
            <a:endParaRPr kumimoji="0" sz="1400" b="0" i="0" u="none" strike="noStrike" kern="0" cap="none" spc="0" normalizeH="0" baseline="0" noProof="0" dirty="0">
              <a:ln>
                <a:noFill/>
              </a:ln>
              <a:solidFill>
                <a:schemeClr val="tx2"/>
              </a:solidFill>
              <a:effectLst/>
              <a:uLnTx/>
              <a:uFillTx/>
              <a:latin typeface="Arial"/>
              <a:cs typeface="Arial"/>
              <a:sym typeface="Arial"/>
            </a:endParaRPr>
          </a:p>
        </p:txBody>
      </p:sp>
      <p:sp>
        <p:nvSpPr>
          <p:cNvPr id="280" name="Google Shape;280;p3"/>
          <p:cNvSpPr txBox="1"/>
          <p:nvPr/>
        </p:nvSpPr>
        <p:spPr>
          <a:xfrm>
            <a:off x="5182596" y="1105108"/>
            <a:ext cx="1679031" cy="307777"/>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Calibri"/>
                <a:ea typeface="Calibri"/>
                <a:cs typeface="Calibri"/>
                <a:sym typeface="Calibri"/>
              </a:rPr>
              <a:t>Launch late 2024</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1" name="Google Shape;281;p3"/>
          <p:cNvSpPr txBox="1"/>
          <p:nvPr/>
        </p:nvSpPr>
        <p:spPr>
          <a:xfrm>
            <a:off x="1572684" y="1090707"/>
            <a:ext cx="1746677" cy="307777"/>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tx2"/>
                </a:solidFill>
                <a:effectLst/>
                <a:uLnTx/>
                <a:uFillTx/>
                <a:latin typeface="Calibri"/>
                <a:ea typeface="Calibri"/>
                <a:cs typeface="Calibri"/>
                <a:sym typeface="Calibri"/>
              </a:rPr>
              <a:t>Launch April 2023</a:t>
            </a:r>
            <a:endParaRPr kumimoji="0" sz="1400" b="0" i="0" u="none" strike="noStrike" kern="0" cap="none" spc="0" normalizeH="0" baseline="0" noProof="0" dirty="0">
              <a:ln>
                <a:noFill/>
              </a:ln>
              <a:solidFill>
                <a:schemeClr val="tx2"/>
              </a:solidFill>
              <a:effectLst/>
              <a:uLnTx/>
              <a:uFillTx/>
              <a:latin typeface="Arial"/>
              <a:cs typeface="Arial"/>
              <a:sym typeface="Arial"/>
            </a:endParaRPr>
          </a:p>
        </p:txBody>
      </p:sp>
      <p:sp>
        <p:nvSpPr>
          <p:cNvPr id="282" name="Google Shape;282;p3"/>
          <p:cNvSpPr txBox="1"/>
          <p:nvPr/>
        </p:nvSpPr>
        <p:spPr>
          <a:xfrm flipH="1">
            <a:off x="9450889" y="6460969"/>
            <a:ext cx="1785756" cy="276959"/>
          </a:xfrm>
          <a:prstGeom prst="rect">
            <a:avLst/>
          </a:prstGeom>
          <a:solidFill>
            <a:schemeClr val="bg1">
              <a:lumMod val="85000"/>
            </a:schemeClr>
          </a:solidFill>
          <a:ln>
            <a:solidFill>
              <a:schemeClr val="tx1"/>
            </a:solid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prstClr val="black"/>
                </a:solidFill>
                <a:effectLst/>
                <a:uLnTx/>
                <a:uFillTx/>
                <a:latin typeface="Calibri"/>
                <a:ea typeface="Helvetica Neue"/>
                <a:cs typeface="Helvetica Neue"/>
                <a:sym typeface="Helvetica Neue"/>
              </a:rPr>
              <a:t>Image Credit: NASA LaRC</a:t>
            </a:r>
            <a:endParaRPr kumimoji="0" sz="1200" b="0" i="0" u="none" strike="noStrike" kern="0" cap="none" spc="0" normalizeH="0" baseline="0" noProof="0" dirty="0">
              <a:ln>
                <a:noFill/>
              </a:ln>
              <a:solidFill>
                <a:prstClr val="black"/>
              </a:solidFill>
              <a:effectLst/>
              <a:uLnTx/>
              <a:uFillTx/>
              <a:latin typeface="Calibri"/>
              <a:ea typeface="Helvetica Neue"/>
              <a:cs typeface="Helvetica Neue"/>
              <a:sym typeface="Helvetica Neue"/>
            </a:endParaRPr>
          </a:p>
        </p:txBody>
      </p:sp>
      <p:sp>
        <p:nvSpPr>
          <p:cNvPr id="276" name="Google Shape;276;p3"/>
          <p:cNvSpPr txBox="1">
            <a:spLocks noGrp="1"/>
          </p:cNvSpPr>
          <p:nvPr>
            <p:ph type="title"/>
          </p:nvPr>
        </p:nvSpPr>
        <p:spPr>
          <a:xfrm>
            <a:off x="1572684" y="52254"/>
            <a:ext cx="9077899" cy="801189"/>
          </a:xfrm>
        </p:spPr>
        <p:txBody>
          <a:bodyPr/>
          <a:lstStyle/>
          <a:p>
            <a:pPr lvl="0"/>
            <a:r>
              <a:rPr lang="en-US" sz="3200" dirty="0"/>
              <a:t>North American Component of an International Geostationary Air Quality Constellation</a:t>
            </a:r>
          </a:p>
        </p:txBody>
      </p:sp>
      <p:sp>
        <p:nvSpPr>
          <p:cNvPr id="2" name="Slide Number Placeholder 1">
            <a:extLst>
              <a:ext uri="{FF2B5EF4-FFF2-40B4-BE49-F238E27FC236}">
                <a16:creationId xmlns:a16="http://schemas.microsoft.com/office/drawing/2014/main" id="{92CDC41F-1E96-0356-B408-88932229D80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18D4AA-51A8-4277-9863-CE7400C1D982}"/>
              </a:ext>
            </a:extLst>
          </p:cNvPr>
          <p:cNvSpPr>
            <a:spLocks noGrp="1"/>
          </p:cNvSpPr>
          <p:nvPr>
            <p:ph idx="1"/>
          </p:nvPr>
        </p:nvSpPr>
        <p:spPr/>
        <p:txBody>
          <a:bodyPr/>
          <a:lstStyle/>
          <a:p>
            <a:r>
              <a:rPr lang="en-US" dirty="0"/>
              <a:t>What are the temporal and spatial variations of </a:t>
            </a:r>
            <a:r>
              <a:rPr lang="en-US" b="1" dirty="0">
                <a:solidFill>
                  <a:srgbClr val="013589"/>
                </a:solidFill>
              </a:rPr>
              <a:t>emissions</a:t>
            </a:r>
            <a:r>
              <a:rPr lang="en-US" dirty="0"/>
              <a:t> of gases and aerosols important for air quality and climate?</a:t>
            </a:r>
          </a:p>
          <a:p>
            <a:r>
              <a:rPr lang="en-US" dirty="0"/>
              <a:t>How do physical, chemical, and dynamical </a:t>
            </a:r>
            <a:r>
              <a:rPr lang="en-US" b="1" dirty="0">
                <a:solidFill>
                  <a:srgbClr val="013589"/>
                </a:solidFill>
              </a:rPr>
              <a:t>processes</a:t>
            </a:r>
            <a:r>
              <a:rPr lang="en-US" dirty="0"/>
              <a:t> determine tropospheric composition and air quality over scales ranging from urban to continental, diurnally to seasonally?</a:t>
            </a:r>
          </a:p>
          <a:p>
            <a:r>
              <a:rPr lang="en-US" dirty="0"/>
              <a:t>How does </a:t>
            </a:r>
            <a:r>
              <a:rPr lang="en-US" b="1" dirty="0">
                <a:solidFill>
                  <a:srgbClr val="013589"/>
                </a:solidFill>
              </a:rPr>
              <a:t>air pollution </a:t>
            </a:r>
            <a:r>
              <a:rPr lang="en-US" dirty="0"/>
              <a:t>drive </a:t>
            </a:r>
            <a:r>
              <a:rPr lang="en-US" b="1" dirty="0">
                <a:solidFill>
                  <a:srgbClr val="013589"/>
                </a:solidFill>
              </a:rPr>
              <a:t>climate</a:t>
            </a:r>
            <a:r>
              <a:rPr lang="en-US" dirty="0"/>
              <a:t> forcing and how does climate change affect air quality on a continental scale?</a:t>
            </a:r>
          </a:p>
          <a:p>
            <a:r>
              <a:rPr lang="en-US" dirty="0"/>
              <a:t>How can observations from space improve </a:t>
            </a:r>
            <a:r>
              <a:rPr lang="en-US" b="1" dirty="0">
                <a:solidFill>
                  <a:srgbClr val="013589"/>
                </a:solidFill>
              </a:rPr>
              <a:t>air quality forecasts and assessments</a:t>
            </a:r>
            <a:r>
              <a:rPr lang="en-US" dirty="0"/>
              <a:t> for societal benefit?</a:t>
            </a:r>
          </a:p>
          <a:p>
            <a:r>
              <a:rPr lang="en-US" dirty="0"/>
              <a:t>How does </a:t>
            </a:r>
            <a:r>
              <a:rPr lang="en-US" b="1" dirty="0">
                <a:solidFill>
                  <a:srgbClr val="013589"/>
                </a:solidFill>
              </a:rPr>
              <a:t>intercontinental transport </a:t>
            </a:r>
            <a:r>
              <a:rPr lang="en-US" dirty="0"/>
              <a:t>affect air quality?</a:t>
            </a:r>
          </a:p>
          <a:p>
            <a:r>
              <a:rPr lang="en-US" dirty="0"/>
              <a:t>How do </a:t>
            </a:r>
            <a:r>
              <a:rPr lang="en-US" b="1" dirty="0">
                <a:solidFill>
                  <a:srgbClr val="013589"/>
                </a:solidFill>
              </a:rPr>
              <a:t>episodic events</a:t>
            </a:r>
            <a:r>
              <a:rPr lang="en-US" dirty="0"/>
              <a:t>, such as wildfires, dust outbreaks, and volcanic eruptions, affect atmospheric composition and air quality?</a:t>
            </a:r>
          </a:p>
          <a:p>
            <a:endParaRPr lang="en-US" sz="2400" dirty="0"/>
          </a:p>
        </p:txBody>
      </p:sp>
      <p:sp>
        <p:nvSpPr>
          <p:cNvPr id="4" name="Title 3"/>
          <p:cNvSpPr>
            <a:spLocks noGrp="1"/>
          </p:cNvSpPr>
          <p:nvPr>
            <p:ph type="title"/>
          </p:nvPr>
        </p:nvSpPr>
        <p:spPr>
          <a:xfrm>
            <a:off x="0" y="0"/>
            <a:ext cx="12192000" cy="975701"/>
          </a:xfrm>
        </p:spPr>
        <p:txBody>
          <a:bodyPr/>
          <a:lstStyle/>
          <a:p>
            <a:r>
              <a:rPr lang="en-US" dirty="0"/>
              <a:t>TEMPO Science Questions</a:t>
            </a:r>
          </a:p>
        </p:txBody>
      </p:sp>
      <p:sp>
        <p:nvSpPr>
          <p:cNvPr id="2" name="Slide Number Placeholder 1">
            <a:extLst>
              <a:ext uri="{FF2B5EF4-FFF2-40B4-BE49-F238E27FC236}">
                <a16:creationId xmlns:a16="http://schemas.microsoft.com/office/drawing/2014/main" id="{8FFDF6CF-896C-4D03-B791-966947E803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0076530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E583755-DFDA-4DC7-9855-11E240C735CD}" vid="{B1693466-D641-4694-BAB3-37399BADBB58}"/>
    </a:ext>
  </a:extLst>
</a:theme>
</file>

<file path=ppt/theme/theme3.xml><?xml version="1.0" encoding="utf-8"?>
<a:theme xmlns:a="http://schemas.openxmlformats.org/drawingml/2006/main" name="1_TEMPO Wide ORR MR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O Wide ORR MRR" id="{3095EFA4-4A62-43F9-994D-2ED38E1FAE00}" vid="{3ACF80F2-EEEA-4067-AD42-EC1E0DEF085D}"/>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E583755-DFDA-4DC7-9855-11E240C735CD}" vid="{B1693466-D641-4694-BAB3-37399BADBB58}"/>
    </a:ext>
  </a:extLst>
</a:theme>
</file>

<file path=ppt/theme/theme5.xml><?xml version="1.0" encoding="utf-8"?>
<a:theme xmlns:a="http://schemas.openxmlformats.org/drawingml/2006/main" name="TEMPO Wide ORR MR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O Wide ORR MRR" id="{3095EFA4-4A62-43F9-994D-2ED38E1FAE00}" vid="{3ACF80F2-EEEA-4067-AD42-EC1E0DEF085D}"/>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E583755-DFDA-4DC7-9855-11E240C735CD}" vid="{B1693466-D641-4694-BAB3-37399BADBB5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52104</TotalTime>
  <Words>5606</Words>
  <Application>Microsoft Macintosh PowerPoint</Application>
  <PresentationFormat>Widescreen</PresentationFormat>
  <Paragraphs>924</Paragraphs>
  <Slides>48</Slides>
  <Notes>26</Notes>
  <HiddenSlides>0</HiddenSlides>
  <MMClips>0</MMClips>
  <ScaleCrop>false</ScaleCrop>
  <HeadingPairs>
    <vt:vector size="8" baseType="variant">
      <vt:variant>
        <vt:lpstr>Fonts Used</vt:lpstr>
      </vt:variant>
      <vt:variant>
        <vt:i4>17</vt:i4>
      </vt:variant>
      <vt:variant>
        <vt:lpstr>Theme</vt:lpstr>
      </vt:variant>
      <vt:variant>
        <vt:i4>6</vt:i4>
      </vt:variant>
      <vt:variant>
        <vt:lpstr>Embedded OLE Servers</vt:lpstr>
      </vt:variant>
      <vt:variant>
        <vt:i4>1</vt:i4>
      </vt:variant>
      <vt:variant>
        <vt:lpstr>Slide Titles</vt:lpstr>
      </vt:variant>
      <vt:variant>
        <vt:i4>48</vt:i4>
      </vt:variant>
    </vt:vector>
  </HeadingPairs>
  <TitlesOfParts>
    <vt:vector size="72" baseType="lpstr">
      <vt:lpstr>Arial Rounded</vt:lpstr>
      <vt:lpstr>Charis SIL</vt:lpstr>
      <vt:lpstr>ＭＳ Ｐゴシック</vt:lpstr>
      <vt:lpstr>Noto Sans Symbols</vt:lpstr>
      <vt:lpstr>Arial</vt:lpstr>
      <vt:lpstr>Arial Narrow</vt:lpstr>
      <vt:lpstr>Arial Rounded MT Bold</vt:lpstr>
      <vt:lpstr>Calibri</vt:lpstr>
      <vt:lpstr>Cambria</vt:lpstr>
      <vt:lpstr>Cambria Math</vt:lpstr>
      <vt:lpstr>Century Gothic</vt:lpstr>
      <vt:lpstr>Courier New</vt:lpstr>
      <vt:lpstr>Helvetica</vt:lpstr>
      <vt:lpstr>Helvetica Neue</vt:lpstr>
      <vt:lpstr>Roboto</vt:lpstr>
      <vt:lpstr>Times New Roman</vt:lpstr>
      <vt:lpstr>Wingdings</vt:lpstr>
      <vt:lpstr>Office Theme</vt:lpstr>
      <vt:lpstr>5_Office Theme</vt:lpstr>
      <vt:lpstr>1_TEMPO Wide ORR MRR</vt:lpstr>
      <vt:lpstr>1_Office Theme</vt:lpstr>
      <vt:lpstr>TEMPO Wide ORR MRR</vt:lpstr>
      <vt:lpstr>6_Office Theme</vt:lpstr>
      <vt:lpstr>Document</vt:lpstr>
      <vt:lpstr>PowerPoint Presentation</vt:lpstr>
      <vt:lpstr>Outline</vt:lpstr>
      <vt:lpstr>Impacts of Air Pollution</vt:lpstr>
      <vt:lpstr>Surface Pollution Monitoring</vt:lpstr>
      <vt:lpstr>Satellite Remote Sensing</vt:lpstr>
      <vt:lpstr>Why geostationary?  High temporal and spatial resolution</vt:lpstr>
      <vt:lpstr>Hourly Daytime Atmospheric Pollution  over North America from the GEO</vt:lpstr>
      <vt:lpstr>North American Component of an International Geostationary Air Quality Constellation</vt:lpstr>
      <vt:lpstr>TEMPO Science Questions</vt:lpstr>
      <vt:lpstr>TEMPO Science Traceability Matrix</vt:lpstr>
      <vt:lpstr>TEMPO Timeline</vt:lpstr>
      <vt:lpstr>TEMPO Integration and Testing</vt:lpstr>
      <vt:lpstr>TEMPO Launch</vt:lpstr>
      <vt:lpstr>TEMPO Instrument</vt:lpstr>
      <vt:lpstr>TEMPO Instrument</vt:lpstr>
      <vt:lpstr>TEMPO Operation</vt:lpstr>
      <vt:lpstr>TEMPO Field of Regards</vt:lpstr>
      <vt:lpstr>TEMPO Instrument and  Measurement Characteristics</vt:lpstr>
      <vt:lpstr>Ground System Architecture Review</vt:lpstr>
      <vt:lpstr>Instrument Operations Center (IOC) and Science Data Processing System (SDPC)</vt:lpstr>
      <vt:lpstr>Baseline and Threshold Products (Variables) &amp; Requirements</vt:lpstr>
      <vt:lpstr>TEMPO Data Products  Baseline + SNWG TEMPO NRT </vt:lpstr>
      <vt:lpstr>TEMPO Data Products  Baseline + SNWG 2020 NRT + SNWG 2022 NRT/Enhanced</vt:lpstr>
      <vt:lpstr>Research Products</vt:lpstr>
      <vt:lpstr>TEMPO Data Products Distribution</vt:lpstr>
      <vt:lpstr>Algorithm Development Status</vt:lpstr>
      <vt:lpstr>Including Visible to Improve  Tropospheric Ozone Retrieval Sensitivity</vt:lpstr>
      <vt:lpstr>Test TEMPO-like O3PROF Algorithm  with OMI/TOPOMI/GEMS Data</vt:lpstr>
      <vt:lpstr>Test TEMPO NO2 Algorithm with GEMS Data</vt:lpstr>
      <vt:lpstr>Test TEMPO HCHO Algorithm  with GEMS Data</vt:lpstr>
      <vt:lpstr>Commissioning, Nominal Operation, and Data Release Plan </vt:lpstr>
      <vt:lpstr>Calibration and L1b Validation</vt:lpstr>
      <vt:lpstr>TEMPO L2 Science Validation Plan</vt:lpstr>
      <vt:lpstr>Ways to Get Involved with TEMPO</vt:lpstr>
      <vt:lpstr>TEMPO Early Adopters Program</vt:lpstr>
      <vt:lpstr>TEMPO Green Paper:  Chemistry Experiments with TEMPO</vt:lpstr>
      <vt:lpstr>Summary</vt:lpstr>
      <vt:lpstr>PowerPoint Presentation</vt:lpstr>
      <vt:lpstr>PowerPoint Presentation</vt:lpstr>
      <vt:lpstr>PowerPoint Presentation</vt:lpstr>
      <vt:lpstr>TEMPO Science Team, U.S.</vt:lpstr>
      <vt:lpstr>TEMPO Science Team, non-U.S.</vt:lpstr>
      <vt:lpstr>Phase D TEMPO Organization</vt:lpstr>
      <vt:lpstr>Phase E (after PLAR) TEMPO Organization</vt:lpstr>
      <vt:lpstr>TEMPO Mission Architecture</vt:lpstr>
      <vt:lpstr>TEMPO Algorithm Teams</vt:lpstr>
      <vt:lpstr>NRT vs. Off-line Trace Gas Products (if with additional NRT funding)</vt:lpstr>
      <vt:lpstr>L1b Requirements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Baseline and Threshold   Products (Variables) &amp; Requirements</dc:title>
  <dc:creator>Liu, Xiong</dc:creator>
  <cp:lastModifiedBy>Liu, Xiong</cp:lastModifiedBy>
  <cp:revision>275</cp:revision>
  <dcterms:created xsi:type="dcterms:W3CDTF">2021-11-05T03:06:55Z</dcterms:created>
  <dcterms:modified xsi:type="dcterms:W3CDTF">2025-09-24T04:10:42Z</dcterms:modified>
</cp:coreProperties>
</file>