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3" r:id="rId1"/>
    <p:sldMasterId id="2147483774" r:id="rId2"/>
    <p:sldMasterId id="2147483825" r:id="rId3"/>
  </p:sldMasterIdLst>
  <p:notesMasterIdLst>
    <p:notesMasterId r:id="rId24"/>
  </p:notesMasterIdLst>
  <p:sldIdLst>
    <p:sldId id="256" r:id="rId4"/>
    <p:sldId id="1042652866" r:id="rId5"/>
    <p:sldId id="1042652850" r:id="rId6"/>
    <p:sldId id="1042652839" r:id="rId7"/>
    <p:sldId id="1042652834" r:id="rId8"/>
    <p:sldId id="1042652840" r:id="rId9"/>
    <p:sldId id="1042652809" r:id="rId10"/>
    <p:sldId id="1042652857" r:id="rId11"/>
    <p:sldId id="1042652858" r:id="rId12"/>
    <p:sldId id="259" r:id="rId13"/>
    <p:sldId id="1042652861" r:id="rId14"/>
    <p:sldId id="1042652848" r:id="rId15"/>
    <p:sldId id="1042652862" r:id="rId16"/>
    <p:sldId id="1042652852" r:id="rId17"/>
    <p:sldId id="2986" r:id="rId18"/>
    <p:sldId id="1042652867" r:id="rId19"/>
    <p:sldId id="269" r:id="rId20"/>
    <p:sldId id="2985" r:id="rId21"/>
    <p:sldId id="1042652859" r:id="rId22"/>
    <p:sldId id="104265286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DF825D8-DAA9-A17E-7FD3-EB3550631833}" name="Fenn, Crystal J. (LARC-D206)" initials="F(" userId="S::cfenn@ndc.nasa.gov::e706ab77-a4eb-46fd-9b0c-8ec1c8e24d7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20"/>
    <p:restoredTop sz="93061"/>
  </p:normalViewPr>
  <p:slideViewPr>
    <p:cSldViewPr snapToGrid="0" snapToObjects="1">
      <p:cViewPr varScale="1">
        <p:scale>
          <a:sx n="114" d="100"/>
          <a:sy n="114" d="100"/>
        </p:scale>
        <p:origin x="1496" y="184"/>
      </p:cViewPr>
      <p:guideLst/>
    </p:cSldViewPr>
  </p:slideViewPr>
  <p:notesTextViewPr>
    <p:cViewPr>
      <p:scale>
        <a:sx n="1" d="1"/>
        <a:sy n="1" d="1"/>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F85442-679F-6940-8D76-BD610BCABF31}" type="datetimeFigureOut">
              <a:rPr lang="en-US" smtClean="0"/>
              <a:t>9/9/23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165635-F46D-3643-9694-3A302E640B0D}" type="slidenum">
              <a:rPr lang="en-US" smtClean="0"/>
              <a:t>‹#›</a:t>
            </a:fld>
            <a:endParaRPr lang="en-US"/>
          </a:p>
        </p:txBody>
      </p:sp>
    </p:spTree>
    <p:extLst>
      <p:ext uri="{BB962C8B-B14F-4D97-AF65-F5344CB8AC3E}">
        <p14:creationId xmlns:p14="http://schemas.microsoft.com/office/powerpoint/2010/main" val="161776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8" name="Google Shape;25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9" name="Google Shape;259;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32" name="Google Shape;332;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85750" lvl="0" indent="-209550" algn="l" rtl="0">
              <a:spcBef>
                <a:spcPts val="0"/>
              </a:spcBef>
              <a:spcAft>
                <a:spcPts val="0"/>
              </a:spcAft>
              <a:buClr>
                <a:schemeClr val="dk1"/>
              </a:buClr>
              <a:buSzPts val="1200"/>
              <a:buFont typeface="Arial"/>
              <a:buNone/>
            </a:pPr>
            <a:endParaRPr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608141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Caroline</a:t>
            </a:r>
          </a:p>
          <a:p>
            <a:r>
              <a:rPr lang="en-US" dirty="0"/>
              <a:t>-  First mention these are from first-light. Got a lot of media attention.</a:t>
            </a:r>
          </a:p>
          <a:p>
            <a:pPr marL="171450" indent="-171450">
              <a:buFontTx/>
              <a:buChar char="-"/>
            </a:pPr>
            <a:r>
              <a:rPr lang="en-US" dirty="0"/>
              <a:t>I will talk about first light and describe the sources of NO2 as I go along on this slide: transportation, fires, lightning, soils</a:t>
            </a:r>
          </a:p>
          <a:p>
            <a:pPr marL="171450" indent="-171450">
              <a:buFontTx/>
              <a:buChar char="-"/>
            </a:pPr>
            <a:r>
              <a:rPr lang="en-US" dirty="0"/>
              <a:t>Mention how we can’t measure below clouds</a:t>
            </a:r>
          </a:p>
          <a:p>
            <a:pPr marL="171450" indent="-171450">
              <a:buFontTx/>
              <a:buChar char="-"/>
            </a:pPr>
            <a:r>
              <a:rPr lang="en-US" dirty="0"/>
              <a:t>Will point out these data are novel because we can measure every hour</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6C165635-F46D-3643-9694-3A302E640B0D}" type="slidenum">
              <a:rPr lang="en-US" smtClean="0"/>
              <a:t>8</a:t>
            </a:fld>
            <a:endParaRPr lang="en-US"/>
          </a:p>
        </p:txBody>
      </p:sp>
    </p:spTree>
    <p:extLst>
      <p:ext uri="{BB962C8B-B14F-4D97-AF65-F5344CB8AC3E}">
        <p14:creationId xmlns:p14="http://schemas.microsoft.com/office/powerpoint/2010/main" val="1450252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Caroline</a:t>
            </a:r>
          </a:p>
          <a:p>
            <a:r>
              <a:rPr lang="en-US" dirty="0"/>
              <a:t>- Point out high levels over I-95</a:t>
            </a:r>
          </a:p>
        </p:txBody>
      </p:sp>
      <p:sp>
        <p:nvSpPr>
          <p:cNvPr id="4" name="Slide Number Placeholder 3"/>
          <p:cNvSpPr>
            <a:spLocks noGrp="1"/>
          </p:cNvSpPr>
          <p:nvPr>
            <p:ph type="sldNum" sz="quarter" idx="5"/>
          </p:nvPr>
        </p:nvSpPr>
        <p:spPr/>
        <p:txBody>
          <a:bodyPr/>
          <a:lstStyle/>
          <a:p>
            <a:fld id="{6C165635-F46D-3643-9694-3A302E640B0D}" type="slidenum">
              <a:rPr lang="en-US" smtClean="0"/>
              <a:t>9</a:t>
            </a:fld>
            <a:endParaRPr lang="en-US"/>
          </a:p>
        </p:txBody>
      </p:sp>
    </p:spTree>
    <p:extLst>
      <p:ext uri="{BB962C8B-B14F-4D97-AF65-F5344CB8AC3E}">
        <p14:creationId xmlns:p14="http://schemas.microsoft.com/office/powerpoint/2010/main" val="285734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Caroline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Describe sources (different from NO2, VOC oxidation, vegetation, industrial)</a:t>
            </a:r>
          </a:p>
          <a:p>
            <a:r>
              <a:rPr lang="en-US" dirty="0"/>
              <a:t>- Describe importance of HCHO for ozone/PM production</a:t>
            </a:r>
          </a:p>
          <a:p>
            <a:r>
              <a:rPr lang="en-US" dirty="0"/>
              <a:t>- How scientists use HCHO</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6C165635-F46D-3643-9694-3A302E640B0D}" type="slidenum">
              <a:rPr lang="en-US" smtClean="0"/>
              <a:t>11</a:t>
            </a:fld>
            <a:endParaRPr lang="en-US"/>
          </a:p>
        </p:txBody>
      </p:sp>
    </p:spTree>
    <p:extLst>
      <p:ext uri="{BB962C8B-B14F-4D97-AF65-F5344CB8AC3E}">
        <p14:creationId xmlns:p14="http://schemas.microsoft.com/office/powerpoint/2010/main" val="484254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Caroline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Describe sources (different from NO2, VOC oxidation, vegetation, industrial)</a:t>
            </a:r>
          </a:p>
          <a:p>
            <a:r>
              <a:rPr lang="en-US" dirty="0"/>
              <a:t>- Describe importance of HCHO for ozone/PM production</a:t>
            </a:r>
          </a:p>
          <a:p>
            <a:r>
              <a:rPr lang="en-US" dirty="0"/>
              <a:t>- How scientists use HCHO</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6C165635-F46D-3643-9694-3A302E640B0D}" type="slidenum">
              <a:rPr lang="en-US" smtClean="0"/>
              <a:t>12</a:t>
            </a:fld>
            <a:endParaRPr lang="en-US"/>
          </a:p>
        </p:txBody>
      </p:sp>
    </p:spTree>
    <p:extLst>
      <p:ext uri="{BB962C8B-B14F-4D97-AF65-F5344CB8AC3E}">
        <p14:creationId xmlns:p14="http://schemas.microsoft.com/office/powerpoint/2010/main" val="4224337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8" name="Google Shape;438;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Caroline</a:t>
            </a:r>
          </a:p>
          <a:p>
            <a:r>
              <a:rPr lang="en-US" dirty="0"/>
              <a:t>- Mention previous studies over Houston that measured inequalities.</a:t>
            </a:r>
          </a:p>
        </p:txBody>
      </p:sp>
      <p:sp>
        <p:nvSpPr>
          <p:cNvPr id="4" name="Slide Number Placeholder 3"/>
          <p:cNvSpPr>
            <a:spLocks noGrp="1"/>
          </p:cNvSpPr>
          <p:nvPr>
            <p:ph type="sldNum" sz="quarter" idx="5"/>
          </p:nvPr>
        </p:nvSpPr>
        <p:spPr/>
        <p:txBody>
          <a:bodyPr/>
          <a:lstStyle/>
          <a:p>
            <a:fld id="{6C165635-F46D-3643-9694-3A302E640B0D}" type="slidenum">
              <a:rPr lang="en-US" smtClean="0"/>
              <a:t>19</a:t>
            </a:fld>
            <a:endParaRPr lang="en-US"/>
          </a:p>
        </p:txBody>
      </p:sp>
    </p:spTree>
    <p:extLst>
      <p:ext uri="{BB962C8B-B14F-4D97-AF65-F5344CB8AC3E}">
        <p14:creationId xmlns:p14="http://schemas.microsoft.com/office/powerpoint/2010/main" val="2496659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Caroline</a:t>
            </a:r>
          </a:p>
        </p:txBody>
      </p:sp>
      <p:sp>
        <p:nvSpPr>
          <p:cNvPr id="4" name="Slide Number Placeholder 3"/>
          <p:cNvSpPr>
            <a:spLocks noGrp="1"/>
          </p:cNvSpPr>
          <p:nvPr>
            <p:ph type="sldNum" sz="quarter" idx="5"/>
          </p:nvPr>
        </p:nvSpPr>
        <p:spPr/>
        <p:txBody>
          <a:bodyPr/>
          <a:lstStyle/>
          <a:p>
            <a:fld id="{6C165635-F46D-3643-9694-3A302E640B0D}" type="slidenum">
              <a:rPr lang="en-US" smtClean="0"/>
              <a:t>20</a:t>
            </a:fld>
            <a:endParaRPr lang="en-US"/>
          </a:p>
        </p:txBody>
      </p:sp>
    </p:spTree>
    <p:extLst>
      <p:ext uri="{BB962C8B-B14F-4D97-AF65-F5344CB8AC3E}">
        <p14:creationId xmlns:p14="http://schemas.microsoft.com/office/powerpoint/2010/main" val="37135807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Master" Target="../slideMasters/slideMaster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9.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Master" Target="../slideMasters/slideMaster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9.png"/></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TEMPO PPT Cover Image B v3.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00478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668038" y="0"/>
            <a:ext cx="8309316" cy="964406"/>
          </a:xfrm>
          <a:prstGeom prst="rect">
            <a:avLst/>
          </a:prstGeom>
        </p:spPr>
        <p:txBody>
          <a:bodyPr vert="horz" anchor="ctr"/>
          <a:lstStyle>
            <a:lvl1pPr>
              <a:defRPr sz="2800">
                <a:solidFill>
                  <a:srgbClr val="FFFFFF"/>
                </a:solidFill>
              </a:defRPr>
            </a:lvl1pPr>
          </a:lstStyle>
          <a:p>
            <a:r>
              <a:rPr lang="en-US" dirty="0"/>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24528EB1-4DC2-B445-862E-7D59106F092A}" type="slidenum">
              <a:rPr lang="en-US" smtClean="0"/>
              <a:t>‹#›</a:t>
            </a:fld>
            <a:endParaRPr lang="en-US" dirty="0"/>
          </a:p>
        </p:txBody>
      </p:sp>
      <p:sp>
        <p:nvSpPr>
          <p:cNvPr id="5" name="Date Placeholder 4"/>
          <p:cNvSpPr>
            <a:spLocks noGrp="1"/>
          </p:cNvSpPr>
          <p:nvPr>
            <p:ph type="dt" sz="half" idx="12"/>
          </p:nvPr>
        </p:nvSpPr>
        <p:spPr/>
        <p:txBody>
          <a:bodyPr/>
          <a:lstStyle/>
          <a:p>
            <a:endParaRPr lang="en-US" dirty="0"/>
          </a:p>
        </p:txBody>
      </p:sp>
      <p:sp>
        <p:nvSpPr>
          <p:cNvPr id="7" name="Content Placeholder 6"/>
          <p:cNvSpPr>
            <a:spLocks noGrp="1"/>
          </p:cNvSpPr>
          <p:nvPr>
            <p:ph sz="quarter" idx="13"/>
          </p:nvPr>
        </p:nvSpPr>
        <p:spPr>
          <a:xfrm>
            <a:off x="266701" y="1158875"/>
            <a:ext cx="11605684" cy="5360988"/>
          </a:xfrm>
          <a:prstGeom prst="rect">
            <a:avLst/>
          </a:prstGeom>
        </p:spPr>
        <p:txBody>
          <a:bodyPr vert="horz"/>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041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 name="Title 1"/>
          <p:cNvSpPr>
            <a:spLocks noGrp="1"/>
          </p:cNvSpPr>
          <p:nvPr>
            <p:ph type="title"/>
          </p:nvPr>
        </p:nvSpPr>
        <p:spPr>
          <a:xfrm>
            <a:off x="2668038" y="0"/>
            <a:ext cx="8309316" cy="964406"/>
          </a:xfrm>
          <a:prstGeom prst="rect">
            <a:avLst/>
          </a:prstGeom>
        </p:spPr>
        <p:txBody>
          <a:bodyPr vert="horz" anchor="ctr"/>
          <a:lstStyle>
            <a:lvl1pPr>
              <a:defRPr sz="2800">
                <a:solidFill>
                  <a:srgbClr val="FFFFFF"/>
                </a:solidFill>
              </a:defRPr>
            </a:lvl1pPr>
          </a:lstStyle>
          <a:p>
            <a:r>
              <a:rPr lang="en-US" dirty="0"/>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24528EB1-4DC2-B445-862E-7D59106F092A}" type="slidenum">
              <a:rPr lang="en-US" smtClean="0"/>
              <a:t>‹#›</a:t>
            </a:fld>
            <a:endParaRPr lang="en-US" dirty="0"/>
          </a:p>
        </p:txBody>
      </p:sp>
      <p:sp>
        <p:nvSpPr>
          <p:cNvPr id="5" name="Date Placeholder 4"/>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463736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8"/>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4800" b="1" dirty="0">
                <a:solidFill>
                  <a:srgbClr val="000090"/>
                </a:solidFill>
                <a:latin typeface="Arial Rounded MT Bold"/>
                <a:cs typeface="Arial Rounded MT Bold"/>
              </a:rPr>
              <a:t>BACKUP</a:t>
            </a:r>
          </a:p>
        </p:txBody>
      </p:sp>
    </p:spTree>
    <p:extLst>
      <p:ext uri="{BB962C8B-B14F-4D97-AF65-F5344CB8AC3E}">
        <p14:creationId xmlns:p14="http://schemas.microsoft.com/office/powerpoint/2010/main" val="3635373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6415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28657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15930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1913547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5021547" y="3003659"/>
            <a:ext cx="914400" cy="1056133"/>
          </a:xfrm>
          <a:prstGeom prst="rect">
            <a:avLst/>
          </a:prstGeom>
        </p:spPr>
      </p:pic>
    </p:spTree>
    <p:extLst>
      <p:ext uri="{BB962C8B-B14F-4D97-AF65-F5344CB8AC3E}">
        <p14:creationId xmlns:p14="http://schemas.microsoft.com/office/powerpoint/2010/main" val="65504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2115248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2705116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538838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estions">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1143489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Backup">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8191309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1050354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9_Custom Layout">
    <p:spTree>
      <p:nvGrpSpPr>
        <p:cNvPr id="1" name=""/>
        <p:cNvGrpSpPr/>
        <p:nvPr/>
      </p:nvGrpSpPr>
      <p:grpSpPr>
        <a:xfrm>
          <a:off x="0" y="0"/>
          <a:ext cx="0" cy="0"/>
          <a:chOff x="0" y="0"/>
          <a:chExt cx="0" cy="0"/>
        </a:xfrm>
      </p:grpSpPr>
      <p:pic>
        <p:nvPicPr>
          <p:cNvPr id="4" name="Picture 3" descr="TEMPO ppt Banner v8.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1065276"/>
          </a:xfrm>
          <a:prstGeom prst="rect">
            <a:avLst/>
          </a:prstGeom>
        </p:spPr>
      </p:pic>
      <p:sp>
        <p:nvSpPr>
          <p:cNvPr id="9" name="Title 1"/>
          <p:cNvSpPr>
            <a:spLocks noGrp="1"/>
          </p:cNvSpPr>
          <p:nvPr>
            <p:ph type="title"/>
          </p:nvPr>
        </p:nvSpPr>
        <p:spPr>
          <a:xfrm>
            <a:off x="2379609" y="274638"/>
            <a:ext cx="7963743" cy="638108"/>
          </a:xfrm>
          <a:prstGeom prst="rect">
            <a:avLst/>
          </a:prstGeom>
        </p:spPr>
        <p:txBody>
          <a:bodyPr vert="horz"/>
          <a:lstStyle>
            <a:lvl1pPr>
              <a:defRPr sz="2800" b="1" i="0">
                <a:solidFill>
                  <a:srgbClr val="FFFFFF"/>
                </a:solidFill>
                <a:latin typeface="Arial"/>
                <a:cs typeface="Arial"/>
              </a:defRPr>
            </a:lvl1pPr>
          </a:lstStyle>
          <a:p>
            <a:r>
              <a:rPr lang="en-US"/>
              <a:t>Click to edit Master title style</a:t>
            </a:r>
          </a:p>
        </p:txBody>
      </p:sp>
      <p:sp>
        <p:nvSpPr>
          <p:cNvPr id="7" name="Content Placeholder 2"/>
          <p:cNvSpPr>
            <a:spLocks noGrp="1"/>
          </p:cNvSpPr>
          <p:nvPr>
            <p:ph idx="1"/>
          </p:nvPr>
        </p:nvSpPr>
        <p:spPr>
          <a:xfrm>
            <a:off x="101600" y="1143000"/>
            <a:ext cx="11988800" cy="5410200"/>
          </a:xfrm>
          <a:prstGeom prst="rect">
            <a:avLst/>
          </a:prstGeom>
        </p:spPr>
        <p:txBody>
          <a:bodyPr/>
          <a:lstStyle>
            <a:lvl1pPr marL="342900" indent="-342900">
              <a:buClrTx/>
              <a:buFont typeface="Wingdings" charset="2"/>
              <a:buChar char="Ø"/>
              <a:defRPr b="1">
                <a:latin typeface="+mn-lt"/>
              </a:defRPr>
            </a:lvl1pPr>
            <a:lvl2pPr marL="742950" indent="-285750">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8">
            <a:extLst>
              <a:ext uri="{FF2B5EF4-FFF2-40B4-BE49-F238E27FC236}">
                <a16:creationId xmlns:a16="http://schemas.microsoft.com/office/drawing/2014/main" id="{ED29E1B4-5585-C84C-8A32-8BAC3D59C839}"/>
              </a:ext>
            </a:extLst>
          </p:cNvPr>
          <p:cNvSpPr>
            <a:spLocks noGrp="1"/>
          </p:cNvSpPr>
          <p:nvPr>
            <p:ph type="sldNum" sz="quarter" idx="12"/>
          </p:nvPr>
        </p:nvSpPr>
        <p:spPr>
          <a:xfrm>
            <a:off x="9236440" y="6504026"/>
            <a:ext cx="2844800"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10" name="Footer Placeholder 4">
            <a:extLst>
              <a:ext uri="{FF2B5EF4-FFF2-40B4-BE49-F238E27FC236}">
                <a16:creationId xmlns:a16="http://schemas.microsoft.com/office/drawing/2014/main" id="{2EE3F73D-D53E-4649-A630-0572053E9E49}"/>
              </a:ext>
            </a:extLst>
          </p:cNvPr>
          <p:cNvSpPr>
            <a:spLocks noGrp="1"/>
          </p:cNvSpPr>
          <p:nvPr>
            <p:ph type="ftr" sz="quarter" idx="3"/>
          </p:nvPr>
        </p:nvSpPr>
        <p:spPr>
          <a:xfrm>
            <a:off x="4165600" y="6504026"/>
            <a:ext cx="38608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endParaRPr lang="en-US"/>
          </a:p>
        </p:txBody>
      </p:sp>
    </p:spTree>
    <p:extLst>
      <p:ext uri="{BB962C8B-B14F-4D97-AF65-F5344CB8AC3E}">
        <p14:creationId xmlns:p14="http://schemas.microsoft.com/office/powerpoint/2010/main" val="2991680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5_Custom Layout">
  <p:cSld name="5_Custom Layout">
    <p:spTree>
      <p:nvGrpSpPr>
        <p:cNvPr id="1" name="Shape 69"/>
        <p:cNvGrpSpPr/>
        <p:nvPr/>
      </p:nvGrpSpPr>
      <p:grpSpPr>
        <a:xfrm>
          <a:off x="0" y="0"/>
          <a:ext cx="0" cy="0"/>
          <a:chOff x="0" y="0"/>
          <a:chExt cx="0" cy="0"/>
        </a:xfrm>
      </p:grpSpPr>
      <p:sp>
        <p:nvSpPr>
          <p:cNvPr id="72" name="Google Shape;72;p21"/>
          <p:cNvSpPr txBox="1">
            <a:spLocks noGrp="1"/>
          </p:cNvSpPr>
          <p:nvPr>
            <p:ph type="title"/>
          </p:nvPr>
        </p:nvSpPr>
        <p:spPr>
          <a:xfrm>
            <a:off x="2539931" y="274638"/>
            <a:ext cx="7963743" cy="63810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D9D9D9"/>
              </a:buClr>
              <a:buSzPts val="2800"/>
              <a:buFont typeface="Arial Rounded"/>
              <a:buNone/>
              <a:defRPr sz="2800" b="1">
                <a:solidFill>
                  <a:srgbClr val="D9D9D9"/>
                </a:solidFill>
                <a:latin typeface="Arial Rounded"/>
                <a:ea typeface="Arial Rounded"/>
                <a:cs typeface="Arial Rounded"/>
                <a:sym typeface="Arial Rounde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1"/>
          <p:cNvSpPr txBox="1">
            <a:spLocks noGrp="1"/>
          </p:cNvSpPr>
          <p:nvPr>
            <p:ph type="ftr" idx="11"/>
          </p:nvPr>
        </p:nvSpPr>
        <p:spPr>
          <a:xfrm>
            <a:off x="3239543" y="6549635"/>
            <a:ext cx="5411508" cy="365125"/>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Clr>
                <a:srgbClr val="888888"/>
              </a:buClr>
              <a:buSzPts val="1200"/>
              <a:buFont typeface="Calibri"/>
              <a:buNone/>
              <a:defRPr sz="1200">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1"/>
          <p:cNvSpPr txBox="1">
            <a:spLocks noGrp="1"/>
          </p:cNvSpPr>
          <p:nvPr>
            <p:ph type="dt" idx="10"/>
          </p:nvPr>
        </p:nvSpPr>
        <p:spPr>
          <a:xfrm>
            <a:off x="231095" y="6550584"/>
            <a:ext cx="209615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200">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47561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4_Custom Layout">
  <p:cSld name="4_Custom Layout">
    <p:spTree>
      <p:nvGrpSpPr>
        <p:cNvPr id="1" name="Shape 14"/>
        <p:cNvGrpSpPr/>
        <p:nvPr/>
      </p:nvGrpSpPr>
      <p:grpSpPr>
        <a:xfrm>
          <a:off x="0" y="0"/>
          <a:ext cx="0" cy="0"/>
          <a:chOff x="0" y="0"/>
          <a:chExt cx="0" cy="0"/>
        </a:xfrm>
      </p:grpSpPr>
    </p:spTree>
    <p:extLst>
      <p:ext uri="{BB962C8B-B14F-4D97-AF65-F5344CB8AC3E}">
        <p14:creationId xmlns:p14="http://schemas.microsoft.com/office/powerpoint/2010/main" val="590830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600" y="1143000"/>
            <a:ext cx="11988800" cy="5410200"/>
          </a:xfrm>
          <a:prstGeom prst="rect">
            <a:avLst/>
          </a:prstGeom>
        </p:spPr>
        <p:txBody>
          <a:bodyPr/>
          <a:lstStyle>
            <a:lvl1pPr marL="257175" indent="-257175">
              <a:buClrTx/>
              <a:buFont typeface="Wingdings" charset="2"/>
              <a:buChar char="Ø"/>
              <a:defRPr b="1">
                <a:latin typeface="+mn-lt"/>
              </a:defRPr>
            </a:lvl1pPr>
            <a:lvl2pPr marL="557213" indent="-214313">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9243484" y="6627813"/>
            <a:ext cx="2844800" cy="228600"/>
          </a:xfrm>
          <a:prstGeom prst="rect">
            <a:avLst/>
          </a:prstGeom>
        </p:spPr>
        <p:txBody>
          <a:bodyPr anchor="ctr"/>
          <a:lstStyle>
            <a:lvl1pPr eaLnBrk="0" hangingPunct="0">
              <a:defRPr sz="2400">
                <a:solidFill>
                  <a:schemeClr val="tx1"/>
                </a:solidFill>
                <a:latin typeface="Arial" charset="0"/>
                <a:ea typeface="ヒラギノ角ゴ Pro W3" charset="0"/>
                <a:cs typeface="ヒラギノ角ゴ Pro W3" charset="0"/>
              </a:defRPr>
            </a:lvl1pPr>
            <a:lvl2pPr marL="37931725" indent="-37474525" eaLnBrk="0" hangingPunct="0">
              <a:defRPr sz="2400">
                <a:solidFill>
                  <a:schemeClr val="tx1"/>
                </a:solidFill>
                <a:latin typeface="Arial" charset="0"/>
                <a:ea typeface="ヒラギノ角ゴ Pro W3" charset="0"/>
                <a:cs typeface="ヒラギノ角ゴ Pro W3" charset="0"/>
              </a:defRPr>
            </a:lvl2pPr>
            <a:lvl3pPr eaLnBrk="0" hangingPunct="0">
              <a:defRPr sz="2400">
                <a:solidFill>
                  <a:schemeClr val="tx1"/>
                </a:solidFill>
                <a:latin typeface="Arial" charset="0"/>
                <a:ea typeface="ヒラギノ角ゴ Pro W3" charset="0"/>
                <a:cs typeface="ヒラギノ角ゴ Pro W3" charset="0"/>
              </a:defRPr>
            </a:lvl3pPr>
            <a:lvl4pPr eaLnBrk="0" hangingPunct="0">
              <a:defRPr sz="2400">
                <a:solidFill>
                  <a:schemeClr val="tx1"/>
                </a:solidFill>
                <a:latin typeface="Arial" charset="0"/>
                <a:ea typeface="ヒラギノ角ゴ Pro W3" charset="0"/>
                <a:cs typeface="ヒラギノ角ゴ Pro W3" charset="0"/>
              </a:defRPr>
            </a:lvl4pPr>
            <a:lvl5pPr eaLnBrk="0" hangingPunct="0">
              <a:defRPr sz="2400">
                <a:solidFill>
                  <a:schemeClr val="tx1"/>
                </a:solidFill>
                <a:latin typeface="Arial" charset="0"/>
                <a:ea typeface="ヒラギノ角ゴ Pro W3" charset="0"/>
                <a:cs typeface="ヒラギノ角ゴ Pro W3" charset="0"/>
              </a:defRPr>
            </a:lvl5pPr>
            <a:lvl6pPr marL="4572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9144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1371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18288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defRPr/>
            </a:pPr>
            <a:fld id="{4609CC25-F897-7C4C-A607-3A4F014AEC31}" type="slidenum">
              <a:rPr lang="en-US" sz="750" smtClean="0">
                <a:solidFill>
                  <a:srgbClr val="000000"/>
                </a:solidFill>
                <a:latin typeface="Calibri" charset="0"/>
              </a:rPr>
              <a:pPr algn="r" eaLnBrk="1" hangingPunct="1">
                <a:defRPr/>
              </a:pPr>
              <a:t>‹#›</a:t>
            </a:fld>
            <a:endParaRPr lang="en-US" sz="750">
              <a:solidFill>
                <a:srgbClr val="000000"/>
              </a:solidFill>
              <a:latin typeface="Calibri" charset="0"/>
            </a:endParaRPr>
          </a:p>
        </p:txBody>
      </p:sp>
      <p:sp>
        <p:nvSpPr>
          <p:cNvPr id="2" name="Title 1"/>
          <p:cNvSpPr>
            <a:spLocks noGrp="1"/>
          </p:cNvSpPr>
          <p:nvPr>
            <p:ph type="title"/>
          </p:nvPr>
        </p:nvSpPr>
        <p:spPr>
          <a:xfrm>
            <a:off x="2539933" y="274638"/>
            <a:ext cx="7451967" cy="638108"/>
          </a:xfrm>
          <a:prstGeom prst="rect">
            <a:avLst/>
          </a:prstGeom>
        </p:spPr>
        <p:txBody>
          <a:bodyPr vert="horz"/>
          <a:lstStyle>
            <a:lvl1pPr>
              <a:defRPr sz="2100">
                <a:solidFill>
                  <a:srgbClr val="D9D9D9"/>
                </a:solidFill>
                <a:latin typeface="Arial Rounded MT Bold"/>
                <a:cs typeface="Arial Rounded MT Bold"/>
              </a:defRPr>
            </a:lvl1pPr>
          </a:lstStyle>
          <a:p>
            <a:r>
              <a:rPr lang="en-US"/>
              <a:t>Click to edit Master title style</a:t>
            </a:r>
          </a:p>
        </p:txBody>
      </p:sp>
      <p:sp>
        <p:nvSpPr>
          <p:cNvPr id="6" name="Date Placeholder 2">
            <a:extLst>
              <a:ext uri="{FF2B5EF4-FFF2-40B4-BE49-F238E27FC236}">
                <a16:creationId xmlns:a16="http://schemas.microsoft.com/office/drawing/2014/main" id="{9CE51E9C-5593-4F02-8D43-69EB3594B706}"/>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grpSp>
        <p:nvGrpSpPr>
          <p:cNvPr id="5" name="Group 4">
            <a:extLst>
              <a:ext uri="{FF2B5EF4-FFF2-40B4-BE49-F238E27FC236}">
                <a16:creationId xmlns:a16="http://schemas.microsoft.com/office/drawing/2014/main" id="{4386602E-3498-4C57-BE6D-73C35B8809BF}"/>
              </a:ext>
            </a:extLst>
          </p:cNvPr>
          <p:cNvGrpSpPr/>
          <p:nvPr userDrawn="1"/>
        </p:nvGrpSpPr>
        <p:grpSpPr>
          <a:xfrm>
            <a:off x="10044215" y="41347"/>
            <a:ext cx="953829" cy="955748"/>
            <a:chOff x="10044214" y="41347"/>
            <a:chExt cx="953829" cy="955748"/>
          </a:xfrm>
        </p:grpSpPr>
        <p:pic>
          <p:nvPicPr>
            <p:cNvPr id="8" name="Picture 7">
              <a:extLst>
                <a:ext uri="{FF2B5EF4-FFF2-40B4-BE49-F238E27FC236}">
                  <a16:creationId xmlns:a16="http://schemas.microsoft.com/office/drawing/2014/main" id="{E878C91B-CCA6-4B39-B3E7-1EF35377DFC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096532" y="41347"/>
              <a:ext cx="816000" cy="940666"/>
            </a:xfrm>
            <a:prstGeom prst="rect">
              <a:avLst/>
            </a:prstGeom>
          </p:spPr>
        </p:pic>
        <p:sp>
          <p:nvSpPr>
            <p:cNvPr id="4" name="TextBox 3">
              <a:extLst>
                <a:ext uri="{FF2B5EF4-FFF2-40B4-BE49-F238E27FC236}">
                  <a16:creationId xmlns:a16="http://schemas.microsoft.com/office/drawing/2014/main" id="{DA469EE8-BE9A-4076-9C74-9E6E66E1950E}"/>
                </a:ext>
              </a:extLst>
            </p:cNvPr>
            <p:cNvSpPr txBox="1"/>
            <p:nvPr userDrawn="1"/>
          </p:nvSpPr>
          <p:spPr>
            <a:xfrm>
              <a:off x="10044214" y="766263"/>
              <a:ext cx="953829" cy="230832"/>
            </a:xfrm>
            <a:prstGeom prst="rect">
              <a:avLst/>
            </a:prstGeom>
            <a:noFill/>
          </p:spPr>
          <p:txBody>
            <a:bodyPr wrap="square" rtlCol="0">
              <a:spAutoFit/>
            </a:bodyPr>
            <a:lstStyle/>
            <a:p>
              <a:r>
                <a:rPr lang="en-US" sz="900">
                  <a:solidFill>
                    <a:schemeClr val="bg1"/>
                  </a:solidFill>
                  <a:latin typeface="Times New Roman" panose="02020603050405020304" pitchFamily="18" charset="0"/>
                  <a:cs typeface="Times New Roman" panose="02020603050405020304" pitchFamily="18" charset="0"/>
                </a:rPr>
                <a:t>Smithsonian</a:t>
              </a:r>
            </a:p>
          </p:txBody>
        </p:sp>
      </p:grpSp>
    </p:spTree>
    <p:extLst>
      <p:ext uri="{BB962C8B-B14F-4D97-AF65-F5344CB8AC3E}">
        <p14:creationId xmlns:p14="http://schemas.microsoft.com/office/powerpoint/2010/main" val="285849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1_Title Only">
  <p:cSld name="1_Title Only">
    <p:bg>
      <p:bgPr>
        <a:gradFill>
          <a:gsLst>
            <a:gs pos="0">
              <a:srgbClr val="FEFEFE">
                <a:alpha val="74901"/>
              </a:srgbClr>
            </a:gs>
            <a:gs pos="75000">
              <a:srgbClr val="FEFEFE">
                <a:alpha val="74901"/>
              </a:srgbClr>
            </a:gs>
            <a:gs pos="100000">
              <a:srgbClr val="79A0CD">
                <a:alpha val="74901"/>
              </a:srgbClr>
            </a:gs>
          </a:gsLst>
          <a:lin ang="16200000" scaled="0"/>
        </a:gradFill>
        <a:effectLst/>
      </p:bgPr>
    </p:bg>
    <p:spTree>
      <p:nvGrpSpPr>
        <p:cNvPr id="1" name="Shape 115"/>
        <p:cNvGrpSpPr/>
        <p:nvPr/>
      </p:nvGrpSpPr>
      <p:grpSpPr>
        <a:xfrm>
          <a:off x="0" y="0"/>
          <a:ext cx="0" cy="0"/>
          <a:chOff x="0" y="0"/>
          <a:chExt cx="0" cy="0"/>
        </a:xfrm>
      </p:grpSpPr>
      <p:sp>
        <p:nvSpPr>
          <p:cNvPr id="116" name="Google Shape;116;p25"/>
          <p:cNvSpPr txBox="1">
            <a:spLocks noGrp="1"/>
          </p:cNvSpPr>
          <p:nvPr>
            <p:ph type="dt" idx="10"/>
          </p:nvPr>
        </p:nvSpPr>
        <p:spPr>
          <a:xfrm>
            <a:off x="190116" y="6356351"/>
            <a:ext cx="1020846" cy="365125"/>
          </a:xfrm>
          <a:prstGeom prst="rect">
            <a:avLst/>
          </a:prstGeom>
          <a:noFill/>
          <a:ln>
            <a:noFill/>
          </a:ln>
        </p:spPr>
        <p:txBody>
          <a:bodyPr spcFirstLastPara="1" wrap="square" lIns="91325" tIns="45650" rIns="91325" bIns="4565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5"/>
          <p:cNvSpPr txBox="1">
            <a:spLocks noGrp="1"/>
          </p:cNvSpPr>
          <p:nvPr>
            <p:ph type="sldNum" idx="12"/>
          </p:nvPr>
        </p:nvSpPr>
        <p:spPr>
          <a:xfrm>
            <a:off x="11051145" y="6365294"/>
            <a:ext cx="1015314" cy="365125"/>
          </a:xfrm>
          <a:prstGeom prst="rect">
            <a:avLst/>
          </a:prstGeom>
          <a:noFill/>
          <a:ln>
            <a:noFill/>
          </a:ln>
        </p:spPr>
        <p:txBody>
          <a:bodyPr spcFirstLastPara="1" wrap="square" lIns="91325" tIns="45650" rIns="91325" bIns="45650" anchor="ctr"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
        <p:nvSpPr>
          <p:cNvPr id="123" name="Google Shape;123;p25"/>
          <p:cNvSpPr txBox="1">
            <a:spLocks noGrp="1"/>
          </p:cNvSpPr>
          <p:nvPr>
            <p:ph type="body" idx="1"/>
          </p:nvPr>
        </p:nvSpPr>
        <p:spPr>
          <a:xfrm>
            <a:off x="1173893" y="164800"/>
            <a:ext cx="9844215" cy="761791"/>
          </a:xfrm>
          <a:prstGeom prst="rect">
            <a:avLst/>
          </a:prstGeom>
          <a:noFill/>
          <a:ln>
            <a:noFill/>
          </a:ln>
        </p:spPr>
        <p:txBody>
          <a:bodyPr spcFirstLastPara="1" wrap="square" lIns="91425" tIns="45700" rIns="91425" bIns="45700" anchor="ctr" anchorCtr="0">
            <a:normAutofit/>
          </a:bodyPr>
          <a:lstStyle>
            <a:lvl1pPr marL="457200" marR="0" lvl="0" indent="-228600" algn="ctr" rtl="0">
              <a:spcBef>
                <a:spcPts val="64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4" name="Google Shape;124;p25"/>
          <p:cNvSpPr txBox="1">
            <a:spLocks noGrp="1"/>
          </p:cNvSpPr>
          <p:nvPr>
            <p:ph type="body" idx="2"/>
          </p:nvPr>
        </p:nvSpPr>
        <p:spPr>
          <a:xfrm>
            <a:off x="354013" y="1268413"/>
            <a:ext cx="11499850" cy="4852301"/>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228600"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6245775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pic>
        <p:nvPicPr>
          <p:cNvPr id="3" name="Picture 6" descr="TEMPO ppt Banner v7.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3176"/>
            <a:ext cx="12192000" cy="1065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itle 1"/>
          <p:cNvSpPr>
            <a:spLocks noGrp="1"/>
          </p:cNvSpPr>
          <p:nvPr>
            <p:ph type="title"/>
          </p:nvPr>
        </p:nvSpPr>
        <p:spPr>
          <a:xfrm>
            <a:off x="2539963" y="274638"/>
            <a:ext cx="7963743"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4" name="Date Placeholder 9"/>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10"/>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11"/>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64442FC-C654-E44A-A663-725279F4C8FF}" type="slidenum">
              <a:rPr lang="en-US"/>
              <a:pPr>
                <a:defRPr/>
              </a:pPr>
              <a:t>‹#›</a:t>
            </a:fld>
            <a:endParaRPr lang="en-US"/>
          </a:p>
        </p:txBody>
      </p:sp>
    </p:spTree>
    <p:extLst>
      <p:ext uri="{BB962C8B-B14F-4D97-AF65-F5344CB8AC3E}">
        <p14:creationId xmlns:p14="http://schemas.microsoft.com/office/powerpoint/2010/main" val="9768323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latin typeface="Calibri"/>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latin typeface="Calibri"/>
            </a:endParaRPr>
          </a:p>
        </p:txBody>
      </p:sp>
      <p:sp>
        <p:nvSpPr>
          <p:cNvPr id="4" name="Rectangle 6"/>
          <p:cNvSpPr>
            <a:spLocks noGrp="1" noChangeArrowheads="1"/>
          </p:cNvSpPr>
          <p:nvPr>
            <p:ph type="sldNum" sz="quarter" idx="12"/>
          </p:nvPr>
        </p:nvSpPr>
        <p:spPr>
          <a:ln/>
        </p:spPr>
        <p:txBody>
          <a:bodyPr/>
          <a:lstStyle>
            <a:lvl1pPr>
              <a:defRPr/>
            </a:lvl1pPr>
          </a:lstStyle>
          <a:p>
            <a:pPr>
              <a:defRPr/>
            </a:pPr>
            <a:fld id="{90F3D2DF-2FA7-D542-9882-A5D5130A4A1E}" type="slidenum">
              <a:rPr lang="en-US">
                <a:solidFill>
                  <a:prstClr val="black">
                    <a:tint val="75000"/>
                  </a:prstClr>
                </a:solidFill>
                <a:latin typeface="Calibri"/>
              </a:rPr>
              <a:pPr>
                <a:def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933867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pic>
        <p:nvPicPr>
          <p:cNvPr id="3" name="Picture 6" descr="TEMPO ppt Banner v7.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3176"/>
            <a:ext cx="12192000" cy="1065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itle 1"/>
          <p:cNvSpPr>
            <a:spLocks noGrp="1"/>
          </p:cNvSpPr>
          <p:nvPr>
            <p:ph type="title"/>
          </p:nvPr>
        </p:nvSpPr>
        <p:spPr>
          <a:xfrm>
            <a:off x="2539963" y="274638"/>
            <a:ext cx="7963743"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4" name="Date Placeholder 9"/>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10"/>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11"/>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64442FC-C654-E44A-A663-725279F4C8FF}" type="slidenum">
              <a:rPr lang="en-US"/>
              <a:pPr>
                <a:defRPr/>
              </a:pPr>
              <a:t>‹#›</a:t>
            </a:fld>
            <a:endParaRPr lang="en-US"/>
          </a:p>
        </p:txBody>
      </p:sp>
    </p:spTree>
    <p:extLst>
      <p:ext uri="{BB962C8B-B14F-4D97-AF65-F5344CB8AC3E}">
        <p14:creationId xmlns:p14="http://schemas.microsoft.com/office/powerpoint/2010/main" val="4015916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7" name="Slide Number Placeholder 5"/>
          <p:cNvSpPr txBox="1">
            <a:spLocks/>
          </p:cNvSpPr>
          <p:nvPr userDrawn="1"/>
        </p:nvSpPr>
        <p:spPr>
          <a:xfrm>
            <a:off x="9243484" y="6627813"/>
            <a:ext cx="2844800" cy="228600"/>
          </a:xfrm>
          <a:prstGeom prst="rect">
            <a:avLst/>
          </a:prstGeom>
        </p:spPr>
        <p:txBody>
          <a:bodyPr anchor="ctr"/>
          <a:lstStyle>
            <a:lvl1pPr eaLnBrk="0" hangingPunct="0">
              <a:defRPr sz="2400">
                <a:solidFill>
                  <a:schemeClr val="tx1"/>
                </a:solidFill>
                <a:latin typeface="Arial" charset="0"/>
                <a:ea typeface="ヒラギノ角ゴ Pro W3" charset="0"/>
                <a:cs typeface="ヒラギノ角ゴ Pro W3" charset="0"/>
              </a:defRPr>
            </a:lvl1pPr>
            <a:lvl2pPr marL="37931725" indent="-37474525" eaLnBrk="0" hangingPunct="0">
              <a:defRPr sz="2400">
                <a:solidFill>
                  <a:schemeClr val="tx1"/>
                </a:solidFill>
                <a:latin typeface="Arial" charset="0"/>
                <a:ea typeface="ヒラギノ角ゴ Pro W3" charset="0"/>
                <a:cs typeface="ヒラギノ角ゴ Pro W3" charset="0"/>
              </a:defRPr>
            </a:lvl2pPr>
            <a:lvl3pPr eaLnBrk="0" hangingPunct="0">
              <a:defRPr sz="2400">
                <a:solidFill>
                  <a:schemeClr val="tx1"/>
                </a:solidFill>
                <a:latin typeface="Arial" charset="0"/>
                <a:ea typeface="ヒラギノ角ゴ Pro W3" charset="0"/>
                <a:cs typeface="ヒラギノ角ゴ Pro W3" charset="0"/>
              </a:defRPr>
            </a:lvl3pPr>
            <a:lvl4pPr eaLnBrk="0" hangingPunct="0">
              <a:defRPr sz="2400">
                <a:solidFill>
                  <a:schemeClr val="tx1"/>
                </a:solidFill>
                <a:latin typeface="Arial" charset="0"/>
                <a:ea typeface="ヒラギノ角ゴ Pro W3" charset="0"/>
                <a:cs typeface="ヒラギノ角ゴ Pro W3" charset="0"/>
              </a:defRPr>
            </a:lvl4pPr>
            <a:lvl5pPr eaLnBrk="0" hangingPunct="0">
              <a:defRPr sz="2400">
                <a:solidFill>
                  <a:schemeClr val="tx1"/>
                </a:solidFill>
                <a:latin typeface="Arial" charset="0"/>
                <a:ea typeface="ヒラギノ角ゴ Pro W3" charset="0"/>
                <a:cs typeface="ヒラギノ角ゴ Pro W3" charset="0"/>
              </a:defRPr>
            </a:lvl5pPr>
            <a:lvl6pPr marL="4572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9144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1371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18288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defRPr/>
            </a:pPr>
            <a:fld id="{4609CC25-F897-7C4C-A607-3A4F014AEC31}" type="slidenum">
              <a:rPr lang="en-US" sz="1000" smtClean="0">
                <a:solidFill>
                  <a:srgbClr val="000000"/>
                </a:solidFill>
                <a:latin typeface="Calibri" charset="0"/>
              </a:rPr>
              <a:pPr algn="r" eaLnBrk="1" hangingPunct="1">
                <a:defRPr/>
              </a:pPr>
              <a:t>‹#›</a:t>
            </a:fld>
            <a:endParaRPr lang="en-US" sz="1000">
              <a:solidFill>
                <a:srgbClr val="000000"/>
              </a:solidFill>
              <a:latin typeface="Calibri" charset="0"/>
            </a:endParaRPr>
          </a:p>
        </p:txBody>
      </p:sp>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6" name="Footer Placeholder 4"/>
          <p:cNvSpPr>
            <a:spLocks noGrp="1"/>
          </p:cNvSpPr>
          <p:nvPr>
            <p:ph type="ftr" sz="quarter" idx="3"/>
          </p:nvPr>
        </p:nvSpPr>
        <p:spPr>
          <a:xfrm>
            <a:off x="3239543" y="6549635"/>
            <a:ext cx="5411508" cy="365125"/>
          </a:xfrm>
          <a:prstGeom prst="rect">
            <a:avLst/>
          </a:prstGeom>
        </p:spPr>
        <p:txBody>
          <a:bodyPr vert="horz" lIns="91440" tIns="45720" rIns="91440" bIns="45720" rtlCol="0" anchor="ctr"/>
          <a:lstStyle>
            <a:lvl1pPr marL="0" marR="0" indent="0" algn="ctr" defTabSz="457200" rtl="0" eaLnBrk="1" fontAlgn="auto" latinLnBrk="0" hangingPunct="1">
              <a:lnSpc>
                <a:spcPct val="100000"/>
              </a:lnSpc>
              <a:spcBef>
                <a:spcPts val="0"/>
              </a:spcBef>
              <a:spcAft>
                <a:spcPts val="0"/>
              </a:spcAft>
              <a:buClrTx/>
              <a:buSzTx/>
              <a:buFontTx/>
              <a:buNone/>
              <a:tabLst/>
              <a:defRPr sz="1200">
                <a:solidFill>
                  <a:schemeClr val="tx1">
                    <a:tint val="75000"/>
                  </a:schemeClr>
                </a:solidFill>
              </a:defRPr>
            </a:lvl1pPr>
          </a:lstStyle>
          <a:p>
            <a:endParaRPr lang="en-US">
              <a:solidFill>
                <a:prstClr val="black">
                  <a:tint val="75000"/>
                </a:prstClr>
              </a:solidFill>
              <a:latin typeface="Calibri"/>
            </a:endParaRPr>
          </a:p>
        </p:txBody>
      </p:sp>
      <p:sp>
        <p:nvSpPr>
          <p:cNvPr id="10" name="Date Placeholder 3"/>
          <p:cNvSpPr>
            <a:spLocks noGrp="1"/>
          </p:cNvSpPr>
          <p:nvPr>
            <p:ph type="dt" sz="half" idx="10"/>
          </p:nvPr>
        </p:nvSpPr>
        <p:spPr>
          <a:xfrm>
            <a:off x="171331" y="6550584"/>
            <a:ext cx="2096155" cy="365125"/>
          </a:xfrm>
        </p:spPr>
        <p:txBody>
          <a:bodyPr/>
          <a:lstStyle/>
          <a:p>
            <a:endParaRPr lang="en-US">
              <a:solidFill>
                <a:prstClr val="black">
                  <a:tint val="75000"/>
                </a:prstClr>
              </a:solidFill>
              <a:latin typeface="Calibri"/>
            </a:endParaRPr>
          </a:p>
        </p:txBody>
      </p:sp>
    </p:spTree>
    <p:extLst>
      <p:ext uri="{BB962C8B-B14F-4D97-AF65-F5344CB8AC3E}">
        <p14:creationId xmlns:p14="http://schemas.microsoft.com/office/powerpoint/2010/main" val="17445684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1_Custom Layout">
    <p:spTree>
      <p:nvGrpSpPr>
        <p:cNvPr id="1" name=""/>
        <p:cNvGrpSpPr/>
        <p:nvPr/>
      </p:nvGrpSpPr>
      <p:grpSpPr>
        <a:xfrm>
          <a:off x="0" y="0"/>
          <a:ext cx="0" cy="0"/>
          <a:chOff x="0" y="0"/>
          <a:chExt cx="0" cy="0"/>
        </a:xfrm>
      </p:grpSpPr>
      <p:pic>
        <p:nvPicPr>
          <p:cNvPr id="3" name="Picture 2" descr="TEMPO PPT Cover Image B v4.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933672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6" descr="TEMPO PPT Cover Image B v3.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3255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2" name="Picture 6" descr="TEMPO PPT Cover Image B v4.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22392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4" name="Picture 6" descr="TEMPO ppt Banner v7.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25"/>
            <a:ext cx="12192000" cy="1063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Content Placeholder 2"/>
          <p:cNvSpPr>
            <a:spLocks noGrp="1"/>
          </p:cNvSpPr>
          <p:nvPr>
            <p:ph idx="1"/>
          </p:nvPr>
        </p:nvSpPr>
        <p:spPr>
          <a:xfrm>
            <a:off x="101601" y="1143000"/>
            <a:ext cx="11988800" cy="5410200"/>
          </a:xfrm>
          <a:prstGeom prst="rect">
            <a:avLst/>
          </a:prstGeom>
        </p:spPr>
        <p:txBody>
          <a:bodyPr lIns="91326" tIns="45664" rIns="91326" bIns="45664"/>
          <a:lstStyle>
            <a:lvl1pPr marL="342484" indent="-342484">
              <a:buClrTx/>
              <a:buFont typeface="Wingdings" charset="2"/>
              <a:buChar char="Ø"/>
              <a:defRPr b="1">
                <a:latin typeface="+mn-lt"/>
              </a:defRPr>
            </a:lvl1pPr>
            <a:lvl2pPr marL="742038" indent="-285404">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a:xfrm>
            <a:off x="2539931" y="186292"/>
            <a:ext cx="8360607"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5"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86AE945-6537-434A-852D-82A287E37B63}" type="slidenum">
              <a:rPr lang="en-US"/>
              <a:pPr>
                <a:defRPr/>
              </a:pPr>
              <a:t>‹#›</a:t>
            </a:fld>
            <a:endParaRPr lang="en-US"/>
          </a:p>
        </p:txBody>
      </p:sp>
    </p:spTree>
    <p:extLst>
      <p:ext uri="{BB962C8B-B14F-4D97-AF65-F5344CB8AC3E}">
        <p14:creationId xmlns:p14="http://schemas.microsoft.com/office/powerpoint/2010/main" val="28459544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9" name="Title 1"/>
          <p:cNvSpPr>
            <a:spLocks noGrp="1"/>
          </p:cNvSpPr>
          <p:nvPr>
            <p:ph type="title"/>
          </p:nvPr>
        </p:nvSpPr>
        <p:spPr>
          <a:xfrm>
            <a:off x="2539931" y="274638"/>
            <a:ext cx="8360607"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3"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3EB325B7-BE2F-E44F-9339-8DD6E6AD7D59}" type="slidenum">
              <a:rPr lang="en-US"/>
              <a:pPr>
                <a:defRPr/>
              </a:pPr>
              <a:t>‹#›</a:t>
            </a:fld>
            <a:endParaRPr lang="en-US"/>
          </a:p>
        </p:txBody>
      </p:sp>
    </p:spTree>
    <p:extLst>
      <p:ext uri="{BB962C8B-B14F-4D97-AF65-F5344CB8AC3E}">
        <p14:creationId xmlns:p14="http://schemas.microsoft.com/office/powerpoint/2010/main" val="3644981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2" name="Title Placeholder 10"/>
          <p:cNvSpPr txBox="1">
            <a:spLocks/>
          </p:cNvSpPr>
          <p:nvPr userDrawn="1"/>
        </p:nvSpPr>
        <p:spPr>
          <a:xfrm>
            <a:off x="0" y="3101977"/>
            <a:ext cx="12192000" cy="646113"/>
          </a:xfrm>
          <a:prstGeom prst="rect">
            <a:avLst/>
          </a:prstGeom>
        </p:spPr>
        <p:txBody>
          <a:bodyPr lIns="91326" tIns="45664" rIns="91326" bIns="45664" anchor="ctr"/>
          <a:lstStyle>
            <a:lvl1pPr algn="ctr" defTabSz="457200" rtl="0" eaLnBrk="1" latinLnBrk="0" hangingPunct="1">
              <a:spcBef>
                <a:spcPct val="0"/>
              </a:spcBef>
              <a:buNone/>
              <a:defRPr sz="3200" kern="1200">
                <a:solidFill>
                  <a:srgbClr val="FFFF00"/>
                </a:solidFill>
                <a:latin typeface="Arial"/>
                <a:ea typeface="+mj-ea"/>
                <a:cs typeface="Arial"/>
              </a:defRPr>
            </a:lvl1pPr>
          </a:lstStyle>
          <a:p>
            <a:pPr>
              <a:defRPr/>
            </a:pPr>
            <a:r>
              <a:rPr lang="en-US" sz="4800" b="1">
                <a:solidFill>
                  <a:srgbClr val="000090"/>
                </a:solidFill>
                <a:latin typeface="Arial Rounded MT Bold"/>
                <a:cs typeface="Arial Rounded MT Bold"/>
              </a:rPr>
              <a:t>BACKUP</a:t>
            </a:r>
          </a:p>
        </p:txBody>
      </p:sp>
    </p:spTree>
    <p:extLst>
      <p:ext uri="{BB962C8B-B14F-4D97-AF65-F5344CB8AC3E}">
        <p14:creationId xmlns:p14="http://schemas.microsoft.com/office/powerpoint/2010/main" val="30630031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lIns="91326" tIns="45664" rIns="91326" bIns="45664" anchor="ctr"/>
          <a:lstStyle/>
          <a:p>
            <a:pPr algn="ctr" defTabSz="456633" fontAlgn="base">
              <a:spcBef>
                <a:spcPct val="0"/>
              </a:spcBef>
              <a:spcAft>
                <a:spcPct val="0"/>
              </a:spcAft>
            </a:pPr>
            <a:endParaRPr lang="ja-JP" altLang="en-US" sz="1400">
              <a:solidFill>
                <a:srgbClr val="FFFFFF"/>
              </a:solidFill>
              <a:latin typeface="Calibri" charset="0"/>
              <a:ea typeface="ＭＳ Ｐゴシック" charset="0"/>
              <a:cs typeface="ＭＳ Ｐゴシック" charset="0"/>
            </a:endParaRPr>
          </a:p>
        </p:txBody>
      </p:sp>
      <p:pic>
        <p:nvPicPr>
          <p:cNvPr id="3" name="Picture 7" descr="TEMPO Logo FINAL med res.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4811185" y="2511426"/>
            <a:ext cx="2569633" cy="18351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53561696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2914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_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707175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31265544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userDrawn="1"/>
        </p:nvPicPr>
        <p:blipFill>
          <a:blip r:embed="rId3"/>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userDrawn="1"/>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975678" y="3003659"/>
            <a:ext cx="914400" cy="1056133"/>
          </a:xfrm>
          <a:prstGeom prst="rect">
            <a:avLst/>
          </a:prstGeom>
        </p:spPr>
      </p:pic>
    </p:spTree>
    <p:extLst>
      <p:ext uri="{BB962C8B-B14F-4D97-AF65-F5344CB8AC3E}">
        <p14:creationId xmlns:p14="http://schemas.microsoft.com/office/powerpoint/2010/main" val="870809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userDrawn="1"/>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userDrawn="1"/>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userDrawn="1"/>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userDrawn="1"/>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userDrawn="1"/>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userDrawn="1"/>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37210954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userDrawn="1"/>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37615714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22569243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7429693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26096631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40194892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ndParaRPr>
          </a:p>
        </p:txBody>
      </p:sp>
      <p:sp>
        <p:nvSpPr>
          <p:cNvPr id="11" name="Footer Placeholder 10"/>
          <p:cNvSpPr>
            <a:spLocks noGrp="1"/>
          </p:cNvSpPr>
          <p:nvPr>
            <p:ph type="ftr" sz="quarter" idx="11"/>
          </p:nvPr>
        </p:nvSpPr>
        <p:spPr/>
        <p:txBody>
          <a:bodyPr/>
          <a:lstStyle/>
          <a:p>
            <a:endParaRPr lang="en-US">
              <a:solidFill>
                <a:prstClr val="black">
                  <a:tint val="75000"/>
                </a:prstClr>
              </a:solidFill>
              <a:latin typeface="Calibri"/>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046954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_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470799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0" y="6621140"/>
            <a:ext cx="2743200" cy="182880"/>
          </a:xfrm>
          <a:prstGeom prst="rect">
            <a:avLst/>
          </a:prstGeom>
        </p:spPr>
        <p:txBody>
          <a:bodyPr vert="horz" lIns="91440" tIns="0" rIns="91440" bIns="0" rtlCol="0" anchor="ctr"/>
          <a:lstStyle>
            <a:lvl1pPr>
              <a:defRPr lang="en-US" sz="1200" smtClean="0">
                <a:solidFill>
                  <a:schemeClr val="tx1">
                    <a:tint val="75000"/>
                  </a:schemeClr>
                </a:solidFill>
              </a:defRPr>
            </a:lvl1p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2"/>
            <a:ext cx="8410944" cy="975701"/>
          </a:xfrm>
          <a:prstGeom prst="rect">
            <a:avLst/>
          </a:prstGeom>
        </p:spPr>
        <p:txBody>
          <a:bodyPr anchor="ctr"/>
          <a:lstStyle>
            <a:lvl1pPr algn="ctr">
              <a:defRPr sz="27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33683557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2"/>
            <a:ext cx="10515600" cy="1325033"/>
          </a:xfrm>
          <a:prstGeom prst="rect">
            <a:avLst/>
          </a:prstGeom>
        </p:spPr>
        <p:txBody>
          <a:bodyPr/>
          <a:lstStyle>
            <a:lvl1pPr>
              <a:defRPr lang="en-US" sz="4050" b="0" smtClean="0">
                <a:solidFill>
                  <a:srgbClr val="000090"/>
                </a:solidFill>
                <a:cs typeface="Arial Rounded MT Bold"/>
              </a:defRPr>
            </a:lvl1pPr>
          </a:lstStyle>
          <a:p>
            <a:r>
              <a:rPr lang="en-US"/>
              <a:t>Click to edit Master title style</a:t>
            </a:r>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
        <p:nvSpPr>
          <p:cNvPr id="7" name="Date Placeholder 2">
            <a:extLst>
              <a:ext uri="{FF2B5EF4-FFF2-40B4-BE49-F238E27FC236}">
                <a16:creationId xmlns:a16="http://schemas.microsoft.com/office/drawing/2014/main" id="{92356197-65FC-4F71-A33A-6CAF78ADFBE9}"/>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spTree>
    <p:extLst>
      <p:ext uri="{BB962C8B-B14F-4D97-AF65-F5344CB8AC3E}">
        <p14:creationId xmlns:p14="http://schemas.microsoft.com/office/powerpoint/2010/main" val="2661011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91"/>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5400" b="0">
                <a:solidFill>
                  <a:srgbClr val="000090"/>
                </a:solidFill>
                <a:latin typeface="+mn-lt"/>
                <a:cs typeface="Arial Rounded MT Bold"/>
              </a:rPr>
              <a:t>Questions</a:t>
            </a:r>
            <a:endParaRPr lang="en-US" sz="4500" b="0">
              <a:solidFill>
                <a:srgbClr val="000090"/>
              </a:solidFill>
              <a:latin typeface="+mn-lt"/>
              <a:cs typeface="Arial Rounded MT Bold"/>
            </a:endParaRPr>
          </a:p>
        </p:txBody>
      </p:sp>
    </p:spTree>
    <p:extLst>
      <p:ext uri="{BB962C8B-B14F-4D97-AF65-F5344CB8AC3E}">
        <p14:creationId xmlns:p14="http://schemas.microsoft.com/office/powerpoint/2010/main" val="21495792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91"/>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5400" b="0">
                <a:solidFill>
                  <a:srgbClr val="000090"/>
                </a:solidFill>
                <a:latin typeface="+mn-lt"/>
                <a:cs typeface="Arial Rounded MT Bold"/>
              </a:rPr>
              <a:t>Backup</a:t>
            </a:r>
          </a:p>
        </p:txBody>
      </p:sp>
    </p:spTree>
    <p:extLst>
      <p:ext uri="{BB962C8B-B14F-4D97-AF65-F5344CB8AC3E}">
        <p14:creationId xmlns:p14="http://schemas.microsoft.com/office/powerpoint/2010/main" val="32043357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286294296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668039" y="0"/>
            <a:ext cx="8309316" cy="964406"/>
          </a:xfrm>
          <a:prstGeom prst="rect">
            <a:avLst/>
          </a:prstGeom>
        </p:spPr>
        <p:txBody>
          <a:bodyPr vert="horz" anchor="ctr"/>
          <a:lstStyle>
            <a:lvl1pPr>
              <a:defRPr sz="2100">
                <a:solidFill>
                  <a:srgbClr val="FFFFFF"/>
                </a:solidFill>
              </a:defRPr>
            </a:lvl1pPr>
          </a:lstStyle>
          <a:p>
            <a:r>
              <a:rPr lang="en-US"/>
              <a:t>Click to edit Master title style</a:t>
            </a:r>
          </a:p>
        </p:txBody>
      </p:sp>
      <p:sp>
        <p:nvSpPr>
          <p:cNvPr id="4" name="Slide Number Placeholder 3"/>
          <p:cNvSpPr>
            <a:spLocks noGrp="1"/>
          </p:cNvSpPr>
          <p:nvPr>
            <p:ph type="sldNum" sz="quarter" idx="11"/>
          </p:nvPr>
        </p:nvSpPr>
        <p:spPr/>
        <p:txBody>
          <a:bodyPr/>
          <a:lstStyle/>
          <a:p>
            <a:fld id="{24528EB1-4DC2-B445-862E-7D59106F092A}" type="slidenum">
              <a:rPr lang="en-US" smtClean="0">
                <a:solidFill>
                  <a:srgbClr val="000000"/>
                </a:solidFill>
              </a:rPr>
              <a:pPr/>
              <a:t>‹#›</a:t>
            </a:fld>
            <a:endParaRPr lang="en-US">
              <a:solidFill>
                <a:srgbClr val="000000"/>
              </a:solidFill>
            </a:endParaRPr>
          </a:p>
        </p:txBody>
      </p:sp>
      <p:sp>
        <p:nvSpPr>
          <p:cNvPr id="7" name="Content Placeholder 6"/>
          <p:cNvSpPr>
            <a:spLocks noGrp="1"/>
          </p:cNvSpPr>
          <p:nvPr>
            <p:ph sz="quarter" idx="13"/>
          </p:nvPr>
        </p:nvSpPr>
        <p:spPr>
          <a:xfrm>
            <a:off x="266702" y="1158875"/>
            <a:ext cx="11605684" cy="5360988"/>
          </a:xfrm>
          <a:prstGeom prst="rect">
            <a:avLst/>
          </a:prstGeom>
        </p:spPr>
        <p:txBody>
          <a:bodyPr vert="horz"/>
          <a:lstStyle>
            <a:lvl1pPr>
              <a:defRPr sz="1800"/>
            </a:lvl1pPr>
            <a:lvl2pPr>
              <a:defRPr sz="1500"/>
            </a:lvl2pPr>
            <a:lvl3pPr>
              <a:defRPr sz="135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2">
            <a:extLst>
              <a:ext uri="{FF2B5EF4-FFF2-40B4-BE49-F238E27FC236}">
                <a16:creationId xmlns:a16="http://schemas.microsoft.com/office/drawing/2014/main" id="{BA34F9E2-853F-407C-8157-7FF8CE2EE911}"/>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spTree>
    <p:extLst>
      <p:ext uri="{BB962C8B-B14F-4D97-AF65-F5344CB8AC3E}">
        <p14:creationId xmlns:p14="http://schemas.microsoft.com/office/powerpoint/2010/main" val="120706889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20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a typeface="ＭＳ Ｐゴシック"/>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prstClr val="black">
                  <a:tint val="75000"/>
                </a:prstClr>
              </a:solidFill>
              <a:latin typeface="Calibri"/>
              <a:ea typeface="ＭＳ Ｐゴシック"/>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ea typeface="ＭＳ Ｐゴシック"/>
              </a:rPr>
              <a:pPr/>
              <a:t>‹#›</a:t>
            </a:fld>
            <a:endParaRPr lang="en-US">
              <a:solidFill>
                <a:prstClr val="black">
                  <a:tint val="75000"/>
                </a:prstClr>
              </a:solidFill>
              <a:latin typeface="Calibri"/>
              <a:ea typeface="ＭＳ Ｐゴシック"/>
            </a:endParaRPr>
          </a:p>
        </p:txBody>
      </p:sp>
    </p:spTree>
    <p:extLst>
      <p:ext uri="{BB962C8B-B14F-4D97-AF65-F5344CB8AC3E}">
        <p14:creationId xmlns:p14="http://schemas.microsoft.com/office/powerpoint/2010/main" val="1916424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srgbClr val="000000"/>
              </a:solidFill>
              <a:latin typeface="Times New Roman"/>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srgbClr val="000000"/>
              </a:solidFill>
              <a:latin typeface="Times New Roman"/>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7336548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prstClr val="black">
                  <a:tint val="75000"/>
                </a:prstClr>
              </a:solidFill>
              <a:latin typeface="Calibri"/>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3705609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444088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7601952"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66906107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0"/>
            <a:ext cx="7553825"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17519394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userDrawn="1"/>
        </p:nvPicPr>
        <p:blipFill>
          <a:blip r:embed="rId3"/>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userDrawn="1"/>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975678" y="3003659"/>
            <a:ext cx="914400" cy="1056133"/>
          </a:xfrm>
          <a:prstGeom prst="rect">
            <a:avLst/>
          </a:prstGeom>
        </p:spPr>
      </p:pic>
    </p:spTree>
    <p:extLst>
      <p:ext uri="{BB962C8B-B14F-4D97-AF65-F5344CB8AC3E}">
        <p14:creationId xmlns:p14="http://schemas.microsoft.com/office/powerpoint/2010/main" val="3772702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userDrawn="1"/>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userDrawn="1"/>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dirty="0">
                <a:solidFill>
                  <a:srgbClr val="FF0000"/>
                </a:solidFill>
                <a:latin typeface="Arial Narrow"/>
                <a:ea typeface="Times New Roman"/>
                <a:cs typeface="Arial"/>
              </a:rPr>
              <a:t>ITAR Restricted </a:t>
            </a:r>
            <a:br>
              <a:rPr lang="en-US" sz="1400" b="1" dirty="0">
                <a:latin typeface="Arial Narrow"/>
                <a:ea typeface="Times New Roman"/>
                <a:cs typeface="Arial"/>
              </a:rPr>
            </a:br>
            <a:r>
              <a:rPr lang="en-US" sz="1400" b="1" dirty="0">
                <a:latin typeface="Arial Narrow"/>
                <a:ea typeface="Times New Roman"/>
                <a:cs typeface="Arial"/>
              </a:rPr>
              <a:t>-- International Traffic in Arms Regulations (ITAR) Notice –</a:t>
            </a:r>
          </a:p>
          <a:p>
            <a:pPr>
              <a:lnSpc>
                <a:spcPct val="110000"/>
              </a:lnSpc>
            </a:pPr>
            <a:r>
              <a:rPr lang="en-US" sz="1333" b="1" dirty="0">
                <a:solidFill>
                  <a:srgbClr val="FF0000"/>
                </a:solidFill>
                <a:latin typeface="Arial"/>
                <a:cs typeface="Arial"/>
              </a:rPr>
              <a:t>WARNING: </a:t>
            </a:r>
            <a:r>
              <a:rPr lang="en-US" sz="1333" b="1" dirty="0">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dirty="0">
              <a:latin typeface="Times New Roman"/>
              <a:ea typeface="Times New Roman"/>
              <a:cs typeface="Arial"/>
            </a:endParaRPr>
          </a:p>
          <a:p>
            <a:pPr>
              <a:lnSpc>
                <a:spcPct val="110000"/>
              </a:lnSpc>
            </a:pPr>
            <a:r>
              <a:rPr lang="en-US" sz="1333" dirty="0">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dirty="0">
              <a:latin typeface="Times New Roman"/>
              <a:ea typeface="Times New Roman"/>
              <a:cs typeface="Arial"/>
            </a:endParaRPr>
          </a:p>
        </p:txBody>
      </p:sp>
      <p:sp>
        <p:nvSpPr>
          <p:cNvPr id="10" name="Rectangle 9"/>
          <p:cNvSpPr/>
          <p:nvPr userDrawn="1"/>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userDrawn="1"/>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userDrawn="1"/>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userDrawn="1"/>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181293308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userDrawn="1"/>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5378198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223432693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42404332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25851007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16225413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304800" y="1066800"/>
            <a:ext cx="115824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p:cNvSpPr>
            <a:spLocks noGrp="1" noChangeArrowheads="1"/>
          </p:cNvSpPr>
          <p:nvPr>
            <p:ph type="dt" sz="quarter" idx="10"/>
          </p:nvPr>
        </p:nvSpPr>
        <p:spPr>
          <a:ln/>
        </p:spPr>
        <p:txBody>
          <a:bodyPr/>
          <a:lstStyle>
            <a:lvl1pPr>
              <a:defRPr/>
            </a:lvl1pPr>
          </a:lstStyle>
          <a:p>
            <a:endParaRPr lang="en-US"/>
          </a:p>
        </p:txBody>
      </p:sp>
      <p:sp>
        <p:nvSpPr>
          <p:cNvPr id="5" name="Rectangle 15"/>
          <p:cNvSpPr>
            <a:spLocks noGrp="1" noChangeArrowheads="1"/>
          </p:cNvSpPr>
          <p:nvPr>
            <p:ph type="ftr" sz="quarter" idx="11"/>
          </p:nvPr>
        </p:nvSpPr>
        <p:spPr>
          <a:ln/>
        </p:spPr>
        <p:txBody>
          <a:bodyPr/>
          <a:lstStyle>
            <a:lvl1pPr>
              <a:defRPr/>
            </a:lvl1pPr>
          </a:lstStyle>
          <a:p>
            <a:endParaRPr lang="en-US"/>
          </a:p>
        </p:txBody>
      </p:sp>
      <p:sp>
        <p:nvSpPr>
          <p:cNvPr id="6" name="Rectangle 16"/>
          <p:cNvSpPr>
            <a:spLocks noGrp="1" noChangeArrowheads="1"/>
          </p:cNvSpPr>
          <p:nvPr>
            <p:ph type="sldNum" sz="quarter" idx="12"/>
          </p:nvPr>
        </p:nvSpPr>
        <p:spPr>
          <a:ln/>
        </p:spPr>
        <p:txBody>
          <a:bodyPr/>
          <a:lstStyle>
            <a:lvl1pPr>
              <a:defRPr/>
            </a:lvl1pPr>
          </a:lstStyle>
          <a:p>
            <a:pPr>
              <a:defRPr/>
            </a:pPr>
            <a:fld id="{9FFEB232-4C34-41AE-B351-F25250D9F199}" type="slidenum">
              <a:rPr lang="en-US"/>
              <a:pPr>
                <a:defRPr/>
              </a:pPr>
              <a:t>‹#›</a:t>
            </a:fld>
            <a:endParaRPr lang="en-US"/>
          </a:p>
        </p:txBody>
      </p:sp>
    </p:spTree>
    <p:extLst>
      <p:ext uri="{BB962C8B-B14F-4D97-AF65-F5344CB8AC3E}">
        <p14:creationId xmlns:p14="http://schemas.microsoft.com/office/powerpoint/2010/main" val="40664629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18.xml"/><Relationship Id="rId18" Type="http://schemas.openxmlformats.org/officeDocument/2006/relationships/slideLayout" Target="../slideLayouts/slideLayout23.xml"/><Relationship Id="rId26" Type="http://schemas.openxmlformats.org/officeDocument/2006/relationships/slideLayout" Target="../slideLayouts/slideLayout31.xml"/><Relationship Id="rId39" Type="http://schemas.openxmlformats.org/officeDocument/2006/relationships/slideLayout" Target="../slideLayouts/slideLayout44.xml"/><Relationship Id="rId21" Type="http://schemas.openxmlformats.org/officeDocument/2006/relationships/slideLayout" Target="../slideLayouts/slideLayout26.xml"/><Relationship Id="rId34" Type="http://schemas.openxmlformats.org/officeDocument/2006/relationships/slideLayout" Target="../slideLayouts/slideLayout39.xml"/><Relationship Id="rId42" Type="http://schemas.openxmlformats.org/officeDocument/2006/relationships/slideLayout" Target="../slideLayouts/slideLayout47.xml"/><Relationship Id="rId47" Type="http://schemas.openxmlformats.org/officeDocument/2006/relationships/slideLayout" Target="../slideLayouts/slideLayout52.xml"/><Relationship Id="rId50" Type="http://schemas.openxmlformats.org/officeDocument/2006/relationships/image" Target="../media/image5.png"/><Relationship Id="rId7" Type="http://schemas.openxmlformats.org/officeDocument/2006/relationships/slideLayout" Target="../slideLayouts/slideLayout12.xml"/><Relationship Id="rId2" Type="http://schemas.openxmlformats.org/officeDocument/2006/relationships/slideLayout" Target="../slideLayouts/slideLayout7.xml"/><Relationship Id="rId16" Type="http://schemas.openxmlformats.org/officeDocument/2006/relationships/slideLayout" Target="../slideLayouts/slideLayout21.xml"/><Relationship Id="rId29" Type="http://schemas.openxmlformats.org/officeDocument/2006/relationships/slideLayout" Target="../slideLayouts/slideLayout34.xml"/><Relationship Id="rId11" Type="http://schemas.openxmlformats.org/officeDocument/2006/relationships/slideLayout" Target="../slideLayouts/slideLayout16.xml"/><Relationship Id="rId24" Type="http://schemas.openxmlformats.org/officeDocument/2006/relationships/slideLayout" Target="../slideLayouts/slideLayout29.xml"/><Relationship Id="rId32" Type="http://schemas.openxmlformats.org/officeDocument/2006/relationships/slideLayout" Target="../slideLayouts/slideLayout37.xml"/><Relationship Id="rId37" Type="http://schemas.openxmlformats.org/officeDocument/2006/relationships/slideLayout" Target="../slideLayouts/slideLayout42.xml"/><Relationship Id="rId40" Type="http://schemas.openxmlformats.org/officeDocument/2006/relationships/slideLayout" Target="../slideLayouts/slideLayout45.xml"/><Relationship Id="rId45" Type="http://schemas.openxmlformats.org/officeDocument/2006/relationships/slideLayout" Target="../slideLayouts/slideLayout50.xml"/><Relationship Id="rId5" Type="http://schemas.openxmlformats.org/officeDocument/2006/relationships/slideLayout" Target="../slideLayouts/slideLayout10.xml"/><Relationship Id="rId15" Type="http://schemas.openxmlformats.org/officeDocument/2006/relationships/slideLayout" Target="../slideLayouts/slideLayout20.xml"/><Relationship Id="rId23" Type="http://schemas.openxmlformats.org/officeDocument/2006/relationships/slideLayout" Target="../slideLayouts/slideLayout28.xml"/><Relationship Id="rId28" Type="http://schemas.openxmlformats.org/officeDocument/2006/relationships/slideLayout" Target="../slideLayouts/slideLayout33.xml"/><Relationship Id="rId36" Type="http://schemas.openxmlformats.org/officeDocument/2006/relationships/slideLayout" Target="../slideLayouts/slideLayout41.xml"/><Relationship Id="rId49" Type="http://schemas.openxmlformats.org/officeDocument/2006/relationships/image" Target="../media/image4.png"/><Relationship Id="rId10" Type="http://schemas.openxmlformats.org/officeDocument/2006/relationships/slideLayout" Target="../slideLayouts/slideLayout15.xml"/><Relationship Id="rId19" Type="http://schemas.openxmlformats.org/officeDocument/2006/relationships/slideLayout" Target="../slideLayouts/slideLayout24.xml"/><Relationship Id="rId31" Type="http://schemas.openxmlformats.org/officeDocument/2006/relationships/slideLayout" Target="../slideLayouts/slideLayout36.xml"/><Relationship Id="rId44" Type="http://schemas.openxmlformats.org/officeDocument/2006/relationships/slideLayout" Target="../slideLayouts/slideLayout49.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slideLayout" Target="../slideLayouts/slideLayout19.xml"/><Relationship Id="rId22" Type="http://schemas.openxmlformats.org/officeDocument/2006/relationships/slideLayout" Target="../slideLayouts/slideLayout27.xml"/><Relationship Id="rId27" Type="http://schemas.openxmlformats.org/officeDocument/2006/relationships/slideLayout" Target="../slideLayouts/slideLayout32.xml"/><Relationship Id="rId30" Type="http://schemas.openxmlformats.org/officeDocument/2006/relationships/slideLayout" Target="../slideLayouts/slideLayout35.xml"/><Relationship Id="rId35" Type="http://schemas.openxmlformats.org/officeDocument/2006/relationships/slideLayout" Target="../slideLayouts/slideLayout40.xml"/><Relationship Id="rId43" Type="http://schemas.openxmlformats.org/officeDocument/2006/relationships/slideLayout" Target="../slideLayouts/slideLayout48.xml"/><Relationship Id="rId48" Type="http://schemas.openxmlformats.org/officeDocument/2006/relationships/theme" Target="../theme/theme2.xml"/><Relationship Id="rId8" Type="http://schemas.openxmlformats.org/officeDocument/2006/relationships/slideLayout" Target="../slideLayouts/slideLayout13.xml"/><Relationship Id="rId51" Type="http://schemas.openxmlformats.org/officeDocument/2006/relationships/image" Target="../media/image6.png"/><Relationship Id="rId3" Type="http://schemas.openxmlformats.org/officeDocument/2006/relationships/slideLayout" Target="../slideLayouts/slideLayout8.xml"/><Relationship Id="rId12" Type="http://schemas.openxmlformats.org/officeDocument/2006/relationships/slideLayout" Target="../slideLayouts/slideLayout17.xml"/><Relationship Id="rId17" Type="http://schemas.openxmlformats.org/officeDocument/2006/relationships/slideLayout" Target="../slideLayouts/slideLayout22.xml"/><Relationship Id="rId25" Type="http://schemas.openxmlformats.org/officeDocument/2006/relationships/slideLayout" Target="../slideLayouts/slideLayout30.xml"/><Relationship Id="rId33" Type="http://schemas.openxmlformats.org/officeDocument/2006/relationships/slideLayout" Target="../slideLayouts/slideLayout38.xml"/><Relationship Id="rId38" Type="http://schemas.openxmlformats.org/officeDocument/2006/relationships/slideLayout" Target="../slideLayouts/slideLayout43.xml"/><Relationship Id="rId46" Type="http://schemas.openxmlformats.org/officeDocument/2006/relationships/slideLayout" Target="../slideLayouts/slideLayout51.xml"/><Relationship Id="rId20" Type="http://schemas.openxmlformats.org/officeDocument/2006/relationships/slideLayout" Target="../slideLayouts/slideLayout25.xml"/><Relationship Id="rId41" Type="http://schemas.openxmlformats.org/officeDocument/2006/relationships/slideLayout" Target="../slideLayouts/slideLayout46.xml"/><Relationship Id="rId1" Type="http://schemas.openxmlformats.org/officeDocument/2006/relationships/slideLayout" Target="../slideLayouts/slideLayout6.xml"/><Relationship Id="rId6"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4.pn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3.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image" Target="../media/image6.png"/><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image" Target="../media/image18.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TEMPO ppt Banner v6.jpg"/>
          <p:cNvPicPr>
            <a:picLocks noChangeAspect="1"/>
          </p:cNvPicPr>
          <p:nvPr userDrawn="1"/>
        </p:nvPicPr>
        <p:blipFill>
          <a:blip r:embed="rId7" cstate="screen">
            <a:extLst>
              <a:ext uri="{28A0092B-C50C-407E-A947-70E740481C1C}">
                <a14:useLocalDpi xmlns:a14="http://schemas.microsoft.com/office/drawing/2010/main"/>
              </a:ext>
            </a:extLst>
          </a:blip>
          <a:stretch>
            <a:fillRect/>
          </a:stretch>
        </p:blipFill>
        <p:spPr>
          <a:xfrm>
            <a:off x="0" y="0"/>
            <a:ext cx="12192000" cy="1063752"/>
          </a:xfrm>
          <a:prstGeom prst="rect">
            <a:avLst/>
          </a:prstGeom>
        </p:spPr>
      </p:pic>
      <p:sp>
        <p:nvSpPr>
          <p:cNvPr id="2" name="Footer Placeholder 1"/>
          <p:cNvSpPr>
            <a:spLocks noGrp="1"/>
          </p:cNvSpPr>
          <p:nvPr>
            <p:ph type="ftr" sz="quarter" idx="3"/>
          </p:nvPr>
        </p:nvSpPr>
        <p:spPr>
          <a:xfrm>
            <a:off x="4165600" y="6623554"/>
            <a:ext cx="3860800" cy="234446"/>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3" name="Slide Number Placeholder 2"/>
          <p:cNvSpPr>
            <a:spLocks noGrp="1"/>
          </p:cNvSpPr>
          <p:nvPr>
            <p:ph type="sldNum" sz="quarter" idx="4"/>
          </p:nvPr>
        </p:nvSpPr>
        <p:spPr>
          <a:xfrm>
            <a:off x="9347200" y="6623555"/>
            <a:ext cx="2844800" cy="228989"/>
          </a:xfrm>
          <a:prstGeom prst="rect">
            <a:avLst/>
          </a:prstGeom>
        </p:spPr>
        <p:txBody>
          <a:bodyPr vert="horz" lIns="91440" tIns="45720" rIns="91440" bIns="45720" rtlCol="0" anchor="ctr"/>
          <a:lstStyle>
            <a:lvl1pPr algn="r">
              <a:defRPr sz="1200">
                <a:solidFill>
                  <a:schemeClr val="tx1">
                    <a:tint val="75000"/>
                  </a:schemeClr>
                </a:solidFill>
              </a:defRPr>
            </a:lvl1pPr>
          </a:lstStyle>
          <a:p>
            <a:fld id="{24528EB1-4DC2-B445-862E-7D59106F092A}" type="slidenum">
              <a:rPr lang="en-US" smtClean="0"/>
              <a:t>‹#›</a:t>
            </a:fld>
            <a:endParaRPr lang="en-US" dirty="0"/>
          </a:p>
        </p:txBody>
      </p:sp>
      <p:sp>
        <p:nvSpPr>
          <p:cNvPr id="5" name="Date Placeholder 4"/>
          <p:cNvSpPr>
            <a:spLocks noGrp="1"/>
          </p:cNvSpPr>
          <p:nvPr>
            <p:ph type="dt" sz="half" idx="2"/>
          </p:nvPr>
        </p:nvSpPr>
        <p:spPr>
          <a:xfrm>
            <a:off x="0" y="6623554"/>
            <a:ext cx="2844800" cy="23444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3619695382"/>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773" r:id="rId5"/>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66B0BD-E58A-4244-AEC7-191267D1861D}"/>
              </a:ext>
            </a:extLst>
          </p:cNvPr>
          <p:cNvPicPr>
            <a:picLocks noChangeAspect="1"/>
          </p:cNvPicPr>
          <p:nvPr/>
        </p:nvPicPr>
        <p:blipFill>
          <a:blip r:embed="rId49" cstate="print">
            <a:extLst>
              <a:ext uri="{28A0092B-C50C-407E-A947-70E740481C1C}">
                <a14:useLocalDpi xmlns:a14="http://schemas.microsoft.com/office/drawing/2010/main"/>
              </a:ext>
            </a:extLst>
          </a:blip>
          <a:stretch>
            <a:fillRect/>
          </a:stretch>
        </p:blipFill>
        <p:spPr>
          <a:xfrm>
            <a:off x="0" y="0"/>
            <a:ext cx="12192000" cy="1066800"/>
          </a:xfrm>
          <a:prstGeom prst="rect">
            <a:avLst/>
          </a:prstGeom>
        </p:spPr>
      </p:pic>
      <p:pic>
        <p:nvPicPr>
          <p:cNvPr id="10" name="Picture 9">
            <a:extLst>
              <a:ext uri="{FF2B5EF4-FFF2-40B4-BE49-F238E27FC236}">
                <a16:creationId xmlns:a16="http://schemas.microsoft.com/office/drawing/2014/main" id="{20A92427-416E-FE48-A31E-73E7DD1A1197}"/>
              </a:ext>
            </a:extLst>
          </p:cNvPr>
          <p:cNvPicPr>
            <a:picLocks noChangeAspect="1"/>
          </p:cNvPicPr>
          <p:nvPr/>
        </p:nvPicPr>
        <p:blipFill>
          <a:blip r:embed="rId50" cstate="print">
            <a:extLst>
              <a:ext uri="{28A0092B-C50C-407E-A947-70E740481C1C}">
                <a14:useLocalDpi xmlns:a14="http://schemas.microsoft.com/office/drawing/2010/main"/>
              </a:ext>
            </a:extLst>
          </a:blip>
          <a:stretch>
            <a:fillRect/>
          </a:stretch>
        </p:blipFill>
        <p:spPr>
          <a:xfrm>
            <a:off x="10970656" y="63057"/>
            <a:ext cx="1077216" cy="890713"/>
          </a:xfrm>
          <a:prstGeom prst="rect">
            <a:avLst/>
          </a:prstGeom>
        </p:spPr>
      </p:pic>
      <p:sp>
        <p:nvSpPr>
          <p:cNvPr id="3" name="Date Placeholder 2"/>
          <p:cNvSpPr>
            <a:spLocks noGrp="1"/>
          </p:cNvSpPr>
          <p:nvPr>
            <p:ph type="dt" sz="half" idx="2"/>
          </p:nvPr>
        </p:nvSpPr>
        <p:spPr>
          <a:xfrm>
            <a:off x="0" y="6621140"/>
            <a:ext cx="2743200" cy="182880"/>
          </a:xfrm>
          <a:prstGeom prst="rect">
            <a:avLst/>
          </a:prstGeom>
        </p:spPr>
        <p:txBody>
          <a:bodyPr vert="horz" lIns="91440" tIns="0" rIns="91440" bIns="0" rtlCol="0" anchor="ctr"/>
          <a:lstStyle>
            <a:lvl1pPr algn="l">
              <a:defRPr sz="1600">
                <a:solidFill>
                  <a:schemeClr val="tx1">
                    <a:tint val="75000"/>
                  </a:schemeClr>
                </a:solidFill>
              </a:defRPr>
            </a:lvl1pPr>
          </a:lstStyle>
          <a:p>
            <a:endParaRPr lang="en-US"/>
          </a:p>
        </p:txBody>
      </p:sp>
      <p:sp>
        <p:nvSpPr>
          <p:cNvPr id="7" name="Footer Placeholder 6"/>
          <p:cNvSpPr>
            <a:spLocks noGrp="1"/>
          </p:cNvSpPr>
          <p:nvPr>
            <p:ph type="ftr" sz="quarter" idx="3"/>
          </p:nvPr>
        </p:nvSpPr>
        <p:spPr>
          <a:xfrm>
            <a:off x="4038600" y="6621140"/>
            <a:ext cx="4114800" cy="182880"/>
          </a:xfrm>
          <a:prstGeom prst="rect">
            <a:avLst/>
          </a:prstGeom>
        </p:spPr>
        <p:txBody>
          <a:bodyPr vert="horz" lIns="91440" tIns="0" rIns="91440" bIns="0" rtlCol="0" anchor="ctr"/>
          <a:lstStyle>
            <a:lvl1pPr algn="ctr">
              <a:defRPr sz="1600">
                <a:solidFill>
                  <a:schemeClr val="tx1">
                    <a:tint val="75000"/>
                  </a:schemeClr>
                </a:solidFill>
              </a:defRPr>
            </a:lvl1pPr>
          </a:lstStyle>
          <a:p>
            <a:endParaRPr lang="en-US"/>
          </a:p>
        </p:txBody>
      </p:sp>
      <p:sp>
        <p:nvSpPr>
          <p:cNvPr id="8" name="Slide Number Placeholder 7"/>
          <p:cNvSpPr>
            <a:spLocks noGrp="1"/>
          </p:cNvSpPr>
          <p:nvPr>
            <p:ph type="sldNum" sz="quarter" idx="4"/>
          </p:nvPr>
        </p:nvSpPr>
        <p:spPr>
          <a:xfrm>
            <a:off x="9448800" y="6621140"/>
            <a:ext cx="2743200" cy="182880"/>
          </a:xfrm>
          <a:prstGeom prst="rect">
            <a:avLst/>
          </a:prstGeom>
        </p:spPr>
        <p:txBody>
          <a:bodyPr vert="horz" lIns="91440" tIns="0" rIns="91440" bIns="0" rtlCol="0" anchor="ctr"/>
          <a:lstStyle>
            <a:lvl1pPr algn="r">
              <a:defRPr sz="16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pic>
        <p:nvPicPr>
          <p:cNvPr id="11" name="Picture 10">
            <a:extLst>
              <a:ext uri="{FF2B5EF4-FFF2-40B4-BE49-F238E27FC236}">
                <a16:creationId xmlns:a16="http://schemas.microsoft.com/office/drawing/2014/main" id="{1EA48012-8F8F-4A53-ACB4-86D3AFF968E5}"/>
              </a:ext>
            </a:extLst>
          </p:cNvPr>
          <p:cNvPicPr>
            <a:picLocks noChangeAspect="1"/>
          </p:cNvPicPr>
          <p:nvPr/>
        </p:nvPicPr>
        <p:blipFill rotWithShape="1">
          <a:blip r:embed="rId51">
            <a:extLst>
              <a:ext uri="{28A0092B-C50C-407E-A947-70E740481C1C}">
                <a14:useLocalDpi xmlns:a14="http://schemas.microsoft.com/office/drawing/2010/main"/>
              </a:ext>
            </a:extLst>
          </a:blip>
          <a:srcRect l="-1" r="-1973" b="14120"/>
          <a:stretch/>
        </p:blipFill>
        <p:spPr>
          <a:xfrm>
            <a:off x="10056256" y="63058"/>
            <a:ext cx="932447" cy="907002"/>
          </a:xfrm>
          <a:prstGeom prst="rect">
            <a:avLst/>
          </a:prstGeom>
        </p:spPr>
      </p:pic>
    </p:spTree>
    <p:extLst>
      <p:ext uri="{BB962C8B-B14F-4D97-AF65-F5344CB8AC3E}">
        <p14:creationId xmlns:p14="http://schemas.microsoft.com/office/powerpoint/2010/main" val="1866932219"/>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6" r:id="rId11"/>
    <p:sldLayoutId id="2147483787" r:id="rId12"/>
    <p:sldLayoutId id="2147483788" r:id="rId13"/>
    <p:sldLayoutId id="2147483789" r:id="rId14"/>
    <p:sldLayoutId id="2147483790" r:id="rId15"/>
    <p:sldLayoutId id="2147483791" r:id="rId16"/>
    <p:sldLayoutId id="2147483792" r:id="rId17"/>
    <p:sldLayoutId id="2147483793" r:id="rId18"/>
    <p:sldLayoutId id="2147483794" r:id="rId19"/>
    <p:sldLayoutId id="2147483795" r:id="rId20"/>
    <p:sldLayoutId id="2147483796" r:id="rId21"/>
    <p:sldLayoutId id="2147483797" r:id="rId22"/>
    <p:sldLayoutId id="2147483798" r:id="rId23"/>
    <p:sldLayoutId id="2147483799" r:id="rId24"/>
    <p:sldLayoutId id="2147483800" r:id="rId25"/>
    <p:sldLayoutId id="2147483801" r:id="rId26"/>
    <p:sldLayoutId id="2147483802" r:id="rId27"/>
    <p:sldLayoutId id="2147483803" r:id="rId28"/>
    <p:sldLayoutId id="2147483804" r:id="rId29"/>
    <p:sldLayoutId id="2147483805" r:id="rId30"/>
    <p:sldLayoutId id="2147483806" r:id="rId31"/>
    <p:sldLayoutId id="2147483807" r:id="rId32"/>
    <p:sldLayoutId id="2147483808" r:id="rId33"/>
    <p:sldLayoutId id="2147483809" r:id="rId34"/>
    <p:sldLayoutId id="2147483810" r:id="rId35"/>
    <p:sldLayoutId id="2147483811" r:id="rId36"/>
    <p:sldLayoutId id="2147483812" r:id="rId37"/>
    <p:sldLayoutId id="2147483814" r:id="rId38"/>
    <p:sldLayoutId id="2147483815" r:id="rId39"/>
    <p:sldLayoutId id="2147483816" r:id="rId40"/>
    <p:sldLayoutId id="2147483817" r:id="rId41"/>
    <p:sldLayoutId id="2147483818" r:id="rId42"/>
    <p:sldLayoutId id="2147483819" r:id="rId43"/>
    <p:sldLayoutId id="2147483820" r:id="rId44"/>
    <p:sldLayoutId id="2147483821" r:id="rId45"/>
    <p:sldLayoutId id="2147483822" r:id="rId46"/>
    <p:sldLayoutId id="2147483824" r:id="rId47"/>
  </p:sldLayoutIdLst>
  <p:hf hdr="0" ftr="0" dt="0"/>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66B0BD-E58A-4244-AEC7-191267D1861D}"/>
              </a:ext>
            </a:extLst>
          </p:cNvPr>
          <p:cNvPicPr>
            <a:picLocks noChangeAspect="1"/>
          </p:cNvPicPr>
          <p:nvPr userDrawn="1"/>
        </p:nvPicPr>
        <p:blipFill>
          <a:blip r:embed="rId13"/>
          <a:stretch>
            <a:fillRect/>
          </a:stretch>
        </p:blipFill>
        <p:spPr>
          <a:xfrm>
            <a:off x="0" y="0"/>
            <a:ext cx="12192000" cy="1066800"/>
          </a:xfrm>
          <a:prstGeom prst="rect">
            <a:avLst/>
          </a:prstGeom>
        </p:spPr>
      </p:pic>
      <p:pic>
        <p:nvPicPr>
          <p:cNvPr id="10" name="Picture 9">
            <a:extLst>
              <a:ext uri="{FF2B5EF4-FFF2-40B4-BE49-F238E27FC236}">
                <a16:creationId xmlns:a16="http://schemas.microsoft.com/office/drawing/2014/main" id="{20A92427-416E-FE48-A31E-73E7DD1A1197}"/>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0970656" y="63057"/>
            <a:ext cx="1077216" cy="890713"/>
          </a:xfrm>
          <a:prstGeom prst="rect">
            <a:avLst/>
          </a:prstGeom>
        </p:spPr>
      </p:pic>
      <p:sp>
        <p:nvSpPr>
          <p:cNvPr id="3" name="Date Placeholder 2"/>
          <p:cNvSpPr>
            <a:spLocks noGrp="1"/>
          </p:cNvSpPr>
          <p:nvPr>
            <p:ph type="dt" sz="half" idx="2"/>
          </p:nvPr>
        </p:nvSpPr>
        <p:spPr>
          <a:xfrm>
            <a:off x="0" y="6621140"/>
            <a:ext cx="2743200" cy="182880"/>
          </a:xfrm>
          <a:prstGeom prst="rect">
            <a:avLst/>
          </a:prstGeom>
        </p:spPr>
        <p:txBody>
          <a:bodyPr vert="horz" lIns="91440" tIns="0" rIns="91440" bIns="0" rtlCol="0" anchor="ctr"/>
          <a:lstStyle>
            <a:lvl1pPr algn="l">
              <a:defRPr sz="1600">
                <a:solidFill>
                  <a:schemeClr val="tx1">
                    <a:tint val="75000"/>
                  </a:schemeClr>
                </a:solidFill>
              </a:defRPr>
            </a:lvl1pPr>
          </a:lstStyle>
          <a:p>
            <a:endParaRPr lang="en-US"/>
          </a:p>
        </p:txBody>
      </p:sp>
      <p:sp>
        <p:nvSpPr>
          <p:cNvPr id="7" name="Footer Placeholder 6"/>
          <p:cNvSpPr>
            <a:spLocks noGrp="1"/>
          </p:cNvSpPr>
          <p:nvPr>
            <p:ph type="ftr" sz="quarter" idx="3"/>
          </p:nvPr>
        </p:nvSpPr>
        <p:spPr>
          <a:xfrm>
            <a:off x="4038600" y="6621140"/>
            <a:ext cx="4114800" cy="182880"/>
          </a:xfrm>
          <a:prstGeom prst="rect">
            <a:avLst/>
          </a:prstGeom>
        </p:spPr>
        <p:txBody>
          <a:bodyPr vert="horz" lIns="91440" tIns="0" rIns="91440" bIns="0" rtlCol="0" anchor="ctr"/>
          <a:lstStyle>
            <a:lvl1pPr algn="ctr">
              <a:defRPr sz="1600">
                <a:solidFill>
                  <a:schemeClr val="tx1">
                    <a:tint val="75000"/>
                  </a:schemeClr>
                </a:solidFill>
              </a:defRPr>
            </a:lvl1pPr>
          </a:lstStyle>
          <a:p>
            <a:endParaRPr lang="en-US"/>
          </a:p>
        </p:txBody>
      </p:sp>
      <p:sp>
        <p:nvSpPr>
          <p:cNvPr id="8" name="Slide Number Placeholder 7"/>
          <p:cNvSpPr>
            <a:spLocks noGrp="1"/>
          </p:cNvSpPr>
          <p:nvPr>
            <p:ph type="sldNum" sz="quarter" idx="4"/>
          </p:nvPr>
        </p:nvSpPr>
        <p:spPr>
          <a:xfrm>
            <a:off x="9448800" y="6621140"/>
            <a:ext cx="2743200" cy="182880"/>
          </a:xfrm>
          <a:prstGeom prst="rect">
            <a:avLst/>
          </a:prstGeom>
        </p:spPr>
        <p:txBody>
          <a:bodyPr vert="horz" lIns="91440" tIns="0" rIns="91440" bIns="0" rtlCol="0" anchor="ctr"/>
          <a:lstStyle>
            <a:lvl1pPr algn="r">
              <a:defRPr sz="1600">
                <a:solidFill>
                  <a:schemeClr val="tx1">
                    <a:tint val="75000"/>
                  </a:schemeClr>
                </a:solidFill>
              </a:defRPr>
            </a:lvl1pPr>
          </a:lstStyle>
          <a:p>
            <a:fld id="{DA0E24C6-B8C2-40F0-BF2D-44D0E3E3802A}" type="slidenum">
              <a:rPr lang="en-US" smtClean="0"/>
              <a:t>‹#›</a:t>
            </a:fld>
            <a:endParaRPr lang="en-US"/>
          </a:p>
        </p:txBody>
      </p:sp>
      <p:pic>
        <p:nvPicPr>
          <p:cNvPr id="11" name="Picture 10">
            <a:extLst>
              <a:ext uri="{FF2B5EF4-FFF2-40B4-BE49-F238E27FC236}">
                <a16:creationId xmlns:a16="http://schemas.microsoft.com/office/drawing/2014/main" id="{B80126D0-D1A6-4EF0-A134-28379FA08382}"/>
              </a:ext>
            </a:extLst>
          </p:cNvPr>
          <p:cNvPicPr>
            <a:picLocks noChangeAspect="1"/>
          </p:cNvPicPr>
          <p:nvPr userDrawn="1"/>
        </p:nvPicPr>
        <p:blipFill rotWithShape="1">
          <a:blip r:embed="rId15">
            <a:extLst>
              <a:ext uri="{28A0092B-C50C-407E-A947-70E740481C1C}">
                <a14:useLocalDpi xmlns:a14="http://schemas.microsoft.com/office/drawing/2010/main"/>
              </a:ext>
            </a:extLst>
          </a:blip>
          <a:srcRect l="-1" r="-1973" b="14120"/>
          <a:stretch/>
        </p:blipFill>
        <p:spPr>
          <a:xfrm>
            <a:off x="10058400" y="64008"/>
            <a:ext cx="932447" cy="907002"/>
          </a:xfrm>
          <a:prstGeom prst="rect">
            <a:avLst/>
          </a:prstGeom>
        </p:spPr>
      </p:pic>
    </p:spTree>
    <p:extLst>
      <p:ext uri="{BB962C8B-B14F-4D97-AF65-F5344CB8AC3E}">
        <p14:creationId xmlns:p14="http://schemas.microsoft.com/office/powerpoint/2010/main" val="337661152"/>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Lst>
  <p:hf hdr="0" ftr="0" dt="0"/>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1.png"/><Relationship Id="rId7"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18.png"/><Relationship Id="rId5" Type="http://schemas.openxmlformats.org/officeDocument/2006/relationships/image" Target="../media/image19.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54.xml"/><Relationship Id="rId4" Type="http://schemas.openxmlformats.org/officeDocument/2006/relationships/image" Target="../media/image26.png"/></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2.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4.jpg"/></Relationships>
</file>

<file path=ppt/slides/_rels/slide10.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35.gif"/><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9.gif"/></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280.png"/><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3" Type="http://schemas.openxmlformats.org/officeDocument/2006/relationships/image" Target="../media/image56.jpeg"/><Relationship Id="rId18" Type="http://schemas.openxmlformats.org/officeDocument/2006/relationships/image" Target="../media/image61.png"/><Relationship Id="rId26" Type="http://schemas.openxmlformats.org/officeDocument/2006/relationships/image" Target="../media/image69.png"/><Relationship Id="rId3" Type="http://schemas.openxmlformats.org/officeDocument/2006/relationships/image" Target="../media/image46.png"/><Relationship Id="rId21" Type="http://schemas.openxmlformats.org/officeDocument/2006/relationships/image" Target="../media/image64.png"/><Relationship Id="rId7" Type="http://schemas.openxmlformats.org/officeDocument/2006/relationships/image" Target="../media/image50.png"/><Relationship Id="rId12" Type="http://schemas.openxmlformats.org/officeDocument/2006/relationships/image" Target="../media/image55.png"/><Relationship Id="rId17" Type="http://schemas.openxmlformats.org/officeDocument/2006/relationships/image" Target="../media/image60.png"/><Relationship Id="rId25" Type="http://schemas.openxmlformats.org/officeDocument/2006/relationships/image" Target="../media/image68.png"/><Relationship Id="rId33" Type="http://schemas.openxmlformats.org/officeDocument/2006/relationships/image" Target="../media/image76.png"/><Relationship Id="rId2" Type="http://schemas.openxmlformats.org/officeDocument/2006/relationships/notesSlide" Target="../notesSlides/notesSlide7.xml"/><Relationship Id="rId16" Type="http://schemas.openxmlformats.org/officeDocument/2006/relationships/image" Target="../media/image59.png"/><Relationship Id="rId20" Type="http://schemas.openxmlformats.org/officeDocument/2006/relationships/image" Target="../media/image63.png"/><Relationship Id="rId29" Type="http://schemas.openxmlformats.org/officeDocument/2006/relationships/image" Target="../media/image72.png"/><Relationship Id="rId1" Type="http://schemas.openxmlformats.org/officeDocument/2006/relationships/slideLayout" Target="../slideLayouts/slideLayout8.xml"/><Relationship Id="rId6" Type="http://schemas.openxmlformats.org/officeDocument/2006/relationships/image" Target="../media/image49.png"/><Relationship Id="rId11" Type="http://schemas.openxmlformats.org/officeDocument/2006/relationships/image" Target="../media/image54.png"/><Relationship Id="rId24" Type="http://schemas.openxmlformats.org/officeDocument/2006/relationships/image" Target="../media/image67.png"/><Relationship Id="rId32" Type="http://schemas.openxmlformats.org/officeDocument/2006/relationships/image" Target="../media/image75.png"/><Relationship Id="rId5" Type="http://schemas.openxmlformats.org/officeDocument/2006/relationships/image" Target="../media/image48.jpeg"/><Relationship Id="rId15" Type="http://schemas.openxmlformats.org/officeDocument/2006/relationships/image" Target="../media/image58.png"/><Relationship Id="rId23" Type="http://schemas.openxmlformats.org/officeDocument/2006/relationships/image" Target="../media/image66.png"/><Relationship Id="rId28" Type="http://schemas.openxmlformats.org/officeDocument/2006/relationships/image" Target="../media/image71.png"/><Relationship Id="rId10" Type="http://schemas.openxmlformats.org/officeDocument/2006/relationships/image" Target="../media/image53.png"/><Relationship Id="rId19" Type="http://schemas.openxmlformats.org/officeDocument/2006/relationships/image" Target="../media/image62.png"/><Relationship Id="rId31" Type="http://schemas.openxmlformats.org/officeDocument/2006/relationships/image" Target="../media/image74.png"/><Relationship Id="rId4" Type="http://schemas.openxmlformats.org/officeDocument/2006/relationships/image" Target="../media/image47.jpeg"/><Relationship Id="rId9" Type="http://schemas.openxmlformats.org/officeDocument/2006/relationships/image" Target="../media/image52.png"/><Relationship Id="rId14" Type="http://schemas.openxmlformats.org/officeDocument/2006/relationships/image" Target="../media/image57.jpeg"/><Relationship Id="rId22" Type="http://schemas.openxmlformats.org/officeDocument/2006/relationships/image" Target="../media/image65.png"/><Relationship Id="rId27" Type="http://schemas.openxmlformats.org/officeDocument/2006/relationships/image" Target="../media/image70.png"/><Relationship Id="rId30" Type="http://schemas.openxmlformats.org/officeDocument/2006/relationships/image" Target="../media/image73.png"/><Relationship Id="rId8" Type="http://schemas.openxmlformats.org/officeDocument/2006/relationships/image" Target="../media/image5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8.jpg"/></Relationships>
</file>

<file path=ppt/slides/_rels/slide20.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11" name="Picture 10">
            <a:extLst>
              <a:ext uri="{FF2B5EF4-FFF2-40B4-BE49-F238E27FC236}">
                <a16:creationId xmlns:a16="http://schemas.microsoft.com/office/drawing/2014/main" id="{FAA64DF5-7E99-493E-A015-2F61B3A7E074}"/>
              </a:ext>
            </a:extLst>
          </p:cNvPr>
          <p:cNvPicPr>
            <a:picLocks noChangeAspect="1"/>
          </p:cNvPicPr>
          <p:nvPr/>
        </p:nvPicPr>
        <p:blipFill>
          <a:blip r:embed="rId3"/>
          <a:stretch>
            <a:fillRect/>
          </a:stretch>
        </p:blipFill>
        <p:spPr>
          <a:xfrm>
            <a:off x="10087081" y="306296"/>
            <a:ext cx="1100871" cy="1039712"/>
          </a:xfrm>
          <a:prstGeom prst="rect">
            <a:avLst/>
          </a:prstGeom>
        </p:spPr>
      </p:pic>
      <p:cxnSp>
        <p:nvCxnSpPr>
          <p:cNvPr id="12" name="Straight Connector 11">
            <a:extLst>
              <a:ext uri="{FF2B5EF4-FFF2-40B4-BE49-F238E27FC236}">
                <a16:creationId xmlns:a16="http://schemas.microsoft.com/office/drawing/2014/main" id="{B955E514-0FA5-44A2-9FA4-BD5D148D59BA}"/>
              </a:ext>
            </a:extLst>
          </p:cNvPr>
          <p:cNvCxnSpPr>
            <a:cxnSpLocks/>
          </p:cNvCxnSpPr>
          <p:nvPr/>
        </p:nvCxnSpPr>
        <p:spPr>
          <a:xfrm>
            <a:off x="9843248" y="530316"/>
            <a:ext cx="0" cy="591672"/>
          </a:xfrm>
          <a:prstGeom prst="line">
            <a:avLst/>
          </a:prstGeom>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7F2A953D-C46C-42A3-8B98-5D8F6CEFD671}"/>
              </a:ext>
            </a:extLst>
          </p:cNvPr>
          <p:cNvSpPr txBox="1"/>
          <p:nvPr/>
        </p:nvSpPr>
        <p:spPr>
          <a:xfrm>
            <a:off x="8032373" y="603437"/>
            <a:ext cx="1766048" cy="420756"/>
          </a:xfrm>
          <a:prstGeom prst="rect">
            <a:avLst/>
          </a:prstGeom>
          <a:noFill/>
        </p:spPr>
        <p:txBody>
          <a:bodyPr wrap="square" rtlCol="0">
            <a:spAutoFit/>
          </a:bodyPr>
          <a:lstStyle/>
          <a:p>
            <a:pPr algn="ctr"/>
            <a:r>
              <a:rPr lang="en-US" sz="1067">
                <a:solidFill>
                  <a:srgbClr val="0000A9"/>
                </a:solidFill>
                <a:latin typeface="Helvetica" pitchFamily="2" charset="0"/>
              </a:rPr>
              <a:t>Tropospheric Emissions:</a:t>
            </a:r>
          </a:p>
          <a:p>
            <a:pPr algn="ctr"/>
            <a:r>
              <a:rPr lang="en-US" sz="1067">
                <a:solidFill>
                  <a:srgbClr val="0000A9"/>
                </a:solidFill>
                <a:latin typeface="Helvetica" pitchFamily="2" charset="0"/>
              </a:rPr>
              <a:t>Monitoring of Pollution </a:t>
            </a:r>
          </a:p>
        </p:txBody>
      </p:sp>
      <p:pic>
        <p:nvPicPr>
          <p:cNvPr id="15" name="Picture 14">
            <a:extLst>
              <a:ext uri="{FF2B5EF4-FFF2-40B4-BE49-F238E27FC236}">
                <a16:creationId xmlns:a16="http://schemas.microsoft.com/office/drawing/2014/main" id="{93DF099A-E428-4C15-8D5F-0D8BF8B121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8323" y="6014733"/>
            <a:ext cx="688103" cy="794760"/>
          </a:xfrm>
          <a:prstGeom prst="rect">
            <a:avLst/>
          </a:prstGeom>
        </p:spPr>
      </p:pic>
      <p:pic>
        <p:nvPicPr>
          <p:cNvPr id="16" name="Picture 15">
            <a:extLst>
              <a:ext uri="{FF2B5EF4-FFF2-40B4-BE49-F238E27FC236}">
                <a16:creationId xmlns:a16="http://schemas.microsoft.com/office/drawing/2014/main" id="{5389BCEF-E6A7-43FF-B4E8-515F546C8E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3585" y="6020107"/>
            <a:ext cx="676547" cy="676547"/>
          </a:xfrm>
          <a:prstGeom prst="rect">
            <a:avLst/>
          </a:prstGeom>
        </p:spPr>
      </p:pic>
      <p:pic>
        <p:nvPicPr>
          <p:cNvPr id="17" name="Picture 16">
            <a:extLst>
              <a:ext uri="{FF2B5EF4-FFF2-40B4-BE49-F238E27FC236}">
                <a16:creationId xmlns:a16="http://schemas.microsoft.com/office/drawing/2014/main" id="{CEA892DC-4ECD-4DF3-9ADC-A446542F170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84102" y="6078357"/>
            <a:ext cx="807280" cy="667512"/>
          </a:xfrm>
          <a:prstGeom prst="rect">
            <a:avLst/>
          </a:prstGeom>
        </p:spPr>
      </p:pic>
      <p:pic>
        <p:nvPicPr>
          <p:cNvPr id="18" name="Picture 2" descr="Space Systems Command - Wikipedia">
            <a:extLst>
              <a:ext uri="{FF2B5EF4-FFF2-40B4-BE49-F238E27FC236}">
                <a16:creationId xmlns:a16="http://schemas.microsoft.com/office/drawing/2014/main" id="{7D83D506-1979-465C-A6F8-0E04EA4F236C}"/>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9649660" y="5944224"/>
            <a:ext cx="565785" cy="82296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0">
            <a:extLst>
              <a:ext uri="{FF2B5EF4-FFF2-40B4-BE49-F238E27FC236}">
                <a16:creationId xmlns:a16="http://schemas.microsoft.com/office/drawing/2014/main" id="{7B218AC4-4BE3-46DD-AC63-DC9C7B2C44AB}"/>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10544974" y="6232474"/>
            <a:ext cx="1371600" cy="246459"/>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3665A911-1AF0-4EF5-A842-B5BDE1CB0B9B}"/>
              </a:ext>
            </a:extLst>
          </p:cNvPr>
          <p:cNvSpPr txBox="1">
            <a:spLocks noChangeArrowheads="1"/>
          </p:cNvSpPr>
          <p:nvPr/>
        </p:nvSpPr>
        <p:spPr bwMode="auto">
          <a:xfrm>
            <a:off x="4073694" y="1224071"/>
            <a:ext cx="7917358" cy="561692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nchor="t">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ctr" eaLnBrk="1" hangingPunct="1"/>
            <a:r>
              <a:rPr lang="en-US" sz="3200" b="1" dirty="0">
                <a:solidFill>
                  <a:srgbClr val="000090"/>
                </a:solidFill>
                <a:latin typeface="Arial"/>
                <a:ea typeface="ヒラギノ角ゴ Pro W3"/>
                <a:cs typeface="Arial"/>
              </a:rPr>
              <a:t>A New Era of Air Quality Monitoring from Space over North America with TEMPO: Commissioning Results </a:t>
            </a:r>
            <a:endParaRPr kumimoji="0" lang="en-US" sz="3200" b="1" i="0" u="none" strike="noStrike" kern="0" cap="none" spc="0" normalizeH="0" baseline="0" noProof="0" dirty="0">
              <a:ln>
                <a:noFill/>
              </a:ln>
              <a:solidFill>
                <a:prstClr val="black"/>
              </a:solidFill>
              <a:effectLst/>
              <a:uLnTx/>
              <a:uFillTx/>
              <a:latin typeface="Arial"/>
              <a:ea typeface="Arial"/>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b="1" i="0" u="none" strike="noStrike" kern="0" cap="none" spc="0" normalizeH="0" baseline="0" noProof="0" dirty="0">
              <a:ln>
                <a:noFill/>
              </a:ln>
              <a:solidFill>
                <a:srgbClr val="00B0F0"/>
              </a:solidFill>
              <a:effectLst/>
              <a:uLnTx/>
              <a:uFillTx/>
              <a:latin typeface="Arial"/>
              <a:ea typeface="Arial"/>
              <a:cs typeface="Arial"/>
              <a:sym typeface="Arial"/>
            </a:endParaRPr>
          </a:p>
          <a:p>
            <a:pPr algn="r" eaLnBrk="1" hangingPunct="1">
              <a:buClr>
                <a:srgbClr val="000000"/>
              </a:buClr>
              <a:defRPr/>
            </a:pPr>
            <a:r>
              <a:rPr kumimoji="0" lang="en-US" sz="1800" b="1" i="0" u="none" strike="noStrike" kern="0" cap="none" spc="0" normalizeH="0" baseline="0" noProof="0" dirty="0" err="1">
                <a:ln>
                  <a:noFill/>
                </a:ln>
                <a:solidFill>
                  <a:srgbClr val="002060"/>
                </a:solidFill>
                <a:effectLst/>
                <a:uLnTx/>
                <a:uFillTx/>
                <a:latin typeface="Arial"/>
                <a:ea typeface="Arial"/>
                <a:cs typeface="Arial"/>
                <a:sym typeface="Arial"/>
              </a:rPr>
              <a:t>Xiong</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Liu</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Kelly Chance</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Raid Suleiman</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John Houck</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t>
            </a:r>
          </a:p>
          <a:p>
            <a:pPr algn="r" eaLnBrk="1" hangingPunct="1">
              <a:buClr>
                <a:srgbClr val="000000"/>
              </a:buClr>
              <a:defRPr/>
            </a:pP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John Davis</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Kevin Daugherty</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2</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David Flittner</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2</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Caroline Nowlan</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t>
            </a:r>
          </a:p>
          <a:p>
            <a:pPr algn="r" eaLnBrk="1" hangingPunct="1">
              <a:buClr>
                <a:srgbClr val="000000"/>
              </a:buClr>
              <a:defRPr/>
            </a:pP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Gonzalo Gonzalez Abad</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t>
            </a:r>
            <a:r>
              <a:rPr kumimoji="0" lang="en-US" sz="1800" b="1" i="0" u="none" strike="noStrike" kern="0" cap="none" spc="0" normalizeH="0" baseline="0" noProof="0" dirty="0" err="1">
                <a:ln>
                  <a:noFill/>
                </a:ln>
                <a:solidFill>
                  <a:srgbClr val="002060"/>
                </a:solidFill>
                <a:effectLst/>
                <a:uLnTx/>
                <a:uFillTx/>
                <a:latin typeface="Arial"/>
                <a:ea typeface="Arial"/>
                <a:cs typeface="Arial"/>
                <a:sym typeface="Arial"/>
              </a:rPr>
              <a:t>Huiqun</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Wang</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t>
            </a:r>
            <a:r>
              <a:rPr kumimoji="0" lang="en-US" sz="1800" b="1" i="0" u="none" strike="noStrike" kern="0" cap="none" spc="0" normalizeH="0" baseline="0" noProof="0" dirty="0" err="1">
                <a:ln>
                  <a:noFill/>
                </a:ln>
                <a:solidFill>
                  <a:srgbClr val="002060"/>
                </a:solidFill>
                <a:effectLst/>
                <a:uLnTx/>
                <a:uFillTx/>
                <a:latin typeface="Arial"/>
                <a:ea typeface="Arial"/>
                <a:cs typeface="Arial"/>
                <a:sym typeface="Arial"/>
              </a:rPr>
              <a:t>Heesung</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Chong</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t>
            </a:r>
          </a:p>
          <a:p>
            <a:pPr algn="r" eaLnBrk="1" hangingPunct="1">
              <a:buClr>
                <a:srgbClr val="000000"/>
              </a:buClr>
              <a:defRPr/>
            </a:pPr>
            <a:r>
              <a:rPr kumimoji="0" lang="en-US" sz="1800" b="1" i="0" u="none" strike="noStrike" kern="0" cap="none" spc="0" normalizeH="0" baseline="0" noProof="0" dirty="0" err="1">
                <a:ln>
                  <a:noFill/>
                </a:ln>
                <a:solidFill>
                  <a:srgbClr val="002060"/>
                </a:solidFill>
                <a:effectLst/>
                <a:uLnTx/>
                <a:uFillTx/>
                <a:latin typeface="Arial"/>
                <a:ea typeface="Arial"/>
                <a:cs typeface="Arial"/>
                <a:sym typeface="Arial"/>
              </a:rPr>
              <a:t>Weizhen</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Hou</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Jean Fitzmaurice</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Jim Carr</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3</a:t>
            </a:r>
            <a:r>
              <a:rPr lang="en-US" sz="1800" b="1" kern="0" dirty="0">
                <a:solidFill>
                  <a:srgbClr val="002060"/>
                </a:solidFill>
                <a:latin typeface="Arial"/>
                <a:ea typeface="Arial"/>
                <a:cs typeface="Arial"/>
                <a:sym typeface="Arial"/>
              </a:rPr>
              <a:t>, </a:t>
            </a:r>
          </a:p>
          <a:p>
            <a:pPr algn="r" eaLnBrk="1" hangingPunct="1">
              <a:buClr>
                <a:srgbClr val="000000"/>
              </a:buClr>
              <a:defRPr/>
            </a:pP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Christopher Chan Miller</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t>
            </a:r>
            <a:r>
              <a:rPr kumimoji="0" lang="en-US" sz="1800" b="1" i="0" u="none" strike="noStrike" kern="0" cap="none" spc="0" normalizeH="0" baseline="0" noProof="0" dirty="0" err="1">
                <a:ln>
                  <a:noFill/>
                </a:ln>
                <a:solidFill>
                  <a:srgbClr val="002060"/>
                </a:solidFill>
                <a:effectLst/>
                <a:uLnTx/>
                <a:uFillTx/>
                <a:latin typeface="Arial"/>
                <a:ea typeface="Arial"/>
                <a:cs typeface="Arial"/>
                <a:sym typeface="Arial"/>
              </a:rPr>
              <a:t>Juseon</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Bak</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Marcellin Feasson</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t>
            </a:r>
          </a:p>
          <a:p>
            <a:pPr algn="r" eaLnBrk="1" hangingPunct="1">
              <a:spcAft>
                <a:spcPts val="1200"/>
              </a:spcAft>
              <a:buClr>
                <a:srgbClr val="000000"/>
              </a:buClr>
              <a:defRPr/>
            </a:pPr>
            <a:r>
              <a:rPr kumimoji="0" lang="en-US" sz="1800" b="1" i="0" u="none" strike="noStrike" kern="0" cap="none" spc="0" normalizeH="0" baseline="0" noProof="0" dirty="0" err="1">
                <a:ln>
                  <a:noFill/>
                </a:ln>
                <a:solidFill>
                  <a:srgbClr val="002060"/>
                </a:solidFill>
                <a:effectLst/>
                <a:uLnTx/>
                <a:uFillTx/>
                <a:latin typeface="Arial"/>
                <a:ea typeface="Arial"/>
                <a:cs typeface="Arial"/>
                <a:sym typeface="Arial"/>
              </a:rPr>
              <a:t>Zolal</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 Ayazpour</a:t>
            </a:r>
            <a:r>
              <a:rPr kumimoji="0" lang="en-US" sz="1800" b="1" i="0" u="none" strike="noStrike" kern="0" cap="none" spc="0" normalizeH="0" baseline="30000" noProof="0" dirty="0">
                <a:ln>
                  <a:noFill/>
                </a:ln>
                <a:solidFill>
                  <a:srgbClr val="002060"/>
                </a:solidFill>
                <a:effectLst/>
                <a:uLnTx/>
                <a:uFillTx/>
                <a:latin typeface="Arial"/>
                <a:ea typeface="Arial"/>
                <a:cs typeface="Arial"/>
                <a:sym typeface="Arial"/>
              </a:rPr>
              <a:t>1</a:t>
            </a:r>
            <a:r>
              <a:rPr lang="en-US" sz="1800" b="1" kern="0" dirty="0">
                <a:solidFill>
                  <a:srgbClr val="002060"/>
                </a:solidFill>
                <a:latin typeface="Arial"/>
                <a:ea typeface="Arial"/>
                <a:cs typeface="Arial"/>
                <a:sym typeface="Arial"/>
              </a:rPr>
              <a:t>, </a:t>
            </a:r>
            <a:r>
              <a:rPr kumimoji="0" lang="en-US" sz="1800" b="1" i="0" u="none" strike="noStrike" kern="0" cap="none" spc="0" normalizeH="0" baseline="0" noProof="0" dirty="0">
                <a:ln>
                  <a:noFill/>
                </a:ln>
                <a:solidFill>
                  <a:srgbClr val="002060"/>
                </a:solidFill>
                <a:effectLst/>
                <a:uLnTx/>
                <a:uFillTx/>
                <a:latin typeface="Arial"/>
                <a:ea typeface="Arial"/>
                <a:cs typeface="Arial"/>
                <a:sym typeface="Arial"/>
              </a:rPr>
              <a:t>and the TEMPO team</a:t>
            </a:r>
          </a:p>
          <a:p>
            <a:pPr algn="r" eaLnBrk="1" hangingPunct="1">
              <a:buClr>
                <a:srgbClr val="000000"/>
              </a:buClr>
              <a:defRPr/>
            </a:pPr>
            <a:r>
              <a:rPr kumimoji="0" lang="en-US" sz="1800" b="1" i="0" u="none" strike="noStrike" kern="0" cap="none" spc="0" normalizeH="0" baseline="30000" noProof="0" dirty="0">
                <a:ln>
                  <a:noFill/>
                </a:ln>
                <a:solidFill>
                  <a:srgbClr val="7030A0"/>
                </a:solidFill>
                <a:effectLst/>
                <a:uLnTx/>
                <a:uFillTx/>
                <a:latin typeface="Arial"/>
                <a:ea typeface="Arial"/>
                <a:cs typeface="Arial"/>
                <a:sym typeface="Arial"/>
              </a:rPr>
              <a:t>1</a:t>
            </a:r>
            <a:r>
              <a:rPr kumimoji="0" lang="en-US" sz="1800" b="1" i="0" u="none" strike="noStrike" kern="0" cap="none" spc="0" normalizeH="0" baseline="0" noProof="0" dirty="0">
                <a:ln>
                  <a:noFill/>
                </a:ln>
                <a:solidFill>
                  <a:srgbClr val="7030A0"/>
                </a:solidFill>
                <a:effectLst/>
                <a:uLnTx/>
                <a:uFillTx/>
                <a:latin typeface="Arial"/>
                <a:ea typeface="Arial"/>
                <a:cs typeface="Arial"/>
                <a:sym typeface="Arial"/>
              </a:rPr>
              <a:t>CfA | Harvard-Smithsonian </a:t>
            </a:r>
            <a:r>
              <a:rPr kumimoji="0" lang="en-US" sz="1800" b="1" i="0" u="none" strike="noStrike" kern="0" cap="none" spc="0" normalizeH="0" baseline="30000" noProof="0" dirty="0">
                <a:ln>
                  <a:noFill/>
                </a:ln>
                <a:solidFill>
                  <a:srgbClr val="7030A0"/>
                </a:solidFill>
                <a:effectLst/>
                <a:uLnTx/>
                <a:uFillTx/>
                <a:latin typeface="Arial"/>
                <a:ea typeface="Arial"/>
                <a:cs typeface="Arial"/>
                <a:sym typeface="Arial"/>
              </a:rPr>
              <a:t>2</a:t>
            </a:r>
            <a:r>
              <a:rPr kumimoji="0" lang="en-US" sz="1800" b="1" i="0" u="none" strike="noStrike" kern="0" cap="none" spc="0" normalizeH="0" baseline="0" noProof="0" dirty="0">
                <a:ln>
                  <a:noFill/>
                </a:ln>
                <a:solidFill>
                  <a:srgbClr val="7030A0"/>
                </a:solidFill>
                <a:effectLst/>
                <a:uLnTx/>
                <a:uFillTx/>
                <a:latin typeface="Arial"/>
                <a:ea typeface="Arial"/>
                <a:cs typeface="Arial"/>
                <a:sym typeface="Arial"/>
              </a:rPr>
              <a:t> NASA </a:t>
            </a:r>
            <a:r>
              <a:rPr kumimoji="0" lang="en-US" sz="1800" b="1" i="0" u="none" strike="noStrike" kern="0" cap="none" spc="0" normalizeH="0" baseline="0" noProof="0" dirty="0" err="1">
                <a:ln>
                  <a:noFill/>
                </a:ln>
                <a:solidFill>
                  <a:srgbClr val="7030A0"/>
                </a:solidFill>
                <a:effectLst/>
                <a:uLnTx/>
                <a:uFillTx/>
                <a:latin typeface="Arial"/>
                <a:ea typeface="Arial"/>
                <a:cs typeface="Arial"/>
                <a:sym typeface="Arial"/>
              </a:rPr>
              <a:t>LaRc</a:t>
            </a:r>
            <a:r>
              <a:rPr kumimoji="0" lang="en-US" sz="1800" b="1" i="0" u="none" strike="noStrike" kern="0" cap="none" spc="0" normalizeH="0" baseline="0" noProof="0" dirty="0">
                <a:ln>
                  <a:noFill/>
                </a:ln>
                <a:solidFill>
                  <a:srgbClr val="7030A0"/>
                </a:solidFill>
                <a:effectLst/>
                <a:uLnTx/>
                <a:uFillTx/>
                <a:latin typeface="Arial"/>
                <a:ea typeface="Arial"/>
                <a:cs typeface="Arial"/>
                <a:sym typeface="Arial"/>
              </a:rPr>
              <a:t> </a:t>
            </a:r>
            <a:r>
              <a:rPr kumimoji="0" lang="en-US" sz="1800" b="1" i="0" u="none" strike="noStrike" kern="0" cap="none" spc="0" normalizeH="0" baseline="30000" noProof="0" dirty="0">
                <a:ln>
                  <a:noFill/>
                </a:ln>
                <a:solidFill>
                  <a:srgbClr val="7030A0"/>
                </a:solidFill>
                <a:effectLst/>
                <a:uLnTx/>
                <a:uFillTx/>
                <a:latin typeface="Arial"/>
                <a:ea typeface="Arial"/>
                <a:cs typeface="Arial"/>
                <a:sym typeface="Arial"/>
              </a:rPr>
              <a:t>3</a:t>
            </a:r>
            <a:r>
              <a:rPr kumimoji="0" lang="en-US" sz="1800" b="1" i="0" u="none" strike="noStrike" kern="0" cap="none" spc="0" normalizeH="0" baseline="0" noProof="0" dirty="0">
                <a:ln>
                  <a:noFill/>
                </a:ln>
                <a:solidFill>
                  <a:srgbClr val="7030A0"/>
                </a:solidFill>
                <a:effectLst/>
                <a:uLnTx/>
                <a:uFillTx/>
                <a:latin typeface="Arial"/>
                <a:ea typeface="Arial"/>
                <a:cs typeface="Arial"/>
                <a:sym typeface="Arial"/>
              </a:rPr>
              <a:t> </a:t>
            </a:r>
            <a:r>
              <a:rPr kumimoji="0" lang="en-US" sz="1800" b="1" i="0" u="none" strike="noStrike" kern="0" cap="none" spc="0" normalizeH="0" baseline="0" noProof="0" dirty="0" err="1">
                <a:ln>
                  <a:noFill/>
                </a:ln>
                <a:solidFill>
                  <a:srgbClr val="7030A0"/>
                </a:solidFill>
                <a:effectLst/>
                <a:uLnTx/>
                <a:uFillTx/>
                <a:latin typeface="Arial"/>
                <a:ea typeface="Arial"/>
                <a:cs typeface="Arial"/>
                <a:sym typeface="Arial"/>
              </a:rPr>
              <a:t>Carr</a:t>
            </a:r>
            <a:r>
              <a:rPr kumimoji="0" lang="en-US" sz="1800" b="1" i="0" u="none" strike="noStrike" kern="0" cap="none" spc="0" normalizeH="0" baseline="0" noProof="0" dirty="0">
                <a:ln>
                  <a:noFill/>
                </a:ln>
                <a:solidFill>
                  <a:srgbClr val="7030A0"/>
                </a:solidFill>
                <a:effectLst/>
                <a:uLnTx/>
                <a:uFillTx/>
                <a:latin typeface="Arial"/>
                <a:ea typeface="Arial"/>
                <a:cs typeface="Arial"/>
                <a:sym typeface="Arial"/>
              </a:rPr>
              <a:t> Astro. </a:t>
            </a:r>
            <a:endParaRPr kumimoji="0" lang="en-US" b="1" i="0" u="none" strike="noStrike" kern="0" cap="none" spc="0" normalizeH="0" baseline="0" noProof="0" dirty="0">
              <a:ln>
                <a:noFill/>
              </a:ln>
              <a:solidFill>
                <a:srgbClr val="7030A0"/>
              </a:solidFill>
              <a:effectLst/>
              <a:uLnTx/>
              <a:uFillTx/>
              <a:latin typeface="Arial"/>
              <a:ea typeface="Arial"/>
              <a:cs typeface="Arial"/>
              <a:sym typeface="Arial"/>
            </a:endParaRPr>
          </a:p>
          <a:p>
            <a:pPr marL="0" marR="0" lvl="0" indent="0" algn="r" defTabSz="914400" rtl="0" eaLnBrk="1" fontAlgn="auto" latinLnBrk="0" hangingPunct="1">
              <a:lnSpc>
                <a:spcPct val="100000"/>
              </a:lnSpc>
              <a:spcBef>
                <a:spcPts val="600"/>
              </a:spcBef>
              <a:spcAft>
                <a:spcPts val="0"/>
              </a:spcAft>
              <a:buClr>
                <a:srgbClr val="000000"/>
              </a:buClr>
              <a:buSzTx/>
              <a:buFont typeface="Arial"/>
              <a:buNone/>
              <a:tabLst/>
              <a:defRPr/>
            </a:pPr>
            <a:r>
              <a:rPr kumimoji="0" lang="en-US" sz="2000" b="1" i="0" u="none" strike="noStrike" kern="0" cap="none" spc="0" normalizeH="0" baseline="0" noProof="0" dirty="0">
                <a:ln>
                  <a:noFill/>
                </a:ln>
                <a:solidFill>
                  <a:srgbClr val="7030A0"/>
                </a:solidFill>
                <a:effectLst/>
                <a:uLnTx/>
                <a:uFillTx/>
                <a:latin typeface="Arial"/>
                <a:ea typeface="Arial"/>
                <a:cs typeface="Arial"/>
                <a:sym typeface="Arial"/>
              </a:rPr>
              <a:t>14</a:t>
            </a:r>
            <a:r>
              <a:rPr kumimoji="0" lang="en-US" sz="2000" b="1" i="0" u="none" strike="noStrike" kern="0" cap="none" spc="0" normalizeH="0" baseline="30000" noProof="0" dirty="0">
                <a:ln>
                  <a:noFill/>
                </a:ln>
                <a:solidFill>
                  <a:srgbClr val="7030A0"/>
                </a:solidFill>
                <a:effectLst/>
                <a:uLnTx/>
                <a:uFillTx/>
                <a:latin typeface="Arial"/>
                <a:ea typeface="Arial"/>
                <a:cs typeface="Arial"/>
                <a:sym typeface="Arial"/>
              </a:rPr>
              <a:t>th</a:t>
            </a:r>
            <a:r>
              <a:rPr kumimoji="0" lang="en-US" sz="2000" b="1" i="0" u="none" strike="noStrike" kern="0" cap="none" spc="0" normalizeH="0" baseline="0" noProof="0" dirty="0">
                <a:ln>
                  <a:noFill/>
                </a:ln>
                <a:solidFill>
                  <a:srgbClr val="7030A0"/>
                </a:solidFill>
                <a:effectLst/>
                <a:uLnTx/>
                <a:uFillTx/>
                <a:latin typeface="Arial"/>
                <a:ea typeface="Arial"/>
                <a:cs typeface="Arial"/>
                <a:sym typeface="Arial"/>
              </a:rPr>
              <a:t> GEMS Workshop</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lang="en-US" sz="2000" b="1" kern="0" dirty="0">
                <a:solidFill>
                  <a:srgbClr val="7030A0"/>
                </a:solidFill>
                <a:latin typeface="Arial"/>
                <a:ea typeface="Arial"/>
                <a:cs typeface="Arial"/>
                <a:sym typeface="Arial"/>
              </a:rPr>
              <a:t>September 7, 2023</a:t>
            </a:r>
            <a:endParaRPr kumimoji="0" lang="en-US" sz="2000" b="1" i="0" u="none" strike="noStrike" kern="0" cap="none" spc="0" normalizeH="0" baseline="0" noProof="0" dirty="0">
              <a:ln>
                <a:noFill/>
              </a:ln>
              <a:solidFill>
                <a:srgbClr val="7030A0"/>
              </a:solidFill>
              <a:effectLst/>
              <a:uLnTx/>
              <a:uFillTx/>
              <a:latin typeface="Arial"/>
              <a:ea typeface="Arial"/>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lang="en-US" b="1" kern="0" dirty="0">
              <a:solidFill>
                <a:prstClr val="black"/>
              </a:solidFill>
              <a:latin typeface="Arial"/>
              <a:ea typeface="Arial"/>
              <a:cs typeface="Arial"/>
              <a:sym typeface="Arial"/>
            </a:endParaRPr>
          </a:p>
          <a:p>
            <a:pPr algn="ctr" eaLnBrk="1" hangingPunct="1">
              <a:spcBef>
                <a:spcPts val="1200"/>
              </a:spcBef>
            </a:pPr>
            <a:endParaRPr lang="en-US" b="1" dirty="0">
              <a:solidFill>
                <a:srgbClr val="000090"/>
              </a:solidFill>
              <a:cs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C7DD9AB-CA4F-42C3-82BA-9D1DB14D6EEA}"/>
              </a:ext>
            </a:extLst>
          </p:cNvPr>
          <p:cNvSpPr>
            <a:spLocks noGrp="1"/>
          </p:cNvSpPr>
          <p:nvPr>
            <p:ph type="title"/>
          </p:nvPr>
        </p:nvSpPr>
        <p:spPr>
          <a:xfrm>
            <a:off x="0" y="0"/>
            <a:ext cx="12191998" cy="975701"/>
          </a:xfrm>
        </p:spPr>
        <p:txBody>
          <a:bodyPr/>
          <a:lstStyle/>
          <a:p>
            <a:pPr lvl="0"/>
            <a:r>
              <a:rPr lang="en-US" dirty="0"/>
              <a:t>TEMPO Commissioning</a:t>
            </a:r>
          </a:p>
        </p:txBody>
      </p:sp>
      <p:grpSp>
        <p:nvGrpSpPr>
          <p:cNvPr id="8" name="Group 7">
            <a:extLst>
              <a:ext uri="{FF2B5EF4-FFF2-40B4-BE49-F238E27FC236}">
                <a16:creationId xmlns:a16="http://schemas.microsoft.com/office/drawing/2014/main" id="{470C5BDA-41DA-5A82-444E-4D8EF525DAFC}"/>
              </a:ext>
            </a:extLst>
          </p:cNvPr>
          <p:cNvGrpSpPr/>
          <p:nvPr/>
        </p:nvGrpSpPr>
        <p:grpSpPr>
          <a:xfrm>
            <a:off x="38715" y="4486804"/>
            <a:ext cx="12114568" cy="2531829"/>
            <a:chOff x="15391" y="3912560"/>
            <a:chExt cx="12114568" cy="2531829"/>
          </a:xfrm>
        </p:grpSpPr>
        <p:sp>
          <p:nvSpPr>
            <p:cNvPr id="39" name="TextBox 38">
              <a:extLst>
                <a:ext uri="{FF2B5EF4-FFF2-40B4-BE49-F238E27FC236}">
                  <a16:creationId xmlns:a16="http://schemas.microsoft.com/office/drawing/2014/main" id="{43ABDDF3-1D1F-4642-A2EA-D0830112B5F4}"/>
                </a:ext>
              </a:extLst>
            </p:cNvPr>
            <p:cNvSpPr txBox="1"/>
            <p:nvPr/>
          </p:nvSpPr>
          <p:spPr>
            <a:xfrm rot="19200000">
              <a:off x="15391" y="4299037"/>
              <a:ext cx="1077539"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Arial"/>
                  <a:sym typeface="Arial"/>
                </a:rPr>
                <a:t>Launch</a:t>
              </a:r>
            </a:p>
          </p:txBody>
        </p:sp>
        <p:sp>
          <p:nvSpPr>
            <p:cNvPr id="40" name="TextBox 39">
              <a:extLst>
                <a:ext uri="{FF2B5EF4-FFF2-40B4-BE49-F238E27FC236}">
                  <a16:creationId xmlns:a16="http://schemas.microsoft.com/office/drawing/2014/main" id="{6C4257BE-453F-4A5A-BBD2-5489285280E2}"/>
                </a:ext>
              </a:extLst>
            </p:cNvPr>
            <p:cNvSpPr txBox="1"/>
            <p:nvPr/>
          </p:nvSpPr>
          <p:spPr>
            <a:xfrm rot="19200000">
              <a:off x="2105082" y="3912560"/>
              <a:ext cx="1410514" cy="830997"/>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Calibri"/>
                  <a:ea typeface="+mn-ea"/>
                  <a:cs typeface="Arial"/>
                  <a:sym typeface="Arial"/>
                </a:rPr>
                <a:t>TEMPO</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Calibri"/>
                  <a:ea typeface="+mn-ea"/>
                  <a:cs typeface="Arial"/>
                  <a:sym typeface="Arial"/>
                </a:rPr>
                <a:t>Power On</a:t>
              </a:r>
            </a:p>
          </p:txBody>
        </p:sp>
        <p:sp>
          <p:nvSpPr>
            <p:cNvPr id="42" name="TextBox 41">
              <a:extLst>
                <a:ext uri="{FF2B5EF4-FFF2-40B4-BE49-F238E27FC236}">
                  <a16:creationId xmlns:a16="http://schemas.microsoft.com/office/drawing/2014/main" id="{CB7ACD97-E063-4AAA-973C-92933BA7DC8F}"/>
                </a:ext>
              </a:extLst>
            </p:cNvPr>
            <p:cNvSpPr txBox="1"/>
            <p:nvPr/>
          </p:nvSpPr>
          <p:spPr>
            <a:xfrm rot="19200000">
              <a:off x="5265496" y="4189862"/>
              <a:ext cx="1392945"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Arial"/>
                  <a:sym typeface="Arial"/>
                </a:rPr>
                <a:t>First Light</a:t>
              </a:r>
            </a:p>
          </p:txBody>
        </p:sp>
        <p:grpSp>
          <p:nvGrpSpPr>
            <p:cNvPr id="7" name="Group 6">
              <a:extLst>
                <a:ext uri="{FF2B5EF4-FFF2-40B4-BE49-F238E27FC236}">
                  <a16:creationId xmlns:a16="http://schemas.microsoft.com/office/drawing/2014/main" id="{551EDE38-5B96-170F-C139-12F646909253}"/>
                </a:ext>
              </a:extLst>
            </p:cNvPr>
            <p:cNvGrpSpPr/>
            <p:nvPr/>
          </p:nvGrpSpPr>
          <p:grpSpPr>
            <a:xfrm>
              <a:off x="147220" y="4413320"/>
              <a:ext cx="11982739" cy="2031069"/>
              <a:chOff x="147220" y="4413320"/>
              <a:chExt cx="11982739" cy="2031069"/>
            </a:xfrm>
          </p:grpSpPr>
          <p:sp>
            <p:nvSpPr>
              <p:cNvPr id="32" name="Rectangle 31">
                <a:extLst>
                  <a:ext uri="{FF2B5EF4-FFF2-40B4-BE49-F238E27FC236}">
                    <a16:creationId xmlns:a16="http://schemas.microsoft.com/office/drawing/2014/main" id="{5D7F8B68-F4F9-4452-85AA-2338261403B6}"/>
                  </a:ext>
                </a:extLst>
              </p:cNvPr>
              <p:cNvSpPr/>
              <p:nvPr/>
            </p:nvSpPr>
            <p:spPr>
              <a:xfrm>
                <a:off x="2341378" y="5546290"/>
                <a:ext cx="8156844" cy="320040"/>
              </a:xfrm>
              <a:prstGeom prst="rect">
                <a:avLst/>
              </a:prstGeom>
              <a:solidFill>
                <a:srgbClr val="ADBBD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ysClr val="windowText" lastClr="000000"/>
                    </a:solidFill>
                    <a:effectLst/>
                    <a:uLnTx/>
                    <a:uFillTx/>
                    <a:latin typeface="Calibri"/>
                    <a:ea typeface="+mn-ea"/>
                    <a:cs typeface="+mn-cs"/>
                    <a:sym typeface="Arial"/>
                  </a:rPr>
                  <a:t>                                         TEMPO Commissioning</a:t>
                </a:r>
              </a:p>
            </p:txBody>
          </p:sp>
          <p:sp>
            <p:nvSpPr>
              <p:cNvPr id="33" name="Rectangle 32">
                <a:extLst>
                  <a:ext uri="{FF2B5EF4-FFF2-40B4-BE49-F238E27FC236}">
                    <a16:creationId xmlns:a16="http://schemas.microsoft.com/office/drawing/2014/main" id="{12A7A316-1D8A-4C86-8503-48EF52190D6D}"/>
                  </a:ext>
                </a:extLst>
              </p:cNvPr>
              <p:cNvSpPr/>
              <p:nvPr/>
            </p:nvSpPr>
            <p:spPr>
              <a:xfrm>
                <a:off x="209723" y="5544089"/>
                <a:ext cx="2133336" cy="640080"/>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t>S/C Activity</a:t>
                </a:r>
                <a:b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br>
                <a: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t>(TEMPO Off)</a:t>
                </a:r>
              </a:p>
            </p:txBody>
          </p:sp>
          <p:sp>
            <p:nvSpPr>
              <p:cNvPr id="34" name="Rectangle 33">
                <a:extLst>
                  <a:ext uri="{FF2B5EF4-FFF2-40B4-BE49-F238E27FC236}">
                    <a16:creationId xmlns:a16="http://schemas.microsoft.com/office/drawing/2014/main" id="{6B5C7389-8A5F-4885-BBD8-EFA0C9095415}"/>
                  </a:ext>
                </a:extLst>
              </p:cNvPr>
              <p:cNvSpPr/>
              <p:nvPr/>
            </p:nvSpPr>
            <p:spPr>
              <a:xfrm>
                <a:off x="2343393" y="5862755"/>
                <a:ext cx="3813048" cy="320040"/>
              </a:xfrm>
              <a:prstGeom prst="rect">
                <a:avLst/>
              </a:prstGeom>
              <a:solidFill>
                <a:schemeClr val="accent4">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ysClr val="windowText" lastClr="000000"/>
                    </a:solidFill>
                    <a:effectLst/>
                    <a:uLnTx/>
                    <a:uFillTx/>
                    <a:latin typeface="Calibri"/>
                    <a:ea typeface="+mn-ea"/>
                    <a:cs typeface="+mn-cs"/>
                    <a:sym typeface="Arial"/>
                  </a:rPr>
                  <a:t>Activation</a:t>
                </a:r>
              </a:p>
            </p:txBody>
          </p:sp>
          <p:cxnSp>
            <p:nvCxnSpPr>
              <p:cNvPr id="35" name="Straight Connector 34">
                <a:extLst>
                  <a:ext uri="{FF2B5EF4-FFF2-40B4-BE49-F238E27FC236}">
                    <a16:creationId xmlns:a16="http://schemas.microsoft.com/office/drawing/2014/main" id="{F0093BEB-AFE6-49BE-B2D3-C475AB3CD867}"/>
                  </a:ext>
                </a:extLst>
              </p:cNvPr>
              <p:cNvCxnSpPr>
                <a:cxnSpLocks/>
              </p:cNvCxnSpPr>
              <p:nvPr/>
            </p:nvCxnSpPr>
            <p:spPr>
              <a:xfrm>
                <a:off x="2341378" y="4917486"/>
                <a:ext cx="0" cy="1274329"/>
              </a:xfrm>
              <a:prstGeom prst="line">
                <a:avLst/>
              </a:prstGeom>
              <a:ln w="19050"/>
            </p:spPr>
            <p:style>
              <a:lnRef idx="1">
                <a:schemeClr val="dk1"/>
              </a:lnRef>
              <a:fillRef idx="0">
                <a:schemeClr val="dk1"/>
              </a:fillRef>
              <a:effectRef idx="0">
                <a:schemeClr val="dk1"/>
              </a:effectRef>
              <a:fontRef idx="minor">
                <a:schemeClr val="tx1"/>
              </a:fontRef>
            </p:style>
          </p:cxnSp>
          <p:sp>
            <p:nvSpPr>
              <p:cNvPr id="36" name="Rectangle 35">
                <a:extLst>
                  <a:ext uri="{FF2B5EF4-FFF2-40B4-BE49-F238E27FC236}">
                    <a16:creationId xmlns:a16="http://schemas.microsoft.com/office/drawing/2014/main" id="{740F2C0C-3A3F-42BC-9E48-8270D981BBC2}"/>
                  </a:ext>
                </a:extLst>
              </p:cNvPr>
              <p:cNvSpPr/>
              <p:nvPr/>
            </p:nvSpPr>
            <p:spPr>
              <a:xfrm>
                <a:off x="209722" y="5269769"/>
                <a:ext cx="5881639" cy="274320"/>
              </a:xfrm>
              <a:prstGeom prst="rect">
                <a:avLst/>
              </a:prstGeom>
              <a:solidFill>
                <a:schemeClr val="bg2">
                  <a:lumMod val="9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ysClr val="windowText" lastClr="000000"/>
                    </a:solidFill>
                    <a:effectLst/>
                    <a:uLnTx/>
                    <a:uFillTx/>
                    <a:latin typeface="Calibri"/>
                    <a:ea typeface="+mn-ea"/>
                    <a:cs typeface="+mn-cs"/>
                    <a:sym typeface="Arial"/>
                  </a:rPr>
                  <a:t>        Outgassing</a:t>
                </a:r>
              </a:p>
            </p:txBody>
          </p:sp>
          <p:sp>
            <p:nvSpPr>
              <p:cNvPr id="37" name="Rectangle 36">
                <a:extLst>
                  <a:ext uri="{FF2B5EF4-FFF2-40B4-BE49-F238E27FC236}">
                    <a16:creationId xmlns:a16="http://schemas.microsoft.com/office/drawing/2014/main" id="{B39B526D-F65E-45ED-8671-182FC7E5F085}"/>
                  </a:ext>
                </a:extLst>
              </p:cNvPr>
              <p:cNvSpPr/>
              <p:nvPr/>
            </p:nvSpPr>
            <p:spPr>
              <a:xfrm>
                <a:off x="6149207" y="5861821"/>
                <a:ext cx="4333570" cy="320040"/>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ysClr val="windowText" lastClr="000000"/>
                    </a:solidFill>
                    <a:effectLst/>
                    <a:uLnTx/>
                    <a:uFillTx/>
                    <a:latin typeface="Calibri"/>
                    <a:ea typeface="+mn-ea"/>
                    <a:cs typeface="+mn-cs"/>
                    <a:sym typeface="Arial"/>
                  </a:rPr>
                  <a:t>Instrument Characterization and Analysis</a:t>
                </a:r>
              </a:p>
            </p:txBody>
          </p:sp>
          <p:cxnSp>
            <p:nvCxnSpPr>
              <p:cNvPr id="38" name="Straight Connector 37">
                <a:extLst>
                  <a:ext uri="{FF2B5EF4-FFF2-40B4-BE49-F238E27FC236}">
                    <a16:creationId xmlns:a16="http://schemas.microsoft.com/office/drawing/2014/main" id="{D3D66BC0-FC2C-479E-9C3D-5C224688C0A8}"/>
                  </a:ext>
                </a:extLst>
              </p:cNvPr>
              <p:cNvCxnSpPr>
                <a:cxnSpLocks/>
              </p:cNvCxnSpPr>
              <p:nvPr/>
            </p:nvCxnSpPr>
            <p:spPr>
              <a:xfrm flipH="1">
                <a:off x="209723" y="4901194"/>
                <a:ext cx="8018" cy="1280667"/>
              </a:xfrm>
              <a:prstGeom prst="line">
                <a:avLst/>
              </a:prstGeom>
              <a:ln w="19050"/>
            </p:spPr>
            <p:style>
              <a:lnRef idx="1">
                <a:schemeClr val="dk1"/>
              </a:lnRef>
              <a:fillRef idx="0">
                <a:schemeClr val="dk1"/>
              </a:fillRef>
              <a:effectRef idx="0">
                <a:schemeClr val="dk1"/>
              </a:effectRef>
              <a:fontRef idx="minor">
                <a:schemeClr val="tx1"/>
              </a:fontRef>
            </p:style>
          </p:cxnSp>
          <p:cxnSp>
            <p:nvCxnSpPr>
              <p:cNvPr id="41" name="Straight Connector 40">
                <a:extLst>
                  <a:ext uri="{FF2B5EF4-FFF2-40B4-BE49-F238E27FC236}">
                    <a16:creationId xmlns:a16="http://schemas.microsoft.com/office/drawing/2014/main" id="{A37ABBFC-A812-4706-8A33-42D0A502B9DF}"/>
                  </a:ext>
                </a:extLst>
              </p:cNvPr>
              <p:cNvCxnSpPr>
                <a:cxnSpLocks/>
              </p:cNvCxnSpPr>
              <p:nvPr/>
            </p:nvCxnSpPr>
            <p:spPr>
              <a:xfrm flipH="1">
                <a:off x="6096000" y="4901194"/>
                <a:ext cx="6014" cy="1280665"/>
              </a:xfrm>
              <a:prstGeom prst="line">
                <a:avLst/>
              </a:prstGeom>
              <a:ln w="19050"/>
            </p:spPr>
            <p:style>
              <a:lnRef idx="1">
                <a:schemeClr val="dk1"/>
              </a:lnRef>
              <a:fillRef idx="0">
                <a:schemeClr val="dk1"/>
              </a:fillRef>
              <a:effectRef idx="0">
                <a:schemeClr val="dk1"/>
              </a:effectRef>
              <a:fontRef idx="minor">
                <a:schemeClr val="tx1"/>
              </a:fontRef>
            </p:style>
          </p:cxnSp>
          <p:sp>
            <p:nvSpPr>
              <p:cNvPr id="43" name="Arrow: Right 42">
                <a:extLst>
                  <a:ext uri="{FF2B5EF4-FFF2-40B4-BE49-F238E27FC236}">
                    <a16:creationId xmlns:a16="http://schemas.microsoft.com/office/drawing/2014/main" id="{49E7A36E-678D-473B-AF0A-7CFC3469F6D1}"/>
                  </a:ext>
                </a:extLst>
              </p:cNvPr>
              <p:cNvSpPr/>
              <p:nvPr/>
            </p:nvSpPr>
            <p:spPr>
              <a:xfrm>
                <a:off x="10481632" y="5279252"/>
                <a:ext cx="1648327" cy="1165137"/>
              </a:xfrm>
              <a:prstGeom prst="rightArrow">
                <a:avLst>
                  <a:gd name="adj1" fmla="val 54761"/>
                  <a:gd name="adj2" fmla="val 48734"/>
                </a:avLst>
              </a:prstGeom>
              <a:solidFill>
                <a:schemeClr val="accent3">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endParaRPr>
              </a:p>
            </p:txBody>
          </p:sp>
          <p:cxnSp>
            <p:nvCxnSpPr>
              <p:cNvPr id="44" name="Straight Connector 43">
                <a:extLst>
                  <a:ext uri="{FF2B5EF4-FFF2-40B4-BE49-F238E27FC236}">
                    <a16:creationId xmlns:a16="http://schemas.microsoft.com/office/drawing/2014/main" id="{B65202F6-29C9-4CDF-A546-913C43DF88BC}"/>
                  </a:ext>
                </a:extLst>
              </p:cNvPr>
              <p:cNvCxnSpPr>
                <a:cxnSpLocks/>
              </p:cNvCxnSpPr>
              <p:nvPr/>
            </p:nvCxnSpPr>
            <p:spPr>
              <a:xfrm flipH="1">
                <a:off x="10485565" y="4901196"/>
                <a:ext cx="8018" cy="1280665"/>
              </a:xfrm>
              <a:prstGeom prst="line">
                <a:avLst/>
              </a:prstGeom>
              <a:ln w="19050"/>
            </p:spPr>
            <p:style>
              <a:lnRef idx="1">
                <a:schemeClr val="dk1"/>
              </a:lnRef>
              <a:fillRef idx="0">
                <a:schemeClr val="dk1"/>
              </a:fillRef>
              <a:effectRef idx="0">
                <a:schemeClr val="dk1"/>
              </a:effectRef>
              <a:fontRef idx="minor">
                <a:schemeClr val="tx1"/>
              </a:fontRef>
            </p:style>
          </p:cxnSp>
          <p:sp>
            <p:nvSpPr>
              <p:cNvPr id="45" name="TextBox 44">
                <a:extLst>
                  <a:ext uri="{FF2B5EF4-FFF2-40B4-BE49-F238E27FC236}">
                    <a16:creationId xmlns:a16="http://schemas.microsoft.com/office/drawing/2014/main" id="{99EEBFA7-5D82-48FD-ACE7-C8BBBACB0F28}"/>
                  </a:ext>
                </a:extLst>
              </p:cNvPr>
              <p:cNvSpPr txBox="1"/>
              <p:nvPr/>
            </p:nvSpPr>
            <p:spPr>
              <a:xfrm rot="19200000">
                <a:off x="10307114" y="4413320"/>
                <a:ext cx="817853"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Arial"/>
                    <a:sym typeface="Arial"/>
                  </a:rPr>
                  <a:t>PLAR</a:t>
                </a:r>
              </a:p>
            </p:txBody>
          </p:sp>
          <p:sp>
            <p:nvSpPr>
              <p:cNvPr id="46" name="Rectangle 45">
                <a:extLst>
                  <a:ext uri="{FF2B5EF4-FFF2-40B4-BE49-F238E27FC236}">
                    <a16:creationId xmlns:a16="http://schemas.microsoft.com/office/drawing/2014/main" id="{142B41FA-AB79-4998-9873-FFBC59F3FFF8}"/>
                  </a:ext>
                </a:extLst>
              </p:cNvPr>
              <p:cNvSpPr/>
              <p:nvPr/>
            </p:nvSpPr>
            <p:spPr>
              <a:xfrm>
                <a:off x="10487816" y="5546290"/>
                <a:ext cx="1232953" cy="62854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t>Nominal Operations</a:t>
                </a:r>
              </a:p>
            </p:txBody>
          </p:sp>
          <p:sp>
            <p:nvSpPr>
              <p:cNvPr id="47" name="TextBox 46">
                <a:extLst>
                  <a:ext uri="{FF2B5EF4-FFF2-40B4-BE49-F238E27FC236}">
                    <a16:creationId xmlns:a16="http://schemas.microsoft.com/office/drawing/2014/main" id="{20B5D773-9874-45F0-959E-55F1286544A7}"/>
                  </a:ext>
                </a:extLst>
              </p:cNvPr>
              <p:cNvSpPr txBox="1"/>
              <p:nvPr/>
            </p:nvSpPr>
            <p:spPr>
              <a:xfrm>
                <a:off x="2352626" y="4912558"/>
                <a:ext cx="2522870"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L+61 days (6/7/23)</a:t>
                </a:r>
              </a:p>
            </p:txBody>
          </p:sp>
          <p:sp>
            <p:nvSpPr>
              <p:cNvPr id="48" name="TextBox 47">
                <a:extLst>
                  <a:ext uri="{FF2B5EF4-FFF2-40B4-BE49-F238E27FC236}">
                    <a16:creationId xmlns:a16="http://schemas.microsoft.com/office/drawing/2014/main" id="{91A6D8B7-AC3C-4912-A777-4011EB1DEA8F}"/>
                  </a:ext>
                </a:extLst>
              </p:cNvPr>
              <p:cNvSpPr txBox="1"/>
              <p:nvPr/>
            </p:nvSpPr>
            <p:spPr>
              <a:xfrm>
                <a:off x="6104735" y="4901194"/>
                <a:ext cx="3358035"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L+115 days (7/31-8/2/23)</a:t>
                </a:r>
              </a:p>
            </p:txBody>
          </p:sp>
          <p:sp>
            <p:nvSpPr>
              <p:cNvPr id="49" name="TextBox 48">
                <a:extLst>
                  <a:ext uri="{FF2B5EF4-FFF2-40B4-BE49-F238E27FC236}">
                    <a16:creationId xmlns:a16="http://schemas.microsoft.com/office/drawing/2014/main" id="{C35AD370-CD2B-44FA-890F-A75EA2E9D83E}"/>
                  </a:ext>
                </a:extLst>
              </p:cNvPr>
              <p:cNvSpPr txBox="1"/>
              <p:nvPr/>
            </p:nvSpPr>
            <p:spPr>
              <a:xfrm>
                <a:off x="10418003" y="4790770"/>
                <a:ext cx="1564274" cy="830997"/>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L+194 days</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(10/19/23)</a:t>
                </a:r>
              </a:p>
            </p:txBody>
          </p:sp>
          <p:sp>
            <p:nvSpPr>
              <p:cNvPr id="50" name="TextBox 49">
                <a:extLst>
                  <a:ext uri="{FF2B5EF4-FFF2-40B4-BE49-F238E27FC236}">
                    <a16:creationId xmlns:a16="http://schemas.microsoft.com/office/drawing/2014/main" id="{8C4AB5C4-3F1A-4792-80FB-20B6150C99EF}"/>
                  </a:ext>
                </a:extLst>
              </p:cNvPr>
              <p:cNvSpPr txBox="1"/>
              <p:nvPr/>
            </p:nvSpPr>
            <p:spPr>
              <a:xfrm>
                <a:off x="147220" y="4913346"/>
                <a:ext cx="1737976"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L+0 (4/7/23)</a:t>
                </a:r>
              </a:p>
            </p:txBody>
          </p:sp>
          <p:grpSp>
            <p:nvGrpSpPr>
              <p:cNvPr id="51" name="Group 50">
                <a:extLst>
                  <a:ext uri="{FF2B5EF4-FFF2-40B4-BE49-F238E27FC236}">
                    <a16:creationId xmlns:a16="http://schemas.microsoft.com/office/drawing/2014/main" id="{CB0E63E5-D22A-4E82-B3A8-3D164AF473CA}"/>
                  </a:ext>
                </a:extLst>
              </p:cNvPr>
              <p:cNvGrpSpPr/>
              <p:nvPr/>
            </p:nvGrpSpPr>
            <p:grpSpPr>
              <a:xfrm rot="410590">
                <a:off x="1633962" y="5176961"/>
                <a:ext cx="516582" cy="1125414"/>
                <a:chOff x="2493544" y="2879498"/>
                <a:chExt cx="499312" cy="649706"/>
              </a:xfrm>
            </p:grpSpPr>
            <p:sp>
              <p:nvSpPr>
                <p:cNvPr id="52" name="Parallelogram 51">
                  <a:extLst>
                    <a:ext uri="{FF2B5EF4-FFF2-40B4-BE49-F238E27FC236}">
                      <a16:creationId xmlns:a16="http://schemas.microsoft.com/office/drawing/2014/main" id="{253055D1-7D21-4C9F-8D2B-7D0409BF526B}"/>
                    </a:ext>
                  </a:extLst>
                </p:cNvPr>
                <p:cNvSpPr/>
                <p:nvPr/>
              </p:nvSpPr>
              <p:spPr>
                <a:xfrm>
                  <a:off x="2493544" y="2879498"/>
                  <a:ext cx="499311" cy="649706"/>
                </a:xfrm>
                <a:prstGeom prst="parallelogram">
                  <a:avLst>
                    <a:gd name="adj" fmla="val 47581"/>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solidFill>
                        <a:prstClr val="black"/>
                      </a:solidFill>
                    </a:ln>
                    <a:solidFill>
                      <a:sysClr val="windowText" lastClr="000000"/>
                    </a:solidFill>
                    <a:effectLst/>
                    <a:uLnTx/>
                    <a:uFillTx/>
                    <a:latin typeface="Calibri"/>
                    <a:ea typeface="+mn-ea"/>
                    <a:cs typeface="+mn-cs"/>
                    <a:sym typeface="Arial"/>
                  </a:endParaRPr>
                </a:p>
              </p:txBody>
            </p:sp>
            <p:cxnSp>
              <p:nvCxnSpPr>
                <p:cNvPr id="53" name="Straight Connector 52">
                  <a:extLst>
                    <a:ext uri="{FF2B5EF4-FFF2-40B4-BE49-F238E27FC236}">
                      <a16:creationId xmlns:a16="http://schemas.microsoft.com/office/drawing/2014/main" id="{DC647DA6-8602-464C-86D8-E0F633AC22E6}"/>
                    </a:ext>
                  </a:extLst>
                </p:cNvPr>
                <p:cNvCxnSpPr>
                  <a:stCxn id="52" idx="0"/>
                </p:cNvCxnSpPr>
                <p:nvPr/>
              </p:nvCxnSpPr>
              <p:spPr>
                <a:xfrm flipH="1">
                  <a:off x="2493544" y="2879498"/>
                  <a:ext cx="249656" cy="649706"/>
                </a:xfrm>
                <a:prstGeom prst="line">
                  <a:avLst/>
                </a:prstGeom>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325A7F2E-2341-4E5D-97A4-AB79D670CC6C}"/>
                    </a:ext>
                  </a:extLst>
                </p:cNvPr>
                <p:cNvCxnSpPr/>
                <p:nvPr/>
              </p:nvCxnSpPr>
              <p:spPr>
                <a:xfrm flipH="1">
                  <a:off x="2743200" y="2879498"/>
                  <a:ext cx="249656" cy="649706"/>
                </a:xfrm>
                <a:prstGeom prst="line">
                  <a:avLst/>
                </a:prstGeom>
              </p:spPr>
              <p:style>
                <a:lnRef idx="1">
                  <a:schemeClr val="dk1"/>
                </a:lnRef>
                <a:fillRef idx="0">
                  <a:schemeClr val="dk1"/>
                </a:fillRef>
                <a:effectRef idx="0">
                  <a:schemeClr val="dk1"/>
                </a:effectRef>
                <a:fontRef idx="minor">
                  <a:schemeClr val="tx1"/>
                </a:fontRef>
              </p:style>
            </p:cxnSp>
          </p:grpSp>
        </p:grpSp>
      </p:grpSp>
      <p:sp>
        <p:nvSpPr>
          <p:cNvPr id="4" name="Google Shape;406;p11">
            <a:extLst>
              <a:ext uri="{FF2B5EF4-FFF2-40B4-BE49-F238E27FC236}">
                <a16:creationId xmlns:a16="http://schemas.microsoft.com/office/drawing/2014/main" id="{C8C46B9B-61F3-E730-2D65-62618FE8727F}"/>
              </a:ext>
            </a:extLst>
          </p:cNvPr>
          <p:cNvSpPr txBox="1"/>
          <p:nvPr/>
        </p:nvSpPr>
        <p:spPr>
          <a:xfrm>
            <a:off x="170544" y="1049287"/>
            <a:ext cx="11899536" cy="3975407"/>
          </a:xfrm>
          <a:prstGeom prst="rect">
            <a:avLst/>
          </a:prstGeom>
          <a:noFill/>
          <a:ln>
            <a:noFill/>
          </a:ln>
        </p:spPr>
        <p:txBody>
          <a:bodyPr spcFirstLastPara="1" wrap="square" lIns="91425" tIns="45700" rIns="91425" bIns="45700" anchor="t" anchorCtr="0">
            <a:spAutoFit/>
          </a:bodyPr>
          <a:lstStyle/>
          <a:p>
            <a:pPr marL="285750" marR="0" lvl="0" indent="-285750" algn="l" defTabSz="914400" rtl="0" eaLnBrk="1" fontAlgn="auto" latinLnBrk="0" hangingPunct="1">
              <a:lnSpc>
                <a:spcPct val="100000"/>
              </a:lnSpc>
              <a:spcAft>
                <a:spcPts val="0"/>
              </a:spcAft>
              <a:buClrTx/>
              <a:buSzPts val="1800"/>
              <a:buFont typeface="Wingdings" panose="05000000000000000000" pitchFamily="2" charset="2"/>
              <a:buChar char="Ø"/>
              <a:tabLst/>
              <a:defRPr/>
            </a:pPr>
            <a:r>
              <a:rPr kumimoji="0" lang="en-US" sz="2200" b="1" i="0" u="none" strike="noStrike" kern="0" cap="none" spc="0" normalizeH="0" baseline="0" noProof="0" dirty="0">
                <a:ln>
                  <a:noFill/>
                </a:ln>
                <a:solidFill>
                  <a:srgbClr val="002060"/>
                </a:solidFill>
                <a:effectLst/>
                <a:uLnTx/>
                <a:uFillTx/>
                <a:latin typeface="Calibri"/>
                <a:ea typeface="Helvetica Neue"/>
                <a:cs typeface="Helvetica Neue"/>
                <a:sym typeface="Helvetica Neue"/>
              </a:rPr>
              <a:t>TEMPO is GEMS’s sister instrument also built by Ball: </a:t>
            </a:r>
          </a:p>
          <a:p>
            <a:pPr marL="800100" lvl="1" indent="-342900">
              <a:buSzPts val="1800"/>
              <a:buFont typeface="Wingdings" pitchFamily="2" charset="2"/>
              <a:buChar char="ü"/>
              <a:defRPr/>
            </a:pPr>
            <a:r>
              <a:rPr kumimoji="0" lang="en-US"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rPr>
              <a:t>UV + visible bands: ~293-494 nm, ~538-741 nm</a:t>
            </a:r>
          </a:p>
          <a:p>
            <a:pPr marL="800100" lvl="1" indent="-342900">
              <a:buSzPts val="1800"/>
              <a:buFont typeface="Wingdings" pitchFamily="2" charset="2"/>
              <a:buChar char="ü"/>
              <a:defRPr/>
            </a:pPr>
            <a:r>
              <a:rPr lang="en-US" sz="2000" b="1" kern="0" dirty="0">
                <a:solidFill>
                  <a:srgbClr val="7030A0"/>
                </a:solidFill>
                <a:latin typeface="Calibri"/>
                <a:ea typeface="Helvetica Neue"/>
                <a:cs typeface="Helvetica Neue"/>
                <a:sym typeface="Helvetica Neue"/>
              </a:rPr>
              <a:t>Operate at 91 ∘ W, with 2x4.75 km</a:t>
            </a:r>
            <a:r>
              <a:rPr lang="en-US" sz="2000" b="1" kern="0" baseline="30000" dirty="0">
                <a:solidFill>
                  <a:srgbClr val="7030A0"/>
                </a:solidFill>
                <a:latin typeface="Calibri"/>
                <a:ea typeface="Helvetica Neue"/>
                <a:cs typeface="Helvetica Neue"/>
                <a:sym typeface="Helvetica Neue"/>
              </a:rPr>
              <a:t>2</a:t>
            </a:r>
            <a:r>
              <a:rPr lang="en-US" sz="2000" b="1" kern="0" dirty="0">
                <a:solidFill>
                  <a:srgbClr val="7030A0"/>
                </a:solidFill>
                <a:latin typeface="Calibri"/>
                <a:ea typeface="Helvetica Neue"/>
                <a:cs typeface="Helvetica Neue"/>
                <a:sym typeface="Helvetica Neue"/>
              </a:rPr>
              <a:t> at the center of field of regard</a:t>
            </a:r>
          </a:p>
          <a:p>
            <a:pPr marL="285750" marR="0" lvl="0" indent="-285750" algn="l" defTabSz="914400" rtl="0" eaLnBrk="1" fontAlgn="auto" latinLnBrk="0" hangingPunct="1">
              <a:lnSpc>
                <a:spcPct val="100000"/>
              </a:lnSpc>
              <a:spcBef>
                <a:spcPts val="450"/>
              </a:spcBef>
              <a:spcAft>
                <a:spcPts val="0"/>
              </a:spcAft>
              <a:buClrTx/>
              <a:buSzPts val="1800"/>
              <a:buFont typeface="Wingdings" panose="05000000000000000000" pitchFamily="2" charset="2"/>
              <a:buChar char="Ø"/>
              <a:tabLst/>
              <a:defRPr/>
            </a:pPr>
            <a:r>
              <a:rPr kumimoji="0" lang="en-US" sz="2200" b="1" i="0" u="none" strike="noStrike" kern="0" cap="none" spc="0" normalizeH="0" baseline="0" noProof="0" dirty="0">
                <a:ln>
                  <a:noFill/>
                </a:ln>
                <a:solidFill>
                  <a:srgbClr val="002060"/>
                </a:solidFill>
                <a:effectLst/>
                <a:uLnTx/>
                <a:uFillTx/>
                <a:latin typeface="Calibri"/>
                <a:ea typeface="Helvetica Neue"/>
                <a:cs typeface="Helvetica Neue"/>
                <a:sym typeface="Helvetica Neue"/>
              </a:rPr>
              <a:t>TEMPO commissioning (6/7-10/18/2023): no major issues to prevent us from nominal operations</a:t>
            </a:r>
          </a:p>
          <a:p>
            <a:pPr marL="800100" lvl="1" indent="-342900">
              <a:buSzPts val="1800"/>
              <a:buFont typeface="Wingdings" pitchFamily="2" charset="2"/>
              <a:buChar char="ü"/>
              <a:defRPr/>
            </a:pPr>
            <a:r>
              <a:rPr kumimoji="0" lang="en-US"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rPr>
              <a:t>TEMPO power on 6/7</a:t>
            </a:r>
          </a:p>
          <a:p>
            <a:pPr marL="800100" lvl="1" indent="-342900">
              <a:buSzPts val="1800"/>
              <a:buFont typeface="Wingdings" pitchFamily="2" charset="2"/>
              <a:buChar char="ü"/>
              <a:defRPr/>
            </a:pPr>
            <a:r>
              <a:rPr lang="en-US" sz="2000" b="1" kern="0" dirty="0">
                <a:solidFill>
                  <a:srgbClr val="7030A0"/>
                </a:solidFill>
                <a:latin typeface="Calibri"/>
                <a:ea typeface="Helvetica Neue"/>
                <a:cs typeface="Helvetica Neue"/>
                <a:sym typeface="Helvetica Neue"/>
              </a:rPr>
              <a:t>Dry out and cool down (6/9-7/13): </a:t>
            </a:r>
          </a:p>
          <a:p>
            <a:pPr marL="800100" lvl="1" indent="-342900">
              <a:buSzPts val="1800"/>
              <a:buFont typeface="Wingdings" pitchFamily="2" charset="2"/>
              <a:buChar char="ü"/>
              <a:defRPr/>
            </a:pPr>
            <a:r>
              <a:rPr kumimoji="0" lang="en-US"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rPr>
              <a:t>Additional </a:t>
            </a:r>
            <a:r>
              <a:rPr lang="en-US" sz="2000" b="1" kern="0" dirty="0">
                <a:solidFill>
                  <a:srgbClr val="7030A0"/>
                </a:solidFill>
                <a:latin typeface="Calibri"/>
                <a:ea typeface="Helvetica Neue"/>
                <a:cs typeface="Helvetica Neue"/>
                <a:sym typeface="Helvetica Neue"/>
              </a:rPr>
              <a:t>a</a:t>
            </a:r>
            <a:r>
              <a:rPr kumimoji="0" lang="en-US" sz="2000" b="1" i="0" u="none" strike="noStrike" kern="0" cap="none" spc="0" normalizeH="0" baseline="0" noProof="0" dirty="0" err="1">
                <a:ln>
                  <a:noFill/>
                </a:ln>
                <a:solidFill>
                  <a:srgbClr val="7030A0"/>
                </a:solidFill>
                <a:effectLst/>
                <a:uLnTx/>
                <a:uFillTx/>
                <a:latin typeface="Calibri"/>
                <a:ea typeface="Helvetica Neue"/>
                <a:cs typeface="Helvetica Neue"/>
                <a:sym typeface="Helvetica Neue"/>
              </a:rPr>
              <a:t>ctivation</a:t>
            </a:r>
            <a:r>
              <a:rPr kumimoji="0" lang="en-US"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rPr>
              <a:t>: scan mirror tuning, command load testing, etc.</a:t>
            </a:r>
          </a:p>
          <a:p>
            <a:pPr marL="800100" lvl="1" indent="-342900">
              <a:buSzPts val="1800"/>
              <a:buFont typeface="Wingdings" pitchFamily="2" charset="2"/>
              <a:buChar char="ü"/>
              <a:defRPr/>
            </a:pPr>
            <a:r>
              <a:rPr lang="en-US" sz="2000" b="1" kern="0" dirty="0">
                <a:solidFill>
                  <a:srgbClr val="7030A0"/>
                </a:solidFill>
                <a:latin typeface="Calibri"/>
                <a:ea typeface="Helvetica Neue"/>
                <a:cs typeface="Helvetica Neue"/>
                <a:sym typeface="Helvetica Neue"/>
              </a:rPr>
              <a:t>First light (7/31-8/2): solar measurements with working/reference diffuser &amp; Earth imaging</a:t>
            </a:r>
          </a:p>
          <a:p>
            <a:pPr marL="800100" lvl="1" indent="-342900">
              <a:buSzPts val="1800"/>
              <a:buFont typeface="Wingdings" pitchFamily="2" charset="2"/>
              <a:buChar char="ü"/>
              <a:defRPr/>
            </a:pPr>
            <a:r>
              <a:rPr kumimoji="0" lang="en-US"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rPr>
              <a:t>23 Instrument </a:t>
            </a:r>
            <a:r>
              <a:rPr lang="en-US" sz="2000" b="1" kern="0" dirty="0">
                <a:solidFill>
                  <a:srgbClr val="7030A0"/>
                </a:solidFill>
                <a:latin typeface="Calibri"/>
                <a:ea typeface="Helvetica Neue"/>
                <a:cs typeface="Helvetica Neue"/>
                <a:sym typeface="Helvetica Neue"/>
              </a:rPr>
              <a:t>C</a:t>
            </a:r>
            <a:r>
              <a:rPr kumimoji="0" lang="en-US" sz="2000" b="1" i="0" u="none" strike="noStrike" kern="0" cap="none" spc="0" normalizeH="0" baseline="0" noProof="0" dirty="0" err="1">
                <a:ln>
                  <a:noFill/>
                </a:ln>
                <a:solidFill>
                  <a:srgbClr val="7030A0"/>
                </a:solidFill>
                <a:effectLst/>
                <a:uLnTx/>
                <a:uFillTx/>
                <a:latin typeface="Calibri"/>
                <a:ea typeface="Helvetica Neue"/>
                <a:cs typeface="Helvetica Neue"/>
                <a:sym typeface="Helvetica Neue"/>
              </a:rPr>
              <a:t>haracterization</a:t>
            </a:r>
            <a:r>
              <a:rPr kumimoji="0" lang="en-US"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rPr>
              <a:t> and Analysis (ICA) activities.</a:t>
            </a:r>
          </a:p>
          <a:p>
            <a:pPr marL="800100" lvl="1" indent="-342900">
              <a:buSzPts val="1800"/>
              <a:buFont typeface="Wingdings" pitchFamily="2" charset="2"/>
              <a:buChar char="ü"/>
              <a:defRPr/>
            </a:pPr>
            <a:r>
              <a:rPr lang="en-US" sz="2000" b="1" kern="0" dirty="0">
                <a:solidFill>
                  <a:srgbClr val="7030A0"/>
                </a:solidFill>
                <a:latin typeface="Calibri"/>
                <a:ea typeface="Helvetica Neue"/>
                <a:cs typeface="Helvetica Neue"/>
                <a:sym typeface="Helvetica Neue"/>
              </a:rPr>
              <a:t>Coordinate with AGES+ campaign: (no Earth imaging only on 8/3,8/10, 8/13, 8/14, 8/24, 10 mins special observation on 8/23, 10 mins+1hr FOR on 8/27, twilight on 8/30 for supermoon)</a:t>
            </a:r>
            <a:endParaRPr kumimoji="0" lang="en-US"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endParaRPr>
          </a:p>
          <a:p>
            <a:pPr marL="800100" lvl="1" indent="-342900">
              <a:spcBef>
                <a:spcPts val="450"/>
              </a:spcBef>
              <a:buSzPts val="1800"/>
              <a:buFont typeface="Wingdings" pitchFamily="2" charset="2"/>
              <a:buChar char="ü"/>
              <a:defRPr/>
            </a:pPr>
            <a:endParaRPr kumimoji="0" sz="2000" b="1" i="0" u="none" strike="noStrike" kern="0" cap="none" spc="0" normalizeH="0" baseline="0" noProof="0" dirty="0">
              <a:ln>
                <a:noFill/>
              </a:ln>
              <a:solidFill>
                <a:srgbClr val="7030A0"/>
              </a:solidFill>
              <a:effectLst/>
              <a:uLnTx/>
              <a:uFillTx/>
              <a:latin typeface="Calibri"/>
              <a:ea typeface="Helvetica Neue"/>
              <a:cs typeface="Helvetica Neue"/>
              <a:sym typeface="Helvetica Neue"/>
            </a:endParaRPr>
          </a:p>
        </p:txBody>
      </p:sp>
      <p:sp>
        <p:nvSpPr>
          <p:cNvPr id="5" name="Down Arrow 4">
            <a:extLst>
              <a:ext uri="{FF2B5EF4-FFF2-40B4-BE49-F238E27FC236}">
                <a16:creationId xmlns:a16="http://schemas.microsoft.com/office/drawing/2014/main" id="{B7CC9274-C9E5-0F21-0ACD-CAF811D4F2A7}"/>
              </a:ext>
            </a:extLst>
          </p:cNvPr>
          <p:cNvSpPr/>
          <p:nvPr/>
        </p:nvSpPr>
        <p:spPr>
          <a:xfrm>
            <a:off x="8157971" y="4637161"/>
            <a:ext cx="214146" cy="784043"/>
          </a:xfrm>
          <a:prstGeom prst="downArrow">
            <a:avLst/>
          </a:prstGeom>
          <a:solidFill>
            <a:srgbClr val="C00000"/>
          </a:solidFill>
          <a:ln>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4FF6C36-BB13-8E2D-612E-299B724B8090}"/>
              </a:ext>
            </a:extLst>
          </p:cNvPr>
          <p:cNvSpPr txBox="1"/>
          <p:nvPr/>
        </p:nvSpPr>
        <p:spPr>
          <a:xfrm>
            <a:off x="8339316" y="4905970"/>
            <a:ext cx="1567545" cy="400110"/>
          </a:xfrm>
          <a:prstGeom prst="rect">
            <a:avLst/>
          </a:prstGeom>
          <a:noFill/>
        </p:spPr>
        <p:txBody>
          <a:bodyPr wrap="none" rtlCol="0">
            <a:spAutoFit/>
          </a:bodyPr>
          <a:lstStyle/>
          <a:p>
            <a:r>
              <a:rPr lang="en-US" sz="2000" b="1" dirty="0">
                <a:solidFill>
                  <a:srgbClr val="FF0000"/>
                </a:solidFill>
              </a:rPr>
              <a:t>We are here!</a:t>
            </a:r>
          </a:p>
        </p:txBody>
      </p:sp>
    </p:spTree>
    <p:extLst>
      <p:ext uri="{BB962C8B-B14F-4D97-AF65-F5344CB8AC3E}">
        <p14:creationId xmlns:p14="http://schemas.microsoft.com/office/powerpoint/2010/main" val="846490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First Light: Working Diffuser Solar </a:t>
            </a:r>
            <a:br>
              <a:rPr lang="en-US" dirty="0"/>
            </a:br>
            <a:r>
              <a:rPr lang="en-US" dirty="0"/>
              <a:t>@12:18 am ET, August 1, 2023</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pic>
        <p:nvPicPr>
          <p:cNvPr id="9" name="Picture 8" descr="A blue and yellow squares&#10;&#10;Description automatically generated">
            <a:extLst>
              <a:ext uri="{FF2B5EF4-FFF2-40B4-BE49-F238E27FC236}">
                <a16:creationId xmlns:a16="http://schemas.microsoft.com/office/drawing/2014/main" id="{F52645C0-C606-E2FD-A6BA-D77521FD0F83}"/>
              </a:ext>
            </a:extLst>
          </p:cNvPr>
          <p:cNvPicPr>
            <a:picLocks noChangeAspect="1"/>
          </p:cNvPicPr>
          <p:nvPr/>
        </p:nvPicPr>
        <p:blipFill>
          <a:blip r:embed="rId2"/>
          <a:stretch>
            <a:fillRect/>
          </a:stretch>
        </p:blipFill>
        <p:spPr>
          <a:xfrm>
            <a:off x="8594" y="2346837"/>
            <a:ext cx="2179266" cy="2164325"/>
          </a:xfrm>
          <a:prstGeom prst="rect">
            <a:avLst/>
          </a:prstGeom>
        </p:spPr>
      </p:pic>
      <p:pic>
        <p:nvPicPr>
          <p:cNvPr id="4" name="Picture 3" descr="A screen shot of a graph&#10;&#10;Description automatically generated">
            <a:extLst>
              <a:ext uri="{FF2B5EF4-FFF2-40B4-BE49-F238E27FC236}">
                <a16:creationId xmlns:a16="http://schemas.microsoft.com/office/drawing/2014/main" id="{B6A5219A-3793-DCA3-DFA9-778CD7518D11}"/>
              </a:ext>
            </a:extLst>
          </p:cNvPr>
          <p:cNvPicPr>
            <a:picLocks noChangeAspect="1"/>
          </p:cNvPicPr>
          <p:nvPr/>
        </p:nvPicPr>
        <p:blipFill rotWithShape="1">
          <a:blip r:embed="rId3"/>
          <a:srcRect l="1792" t="21852" r="5275" b="7037"/>
          <a:stretch/>
        </p:blipFill>
        <p:spPr>
          <a:xfrm>
            <a:off x="2179996" y="1095599"/>
            <a:ext cx="5012470" cy="5427666"/>
          </a:xfrm>
          <a:prstGeom prst="rect">
            <a:avLst/>
          </a:prstGeom>
        </p:spPr>
      </p:pic>
      <p:pic>
        <p:nvPicPr>
          <p:cNvPr id="8" name="Picture 7" descr="A screen shot of a graph&#10;&#10;Description automatically generated">
            <a:extLst>
              <a:ext uri="{FF2B5EF4-FFF2-40B4-BE49-F238E27FC236}">
                <a16:creationId xmlns:a16="http://schemas.microsoft.com/office/drawing/2014/main" id="{CCF36907-6AFC-ABAA-4725-3E7A2E883B56}"/>
              </a:ext>
            </a:extLst>
          </p:cNvPr>
          <p:cNvPicPr>
            <a:picLocks noChangeAspect="1"/>
          </p:cNvPicPr>
          <p:nvPr/>
        </p:nvPicPr>
        <p:blipFill rotWithShape="1">
          <a:blip r:embed="rId4"/>
          <a:srcRect l="2380" t="21904" r="5300" b="7143"/>
          <a:stretch/>
        </p:blipFill>
        <p:spPr>
          <a:xfrm>
            <a:off x="7249914" y="1103763"/>
            <a:ext cx="4917164" cy="5347864"/>
          </a:xfrm>
          <a:prstGeom prst="rect">
            <a:avLst/>
          </a:prstGeom>
        </p:spPr>
      </p:pic>
      <p:sp>
        <p:nvSpPr>
          <p:cNvPr id="10" name="TextBox 9">
            <a:extLst>
              <a:ext uri="{FF2B5EF4-FFF2-40B4-BE49-F238E27FC236}">
                <a16:creationId xmlns:a16="http://schemas.microsoft.com/office/drawing/2014/main" id="{284FCCC7-D798-DF13-4DA1-D036CD8DCBDB}"/>
              </a:ext>
            </a:extLst>
          </p:cNvPr>
          <p:cNvSpPr txBox="1"/>
          <p:nvPr/>
        </p:nvSpPr>
        <p:spPr>
          <a:xfrm>
            <a:off x="9279465" y="6451627"/>
            <a:ext cx="1572738" cy="369332"/>
          </a:xfrm>
          <a:prstGeom prst="rect">
            <a:avLst/>
          </a:prstGeom>
          <a:noFill/>
        </p:spPr>
        <p:txBody>
          <a:bodyPr wrap="none" rtlCol="0">
            <a:spAutoFit/>
          </a:bodyPr>
          <a:lstStyle/>
          <a:p>
            <a:r>
              <a:rPr lang="en-US" b="1" dirty="0"/>
              <a:t>Synthetic Data</a:t>
            </a:r>
          </a:p>
        </p:txBody>
      </p:sp>
      <p:sp>
        <p:nvSpPr>
          <p:cNvPr id="2" name="Oval 1">
            <a:extLst>
              <a:ext uri="{FF2B5EF4-FFF2-40B4-BE49-F238E27FC236}">
                <a16:creationId xmlns:a16="http://schemas.microsoft.com/office/drawing/2014/main" id="{251085EE-8DD4-5A85-7C23-6A477F4E0DAA}"/>
              </a:ext>
            </a:extLst>
          </p:cNvPr>
          <p:cNvSpPr/>
          <p:nvPr/>
        </p:nvSpPr>
        <p:spPr>
          <a:xfrm>
            <a:off x="6011917" y="1493730"/>
            <a:ext cx="788276" cy="576808"/>
          </a:xfrm>
          <a:prstGeom prst="ellipse">
            <a:avLst/>
          </a:prstGeom>
          <a:noFill/>
          <a:ln w="254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832DBBB7-DB20-132C-5D8C-CE0C39581011}"/>
              </a:ext>
            </a:extLst>
          </p:cNvPr>
          <p:cNvSpPr/>
          <p:nvPr/>
        </p:nvSpPr>
        <p:spPr>
          <a:xfrm>
            <a:off x="4614040" y="3952696"/>
            <a:ext cx="493987" cy="2364021"/>
          </a:xfrm>
          <a:prstGeom prst="ellipse">
            <a:avLst/>
          </a:prstGeom>
          <a:noFill/>
          <a:ln w="25400">
            <a:solidFill>
              <a:srgbClr val="00B0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28173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Wavelength Shift from Pre-launch</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10" name="TextBox 9">
            <a:extLst>
              <a:ext uri="{FF2B5EF4-FFF2-40B4-BE49-F238E27FC236}">
                <a16:creationId xmlns:a16="http://schemas.microsoft.com/office/drawing/2014/main" id="{E2AF9460-6E49-53DF-56AE-F089D1D7A921}"/>
              </a:ext>
            </a:extLst>
          </p:cNvPr>
          <p:cNvSpPr txBox="1"/>
          <p:nvPr/>
        </p:nvSpPr>
        <p:spPr>
          <a:xfrm>
            <a:off x="6814052" y="3280902"/>
            <a:ext cx="4882140"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a:ea typeface="+mn-ea"/>
                <a:cs typeface="+mn-cs"/>
              </a:rPr>
              <a:t>Large wavelength shifts from pre-launch characterization.</a:t>
            </a:r>
          </a:p>
        </p:txBody>
      </p:sp>
      <p:pic>
        <p:nvPicPr>
          <p:cNvPr id="4" name="Picture 3" descr="A screenshot of a graph&#10;&#10;Description automatically generated">
            <a:extLst>
              <a:ext uri="{FF2B5EF4-FFF2-40B4-BE49-F238E27FC236}">
                <a16:creationId xmlns:a16="http://schemas.microsoft.com/office/drawing/2014/main" id="{10F10DDB-47A8-E706-34B3-4730FC45F4C7}"/>
              </a:ext>
            </a:extLst>
          </p:cNvPr>
          <p:cNvPicPr>
            <a:picLocks noChangeAspect="1"/>
          </p:cNvPicPr>
          <p:nvPr/>
        </p:nvPicPr>
        <p:blipFill rotWithShape="1">
          <a:blip r:embed="rId2"/>
          <a:srcRect l="7196" t="24444" r="10865" b="7284"/>
          <a:stretch/>
        </p:blipFill>
        <p:spPr>
          <a:xfrm>
            <a:off x="1696460" y="1106322"/>
            <a:ext cx="4882140" cy="5756554"/>
          </a:xfrm>
          <a:prstGeom prst="rect">
            <a:avLst/>
          </a:prstGeom>
        </p:spPr>
      </p:pic>
    </p:spTree>
    <p:extLst>
      <p:ext uri="{BB962C8B-B14F-4D97-AF65-F5344CB8AC3E}">
        <p14:creationId xmlns:p14="http://schemas.microsoft.com/office/powerpoint/2010/main" val="2777791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First Light: Reference Diffuser Solar</a:t>
            </a:r>
            <a:br>
              <a:rPr lang="en-US" dirty="0"/>
            </a:br>
            <a:r>
              <a:rPr lang="en-US" dirty="0"/>
              <a:t>@12:18 am ET, August 2, 2023 </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pic>
        <p:nvPicPr>
          <p:cNvPr id="5" name="Picture 4" descr="A screen shot of a graph&#10;&#10;Description automatically generated">
            <a:extLst>
              <a:ext uri="{FF2B5EF4-FFF2-40B4-BE49-F238E27FC236}">
                <a16:creationId xmlns:a16="http://schemas.microsoft.com/office/drawing/2014/main" id="{93E501D7-F712-1862-1CF1-B09EDAC724A1}"/>
              </a:ext>
            </a:extLst>
          </p:cNvPr>
          <p:cNvPicPr>
            <a:picLocks noChangeAspect="1"/>
          </p:cNvPicPr>
          <p:nvPr/>
        </p:nvPicPr>
        <p:blipFill rotWithShape="1">
          <a:blip r:embed="rId2"/>
          <a:srcRect l="3004" t="22099" r="4925" b="7284"/>
          <a:stretch/>
        </p:blipFill>
        <p:spPr>
          <a:xfrm>
            <a:off x="742570" y="1064808"/>
            <a:ext cx="5353430" cy="5810556"/>
          </a:xfrm>
          <a:prstGeom prst="rect">
            <a:avLst/>
          </a:prstGeom>
        </p:spPr>
      </p:pic>
      <p:pic>
        <p:nvPicPr>
          <p:cNvPr id="9" name="Picture 8" descr="A screenshot of a graph&#10;&#10;Description automatically generated">
            <a:extLst>
              <a:ext uri="{FF2B5EF4-FFF2-40B4-BE49-F238E27FC236}">
                <a16:creationId xmlns:a16="http://schemas.microsoft.com/office/drawing/2014/main" id="{AE21D073-BF25-3FBE-2CCD-E7C6CC623578}"/>
              </a:ext>
            </a:extLst>
          </p:cNvPr>
          <p:cNvPicPr>
            <a:picLocks noChangeAspect="1"/>
          </p:cNvPicPr>
          <p:nvPr/>
        </p:nvPicPr>
        <p:blipFill rotWithShape="1">
          <a:blip r:embed="rId3"/>
          <a:srcRect l="2655" t="23210" r="11564" b="7407"/>
          <a:stretch/>
        </p:blipFill>
        <p:spPr>
          <a:xfrm>
            <a:off x="6439123" y="1140552"/>
            <a:ext cx="5010307" cy="5734812"/>
          </a:xfrm>
          <a:prstGeom prst="rect">
            <a:avLst/>
          </a:prstGeom>
        </p:spPr>
      </p:pic>
      <p:sp>
        <p:nvSpPr>
          <p:cNvPr id="4" name="TextBox 3">
            <a:extLst>
              <a:ext uri="{FF2B5EF4-FFF2-40B4-BE49-F238E27FC236}">
                <a16:creationId xmlns:a16="http://schemas.microsoft.com/office/drawing/2014/main" id="{652587C5-230B-BEFF-1D5F-08D233EBF2F0}"/>
              </a:ext>
            </a:extLst>
          </p:cNvPr>
          <p:cNvSpPr txBox="1"/>
          <p:nvPr/>
        </p:nvSpPr>
        <p:spPr>
          <a:xfrm>
            <a:off x="7732432" y="5717448"/>
            <a:ext cx="3618740" cy="707886"/>
          </a:xfrm>
          <a:prstGeom prst="rect">
            <a:avLst/>
          </a:prstGeom>
          <a:noFill/>
        </p:spPr>
        <p:txBody>
          <a:bodyPr wrap="square" rtlCol="0">
            <a:spAutoFit/>
          </a:bodyPr>
          <a:lstStyle/>
          <a:p>
            <a:r>
              <a:rPr lang="en-US" sz="2000" b="1" dirty="0"/>
              <a:t>Difference mainly caused by using the same BTDF</a:t>
            </a:r>
          </a:p>
        </p:txBody>
      </p:sp>
    </p:spTree>
    <p:extLst>
      <p:ext uri="{BB962C8B-B14F-4D97-AF65-F5344CB8AC3E}">
        <p14:creationId xmlns:p14="http://schemas.microsoft.com/office/powerpoint/2010/main" val="3024148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graph&#10;&#10;Description automatically generated">
            <a:extLst>
              <a:ext uri="{FF2B5EF4-FFF2-40B4-BE49-F238E27FC236}">
                <a16:creationId xmlns:a16="http://schemas.microsoft.com/office/drawing/2014/main" id="{61C1E383-1ABE-457D-15E2-443C1D11F37D}"/>
              </a:ext>
            </a:extLst>
          </p:cNvPr>
          <p:cNvPicPr>
            <a:picLocks noChangeAspect="1"/>
          </p:cNvPicPr>
          <p:nvPr/>
        </p:nvPicPr>
        <p:blipFill rotWithShape="1">
          <a:blip r:embed="rId2"/>
          <a:srcRect r="71442" b="53946"/>
          <a:stretch/>
        </p:blipFill>
        <p:spPr>
          <a:xfrm>
            <a:off x="472405" y="1830627"/>
            <a:ext cx="3303794" cy="3196746"/>
          </a:xfrm>
          <a:prstGeom prst="rect">
            <a:avLst/>
          </a:prstGeom>
        </p:spPr>
      </p:pic>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First Light: Earth Imaging</a:t>
            </a:r>
            <a:br>
              <a:rPr lang="en-US" dirty="0"/>
            </a:br>
            <a:r>
              <a:rPr lang="en-US" dirty="0"/>
              <a:t>Started @11:13 ET, August 2, 2023</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6</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pic>
        <p:nvPicPr>
          <p:cNvPr id="4" name="Picture 3">
            <a:extLst>
              <a:ext uri="{FF2B5EF4-FFF2-40B4-BE49-F238E27FC236}">
                <a16:creationId xmlns:a16="http://schemas.microsoft.com/office/drawing/2014/main" id="{08A8CF8C-2789-B8C1-05CE-8684028762C0}"/>
              </a:ext>
            </a:extLst>
          </p:cNvPr>
          <p:cNvPicPr>
            <a:picLocks noChangeAspect="1"/>
          </p:cNvPicPr>
          <p:nvPr/>
        </p:nvPicPr>
        <p:blipFill>
          <a:blip r:embed="rId3"/>
          <a:stretch>
            <a:fillRect/>
          </a:stretch>
        </p:blipFill>
        <p:spPr>
          <a:xfrm>
            <a:off x="4080999" y="1083904"/>
            <a:ext cx="7217621" cy="5774096"/>
          </a:xfrm>
          <a:prstGeom prst="rect">
            <a:avLst/>
          </a:prstGeom>
        </p:spPr>
      </p:pic>
    </p:spTree>
    <p:extLst>
      <p:ext uri="{BB962C8B-B14F-4D97-AF65-F5344CB8AC3E}">
        <p14:creationId xmlns:p14="http://schemas.microsoft.com/office/powerpoint/2010/main" val="3086423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8"/>
          <p:cNvSpPr txBox="1">
            <a:spLocks noGrp="1"/>
          </p:cNvSpPr>
          <p:nvPr>
            <p:ph type="title"/>
          </p:nvPr>
        </p:nvSpPr>
        <p:spPr>
          <a:xfrm>
            <a:off x="0" y="0"/>
            <a:ext cx="12192000" cy="975701"/>
          </a:xfrm>
        </p:spPr>
        <p:txBody>
          <a:bodyPr/>
          <a:lstStyle/>
          <a:p>
            <a:pPr lvl="0"/>
            <a:r>
              <a:rPr lang="en-US" dirty="0"/>
              <a:t>TEMPO Baseline Data Products </a:t>
            </a:r>
            <a:endParaRPr lang="en-US" dirty="0">
              <a:solidFill>
                <a:srgbClr val="00B050"/>
              </a:solidFill>
            </a:endParaRPr>
          </a:p>
        </p:txBody>
      </p:sp>
      <p:graphicFrame>
        <p:nvGraphicFramePr>
          <p:cNvPr id="336" name="Google Shape;336;p8"/>
          <p:cNvGraphicFramePr/>
          <p:nvPr>
            <p:extLst>
              <p:ext uri="{D42A27DB-BD31-4B8C-83A1-F6EECF244321}">
                <p14:modId xmlns:p14="http://schemas.microsoft.com/office/powerpoint/2010/main" val="1016286218"/>
              </p:ext>
            </p:extLst>
          </p:nvPr>
        </p:nvGraphicFramePr>
        <p:xfrm>
          <a:off x="99556" y="1105345"/>
          <a:ext cx="11992887" cy="5003688"/>
        </p:xfrm>
        <a:graphic>
          <a:graphicData uri="http://schemas.openxmlformats.org/drawingml/2006/table">
            <a:tbl>
              <a:tblPr firstRow="1" bandRow="1">
                <a:noFill/>
              </a:tblPr>
              <a:tblGrid>
                <a:gridCol w="625182">
                  <a:extLst>
                    <a:ext uri="{9D8B030D-6E8A-4147-A177-3AD203B41FA5}">
                      <a16:colId xmlns:a16="http://schemas.microsoft.com/office/drawing/2014/main" val="20000"/>
                    </a:ext>
                  </a:extLst>
                </a:gridCol>
                <a:gridCol w="1410210">
                  <a:extLst>
                    <a:ext uri="{9D8B030D-6E8A-4147-A177-3AD203B41FA5}">
                      <a16:colId xmlns:a16="http://schemas.microsoft.com/office/drawing/2014/main" val="20001"/>
                    </a:ext>
                  </a:extLst>
                </a:gridCol>
                <a:gridCol w="1759978">
                  <a:extLst>
                    <a:ext uri="{9D8B030D-6E8A-4147-A177-3AD203B41FA5}">
                      <a16:colId xmlns:a16="http://schemas.microsoft.com/office/drawing/2014/main" val="20002"/>
                    </a:ext>
                  </a:extLst>
                </a:gridCol>
                <a:gridCol w="3927108">
                  <a:extLst>
                    <a:ext uri="{9D8B030D-6E8A-4147-A177-3AD203B41FA5}">
                      <a16:colId xmlns:a16="http://schemas.microsoft.com/office/drawing/2014/main" val="20003"/>
                    </a:ext>
                  </a:extLst>
                </a:gridCol>
                <a:gridCol w="1344782">
                  <a:extLst>
                    <a:ext uri="{9D8B030D-6E8A-4147-A177-3AD203B41FA5}">
                      <a16:colId xmlns:a16="http://schemas.microsoft.com/office/drawing/2014/main" val="3104119214"/>
                    </a:ext>
                  </a:extLst>
                </a:gridCol>
                <a:gridCol w="1408043">
                  <a:extLst>
                    <a:ext uri="{9D8B030D-6E8A-4147-A177-3AD203B41FA5}">
                      <a16:colId xmlns:a16="http://schemas.microsoft.com/office/drawing/2014/main" val="20004"/>
                    </a:ext>
                  </a:extLst>
                </a:gridCol>
                <a:gridCol w="1517584">
                  <a:extLst>
                    <a:ext uri="{9D8B030D-6E8A-4147-A177-3AD203B41FA5}">
                      <a16:colId xmlns:a16="http://schemas.microsoft.com/office/drawing/2014/main" val="20005"/>
                    </a:ext>
                  </a:extLst>
                </a:gridCol>
              </a:tblGrid>
              <a:tr h="411451">
                <a:tc>
                  <a:txBody>
                    <a:bodyPr/>
                    <a:lstStyle/>
                    <a:p>
                      <a:pPr marL="0" marR="0" lvl="0" indent="0" algn="ctr" rtl="0">
                        <a:lnSpc>
                          <a:spcPct val="70000"/>
                        </a:lnSpc>
                        <a:spcBef>
                          <a:spcPts val="0"/>
                        </a:spcBef>
                        <a:spcAft>
                          <a:spcPts val="0"/>
                        </a:spcAft>
                        <a:buNone/>
                      </a:pPr>
                      <a:r>
                        <a:rPr lang="en-US" sz="1800" b="1" u="none" strike="noStrike" cap="none" dirty="0">
                          <a:latin typeface="+mj-lt"/>
                        </a:rPr>
                        <a:t>Level</a:t>
                      </a:r>
                      <a:endParaRPr sz="1800" b="1" dirty="0">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a:latin typeface="+mj-lt"/>
                        </a:rPr>
                        <a:t>Product</a:t>
                      </a:r>
                      <a:endParaRPr sz="1800" b="1">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a:latin typeface="+mj-lt"/>
                        </a:rPr>
                        <a:t>Algorithm</a:t>
                      </a:r>
                      <a:endParaRPr sz="1800" b="1">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dirty="0">
                          <a:latin typeface="+mj-lt"/>
                        </a:rPr>
                        <a:t>Major Outputs</a:t>
                      </a:r>
                      <a:endParaRPr sz="1800" b="1" dirty="0">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kern="1200" cap="none" dirty="0">
                          <a:solidFill>
                            <a:schemeClr val="tx1"/>
                          </a:solidFill>
                          <a:latin typeface="+mj-lt"/>
                          <a:ea typeface="+mn-ea"/>
                          <a:cs typeface="+mn-cs"/>
                        </a:rPr>
                        <a:t>A Priori (L2)</a:t>
                      </a:r>
                      <a:endParaRPr sz="1800" b="1" u="none" strike="noStrike" kern="1200" cap="none" dirty="0">
                        <a:solidFill>
                          <a:schemeClr val="tx1"/>
                        </a:solidFill>
                        <a:latin typeface="+mj-lt"/>
                        <a:ea typeface="+mn-ea"/>
                        <a:cs typeface="+mn-cs"/>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dirty="0">
                          <a:latin typeface="+mj-lt"/>
                        </a:rPr>
                        <a:t>Res km</a:t>
                      </a:r>
                      <a:r>
                        <a:rPr lang="en-US" sz="1800" b="1" u="none" strike="noStrike" cap="none" baseline="30000" dirty="0">
                          <a:latin typeface="+mj-lt"/>
                        </a:rPr>
                        <a:t>2 </a:t>
                      </a:r>
                      <a:r>
                        <a:rPr lang="en-US" sz="1800" b="1" u="none" strike="noStrike" cap="none" baseline="30000" dirty="0">
                          <a:solidFill>
                            <a:schemeClr val="tx1"/>
                          </a:solidFill>
                          <a:latin typeface="+mj-lt"/>
                        </a:rPr>
                        <a:t>* </a:t>
                      </a:r>
                      <a:endParaRPr sz="1800" b="1" u="none" strike="noStrike" cap="none" baseline="30000" dirty="0">
                        <a:solidFill>
                          <a:schemeClr val="tx1"/>
                        </a:solidFill>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dirty="0">
                          <a:latin typeface="+mj-lt"/>
                        </a:rPr>
                        <a:t>Freq/Size</a:t>
                      </a:r>
                      <a:endParaRPr sz="1800" b="1" dirty="0">
                        <a:latin typeface="+mj-lt"/>
                      </a:endParaRPr>
                    </a:p>
                  </a:txBody>
                  <a:tcPr marL="18300" marR="18300" marT="45725" marB="45725" anchor="ctr"/>
                </a:tc>
                <a:extLst>
                  <a:ext uri="{0D108BD9-81ED-4DB2-BD59-A6C34878D82A}">
                    <a16:rowId xmlns:a16="http://schemas.microsoft.com/office/drawing/2014/main" val="10000"/>
                  </a:ext>
                </a:extLst>
              </a:tr>
              <a:tr h="411451">
                <a:tc>
                  <a:txBody>
                    <a:bodyPr/>
                    <a:lstStyle/>
                    <a:p>
                      <a:pPr marL="0" marR="0" lvl="0" indent="0" algn="l" rtl="0">
                        <a:lnSpc>
                          <a:spcPct val="70000"/>
                        </a:lnSpc>
                        <a:spcBef>
                          <a:spcPts val="0"/>
                        </a:spcBef>
                        <a:spcAft>
                          <a:spcPts val="0"/>
                        </a:spcAft>
                        <a:buNone/>
                      </a:pPr>
                      <a:r>
                        <a:rPr lang="en-US" sz="1800" b="1" u="none" strike="noStrike" cap="none">
                          <a:latin typeface="+mj-lt"/>
                        </a:rPr>
                        <a:t>L0</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a:latin typeface="+mj-lt"/>
                        </a:rPr>
                        <a:t>Digital counts</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Raw to L0</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Reconstructed/reformatted digital counts</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dirty="0">
                          <a:latin typeface="+mj-lt"/>
                          <a:ea typeface="Arial Narrow"/>
                          <a:cs typeface="Arial Narrow"/>
                          <a:sym typeface="Arial Narrow"/>
                        </a:rPr>
                        <a:t>Daily/hourly</a:t>
                      </a:r>
                      <a:endParaRPr sz="1800" dirty="0">
                        <a:latin typeface="+mj-lt"/>
                      </a:endParaRPr>
                    </a:p>
                  </a:txBody>
                  <a:tcPr marL="18300" marR="18300" marT="45725" marB="45725" anchor="ctr"/>
                </a:tc>
                <a:extLst>
                  <a:ext uri="{0D108BD9-81ED-4DB2-BD59-A6C34878D82A}">
                    <a16:rowId xmlns:a16="http://schemas.microsoft.com/office/drawing/2014/main" val="10001"/>
                  </a:ext>
                </a:extLst>
              </a:tr>
              <a:tr h="411451">
                <a:tc>
                  <a:txBody>
                    <a:bodyPr/>
                    <a:lstStyle/>
                    <a:p>
                      <a:pPr marL="0" marR="0" lvl="0" indent="0" algn="l" rtl="0">
                        <a:lnSpc>
                          <a:spcPct val="70000"/>
                        </a:lnSpc>
                        <a:spcBef>
                          <a:spcPts val="0"/>
                        </a:spcBef>
                        <a:spcAft>
                          <a:spcPts val="0"/>
                        </a:spcAft>
                        <a:buNone/>
                      </a:pPr>
                      <a:r>
                        <a:rPr lang="en-US" sz="1800" b="1" u="none" strike="noStrike" cap="none">
                          <a:latin typeface="+mj-lt"/>
                        </a:rPr>
                        <a:t>L1-b</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dirty="0">
                          <a:latin typeface="+mj-lt"/>
                        </a:rPr>
                        <a:t>Irradiance</a:t>
                      </a:r>
                      <a:endParaRPr sz="1800" b="1" u="none" strike="noStrike" cap="none" baseline="30000" dirty="0">
                        <a:solidFill>
                          <a:srgbClr val="FF000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SAO L0-1</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Calibrated &amp; quality flags</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b="0" i="0" u="none" strike="noStrike" cap="none">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endParaRPr sz="1800" b="0" i="0" u="none" strike="noStrike" cap="none">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daily</a:t>
                      </a:r>
                      <a:endParaRPr sz="1800" dirty="0">
                        <a:latin typeface="+mj-lt"/>
                      </a:endParaRPr>
                    </a:p>
                  </a:txBody>
                  <a:tcPr marL="18300" marR="18300" marT="45725" marB="45725" anchor="ctr"/>
                </a:tc>
                <a:extLst>
                  <a:ext uri="{0D108BD9-81ED-4DB2-BD59-A6C34878D82A}">
                    <a16:rowId xmlns:a16="http://schemas.microsoft.com/office/drawing/2014/main" val="10002"/>
                  </a:ext>
                </a:extLst>
              </a:tr>
              <a:tr h="656933">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dirty="0">
                          <a:latin typeface="+mj-lt"/>
                        </a:rPr>
                        <a:t>Radiance</a:t>
                      </a:r>
                      <a:endParaRPr lang="en-US" sz="1800" b="1" u="none" strike="noStrike" kern="1200" cap="none" baseline="30000" dirty="0">
                        <a:solidFill>
                          <a:srgbClr val="00B050"/>
                        </a:solidFill>
                        <a:latin typeface="+mn-lt"/>
                        <a:ea typeface="+mn-ea"/>
                        <a:cs typeface="+mn-cs"/>
                      </a:endParaRPr>
                    </a:p>
                    <a:p>
                      <a:pPr marL="0" marR="0" lvl="0" indent="0" algn="l" rtl="0">
                        <a:lnSpc>
                          <a:spcPct val="70000"/>
                        </a:lnSpc>
                        <a:spcBef>
                          <a:spcPts val="0"/>
                        </a:spcBef>
                        <a:spcAft>
                          <a:spcPts val="0"/>
                        </a:spcAft>
                        <a:buNone/>
                      </a:pPr>
                      <a:endParaRPr sz="1800" b="1" u="none" strike="noStrike" cap="none" dirty="0">
                        <a:solidFill>
                          <a:srgbClr val="013589"/>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SAO L0-1</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Geolocated, calibrated, viewing, geolocation &amp; quality flags</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extLst>
                  <a:ext uri="{0D108BD9-81ED-4DB2-BD59-A6C34878D82A}">
                    <a16:rowId xmlns:a16="http://schemas.microsoft.com/office/drawing/2014/main" val="10003"/>
                  </a:ext>
                </a:extLst>
              </a:tr>
              <a:tr h="411451">
                <a:tc>
                  <a:txBody>
                    <a:bodyPr/>
                    <a:lstStyle/>
                    <a:p>
                      <a:pPr marL="0" marR="0" lvl="0" indent="0" algn="l" rtl="0">
                        <a:lnSpc>
                          <a:spcPct val="70000"/>
                        </a:lnSpc>
                        <a:spcBef>
                          <a:spcPts val="0"/>
                        </a:spcBef>
                        <a:spcAft>
                          <a:spcPts val="0"/>
                        </a:spcAft>
                        <a:buNone/>
                      </a:pPr>
                      <a:r>
                        <a:rPr lang="en-US" sz="1800" b="1" u="none" strike="noStrike" cap="none">
                          <a:latin typeface="+mj-lt"/>
                        </a:rPr>
                        <a:t>L2</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dirty="0">
                          <a:latin typeface="+mj-lt"/>
                        </a:rPr>
                        <a:t>Cloud</a:t>
                      </a:r>
                      <a:endParaRPr lang="en-US" sz="1800" b="1" u="none" strike="noStrike" kern="1200" cap="none" baseline="30000" dirty="0">
                        <a:solidFill>
                          <a:srgbClr val="00B050"/>
                        </a:solidFill>
                        <a:latin typeface="+mn-lt"/>
                        <a:ea typeface="+mn-ea"/>
                        <a:cs typeface="+mn-cs"/>
                      </a:endParaRPr>
                    </a:p>
                    <a:p>
                      <a:pPr marL="0" marR="0" lvl="0" indent="0" algn="l" rtl="0">
                        <a:lnSpc>
                          <a:spcPct val="70000"/>
                        </a:lnSpc>
                        <a:spcBef>
                          <a:spcPts val="0"/>
                        </a:spcBef>
                        <a:spcAft>
                          <a:spcPts val="0"/>
                        </a:spcAft>
                        <a:buNone/>
                      </a:pPr>
                      <a:endParaRPr sz="1800" dirty="0">
                        <a:solidFill>
                          <a:srgbClr val="013589"/>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solidFill>
                            <a:schemeClr val="dk1"/>
                          </a:solidFill>
                          <a:latin typeface="+mj-lt"/>
                          <a:ea typeface="Arial Narrow"/>
                          <a:cs typeface="Arial Narrow"/>
                          <a:sym typeface="Arial Narrow"/>
                        </a:rPr>
                        <a:t>OMI O</a:t>
                      </a:r>
                      <a:r>
                        <a:rPr lang="en-US" sz="1800" b="0" i="0" u="none" strike="noStrike" cap="none" baseline="-25000" dirty="0">
                          <a:solidFill>
                            <a:schemeClr val="dk1"/>
                          </a:solidFill>
                          <a:latin typeface="+mj-lt"/>
                          <a:ea typeface="Arial Narrow"/>
                          <a:cs typeface="Arial Narrow"/>
                          <a:sym typeface="Arial Narrow"/>
                        </a:rPr>
                        <a:t>2</a:t>
                      </a:r>
                      <a:r>
                        <a:rPr lang="en-US" sz="1800" b="0" i="0" u="none" strike="noStrike" cap="none" dirty="0">
                          <a:solidFill>
                            <a:schemeClr val="dk1"/>
                          </a:solidFill>
                          <a:latin typeface="+mj-lt"/>
                          <a:ea typeface="Arial Narrow"/>
                          <a:cs typeface="Arial Narrow"/>
                          <a:sym typeface="Arial Narrow"/>
                        </a:rPr>
                        <a:t>-O</a:t>
                      </a:r>
                      <a:r>
                        <a:rPr lang="en-US" sz="1800" b="0" i="0" u="none" strike="noStrike" cap="none" baseline="-25000" dirty="0">
                          <a:solidFill>
                            <a:schemeClr val="dk1"/>
                          </a:solidFill>
                          <a:latin typeface="+mj-lt"/>
                          <a:ea typeface="Arial Narrow"/>
                          <a:cs typeface="Arial Narrow"/>
                          <a:sym typeface="Arial Narrow"/>
                        </a:rPr>
                        <a:t>2</a:t>
                      </a:r>
                      <a:endParaRPr sz="1800" baseline="-250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Cloud fraction, cloud pressure</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dirty="0">
                          <a:latin typeface="+mj-lt"/>
                        </a:rPr>
                        <a:t>GEOS-CF</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dirty="0">
                          <a:latin typeface="+mj-lt"/>
                          <a:ea typeface="Arial Narrow"/>
                          <a:cs typeface="Arial Narrow"/>
                          <a:sym typeface="Arial Narrow"/>
                        </a:rPr>
                        <a:t>2.0 x 4.75</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extLst>
                  <a:ext uri="{0D108BD9-81ED-4DB2-BD59-A6C34878D82A}">
                    <a16:rowId xmlns:a16="http://schemas.microsoft.com/office/drawing/2014/main" val="10004"/>
                  </a:ext>
                </a:extLst>
              </a:tr>
              <a:tr h="656933">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dirty="0">
                          <a:latin typeface="+mj-lt"/>
                        </a:rPr>
                        <a:t>O</a:t>
                      </a:r>
                      <a:r>
                        <a:rPr lang="en-US" sz="1800" b="1" u="none" strike="noStrike" cap="none" baseline="-25000" dirty="0">
                          <a:latin typeface="+mj-lt"/>
                        </a:rPr>
                        <a:t>3</a:t>
                      </a:r>
                      <a:r>
                        <a:rPr lang="en-US" sz="1800" b="1" u="none" strike="noStrike" cap="none" dirty="0">
                          <a:latin typeface="+mj-lt"/>
                        </a:rPr>
                        <a:t> profile</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SAO O</a:t>
                      </a:r>
                      <a:r>
                        <a:rPr lang="en-US" sz="1800" b="0" i="0" u="none" strike="noStrike" cap="none" baseline="-25000" dirty="0">
                          <a:latin typeface="+mj-lt"/>
                          <a:ea typeface="Arial Narrow"/>
                          <a:cs typeface="Arial Narrow"/>
                          <a:sym typeface="Arial Narrow"/>
                        </a:rPr>
                        <a:t>3</a:t>
                      </a:r>
                      <a:r>
                        <a:rPr lang="en-US" sz="1800" b="0" i="0" u="none" strike="noStrike" cap="none" dirty="0">
                          <a:latin typeface="+mj-lt"/>
                          <a:ea typeface="Arial Narrow"/>
                          <a:cs typeface="Arial Narrow"/>
                          <a:sym typeface="Arial Narrow"/>
                        </a:rPr>
                        <a:t> profile</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O</a:t>
                      </a:r>
                      <a:r>
                        <a:rPr lang="en-US" sz="1800" b="0" i="0" u="none" strike="noStrike" cap="none" baseline="-25000" dirty="0">
                          <a:latin typeface="+mj-lt"/>
                          <a:ea typeface="Arial Narrow"/>
                          <a:cs typeface="Arial Narrow"/>
                          <a:sym typeface="Arial Narrow"/>
                        </a:rPr>
                        <a:t>3</a:t>
                      </a:r>
                      <a:r>
                        <a:rPr lang="en-US" sz="1800" b="0" i="0" u="none" strike="noStrike" cap="none" dirty="0">
                          <a:latin typeface="+mj-lt"/>
                          <a:ea typeface="Arial Narrow"/>
                          <a:cs typeface="Arial Narrow"/>
                          <a:sym typeface="Arial Narrow"/>
                        </a:rPr>
                        <a:t> profile, total/</a:t>
                      </a:r>
                      <a:r>
                        <a:rPr lang="en-US" sz="1800" b="0" i="0" u="none" strike="noStrike" cap="none" dirty="0" err="1">
                          <a:latin typeface="+mj-lt"/>
                          <a:ea typeface="Arial Narrow"/>
                          <a:cs typeface="Arial Narrow"/>
                          <a:sym typeface="Arial Narrow"/>
                        </a:rPr>
                        <a:t>strat</a:t>
                      </a:r>
                      <a:r>
                        <a:rPr lang="en-US" sz="1800" b="0" i="0" u="none" strike="noStrike" cap="none" dirty="0">
                          <a:latin typeface="+mj-lt"/>
                          <a:ea typeface="Arial Narrow"/>
                          <a:cs typeface="Arial Narrow"/>
                          <a:sym typeface="Arial Narrow"/>
                        </a:rPr>
                        <a:t>/trop/0-2 km O</a:t>
                      </a:r>
                      <a:r>
                        <a:rPr lang="en-US" sz="1800" b="0" i="0" u="none" strike="noStrike" cap="none" baseline="-25000" dirty="0">
                          <a:latin typeface="+mj-lt"/>
                          <a:ea typeface="Arial Narrow"/>
                          <a:cs typeface="Arial Narrow"/>
                          <a:sym typeface="Arial Narrow"/>
                        </a:rPr>
                        <a:t>3</a:t>
                      </a:r>
                      <a:r>
                        <a:rPr lang="en-US" sz="1800" b="0" i="0" u="none" strike="noStrike" cap="none" dirty="0">
                          <a:latin typeface="+mj-lt"/>
                          <a:ea typeface="Arial Narrow"/>
                          <a:cs typeface="Arial Narrow"/>
                          <a:sym typeface="Arial Narrow"/>
                        </a:rPr>
                        <a:t> column, errors, a priori, AKs</a:t>
                      </a:r>
                      <a:endParaRPr sz="1800" dirty="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chemeClr val="dk1"/>
                        </a:buClr>
                        <a:buSzPts val="1400"/>
                        <a:buFont typeface="Arial Narrow"/>
                        <a:buNone/>
                      </a:pPr>
                      <a:r>
                        <a:rPr lang="en-US" sz="1800" b="0" i="0" u="none" strike="noStrike" kern="1200" cap="none" dirty="0" err="1">
                          <a:solidFill>
                            <a:schemeClr val="tx1"/>
                          </a:solidFill>
                          <a:latin typeface="+mj-lt"/>
                          <a:ea typeface="Arial Narrow"/>
                          <a:cs typeface="Arial Narrow"/>
                          <a:sym typeface="Arial Narrow"/>
                        </a:rPr>
                        <a:t>Climatology+GEOS-CF</a:t>
                      </a:r>
                      <a:endParaRPr sz="1800" b="0" i="0" u="none" strike="noStrike" kern="1200" cap="none" dirty="0">
                        <a:solidFill>
                          <a:schemeClr val="tx1"/>
                        </a:solidFill>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dirty="0">
                          <a:latin typeface="+mj-lt"/>
                          <a:ea typeface="Arial Narrow"/>
                          <a:cs typeface="Arial Narrow"/>
                          <a:sym typeface="Arial Narrow"/>
                        </a:rPr>
                        <a:t>&gt;= 8.0 x 4.75</a:t>
                      </a:r>
                      <a:r>
                        <a:rPr lang="en-US" sz="1800" b="0" i="0" u="none" strike="noStrike" cap="none" baseline="30000" dirty="0">
                          <a:solidFill>
                            <a:schemeClr val="tx1"/>
                          </a:solidFill>
                          <a:latin typeface="+mj-lt"/>
                          <a:ea typeface="Arial Narrow"/>
                          <a:cs typeface="Arial Narrow"/>
                          <a:sym typeface="Arial Narrow"/>
                        </a:rPr>
                        <a:t>**</a:t>
                      </a:r>
                      <a:r>
                        <a:rPr lang="en-US" sz="1800" b="0" i="0" u="none" strike="noStrike" cap="none" dirty="0">
                          <a:latin typeface="+mj-lt"/>
                          <a:ea typeface="Arial Narrow"/>
                          <a:cs typeface="Arial Narrow"/>
                          <a:sym typeface="Arial Narrow"/>
                        </a:rPr>
                        <a:t> </a:t>
                      </a:r>
                      <a:endParaRPr sz="1800" b="0" i="0" u="none" strike="noStrike" cap="none" dirty="0">
                        <a:solidFill>
                          <a:srgbClr val="FF0908"/>
                        </a:solidFill>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extLst>
                  <a:ext uri="{0D108BD9-81ED-4DB2-BD59-A6C34878D82A}">
                    <a16:rowId xmlns:a16="http://schemas.microsoft.com/office/drawing/2014/main" val="10005"/>
                  </a:ext>
                </a:extLst>
              </a:tr>
              <a:tr h="411451">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dirty="0">
                          <a:latin typeface="+mj-lt"/>
                        </a:rPr>
                        <a:t>Total O</a:t>
                      </a:r>
                      <a:r>
                        <a:rPr lang="en-US" sz="1800" b="1" u="none" strike="noStrike" cap="none" baseline="-25000" dirty="0">
                          <a:latin typeface="+mj-lt"/>
                        </a:rPr>
                        <a:t>3</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TOMS V8.5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Total O</a:t>
                      </a:r>
                      <a:r>
                        <a:rPr lang="en-US" sz="1800" b="0" i="0" u="none" strike="noStrike" cap="none" baseline="-25000" dirty="0">
                          <a:latin typeface="+mj-lt"/>
                          <a:ea typeface="Arial Narrow"/>
                          <a:cs typeface="Arial Narrow"/>
                          <a:sym typeface="Arial Narrow"/>
                        </a:rPr>
                        <a:t>3</a:t>
                      </a:r>
                      <a:r>
                        <a:rPr lang="en-US" sz="1800" b="0" i="0" u="none" strike="noStrike" cap="none" dirty="0">
                          <a:latin typeface="+mj-lt"/>
                          <a:ea typeface="Arial Narrow"/>
                          <a:cs typeface="Arial Narrow"/>
                          <a:sym typeface="Arial Narrow"/>
                        </a:rPr>
                        <a:t>, AI, cloud fraction</a:t>
                      </a:r>
                      <a:endParaRPr sz="1800" dirty="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chemeClr val="dk1"/>
                        </a:buClr>
                        <a:buSzPts val="1400"/>
                        <a:buFont typeface="Arial Narrow"/>
                        <a:buNone/>
                      </a:pPr>
                      <a:r>
                        <a:rPr lang="en-US" sz="1800" b="0" i="0" u="none" strike="noStrike" kern="1200" cap="none" dirty="0">
                          <a:solidFill>
                            <a:schemeClr val="tx1"/>
                          </a:solidFill>
                          <a:latin typeface="+mj-lt"/>
                          <a:cs typeface="Arial Narrow"/>
                        </a:rPr>
                        <a:t>Climatology</a:t>
                      </a:r>
                      <a:endParaRPr sz="1800" b="0" i="0" u="none" strike="noStrike" kern="1200" cap="none" dirty="0">
                        <a:solidFill>
                          <a:schemeClr val="tx1"/>
                        </a:solidFill>
                        <a:latin typeface="+mj-lt"/>
                        <a:cs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extLst>
                  <a:ext uri="{0D108BD9-81ED-4DB2-BD59-A6C34878D82A}">
                    <a16:rowId xmlns:a16="http://schemas.microsoft.com/office/drawing/2014/main" val="10006"/>
                  </a:ext>
                </a:extLst>
              </a:tr>
              <a:tr h="656933">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dirty="0">
                          <a:latin typeface="+mj-lt"/>
                        </a:rPr>
                        <a:t>NO</a:t>
                      </a:r>
                      <a:r>
                        <a:rPr lang="en-US" sz="1800" b="1" u="none" strike="noStrike" cap="none" baseline="-25000" dirty="0">
                          <a:latin typeface="+mj-lt"/>
                        </a:rPr>
                        <a:t>2</a:t>
                      </a:r>
                      <a:endParaRPr sz="1800" b="1" u="none" strike="noStrike" cap="none" baseline="-25000" dirty="0">
                        <a:solidFill>
                          <a:srgbClr val="013589"/>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SAO trace gas, BU </a:t>
                      </a:r>
                      <a:r>
                        <a:rPr lang="en-US" sz="1800" b="0" i="0" u="none" strike="noStrike" cap="none" dirty="0" err="1">
                          <a:latin typeface="+mj-lt"/>
                          <a:ea typeface="Arial Narrow"/>
                          <a:cs typeface="Arial Narrow"/>
                          <a:sym typeface="Arial Narrow"/>
                        </a:rPr>
                        <a:t>strat</a:t>
                      </a:r>
                      <a:r>
                        <a:rPr lang="en-US" sz="1800" b="0" i="0" u="none" strike="noStrike" cap="none" dirty="0">
                          <a:latin typeface="+mj-lt"/>
                          <a:ea typeface="Arial Narrow"/>
                          <a:cs typeface="Arial Narrow"/>
                          <a:sym typeface="Arial Narrow"/>
                        </a:rPr>
                        <a:t>./trop. </a:t>
                      </a:r>
                      <a:r>
                        <a:rPr lang="en-US" sz="1800" b="0" i="0" u="none" strike="noStrike" cap="none" dirty="0" err="1">
                          <a:latin typeface="+mj-lt"/>
                          <a:ea typeface="Arial Narrow"/>
                          <a:cs typeface="Arial Narrow"/>
                          <a:sym typeface="Arial Narrow"/>
                        </a:rPr>
                        <a:t>sep.</a:t>
                      </a:r>
                      <a:endParaRPr sz="1800" b="0" i="0" u="none" strike="noStrike" cap="none" dirty="0">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SCD, strat./trop. VCD, error, shape factor, scattering weights</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dirty="0">
                          <a:latin typeface="+mj-lt"/>
                        </a:rPr>
                        <a:t>GEOS-CF</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extLst>
                  <a:ext uri="{0D108BD9-81ED-4DB2-BD59-A6C34878D82A}">
                    <a16:rowId xmlns:a16="http://schemas.microsoft.com/office/drawing/2014/main" val="10007"/>
                  </a:ext>
                </a:extLst>
              </a:tr>
              <a:tr h="411451">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dirty="0">
                          <a:latin typeface="+mj-lt"/>
                        </a:rPr>
                        <a:t>HCHO</a:t>
                      </a:r>
                      <a:endParaRPr sz="1800" b="1" u="none" strike="noStrike" cap="none" baseline="30000" dirty="0">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SAO trace gas</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dirty="0">
                          <a:latin typeface="+mj-lt"/>
                          <a:ea typeface="Arial Narrow"/>
                          <a:cs typeface="Arial Narrow"/>
                          <a:sym typeface="Arial Narrow"/>
                        </a:rPr>
                        <a:t>SCD, VCD, error, shape factor, scattering weights</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dirty="0">
                          <a:latin typeface="+mj-lt"/>
                        </a:rPr>
                        <a:t>GEOS-CF</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dirty="0">
                          <a:latin typeface="+mj-lt"/>
                          <a:ea typeface="Arial Narrow"/>
                          <a:cs typeface="Arial Narrow"/>
                          <a:sym typeface="Arial Narrow"/>
                        </a:rPr>
                        <a:t>Hourly, granule</a:t>
                      </a:r>
                      <a:endParaRPr sz="1800" dirty="0">
                        <a:latin typeface="+mj-lt"/>
                      </a:endParaRPr>
                    </a:p>
                  </a:txBody>
                  <a:tcPr marL="18300" marR="18300" marT="45725" marB="45725" anchor="ctr"/>
                </a:tc>
                <a:extLst>
                  <a:ext uri="{0D108BD9-81ED-4DB2-BD59-A6C34878D82A}">
                    <a16:rowId xmlns:a16="http://schemas.microsoft.com/office/drawing/2014/main" val="10008"/>
                  </a:ext>
                </a:extLst>
              </a:tr>
              <a:tr h="411451">
                <a:tc>
                  <a:txBody>
                    <a:bodyPr/>
                    <a:lstStyle/>
                    <a:p>
                      <a:pPr marL="0" marR="0" lvl="0" indent="0" algn="l" rtl="0">
                        <a:lnSpc>
                          <a:spcPct val="70000"/>
                        </a:lnSpc>
                        <a:spcBef>
                          <a:spcPts val="0"/>
                        </a:spcBef>
                        <a:spcAft>
                          <a:spcPts val="0"/>
                        </a:spcAft>
                        <a:buNone/>
                      </a:pPr>
                      <a:r>
                        <a:rPr lang="en-US" sz="1800" b="1" u="none" strike="noStrike" cap="none">
                          <a:latin typeface="+mj-lt"/>
                        </a:rPr>
                        <a:t>L3</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a:latin typeface="+mj-lt"/>
                        </a:rPr>
                        <a:t>Gridded L2</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a:latin typeface="+mj-lt"/>
                          <a:ea typeface="Arial Narrow"/>
                          <a:cs typeface="Arial Narrow"/>
                          <a:sym typeface="Arial Narrow"/>
                        </a:rPr>
                        <a:t>SAO L2-3</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Same as L2</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2 x 2 (?)</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Hourly, scan</a:t>
                      </a:r>
                      <a:endParaRPr sz="1800" dirty="0">
                        <a:latin typeface="+mj-lt"/>
                      </a:endParaRPr>
                    </a:p>
                  </a:txBody>
                  <a:tcPr marL="18300" marR="18300" marT="45725" marB="45725" anchor="ctr"/>
                </a:tc>
                <a:extLst>
                  <a:ext uri="{0D108BD9-81ED-4DB2-BD59-A6C34878D82A}">
                    <a16:rowId xmlns:a16="http://schemas.microsoft.com/office/drawing/2014/main" val="10015"/>
                  </a:ext>
                </a:extLst>
              </a:tr>
            </a:tbl>
          </a:graphicData>
        </a:graphic>
      </p:graphicFrame>
      <p:sp>
        <p:nvSpPr>
          <p:cNvPr id="337" name="Google Shape;337;p8"/>
          <p:cNvSpPr txBox="1"/>
          <p:nvPr/>
        </p:nvSpPr>
        <p:spPr>
          <a:xfrm>
            <a:off x="99556" y="6128917"/>
            <a:ext cx="12092444" cy="33851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 Spatial resolution at center of FOR. </a:t>
            </a:r>
            <a:r>
              <a:rPr kumimoji="0" lang="en-US" sz="1600" b="0" i="0" u="none" strike="noStrike" kern="0" cap="none" spc="0" normalizeH="0" baseline="0" noProof="0" dirty="0">
                <a:ln>
                  <a:noFill/>
                </a:ln>
                <a:solidFill>
                  <a:prstClr val="black"/>
                </a:solidFill>
                <a:effectLst/>
                <a:uLnTx/>
                <a:uFillTx/>
                <a:latin typeface="Calibri"/>
                <a:ea typeface="Times New Roman"/>
                <a:cs typeface="Times New Roman"/>
                <a:sym typeface="Times New Roman"/>
              </a:rPr>
              <a:t>**</a:t>
            </a:r>
            <a:r>
              <a:rPr kumimoji="0" lang="en-US" sz="1600" b="0" i="0" u="none" strike="noStrike" kern="0" cap="none" spc="0" normalizeH="0" baseline="0" noProof="0" dirty="0">
                <a:ln>
                  <a:noFill/>
                </a:ln>
                <a:solidFill>
                  <a:srgbClr val="FF0000"/>
                </a:solidFill>
                <a:effectLst/>
                <a:uLnTx/>
                <a:uFillTx/>
                <a:latin typeface="Calibri"/>
                <a:ea typeface="Times New Roman"/>
                <a:cs typeface="Times New Roman"/>
                <a:sym typeface="Times New Roman"/>
              </a:rPr>
              <a:t> </a:t>
            </a:r>
            <a:r>
              <a:rPr kumimoji="0" lang="en-US" sz="16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Might be at 8 x 9.5 km</a:t>
            </a:r>
            <a:r>
              <a:rPr kumimoji="0" lang="en-US" sz="1600" b="0" i="0" u="none" strike="noStrike" kern="0" cap="none" spc="0" normalizeH="0" baseline="30000" noProof="0" dirty="0">
                <a:ln>
                  <a:noFill/>
                </a:ln>
                <a:solidFill>
                  <a:srgbClr val="000000"/>
                </a:solidFill>
                <a:effectLst/>
                <a:uLnTx/>
                <a:uFillTx/>
                <a:latin typeface="Calibri"/>
                <a:ea typeface="Times New Roman"/>
                <a:cs typeface="Times New Roman"/>
                <a:sym typeface="Times New Roman"/>
              </a:rPr>
              <a:t>2</a:t>
            </a:r>
          </a:p>
        </p:txBody>
      </p:sp>
      <p:sp>
        <p:nvSpPr>
          <p:cNvPr id="2" name="Slide Number Placeholder 1">
            <a:extLst>
              <a:ext uri="{FF2B5EF4-FFF2-40B4-BE49-F238E27FC236}">
                <a16:creationId xmlns:a16="http://schemas.microsoft.com/office/drawing/2014/main" id="{F65D0B07-468B-E302-258B-A9056932BE6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7</a:t>
            </a:fld>
            <a:endParaRPr lang="en-US"/>
          </a:p>
        </p:txBody>
      </p:sp>
    </p:spTree>
    <p:extLst>
      <p:ext uri="{BB962C8B-B14F-4D97-AF65-F5344CB8AC3E}">
        <p14:creationId xmlns:p14="http://schemas.microsoft.com/office/powerpoint/2010/main" val="925930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First Light: Nitrogen Dioxide</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pic>
        <p:nvPicPr>
          <p:cNvPr id="7" name="tempo_no2_1080p60.mp4">
            <a:hlinkClick r:id="" action="ppaction://media"/>
            <a:extLst>
              <a:ext uri="{FF2B5EF4-FFF2-40B4-BE49-F238E27FC236}">
                <a16:creationId xmlns:a16="http://schemas.microsoft.com/office/drawing/2014/main" id="{F654C6BD-BAB0-2244-249D-3A56B10E5F9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5651" y="-59624"/>
            <a:ext cx="12323299" cy="6931856"/>
          </a:xfrm>
          <a:prstGeom prst="rect">
            <a:avLst/>
          </a:prstGeom>
        </p:spPr>
      </p:pic>
      <p:sp>
        <p:nvSpPr>
          <p:cNvPr id="8" name="TextBox 7">
            <a:extLst>
              <a:ext uri="{FF2B5EF4-FFF2-40B4-BE49-F238E27FC236}">
                <a16:creationId xmlns:a16="http://schemas.microsoft.com/office/drawing/2014/main" id="{0800D923-2821-5D45-B54B-3D6434C242AF}"/>
              </a:ext>
            </a:extLst>
          </p:cNvPr>
          <p:cNvSpPr txBox="1"/>
          <p:nvPr/>
        </p:nvSpPr>
        <p:spPr>
          <a:xfrm>
            <a:off x="8535737" y="6496243"/>
            <a:ext cx="3405498"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chemeClr val="bg1"/>
                </a:solidFill>
                <a:effectLst/>
                <a:uLnTx/>
                <a:uFillTx/>
                <a:latin typeface="Calibri"/>
                <a:ea typeface="+mn-ea"/>
                <a:cs typeface="+mn-cs"/>
              </a:rPr>
              <a:t>Credit: NASA Scientific Visualization Studio</a:t>
            </a:r>
          </a:p>
        </p:txBody>
      </p:sp>
    </p:spTree>
    <p:extLst>
      <p:ext uri="{BB962C8B-B14F-4D97-AF65-F5344CB8AC3E}">
        <p14:creationId xmlns:p14="http://schemas.microsoft.com/office/powerpoint/2010/main" val="386430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15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Nitrogen Dioxide</a:t>
            </a:r>
          </a:p>
        </p:txBody>
      </p:sp>
      <p:pic>
        <p:nvPicPr>
          <p:cNvPr id="4" name="Picture 3">
            <a:extLst>
              <a:ext uri="{FF2B5EF4-FFF2-40B4-BE49-F238E27FC236}">
                <a16:creationId xmlns:a16="http://schemas.microsoft.com/office/drawing/2014/main" id="{4C6CF4B7-C6A4-E317-22C1-67868D72F3DA}"/>
              </a:ext>
            </a:extLst>
          </p:cNvPr>
          <p:cNvPicPr>
            <a:picLocks noChangeAspect="1"/>
          </p:cNvPicPr>
          <p:nvPr/>
        </p:nvPicPr>
        <p:blipFill>
          <a:blip r:embed="rId3"/>
          <a:stretch>
            <a:fillRect/>
          </a:stretch>
        </p:blipFill>
        <p:spPr>
          <a:xfrm>
            <a:off x="150523" y="2630326"/>
            <a:ext cx="5821136" cy="3274389"/>
          </a:xfrm>
          <a:prstGeom prst="rect">
            <a:avLst/>
          </a:prstGeom>
        </p:spPr>
      </p:pic>
      <p:pic>
        <p:nvPicPr>
          <p:cNvPr id="10" name="Picture 9">
            <a:extLst>
              <a:ext uri="{FF2B5EF4-FFF2-40B4-BE49-F238E27FC236}">
                <a16:creationId xmlns:a16="http://schemas.microsoft.com/office/drawing/2014/main" id="{4A06C293-BB3C-C0A6-588B-E4A869F16199}"/>
              </a:ext>
            </a:extLst>
          </p:cNvPr>
          <p:cNvPicPr>
            <a:picLocks noChangeAspect="1"/>
          </p:cNvPicPr>
          <p:nvPr/>
        </p:nvPicPr>
        <p:blipFill>
          <a:blip r:embed="rId4"/>
          <a:stretch>
            <a:fillRect/>
          </a:stretch>
        </p:blipFill>
        <p:spPr>
          <a:xfrm>
            <a:off x="6242711" y="2630326"/>
            <a:ext cx="5821136" cy="3274389"/>
          </a:xfrm>
          <a:prstGeom prst="rect">
            <a:avLst/>
          </a:prstGeom>
        </p:spPr>
      </p:pic>
      <p:sp>
        <p:nvSpPr>
          <p:cNvPr id="7" name="TextBox 6">
            <a:extLst>
              <a:ext uri="{FF2B5EF4-FFF2-40B4-BE49-F238E27FC236}">
                <a16:creationId xmlns:a16="http://schemas.microsoft.com/office/drawing/2014/main" id="{F2B548A6-085B-9A41-8ECF-DA244586B00F}"/>
              </a:ext>
            </a:extLst>
          </p:cNvPr>
          <p:cNvSpPr txBox="1"/>
          <p:nvPr/>
        </p:nvSpPr>
        <p:spPr>
          <a:xfrm>
            <a:off x="7903747" y="6578139"/>
            <a:ext cx="3405498"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a:ea typeface="+mn-ea"/>
                <a:cs typeface="+mn-cs"/>
              </a:rPr>
              <a:t>Credit: NASA Scientific Visualization Studio</a:t>
            </a:r>
          </a:p>
        </p:txBody>
      </p:sp>
      <p:sp>
        <p:nvSpPr>
          <p:cNvPr id="2" name="TextBox 1">
            <a:extLst>
              <a:ext uri="{FF2B5EF4-FFF2-40B4-BE49-F238E27FC236}">
                <a16:creationId xmlns:a16="http://schemas.microsoft.com/office/drawing/2014/main" id="{8742021C-C41D-5144-83A4-3DA93575FB6C}"/>
              </a:ext>
            </a:extLst>
          </p:cNvPr>
          <p:cNvSpPr txBox="1"/>
          <p:nvPr/>
        </p:nvSpPr>
        <p:spPr>
          <a:xfrm>
            <a:off x="4914040" y="1279793"/>
            <a:ext cx="2363917" cy="523220"/>
          </a:xfrm>
          <a:prstGeom prst="rect">
            <a:avLst/>
          </a:prstGeom>
          <a:noFill/>
        </p:spPr>
        <p:txBody>
          <a:bodyPr wrap="none" rtlCol="0">
            <a:spAutoFit/>
          </a:bodyPr>
          <a:lstStyle/>
          <a:p>
            <a:r>
              <a:rPr lang="en-US" sz="2800" dirty="0"/>
              <a:t>August 2, 2023</a:t>
            </a:r>
          </a:p>
        </p:txBody>
      </p:sp>
      <p:sp>
        <p:nvSpPr>
          <p:cNvPr id="9" name="TextBox 8">
            <a:extLst>
              <a:ext uri="{FF2B5EF4-FFF2-40B4-BE49-F238E27FC236}">
                <a16:creationId xmlns:a16="http://schemas.microsoft.com/office/drawing/2014/main" id="{5BAC235F-C0E0-6B42-9F0F-81C7A9F7A797}"/>
              </a:ext>
            </a:extLst>
          </p:cNvPr>
          <p:cNvSpPr txBox="1"/>
          <p:nvPr/>
        </p:nvSpPr>
        <p:spPr>
          <a:xfrm>
            <a:off x="2267444" y="2006992"/>
            <a:ext cx="1587294" cy="523220"/>
          </a:xfrm>
          <a:prstGeom prst="rect">
            <a:avLst/>
          </a:prstGeom>
          <a:noFill/>
        </p:spPr>
        <p:txBody>
          <a:bodyPr wrap="none" rtlCol="0">
            <a:spAutoFit/>
          </a:bodyPr>
          <a:lstStyle/>
          <a:p>
            <a:r>
              <a:rPr lang="en-US" sz="2800" dirty="0"/>
              <a:t>12:14 PM</a:t>
            </a:r>
          </a:p>
        </p:txBody>
      </p:sp>
      <p:sp>
        <p:nvSpPr>
          <p:cNvPr id="11" name="TextBox 10">
            <a:extLst>
              <a:ext uri="{FF2B5EF4-FFF2-40B4-BE49-F238E27FC236}">
                <a16:creationId xmlns:a16="http://schemas.microsoft.com/office/drawing/2014/main" id="{0038F6DA-EB40-804F-8E1E-02131E6F46F5}"/>
              </a:ext>
            </a:extLst>
          </p:cNvPr>
          <p:cNvSpPr txBox="1"/>
          <p:nvPr/>
        </p:nvSpPr>
        <p:spPr>
          <a:xfrm>
            <a:off x="8451003" y="2006992"/>
            <a:ext cx="1404552" cy="523220"/>
          </a:xfrm>
          <a:prstGeom prst="rect">
            <a:avLst/>
          </a:prstGeom>
          <a:noFill/>
        </p:spPr>
        <p:txBody>
          <a:bodyPr wrap="none" rtlCol="0">
            <a:spAutoFit/>
          </a:bodyPr>
          <a:lstStyle/>
          <a:p>
            <a:r>
              <a:rPr lang="en-US" sz="2800" dirty="0"/>
              <a:t>4:24 PM</a:t>
            </a:r>
          </a:p>
        </p:txBody>
      </p:sp>
      <p:sp>
        <p:nvSpPr>
          <p:cNvPr id="5" name="TextBox 4">
            <a:extLst>
              <a:ext uri="{FF2B5EF4-FFF2-40B4-BE49-F238E27FC236}">
                <a16:creationId xmlns:a16="http://schemas.microsoft.com/office/drawing/2014/main" id="{6F873C49-0D79-9B4B-B634-2EE0E90C70C4}"/>
              </a:ext>
            </a:extLst>
          </p:cNvPr>
          <p:cNvSpPr txBox="1"/>
          <p:nvPr/>
        </p:nvSpPr>
        <p:spPr>
          <a:xfrm>
            <a:off x="150523" y="6116474"/>
            <a:ext cx="11673615" cy="769441"/>
          </a:xfrm>
          <a:prstGeom prst="rect">
            <a:avLst/>
          </a:prstGeom>
          <a:noFill/>
        </p:spPr>
        <p:txBody>
          <a:bodyPr wrap="square" rtlCol="0">
            <a:spAutoFit/>
          </a:bodyPr>
          <a:lstStyle/>
          <a:p>
            <a:pPr marL="285750" indent="-285750">
              <a:buFont typeface="Arial" panose="020B0604020202020204" pitchFamily="34" charset="0"/>
              <a:buChar char="•"/>
            </a:pPr>
            <a:r>
              <a:rPr lang="en-US" sz="2400" b="1" dirty="0"/>
              <a:t>Typical fitting uncertainty for clear sky conditions: ~1E15 molecules/cm</a:t>
            </a:r>
            <a:r>
              <a:rPr lang="en-US" sz="2400" b="1" baseline="30000" dirty="0"/>
              <a:t>2</a:t>
            </a:r>
          </a:p>
          <a:p>
            <a:endParaRPr lang="en-US" sz="2000" b="1" dirty="0"/>
          </a:p>
        </p:txBody>
      </p:sp>
    </p:spTree>
    <p:extLst>
      <p:ext uri="{BB962C8B-B14F-4D97-AF65-F5344CB8AC3E}">
        <p14:creationId xmlns:p14="http://schemas.microsoft.com/office/powerpoint/2010/main" val="245897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33E8D7-321C-605D-8BF3-6807D4D11523}"/>
              </a:ext>
            </a:extLst>
          </p:cNvPr>
          <p:cNvSpPr txBox="1"/>
          <p:nvPr/>
        </p:nvSpPr>
        <p:spPr>
          <a:xfrm>
            <a:off x="4314699" y="1049543"/>
            <a:ext cx="2619756" cy="341632"/>
          </a:xfrm>
          <a:prstGeom prst="rect">
            <a:avLst/>
          </a:prstGeom>
          <a:noFill/>
        </p:spPr>
        <p:txBody>
          <a:bodyPr wrap="none" rtlCol="0">
            <a:spAutoFit/>
          </a:bodyPr>
          <a:lstStyle/>
          <a:p>
            <a:pPr marL="0" marR="0" lvl="0" indent="0" algn="l" defTabSz="822960" rtl="0" eaLnBrk="1" fontAlgn="auto" latinLnBrk="0" hangingPunct="1">
              <a:lnSpc>
                <a:spcPct val="100000"/>
              </a:lnSpc>
              <a:spcBef>
                <a:spcPts val="0"/>
              </a:spcBef>
              <a:spcAft>
                <a:spcPts val="600"/>
              </a:spcAft>
              <a:buClrTx/>
              <a:buSzTx/>
              <a:buFontTx/>
              <a:buNone/>
              <a:tabLst/>
              <a:defRPr/>
            </a:pPr>
            <a:r>
              <a:rPr kumimoji="0" lang="en-US" sz="1620" b="0" i="0" u="none" strike="noStrike" kern="1200" cap="none" spc="0" normalizeH="0" baseline="0" noProof="0" dirty="0">
                <a:ln>
                  <a:noFill/>
                </a:ln>
                <a:solidFill>
                  <a:prstClr val="black"/>
                </a:solidFill>
                <a:effectLst/>
                <a:uLnTx/>
                <a:uFillTx/>
                <a:latin typeface="Calibri"/>
                <a:ea typeface="+mn-ea"/>
                <a:cs typeface="+mn-cs"/>
              </a:rPr>
              <a:t>First Light comm3 S001-S006</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7" name="TextBox 6">
            <a:extLst>
              <a:ext uri="{FF2B5EF4-FFF2-40B4-BE49-F238E27FC236}">
                <a16:creationId xmlns:a16="http://schemas.microsoft.com/office/drawing/2014/main" id="{DD38A46F-F40B-466F-D0EA-7C6B26302CC7}"/>
              </a:ext>
            </a:extLst>
          </p:cNvPr>
          <p:cNvSpPr txBox="1"/>
          <p:nvPr/>
        </p:nvSpPr>
        <p:spPr>
          <a:xfrm>
            <a:off x="2307484" y="1724800"/>
            <a:ext cx="1371466" cy="341632"/>
          </a:xfrm>
          <a:prstGeom prst="rect">
            <a:avLst/>
          </a:prstGeom>
          <a:noFill/>
        </p:spPr>
        <p:txBody>
          <a:bodyPr wrap="none" rtlCol="0">
            <a:spAutoFit/>
          </a:bodyPr>
          <a:lstStyle/>
          <a:p>
            <a:pPr marL="0" marR="0" lvl="0" indent="0" algn="l" defTabSz="822960" rtl="0" eaLnBrk="1" fontAlgn="auto" latinLnBrk="0" hangingPunct="1">
              <a:lnSpc>
                <a:spcPct val="100000"/>
              </a:lnSpc>
              <a:spcBef>
                <a:spcPts val="0"/>
              </a:spcBef>
              <a:spcAft>
                <a:spcPts val="600"/>
              </a:spcAft>
              <a:buClrTx/>
              <a:buSzTx/>
              <a:buFontTx/>
              <a:buNone/>
              <a:tabLst/>
              <a:defRPr/>
            </a:pPr>
            <a:r>
              <a:rPr kumimoji="0" lang="en-US" sz="1620" b="0" i="0" u="none" strike="noStrike" kern="1200" cap="none" spc="0" normalizeH="0" baseline="0" noProof="0" dirty="0">
                <a:ln>
                  <a:noFill/>
                </a:ln>
                <a:solidFill>
                  <a:prstClr val="black"/>
                </a:solidFill>
                <a:effectLst/>
                <a:uLnTx/>
                <a:uFillTx/>
                <a:latin typeface="Calibri"/>
                <a:ea typeface="+mn-ea"/>
                <a:cs typeface="+mn-cs"/>
              </a:rPr>
              <a:t>Cloud fraction</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TextBox 7">
            <a:extLst>
              <a:ext uri="{FF2B5EF4-FFF2-40B4-BE49-F238E27FC236}">
                <a16:creationId xmlns:a16="http://schemas.microsoft.com/office/drawing/2014/main" id="{00D7ED97-8FB7-399F-0F7C-97681D096BED}"/>
              </a:ext>
            </a:extLst>
          </p:cNvPr>
          <p:cNvSpPr txBox="1"/>
          <p:nvPr/>
        </p:nvSpPr>
        <p:spPr>
          <a:xfrm>
            <a:off x="8184824" y="1718525"/>
            <a:ext cx="1442318" cy="341632"/>
          </a:xfrm>
          <a:prstGeom prst="rect">
            <a:avLst/>
          </a:prstGeom>
          <a:noFill/>
        </p:spPr>
        <p:txBody>
          <a:bodyPr wrap="none" rtlCol="0">
            <a:spAutoFit/>
          </a:bodyPr>
          <a:lstStyle/>
          <a:p>
            <a:pPr marL="0" marR="0" lvl="0" indent="0" algn="l" defTabSz="822960" rtl="0" eaLnBrk="1" fontAlgn="auto" latinLnBrk="0" hangingPunct="1">
              <a:lnSpc>
                <a:spcPct val="100000"/>
              </a:lnSpc>
              <a:spcBef>
                <a:spcPts val="0"/>
              </a:spcBef>
              <a:spcAft>
                <a:spcPts val="600"/>
              </a:spcAft>
              <a:buClrTx/>
              <a:buSzTx/>
              <a:buFontTx/>
              <a:buNone/>
              <a:tabLst/>
              <a:defRPr/>
            </a:pPr>
            <a:r>
              <a:rPr kumimoji="0" lang="en-US" sz="1620" b="0" i="0" u="none" strike="noStrike" kern="1200" cap="none" spc="0" normalizeH="0" baseline="0" noProof="0" dirty="0">
                <a:ln>
                  <a:noFill/>
                </a:ln>
                <a:solidFill>
                  <a:prstClr val="black"/>
                </a:solidFill>
                <a:effectLst/>
                <a:uLnTx/>
                <a:uFillTx/>
                <a:latin typeface="Calibri"/>
                <a:ea typeface="+mn-ea"/>
                <a:cs typeface="+mn-cs"/>
              </a:rPr>
              <a:t>Cloud pressure</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0" name="Picture 9" descr="A map of the earth&#10;&#10;Description automatically generated">
            <a:extLst>
              <a:ext uri="{FF2B5EF4-FFF2-40B4-BE49-F238E27FC236}">
                <a16:creationId xmlns:a16="http://schemas.microsoft.com/office/drawing/2014/main" id="{2BFDCF0C-2A56-1FF6-A100-17BBB0537107}"/>
              </a:ext>
            </a:extLst>
          </p:cNvPr>
          <p:cNvPicPr>
            <a:picLocks noChangeAspect="1"/>
          </p:cNvPicPr>
          <p:nvPr/>
        </p:nvPicPr>
        <p:blipFill>
          <a:blip r:embed="rId2"/>
          <a:stretch>
            <a:fillRect/>
          </a:stretch>
        </p:blipFill>
        <p:spPr>
          <a:xfrm>
            <a:off x="52149" y="2077581"/>
            <a:ext cx="6299348" cy="3932926"/>
          </a:xfrm>
          <a:prstGeom prst="rect">
            <a:avLst/>
          </a:prstGeom>
        </p:spPr>
      </p:pic>
      <p:pic>
        <p:nvPicPr>
          <p:cNvPr id="12" name="Picture 11" descr="A map of the north and the north&#10;&#10;Description automatically generated">
            <a:extLst>
              <a:ext uri="{FF2B5EF4-FFF2-40B4-BE49-F238E27FC236}">
                <a16:creationId xmlns:a16="http://schemas.microsoft.com/office/drawing/2014/main" id="{E4E0EF17-0CEC-CA47-38B2-1AB926ED214A}"/>
              </a:ext>
            </a:extLst>
          </p:cNvPr>
          <p:cNvPicPr>
            <a:picLocks noChangeAspect="1"/>
          </p:cNvPicPr>
          <p:nvPr/>
        </p:nvPicPr>
        <p:blipFill>
          <a:blip r:embed="rId3"/>
          <a:stretch>
            <a:fillRect/>
          </a:stretch>
        </p:blipFill>
        <p:spPr>
          <a:xfrm>
            <a:off x="5883437" y="2088731"/>
            <a:ext cx="6299346" cy="3932925"/>
          </a:xfrm>
          <a:prstGeom prst="rect">
            <a:avLst/>
          </a:prstGeom>
        </p:spPr>
      </p:pic>
      <p:sp>
        <p:nvSpPr>
          <p:cNvPr id="5" name="TextBox 4">
            <a:extLst>
              <a:ext uri="{FF2B5EF4-FFF2-40B4-BE49-F238E27FC236}">
                <a16:creationId xmlns:a16="http://schemas.microsoft.com/office/drawing/2014/main" id="{F885432F-1FB7-1C02-098A-8BC096C53145}"/>
              </a:ext>
            </a:extLst>
          </p:cNvPr>
          <p:cNvSpPr txBox="1"/>
          <p:nvPr/>
        </p:nvSpPr>
        <p:spPr>
          <a:xfrm>
            <a:off x="3400302" y="198511"/>
            <a:ext cx="6096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First Light: Cloud Products</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TextBox 1">
            <a:extLst>
              <a:ext uri="{FF2B5EF4-FFF2-40B4-BE49-F238E27FC236}">
                <a16:creationId xmlns:a16="http://schemas.microsoft.com/office/drawing/2014/main" id="{C7AAC10F-4917-B741-143B-051F29D4807E}"/>
              </a:ext>
            </a:extLst>
          </p:cNvPr>
          <p:cNvSpPr txBox="1"/>
          <p:nvPr/>
        </p:nvSpPr>
        <p:spPr>
          <a:xfrm>
            <a:off x="513017" y="6296803"/>
            <a:ext cx="9584699" cy="461665"/>
          </a:xfrm>
          <a:prstGeom prst="rect">
            <a:avLst/>
          </a:prstGeom>
          <a:noFill/>
        </p:spPr>
        <p:txBody>
          <a:bodyPr wrap="square" rtlCol="0">
            <a:spAutoFit/>
          </a:bodyPr>
          <a:lstStyle/>
          <a:p>
            <a:pPr marL="285750" indent="-285750">
              <a:buFont typeface="Arial" panose="020B0604020202020204" pitchFamily="34" charset="0"/>
              <a:buChar char="•"/>
            </a:pPr>
            <a:r>
              <a:rPr lang="en-US" sz="2400" b="1" dirty="0"/>
              <a:t>Saturation causes some retrieval failure under cloudy conditions</a:t>
            </a:r>
            <a:r>
              <a:rPr lang="en-US" sz="2000" b="1" dirty="0"/>
              <a:t>.</a:t>
            </a:r>
          </a:p>
        </p:txBody>
      </p:sp>
    </p:spTree>
    <p:extLst>
      <p:ext uri="{BB962C8B-B14F-4D97-AF65-F5344CB8AC3E}">
        <p14:creationId xmlns:p14="http://schemas.microsoft.com/office/powerpoint/2010/main" val="536380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 </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11</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12" name="Title 2">
            <a:extLst>
              <a:ext uri="{FF2B5EF4-FFF2-40B4-BE49-F238E27FC236}">
                <a16:creationId xmlns:a16="http://schemas.microsoft.com/office/drawing/2014/main" id="{A10DDB44-8327-E627-1A50-B56F53DCE2D0}"/>
              </a:ext>
            </a:extLst>
          </p:cNvPr>
          <p:cNvSpPr txBox="1">
            <a:spLocks/>
          </p:cNvSpPr>
          <p:nvPr/>
        </p:nvSpPr>
        <p:spPr>
          <a:xfrm>
            <a:off x="-1" y="74165"/>
            <a:ext cx="12191999" cy="975701"/>
          </a:xfrm>
          <a:prstGeom prst="rect">
            <a:avLst/>
          </a:prstGeom>
        </p:spPr>
        <p:txBody>
          <a:bodyPr anchor="ctr"/>
          <a:lstStyle>
            <a:lvl1pPr algn="ctr" defTabSz="609585" rtl="0" eaLnBrk="1" latinLnBrk="0" hangingPunct="1">
              <a:spcBef>
                <a:spcPct val="0"/>
              </a:spcBef>
              <a:buNone/>
              <a:defRPr sz="3600" b="0" kern="1200">
                <a:solidFill>
                  <a:schemeClr val="bg1"/>
                </a:solidFill>
                <a:latin typeface="+mn-lt"/>
                <a:ea typeface="+mj-ea"/>
                <a:cs typeface="+mj-cs"/>
              </a:defRPr>
            </a:lvl1pPr>
          </a:lstStyle>
          <a:p>
            <a:pPr lvl="0">
              <a:defRPr/>
            </a:pPr>
            <a:r>
              <a:rPr lang="en-US" dirty="0"/>
              <a:t>Formaldehyde: First Results</a:t>
            </a:r>
            <a:endParaRPr kumimoji="0" lang="en-US" sz="3600" b="0" i="0" u="none" strike="noStrike" kern="1200" cap="none" spc="0" normalizeH="0" baseline="0" noProof="0" dirty="0">
              <a:ln>
                <a:noFill/>
              </a:ln>
              <a:solidFill>
                <a:prstClr val="white"/>
              </a:solidFill>
              <a:effectLst/>
              <a:uLnTx/>
              <a:uFillTx/>
              <a:latin typeface="Calibri"/>
              <a:ea typeface="+mj-ea"/>
              <a:cs typeface="+mj-cs"/>
            </a:endParaRPr>
          </a:p>
        </p:txBody>
      </p:sp>
      <p:pic>
        <p:nvPicPr>
          <p:cNvPr id="10" name="Picture 9">
            <a:extLst>
              <a:ext uri="{FF2B5EF4-FFF2-40B4-BE49-F238E27FC236}">
                <a16:creationId xmlns:a16="http://schemas.microsoft.com/office/drawing/2014/main" id="{DC4FCE44-32CD-2740-8F0C-02DC4DF28DA7}"/>
              </a:ext>
            </a:extLst>
          </p:cNvPr>
          <p:cNvPicPr>
            <a:picLocks noChangeAspect="1"/>
          </p:cNvPicPr>
          <p:nvPr/>
        </p:nvPicPr>
        <p:blipFill rotWithShape="1">
          <a:blip r:embed="rId3"/>
          <a:srcRect l="2240" r="2240" b="5525"/>
          <a:stretch/>
        </p:blipFill>
        <p:spPr>
          <a:xfrm>
            <a:off x="1059594" y="1049867"/>
            <a:ext cx="8389206" cy="5808133"/>
          </a:xfrm>
          <a:prstGeom prst="rect">
            <a:avLst/>
          </a:prstGeom>
        </p:spPr>
      </p:pic>
      <p:sp>
        <p:nvSpPr>
          <p:cNvPr id="2" name="TextBox 1">
            <a:extLst>
              <a:ext uri="{FF2B5EF4-FFF2-40B4-BE49-F238E27FC236}">
                <a16:creationId xmlns:a16="http://schemas.microsoft.com/office/drawing/2014/main" id="{9CD643CD-8BD4-2045-24EE-1F224791255C}"/>
              </a:ext>
            </a:extLst>
          </p:cNvPr>
          <p:cNvSpPr txBox="1"/>
          <p:nvPr/>
        </p:nvSpPr>
        <p:spPr>
          <a:xfrm>
            <a:off x="9345167" y="1527048"/>
            <a:ext cx="2846831" cy="3785652"/>
          </a:xfrm>
          <a:prstGeom prst="rect">
            <a:avLst/>
          </a:prstGeom>
          <a:noFill/>
        </p:spPr>
        <p:txBody>
          <a:bodyPr wrap="square" rtlCol="0">
            <a:spAutoFit/>
          </a:bodyPr>
          <a:lstStyle/>
          <a:p>
            <a:pPr marL="285750" indent="-285750">
              <a:buFont typeface="Arial" panose="020B0604020202020204" pitchFamily="34" charset="0"/>
              <a:buChar char="•"/>
            </a:pPr>
            <a:r>
              <a:rPr lang="en-US" sz="2000" b="1" dirty="0"/>
              <a:t>Using radiance reference to reduce large systematic biases</a:t>
            </a:r>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Background correction</a:t>
            </a:r>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Typical fitting uncertainty for clear sky conditions: ~8E15 molecules/cm</a:t>
            </a:r>
            <a:r>
              <a:rPr lang="en-US" sz="2000" b="1" baseline="30000" dirty="0"/>
              <a:t>2</a:t>
            </a:r>
          </a:p>
        </p:txBody>
      </p:sp>
    </p:spTree>
    <p:extLst>
      <p:ext uri="{BB962C8B-B14F-4D97-AF65-F5344CB8AC3E}">
        <p14:creationId xmlns:p14="http://schemas.microsoft.com/office/powerpoint/2010/main" val="2670871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 </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12</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12" name="Title 2">
            <a:extLst>
              <a:ext uri="{FF2B5EF4-FFF2-40B4-BE49-F238E27FC236}">
                <a16:creationId xmlns:a16="http://schemas.microsoft.com/office/drawing/2014/main" id="{A10DDB44-8327-E627-1A50-B56F53DCE2D0}"/>
              </a:ext>
            </a:extLst>
          </p:cNvPr>
          <p:cNvSpPr txBox="1">
            <a:spLocks/>
          </p:cNvSpPr>
          <p:nvPr/>
        </p:nvSpPr>
        <p:spPr>
          <a:xfrm>
            <a:off x="-1" y="74165"/>
            <a:ext cx="12191999" cy="975701"/>
          </a:xfrm>
          <a:prstGeom prst="rect">
            <a:avLst/>
          </a:prstGeom>
        </p:spPr>
        <p:txBody>
          <a:bodyPr anchor="ctr"/>
          <a:lstStyle>
            <a:lvl1pPr algn="ctr" defTabSz="609585" rtl="0" eaLnBrk="1" latinLnBrk="0" hangingPunct="1">
              <a:spcBef>
                <a:spcPct val="0"/>
              </a:spcBef>
              <a:buNone/>
              <a:defRPr sz="3600" b="0" kern="1200">
                <a:solidFill>
                  <a:schemeClr val="bg1"/>
                </a:solidFill>
                <a:latin typeface="+mn-lt"/>
                <a:ea typeface="+mj-ea"/>
                <a:cs typeface="+mj-cs"/>
              </a:defRPr>
            </a:lvl1pPr>
          </a:lstStyle>
          <a:p>
            <a:pPr lvl="0">
              <a:defRPr/>
            </a:pPr>
            <a:r>
              <a:rPr lang="en-US" dirty="0"/>
              <a:t>Total Ozone: First Results</a:t>
            </a:r>
            <a:endParaRPr kumimoji="0" lang="en-US" sz="3600" b="0" i="0" u="none" strike="noStrike" kern="1200" cap="none" spc="0" normalizeH="0" baseline="0" noProof="0" dirty="0">
              <a:ln>
                <a:noFill/>
              </a:ln>
              <a:solidFill>
                <a:prstClr val="white"/>
              </a:solidFill>
              <a:effectLst/>
              <a:uLnTx/>
              <a:uFillTx/>
              <a:latin typeface="Calibri"/>
              <a:ea typeface="+mj-ea"/>
              <a:cs typeface="+mj-cs"/>
            </a:endParaRPr>
          </a:p>
        </p:txBody>
      </p:sp>
      <p:pic>
        <p:nvPicPr>
          <p:cNvPr id="2" name="Picture 1">
            <a:extLst>
              <a:ext uri="{FF2B5EF4-FFF2-40B4-BE49-F238E27FC236}">
                <a16:creationId xmlns:a16="http://schemas.microsoft.com/office/drawing/2014/main" id="{9A694291-D356-966E-AF7F-D914CA49D554}"/>
              </a:ext>
            </a:extLst>
          </p:cNvPr>
          <p:cNvPicPr>
            <a:picLocks noChangeAspect="1"/>
          </p:cNvPicPr>
          <p:nvPr/>
        </p:nvPicPr>
        <p:blipFill rotWithShape="1">
          <a:blip r:embed="rId3"/>
          <a:srcRect l="17160" t="11501" r="21546" b="9872"/>
          <a:stretch/>
        </p:blipFill>
        <p:spPr>
          <a:xfrm>
            <a:off x="18288" y="1221909"/>
            <a:ext cx="6205951" cy="4776556"/>
          </a:xfrm>
          <a:prstGeom prst="rect">
            <a:avLst/>
          </a:prstGeom>
        </p:spPr>
      </p:pic>
      <p:pic>
        <p:nvPicPr>
          <p:cNvPr id="4" name="Picture 3">
            <a:extLst>
              <a:ext uri="{FF2B5EF4-FFF2-40B4-BE49-F238E27FC236}">
                <a16:creationId xmlns:a16="http://schemas.microsoft.com/office/drawing/2014/main" id="{814A821A-18CA-6D7F-EBFE-739DB805504C}"/>
              </a:ext>
            </a:extLst>
          </p:cNvPr>
          <p:cNvPicPr>
            <a:picLocks noChangeAspect="1"/>
          </p:cNvPicPr>
          <p:nvPr/>
        </p:nvPicPr>
        <p:blipFill rotWithShape="1">
          <a:blip r:embed="rId4"/>
          <a:srcRect l="17653" t="11587" r="21995" b="9981"/>
          <a:stretch/>
        </p:blipFill>
        <p:spPr>
          <a:xfrm>
            <a:off x="6095998" y="1221908"/>
            <a:ext cx="6125931" cy="4776556"/>
          </a:xfrm>
          <a:prstGeom prst="rect">
            <a:avLst/>
          </a:prstGeom>
        </p:spPr>
      </p:pic>
    </p:spTree>
    <p:extLst>
      <p:ext uri="{BB962C8B-B14F-4D97-AF65-F5344CB8AC3E}">
        <p14:creationId xmlns:p14="http://schemas.microsoft.com/office/powerpoint/2010/main" val="3147556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Comparison of Working Diffuser </a:t>
                </a:r>
                <a:br>
                  <a:rPr lang="en-US" dirty="0"/>
                </a:br>
                <a:r>
                  <a:rPr lang="en-US" dirty="0"/>
                  <a:t>Solar Irradiance at 30</a:t>
                </a:r>
                <a14:m>
                  <m:oMath xmlns:m="http://schemas.openxmlformats.org/officeDocument/2006/math">
                    <m:r>
                      <a:rPr lang="en-US" i="1" dirty="0" smtClean="0">
                        <a:latin typeface="Cambria Math" panose="02040503050406030204" pitchFamily="18" charset="0"/>
                        <a:ea typeface="Cambria Math" panose="02040503050406030204" pitchFamily="18" charset="0"/>
                      </a:rPr>
                      <m:t>°</m:t>
                    </m:r>
                  </m:oMath>
                </a14:m>
                <a:r>
                  <a:rPr lang="en-US" dirty="0"/>
                  <a:t> Solar Angle</a:t>
                </a:r>
              </a:p>
            </p:txBody>
          </p:sp>
        </mc:Choice>
        <mc:Fallback xmlns="">
          <p:sp>
            <p:nvSpPr>
              <p:cNvPr id="3" name="Title 2">
                <a:extLst>
                  <a:ext uri="{FF2B5EF4-FFF2-40B4-BE49-F238E27FC236}">
                    <a16:creationId xmlns:a16="http://schemas.microsoft.com/office/drawing/2014/main" id="{2ED902DB-2770-4324-9627-02D7D4CAD164}"/>
                  </a:ext>
                </a:extLst>
              </p:cNvPr>
              <p:cNvSpPr>
                <a:spLocks noGrp="1" noRot="1" noChangeAspect="1" noMove="1" noResize="1" noEditPoints="1" noAdjustHandles="1" noChangeArrowheads="1" noChangeShapeType="1" noTextEdit="1"/>
              </p:cNvSpPr>
              <p:nvPr>
                <p:ph type="title"/>
              </p:nvPr>
            </p:nvSpPr>
            <p:spPr>
              <a:xfrm>
                <a:off x="0" y="0"/>
                <a:ext cx="12191999" cy="975701"/>
              </a:xfrm>
              <a:blipFill>
                <a:blip r:embed="rId2"/>
                <a:stretch>
                  <a:fillRect t="-20779" b="-33766"/>
                </a:stretch>
              </a:blipFill>
            </p:spPr>
            <p:txBody>
              <a:bodyPr/>
              <a:lstStyle/>
              <a:p>
                <a:r>
                  <a:rPr lang="en-US">
                    <a:noFill/>
                  </a:rPr>
                  <a:t> </a:t>
                </a:r>
              </a:p>
            </p:txBody>
          </p:sp>
        </mc:Fallback>
      </mc:AlternateContent>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13</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pic>
        <p:nvPicPr>
          <p:cNvPr id="5" name="Picture 4" descr="A screenshot of a graph&#10;&#10;Description automatically generated">
            <a:extLst>
              <a:ext uri="{FF2B5EF4-FFF2-40B4-BE49-F238E27FC236}">
                <a16:creationId xmlns:a16="http://schemas.microsoft.com/office/drawing/2014/main" id="{154B6CE1-67DB-0C43-51E8-8834A90872B5}"/>
              </a:ext>
            </a:extLst>
          </p:cNvPr>
          <p:cNvPicPr>
            <a:picLocks noChangeAspect="1"/>
          </p:cNvPicPr>
          <p:nvPr/>
        </p:nvPicPr>
        <p:blipFill rotWithShape="1">
          <a:blip r:embed="rId3"/>
          <a:srcRect l="7604" t="18272" r="11798" b="2057"/>
          <a:stretch/>
        </p:blipFill>
        <p:spPr>
          <a:xfrm>
            <a:off x="112889" y="1490189"/>
            <a:ext cx="3837320" cy="5367811"/>
          </a:xfrm>
          <a:prstGeom prst="rect">
            <a:avLst/>
          </a:prstGeom>
        </p:spPr>
      </p:pic>
      <p:pic>
        <p:nvPicPr>
          <p:cNvPr id="10" name="Picture 9" descr="A screenshot of a graph&#10;&#10;Description automatically generated">
            <a:extLst>
              <a:ext uri="{FF2B5EF4-FFF2-40B4-BE49-F238E27FC236}">
                <a16:creationId xmlns:a16="http://schemas.microsoft.com/office/drawing/2014/main" id="{F82DB6BE-7AAE-93D6-CC6C-107CBEC79517}"/>
              </a:ext>
            </a:extLst>
          </p:cNvPr>
          <p:cNvPicPr>
            <a:picLocks noChangeAspect="1"/>
          </p:cNvPicPr>
          <p:nvPr/>
        </p:nvPicPr>
        <p:blipFill rotWithShape="1">
          <a:blip r:embed="rId4"/>
          <a:srcRect l="7138" t="18107" r="11564" b="2222"/>
          <a:stretch/>
        </p:blipFill>
        <p:spPr>
          <a:xfrm>
            <a:off x="4233335" y="1490189"/>
            <a:ext cx="3870590" cy="5367811"/>
          </a:xfrm>
          <a:prstGeom prst="rect">
            <a:avLst/>
          </a:prstGeom>
        </p:spPr>
      </p:pic>
      <p:pic>
        <p:nvPicPr>
          <p:cNvPr id="12" name="Picture 11" descr="A screenshot of a graph&#10;&#10;Description automatically generated">
            <a:extLst>
              <a:ext uri="{FF2B5EF4-FFF2-40B4-BE49-F238E27FC236}">
                <a16:creationId xmlns:a16="http://schemas.microsoft.com/office/drawing/2014/main" id="{B95B38B8-3FFF-961B-A459-CBD24E44D2A7}"/>
              </a:ext>
            </a:extLst>
          </p:cNvPr>
          <p:cNvPicPr>
            <a:picLocks noChangeAspect="1"/>
          </p:cNvPicPr>
          <p:nvPr/>
        </p:nvPicPr>
        <p:blipFill rotWithShape="1">
          <a:blip r:embed="rId5"/>
          <a:srcRect l="7837" t="18272" r="11564" b="2057"/>
          <a:stretch/>
        </p:blipFill>
        <p:spPr>
          <a:xfrm>
            <a:off x="8286043" y="1490187"/>
            <a:ext cx="3837321" cy="5367813"/>
          </a:xfrm>
          <a:prstGeom prst="rect">
            <a:avLst/>
          </a:prstGeom>
        </p:spPr>
      </p:pic>
      <p:sp>
        <p:nvSpPr>
          <p:cNvPr id="2" name="TextBox 1">
            <a:extLst>
              <a:ext uri="{FF2B5EF4-FFF2-40B4-BE49-F238E27FC236}">
                <a16:creationId xmlns:a16="http://schemas.microsoft.com/office/drawing/2014/main" id="{BE898EBA-996C-C0C6-C333-8B8E7A450344}"/>
              </a:ext>
            </a:extLst>
          </p:cNvPr>
          <p:cNvSpPr txBox="1"/>
          <p:nvPr/>
        </p:nvSpPr>
        <p:spPr>
          <a:xfrm>
            <a:off x="0" y="1038761"/>
            <a:ext cx="12192000" cy="400110"/>
          </a:xfrm>
          <a:prstGeom prst="rect">
            <a:avLst/>
          </a:prstGeom>
          <a:noFill/>
        </p:spPr>
        <p:txBody>
          <a:bodyPr wrap="square" rtlCol="0">
            <a:spAutoFit/>
          </a:bodyPr>
          <a:lstStyle/>
          <a:p>
            <a:pPr marL="285750" indent="-285750">
              <a:buFont typeface="Arial" panose="020B0604020202020204" pitchFamily="34" charset="0"/>
              <a:buChar char="•"/>
            </a:pPr>
            <a:r>
              <a:rPr lang="en-US" sz="2000" b="1" dirty="0"/>
              <a:t>Trending solar to day 1 indicates inadequate solar azimuthal angle BTDF characterization similar to GEMS</a:t>
            </a:r>
            <a:endParaRPr lang="en-US" sz="2000" b="1" baseline="30000" dirty="0"/>
          </a:p>
        </p:txBody>
      </p:sp>
    </p:spTree>
    <p:extLst>
      <p:ext uri="{BB962C8B-B14F-4D97-AF65-F5344CB8AC3E}">
        <p14:creationId xmlns:p14="http://schemas.microsoft.com/office/powerpoint/2010/main" val="1236197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Evaluation of Working Diffuser </a:t>
            </a:r>
            <a:br>
              <a:rPr lang="en-US" dirty="0"/>
            </a:br>
            <a:r>
              <a:rPr lang="en-US" dirty="0"/>
              <a:t>Solar Irradiance on 8/17 (15 frames)</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14</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pic>
        <p:nvPicPr>
          <p:cNvPr id="5" name="Picture 4" descr="A screenshot of a graph&#10;&#10;Description automatically generated">
            <a:extLst>
              <a:ext uri="{FF2B5EF4-FFF2-40B4-BE49-F238E27FC236}">
                <a16:creationId xmlns:a16="http://schemas.microsoft.com/office/drawing/2014/main" id="{B13DC014-B677-5D89-D954-4F2D234E7427}"/>
              </a:ext>
            </a:extLst>
          </p:cNvPr>
          <p:cNvPicPr>
            <a:picLocks noChangeAspect="1"/>
          </p:cNvPicPr>
          <p:nvPr/>
        </p:nvPicPr>
        <p:blipFill rotWithShape="1">
          <a:blip r:embed="rId2"/>
          <a:srcRect l="6086" t="20596" r="11533" b="63689"/>
          <a:stretch/>
        </p:blipFill>
        <p:spPr>
          <a:xfrm>
            <a:off x="97973" y="1466491"/>
            <a:ext cx="6934033" cy="1871932"/>
          </a:xfrm>
          <a:prstGeom prst="rect">
            <a:avLst/>
          </a:prstGeom>
        </p:spPr>
      </p:pic>
      <p:pic>
        <p:nvPicPr>
          <p:cNvPr id="8" name="Picture 7" descr="A screenshot of a graph&#10;&#10;Description automatically generated">
            <a:extLst>
              <a:ext uri="{FF2B5EF4-FFF2-40B4-BE49-F238E27FC236}">
                <a16:creationId xmlns:a16="http://schemas.microsoft.com/office/drawing/2014/main" id="{376AF3E8-1DC3-7BF8-0602-29F88C691052}"/>
              </a:ext>
            </a:extLst>
          </p:cNvPr>
          <p:cNvPicPr>
            <a:picLocks noChangeAspect="1"/>
          </p:cNvPicPr>
          <p:nvPr/>
        </p:nvPicPr>
        <p:blipFill rotWithShape="1">
          <a:blip r:embed="rId3"/>
          <a:srcRect l="6626" t="82138" r="11671"/>
          <a:stretch/>
        </p:blipFill>
        <p:spPr>
          <a:xfrm>
            <a:off x="149729" y="3390188"/>
            <a:ext cx="6873459" cy="2126429"/>
          </a:xfrm>
          <a:prstGeom prst="rect">
            <a:avLst/>
          </a:prstGeom>
        </p:spPr>
      </p:pic>
      <p:pic>
        <p:nvPicPr>
          <p:cNvPr id="14" name="Picture 13" descr="A screenshot of a graph&#10;&#10;Description automatically generated">
            <a:extLst>
              <a:ext uri="{FF2B5EF4-FFF2-40B4-BE49-F238E27FC236}">
                <a16:creationId xmlns:a16="http://schemas.microsoft.com/office/drawing/2014/main" id="{9E61E885-5E12-EF49-9E48-8D4DA485ECBB}"/>
              </a:ext>
            </a:extLst>
          </p:cNvPr>
          <p:cNvPicPr>
            <a:picLocks noChangeAspect="1"/>
          </p:cNvPicPr>
          <p:nvPr/>
        </p:nvPicPr>
        <p:blipFill rotWithShape="1">
          <a:blip r:embed="rId4"/>
          <a:srcRect l="4669" t="21384" r="11492" b="7296"/>
          <a:stretch/>
        </p:blipFill>
        <p:spPr>
          <a:xfrm>
            <a:off x="7147731" y="1061048"/>
            <a:ext cx="4770616" cy="5742972"/>
          </a:xfrm>
          <a:prstGeom prst="rect">
            <a:avLst/>
          </a:prstGeom>
        </p:spPr>
      </p:pic>
      <p:sp>
        <p:nvSpPr>
          <p:cNvPr id="2" name="TextBox 1">
            <a:extLst>
              <a:ext uri="{FF2B5EF4-FFF2-40B4-BE49-F238E27FC236}">
                <a16:creationId xmlns:a16="http://schemas.microsoft.com/office/drawing/2014/main" id="{E5E7E6BB-A570-2593-E641-77A95FF36052}"/>
              </a:ext>
            </a:extLst>
          </p:cNvPr>
          <p:cNvSpPr txBox="1"/>
          <p:nvPr/>
        </p:nvSpPr>
        <p:spPr>
          <a:xfrm>
            <a:off x="89155" y="5588906"/>
            <a:ext cx="7320638" cy="1046440"/>
          </a:xfrm>
          <a:prstGeom prst="rect">
            <a:avLst/>
          </a:prstGeom>
          <a:noFill/>
        </p:spPr>
        <p:txBody>
          <a:bodyPr wrap="square" rtlCol="0">
            <a:spAutoFit/>
          </a:bodyPr>
          <a:lstStyle/>
          <a:p>
            <a:pPr marL="285750" indent="-285750">
              <a:buFont typeface="Arial" panose="020B0604020202020204" pitchFamily="34" charset="0"/>
              <a:buChar char="•"/>
            </a:pPr>
            <a:r>
              <a:rPr lang="en-US" sz="2200" b="1" dirty="0"/>
              <a:t>After accounting for variation, we verify :</a:t>
            </a:r>
          </a:p>
          <a:p>
            <a:pPr marL="800100" lvl="1" indent="-342900">
              <a:buFont typeface="Wingdings" pitchFamily="2" charset="2"/>
              <a:buChar char="ü"/>
            </a:pPr>
            <a:r>
              <a:rPr lang="en-US" sz="2000" b="1" dirty="0"/>
              <a:t>L1 Signal to Noise Ratio (SNR) calculation is correct</a:t>
            </a:r>
          </a:p>
          <a:p>
            <a:pPr marL="800100" lvl="1" indent="-342900">
              <a:buFont typeface="Wingdings" pitchFamily="2" charset="2"/>
              <a:buChar char="ü"/>
            </a:pPr>
            <a:r>
              <a:rPr lang="en-US" sz="2000" b="1" dirty="0"/>
              <a:t>We can meet the solar SNR requirement.</a:t>
            </a:r>
          </a:p>
        </p:txBody>
      </p:sp>
    </p:spTree>
    <p:extLst>
      <p:ext uri="{BB962C8B-B14F-4D97-AF65-F5344CB8AC3E}">
        <p14:creationId xmlns:p14="http://schemas.microsoft.com/office/powerpoint/2010/main" val="3130483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FA5D90F-524B-41BE-9EAB-CE89211F4C72}"/>
              </a:ext>
            </a:extLst>
          </p:cNvPr>
          <p:cNvSpPr>
            <a:spLocks noGrp="1"/>
          </p:cNvSpPr>
          <p:nvPr>
            <p:ph idx="1"/>
          </p:nvPr>
        </p:nvSpPr>
        <p:spPr>
          <a:xfrm>
            <a:off x="0" y="1097280"/>
            <a:ext cx="12192000" cy="5047488"/>
          </a:xfrm>
        </p:spPr>
        <p:txBody>
          <a:bodyPr/>
          <a:lstStyle/>
          <a:p>
            <a:pPr>
              <a:spcBef>
                <a:spcPts val="1200"/>
              </a:spcBef>
            </a:pPr>
            <a:r>
              <a:rPr lang="en-US" sz="2400" b="1" dirty="0">
                <a:solidFill>
                  <a:srgbClr val="002060"/>
                </a:solidFill>
                <a:latin typeface="+mj-lt"/>
              </a:rPr>
              <a:t>A new version of INR have been delivered last week, which can work very well for hourly scans to within a subpixel level. </a:t>
            </a:r>
          </a:p>
          <a:p>
            <a:pPr>
              <a:spcBef>
                <a:spcPts val="1200"/>
              </a:spcBef>
            </a:pPr>
            <a:r>
              <a:rPr lang="en-US" sz="2400" b="1" dirty="0">
                <a:solidFill>
                  <a:srgbClr val="002060"/>
                </a:solidFill>
                <a:latin typeface="+mj-lt"/>
              </a:rPr>
              <a:t>We made the first SDPC update beyond first light changes: INR, L0-1b, O</a:t>
            </a:r>
            <a:r>
              <a:rPr lang="en-US" sz="2400" b="1" baseline="-25000" dirty="0">
                <a:solidFill>
                  <a:srgbClr val="002060"/>
                </a:solidFill>
                <a:latin typeface="+mj-lt"/>
              </a:rPr>
              <a:t>2</a:t>
            </a:r>
            <a:r>
              <a:rPr lang="en-US" sz="2400" b="1" dirty="0">
                <a:solidFill>
                  <a:srgbClr val="002060"/>
                </a:solidFill>
                <a:latin typeface="+mj-lt"/>
              </a:rPr>
              <a:t>-O</a:t>
            </a:r>
            <a:r>
              <a:rPr lang="en-US" sz="2400" b="1" baseline="-25000" dirty="0">
                <a:solidFill>
                  <a:srgbClr val="002060"/>
                </a:solidFill>
                <a:latin typeface="+mj-lt"/>
              </a:rPr>
              <a:t>2</a:t>
            </a:r>
            <a:r>
              <a:rPr lang="en-US" sz="2400" b="1" dirty="0">
                <a:solidFill>
                  <a:srgbClr val="002060"/>
                </a:solidFill>
                <a:latin typeface="+mj-lt"/>
              </a:rPr>
              <a:t> cloud, NO</a:t>
            </a:r>
            <a:r>
              <a:rPr lang="en-US" sz="2400" b="1" baseline="-25000" dirty="0">
                <a:solidFill>
                  <a:srgbClr val="002060"/>
                </a:solidFill>
                <a:latin typeface="+mj-lt"/>
              </a:rPr>
              <a:t>2</a:t>
            </a:r>
            <a:r>
              <a:rPr lang="en-US" sz="2400" b="1" dirty="0">
                <a:solidFill>
                  <a:srgbClr val="002060"/>
                </a:solidFill>
                <a:latin typeface="+mj-lt"/>
              </a:rPr>
              <a:t>, and HCHO, and just processed 3 days of data. </a:t>
            </a:r>
          </a:p>
          <a:p>
            <a:pPr lvl="1">
              <a:spcBef>
                <a:spcPts val="1200"/>
              </a:spcBef>
              <a:buFont typeface="Wingdings" pitchFamily="2" charset="2"/>
              <a:buChar char="ü"/>
            </a:pPr>
            <a:r>
              <a:rPr lang="en-US" sz="2200" b="1" dirty="0">
                <a:solidFill>
                  <a:srgbClr val="00B0F0"/>
                </a:solidFill>
                <a:latin typeface="+mj-lt"/>
              </a:rPr>
              <a:t>Close to document all the changes</a:t>
            </a:r>
          </a:p>
          <a:p>
            <a:pPr lvl="1">
              <a:spcBef>
                <a:spcPts val="1200"/>
              </a:spcBef>
              <a:buFont typeface="Wingdings" pitchFamily="2" charset="2"/>
              <a:buChar char="ü"/>
            </a:pPr>
            <a:r>
              <a:rPr lang="en-US" sz="2200" b="1" dirty="0">
                <a:solidFill>
                  <a:srgbClr val="00B0F0"/>
                </a:solidFill>
                <a:latin typeface="+mj-lt"/>
              </a:rPr>
              <a:t>Need to make change request to the Change Control Board, perform additional testing and configuration management process to get it officially approved.</a:t>
            </a:r>
          </a:p>
          <a:p>
            <a:pPr lvl="1">
              <a:spcBef>
                <a:spcPts val="1200"/>
              </a:spcBef>
              <a:buFont typeface="Wingdings" pitchFamily="2" charset="2"/>
              <a:buChar char="ü"/>
            </a:pPr>
            <a:r>
              <a:rPr lang="en-US" sz="2200" b="1" dirty="0">
                <a:solidFill>
                  <a:srgbClr val="00B0F0"/>
                </a:solidFill>
                <a:latin typeface="+mj-lt"/>
              </a:rPr>
              <a:t>Use official SDPC to process data to send to ASDC and share with the TEMPO validation and science team.</a:t>
            </a:r>
          </a:p>
          <a:p>
            <a:pPr>
              <a:spcBef>
                <a:spcPts val="1200"/>
              </a:spcBef>
            </a:pPr>
            <a:r>
              <a:rPr lang="en-US" sz="2400" b="1" dirty="0">
                <a:solidFill>
                  <a:srgbClr val="002060"/>
                </a:solidFill>
                <a:latin typeface="+mj-lt"/>
              </a:rPr>
              <a:t>We plan to make another SDPC update (INR, L0-1b, O</a:t>
            </a:r>
            <a:r>
              <a:rPr lang="en-US" sz="2400" b="1" baseline="-25000" dirty="0">
                <a:solidFill>
                  <a:srgbClr val="002060"/>
                </a:solidFill>
                <a:latin typeface="+mj-lt"/>
              </a:rPr>
              <a:t>2</a:t>
            </a:r>
            <a:r>
              <a:rPr lang="en-US" sz="2400" b="1" dirty="0">
                <a:solidFill>
                  <a:srgbClr val="002060"/>
                </a:solidFill>
                <a:latin typeface="+mj-lt"/>
              </a:rPr>
              <a:t>-O</a:t>
            </a:r>
            <a:r>
              <a:rPr lang="en-US" sz="2400" b="1" baseline="-25000" dirty="0">
                <a:solidFill>
                  <a:srgbClr val="002060"/>
                </a:solidFill>
                <a:latin typeface="+mj-lt"/>
              </a:rPr>
              <a:t>2</a:t>
            </a:r>
            <a:r>
              <a:rPr lang="en-US" sz="2400" b="1" dirty="0">
                <a:solidFill>
                  <a:srgbClr val="002060"/>
                </a:solidFill>
                <a:latin typeface="+mj-lt"/>
              </a:rPr>
              <a:t> cloud, NO</a:t>
            </a:r>
            <a:r>
              <a:rPr lang="en-US" sz="2400" b="1" baseline="-25000" dirty="0">
                <a:solidFill>
                  <a:srgbClr val="002060"/>
                </a:solidFill>
                <a:latin typeface="+mj-lt"/>
              </a:rPr>
              <a:t>2</a:t>
            </a:r>
            <a:r>
              <a:rPr lang="en-US" sz="2400" b="1" dirty="0">
                <a:solidFill>
                  <a:srgbClr val="002060"/>
                </a:solidFill>
                <a:latin typeface="+mj-lt"/>
              </a:rPr>
              <a:t>, and HCHO,  ozone profile) before PLAR scheduled on October 18-19.</a:t>
            </a:r>
            <a:endParaRPr lang="en-US" sz="2200" b="1" dirty="0">
              <a:solidFill>
                <a:srgbClr val="002060"/>
              </a:solidFill>
              <a:latin typeface="+mj-lt"/>
            </a:endParaRPr>
          </a:p>
        </p:txBody>
      </p:sp>
      <p:sp>
        <p:nvSpPr>
          <p:cNvPr id="4" name="Title 3">
            <a:extLst>
              <a:ext uri="{FF2B5EF4-FFF2-40B4-BE49-F238E27FC236}">
                <a16:creationId xmlns:a16="http://schemas.microsoft.com/office/drawing/2014/main" id="{A1C40668-CC3F-42C3-A5F8-8A916571786A}"/>
              </a:ext>
            </a:extLst>
          </p:cNvPr>
          <p:cNvSpPr>
            <a:spLocks noGrp="1"/>
          </p:cNvSpPr>
          <p:nvPr>
            <p:ph type="title"/>
          </p:nvPr>
        </p:nvSpPr>
        <p:spPr>
          <a:xfrm>
            <a:off x="0" y="0"/>
            <a:ext cx="12192000" cy="975701"/>
          </a:xfrm>
        </p:spPr>
        <p:txBody>
          <a:bodyPr/>
          <a:lstStyle/>
          <a:p>
            <a:r>
              <a:rPr lang="en-US" dirty="0"/>
              <a:t>Status Update and Plan</a:t>
            </a:r>
          </a:p>
        </p:txBody>
      </p:sp>
      <p:sp>
        <p:nvSpPr>
          <p:cNvPr id="6" name="Slide Number Placeholder 5">
            <a:extLst>
              <a:ext uri="{FF2B5EF4-FFF2-40B4-BE49-F238E27FC236}">
                <a16:creationId xmlns:a16="http://schemas.microsoft.com/office/drawing/2014/main" id="{2637A79F-17A5-46EC-AB6D-07DA149B89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15</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spTree>
    <p:extLst>
      <p:ext uri="{BB962C8B-B14F-4D97-AF65-F5344CB8AC3E}">
        <p14:creationId xmlns:p14="http://schemas.microsoft.com/office/powerpoint/2010/main" val="1429103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FA5D90F-524B-41BE-9EAB-CE89211F4C72}"/>
              </a:ext>
            </a:extLst>
          </p:cNvPr>
          <p:cNvSpPr>
            <a:spLocks noGrp="1"/>
          </p:cNvSpPr>
          <p:nvPr>
            <p:ph idx="1"/>
          </p:nvPr>
        </p:nvSpPr>
        <p:spPr>
          <a:xfrm>
            <a:off x="0" y="1143000"/>
            <a:ext cx="12192000" cy="4538709"/>
          </a:xfrm>
        </p:spPr>
        <p:txBody>
          <a:bodyPr/>
          <a:lstStyle/>
          <a:p>
            <a:pPr>
              <a:spcBef>
                <a:spcPts val="1200"/>
              </a:spcBef>
            </a:pPr>
            <a:r>
              <a:rPr lang="en-US" b="1" dirty="0">
                <a:solidFill>
                  <a:srgbClr val="002060"/>
                </a:solidFill>
                <a:latin typeface="+mj-lt"/>
              </a:rPr>
              <a:t>TEMPO operation goes on very well, currently no major issues to prevent from nominal operation. </a:t>
            </a:r>
          </a:p>
          <a:p>
            <a:pPr>
              <a:spcBef>
                <a:spcPts val="1200"/>
              </a:spcBef>
            </a:pPr>
            <a:r>
              <a:rPr lang="en-US" b="1" dirty="0">
                <a:solidFill>
                  <a:srgbClr val="002060"/>
                </a:solidFill>
                <a:latin typeface="+mj-lt"/>
              </a:rPr>
              <a:t>TEMPO first light and its NO2 images release show that the TEMPO instrument is working very well, and we have made a lot of progress in producing reasonably good L1b product and L2 data products at this early stage. </a:t>
            </a:r>
          </a:p>
          <a:p>
            <a:pPr>
              <a:spcBef>
                <a:spcPts val="1200"/>
              </a:spcBef>
            </a:pPr>
            <a:r>
              <a:rPr lang="en-US" b="1" dirty="0">
                <a:solidFill>
                  <a:srgbClr val="002060"/>
                </a:solidFill>
                <a:latin typeface="+mj-lt"/>
              </a:rPr>
              <a:t>An SDPC update is being developed, waiting for approval to produce data products that can be sent to ASDC and shared with TEMPO validation and science team.</a:t>
            </a:r>
          </a:p>
        </p:txBody>
      </p:sp>
      <p:sp>
        <p:nvSpPr>
          <p:cNvPr id="4" name="Title 3">
            <a:extLst>
              <a:ext uri="{FF2B5EF4-FFF2-40B4-BE49-F238E27FC236}">
                <a16:creationId xmlns:a16="http://schemas.microsoft.com/office/drawing/2014/main" id="{A1C40668-CC3F-42C3-A5F8-8A916571786A}"/>
              </a:ext>
            </a:extLst>
          </p:cNvPr>
          <p:cNvSpPr>
            <a:spLocks noGrp="1"/>
          </p:cNvSpPr>
          <p:nvPr>
            <p:ph type="title"/>
          </p:nvPr>
        </p:nvSpPr>
        <p:spPr>
          <a:xfrm>
            <a:off x="0" y="0"/>
            <a:ext cx="12192000" cy="975701"/>
          </a:xfrm>
        </p:spPr>
        <p:txBody>
          <a:bodyPr/>
          <a:lstStyle/>
          <a:p>
            <a:r>
              <a:rPr lang="en-US" dirty="0"/>
              <a:t>Summary</a:t>
            </a:r>
          </a:p>
        </p:txBody>
      </p:sp>
      <p:sp>
        <p:nvSpPr>
          <p:cNvPr id="6" name="Slide Number Placeholder 5">
            <a:extLst>
              <a:ext uri="{FF2B5EF4-FFF2-40B4-BE49-F238E27FC236}">
                <a16:creationId xmlns:a16="http://schemas.microsoft.com/office/drawing/2014/main" id="{2637A79F-17A5-46EC-AB6D-07DA149B89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16</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spTree>
    <p:extLst>
      <p:ext uri="{BB962C8B-B14F-4D97-AF65-F5344CB8AC3E}">
        <p14:creationId xmlns:p14="http://schemas.microsoft.com/office/powerpoint/2010/main" val="5501573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39"/>
        <p:cNvGrpSpPr/>
        <p:nvPr/>
      </p:nvGrpSpPr>
      <p:grpSpPr>
        <a:xfrm>
          <a:off x="0" y="0"/>
          <a:ext cx="0" cy="0"/>
          <a:chOff x="0" y="0"/>
          <a:chExt cx="0" cy="0"/>
        </a:xfrm>
      </p:grpSpPr>
      <p:grpSp>
        <p:nvGrpSpPr>
          <p:cNvPr id="441" name="Google Shape;441;p14"/>
          <p:cNvGrpSpPr/>
          <p:nvPr/>
        </p:nvGrpSpPr>
        <p:grpSpPr>
          <a:xfrm>
            <a:off x="1075267" y="1155071"/>
            <a:ext cx="10041466" cy="5559710"/>
            <a:chOff x="114625" y="1111207"/>
            <a:chExt cx="11763190" cy="5647337"/>
          </a:xfrm>
        </p:grpSpPr>
        <p:pic>
          <p:nvPicPr>
            <p:cNvPr id="442" name="Google Shape;442;p14"/>
            <p:cNvPicPr preferRelativeResize="0"/>
            <p:nvPr/>
          </p:nvPicPr>
          <p:blipFill rotWithShape="1">
            <a:blip r:embed="rId3">
              <a:alphaModFix/>
            </a:blip>
            <a:srcRect/>
            <a:stretch/>
          </p:blipFill>
          <p:spPr>
            <a:xfrm>
              <a:off x="5340583" y="1113599"/>
              <a:ext cx="1362176" cy="1335980"/>
            </a:xfrm>
            <a:prstGeom prst="rect">
              <a:avLst/>
            </a:prstGeom>
            <a:noFill/>
            <a:ln>
              <a:noFill/>
            </a:ln>
          </p:spPr>
        </p:pic>
        <p:pic>
          <p:nvPicPr>
            <p:cNvPr id="443" name="Google Shape;443;p14" descr="epa"/>
            <p:cNvPicPr preferRelativeResize="0"/>
            <p:nvPr/>
          </p:nvPicPr>
          <p:blipFill rotWithShape="1">
            <a:blip r:embed="rId4">
              <a:alphaModFix/>
            </a:blip>
            <a:srcRect/>
            <a:stretch/>
          </p:blipFill>
          <p:spPr>
            <a:xfrm>
              <a:off x="1614070" y="2746115"/>
              <a:ext cx="1086612" cy="1183005"/>
            </a:xfrm>
            <a:prstGeom prst="rect">
              <a:avLst/>
            </a:prstGeom>
            <a:noFill/>
            <a:ln>
              <a:noFill/>
            </a:ln>
          </p:spPr>
        </p:pic>
        <p:pic>
          <p:nvPicPr>
            <p:cNvPr id="444" name="Google Shape;444;p14" descr="noaa_logo"/>
            <p:cNvPicPr preferRelativeResize="0"/>
            <p:nvPr/>
          </p:nvPicPr>
          <p:blipFill rotWithShape="1">
            <a:blip r:embed="rId5">
              <a:alphaModFix/>
            </a:blip>
            <a:srcRect/>
            <a:stretch/>
          </p:blipFill>
          <p:spPr>
            <a:xfrm>
              <a:off x="258032" y="2711258"/>
              <a:ext cx="1182116" cy="1182116"/>
            </a:xfrm>
            <a:prstGeom prst="rect">
              <a:avLst/>
            </a:prstGeom>
            <a:noFill/>
            <a:ln>
              <a:noFill/>
            </a:ln>
          </p:spPr>
        </p:pic>
        <p:pic>
          <p:nvPicPr>
            <p:cNvPr id="445" name="Google Shape;445;p14" descr="ucseal_540_139.eps"/>
            <p:cNvPicPr preferRelativeResize="0"/>
            <p:nvPr/>
          </p:nvPicPr>
          <p:blipFill rotWithShape="1">
            <a:blip r:embed="rId6">
              <a:alphaModFix/>
            </a:blip>
            <a:srcRect/>
            <a:stretch/>
          </p:blipFill>
          <p:spPr>
            <a:xfrm>
              <a:off x="2990013" y="2513109"/>
              <a:ext cx="1150747" cy="1150747"/>
            </a:xfrm>
            <a:prstGeom prst="rect">
              <a:avLst/>
            </a:prstGeom>
            <a:noFill/>
            <a:ln>
              <a:noFill/>
            </a:ln>
          </p:spPr>
        </p:pic>
        <p:pic>
          <p:nvPicPr>
            <p:cNvPr id="446" name="Google Shape;446;p14" descr="UMBC_Seal.png"/>
            <p:cNvPicPr preferRelativeResize="0"/>
            <p:nvPr/>
          </p:nvPicPr>
          <p:blipFill rotWithShape="1">
            <a:blip r:embed="rId7">
              <a:alphaModFix/>
            </a:blip>
            <a:srcRect/>
            <a:stretch/>
          </p:blipFill>
          <p:spPr>
            <a:xfrm>
              <a:off x="1500347" y="4027964"/>
              <a:ext cx="1168400" cy="1168400"/>
            </a:xfrm>
            <a:prstGeom prst="rect">
              <a:avLst/>
            </a:prstGeom>
            <a:noFill/>
            <a:ln>
              <a:noFill/>
            </a:ln>
          </p:spPr>
        </p:pic>
        <p:pic>
          <p:nvPicPr>
            <p:cNvPr id="447" name="Google Shape;447;p14" descr="logo_large"/>
            <p:cNvPicPr preferRelativeResize="0"/>
            <p:nvPr/>
          </p:nvPicPr>
          <p:blipFill rotWithShape="1">
            <a:blip r:embed="rId8">
              <a:alphaModFix/>
            </a:blip>
            <a:srcRect/>
            <a:stretch/>
          </p:blipFill>
          <p:spPr>
            <a:xfrm>
              <a:off x="6341299" y="2567342"/>
              <a:ext cx="1454147" cy="1313261"/>
            </a:xfrm>
            <a:prstGeom prst="rect">
              <a:avLst/>
            </a:prstGeom>
            <a:noFill/>
            <a:ln>
              <a:noFill/>
            </a:ln>
          </p:spPr>
        </p:pic>
        <p:pic>
          <p:nvPicPr>
            <p:cNvPr id="448" name="Google Shape;448;p14" descr="Carr-logo.png"/>
            <p:cNvPicPr preferRelativeResize="0"/>
            <p:nvPr/>
          </p:nvPicPr>
          <p:blipFill rotWithShape="1">
            <a:blip r:embed="rId9">
              <a:alphaModFix/>
            </a:blip>
            <a:srcRect/>
            <a:stretch/>
          </p:blipFill>
          <p:spPr>
            <a:xfrm>
              <a:off x="6089407" y="5089743"/>
              <a:ext cx="1489036" cy="925429"/>
            </a:xfrm>
            <a:prstGeom prst="rect">
              <a:avLst/>
            </a:prstGeom>
            <a:noFill/>
            <a:ln>
              <a:noFill/>
            </a:ln>
          </p:spPr>
        </p:pic>
        <p:pic>
          <p:nvPicPr>
            <p:cNvPr id="449" name="Google Shape;449;p14" descr="homepage.png"/>
            <p:cNvPicPr preferRelativeResize="0"/>
            <p:nvPr/>
          </p:nvPicPr>
          <p:blipFill rotWithShape="1">
            <a:blip r:embed="rId10">
              <a:alphaModFix/>
            </a:blip>
            <a:srcRect l="1928" t="10063" r="72155" b="8352"/>
            <a:stretch/>
          </p:blipFill>
          <p:spPr>
            <a:xfrm>
              <a:off x="8339453" y="4962192"/>
              <a:ext cx="1228125" cy="1147850"/>
            </a:xfrm>
            <a:prstGeom prst="rect">
              <a:avLst/>
            </a:prstGeom>
            <a:noFill/>
            <a:ln>
              <a:noFill/>
            </a:ln>
          </p:spPr>
        </p:pic>
        <p:pic>
          <p:nvPicPr>
            <p:cNvPr id="450" name="Google Shape;450;p14" descr="ncar"/>
            <p:cNvPicPr preferRelativeResize="0"/>
            <p:nvPr/>
          </p:nvPicPr>
          <p:blipFill rotWithShape="1">
            <a:blip r:embed="rId11">
              <a:alphaModFix/>
            </a:blip>
            <a:srcRect/>
            <a:stretch/>
          </p:blipFill>
          <p:spPr>
            <a:xfrm>
              <a:off x="10276475" y="5002591"/>
              <a:ext cx="1467845" cy="999057"/>
            </a:xfrm>
            <a:prstGeom prst="rect">
              <a:avLst/>
            </a:prstGeom>
            <a:noFill/>
            <a:ln>
              <a:noFill/>
            </a:ln>
          </p:spPr>
        </p:pic>
        <p:pic>
          <p:nvPicPr>
            <p:cNvPr id="451" name="Google Shape;451;p14" descr="slu_4c.eps"/>
            <p:cNvPicPr preferRelativeResize="0"/>
            <p:nvPr/>
          </p:nvPicPr>
          <p:blipFill rotWithShape="1">
            <a:blip r:embed="rId12">
              <a:alphaModFix/>
            </a:blip>
            <a:srcRect/>
            <a:stretch/>
          </p:blipFill>
          <p:spPr>
            <a:xfrm>
              <a:off x="9301462" y="2202701"/>
              <a:ext cx="1188788" cy="1636181"/>
            </a:xfrm>
            <a:prstGeom prst="rect">
              <a:avLst/>
            </a:prstGeom>
            <a:noFill/>
            <a:ln>
              <a:noFill/>
            </a:ln>
          </p:spPr>
        </p:pic>
        <p:pic>
          <p:nvPicPr>
            <p:cNvPr id="452" name="Google Shape;452;p14" descr="new-uah-logo.jpg"/>
            <p:cNvPicPr preferRelativeResize="0"/>
            <p:nvPr/>
          </p:nvPicPr>
          <p:blipFill rotWithShape="1">
            <a:blip r:embed="rId13">
              <a:alphaModFix/>
            </a:blip>
            <a:srcRect l="5089" t="12483" r="4605" b="11596"/>
            <a:stretch/>
          </p:blipFill>
          <p:spPr>
            <a:xfrm>
              <a:off x="4333410" y="2755729"/>
              <a:ext cx="1905382" cy="800924"/>
            </a:xfrm>
            <a:prstGeom prst="rect">
              <a:avLst/>
            </a:prstGeom>
            <a:solidFill>
              <a:srgbClr val="FCECE7">
                <a:alpha val="0"/>
              </a:srgbClr>
            </a:solidFill>
            <a:ln>
              <a:noFill/>
            </a:ln>
          </p:spPr>
        </p:pic>
        <p:pic>
          <p:nvPicPr>
            <p:cNvPr id="453" name="Google Shape;453;p14" descr="escudounam_azul_m2008_jpg.jpg"/>
            <p:cNvPicPr preferRelativeResize="0"/>
            <p:nvPr/>
          </p:nvPicPr>
          <p:blipFill rotWithShape="1">
            <a:blip r:embed="rId14">
              <a:alphaModFix/>
            </a:blip>
            <a:srcRect/>
            <a:stretch/>
          </p:blipFill>
          <p:spPr>
            <a:xfrm>
              <a:off x="253267" y="4052111"/>
              <a:ext cx="945804" cy="1120107"/>
            </a:xfrm>
            <a:prstGeom prst="rect">
              <a:avLst/>
            </a:prstGeom>
            <a:noFill/>
            <a:ln>
              <a:noFill/>
            </a:ln>
          </p:spPr>
        </p:pic>
        <p:pic>
          <p:nvPicPr>
            <p:cNvPr id="454" name="Google Shape;454;p14" descr="LOGO_INECC_2014.svg.png"/>
            <p:cNvPicPr preferRelativeResize="0"/>
            <p:nvPr/>
          </p:nvPicPr>
          <p:blipFill rotWithShape="1">
            <a:blip r:embed="rId15">
              <a:alphaModFix/>
            </a:blip>
            <a:srcRect/>
            <a:stretch/>
          </p:blipFill>
          <p:spPr>
            <a:xfrm>
              <a:off x="114625" y="5383915"/>
              <a:ext cx="1523886" cy="589744"/>
            </a:xfrm>
            <a:prstGeom prst="rect">
              <a:avLst/>
            </a:prstGeom>
            <a:noFill/>
            <a:ln>
              <a:noFill/>
            </a:ln>
          </p:spPr>
        </p:pic>
        <p:pic>
          <p:nvPicPr>
            <p:cNvPr id="455" name="Google Shape;455;p14"/>
            <p:cNvPicPr preferRelativeResize="0"/>
            <p:nvPr/>
          </p:nvPicPr>
          <p:blipFill rotWithShape="1">
            <a:blip r:embed="rId16">
              <a:alphaModFix/>
            </a:blip>
            <a:srcRect/>
            <a:stretch/>
          </p:blipFill>
          <p:spPr>
            <a:xfrm>
              <a:off x="5151826" y="3893374"/>
              <a:ext cx="1792572" cy="1020016"/>
            </a:xfrm>
            <a:prstGeom prst="rect">
              <a:avLst/>
            </a:prstGeom>
            <a:noFill/>
            <a:ln>
              <a:noFill/>
            </a:ln>
          </p:spPr>
        </p:pic>
        <p:pic>
          <p:nvPicPr>
            <p:cNvPr id="456" name="Google Shape;456;p14"/>
            <p:cNvPicPr preferRelativeResize="0"/>
            <p:nvPr/>
          </p:nvPicPr>
          <p:blipFill rotWithShape="1">
            <a:blip r:embed="rId17">
              <a:alphaModFix/>
            </a:blip>
            <a:srcRect/>
            <a:stretch/>
          </p:blipFill>
          <p:spPr>
            <a:xfrm>
              <a:off x="3210525" y="6259503"/>
              <a:ext cx="6075749" cy="427085"/>
            </a:xfrm>
            <a:prstGeom prst="rect">
              <a:avLst/>
            </a:prstGeom>
            <a:noFill/>
            <a:ln>
              <a:noFill/>
            </a:ln>
          </p:spPr>
        </p:pic>
        <p:pic>
          <p:nvPicPr>
            <p:cNvPr id="457" name="Google Shape;457;p14"/>
            <p:cNvPicPr preferRelativeResize="0"/>
            <p:nvPr/>
          </p:nvPicPr>
          <p:blipFill rotWithShape="1">
            <a:blip r:embed="rId18">
              <a:alphaModFix/>
            </a:blip>
            <a:srcRect/>
            <a:stretch/>
          </p:blipFill>
          <p:spPr>
            <a:xfrm>
              <a:off x="205619" y="6113104"/>
              <a:ext cx="1532484" cy="324526"/>
            </a:xfrm>
            <a:prstGeom prst="rect">
              <a:avLst/>
            </a:prstGeom>
            <a:noFill/>
            <a:ln>
              <a:noFill/>
            </a:ln>
          </p:spPr>
        </p:pic>
        <p:pic>
          <p:nvPicPr>
            <p:cNvPr id="458" name="Google Shape;458;p14"/>
            <p:cNvPicPr preferRelativeResize="0"/>
            <p:nvPr/>
          </p:nvPicPr>
          <p:blipFill rotWithShape="1">
            <a:blip r:embed="rId19">
              <a:alphaModFix/>
            </a:blip>
            <a:srcRect/>
            <a:stretch/>
          </p:blipFill>
          <p:spPr>
            <a:xfrm>
              <a:off x="10826195" y="3800951"/>
              <a:ext cx="1051620" cy="1051620"/>
            </a:xfrm>
            <a:prstGeom prst="rect">
              <a:avLst/>
            </a:prstGeom>
            <a:noFill/>
            <a:ln>
              <a:noFill/>
            </a:ln>
          </p:spPr>
        </p:pic>
        <p:pic>
          <p:nvPicPr>
            <p:cNvPr id="459" name="Google Shape;459;p14"/>
            <p:cNvPicPr preferRelativeResize="0"/>
            <p:nvPr/>
          </p:nvPicPr>
          <p:blipFill rotWithShape="1">
            <a:blip r:embed="rId20">
              <a:alphaModFix/>
            </a:blip>
            <a:srcRect/>
            <a:stretch/>
          </p:blipFill>
          <p:spPr>
            <a:xfrm>
              <a:off x="9505427" y="3840655"/>
              <a:ext cx="1007278" cy="1007278"/>
            </a:xfrm>
            <a:prstGeom prst="rect">
              <a:avLst/>
            </a:prstGeom>
            <a:noFill/>
            <a:ln>
              <a:noFill/>
            </a:ln>
          </p:spPr>
        </p:pic>
        <p:pic>
          <p:nvPicPr>
            <p:cNvPr id="460" name="Google Shape;460;p14"/>
            <p:cNvPicPr preferRelativeResize="0"/>
            <p:nvPr/>
          </p:nvPicPr>
          <p:blipFill rotWithShape="1">
            <a:blip r:embed="rId21">
              <a:alphaModFix/>
            </a:blip>
            <a:srcRect/>
            <a:stretch/>
          </p:blipFill>
          <p:spPr>
            <a:xfrm>
              <a:off x="9726756" y="5840715"/>
              <a:ext cx="1099439" cy="917829"/>
            </a:xfrm>
            <a:prstGeom prst="rect">
              <a:avLst/>
            </a:prstGeom>
            <a:noFill/>
            <a:ln>
              <a:noFill/>
            </a:ln>
          </p:spPr>
        </p:pic>
        <p:pic>
          <p:nvPicPr>
            <p:cNvPr id="461" name="Google Shape;461;p14"/>
            <p:cNvPicPr preferRelativeResize="0"/>
            <p:nvPr/>
          </p:nvPicPr>
          <p:blipFill rotWithShape="1">
            <a:blip r:embed="rId22">
              <a:alphaModFix/>
            </a:blip>
            <a:srcRect l="11328" r="14978" b="35467"/>
            <a:stretch/>
          </p:blipFill>
          <p:spPr>
            <a:xfrm>
              <a:off x="7912950" y="2567341"/>
              <a:ext cx="1221742" cy="1179852"/>
            </a:xfrm>
            <a:prstGeom prst="rect">
              <a:avLst/>
            </a:prstGeom>
            <a:noFill/>
            <a:ln>
              <a:noFill/>
            </a:ln>
          </p:spPr>
        </p:pic>
        <p:pic>
          <p:nvPicPr>
            <p:cNvPr id="462" name="Google Shape;462;p14"/>
            <p:cNvPicPr preferRelativeResize="0"/>
            <p:nvPr/>
          </p:nvPicPr>
          <p:blipFill rotWithShape="1">
            <a:blip r:embed="rId23">
              <a:alphaModFix/>
            </a:blip>
            <a:srcRect/>
            <a:stretch/>
          </p:blipFill>
          <p:spPr>
            <a:xfrm>
              <a:off x="7349203" y="4145957"/>
              <a:ext cx="1930400" cy="694944"/>
            </a:xfrm>
            <a:prstGeom prst="rect">
              <a:avLst/>
            </a:prstGeom>
            <a:noFill/>
            <a:ln>
              <a:noFill/>
            </a:ln>
          </p:spPr>
        </p:pic>
        <p:pic>
          <p:nvPicPr>
            <p:cNvPr id="463" name="Google Shape;463;p14"/>
            <p:cNvPicPr preferRelativeResize="0"/>
            <p:nvPr/>
          </p:nvPicPr>
          <p:blipFill rotWithShape="1">
            <a:blip r:embed="rId24">
              <a:alphaModFix/>
            </a:blip>
            <a:srcRect/>
            <a:stretch/>
          </p:blipFill>
          <p:spPr>
            <a:xfrm>
              <a:off x="1946122" y="5362436"/>
              <a:ext cx="1139088" cy="1147850"/>
            </a:xfrm>
            <a:prstGeom prst="rect">
              <a:avLst/>
            </a:prstGeom>
            <a:noFill/>
            <a:ln>
              <a:noFill/>
            </a:ln>
          </p:spPr>
        </p:pic>
        <p:pic>
          <p:nvPicPr>
            <p:cNvPr id="464" name="Google Shape;464;p14"/>
            <p:cNvPicPr preferRelativeResize="0"/>
            <p:nvPr/>
          </p:nvPicPr>
          <p:blipFill rotWithShape="1">
            <a:blip r:embed="rId25">
              <a:alphaModFix/>
            </a:blip>
            <a:srcRect/>
            <a:stretch/>
          </p:blipFill>
          <p:spPr>
            <a:xfrm>
              <a:off x="3504426" y="5009270"/>
              <a:ext cx="1871861" cy="1110426"/>
            </a:xfrm>
            <a:prstGeom prst="rect">
              <a:avLst/>
            </a:prstGeom>
            <a:noFill/>
            <a:ln>
              <a:noFill/>
            </a:ln>
          </p:spPr>
        </p:pic>
        <p:pic>
          <p:nvPicPr>
            <p:cNvPr id="465" name="Google Shape;465;p14"/>
            <p:cNvPicPr preferRelativeResize="0"/>
            <p:nvPr/>
          </p:nvPicPr>
          <p:blipFill rotWithShape="1">
            <a:blip r:embed="rId26">
              <a:alphaModFix/>
            </a:blip>
            <a:srcRect/>
            <a:stretch/>
          </p:blipFill>
          <p:spPr>
            <a:xfrm>
              <a:off x="2850162" y="4172809"/>
              <a:ext cx="2022332" cy="679504"/>
            </a:xfrm>
            <a:prstGeom prst="rect">
              <a:avLst/>
            </a:prstGeom>
            <a:noFill/>
            <a:ln>
              <a:noFill/>
            </a:ln>
          </p:spPr>
        </p:pic>
        <p:pic>
          <p:nvPicPr>
            <p:cNvPr id="466" name="Google Shape;466;p14" descr="WUSL.png"/>
            <p:cNvPicPr preferRelativeResize="0"/>
            <p:nvPr/>
          </p:nvPicPr>
          <p:blipFill rotWithShape="1">
            <a:blip r:embed="rId27">
              <a:alphaModFix/>
            </a:blip>
            <a:srcRect/>
            <a:stretch/>
          </p:blipFill>
          <p:spPr>
            <a:xfrm>
              <a:off x="10775131" y="2348285"/>
              <a:ext cx="1061808" cy="1061808"/>
            </a:xfrm>
            <a:prstGeom prst="rect">
              <a:avLst/>
            </a:prstGeom>
            <a:noFill/>
            <a:ln>
              <a:noFill/>
            </a:ln>
          </p:spPr>
        </p:pic>
        <p:sp>
          <p:nvSpPr>
            <p:cNvPr id="467" name="Google Shape;467;p14"/>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prstClr val="black"/>
                </a:solidFill>
                <a:effectLst/>
                <a:uLnTx/>
                <a:uFillTx/>
                <a:latin typeface="Calibri"/>
                <a:ea typeface="Calibri"/>
                <a:cs typeface="Calibri"/>
                <a:sym typeface="Calibri"/>
              </a:endParaRPr>
            </a:p>
          </p:txBody>
        </p:sp>
        <p:sp>
          <p:nvSpPr>
            <p:cNvPr id="468" name="Google Shape;468;p14"/>
            <p:cNvSpPr/>
            <p:nvPr/>
          </p:nvSpPr>
          <p:spPr>
            <a:xfrm>
              <a:off x="6096000" y="3429000"/>
              <a:ext cx="304800" cy="3048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prstClr val="black"/>
                </a:solidFill>
                <a:effectLst/>
                <a:uLnTx/>
                <a:uFillTx/>
                <a:latin typeface="Calibri"/>
                <a:ea typeface="Calibri"/>
                <a:cs typeface="Calibri"/>
                <a:sym typeface="Calibri"/>
              </a:endParaRPr>
            </a:p>
          </p:txBody>
        </p:sp>
        <p:sp>
          <p:nvSpPr>
            <p:cNvPr id="469" name="Google Shape;469;p14"/>
            <p:cNvSpPr/>
            <p:nvPr/>
          </p:nvSpPr>
          <p:spPr>
            <a:xfrm>
              <a:off x="526354" y="2266868"/>
              <a:ext cx="304800" cy="3048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prstClr val="black"/>
                </a:solidFill>
                <a:effectLst/>
                <a:uLnTx/>
                <a:uFillTx/>
                <a:latin typeface="Calibri"/>
                <a:ea typeface="Calibri"/>
                <a:cs typeface="Calibri"/>
                <a:sym typeface="Calibri"/>
              </a:endParaRPr>
            </a:p>
          </p:txBody>
        </p:sp>
        <p:pic>
          <p:nvPicPr>
            <p:cNvPr id="470" name="Google Shape;470;p14" descr="Maxar - Space Foundation"/>
            <p:cNvPicPr preferRelativeResize="0"/>
            <p:nvPr/>
          </p:nvPicPr>
          <p:blipFill rotWithShape="1">
            <a:blip r:embed="rId28">
              <a:alphaModFix/>
            </a:blip>
            <a:srcRect/>
            <a:stretch/>
          </p:blipFill>
          <p:spPr>
            <a:xfrm>
              <a:off x="7208521" y="1111207"/>
              <a:ext cx="2413912" cy="434504"/>
            </a:xfrm>
            <a:prstGeom prst="rect">
              <a:avLst/>
            </a:prstGeom>
            <a:noFill/>
            <a:ln>
              <a:noFill/>
            </a:ln>
          </p:spPr>
        </p:pic>
        <p:pic>
          <p:nvPicPr>
            <p:cNvPr id="471" name="Google Shape;471;p14" descr="One Global Network for a Hyper-connected World | Intelsat"/>
            <p:cNvPicPr preferRelativeResize="0"/>
            <p:nvPr/>
          </p:nvPicPr>
          <p:blipFill rotWithShape="1">
            <a:blip r:embed="rId29">
              <a:alphaModFix/>
            </a:blip>
            <a:srcRect/>
            <a:stretch/>
          </p:blipFill>
          <p:spPr>
            <a:xfrm>
              <a:off x="7272898" y="1743935"/>
              <a:ext cx="2328035" cy="612114"/>
            </a:xfrm>
            <a:prstGeom prst="rect">
              <a:avLst/>
            </a:prstGeom>
            <a:noFill/>
            <a:ln>
              <a:noFill/>
            </a:ln>
          </p:spPr>
        </p:pic>
        <p:pic>
          <p:nvPicPr>
            <p:cNvPr id="472" name="Google Shape;472;p14" descr="NASA"/>
            <p:cNvPicPr preferRelativeResize="0"/>
            <p:nvPr/>
          </p:nvPicPr>
          <p:blipFill rotWithShape="1">
            <a:blip r:embed="rId30">
              <a:alphaModFix/>
            </a:blip>
            <a:srcRect/>
            <a:stretch/>
          </p:blipFill>
          <p:spPr>
            <a:xfrm>
              <a:off x="253267" y="1321300"/>
              <a:ext cx="1448483" cy="1143539"/>
            </a:xfrm>
            <a:prstGeom prst="rect">
              <a:avLst/>
            </a:prstGeom>
            <a:noFill/>
            <a:ln>
              <a:noFill/>
            </a:ln>
          </p:spPr>
        </p:pic>
        <p:pic>
          <p:nvPicPr>
            <p:cNvPr id="473" name="Google Shape;473;p14" descr="Smithsonian Astrophysical Observatory (SAO) | Office of Fellowships"/>
            <p:cNvPicPr preferRelativeResize="0"/>
            <p:nvPr/>
          </p:nvPicPr>
          <p:blipFill rotWithShape="1">
            <a:blip r:embed="rId31">
              <a:alphaModFix/>
            </a:blip>
            <a:srcRect/>
            <a:stretch/>
          </p:blipFill>
          <p:spPr>
            <a:xfrm>
              <a:off x="1700270" y="1352779"/>
              <a:ext cx="1149892" cy="1143539"/>
            </a:xfrm>
            <a:prstGeom prst="rect">
              <a:avLst/>
            </a:prstGeom>
            <a:noFill/>
            <a:ln>
              <a:noFill/>
            </a:ln>
          </p:spPr>
        </p:pic>
        <p:pic>
          <p:nvPicPr>
            <p:cNvPr id="474" name="Google Shape;474;p14" descr="Center for Astrophysics | Harvard &amp; Smithsonian – Cambridge Science Festival"/>
            <p:cNvPicPr preferRelativeResize="0"/>
            <p:nvPr/>
          </p:nvPicPr>
          <p:blipFill rotWithShape="1">
            <a:blip r:embed="rId32">
              <a:alphaModFix/>
            </a:blip>
            <a:srcRect/>
            <a:stretch/>
          </p:blipFill>
          <p:spPr>
            <a:xfrm>
              <a:off x="3360196" y="1488771"/>
              <a:ext cx="1585510" cy="679504"/>
            </a:xfrm>
            <a:prstGeom prst="rect">
              <a:avLst/>
            </a:prstGeom>
            <a:noFill/>
            <a:ln>
              <a:noFill/>
            </a:ln>
          </p:spPr>
        </p:pic>
        <p:pic>
          <p:nvPicPr>
            <p:cNvPr id="475" name="Google Shape;475;p14" descr="SpaceX"/>
            <p:cNvPicPr preferRelativeResize="0"/>
            <p:nvPr/>
          </p:nvPicPr>
          <p:blipFill rotWithShape="1">
            <a:blip r:embed="rId33">
              <a:alphaModFix/>
            </a:blip>
            <a:srcRect l="9762" t="36008" r="7672" b="31026"/>
            <a:stretch/>
          </p:blipFill>
          <p:spPr>
            <a:xfrm>
              <a:off x="10106695" y="1429433"/>
              <a:ext cx="1362176" cy="543885"/>
            </a:xfrm>
            <a:prstGeom prst="rect">
              <a:avLst/>
            </a:prstGeom>
            <a:noFill/>
            <a:ln>
              <a:noFill/>
            </a:ln>
          </p:spPr>
        </p:pic>
      </p:grpSp>
      <p:sp>
        <p:nvSpPr>
          <p:cNvPr id="2" name="Slide Number Placeholder 1">
            <a:extLst>
              <a:ext uri="{FF2B5EF4-FFF2-40B4-BE49-F238E27FC236}">
                <a16:creationId xmlns:a16="http://schemas.microsoft.com/office/drawing/2014/main" id="{EF3BB999-3D47-A8BE-CDA0-FAAD0F7209C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7389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Nitrogen Dioxide</a:t>
            </a:r>
          </a:p>
        </p:txBody>
      </p:sp>
      <p:sp>
        <p:nvSpPr>
          <p:cNvPr id="7" name="TextBox 6">
            <a:extLst>
              <a:ext uri="{FF2B5EF4-FFF2-40B4-BE49-F238E27FC236}">
                <a16:creationId xmlns:a16="http://schemas.microsoft.com/office/drawing/2014/main" id="{F2B548A6-085B-9A41-8ECF-DA244586B00F}"/>
              </a:ext>
            </a:extLst>
          </p:cNvPr>
          <p:cNvSpPr txBox="1"/>
          <p:nvPr/>
        </p:nvSpPr>
        <p:spPr>
          <a:xfrm>
            <a:off x="8634180" y="6550223"/>
            <a:ext cx="3405498"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a:ea typeface="+mn-ea"/>
                <a:cs typeface="+mn-cs"/>
              </a:rPr>
              <a:t>Credit: NASA Scientific Visualization Studio</a:t>
            </a:r>
          </a:p>
        </p:txBody>
      </p:sp>
      <p:sp>
        <p:nvSpPr>
          <p:cNvPr id="2" name="TextBox 1">
            <a:extLst>
              <a:ext uri="{FF2B5EF4-FFF2-40B4-BE49-F238E27FC236}">
                <a16:creationId xmlns:a16="http://schemas.microsoft.com/office/drawing/2014/main" id="{8742021C-C41D-5144-83A4-3DA93575FB6C}"/>
              </a:ext>
            </a:extLst>
          </p:cNvPr>
          <p:cNvSpPr txBox="1"/>
          <p:nvPr/>
        </p:nvSpPr>
        <p:spPr>
          <a:xfrm>
            <a:off x="4914040" y="1279793"/>
            <a:ext cx="2363917" cy="523220"/>
          </a:xfrm>
          <a:prstGeom prst="rect">
            <a:avLst/>
          </a:prstGeom>
          <a:noFill/>
        </p:spPr>
        <p:txBody>
          <a:bodyPr wrap="none" rtlCol="0">
            <a:spAutoFit/>
          </a:bodyPr>
          <a:lstStyle/>
          <a:p>
            <a:r>
              <a:rPr lang="en-US" sz="2800" dirty="0"/>
              <a:t>August 2, 2023</a:t>
            </a:r>
          </a:p>
        </p:txBody>
      </p:sp>
      <p:sp>
        <p:nvSpPr>
          <p:cNvPr id="9" name="TextBox 8">
            <a:extLst>
              <a:ext uri="{FF2B5EF4-FFF2-40B4-BE49-F238E27FC236}">
                <a16:creationId xmlns:a16="http://schemas.microsoft.com/office/drawing/2014/main" id="{5BAC235F-C0E0-6B42-9F0F-81C7A9F7A797}"/>
              </a:ext>
            </a:extLst>
          </p:cNvPr>
          <p:cNvSpPr txBox="1"/>
          <p:nvPr/>
        </p:nvSpPr>
        <p:spPr>
          <a:xfrm>
            <a:off x="2267444" y="2006992"/>
            <a:ext cx="1609736" cy="523220"/>
          </a:xfrm>
          <a:prstGeom prst="rect">
            <a:avLst/>
          </a:prstGeom>
          <a:noFill/>
        </p:spPr>
        <p:txBody>
          <a:bodyPr wrap="none" rtlCol="0">
            <a:spAutoFit/>
          </a:bodyPr>
          <a:lstStyle/>
          <a:p>
            <a:r>
              <a:rPr lang="en-US" sz="2800" dirty="0"/>
              <a:t>11:14 AM</a:t>
            </a:r>
          </a:p>
        </p:txBody>
      </p:sp>
      <p:sp>
        <p:nvSpPr>
          <p:cNvPr id="11" name="TextBox 10">
            <a:extLst>
              <a:ext uri="{FF2B5EF4-FFF2-40B4-BE49-F238E27FC236}">
                <a16:creationId xmlns:a16="http://schemas.microsoft.com/office/drawing/2014/main" id="{0038F6DA-EB40-804F-8E1E-02131E6F46F5}"/>
              </a:ext>
            </a:extLst>
          </p:cNvPr>
          <p:cNvSpPr txBox="1"/>
          <p:nvPr/>
        </p:nvSpPr>
        <p:spPr>
          <a:xfrm>
            <a:off x="8451003" y="2006992"/>
            <a:ext cx="1404552" cy="523220"/>
          </a:xfrm>
          <a:prstGeom prst="rect">
            <a:avLst/>
          </a:prstGeom>
          <a:noFill/>
        </p:spPr>
        <p:txBody>
          <a:bodyPr wrap="none" rtlCol="0">
            <a:spAutoFit/>
          </a:bodyPr>
          <a:lstStyle/>
          <a:p>
            <a:r>
              <a:rPr lang="en-US" sz="2800" dirty="0"/>
              <a:t>3:24 PM</a:t>
            </a:r>
          </a:p>
        </p:txBody>
      </p:sp>
      <p:pic>
        <p:nvPicPr>
          <p:cNvPr id="12" name="Picture 11">
            <a:extLst>
              <a:ext uri="{FF2B5EF4-FFF2-40B4-BE49-F238E27FC236}">
                <a16:creationId xmlns:a16="http://schemas.microsoft.com/office/drawing/2014/main" id="{BDB4FF3C-582A-5E4A-80B4-E7E81A4BE439}"/>
              </a:ext>
            </a:extLst>
          </p:cNvPr>
          <p:cNvPicPr>
            <a:picLocks noChangeAspect="1"/>
          </p:cNvPicPr>
          <p:nvPr/>
        </p:nvPicPr>
        <p:blipFill>
          <a:blip r:embed="rId3"/>
          <a:stretch>
            <a:fillRect/>
          </a:stretch>
        </p:blipFill>
        <p:spPr>
          <a:xfrm>
            <a:off x="151267" y="2631163"/>
            <a:ext cx="5819648" cy="3273552"/>
          </a:xfrm>
          <a:prstGeom prst="rect">
            <a:avLst/>
          </a:prstGeom>
        </p:spPr>
      </p:pic>
      <p:pic>
        <p:nvPicPr>
          <p:cNvPr id="13" name="Picture 12">
            <a:extLst>
              <a:ext uri="{FF2B5EF4-FFF2-40B4-BE49-F238E27FC236}">
                <a16:creationId xmlns:a16="http://schemas.microsoft.com/office/drawing/2014/main" id="{9EAA7874-9596-F54E-8C86-B247F32D3C2A}"/>
              </a:ext>
            </a:extLst>
          </p:cNvPr>
          <p:cNvPicPr>
            <a:picLocks noChangeAspect="1"/>
          </p:cNvPicPr>
          <p:nvPr/>
        </p:nvPicPr>
        <p:blipFill>
          <a:blip r:embed="rId4"/>
          <a:stretch>
            <a:fillRect/>
          </a:stretch>
        </p:blipFill>
        <p:spPr>
          <a:xfrm>
            <a:off x="6220030" y="2631163"/>
            <a:ext cx="5819648" cy="3273552"/>
          </a:xfrm>
          <a:prstGeom prst="rect">
            <a:avLst/>
          </a:prstGeom>
        </p:spPr>
      </p:pic>
    </p:spTree>
    <p:extLst>
      <p:ext uri="{BB962C8B-B14F-4D97-AF65-F5344CB8AC3E}">
        <p14:creationId xmlns:p14="http://schemas.microsoft.com/office/powerpoint/2010/main" val="2491820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Nitrogen Dioxide</a:t>
            </a:r>
          </a:p>
        </p:txBody>
      </p:sp>
      <p:sp>
        <p:nvSpPr>
          <p:cNvPr id="7" name="TextBox 6">
            <a:extLst>
              <a:ext uri="{FF2B5EF4-FFF2-40B4-BE49-F238E27FC236}">
                <a16:creationId xmlns:a16="http://schemas.microsoft.com/office/drawing/2014/main" id="{F2B548A6-085B-9A41-8ECF-DA244586B00F}"/>
              </a:ext>
            </a:extLst>
          </p:cNvPr>
          <p:cNvSpPr txBox="1"/>
          <p:nvPr/>
        </p:nvSpPr>
        <p:spPr>
          <a:xfrm>
            <a:off x="8658349" y="6562745"/>
            <a:ext cx="3405498"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a:ea typeface="+mn-ea"/>
                <a:cs typeface="+mn-cs"/>
              </a:rPr>
              <a:t>Credit: NASA Scientific Visualization Studio</a:t>
            </a:r>
          </a:p>
        </p:txBody>
      </p:sp>
      <p:sp>
        <p:nvSpPr>
          <p:cNvPr id="2" name="TextBox 1">
            <a:extLst>
              <a:ext uri="{FF2B5EF4-FFF2-40B4-BE49-F238E27FC236}">
                <a16:creationId xmlns:a16="http://schemas.microsoft.com/office/drawing/2014/main" id="{8742021C-C41D-5144-83A4-3DA93575FB6C}"/>
              </a:ext>
            </a:extLst>
          </p:cNvPr>
          <p:cNvSpPr txBox="1"/>
          <p:nvPr/>
        </p:nvSpPr>
        <p:spPr>
          <a:xfrm>
            <a:off x="4914040" y="1279793"/>
            <a:ext cx="2363917" cy="523220"/>
          </a:xfrm>
          <a:prstGeom prst="rect">
            <a:avLst/>
          </a:prstGeom>
          <a:noFill/>
        </p:spPr>
        <p:txBody>
          <a:bodyPr wrap="none" rtlCol="0">
            <a:spAutoFit/>
          </a:bodyPr>
          <a:lstStyle/>
          <a:p>
            <a:r>
              <a:rPr lang="en-US" sz="2800" dirty="0"/>
              <a:t>August 2, 2023</a:t>
            </a:r>
          </a:p>
        </p:txBody>
      </p:sp>
      <p:sp>
        <p:nvSpPr>
          <p:cNvPr id="9" name="TextBox 8">
            <a:extLst>
              <a:ext uri="{FF2B5EF4-FFF2-40B4-BE49-F238E27FC236}">
                <a16:creationId xmlns:a16="http://schemas.microsoft.com/office/drawing/2014/main" id="{5BAC235F-C0E0-6B42-9F0F-81C7A9F7A797}"/>
              </a:ext>
            </a:extLst>
          </p:cNvPr>
          <p:cNvSpPr txBox="1"/>
          <p:nvPr/>
        </p:nvSpPr>
        <p:spPr>
          <a:xfrm>
            <a:off x="2267444" y="2006992"/>
            <a:ext cx="1426994" cy="523220"/>
          </a:xfrm>
          <a:prstGeom prst="rect">
            <a:avLst/>
          </a:prstGeom>
          <a:noFill/>
        </p:spPr>
        <p:txBody>
          <a:bodyPr wrap="none" rtlCol="0">
            <a:spAutoFit/>
          </a:bodyPr>
          <a:lstStyle/>
          <a:p>
            <a:r>
              <a:rPr lang="en-US" sz="2800" dirty="0"/>
              <a:t>9:14 AM</a:t>
            </a:r>
          </a:p>
        </p:txBody>
      </p:sp>
      <p:sp>
        <p:nvSpPr>
          <p:cNvPr id="11" name="TextBox 10">
            <a:extLst>
              <a:ext uri="{FF2B5EF4-FFF2-40B4-BE49-F238E27FC236}">
                <a16:creationId xmlns:a16="http://schemas.microsoft.com/office/drawing/2014/main" id="{0038F6DA-EB40-804F-8E1E-02131E6F46F5}"/>
              </a:ext>
            </a:extLst>
          </p:cNvPr>
          <p:cNvSpPr txBox="1"/>
          <p:nvPr/>
        </p:nvSpPr>
        <p:spPr>
          <a:xfrm>
            <a:off x="8451003" y="2006992"/>
            <a:ext cx="1404552" cy="523220"/>
          </a:xfrm>
          <a:prstGeom prst="rect">
            <a:avLst/>
          </a:prstGeom>
          <a:noFill/>
        </p:spPr>
        <p:txBody>
          <a:bodyPr wrap="none" rtlCol="0">
            <a:spAutoFit/>
          </a:bodyPr>
          <a:lstStyle/>
          <a:p>
            <a:r>
              <a:rPr lang="en-US" sz="2800" dirty="0"/>
              <a:t>1:25 PM</a:t>
            </a:r>
          </a:p>
        </p:txBody>
      </p:sp>
      <p:pic>
        <p:nvPicPr>
          <p:cNvPr id="12" name="Picture 11">
            <a:extLst>
              <a:ext uri="{FF2B5EF4-FFF2-40B4-BE49-F238E27FC236}">
                <a16:creationId xmlns:a16="http://schemas.microsoft.com/office/drawing/2014/main" id="{E9646006-0FB2-174E-AA08-F6C31303711F}"/>
              </a:ext>
            </a:extLst>
          </p:cNvPr>
          <p:cNvPicPr>
            <a:picLocks noChangeAspect="1"/>
          </p:cNvPicPr>
          <p:nvPr/>
        </p:nvPicPr>
        <p:blipFill>
          <a:blip r:embed="rId3"/>
          <a:stretch>
            <a:fillRect/>
          </a:stretch>
        </p:blipFill>
        <p:spPr>
          <a:xfrm>
            <a:off x="147167" y="2630326"/>
            <a:ext cx="5819648" cy="3273552"/>
          </a:xfrm>
          <a:prstGeom prst="rect">
            <a:avLst/>
          </a:prstGeom>
        </p:spPr>
      </p:pic>
      <p:pic>
        <p:nvPicPr>
          <p:cNvPr id="13" name="Picture 12">
            <a:extLst>
              <a:ext uri="{FF2B5EF4-FFF2-40B4-BE49-F238E27FC236}">
                <a16:creationId xmlns:a16="http://schemas.microsoft.com/office/drawing/2014/main" id="{6E004C12-67D5-524A-A4E3-1CCEC9602C68}"/>
              </a:ext>
            </a:extLst>
          </p:cNvPr>
          <p:cNvPicPr>
            <a:picLocks noChangeAspect="1"/>
          </p:cNvPicPr>
          <p:nvPr/>
        </p:nvPicPr>
        <p:blipFill>
          <a:blip r:embed="rId4"/>
          <a:stretch>
            <a:fillRect/>
          </a:stretch>
        </p:blipFill>
        <p:spPr>
          <a:xfrm>
            <a:off x="6243455" y="2630326"/>
            <a:ext cx="5819648" cy="3273552"/>
          </a:xfrm>
          <a:prstGeom prst="rect">
            <a:avLst/>
          </a:prstGeom>
        </p:spPr>
      </p:pic>
    </p:spTree>
    <p:extLst>
      <p:ext uri="{BB962C8B-B14F-4D97-AF65-F5344CB8AC3E}">
        <p14:creationId xmlns:p14="http://schemas.microsoft.com/office/powerpoint/2010/main" val="3845811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TEMPO Wide ORR MR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EMPO Wide ORR MRR" id="{3095EFA4-4A62-43F9-994D-2ED38E1FAE00}" vid="{3ACF80F2-EEEA-4067-AD42-EC1E0DEF085D}"/>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FE583755-DFDA-4DC7-9855-11E240C735CD}" vid="{B1693466-D641-4694-BAB3-37399BADBB5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56918</TotalTime>
  <Words>1182</Words>
  <Application>Microsoft Macintosh PowerPoint</Application>
  <PresentationFormat>Widescreen</PresentationFormat>
  <Paragraphs>197</Paragraphs>
  <Slides>20</Slides>
  <Notes>9</Notes>
  <HiddenSlides>0</HiddenSlides>
  <MMClips>1</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20</vt:i4>
      </vt:variant>
    </vt:vector>
  </HeadingPairs>
  <TitlesOfParts>
    <vt:vector size="33" baseType="lpstr">
      <vt:lpstr>Arial Rounded</vt:lpstr>
      <vt:lpstr>Arial</vt:lpstr>
      <vt:lpstr>Arial Narrow</vt:lpstr>
      <vt:lpstr>Arial Rounded MT Bold</vt:lpstr>
      <vt:lpstr>Calibri</vt:lpstr>
      <vt:lpstr>Cambria Math</vt:lpstr>
      <vt:lpstr>Courier New</vt:lpstr>
      <vt:lpstr>Helvetica</vt:lpstr>
      <vt:lpstr>Times New Roman</vt:lpstr>
      <vt:lpstr>Wingdings</vt:lpstr>
      <vt:lpstr>Office Theme</vt:lpstr>
      <vt:lpstr>1_TEMPO Wide ORR MRR</vt:lpstr>
      <vt:lpstr>1_Office Theme</vt:lpstr>
      <vt:lpstr>PowerPoint Presentation</vt:lpstr>
      <vt:lpstr>TEMPO Commissioning</vt:lpstr>
      <vt:lpstr>First Light: Working Diffuser Solar  @12:18 am ET, August 1, 2023</vt:lpstr>
      <vt:lpstr>Wavelength Shift from Pre-launch</vt:lpstr>
      <vt:lpstr>First Light: Reference Diffuser Solar @12:18 am ET, August 2, 2023 </vt:lpstr>
      <vt:lpstr>First Light: Earth Imaging Started @11:13 ET, August 2, 2023</vt:lpstr>
      <vt:lpstr>TEMPO Baseline Data Products </vt:lpstr>
      <vt:lpstr>First Light: Nitrogen Dioxide</vt:lpstr>
      <vt:lpstr>Nitrogen Dioxide</vt:lpstr>
      <vt:lpstr>PowerPoint Presentation</vt:lpstr>
      <vt:lpstr> </vt:lpstr>
      <vt:lpstr> </vt:lpstr>
      <vt:lpstr>Comparison of Working Diffuser  Solar Irradiance at 30° Solar Angle</vt:lpstr>
      <vt:lpstr>Evaluation of Working Diffuser  Solar Irradiance on 8/17 (15 frames)</vt:lpstr>
      <vt:lpstr>Status Update and Plan</vt:lpstr>
      <vt:lpstr>Summary</vt:lpstr>
      <vt:lpstr>PowerPoint Presentation</vt:lpstr>
      <vt:lpstr>PowerPoint Presentation</vt:lpstr>
      <vt:lpstr>Nitrogen Dioxide</vt:lpstr>
      <vt:lpstr>Nitrogen Dioxide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Baseline and Threshold   Products (Variables) &amp; Requirements</dc:title>
  <dc:creator>Liu, Xiong</dc:creator>
  <cp:lastModifiedBy>Liu, Xiong</cp:lastModifiedBy>
  <cp:revision>373</cp:revision>
  <dcterms:created xsi:type="dcterms:W3CDTF">2021-11-05T03:06:55Z</dcterms:created>
  <dcterms:modified xsi:type="dcterms:W3CDTF">2023-09-10T02:33:08Z</dcterms:modified>
</cp:coreProperties>
</file>