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3.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4.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theme/theme5.xml" ContentType="application/vnd.openxmlformats-officedocument.theme+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3" r:id="rId1"/>
    <p:sldMasterId id="2147483774" r:id="rId2"/>
    <p:sldMasterId id="2147483825" r:id="rId3"/>
    <p:sldMasterId id="2147483836" r:id="rId4"/>
    <p:sldMasterId id="2147483872" r:id="rId5"/>
    <p:sldMasterId id="2147483923" r:id="rId6"/>
  </p:sldMasterIdLst>
  <p:notesMasterIdLst>
    <p:notesMasterId r:id="rId61"/>
  </p:notesMasterIdLst>
  <p:sldIdLst>
    <p:sldId id="1042652896" r:id="rId7"/>
    <p:sldId id="1042652810" r:id="rId8"/>
    <p:sldId id="321" r:id="rId9"/>
    <p:sldId id="1042652865" r:id="rId10"/>
    <p:sldId id="496" r:id="rId11"/>
    <p:sldId id="378" r:id="rId12"/>
    <p:sldId id="1042652831" r:id="rId13"/>
    <p:sldId id="257" r:id="rId14"/>
    <p:sldId id="258" r:id="rId15"/>
    <p:sldId id="1803" r:id="rId16"/>
    <p:sldId id="1042652815" r:id="rId17"/>
    <p:sldId id="1042652946" r:id="rId18"/>
    <p:sldId id="1042652944" r:id="rId19"/>
    <p:sldId id="1042652950" r:id="rId20"/>
    <p:sldId id="1042652927" r:id="rId21"/>
    <p:sldId id="1799" r:id="rId22"/>
    <p:sldId id="1042652916" r:id="rId23"/>
    <p:sldId id="2995" r:id="rId24"/>
    <p:sldId id="2986" r:id="rId25"/>
    <p:sldId id="1042652942" r:id="rId26"/>
    <p:sldId id="2989" r:id="rId27"/>
    <p:sldId id="1042652884" r:id="rId28"/>
    <p:sldId id="1042652889" r:id="rId29"/>
    <p:sldId id="1042652945" r:id="rId30"/>
    <p:sldId id="1042652907" r:id="rId31"/>
    <p:sldId id="2993" r:id="rId32"/>
    <p:sldId id="1042652882" r:id="rId33"/>
    <p:sldId id="1042652905" r:id="rId34"/>
    <p:sldId id="1042652922" r:id="rId35"/>
    <p:sldId id="1042652948" r:id="rId36"/>
    <p:sldId id="1042652947" r:id="rId37"/>
    <p:sldId id="1042652910" r:id="rId38"/>
    <p:sldId id="1042652921" r:id="rId39"/>
    <p:sldId id="1042652949" r:id="rId40"/>
    <p:sldId id="1042652924" r:id="rId41"/>
    <p:sldId id="269" r:id="rId42"/>
    <p:sldId id="2985" r:id="rId43"/>
    <p:sldId id="1042652900" r:id="rId44"/>
    <p:sldId id="264" r:id="rId45"/>
    <p:sldId id="1042652811" r:id="rId46"/>
    <p:sldId id="1042652943" r:id="rId47"/>
    <p:sldId id="682" r:id="rId48"/>
    <p:sldId id="1042652902" r:id="rId49"/>
    <p:sldId id="1042652898" r:id="rId50"/>
    <p:sldId id="1042652895" r:id="rId51"/>
    <p:sldId id="1042652876" r:id="rId52"/>
    <p:sldId id="642" r:id="rId53"/>
    <p:sldId id="1042652912" r:id="rId54"/>
    <p:sldId id="1042652918" r:id="rId55"/>
    <p:sldId id="1042652919" r:id="rId56"/>
    <p:sldId id="1042652920" r:id="rId57"/>
    <p:sldId id="1042652925" r:id="rId58"/>
    <p:sldId id="2988" r:id="rId59"/>
    <p:sldId id="1042652926"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DF825D8-DAA9-A17E-7FD3-EB3550631833}" name="Fenn, Crystal J. (LARC-D206)" initials="F(" userId="S::cfenn@ndc.nasa.gov::e706ab77-a4eb-46fd-9b0c-8ec1c8e24d7a"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inimized" horzBarState="maximized">
    <p:restoredLeft sz="10133"/>
    <p:restoredTop sz="96327"/>
  </p:normalViewPr>
  <p:slideViewPr>
    <p:cSldViewPr snapToGrid="0" snapToObjects="1">
      <p:cViewPr varScale="1">
        <p:scale>
          <a:sx n="119" d="100"/>
          <a:sy n="119" d="100"/>
        </p:scale>
        <p:origin x="224" y="184"/>
      </p:cViewPr>
      <p:guideLst/>
    </p:cSldViewPr>
  </p:slideViewPr>
  <p:notesTextViewPr>
    <p:cViewPr>
      <p:scale>
        <a:sx n="1" d="1"/>
        <a:sy n="1" d="1"/>
      </p:scale>
      <p:origin x="0" y="0"/>
    </p:cViewPr>
  </p:notesTextViewPr>
  <p:sorterViewPr>
    <p:cViewPr>
      <p:scale>
        <a:sx n="1" d="1"/>
        <a:sy n="1" d="1"/>
      </p:scale>
      <p:origin x="0" y="0"/>
    </p:cViewPr>
  </p:sorterViewPr>
  <p:notesViewPr>
    <p:cSldViewPr snapToGrid="0" snapToObjects="1">
      <p:cViewPr varScale="1">
        <p:scale>
          <a:sx n="117" d="100"/>
          <a:sy n="117" d="100"/>
        </p:scale>
        <p:origin x="4200" y="176"/>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microsoft.com/office/2018/10/relationships/authors" Target="authors.xml"/><Relationship Id="rId5" Type="http://schemas.openxmlformats.org/officeDocument/2006/relationships/slideMaster" Target="slideMasters/slideMaster5.xml"/><Relationship Id="rId61" Type="http://schemas.openxmlformats.org/officeDocument/2006/relationships/notesMaster" Target="notesMasters/notes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F85442-679F-6940-8D76-BD610BCABF31}" type="datetimeFigureOut">
              <a:rPr lang="en-US" smtClean="0"/>
              <a:t>6/25/24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165635-F46D-3643-9694-3A302E640B0D}" type="slidenum">
              <a:rPr lang="en-US" smtClean="0"/>
              <a:t>‹#›</a:t>
            </a:fld>
            <a:endParaRPr lang="en-US"/>
          </a:p>
        </p:txBody>
      </p:sp>
    </p:spTree>
    <p:extLst>
      <p:ext uri="{BB962C8B-B14F-4D97-AF65-F5344CB8AC3E}">
        <p14:creationId xmlns:p14="http://schemas.microsoft.com/office/powerpoint/2010/main" val="161776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8" name="Google Shape;258;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9" name="Google Shape;259;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18d49bd7f2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18d49bd7f2a_0_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Before we jump in, I want to ask us all to take a minute to think about the air quality in your neighborhood, your community, your state? </a:t>
            </a:r>
            <a:endParaRPr/>
          </a:p>
          <a:p>
            <a:pPr marL="0" lvl="0" indent="0" algn="l" rtl="0">
              <a:spcBef>
                <a:spcPts val="0"/>
              </a:spcBef>
              <a:spcAft>
                <a:spcPts val="0"/>
              </a:spcAft>
              <a:buNone/>
            </a:pPr>
            <a:endParaRPr/>
          </a:p>
          <a:p>
            <a:pPr marL="0" lvl="0" indent="0" algn="l" rtl="0">
              <a:spcBef>
                <a:spcPts val="0"/>
              </a:spcBef>
              <a:spcAft>
                <a:spcPts val="0"/>
              </a:spcAft>
              <a:buNone/>
            </a:pPr>
            <a:r>
              <a:rPr lang="en-US"/>
              <a:t>What do you know about the air quality where you live? </a:t>
            </a:r>
            <a:endParaRPr/>
          </a:p>
          <a:p>
            <a:pPr marL="0" lvl="0" indent="0" algn="l" rtl="0">
              <a:spcBef>
                <a:spcPts val="0"/>
              </a:spcBef>
              <a:spcAft>
                <a:spcPts val="0"/>
              </a:spcAft>
              <a:buNone/>
            </a:pPr>
            <a:endParaRPr/>
          </a:p>
          <a:p>
            <a:pPr marL="0" lvl="0" indent="0" algn="l" rtl="0">
              <a:spcBef>
                <a:spcPts val="0"/>
              </a:spcBef>
              <a:spcAft>
                <a:spcPts val="0"/>
              </a:spcAft>
              <a:buNone/>
            </a:pPr>
            <a:r>
              <a:rPr lang="en-US"/>
              <a:t>For some of us, lucky enough to live in areas with good air quality, this may be the first time you’re taking the time to consider this question, but for some of you I imagine you’ve often wondered what am I breathing in?</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lnSpc>
                <a:spcPct val="115000"/>
              </a:lnSpc>
              <a:spcBef>
                <a:spcPts val="0"/>
              </a:spcBef>
              <a:spcAft>
                <a:spcPts val="0"/>
              </a:spcAft>
              <a:buClr>
                <a:schemeClr val="dk1"/>
              </a:buClr>
              <a:buSzPts val="1100"/>
              <a:buFont typeface="Arial"/>
              <a:buNone/>
            </a:pPr>
            <a:endParaRPr/>
          </a:p>
        </p:txBody>
      </p:sp>
      <p:sp>
        <p:nvSpPr>
          <p:cNvPr id="109" name="Google Shape;109;g18d49bd7f2a_0_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a:t>
            </a:fld>
            <a:endParaRPr/>
          </a:p>
        </p:txBody>
      </p:sp>
    </p:spTree>
    <p:extLst>
      <p:ext uri="{BB962C8B-B14F-4D97-AF65-F5344CB8AC3E}">
        <p14:creationId xmlns:p14="http://schemas.microsoft.com/office/powerpoint/2010/main" val="4238342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  </a:t>
            </a:r>
            <a:r>
              <a:rPr lang="en-US" sz="1200">
                <a:solidFill>
                  <a:schemeClr val="tx1"/>
                </a:solidFill>
                <a:latin typeface="Arial" panose="020B0604020202020204" pitchFamily="34" charset="0"/>
                <a:cs typeface="Arial" panose="020B0604020202020204" pitchFamily="34" charset="0"/>
              </a:rPr>
              <a:t>Increases risk of COPD, lung cancer, asthma, respiratory infections,</a:t>
            </a:r>
            <a:r>
              <a:rPr lang="en-US" sz="1200">
                <a:solidFill>
                  <a:schemeClr val="tx1"/>
                </a:solidFill>
                <a:latin typeface="Arial" panose="020B0604020202020204" pitchFamily="34" charset="0"/>
                <a:ea typeface="Roboto" panose="02000000000000000000" pitchFamily="2" charset="0"/>
                <a:cs typeface="Arial" panose="020B0604020202020204" pitchFamily="34" charset="0"/>
              </a:rPr>
              <a:t> pre-term birth, heart disease, stroke, diabetes and dementia.</a:t>
            </a: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solidFill>
                  <a:schemeClr val="tx1"/>
                </a:solidFill>
                <a:latin typeface="Arial" panose="020B0604020202020204" pitchFamily="34" charset="0"/>
                <a:ea typeface="Roboto" panose="02000000000000000000" pitchFamily="2" charset="0"/>
                <a:cs typeface="Arial" panose="020B0604020202020204" pitchFamily="34" charset="0"/>
              </a:rPr>
              <a:t>- Strongest links with fine particulate matter, ozone, nitrogen dioxide (NO</a:t>
            </a:r>
            <a:r>
              <a:rPr lang="en-US" sz="1200" baseline="-25000">
                <a:solidFill>
                  <a:schemeClr val="tx1"/>
                </a:solidFill>
                <a:latin typeface="Arial" panose="020B0604020202020204" pitchFamily="34" charset="0"/>
                <a:ea typeface="Roboto" panose="02000000000000000000" pitchFamily="2" charset="0"/>
                <a:cs typeface="Arial" panose="020B0604020202020204" pitchFamily="34" charset="0"/>
              </a:rPr>
              <a:t>2</a:t>
            </a:r>
            <a:r>
              <a:rPr lang="en-US" sz="1200">
                <a:solidFill>
                  <a:schemeClr val="tx1"/>
                </a:solidFill>
                <a:latin typeface="Arial" panose="020B0604020202020204" pitchFamily="34" charset="0"/>
                <a:ea typeface="Roboto" panose="02000000000000000000" pitchFamily="2" charset="0"/>
                <a:cs typeface="Arial" panose="020B0604020202020204" pitchFamily="34" charset="0"/>
              </a:rPr>
              <a:t>) and sulfur dioxide (SO</a:t>
            </a:r>
            <a:r>
              <a:rPr lang="en-US" sz="1200" baseline="-25000">
                <a:solidFill>
                  <a:schemeClr val="tx1"/>
                </a:solidFill>
                <a:latin typeface="Arial" panose="020B0604020202020204" pitchFamily="34" charset="0"/>
                <a:ea typeface="Roboto" panose="02000000000000000000" pitchFamily="2" charset="0"/>
                <a:cs typeface="Arial" panose="020B0604020202020204" pitchFamily="34" charset="0"/>
              </a:rPr>
              <a:t>2</a:t>
            </a:r>
            <a:r>
              <a:rPr lang="en-US" sz="1200">
                <a:solidFill>
                  <a:schemeClr val="tx1"/>
                </a:solidFill>
                <a:latin typeface="Arial" panose="020B0604020202020204" pitchFamily="34" charset="0"/>
                <a:ea typeface="Roboto" panose="02000000000000000000" pitchFamily="2" charset="0"/>
                <a:cs typeface="Arial" panose="020B0604020202020204" pitchFamily="34" charset="0"/>
              </a:rPr>
              <a:t>)</a:t>
            </a:r>
            <a:endParaRPr lang="en-US" sz="1200" baseline="-25000">
              <a:solidFill>
                <a:schemeClr val="tx1"/>
              </a:solidFill>
              <a:latin typeface="Arial" panose="020B0604020202020204" pitchFamily="34" charset="0"/>
              <a:ea typeface="Roboto" panose="02000000000000000000" pitchFamily="2" charset="0"/>
              <a:cs typeface="Arial" panose="020B0604020202020204" pitchFamily="34" charset="0"/>
            </a:endParaRPr>
          </a:p>
          <a:p>
            <a:endParaRPr lang="en-US"/>
          </a:p>
          <a:p>
            <a:r>
              <a:rPr lang="en-US"/>
              <a:t>Ecosystems: </a:t>
            </a:r>
          </a:p>
          <a:p>
            <a:pPr marL="171450" indent="-171450">
              <a:buFontTx/>
              <a:buChar char="-"/>
            </a:pPr>
            <a:r>
              <a:rPr lang="en-US"/>
              <a:t>Loss of biodiversity due to excess nitrogen added to soil and water. This can cause certain plants to thrive, and also algae blooms.</a:t>
            </a:r>
          </a:p>
          <a:p>
            <a:pPr marL="171450" indent="-171450">
              <a:buFontTx/>
              <a:buChar char="-"/>
            </a:pPr>
            <a:r>
              <a:rPr lang="en-US"/>
              <a:t>An example of acidification is acid rain</a:t>
            </a:r>
          </a:p>
          <a:p>
            <a:pPr marL="171450" indent="-171450">
              <a:buFontTx/>
              <a:buChar char="-"/>
            </a:pPr>
            <a:r>
              <a:rPr lang="en-US"/>
              <a:t>Economic impacts from crop damage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165635-F46D-3643-9694-3A302E640B0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2934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Center for Astrophysics | Harvard &amp; Smithsonian</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DA70D6-5FEC-E241-9326-F6B89790ECC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5922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Footer Placeholder 3"/>
          <p:cNvSpPr>
            <a:spLocks noGrp="1"/>
          </p:cNvSpPr>
          <p:nvPr>
            <p:ph type="ftr" sz="quarter" idx="4"/>
          </p:nvPr>
        </p:nvSpPr>
        <p:spPr/>
        <p:txBody>
          <a:bodyPr/>
          <a:lstStyle/>
          <a:p>
            <a:r>
              <a:rPr lang="en-US"/>
              <a:t>Center for Astrophysics | Harvard &amp; Smithsonian</a:t>
            </a:r>
          </a:p>
        </p:txBody>
      </p:sp>
      <p:sp>
        <p:nvSpPr>
          <p:cNvPr id="5" name="Slide Number Placeholder 4"/>
          <p:cNvSpPr>
            <a:spLocks noGrp="1"/>
          </p:cNvSpPr>
          <p:nvPr>
            <p:ph type="sldNum" sz="quarter" idx="5"/>
          </p:nvPr>
        </p:nvSpPr>
        <p:spPr/>
        <p:txBody>
          <a:bodyPr/>
          <a:lstStyle/>
          <a:p>
            <a:fld id="{ABDA70D6-5FEC-E241-9326-F6B89790ECC4}" type="slidenum">
              <a:rPr lang="en-US" smtClean="0"/>
              <a:pPr/>
              <a:t>6</a:t>
            </a:fld>
            <a:endParaRPr lang="en-US"/>
          </a:p>
        </p:txBody>
      </p:sp>
    </p:spTree>
    <p:extLst>
      <p:ext uri="{BB962C8B-B14F-4D97-AF65-F5344CB8AC3E}">
        <p14:creationId xmlns:p14="http://schemas.microsoft.com/office/powerpoint/2010/main" val="323837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604497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66" name="Google Shape;26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74" name="Google Shape;274;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339412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66" name="Google Shape;26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latin typeface="Calibri"/>
                <a:ea typeface="Calibri"/>
                <a:cs typeface="Calibri"/>
                <a:sym typeface="Calibri"/>
              </a:rPr>
              <a:t> </a:t>
            </a:r>
            <a:endParaRPr dirty="0">
              <a:latin typeface="Calibri"/>
              <a:ea typeface="Calibri"/>
              <a:cs typeface="Calibri"/>
              <a:sym typeface="Calibri"/>
            </a:endParaRPr>
          </a:p>
        </p:txBody>
      </p:sp>
    </p:spTree>
    <p:extLst>
      <p:ext uri="{BB962C8B-B14F-4D97-AF65-F5344CB8AC3E}">
        <p14:creationId xmlns:p14="http://schemas.microsoft.com/office/powerpoint/2010/main" val="4804111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66" name="Google Shape;26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latin typeface="Calibri"/>
                <a:ea typeface="Calibri"/>
                <a:cs typeface="Calibri"/>
                <a:sym typeface="Calibri"/>
              </a:rPr>
              <a:t> </a:t>
            </a:r>
            <a:endParaRPr dirty="0">
              <a:latin typeface="Calibri"/>
              <a:ea typeface="Calibri"/>
              <a:cs typeface="Calibri"/>
              <a:sym typeface="Calibri"/>
            </a:endParaRPr>
          </a:p>
        </p:txBody>
      </p:sp>
    </p:spTree>
    <p:extLst>
      <p:ext uri="{BB962C8B-B14F-4D97-AF65-F5344CB8AC3E}">
        <p14:creationId xmlns:p14="http://schemas.microsoft.com/office/powerpoint/2010/main" val="37078538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66" name="Google Shape;26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latin typeface="Calibri"/>
                <a:ea typeface="Calibri"/>
                <a:cs typeface="Calibri"/>
                <a:sym typeface="Calibri"/>
              </a:rPr>
              <a:t> </a:t>
            </a:r>
            <a:endParaRPr dirty="0">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23" name="Google Shape;32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285750" lvl="0" indent="-209550" algn="l" rtl="0">
              <a:spcBef>
                <a:spcPts val="0"/>
              </a:spcBef>
              <a:spcAft>
                <a:spcPts val="0"/>
              </a:spcAft>
              <a:buClr>
                <a:schemeClr val="dk1"/>
              </a:buClr>
              <a:buSzPts val="1200"/>
              <a:buFont typeface="Arial"/>
              <a:buNone/>
            </a:pPr>
            <a:endParaRPr>
              <a:solidFill>
                <a:srgbClr val="000000"/>
              </a:solidFill>
              <a:latin typeface="Arial"/>
              <a:ea typeface="Arial"/>
              <a:cs typeface="Arial"/>
              <a:sym typeface="Arial"/>
            </a:endParaRPr>
          </a:p>
        </p:txBody>
      </p:sp>
    </p:spTree>
    <p:extLst>
      <p:ext uri="{BB962C8B-B14F-4D97-AF65-F5344CB8AC3E}">
        <p14:creationId xmlns:p14="http://schemas.microsoft.com/office/powerpoint/2010/main" val="15045271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66" name="Google Shape;26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latin typeface="Calibri"/>
                <a:ea typeface="Calibri"/>
                <a:cs typeface="Calibri"/>
                <a:sym typeface="Calibri"/>
              </a:rPr>
              <a:t> Update with real Worldview data</a:t>
            </a:r>
            <a:endParaRPr dirty="0">
              <a:latin typeface="Calibri"/>
              <a:ea typeface="Calibri"/>
              <a:cs typeface="Calibri"/>
              <a:sym typeface="Calibri"/>
            </a:endParaRPr>
          </a:p>
        </p:txBody>
      </p:sp>
    </p:spTree>
    <p:extLst>
      <p:ext uri="{BB962C8B-B14F-4D97-AF65-F5344CB8AC3E}">
        <p14:creationId xmlns:p14="http://schemas.microsoft.com/office/powerpoint/2010/main" val="16598851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165635-F46D-3643-9694-3A302E640B0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9494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6"/>
        <p:cNvGrpSpPr/>
        <p:nvPr/>
      </p:nvGrpSpPr>
      <p:grpSpPr>
        <a:xfrm>
          <a:off x="0" y="0"/>
          <a:ext cx="0" cy="0"/>
          <a:chOff x="0" y="0"/>
          <a:chExt cx="0" cy="0"/>
        </a:xfrm>
      </p:grpSpPr>
      <p:sp>
        <p:nvSpPr>
          <p:cNvPr id="437" name="Google Shape;437;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8" name="Google Shape;438;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32" name="Google Shape;332;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285750" lvl="0" indent="-209550" algn="l" rtl="0">
              <a:spcBef>
                <a:spcPts val="0"/>
              </a:spcBef>
              <a:spcAft>
                <a:spcPts val="0"/>
              </a:spcAft>
              <a:buClr>
                <a:schemeClr val="dk1"/>
              </a:buClr>
              <a:buSzPts val="1200"/>
              <a:buFont typeface="Arial"/>
              <a:buNone/>
            </a:pPr>
            <a:endParaRPr>
              <a:solidFill>
                <a:srgbClr val="000000"/>
              </a:solidFill>
              <a:latin typeface="Arial"/>
              <a:ea typeface="Arial"/>
              <a:cs typeface="Arial"/>
              <a:sym typeface="Arial"/>
            </a:endParaRPr>
          </a:p>
        </p:txBody>
      </p:sp>
    </p:spTree>
    <p:extLst>
      <p:ext uri="{BB962C8B-B14F-4D97-AF65-F5344CB8AC3E}">
        <p14:creationId xmlns:p14="http://schemas.microsoft.com/office/powerpoint/2010/main" val="3108187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32" name="Google Shape;332;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285750" lvl="0" indent="-209550" algn="l" rtl="0">
              <a:spcBef>
                <a:spcPts val="0"/>
              </a:spcBef>
              <a:spcAft>
                <a:spcPts val="0"/>
              </a:spcAft>
              <a:buClr>
                <a:schemeClr val="dk1"/>
              </a:buClr>
              <a:buSzPts val="1200"/>
              <a:buFont typeface="Arial"/>
              <a:buNone/>
            </a:pPr>
            <a:endParaRPr>
              <a:solidFill>
                <a:srgbClr val="000000"/>
              </a:solidFill>
              <a:latin typeface="Arial"/>
              <a:ea typeface="Arial"/>
              <a:cs typeface="Arial"/>
              <a:sym typeface="Arial"/>
            </a:endParaRPr>
          </a:p>
        </p:txBody>
      </p:sp>
    </p:spTree>
    <p:extLst>
      <p:ext uri="{BB962C8B-B14F-4D97-AF65-F5344CB8AC3E}">
        <p14:creationId xmlns:p14="http://schemas.microsoft.com/office/powerpoint/2010/main" val="28465966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2" name="Google Shape;31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3" name="Google Shape;31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44</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32692520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987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marL="285750" indent="-285750" defTabSz="456633">
              <a:spcBef>
                <a:spcPts val="100"/>
              </a:spcBef>
              <a:buFont typeface="Arial" panose="020B0604020202020204" pitchFamily="34" charset="0"/>
              <a:buChar char="•"/>
              <a:defRPr/>
            </a:pPr>
            <a:endParaRPr lang="en-US">
              <a:solidFill>
                <a:prstClr val="black"/>
              </a:solidFill>
              <a:latin typeface="Arial"/>
              <a:ea typeface="ＭＳ Ｐゴシック" charset="0"/>
              <a:cs typeface="Arial"/>
            </a:endParaRPr>
          </a:p>
        </p:txBody>
      </p:sp>
    </p:spTree>
    <p:extLst>
      <p:ext uri="{BB962C8B-B14F-4D97-AF65-F5344CB8AC3E}">
        <p14:creationId xmlns:p14="http://schemas.microsoft.com/office/powerpoint/2010/main" val="2057306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47" name="Google Shape;34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285750" lvl="0" indent="-209550" algn="l" rtl="0">
              <a:spcBef>
                <a:spcPts val="0"/>
              </a:spcBef>
              <a:spcAft>
                <a:spcPts val="0"/>
              </a:spcAft>
              <a:buClr>
                <a:schemeClr val="dk1"/>
              </a:buClr>
              <a:buSzPts val="1200"/>
              <a:buFont typeface="Arial"/>
              <a:buNone/>
            </a:pPr>
            <a:endParaRPr>
              <a:solidFill>
                <a:srgbClr val="000000"/>
              </a:solidFill>
              <a:latin typeface="Arial"/>
              <a:ea typeface="Arial"/>
              <a:cs typeface="Arial"/>
              <a:sym typeface="Arial"/>
            </a:endParaRPr>
          </a:p>
        </p:txBody>
      </p:sp>
    </p:spTree>
    <p:extLst>
      <p:ext uri="{BB962C8B-B14F-4D97-AF65-F5344CB8AC3E}">
        <p14:creationId xmlns:p14="http://schemas.microsoft.com/office/powerpoint/2010/main" val="30058586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5351264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6.png"/><Relationship Id="rId2" Type="http://schemas.openxmlformats.org/officeDocument/2006/relationships/image" Target="../media/image18.png"/><Relationship Id="rId1" Type="http://schemas.openxmlformats.org/officeDocument/2006/relationships/slideMaster" Target="../slideMasters/slideMaster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9.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6.png"/><Relationship Id="rId2" Type="http://schemas.openxmlformats.org/officeDocument/2006/relationships/image" Target="../media/image18.png"/><Relationship Id="rId1" Type="http://schemas.openxmlformats.org/officeDocument/2006/relationships/slideMaster" Target="../slideMasters/slideMaster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9.png"/></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5.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5.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5.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5.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5.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5.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5.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6.png"/><Relationship Id="rId2" Type="http://schemas.openxmlformats.org/officeDocument/2006/relationships/image" Target="../media/image18.png"/><Relationship Id="rId1" Type="http://schemas.openxmlformats.org/officeDocument/2006/relationships/slideMaster" Target="../slideMasters/slideMaster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9.png"/></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7.png"/><Relationship Id="rId7"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6.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9.png"/><Relationship Id="rId4" Type="http://schemas.openxmlformats.org/officeDocument/2006/relationships/image" Target="../media/image8.png"/><Relationship Id="rId9" Type="http://schemas.openxmlformats.org/officeDocument/2006/relationships/image" Target="../media/image11.png"/></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6.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3.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6.png"/><Relationship Id="rId2" Type="http://schemas.openxmlformats.org/officeDocument/2006/relationships/image" Target="../media/image18.png"/><Relationship Id="rId1" Type="http://schemas.openxmlformats.org/officeDocument/2006/relationships/slideMaster" Target="../slideMasters/slideMaster6.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9.png"/></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TEMPO PPT Cover Image B v3.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00478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668038" y="0"/>
            <a:ext cx="8309316" cy="964406"/>
          </a:xfrm>
          <a:prstGeom prst="rect">
            <a:avLst/>
          </a:prstGeom>
        </p:spPr>
        <p:txBody>
          <a:bodyPr vert="horz" anchor="ctr"/>
          <a:lstStyle>
            <a:lvl1pPr>
              <a:defRPr sz="2800">
                <a:solidFill>
                  <a:srgbClr val="FFFFFF"/>
                </a:solidFill>
              </a:defRPr>
            </a:lvl1pPr>
          </a:lstStyle>
          <a:p>
            <a:r>
              <a:rPr lang="en-US" dirty="0"/>
              <a:t>Click to edit Master title style</a:t>
            </a:r>
          </a:p>
        </p:txBody>
      </p:sp>
      <p:sp>
        <p:nvSpPr>
          <p:cNvPr id="3" name="Footer Placeholder 2"/>
          <p:cNvSpPr>
            <a:spLocks noGrp="1"/>
          </p:cNvSpPr>
          <p:nvPr>
            <p:ph type="ftr" sz="quarter" idx="10"/>
          </p:nvPr>
        </p:nvSpPr>
        <p:spPr/>
        <p:txBody>
          <a:bodyPr/>
          <a:lstStyle/>
          <a:p>
            <a:endParaRPr lang="en-US"/>
          </a:p>
        </p:txBody>
      </p:sp>
      <p:sp>
        <p:nvSpPr>
          <p:cNvPr id="4" name="Slide Number Placeholder 3"/>
          <p:cNvSpPr>
            <a:spLocks noGrp="1"/>
          </p:cNvSpPr>
          <p:nvPr>
            <p:ph type="sldNum" sz="quarter" idx="11"/>
          </p:nvPr>
        </p:nvSpPr>
        <p:spPr/>
        <p:txBody>
          <a:bodyPr/>
          <a:lstStyle/>
          <a:p>
            <a:fld id="{24528EB1-4DC2-B445-862E-7D59106F092A}" type="slidenum">
              <a:rPr lang="en-US" smtClean="0"/>
              <a:t>‹#›</a:t>
            </a:fld>
            <a:endParaRPr lang="en-US"/>
          </a:p>
        </p:txBody>
      </p:sp>
      <p:sp>
        <p:nvSpPr>
          <p:cNvPr id="5" name="Date Placeholder 4"/>
          <p:cNvSpPr>
            <a:spLocks noGrp="1"/>
          </p:cNvSpPr>
          <p:nvPr>
            <p:ph type="dt" sz="half" idx="12"/>
          </p:nvPr>
        </p:nvSpPr>
        <p:spPr/>
        <p:txBody>
          <a:bodyPr/>
          <a:lstStyle/>
          <a:p>
            <a:endParaRPr lang="en-US"/>
          </a:p>
        </p:txBody>
      </p:sp>
      <p:sp>
        <p:nvSpPr>
          <p:cNvPr id="7" name="Content Placeholder 6"/>
          <p:cNvSpPr>
            <a:spLocks noGrp="1"/>
          </p:cNvSpPr>
          <p:nvPr>
            <p:ph sz="quarter" idx="13"/>
          </p:nvPr>
        </p:nvSpPr>
        <p:spPr>
          <a:xfrm>
            <a:off x="266701" y="1158875"/>
            <a:ext cx="11605684" cy="5360988"/>
          </a:xfrm>
          <a:prstGeom prst="rect">
            <a:avLst/>
          </a:prstGeom>
        </p:spPr>
        <p:txBody>
          <a:bodyPr vert="horz"/>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041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 name="Title 1"/>
          <p:cNvSpPr>
            <a:spLocks noGrp="1"/>
          </p:cNvSpPr>
          <p:nvPr>
            <p:ph type="title"/>
          </p:nvPr>
        </p:nvSpPr>
        <p:spPr>
          <a:xfrm>
            <a:off x="2668038" y="0"/>
            <a:ext cx="8309316" cy="964406"/>
          </a:xfrm>
          <a:prstGeom prst="rect">
            <a:avLst/>
          </a:prstGeom>
        </p:spPr>
        <p:txBody>
          <a:bodyPr vert="horz" anchor="ctr"/>
          <a:lstStyle>
            <a:lvl1pPr>
              <a:defRPr sz="2800">
                <a:solidFill>
                  <a:srgbClr val="FFFFFF"/>
                </a:solidFill>
              </a:defRPr>
            </a:lvl1pPr>
          </a:lstStyle>
          <a:p>
            <a:r>
              <a:rPr lang="en-US" dirty="0"/>
              <a:t>Click to edit Master title style</a:t>
            </a:r>
          </a:p>
        </p:txBody>
      </p:sp>
      <p:sp>
        <p:nvSpPr>
          <p:cNvPr id="3" name="Footer Placeholder 2"/>
          <p:cNvSpPr>
            <a:spLocks noGrp="1"/>
          </p:cNvSpPr>
          <p:nvPr>
            <p:ph type="ftr" sz="quarter" idx="10"/>
          </p:nvPr>
        </p:nvSpPr>
        <p:spPr/>
        <p:txBody>
          <a:bodyPr/>
          <a:lstStyle/>
          <a:p>
            <a:endParaRPr lang="en-US"/>
          </a:p>
        </p:txBody>
      </p:sp>
      <p:sp>
        <p:nvSpPr>
          <p:cNvPr id="4" name="Slide Number Placeholder 3"/>
          <p:cNvSpPr>
            <a:spLocks noGrp="1"/>
          </p:cNvSpPr>
          <p:nvPr>
            <p:ph type="sldNum" sz="quarter" idx="11"/>
          </p:nvPr>
        </p:nvSpPr>
        <p:spPr/>
        <p:txBody>
          <a:bodyPr/>
          <a:lstStyle/>
          <a:p>
            <a:fld id="{24528EB1-4DC2-B445-862E-7D59106F092A}" type="slidenum">
              <a:rPr lang="en-US" smtClean="0"/>
              <a:t>‹#›</a:t>
            </a:fld>
            <a:endParaRPr lang="en-US"/>
          </a:p>
        </p:txBody>
      </p:sp>
      <p:sp>
        <p:nvSpPr>
          <p:cNvPr id="5" name="Date Placeholder 4"/>
          <p:cNvSpPr>
            <a:spLocks noGrp="1"/>
          </p:cNvSpPr>
          <p:nvPr>
            <p:ph type="dt" sz="half" idx="12"/>
          </p:nvPr>
        </p:nvSpPr>
        <p:spPr/>
        <p:txBody>
          <a:bodyPr/>
          <a:lstStyle/>
          <a:p>
            <a:endParaRPr lang="en-US"/>
          </a:p>
        </p:txBody>
      </p:sp>
    </p:spTree>
    <p:extLst>
      <p:ext uri="{BB962C8B-B14F-4D97-AF65-F5344CB8AC3E}">
        <p14:creationId xmlns:p14="http://schemas.microsoft.com/office/powerpoint/2010/main" val="2463736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8"/>
            <a:ext cx="12192000" cy="64633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4800" b="1">
                <a:solidFill>
                  <a:srgbClr val="000090"/>
                </a:solidFill>
                <a:latin typeface="Arial Rounded MT Bold"/>
                <a:cs typeface="Arial Rounded MT Bold"/>
              </a:rPr>
              <a:t>BACKUP</a:t>
            </a:r>
          </a:p>
        </p:txBody>
      </p:sp>
    </p:spTree>
    <p:extLst>
      <p:ext uri="{BB962C8B-B14F-4D97-AF65-F5344CB8AC3E}">
        <p14:creationId xmlns:p14="http://schemas.microsoft.com/office/powerpoint/2010/main" val="3635373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86415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35253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id-ID" dirty="0"/>
          </a:p>
        </p:txBody>
      </p:sp>
      <p:sp>
        <p:nvSpPr>
          <p:cNvPr id="4" name="Content Placeholder 3"/>
          <p:cNvSpPr>
            <a:spLocks noGrp="1"/>
          </p:cNvSpPr>
          <p:nvPr>
            <p:ph sz="half" idx="2"/>
          </p:nvPr>
        </p:nvSpPr>
        <p:spPr>
          <a:xfrm>
            <a:off x="6172200" y="1825625"/>
            <a:ext cx="5181600" cy="435133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id-ID" dirty="0"/>
          </a:p>
        </p:txBody>
      </p:sp>
      <p:sp>
        <p:nvSpPr>
          <p:cNvPr id="11" name="Title 10"/>
          <p:cNvSpPr>
            <a:spLocks noGrp="1"/>
          </p:cNvSpPr>
          <p:nvPr>
            <p:ph type="title"/>
          </p:nvPr>
        </p:nvSpPr>
        <p:spPr/>
        <p:txBody>
          <a:bodyPr/>
          <a:lstStyle>
            <a:lvl1pPr>
              <a:defRPr b="1">
                <a:solidFill>
                  <a:srgbClr val="293472"/>
                </a:solidFill>
                <a:latin typeface="Charis SIL"/>
                <a:cs typeface="Charis SIL"/>
              </a:defRPr>
            </a:lvl1pPr>
          </a:lstStyle>
          <a:p>
            <a:r>
              <a:rPr lang="en-US" dirty="0"/>
              <a:t>Click to edit Master title style</a:t>
            </a:r>
          </a:p>
        </p:txBody>
      </p:sp>
    </p:spTree>
    <p:extLst>
      <p:ext uri="{BB962C8B-B14F-4D97-AF65-F5344CB8AC3E}">
        <p14:creationId xmlns:p14="http://schemas.microsoft.com/office/powerpoint/2010/main" val="231367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6"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2831746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Slide">
  <p:cSld name="Title Slide">
    <p:bg>
      <p:bgPr>
        <a:solidFill>
          <a:schemeClr val="dk1"/>
        </a:solidFill>
        <a:effectLst/>
      </p:bgPr>
    </p:bg>
    <p:spTree>
      <p:nvGrpSpPr>
        <p:cNvPr id="1" name="Shape 13"/>
        <p:cNvGrpSpPr/>
        <p:nvPr/>
      </p:nvGrpSpPr>
      <p:grpSpPr>
        <a:xfrm>
          <a:off x="0" y="0"/>
          <a:ext cx="0" cy="0"/>
          <a:chOff x="0" y="0"/>
          <a:chExt cx="0" cy="0"/>
        </a:xfrm>
      </p:grpSpPr>
      <p:sp>
        <p:nvSpPr>
          <p:cNvPr id="14" name="Google Shape;14;p2"/>
          <p:cNvSpPr txBox="1">
            <a:spLocks noGrp="1"/>
          </p:cNvSpPr>
          <p:nvPr>
            <p:ph type="subTitle" idx="1"/>
          </p:nvPr>
        </p:nvSpPr>
        <p:spPr>
          <a:xfrm>
            <a:off x="852038" y="3865805"/>
            <a:ext cx="10501255" cy="795787"/>
          </a:xfrm>
          <a:prstGeom prst="rect">
            <a:avLst/>
          </a:prstGeom>
          <a:noFill/>
          <a:ln>
            <a:noFill/>
          </a:ln>
        </p:spPr>
        <p:txBody>
          <a:bodyPr spcFirstLastPara="1" wrap="square" lIns="91425" tIns="45700" rIns="91425" bIns="45700" anchor="ctr" anchorCtr="0">
            <a:noAutofit/>
          </a:bodyPr>
          <a:lstStyle>
            <a:lvl1pPr lvl="0" algn="ctr">
              <a:lnSpc>
                <a:spcPct val="90000"/>
              </a:lnSpc>
              <a:spcBef>
                <a:spcPts val="1000"/>
              </a:spcBef>
              <a:spcAft>
                <a:spcPts val="0"/>
              </a:spcAft>
              <a:buClr>
                <a:srgbClr val="293472"/>
              </a:buClr>
              <a:buSzPts val="2200"/>
              <a:buNone/>
              <a:defRPr sz="2200" b="1">
                <a:solidFill>
                  <a:srgbClr val="293472"/>
                </a:solidFill>
                <a:latin typeface="Roboto"/>
                <a:ea typeface="Roboto"/>
                <a:cs typeface="Roboto"/>
                <a:sym typeface="Roboto"/>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5" name="Google Shape;15;p2"/>
          <p:cNvSpPr txBox="1">
            <a:spLocks noGrp="1"/>
          </p:cNvSpPr>
          <p:nvPr>
            <p:ph type="title"/>
          </p:nvPr>
        </p:nvSpPr>
        <p:spPr>
          <a:xfrm>
            <a:off x="838200" y="2297401"/>
            <a:ext cx="10515600" cy="1325563"/>
          </a:xfrm>
          <a:prstGeom prst="rect">
            <a:avLst/>
          </a:prstGeom>
          <a:noFill/>
          <a:ln>
            <a:noFill/>
          </a:ln>
        </p:spPr>
        <p:txBody>
          <a:bodyPr spcFirstLastPara="1" wrap="square" lIns="91425" tIns="45700" rIns="91425" bIns="45700" anchor="ctr" anchorCtr="0">
            <a:noAutofit/>
          </a:bodyPr>
          <a:lstStyle>
            <a:lvl1pPr lvl="0" algn="ctr">
              <a:lnSpc>
                <a:spcPct val="90000"/>
              </a:lnSpc>
              <a:spcBef>
                <a:spcPts val="0"/>
              </a:spcBef>
              <a:spcAft>
                <a:spcPts val="0"/>
              </a:spcAft>
              <a:buClr>
                <a:srgbClr val="293472"/>
              </a:buClr>
              <a:buSzPts val="3000"/>
              <a:buFont typeface="Calibri"/>
              <a:buNone/>
              <a:defRPr sz="3000">
                <a:solidFill>
                  <a:srgbClr val="29347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2"/>
          <p:cNvSpPr txBox="1">
            <a:spLocks noGrp="1"/>
          </p:cNvSpPr>
          <p:nvPr>
            <p:ph type="body" idx="2"/>
          </p:nvPr>
        </p:nvSpPr>
        <p:spPr>
          <a:xfrm>
            <a:off x="830729" y="4753092"/>
            <a:ext cx="10522555" cy="374691"/>
          </a:xfrm>
          <a:prstGeom prst="rect">
            <a:avLst/>
          </a:prstGeom>
          <a:noFill/>
          <a:ln>
            <a:noFill/>
          </a:ln>
        </p:spPr>
        <p:txBody>
          <a:bodyPr spcFirstLastPara="1" wrap="square" lIns="91425" tIns="45700" rIns="91425" bIns="45700" anchor="t" anchorCtr="0">
            <a:noAutofit/>
          </a:bodyPr>
          <a:lstStyle>
            <a:lvl1pPr marL="457178" lvl="0" indent="-228589" algn="ctr">
              <a:lnSpc>
                <a:spcPct val="90000"/>
              </a:lnSpc>
              <a:spcBef>
                <a:spcPts val="1000"/>
              </a:spcBef>
              <a:spcAft>
                <a:spcPts val="0"/>
              </a:spcAft>
              <a:buClr>
                <a:srgbClr val="293472"/>
              </a:buClr>
              <a:buSzPts val="1800"/>
              <a:buNone/>
              <a:defRPr sz="1800">
                <a:solidFill>
                  <a:srgbClr val="293472"/>
                </a:solidFill>
              </a:defRPr>
            </a:lvl1pPr>
            <a:lvl2pPr marL="914354" lvl="1" indent="-228589" algn="l">
              <a:lnSpc>
                <a:spcPct val="90000"/>
              </a:lnSpc>
              <a:spcBef>
                <a:spcPts val="500"/>
              </a:spcBef>
              <a:spcAft>
                <a:spcPts val="0"/>
              </a:spcAft>
              <a:buClr>
                <a:srgbClr val="888888"/>
              </a:buClr>
              <a:buSzPts val="2000"/>
              <a:buNone/>
              <a:defRPr sz="2000">
                <a:solidFill>
                  <a:srgbClr val="888888"/>
                </a:solidFill>
              </a:defRPr>
            </a:lvl2pPr>
            <a:lvl3pPr marL="1371532" lvl="2" indent="-228589" algn="l">
              <a:lnSpc>
                <a:spcPct val="90000"/>
              </a:lnSpc>
              <a:spcBef>
                <a:spcPts val="500"/>
              </a:spcBef>
              <a:spcAft>
                <a:spcPts val="0"/>
              </a:spcAft>
              <a:buClr>
                <a:srgbClr val="888888"/>
              </a:buClr>
              <a:buSzPts val="1800"/>
              <a:buNone/>
              <a:defRPr sz="1800">
                <a:solidFill>
                  <a:srgbClr val="888888"/>
                </a:solidFill>
              </a:defRPr>
            </a:lvl3pPr>
            <a:lvl4pPr marL="1828709" lvl="3" indent="-228589" algn="l">
              <a:lnSpc>
                <a:spcPct val="90000"/>
              </a:lnSpc>
              <a:spcBef>
                <a:spcPts val="500"/>
              </a:spcBef>
              <a:spcAft>
                <a:spcPts val="0"/>
              </a:spcAft>
              <a:buClr>
                <a:srgbClr val="888888"/>
              </a:buClr>
              <a:buSzPts val="1600"/>
              <a:buNone/>
              <a:defRPr sz="1600">
                <a:solidFill>
                  <a:srgbClr val="888888"/>
                </a:solidFill>
              </a:defRPr>
            </a:lvl4pPr>
            <a:lvl5pPr marL="2285886" lvl="4" indent="-228589" algn="l">
              <a:lnSpc>
                <a:spcPct val="90000"/>
              </a:lnSpc>
              <a:spcBef>
                <a:spcPts val="500"/>
              </a:spcBef>
              <a:spcAft>
                <a:spcPts val="0"/>
              </a:spcAft>
              <a:buClr>
                <a:srgbClr val="888888"/>
              </a:buClr>
              <a:buSzPts val="1600"/>
              <a:buNone/>
              <a:defRPr sz="1600">
                <a:solidFill>
                  <a:srgbClr val="888888"/>
                </a:solidFill>
              </a:defRPr>
            </a:lvl5pPr>
            <a:lvl6pPr marL="2743062" lvl="5" indent="-228589" algn="l">
              <a:lnSpc>
                <a:spcPct val="90000"/>
              </a:lnSpc>
              <a:spcBef>
                <a:spcPts val="500"/>
              </a:spcBef>
              <a:spcAft>
                <a:spcPts val="0"/>
              </a:spcAft>
              <a:buClr>
                <a:srgbClr val="888888"/>
              </a:buClr>
              <a:buSzPts val="1600"/>
              <a:buNone/>
              <a:defRPr sz="1600">
                <a:solidFill>
                  <a:srgbClr val="888888"/>
                </a:solidFill>
              </a:defRPr>
            </a:lvl6pPr>
            <a:lvl7pPr marL="3200240" lvl="6" indent="-228589" algn="l">
              <a:lnSpc>
                <a:spcPct val="90000"/>
              </a:lnSpc>
              <a:spcBef>
                <a:spcPts val="500"/>
              </a:spcBef>
              <a:spcAft>
                <a:spcPts val="0"/>
              </a:spcAft>
              <a:buClr>
                <a:srgbClr val="888888"/>
              </a:buClr>
              <a:buSzPts val="1600"/>
              <a:buNone/>
              <a:defRPr sz="1600">
                <a:solidFill>
                  <a:srgbClr val="888888"/>
                </a:solidFill>
              </a:defRPr>
            </a:lvl7pPr>
            <a:lvl8pPr marL="3657418" lvl="7" indent="-228589" algn="l">
              <a:lnSpc>
                <a:spcPct val="90000"/>
              </a:lnSpc>
              <a:spcBef>
                <a:spcPts val="500"/>
              </a:spcBef>
              <a:spcAft>
                <a:spcPts val="0"/>
              </a:spcAft>
              <a:buClr>
                <a:srgbClr val="888888"/>
              </a:buClr>
              <a:buSzPts val="1600"/>
              <a:buNone/>
              <a:defRPr sz="1600">
                <a:solidFill>
                  <a:srgbClr val="888888"/>
                </a:solidFill>
              </a:defRPr>
            </a:lvl8pPr>
            <a:lvl9pPr marL="4114594" lvl="8" indent="-228589"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7" name="Google Shape;17;p2"/>
          <p:cNvSpPr txBox="1">
            <a:spLocks noGrp="1"/>
          </p:cNvSpPr>
          <p:nvPr>
            <p:ph type="body" idx="3"/>
          </p:nvPr>
        </p:nvSpPr>
        <p:spPr>
          <a:xfrm>
            <a:off x="830729" y="5136476"/>
            <a:ext cx="10522555" cy="374691"/>
          </a:xfrm>
          <a:prstGeom prst="rect">
            <a:avLst/>
          </a:prstGeom>
          <a:noFill/>
          <a:ln>
            <a:noFill/>
          </a:ln>
        </p:spPr>
        <p:txBody>
          <a:bodyPr spcFirstLastPara="1" wrap="square" lIns="91425" tIns="45700" rIns="91425" bIns="45700" anchor="t" anchorCtr="0">
            <a:noAutofit/>
          </a:bodyPr>
          <a:lstStyle>
            <a:lvl1pPr marL="457178" lvl="0" indent="-228589" algn="ctr">
              <a:lnSpc>
                <a:spcPct val="90000"/>
              </a:lnSpc>
              <a:spcBef>
                <a:spcPts val="1000"/>
              </a:spcBef>
              <a:spcAft>
                <a:spcPts val="0"/>
              </a:spcAft>
              <a:buClr>
                <a:srgbClr val="293472"/>
              </a:buClr>
              <a:buSzPts val="1200"/>
              <a:buNone/>
              <a:defRPr sz="1200">
                <a:solidFill>
                  <a:srgbClr val="293472"/>
                </a:solidFill>
              </a:defRPr>
            </a:lvl1pPr>
            <a:lvl2pPr marL="914354" lvl="1" indent="-228589" algn="l">
              <a:lnSpc>
                <a:spcPct val="90000"/>
              </a:lnSpc>
              <a:spcBef>
                <a:spcPts val="500"/>
              </a:spcBef>
              <a:spcAft>
                <a:spcPts val="0"/>
              </a:spcAft>
              <a:buClr>
                <a:srgbClr val="888888"/>
              </a:buClr>
              <a:buSzPts val="2000"/>
              <a:buNone/>
              <a:defRPr sz="2000">
                <a:solidFill>
                  <a:srgbClr val="888888"/>
                </a:solidFill>
              </a:defRPr>
            </a:lvl2pPr>
            <a:lvl3pPr marL="1371532" lvl="2" indent="-228589" algn="l">
              <a:lnSpc>
                <a:spcPct val="90000"/>
              </a:lnSpc>
              <a:spcBef>
                <a:spcPts val="500"/>
              </a:spcBef>
              <a:spcAft>
                <a:spcPts val="0"/>
              </a:spcAft>
              <a:buClr>
                <a:srgbClr val="888888"/>
              </a:buClr>
              <a:buSzPts val="1800"/>
              <a:buNone/>
              <a:defRPr sz="1800">
                <a:solidFill>
                  <a:srgbClr val="888888"/>
                </a:solidFill>
              </a:defRPr>
            </a:lvl3pPr>
            <a:lvl4pPr marL="1828709" lvl="3" indent="-228589" algn="l">
              <a:lnSpc>
                <a:spcPct val="90000"/>
              </a:lnSpc>
              <a:spcBef>
                <a:spcPts val="500"/>
              </a:spcBef>
              <a:spcAft>
                <a:spcPts val="0"/>
              </a:spcAft>
              <a:buClr>
                <a:srgbClr val="888888"/>
              </a:buClr>
              <a:buSzPts val="1600"/>
              <a:buNone/>
              <a:defRPr sz="1600">
                <a:solidFill>
                  <a:srgbClr val="888888"/>
                </a:solidFill>
              </a:defRPr>
            </a:lvl4pPr>
            <a:lvl5pPr marL="2285886" lvl="4" indent="-228589" algn="l">
              <a:lnSpc>
                <a:spcPct val="90000"/>
              </a:lnSpc>
              <a:spcBef>
                <a:spcPts val="500"/>
              </a:spcBef>
              <a:spcAft>
                <a:spcPts val="0"/>
              </a:spcAft>
              <a:buClr>
                <a:srgbClr val="888888"/>
              </a:buClr>
              <a:buSzPts val="1600"/>
              <a:buNone/>
              <a:defRPr sz="1600">
                <a:solidFill>
                  <a:srgbClr val="888888"/>
                </a:solidFill>
              </a:defRPr>
            </a:lvl5pPr>
            <a:lvl6pPr marL="2743062" lvl="5" indent="-228589" algn="l">
              <a:lnSpc>
                <a:spcPct val="90000"/>
              </a:lnSpc>
              <a:spcBef>
                <a:spcPts val="500"/>
              </a:spcBef>
              <a:spcAft>
                <a:spcPts val="0"/>
              </a:spcAft>
              <a:buClr>
                <a:srgbClr val="888888"/>
              </a:buClr>
              <a:buSzPts val="1600"/>
              <a:buNone/>
              <a:defRPr sz="1600">
                <a:solidFill>
                  <a:srgbClr val="888888"/>
                </a:solidFill>
              </a:defRPr>
            </a:lvl6pPr>
            <a:lvl7pPr marL="3200240" lvl="6" indent="-228589" algn="l">
              <a:lnSpc>
                <a:spcPct val="90000"/>
              </a:lnSpc>
              <a:spcBef>
                <a:spcPts val="500"/>
              </a:spcBef>
              <a:spcAft>
                <a:spcPts val="0"/>
              </a:spcAft>
              <a:buClr>
                <a:srgbClr val="888888"/>
              </a:buClr>
              <a:buSzPts val="1600"/>
              <a:buNone/>
              <a:defRPr sz="1600">
                <a:solidFill>
                  <a:srgbClr val="888888"/>
                </a:solidFill>
              </a:defRPr>
            </a:lvl7pPr>
            <a:lvl8pPr marL="3657418" lvl="7" indent="-228589" algn="l">
              <a:lnSpc>
                <a:spcPct val="90000"/>
              </a:lnSpc>
              <a:spcBef>
                <a:spcPts val="500"/>
              </a:spcBef>
              <a:spcAft>
                <a:spcPts val="0"/>
              </a:spcAft>
              <a:buClr>
                <a:srgbClr val="888888"/>
              </a:buClr>
              <a:buSzPts val="1600"/>
              <a:buNone/>
              <a:defRPr sz="1600">
                <a:solidFill>
                  <a:srgbClr val="888888"/>
                </a:solidFill>
              </a:defRPr>
            </a:lvl8pPr>
            <a:lvl9pPr marL="4114594" lvl="8" indent="-228589" algn="l">
              <a:lnSpc>
                <a:spcPct val="90000"/>
              </a:lnSpc>
              <a:spcBef>
                <a:spcPts val="500"/>
              </a:spcBef>
              <a:spcAft>
                <a:spcPts val="0"/>
              </a:spcAft>
              <a:buClr>
                <a:srgbClr val="888888"/>
              </a:buClr>
              <a:buSzPts val="1600"/>
              <a:buNone/>
              <a:defRPr sz="1600">
                <a:solidFill>
                  <a:srgbClr val="888888"/>
                </a:solidFill>
              </a:defRPr>
            </a:lvl9pPr>
          </a:lstStyle>
          <a:p>
            <a:endParaRPr/>
          </a:p>
        </p:txBody>
      </p:sp>
    </p:spTree>
    <p:extLst>
      <p:ext uri="{BB962C8B-B14F-4D97-AF65-F5344CB8AC3E}">
        <p14:creationId xmlns:p14="http://schemas.microsoft.com/office/powerpoint/2010/main" val="280550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28657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15930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6"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19135474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For Us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pic>
        <p:nvPicPr>
          <p:cNvPr id="7" name="Picture 6">
            <a:extLst>
              <a:ext uri="{FF2B5EF4-FFF2-40B4-BE49-F238E27FC236}">
                <a16:creationId xmlns:a16="http://schemas.microsoft.com/office/drawing/2014/main" id="{20A92427-416E-FE48-A31E-73E7DD1A1197}"/>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275783" y="3033728"/>
            <a:ext cx="1077216" cy="890713"/>
          </a:xfrm>
          <a:prstGeom prst="rect">
            <a:avLst/>
          </a:prstGeom>
        </p:spPr>
      </p:pic>
      <p:pic>
        <p:nvPicPr>
          <p:cNvPr id="8" name="Picture 7">
            <a:extLst>
              <a:ext uri="{FF2B5EF4-FFF2-40B4-BE49-F238E27FC236}">
                <a16:creationId xmlns:a16="http://schemas.microsoft.com/office/drawing/2014/main" id="{3E4191DF-B26B-8945-94BD-4BD638084925}"/>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682318" y="3019349"/>
            <a:ext cx="964041" cy="910483"/>
          </a:xfrm>
          <a:prstGeom prst="rect">
            <a:avLst/>
          </a:prstGeom>
        </p:spPr>
      </p:pic>
      <p:pic>
        <p:nvPicPr>
          <p:cNvPr id="11" name="Picture 10">
            <a:extLst>
              <a:ext uri="{FF2B5EF4-FFF2-40B4-BE49-F238E27FC236}">
                <a16:creationId xmlns:a16="http://schemas.microsoft.com/office/drawing/2014/main" id="{74AB10F0-E507-0C4C-A726-C009BCAF1FD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221658" y="3024349"/>
            <a:ext cx="900484" cy="900484"/>
          </a:xfrm>
          <a:prstGeom prst="rect">
            <a:avLst/>
          </a:prstGeom>
        </p:spPr>
      </p:pic>
      <p:pic>
        <p:nvPicPr>
          <p:cNvPr id="15" name="Picture 14">
            <a:extLst>
              <a:ext uri="{FF2B5EF4-FFF2-40B4-BE49-F238E27FC236}">
                <a16:creationId xmlns:a16="http://schemas.microsoft.com/office/drawing/2014/main" id="{79888A8F-835F-2149-BDE0-D234D33247F5}"/>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453876" y="3019349"/>
            <a:ext cx="1098653" cy="1087987"/>
          </a:xfrm>
          <a:prstGeom prst="rect">
            <a:avLst/>
          </a:prstGeom>
        </p:spPr>
      </p:pic>
      <p:pic>
        <p:nvPicPr>
          <p:cNvPr id="17" name="Picture 16">
            <a:extLst>
              <a:ext uri="{FF2B5EF4-FFF2-40B4-BE49-F238E27FC236}">
                <a16:creationId xmlns:a16="http://schemas.microsoft.com/office/drawing/2014/main" id="{00E34357-53CB-2741-9195-BB161B16D346}"/>
              </a:ext>
            </a:extLst>
          </p:cNvPr>
          <p:cNvPicPr>
            <a:picLocks noChangeAspect="1"/>
          </p:cNvPicPr>
          <p:nvPr/>
        </p:nvPicPr>
        <p:blipFill>
          <a:blip r:embed="rId6"/>
          <a:stretch>
            <a:fillRect/>
          </a:stretch>
        </p:blipFill>
        <p:spPr>
          <a:xfrm>
            <a:off x="8884265" y="3237653"/>
            <a:ext cx="1818665" cy="496636"/>
          </a:xfrm>
          <a:prstGeom prst="rect">
            <a:avLst/>
          </a:prstGeom>
        </p:spPr>
      </p:pic>
      <p:sp>
        <p:nvSpPr>
          <p:cNvPr id="12" name="Title 2"/>
          <p:cNvSpPr>
            <a:spLocks noGrp="1"/>
          </p:cNvSpPr>
          <p:nvPr>
            <p:ph type="title" hasCustomPrompt="1"/>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Logos</a:t>
            </a:r>
          </a:p>
        </p:txBody>
      </p:sp>
      <p:pic>
        <p:nvPicPr>
          <p:cNvPr id="13" name="Picture 12">
            <a:extLst>
              <a:ext uri="{FF2B5EF4-FFF2-40B4-BE49-F238E27FC236}">
                <a16:creationId xmlns:a16="http://schemas.microsoft.com/office/drawing/2014/main" id="{6C26CCF7-2416-F54B-8C58-3955DD80C2F6}"/>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5021547" y="3003659"/>
            <a:ext cx="914400" cy="1056133"/>
          </a:xfrm>
          <a:prstGeom prst="rect">
            <a:avLst/>
          </a:prstGeom>
        </p:spPr>
      </p:pic>
    </p:spTree>
    <p:extLst>
      <p:ext uri="{BB962C8B-B14F-4D97-AF65-F5344CB8AC3E}">
        <p14:creationId xmlns:p14="http://schemas.microsoft.com/office/powerpoint/2010/main" val="655041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7" name="Rectangle 6"/>
          <p:cNvSpPr/>
          <p:nvPr/>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9" name="Rectangle 8"/>
          <p:cNvSpPr/>
          <p:nvPr/>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a:solidFill>
                  <a:srgbClr val="FF0000"/>
                </a:solidFill>
                <a:latin typeface="Arial Narrow"/>
                <a:ea typeface="Times New Roman"/>
                <a:cs typeface="Arial"/>
              </a:rPr>
              <a:t>ITAR Restricted </a:t>
            </a:r>
            <a:br>
              <a:rPr lang="en-US" sz="1400" b="1">
                <a:latin typeface="Arial Narrow"/>
                <a:ea typeface="Times New Roman"/>
                <a:cs typeface="Arial"/>
              </a:rPr>
            </a:br>
            <a:r>
              <a:rPr lang="en-US" sz="1400" b="1">
                <a:latin typeface="Arial Narrow"/>
                <a:ea typeface="Times New Roman"/>
                <a:cs typeface="Arial"/>
              </a:rPr>
              <a:t>-- International Traffic in Arms Regulations (ITAR) Notice –</a:t>
            </a:r>
          </a:p>
          <a:p>
            <a:pPr>
              <a:lnSpc>
                <a:spcPct val="110000"/>
              </a:lnSpc>
            </a:pPr>
            <a:r>
              <a:rPr lang="en-US" sz="1333" b="1">
                <a:solidFill>
                  <a:srgbClr val="FF0000"/>
                </a:solidFill>
                <a:latin typeface="Arial"/>
                <a:cs typeface="Arial"/>
              </a:rPr>
              <a:t>WARNING: </a:t>
            </a:r>
            <a:r>
              <a:rPr lang="en-US" sz="1333" b="1">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a:latin typeface="Times New Roman"/>
              <a:ea typeface="Times New Roman"/>
              <a:cs typeface="Arial"/>
            </a:endParaRPr>
          </a:p>
          <a:p>
            <a:pPr>
              <a:lnSpc>
                <a:spcPct val="110000"/>
              </a:lnSpc>
            </a:pPr>
            <a:r>
              <a:rPr lang="en-US" sz="1333">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a:latin typeface="Times New Roman"/>
              <a:ea typeface="Times New Roman"/>
              <a:cs typeface="Arial"/>
            </a:endParaRPr>
          </a:p>
        </p:txBody>
      </p:sp>
      <p:sp>
        <p:nvSpPr>
          <p:cNvPr id="10" name="Rectangle 9"/>
          <p:cNvSpPr/>
          <p:nvPr/>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2" name="TextBox 1"/>
          <p:cNvSpPr txBox="1"/>
          <p:nvPr/>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1" name="Rectangle 10"/>
          <p:cNvSpPr/>
          <p:nvPr/>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2" name="TextBox 11"/>
          <p:cNvSpPr txBox="1"/>
          <p:nvPr/>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Tree>
    <p:extLst>
      <p:ext uri="{BB962C8B-B14F-4D97-AF65-F5344CB8AC3E}">
        <p14:creationId xmlns:p14="http://schemas.microsoft.com/office/powerpoint/2010/main" val="21152484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11" name="Rectangle 10"/>
          <p:cNvSpPr/>
          <p:nvPr/>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Tree>
    <p:extLst>
      <p:ext uri="{BB962C8B-B14F-4D97-AF65-F5344CB8AC3E}">
        <p14:creationId xmlns:p14="http://schemas.microsoft.com/office/powerpoint/2010/main" val="2705116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0"/>
            <a:ext cx="10515600" cy="1325033"/>
          </a:xfrm>
          <a:prstGeom prst="rect">
            <a:avLst/>
          </a:prstGeom>
        </p:spPr>
        <p:txBody>
          <a:bodyPr/>
          <a:lstStyle>
            <a:lvl1pPr>
              <a:defRPr lang="en-US" sz="5400" b="0" smtClean="0">
                <a:solidFill>
                  <a:srgbClr val="000090"/>
                </a:solidFill>
                <a:cs typeface="Arial Rounded MT Bold"/>
              </a:defRPr>
            </a:lvl1pPr>
          </a:lstStyle>
          <a:p>
            <a:r>
              <a:rPr lang="en-US"/>
              <a:t>Click to edit Master title style</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5388386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Questions">
    <p:spTree>
      <p:nvGrpSpPr>
        <p:cNvPr id="1" name=""/>
        <p:cNvGrpSpPr/>
        <p:nvPr/>
      </p:nvGrpSpPr>
      <p:grpSpPr>
        <a:xfrm>
          <a:off x="0" y="0"/>
          <a:ext cx="0" cy="0"/>
          <a:chOff x="0" y="0"/>
          <a:chExt cx="0" cy="0"/>
        </a:xfrm>
      </p:grpSpPr>
      <p:sp>
        <p:nvSpPr>
          <p:cNvPr id="3" name="Title Placeholder 10"/>
          <p:cNvSpPr txBox="1">
            <a:spLocks/>
          </p:cNvSpPr>
          <p:nvPr/>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Tree>
    <p:extLst>
      <p:ext uri="{BB962C8B-B14F-4D97-AF65-F5344CB8AC3E}">
        <p14:creationId xmlns:p14="http://schemas.microsoft.com/office/powerpoint/2010/main" val="11434899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Backup">
    <p:spTree>
      <p:nvGrpSpPr>
        <p:cNvPr id="1" name=""/>
        <p:cNvGrpSpPr/>
        <p:nvPr/>
      </p:nvGrpSpPr>
      <p:grpSpPr>
        <a:xfrm>
          <a:off x="0" y="0"/>
          <a:ext cx="0" cy="0"/>
          <a:chOff x="0" y="0"/>
          <a:chExt cx="0" cy="0"/>
        </a:xfrm>
      </p:grpSpPr>
      <p:sp>
        <p:nvSpPr>
          <p:cNvPr id="3" name="Title Placeholder 10"/>
          <p:cNvSpPr txBox="1">
            <a:spLocks/>
          </p:cNvSpPr>
          <p:nvPr/>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Tree>
    <p:extLst>
      <p:ext uri="{BB962C8B-B14F-4D97-AF65-F5344CB8AC3E}">
        <p14:creationId xmlns:p14="http://schemas.microsoft.com/office/powerpoint/2010/main" val="819130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p:nvPicPr>
        <p:blipFill>
          <a:blip r:embed="rId2"/>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1050354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9_Custom Layout">
    <p:spTree>
      <p:nvGrpSpPr>
        <p:cNvPr id="1" name=""/>
        <p:cNvGrpSpPr/>
        <p:nvPr/>
      </p:nvGrpSpPr>
      <p:grpSpPr>
        <a:xfrm>
          <a:off x="0" y="0"/>
          <a:ext cx="0" cy="0"/>
          <a:chOff x="0" y="0"/>
          <a:chExt cx="0" cy="0"/>
        </a:xfrm>
      </p:grpSpPr>
      <p:pic>
        <p:nvPicPr>
          <p:cNvPr id="4" name="Picture 3" descr="TEMPO ppt Banner v8.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1065276"/>
          </a:xfrm>
          <a:prstGeom prst="rect">
            <a:avLst/>
          </a:prstGeom>
        </p:spPr>
      </p:pic>
      <p:sp>
        <p:nvSpPr>
          <p:cNvPr id="9" name="Title 1"/>
          <p:cNvSpPr>
            <a:spLocks noGrp="1"/>
          </p:cNvSpPr>
          <p:nvPr>
            <p:ph type="title"/>
          </p:nvPr>
        </p:nvSpPr>
        <p:spPr>
          <a:xfrm>
            <a:off x="2379609" y="274638"/>
            <a:ext cx="7963743" cy="638108"/>
          </a:xfrm>
          <a:prstGeom prst="rect">
            <a:avLst/>
          </a:prstGeom>
        </p:spPr>
        <p:txBody>
          <a:bodyPr vert="horz"/>
          <a:lstStyle>
            <a:lvl1pPr>
              <a:defRPr sz="2800" b="1" i="0">
                <a:solidFill>
                  <a:srgbClr val="FFFFFF"/>
                </a:solidFill>
                <a:latin typeface="Arial"/>
                <a:cs typeface="Arial"/>
              </a:defRPr>
            </a:lvl1pPr>
          </a:lstStyle>
          <a:p>
            <a:r>
              <a:rPr lang="en-US"/>
              <a:t>Click to edit Master title style</a:t>
            </a:r>
          </a:p>
        </p:txBody>
      </p:sp>
      <p:sp>
        <p:nvSpPr>
          <p:cNvPr id="7" name="Content Placeholder 2"/>
          <p:cNvSpPr>
            <a:spLocks noGrp="1"/>
          </p:cNvSpPr>
          <p:nvPr>
            <p:ph idx="1"/>
          </p:nvPr>
        </p:nvSpPr>
        <p:spPr>
          <a:xfrm>
            <a:off x="101600" y="1143000"/>
            <a:ext cx="11988800" cy="5410200"/>
          </a:xfrm>
          <a:prstGeom prst="rect">
            <a:avLst/>
          </a:prstGeom>
        </p:spPr>
        <p:txBody>
          <a:bodyPr/>
          <a:lstStyle>
            <a:lvl1pPr marL="342900" indent="-342900">
              <a:buClrTx/>
              <a:buFont typeface="Wingdings" charset="2"/>
              <a:buChar char="Ø"/>
              <a:defRPr b="1">
                <a:latin typeface="+mn-lt"/>
              </a:defRPr>
            </a:lvl1pPr>
            <a:lvl2pPr marL="742950" indent="-285750">
              <a:buClr>
                <a:srgbClr val="0000A9"/>
              </a:buClr>
              <a:buFont typeface="Arial"/>
              <a:buChar cha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8">
            <a:extLst>
              <a:ext uri="{FF2B5EF4-FFF2-40B4-BE49-F238E27FC236}">
                <a16:creationId xmlns:a16="http://schemas.microsoft.com/office/drawing/2014/main" id="{ED29E1B4-5585-C84C-8A32-8BAC3D59C839}"/>
              </a:ext>
            </a:extLst>
          </p:cNvPr>
          <p:cNvSpPr>
            <a:spLocks noGrp="1"/>
          </p:cNvSpPr>
          <p:nvPr>
            <p:ph type="sldNum" sz="quarter" idx="12"/>
          </p:nvPr>
        </p:nvSpPr>
        <p:spPr>
          <a:xfrm>
            <a:off x="9236440" y="6504026"/>
            <a:ext cx="2844800" cy="365125"/>
          </a:xfrm>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10" name="Footer Placeholder 4">
            <a:extLst>
              <a:ext uri="{FF2B5EF4-FFF2-40B4-BE49-F238E27FC236}">
                <a16:creationId xmlns:a16="http://schemas.microsoft.com/office/drawing/2014/main" id="{2EE3F73D-D53E-4649-A630-0572053E9E49}"/>
              </a:ext>
            </a:extLst>
          </p:cNvPr>
          <p:cNvSpPr>
            <a:spLocks noGrp="1"/>
          </p:cNvSpPr>
          <p:nvPr>
            <p:ph type="ftr" sz="quarter" idx="3"/>
          </p:nvPr>
        </p:nvSpPr>
        <p:spPr>
          <a:xfrm>
            <a:off x="4165600" y="6504026"/>
            <a:ext cx="3860800" cy="365125"/>
          </a:xfrm>
          <a:prstGeom prst="rect">
            <a:avLst/>
          </a:prstGeom>
        </p:spPr>
        <p:txBody>
          <a:bodyPr vert="horz" lIns="91440" tIns="45720" rIns="91440" bIns="45720" rtlCol="0" anchor="ctr"/>
          <a:lstStyle>
            <a:lvl1pPr algn="ctr">
              <a:defRPr sz="1100">
                <a:solidFill>
                  <a:schemeClr val="tx1">
                    <a:tint val="75000"/>
                  </a:schemeClr>
                </a:solidFill>
              </a:defRPr>
            </a:lvl1pPr>
          </a:lstStyle>
          <a:p>
            <a:endParaRPr lang="en-US"/>
          </a:p>
        </p:txBody>
      </p:sp>
    </p:spTree>
    <p:extLst>
      <p:ext uri="{BB962C8B-B14F-4D97-AF65-F5344CB8AC3E}">
        <p14:creationId xmlns:p14="http://schemas.microsoft.com/office/powerpoint/2010/main" val="29916803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5_Custom Layout">
  <p:cSld name="5_Custom Layout">
    <p:spTree>
      <p:nvGrpSpPr>
        <p:cNvPr id="1" name="Shape 69"/>
        <p:cNvGrpSpPr/>
        <p:nvPr/>
      </p:nvGrpSpPr>
      <p:grpSpPr>
        <a:xfrm>
          <a:off x="0" y="0"/>
          <a:ext cx="0" cy="0"/>
          <a:chOff x="0" y="0"/>
          <a:chExt cx="0" cy="0"/>
        </a:xfrm>
      </p:grpSpPr>
      <p:sp>
        <p:nvSpPr>
          <p:cNvPr id="72" name="Google Shape;72;p21"/>
          <p:cNvSpPr txBox="1">
            <a:spLocks noGrp="1"/>
          </p:cNvSpPr>
          <p:nvPr>
            <p:ph type="title"/>
          </p:nvPr>
        </p:nvSpPr>
        <p:spPr>
          <a:xfrm>
            <a:off x="2539931" y="274638"/>
            <a:ext cx="7963743" cy="638108"/>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D9D9D9"/>
              </a:buClr>
              <a:buSzPts val="2800"/>
              <a:buFont typeface="Arial Rounded"/>
              <a:buNone/>
              <a:defRPr sz="2800" b="1">
                <a:solidFill>
                  <a:srgbClr val="D9D9D9"/>
                </a:solidFill>
                <a:latin typeface="Arial Rounded"/>
                <a:ea typeface="Arial Rounded"/>
                <a:cs typeface="Arial Rounded"/>
                <a:sym typeface="Arial Rounde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1"/>
          <p:cNvSpPr txBox="1">
            <a:spLocks noGrp="1"/>
          </p:cNvSpPr>
          <p:nvPr>
            <p:ph type="ftr" idx="11"/>
          </p:nvPr>
        </p:nvSpPr>
        <p:spPr>
          <a:xfrm>
            <a:off x="3239543" y="6549635"/>
            <a:ext cx="5411508" cy="365125"/>
          </a:xfrm>
          <a:prstGeom prst="rect">
            <a:avLst/>
          </a:prstGeom>
          <a:noFill/>
          <a:ln>
            <a:noFill/>
          </a:ln>
        </p:spPr>
        <p:txBody>
          <a:bodyPr spcFirstLastPara="1" wrap="square" lIns="91425" tIns="45700" rIns="91425" bIns="45700" anchor="ctr" anchorCtr="0">
            <a:noAutofit/>
          </a:bodyPr>
          <a:lstStyle>
            <a:lvl1pPr marR="0" lvl="0" algn="ctr">
              <a:lnSpc>
                <a:spcPct val="100000"/>
              </a:lnSpc>
              <a:spcBef>
                <a:spcPts val="0"/>
              </a:spcBef>
              <a:spcAft>
                <a:spcPts val="0"/>
              </a:spcAft>
              <a:buClr>
                <a:srgbClr val="888888"/>
              </a:buClr>
              <a:buSzPts val="1200"/>
              <a:buFont typeface="Calibri"/>
              <a:buNone/>
              <a:defRPr sz="1200">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1"/>
          <p:cNvSpPr txBox="1">
            <a:spLocks noGrp="1"/>
          </p:cNvSpPr>
          <p:nvPr>
            <p:ph type="dt" idx="10"/>
          </p:nvPr>
        </p:nvSpPr>
        <p:spPr>
          <a:xfrm>
            <a:off x="231095" y="6550584"/>
            <a:ext cx="209615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200">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1475613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4_Custom Layout">
  <p:cSld name="4_Custom Layout">
    <p:spTree>
      <p:nvGrpSpPr>
        <p:cNvPr id="1" name="Shape 14"/>
        <p:cNvGrpSpPr/>
        <p:nvPr/>
      </p:nvGrpSpPr>
      <p:grpSpPr>
        <a:xfrm>
          <a:off x="0" y="0"/>
          <a:ext cx="0" cy="0"/>
          <a:chOff x="0" y="0"/>
          <a:chExt cx="0" cy="0"/>
        </a:xfrm>
      </p:grpSpPr>
    </p:spTree>
    <p:extLst>
      <p:ext uri="{BB962C8B-B14F-4D97-AF65-F5344CB8AC3E}">
        <p14:creationId xmlns:p14="http://schemas.microsoft.com/office/powerpoint/2010/main" val="5908300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600" y="1143000"/>
            <a:ext cx="11988800" cy="5410200"/>
          </a:xfrm>
          <a:prstGeom prst="rect">
            <a:avLst/>
          </a:prstGeom>
        </p:spPr>
        <p:txBody>
          <a:bodyPr/>
          <a:lstStyle>
            <a:lvl1pPr marL="257175" indent="-257175">
              <a:buClrTx/>
              <a:buFont typeface="Wingdings" charset="2"/>
              <a:buChar char="Ø"/>
              <a:defRPr b="1">
                <a:latin typeface="+mn-lt"/>
              </a:defRPr>
            </a:lvl1pPr>
            <a:lvl2pPr marL="557213" indent="-214313">
              <a:buClr>
                <a:srgbClr val="0000A9"/>
              </a:buClr>
              <a:buFont typeface="Arial"/>
              <a:buChar cha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txBox="1">
            <a:spLocks/>
          </p:cNvSpPr>
          <p:nvPr userDrawn="1"/>
        </p:nvSpPr>
        <p:spPr>
          <a:xfrm>
            <a:off x="9243484" y="6627813"/>
            <a:ext cx="2844800" cy="228600"/>
          </a:xfrm>
          <a:prstGeom prst="rect">
            <a:avLst/>
          </a:prstGeom>
        </p:spPr>
        <p:txBody>
          <a:bodyPr anchor="ctr"/>
          <a:lstStyle>
            <a:lvl1pPr eaLnBrk="0" hangingPunct="0">
              <a:defRPr sz="2400">
                <a:solidFill>
                  <a:schemeClr val="tx1"/>
                </a:solidFill>
                <a:latin typeface="Arial" charset="0"/>
                <a:ea typeface="ヒラギノ角ゴ Pro W3" charset="0"/>
                <a:cs typeface="ヒラギノ角ゴ Pro W3" charset="0"/>
              </a:defRPr>
            </a:lvl1pPr>
            <a:lvl2pPr marL="37931725" indent="-37474525" eaLnBrk="0" hangingPunct="0">
              <a:defRPr sz="2400">
                <a:solidFill>
                  <a:schemeClr val="tx1"/>
                </a:solidFill>
                <a:latin typeface="Arial" charset="0"/>
                <a:ea typeface="ヒラギノ角ゴ Pro W3" charset="0"/>
                <a:cs typeface="ヒラギノ角ゴ Pro W3" charset="0"/>
              </a:defRPr>
            </a:lvl2pPr>
            <a:lvl3pPr eaLnBrk="0" hangingPunct="0">
              <a:defRPr sz="2400">
                <a:solidFill>
                  <a:schemeClr val="tx1"/>
                </a:solidFill>
                <a:latin typeface="Arial" charset="0"/>
                <a:ea typeface="ヒラギノ角ゴ Pro W3" charset="0"/>
                <a:cs typeface="ヒラギノ角ゴ Pro W3" charset="0"/>
              </a:defRPr>
            </a:lvl3pPr>
            <a:lvl4pPr eaLnBrk="0" hangingPunct="0">
              <a:defRPr sz="2400">
                <a:solidFill>
                  <a:schemeClr val="tx1"/>
                </a:solidFill>
                <a:latin typeface="Arial" charset="0"/>
                <a:ea typeface="ヒラギノ角ゴ Pro W3" charset="0"/>
                <a:cs typeface="ヒラギノ角ゴ Pro W3" charset="0"/>
              </a:defRPr>
            </a:lvl4pPr>
            <a:lvl5pPr eaLnBrk="0" hangingPunct="0">
              <a:defRPr sz="2400">
                <a:solidFill>
                  <a:schemeClr val="tx1"/>
                </a:solidFill>
                <a:latin typeface="Arial" charset="0"/>
                <a:ea typeface="ヒラギノ角ゴ Pro W3" charset="0"/>
                <a:cs typeface="ヒラギノ角ゴ Pro W3" charset="0"/>
              </a:defRPr>
            </a:lvl5pPr>
            <a:lvl6pPr marL="4572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9144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1371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18288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r" eaLnBrk="1" hangingPunct="1">
              <a:defRPr/>
            </a:pPr>
            <a:fld id="{4609CC25-F897-7C4C-A607-3A4F014AEC31}" type="slidenum">
              <a:rPr lang="en-US" sz="750" smtClean="0">
                <a:solidFill>
                  <a:srgbClr val="000000"/>
                </a:solidFill>
                <a:latin typeface="Calibri" charset="0"/>
              </a:rPr>
              <a:pPr algn="r" eaLnBrk="1" hangingPunct="1">
                <a:defRPr/>
              </a:pPr>
              <a:t>‹#›</a:t>
            </a:fld>
            <a:endParaRPr lang="en-US" sz="750">
              <a:solidFill>
                <a:srgbClr val="000000"/>
              </a:solidFill>
              <a:latin typeface="Calibri" charset="0"/>
            </a:endParaRPr>
          </a:p>
        </p:txBody>
      </p:sp>
      <p:sp>
        <p:nvSpPr>
          <p:cNvPr id="2" name="Title 1"/>
          <p:cNvSpPr>
            <a:spLocks noGrp="1"/>
          </p:cNvSpPr>
          <p:nvPr>
            <p:ph type="title"/>
          </p:nvPr>
        </p:nvSpPr>
        <p:spPr>
          <a:xfrm>
            <a:off x="2539933" y="274638"/>
            <a:ext cx="7451967" cy="638108"/>
          </a:xfrm>
          <a:prstGeom prst="rect">
            <a:avLst/>
          </a:prstGeom>
        </p:spPr>
        <p:txBody>
          <a:bodyPr vert="horz"/>
          <a:lstStyle>
            <a:lvl1pPr>
              <a:defRPr sz="2100">
                <a:solidFill>
                  <a:srgbClr val="D9D9D9"/>
                </a:solidFill>
                <a:latin typeface="Arial Rounded MT Bold"/>
                <a:cs typeface="Arial Rounded MT Bold"/>
              </a:defRPr>
            </a:lvl1pPr>
          </a:lstStyle>
          <a:p>
            <a:r>
              <a:rPr lang="en-US"/>
              <a:t>Click to edit Master title style</a:t>
            </a:r>
          </a:p>
        </p:txBody>
      </p:sp>
      <p:sp>
        <p:nvSpPr>
          <p:cNvPr id="6" name="Date Placeholder 2">
            <a:extLst>
              <a:ext uri="{FF2B5EF4-FFF2-40B4-BE49-F238E27FC236}">
                <a16:creationId xmlns:a16="http://schemas.microsoft.com/office/drawing/2014/main" id="{9CE51E9C-5593-4F02-8D43-69EB3594B706}"/>
              </a:ext>
            </a:extLst>
          </p:cNvPr>
          <p:cNvSpPr>
            <a:spLocks noGrp="1"/>
          </p:cNvSpPr>
          <p:nvPr>
            <p:ph type="dt" sz="half" idx="2"/>
          </p:nvPr>
        </p:nvSpPr>
        <p:spPr>
          <a:xfrm>
            <a:off x="0" y="6529700"/>
            <a:ext cx="2743200" cy="182880"/>
          </a:xfrm>
          <a:prstGeom prst="rect">
            <a:avLst/>
          </a:prstGeom>
        </p:spPr>
        <p:txBody>
          <a:bodyPr/>
          <a:lstStyle>
            <a:lvl1pPr>
              <a:defRPr sz="1350" b="0">
                <a:solidFill>
                  <a:schemeClr val="bg2">
                    <a:lumMod val="50000"/>
                  </a:schemeClr>
                </a:solidFill>
              </a:defRPr>
            </a:lvl1pPr>
          </a:lstStyle>
          <a:p>
            <a:endParaRPr lang="en-US"/>
          </a:p>
        </p:txBody>
      </p:sp>
      <p:grpSp>
        <p:nvGrpSpPr>
          <p:cNvPr id="5" name="Group 4">
            <a:extLst>
              <a:ext uri="{FF2B5EF4-FFF2-40B4-BE49-F238E27FC236}">
                <a16:creationId xmlns:a16="http://schemas.microsoft.com/office/drawing/2014/main" id="{4386602E-3498-4C57-BE6D-73C35B8809BF}"/>
              </a:ext>
            </a:extLst>
          </p:cNvPr>
          <p:cNvGrpSpPr/>
          <p:nvPr userDrawn="1"/>
        </p:nvGrpSpPr>
        <p:grpSpPr>
          <a:xfrm>
            <a:off x="10044215" y="41347"/>
            <a:ext cx="953829" cy="955748"/>
            <a:chOff x="10044214" y="41347"/>
            <a:chExt cx="953829" cy="955748"/>
          </a:xfrm>
        </p:grpSpPr>
        <p:pic>
          <p:nvPicPr>
            <p:cNvPr id="8" name="Picture 7">
              <a:extLst>
                <a:ext uri="{FF2B5EF4-FFF2-40B4-BE49-F238E27FC236}">
                  <a16:creationId xmlns:a16="http://schemas.microsoft.com/office/drawing/2014/main" id="{E878C91B-CCA6-4B39-B3E7-1EF35377DFC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096532" y="41347"/>
              <a:ext cx="816000" cy="940666"/>
            </a:xfrm>
            <a:prstGeom prst="rect">
              <a:avLst/>
            </a:prstGeom>
          </p:spPr>
        </p:pic>
        <p:sp>
          <p:nvSpPr>
            <p:cNvPr id="4" name="TextBox 3">
              <a:extLst>
                <a:ext uri="{FF2B5EF4-FFF2-40B4-BE49-F238E27FC236}">
                  <a16:creationId xmlns:a16="http://schemas.microsoft.com/office/drawing/2014/main" id="{DA469EE8-BE9A-4076-9C74-9E6E66E1950E}"/>
                </a:ext>
              </a:extLst>
            </p:cNvPr>
            <p:cNvSpPr txBox="1"/>
            <p:nvPr userDrawn="1"/>
          </p:nvSpPr>
          <p:spPr>
            <a:xfrm>
              <a:off x="10044214" y="766263"/>
              <a:ext cx="953829" cy="230832"/>
            </a:xfrm>
            <a:prstGeom prst="rect">
              <a:avLst/>
            </a:prstGeom>
            <a:noFill/>
          </p:spPr>
          <p:txBody>
            <a:bodyPr wrap="square" rtlCol="0">
              <a:spAutoFit/>
            </a:bodyPr>
            <a:lstStyle/>
            <a:p>
              <a:r>
                <a:rPr lang="en-US" sz="900">
                  <a:solidFill>
                    <a:schemeClr val="bg1"/>
                  </a:solidFill>
                  <a:latin typeface="Times New Roman" panose="02020603050405020304" pitchFamily="18" charset="0"/>
                  <a:cs typeface="Times New Roman" panose="02020603050405020304" pitchFamily="18" charset="0"/>
                </a:rPr>
                <a:t>Smithsonian</a:t>
              </a:r>
            </a:p>
          </p:txBody>
        </p:sp>
      </p:grpSp>
    </p:spTree>
    <p:extLst>
      <p:ext uri="{BB962C8B-B14F-4D97-AF65-F5344CB8AC3E}">
        <p14:creationId xmlns:p14="http://schemas.microsoft.com/office/powerpoint/2010/main" val="28584933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1_Title Only">
  <p:cSld name="1_Title Only">
    <p:bg>
      <p:bgPr>
        <a:gradFill>
          <a:gsLst>
            <a:gs pos="0">
              <a:srgbClr val="FEFEFE">
                <a:alpha val="74901"/>
              </a:srgbClr>
            </a:gs>
            <a:gs pos="75000">
              <a:srgbClr val="FEFEFE">
                <a:alpha val="74901"/>
              </a:srgbClr>
            </a:gs>
            <a:gs pos="100000">
              <a:srgbClr val="79A0CD">
                <a:alpha val="74901"/>
              </a:srgbClr>
            </a:gs>
          </a:gsLst>
          <a:lin ang="16200000" scaled="0"/>
        </a:gradFill>
        <a:effectLst/>
      </p:bgPr>
    </p:bg>
    <p:spTree>
      <p:nvGrpSpPr>
        <p:cNvPr id="1" name="Shape 115"/>
        <p:cNvGrpSpPr/>
        <p:nvPr/>
      </p:nvGrpSpPr>
      <p:grpSpPr>
        <a:xfrm>
          <a:off x="0" y="0"/>
          <a:ext cx="0" cy="0"/>
          <a:chOff x="0" y="0"/>
          <a:chExt cx="0" cy="0"/>
        </a:xfrm>
      </p:grpSpPr>
      <p:sp>
        <p:nvSpPr>
          <p:cNvPr id="116" name="Google Shape;116;p25"/>
          <p:cNvSpPr txBox="1">
            <a:spLocks noGrp="1"/>
          </p:cNvSpPr>
          <p:nvPr>
            <p:ph type="dt" idx="10"/>
          </p:nvPr>
        </p:nvSpPr>
        <p:spPr>
          <a:xfrm>
            <a:off x="190116" y="6356351"/>
            <a:ext cx="1020846" cy="365125"/>
          </a:xfrm>
          <a:prstGeom prst="rect">
            <a:avLst/>
          </a:prstGeom>
          <a:noFill/>
          <a:ln>
            <a:noFill/>
          </a:ln>
        </p:spPr>
        <p:txBody>
          <a:bodyPr spcFirstLastPara="1" wrap="square" lIns="91325" tIns="45650" rIns="91325" bIns="4565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5"/>
          <p:cNvSpPr txBox="1">
            <a:spLocks noGrp="1"/>
          </p:cNvSpPr>
          <p:nvPr>
            <p:ph type="sldNum" idx="12"/>
          </p:nvPr>
        </p:nvSpPr>
        <p:spPr>
          <a:xfrm>
            <a:off x="11051145" y="6365294"/>
            <a:ext cx="1015314" cy="365125"/>
          </a:xfrm>
          <a:prstGeom prst="rect">
            <a:avLst/>
          </a:prstGeom>
          <a:noFill/>
          <a:ln>
            <a:noFill/>
          </a:ln>
        </p:spPr>
        <p:txBody>
          <a:bodyPr spcFirstLastPara="1" wrap="square" lIns="91325" tIns="45650" rIns="91325" bIns="45650" anchor="ctr"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
        <p:nvSpPr>
          <p:cNvPr id="123" name="Google Shape;123;p25"/>
          <p:cNvSpPr txBox="1">
            <a:spLocks noGrp="1"/>
          </p:cNvSpPr>
          <p:nvPr>
            <p:ph type="body" idx="1"/>
          </p:nvPr>
        </p:nvSpPr>
        <p:spPr>
          <a:xfrm>
            <a:off x="1173893" y="164800"/>
            <a:ext cx="9844215" cy="761791"/>
          </a:xfrm>
          <a:prstGeom prst="rect">
            <a:avLst/>
          </a:prstGeom>
          <a:noFill/>
          <a:ln>
            <a:noFill/>
          </a:ln>
        </p:spPr>
        <p:txBody>
          <a:bodyPr spcFirstLastPara="1" wrap="square" lIns="91425" tIns="45700" rIns="91425" bIns="45700" anchor="ctr" anchorCtr="0">
            <a:normAutofit/>
          </a:bodyPr>
          <a:lstStyle>
            <a:lvl1pPr marL="457200" marR="0" lvl="0" indent="-228600" algn="ctr" rtl="0">
              <a:spcBef>
                <a:spcPts val="64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4" name="Google Shape;124;p25"/>
          <p:cNvSpPr txBox="1">
            <a:spLocks noGrp="1"/>
          </p:cNvSpPr>
          <p:nvPr>
            <p:ph type="body" idx="2"/>
          </p:nvPr>
        </p:nvSpPr>
        <p:spPr>
          <a:xfrm>
            <a:off x="354013" y="1268413"/>
            <a:ext cx="11499850" cy="4852301"/>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48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L="914400" marR="0" lvl="1" indent="-228600" algn="l" rtl="0">
              <a:spcBef>
                <a:spcPts val="48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6245775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pic>
        <p:nvPicPr>
          <p:cNvPr id="3" name="Picture 6" descr="TEMPO ppt Banner v7.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3176"/>
            <a:ext cx="12192000" cy="1065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Title 1"/>
          <p:cNvSpPr>
            <a:spLocks noGrp="1"/>
          </p:cNvSpPr>
          <p:nvPr>
            <p:ph type="title"/>
          </p:nvPr>
        </p:nvSpPr>
        <p:spPr>
          <a:xfrm>
            <a:off x="2539963" y="274638"/>
            <a:ext cx="7963743"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4" name="Date Placeholder 9"/>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10"/>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11"/>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64442FC-C654-E44A-A663-725279F4C8FF}" type="slidenum">
              <a:rPr lang="en-US"/>
              <a:pPr>
                <a:defRPr/>
              </a:pPr>
              <a:t>‹#›</a:t>
            </a:fld>
            <a:endParaRPr lang="en-US"/>
          </a:p>
        </p:txBody>
      </p:sp>
    </p:spTree>
    <p:extLst>
      <p:ext uri="{BB962C8B-B14F-4D97-AF65-F5344CB8AC3E}">
        <p14:creationId xmlns:p14="http://schemas.microsoft.com/office/powerpoint/2010/main" val="9768323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latin typeface="Calibri"/>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latin typeface="Calibri"/>
            </a:endParaRPr>
          </a:p>
        </p:txBody>
      </p:sp>
      <p:sp>
        <p:nvSpPr>
          <p:cNvPr id="4" name="Rectangle 6"/>
          <p:cNvSpPr>
            <a:spLocks noGrp="1" noChangeArrowheads="1"/>
          </p:cNvSpPr>
          <p:nvPr>
            <p:ph type="sldNum" sz="quarter" idx="12"/>
          </p:nvPr>
        </p:nvSpPr>
        <p:spPr>
          <a:ln/>
        </p:spPr>
        <p:txBody>
          <a:bodyPr/>
          <a:lstStyle>
            <a:lvl1pPr>
              <a:defRPr/>
            </a:lvl1pPr>
          </a:lstStyle>
          <a:p>
            <a:pPr>
              <a:defRPr/>
            </a:pPr>
            <a:fld id="{90F3D2DF-2FA7-D542-9882-A5D5130A4A1E}" type="slidenum">
              <a:rPr lang="en-US">
                <a:solidFill>
                  <a:prstClr val="black">
                    <a:tint val="75000"/>
                  </a:prstClr>
                </a:solidFill>
                <a:latin typeface="Calibri"/>
              </a:rPr>
              <a:pPr>
                <a:def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4933867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pic>
        <p:nvPicPr>
          <p:cNvPr id="3" name="Picture 6" descr="TEMPO ppt Banner v7.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3176"/>
            <a:ext cx="12192000" cy="1065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Title 1"/>
          <p:cNvSpPr>
            <a:spLocks noGrp="1"/>
          </p:cNvSpPr>
          <p:nvPr>
            <p:ph type="title"/>
          </p:nvPr>
        </p:nvSpPr>
        <p:spPr>
          <a:xfrm>
            <a:off x="2539963" y="274638"/>
            <a:ext cx="7963743"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4" name="Date Placeholder 9"/>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10"/>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11"/>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64442FC-C654-E44A-A663-725279F4C8FF}" type="slidenum">
              <a:rPr lang="en-US"/>
              <a:pPr>
                <a:defRPr/>
              </a:pPr>
              <a:t>‹#›</a:t>
            </a:fld>
            <a:endParaRPr lang="en-US"/>
          </a:p>
        </p:txBody>
      </p:sp>
    </p:spTree>
    <p:extLst>
      <p:ext uri="{BB962C8B-B14F-4D97-AF65-F5344CB8AC3E}">
        <p14:creationId xmlns:p14="http://schemas.microsoft.com/office/powerpoint/2010/main" val="40159160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0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7" name="Slide Number Placeholder 5"/>
          <p:cNvSpPr txBox="1">
            <a:spLocks/>
          </p:cNvSpPr>
          <p:nvPr userDrawn="1"/>
        </p:nvSpPr>
        <p:spPr>
          <a:xfrm>
            <a:off x="9243484" y="6627813"/>
            <a:ext cx="2844800" cy="228600"/>
          </a:xfrm>
          <a:prstGeom prst="rect">
            <a:avLst/>
          </a:prstGeom>
        </p:spPr>
        <p:txBody>
          <a:bodyPr anchor="ctr"/>
          <a:lstStyle>
            <a:lvl1pPr eaLnBrk="0" hangingPunct="0">
              <a:defRPr sz="2400">
                <a:solidFill>
                  <a:schemeClr val="tx1"/>
                </a:solidFill>
                <a:latin typeface="Arial" charset="0"/>
                <a:ea typeface="ヒラギノ角ゴ Pro W3" charset="0"/>
                <a:cs typeface="ヒラギノ角ゴ Pro W3" charset="0"/>
              </a:defRPr>
            </a:lvl1pPr>
            <a:lvl2pPr marL="37931725" indent="-37474525" eaLnBrk="0" hangingPunct="0">
              <a:defRPr sz="2400">
                <a:solidFill>
                  <a:schemeClr val="tx1"/>
                </a:solidFill>
                <a:latin typeface="Arial" charset="0"/>
                <a:ea typeface="ヒラギノ角ゴ Pro W3" charset="0"/>
                <a:cs typeface="ヒラギノ角ゴ Pro W3" charset="0"/>
              </a:defRPr>
            </a:lvl2pPr>
            <a:lvl3pPr eaLnBrk="0" hangingPunct="0">
              <a:defRPr sz="2400">
                <a:solidFill>
                  <a:schemeClr val="tx1"/>
                </a:solidFill>
                <a:latin typeface="Arial" charset="0"/>
                <a:ea typeface="ヒラギノ角ゴ Pro W3" charset="0"/>
                <a:cs typeface="ヒラギノ角ゴ Pro W3" charset="0"/>
              </a:defRPr>
            </a:lvl3pPr>
            <a:lvl4pPr eaLnBrk="0" hangingPunct="0">
              <a:defRPr sz="2400">
                <a:solidFill>
                  <a:schemeClr val="tx1"/>
                </a:solidFill>
                <a:latin typeface="Arial" charset="0"/>
                <a:ea typeface="ヒラギノ角ゴ Pro W3" charset="0"/>
                <a:cs typeface="ヒラギノ角ゴ Pro W3" charset="0"/>
              </a:defRPr>
            </a:lvl4pPr>
            <a:lvl5pPr eaLnBrk="0" hangingPunct="0">
              <a:defRPr sz="2400">
                <a:solidFill>
                  <a:schemeClr val="tx1"/>
                </a:solidFill>
                <a:latin typeface="Arial" charset="0"/>
                <a:ea typeface="ヒラギノ角ゴ Pro W3" charset="0"/>
                <a:cs typeface="ヒラギノ角ゴ Pro W3" charset="0"/>
              </a:defRPr>
            </a:lvl5pPr>
            <a:lvl6pPr marL="4572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9144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1371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18288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r" eaLnBrk="1" hangingPunct="1">
              <a:defRPr/>
            </a:pPr>
            <a:fld id="{4609CC25-F897-7C4C-A607-3A4F014AEC31}" type="slidenum">
              <a:rPr lang="en-US" sz="1000" smtClean="0">
                <a:solidFill>
                  <a:srgbClr val="000000"/>
                </a:solidFill>
                <a:latin typeface="Calibri" charset="0"/>
              </a:rPr>
              <a:pPr algn="r" eaLnBrk="1" hangingPunct="1">
                <a:defRPr/>
              </a:pPr>
              <a:t>‹#›</a:t>
            </a:fld>
            <a:endParaRPr lang="en-US" sz="1000">
              <a:solidFill>
                <a:srgbClr val="000000"/>
              </a:solidFill>
              <a:latin typeface="Calibri" charset="0"/>
            </a:endParaRPr>
          </a:p>
        </p:txBody>
      </p:sp>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6" name="Footer Placeholder 4"/>
          <p:cNvSpPr>
            <a:spLocks noGrp="1"/>
          </p:cNvSpPr>
          <p:nvPr>
            <p:ph type="ftr" sz="quarter" idx="3"/>
          </p:nvPr>
        </p:nvSpPr>
        <p:spPr>
          <a:xfrm>
            <a:off x="3239543" y="6549635"/>
            <a:ext cx="5411508" cy="365125"/>
          </a:xfrm>
          <a:prstGeom prst="rect">
            <a:avLst/>
          </a:prstGeom>
        </p:spPr>
        <p:txBody>
          <a:bodyPr vert="horz" lIns="91440" tIns="45720" rIns="91440" bIns="45720" rtlCol="0" anchor="ctr"/>
          <a:lstStyle>
            <a:lvl1pPr marL="0" marR="0" indent="0" algn="ctr" defTabSz="457200" rtl="0" eaLnBrk="1" fontAlgn="auto" latinLnBrk="0" hangingPunct="1">
              <a:lnSpc>
                <a:spcPct val="100000"/>
              </a:lnSpc>
              <a:spcBef>
                <a:spcPts val="0"/>
              </a:spcBef>
              <a:spcAft>
                <a:spcPts val="0"/>
              </a:spcAft>
              <a:buClrTx/>
              <a:buSzTx/>
              <a:buFontTx/>
              <a:buNone/>
              <a:tabLst/>
              <a:defRPr sz="1200">
                <a:solidFill>
                  <a:schemeClr val="tx1">
                    <a:tint val="75000"/>
                  </a:schemeClr>
                </a:solidFill>
              </a:defRPr>
            </a:lvl1pPr>
          </a:lstStyle>
          <a:p>
            <a:endParaRPr lang="en-US">
              <a:solidFill>
                <a:prstClr val="black">
                  <a:tint val="75000"/>
                </a:prstClr>
              </a:solidFill>
              <a:latin typeface="Calibri"/>
            </a:endParaRPr>
          </a:p>
        </p:txBody>
      </p:sp>
      <p:sp>
        <p:nvSpPr>
          <p:cNvPr id="10" name="Date Placeholder 3"/>
          <p:cNvSpPr>
            <a:spLocks noGrp="1"/>
          </p:cNvSpPr>
          <p:nvPr>
            <p:ph type="dt" sz="half" idx="10"/>
          </p:nvPr>
        </p:nvSpPr>
        <p:spPr>
          <a:xfrm>
            <a:off x="171331" y="6550584"/>
            <a:ext cx="2096155" cy="365125"/>
          </a:xfrm>
        </p:spPr>
        <p:txBody>
          <a:bodyPr/>
          <a:lstStyle/>
          <a:p>
            <a:endParaRPr lang="en-US">
              <a:solidFill>
                <a:prstClr val="black">
                  <a:tint val="75000"/>
                </a:prstClr>
              </a:solidFill>
              <a:latin typeface="Calibri"/>
            </a:endParaRPr>
          </a:p>
        </p:txBody>
      </p:sp>
    </p:spTree>
    <p:extLst>
      <p:ext uri="{BB962C8B-B14F-4D97-AF65-F5344CB8AC3E}">
        <p14:creationId xmlns:p14="http://schemas.microsoft.com/office/powerpoint/2010/main" val="17445684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1_Custom Layout">
    <p:spTree>
      <p:nvGrpSpPr>
        <p:cNvPr id="1" name=""/>
        <p:cNvGrpSpPr/>
        <p:nvPr/>
      </p:nvGrpSpPr>
      <p:grpSpPr>
        <a:xfrm>
          <a:off x="0" y="0"/>
          <a:ext cx="0" cy="0"/>
          <a:chOff x="0" y="0"/>
          <a:chExt cx="0" cy="0"/>
        </a:xfrm>
      </p:grpSpPr>
      <p:pic>
        <p:nvPicPr>
          <p:cNvPr id="3" name="Picture 2" descr="TEMPO PPT Cover Image B v4.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933672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6" descr="TEMPO PPT Cover Image B v3.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3255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pic>
        <p:nvPicPr>
          <p:cNvPr id="2" name="Picture 6" descr="TEMPO PPT Cover Image B v4.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22392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4" name="Picture 6" descr="TEMPO ppt Banner v7.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25"/>
            <a:ext cx="12192000" cy="1063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 name="Content Placeholder 2"/>
          <p:cNvSpPr>
            <a:spLocks noGrp="1"/>
          </p:cNvSpPr>
          <p:nvPr>
            <p:ph idx="1"/>
          </p:nvPr>
        </p:nvSpPr>
        <p:spPr>
          <a:xfrm>
            <a:off x="101601" y="1143000"/>
            <a:ext cx="11988800" cy="5410200"/>
          </a:xfrm>
          <a:prstGeom prst="rect">
            <a:avLst/>
          </a:prstGeom>
        </p:spPr>
        <p:txBody>
          <a:bodyPr lIns="91326" tIns="45664" rIns="91326" bIns="45664"/>
          <a:lstStyle>
            <a:lvl1pPr marL="342484" indent="-342484">
              <a:buClrTx/>
              <a:buFont typeface="Wingdings" charset="2"/>
              <a:buChar char="Ø"/>
              <a:defRPr b="1">
                <a:latin typeface="+mn-lt"/>
              </a:defRPr>
            </a:lvl1pPr>
            <a:lvl2pPr marL="742038" indent="-285404">
              <a:buClr>
                <a:srgbClr val="0000A9"/>
              </a:buClr>
              <a:buFont typeface="Arial"/>
              <a:buChar cha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a:xfrm>
            <a:off x="2539931" y="186292"/>
            <a:ext cx="8360607"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5"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86AE945-6537-434A-852D-82A287E37B63}" type="slidenum">
              <a:rPr lang="en-US"/>
              <a:pPr>
                <a:defRPr/>
              </a:pPr>
              <a:t>‹#›</a:t>
            </a:fld>
            <a:endParaRPr lang="en-US"/>
          </a:p>
        </p:txBody>
      </p:sp>
    </p:spTree>
    <p:extLst>
      <p:ext uri="{BB962C8B-B14F-4D97-AF65-F5344CB8AC3E}">
        <p14:creationId xmlns:p14="http://schemas.microsoft.com/office/powerpoint/2010/main" val="28459544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9" name="Title 1"/>
          <p:cNvSpPr>
            <a:spLocks noGrp="1"/>
          </p:cNvSpPr>
          <p:nvPr>
            <p:ph type="title"/>
          </p:nvPr>
        </p:nvSpPr>
        <p:spPr>
          <a:xfrm>
            <a:off x="2539931" y="274638"/>
            <a:ext cx="8360607"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3"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3EB325B7-BE2F-E44F-9339-8DD6E6AD7D59}" type="slidenum">
              <a:rPr lang="en-US"/>
              <a:pPr>
                <a:defRPr/>
              </a:pPr>
              <a:t>‹#›</a:t>
            </a:fld>
            <a:endParaRPr lang="en-US"/>
          </a:p>
        </p:txBody>
      </p:sp>
    </p:spTree>
    <p:extLst>
      <p:ext uri="{BB962C8B-B14F-4D97-AF65-F5344CB8AC3E}">
        <p14:creationId xmlns:p14="http://schemas.microsoft.com/office/powerpoint/2010/main" val="3644981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2" name="Title Placeholder 10"/>
          <p:cNvSpPr txBox="1">
            <a:spLocks/>
          </p:cNvSpPr>
          <p:nvPr userDrawn="1"/>
        </p:nvSpPr>
        <p:spPr>
          <a:xfrm>
            <a:off x="0" y="3101977"/>
            <a:ext cx="12192000" cy="646113"/>
          </a:xfrm>
          <a:prstGeom prst="rect">
            <a:avLst/>
          </a:prstGeom>
        </p:spPr>
        <p:txBody>
          <a:bodyPr lIns="91326" tIns="45664" rIns="91326" bIns="45664" anchor="ctr"/>
          <a:lstStyle>
            <a:lvl1pPr algn="ctr" defTabSz="457200" rtl="0" eaLnBrk="1" latinLnBrk="0" hangingPunct="1">
              <a:spcBef>
                <a:spcPct val="0"/>
              </a:spcBef>
              <a:buNone/>
              <a:defRPr sz="3200" kern="1200">
                <a:solidFill>
                  <a:srgbClr val="FFFF00"/>
                </a:solidFill>
                <a:latin typeface="Arial"/>
                <a:ea typeface="+mj-ea"/>
                <a:cs typeface="Arial"/>
              </a:defRPr>
            </a:lvl1pPr>
          </a:lstStyle>
          <a:p>
            <a:pPr>
              <a:defRPr/>
            </a:pPr>
            <a:r>
              <a:rPr lang="en-US" sz="4800" b="1">
                <a:solidFill>
                  <a:srgbClr val="000090"/>
                </a:solidFill>
                <a:latin typeface="Arial Rounded MT Bold"/>
                <a:cs typeface="Arial Rounded MT Bold"/>
              </a:rPr>
              <a:t>BACKUP</a:t>
            </a:r>
          </a:p>
        </p:txBody>
      </p:sp>
    </p:spTree>
    <p:extLst>
      <p:ext uri="{BB962C8B-B14F-4D97-AF65-F5344CB8AC3E}">
        <p14:creationId xmlns:p14="http://schemas.microsoft.com/office/powerpoint/2010/main" val="30630031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lIns="91326" tIns="45664" rIns="91326" bIns="45664" anchor="ctr"/>
          <a:lstStyle/>
          <a:p>
            <a:pPr algn="ctr" defTabSz="456633" fontAlgn="base">
              <a:spcBef>
                <a:spcPct val="0"/>
              </a:spcBef>
              <a:spcAft>
                <a:spcPct val="0"/>
              </a:spcAft>
            </a:pPr>
            <a:endParaRPr lang="ja-JP" altLang="en-US" sz="1400">
              <a:solidFill>
                <a:srgbClr val="FFFFFF"/>
              </a:solidFill>
              <a:latin typeface="Calibri" charset="0"/>
              <a:ea typeface="ＭＳ Ｐゴシック" charset="0"/>
              <a:cs typeface="ＭＳ Ｐゴシック" charset="0"/>
            </a:endParaRPr>
          </a:p>
        </p:txBody>
      </p:sp>
      <p:pic>
        <p:nvPicPr>
          <p:cNvPr id="3" name="Picture 7" descr="TEMPO Logo FINAL med res.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4811185" y="2511426"/>
            <a:ext cx="2569633" cy="18351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5356169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329145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_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7071758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312655447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Logo For Us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pic>
        <p:nvPicPr>
          <p:cNvPr id="7" name="Picture 6">
            <a:extLst>
              <a:ext uri="{FF2B5EF4-FFF2-40B4-BE49-F238E27FC236}">
                <a16:creationId xmlns:a16="http://schemas.microsoft.com/office/drawing/2014/main" id="{20A92427-416E-FE48-A31E-73E7DD1A119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75783" y="3033728"/>
            <a:ext cx="1077216" cy="890713"/>
          </a:xfrm>
          <a:prstGeom prst="rect">
            <a:avLst/>
          </a:prstGeom>
        </p:spPr>
      </p:pic>
      <p:pic>
        <p:nvPicPr>
          <p:cNvPr id="8" name="Picture 7">
            <a:extLst>
              <a:ext uri="{FF2B5EF4-FFF2-40B4-BE49-F238E27FC236}">
                <a16:creationId xmlns:a16="http://schemas.microsoft.com/office/drawing/2014/main" id="{3E4191DF-B26B-8945-94BD-4BD638084925}"/>
              </a:ext>
            </a:extLst>
          </p:cNvPr>
          <p:cNvPicPr>
            <a:picLocks noChangeAspect="1"/>
          </p:cNvPicPr>
          <p:nvPr userDrawn="1"/>
        </p:nvPicPr>
        <p:blipFill>
          <a:blip r:embed="rId3"/>
          <a:stretch>
            <a:fillRect/>
          </a:stretch>
        </p:blipFill>
        <p:spPr>
          <a:xfrm>
            <a:off x="3682318" y="3019349"/>
            <a:ext cx="964041" cy="910483"/>
          </a:xfrm>
          <a:prstGeom prst="rect">
            <a:avLst/>
          </a:prstGeom>
        </p:spPr>
      </p:pic>
      <p:pic>
        <p:nvPicPr>
          <p:cNvPr id="11" name="Picture 10">
            <a:extLst>
              <a:ext uri="{FF2B5EF4-FFF2-40B4-BE49-F238E27FC236}">
                <a16:creationId xmlns:a16="http://schemas.microsoft.com/office/drawing/2014/main" id="{74AB10F0-E507-0C4C-A726-C009BCAF1FD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21658" y="3024349"/>
            <a:ext cx="900484" cy="900484"/>
          </a:xfrm>
          <a:prstGeom prst="rect">
            <a:avLst/>
          </a:prstGeom>
        </p:spPr>
      </p:pic>
      <p:pic>
        <p:nvPicPr>
          <p:cNvPr id="15" name="Picture 14">
            <a:extLst>
              <a:ext uri="{FF2B5EF4-FFF2-40B4-BE49-F238E27FC236}">
                <a16:creationId xmlns:a16="http://schemas.microsoft.com/office/drawing/2014/main" id="{79888A8F-835F-2149-BDE0-D234D33247F5}"/>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7453876" y="3019349"/>
            <a:ext cx="1098653" cy="1087987"/>
          </a:xfrm>
          <a:prstGeom prst="rect">
            <a:avLst/>
          </a:prstGeom>
        </p:spPr>
      </p:pic>
      <p:pic>
        <p:nvPicPr>
          <p:cNvPr id="17" name="Picture 16">
            <a:extLst>
              <a:ext uri="{FF2B5EF4-FFF2-40B4-BE49-F238E27FC236}">
                <a16:creationId xmlns:a16="http://schemas.microsoft.com/office/drawing/2014/main" id="{00E34357-53CB-2741-9195-BB161B16D346}"/>
              </a:ext>
            </a:extLst>
          </p:cNvPr>
          <p:cNvPicPr>
            <a:picLocks noChangeAspect="1"/>
          </p:cNvPicPr>
          <p:nvPr userDrawn="1"/>
        </p:nvPicPr>
        <p:blipFill>
          <a:blip r:embed="rId6"/>
          <a:stretch>
            <a:fillRect/>
          </a:stretch>
        </p:blipFill>
        <p:spPr>
          <a:xfrm>
            <a:off x="8884265" y="3237653"/>
            <a:ext cx="1818665" cy="496636"/>
          </a:xfrm>
          <a:prstGeom prst="rect">
            <a:avLst/>
          </a:prstGeom>
        </p:spPr>
      </p:pic>
      <p:sp>
        <p:nvSpPr>
          <p:cNvPr id="12" name="Title 2"/>
          <p:cNvSpPr>
            <a:spLocks noGrp="1"/>
          </p:cNvSpPr>
          <p:nvPr>
            <p:ph type="title" hasCustomPrompt="1"/>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Logos</a:t>
            </a:r>
          </a:p>
        </p:txBody>
      </p:sp>
      <p:pic>
        <p:nvPicPr>
          <p:cNvPr id="13" name="Picture 12">
            <a:extLst>
              <a:ext uri="{FF2B5EF4-FFF2-40B4-BE49-F238E27FC236}">
                <a16:creationId xmlns:a16="http://schemas.microsoft.com/office/drawing/2014/main" id="{6C26CCF7-2416-F54B-8C58-3955DD80C2F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4975678" y="3003659"/>
            <a:ext cx="914400" cy="1056133"/>
          </a:xfrm>
          <a:prstGeom prst="rect">
            <a:avLst/>
          </a:prstGeom>
        </p:spPr>
      </p:pic>
    </p:spTree>
    <p:extLst>
      <p:ext uri="{BB962C8B-B14F-4D97-AF65-F5344CB8AC3E}">
        <p14:creationId xmlns:p14="http://schemas.microsoft.com/office/powerpoint/2010/main" val="870809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7" name="Rectangle 6"/>
          <p:cNvSpPr/>
          <p:nvPr userDrawn="1"/>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9" name="Rectangle 8"/>
          <p:cNvSpPr/>
          <p:nvPr userDrawn="1"/>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a:solidFill>
                  <a:srgbClr val="FF0000"/>
                </a:solidFill>
                <a:latin typeface="Arial Narrow"/>
                <a:ea typeface="Times New Roman"/>
                <a:cs typeface="Arial"/>
              </a:rPr>
              <a:t>ITAR Restricted </a:t>
            </a:r>
            <a:br>
              <a:rPr lang="en-US" sz="1400" b="1">
                <a:latin typeface="Arial Narrow"/>
                <a:ea typeface="Times New Roman"/>
                <a:cs typeface="Arial"/>
              </a:rPr>
            </a:br>
            <a:r>
              <a:rPr lang="en-US" sz="1400" b="1">
                <a:latin typeface="Arial Narrow"/>
                <a:ea typeface="Times New Roman"/>
                <a:cs typeface="Arial"/>
              </a:rPr>
              <a:t>-- International Traffic in Arms Regulations (ITAR) Notice –</a:t>
            </a:r>
          </a:p>
          <a:p>
            <a:pPr>
              <a:lnSpc>
                <a:spcPct val="110000"/>
              </a:lnSpc>
            </a:pPr>
            <a:r>
              <a:rPr lang="en-US" sz="1333" b="1">
                <a:solidFill>
                  <a:srgbClr val="FF0000"/>
                </a:solidFill>
                <a:latin typeface="Arial"/>
                <a:cs typeface="Arial"/>
              </a:rPr>
              <a:t>WARNING: </a:t>
            </a:r>
            <a:r>
              <a:rPr lang="en-US" sz="1333" b="1">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a:latin typeface="Times New Roman"/>
              <a:ea typeface="Times New Roman"/>
              <a:cs typeface="Arial"/>
            </a:endParaRPr>
          </a:p>
          <a:p>
            <a:pPr>
              <a:lnSpc>
                <a:spcPct val="110000"/>
              </a:lnSpc>
            </a:pPr>
            <a:r>
              <a:rPr lang="en-US" sz="1333">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a:latin typeface="Times New Roman"/>
              <a:ea typeface="Times New Roman"/>
              <a:cs typeface="Arial"/>
            </a:endParaRPr>
          </a:p>
        </p:txBody>
      </p:sp>
      <p:sp>
        <p:nvSpPr>
          <p:cNvPr id="10" name="Rectangle 9"/>
          <p:cNvSpPr/>
          <p:nvPr userDrawn="1"/>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2" name="TextBox 1"/>
          <p:cNvSpPr txBox="1"/>
          <p:nvPr userDrawn="1"/>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1" name="Rectangle 10"/>
          <p:cNvSpPr/>
          <p:nvPr userDrawn="1"/>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2" name="TextBox 11"/>
          <p:cNvSpPr txBox="1"/>
          <p:nvPr userDrawn="1"/>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Tree>
    <p:extLst>
      <p:ext uri="{BB962C8B-B14F-4D97-AF65-F5344CB8AC3E}">
        <p14:creationId xmlns:p14="http://schemas.microsoft.com/office/powerpoint/2010/main" val="37210954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11" name="Rectangle 10"/>
          <p:cNvSpPr/>
          <p:nvPr userDrawn="1"/>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Tree>
    <p:extLst>
      <p:ext uri="{BB962C8B-B14F-4D97-AF65-F5344CB8AC3E}">
        <p14:creationId xmlns:p14="http://schemas.microsoft.com/office/powerpoint/2010/main" val="376157146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0"/>
            <a:ext cx="10515600" cy="1325033"/>
          </a:xfrm>
          <a:prstGeom prst="rect">
            <a:avLst/>
          </a:prstGeom>
        </p:spPr>
        <p:txBody>
          <a:bodyPr/>
          <a:lstStyle>
            <a:lvl1pPr>
              <a:defRPr lang="en-US" sz="5400" b="0" smtClean="0">
                <a:solidFill>
                  <a:srgbClr val="000090"/>
                </a:solidFill>
                <a:cs typeface="Arial Rounded MT Bold"/>
              </a:defRPr>
            </a:lvl1pPr>
          </a:lstStyle>
          <a:p>
            <a:r>
              <a:rPr lang="en-US"/>
              <a:t>Click to edit Master title style</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22569243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Questions">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Tree>
    <p:extLst>
      <p:ext uri="{BB962C8B-B14F-4D97-AF65-F5344CB8AC3E}">
        <p14:creationId xmlns:p14="http://schemas.microsoft.com/office/powerpoint/2010/main" val="7429693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_Backup">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Tree>
    <p:extLst>
      <p:ext uri="{BB962C8B-B14F-4D97-AF65-F5344CB8AC3E}">
        <p14:creationId xmlns:p14="http://schemas.microsoft.com/office/powerpoint/2010/main" val="26096631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userDrawn="1"/>
        </p:nvPicPr>
        <p:blipFill>
          <a:blip r:embed="rId2"/>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401948925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7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prstClr val="black">
                  <a:tint val="75000"/>
                </a:prstClr>
              </a:solidFill>
              <a:latin typeface="Calibri"/>
            </a:endParaRPr>
          </a:p>
        </p:txBody>
      </p:sp>
      <p:sp>
        <p:nvSpPr>
          <p:cNvPr id="11" name="Footer Placeholder 10"/>
          <p:cNvSpPr>
            <a:spLocks noGrp="1"/>
          </p:cNvSpPr>
          <p:nvPr>
            <p:ph type="ftr" sz="quarter" idx="11"/>
          </p:nvPr>
        </p:nvSpPr>
        <p:spPr/>
        <p:txBody>
          <a:bodyPr/>
          <a:lstStyle/>
          <a:p>
            <a:endParaRPr lang="en-US">
              <a:solidFill>
                <a:prstClr val="black">
                  <a:tint val="75000"/>
                </a:prstClr>
              </a:solidFill>
              <a:latin typeface="Calibri"/>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0469546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2_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470799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_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0" y="6621140"/>
            <a:ext cx="2743200" cy="182880"/>
          </a:xfrm>
          <a:prstGeom prst="rect">
            <a:avLst/>
          </a:prstGeom>
        </p:spPr>
        <p:txBody>
          <a:bodyPr vert="horz" lIns="91440" tIns="0" rIns="91440" bIns="0" rtlCol="0" anchor="ctr"/>
          <a:lstStyle>
            <a:lvl1pPr>
              <a:defRPr lang="en-US" sz="1200" smtClean="0">
                <a:solidFill>
                  <a:schemeClr val="tx1">
                    <a:tint val="75000"/>
                  </a:schemeClr>
                </a:solidFill>
              </a:defRPr>
            </a:lvl1p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p:nvPr>
        </p:nvSpPr>
        <p:spPr>
          <a:xfrm>
            <a:off x="2438401" y="2"/>
            <a:ext cx="8410944" cy="975701"/>
          </a:xfrm>
          <a:prstGeom prst="rect">
            <a:avLst/>
          </a:prstGeom>
        </p:spPr>
        <p:txBody>
          <a:bodyPr anchor="ctr"/>
          <a:lstStyle>
            <a:lvl1pPr algn="ctr">
              <a:defRPr sz="27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336835577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2"/>
            <a:ext cx="10515600" cy="1325033"/>
          </a:xfrm>
          <a:prstGeom prst="rect">
            <a:avLst/>
          </a:prstGeom>
        </p:spPr>
        <p:txBody>
          <a:bodyPr/>
          <a:lstStyle>
            <a:lvl1pPr>
              <a:defRPr lang="en-US" sz="4050" b="0" smtClean="0">
                <a:solidFill>
                  <a:srgbClr val="000090"/>
                </a:solidFill>
                <a:cs typeface="Arial Rounded MT Bold"/>
              </a:defRPr>
            </a:lvl1pPr>
          </a:lstStyle>
          <a:p>
            <a:r>
              <a:rPr lang="en-US"/>
              <a:t>Click to edit Master title style</a:t>
            </a:r>
          </a:p>
        </p:txBody>
      </p:sp>
      <p:sp>
        <p:nvSpPr>
          <p:cNvPr id="9" name="Slide Number Placeholder 8"/>
          <p:cNvSpPr>
            <a:spLocks noGrp="1"/>
          </p:cNvSpPr>
          <p:nvPr>
            <p:ph type="sldNum" sz="quarter" idx="12"/>
          </p:nvPr>
        </p:nvSpPr>
        <p:spPr/>
        <p:txBody>
          <a:bodyPr/>
          <a:lstStyle/>
          <a:p>
            <a:fld id="{DA0E24C6-B8C2-40F0-BF2D-44D0E3E3802A}" type="slidenum">
              <a:rPr lang="en-US" smtClean="0"/>
              <a:t>‹#›</a:t>
            </a:fld>
            <a:endParaRPr lang="en-US"/>
          </a:p>
        </p:txBody>
      </p:sp>
      <p:sp>
        <p:nvSpPr>
          <p:cNvPr id="7" name="Date Placeholder 2">
            <a:extLst>
              <a:ext uri="{FF2B5EF4-FFF2-40B4-BE49-F238E27FC236}">
                <a16:creationId xmlns:a16="http://schemas.microsoft.com/office/drawing/2014/main" id="{92356197-65FC-4F71-A33A-6CAF78ADFBE9}"/>
              </a:ext>
            </a:extLst>
          </p:cNvPr>
          <p:cNvSpPr>
            <a:spLocks noGrp="1"/>
          </p:cNvSpPr>
          <p:nvPr>
            <p:ph type="dt" sz="half" idx="2"/>
          </p:nvPr>
        </p:nvSpPr>
        <p:spPr>
          <a:xfrm>
            <a:off x="0" y="6529700"/>
            <a:ext cx="2743200" cy="182880"/>
          </a:xfrm>
          <a:prstGeom prst="rect">
            <a:avLst/>
          </a:prstGeom>
        </p:spPr>
        <p:txBody>
          <a:bodyPr/>
          <a:lstStyle>
            <a:lvl1pPr>
              <a:defRPr sz="1350" b="0">
                <a:solidFill>
                  <a:schemeClr val="bg2">
                    <a:lumMod val="50000"/>
                  </a:schemeClr>
                </a:solidFill>
              </a:defRPr>
            </a:lvl1pPr>
          </a:lstStyle>
          <a:p>
            <a:endParaRPr lang="en-US"/>
          </a:p>
        </p:txBody>
      </p:sp>
    </p:spTree>
    <p:extLst>
      <p:ext uri="{BB962C8B-B14F-4D97-AF65-F5344CB8AC3E}">
        <p14:creationId xmlns:p14="http://schemas.microsoft.com/office/powerpoint/2010/main" val="26610114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_Questions">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91"/>
            <a:ext cx="12192000" cy="64633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5400" b="0">
                <a:solidFill>
                  <a:srgbClr val="000090"/>
                </a:solidFill>
                <a:latin typeface="+mn-lt"/>
                <a:cs typeface="Arial Rounded MT Bold"/>
              </a:rPr>
              <a:t>Questions</a:t>
            </a:r>
            <a:endParaRPr lang="en-US" sz="4500" b="0">
              <a:solidFill>
                <a:srgbClr val="000090"/>
              </a:solidFill>
              <a:latin typeface="+mn-lt"/>
              <a:cs typeface="Arial Rounded MT Bold"/>
            </a:endParaRPr>
          </a:p>
        </p:txBody>
      </p:sp>
    </p:spTree>
    <p:extLst>
      <p:ext uri="{BB962C8B-B14F-4D97-AF65-F5344CB8AC3E}">
        <p14:creationId xmlns:p14="http://schemas.microsoft.com/office/powerpoint/2010/main" val="214957928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2_Backup">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91"/>
            <a:ext cx="12192000" cy="64633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5400" b="0">
                <a:solidFill>
                  <a:srgbClr val="000090"/>
                </a:solidFill>
                <a:latin typeface="+mn-lt"/>
                <a:cs typeface="Arial Rounded MT Bold"/>
              </a:rPr>
              <a:t>Backup</a:t>
            </a:r>
          </a:p>
        </p:txBody>
      </p:sp>
    </p:spTree>
    <p:extLst>
      <p:ext uri="{BB962C8B-B14F-4D97-AF65-F5344CB8AC3E}">
        <p14:creationId xmlns:p14="http://schemas.microsoft.com/office/powerpoint/2010/main" val="320433577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_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28629429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9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668039" y="0"/>
            <a:ext cx="8309316" cy="964406"/>
          </a:xfrm>
          <a:prstGeom prst="rect">
            <a:avLst/>
          </a:prstGeom>
        </p:spPr>
        <p:txBody>
          <a:bodyPr vert="horz" anchor="ctr"/>
          <a:lstStyle>
            <a:lvl1pPr>
              <a:defRPr sz="2100">
                <a:solidFill>
                  <a:srgbClr val="FFFFFF"/>
                </a:solidFill>
              </a:defRPr>
            </a:lvl1pPr>
          </a:lstStyle>
          <a:p>
            <a:r>
              <a:rPr lang="en-US"/>
              <a:t>Click to edit Master title style</a:t>
            </a:r>
          </a:p>
        </p:txBody>
      </p:sp>
      <p:sp>
        <p:nvSpPr>
          <p:cNvPr id="4" name="Slide Number Placeholder 3"/>
          <p:cNvSpPr>
            <a:spLocks noGrp="1"/>
          </p:cNvSpPr>
          <p:nvPr>
            <p:ph type="sldNum" sz="quarter" idx="11"/>
          </p:nvPr>
        </p:nvSpPr>
        <p:spPr/>
        <p:txBody>
          <a:bodyPr/>
          <a:lstStyle/>
          <a:p>
            <a:fld id="{24528EB1-4DC2-B445-862E-7D59106F092A}" type="slidenum">
              <a:rPr lang="en-US" smtClean="0">
                <a:solidFill>
                  <a:srgbClr val="000000"/>
                </a:solidFill>
              </a:rPr>
              <a:pPr/>
              <a:t>‹#›</a:t>
            </a:fld>
            <a:endParaRPr lang="en-US">
              <a:solidFill>
                <a:srgbClr val="000000"/>
              </a:solidFill>
            </a:endParaRPr>
          </a:p>
        </p:txBody>
      </p:sp>
      <p:sp>
        <p:nvSpPr>
          <p:cNvPr id="7" name="Content Placeholder 6"/>
          <p:cNvSpPr>
            <a:spLocks noGrp="1"/>
          </p:cNvSpPr>
          <p:nvPr>
            <p:ph sz="quarter" idx="13"/>
          </p:nvPr>
        </p:nvSpPr>
        <p:spPr>
          <a:xfrm>
            <a:off x="266702" y="1158875"/>
            <a:ext cx="11605684" cy="5360988"/>
          </a:xfrm>
          <a:prstGeom prst="rect">
            <a:avLst/>
          </a:prstGeom>
        </p:spPr>
        <p:txBody>
          <a:bodyPr vert="horz"/>
          <a:lstStyle>
            <a:lvl1pPr>
              <a:defRPr sz="1800"/>
            </a:lvl1pPr>
            <a:lvl2pPr>
              <a:defRPr sz="1500"/>
            </a:lvl2pPr>
            <a:lvl3pPr>
              <a:defRPr sz="135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2">
            <a:extLst>
              <a:ext uri="{FF2B5EF4-FFF2-40B4-BE49-F238E27FC236}">
                <a16:creationId xmlns:a16="http://schemas.microsoft.com/office/drawing/2014/main" id="{BA34F9E2-853F-407C-8157-7FF8CE2EE911}"/>
              </a:ext>
            </a:extLst>
          </p:cNvPr>
          <p:cNvSpPr>
            <a:spLocks noGrp="1"/>
          </p:cNvSpPr>
          <p:nvPr>
            <p:ph type="dt" sz="half" idx="2"/>
          </p:nvPr>
        </p:nvSpPr>
        <p:spPr>
          <a:xfrm>
            <a:off x="0" y="6529700"/>
            <a:ext cx="2743200" cy="182880"/>
          </a:xfrm>
          <a:prstGeom prst="rect">
            <a:avLst/>
          </a:prstGeom>
        </p:spPr>
        <p:txBody>
          <a:bodyPr/>
          <a:lstStyle>
            <a:lvl1pPr>
              <a:defRPr sz="1350" b="0">
                <a:solidFill>
                  <a:schemeClr val="bg2">
                    <a:lumMod val="50000"/>
                  </a:schemeClr>
                </a:solidFill>
              </a:defRPr>
            </a:lvl1pPr>
          </a:lstStyle>
          <a:p>
            <a:endParaRPr lang="en-US"/>
          </a:p>
        </p:txBody>
      </p:sp>
    </p:spTree>
    <p:extLst>
      <p:ext uri="{BB962C8B-B14F-4D97-AF65-F5344CB8AC3E}">
        <p14:creationId xmlns:p14="http://schemas.microsoft.com/office/powerpoint/2010/main" val="120706889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20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prstClr val="black">
                  <a:tint val="75000"/>
                </a:prstClr>
              </a:solidFill>
              <a:latin typeface="Calibri"/>
              <a:ea typeface="ＭＳ Ｐゴシック"/>
            </a:endParaRPr>
          </a:p>
        </p:txBody>
      </p:sp>
      <p:sp>
        <p:nvSpPr>
          <p:cNvPr id="11" name="Footer Placeholder 10"/>
          <p:cNvSpPr>
            <a:spLocks noGrp="1"/>
          </p:cNvSpPr>
          <p:nvPr>
            <p:ph type="ftr" sz="quarter" idx="11"/>
          </p:nvPr>
        </p:nvSpPr>
        <p:spPr>
          <a:xfrm>
            <a:off x="4038600" y="6621140"/>
            <a:ext cx="4114800" cy="182880"/>
          </a:xfrm>
          <a:prstGeom prst="rect">
            <a:avLst/>
          </a:prstGeom>
        </p:spPr>
        <p:txBody>
          <a:bodyPr/>
          <a:lstStyle/>
          <a:p>
            <a:endParaRPr lang="en-US">
              <a:solidFill>
                <a:prstClr val="black">
                  <a:tint val="75000"/>
                </a:prstClr>
              </a:solidFill>
              <a:latin typeface="Calibri"/>
              <a:ea typeface="ＭＳ Ｐゴシック"/>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prstClr val="black">
                    <a:tint val="75000"/>
                  </a:prstClr>
                </a:solidFill>
                <a:latin typeface="Calibri"/>
                <a:ea typeface="ＭＳ Ｐゴシック"/>
              </a:rPr>
              <a:pPr/>
              <a:t>‹#›</a:t>
            </a:fld>
            <a:endParaRPr lang="en-US">
              <a:solidFill>
                <a:prstClr val="black">
                  <a:tint val="75000"/>
                </a:prstClr>
              </a:solidFill>
              <a:latin typeface="Calibri"/>
              <a:ea typeface="ＭＳ Ｐゴシック"/>
            </a:endParaRPr>
          </a:p>
        </p:txBody>
      </p:sp>
    </p:spTree>
    <p:extLst>
      <p:ext uri="{BB962C8B-B14F-4D97-AF65-F5344CB8AC3E}">
        <p14:creationId xmlns:p14="http://schemas.microsoft.com/office/powerpoint/2010/main" val="19164244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21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srgbClr val="000000"/>
              </a:solidFill>
              <a:latin typeface="Times New Roman"/>
            </a:endParaRPr>
          </a:p>
        </p:txBody>
      </p:sp>
      <p:sp>
        <p:nvSpPr>
          <p:cNvPr id="11" name="Footer Placeholder 10"/>
          <p:cNvSpPr>
            <a:spLocks noGrp="1"/>
          </p:cNvSpPr>
          <p:nvPr>
            <p:ph type="ftr" sz="quarter" idx="11"/>
          </p:nvPr>
        </p:nvSpPr>
        <p:spPr>
          <a:xfrm>
            <a:off x="4038600" y="6621140"/>
            <a:ext cx="4114800" cy="182880"/>
          </a:xfrm>
          <a:prstGeom prst="rect">
            <a:avLst/>
          </a:prstGeom>
        </p:spPr>
        <p:txBody>
          <a:bodyPr/>
          <a:lstStyle/>
          <a:p>
            <a:endParaRPr lang="en-US">
              <a:solidFill>
                <a:srgbClr val="000000"/>
              </a:solidFill>
              <a:latin typeface="Times New Roman"/>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73365488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23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prstClr val="black">
                  <a:tint val="75000"/>
                </a:prstClr>
              </a:solidFill>
              <a:latin typeface="Calibri"/>
            </a:endParaRPr>
          </a:p>
        </p:txBody>
      </p:sp>
      <p:sp>
        <p:nvSpPr>
          <p:cNvPr id="11" name="Footer Placeholder 10"/>
          <p:cNvSpPr>
            <a:spLocks noGrp="1"/>
          </p:cNvSpPr>
          <p:nvPr>
            <p:ph type="ftr" sz="quarter" idx="11"/>
          </p:nvPr>
        </p:nvSpPr>
        <p:spPr>
          <a:xfrm>
            <a:off x="4038600" y="6621140"/>
            <a:ext cx="4114800" cy="182880"/>
          </a:xfrm>
          <a:prstGeom prst="rect">
            <a:avLst/>
          </a:prstGeom>
        </p:spPr>
        <p:txBody>
          <a:bodyPr/>
          <a:lstStyle/>
          <a:p>
            <a:endParaRPr lang="en-US">
              <a:solidFill>
                <a:prstClr val="black">
                  <a:tint val="75000"/>
                </a:prstClr>
              </a:solidFill>
              <a:latin typeface="Calibri"/>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37056091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74602-2712-BEBB-CFF5-BDDC3C1069D9}"/>
              </a:ext>
            </a:extLst>
          </p:cNvPr>
          <p:cNvSpPr>
            <a:spLocks noGrp="1"/>
          </p:cNvSpPr>
          <p:nvPr>
            <p:ph type="title"/>
          </p:nvPr>
        </p:nvSpPr>
        <p:spPr/>
        <p:txBody>
          <a:bodyPr/>
          <a:lstStyle/>
          <a:p>
            <a:r>
              <a:rPr lang="en-US"/>
              <a:t>Click to edit Master title style</a:t>
            </a:r>
            <a:endParaRPr lang="en-BE"/>
          </a:p>
        </p:txBody>
      </p:sp>
      <p:sp>
        <p:nvSpPr>
          <p:cNvPr id="3" name="Content Placeholder 2">
            <a:extLst>
              <a:ext uri="{FF2B5EF4-FFF2-40B4-BE49-F238E27FC236}">
                <a16:creationId xmlns:a16="http://schemas.microsoft.com/office/drawing/2014/main" id="{D085C4C9-A47F-964B-4B0A-45C4511325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BE"/>
          </a:p>
        </p:txBody>
      </p:sp>
      <p:sp>
        <p:nvSpPr>
          <p:cNvPr id="4" name="Date Placeholder 3">
            <a:extLst>
              <a:ext uri="{FF2B5EF4-FFF2-40B4-BE49-F238E27FC236}">
                <a16:creationId xmlns:a16="http://schemas.microsoft.com/office/drawing/2014/main" id="{0B46D460-40DF-2B6A-3AEE-DBFC12DFF0F7}"/>
              </a:ext>
            </a:extLst>
          </p:cNvPr>
          <p:cNvSpPr>
            <a:spLocks noGrp="1"/>
          </p:cNvSpPr>
          <p:nvPr>
            <p:ph type="dt" sz="half" idx="10"/>
          </p:nvPr>
        </p:nvSpPr>
        <p:spPr/>
        <p:txBody>
          <a:bodyPr/>
          <a:lstStyle/>
          <a:p>
            <a:fld id="{A3F0E9F5-4105-4B40-8E83-10F7153A314D}" type="datetimeFigureOut">
              <a:rPr lang="en-BE" smtClean="0"/>
              <a:t>6/25/24</a:t>
            </a:fld>
            <a:endParaRPr lang="en-BE"/>
          </a:p>
        </p:txBody>
      </p:sp>
      <p:sp>
        <p:nvSpPr>
          <p:cNvPr id="5" name="Footer Placeholder 4">
            <a:extLst>
              <a:ext uri="{FF2B5EF4-FFF2-40B4-BE49-F238E27FC236}">
                <a16:creationId xmlns:a16="http://schemas.microsoft.com/office/drawing/2014/main" id="{FB6A1C31-DCAA-C5B5-4700-366360405D9C}"/>
              </a:ext>
            </a:extLst>
          </p:cNvPr>
          <p:cNvSpPr>
            <a:spLocks noGrp="1"/>
          </p:cNvSpPr>
          <p:nvPr>
            <p:ph type="ftr" sz="quarter" idx="11"/>
          </p:nvPr>
        </p:nvSpPr>
        <p:spPr/>
        <p:txBody>
          <a:bodyPr/>
          <a:lstStyle/>
          <a:p>
            <a:endParaRPr lang="en-BE"/>
          </a:p>
        </p:txBody>
      </p:sp>
      <p:sp>
        <p:nvSpPr>
          <p:cNvPr id="6" name="Slide Number Placeholder 5">
            <a:extLst>
              <a:ext uri="{FF2B5EF4-FFF2-40B4-BE49-F238E27FC236}">
                <a16:creationId xmlns:a16="http://schemas.microsoft.com/office/drawing/2014/main" id="{489DF899-830E-4070-14A3-CA355805873E}"/>
              </a:ext>
            </a:extLst>
          </p:cNvPr>
          <p:cNvSpPr>
            <a:spLocks noGrp="1"/>
          </p:cNvSpPr>
          <p:nvPr>
            <p:ph type="sldNum" sz="quarter" idx="12"/>
          </p:nvPr>
        </p:nvSpPr>
        <p:spPr/>
        <p:txBody>
          <a:bodyPr/>
          <a:lstStyle/>
          <a:p>
            <a:fld id="{403E4354-27F8-4A14-8C0F-8FE217D2F770}" type="slidenum">
              <a:rPr lang="en-BE" smtClean="0"/>
              <a:t>‹#›</a:t>
            </a:fld>
            <a:endParaRPr lang="en-BE"/>
          </a:p>
        </p:txBody>
      </p:sp>
    </p:spTree>
    <p:extLst>
      <p:ext uri="{BB962C8B-B14F-4D97-AF65-F5344CB8AC3E}">
        <p14:creationId xmlns:p14="http://schemas.microsoft.com/office/powerpoint/2010/main" val="295042076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4440884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7601952"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66906107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p:nvPr>
        </p:nvSpPr>
        <p:spPr>
          <a:xfrm>
            <a:off x="2438401" y="0"/>
            <a:ext cx="7553825"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17519394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or Us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pic>
        <p:nvPicPr>
          <p:cNvPr id="7" name="Picture 6">
            <a:extLst>
              <a:ext uri="{FF2B5EF4-FFF2-40B4-BE49-F238E27FC236}">
                <a16:creationId xmlns:a16="http://schemas.microsoft.com/office/drawing/2014/main" id="{20A92427-416E-FE48-A31E-73E7DD1A119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75783" y="3033728"/>
            <a:ext cx="1077216" cy="890713"/>
          </a:xfrm>
          <a:prstGeom prst="rect">
            <a:avLst/>
          </a:prstGeom>
        </p:spPr>
      </p:pic>
      <p:pic>
        <p:nvPicPr>
          <p:cNvPr id="8" name="Picture 7">
            <a:extLst>
              <a:ext uri="{FF2B5EF4-FFF2-40B4-BE49-F238E27FC236}">
                <a16:creationId xmlns:a16="http://schemas.microsoft.com/office/drawing/2014/main" id="{3E4191DF-B26B-8945-94BD-4BD638084925}"/>
              </a:ext>
            </a:extLst>
          </p:cNvPr>
          <p:cNvPicPr>
            <a:picLocks noChangeAspect="1"/>
          </p:cNvPicPr>
          <p:nvPr userDrawn="1"/>
        </p:nvPicPr>
        <p:blipFill>
          <a:blip r:embed="rId3"/>
          <a:stretch>
            <a:fillRect/>
          </a:stretch>
        </p:blipFill>
        <p:spPr>
          <a:xfrm>
            <a:off x="3682318" y="3019349"/>
            <a:ext cx="964041" cy="910483"/>
          </a:xfrm>
          <a:prstGeom prst="rect">
            <a:avLst/>
          </a:prstGeom>
        </p:spPr>
      </p:pic>
      <p:pic>
        <p:nvPicPr>
          <p:cNvPr id="11" name="Picture 10">
            <a:extLst>
              <a:ext uri="{FF2B5EF4-FFF2-40B4-BE49-F238E27FC236}">
                <a16:creationId xmlns:a16="http://schemas.microsoft.com/office/drawing/2014/main" id="{74AB10F0-E507-0C4C-A726-C009BCAF1FD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21658" y="3024349"/>
            <a:ext cx="900484" cy="900484"/>
          </a:xfrm>
          <a:prstGeom prst="rect">
            <a:avLst/>
          </a:prstGeom>
        </p:spPr>
      </p:pic>
      <p:pic>
        <p:nvPicPr>
          <p:cNvPr id="15" name="Picture 14">
            <a:extLst>
              <a:ext uri="{FF2B5EF4-FFF2-40B4-BE49-F238E27FC236}">
                <a16:creationId xmlns:a16="http://schemas.microsoft.com/office/drawing/2014/main" id="{79888A8F-835F-2149-BDE0-D234D33247F5}"/>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7453876" y="3019349"/>
            <a:ext cx="1098653" cy="1087987"/>
          </a:xfrm>
          <a:prstGeom prst="rect">
            <a:avLst/>
          </a:prstGeom>
        </p:spPr>
      </p:pic>
      <p:pic>
        <p:nvPicPr>
          <p:cNvPr id="17" name="Picture 16">
            <a:extLst>
              <a:ext uri="{FF2B5EF4-FFF2-40B4-BE49-F238E27FC236}">
                <a16:creationId xmlns:a16="http://schemas.microsoft.com/office/drawing/2014/main" id="{00E34357-53CB-2741-9195-BB161B16D346}"/>
              </a:ext>
            </a:extLst>
          </p:cNvPr>
          <p:cNvPicPr>
            <a:picLocks noChangeAspect="1"/>
          </p:cNvPicPr>
          <p:nvPr userDrawn="1"/>
        </p:nvPicPr>
        <p:blipFill>
          <a:blip r:embed="rId6"/>
          <a:stretch>
            <a:fillRect/>
          </a:stretch>
        </p:blipFill>
        <p:spPr>
          <a:xfrm>
            <a:off x="8884265" y="3237653"/>
            <a:ext cx="1818665" cy="496636"/>
          </a:xfrm>
          <a:prstGeom prst="rect">
            <a:avLst/>
          </a:prstGeom>
        </p:spPr>
      </p:pic>
      <p:sp>
        <p:nvSpPr>
          <p:cNvPr id="12" name="Title 2"/>
          <p:cNvSpPr>
            <a:spLocks noGrp="1"/>
          </p:cNvSpPr>
          <p:nvPr>
            <p:ph type="title" hasCustomPrompt="1"/>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Logos</a:t>
            </a:r>
          </a:p>
        </p:txBody>
      </p:sp>
      <p:pic>
        <p:nvPicPr>
          <p:cNvPr id="13" name="Picture 12">
            <a:extLst>
              <a:ext uri="{FF2B5EF4-FFF2-40B4-BE49-F238E27FC236}">
                <a16:creationId xmlns:a16="http://schemas.microsoft.com/office/drawing/2014/main" id="{6C26CCF7-2416-F54B-8C58-3955DD80C2F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4975678" y="3003659"/>
            <a:ext cx="914400" cy="1056133"/>
          </a:xfrm>
          <a:prstGeom prst="rect">
            <a:avLst/>
          </a:prstGeom>
        </p:spPr>
      </p:pic>
    </p:spTree>
    <p:extLst>
      <p:ext uri="{BB962C8B-B14F-4D97-AF65-F5344CB8AC3E}">
        <p14:creationId xmlns:p14="http://schemas.microsoft.com/office/powerpoint/2010/main" val="37727028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7" name="Rectangle 6"/>
          <p:cNvSpPr/>
          <p:nvPr userDrawn="1"/>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9" name="Rectangle 8"/>
          <p:cNvSpPr/>
          <p:nvPr userDrawn="1"/>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a:solidFill>
                  <a:srgbClr val="FF0000"/>
                </a:solidFill>
                <a:latin typeface="Arial Narrow"/>
                <a:ea typeface="Times New Roman"/>
                <a:cs typeface="Arial"/>
              </a:rPr>
              <a:t>ITAR Restricted </a:t>
            </a:r>
            <a:br>
              <a:rPr lang="en-US" sz="1400" b="1">
                <a:latin typeface="Arial Narrow"/>
                <a:ea typeface="Times New Roman"/>
                <a:cs typeface="Arial"/>
              </a:rPr>
            </a:br>
            <a:r>
              <a:rPr lang="en-US" sz="1400" b="1">
                <a:latin typeface="Arial Narrow"/>
                <a:ea typeface="Times New Roman"/>
                <a:cs typeface="Arial"/>
              </a:rPr>
              <a:t>-- International Traffic in Arms Regulations (ITAR) Notice –</a:t>
            </a:r>
          </a:p>
          <a:p>
            <a:pPr>
              <a:lnSpc>
                <a:spcPct val="110000"/>
              </a:lnSpc>
            </a:pPr>
            <a:r>
              <a:rPr lang="en-US" sz="1333" b="1">
                <a:solidFill>
                  <a:srgbClr val="FF0000"/>
                </a:solidFill>
                <a:latin typeface="Arial"/>
                <a:cs typeface="Arial"/>
              </a:rPr>
              <a:t>WARNING: </a:t>
            </a:r>
            <a:r>
              <a:rPr lang="en-US" sz="1333" b="1">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a:latin typeface="Times New Roman"/>
              <a:ea typeface="Times New Roman"/>
              <a:cs typeface="Arial"/>
            </a:endParaRPr>
          </a:p>
          <a:p>
            <a:pPr>
              <a:lnSpc>
                <a:spcPct val="110000"/>
              </a:lnSpc>
            </a:pPr>
            <a:r>
              <a:rPr lang="en-US" sz="1333">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a:latin typeface="Times New Roman"/>
              <a:ea typeface="Times New Roman"/>
              <a:cs typeface="Arial"/>
            </a:endParaRPr>
          </a:p>
        </p:txBody>
      </p:sp>
      <p:sp>
        <p:nvSpPr>
          <p:cNvPr id="10" name="Rectangle 9"/>
          <p:cNvSpPr/>
          <p:nvPr userDrawn="1"/>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2" name="TextBox 1"/>
          <p:cNvSpPr txBox="1"/>
          <p:nvPr userDrawn="1"/>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1" name="Rectangle 10"/>
          <p:cNvSpPr/>
          <p:nvPr userDrawn="1"/>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2" name="TextBox 11"/>
          <p:cNvSpPr txBox="1"/>
          <p:nvPr userDrawn="1"/>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Tree>
    <p:extLst>
      <p:ext uri="{BB962C8B-B14F-4D97-AF65-F5344CB8AC3E}">
        <p14:creationId xmlns:p14="http://schemas.microsoft.com/office/powerpoint/2010/main" val="181293308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11" name="Rectangle 10"/>
          <p:cNvSpPr/>
          <p:nvPr userDrawn="1"/>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Tree>
    <p:extLst>
      <p:ext uri="{BB962C8B-B14F-4D97-AF65-F5344CB8AC3E}">
        <p14:creationId xmlns:p14="http://schemas.microsoft.com/office/powerpoint/2010/main" val="53781988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0"/>
            <a:ext cx="10515600" cy="1325033"/>
          </a:xfrm>
          <a:prstGeom prst="rect">
            <a:avLst/>
          </a:prstGeom>
        </p:spPr>
        <p:txBody>
          <a:bodyPr/>
          <a:lstStyle>
            <a:lvl1pPr>
              <a:defRPr lang="en-US" sz="5400" b="0" smtClean="0">
                <a:solidFill>
                  <a:srgbClr val="000090"/>
                </a:solidFill>
                <a:cs typeface="Arial Rounded MT Bold"/>
              </a:defRPr>
            </a:lvl1pPr>
          </a:lstStyle>
          <a:p>
            <a:r>
              <a:rPr lang="en-US"/>
              <a:t>Click to edit Master title style</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223432693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Questions">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Tree>
    <p:extLst>
      <p:ext uri="{BB962C8B-B14F-4D97-AF65-F5344CB8AC3E}">
        <p14:creationId xmlns:p14="http://schemas.microsoft.com/office/powerpoint/2010/main" val="424043324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Backup">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Tree>
    <p:extLst>
      <p:ext uri="{BB962C8B-B14F-4D97-AF65-F5344CB8AC3E}">
        <p14:creationId xmlns:p14="http://schemas.microsoft.com/office/powerpoint/2010/main" val="25851007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userDrawn="1"/>
        </p:nvPicPr>
        <p:blipFill>
          <a:blip r:embed="rId2"/>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162254134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11"/>
        <p:cNvGrpSpPr/>
        <p:nvPr/>
      </p:nvGrpSpPr>
      <p:grpSpPr>
        <a:xfrm>
          <a:off x="0" y="0"/>
          <a:ext cx="0" cy="0"/>
          <a:chOff x="0" y="0"/>
          <a:chExt cx="0" cy="0"/>
        </a:xfrm>
      </p:grpSpPr>
      <p:sp>
        <p:nvSpPr>
          <p:cNvPr id="12" name="Google Shape;12;p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a:spLocks noGrp="1"/>
          </p:cNvSpPr>
          <p:nvPr>
            <p:ph type="pic" idx="2"/>
          </p:nvPr>
        </p:nvSpPr>
        <p:spPr>
          <a:xfrm>
            <a:off x="5183188" y="987425"/>
            <a:ext cx="6172200" cy="4873625"/>
          </a:xfrm>
          <a:prstGeom prst="rect">
            <a:avLst/>
          </a:prstGeom>
          <a:noFill/>
          <a:ln>
            <a:noFill/>
          </a:ln>
        </p:spPr>
      </p:sp>
      <p:sp>
        <p:nvSpPr>
          <p:cNvPr id="14" name="Google Shape;14;p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5" name="Google Shape;15;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94317987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8"/>
        <p:cNvGrpSpPr/>
        <p:nvPr/>
      </p:nvGrpSpPr>
      <p:grpSpPr>
        <a:xfrm>
          <a:off x="0" y="0"/>
          <a:ext cx="0" cy="0"/>
          <a:chOff x="0" y="0"/>
          <a:chExt cx="0" cy="0"/>
        </a:xfrm>
      </p:grpSpPr>
      <p:sp>
        <p:nvSpPr>
          <p:cNvPr id="19" name="Google Shape;19;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69402705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22"/>
        <p:cNvGrpSpPr/>
        <p:nvPr/>
      </p:nvGrpSpPr>
      <p:grpSpPr>
        <a:xfrm>
          <a:off x="0" y="0"/>
          <a:ext cx="0" cy="0"/>
          <a:chOff x="0" y="0"/>
          <a:chExt cx="0" cy="0"/>
        </a:xfrm>
      </p:grpSpPr>
      <p:sp>
        <p:nvSpPr>
          <p:cNvPr id="23" name="Google Shape;23;p4"/>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 name="Google Shape;24;p4"/>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5" name="Google Shape;25;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63363555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8"/>
        <p:cNvGrpSpPr/>
        <p:nvPr/>
      </p:nvGrpSpPr>
      <p:grpSpPr>
        <a:xfrm>
          <a:off x="0" y="0"/>
          <a:ext cx="0" cy="0"/>
          <a:chOff x="0" y="0"/>
          <a:chExt cx="0" cy="0"/>
        </a:xfrm>
      </p:grpSpPr>
      <p:sp>
        <p:nvSpPr>
          <p:cNvPr id="29" name="Google Shape;29;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 name="Google Shape;30;p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1" name="Google Shape;31;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50438518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4"/>
        <p:cNvGrpSpPr/>
        <p:nvPr/>
      </p:nvGrpSpPr>
      <p:grpSpPr>
        <a:xfrm>
          <a:off x="0" y="0"/>
          <a:ext cx="0" cy="0"/>
          <a:chOff x="0" y="0"/>
          <a:chExt cx="0" cy="0"/>
        </a:xfrm>
      </p:grpSpPr>
      <p:sp>
        <p:nvSpPr>
          <p:cNvPr id="35" name="Google Shape;35;p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7" name="Google Shape;37;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73933276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41603769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47"/>
        <p:cNvGrpSpPr/>
        <p:nvPr/>
      </p:nvGrpSpPr>
      <p:grpSpPr>
        <a:xfrm>
          <a:off x="0" y="0"/>
          <a:ext cx="0" cy="0"/>
          <a:chOff x="0" y="0"/>
          <a:chExt cx="0" cy="0"/>
        </a:xfrm>
      </p:grpSpPr>
      <p:sp>
        <p:nvSpPr>
          <p:cNvPr id="48" name="Google Shape;48;p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0" name="Google Shape;50;p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2" name="Google Shape;52;p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 name="Google Shape;53;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36128516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56"/>
        <p:cNvGrpSpPr/>
        <p:nvPr/>
      </p:nvGrpSpPr>
      <p:grpSpPr>
        <a:xfrm>
          <a:off x="0" y="0"/>
          <a:ext cx="0" cy="0"/>
          <a:chOff x="0" y="0"/>
          <a:chExt cx="0" cy="0"/>
        </a:xfrm>
      </p:grpSpPr>
      <p:sp>
        <p:nvSpPr>
          <p:cNvPr id="57" name="Google Shape;57;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 name="Google Shape;58;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70879589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4" name="Google Shape;64;p1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3492854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37176223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03431374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0221847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cSld name="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99906205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6"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83131901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Logo For Us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pic>
        <p:nvPicPr>
          <p:cNvPr id="7" name="Picture 6">
            <a:extLst>
              <a:ext uri="{FF2B5EF4-FFF2-40B4-BE49-F238E27FC236}">
                <a16:creationId xmlns:a16="http://schemas.microsoft.com/office/drawing/2014/main" id="{20A92427-416E-FE48-A31E-73E7DD1A1197}"/>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275783" y="3033728"/>
            <a:ext cx="1077216" cy="890713"/>
          </a:xfrm>
          <a:prstGeom prst="rect">
            <a:avLst/>
          </a:prstGeom>
        </p:spPr>
      </p:pic>
      <p:pic>
        <p:nvPicPr>
          <p:cNvPr id="8" name="Picture 7">
            <a:extLst>
              <a:ext uri="{FF2B5EF4-FFF2-40B4-BE49-F238E27FC236}">
                <a16:creationId xmlns:a16="http://schemas.microsoft.com/office/drawing/2014/main" id="{3E4191DF-B26B-8945-94BD-4BD638084925}"/>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682318" y="3019349"/>
            <a:ext cx="964041" cy="910483"/>
          </a:xfrm>
          <a:prstGeom prst="rect">
            <a:avLst/>
          </a:prstGeom>
        </p:spPr>
      </p:pic>
      <p:pic>
        <p:nvPicPr>
          <p:cNvPr id="11" name="Picture 10">
            <a:extLst>
              <a:ext uri="{FF2B5EF4-FFF2-40B4-BE49-F238E27FC236}">
                <a16:creationId xmlns:a16="http://schemas.microsoft.com/office/drawing/2014/main" id="{74AB10F0-E507-0C4C-A726-C009BCAF1FD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221658" y="3024349"/>
            <a:ext cx="900484" cy="900484"/>
          </a:xfrm>
          <a:prstGeom prst="rect">
            <a:avLst/>
          </a:prstGeom>
        </p:spPr>
      </p:pic>
      <p:pic>
        <p:nvPicPr>
          <p:cNvPr id="15" name="Picture 14">
            <a:extLst>
              <a:ext uri="{FF2B5EF4-FFF2-40B4-BE49-F238E27FC236}">
                <a16:creationId xmlns:a16="http://schemas.microsoft.com/office/drawing/2014/main" id="{79888A8F-835F-2149-BDE0-D234D33247F5}"/>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453876" y="3019349"/>
            <a:ext cx="1098653" cy="1087987"/>
          </a:xfrm>
          <a:prstGeom prst="rect">
            <a:avLst/>
          </a:prstGeom>
        </p:spPr>
      </p:pic>
      <p:pic>
        <p:nvPicPr>
          <p:cNvPr id="17" name="Picture 16">
            <a:extLst>
              <a:ext uri="{FF2B5EF4-FFF2-40B4-BE49-F238E27FC236}">
                <a16:creationId xmlns:a16="http://schemas.microsoft.com/office/drawing/2014/main" id="{00E34357-53CB-2741-9195-BB161B16D346}"/>
              </a:ext>
            </a:extLst>
          </p:cNvPr>
          <p:cNvPicPr>
            <a:picLocks noChangeAspect="1"/>
          </p:cNvPicPr>
          <p:nvPr/>
        </p:nvPicPr>
        <p:blipFill>
          <a:blip r:embed="rId6"/>
          <a:stretch>
            <a:fillRect/>
          </a:stretch>
        </p:blipFill>
        <p:spPr>
          <a:xfrm>
            <a:off x="8884265" y="3237653"/>
            <a:ext cx="1818665" cy="496636"/>
          </a:xfrm>
          <a:prstGeom prst="rect">
            <a:avLst/>
          </a:prstGeom>
        </p:spPr>
      </p:pic>
      <p:sp>
        <p:nvSpPr>
          <p:cNvPr id="12" name="Title 2"/>
          <p:cNvSpPr>
            <a:spLocks noGrp="1"/>
          </p:cNvSpPr>
          <p:nvPr>
            <p:ph type="title" hasCustomPrompt="1"/>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Logos</a:t>
            </a:r>
          </a:p>
        </p:txBody>
      </p:sp>
      <p:pic>
        <p:nvPicPr>
          <p:cNvPr id="13" name="Picture 12">
            <a:extLst>
              <a:ext uri="{FF2B5EF4-FFF2-40B4-BE49-F238E27FC236}">
                <a16:creationId xmlns:a16="http://schemas.microsoft.com/office/drawing/2014/main" id="{6C26CCF7-2416-F54B-8C58-3955DD80C2F6}"/>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5021547" y="3003659"/>
            <a:ext cx="914400" cy="1056133"/>
          </a:xfrm>
          <a:prstGeom prst="rect">
            <a:avLst/>
          </a:prstGeom>
        </p:spPr>
      </p:pic>
    </p:spTree>
    <p:extLst>
      <p:ext uri="{BB962C8B-B14F-4D97-AF65-F5344CB8AC3E}">
        <p14:creationId xmlns:p14="http://schemas.microsoft.com/office/powerpoint/2010/main" val="375721761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7" name="Rectangle 6"/>
          <p:cNvSpPr/>
          <p:nvPr/>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9" name="Rectangle 8"/>
          <p:cNvSpPr/>
          <p:nvPr/>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a:solidFill>
                  <a:srgbClr val="FF0000"/>
                </a:solidFill>
                <a:latin typeface="Arial Narrow"/>
                <a:ea typeface="Times New Roman"/>
                <a:cs typeface="Arial"/>
              </a:rPr>
              <a:t>ITAR Restricted </a:t>
            </a:r>
            <a:br>
              <a:rPr lang="en-US" sz="1400" b="1">
                <a:latin typeface="Arial Narrow"/>
                <a:ea typeface="Times New Roman"/>
                <a:cs typeface="Arial"/>
              </a:rPr>
            </a:br>
            <a:r>
              <a:rPr lang="en-US" sz="1400" b="1">
                <a:latin typeface="Arial Narrow"/>
                <a:ea typeface="Times New Roman"/>
                <a:cs typeface="Arial"/>
              </a:rPr>
              <a:t>-- International Traffic in Arms Regulations (ITAR) Notice –</a:t>
            </a:r>
          </a:p>
          <a:p>
            <a:pPr>
              <a:lnSpc>
                <a:spcPct val="110000"/>
              </a:lnSpc>
            </a:pPr>
            <a:r>
              <a:rPr lang="en-US" sz="1333" b="1">
                <a:solidFill>
                  <a:srgbClr val="FF0000"/>
                </a:solidFill>
                <a:latin typeface="Arial"/>
                <a:cs typeface="Arial"/>
              </a:rPr>
              <a:t>WARNING: </a:t>
            </a:r>
            <a:r>
              <a:rPr lang="en-US" sz="1333" b="1">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a:latin typeface="Times New Roman"/>
              <a:ea typeface="Times New Roman"/>
              <a:cs typeface="Arial"/>
            </a:endParaRPr>
          </a:p>
          <a:p>
            <a:pPr>
              <a:lnSpc>
                <a:spcPct val="110000"/>
              </a:lnSpc>
            </a:pPr>
            <a:r>
              <a:rPr lang="en-US" sz="1333">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a:latin typeface="Times New Roman"/>
              <a:ea typeface="Times New Roman"/>
              <a:cs typeface="Arial"/>
            </a:endParaRPr>
          </a:p>
        </p:txBody>
      </p:sp>
      <p:sp>
        <p:nvSpPr>
          <p:cNvPr id="10" name="Rectangle 9"/>
          <p:cNvSpPr/>
          <p:nvPr/>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2" name="TextBox 1"/>
          <p:cNvSpPr txBox="1"/>
          <p:nvPr/>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1" name="Rectangle 10"/>
          <p:cNvSpPr/>
          <p:nvPr/>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2" name="TextBox 11"/>
          <p:cNvSpPr txBox="1"/>
          <p:nvPr/>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Tree>
    <p:extLst>
      <p:ext uri="{BB962C8B-B14F-4D97-AF65-F5344CB8AC3E}">
        <p14:creationId xmlns:p14="http://schemas.microsoft.com/office/powerpoint/2010/main" val="167215902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11" name="Rectangle 10"/>
          <p:cNvSpPr/>
          <p:nvPr/>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Tree>
    <p:extLst>
      <p:ext uri="{BB962C8B-B14F-4D97-AF65-F5344CB8AC3E}">
        <p14:creationId xmlns:p14="http://schemas.microsoft.com/office/powerpoint/2010/main" val="309705925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0"/>
            <a:ext cx="10515600" cy="1325033"/>
          </a:xfrm>
          <a:prstGeom prst="rect">
            <a:avLst/>
          </a:prstGeom>
        </p:spPr>
        <p:txBody>
          <a:bodyPr/>
          <a:lstStyle>
            <a:lvl1pPr>
              <a:defRPr lang="en-US" sz="5400" b="0" smtClean="0">
                <a:solidFill>
                  <a:srgbClr val="000090"/>
                </a:solidFill>
                <a:cs typeface="Arial Rounded MT Bold"/>
              </a:defRPr>
            </a:lvl1pPr>
          </a:lstStyle>
          <a:p>
            <a:r>
              <a:rPr lang="en-US"/>
              <a:t>Click to edit Master title style</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08840350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Questions">
    <p:spTree>
      <p:nvGrpSpPr>
        <p:cNvPr id="1" name=""/>
        <p:cNvGrpSpPr/>
        <p:nvPr/>
      </p:nvGrpSpPr>
      <p:grpSpPr>
        <a:xfrm>
          <a:off x="0" y="0"/>
          <a:ext cx="0" cy="0"/>
          <a:chOff x="0" y="0"/>
          <a:chExt cx="0" cy="0"/>
        </a:xfrm>
      </p:grpSpPr>
      <p:sp>
        <p:nvSpPr>
          <p:cNvPr id="3" name="Title Placeholder 10"/>
          <p:cNvSpPr txBox="1">
            <a:spLocks/>
          </p:cNvSpPr>
          <p:nvPr/>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Tree>
    <p:extLst>
      <p:ext uri="{BB962C8B-B14F-4D97-AF65-F5344CB8AC3E}">
        <p14:creationId xmlns:p14="http://schemas.microsoft.com/office/powerpoint/2010/main" val="401845190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Backup">
    <p:spTree>
      <p:nvGrpSpPr>
        <p:cNvPr id="1" name=""/>
        <p:cNvGrpSpPr/>
        <p:nvPr/>
      </p:nvGrpSpPr>
      <p:grpSpPr>
        <a:xfrm>
          <a:off x="0" y="0"/>
          <a:ext cx="0" cy="0"/>
          <a:chOff x="0" y="0"/>
          <a:chExt cx="0" cy="0"/>
        </a:xfrm>
      </p:grpSpPr>
      <p:sp>
        <p:nvSpPr>
          <p:cNvPr id="3" name="Title Placeholder 10"/>
          <p:cNvSpPr txBox="1">
            <a:spLocks/>
          </p:cNvSpPr>
          <p:nvPr/>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Tree>
    <p:extLst>
      <p:ext uri="{BB962C8B-B14F-4D97-AF65-F5344CB8AC3E}">
        <p14:creationId xmlns:p14="http://schemas.microsoft.com/office/powerpoint/2010/main" val="179053164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p:nvPicPr>
        <p:blipFill>
          <a:blip r:embed="rId2"/>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13790954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304800" y="1066800"/>
            <a:ext cx="115824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4"/>
          <p:cNvSpPr>
            <a:spLocks noGrp="1" noChangeArrowheads="1"/>
          </p:cNvSpPr>
          <p:nvPr>
            <p:ph type="dt" sz="quarter" idx="10"/>
          </p:nvPr>
        </p:nvSpPr>
        <p:spPr>
          <a:ln/>
        </p:spPr>
        <p:txBody>
          <a:bodyPr/>
          <a:lstStyle>
            <a:lvl1pPr>
              <a:defRPr/>
            </a:lvl1pPr>
          </a:lstStyle>
          <a:p>
            <a:endParaRPr lang="en-US"/>
          </a:p>
        </p:txBody>
      </p:sp>
      <p:sp>
        <p:nvSpPr>
          <p:cNvPr id="5" name="Rectangle 15"/>
          <p:cNvSpPr>
            <a:spLocks noGrp="1" noChangeArrowheads="1"/>
          </p:cNvSpPr>
          <p:nvPr>
            <p:ph type="ftr" sz="quarter" idx="11"/>
          </p:nvPr>
        </p:nvSpPr>
        <p:spPr>
          <a:ln/>
        </p:spPr>
        <p:txBody>
          <a:bodyPr/>
          <a:lstStyle>
            <a:lvl1pPr>
              <a:defRPr/>
            </a:lvl1pPr>
          </a:lstStyle>
          <a:p>
            <a:endParaRPr lang="en-US"/>
          </a:p>
        </p:txBody>
      </p:sp>
      <p:sp>
        <p:nvSpPr>
          <p:cNvPr id="6" name="Rectangle 16"/>
          <p:cNvSpPr>
            <a:spLocks noGrp="1" noChangeArrowheads="1"/>
          </p:cNvSpPr>
          <p:nvPr>
            <p:ph type="sldNum" sz="quarter" idx="12"/>
          </p:nvPr>
        </p:nvSpPr>
        <p:spPr>
          <a:ln/>
        </p:spPr>
        <p:txBody>
          <a:bodyPr/>
          <a:lstStyle>
            <a:lvl1pPr>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01180141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cSld name="9_Custom Layout">
    <p:spTree>
      <p:nvGrpSpPr>
        <p:cNvPr id="1" name=""/>
        <p:cNvGrpSpPr/>
        <p:nvPr/>
      </p:nvGrpSpPr>
      <p:grpSpPr>
        <a:xfrm>
          <a:off x="0" y="0"/>
          <a:ext cx="0" cy="0"/>
          <a:chOff x="0" y="0"/>
          <a:chExt cx="0" cy="0"/>
        </a:xfrm>
      </p:grpSpPr>
      <p:pic>
        <p:nvPicPr>
          <p:cNvPr id="4" name="Picture 3" descr="TEMPO ppt Banner v8.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1065276"/>
          </a:xfrm>
          <a:prstGeom prst="rect">
            <a:avLst/>
          </a:prstGeom>
        </p:spPr>
      </p:pic>
      <p:sp>
        <p:nvSpPr>
          <p:cNvPr id="9" name="Title 1"/>
          <p:cNvSpPr>
            <a:spLocks noGrp="1"/>
          </p:cNvSpPr>
          <p:nvPr>
            <p:ph type="title"/>
          </p:nvPr>
        </p:nvSpPr>
        <p:spPr>
          <a:xfrm>
            <a:off x="2379609" y="274638"/>
            <a:ext cx="7963743" cy="638108"/>
          </a:xfrm>
          <a:prstGeom prst="rect">
            <a:avLst/>
          </a:prstGeom>
        </p:spPr>
        <p:txBody>
          <a:bodyPr vert="horz"/>
          <a:lstStyle>
            <a:lvl1pPr>
              <a:defRPr sz="2800" b="1" i="0">
                <a:solidFill>
                  <a:srgbClr val="FFFFFF"/>
                </a:solidFill>
                <a:latin typeface="Arial"/>
                <a:cs typeface="Arial"/>
              </a:defRPr>
            </a:lvl1pPr>
          </a:lstStyle>
          <a:p>
            <a:r>
              <a:rPr lang="en-US"/>
              <a:t>Click to edit Master title style</a:t>
            </a:r>
          </a:p>
        </p:txBody>
      </p:sp>
      <p:sp>
        <p:nvSpPr>
          <p:cNvPr id="7" name="Content Placeholder 2"/>
          <p:cNvSpPr>
            <a:spLocks noGrp="1"/>
          </p:cNvSpPr>
          <p:nvPr>
            <p:ph idx="1"/>
          </p:nvPr>
        </p:nvSpPr>
        <p:spPr>
          <a:xfrm>
            <a:off x="101600" y="1143000"/>
            <a:ext cx="11988800" cy="5410200"/>
          </a:xfrm>
          <a:prstGeom prst="rect">
            <a:avLst/>
          </a:prstGeom>
        </p:spPr>
        <p:txBody>
          <a:bodyPr/>
          <a:lstStyle>
            <a:lvl1pPr marL="342900" indent="-342900">
              <a:buClrTx/>
              <a:buFont typeface="Wingdings" charset="2"/>
              <a:buChar char="Ø"/>
              <a:defRPr b="1">
                <a:latin typeface="+mn-lt"/>
              </a:defRPr>
            </a:lvl1pPr>
            <a:lvl2pPr marL="742950" indent="-285750">
              <a:buClr>
                <a:srgbClr val="0000A9"/>
              </a:buClr>
              <a:buFont typeface="Arial"/>
              <a:buChar cha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8">
            <a:extLst>
              <a:ext uri="{FF2B5EF4-FFF2-40B4-BE49-F238E27FC236}">
                <a16:creationId xmlns:a16="http://schemas.microsoft.com/office/drawing/2014/main" id="{ED29E1B4-5585-C84C-8A32-8BAC3D59C839}"/>
              </a:ext>
            </a:extLst>
          </p:cNvPr>
          <p:cNvSpPr>
            <a:spLocks noGrp="1"/>
          </p:cNvSpPr>
          <p:nvPr>
            <p:ph type="sldNum" sz="quarter" idx="12"/>
          </p:nvPr>
        </p:nvSpPr>
        <p:spPr>
          <a:xfrm>
            <a:off x="9236440" y="6504026"/>
            <a:ext cx="2844800" cy="365125"/>
          </a:xfrm>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10" name="Footer Placeholder 4">
            <a:extLst>
              <a:ext uri="{FF2B5EF4-FFF2-40B4-BE49-F238E27FC236}">
                <a16:creationId xmlns:a16="http://schemas.microsoft.com/office/drawing/2014/main" id="{2EE3F73D-D53E-4649-A630-0572053E9E49}"/>
              </a:ext>
            </a:extLst>
          </p:cNvPr>
          <p:cNvSpPr>
            <a:spLocks noGrp="1"/>
          </p:cNvSpPr>
          <p:nvPr>
            <p:ph type="ftr" sz="quarter" idx="3"/>
          </p:nvPr>
        </p:nvSpPr>
        <p:spPr>
          <a:xfrm>
            <a:off x="4165600" y="6504026"/>
            <a:ext cx="3860800" cy="365125"/>
          </a:xfrm>
          <a:prstGeom prst="rect">
            <a:avLst/>
          </a:prstGeom>
        </p:spPr>
        <p:txBody>
          <a:bodyPr vert="horz" lIns="91440" tIns="45720" rIns="91440" bIns="45720" rtlCol="0" anchor="ctr"/>
          <a:lstStyle>
            <a:lvl1pPr algn="ctr">
              <a:defRPr sz="1100">
                <a:solidFill>
                  <a:schemeClr val="tx1">
                    <a:tint val="75000"/>
                  </a:schemeClr>
                </a:solidFill>
              </a:defRPr>
            </a:lvl1pPr>
          </a:lstStyle>
          <a:p>
            <a:endParaRPr lang="en-US"/>
          </a:p>
        </p:txBody>
      </p:sp>
    </p:spTree>
    <p:extLst>
      <p:ext uri="{BB962C8B-B14F-4D97-AF65-F5344CB8AC3E}">
        <p14:creationId xmlns:p14="http://schemas.microsoft.com/office/powerpoint/2010/main" val="377554738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5_Custom Layout">
  <p:cSld name="5_Custom Layout">
    <p:spTree>
      <p:nvGrpSpPr>
        <p:cNvPr id="1" name="Shape 69"/>
        <p:cNvGrpSpPr/>
        <p:nvPr/>
      </p:nvGrpSpPr>
      <p:grpSpPr>
        <a:xfrm>
          <a:off x="0" y="0"/>
          <a:ext cx="0" cy="0"/>
          <a:chOff x="0" y="0"/>
          <a:chExt cx="0" cy="0"/>
        </a:xfrm>
      </p:grpSpPr>
      <p:sp>
        <p:nvSpPr>
          <p:cNvPr id="72" name="Google Shape;72;p21"/>
          <p:cNvSpPr txBox="1">
            <a:spLocks noGrp="1"/>
          </p:cNvSpPr>
          <p:nvPr>
            <p:ph type="title"/>
          </p:nvPr>
        </p:nvSpPr>
        <p:spPr>
          <a:xfrm>
            <a:off x="2539931" y="274638"/>
            <a:ext cx="7963743" cy="638108"/>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D9D9D9"/>
              </a:buClr>
              <a:buSzPts val="2800"/>
              <a:buFont typeface="Arial Rounded"/>
              <a:buNone/>
              <a:defRPr sz="2800" b="1">
                <a:solidFill>
                  <a:srgbClr val="D9D9D9"/>
                </a:solidFill>
                <a:latin typeface="Arial Rounded"/>
                <a:ea typeface="Arial Rounded"/>
                <a:cs typeface="Arial Rounded"/>
                <a:sym typeface="Arial Rounde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1"/>
          <p:cNvSpPr txBox="1">
            <a:spLocks noGrp="1"/>
          </p:cNvSpPr>
          <p:nvPr>
            <p:ph type="ftr" idx="11"/>
          </p:nvPr>
        </p:nvSpPr>
        <p:spPr>
          <a:xfrm>
            <a:off x="3239543" y="6549635"/>
            <a:ext cx="5411508" cy="365125"/>
          </a:xfrm>
          <a:prstGeom prst="rect">
            <a:avLst/>
          </a:prstGeom>
          <a:noFill/>
          <a:ln>
            <a:noFill/>
          </a:ln>
        </p:spPr>
        <p:txBody>
          <a:bodyPr spcFirstLastPara="1" wrap="square" lIns="91425" tIns="45700" rIns="91425" bIns="45700" anchor="ctr" anchorCtr="0">
            <a:noAutofit/>
          </a:bodyPr>
          <a:lstStyle>
            <a:lvl1pPr marR="0" lvl="0" algn="ctr">
              <a:lnSpc>
                <a:spcPct val="100000"/>
              </a:lnSpc>
              <a:spcBef>
                <a:spcPts val="0"/>
              </a:spcBef>
              <a:spcAft>
                <a:spcPts val="0"/>
              </a:spcAft>
              <a:buClr>
                <a:srgbClr val="888888"/>
              </a:buClr>
              <a:buSzPts val="1200"/>
              <a:buFont typeface="Calibri"/>
              <a:buNone/>
              <a:defRPr sz="1200">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1"/>
          <p:cNvSpPr txBox="1">
            <a:spLocks noGrp="1"/>
          </p:cNvSpPr>
          <p:nvPr>
            <p:ph type="dt" idx="10"/>
          </p:nvPr>
        </p:nvSpPr>
        <p:spPr>
          <a:xfrm>
            <a:off x="231095" y="6550584"/>
            <a:ext cx="209615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200">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3365956247"/>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4_Custom Layout">
  <p:cSld name="4_Custom Layout">
    <p:spTree>
      <p:nvGrpSpPr>
        <p:cNvPr id="1" name="Shape 14"/>
        <p:cNvGrpSpPr/>
        <p:nvPr/>
      </p:nvGrpSpPr>
      <p:grpSpPr>
        <a:xfrm>
          <a:off x="0" y="0"/>
          <a:ext cx="0" cy="0"/>
          <a:chOff x="0" y="0"/>
          <a:chExt cx="0" cy="0"/>
        </a:xfrm>
      </p:grpSpPr>
    </p:spTree>
    <p:extLst>
      <p:ext uri="{BB962C8B-B14F-4D97-AF65-F5344CB8AC3E}">
        <p14:creationId xmlns:p14="http://schemas.microsoft.com/office/powerpoint/2010/main" val="131185084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600" y="1143000"/>
            <a:ext cx="11988800" cy="5410200"/>
          </a:xfrm>
          <a:prstGeom prst="rect">
            <a:avLst/>
          </a:prstGeom>
        </p:spPr>
        <p:txBody>
          <a:bodyPr/>
          <a:lstStyle>
            <a:lvl1pPr marL="257175" indent="-257175">
              <a:buClrTx/>
              <a:buFont typeface="Wingdings" charset="2"/>
              <a:buChar char="Ø"/>
              <a:defRPr b="1">
                <a:latin typeface="+mn-lt"/>
              </a:defRPr>
            </a:lvl1pPr>
            <a:lvl2pPr marL="557213" indent="-214313">
              <a:buClr>
                <a:srgbClr val="0000A9"/>
              </a:buClr>
              <a:buFont typeface="Arial"/>
              <a:buChar cha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txBox="1">
            <a:spLocks/>
          </p:cNvSpPr>
          <p:nvPr userDrawn="1"/>
        </p:nvSpPr>
        <p:spPr>
          <a:xfrm>
            <a:off x="9243484" y="6627813"/>
            <a:ext cx="2844800" cy="228600"/>
          </a:xfrm>
          <a:prstGeom prst="rect">
            <a:avLst/>
          </a:prstGeom>
        </p:spPr>
        <p:txBody>
          <a:bodyPr anchor="ctr"/>
          <a:lstStyle>
            <a:lvl1pPr eaLnBrk="0" hangingPunct="0">
              <a:defRPr sz="2400">
                <a:solidFill>
                  <a:schemeClr val="tx1"/>
                </a:solidFill>
                <a:latin typeface="Arial" charset="0"/>
                <a:ea typeface="ヒラギノ角ゴ Pro W3" charset="0"/>
                <a:cs typeface="ヒラギノ角ゴ Pro W3" charset="0"/>
              </a:defRPr>
            </a:lvl1pPr>
            <a:lvl2pPr marL="37931725" indent="-37474525" eaLnBrk="0" hangingPunct="0">
              <a:defRPr sz="2400">
                <a:solidFill>
                  <a:schemeClr val="tx1"/>
                </a:solidFill>
                <a:latin typeface="Arial" charset="0"/>
                <a:ea typeface="ヒラギノ角ゴ Pro W3" charset="0"/>
                <a:cs typeface="ヒラギノ角ゴ Pro W3" charset="0"/>
              </a:defRPr>
            </a:lvl2pPr>
            <a:lvl3pPr eaLnBrk="0" hangingPunct="0">
              <a:defRPr sz="2400">
                <a:solidFill>
                  <a:schemeClr val="tx1"/>
                </a:solidFill>
                <a:latin typeface="Arial" charset="0"/>
                <a:ea typeface="ヒラギノ角ゴ Pro W3" charset="0"/>
                <a:cs typeface="ヒラギノ角ゴ Pro W3" charset="0"/>
              </a:defRPr>
            </a:lvl3pPr>
            <a:lvl4pPr eaLnBrk="0" hangingPunct="0">
              <a:defRPr sz="2400">
                <a:solidFill>
                  <a:schemeClr val="tx1"/>
                </a:solidFill>
                <a:latin typeface="Arial" charset="0"/>
                <a:ea typeface="ヒラギノ角ゴ Pro W3" charset="0"/>
                <a:cs typeface="ヒラギノ角ゴ Pro W3" charset="0"/>
              </a:defRPr>
            </a:lvl4pPr>
            <a:lvl5pPr eaLnBrk="0" hangingPunct="0">
              <a:defRPr sz="2400">
                <a:solidFill>
                  <a:schemeClr val="tx1"/>
                </a:solidFill>
                <a:latin typeface="Arial" charset="0"/>
                <a:ea typeface="ヒラギノ角ゴ Pro W3" charset="0"/>
                <a:cs typeface="ヒラギノ角ゴ Pro W3" charset="0"/>
              </a:defRPr>
            </a:lvl5pPr>
            <a:lvl6pPr marL="4572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9144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1371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18288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r" eaLnBrk="1" hangingPunct="1">
              <a:defRPr/>
            </a:pPr>
            <a:fld id="{4609CC25-F897-7C4C-A607-3A4F014AEC31}" type="slidenum">
              <a:rPr lang="en-US" sz="750" smtClean="0">
                <a:solidFill>
                  <a:srgbClr val="000000"/>
                </a:solidFill>
                <a:latin typeface="Calibri" charset="0"/>
              </a:rPr>
              <a:pPr algn="r" eaLnBrk="1" hangingPunct="1">
                <a:defRPr/>
              </a:pPr>
              <a:t>‹#›</a:t>
            </a:fld>
            <a:endParaRPr lang="en-US" sz="750">
              <a:solidFill>
                <a:srgbClr val="000000"/>
              </a:solidFill>
              <a:latin typeface="Calibri" charset="0"/>
            </a:endParaRPr>
          </a:p>
        </p:txBody>
      </p:sp>
      <p:sp>
        <p:nvSpPr>
          <p:cNvPr id="2" name="Title 1"/>
          <p:cNvSpPr>
            <a:spLocks noGrp="1"/>
          </p:cNvSpPr>
          <p:nvPr>
            <p:ph type="title"/>
          </p:nvPr>
        </p:nvSpPr>
        <p:spPr>
          <a:xfrm>
            <a:off x="2539933" y="274638"/>
            <a:ext cx="7451967" cy="638108"/>
          </a:xfrm>
          <a:prstGeom prst="rect">
            <a:avLst/>
          </a:prstGeom>
        </p:spPr>
        <p:txBody>
          <a:bodyPr vert="horz"/>
          <a:lstStyle>
            <a:lvl1pPr>
              <a:defRPr sz="2100">
                <a:solidFill>
                  <a:srgbClr val="D9D9D9"/>
                </a:solidFill>
                <a:latin typeface="Arial Rounded MT Bold"/>
                <a:cs typeface="Arial Rounded MT Bold"/>
              </a:defRPr>
            </a:lvl1pPr>
          </a:lstStyle>
          <a:p>
            <a:r>
              <a:rPr lang="en-US"/>
              <a:t>Click to edit Master title style</a:t>
            </a:r>
          </a:p>
        </p:txBody>
      </p:sp>
      <p:sp>
        <p:nvSpPr>
          <p:cNvPr id="6" name="Date Placeholder 2">
            <a:extLst>
              <a:ext uri="{FF2B5EF4-FFF2-40B4-BE49-F238E27FC236}">
                <a16:creationId xmlns:a16="http://schemas.microsoft.com/office/drawing/2014/main" id="{9CE51E9C-5593-4F02-8D43-69EB3594B706}"/>
              </a:ext>
            </a:extLst>
          </p:cNvPr>
          <p:cNvSpPr>
            <a:spLocks noGrp="1"/>
          </p:cNvSpPr>
          <p:nvPr>
            <p:ph type="dt" sz="half" idx="2"/>
          </p:nvPr>
        </p:nvSpPr>
        <p:spPr>
          <a:xfrm>
            <a:off x="0" y="6529700"/>
            <a:ext cx="2743200" cy="182880"/>
          </a:xfrm>
          <a:prstGeom prst="rect">
            <a:avLst/>
          </a:prstGeom>
        </p:spPr>
        <p:txBody>
          <a:bodyPr/>
          <a:lstStyle>
            <a:lvl1pPr>
              <a:defRPr sz="1350" b="0">
                <a:solidFill>
                  <a:schemeClr val="bg2">
                    <a:lumMod val="50000"/>
                  </a:schemeClr>
                </a:solidFill>
              </a:defRPr>
            </a:lvl1pPr>
          </a:lstStyle>
          <a:p>
            <a:endParaRPr lang="en-US"/>
          </a:p>
        </p:txBody>
      </p:sp>
      <p:grpSp>
        <p:nvGrpSpPr>
          <p:cNvPr id="5" name="Group 4">
            <a:extLst>
              <a:ext uri="{FF2B5EF4-FFF2-40B4-BE49-F238E27FC236}">
                <a16:creationId xmlns:a16="http://schemas.microsoft.com/office/drawing/2014/main" id="{4386602E-3498-4C57-BE6D-73C35B8809BF}"/>
              </a:ext>
            </a:extLst>
          </p:cNvPr>
          <p:cNvGrpSpPr/>
          <p:nvPr userDrawn="1"/>
        </p:nvGrpSpPr>
        <p:grpSpPr>
          <a:xfrm>
            <a:off x="10044215" y="41347"/>
            <a:ext cx="953829" cy="955748"/>
            <a:chOff x="10044214" y="41347"/>
            <a:chExt cx="953829" cy="955748"/>
          </a:xfrm>
        </p:grpSpPr>
        <p:pic>
          <p:nvPicPr>
            <p:cNvPr id="8" name="Picture 7">
              <a:extLst>
                <a:ext uri="{FF2B5EF4-FFF2-40B4-BE49-F238E27FC236}">
                  <a16:creationId xmlns:a16="http://schemas.microsoft.com/office/drawing/2014/main" id="{E878C91B-CCA6-4B39-B3E7-1EF35377DFC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0096532" y="41347"/>
              <a:ext cx="816000" cy="940666"/>
            </a:xfrm>
            <a:prstGeom prst="rect">
              <a:avLst/>
            </a:prstGeom>
          </p:spPr>
        </p:pic>
        <p:sp>
          <p:nvSpPr>
            <p:cNvPr id="4" name="TextBox 3">
              <a:extLst>
                <a:ext uri="{FF2B5EF4-FFF2-40B4-BE49-F238E27FC236}">
                  <a16:creationId xmlns:a16="http://schemas.microsoft.com/office/drawing/2014/main" id="{DA469EE8-BE9A-4076-9C74-9E6E66E1950E}"/>
                </a:ext>
              </a:extLst>
            </p:cNvPr>
            <p:cNvSpPr txBox="1"/>
            <p:nvPr userDrawn="1"/>
          </p:nvSpPr>
          <p:spPr>
            <a:xfrm>
              <a:off x="10044214" y="766263"/>
              <a:ext cx="953829" cy="230832"/>
            </a:xfrm>
            <a:prstGeom prst="rect">
              <a:avLst/>
            </a:prstGeom>
            <a:noFill/>
          </p:spPr>
          <p:txBody>
            <a:bodyPr wrap="square" rtlCol="0">
              <a:spAutoFit/>
            </a:bodyPr>
            <a:lstStyle/>
            <a:p>
              <a:r>
                <a:rPr lang="en-US" sz="900">
                  <a:solidFill>
                    <a:schemeClr val="bg1"/>
                  </a:solidFill>
                  <a:latin typeface="Times New Roman" panose="02020603050405020304" pitchFamily="18" charset="0"/>
                  <a:cs typeface="Times New Roman" panose="02020603050405020304" pitchFamily="18" charset="0"/>
                </a:rPr>
                <a:t>Smithsonian</a:t>
              </a:r>
            </a:p>
          </p:txBody>
        </p:sp>
      </p:grpSp>
    </p:spTree>
    <p:extLst>
      <p:ext uri="{BB962C8B-B14F-4D97-AF65-F5344CB8AC3E}">
        <p14:creationId xmlns:p14="http://schemas.microsoft.com/office/powerpoint/2010/main" val="328636552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1_Title Only">
  <p:cSld name="1_Title Only">
    <p:bg>
      <p:bgPr>
        <a:gradFill>
          <a:gsLst>
            <a:gs pos="0">
              <a:srgbClr val="FEFEFE">
                <a:alpha val="74901"/>
              </a:srgbClr>
            </a:gs>
            <a:gs pos="75000">
              <a:srgbClr val="FEFEFE">
                <a:alpha val="74901"/>
              </a:srgbClr>
            </a:gs>
            <a:gs pos="100000">
              <a:srgbClr val="79A0CD">
                <a:alpha val="74901"/>
              </a:srgbClr>
            </a:gs>
          </a:gsLst>
          <a:lin ang="16200000" scaled="0"/>
        </a:gradFill>
        <a:effectLst/>
      </p:bgPr>
    </p:bg>
    <p:spTree>
      <p:nvGrpSpPr>
        <p:cNvPr id="1" name="Shape 115"/>
        <p:cNvGrpSpPr/>
        <p:nvPr/>
      </p:nvGrpSpPr>
      <p:grpSpPr>
        <a:xfrm>
          <a:off x="0" y="0"/>
          <a:ext cx="0" cy="0"/>
          <a:chOff x="0" y="0"/>
          <a:chExt cx="0" cy="0"/>
        </a:xfrm>
      </p:grpSpPr>
      <p:sp>
        <p:nvSpPr>
          <p:cNvPr id="116" name="Google Shape;116;p25"/>
          <p:cNvSpPr txBox="1">
            <a:spLocks noGrp="1"/>
          </p:cNvSpPr>
          <p:nvPr>
            <p:ph type="dt" idx="10"/>
          </p:nvPr>
        </p:nvSpPr>
        <p:spPr>
          <a:xfrm>
            <a:off x="190116" y="6356351"/>
            <a:ext cx="1020846" cy="365125"/>
          </a:xfrm>
          <a:prstGeom prst="rect">
            <a:avLst/>
          </a:prstGeom>
          <a:noFill/>
          <a:ln>
            <a:noFill/>
          </a:ln>
        </p:spPr>
        <p:txBody>
          <a:bodyPr spcFirstLastPara="1" wrap="square" lIns="91325" tIns="45650" rIns="91325" bIns="4565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5"/>
          <p:cNvSpPr txBox="1">
            <a:spLocks noGrp="1"/>
          </p:cNvSpPr>
          <p:nvPr>
            <p:ph type="sldNum" idx="12"/>
          </p:nvPr>
        </p:nvSpPr>
        <p:spPr>
          <a:xfrm>
            <a:off x="11051145" y="6365294"/>
            <a:ext cx="1015314" cy="365125"/>
          </a:xfrm>
          <a:prstGeom prst="rect">
            <a:avLst/>
          </a:prstGeom>
          <a:noFill/>
          <a:ln>
            <a:noFill/>
          </a:ln>
        </p:spPr>
        <p:txBody>
          <a:bodyPr spcFirstLastPara="1" wrap="square" lIns="91325" tIns="45650" rIns="91325" bIns="45650" anchor="ctr" anchorCtr="0">
            <a:noAutofit/>
          </a:bodyPr>
          <a:lstStyle>
            <a:lvl1pPr marL="0" lvl="0" indent="0" algn="r">
              <a:spcBef>
                <a:spcPts val="0"/>
              </a:spcBef>
              <a:spcAft>
                <a:spcPts val="0"/>
              </a:spcAft>
              <a:buNone/>
              <a:defRPr/>
            </a:lvl1pPr>
            <a:lvl2pPr marL="0" lvl="1" indent="0" algn="r">
              <a:spcBef>
                <a:spcPts val="0"/>
              </a:spcBef>
              <a:spcAft>
                <a:spcPts val="0"/>
              </a:spcAft>
              <a:buNone/>
              <a:defRPr/>
            </a:lvl2pPr>
            <a:lvl3pPr marL="0" lvl="2" indent="0" algn="r">
              <a:spcBef>
                <a:spcPts val="0"/>
              </a:spcBef>
              <a:spcAft>
                <a:spcPts val="0"/>
              </a:spcAft>
              <a:buNone/>
              <a:defRPr/>
            </a:lvl3pPr>
            <a:lvl4pPr marL="0" lvl="3" indent="0" algn="r">
              <a:spcBef>
                <a:spcPts val="0"/>
              </a:spcBef>
              <a:spcAft>
                <a:spcPts val="0"/>
              </a:spcAft>
              <a:buNone/>
              <a:defRPr/>
            </a:lvl4pPr>
            <a:lvl5pPr marL="0" lvl="4" indent="0" algn="r">
              <a:spcBef>
                <a:spcPts val="0"/>
              </a:spcBef>
              <a:spcAft>
                <a:spcPts val="0"/>
              </a:spcAft>
              <a:buNone/>
              <a:defRPr/>
            </a:lvl5pPr>
            <a:lvl6pPr marL="0" lvl="5" indent="0" algn="r">
              <a:spcBef>
                <a:spcPts val="0"/>
              </a:spcBef>
              <a:spcAft>
                <a:spcPts val="0"/>
              </a:spcAft>
              <a:buNone/>
              <a:defRPr/>
            </a:lvl6pPr>
            <a:lvl7pPr marL="0" lvl="6" indent="0" algn="r">
              <a:spcBef>
                <a:spcPts val="0"/>
              </a:spcBef>
              <a:spcAft>
                <a:spcPts val="0"/>
              </a:spcAft>
              <a:buNone/>
              <a:defRPr/>
            </a:lvl7pPr>
            <a:lvl8pPr marL="0" lvl="7" indent="0" algn="r">
              <a:spcBef>
                <a:spcPts val="0"/>
              </a:spcBef>
              <a:spcAft>
                <a:spcPts val="0"/>
              </a:spcAft>
              <a:buNone/>
              <a:defRPr/>
            </a:lvl8pPr>
            <a:lvl9pPr marL="0" lvl="8" indent="0" algn="r">
              <a:spcBef>
                <a:spcPts val="0"/>
              </a:spcBef>
              <a:spcAft>
                <a:spcPts val="0"/>
              </a:spcAft>
              <a:buNone/>
              <a:defRPr/>
            </a:lvl9pPr>
          </a:lstStyle>
          <a:p>
            <a:pPr marL="0" lvl="0" indent="0" algn="r" rtl="0">
              <a:spcBef>
                <a:spcPts val="0"/>
              </a:spcBef>
              <a:spcAft>
                <a:spcPts val="0"/>
              </a:spcAft>
              <a:buNone/>
            </a:pPr>
            <a:fld id="{00000000-1234-1234-1234-123412341234}" type="slidenum">
              <a:rPr lang="en-US"/>
              <a:t>‹#›</a:t>
            </a:fld>
            <a:endParaRPr/>
          </a:p>
        </p:txBody>
      </p:sp>
      <p:sp>
        <p:nvSpPr>
          <p:cNvPr id="123" name="Google Shape;123;p25"/>
          <p:cNvSpPr txBox="1">
            <a:spLocks noGrp="1"/>
          </p:cNvSpPr>
          <p:nvPr>
            <p:ph type="body" idx="1"/>
          </p:nvPr>
        </p:nvSpPr>
        <p:spPr>
          <a:xfrm>
            <a:off x="1173893" y="164800"/>
            <a:ext cx="9844215" cy="761791"/>
          </a:xfrm>
          <a:prstGeom prst="rect">
            <a:avLst/>
          </a:prstGeom>
          <a:noFill/>
          <a:ln>
            <a:noFill/>
          </a:ln>
        </p:spPr>
        <p:txBody>
          <a:bodyPr spcFirstLastPara="1" wrap="square" lIns="91425" tIns="45700" rIns="91425" bIns="45700" anchor="ctr" anchorCtr="0">
            <a:normAutofit/>
          </a:bodyPr>
          <a:lstStyle>
            <a:lvl1pPr marL="457200" marR="0" lvl="0" indent="-228600" algn="ctr" rtl="0">
              <a:spcBef>
                <a:spcPts val="64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4" name="Google Shape;124;p25"/>
          <p:cNvSpPr txBox="1">
            <a:spLocks noGrp="1"/>
          </p:cNvSpPr>
          <p:nvPr>
            <p:ph type="body" idx="2"/>
          </p:nvPr>
        </p:nvSpPr>
        <p:spPr>
          <a:xfrm>
            <a:off x="354013" y="1268413"/>
            <a:ext cx="11499850" cy="4852301"/>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48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L="914400" marR="0" lvl="1" indent="-228600" algn="l" rtl="0">
              <a:spcBef>
                <a:spcPts val="48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193780177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pic>
        <p:nvPicPr>
          <p:cNvPr id="3" name="Picture 6" descr="TEMPO ppt Banner v7.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3176"/>
            <a:ext cx="12192000" cy="1065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Title 1"/>
          <p:cNvSpPr>
            <a:spLocks noGrp="1"/>
          </p:cNvSpPr>
          <p:nvPr>
            <p:ph type="title"/>
          </p:nvPr>
        </p:nvSpPr>
        <p:spPr>
          <a:xfrm>
            <a:off x="2539963" y="274638"/>
            <a:ext cx="7963743"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4" name="Date Placeholder 9"/>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10"/>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11"/>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64442FC-C654-E44A-A663-725279F4C8FF}" type="slidenum">
              <a:rPr lang="en-US"/>
              <a:pPr>
                <a:defRPr/>
              </a:pPr>
              <a:t>‹#›</a:t>
            </a:fld>
            <a:endParaRPr lang="en-US"/>
          </a:p>
        </p:txBody>
      </p:sp>
    </p:spTree>
    <p:extLst>
      <p:ext uri="{BB962C8B-B14F-4D97-AF65-F5344CB8AC3E}">
        <p14:creationId xmlns:p14="http://schemas.microsoft.com/office/powerpoint/2010/main" val="305498926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latin typeface="Calibri"/>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latin typeface="Calibri"/>
            </a:endParaRPr>
          </a:p>
        </p:txBody>
      </p:sp>
      <p:sp>
        <p:nvSpPr>
          <p:cNvPr id="4" name="Rectangle 6"/>
          <p:cNvSpPr>
            <a:spLocks noGrp="1" noChangeArrowheads="1"/>
          </p:cNvSpPr>
          <p:nvPr>
            <p:ph type="sldNum" sz="quarter" idx="12"/>
          </p:nvPr>
        </p:nvSpPr>
        <p:spPr>
          <a:ln/>
        </p:spPr>
        <p:txBody>
          <a:bodyPr/>
          <a:lstStyle>
            <a:lvl1pPr>
              <a:defRPr/>
            </a:lvl1pPr>
          </a:lstStyle>
          <a:p>
            <a:pPr>
              <a:defRPr/>
            </a:pPr>
            <a:fld id="{90F3D2DF-2FA7-D542-9882-A5D5130A4A1E}" type="slidenum">
              <a:rPr lang="en-US">
                <a:solidFill>
                  <a:prstClr val="black">
                    <a:tint val="75000"/>
                  </a:prstClr>
                </a:solidFill>
                <a:latin typeface="Calibri"/>
              </a:rPr>
              <a:pPr>
                <a:def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686252845"/>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pic>
        <p:nvPicPr>
          <p:cNvPr id="3" name="Picture 6" descr="TEMPO ppt Banner v7.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3176"/>
            <a:ext cx="12192000" cy="1065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Title 1"/>
          <p:cNvSpPr>
            <a:spLocks noGrp="1"/>
          </p:cNvSpPr>
          <p:nvPr>
            <p:ph type="title"/>
          </p:nvPr>
        </p:nvSpPr>
        <p:spPr>
          <a:xfrm>
            <a:off x="2539963" y="274638"/>
            <a:ext cx="7963743"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4" name="Date Placeholder 9"/>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Footer Placeholder 10"/>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Slide Number Placeholder 11"/>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464442FC-C654-E44A-A663-725279F4C8FF}" type="slidenum">
              <a:rPr lang="en-US"/>
              <a:pPr>
                <a:defRPr/>
              </a:pPr>
              <a:t>‹#›</a:t>
            </a:fld>
            <a:endParaRPr lang="en-US"/>
          </a:p>
        </p:txBody>
      </p:sp>
    </p:spTree>
    <p:extLst>
      <p:ext uri="{BB962C8B-B14F-4D97-AF65-F5344CB8AC3E}">
        <p14:creationId xmlns:p14="http://schemas.microsoft.com/office/powerpoint/2010/main" val="2973316676"/>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10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7" name="Slide Number Placeholder 5"/>
          <p:cNvSpPr txBox="1">
            <a:spLocks/>
          </p:cNvSpPr>
          <p:nvPr userDrawn="1"/>
        </p:nvSpPr>
        <p:spPr>
          <a:xfrm>
            <a:off x="9243484" y="6627813"/>
            <a:ext cx="2844800" cy="228600"/>
          </a:xfrm>
          <a:prstGeom prst="rect">
            <a:avLst/>
          </a:prstGeom>
        </p:spPr>
        <p:txBody>
          <a:bodyPr anchor="ctr"/>
          <a:lstStyle>
            <a:lvl1pPr eaLnBrk="0" hangingPunct="0">
              <a:defRPr sz="2400">
                <a:solidFill>
                  <a:schemeClr val="tx1"/>
                </a:solidFill>
                <a:latin typeface="Arial" charset="0"/>
                <a:ea typeface="ヒラギノ角ゴ Pro W3" charset="0"/>
                <a:cs typeface="ヒラギノ角ゴ Pro W3" charset="0"/>
              </a:defRPr>
            </a:lvl1pPr>
            <a:lvl2pPr marL="37931725" indent="-37474525" eaLnBrk="0" hangingPunct="0">
              <a:defRPr sz="2400">
                <a:solidFill>
                  <a:schemeClr val="tx1"/>
                </a:solidFill>
                <a:latin typeface="Arial" charset="0"/>
                <a:ea typeface="ヒラギノ角ゴ Pro W3" charset="0"/>
                <a:cs typeface="ヒラギノ角ゴ Pro W3" charset="0"/>
              </a:defRPr>
            </a:lvl2pPr>
            <a:lvl3pPr eaLnBrk="0" hangingPunct="0">
              <a:defRPr sz="2400">
                <a:solidFill>
                  <a:schemeClr val="tx1"/>
                </a:solidFill>
                <a:latin typeface="Arial" charset="0"/>
                <a:ea typeface="ヒラギノ角ゴ Pro W3" charset="0"/>
                <a:cs typeface="ヒラギノ角ゴ Pro W3" charset="0"/>
              </a:defRPr>
            </a:lvl3pPr>
            <a:lvl4pPr eaLnBrk="0" hangingPunct="0">
              <a:defRPr sz="2400">
                <a:solidFill>
                  <a:schemeClr val="tx1"/>
                </a:solidFill>
                <a:latin typeface="Arial" charset="0"/>
                <a:ea typeface="ヒラギノ角ゴ Pro W3" charset="0"/>
                <a:cs typeface="ヒラギノ角ゴ Pro W3" charset="0"/>
              </a:defRPr>
            </a:lvl4pPr>
            <a:lvl5pPr eaLnBrk="0" hangingPunct="0">
              <a:defRPr sz="2400">
                <a:solidFill>
                  <a:schemeClr val="tx1"/>
                </a:solidFill>
                <a:latin typeface="Arial" charset="0"/>
                <a:ea typeface="ヒラギノ角ゴ Pro W3" charset="0"/>
                <a:cs typeface="ヒラギノ角ゴ Pro W3" charset="0"/>
              </a:defRPr>
            </a:lvl5pPr>
            <a:lvl6pPr marL="4572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9144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1371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18288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r" eaLnBrk="1" hangingPunct="1">
              <a:defRPr/>
            </a:pPr>
            <a:fld id="{4609CC25-F897-7C4C-A607-3A4F014AEC31}" type="slidenum">
              <a:rPr lang="en-US" sz="1000" smtClean="0">
                <a:solidFill>
                  <a:srgbClr val="000000"/>
                </a:solidFill>
                <a:latin typeface="Calibri" charset="0"/>
              </a:rPr>
              <a:pPr algn="r" eaLnBrk="1" hangingPunct="1">
                <a:defRPr/>
              </a:pPr>
              <a:t>‹#›</a:t>
            </a:fld>
            <a:endParaRPr lang="en-US" sz="1000">
              <a:solidFill>
                <a:srgbClr val="000000"/>
              </a:solidFill>
              <a:latin typeface="Calibri" charset="0"/>
            </a:endParaRPr>
          </a:p>
        </p:txBody>
      </p:sp>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6" name="Footer Placeholder 4"/>
          <p:cNvSpPr>
            <a:spLocks noGrp="1"/>
          </p:cNvSpPr>
          <p:nvPr>
            <p:ph type="ftr" sz="quarter" idx="3"/>
          </p:nvPr>
        </p:nvSpPr>
        <p:spPr>
          <a:xfrm>
            <a:off x="3239543" y="6549635"/>
            <a:ext cx="5411508" cy="365125"/>
          </a:xfrm>
          <a:prstGeom prst="rect">
            <a:avLst/>
          </a:prstGeom>
        </p:spPr>
        <p:txBody>
          <a:bodyPr vert="horz" lIns="91440" tIns="45720" rIns="91440" bIns="45720" rtlCol="0" anchor="ctr"/>
          <a:lstStyle>
            <a:lvl1pPr marL="0" marR="0" indent="0" algn="ctr" defTabSz="457200" rtl="0" eaLnBrk="1" fontAlgn="auto" latinLnBrk="0" hangingPunct="1">
              <a:lnSpc>
                <a:spcPct val="100000"/>
              </a:lnSpc>
              <a:spcBef>
                <a:spcPts val="0"/>
              </a:spcBef>
              <a:spcAft>
                <a:spcPts val="0"/>
              </a:spcAft>
              <a:buClrTx/>
              <a:buSzTx/>
              <a:buFontTx/>
              <a:buNone/>
              <a:tabLst/>
              <a:defRPr sz="1200">
                <a:solidFill>
                  <a:schemeClr val="tx1">
                    <a:tint val="75000"/>
                  </a:schemeClr>
                </a:solidFill>
              </a:defRPr>
            </a:lvl1pPr>
          </a:lstStyle>
          <a:p>
            <a:endParaRPr lang="en-US">
              <a:solidFill>
                <a:prstClr val="black">
                  <a:tint val="75000"/>
                </a:prstClr>
              </a:solidFill>
              <a:latin typeface="Calibri"/>
            </a:endParaRPr>
          </a:p>
        </p:txBody>
      </p:sp>
      <p:sp>
        <p:nvSpPr>
          <p:cNvPr id="10" name="Date Placeholder 3"/>
          <p:cNvSpPr>
            <a:spLocks noGrp="1"/>
          </p:cNvSpPr>
          <p:nvPr>
            <p:ph type="dt" sz="half" idx="10"/>
          </p:nvPr>
        </p:nvSpPr>
        <p:spPr>
          <a:xfrm>
            <a:off x="171331" y="6550584"/>
            <a:ext cx="2096155" cy="365125"/>
          </a:xfrm>
        </p:spPr>
        <p:txBody>
          <a:bodyPr/>
          <a:lstStyle/>
          <a:p>
            <a:endParaRPr lang="en-US">
              <a:solidFill>
                <a:prstClr val="black">
                  <a:tint val="75000"/>
                </a:prstClr>
              </a:solidFill>
              <a:latin typeface="Calibri"/>
            </a:endParaRPr>
          </a:p>
        </p:txBody>
      </p:sp>
    </p:spTree>
    <p:extLst>
      <p:ext uri="{BB962C8B-B14F-4D97-AF65-F5344CB8AC3E}">
        <p14:creationId xmlns:p14="http://schemas.microsoft.com/office/powerpoint/2010/main" val="179143200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11_Custom Layout">
    <p:spTree>
      <p:nvGrpSpPr>
        <p:cNvPr id="1" name=""/>
        <p:cNvGrpSpPr/>
        <p:nvPr/>
      </p:nvGrpSpPr>
      <p:grpSpPr>
        <a:xfrm>
          <a:off x="0" y="0"/>
          <a:ext cx="0" cy="0"/>
          <a:chOff x="0" y="0"/>
          <a:chExt cx="0" cy="0"/>
        </a:xfrm>
      </p:grpSpPr>
      <p:pic>
        <p:nvPicPr>
          <p:cNvPr id="3" name="Picture 2" descr="TEMPO PPT Cover Image B v4.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3901708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6" descr="TEMPO PPT Cover Image B v3.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7018421"/>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pic>
        <p:nvPicPr>
          <p:cNvPr id="2" name="Picture 6" descr="TEMPO PPT Cover Image B v4.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862346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4" name="Picture 6" descr="TEMPO ppt Banner v7.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25"/>
            <a:ext cx="12192000" cy="1063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 name="Content Placeholder 2"/>
          <p:cNvSpPr>
            <a:spLocks noGrp="1"/>
          </p:cNvSpPr>
          <p:nvPr>
            <p:ph idx="1"/>
          </p:nvPr>
        </p:nvSpPr>
        <p:spPr>
          <a:xfrm>
            <a:off x="101601" y="1143000"/>
            <a:ext cx="11988800" cy="5410200"/>
          </a:xfrm>
          <a:prstGeom prst="rect">
            <a:avLst/>
          </a:prstGeom>
        </p:spPr>
        <p:txBody>
          <a:bodyPr lIns="91326" tIns="45664" rIns="91326" bIns="45664"/>
          <a:lstStyle>
            <a:lvl1pPr marL="342484" indent="-342484">
              <a:buClrTx/>
              <a:buFont typeface="Wingdings" charset="2"/>
              <a:buChar char="Ø"/>
              <a:defRPr b="1">
                <a:latin typeface="+mn-lt"/>
              </a:defRPr>
            </a:lvl1pPr>
            <a:lvl2pPr marL="742038" indent="-285404">
              <a:buClr>
                <a:srgbClr val="0000A9"/>
              </a:buClr>
              <a:buFont typeface="Arial"/>
              <a:buChar cha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a:xfrm>
            <a:off x="2539931" y="186292"/>
            <a:ext cx="8360607"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5" name="Date Placeholder 6"/>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6" name="Footer Placeholder 7"/>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7" name="Slide Number Placeholder 8"/>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086AE945-6537-434A-852D-82A287E37B63}" type="slidenum">
              <a:rPr lang="en-US"/>
              <a:pPr>
                <a:defRPr/>
              </a:pPr>
              <a:t>‹#›</a:t>
            </a:fld>
            <a:endParaRPr lang="en-US"/>
          </a:p>
        </p:txBody>
      </p:sp>
    </p:spTree>
    <p:extLst>
      <p:ext uri="{BB962C8B-B14F-4D97-AF65-F5344CB8AC3E}">
        <p14:creationId xmlns:p14="http://schemas.microsoft.com/office/powerpoint/2010/main" val="3591028659"/>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9" name="Title 1"/>
          <p:cNvSpPr>
            <a:spLocks noGrp="1"/>
          </p:cNvSpPr>
          <p:nvPr>
            <p:ph type="title"/>
          </p:nvPr>
        </p:nvSpPr>
        <p:spPr>
          <a:xfrm>
            <a:off x="2539931" y="274638"/>
            <a:ext cx="8360607" cy="638108"/>
          </a:xfrm>
          <a:prstGeom prst="rect">
            <a:avLst/>
          </a:prstGeom>
        </p:spPr>
        <p:txBody>
          <a:bodyPr vert="horz" lIns="91326" tIns="45664" rIns="91326" bIns="45664"/>
          <a:lstStyle>
            <a:lvl1pPr>
              <a:defRPr sz="2800">
                <a:solidFill>
                  <a:srgbClr val="D9D9D9"/>
                </a:solidFill>
                <a:latin typeface="Arial Rounded MT Bold"/>
                <a:cs typeface="Arial Rounded MT Bold"/>
              </a:defRPr>
            </a:lvl1pPr>
          </a:lstStyle>
          <a:p>
            <a:r>
              <a:rPr lang="en-US"/>
              <a:t>Click to edit Master title style</a:t>
            </a:r>
          </a:p>
        </p:txBody>
      </p:sp>
      <p:sp>
        <p:nvSpPr>
          <p:cNvPr id="3" name="Date Placeholder 4"/>
          <p:cNvSpPr>
            <a:spLocks noGrp="1"/>
          </p:cNvSpPr>
          <p:nvPr>
            <p:ph type="dt" sz="half"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4" name="Footer Placeholder 5"/>
          <p:cNvSpPr>
            <a:spLocks noGrp="1"/>
          </p:cNvSpPr>
          <p:nvPr>
            <p:ph type="ftr"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p>
        </p:txBody>
      </p:sp>
      <p:sp>
        <p:nvSpPr>
          <p:cNvPr id="5" name="Slide Number Placeholder 6"/>
          <p:cNvSpPr>
            <a:spLocks noGrp="1"/>
          </p:cNvSpPr>
          <p:nvPr>
            <p:ph type="sldNum" sz="quarter" idx="12"/>
          </p:nvPr>
        </p:nvSpPr>
        <p:spPr/>
        <p:txBody>
          <a:bodyPr/>
          <a:lstStyle>
            <a:lvl1pPr fontAlgn="base">
              <a:spcBef>
                <a:spcPct val="0"/>
              </a:spcBef>
              <a:spcAft>
                <a:spcPct val="0"/>
              </a:spcAft>
              <a:defRPr>
                <a:ea typeface="ＭＳ Ｐゴシック" charset="0"/>
                <a:cs typeface="ＭＳ Ｐゴシック" charset="0"/>
              </a:defRPr>
            </a:lvl1pPr>
          </a:lstStyle>
          <a:p>
            <a:pPr>
              <a:defRPr/>
            </a:pPr>
            <a:fld id="{3EB325B7-BE2F-E44F-9339-8DD6E6AD7D59}" type="slidenum">
              <a:rPr lang="en-US"/>
              <a:pPr>
                <a:defRPr/>
              </a:pPr>
              <a:t>‹#›</a:t>
            </a:fld>
            <a:endParaRPr lang="en-US"/>
          </a:p>
        </p:txBody>
      </p:sp>
    </p:spTree>
    <p:extLst>
      <p:ext uri="{BB962C8B-B14F-4D97-AF65-F5344CB8AC3E}">
        <p14:creationId xmlns:p14="http://schemas.microsoft.com/office/powerpoint/2010/main" val="22252382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2" name="Title Placeholder 10"/>
          <p:cNvSpPr txBox="1">
            <a:spLocks/>
          </p:cNvSpPr>
          <p:nvPr userDrawn="1"/>
        </p:nvSpPr>
        <p:spPr>
          <a:xfrm>
            <a:off x="0" y="3101977"/>
            <a:ext cx="12192000" cy="646113"/>
          </a:xfrm>
          <a:prstGeom prst="rect">
            <a:avLst/>
          </a:prstGeom>
        </p:spPr>
        <p:txBody>
          <a:bodyPr lIns="91326" tIns="45664" rIns="91326" bIns="45664" anchor="ctr"/>
          <a:lstStyle>
            <a:lvl1pPr algn="ctr" defTabSz="457200" rtl="0" eaLnBrk="1" latinLnBrk="0" hangingPunct="1">
              <a:spcBef>
                <a:spcPct val="0"/>
              </a:spcBef>
              <a:buNone/>
              <a:defRPr sz="3200" kern="1200">
                <a:solidFill>
                  <a:srgbClr val="FFFF00"/>
                </a:solidFill>
                <a:latin typeface="Arial"/>
                <a:ea typeface="+mj-ea"/>
                <a:cs typeface="Arial"/>
              </a:defRPr>
            </a:lvl1pPr>
          </a:lstStyle>
          <a:p>
            <a:pPr>
              <a:defRPr/>
            </a:pPr>
            <a:r>
              <a:rPr lang="en-US" sz="4800" b="1">
                <a:solidFill>
                  <a:srgbClr val="000090"/>
                </a:solidFill>
                <a:latin typeface="Arial Rounded MT Bold"/>
                <a:cs typeface="Arial Rounded MT Bold"/>
              </a:rPr>
              <a:t>BACKUP</a:t>
            </a:r>
          </a:p>
        </p:txBody>
      </p:sp>
    </p:spTree>
    <p:extLst>
      <p:ext uri="{BB962C8B-B14F-4D97-AF65-F5344CB8AC3E}">
        <p14:creationId xmlns:p14="http://schemas.microsoft.com/office/powerpoint/2010/main" val="3620724326"/>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lIns="91326" tIns="45664" rIns="91326" bIns="45664" anchor="ctr"/>
          <a:lstStyle/>
          <a:p>
            <a:pPr algn="ctr" defTabSz="456633" fontAlgn="base">
              <a:spcBef>
                <a:spcPct val="0"/>
              </a:spcBef>
              <a:spcAft>
                <a:spcPct val="0"/>
              </a:spcAft>
            </a:pPr>
            <a:endParaRPr lang="ja-JP" altLang="en-US" sz="1400">
              <a:solidFill>
                <a:srgbClr val="FFFFFF"/>
              </a:solidFill>
              <a:latin typeface="Calibri" charset="0"/>
              <a:ea typeface="ＭＳ Ｐゴシック" charset="0"/>
              <a:cs typeface="ＭＳ Ｐゴシック" charset="0"/>
            </a:endParaRPr>
          </a:p>
        </p:txBody>
      </p:sp>
      <p:pic>
        <p:nvPicPr>
          <p:cNvPr id="3" name="Picture 7" descr="TEMPO Logo FINAL med res.jp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4811185" y="2511426"/>
            <a:ext cx="2569633" cy="18351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13239584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1_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44276435"/>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1_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156511129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1_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116868349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1_Logo For Us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pic>
        <p:nvPicPr>
          <p:cNvPr id="7" name="Picture 6">
            <a:extLst>
              <a:ext uri="{FF2B5EF4-FFF2-40B4-BE49-F238E27FC236}">
                <a16:creationId xmlns:a16="http://schemas.microsoft.com/office/drawing/2014/main" id="{20A92427-416E-FE48-A31E-73E7DD1A119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75783" y="3033728"/>
            <a:ext cx="1077216" cy="890713"/>
          </a:xfrm>
          <a:prstGeom prst="rect">
            <a:avLst/>
          </a:prstGeom>
        </p:spPr>
      </p:pic>
      <p:pic>
        <p:nvPicPr>
          <p:cNvPr id="8" name="Picture 7">
            <a:extLst>
              <a:ext uri="{FF2B5EF4-FFF2-40B4-BE49-F238E27FC236}">
                <a16:creationId xmlns:a16="http://schemas.microsoft.com/office/drawing/2014/main" id="{3E4191DF-B26B-8945-94BD-4BD638084925}"/>
              </a:ext>
            </a:extLst>
          </p:cNvPr>
          <p:cNvPicPr>
            <a:picLocks noChangeAspect="1"/>
          </p:cNvPicPr>
          <p:nvPr userDrawn="1"/>
        </p:nvPicPr>
        <p:blipFill>
          <a:blip r:embed="rId3"/>
          <a:stretch>
            <a:fillRect/>
          </a:stretch>
        </p:blipFill>
        <p:spPr>
          <a:xfrm>
            <a:off x="3682318" y="3019349"/>
            <a:ext cx="964041" cy="910483"/>
          </a:xfrm>
          <a:prstGeom prst="rect">
            <a:avLst/>
          </a:prstGeom>
        </p:spPr>
      </p:pic>
      <p:pic>
        <p:nvPicPr>
          <p:cNvPr id="11" name="Picture 10">
            <a:extLst>
              <a:ext uri="{FF2B5EF4-FFF2-40B4-BE49-F238E27FC236}">
                <a16:creationId xmlns:a16="http://schemas.microsoft.com/office/drawing/2014/main" id="{74AB10F0-E507-0C4C-A726-C009BCAF1FD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21658" y="3024349"/>
            <a:ext cx="900484" cy="900484"/>
          </a:xfrm>
          <a:prstGeom prst="rect">
            <a:avLst/>
          </a:prstGeom>
        </p:spPr>
      </p:pic>
      <p:pic>
        <p:nvPicPr>
          <p:cNvPr id="15" name="Picture 14">
            <a:extLst>
              <a:ext uri="{FF2B5EF4-FFF2-40B4-BE49-F238E27FC236}">
                <a16:creationId xmlns:a16="http://schemas.microsoft.com/office/drawing/2014/main" id="{79888A8F-835F-2149-BDE0-D234D33247F5}"/>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7453876" y="3019349"/>
            <a:ext cx="1098653" cy="1087987"/>
          </a:xfrm>
          <a:prstGeom prst="rect">
            <a:avLst/>
          </a:prstGeom>
        </p:spPr>
      </p:pic>
      <p:pic>
        <p:nvPicPr>
          <p:cNvPr id="17" name="Picture 16">
            <a:extLst>
              <a:ext uri="{FF2B5EF4-FFF2-40B4-BE49-F238E27FC236}">
                <a16:creationId xmlns:a16="http://schemas.microsoft.com/office/drawing/2014/main" id="{00E34357-53CB-2741-9195-BB161B16D346}"/>
              </a:ext>
            </a:extLst>
          </p:cNvPr>
          <p:cNvPicPr>
            <a:picLocks noChangeAspect="1"/>
          </p:cNvPicPr>
          <p:nvPr userDrawn="1"/>
        </p:nvPicPr>
        <p:blipFill>
          <a:blip r:embed="rId6"/>
          <a:stretch>
            <a:fillRect/>
          </a:stretch>
        </p:blipFill>
        <p:spPr>
          <a:xfrm>
            <a:off x="8884265" y="3237653"/>
            <a:ext cx="1818665" cy="496636"/>
          </a:xfrm>
          <a:prstGeom prst="rect">
            <a:avLst/>
          </a:prstGeom>
        </p:spPr>
      </p:pic>
      <p:sp>
        <p:nvSpPr>
          <p:cNvPr id="12" name="Title 2"/>
          <p:cNvSpPr>
            <a:spLocks noGrp="1"/>
          </p:cNvSpPr>
          <p:nvPr>
            <p:ph type="title" hasCustomPrompt="1"/>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Logos</a:t>
            </a:r>
          </a:p>
        </p:txBody>
      </p:sp>
      <p:pic>
        <p:nvPicPr>
          <p:cNvPr id="13" name="Picture 12">
            <a:extLst>
              <a:ext uri="{FF2B5EF4-FFF2-40B4-BE49-F238E27FC236}">
                <a16:creationId xmlns:a16="http://schemas.microsoft.com/office/drawing/2014/main" id="{6C26CCF7-2416-F54B-8C58-3955DD80C2F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4975678" y="3003659"/>
            <a:ext cx="914400" cy="1056133"/>
          </a:xfrm>
          <a:prstGeom prst="rect">
            <a:avLst/>
          </a:prstGeom>
        </p:spPr>
      </p:pic>
    </p:spTree>
    <p:extLst>
      <p:ext uri="{BB962C8B-B14F-4D97-AF65-F5344CB8AC3E}">
        <p14:creationId xmlns:p14="http://schemas.microsoft.com/office/powerpoint/2010/main" val="192929416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7" name="Rectangle 6"/>
          <p:cNvSpPr/>
          <p:nvPr userDrawn="1"/>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9" name="Rectangle 8"/>
          <p:cNvSpPr/>
          <p:nvPr userDrawn="1"/>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a:solidFill>
                  <a:srgbClr val="FF0000"/>
                </a:solidFill>
                <a:latin typeface="Arial Narrow"/>
                <a:ea typeface="Times New Roman"/>
                <a:cs typeface="Arial"/>
              </a:rPr>
              <a:t>ITAR Restricted </a:t>
            </a:r>
            <a:br>
              <a:rPr lang="en-US" sz="1400" b="1">
                <a:latin typeface="Arial Narrow"/>
                <a:ea typeface="Times New Roman"/>
                <a:cs typeface="Arial"/>
              </a:rPr>
            </a:br>
            <a:r>
              <a:rPr lang="en-US" sz="1400" b="1">
                <a:latin typeface="Arial Narrow"/>
                <a:ea typeface="Times New Roman"/>
                <a:cs typeface="Arial"/>
              </a:rPr>
              <a:t>-- International Traffic in Arms Regulations (ITAR) Notice –</a:t>
            </a:r>
          </a:p>
          <a:p>
            <a:pPr>
              <a:lnSpc>
                <a:spcPct val="110000"/>
              </a:lnSpc>
            </a:pPr>
            <a:r>
              <a:rPr lang="en-US" sz="1333" b="1">
                <a:solidFill>
                  <a:srgbClr val="FF0000"/>
                </a:solidFill>
                <a:latin typeface="Arial"/>
                <a:cs typeface="Arial"/>
              </a:rPr>
              <a:t>WARNING: </a:t>
            </a:r>
            <a:r>
              <a:rPr lang="en-US" sz="1333" b="1">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a:latin typeface="Times New Roman"/>
              <a:ea typeface="Times New Roman"/>
              <a:cs typeface="Arial"/>
            </a:endParaRPr>
          </a:p>
          <a:p>
            <a:pPr>
              <a:lnSpc>
                <a:spcPct val="110000"/>
              </a:lnSpc>
            </a:pPr>
            <a:r>
              <a:rPr lang="en-US" sz="1333">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a:latin typeface="Times New Roman"/>
              <a:ea typeface="Times New Roman"/>
              <a:cs typeface="Arial"/>
            </a:endParaRPr>
          </a:p>
        </p:txBody>
      </p:sp>
      <p:sp>
        <p:nvSpPr>
          <p:cNvPr id="10" name="Rectangle 9"/>
          <p:cNvSpPr/>
          <p:nvPr userDrawn="1"/>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2" name="TextBox 1"/>
          <p:cNvSpPr txBox="1"/>
          <p:nvPr userDrawn="1"/>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1" name="Rectangle 10"/>
          <p:cNvSpPr/>
          <p:nvPr userDrawn="1"/>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2" name="TextBox 11"/>
          <p:cNvSpPr txBox="1"/>
          <p:nvPr userDrawn="1"/>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Tree>
    <p:extLst>
      <p:ext uri="{BB962C8B-B14F-4D97-AF65-F5344CB8AC3E}">
        <p14:creationId xmlns:p14="http://schemas.microsoft.com/office/powerpoint/2010/main" val="371066482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11" name="Rectangle 10"/>
          <p:cNvSpPr/>
          <p:nvPr userDrawn="1"/>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Tree>
    <p:extLst>
      <p:ext uri="{BB962C8B-B14F-4D97-AF65-F5344CB8AC3E}">
        <p14:creationId xmlns:p14="http://schemas.microsoft.com/office/powerpoint/2010/main" val="284057618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0"/>
            <a:ext cx="10515600" cy="1325033"/>
          </a:xfrm>
          <a:prstGeom prst="rect">
            <a:avLst/>
          </a:prstGeom>
        </p:spPr>
        <p:txBody>
          <a:bodyPr/>
          <a:lstStyle>
            <a:lvl1pPr>
              <a:defRPr lang="en-US" sz="5400" b="0" smtClean="0">
                <a:solidFill>
                  <a:srgbClr val="000090"/>
                </a:solidFill>
                <a:cs typeface="Arial Rounded MT Bold"/>
              </a:defRPr>
            </a:lvl1pPr>
          </a:lstStyle>
          <a:p>
            <a:r>
              <a:rPr lang="en-US"/>
              <a:t>Click to edit Master title style</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1465058924"/>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1_Questions">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Tree>
    <p:extLst>
      <p:ext uri="{BB962C8B-B14F-4D97-AF65-F5344CB8AC3E}">
        <p14:creationId xmlns:p14="http://schemas.microsoft.com/office/powerpoint/2010/main" val="10207279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1_Backup">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Tree>
    <p:extLst>
      <p:ext uri="{BB962C8B-B14F-4D97-AF65-F5344CB8AC3E}">
        <p14:creationId xmlns:p14="http://schemas.microsoft.com/office/powerpoint/2010/main" val="166502664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1_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userDrawn="1"/>
        </p:nvPicPr>
        <p:blipFill>
          <a:blip r:embed="rId2"/>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238706241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17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prstClr val="black">
                  <a:tint val="75000"/>
                </a:prstClr>
              </a:solidFill>
              <a:latin typeface="Calibri"/>
            </a:endParaRPr>
          </a:p>
        </p:txBody>
      </p:sp>
      <p:sp>
        <p:nvSpPr>
          <p:cNvPr id="11" name="Footer Placeholder 10"/>
          <p:cNvSpPr>
            <a:spLocks noGrp="1"/>
          </p:cNvSpPr>
          <p:nvPr>
            <p:ph type="ftr" sz="quarter" idx="11"/>
          </p:nvPr>
        </p:nvSpPr>
        <p:spPr/>
        <p:txBody>
          <a:bodyPr/>
          <a:lstStyle/>
          <a:p>
            <a:endParaRPr lang="en-US">
              <a:solidFill>
                <a:prstClr val="black">
                  <a:tint val="75000"/>
                </a:prstClr>
              </a:solidFill>
              <a:latin typeface="Calibri"/>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34468099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2_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52186671"/>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2_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0" y="6621140"/>
            <a:ext cx="2743200" cy="182880"/>
          </a:xfrm>
          <a:prstGeom prst="rect">
            <a:avLst/>
          </a:prstGeom>
        </p:spPr>
        <p:txBody>
          <a:bodyPr vert="horz" lIns="91440" tIns="0" rIns="91440" bIns="0" rtlCol="0" anchor="ctr"/>
          <a:lstStyle>
            <a:lvl1pPr>
              <a:defRPr lang="en-US" sz="1200" smtClean="0">
                <a:solidFill>
                  <a:schemeClr val="tx1">
                    <a:tint val="75000"/>
                  </a:schemeClr>
                </a:solidFill>
              </a:defRPr>
            </a:lvl1p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p:nvPr>
        </p:nvSpPr>
        <p:spPr>
          <a:xfrm>
            <a:off x="2438401" y="2"/>
            <a:ext cx="8410944" cy="975701"/>
          </a:xfrm>
          <a:prstGeom prst="rect">
            <a:avLst/>
          </a:prstGeom>
        </p:spPr>
        <p:txBody>
          <a:bodyPr anchor="ctr"/>
          <a:lstStyle>
            <a:lvl1pPr algn="ctr">
              <a:defRPr sz="27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330416244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2"/>
            <a:ext cx="10515600" cy="1325033"/>
          </a:xfrm>
          <a:prstGeom prst="rect">
            <a:avLst/>
          </a:prstGeom>
        </p:spPr>
        <p:txBody>
          <a:bodyPr/>
          <a:lstStyle>
            <a:lvl1pPr>
              <a:defRPr lang="en-US" sz="4050" b="0" smtClean="0">
                <a:solidFill>
                  <a:srgbClr val="000090"/>
                </a:solidFill>
                <a:cs typeface="Arial Rounded MT Bold"/>
              </a:defRPr>
            </a:lvl1pPr>
          </a:lstStyle>
          <a:p>
            <a:r>
              <a:rPr lang="en-US"/>
              <a:t>Click to edit Master title style</a:t>
            </a:r>
          </a:p>
        </p:txBody>
      </p:sp>
      <p:sp>
        <p:nvSpPr>
          <p:cNvPr id="9" name="Slide Number Placeholder 8"/>
          <p:cNvSpPr>
            <a:spLocks noGrp="1"/>
          </p:cNvSpPr>
          <p:nvPr>
            <p:ph type="sldNum" sz="quarter" idx="12"/>
          </p:nvPr>
        </p:nvSpPr>
        <p:spPr/>
        <p:txBody>
          <a:bodyPr/>
          <a:lstStyle/>
          <a:p>
            <a:fld id="{DA0E24C6-B8C2-40F0-BF2D-44D0E3E3802A}" type="slidenum">
              <a:rPr lang="en-US" smtClean="0"/>
              <a:t>‹#›</a:t>
            </a:fld>
            <a:endParaRPr lang="en-US"/>
          </a:p>
        </p:txBody>
      </p:sp>
      <p:sp>
        <p:nvSpPr>
          <p:cNvPr id="7" name="Date Placeholder 2">
            <a:extLst>
              <a:ext uri="{FF2B5EF4-FFF2-40B4-BE49-F238E27FC236}">
                <a16:creationId xmlns:a16="http://schemas.microsoft.com/office/drawing/2014/main" id="{92356197-65FC-4F71-A33A-6CAF78ADFBE9}"/>
              </a:ext>
            </a:extLst>
          </p:cNvPr>
          <p:cNvSpPr>
            <a:spLocks noGrp="1"/>
          </p:cNvSpPr>
          <p:nvPr>
            <p:ph type="dt" sz="half" idx="2"/>
          </p:nvPr>
        </p:nvSpPr>
        <p:spPr>
          <a:xfrm>
            <a:off x="0" y="6529700"/>
            <a:ext cx="2743200" cy="182880"/>
          </a:xfrm>
          <a:prstGeom prst="rect">
            <a:avLst/>
          </a:prstGeom>
        </p:spPr>
        <p:txBody>
          <a:bodyPr/>
          <a:lstStyle>
            <a:lvl1pPr>
              <a:defRPr sz="1350" b="0">
                <a:solidFill>
                  <a:schemeClr val="bg2">
                    <a:lumMod val="50000"/>
                  </a:schemeClr>
                </a:solidFill>
              </a:defRPr>
            </a:lvl1pPr>
          </a:lstStyle>
          <a:p>
            <a:endParaRPr lang="en-US"/>
          </a:p>
        </p:txBody>
      </p:sp>
    </p:spTree>
    <p:extLst>
      <p:ext uri="{BB962C8B-B14F-4D97-AF65-F5344CB8AC3E}">
        <p14:creationId xmlns:p14="http://schemas.microsoft.com/office/powerpoint/2010/main" val="1363176345"/>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2_Questions">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91"/>
            <a:ext cx="12192000" cy="64633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5400" b="0">
                <a:solidFill>
                  <a:srgbClr val="000090"/>
                </a:solidFill>
                <a:latin typeface="+mn-lt"/>
                <a:cs typeface="Arial Rounded MT Bold"/>
              </a:rPr>
              <a:t>Questions</a:t>
            </a:r>
            <a:endParaRPr lang="en-US" sz="4500" b="0">
              <a:solidFill>
                <a:srgbClr val="000090"/>
              </a:solidFill>
              <a:latin typeface="+mn-lt"/>
              <a:cs typeface="Arial Rounded MT Bold"/>
            </a:endParaRPr>
          </a:p>
        </p:txBody>
      </p:sp>
    </p:spTree>
    <p:extLst>
      <p:ext uri="{BB962C8B-B14F-4D97-AF65-F5344CB8AC3E}">
        <p14:creationId xmlns:p14="http://schemas.microsoft.com/office/powerpoint/2010/main" val="48064845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2_Backup">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91"/>
            <a:ext cx="12192000" cy="646331"/>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5400" b="0">
                <a:solidFill>
                  <a:srgbClr val="000090"/>
                </a:solidFill>
                <a:latin typeface="+mn-lt"/>
                <a:cs typeface="Arial Rounded MT Bold"/>
              </a:rPr>
              <a:t>Backup</a:t>
            </a:r>
          </a:p>
        </p:txBody>
      </p:sp>
    </p:spTree>
    <p:extLst>
      <p:ext uri="{BB962C8B-B14F-4D97-AF65-F5344CB8AC3E}">
        <p14:creationId xmlns:p14="http://schemas.microsoft.com/office/powerpoint/2010/main" val="237599976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2_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1843001806"/>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userDrawn="1">
  <p:cSld name="19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668039" y="0"/>
            <a:ext cx="8309316" cy="964406"/>
          </a:xfrm>
          <a:prstGeom prst="rect">
            <a:avLst/>
          </a:prstGeom>
        </p:spPr>
        <p:txBody>
          <a:bodyPr vert="horz" anchor="ctr"/>
          <a:lstStyle>
            <a:lvl1pPr>
              <a:defRPr sz="2100">
                <a:solidFill>
                  <a:srgbClr val="FFFFFF"/>
                </a:solidFill>
              </a:defRPr>
            </a:lvl1pPr>
          </a:lstStyle>
          <a:p>
            <a:r>
              <a:rPr lang="en-US"/>
              <a:t>Click to edit Master title style</a:t>
            </a:r>
          </a:p>
        </p:txBody>
      </p:sp>
      <p:sp>
        <p:nvSpPr>
          <p:cNvPr id="4" name="Slide Number Placeholder 3"/>
          <p:cNvSpPr>
            <a:spLocks noGrp="1"/>
          </p:cNvSpPr>
          <p:nvPr>
            <p:ph type="sldNum" sz="quarter" idx="11"/>
          </p:nvPr>
        </p:nvSpPr>
        <p:spPr/>
        <p:txBody>
          <a:bodyPr/>
          <a:lstStyle/>
          <a:p>
            <a:fld id="{24528EB1-4DC2-B445-862E-7D59106F092A}" type="slidenum">
              <a:rPr lang="en-US" smtClean="0">
                <a:solidFill>
                  <a:srgbClr val="000000"/>
                </a:solidFill>
              </a:rPr>
              <a:pPr/>
              <a:t>‹#›</a:t>
            </a:fld>
            <a:endParaRPr lang="en-US">
              <a:solidFill>
                <a:srgbClr val="000000"/>
              </a:solidFill>
            </a:endParaRPr>
          </a:p>
        </p:txBody>
      </p:sp>
      <p:sp>
        <p:nvSpPr>
          <p:cNvPr id="7" name="Content Placeholder 6"/>
          <p:cNvSpPr>
            <a:spLocks noGrp="1"/>
          </p:cNvSpPr>
          <p:nvPr>
            <p:ph sz="quarter" idx="13"/>
          </p:nvPr>
        </p:nvSpPr>
        <p:spPr>
          <a:xfrm>
            <a:off x="266702" y="1158875"/>
            <a:ext cx="11605684" cy="5360988"/>
          </a:xfrm>
          <a:prstGeom prst="rect">
            <a:avLst/>
          </a:prstGeom>
        </p:spPr>
        <p:txBody>
          <a:bodyPr vert="horz"/>
          <a:lstStyle>
            <a:lvl1pPr>
              <a:defRPr sz="1800"/>
            </a:lvl1pPr>
            <a:lvl2pPr>
              <a:defRPr sz="1500"/>
            </a:lvl2pPr>
            <a:lvl3pPr>
              <a:defRPr sz="135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2">
            <a:extLst>
              <a:ext uri="{FF2B5EF4-FFF2-40B4-BE49-F238E27FC236}">
                <a16:creationId xmlns:a16="http://schemas.microsoft.com/office/drawing/2014/main" id="{BA34F9E2-853F-407C-8157-7FF8CE2EE911}"/>
              </a:ext>
            </a:extLst>
          </p:cNvPr>
          <p:cNvSpPr>
            <a:spLocks noGrp="1"/>
          </p:cNvSpPr>
          <p:nvPr>
            <p:ph type="dt" sz="half" idx="2"/>
          </p:nvPr>
        </p:nvSpPr>
        <p:spPr>
          <a:xfrm>
            <a:off x="0" y="6529700"/>
            <a:ext cx="2743200" cy="182880"/>
          </a:xfrm>
          <a:prstGeom prst="rect">
            <a:avLst/>
          </a:prstGeom>
        </p:spPr>
        <p:txBody>
          <a:bodyPr/>
          <a:lstStyle>
            <a:lvl1pPr>
              <a:defRPr sz="1350" b="0">
                <a:solidFill>
                  <a:schemeClr val="bg2">
                    <a:lumMod val="50000"/>
                  </a:schemeClr>
                </a:solidFill>
              </a:defRPr>
            </a:lvl1pPr>
          </a:lstStyle>
          <a:p>
            <a:endParaRPr lang="en-US"/>
          </a:p>
        </p:txBody>
      </p:sp>
    </p:spTree>
    <p:extLst>
      <p:ext uri="{BB962C8B-B14F-4D97-AF65-F5344CB8AC3E}">
        <p14:creationId xmlns:p14="http://schemas.microsoft.com/office/powerpoint/2010/main" val="46289443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userDrawn="1">
  <p:cSld name="20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prstClr val="black">
                  <a:tint val="75000"/>
                </a:prstClr>
              </a:solidFill>
              <a:latin typeface="Calibri"/>
              <a:ea typeface="ＭＳ Ｐゴシック"/>
            </a:endParaRPr>
          </a:p>
        </p:txBody>
      </p:sp>
      <p:sp>
        <p:nvSpPr>
          <p:cNvPr id="11" name="Footer Placeholder 10"/>
          <p:cNvSpPr>
            <a:spLocks noGrp="1"/>
          </p:cNvSpPr>
          <p:nvPr>
            <p:ph type="ftr" sz="quarter" idx="11"/>
          </p:nvPr>
        </p:nvSpPr>
        <p:spPr>
          <a:xfrm>
            <a:off x="4038600" y="6621140"/>
            <a:ext cx="4114800" cy="182880"/>
          </a:xfrm>
          <a:prstGeom prst="rect">
            <a:avLst/>
          </a:prstGeom>
        </p:spPr>
        <p:txBody>
          <a:bodyPr/>
          <a:lstStyle/>
          <a:p>
            <a:endParaRPr lang="en-US">
              <a:solidFill>
                <a:prstClr val="black">
                  <a:tint val="75000"/>
                </a:prstClr>
              </a:solidFill>
              <a:latin typeface="Calibri"/>
              <a:ea typeface="ＭＳ Ｐゴシック"/>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prstClr val="black">
                    <a:tint val="75000"/>
                  </a:prstClr>
                </a:solidFill>
                <a:latin typeface="Calibri"/>
                <a:ea typeface="ＭＳ Ｐゴシック"/>
              </a:rPr>
              <a:pPr/>
              <a:t>‹#›</a:t>
            </a:fld>
            <a:endParaRPr lang="en-US">
              <a:solidFill>
                <a:prstClr val="black">
                  <a:tint val="75000"/>
                </a:prstClr>
              </a:solidFill>
              <a:latin typeface="Calibri"/>
              <a:ea typeface="ＭＳ Ｐゴシック"/>
            </a:endParaRPr>
          </a:p>
        </p:txBody>
      </p:sp>
    </p:spTree>
    <p:extLst>
      <p:ext uri="{BB962C8B-B14F-4D97-AF65-F5344CB8AC3E}">
        <p14:creationId xmlns:p14="http://schemas.microsoft.com/office/powerpoint/2010/main" val="277275586"/>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userDrawn="1">
  <p:cSld name="21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srgbClr val="000000"/>
              </a:solidFill>
              <a:latin typeface="Times New Roman"/>
            </a:endParaRPr>
          </a:p>
        </p:txBody>
      </p:sp>
      <p:sp>
        <p:nvSpPr>
          <p:cNvPr id="11" name="Footer Placeholder 10"/>
          <p:cNvSpPr>
            <a:spLocks noGrp="1"/>
          </p:cNvSpPr>
          <p:nvPr>
            <p:ph type="ftr" sz="quarter" idx="11"/>
          </p:nvPr>
        </p:nvSpPr>
        <p:spPr>
          <a:xfrm>
            <a:off x="4038600" y="6621140"/>
            <a:ext cx="4114800" cy="182880"/>
          </a:xfrm>
          <a:prstGeom prst="rect">
            <a:avLst/>
          </a:prstGeom>
        </p:spPr>
        <p:txBody>
          <a:bodyPr/>
          <a:lstStyle/>
          <a:p>
            <a:endParaRPr lang="en-US">
              <a:solidFill>
                <a:srgbClr val="000000"/>
              </a:solidFill>
              <a:latin typeface="Times New Roman"/>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220033279"/>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userDrawn="1">
  <p:cSld name="23_Custom Layout">
    <p:spTree>
      <p:nvGrpSpPr>
        <p:cNvPr id="1" name=""/>
        <p:cNvGrpSpPr/>
        <p:nvPr/>
      </p:nvGrpSpPr>
      <p:grpSpPr>
        <a:xfrm>
          <a:off x="0" y="0"/>
          <a:ext cx="0" cy="0"/>
          <a:chOff x="0" y="0"/>
          <a:chExt cx="0" cy="0"/>
        </a:xfrm>
      </p:grpSpPr>
      <p:pic>
        <p:nvPicPr>
          <p:cNvPr id="8" name="Picture 7" descr="TEMPO ppt Banner v7.jpg"/>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3866"/>
            <a:ext cx="12192000" cy="1063752"/>
          </a:xfrm>
          <a:prstGeom prst="rect">
            <a:avLst/>
          </a:prstGeom>
        </p:spPr>
      </p:pic>
      <p:sp>
        <p:nvSpPr>
          <p:cNvPr id="9" name="Title 1"/>
          <p:cNvSpPr>
            <a:spLocks noGrp="1"/>
          </p:cNvSpPr>
          <p:nvPr>
            <p:ph type="title"/>
          </p:nvPr>
        </p:nvSpPr>
        <p:spPr>
          <a:xfrm>
            <a:off x="2539931" y="274638"/>
            <a:ext cx="7963743" cy="638108"/>
          </a:xfrm>
          <a:prstGeom prst="rect">
            <a:avLst/>
          </a:prstGeom>
        </p:spPr>
        <p:txBody>
          <a:bodyPr vert="horz"/>
          <a:lstStyle>
            <a:lvl1pPr>
              <a:defRPr sz="2800">
                <a:solidFill>
                  <a:srgbClr val="D9D9D9"/>
                </a:solidFill>
                <a:latin typeface="Arial Rounded MT Bold"/>
                <a:cs typeface="Arial Rounded MT Bold"/>
              </a:defRPr>
            </a:lvl1pPr>
          </a:lstStyle>
          <a:p>
            <a:r>
              <a:rPr lang="en-US"/>
              <a:t>Click to edit Master title style</a:t>
            </a:r>
          </a:p>
        </p:txBody>
      </p:sp>
      <p:sp>
        <p:nvSpPr>
          <p:cNvPr id="10" name="Date Placeholder 9"/>
          <p:cNvSpPr>
            <a:spLocks noGrp="1"/>
          </p:cNvSpPr>
          <p:nvPr>
            <p:ph type="dt" sz="half" idx="10"/>
          </p:nvPr>
        </p:nvSpPr>
        <p:spPr/>
        <p:txBody>
          <a:bodyPr/>
          <a:lstStyle/>
          <a:p>
            <a:endParaRPr lang="en-US">
              <a:solidFill>
                <a:prstClr val="black">
                  <a:tint val="75000"/>
                </a:prstClr>
              </a:solidFill>
              <a:latin typeface="Calibri"/>
            </a:endParaRPr>
          </a:p>
        </p:txBody>
      </p:sp>
      <p:sp>
        <p:nvSpPr>
          <p:cNvPr id="11" name="Footer Placeholder 10"/>
          <p:cNvSpPr>
            <a:spLocks noGrp="1"/>
          </p:cNvSpPr>
          <p:nvPr>
            <p:ph type="ftr" sz="quarter" idx="11"/>
          </p:nvPr>
        </p:nvSpPr>
        <p:spPr>
          <a:xfrm>
            <a:off x="4038600" y="6621140"/>
            <a:ext cx="4114800" cy="182880"/>
          </a:xfrm>
          <a:prstGeom prst="rect">
            <a:avLst/>
          </a:prstGeom>
        </p:spPr>
        <p:txBody>
          <a:bodyPr/>
          <a:lstStyle/>
          <a:p>
            <a:endParaRPr lang="en-US">
              <a:solidFill>
                <a:prstClr val="black">
                  <a:tint val="75000"/>
                </a:prstClr>
              </a:solidFill>
              <a:latin typeface="Calibri"/>
            </a:endParaRPr>
          </a:p>
        </p:txBody>
      </p:sp>
      <p:sp>
        <p:nvSpPr>
          <p:cNvPr id="12" name="Slide Number Placeholder 11"/>
          <p:cNvSpPr>
            <a:spLocks noGrp="1"/>
          </p:cNvSpPr>
          <p:nvPr>
            <p:ph type="sldNum" sz="quarter" idx="12"/>
          </p:nvPr>
        </p:nvSpPr>
        <p:spPr/>
        <p:txBody>
          <a:bodyPr/>
          <a:lstStyle/>
          <a:p>
            <a:fld id="{AEC11D65-9821-2B49-88CD-D477606C3ED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658678425"/>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id-ID" dirty="0"/>
          </a:p>
        </p:txBody>
      </p:sp>
      <p:sp>
        <p:nvSpPr>
          <p:cNvPr id="4" name="Content Placeholder 3"/>
          <p:cNvSpPr>
            <a:spLocks noGrp="1"/>
          </p:cNvSpPr>
          <p:nvPr>
            <p:ph sz="half" idx="2"/>
          </p:nvPr>
        </p:nvSpPr>
        <p:spPr>
          <a:xfrm>
            <a:off x="6172200" y="1825625"/>
            <a:ext cx="5181600" cy="435133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id-ID" dirty="0"/>
          </a:p>
        </p:txBody>
      </p:sp>
      <p:sp>
        <p:nvSpPr>
          <p:cNvPr id="11" name="Title 10"/>
          <p:cNvSpPr>
            <a:spLocks noGrp="1"/>
          </p:cNvSpPr>
          <p:nvPr>
            <p:ph type="title"/>
          </p:nvPr>
        </p:nvSpPr>
        <p:spPr/>
        <p:txBody>
          <a:bodyPr/>
          <a:lstStyle>
            <a:lvl1pPr>
              <a:defRPr b="1">
                <a:solidFill>
                  <a:srgbClr val="293472"/>
                </a:solidFill>
                <a:latin typeface="Charis SIL"/>
                <a:cs typeface="Charis SIL"/>
              </a:defRPr>
            </a:lvl1pPr>
          </a:lstStyle>
          <a:p>
            <a:r>
              <a:rPr lang="en-US" dirty="0"/>
              <a:t>Click to edit Master title style</a:t>
            </a:r>
          </a:p>
        </p:txBody>
      </p:sp>
    </p:spTree>
    <p:extLst>
      <p:ext uri="{BB962C8B-B14F-4D97-AF65-F5344CB8AC3E}">
        <p14:creationId xmlns:p14="http://schemas.microsoft.com/office/powerpoint/2010/main" val="536255854"/>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Title Slide">
  <p:cSld name="Title Slide">
    <p:bg>
      <p:bgPr>
        <a:solidFill>
          <a:schemeClr val="dk1"/>
        </a:solidFill>
        <a:effectLst/>
      </p:bgPr>
    </p:bg>
    <p:spTree>
      <p:nvGrpSpPr>
        <p:cNvPr id="1" name="Shape 13"/>
        <p:cNvGrpSpPr/>
        <p:nvPr/>
      </p:nvGrpSpPr>
      <p:grpSpPr>
        <a:xfrm>
          <a:off x="0" y="0"/>
          <a:ext cx="0" cy="0"/>
          <a:chOff x="0" y="0"/>
          <a:chExt cx="0" cy="0"/>
        </a:xfrm>
      </p:grpSpPr>
      <p:sp>
        <p:nvSpPr>
          <p:cNvPr id="14" name="Google Shape;14;p2"/>
          <p:cNvSpPr txBox="1">
            <a:spLocks noGrp="1"/>
          </p:cNvSpPr>
          <p:nvPr>
            <p:ph type="subTitle" idx="1"/>
          </p:nvPr>
        </p:nvSpPr>
        <p:spPr>
          <a:xfrm>
            <a:off x="852038" y="3865805"/>
            <a:ext cx="10501255" cy="795787"/>
          </a:xfrm>
          <a:prstGeom prst="rect">
            <a:avLst/>
          </a:prstGeom>
          <a:noFill/>
          <a:ln>
            <a:noFill/>
          </a:ln>
        </p:spPr>
        <p:txBody>
          <a:bodyPr spcFirstLastPara="1" wrap="square" lIns="91425" tIns="45700" rIns="91425" bIns="45700" anchor="ctr" anchorCtr="0">
            <a:noAutofit/>
          </a:bodyPr>
          <a:lstStyle>
            <a:lvl1pPr lvl="0" algn="ctr">
              <a:lnSpc>
                <a:spcPct val="90000"/>
              </a:lnSpc>
              <a:spcBef>
                <a:spcPts val="1000"/>
              </a:spcBef>
              <a:spcAft>
                <a:spcPts val="0"/>
              </a:spcAft>
              <a:buClr>
                <a:srgbClr val="293472"/>
              </a:buClr>
              <a:buSzPts val="2200"/>
              <a:buNone/>
              <a:defRPr sz="2200" b="1">
                <a:solidFill>
                  <a:srgbClr val="293472"/>
                </a:solidFill>
                <a:latin typeface="Roboto"/>
                <a:ea typeface="Roboto"/>
                <a:cs typeface="Roboto"/>
                <a:sym typeface="Roboto"/>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5" name="Google Shape;15;p2"/>
          <p:cNvSpPr txBox="1">
            <a:spLocks noGrp="1"/>
          </p:cNvSpPr>
          <p:nvPr>
            <p:ph type="title"/>
          </p:nvPr>
        </p:nvSpPr>
        <p:spPr>
          <a:xfrm>
            <a:off x="838200" y="2297401"/>
            <a:ext cx="10515600" cy="1325563"/>
          </a:xfrm>
          <a:prstGeom prst="rect">
            <a:avLst/>
          </a:prstGeom>
          <a:noFill/>
          <a:ln>
            <a:noFill/>
          </a:ln>
        </p:spPr>
        <p:txBody>
          <a:bodyPr spcFirstLastPara="1" wrap="square" lIns="91425" tIns="45700" rIns="91425" bIns="45700" anchor="ctr" anchorCtr="0">
            <a:noAutofit/>
          </a:bodyPr>
          <a:lstStyle>
            <a:lvl1pPr lvl="0" algn="ctr">
              <a:lnSpc>
                <a:spcPct val="90000"/>
              </a:lnSpc>
              <a:spcBef>
                <a:spcPts val="0"/>
              </a:spcBef>
              <a:spcAft>
                <a:spcPts val="0"/>
              </a:spcAft>
              <a:buClr>
                <a:srgbClr val="293472"/>
              </a:buClr>
              <a:buSzPts val="3000"/>
              <a:buFont typeface="Calibri"/>
              <a:buNone/>
              <a:defRPr sz="3000">
                <a:solidFill>
                  <a:srgbClr val="29347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2"/>
          <p:cNvSpPr txBox="1">
            <a:spLocks noGrp="1"/>
          </p:cNvSpPr>
          <p:nvPr>
            <p:ph type="body" idx="2"/>
          </p:nvPr>
        </p:nvSpPr>
        <p:spPr>
          <a:xfrm>
            <a:off x="830729" y="4753092"/>
            <a:ext cx="10522555" cy="374691"/>
          </a:xfrm>
          <a:prstGeom prst="rect">
            <a:avLst/>
          </a:prstGeom>
          <a:noFill/>
          <a:ln>
            <a:noFill/>
          </a:ln>
        </p:spPr>
        <p:txBody>
          <a:bodyPr spcFirstLastPara="1" wrap="square" lIns="91425" tIns="45700" rIns="91425" bIns="45700" anchor="t" anchorCtr="0">
            <a:noAutofit/>
          </a:bodyPr>
          <a:lstStyle>
            <a:lvl1pPr marL="457178" lvl="0" indent="-228589" algn="ctr">
              <a:lnSpc>
                <a:spcPct val="90000"/>
              </a:lnSpc>
              <a:spcBef>
                <a:spcPts val="1000"/>
              </a:spcBef>
              <a:spcAft>
                <a:spcPts val="0"/>
              </a:spcAft>
              <a:buClr>
                <a:srgbClr val="293472"/>
              </a:buClr>
              <a:buSzPts val="1800"/>
              <a:buNone/>
              <a:defRPr sz="1800">
                <a:solidFill>
                  <a:srgbClr val="293472"/>
                </a:solidFill>
              </a:defRPr>
            </a:lvl1pPr>
            <a:lvl2pPr marL="914354" lvl="1" indent="-228589" algn="l">
              <a:lnSpc>
                <a:spcPct val="90000"/>
              </a:lnSpc>
              <a:spcBef>
                <a:spcPts val="500"/>
              </a:spcBef>
              <a:spcAft>
                <a:spcPts val="0"/>
              </a:spcAft>
              <a:buClr>
                <a:srgbClr val="888888"/>
              </a:buClr>
              <a:buSzPts val="2000"/>
              <a:buNone/>
              <a:defRPr sz="2000">
                <a:solidFill>
                  <a:srgbClr val="888888"/>
                </a:solidFill>
              </a:defRPr>
            </a:lvl2pPr>
            <a:lvl3pPr marL="1371532" lvl="2" indent="-228589" algn="l">
              <a:lnSpc>
                <a:spcPct val="90000"/>
              </a:lnSpc>
              <a:spcBef>
                <a:spcPts val="500"/>
              </a:spcBef>
              <a:spcAft>
                <a:spcPts val="0"/>
              </a:spcAft>
              <a:buClr>
                <a:srgbClr val="888888"/>
              </a:buClr>
              <a:buSzPts val="1800"/>
              <a:buNone/>
              <a:defRPr sz="1800">
                <a:solidFill>
                  <a:srgbClr val="888888"/>
                </a:solidFill>
              </a:defRPr>
            </a:lvl3pPr>
            <a:lvl4pPr marL="1828709" lvl="3" indent="-228589" algn="l">
              <a:lnSpc>
                <a:spcPct val="90000"/>
              </a:lnSpc>
              <a:spcBef>
                <a:spcPts val="500"/>
              </a:spcBef>
              <a:spcAft>
                <a:spcPts val="0"/>
              </a:spcAft>
              <a:buClr>
                <a:srgbClr val="888888"/>
              </a:buClr>
              <a:buSzPts val="1600"/>
              <a:buNone/>
              <a:defRPr sz="1600">
                <a:solidFill>
                  <a:srgbClr val="888888"/>
                </a:solidFill>
              </a:defRPr>
            </a:lvl4pPr>
            <a:lvl5pPr marL="2285886" lvl="4" indent="-228589" algn="l">
              <a:lnSpc>
                <a:spcPct val="90000"/>
              </a:lnSpc>
              <a:spcBef>
                <a:spcPts val="500"/>
              </a:spcBef>
              <a:spcAft>
                <a:spcPts val="0"/>
              </a:spcAft>
              <a:buClr>
                <a:srgbClr val="888888"/>
              </a:buClr>
              <a:buSzPts val="1600"/>
              <a:buNone/>
              <a:defRPr sz="1600">
                <a:solidFill>
                  <a:srgbClr val="888888"/>
                </a:solidFill>
              </a:defRPr>
            </a:lvl5pPr>
            <a:lvl6pPr marL="2743062" lvl="5" indent="-228589" algn="l">
              <a:lnSpc>
                <a:spcPct val="90000"/>
              </a:lnSpc>
              <a:spcBef>
                <a:spcPts val="500"/>
              </a:spcBef>
              <a:spcAft>
                <a:spcPts val="0"/>
              </a:spcAft>
              <a:buClr>
                <a:srgbClr val="888888"/>
              </a:buClr>
              <a:buSzPts val="1600"/>
              <a:buNone/>
              <a:defRPr sz="1600">
                <a:solidFill>
                  <a:srgbClr val="888888"/>
                </a:solidFill>
              </a:defRPr>
            </a:lvl6pPr>
            <a:lvl7pPr marL="3200240" lvl="6" indent="-228589" algn="l">
              <a:lnSpc>
                <a:spcPct val="90000"/>
              </a:lnSpc>
              <a:spcBef>
                <a:spcPts val="500"/>
              </a:spcBef>
              <a:spcAft>
                <a:spcPts val="0"/>
              </a:spcAft>
              <a:buClr>
                <a:srgbClr val="888888"/>
              </a:buClr>
              <a:buSzPts val="1600"/>
              <a:buNone/>
              <a:defRPr sz="1600">
                <a:solidFill>
                  <a:srgbClr val="888888"/>
                </a:solidFill>
              </a:defRPr>
            </a:lvl7pPr>
            <a:lvl8pPr marL="3657418" lvl="7" indent="-228589" algn="l">
              <a:lnSpc>
                <a:spcPct val="90000"/>
              </a:lnSpc>
              <a:spcBef>
                <a:spcPts val="500"/>
              </a:spcBef>
              <a:spcAft>
                <a:spcPts val="0"/>
              </a:spcAft>
              <a:buClr>
                <a:srgbClr val="888888"/>
              </a:buClr>
              <a:buSzPts val="1600"/>
              <a:buNone/>
              <a:defRPr sz="1600">
                <a:solidFill>
                  <a:srgbClr val="888888"/>
                </a:solidFill>
              </a:defRPr>
            </a:lvl8pPr>
            <a:lvl9pPr marL="4114594" lvl="8" indent="-228589"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7" name="Google Shape;17;p2"/>
          <p:cNvSpPr txBox="1">
            <a:spLocks noGrp="1"/>
          </p:cNvSpPr>
          <p:nvPr>
            <p:ph type="body" idx="3"/>
          </p:nvPr>
        </p:nvSpPr>
        <p:spPr>
          <a:xfrm>
            <a:off x="830729" y="5136476"/>
            <a:ext cx="10522555" cy="374691"/>
          </a:xfrm>
          <a:prstGeom prst="rect">
            <a:avLst/>
          </a:prstGeom>
          <a:noFill/>
          <a:ln>
            <a:noFill/>
          </a:ln>
        </p:spPr>
        <p:txBody>
          <a:bodyPr spcFirstLastPara="1" wrap="square" lIns="91425" tIns="45700" rIns="91425" bIns="45700" anchor="t" anchorCtr="0">
            <a:noAutofit/>
          </a:bodyPr>
          <a:lstStyle>
            <a:lvl1pPr marL="457178" lvl="0" indent="-228589" algn="ctr">
              <a:lnSpc>
                <a:spcPct val="90000"/>
              </a:lnSpc>
              <a:spcBef>
                <a:spcPts val="1000"/>
              </a:spcBef>
              <a:spcAft>
                <a:spcPts val="0"/>
              </a:spcAft>
              <a:buClr>
                <a:srgbClr val="293472"/>
              </a:buClr>
              <a:buSzPts val="1200"/>
              <a:buNone/>
              <a:defRPr sz="1200">
                <a:solidFill>
                  <a:srgbClr val="293472"/>
                </a:solidFill>
              </a:defRPr>
            </a:lvl1pPr>
            <a:lvl2pPr marL="914354" lvl="1" indent="-228589" algn="l">
              <a:lnSpc>
                <a:spcPct val="90000"/>
              </a:lnSpc>
              <a:spcBef>
                <a:spcPts val="500"/>
              </a:spcBef>
              <a:spcAft>
                <a:spcPts val="0"/>
              </a:spcAft>
              <a:buClr>
                <a:srgbClr val="888888"/>
              </a:buClr>
              <a:buSzPts val="2000"/>
              <a:buNone/>
              <a:defRPr sz="2000">
                <a:solidFill>
                  <a:srgbClr val="888888"/>
                </a:solidFill>
              </a:defRPr>
            </a:lvl2pPr>
            <a:lvl3pPr marL="1371532" lvl="2" indent="-228589" algn="l">
              <a:lnSpc>
                <a:spcPct val="90000"/>
              </a:lnSpc>
              <a:spcBef>
                <a:spcPts val="500"/>
              </a:spcBef>
              <a:spcAft>
                <a:spcPts val="0"/>
              </a:spcAft>
              <a:buClr>
                <a:srgbClr val="888888"/>
              </a:buClr>
              <a:buSzPts val="1800"/>
              <a:buNone/>
              <a:defRPr sz="1800">
                <a:solidFill>
                  <a:srgbClr val="888888"/>
                </a:solidFill>
              </a:defRPr>
            </a:lvl3pPr>
            <a:lvl4pPr marL="1828709" lvl="3" indent="-228589" algn="l">
              <a:lnSpc>
                <a:spcPct val="90000"/>
              </a:lnSpc>
              <a:spcBef>
                <a:spcPts val="500"/>
              </a:spcBef>
              <a:spcAft>
                <a:spcPts val="0"/>
              </a:spcAft>
              <a:buClr>
                <a:srgbClr val="888888"/>
              </a:buClr>
              <a:buSzPts val="1600"/>
              <a:buNone/>
              <a:defRPr sz="1600">
                <a:solidFill>
                  <a:srgbClr val="888888"/>
                </a:solidFill>
              </a:defRPr>
            </a:lvl4pPr>
            <a:lvl5pPr marL="2285886" lvl="4" indent="-228589" algn="l">
              <a:lnSpc>
                <a:spcPct val="90000"/>
              </a:lnSpc>
              <a:spcBef>
                <a:spcPts val="500"/>
              </a:spcBef>
              <a:spcAft>
                <a:spcPts val="0"/>
              </a:spcAft>
              <a:buClr>
                <a:srgbClr val="888888"/>
              </a:buClr>
              <a:buSzPts val="1600"/>
              <a:buNone/>
              <a:defRPr sz="1600">
                <a:solidFill>
                  <a:srgbClr val="888888"/>
                </a:solidFill>
              </a:defRPr>
            </a:lvl5pPr>
            <a:lvl6pPr marL="2743062" lvl="5" indent="-228589" algn="l">
              <a:lnSpc>
                <a:spcPct val="90000"/>
              </a:lnSpc>
              <a:spcBef>
                <a:spcPts val="500"/>
              </a:spcBef>
              <a:spcAft>
                <a:spcPts val="0"/>
              </a:spcAft>
              <a:buClr>
                <a:srgbClr val="888888"/>
              </a:buClr>
              <a:buSzPts val="1600"/>
              <a:buNone/>
              <a:defRPr sz="1600">
                <a:solidFill>
                  <a:srgbClr val="888888"/>
                </a:solidFill>
              </a:defRPr>
            </a:lvl6pPr>
            <a:lvl7pPr marL="3200240" lvl="6" indent="-228589" algn="l">
              <a:lnSpc>
                <a:spcPct val="90000"/>
              </a:lnSpc>
              <a:spcBef>
                <a:spcPts val="500"/>
              </a:spcBef>
              <a:spcAft>
                <a:spcPts val="0"/>
              </a:spcAft>
              <a:buClr>
                <a:srgbClr val="888888"/>
              </a:buClr>
              <a:buSzPts val="1600"/>
              <a:buNone/>
              <a:defRPr sz="1600">
                <a:solidFill>
                  <a:srgbClr val="888888"/>
                </a:solidFill>
              </a:defRPr>
            </a:lvl7pPr>
            <a:lvl8pPr marL="3657418" lvl="7" indent="-228589" algn="l">
              <a:lnSpc>
                <a:spcPct val="90000"/>
              </a:lnSpc>
              <a:spcBef>
                <a:spcPts val="500"/>
              </a:spcBef>
              <a:spcAft>
                <a:spcPts val="0"/>
              </a:spcAft>
              <a:buClr>
                <a:srgbClr val="888888"/>
              </a:buClr>
              <a:buSzPts val="1600"/>
              <a:buNone/>
              <a:defRPr sz="1600">
                <a:solidFill>
                  <a:srgbClr val="888888"/>
                </a:solidFill>
              </a:defRPr>
            </a:lvl8pPr>
            <a:lvl9pPr marL="4114594" lvl="8" indent="-228589" algn="l">
              <a:lnSpc>
                <a:spcPct val="90000"/>
              </a:lnSpc>
              <a:spcBef>
                <a:spcPts val="500"/>
              </a:spcBef>
              <a:spcAft>
                <a:spcPts val="0"/>
              </a:spcAft>
              <a:buClr>
                <a:srgbClr val="888888"/>
              </a:buClr>
              <a:buSzPts val="1600"/>
              <a:buNone/>
              <a:defRPr sz="1600">
                <a:solidFill>
                  <a:srgbClr val="888888"/>
                </a:solidFill>
              </a:defRPr>
            </a:lvl9pPr>
          </a:lstStyle>
          <a:p>
            <a:endParaRPr/>
          </a:p>
        </p:txBody>
      </p:sp>
    </p:spTree>
    <p:extLst>
      <p:ext uri="{BB962C8B-B14F-4D97-AF65-F5344CB8AC3E}">
        <p14:creationId xmlns:p14="http://schemas.microsoft.com/office/powerpoint/2010/main" val="2437077839"/>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8BE64AB4-201D-48B5-828B-2666AF7BDA06}"/>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4503371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cSld name="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1331288143"/>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Title Only - NASA">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Tree>
    <p:extLst>
      <p:ext uri="{BB962C8B-B14F-4D97-AF65-F5344CB8AC3E}">
        <p14:creationId xmlns:p14="http://schemas.microsoft.com/office/powerpoint/2010/main" val="1116556546"/>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p:cSld name="Logo For Us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pic>
        <p:nvPicPr>
          <p:cNvPr id="7" name="Picture 6">
            <a:extLst>
              <a:ext uri="{FF2B5EF4-FFF2-40B4-BE49-F238E27FC236}">
                <a16:creationId xmlns:a16="http://schemas.microsoft.com/office/drawing/2014/main" id="{20A92427-416E-FE48-A31E-73E7DD1A1197}"/>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275783" y="3033728"/>
            <a:ext cx="1077216" cy="890713"/>
          </a:xfrm>
          <a:prstGeom prst="rect">
            <a:avLst/>
          </a:prstGeom>
        </p:spPr>
      </p:pic>
      <p:pic>
        <p:nvPicPr>
          <p:cNvPr id="8" name="Picture 7">
            <a:extLst>
              <a:ext uri="{FF2B5EF4-FFF2-40B4-BE49-F238E27FC236}">
                <a16:creationId xmlns:a16="http://schemas.microsoft.com/office/drawing/2014/main" id="{3E4191DF-B26B-8945-94BD-4BD638084925}"/>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682318" y="3019349"/>
            <a:ext cx="964041" cy="910483"/>
          </a:xfrm>
          <a:prstGeom prst="rect">
            <a:avLst/>
          </a:prstGeom>
        </p:spPr>
      </p:pic>
      <p:pic>
        <p:nvPicPr>
          <p:cNvPr id="11" name="Picture 10">
            <a:extLst>
              <a:ext uri="{FF2B5EF4-FFF2-40B4-BE49-F238E27FC236}">
                <a16:creationId xmlns:a16="http://schemas.microsoft.com/office/drawing/2014/main" id="{74AB10F0-E507-0C4C-A726-C009BCAF1FD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221658" y="3024349"/>
            <a:ext cx="900484" cy="900484"/>
          </a:xfrm>
          <a:prstGeom prst="rect">
            <a:avLst/>
          </a:prstGeom>
        </p:spPr>
      </p:pic>
      <p:pic>
        <p:nvPicPr>
          <p:cNvPr id="15" name="Picture 14">
            <a:extLst>
              <a:ext uri="{FF2B5EF4-FFF2-40B4-BE49-F238E27FC236}">
                <a16:creationId xmlns:a16="http://schemas.microsoft.com/office/drawing/2014/main" id="{79888A8F-835F-2149-BDE0-D234D33247F5}"/>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453876" y="3019349"/>
            <a:ext cx="1098653" cy="1087987"/>
          </a:xfrm>
          <a:prstGeom prst="rect">
            <a:avLst/>
          </a:prstGeom>
        </p:spPr>
      </p:pic>
      <p:pic>
        <p:nvPicPr>
          <p:cNvPr id="17" name="Picture 16">
            <a:extLst>
              <a:ext uri="{FF2B5EF4-FFF2-40B4-BE49-F238E27FC236}">
                <a16:creationId xmlns:a16="http://schemas.microsoft.com/office/drawing/2014/main" id="{00E34357-53CB-2741-9195-BB161B16D346}"/>
              </a:ext>
            </a:extLst>
          </p:cNvPr>
          <p:cNvPicPr>
            <a:picLocks noChangeAspect="1"/>
          </p:cNvPicPr>
          <p:nvPr/>
        </p:nvPicPr>
        <p:blipFill>
          <a:blip r:embed="rId6"/>
          <a:stretch>
            <a:fillRect/>
          </a:stretch>
        </p:blipFill>
        <p:spPr>
          <a:xfrm>
            <a:off x="8884265" y="3237653"/>
            <a:ext cx="1818665" cy="496636"/>
          </a:xfrm>
          <a:prstGeom prst="rect">
            <a:avLst/>
          </a:prstGeom>
        </p:spPr>
      </p:pic>
      <p:sp>
        <p:nvSpPr>
          <p:cNvPr id="12" name="Title 2"/>
          <p:cNvSpPr>
            <a:spLocks noGrp="1"/>
          </p:cNvSpPr>
          <p:nvPr>
            <p:ph type="title" hasCustomPrompt="1"/>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Logos</a:t>
            </a:r>
          </a:p>
        </p:txBody>
      </p:sp>
      <p:pic>
        <p:nvPicPr>
          <p:cNvPr id="13" name="Picture 12">
            <a:extLst>
              <a:ext uri="{FF2B5EF4-FFF2-40B4-BE49-F238E27FC236}">
                <a16:creationId xmlns:a16="http://schemas.microsoft.com/office/drawing/2014/main" id="{6C26CCF7-2416-F54B-8C58-3955DD80C2F6}"/>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5021547" y="3003659"/>
            <a:ext cx="914400" cy="1056133"/>
          </a:xfrm>
          <a:prstGeom prst="rect">
            <a:avLst/>
          </a:prstGeom>
        </p:spPr>
      </p:pic>
      <p:pic>
        <p:nvPicPr>
          <p:cNvPr id="14" name="Picture 13">
            <a:extLst>
              <a:ext uri="{FF2B5EF4-FFF2-40B4-BE49-F238E27FC236}">
                <a16:creationId xmlns:a16="http://schemas.microsoft.com/office/drawing/2014/main" id="{4D34BE11-8DE7-45A4-BFFC-C7D158E6A5D9}"/>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2275783" y="3033728"/>
            <a:ext cx="1077216" cy="890713"/>
          </a:xfrm>
          <a:prstGeom prst="rect">
            <a:avLst/>
          </a:prstGeom>
        </p:spPr>
      </p:pic>
      <p:pic>
        <p:nvPicPr>
          <p:cNvPr id="16" name="Picture 15">
            <a:extLst>
              <a:ext uri="{FF2B5EF4-FFF2-40B4-BE49-F238E27FC236}">
                <a16:creationId xmlns:a16="http://schemas.microsoft.com/office/drawing/2014/main" id="{D51A4970-7522-4BC1-A4C4-A8613E4E1FE6}"/>
              </a:ext>
            </a:extLst>
          </p:cNvPr>
          <p:cNvPicPr>
            <a:picLocks noChangeAspect="1"/>
          </p:cNvPicPr>
          <p:nvPr userDrawn="1"/>
        </p:nvPicPr>
        <p:blipFill>
          <a:blip r:embed="rId9"/>
          <a:stretch>
            <a:fillRect/>
          </a:stretch>
        </p:blipFill>
        <p:spPr>
          <a:xfrm>
            <a:off x="3682318" y="3019349"/>
            <a:ext cx="964041" cy="910483"/>
          </a:xfrm>
          <a:prstGeom prst="rect">
            <a:avLst/>
          </a:prstGeom>
        </p:spPr>
      </p:pic>
      <p:pic>
        <p:nvPicPr>
          <p:cNvPr id="18" name="Picture 17">
            <a:extLst>
              <a:ext uri="{FF2B5EF4-FFF2-40B4-BE49-F238E27FC236}">
                <a16:creationId xmlns:a16="http://schemas.microsoft.com/office/drawing/2014/main" id="{F2A235DE-A095-4D3B-8F75-5BF85150278F}"/>
              </a:ext>
            </a:extLst>
          </p:cNvPr>
          <p:cNvPicPr>
            <a:picLocks noChangeAspect="1"/>
          </p:cNvPicPr>
          <p:nvPr userDrawn="1"/>
        </p:nvPicPr>
        <p:blipFill>
          <a:blip r:embed="rId10">
            <a:extLst>
              <a:ext uri="{28A0092B-C50C-407E-A947-70E740481C1C}">
                <a14:useLocalDpi xmlns:a14="http://schemas.microsoft.com/office/drawing/2010/main" val="0"/>
              </a:ext>
            </a:extLst>
          </a:blip>
          <a:stretch>
            <a:fillRect/>
          </a:stretch>
        </p:blipFill>
        <p:spPr>
          <a:xfrm>
            <a:off x="6221658" y="3024349"/>
            <a:ext cx="900484" cy="900484"/>
          </a:xfrm>
          <a:prstGeom prst="rect">
            <a:avLst/>
          </a:prstGeom>
        </p:spPr>
      </p:pic>
      <p:pic>
        <p:nvPicPr>
          <p:cNvPr id="19" name="Picture 18">
            <a:extLst>
              <a:ext uri="{FF2B5EF4-FFF2-40B4-BE49-F238E27FC236}">
                <a16:creationId xmlns:a16="http://schemas.microsoft.com/office/drawing/2014/main" id="{C907898D-7D20-463A-8918-17D62731E3BE}"/>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7453876" y="3019349"/>
            <a:ext cx="1098653" cy="1087987"/>
          </a:xfrm>
          <a:prstGeom prst="rect">
            <a:avLst/>
          </a:prstGeom>
        </p:spPr>
      </p:pic>
      <p:pic>
        <p:nvPicPr>
          <p:cNvPr id="20" name="Picture 19">
            <a:extLst>
              <a:ext uri="{FF2B5EF4-FFF2-40B4-BE49-F238E27FC236}">
                <a16:creationId xmlns:a16="http://schemas.microsoft.com/office/drawing/2014/main" id="{B1263B9A-97F4-4F24-BE20-6ECEE95B0D08}"/>
              </a:ext>
            </a:extLst>
          </p:cNvPr>
          <p:cNvPicPr>
            <a:picLocks noChangeAspect="1"/>
          </p:cNvPicPr>
          <p:nvPr userDrawn="1"/>
        </p:nvPicPr>
        <p:blipFill>
          <a:blip r:embed="rId6"/>
          <a:stretch>
            <a:fillRect/>
          </a:stretch>
        </p:blipFill>
        <p:spPr>
          <a:xfrm>
            <a:off x="8884265" y="3237653"/>
            <a:ext cx="1818665" cy="496636"/>
          </a:xfrm>
          <a:prstGeom prst="rect">
            <a:avLst/>
          </a:prstGeom>
        </p:spPr>
      </p:pic>
      <p:pic>
        <p:nvPicPr>
          <p:cNvPr id="21" name="Picture 20">
            <a:extLst>
              <a:ext uri="{FF2B5EF4-FFF2-40B4-BE49-F238E27FC236}">
                <a16:creationId xmlns:a16="http://schemas.microsoft.com/office/drawing/2014/main" id="{178AA3B7-CCDC-4999-BC7D-280B6917DDC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4975678" y="3003659"/>
            <a:ext cx="914400" cy="1056133"/>
          </a:xfrm>
          <a:prstGeom prst="rect">
            <a:avLst/>
          </a:prstGeom>
        </p:spPr>
      </p:pic>
    </p:spTree>
    <p:extLst>
      <p:ext uri="{BB962C8B-B14F-4D97-AF65-F5344CB8AC3E}">
        <p14:creationId xmlns:p14="http://schemas.microsoft.com/office/powerpoint/2010/main" val="405223149"/>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7" name="Rectangle 6"/>
          <p:cNvSpPr/>
          <p:nvPr/>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9" name="Rectangle 8"/>
          <p:cNvSpPr/>
          <p:nvPr/>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a:solidFill>
                  <a:srgbClr val="FF0000"/>
                </a:solidFill>
                <a:latin typeface="Arial Narrow"/>
                <a:ea typeface="Times New Roman"/>
                <a:cs typeface="Arial"/>
              </a:rPr>
              <a:t>ITAR Restricted </a:t>
            </a:r>
            <a:br>
              <a:rPr lang="en-US" sz="1400" b="1">
                <a:latin typeface="Arial Narrow"/>
                <a:ea typeface="Times New Roman"/>
                <a:cs typeface="Arial"/>
              </a:rPr>
            </a:br>
            <a:r>
              <a:rPr lang="en-US" sz="1400" b="1">
                <a:latin typeface="Arial Narrow"/>
                <a:ea typeface="Times New Roman"/>
                <a:cs typeface="Arial"/>
              </a:rPr>
              <a:t>-- International Traffic in Arms Regulations (ITAR) Notice –</a:t>
            </a:r>
          </a:p>
          <a:p>
            <a:pPr>
              <a:lnSpc>
                <a:spcPct val="110000"/>
              </a:lnSpc>
            </a:pPr>
            <a:r>
              <a:rPr lang="en-US" sz="1333" b="1">
                <a:solidFill>
                  <a:srgbClr val="FF0000"/>
                </a:solidFill>
                <a:latin typeface="Arial"/>
                <a:cs typeface="Arial"/>
              </a:rPr>
              <a:t>WARNING: </a:t>
            </a:r>
            <a:r>
              <a:rPr lang="en-US" sz="1333" b="1">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a:latin typeface="Times New Roman"/>
              <a:ea typeface="Times New Roman"/>
              <a:cs typeface="Arial"/>
            </a:endParaRPr>
          </a:p>
          <a:p>
            <a:pPr>
              <a:lnSpc>
                <a:spcPct val="110000"/>
              </a:lnSpc>
            </a:pPr>
            <a:r>
              <a:rPr lang="en-US" sz="1333">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a:latin typeface="Times New Roman"/>
              <a:ea typeface="Times New Roman"/>
              <a:cs typeface="Arial"/>
            </a:endParaRPr>
          </a:p>
        </p:txBody>
      </p:sp>
      <p:sp>
        <p:nvSpPr>
          <p:cNvPr id="10" name="Rectangle 9"/>
          <p:cNvSpPr/>
          <p:nvPr/>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2" name="TextBox 1"/>
          <p:cNvSpPr txBox="1"/>
          <p:nvPr/>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1" name="Rectangle 10"/>
          <p:cNvSpPr/>
          <p:nvPr/>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2" name="TextBox 11"/>
          <p:cNvSpPr txBox="1"/>
          <p:nvPr/>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
        <p:nvSpPr>
          <p:cNvPr id="13" name="Rectangle 12">
            <a:extLst>
              <a:ext uri="{FF2B5EF4-FFF2-40B4-BE49-F238E27FC236}">
                <a16:creationId xmlns:a16="http://schemas.microsoft.com/office/drawing/2014/main" id="{7C4D6EE5-9D56-4861-9B08-0305BDCF9397}"/>
              </a:ext>
            </a:extLst>
          </p:cNvPr>
          <p:cNvSpPr/>
          <p:nvPr userDrawn="1"/>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14" name="Rectangle 13">
            <a:extLst>
              <a:ext uri="{FF2B5EF4-FFF2-40B4-BE49-F238E27FC236}">
                <a16:creationId xmlns:a16="http://schemas.microsoft.com/office/drawing/2014/main" id="{0D26E35C-7DD6-4BDB-AA5F-F128ECA92F57}"/>
              </a:ext>
            </a:extLst>
          </p:cNvPr>
          <p:cNvSpPr/>
          <p:nvPr userDrawn="1"/>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a:solidFill>
                  <a:srgbClr val="FF0000"/>
                </a:solidFill>
                <a:latin typeface="Arial Narrow"/>
                <a:ea typeface="Times New Roman"/>
                <a:cs typeface="Arial"/>
              </a:rPr>
              <a:t>ITAR Restricted </a:t>
            </a:r>
            <a:br>
              <a:rPr lang="en-US" sz="1400" b="1">
                <a:latin typeface="Arial Narrow"/>
                <a:ea typeface="Times New Roman"/>
                <a:cs typeface="Arial"/>
              </a:rPr>
            </a:br>
            <a:r>
              <a:rPr lang="en-US" sz="1400" b="1">
                <a:latin typeface="Arial Narrow"/>
                <a:ea typeface="Times New Roman"/>
                <a:cs typeface="Arial"/>
              </a:rPr>
              <a:t>-- International Traffic in Arms Regulations (ITAR) Notice –</a:t>
            </a:r>
          </a:p>
          <a:p>
            <a:pPr>
              <a:lnSpc>
                <a:spcPct val="110000"/>
              </a:lnSpc>
            </a:pPr>
            <a:r>
              <a:rPr lang="en-US" sz="1333" b="1">
                <a:solidFill>
                  <a:srgbClr val="FF0000"/>
                </a:solidFill>
                <a:latin typeface="Arial"/>
                <a:cs typeface="Arial"/>
              </a:rPr>
              <a:t>WARNING: </a:t>
            </a:r>
            <a:r>
              <a:rPr lang="en-US" sz="1333" b="1">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a:latin typeface="Times New Roman"/>
              <a:ea typeface="Times New Roman"/>
              <a:cs typeface="Arial"/>
            </a:endParaRPr>
          </a:p>
          <a:p>
            <a:pPr>
              <a:lnSpc>
                <a:spcPct val="110000"/>
              </a:lnSpc>
            </a:pPr>
            <a:r>
              <a:rPr lang="en-US" sz="1333">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a:latin typeface="Times New Roman"/>
              <a:ea typeface="Times New Roman"/>
              <a:cs typeface="Arial"/>
            </a:endParaRPr>
          </a:p>
        </p:txBody>
      </p:sp>
      <p:sp>
        <p:nvSpPr>
          <p:cNvPr id="15" name="Rectangle 14">
            <a:extLst>
              <a:ext uri="{FF2B5EF4-FFF2-40B4-BE49-F238E27FC236}">
                <a16:creationId xmlns:a16="http://schemas.microsoft.com/office/drawing/2014/main" id="{A7B96510-D128-47AB-9BB3-A844A291BBCD}"/>
              </a:ext>
            </a:extLst>
          </p:cNvPr>
          <p:cNvSpPr/>
          <p:nvPr userDrawn="1"/>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16" name="TextBox 15">
            <a:extLst>
              <a:ext uri="{FF2B5EF4-FFF2-40B4-BE49-F238E27FC236}">
                <a16:creationId xmlns:a16="http://schemas.microsoft.com/office/drawing/2014/main" id="{6D77A467-AFE6-4BF1-AA77-BF8DE7F2C7AF}"/>
              </a:ext>
            </a:extLst>
          </p:cNvPr>
          <p:cNvSpPr txBox="1"/>
          <p:nvPr userDrawn="1"/>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7" name="Rectangle 16">
            <a:extLst>
              <a:ext uri="{FF2B5EF4-FFF2-40B4-BE49-F238E27FC236}">
                <a16:creationId xmlns:a16="http://schemas.microsoft.com/office/drawing/2014/main" id="{F0E1D7C8-D47E-460F-8C8E-D9A24B91ED43}"/>
              </a:ext>
            </a:extLst>
          </p:cNvPr>
          <p:cNvSpPr/>
          <p:nvPr userDrawn="1"/>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8" name="TextBox 17">
            <a:extLst>
              <a:ext uri="{FF2B5EF4-FFF2-40B4-BE49-F238E27FC236}">
                <a16:creationId xmlns:a16="http://schemas.microsoft.com/office/drawing/2014/main" id="{4F158DE7-AF94-4947-A272-9A8093321F27}"/>
              </a:ext>
            </a:extLst>
          </p:cNvPr>
          <p:cNvSpPr txBox="1"/>
          <p:nvPr userDrawn="1"/>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Tree>
    <p:extLst>
      <p:ext uri="{BB962C8B-B14F-4D97-AF65-F5344CB8AC3E}">
        <p14:creationId xmlns:p14="http://schemas.microsoft.com/office/powerpoint/2010/main" val="4012281202"/>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11" name="Rectangle 10"/>
          <p:cNvSpPr/>
          <p:nvPr/>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
        <p:nvSpPr>
          <p:cNvPr id="7" name="Rectangle 6">
            <a:extLst>
              <a:ext uri="{FF2B5EF4-FFF2-40B4-BE49-F238E27FC236}">
                <a16:creationId xmlns:a16="http://schemas.microsoft.com/office/drawing/2014/main" id="{6B456758-A4DD-4981-950B-8652920EC401}"/>
              </a:ext>
            </a:extLst>
          </p:cNvPr>
          <p:cNvSpPr/>
          <p:nvPr userDrawn="1"/>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Tree>
    <p:extLst>
      <p:ext uri="{BB962C8B-B14F-4D97-AF65-F5344CB8AC3E}">
        <p14:creationId xmlns:p14="http://schemas.microsoft.com/office/powerpoint/2010/main" val="1282540601"/>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6" name="Title 5"/>
          <p:cNvSpPr>
            <a:spLocks noGrp="1"/>
          </p:cNvSpPr>
          <p:nvPr>
            <p:ph type="title"/>
          </p:nvPr>
        </p:nvSpPr>
        <p:spPr>
          <a:xfrm>
            <a:off x="838200" y="2900680"/>
            <a:ext cx="10515600" cy="1325033"/>
          </a:xfrm>
          <a:prstGeom prst="rect">
            <a:avLst/>
          </a:prstGeom>
        </p:spPr>
        <p:txBody>
          <a:bodyPr/>
          <a:lstStyle>
            <a:lvl1pPr>
              <a:defRPr lang="en-US" sz="5400" b="0" smtClean="0">
                <a:solidFill>
                  <a:srgbClr val="000090"/>
                </a:solidFill>
                <a:cs typeface="Arial Rounded MT Bold"/>
              </a:defRPr>
            </a:lvl1pPr>
          </a:lstStyle>
          <a:p>
            <a:r>
              <a:rPr lang="en-US"/>
              <a:t>Click to edit Master title style</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1509340673"/>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Questions">
    <p:spTree>
      <p:nvGrpSpPr>
        <p:cNvPr id="1" name=""/>
        <p:cNvGrpSpPr/>
        <p:nvPr/>
      </p:nvGrpSpPr>
      <p:grpSpPr>
        <a:xfrm>
          <a:off x="0" y="0"/>
          <a:ext cx="0" cy="0"/>
          <a:chOff x="0" y="0"/>
          <a:chExt cx="0" cy="0"/>
        </a:xfrm>
      </p:grpSpPr>
      <p:sp>
        <p:nvSpPr>
          <p:cNvPr id="3" name="Title Placeholder 10"/>
          <p:cNvSpPr txBox="1">
            <a:spLocks/>
          </p:cNvSpPr>
          <p:nvPr/>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
        <p:nvSpPr>
          <p:cNvPr id="4" name="Title Placeholder 10">
            <a:extLst>
              <a:ext uri="{FF2B5EF4-FFF2-40B4-BE49-F238E27FC236}">
                <a16:creationId xmlns:a16="http://schemas.microsoft.com/office/drawing/2014/main" id="{C0D2522D-111A-46B7-B554-1E2CEFE6494A}"/>
              </a:ext>
            </a:extLst>
          </p:cNvPr>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Tree>
    <p:extLst>
      <p:ext uri="{BB962C8B-B14F-4D97-AF65-F5344CB8AC3E}">
        <p14:creationId xmlns:p14="http://schemas.microsoft.com/office/powerpoint/2010/main" val="378473955"/>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Backup">
    <p:spTree>
      <p:nvGrpSpPr>
        <p:cNvPr id="1" name=""/>
        <p:cNvGrpSpPr/>
        <p:nvPr/>
      </p:nvGrpSpPr>
      <p:grpSpPr>
        <a:xfrm>
          <a:off x="0" y="0"/>
          <a:ext cx="0" cy="0"/>
          <a:chOff x="0" y="0"/>
          <a:chExt cx="0" cy="0"/>
        </a:xfrm>
      </p:grpSpPr>
      <p:sp>
        <p:nvSpPr>
          <p:cNvPr id="3" name="Title Placeholder 10"/>
          <p:cNvSpPr txBox="1">
            <a:spLocks/>
          </p:cNvSpPr>
          <p:nvPr/>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
        <p:nvSpPr>
          <p:cNvPr id="4" name="Title Placeholder 10">
            <a:extLst>
              <a:ext uri="{FF2B5EF4-FFF2-40B4-BE49-F238E27FC236}">
                <a16:creationId xmlns:a16="http://schemas.microsoft.com/office/drawing/2014/main" id="{D33F1A05-C737-4259-A45A-4747E84C754C}"/>
              </a:ext>
            </a:extLst>
          </p:cNvPr>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Tree>
    <p:extLst>
      <p:ext uri="{BB962C8B-B14F-4D97-AF65-F5344CB8AC3E}">
        <p14:creationId xmlns:p14="http://schemas.microsoft.com/office/powerpoint/2010/main" val="3577406093"/>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p:nvPicPr>
        <p:blipFill>
          <a:blip r:embed="rId2"/>
          <a:stretch>
            <a:fillRect/>
          </a:stretch>
        </p:blipFill>
        <p:spPr>
          <a:xfrm>
            <a:off x="5369859" y="2834341"/>
            <a:ext cx="1828800" cy="1727200"/>
          </a:xfrm>
          <a:prstGeom prst="rect">
            <a:avLst/>
          </a:prstGeom>
        </p:spPr>
      </p:pic>
      <p:pic>
        <p:nvPicPr>
          <p:cNvPr id="3" name="Picture 2">
            <a:extLst>
              <a:ext uri="{FF2B5EF4-FFF2-40B4-BE49-F238E27FC236}">
                <a16:creationId xmlns:a16="http://schemas.microsoft.com/office/drawing/2014/main" id="{9DE01083-CCFE-4D6D-A884-0CD85D2CA6BC}"/>
              </a:ext>
            </a:extLst>
          </p:cNvPr>
          <p:cNvPicPr>
            <a:picLocks noChangeAspect="1"/>
          </p:cNvPicPr>
          <p:nvPr userDrawn="1"/>
        </p:nvPicPr>
        <p:blipFill>
          <a:blip r:embed="rId2"/>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3989256534"/>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304800" y="1066800"/>
            <a:ext cx="115824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4"/>
          <p:cNvSpPr>
            <a:spLocks noGrp="1" noChangeArrowheads="1"/>
          </p:cNvSpPr>
          <p:nvPr>
            <p:ph type="dt" sz="quarter" idx="10"/>
          </p:nvPr>
        </p:nvSpPr>
        <p:spPr>
          <a:ln/>
        </p:spPr>
        <p:txBody>
          <a:bodyPr/>
          <a:lstStyle>
            <a:lvl1pPr>
              <a:defRPr/>
            </a:lvl1pPr>
          </a:lstStyle>
          <a:p>
            <a:endParaRPr lang="en-US"/>
          </a:p>
        </p:txBody>
      </p:sp>
      <p:sp>
        <p:nvSpPr>
          <p:cNvPr id="5" name="Rectangle 15"/>
          <p:cNvSpPr>
            <a:spLocks noGrp="1" noChangeArrowheads="1"/>
          </p:cNvSpPr>
          <p:nvPr>
            <p:ph type="ftr" sz="quarter" idx="11"/>
          </p:nvPr>
        </p:nvSpPr>
        <p:spPr>
          <a:ln/>
        </p:spPr>
        <p:txBody>
          <a:bodyPr/>
          <a:lstStyle>
            <a:lvl1pPr>
              <a:defRPr/>
            </a:lvl1pPr>
          </a:lstStyle>
          <a:p>
            <a:endParaRPr lang="en-US"/>
          </a:p>
        </p:txBody>
      </p:sp>
      <p:sp>
        <p:nvSpPr>
          <p:cNvPr id="6" name="Rectangle 16"/>
          <p:cNvSpPr>
            <a:spLocks noGrp="1" noChangeArrowheads="1"/>
          </p:cNvSpPr>
          <p:nvPr>
            <p:ph type="sldNum" sz="quarter" idx="12"/>
          </p:nvPr>
        </p:nvSpPr>
        <p:spPr>
          <a:ln/>
        </p:spPr>
        <p:txBody>
          <a:bodyPr/>
          <a:lstStyle>
            <a:lvl1pPr>
              <a:defRPr/>
            </a:lvl1pPr>
          </a:lstStyle>
          <a:p>
            <a:pPr>
              <a:defRPr/>
            </a:pPr>
            <a:fld id="{9FFEB232-4C34-41AE-B351-F25250D9F199}" type="slidenum">
              <a:rPr lang="en-US" smtClean="0"/>
              <a:pPr>
                <a:defRPr/>
              </a:pPr>
              <a:t>‹#›</a:t>
            </a:fld>
            <a:endParaRPr lang="en-US"/>
          </a:p>
        </p:txBody>
      </p:sp>
    </p:spTree>
    <p:extLst>
      <p:ext uri="{BB962C8B-B14F-4D97-AF65-F5344CB8AC3E}">
        <p14:creationId xmlns:p14="http://schemas.microsoft.com/office/powerpoint/2010/main" val="14354058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cSld name="9_Custom Layout">
    <p:spTree>
      <p:nvGrpSpPr>
        <p:cNvPr id="1" name=""/>
        <p:cNvGrpSpPr/>
        <p:nvPr/>
      </p:nvGrpSpPr>
      <p:grpSpPr>
        <a:xfrm>
          <a:off x="0" y="0"/>
          <a:ext cx="0" cy="0"/>
          <a:chOff x="0" y="0"/>
          <a:chExt cx="0" cy="0"/>
        </a:xfrm>
      </p:grpSpPr>
      <p:pic>
        <p:nvPicPr>
          <p:cNvPr id="4" name="Picture 3" descr="TEMPO ppt Banner v8.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12192000" cy="1065276"/>
          </a:xfrm>
          <a:prstGeom prst="rect">
            <a:avLst/>
          </a:prstGeom>
        </p:spPr>
      </p:pic>
      <p:sp>
        <p:nvSpPr>
          <p:cNvPr id="9" name="Title 1"/>
          <p:cNvSpPr>
            <a:spLocks noGrp="1"/>
          </p:cNvSpPr>
          <p:nvPr>
            <p:ph type="title"/>
          </p:nvPr>
        </p:nvSpPr>
        <p:spPr>
          <a:xfrm>
            <a:off x="2379609" y="274638"/>
            <a:ext cx="7963743" cy="638108"/>
          </a:xfrm>
          <a:prstGeom prst="rect">
            <a:avLst/>
          </a:prstGeom>
        </p:spPr>
        <p:txBody>
          <a:bodyPr vert="horz"/>
          <a:lstStyle>
            <a:lvl1pPr>
              <a:defRPr sz="2800" b="1" i="0">
                <a:solidFill>
                  <a:srgbClr val="FFFFFF"/>
                </a:solidFill>
                <a:latin typeface="Arial"/>
                <a:cs typeface="Arial"/>
              </a:defRPr>
            </a:lvl1pPr>
          </a:lstStyle>
          <a:p>
            <a:r>
              <a:rPr lang="en-US"/>
              <a:t>Click to edit Master title style</a:t>
            </a:r>
          </a:p>
        </p:txBody>
      </p:sp>
      <p:sp>
        <p:nvSpPr>
          <p:cNvPr id="7" name="Content Placeholder 2"/>
          <p:cNvSpPr>
            <a:spLocks noGrp="1"/>
          </p:cNvSpPr>
          <p:nvPr>
            <p:ph idx="1"/>
          </p:nvPr>
        </p:nvSpPr>
        <p:spPr>
          <a:xfrm>
            <a:off x="101600" y="1143000"/>
            <a:ext cx="11988800" cy="5410200"/>
          </a:xfrm>
          <a:prstGeom prst="rect">
            <a:avLst/>
          </a:prstGeom>
        </p:spPr>
        <p:txBody>
          <a:bodyPr/>
          <a:lstStyle>
            <a:lvl1pPr marL="342900" indent="-342900">
              <a:buClrTx/>
              <a:buFont typeface="Wingdings" charset="2"/>
              <a:buChar char="Ø"/>
              <a:defRPr b="1">
                <a:latin typeface="+mn-lt"/>
              </a:defRPr>
            </a:lvl1pPr>
            <a:lvl2pPr marL="742950" indent="-285750">
              <a:buClr>
                <a:srgbClr val="0000A9"/>
              </a:buClr>
              <a:buFont typeface="Arial"/>
              <a:buChar cha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8">
            <a:extLst>
              <a:ext uri="{FF2B5EF4-FFF2-40B4-BE49-F238E27FC236}">
                <a16:creationId xmlns:a16="http://schemas.microsoft.com/office/drawing/2014/main" id="{ED29E1B4-5585-C84C-8A32-8BAC3D59C839}"/>
              </a:ext>
            </a:extLst>
          </p:cNvPr>
          <p:cNvSpPr>
            <a:spLocks noGrp="1"/>
          </p:cNvSpPr>
          <p:nvPr>
            <p:ph type="sldNum" sz="quarter" idx="12"/>
          </p:nvPr>
        </p:nvSpPr>
        <p:spPr>
          <a:xfrm>
            <a:off x="9236440" y="6504026"/>
            <a:ext cx="2844800" cy="365125"/>
          </a:xfrm>
        </p:spPr>
        <p:txBody>
          <a:bodyPr/>
          <a:lstStyle/>
          <a:p>
            <a:fld id="{DA0E24C6-B8C2-40F0-BF2D-44D0E3E3802A}" type="slidenum">
              <a:rPr lang="en-US" smtClean="0"/>
              <a:t>‹#›</a:t>
            </a:fld>
            <a:endParaRPr lang="en-US"/>
          </a:p>
        </p:txBody>
      </p:sp>
      <p:sp>
        <p:nvSpPr>
          <p:cNvPr id="10" name="Footer Placeholder 4">
            <a:extLst>
              <a:ext uri="{FF2B5EF4-FFF2-40B4-BE49-F238E27FC236}">
                <a16:creationId xmlns:a16="http://schemas.microsoft.com/office/drawing/2014/main" id="{2EE3F73D-D53E-4649-A630-0572053E9E49}"/>
              </a:ext>
            </a:extLst>
          </p:cNvPr>
          <p:cNvSpPr>
            <a:spLocks noGrp="1"/>
          </p:cNvSpPr>
          <p:nvPr>
            <p:ph type="ftr" sz="quarter" idx="3"/>
          </p:nvPr>
        </p:nvSpPr>
        <p:spPr>
          <a:xfrm>
            <a:off x="4165600" y="6504026"/>
            <a:ext cx="3860800" cy="365125"/>
          </a:xfrm>
          <a:prstGeom prst="rect">
            <a:avLst/>
          </a:prstGeom>
        </p:spPr>
        <p:txBody>
          <a:bodyPr vert="horz" lIns="91440" tIns="45720" rIns="91440" bIns="45720" rtlCol="0" anchor="ctr"/>
          <a:lstStyle>
            <a:lvl1pPr algn="ctr">
              <a:defRPr sz="1100">
                <a:solidFill>
                  <a:schemeClr val="tx1">
                    <a:tint val="75000"/>
                  </a:schemeClr>
                </a:solidFill>
              </a:defRPr>
            </a:lvl1pPr>
          </a:lstStyle>
          <a:p>
            <a:endParaRPr lang="en-US"/>
          </a:p>
        </p:txBody>
      </p:sp>
    </p:spTree>
    <p:extLst>
      <p:ext uri="{BB962C8B-B14F-4D97-AF65-F5344CB8AC3E}">
        <p14:creationId xmlns:p14="http://schemas.microsoft.com/office/powerpoint/2010/main" val="163454705"/>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1_Title Chart - N 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00922-7687-EA47-9BC8-EBC78CD432EE}"/>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76574350"/>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userDrawn="1">
  <p:cSld name="1_Content Layout - NASA">
    <p:spTree>
      <p:nvGrpSpPr>
        <p:cNvPr id="1" name=""/>
        <p:cNvGrpSpPr/>
        <p:nvPr/>
      </p:nvGrpSpPr>
      <p:grpSpPr>
        <a:xfrm>
          <a:off x="0" y="0"/>
          <a:ext cx="0" cy="0"/>
          <a:chOff x="0" y="0"/>
          <a:chExt cx="0" cy="0"/>
        </a:xfrm>
      </p:grpSpPr>
      <p:sp>
        <p:nvSpPr>
          <p:cNvPr id="8" name="Content Placeholder 2"/>
          <p:cNvSpPr>
            <a:spLocks noGrp="1"/>
          </p:cNvSpPr>
          <p:nvPr>
            <p:ph idx="1"/>
          </p:nvPr>
        </p:nvSpPr>
        <p:spPr>
          <a:xfrm>
            <a:off x="101600" y="1143000"/>
            <a:ext cx="11988800" cy="5410200"/>
          </a:xfrm>
          <a:prstGeom prst="rect">
            <a:avLst/>
          </a:prstGeom>
        </p:spPr>
        <p:txBody>
          <a:bodyPr/>
          <a:lstStyle>
            <a:lvl1pPr marL="457189" indent="-457189">
              <a:buClrTx/>
              <a:buFont typeface="Wingdings" charset="2"/>
              <a:buChar char="Ø"/>
              <a:defRPr sz="2800" b="0">
                <a:latin typeface="+mn-lt"/>
              </a:defRPr>
            </a:lvl1pPr>
            <a:lvl2pPr marL="990575" indent="-380990">
              <a:buClr>
                <a:schemeClr val="tx1"/>
              </a:buClr>
              <a:buFont typeface="Arial"/>
              <a:buChar char="•"/>
              <a:defRPr sz="2800" b="0">
                <a:latin typeface="+mn-lt"/>
              </a:defRPr>
            </a:lvl2pPr>
            <a:lvl3pPr marL="1523962" indent="-304792">
              <a:buFont typeface="Calibri" panose="020F0502020204030204" pitchFamily="34" charset="0"/>
              <a:buChar char="–"/>
              <a:defRPr sz="2400" b="0">
                <a:latin typeface="+mn-lt"/>
              </a:defRPr>
            </a:lvl3pPr>
            <a:lvl4pPr marL="2133547" indent="-304792">
              <a:buFont typeface="Courier New" panose="02070309020205020404" pitchFamily="49" charset="0"/>
              <a:buChar char="o"/>
              <a:defRPr sz="2400" b="0">
                <a:latin typeface="+mn-lt"/>
              </a:defRPr>
            </a:lvl4pPr>
            <a:lvl5pPr>
              <a:defRPr sz="2400" b="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p:cNvSpPr>
            <a:spLocks noGrp="1"/>
          </p:cNvSpPr>
          <p:nvPr>
            <p:ph type="title"/>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Click to edit Master title style</a:t>
            </a:r>
          </a:p>
        </p:txBody>
      </p:sp>
      <p:sp>
        <p:nvSpPr>
          <p:cNvPr id="2" name="Date Placeholder 1"/>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Tree>
    <p:extLst>
      <p:ext uri="{BB962C8B-B14F-4D97-AF65-F5344CB8AC3E}">
        <p14:creationId xmlns:p14="http://schemas.microsoft.com/office/powerpoint/2010/main" val="3113481111"/>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1_Logo For Us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pic>
        <p:nvPicPr>
          <p:cNvPr id="7" name="Picture 6">
            <a:extLst>
              <a:ext uri="{FF2B5EF4-FFF2-40B4-BE49-F238E27FC236}">
                <a16:creationId xmlns:a16="http://schemas.microsoft.com/office/drawing/2014/main" id="{20A92427-416E-FE48-A31E-73E7DD1A119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75783" y="3033728"/>
            <a:ext cx="1077216" cy="890713"/>
          </a:xfrm>
          <a:prstGeom prst="rect">
            <a:avLst/>
          </a:prstGeom>
        </p:spPr>
      </p:pic>
      <p:pic>
        <p:nvPicPr>
          <p:cNvPr id="8" name="Picture 7">
            <a:extLst>
              <a:ext uri="{FF2B5EF4-FFF2-40B4-BE49-F238E27FC236}">
                <a16:creationId xmlns:a16="http://schemas.microsoft.com/office/drawing/2014/main" id="{3E4191DF-B26B-8945-94BD-4BD638084925}"/>
              </a:ext>
            </a:extLst>
          </p:cNvPr>
          <p:cNvPicPr>
            <a:picLocks noChangeAspect="1"/>
          </p:cNvPicPr>
          <p:nvPr userDrawn="1"/>
        </p:nvPicPr>
        <p:blipFill>
          <a:blip r:embed="rId3"/>
          <a:stretch>
            <a:fillRect/>
          </a:stretch>
        </p:blipFill>
        <p:spPr>
          <a:xfrm>
            <a:off x="3682318" y="3019349"/>
            <a:ext cx="964041" cy="910483"/>
          </a:xfrm>
          <a:prstGeom prst="rect">
            <a:avLst/>
          </a:prstGeom>
        </p:spPr>
      </p:pic>
      <p:pic>
        <p:nvPicPr>
          <p:cNvPr id="11" name="Picture 10">
            <a:extLst>
              <a:ext uri="{FF2B5EF4-FFF2-40B4-BE49-F238E27FC236}">
                <a16:creationId xmlns:a16="http://schemas.microsoft.com/office/drawing/2014/main" id="{74AB10F0-E507-0C4C-A726-C009BCAF1FD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21658" y="3024349"/>
            <a:ext cx="900484" cy="900484"/>
          </a:xfrm>
          <a:prstGeom prst="rect">
            <a:avLst/>
          </a:prstGeom>
        </p:spPr>
      </p:pic>
      <p:pic>
        <p:nvPicPr>
          <p:cNvPr id="15" name="Picture 14">
            <a:extLst>
              <a:ext uri="{FF2B5EF4-FFF2-40B4-BE49-F238E27FC236}">
                <a16:creationId xmlns:a16="http://schemas.microsoft.com/office/drawing/2014/main" id="{79888A8F-835F-2149-BDE0-D234D33247F5}"/>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7453876" y="3019349"/>
            <a:ext cx="1098653" cy="1087987"/>
          </a:xfrm>
          <a:prstGeom prst="rect">
            <a:avLst/>
          </a:prstGeom>
        </p:spPr>
      </p:pic>
      <p:pic>
        <p:nvPicPr>
          <p:cNvPr id="17" name="Picture 16">
            <a:extLst>
              <a:ext uri="{FF2B5EF4-FFF2-40B4-BE49-F238E27FC236}">
                <a16:creationId xmlns:a16="http://schemas.microsoft.com/office/drawing/2014/main" id="{00E34357-53CB-2741-9195-BB161B16D346}"/>
              </a:ext>
            </a:extLst>
          </p:cNvPr>
          <p:cNvPicPr>
            <a:picLocks noChangeAspect="1"/>
          </p:cNvPicPr>
          <p:nvPr userDrawn="1"/>
        </p:nvPicPr>
        <p:blipFill>
          <a:blip r:embed="rId6"/>
          <a:stretch>
            <a:fillRect/>
          </a:stretch>
        </p:blipFill>
        <p:spPr>
          <a:xfrm>
            <a:off x="8884265" y="3237653"/>
            <a:ext cx="1818665" cy="496636"/>
          </a:xfrm>
          <a:prstGeom prst="rect">
            <a:avLst/>
          </a:prstGeom>
        </p:spPr>
      </p:pic>
      <p:sp>
        <p:nvSpPr>
          <p:cNvPr id="12" name="Title 2"/>
          <p:cNvSpPr>
            <a:spLocks noGrp="1"/>
          </p:cNvSpPr>
          <p:nvPr>
            <p:ph type="title" hasCustomPrompt="1"/>
          </p:nvPr>
        </p:nvSpPr>
        <p:spPr>
          <a:xfrm>
            <a:off x="2438401" y="0"/>
            <a:ext cx="8410944" cy="975701"/>
          </a:xfrm>
          <a:prstGeom prst="rect">
            <a:avLst/>
          </a:prstGeom>
        </p:spPr>
        <p:txBody>
          <a:bodyPr anchor="ctr"/>
          <a:lstStyle>
            <a:lvl1pPr algn="ctr">
              <a:defRPr sz="3600" b="0">
                <a:solidFill>
                  <a:schemeClr val="bg1"/>
                </a:solidFill>
                <a:latin typeface="+mn-lt"/>
              </a:defRPr>
            </a:lvl1pPr>
          </a:lstStyle>
          <a:p>
            <a:r>
              <a:rPr lang="en-US"/>
              <a:t>Logos</a:t>
            </a:r>
          </a:p>
        </p:txBody>
      </p:sp>
      <p:pic>
        <p:nvPicPr>
          <p:cNvPr id="13" name="Picture 12">
            <a:extLst>
              <a:ext uri="{FF2B5EF4-FFF2-40B4-BE49-F238E27FC236}">
                <a16:creationId xmlns:a16="http://schemas.microsoft.com/office/drawing/2014/main" id="{6C26CCF7-2416-F54B-8C58-3955DD80C2F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4975678" y="3003659"/>
            <a:ext cx="914400" cy="1056133"/>
          </a:xfrm>
          <a:prstGeom prst="rect">
            <a:avLst/>
          </a:prstGeom>
        </p:spPr>
      </p:pic>
    </p:spTree>
    <p:extLst>
      <p:ext uri="{BB962C8B-B14F-4D97-AF65-F5344CB8AC3E}">
        <p14:creationId xmlns:p14="http://schemas.microsoft.com/office/powerpoint/2010/main" val="2255849594"/>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7" name="Rectangle 6"/>
          <p:cNvSpPr/>
          <p:nvPr userDrawn="1"/>
        </p:nvSpPr>
        <p:spPr>
          <a:xfrm>
            <a:off x="4537991" y="1598989"/>
            <a:ext cx="31160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endParaRPr lang="en-US" sz="1333" b="1">
              <a:latin typeface="Arial"/>
              <a:cs typeface="Arial"/>
            </a:endParaRPr>
          </a:p>
        </p:txBody>
      </p:sp>
      <p:sp>
        <p:nvSpPr>
          <p:cNvPr id="9" name="Rectangle 8"/>
          <p:cNvSpPr/>
          <p:nvPr userDrawn="1"/>
        </p:nvSpPr>
        <p:spPr>
          <a:xfrm>
            <a:off x="2016771" y="2692749"/>
            <a:ext cx="8158459" cy="1694503"/>
          </a:xfrm>
          <a:prstGeom prst="rect">
            <a:avLst/>
          </a:prstGeom>
          <a:solidFill>
            <a:schemeClr val="bg1"/>
          </a:solidFill>
          <a:ln>
            <a:solidFill>
              <a:srgbClr val="D00002"/>
            </a:solidFill>
          </a:ln>
        </p:spPr>
        <p:txBody>
          <a:bodyPr wrap="square">
            <a:spAutoFit/>
          </a:bodyPr>
          <a:lstStyle/>
          <a:p>
            <a:pPr algn="ctr">
              <a:lnSpc>
                <a:spcPct val="110000"/>
              </a:lnSpc>
            </a:pPr>
            <a:r>
              <a:rPr lang="en-US" sz="1400" b="1">
                <a:solidFill>
                  <a:srgbClr val="FF0000"/>
                </a:solidFill>
                <a:latin typeface="Arial Narrow"/>
                <a:ea typeface="Times New Roman"/>
                <a:cs typeface="Arial"/>
              </a:rPr>
              <a:t>ITAR Restricted </a:t>
            </a:r>
            <a:br>
              <a:rPr lang="en-US" sz="1400" b="1">
                <a:latin typeface="Arial Narrow"/>
                <a:ea typeface="Times New Roman"/>
                <a:cs typeface="Arial"/>
              </a:rPr>
            </a:br>
            <a:r>
              <a:rPr lang="en-US" sz="1400" b="1">
                <a:latin typeface="Arial Narrow"/>
                <a:ea typeface="Times New Roman"/>
                <a:cs typeface="Arial"/>
              </a:rPr>
              <a:t>-- International Traffic in Arms Regulations (ITAR) Notice –</a:t>
            </a:r>
          </a:p>
          <a:p>
            <a:pPr>
              <a:lnSpc>
                <a:spcPct val="110000"/>
              </a:lnSpc>
            </a:pPr>
            <a:r>
              <a:rPr lang="en-US" sz="1333" b="1">
                <a:solidFill>
                  <a:srgbClr val="FF0000"/>
                </a:solidFill>
                <a:latin typeface="Arial"/>
                <a:cs typeface="Arial"/>
              </a:rPr>
              <a:t>WARNING: </a:t>
            </a:r>
            <a:r>
              <a:rPr lang="en-US" sz="1333" b="1">
                <a:latin typeface="Arial Narrow"/>
                <a:ea typeface="Times New Roman"/>
                <a:cs typeface="Arial"/>
              </a:rPr>
              <a:t>This document contains information which falls under the purview of the U.S. Munitions List (USML) as defined in the International Traffic in Arms Regulations (ITAR), 22 CFR 120-130, and is export controlled.</a:t>
            </a:r>
            <a:endParaRPr lang="en-US" sz="1333">
              <a:latin typeface="Times New Roman"/>
              <a:ea typeface="Times New Roman"/>
              <a:cs typeface="Arial"/>
            </a:endParaRPr>
          </a:p>
          <a:p>
            <a:pPr>
              <a:lnSpc>
                <a:spcPct val="110000"/>
              </a:lnSpc>
            </a:pPr>
            <a:r>
              <a:rPr lang="en-US" sz="1333">
                <a:latin typeface="Arial Narrow"/>
                <a:ea typeface="Times New Roman"/>
                <a:cs typeface="Arial"/>
              </a:rPr>
              <a:t> It shall not be transferred to foreign nationals in the U.S. or abroad without specific approval of a knowledgeable NASA export control official, and/or unless an export license or license exemption is obtained/available from the United States Department of State.  Violations of these regulations are punishable by fine, imprisonment, or both.</a:t>
            </a:r>
            <a:endParaRPr lang="en-US" sz="1333">
              <a:latin typeface="Times New Roman"/>
              <a:ea typeface="Times New Roman"/>
              <a:cs typeface="Arial"/>
            </a:endParaRPr>
          </a:p>
        </p:txBody>
      </p:sp>
      <p:sp>
        <p:nvSpPr>
          <p:cNvPr id="10" name="Rectangle 9"/>
          <p:cNvSpPr/>
          <p:nvPr userDrawn="1"/>
        </p:nvSpPr>
        <p:spPr>
          <a:xfrm>
            <a:off x="2016771" y="4544800"/>
            <a:ext cx="8158459" cy="1733488"/>
          </a:xfrm>
          <a:prstGeom prst="rect">
            <a:avLst/>
          </a:prstGeom>
          <a:solidFill>
            <a:schemeClr val="bg1"/>
          </a:solidFill>
          <a:ln>
            <a:solidFill>
              <a:srgbClr val="D00002"/>
            </a:solidFill>
          </a:ln>
        </p:spPr>
        <p:txBody>
          <a:bodyPr wrap="square">
            <a:spAutoFit/>
          </a:bodyPr>
          <a:lstStyle/>
          <a:p>
            <a:pPr algn="ctr"/>
            <a:r>
              <a:rPr lang="en-US" sz="1600" b="1" kern="1200">
                <a:solidFill>
                  <a:srgbClr val="FF0000"/>
                </a:solidFill>
                <a:effectLst/>
                <a:latin typeface="+mn-lt"/>
                <a:ea typeface="+mn-ea"/>
                <a:cs typeface="+mn-cs"/>
              </a:rPr>
              <a:t>EAR ECCN 9E515.a.</a:t>
            </a:r>
          </a:p>
          <a:p>
            <a:pPr algn="ctr"/>
            <a:r>
              <a:rPr lang="en-US" sz="2400" b="1" kern="1200">
                <a:solidFill>
                  <a:schemeClr val="tx1"/>
                </a:solidFill>
                <a:effectLst/>
                <a:latin typeface="+mn-lt"/>
                <a:ea typeface="+mn-ea"/>
                <a:cs typeface="+mn-cs"/>
              </a:rPr>
              <a:t>- Export Administration Regulations (EAR) Notice -</a:t>
            </a:r>
          </a:p>
          <a:p>
            <a:r>
              <a:rPr lang="en-US" sz="1333" b="1" kern="1200">
                <a:solidFill>
                  <a:srgbClr val="FF0000"/>
                </a:solidFill>
                <a:effectLst/>
                <a:latin typeface="+mn-lt"/>
                <a:ea typeface="+mn-ea"/>
                <a:cs typeface="+mn-cs"/>
              </a:rPr>
              <a:t>WARNING: </a:t>
            </a:r>
            <a:r>
              <a:rPr lang="en-US" sz="1333" b="1" kern="1200">
                <a:solidFill>
                  <a:schemeClr val="tx1"/>
                </a:solidFill>
                <a:effectLst/>
                <a:latin typeface="+mn-lt"/>
                <a:ea typeface="+mn-ea"/>
                <a:cs typeface="+mn-cs"/>
              </a:rPr>
              <a:t>This document contains information within the purview of the Export Administration Regulations (EAR), 15 CFR §730-774, and is export-controlled.  </a:t>
            </a:r>
            <a:r>
              <a:rPr lang="en-US" sz="1333" b="0" kern="1200">
                <a:solidFill>
                  <a:schemeClr val="tx1"/>
                </a:solidFill>
                <a:effectLst/>
                <a:latin typeface="+mn-lt"/>
                <a:ea typeface="+mn-ea"/>
                <a:cs typeface="+mn-cs"/>
              </a:rPr>
              <a:t>It may not be transferred to foreign persons in the U.S. or abroad without specific approval of a knowledgeable export control official, and/or unless an export license or license exception is obtained/available from the Bureau of Industry and Security, United States Department of Commerce.  Violations of these regulations are punishable by fine, imprisonment, or both.</a:t>
            </a:r>
          </a:p>
        </p:txBody>
      </p:sp>
      <p:sp>
        <p:nvSpPr>
          <p:cNvPr id="2" name="TextBox 1"/>
          <p:cNvSpPr txBox="1"/>
          <p:nvPr userDrawn="1"/>
        </p:nvSpPr>
        <p:spPr>
          <a:xfrm>
            <a:off x="3814159" y="1121376"/>
            <a:ext cx="4563685" cy="523220"/>
          </a:xfrm>
          <a:prstGeom prst="rect">
            <a:avLst/>
          </a:prstGeom>
          <a:noFill/>
        </p:spPr>
        <p:txBody>
          <a:bodyPr wrap="none" rtlCol="0">
            <a:spAutoFit/>
          </a:bodyPr>
          <a:lstStyle/>
          <a:p>
            <a:pPr algn="ctr"/>
            <a:r>
              <a:rPr lang="en-US" sz="1400"/>
              <a:t>Per NID 1600.55 (per NPR</a:t>
            </a:r>
            <a:r>
              <a:rPr lang="en-US" sz="1400" baseline="0"/>
              <a:t> 1600.1)</a:t>
            </a:r>
            <a:endParaRPr lang="en-US" sz="1400"/>
          </a:p>
          <a:p>
            <a:r>
              <a:rPr lang="en-US" sz="1400"/>
              <a:t>Top of title page and every page containing SBU Information</a:t>
            </a:r>
          </a:p>
        </p:txBody>
      </p:sp>
      <p:sp>
        <p:nvSpPr>
          <p:cNvPr id="11" name="Rectangle 10"/>
          <p:cNvSpPr/>
          <p:nvPr userDrawn="1"/>
        </p:nvSpPr>
        <p:spPr>
          <a:xfrm>
            <a:off x="2702840" y="2099690"/>
            <a:ext cx="6786320" cy="225639"/>
          </a:xfrm>
          <a:prstGeom prst="rect">
            <a:avLst/>
          </a:prstGeom>
          <a:solidFill>
            <a:schemeClr val="bg1"/>
          </a:solidFill>
          <a:ln>
            <a:solidFill>
              <a:srgbClr val="D00002"/>
            </a:solidFill>
          </a:ln>
        </p:spPr>
        <p:txBody>
          <a:bodyPr wrap="square" lIns="0" tIns="0" rIns="0" bIns="0">
            <a:spAutoFit/>
          </a:bodyPr>
          <a:lstStyle/>
          <a:p>
            <a:pPr algn="ctr">
              <a:lnSpc>
                <a:spcPct val="110000"/>
              </a:lnSpc>
            </a:pPr>
            <a:r>
              <a:rPr lang="en-US" sz="1333" b="1">
                <a:solidFill>
                  <a:srgbClr val="FF0000"/>
                </a:solidFill>
                <a:latin typeface="Arial"/>
                <a:cs typeface="Arial"/>
              </a:rPr>
              <a:t>SENSITIVE BUT UNCLASSIFIED (SBU);</a:t>
            </a:r>
            <a:r>
              <a:rPr lang="en-US" sz="1333" b="1" baseline="0">
                <a:solidFill>
                  <a:srgbClr val="FF0000"/>
                </a:solidFill>
                <a:latin typeface="Arial"/>
                <a:cs typeface="Arial"/>
              </a:rPr>
              <a:t> TEMPO Project Manager; TEMPO; &lt;date&gt; </a:t>
            </a:r>
            <a:endParaRPr lang="en-US" sz="1333" b="1">
              <a:latin typeface="Arial"/>
              <a:cs typeface="Arial"/>
            </a:endParaRPr>
          </a:p>
        </p:txBody>
      </p:sp>
      <p:sp>
        <p:nvSpPr>
          <p:cNvPr id="12" name="TextBox 11"/>
          <p:cNvSpPr txBox="1"/>
          <p:nvPr userDrawn="1"/>
        </p:nvSpPr>
        <p:spPr>
          <a:xfrm>
            <a:off x="3636781" y="1788077"/>
            <a:ext cx="4849469" cy="307777"/>
          </a:xfrm>
          <a:prstGeom prst="rect">
            <a:avLst/>
          </a:prstGeom>
          <a:noFill/>
        </p:spPr>
        <p:txBody>
          <a:bodyPr wrap="none" rtlCol="0">
            <a:spAutoFit/>
          </a:bodyPr>
          <a:lstStyle/>
          <a:p>
            <a:r>
              <a:rPr lang="en-US" sz="1400"/>
              <a:t>Bottom of title page and every page containing SBU Information</a:t>
            </a:r>
          </a:p>
        </p:txBody>
      </p:sp>
    </p:spTree>
    <p:extLst>
      <p:ext uri="{BB962C8B-B14F-4D97-AF65-F5344CB8AC3E}">
        <p14:creationId xmlns:p14="http://schemas.microsoft.com/office/powerpoint/2010/main" val="3006012416"/>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0E24C6-B8C2-40F0-BF2D-44D0E3E3802A}" type="slidenum">
              <a:rPr lang="en-US" smtClean="0"/>
              <a:t>‹#›</a:t>
            </a:fld>
            <a:endParaRPr lang="en-US"/>
          </a:p>
        </p:txBody>
      </p:sp>
      <p:sp>
        <p:nvSpPr>
          <p:cNvPr id="6" name="Title 2"/>
          <p:cNvSpPr>
            <a:spLocks noGrp="1"/>
          </p:cNvSpPr>
          <p:nvPr>
            <p:ph type="title" hasCustomPrompt="1"/>
          </p:nvPr>
        </p:nvSpPr>
        <p:spPr>
          <a:xfrm>
            <a:off x="2969679" y="0"/>
            <a:ext cx="7880527" cy="975701"/>
          </a:xfrm>
          <a:prstGeom prst="rect">
            <a:avLst/>
          </a:prstGeom>
        </p:spPr>
        <p:txBody>
          <a:bodyPr anchor="ctr"/>
          <a:lstStyle>
            <a:lvl1pPr algn="ctr">
              <a:defRPr sz="3600" b="0">
                <a:solidFill>
                  <a:schemeClr val="bg1"/>
                </a:solidFill>
                <a:latin typeface="+mn-lt"/>
              </a:defRPr>
            </a:lvl1pPr>
          </a:lstStyle>
          <a:p>
            <a:r>
              <a:rPr lang="en-US"/>
              <a:t>Disclaimers</a:t>
            </a:r>
          </a:p>
        </p:txBody>
      </p:sp>
      <p:sp>
        <p:nvSpPr>
          <p:cNvPr id="11" name="Rectangle 10"/>
          <p:cNvSpPr/>
          <p:nvPr userDrawn="1"/>
        </p:nvSpPr>
        <p:spPr>
          <a:xfrm>
            <a:off x="306567" y="1061642"/>
            <a:ext cx="10785733" cy="1651671"/>
          </a:xfrm>
          <a:prstGeom prst="rect">
            <a:avLst/>
          </a:prstGeom>
          <a:solidFill>
            <a:schemeClr val="bg1"/>
          </a:solidFill>
        </p:spPr>
        <p:txBody>
          <a:bodyPr wrap="square">
            <a:spAutoFit/>
          </a:bodyPr>
          <a:lstStyle/>
          <a:p>
            <a:pPr algn="ctr"/>
            <a:r>
              <a:rPr lang="en-US" sz="2133" b="1">
                <a:solidFill>
                  <a:srgbClr val="FF0000"/>
                </a:solidFill>
              </a:rPr>
              <a:t>Limited Rights Notice </a:t>
            </a:r>
            <a:endParaRPr lang="en-US" sz="2133" b="1" i="1">
              <a:solidFill>
                <a:srgbClr val="FF0000"/>
              </a:solidFill>
            </a:endParaRPr>
          </a:p>
          <a:p>
            <a:pPr lvl="0"/>
            <a:r>
              <a:rPr lang="en-US" sz="1600">
                <a:solidFill>
                  <a:srgbClr val="FF0000"/>
                </a:solidFill>
              </a:rPr>
              <a:t>(a) These data are submitted with limited rights under Government Contract No. NNL13AQ01C.  These data may be reproduced and used by the</a:t>
            </a:r>
            <a:r>
              <a:rPr lang="en-US" sz="1600" i="1">
                <a:solidFill>
                  <a:srgbClr val="FF0000"/>
                </a:solidFill>
              </a:rPr>
              <a:t> </a:t>
            </a:r>
            <a:r>
              <a:rPr lang="en-US" sz="1600">
                <a:solidFill>
                  <a:srgbClr val="FF0000"/>
                </a:solidFill>
              </a:rPr>
              <a:t>Government with the express limitation that they will not, without written permission of the contractor, be used for purposes of manufacture nor disclosed outside the Government; except that the Government may disclose these data outside the Government for the following purposes, if any, provided that the Government makes such disclosure subject to prohibition against further use and disclosure: None</a:t>
            </a:r>
            <a:endParaRPr lang="en-US" sz="1600" i="1">
              <a:solidFill>
                <a:srgbClr val="FF0000"/>
              </a:solidFill>
            </a:endParaRPr>
          </a:p>
        </p:txBody>
      </p:sp>
    </p:spTree>
    <p:extLst>
      <p:ext uri="{BB962C8B-B14F-4D97-AF65-F5344CB8AC3E}">
        <p14:creationId xmlns:p14="http://schemas.microsoft.com/office/powerpoint/2010/main" val="115198004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1_Questions">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Questions</a:t>
            </a:r>
            <a:endParaRPr lang="en-US" sz="6000" b="0">
              <a:solidFill>
                <a:srgbClr val="000090"/>
              </a:solidFill>
              <a:latin typeface="+mn-lt"/>
              <a:cs typeface="Arial Rounded MT Bold"/>
            </a:endParaRPr>
          </a:p>
        </p:txBody>
      </p:sp>
    </p:spTree>
    <p:extLst>
      <p:ext uri="{BB962C8B-B14F-4D97-AF65-F5344CB8AC3E}">
        <p14:creationId xmlns:p14="http://schemas.microsoft.com/office/powerpoint/2010/main" val="125301635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1_Backup">
    <p:spTree>
      <p:nvGrpSpPr>
        <p:cNvPr id="1" name=""/>
        <p:cNvGrpSpPr/>
        <p:nvPr/>
      </p:nvGrpSpPr>
      <p:grpSpPr>
        <a:xfrm>
          <a:off x="0" y="0"/>
          <a:ext cx="0" cy="0"/>
          <a:chOff x="0" y="0"/>
          <a:chExt cx="0" cy="0"/>
        </a:xfrm>
      </p:grpSpPr>
      <p:sp>
        <p:nvSpPr>
          <p:cNvPr id="3" name="Title Placeholder 10"/>
          <p:cNvSpPr txBox="1">
            <a:spLocks/>
          </p:cNvSpPr>
          <p:nvPr userDrawn="1"/>
        </p:nvSpPr>
        <p:spPr>
          <a:xfrm>
            <a:off x="0" y="3101189"/>
            <a:ext cx="12192000" cy="646331"/>
          </a:xfrm>
          <a:prstGeom prst="rect">
            <a:avLst/>
          </a:prstGeom>
        </p:spPr>
        <p:txBody>
          <a:bodyPr vert="horz" lIns="121920" tIns="60960" rIns="121920" bIns="60960" rtlCol="0" anchor="ctr">
            <a:noAutofit/>
          </a:bodyPr>
          <a:lstStyle>
            <a:lvl1pPr algn="ctr" defTabSz="457200" rtl="0" eaLnBrk="1" latinLnBrk="0" hangingPunct="1">
              <a:spcBef>
                <a:spcPct val="0"/>
              </a:spcBef>
              <a:buNone/>
              <a:defRPr sz="3200" kern="1200">
                <a:solidFill>
                  <a:srgbClr val="FFFF00"/>
                </a:solidFill>
                <a:latin typeface="Arial"/>
                <a:ea typeface="+mj-ea"/>
                <a:cs typeface="Arial"/>
              </a:defRPr>
            </a:lvl1pPr>
          </a:lstStyle>
          <a:p>
            <a:r>
              <a:rPr lang="en-US" sz="7200" b="0">
                <a:solidFill>
                  <a:srgbClr val="000090"/>
                </a:solidFill>
                <a:latin typeface="+mn-lt"/>
                <a:cs typeface="Arial Rounded MT Bold"/>
              </a:rPr>
              <a:t>Backup</a:t>
            </a:r>
          </a:p>
        </p:txBody>
      </p:sp>
    </p:spTree>
    <p:extLst>
      <p:ext uri="{BB962C8B-B14F-4D97-AF65-F5344CB8AC3E}">
        <p14:creationId xmlns:p14="http://schemas.microsoft.com/office/powerpoint/2010/main" val="105303543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1_Logo">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EDD07B-0B4F-C141-BE97-9114F86A1893}"/>
              </a:ext>
            </a:extLst>
          </p:cNvPr>
          <p:cNvPicPr>
            <a:picLocks noChangeAspect="1"/>
          </p:cNvPicPr>
          <p:nvPr userDrawn="1"/>
        </p:nvPicPr>
        <p:blipFill>
          <a:blip r:embed="rId2"/>
          <a:stretch>
            <a:fillRect/>
          </a:stretch>
        </p:blipFill>
        <p:spPr>
          <a:xfrm>
            <a:off x="5369859" y="2834341"/>
            <a:ext cx="1828800" cy="1727200"/>
          </a:xfrm>
          <a:prstGeom prst="rect">
            <a:avLst/>
          </a:prstGeom>
        </p:spPr>
      </p:pic>
    </p:spTree>
    <p:extLst>
      <p:ext uri="{BB962C8B-B14F-4D97-AF65-F5344CB8AC3E}">
        <p14:creationId xmlns:p14="http://schemas.microsoft.com/office/powerpoint/2010/main" val="2896526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2.xml"/><Relationship Id="rId18" Type="http://schemas.openxmlformats.org/officeDocument/2006/relationships/slideLayout" Target="../slideLayouts/slideLayout27.xml"/><Relationship Id="rId26" Type="http://schemas.openxmlformats.org/officeDocument/2006/relationships/slideLayout" Target="../slideLayouts/slideLayout35.xml"/><Relationship Id="rId39" Type="http://schemas.openxmlformats.org/officeDocument/2006/relationships/slideLayout" Target="../slideLayouts/slideLayout48.xml"/><Relationship Id="rId21" Type="http://schemas.openxmlformats.org/officeDocument/2006/relationships/slideLayout" Target="../slideLayouts/slideLayout30.xml"/><Relationship Id="rId34" Type="http://schemas.openxmlformats.org/officeDocument/2006/relationships/slideLayout" Target="../slideLayouts/slideLayout43.xml"/><Relationship Id="rId42" Type="http://schemas.openxmlformats.org/officeDocument/2006/relationships/slideLayout" Target="../slideLayouts/slideLayout51.xml"/><Relationship Id="rId47" Type="http://schemas.openxmlformats.org/officeDocument/2006/relationships/slideLayout" Target="../slideLayouts/slideLayout56.xml"/><Relationship Id="rId50" Type="http://schemas.openxmlformats.org/officeDocument/2006/relationships/image" Target="../media/image4.png"/><Relationship Id="rId7" Type="http://schemas.openxmlformats.org/officeDocument/2006/relationships/slideLayout" Target="../slideLayouts/slideLayout16.xml"/><Relationship Id="rId2" Type="http://schemas.openxmlformats.org/officeDocument/2006/relationships/slideLayout" Target="../slideLayouts/slideLayout11.xml"/><Relationship Id="rId16" Type="http://schemas.openxmlformats.org/officeDocument/2006/relationships/slideLayout" Target="../slideLayouts/slideLayout25.xml"/><Relationship Id="rId29" Type="http://schemas.openxmlformats.org/officeDocument/2006/relationships/slideLayout" Target="../slideLayouts/slideLayout38.xml"/><Relationship Id="rId11" Type="http://schemas.openxmlformats.org/officeDocument/2006/relationships/slideLayout" Target="../slideLayouts/slideLayout20.xml"/><Relationship Id="rId24" Type="http://schemas.openxmlformats.org/officeDocument/2006/relationships/slideLayout" Target="../slideLayouts/slideLayout33.xml"/><Relationship Id="rId32" Type="http://schemas.openxmlformats.org/officeDocument/2006/relationships/slideLayout" Target="../slideLayouts/slideLayout41.xml"/><Relationship Id="rId37" Type="http://schemas.openxmlformats.org/officeDocument/2006/relationships/slideLayout" Target="../slideLayouts/slideLayout46.xml"/><Relationship Id="rId40" Type="http://schemas.openxmlformats.org/officeDocument/2006/relationships/slideLayout" Target="../slideLayouts/slideLayout49.xml"/><Relationship Id="rId45" Type="http://schemas.openxmlformats.org/officeDocument/2006/relationships/slideLayout" Target="../slideLayouts/slideLayout54.xml"/><Relationship Id="rId5" Type="http://schemas.openxmlformats.org/officeDocument/2006/relationships/slideLayout" Target="../slideLayouts/slideLayout14.xml"/><Relationship Id="rId15" Type="http://schemas.openxmlformats.org/officeDocument/2006/relationships/slideLayout" Target="../slideLayouts/slideLayout24.xml"/><Relationship Id="rId23" Type="http://schemas.openxmlformats.org/officeDocument/2006/relationships/slideLayout" Target="../slideLayouts/slideLayout32.xml"/><Relationship Id="rId28" Type="http://schemas.openxmlformats.org/officeDocument/2006/relationships/slideLayout" Target="../slideLayouts/slideLayout37.xml"/><Relationship Id="rId36" Type="http://schemas.openxmlformats.org/officeDocument/2006/relationships/slideLayout" Target="../slideLayouts/slideLayout45.xml"/><Relationship Id="rId49" Type="http://schemas.openxmlformats.org/officeDocument/2006/relationships/theme" Target="../theme/theme2.xml"/><Relationship Id="rId10" Type="http://schemas.openxmlformats.org/officeDocument/2006/relationships/slideLayout" Target="../slideLayouts/slideLayout19.xml"/><Relationship Id="rId19" Type="http://schemas.openxmlformats.org/officeDocument/2006/relationships/slideLayout" Target="../slideLayouts/slideLayout28.xml"/><Relationship Id="rId31" Type="http://schemas.openxmlformats.org/officeDocument/2006/relationships/slideLayout" Target="../slideLayouts/slideLayout40.xml"/><Relationship Id="rId44" Type="http://schemas.openxmlformats.org/officeDocument/2006/relationships/slideLayout" Target="../slideLayouts/slideLayout53.xml"/><Relationship Id="rId52" Type="http://schemas.openxmlformats.org/officeDocument/2006/relationships/image" Target="../media/image6.png"/><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slideLayout" Target="../slideLayouts/slideLayout23.xml"/><Relationship Id="rId22" Type="http://schemas.openxmlformats.org/officeDocument/2006/relationships/slideLayout" Target="../slideLayouts/slideLayout31.xml"/><Relationship Id="rId27" Type="http://schemas.openxmlformats.org/officeDocument/2006/relationships/slideLayout" Target="../slideLayouts/slideLayout36.xml"/><Relationship Id="rId30" Type="http://schemas.openxmlformats.org/officeDocument/2006/relationships/slideLayout" Target="../slideLayouts/slideLayout39.xml"/><Relationship Id="rId35" Type="http://schemas.openxmlformats.org/officeDocument/2006/relationships/slideLayout" Target="../slideLayouts/slideLayout44.xml"/><Relationship Id="rId43" Type="http://schemas.openxmlformats.org/officeDocument/2006/relationships/slideLayout" Target="../slideLayouts/slideLayout52.xml"/><Relationship Id="rId48" Type="http://schemas.openxmlformats.org/officeDocument/2006/relationships/slideLayout" Target="../slideLayouts/slideLayout57.xml"/><Relationship Id="rId8" Type="http://schemas.openxmlformats.org/officeDocument/2006/relationships/slideLayout" Target="../slideLayouts/slideLayout17.xml"/><Relationship Id="rId51" Type="http://schemas.openxmlformats.org/officeDocument/2006/relationships/image" Target="../media/image5.png"/><Relationship Id="rId3" Type="http://schemas.openxmlformats.org/officeDocument/2006/relationships/slideLayout" Target="../slideLayouts/slideLayout12.xml"/><Relationship Id="rId12" Type="http://schemas.openxmlformats.org/officeDocument/2006/relationships/slideLayout" Target="../slideLayouts/slideLayout21.xml"/><Relationship Id="rId17" Type="http://schemas.openxmlformats.org/officeDocument/2006/relationships/slideLayout" Target="../slideLayouts/slideLayout26.xml"/><Relationship Id="rId25" Type="http://schemas.openxmlformats.org/officeDocument/2006/relationships/slideLayout" Target="../slideLayouts/slideLayout34.xml"/><Relationship Id="rId33" Type="http://schemas.openxmlformats.org/officeDocument/2006/relationships/slideLayout" Target="../slideLayouts/slideLayout42.xml"/><Relationship Id="rId38" Type="http://schemas.openxmlformats.org/officeDocument/2006/relationships/slideLayout" Target="../slideLayouts/slideLayout47.xml"/><Relationship Id="rId46" Type="http://schemas.openxmlformats.org/officeDocument/2006/relationships/slideLayout" Target="../slideLayouts/slideLayout55.xml"/><Relationship Id="rId20" Type="http://schemas.openxmlformats.org/officeDocument/2006/relationships/slideLayout" Target="../slideLayouts/slideLayout29.xml"/><Relationship Id="rId41" Type="http://schemas.openxmlformats.org/officeDocument/2006/relationships/slideLayout" Target="../slideLayouts/slideLayout50.xml"/><Relationship Id="rId1" Type="http://schemas.openxmlformats.org/officeDocument/2006/relationships/slideLayout" Target="../slideLayouts/slideLayout10.xml"/><Relationship Id="rId6"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18.pn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image" Target="../media/image4.png"/><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theme" Target="../theme/theme3.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75.xml"/><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theme" Target="../theme/theme4.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91.xml"/><Relationship Id="rId18" Type="http://schemas.openxmlformats.org/officeDocument/2006/relationships/slideLayout" Target="../slideLayouts/slideLayout96.xml"/><Relationship Id="rId26" Type="http://schemas.openxmlformats.org/officeDocument/2006/relationships/slideLayout" Target="../slideLayouts/slideLayout104.xml"/><Relationship Id="rId39" Type="http://schemas.openxmlformats.org/officeDocument/2006/relationships/slideLayout" Target="../slideLayouts/slideLayout117.xml"/><Relationship Id="rId21" Type="http://schemas.openxmlformats.org/officeDocument/2006/relationships/slideLayout" Target="../slideLayouts/slideLayout99.xml"/><Relationship Id="rId34" Type="http://schemas.openxmlformats.org/officeDocument/2006/relationships/slideLayout" Target="../slideLayouts/slideLayout112.xml"/><Relationship Id="rId42" Type="http://schemas.openxmlformats.org/officeDocument/2006/relationships/slideLayout" Target="../slideLayouts/slideLayout120.xml"/><Relationship Id="rId47" Type="http://schemas.openxmlformats.org/officeDocument/2006/relationships/slideLayout" Target="../slideLayouts/slideLayout125.xml"/><Relationship Id="rId50" Type="http://schemas.openxmlformats.org/officeDocument/2006/relationships/slideLayout" Target="../slideLayouts/slideLayout128.xml"/><Relationship Id="rId7" Type="http://schemas.openxmlformats.org/officeDocument/2006/relationships/slideLayout" Target="../slideLayouts/slideLayout85.xml"/><Relationship Id="rId2" Type="http://schemas.openxmlformats.org/officeDocument/2006/relationships/slideLayout" Target="../slideLayouts/slideLayout80.xml"/><Relationship Id="rId16" Type="http://schemas.openxmlformats.org/officeDocument/2006/relationships/slideLayout" Target="../slideLayouts/slideLayout94.xml"/><Relationship Id="rId29" Type="http://schemas.openxmlformats.org/officeDocument/2006/relationships/slideLayout" Target="../slideLayouts/slideLayout107.xml"/><Relationship Id="rId11" Type="http://schemas.openxmlformats.org/officeDocument/2006/relationships/slideLayout" Target="../slideLayouts/slideLayout89.xml"/><Relationship Id="rId24" Type="http://schemas.openxmlformats.org/officeDocument/2006/relationships/slideLayout" Target="../slideLayouts/slideLayout102.xml"/><Relationship Id="rId32" Type="http://schemas.openxmlformats.org/officeDocument/2006/relationships/slideLayout" Target="../slideLayouts/slideLayout110.xml"/><Relationship Id="rId37" Type="http://schemas.openxmlformats.org/officeDocument/2006/relationships/slideLayout" Target="../slideLayouts/slideLayout115.xml"/><Relationship Id="rId40" Type="http://schemas.openxmlformats.org/officeDocument/2006/relationships/slideLayout" Target="../slideLayouts/slideLayout118.xml"/><Relationship Id="rId45" Type="http://schemas.openxmlformats.org/officeDocument/2006/relationships/slideLayout" Target="../slideLayouts/slideLayout123.xml"/><Relationship Id="rId53" Type="http://schemas.openxmlformats.org/officeDocument/2006/relationships/image" Target="../media/image5.png"/><Relationship Id="rId5" Type="http://schemas.openxmlformats.org/officeDocument/2006/relationships/slideLayout" Target="../slideLayouts/slideLayout83.xml"/><Relationship Id="rId10" Type="http://schemas.openxmlformats.org/officeDocument/2006/relationships/slideLayout" Target="../slideLayouts/slideLayout88.xml"/><Relationship Id="rId19" Type="http://schemas.openxmlformats.org/officeDocument/2006/relationships/slideLayout" Target="../slideLayouts/slideLayout97.xml"/><Relationship Id="rId31" Type="http://schemas.openxmlformats.org/officeDocument/2006/relationships/slideLayout" Target="../slideLayouts/slideLayout109.xml"/><Relationship Id="rId44" Type="http://schemas.openxmlformats.org/officeDocument/2006/relationships/slideLayout" Target="../slideLayouts/slideLayout122.xml"/><Relationship Id="rId52" Type="http://schemas.openxmlformats.org/officeDocument/2006/relationships/image" Target="../media/image4.png"/><Relationship Id="rId4" Type="http://schemas.openxmlformats.org/officeDocument/2006/relationships/slideLayout" Target="../slideLayouts/slideLayout82.xml"/><Relationship Id="rId9" Type="http://schemas.openxmlformats.org/officeDocument/2006/relationships/slideLayout" Target="../slideLayouts/slideLayout87.xml"/><Relationship Id="rId14" Type="http://schemas.openxmlformats.org/officeDocument/2006/relationships/slideLayout" Target="../slideLayouts/slideLayout92.xml"/><Relationship Id="rId22" Type="http://schemas.openxmlformats.org/officeDocument/2006/relationships/slideLayout" Target="../slideLayouts/slideLayout100.xml"/><Relationship Id="rId27" Type="http://schemas.openxmlformats.org/officeDocument/2006/relationships/slideLayout" Target="../slideLayouts/slideLayout105.xml"/><Relationship Id="rId30" Type="http://schemas.openxmlformats.org/officeDocument/2006/relationships/slideLayout" Target="../slideLayouts/slideLayout108.xml"/><Relationship Id="rId35" Type="http://schemas.openxmlformats.org/officeDocument/2006/relationships/slideLayout" Target="../slideLayouts/slideLayout113.xml"/><Relationship Id="rId43" Type="http://schemas.openxmlformats.org/officeDocument/2006/relationships/slideLayout" Target="../slideLayouts/slideLayout121.xml"/><Relationship Id="rId48" Type="http://schemas.openxmlformats.org/officeDocument/2006/relationships/slideLayout" Target="../slideLayouts/slideLayout126.xml"/><Relationship Id="rId8" Type="http://schemas.openxmlformats.org/officeDocument/2006/relationships/slideLayout" Target="../slideLayouts/slideLayout86.xml"/><Relationship Id="rId51" Type="http://schemas.openxmlformats.org/officeDocument/2006/relationships/theme" Target="../theme/theme5.xml"/><Relationship Id="rId3" Type="http://schemas.openxmlformats.org/officeDocument/2006/relationships/slideLayout" Target="../slideLayouts/slideLayout81.xml"/><Relationship Id="rId12" Type="http://schemas.openxmlformats.org/officeDocument/2006/relationships/slideLayout" Target="../slideLayouts/slideLayout90.xml"/><Relationship Id="rId17" Type="http://schemas.openxmlformats.org/officeDocument/2006/relationships/slideLayout" Target="../slideLayouts/slideLayout95.xml"/><Relationship Id="rId25" Type="http://schemas.openxmlformats.org/officeDocument/2006/relationships/slideLayout" Target="../slideLayouts/slideLayout103.xml"/><Relationship Id="rId33" Type="http://schemas.openxmlformats.org/officeDocument/2006/relationships/slideLayout" Target="../slideLayouts/slideLayout111.xml"/><Relationship Id="rId38" Type="http://schemas.openxmlformats.org/officeDocument/2006/relationships/slideLayout" Target="../slideLayouts/slideLayout116.xml"/><Relationship Id="rId46" Type="http://schemas.openxmlformats.org/officeDocument/2006/relationships/slideLayout" Target="../slideLayouts/slideLayout124.xml"/><Relationship Id="rId20" Type="http://schemas.openxmlformats.org/officeDocument/2006/relationships/slideLayout" Target="../slideLayouts/slideLayout98.xml"/><Relationship Id="rId41" Type="http://schemas.openxmlformats.org/officeDocument/2006/relationships/slideLayout" Target="../slideLayouts/slideLayout119.xml"/><Relationship Id="rId54" Type="http://schemas.openxmlformats.org/officeDocument/2006/relationships/image" Target="../media/image6.png"/><Relationship Id="rId1" Type="http://schemas.openxmlformats.org/officeDocument/2006/relationships/slideLayout" Target="../slideLayouts/slideLayout79.xml"/><Relationship Id="rId6" Type="http://schemas.openxmlformats.org/officeDocument/2006/relationships/slideLayout" Target="../slideLayouts/slideLayout84.xml"/><Relationship Id="rId15" Type="http://schemas.openxmlformats.org/officeDocument/2006/relationships/slideLayout" Target="../slideLayouts/slideLayout93.xml"/><Relationship Id="rId23" Type="http://schemas.openxmlformats.org/officeDocument/2006/relationships/slideLayout" Target="../slideLayouts/slideLayout101.xml"/><Relationship Id="rId28" Type="http://schemas.openxmlformats.org/officeDocument/2006/relationships/slideLayout" Target="../slideLayouts/slideLayout106.xml"/><Relationship Id="rId36" Type="http://schemas.openxmlformats.org/officeDocument/2006/relationships/slideLayout" Target="../slideLayouts/slideLayout114.xml"/><Relationship Id="rId49" Type="http://schemas.openxmlformats.org/officeDocument/2006/relationships/slideLayout" Target="../slideLayouts/slideLayout12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36.xml"/><Relationship Id="rId13" Type="http://schemas.openxmlformats.org/officeDocument/2006/relationships/slideLayout" Target="../slideLayouts/slideLayout141.xml"/><Relationship Id="rId18" Type="http://schemas.openxmlformats.org/officeDocument/2006/relationships/slideLayout" Target="../slideLayouts/slideLayout146.xml"/><Relationship Id="rId3" Type="http://schemas.openxmlformats.org/officeDocument/2006/relationships/slideLayout" Target="../slideLayouts/slideLayout131.xml"/><Relationship Id="rId21" Type="http://schemas.openxmlformats.org/officeDocument/2006/relationships/theme" Target="../theme/theme6.xml"/><Relationship Id="rId7" Type="http://schemas.openxmlformats.org/officeDocument/2006/relationships/slideLayout" Target="../slideLayouts/slideLayout135.xml"/><Relationship Id="rId12" Type="http://schemas.openxmlformats.org/officeDocument/2006/relationships/slideLayout" Target="../slideLayouts/slideLayout140.xml"/><Relationship Id="rId17" Type="http://schemas.openxmlformats.org/officeDocument/2006/relationships/slideLayout" Target="../slideLayouts/slideLayout145.xml"/><Relationship Id="rId25" Type="http://schemas.openxmlformats.org/officeDocument/2006/relationships/image" Target="../media/image18.png"/><Relationship Id="rId2" Type="http://schemas.openxmlformats.org/officeDocument/2006/relationships/slideLayout" Target="../slideLayouts/slideLayout130.xml"/><Relationship Id="rId16" Type="http://schemas.openxmlformats.org/officeDocument/2006/relationships/slideLayout" Target="../slideLayouts/slideLayout144.xml"/><Relationship Id="rId20" Type="http://schemas.openxmlformats.org/officeDocument/2006/relationships/slideLayout" Target="../slideLayouts/slideLayout148.xml"/><Relationship Id="rId1" Type="http://schemas.openxmlformats.org/officeDocument/2006/relationships/slideLayout" Target="../slideLayouts/slideLayout129.xml"/><Relationship Id="rId6" Type="http://schemas.openxmlformats.org/officeDocument/2006/relationships/slideLayout" Target="../slideLayouts/slideLayout134.xml"/><Relationship Id="rId11" Type="http://schemas.openxmlformats.org/officeDocument/2006/relationships/slideLayout" Target="../slideLayouts/slideLayout139.xml"/><Relationship Id="rId24" Type="http://schemas.openxmlformats.org/officeDocument/2006/relationships/image" Target="../media/image6.png"/><Relationship Id="rId5" Type="http://schemas.openxmlformats.org/officeDocument/2006/relationships/slideLayout" Target="../slideLayouts/slideLayout133.xml"/><Relationship Id="rId15" Type="http://schemas.openxmlformats.org/officeDocument/2006/relationships/slideLayout" Target="../slideLayouts/slideLayout143.xml"/><Relationship Id="rId23" Type="http://schemas.openxmlformats.org/officeDocument/2006/relationships/image" Target="../media/image5.png"/><Relationship Id="rId10" Type="http://schemas.openxmlformats.org/officeDocument/2006/relationships/slideLayout" Target="../slideLayouts/slideLayout138.xml"/><Relationship Id="rId19" Type="http://schemas.openxmlformats.org/officeDocument/2006/relationships/slideLayout" Target="../slideLayouts/slideLayout147.xml"/><Relationship Id="rId4" Type="http://schemas.openxmlformats.org/officeDocument/2006/relationships/slideLayout" Target="../slideLayouts/slideLayout132.xml"/><Relationship Id="rId9" Type="http://schemas.openxmlformats.org/officeDocument/2006/relationships/slideLayout" Target="../slideLayouts/slideLayout137.xml"/><Relationship Id="rId14" Type="http://schemas.openxmlformats.org/officeDocument/2006/relationships/slideLayout" Target="../slideLayouts/slideLayout142.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TEMPO ppt Banner v6.jpg"/>
          <p:cNvPicPr>
            <a:picLocks noChangeAspect="1"/>
          </p:cNvPicPr>
          <p:nvPr userDrawn="1"/>
        </p:nvPicPr>
        <p:blipFill>
          <a:blip r:embed="rId11" cstate="screen">
            <a:extLst>
              <a:ext uri="{28A0092B-C50C-407E-A947-70E740481C1C}">
                <a14:useLocalDpi xmlns:a14="http://schemas.microsoft.com/office/drawing/2010/main"/>
              </a:ext>
            </a:extLst>
          </a:blip>
          <a:stretch>
            <a:fillRect/>
          </a:stretch>
        </p:blipFill>
        <p:spPr>
          <a:xfrm>
            <a:off x="0" y="0"/>
            <a:ext cx="12192000" cy="1063752"/>
          </a:xfrm>
          <a:prstGeom prst="rect">
            <a:avLst/>
          </a:prstGeom>
        </p:spPr>
      </p:pic>
      <p:sp>
        <p:nvSpPr>
          <p:cNvPr id="2" name="Footer Placeholder 1"/>
          <p:cNvSpPr>
            <a:spLocks noGrp="1"/>
          </p:cNvSpPr>
          <p:nvPr>
            <p:ph type="ftr" sz="quarter" idx="3"/>
          </p:nvPr>
        </p:nvSpPr>
        <p:spPr>
          <a:xfrm>
            <a:off x="4165600" y="6623554"/>
            <a:ext cx="3860800" cy="234446"/>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3" name="Slide Number Placeholder 2"/>
          <p:cNvSpPr>
            <a:spLocks noGrp="1"/>
          </p:cNvSpPr>
          <p:nvPr>
            <p:ph type="sldNum" sz="quarter" idx="4"/>
          </p:nvPr>
        </p:nvSpPr>
        <p:spPr>
          <a:xfrm>
            <a:off x="9347200" y="6623555"/>
            <a:ext cx="2844800" cy="228989"/>
          </a:xfrm>
          <a:prstGeom prst="rect">
            <a:avLst/>
          </a:prstGeom>
        </p:spPr>
        <p:txBody>
          <a:bodyPr vert="horz" lIns="91440" tIns="45720" rIns="91440" bIns="45720" rtlCol="0" anchor="ctr"/>
          <a:lstStyle>
            <a:lvl1pPr algn="r">
              <a:defRPr sz="1200">
                <a:solidFill>
                  <a:schemeClr val="tx1">
                    <a:tint val="75000"/>
                  </a:schemeClr>
                </a:solidFill>
              </a:defRPr>
            </a:lvl1pPr>
          </a:lstStyle>
          <a:p>
            <a:fld id="{24528EB1-4DC2-B445-862E-7D59106F092A}" type="slidenum">
              <a:rPr lang="en-US" smtClean="0"/>
              <a:t>‹#›</a:t>
            </a:fld>
            <a:endParaRPr lang="en-US"/>
          </a:p>
        </p:txBody>
      </p:sp>
      <p:sp>
        <p:nvSpPr>
          <p:cNvPr id="5" name="Date Placeholder 4"/>
          <p:cNvSpPr>
            <a:spLocks noGrp="1"/>
          </p:cNvSpPr>
          <p:nvPr>
            <p:ph type="dt" sz="half" idx="2"/>
          </p:nvPr>
        </p:nvSpPr>
        <p:spPr>
          <a:xfrm>
            <a:off x="0" y="6623554"/>
            <a:ext cx="2844800" cy="23444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Tree>
    <p:extLst>
      <p:ext uri="{BB962C8B-B14F-4D97-AF65-F5344CB8AC3E}">
        <p14:creationId xmlns:p14="http://schemas.microsoft.com/office/powerpoint/2010/main" val="3619695382"/>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773" r:id="rId5"/>
    <p:sldLayoutId id="2147483848" r:id="rId6"/>
    <p:sldLayoutId id="2147483851" r:id="rId7"/>
    <p:sldLayoutId id="2147483852" r:id="rId8"/>
    <p:sldLayoutId id="2147483944" r:id="rId9"/>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66B0BD-E58A-4244-AEC7-191267D1861D}"/>
              </a:ext>
            </a:extLst>
          </p:cNvPr>
          <p:cNvPicPr>
            <a:picLocks noChangeAspect="1"/>
          </p:cNvPicPr>
          <p:nvPr/>
        </p:nvPicPr>
        <p:blipFill>
          <a:blip r:embed="rId50" cstate="print">
            <a:extLst>
              <a:ext uri="{28A0092B-C50C-407E-A947-70E740481C1C}">
                <a14:useLocalDpi xmlns:a14="http://schemas.microsoft.com/office/drawing/2010/main"/>
              </a:ext>
            </a:extLst>
          </a:blip>
          <a:stretch>
            <a:fillRect/>
          </a:stretch>
        </p:blipFill>
        <p:spPr>
          <a:xfrm>
            <a:off x="0" y="0"/>
            <a:ext cx="12192000" cy="1066800"/>
          </a:xfrm>
          <a:prstGeom prst="rect">
            <a:avLst/>
          </a:prstGeom>
        </p:spPr>
      </p:pic>
      <p:pic>
        <p:nvPicPr>
          <p:cNvPr id="10" name="Picture 9">
            <a:extLst>
              <a:ext uri="{FF2B5EF4-FFF2-40B4-BE49-F238E27FC236}">
                <a16:creationId xmlns:a16="http://schemas.microsoft.com/office/drawing/2014/main" id="{20A92427-416E-FE48-A31E-73E7DD1A1197}"/>
              </a:ext>
            </a:extLst>
          </p:cNvPr>
          <p:cNvPicPr>
            <a:picLocks noChangeAspect="1"/>
          </p:cNvPicPr>
          <p:nvPr/>
        </p:nvPicPr>
        <p:blipFill>
          <a:blip r:embed="rId51" cstate="print">
            <a:extLst>
              <a:ext uri="{28A0092B-C50C-407E-A947-70E740481C1C}">
                <a14:useLocalDpi xmlns:a14="http://schemas.microsoft.com/office/drawing/2010/main"/>
              </a:ext>
            </a:extLst>
          </a:blip>
          <a:stretch>
            <a:fillRect/>
          </a:stretch>
        </p:blipFill>
        <p:spPr>
          <a:xfrm>
            <a:off x="10970656" y="63057"/>
            <a:ext cx="1077216" cy="890713"/>
          </a:xfrm>
          <a:prstGeom prst="rect">
            <a:avLst/>
          </a:prstGeom>
        </p:spPr>
      </p:pic>
      <p:sp>
        <p:nvSpPr>
          <p:cNvPr id="3" name="Date Placeholder 2"/>
          <p:cNvSpPr>
            <a:spLocks noGrp="1"/>
          </p:cNvSpPr>
          <p:nvPr>
            <p:ph type="dt" sz="half" idx="2"/>
          </p:nvPr>
        </p:nvSpPr>
        <p:spPr>
          <a:xfrm>
            <a:off x="0" y="6621140"/>
            <a:ext cx="2743200" cy="182880"/>
          </a:xfrm>
          <a:prstGeom prst="rect">
            <a:avLst/>
          </a:prstGeom>
        </p:spPr>
        <p:txBody>
          <a:bodyPr vert="horz" lIns="91440" tIns="0" rIns="91440" bIns="0" rtlCol="0" anchor="ctr"/>
          <a:lstStyle>
            <a:lvl1pPr algn="l">
              <a:defRPr sz="1600">
                <a:solidFill>
                  <a:schemeClr val="tx1">
                    <a:tint val="75000"/>
                  </a:schemeClr>
                </a:solidFill>
              </a:defRPr>
            </a:lvl1pPr>
          </a:lstStyle>
          <a:p>
            <a:endParaRPr lang="en-US"/>
          </a:p>
        </p:txBody>
      </p:sp>
      <p:sp>
        <p:nvSpPr>
          <p:cNvPr id="7" name="Footer Placeholder 6"/>
          <p:cNvSpPr>
            <a:spLocks noGrp="1"/>
          </p:cNvSpPr>
          <p:nvPr>
            <p:ph type="ftr" sz="quarter" idx="3"/>
          </p:nvPr>
        </p:nvSpPr>
        <p:spPr>
          <a:xfrm>
            <a:off x="4038600" y="6621140"/>
            <a:ext cx="4114800" cy="182880"/>
          </a:xfrm>
          <a:prstGeom prst="rect">
            <a:avLst/>
          </a:prstGeom>
        </p:spPr>
        <p:txBody>
          <a:bodyPr vert="horz" lIns="91440" tIns="0" rIns="91440" bIns="0" rtlCol="0" anchor="ctr"/>
          <a:lstStyle>
            <a:lvl1pPr algn="ctr">
              <a:defRPr sz="1600">
                <a:solidFill>
                  <a:schemeClr val="tx1">
                    <a:tint val="75000"/>
                  </a:schemeClr>
                </a:solidFill>
              </a:defRPr>
            </a:lvl1pPr>
          </a:lstStyle>
          <a:p>
            <a:endParaRPr lang="en-US"/>
          </a:p>
        </p:txBody>
      </p:sp>
      <p:sp>
        <p:nvSpPr>
          <p:cNvPr id="8" name="Slide Number Placeholder 7"/>
          <p:cNvSpPr>
            <a:spLocks noGrp="1"/>
          </p:cNvSpPr>
          <p:nvPr>
            <p:ph type="sldNum" sz="quarter" idx="4"/>
          </p:nvPr>
        </p:nvSpPr>
        <p:spPr>
          <a:xfrm>
            <a:off x="9448800" y="6621140"/>
            <a:ext cx="2743200" cy="182880"/>
          </a:xfrm>
          <a:prstGeom prst="rect">
            <a:avLst/>
          </a:prstGeom>
        </p:spPr>
        <p:txBody>
          <a:bodyPr vert="horz" lIns="91440" tIns="0" rIns="91440" bIns="0" rtlCol="0" anchor="ctr"/>
          <a:lstStyle>
            <a:lvl1pPr algn="r">
              <a:defRPr sz="16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pic>
        <p:nvPicPr>
          <p:cNvPr id="11" name="Picture 10">
            <a:extLst>
              <a:ext uri="{FF2B5EF4-FFF2-40B4-BE49-F238E27FC236}">
                <a16:creationId xmlns:a16="http://schemas.microsoft.com/office/drawing/2014/main" id="{1EA48012-8F8F-4A53-ACB4-86D3AFF968E5}"/>
              </a:ext>
            </a:extLst>
          </p:cNvPr>
          <p:cNvPicPr>
            <a:picLocks noChangeAspect="1"/>
          </p:cNvPicPr>
          <p:nvPr/>
        </p:nvPicPr>
        <p:blipFill rotWithShape="1">
          <a:blip r:embed="rId52">
            <a:extLst>
              <a:ext uri="{28A0092B-C50C-407E-A947-70E740481C1C}">
                <a14:useLocalDpi xmlns:a14="http://schemas.microsoft.com/office/drawing/2010/main"/>
              </a:ext>
            </a:extLst>
          </a:blip>
          <a:srcRect l="-1" r="-1973" b="14120"/>
          <a:stretch/>
        </p:blipFill>
        <p:spPr>
          <a:xfrm>
            <a:off x="10056256" y="63058"/>
            <a:ext cx="932447" cy="907002"/>
          </a:xfrm>
          <a:prstGeom prst="rect">
            <a:avLst/>
          </a:prstGeom>
        </p:spPr>
      </p:pic>
    </p:spTree>
    <p:extLst>
      <p:ext uri="{BB962C8B-B14F-4D97-AF65-F5344CB8AC3E}">
        <p14:creationId xmlns:p14="http://schemas.microsoft.com/office/powerpoint/2010/main" val="1866932219"/>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6" r:id="rId11"/>
    <p:sldLayoutId id="2147483787" r:id="rId12"/>
    <p:sldLayoutId id="2147483788" r:id="rId13"/>
    <p:sldLayoutId id="2147483789" r:id="rId14"/>
    <p:sldLayoutId id="2147483790" r:id="rId15"/>
    <p:sldLayoutId id="2147483791" r:id="rId16"/>
    <p:sldLayoutId id="2147483792" r:id="rId17"/>
    <p:sldLayoutId id="2147483793" r:id="rId18"/>
    <p:sldLayoutId id="2147483794" r:id="rId19"/>
    <p:sldLayoutId id="2147483795" r:id="rId20"/>
    <p:sldLayoutId id="2147483796" r:id="rId21"/>
    <p:sldLayoutId id="2147483797" r:id="rId22"/>
    <p:sldLayoutId id="2147483798" r:id="rId23"/>
    <p:sldLayoutId id="2147483799" r:id="rId24"/>
    <p:sldLayoutId id="2147483800" r:id="rId25"/>
    <p:sldLayoutId id="2147483801" r:id="rId26"/>
    <p:sldLayoutId id="2147483802" r:id="rId27"/>
    <p:sldLayoutId id="2147483803" r:id="rId28"/>
    <p:sldLayoutId id="2147483804" r:id="rId29"/>
    <p:sldLayoutId id="2147483805" r:id="rId30"/>
    <p:sldLayoutId id="2147483806" r:id="rId31"/>
    <p:sldLayoutId id="2147483807" r:id="rId32"/>
    <p:sldLayoutId id="2147483808" r:id="rId33"/>
    <p:sldLayoutId id="2147483809" r:id="rId34"/>
    <p:sldLayoutId id="2147483810" r:id="rId35"/>
    <p:sldLayoutId id="2147483811" r:id="rId36"/>
    <p:sldLayoutId id="2147483812" r:id="rId37"/>
    <p:sldLayoutId id="2147483814" r:id="rId38"/>
    <p:sldLayoutId id="2147483815" r:id="rId39"/>
    <p:sldLayoutId id="2147483816" r:id="rId40"/>
    <p:sldLayoutId id="2147483817" r:id="rId41"/>
    <p:sldLayoutId id="2147483818" r:id="rId42"/>
    <p:sldLayoutId id="2147483819" r:id="rId43"/>
    <p:sldLayoutId id="2147483820" r:id="rId44"/>
    <p:sldLayoutId id="2147483821" r:id="rId45"/>
    <p:sldLayoutId id="2147483822" r:id="rId46"/>
    <p:sldLayoutId id="2147483824" r:id="rId47"/>
    <p:sldLayoutId id="2147483945" r:id="rId48"/>
  </p:sldLayoutIdLst>
  <p:hf hdr="0" ftr="0" dt="0"/>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66B0BD-E58A-4244-AEC7-191267D1861D}"/>
              </a:ext>
            </a:extLst>
          </p:cNvPr>
          <p:cNvPicPr>
            <a:picLocks noChangeAspect="1"/>
          </p:cNvPicPr>
          <p:nvPr userDrawn="1"/>
        </p:nvPicPr>
        <p:blipFill>
          <a:blip r:embed="rId12"/>
          <a:stretch>
            <a:fillRect/>
          </a:stretch>
        </p:blipFill>
        <p:spPr>
          <a:xfrm>
            <a:off x="0" y="0"/>
            <a:ext cx="12192000" cy="1066800"/>
          </a:xfrm>
          <a:prstGeom prst="rect">
            <a:avLst/>
          </a:prstGeom>
        </p:spPr>
      </p:pic>
      <p:pic>
        <p:nvPicPr>
          <p:cNvPr id="10" name="Picture 9">
            <a:extLst>
              <a:ext uri="{FF2B5EF4-FFF2-40B4-BE49-F238E27FC236}">
                <a16:creationId xmlns:a16="http://schemas.microsoft.com/office/drawing/2014/main" id="{20A92427-416E-FE48-A31E-73E7DD1A1197}"/>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10970656" y="63057"/>
            <a:ext cx="1077216" cy="890713"/>
          </a:xfrm>
          <a:prstGeom prst="rect">
            <a:avLst/>
          </a:prstGeom>
        </p:spPr>
      </p:pic>
      <p:sp>
        <p:nvSpPr>
          <p:cNvPr id="3" name="Date Placeholder 2"/>
          <p:cNvSpPr>
            <a:spLocks noGrp="1"/>
          </p:cNvSpPr>
          <p:nvPr>
            <p:ph type="dt" sz="half" idx="2"/>
          </p:nvPr>
        </p:nvSpPr>
        <p:spPr>
          <a:xfrm>
            <a:off x="0" y="6621140"/>
            <a:ext cx="2743200" cy="182880"/>
          </a:xfrm>
          <a:prstGeom prst="rect">
            <a:avLst/>
          </a:prstGeom>
        </p:spPr>
        <p:txBody>
          <a:bodyPr vert="horz" lIns="91440" tIns="0" rIns="91440" bIns="0" rtlCol="0" anchor="ctr"/>
          <a:lstStyle>
            <a:lvl1pPr algn="l">
              <a:defRPr sz="1600">
                <a:solidFill>
                  <a:schemeClr val="tx1">
                    <a:tint val="75000"/>
                  </a:schemeClr>
                </a:solidFill>
              </a:defRPr>
            </a:lvl1pPr>
          </a:lstStyle>
          <a:p>
            <a:endParaRPr lang="en-US"/>
          </a:p>
        </p:txBody>
      </p:sp>
      <p:sp>
        <p:nvSpPr>
          <p:cNvPr id="7" name="Footer Placeholder 6"/>
          <p:cNvSpPr>
            <a:spLocks noGrp="1"/>
          </p:cNvSpPr>
          <p:nvPr>
            <p:ph type="ftr" sz="quarter" idx="3"/>
          </p:nvPr>
        </p:nvSpPr>
        <p:spPr>
          <a:xfrm>
            <a:off x="4038600" y="6621140"/>
            <a:ext cx="4114800" cy="182880"/>
          </a:xfrm>
          <a:prstGeom prst="rect">
            <a:avLst/>
          </a:prstGeom>
        </p:spPr>
        <p:txBody>
          <a:bodyPr vert="horz" lIns="91440" tIns="0" rIns="91440" bIns="0" rtlCol="0" anchor="ctr"/>
          <a:lstStyle>
            <a:lvl1pPr algn="ctr">
              <a:defRPr sz="1600">
                <a:solidFill>
                  <a:schemeClr val="tx1">
                    <a:tint val="75000"/>
                  </a:schemeClr>
                </a:solidFill>
              </a:defRPr>
            </a:lvl1pPr>
          </a:lstStyle>
          <a:p>
            <a:endParaRPr lang="en-US"/>
          </a:p>
        </p:txBody>
      </p:sp>
      <p:sp>
        <p:nvSpPr>
          <p:cNvPr id="8" name="Slide Number Placeholder 7"/>
          <p:cNvSpPr>
            <a:spLocks noGrp="1"/>
          </p:cNvSpPr>
          <p:nvPr>
            <p:ph type="sldNum" sz="quarter" idx="4"/>
          </p:nvPr>
        </p:nvSpPr>
        <p:spPr>
          <a:xfrm>
            <a:off x="9448800" y="6621140"/>
            <a:ext cx="2743200" cy="182880"/>
          </a:xfrm>
          <a:prstGeom prst="rect">
            <a:avLst/>
          </a:prstGeom>
        </p:spPr>
        <p:txBody>
          <a:bodyPr vert="horz" lIns="91440" tIns="0" rIns="91440" bIns="0" rtlCol="0" anchor="ctr"/>
          <a:lstStyle>
            <a:lvl1pPr algn="r">
              <a:defRPr sz="1600">
                <a:solidFill>
                  <a:schemeClr val="tx1">
                    <a:tint val="75000"/>
                  </a:schemeClr>
                </a:solidFill>
              </a:defRPr>
            </a:lvl1pPr>
          </a:lstStyle>
          <a:p>
            <a:fld id="{DA0E24C6-B8C2-40F0-BF2D-44D0E3E3802A}" type="slidenum">
              <a:rPr lang="en-US" smtClean="0"/>
              <a:t>‹#›</a:t>
            </a:fld>
            <a:endParaRPr lang="en-US"/>
          </a:p>
        </p:txBody>
      </p:sp>
      <p:pic>
        <p:nvPicPr>
          <p:cNvPr id="11" name="Picture 10">
            <a:extLst>
              <a:ext uri="{FF2B5EF4-FFF2-40B4-BE49-F238E27FC236}">
                <a16:creationId xmlns:a16="http://schemas.microsoft.com/office/drawing/2014/main" id="{B80126D0-D1A6-4EF0-A134-28379FA08382}"/>
              </a:ext>
            </a:extLst>
          </p:cNvPr>
          <p:cNvPicPr>
            <a:picLocks noChangeAspect="1"/>
          </p:cNvPicPr>
          <p:nvPr userDrawn="1"/>
        </p:nvPicPr>
        <p:blipFill rotWithShape="1">
          <a:blip r:embed="rId14">
            <a:extLst>
              <a:ext uri="{28A0092B-C50C-407E-A947-70E740481C1C}">
                <a14:useLocalDpi xmlns:a14="http://schemas.microsoft.com/office/drawing/2010/main"/>
              </a:ext>
            </a:extLst>
          </a:blip>
          <a:srcRect l="-1" r="-1973" b="14120"/>
          <a:stretch/>
        </p:blipFill>
        <p:spPr>
          <a:xfrm>
            <a:off x="10058400" y="64008"/>
            <a:ext cx="932447" cy="907002"/>
          </a:xfrm>
          <a:prstGeom prst="rect">
            <a:avLst/>
          </a:prstGeom>
        </p:spPr>
      </p:pic>
    </p:spTree>
    <p:extLst>
      <p:ext uri="{BB962C8B-B14F-4D97-AF65-F5344CB8AC3E}">
        <p14:creationId xmlns:p14="http://schemas.microsoft.com/office/powerpoint/2010/main" val="337661152"/>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Lst>
  <p:hf hdr="0" ftr="0" dt="0"/>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487118899"/>
      </p:ext>
    </p:extLst>
  </p:cSld>
  <p:clrMap bg1="lt1" tx1="dk1" bg2="dk2" tx2="lt2" accent1="accent1" accent2="accent2" accent3="accent3" accent4="accent4" accent5="accent5" accent6="accent6" hlink="hlink" folHlink="folHlink"/>
  <p:sldLayoutIdLst>
    <p:sldLayoutId id="2147483837"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66B0BD-E58A-4244-AEC7-191267D1861D}"/>
              </a:ext>
            </a:extLst>
          </p:cNvPr>
          <p:cNvPicPr>
            <a:picLocks noChangeAspect="1"/>
          </p:cNvPicPr>
          <p:nvPr/>
        </p:nvPicPr>
        <p:blipFill>
          <a:blip r:embed="rId52" cstate="print">
            <a:extLst>
              <a:ext uri="{28A0092B-C50C-407E-A947-70E740481C1C}">
                <a14:useLocalDpi xmlns:a14="http://schemas.microsoft.com/office/drawing/2010/main"/>
              </a:ext>
            </a:extLst>
          </a:blip>
          <a:stretch>
            <a:fillRect/>
          </a:stretch>
        </p:blipFill>
        <p:spPr>
          <a:xfrm>
            <a:off x="0" y="0"/>
            <a:ext cx="12192000" cy="1066800"/>
          </a:xfrm>
          <a:prstGeom prst="rect">
            <a:avLst/>
          </a:prstGeom>
        </p:spPr>
      </p:pic>
      <p:pic>
        <p:nvPicPr>
          <p:cNvPr id="10" name="Picture 9">
            <a:extLst>
              <a:ext uri="{FF2B5EF4-FFF2-40B4-BE49-F238E27FC236}">
                <a16:creationId xmlns:a16="http://schemas.microsoft.com/office/drawing/2014/main" id="{20A92427-416E-FE48-A31E-73E7DD1A1197}"/>
              </a:ext>
            </a:extLst>
          </p:cNvPr>
          <p:cNvPicPr>
            <a:picLocks noChangeAspect="1"/>
          </p:cNvPicPr>
          <p:nvPr/>
        </p:nvPicPr>
        <p:blipFill>
          <a:blip r:embed="rId53" cstate="print">
            <a:extLst>
              <a:ext uri="{28A0092B-C50C-407E-A947-70E740481C1C}">
                <a14:useLocalDpi xmlns:a14="http://schemas.microsoft.com/office/drawing/2010/main"/>
              </a:ext>
            </a:extLst>
          </a:blip>
          <a:stretch>
            <a:fillRect/>
          </a:stretch>
        </p:blipFill>
        <p:spPr>
          <a:xfrm>
            <a:off x="10970656" y="63057"/>
            <a:ext cx="1077216" cy="890713"/>
          </a:xfrm>
          <a:prstGeom prst="rect">
            <a:avLst/>
          </a:prstGeom>
        </p:spPr>
      </p:pic>
      <p:sp>
        <p:nvSpPr>
          <p:cNvPr id="3" name="Date Placeholder 2"/>
          <p:cNvSpPr>
            <a:spLocks noGrp="1"/>
          </p:cNvSpPr>
          <p:nvPr>
            <p:ph type="dt" sz="half" idx="2"/>
          </p:nvPr>
        </p:nvSpPr>
        <p:spPr>
          <a:xfrm>
            <a:off x="0" y="6621140"/>
            <a:ext cx="2743200" cy="182880"/>
          </a:xfrm>
          <a:prstGeom prst="rect">
            <a:avLst/>
          </a:prstGeom>
        </p:spPr>
        <p:txBody>
          <a:bodyPr vert="horz" lIns="91440" tIns="0" rIns="91440" bIns="0" rtlCol="0" anchor="ctr"/>
          <a:lstStyle>
            <a:lvl1pPr algn="l">
              <a:defRPr sz="1600">
                <a:solidFill>
                  <a:schemeClr val="tx1">
                    <a:tint val="75000"/>
                  </a:schemeClr>
                </a:solidFill>
              </a:defRPr>
            </a:lvl1pPr>
          </a:lstStyle>
          <a:p>
            <a:endParaRPr lang="en-US"/>
          </a:p>
        </p:txBody>
      </p:sp>
      <p:sp>
        <p:nvSpPr>
          <p:cNvPr id="7" name="Footer Placeholder 6"/>
          <p:cNvSpPr>
            <a:spLocks noGrp="1"/>
          </p:cNvSpPr>
          <p:nvPr>
            <p:ph type="ftr" sz="quarter" idx="3"/>
          </p:nvPr>
        </p:nvSpPr>
        <p:spPr>
          <a:xfrm>
            <a:off x="4038600" y="6621140"/>
            <a:ext cx="4114800" cy="182880"/>
          </a:xfrm>
          <a:prstGeom prst="rect">
            <a:avLst/>
          </a:prstGeom>
        </p:spPr>
        <p:txBody>
          <a:bodyPr vert="horz" lIns="91440" tIns="0" rIns="91440" bIns="0" rtlCol="0" anchor="ctr"/>
          <a:lstStyle>
            <a:lvl1pPr algn="ctr">
              <a:defRPr sz="1600">
                <a:solidFill>
                  <a:schemeClr val="tx1">
                    <a:tint val="75000"/>
                  </a:schemeClr>
                </a:solidFill>
              </a:defRPr>
            </a:lvl1pPr>
          </a:lstStyle>
          <a:p>
            <a:endParaRPr lang="en-US"/>
          </a:p>
        </p:txBody>
      </p:sp>
      <p:sp>
        <p:nvSpPr>
          <p:cNvPr id="8" name="Slide Number Placeholder 7"/>
          <p:cNvSpPr>
            <a:spLocks noGrp="1"/>
          </p:cNvSpPr>
          <p:nvPr>
            <p:ph type="sldNum" sz="quarter" idx="4"/>
          </p:nvPr>
        </p:nvSpPr>
        <p:spPr>
          <a:xfrm>
            <a:off x="9448800" y="6621140"/>
            <a:ext cx="2743200" cy="182880"/>
          </a:xfrm>
          <a:prstGeom prst="rect">
            <a:avLst/>
          </a:prstGeom>
        </p:spPr>
        <p:txBody>
          <a:bodyPr vert="horz" lIns="91440" tIns="0" rIns="91440" bIns="0" rtlCol="0" anchor="ctr"/>
          <a:lstStyle>
            <a:lvl1pPr algn="r">
              <a:defRPr sz="16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pic>
        <p:nvPicPr>
          <p:cNvPr id="11" name="Picture 10">
            <a:extLst>
              <a:ext uri="{FF2B5EF4-FFF2-40B4-BE49-F238E27FC236}">
                <a16:creationId xmlns:a16="http://schemas.microsoft.com/office/drawing/2014/main" id="{1EA48012-8F8F-4A53-ACB4-86D3AFF968E5}"/>
              </a:ext>
            </a:extLst>
          </p:cNvPr>
          <p:cNvPicPr>
            <a:picLocks noChangeAspect="1"/>
          </p:cNvPicPr>
          <p:nvPr/>
        </p:nvPicPr>
        <p:blipFill rotWithShape="1">
          <a:blip r:embed="rId54">
            <a:extLst>
              <a:ext uri="{28A0092B-C50C-407E-A947-70E740481C1C}">
                <a14:useLocalDpi xmlns:a14="http://schemas.microsoft.com/office/drawing/2010/main"/>
              </a:ext>
            </a:extLst>
          </a:blip>
          <a:srcRect l="-1" r="-1973" b="14120"/>
          <a:stretch/>
        </p:blipFill>
        <p:spPr>
          <a:xfrm>
            <a:off x="10056256" y="63058"/>
            <a:ext cx="932447" cy="907002"/>
          </a:xfrm>
          <a:prstGeom prst="rect">
            <a:avLst/>
          </a:prstGeom>
        </p:spPr>
      </p:pic>
    </p:spTree>
    <p:extLst>
      <p:ext uri="{BB962C8B-B14F-4D97-AF65-F5344CB8AC3E}">
        <p14:creationId xmlns:p14="http://schemas.microsoft.com/office/powerpoint/2010/main" val="3859704535"/>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 id="2147483884" r:id="rId12"/>
    <p:sldLayoutId id="2147483885" r:id="rId13"/>
    <p:sldLayoutId id="2147483886" r:id="rId14"/>
    <p:sldLayoutId id="2147483887" r:id="rId15"/>
    <p:sldLayoutId id="2147483888" r:id="rId16"/>
    <p:sldLayoutId id="2147483889" r:id="rId17"/>
    <p:sldLayoutId id="2147483890" r:id="rId18"/>
    <p:sldLayoutId id="2147483891" r:id="rId19"/>
    <p:sldLayoutId id="2147483892" r:id="rId20"/>
    <p:sldLayoutId id="2147483893" r:id="rId21"/>
    <p:sldLayoutId id="2147483894" r:id="rId22"/>
    <p:sldLayoutId id="2147483895" r:id="rId23"/>
    <p:sldLayoutId id="2147483896" r:id="rId24"/>
    <p:sldLayoutId id="2147483897" r:id="rId25"/>
    <p:sldLayoutId id="2147483898" r:id="rId26"/>
    <p:sldLayoutId id="2147483899" r:id="rId27"/>
    <p:sldLayoutId id="2147483900" r:id="rId28"/>
    <p:sldLayoutId id="2147483901" r:id="rId29"/>
    <p:sldLayoutId id="2147483902" r:id="rId30"/>
    <p:sldLayoutId id="2147483903" r:id="rId31"/>
    <p:sldLayoutId id="2147483904" r:id="rId32"/>
    <p:sldLayoutId id="2147483905" r:id="rId33"/>
    <p:sldLayoutId id="2147483906" r:id="rId34"/>
    <p:sldLayoutId id="2147483907" r:id="rId35"/>
    <p:sldLayoutId id="2147483908" r:id="rId36"/>
    <p:sldLayoutId id="2147483909" r:id="rId37"/>
    <p:sldLayoutId id="2147483910" r:id="rId38"/>
    <p:sldLayoutId id="2147483911" r:id="rId39"/>
    <p:sldLayoutId id="2147483912" r:id="rId40"/>
    <p:sldLayoutId id="2147483913" r:id="rId41"/>
    <p:sldLayoutId id="2147483914" r:id="rId42"/>
    <p:sldLayoutId id="2147483915" r:id="rId43"/>
    <p:sldLayoutId id="2147483916" r:id="rId44"/>
    <p:sldLayoutId id="2147483917" r:id="rId45"/>
    <p:sldLayoutId id="2147483918" r:id="rId46"/>
    <p:sldLayoutId id="2147483919" r:id="rId47"/>
    <p:sldLayoutId id="2147483920" r:id="rId48"/>
    <p:sldLayoutId id="2147483921" r:id="rId49"/>
    <p:sldLayoutId id="2147483922" r:id="rId50"/>
  </p:sldLayoutIdLst>
  <p:hf hdr="0" ftr="0" dt="0"/>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66B0BD-E58A-4244-AEC7-191267D1861D}"/>
              </a:ext>
            </a:extLst>
          </p:cNvPr>
          <p:cNvPicPr>
            <a:picLocks noChangeAspect="1"/>
          </p:cNvPicPr>
          <p:nvPr/>
        </p:nvPicPr>
        <p:blipFill>
          <a:blip r:embed="rId22" cstate="print">
            <a:extLst>
              <a:ext uri="{28A0092B-C50C-407E-A947-70E740481C1C}">
                <a14:useLocalDpi xmlns:a14="http://schemas.microsoft.com/office/drawing/2010/main"/>
              </a:ext>
            </a:extLst>
          </a:blip>
          <a:stretch>
            <a:fillRect/>
          </a:stretch>
        </p:blipFill>
        <p:spPr>
          <a:xfrm>
            <a:off x="0" y="0"/>
            <a:ext cx="12192000" cy="1066800"/>
          </a:xfrm>
          <a:prstGeom prst="rect">
            <a:avLst/>
          </a:prstGeom>
        </p:spPr>
      </p:pic>
      <p:pic>
        <p:nvPicPr>
          <p:cNvPr id="10" name="Picture 9">
            <a:extLst>
              <a:ext uri="{FF2B5EF4-FFF2-40B4-BE49-F238E27FC236}">
                <a16:creationId xmlns:a16="http://schemas.microsoft.com/office/drawing/2014/main" id="{20A92427-416E-FE48-A31E-73E7DD1A1197}"/>
              </a:ext>
            </a:extLst>
          </p:cNvPr>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a:off x="10970656" y="63057"/>
            <a:ext cx="1077216" cy="890713"/>
          </a:xfrm>
          <a:prstGeom prst="rect">
            <a:avLst/>
          </a:prstGeom>
        </p:spPr>
      </p:pic>
      <p:sp>
        <p:nvSpPr>
          <p:cNvPr id="3" name="Date Placeholder 2"/>
          <p:cNvSpPr>
            <a:spLocks noGrp="1"/>
          </p:cNvSpPr>
          <p:nvPr>
            <p:ph type="dt" sz="half" idx="2"/>
          </p:nvPr>
        </p:nvSpPr>
        <p:spPr>
          <a:xfrm>
            <a:off x="0" y="6621140"/>
            <a:ext cx="2743200" cy="182880"/>
          </a:xfrm>
          <a:prstGeom prst="rect">
            <a:avLst/>
          </a:prstGeom>
        </p:spPr>
        <p:txBody>
          <a:bodyPr vert="horz" lIns="91440" tIns="0" rIns="91440" bIns="0" rtlCol="0" anchor="ctr"/>
          <a:lstStyle>
            <a:lvl1pPr algn="l">
              <a:defRPr sz="1600">
                <a:solidFill>
                  <a:schemeClr val="tx1">
                    <a:tint val="75000"/>
                  </a:schemeClr>
                </a:solidFill>
              </a:defRPr>
            </a:lvl1pPr>
          </a:lstStyle>
          <a:p>
            <a:endParaRPr lang="en-US"/>
          </a:p>
        </p:txBody>
      </p:sp>
      <p:sp>
        <p:nvSpPr>
          <p:cNvPr id="7" name="Footer Placeholder 6"/>
          <p:cNvSpPr>
            <a:spLocks noGrp="1"/>
          </p:cNvSpPr>
          <p:nvPr>
            <p:ph type="ftr" sz="quarter" idx="3"/>
          </p:nvPr>
        </p:nvSpPr>
        <p:spPr>
          <a:xfrm>
            <a:off x="4038600" y="6621140"/>
            <a:ext cx="4114800" cy="182880"/>
          </a:xfrm>
          <a:prstGeom prst="rect">
            <a:avLst/>
          </a:prstGeom>
        </p:spPr>
        <p:txBody>
          <a:bodyPr vert="horz" lIns="91440" tIns="0" rIns="91440" bIns="0" rtlCol="0" anchor="ctr"/>
          <a:lstStyle>
            <a:lvl1pPr algn="ctr">
              <a:defRPr sz="1600">
                <a:solidFill>
                  <a:schemeClr val="tx1">
                    <a:tint val="75000"/>
                  </a:schemeClr>
                </a:solidFill>
              </a:defRPr>
            </a:lvl1pPr>
          </a:lstStyle>
          <a:p>
            <a:endParaRPr lang="en-US"/>
          </a:p>
        </p:txBody>
      </p:sp>
      <p:sp>
        <p:nvSpPr>
          <p:cNvPr id="8" name="Slide Number Placeholder 7"/>
          <p:cNvSpPr>
            <a:spLocks noGrp="1"/>
          </p:cNvSpPr>
          <p:nvPr>
            <p:ph type="sldNum" sz="quarter" idx="4"/>
          </p:nvPr>
        </p:nvSpPr>
        <p:spPr>
          <a:xfrm>
            <a:off x="9448800" y="6621140"/>
            <a:ext cx="2743200" cy="182880"/>
          </a:xfrm>
          <a:prstGeom prst="rect">
            <a:avLst/>
          </a:prstGeom>
        </p:spPr>
        <p:txBody>
          <a:bodyPr vert="horz" lIns="91440" tIns="0" rIns="91440" bIns="0" rtlCol="0" anchor="ctr"/>
          <a:lstStyle>
            <a:lvl1pPr algn="r">
              <a:defRPr sz="1600">
                <a:solidFill>
                  <a:schemeClr val="tx1">
                    <a:tint val="75000"/>
                  </a:schemeClr>
                </a:solidFill>
              </a:defRPr>
            </a:lvl1pPr>
          </a:lstStyle>
          <a:p>
            <a:fld id="{DA0E24C6-B8C2-40F0-BF2D-44D0E3E3802A}" type="slidenum">
              <a:rPr lang="en-US" smtClean="0"/>
              <a:t>‹#›</a:t>
            </a:fld>
            <a:endParaRPr lang="en-US"/>
          </a:p>
        </p:txBody>
      </p:sp>
      <p:pic>
        <p:nvPicPr>
          <p:cNvPr id="11" name="Picture 10">
            <a:extLst>
              <a:ext uri="{FF2B5EF4-FFF2-40B4-BE49-F238E27FC236}">
                <a16:creationId xmlns:a16="http://schemas.microsoft.com/office/drawing/2014/main" id="{1EA48012-8F8F-4A53-ACB4-86D3AFF968E5}"/>
              </a:ext>
            </a:extLst>
          </p:cNvPr>
          <p:cNvPicPr>
            <a:picLocks noChangeAspect="1"/>
          </p:cNvPicPr>
          <p:nvPr/>
        </p:nvPicPr>
        <p:blipFill rotWithShape="1">
          <a:blip r:embed="rId24">
            <a:extLst>
              <a:ext uri="{28A0092B-C50C-407E-A947-70E740481C1C}">
                <a14:useLocalDpi xmlns:a14="http://schemas.microsoft.com/office/drawing/2010/main"/>
              </a:ext>
            </a:extLst>
          </a:blip>
          <a:srcRect l="-1" r="-1973" b="14120"/>
          <a:stretch/>
        </p:blipFill>
        <p:spPr>
          <a:xfrm>
            <a:off x="10056256" y="63058"/>
            <a:ext cx="932447" cy="907002"/>
          </a:xfrm>
          <a:prstGeom prst="rect">
            <a:avLst/>
          </a:prstGeom>
        </p:spPr>
      </p:pic>
      <p:pic>
        <p:nvPicPr>
          <p:cNvPr id="12" name="Picture 11">
            <a:extLst>
              <a:ext uri="{FF2B5EF4-FFF2-40B4-BE49-F238E27FC236}">
                <a16:creationId xmlns:a16="http://schemas.microsoft.com/office/drawing/2014/main" id="{B76BE608-82B6-4762-915D-6B224BC05F74}"/>
              </a:ext>
            </a:extLst>
          </p:cNvPr>
          <p:cNvPicPr>
            <a:picLocks noChangeAspect="1"/>
          </p:cNvPicPr>
          <p:nvPr userDrawn="1"/>
        </p:nvPicPr>
        <p:blipFill>
          <a:blip r:embed="rId22"/>
          <a:stretch>
            <a:fillRect/>
          </a:stretch>
        </p:blipFill>
        <p:spPr>
          <a:xfrm>
            <a:off x="0" y="0"/>
            <a:ext cx="12192000" cy="1066800"/>
          </a:xfrm>
          <a:prstGeom prst="rect">
            <a:avLst/>
          </a:prstGeom>
        </p:spPr>
      </p:pic>
      <p:pic>
        <p:nvPicPr>
          <p:cNvPr id="13" name="Picture 12">
            <a:extLst>
              <a:ext uri="{FF2B5EF4-FFF2-40B4-BE49-F238E27FC236}">
                <a16:creationId xmlns:a16="http://schemas.microsoft.com/office/drawing/2014/main" id="{DA2BD388-484F-4CF5-8D5F-55B0EB728277}"/>
              </a:ext>
            </a:extLst>
          </p:cNvPr>
          <p:cNvPicPr>
            <a:picLocks noChangeAspect="1"/>
          </p:cNvPicPr>
          <p:nvPr userDrawn="1"/>
        </p:nvPicPr>
        <p:blipFill>
          <a:blip r:embed="rId25">
            <a:extLst>
              <a:ext uri="{28A0092B-C50C-407E-A947-70E740481C1C}">
                <a14:useLocalDpi xmlns:a14="http://schemas.microsoft.com/office/drawing/2010/main" val="0"/>
              </a:ext>
            </a:extLst>
          </a:blip>
          <a:stretch>
            <a:fillRect/>
          </a:stretch>
        </p:blipFill>
        <p:spPr>
          <a:xfrm>
            <a:off x="10970656" y="63057"/>
            <a:ext cx="1077216" cy="890713"/>
          </a:xfrm>
          <a:prstGeom prst="rect">
            <a:avLst/>
          </a:prstGeom>
        </p:spPr>
      </p:pic>
      <p:pic>
        <p:nvPicPr>
          <p:cNvPr id="14" name="Picture 13">
            <a:extLst>
              <a:ext uri="{FF2B5EF4-FFF2-40B4-BE49-F238E27FC236}">
                <a16:creationId xmlns:a16="http://schemas.microsoft.com/office/drawing/2014/main" id="{4DA5E092-4048-4D20-8BAD-7C4A8A44BC1C}"/>
              </a:ext>
            </a:extLst>
          </p:cNvPr>
          <p:cNvPicPr>
            <a:picLocks noChangeAspect="1"/>
          </p:cNvPicPr>
          <p:nvPr userDrawn="1"/>
        </p:nvPicPr>
        <p:blipFill rotWithShape="1">
          <a:blip r:embed="rId24">
            <a:extLst>
              <a:ext uri="{28A0092B-C50C-407E-A947-70E740481C1C}">
                <a14:useLocalDpi xmlns:a14="http://schemas.microsoft.com/office/drawing/2010/main"/>
              </a:ext>
            </a:extLst>
          </a:blip>
          <a:srcRect l="-1" r="-1973" b="14120"/>
          <a:stretch/>
        </p:blipFill>
        <p:spPr>
          <a:xfrm>
            <a:off x="10058400" y="64008"/>
            <a:ext cx="932447" cy="907002"/>
          </a:xfrm>
          <a:prstGeom prst="rect">
            <a:avLst/>
          </a:prstGeom>
        </p:spPr>
      </p:pic>
    </p:spTree>
    <p:extLst>
      <p:ext uri="{BB962C8B-B14F-4D97-AF65-F5344CB8AC3E}">
        <p14:creationId xmlns:p14="http://schemas.microsoft.com/office/powerpoint/2010/main" val="1245676570"/>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5" r:id="rId12"/>
    <p:sldLayoutId id="2147483936" r:id="rId13"/>
    <p:sldLayoutId id="2147483937" r:id="rId14"/>
    <p:sldLayoutId id="2147483938" r:id="rId15"/>
    <p:sldLayoutId id="2147483939" r:id="rId16"/>
    <p:sldLayoutId id="2147483940" r:id="rId17"/>
    <p:sldLayoutId id="2147483941" r:id="rId18"/>
    <p:sldLayoutId id="2147483942" r:id="rId19"/>
    <p:sldLayoutId id="2147483943" r:id="rId20"/>
  </p:sldLayoutIdLst>
  <p:hf hdr="0" ftr="0" dt="0"/>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18.png"/><Relationship Id="rId5" Type="http://schemas.openxmlformats.org/officeDocument/2006/relationships/image" Target="../media/image19.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4.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xml"/><Relationship Id="rId1" Type="http://schemas.openxmlformats.org/officeDocument/2006/relationships/slideLayout" Target="../slideLayouts/slideLayout107.xml"/><Relationship Id="rId4" Type="http://schemas.openxmlformats.org/officeDocument/2006/relationships/image" Target="../media/image30.png"/></Relationships>
</file>

<file path=ppt/slides/_rels/slide5.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4.xml"/><Relationship Id="rId1" Type="http://schemas.openxmlformats.org/officeDocument/2006/relationships/slideLayout" Target="../slideLayouts/slideLayout89.xml"/><Relationship Id="rId5" Type="http://schemas.openxmlformats.org/officeDocument/2006/relationships/image" Target="../media/image33.jpeg"/><Relationship Id="rId4" Type="http://schemas.openxmlformats.org/officeDocument/2006/relationships/image" Target="../media/image32.png"/></Relationships>
</file>

<file path=ppt/slides/_rels/slide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130.xml"/><Relationship Id="rId5" Type="http://schemas.openxmlformats.org/officeDocument/2006/relationships/image" Target="../media/image41.JPG"/><Relationship Id="rId4" Type="http://schemas.openxmlformats.org/officeDocument/2006/relationships/image" Target="../media/image4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0.xml"/></Relationships>
</file>

<file path=ppt/slides/_rels/slide1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45.gif"/><Relationship Id="rId5" Type="http://schemas.openxmlformats.org/officeDocument/2006/relationships/image" Target="../media/image44.jpeg"/><Relationship Id="rId4" Type="http://schemas.openxmlformats.org/officeDocument/2006/relationships/image" Target="../media/image4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6.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image" Target="../media/image47.gif"/><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hyperlink" Target="https://youtu.be/meySKqVuVT0?si=uiLTRXsgtKIGS_O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gif"/><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gif"/><Relationship Id="rId1" Type="http://schemas.openxmlformats.org/officeDocument/2006/relationships/slideLayout" Target="../slideLayouts/slideLayout59.xml"/><Relationship Id="rId4" Type="http://schemas.openxmlformats.org/officeDocument/2006/relationships/image" Target="../media/image54.png"/></Relationships>
</file>

<file path=ppt/slides/_rels/slide23.xml.rels><?xml version="1.0" encoding="UTF-8" standalone="yes"?>
<Relationships xmlns="http://schemas.openxmlformats.org/package/2006/relationships"><Relationship Id="rId3" Type="http://schemas.openxmlformats.org/officeDocument/2006/relationships/image" Target="../media/image56.gif"/><Relationship Id="rId2" Type="http://schemas.openxmlformats.org/officeDocument/2006/relationships/image" Target="../media/image55.gif"/><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png"/><Relationship Id="rId1" Type="http://schemas.openxmlformats.org/officeDocument/2006/relationships/slideLayout" Target="../slideLayouts/slideLayout12.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2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60.xml"/></Relationships>
</file>

<file path=ppt/slides/_rels/slide2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emf"/><Relationship Id="rId1" Type="http://schemas.openxmlformats.org/officeDocument/2006/relationships/slideLayout" Target="../slideLayouts/slideLayout12.xml"/><Relationship Id="rId4" Type="http://schemas.openxmlformats.org/officeDocument/2006/relationships/image" Target="../media/image66.png"/></Relationships>
</file>

<file path=ppt/slides/_rels/slide2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59.xml"/></Relationships>
</file>

<file path=ppt/slides/_rels/slide2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5.xml"/><Relationship Id="rId1" Type="http://schemas.openxmlformats.org/officeDocument/2006/relationships/slideLayout" Target="../slideLayouts/slideLayout11.xml"/><Relationship Id="rId5" Type="http://schemas.openxmlformats.org/officeDocument/2006/relationships/image" Target="../media/image71.jpg"/><Relationship Id="rId4" Type="http://schemas.openxmlformats.org/officeDocument/2006/relationships/image" Target="../media/image70.jpg"/></Relationships>
</file>

<file path=ppt/slides/_rels/slide2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11.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s>
</file>

<file path=ppt/slides/_rels/slide3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50.png"/><Relationship Id="rId1" Type="http://schemas.openxmlformats.org/officeDocument/2006/relationships/slideLayout" Target="../slideLayouts/slideLayout26.xml"/><Relationship Id="rId4" Type="http://schemas.openxmlformats.org/officeDocument/2006/relationships/image" Target="../media/image78.emf"/></Relationships>
</file>

<file path=ppt/slides/_rels/slide31.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26.xml"/><Relationship Id="rId4" Type="http://schemas.openxmlformats.org/officeDocument/2006/relationships/image" Target="../media/image82.png"/></Relationships>
</file>

<file path=ppt/slides/_rels/slide3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2" Type="http://schemas.openxmlformats.org/officeDocument/2006/relationships/image" Target="../media/image840.png"/><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3" Type="http://schemas.openxmlformats.org/officeDocument/2006/relationships/image" Target="../media/image95.jpeg"/><Relationship Id="rId18" Type="http://schemas.openxmlformats.org/officeDocument/2006/relationships/image" Target="../media/image100.png"/><Relationship Id="rId26" Type="http://schemas.openxmlformats.org/officeDocument/2006/relationships/image" Target="../media/image108.png"/><Relationship Id="rId3" Type="http://schemas.openxmlformats.org/officeDocument/2006/relationships/image" Target="../media/image85.png"/><Relationship Id="rId21" Type="http://schemas.openxmlformats.org/officeDocument/2006/relationships/image" Target="../media/image103.png"/><Relationship Id="rId7" Type="http://schemas.openxmlformats.org/officeDocument/2006/relationships/image" Target="../media/image89.png"/><Relationship Id="rId12" Type="http://schemas.openxmlformats.org/officeDocument/2006/relationships/image" Target="../media/image94.png"/><Relationship Id="rId17" Type="http://schemas.openxmlformats.org/officeDocument/2006/relationships/image" Target="../media/image99.png"/><Relationship Id="rId25" Type="http://schemas.openxmlformats.org/officeDocument/2006/relationships/image" Target="../media/image107.png"/><Relationship Id="rId33" Type="http://schemas.openxmlformats.org/officeDocument/2006/relationships/image" Target="../media/image115.png"/><Relationship Id="rId2" Type="http://schemas.openxmlformats.org/officeDocument/2006/relationships/notesSlide" Target="../notesSlides/notesSlide16.xml"/><Relationship Id="rId16" Type="http://schemas.openxmlformats.org/officeDocument/2006/relationships/image" Target="../media/image98.png"/><Relationship Id="rId20" Type="http://schemas.openxmlformats.org/officeDocument/2006/relationships/image" Target="../media/image102.png"/><Relationship Id="rId29" Type="http://schemas.openxmlformats.org/officeDocument/2006/relationships/image" Target="../media/image111.png"/><Relationship Id="rId1" Type="http://schemas.openxmlformats.org/officeDocument/2006/relationships/slideLayout" Target="../slideLayouts/slideLayout12.xml"/><Relationship Id="rId6" Type="http://schemas.openxmlformats.org/officeDocument/2006/relationships/image" Target="../media/image88.png"/><Relationship Id="rId11" Type="http://schemas.openxmlformats.org/officeDocument/2006/relationships/image" Target="../media/image93.png"/><Relationship Id="rId24" Type="http://schemas.openxmlformats.org/officeDocument/2006/relationships/image" Target="../media/image106.png"/><Relationship Id="rId32" Type="http://schemas.openxmlformats.org/officeDocument/2006/relationships/image" Target="../media/image114.png"/><Relationship Id="rId5" Type="http://schemas.openxmlformats.org/officeDocument/2006/relationships/image" Target="../media/image87.jpeg"/><Relationship Id="rId15" Type="http://schemas.openxmlformats.org/officeDocument/2006/relationships/image" Target="../media/image97.png"/><Relationship Id="rId23" Type="http://schemas.openxmlformats.org/officeDocument/2006/relationships/image" Target="../media/image105.png"/><Relationship Id="rId28" Type="http://schemas.openxmlformats.org/officeDocument/2006/relationships/image" Target="../media/image110.png"/><Relationship Id="rId10" Type="http://schemas.openxmlformats.org/officeDocument/2006/relationships/image" Target="../media/image92.png"/><Relationship Id="rId19" Type="http://schemas.openxmlformats.org/officeDocument/2006/relationships/image" Target="../media/image101.png"/><Relationship Id="rId31" Type="http://schemas.openxmlformats.org/officeDocument/2006/relationships/image" Target="../media/image113.png"/><Relationship Id="rId4" Type="http://schemas.openxmlformats.org/officeDocument/2006/relationships/image" Target="../media/image86.jpeg"/><Relationship Id="rId9" Type="http://schemas.openxmlformats.org/officeDocument/2006/relationships/image" Target="../media/image91.png"/><Relationship Id="rId14" Type="http://schemas.openxmlformats.org/officeDocument/2006/relationships/image" Target="../media/image96.jpeg"/><Relationship Id="rId22" Type="http://schemas.openxmlformats.org/officeDocument/2006/relationships/image" Target="../media/image104.png"/><Relationship Id="rId27" Type="http://schemas.openxmlformats.org/officeDocument/2006/relationships/image" Target="../media/image109.png"/><Relationship Id="rId30" Type="http://schemas.openxmlformats.org/officeDocument/2006/relationships/image" Target="../media/image112.png"/><Relationship Id="rId8" Type="http://schemas.openxmlformats.org/officeDocument/2006/relationships/image" Target="../media/image90.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gif"/><Relationship Id="rId1" Type="http://schemas.openxmlformats.org/officeDocument/2006/relationships/slideLayout" Target="../slideLayouts/slideLayout5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11.xml"/><Relationship Id="rId6" Type="http://schemas.openxmlformats.org/officeDocument/2006/relationships/image" Target="../media/image123.png"/><Relationship Id="rId5" Type="http://schemas.openxmlformats.org/officeDocument/2006/relationships/image" Target="../media/image122.png"/><Relationship Id="rId4" Type="http://schemas.openxmlformats.org/officeDocument/2006/relationships/image" Target="../media/image121.png"/></Relationships>
</file>

<file path=ppt/slides/_rels/slide43.xml.rels><?xml version="1.0" encoding="UTF-8" standalone="yes"?>
<Relationships xmlns="http://schemas.openxmlformats.org/package/2006/relationships"><Relationship Id="rId8" Type="http://schemas.openxmlformats.org/officeDocument/2006/relationships/image" Target="../media/image129.png"/><Relationship Id="rId3" Type="http://schemas.openxmlformats.org/officeDocument/2006/relationships/image" Target="../media/image124.png"/><Relationship Id="rId7" Type="http://schemas.openxmlformats.org/officeDocument/2006/relationships/image" Target="../media/image128.png"/><Relationship Id="rId2" Type="http://schemas.openxmlformats.org/officeDocument/2006/relationships/notesSlide" Target="../notesSlides/notesSlide19.xml"/><Relationship Id="rId1" Type="http://schemas.openxmlformats.org/officeDocument/2006/relationships/slideLayout" Target="../slideLayouts/slideLayout69.xml"/><Relationship Id="rId6" Type="http://schemas.openxmlformats.org/officeDocument/2006/relationships/image" Target="../media/image127.png"/><Relationship Id="rId5" Type="http://schemas.openxmlformats.org/officeDocument/2006/relationships/image" Target="../media/image126.png"/><Relationship Id="rId10" Type="http://schemas.openxmlformats.org/officeDocument/2006/relationships/image" Target="../media/image131.gif"/><Relationship Id="rId4" Type="http://schemas.openxmlformats.org/officeDocument/2006/relationships/image" Target="../media/image125.png"/><Relationship Id="rId9" Type="http://schemas.openxmlformats.org/officeDocument/2006/relationships/image" Target="../media/image130.png"/></Relationships>
</file>

<file path=ppt/slides/_rels/slide44.xml.rels><?xml version="1.0" encoding="UTF-8" standalone="yes"?>
<Relationships xmlns="http://schemas.openxmlformats.org/package/2006/relationships"><Relationship Id="rId3" Type="http://schemas.openxmlformats.org/officeDocument/2006/relationships/image" Target="../media/image850.png"/><Relationship Id="rId2" Type="http://schemas.openxmlformats.org/officeDocument/2006/relationships/notesSlide" Target="../notesSlides/notesSlide20.xml"/><Relationship Id="rId1" Type="http://schemas.openxmlformats.org/officeDocument/2006/relationships/slideLayout" Target="../slideLayouts/slideLayout11.xml"/><Relationship Id="rId4" Type="http://schemas.openxmlformats.org/officeDocument/2006/relationships/image" Target="../media/image132.gif"/></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2" Type="http://schemas.openxmlformats.org/officeDocument/2006/relationships/image" Target="../media/image133.gif"/><Relationship Id="rId1" Type="http://schemas.openxmlformats.org/officeDocument/2006/relationships/slideLayout" Target="../slideLayouts/slideLayout2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3" Type="http://schemas.openxmlformats.org/officeDocument/2006/relationships/image" Target="../media/image280.png"/><Relationship Id="rId2" Type="http://schemas.openxmlformats.org/officeDocument/2006/relationships/image" Target="../media/image134.png"/><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58.png"/><Relationship Id="rId1" Type="http://schemas.openxmlformats.org/officeDocument/2006/relationships/slideLayout" Target="../slideLayouts/slideLayout12.xml"/><Relationship Id="rId4" Type="http://schemas.openxmlformats.org/officeDocument/2006/relationships/image" Target="../media/image136.png"/></Relationships>
</file>

<file path=ppt/slides/_rels/slide5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137.png"/><Relationship Id="rId1" Type="http://schemas.openxmlformats.org/officeDocument/2006/relationships/slideLayout" Target="../slideLayouts/slideLayout12.xml"/><Relationship Id="rId5" Type="http://schemas.openxmlformats.org/officeDocument/2006/relationships/image" Target="../media/image138.png"/><Relationship Id="rId4" Type="http://schemas.openxmlformats.org/officeDocument/2006/relationships/image" Target="../media/image60.png"/></Relationships>
</file>

<file path=ppt/slides/_rels/slide54.xml.rels><?xml version="1.0" encoding="UTF-8" standalone="yes"?>
<Relationships xmlns="http://schemas.openxmlformats.org/package/2006/relationships"><Relationship Id="rId3" Type="http://schemas.openxmlformats.org/officeDocument/2006/relationships/image" Target="../media/image139.png"/><Relationship Id="rId7" Type="http://schemas.openxmlformats.org/officeDocument/2006/relationships/image" Target="../media/image141.png"/><Relationship Id="rId2" Type="http://schemas.openxmlformats.org/officeDocument/2006/relationships/image" Target="../media/image57.png"/><Relationship Id="rId1" Type="http://schemas.openxmlformats.org/officeDocument/2006/relationships/slideLayout" Target="../slideLayouts/slideLayout12.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1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pic>
        <p:nvPicPr>
          <p:cNvPr id="11" name="Picture 10">
            <a:extLst>
              <a:ext uri="{FF2B5EF4-FFF2-40B4-BE49-F238E27FC236}">
                <a16:creationId xmlns:a16="http://schemas.microsoft.com/office/drawing/2014/main" id="{FAA64DF5-7E99-493E-A015-2F61B3A7E074}"/>
              </a:ext>
            </a:extLst>
          </p:cNvPr>
          <p:cNvPicPr>
            <a:picLocks noChangeAspect="1"/>
          </p:cNvPicPr>
          <p:nvPr/>
        </p:nvPicPr>
        <p:blipFill>
          <a:blip r:embed="rId3"/>
          <a:stretch>
            <a:fillRect/>
          </a:stretch>
        </p:blipFill>
        <p:spPr>
          <a:xfrm>
            <a:off x="10087081" y="306296"/>
            <a:ext cx="1100871" cy="1039712"/>
          </a:xfrm>
          <a:prstGeom prst="rect">
            <a:avLst/>
          </a:prstGeom>
        </p:spPr>
      </p:pic>
      <p:cxnSp>
        <p:nvCxnSpPr>
          <p:cNvPr id="12" name="Straight Connector 11">
            <a:extLst>
              <a:ext uri="{FF2B5EF4-FFF2-40B4-BE49-F238E27FC236}">
                <a16:creationId xmlns:a16="http://schemas.microsoft.com/office/drawing/2014/main" id="{B955E514-0FA5-44A2-9FA4-BD5D148D59BA}"/>
              </a:ext>
            </a:extLst>
          </p:cNvPr>
          <p:cNvCxnSpPr>
            <a:cxnSpLocks/>
          </p:cNvCxnSpPr>
          <p:nvPr/>
        </p:nvCxnSpPr>
        <p:spPr>
          <a:xfrm>
            <a:off x="9843248" y="530316"/>
            <a:ext cx="0" cy="591672"/>
          </a:xfrm>
          <a:prstGeom prst="line">
            <a:avLst/>
          </a:prstGeom>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7F2A953D-C46C-42A3-8B98-5D8F6CEFD671}"/>
              </a:ext>
            </a:extLst>
          </p:cNvPr>
          <p:cNvSpPr txBox="1"/>
          <p:nvPr/>
        </p:nvSpPr>
        <p:spPr>
          <a:xfrm>
            <a:off x="8032373" y="603437"/>
            <a:ext cx="1766048" cy="420756"/>
          </a:xfrm>
          <a:prstGeom prst="rect">
            <a:avLst/>
          </a:prstGeom>
          <a:noFill/>
        </p:spPr>
        <p:txBody>
          <a:bodyPr wrap="square" rtlCol="0">
            <a:spAutoFit/>
          </a:bodyPr>
          <a:lstStyle/>
          <a:p>
            <a:pPr algn="ctr"/>
            <a:r>
              <a:rPr lang="en-US" sz="1067" dirty="0">
                <a:solidFill>
                  <a:srgbClr val="0000A9"/>
                </a:solidFill>
                <a:latin typeface="Helvetica" pitchFamily="2" charset="0"/>
              </a:rPr>
              <a:t>Tropospheric Emissions:</a:t>
            </a:r>
          </a:p>
          <a:p>
            <a:pPr algn="ctr"/>
            <a:r>
              <a:rPr lang="en-US" sz="1067" dirty="0">
                <a:solidFill>
                  <a:srgbClr val="0000A9"/>
                </a:solidFill>
                <a:latin typeface="Helvetica" pitchFamily="2" charset="0"/>
              </a:rPr>
              <a:t>Monitoring of Pollution </a:t>
            </a:r>
          </a:p>
        </p:txBody>
      </p:sp>
      <p:pic>
        <p:nvPicPr>
          <p:cNvPr id="15" name="Picture 14">
            <a:extLst>
              <a:ext uri="{FF2B5EF4-FFF2-40B4-BE49-F238E27FC236}">
                <a16:creationId xmlns:a16="http://schemas.microsoft.com/office/drawing/2014/main" id="{93DF099A-E428-4C15-8D5F-0D8BF8B121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88323" y="6014733"/>
            <a:ext cx="688103" cy="794760"/>
          </a:xfrm>
          <a:prstGeom prst="rect">
            <a:avLst/>
          </a:prstGeom>
        </p:spPr>
      </p:pic>
      <p:pic>
        <p:nvPicPr>
          <p:cNvPr id="16" name="Picture 15">
            <a:extLst>
              <a:ext uri="{FF2B5EF4-FFF2-40B4-BE49-F238E27FC236}">
                <a16:creationId xmlns:a16="http://schemas.microsoft.com/office/drawing/2014/main" id="{5389BCEF-E6A7-43FF-B4E8-515F546C8E7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43586" y="6008552"/>
            <a:ext cx="610482" cy="610482"/>
          </a:xfrm>
          <a:prstGeom prst="rect">
            <a:avLst/>
          </a:prstGeom>
        </p:spPr>
      </p:pic>
      <p:pic>
        <p:nvPicPr>
          <p:cNvPr id="17" name="Picture 16">
            <a:extLst>
              <a:ext uri="{FF2B5EF4-FFF2-40B4-BE49-F238E27FC236}">
                <a16:creationId xmlns:a16="http://schemas.microsoft.com/office/drawing/2014/main" id="{CEA892DC-4ECD-4DF3-9ADC-A446542F170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84102" y="6078357"/>
            <a:ext cx="807280" cy="667512"/>
          </a:xfrm>
          <a:prstGeom prst="rect">
            <a:avLst/>
          </a:prstGeom>
        </p:spPr>
      </p:pic>
      <p:sp>
        <p:nvSpPr>
          <p:cNvPr id="20" name="TextBox 19">
            <a:extLst>
              <a:ext uri="{FF2B5EF4-FFF2-40B4-BE49-F238E27FC236}">
                <a16:creationId xmlns:a16="http://schemas.microsoft.com/office/drawing/2014/main" id="{3665A911-1AF0-4EF5-A842-B5BDE1CB0B9B}"/>
              </a:ext>
            </a:extLst>
          </p:cNvPr>
          <p:cNvSpPr txBox="1">
            <a:spLocks noChangeArrowheads="1"/>
          </p:cNvSpPr>
          <p:nvPr/>
        </p:nvSpPr>
        <p:spPr bwMode="auto">
          <a:xfrm>
            <a:off x="4127196" y="1274388"/>
            <a:ext cx="7688396" cy="13234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40" tIns="45720" rIns="91440" bIns="45720" anchor="t">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r" eaLnBrk="1" hangingPunct="1">
              <a:lnSpc>
                <a:spcPts val="3200"/>
              </a:lnSpc>
            </a:pPr>
            <a:r>
              <a:rPr lang="en-US" sz="3000" b="1" dirty="0">
                <a:solidFill>
                  <a:srgbClr val="000090"/>
                </a:solidFill>
                <a:latin typeface="Arial Narrow" panose="020B0604020202020204" pitchFamily="34" charset="0"/>
                <a:ea typeface="ヒラギノ角ゴ Pro W3"/>
                <a:cs typeface="Arial Narrow" panose="020B0604020202020204" pitchFamily="34" charset="0"/>
              </a:rPr>
              <a:t>A New Era of Air Quality Monitoring from Space over North America with TEMPO: Commissioning and Early Nominal Operation Results</a:t>
            </a:r>
          </a:p>
        </p:txBody>
      </p:sp>
      <p:sp>
        <p:nvSpPr>
          <p:cNvPr id="2" name="TextBox 1">
            <a:extLst>
              <a:ext uri="{FF2B5EF4-FFF2-40B4-BE49-F238E27FC236}">
                <a16:creationId xmlns:a16="http://schemas.microsoft.com/office/drawing/2014/main" id="{977A38E5-F51B-DF57-4D15-09D59CCF6E43}"/>
              </a:ext>
            </a:extLst>
          </p:cNvPr>
          <p:cNvSpPr txBox="1">
            <a:spLocks noChangeArrowheads="1"/>
          </p:cNvSpPr>
          <p:nvPr/>
        </p:nvSpPr>
        <p:spPr bwMode="auto">
          <a:xfrm>
            <a:off x="4613845" y="2538634"/>
            <a:ext cx="7525162" cy="366254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40" tIns="45720" rIns="91440" bIns="45720" anchor="t">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r" eaLnBrk="1" hangingPunct="1">
              <a:spcBef>
                <a:spcPts val="1200"/>
              </a:spcBef>
              <a:buClr>
                <a:srgbClr val="000000"/>
              </a:buClr>
              <a:defRPr/>
            </a:pPr>
            <a:r>
              <a:rPr kumimoji="0" lang="en-US" sz="1500" b="1" i="0" u="none" strike="noStrike" kern="0" cap="none" spc="0" normalizeH="0" baseline="0" noProof="0" dirty="0">
                <a:ln>
                  <a:noFill/>
                </a:ln>
                <a:solidFill>
                  <a:srgbClr val="002060"/>
                </a:solidFill>
                <a:effectLst/>
                <a:uLnTx/>
                <a:uFillTx/>
                <a:latin typeface="Arial"/>
                <a:ea typeface="Arial"/>
                <a:cs typeface="Arial"/>
                <a:sym typeface="Arial"/>
              </a:rPr>
              <a:t>X. Liu</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K. Chance</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R. Suleiman</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J. Houck</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J. Davis</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a:t>
            </a:r>
            <a:r>
              <a:rPr lang="en-US" sz="1500" kern="0" dirty="0">
                <a:solidFill>
                  <a:srgbClr val="002060"/>
                </a:solidFill>
                <a:latin typeface="Arial"/>
                <a:ea typeface="Arial"/>
                <a:cs typeface="Arial"/>
                <a:sym typeface="Arial"/>
              </a:rPr>
              <a:t>G. Gonzalez Abad</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a:t>
            </a:r>
          </a:p>
          <a:p>
            <a:pPr algn="r" eaLnBrk="1" hangingPunct="1">
              <a:buClr>
                <a:srgbClr val="000000"/>
              </a:buClr>
              <a:defRPr/>
            </a:pPr>
            <a:r>
              <a:rPr lang="en-US" sz="1500" kern="0" dirty="0">
                <a:solidFill>
                  <a:srgbClr val="002060"/>
                </a:solidFill>
                <a:latin typeface="Arial"/>
                <a:ea typeface="Arial"/>
                <a:cs typeface="Arial"/>
                <a:sym typeface="Arial"/>
              </a:rPr>
              <a:t>C.R. Nowlan</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H. Wang</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H. Chong</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W. Hou</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J. Park</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J. Bak</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L. Carpenter</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a:t>
            </a:r>
          </a:p>
          <a:p>
            <a:pPr algn="r" eaLnBrk="1" hangingPunct="1">
              <a:buClr>
                <a:srgbClr val="000000"/>
              </a:buClr>
              <a:defRPr/>
            </a:pPr>
            <a:r>
              <a:rPr lang="en-US" sz="1500" kern="0" dirty="0">
                <a:solidFill>
                  <a:srgbClr val="002060"/>
                </a:solidFill>
                <a:latin typeface="Arial"/>
                <a:ea typeface="Arial"/>
                <a:cs typeface="Arial"/>
                <a:sym typeface="Arial"/>
              </a:rPr>
              <a:t>C. Chan Miller</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J. Fitzmaurice</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A. Oppenheimer</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E. O’Sullivan</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Z. Ayazpour</a:t>
            </a:r>
            <a:r>
              <a:rPr lang="en-US" sz="1500" kern="0" baseline="30000" dirty="0">
                <a:solidFill>
                  <a:srgbClr val="002060"/>
                </a:solidFill>
                <a:latin typeface="Arial"/>
                <a:ea typeface="Arial"/>
                <a:cs typeface="Arial"/>
                <a:sym typeface="Arial"/>
              </a:rPr>
              <a:t>1</a:t>
            </a:r>
            <a:r>
              <a:rPr lang="en-US" sz="1500" kern="0" dirty="0">
                <a:solidFill>
                  <a:srgbClr val="002060"/>
                </a:solidFill>
                <a:latin typeface="Arial"/>
                <a:ea typeface="Arial"/>
                <a:cs typeface="Arial"/>
                <a:sym typeface="Arial"/>
              </a:rPr>
              <a:t>, </a:t>
            </a:r>
          </a:p>
          <a:p>
            <a:pPr algn="r" eaLnBrk="1" hangingPunct="1">
              <a:buClr>
                <a:srgbClr val="000000"/>
              </a:buClr>
              <a:defRPr/>
            </a:pPr>
            <a:r>
              <a:rPr lang="en-US" sz="1500" kern="0" dirty="0">
                <a:solidFill>
                  <a:srgbClr val="002060"/>
                </a:solidFill>
                <a:latin typeface="Arial"/>
                <a:ea typeface="Arial"/>
                <a:cs typeface="Arial"/>
                <a:sym typeface="Arial"/>
              </a:rPr>
              <a:t>K. </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Daugherty</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2</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D.E. Flittner</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2</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a:t>
            </a:r>
            <a:r>
              <a:rPr lang="en-US" sz="1500" kern="0" dirty="0">
                <a:solidFill>
                  <a:srgbClr val="002060"/>
                </a:solidFill>
                <a:latin typeface="Arial"/>
                <a:ea typeface="Arial"/>
                <a:cs typeface="Arial"/>
                <a:sym typeface="Arial"/>
              </a:rPr>
              <a:t>C. Fenn</a:t>
            </a:r>
            <a:r>
              <a:rPr lang="en-US" sz="1500" kern="0" baseline="30000" dirty="0">
                <a:solidFill>
                  <a:srgbClr val="002060"/>
                </a:solidFill>
                <a:latin typeface="Arial"/>
                <a:ea typeface="Arial"/>
                <a:cs typeface="Arial"/>
                <a:sym typeface="Arial"/>
              </a:rPr>
              <a:t>2</a:t>
            </a:r>
            <a:r>
              <a:rPr lang="en-US" sz="1500" kern="0" dirty="0">
                <a:solidFill>
                  <a:srgbClr val="002060"/>
                </a:solidFill>
                <a:latin typeface="Arial"/>
                <a:ea typeface="Arial"/>
                <a:cs typeface="Arial"/>
                <a:sym typeface="Arial"/>
              </a:rPr>
              <a:t>, </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D. Rosenbaum</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2</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a:t>
            </a:r>
            <a:r>
              <a:rPr lang="en-US" sz="1500" kern="0" dirty="0">
                <a:solidFill>
                  <a:srgbClr val="002060"/>
                </a:solidFill>
                <a:latin typeface="Arial"/>
                <a:ea typeface="Arial"/>
                <a:cs typeface="Arial"/>
                <a:sym typeface="Arial"/>
              </a:rPr>
              <a:t> C. Brown</a:t>
            </a:r>
            <a:r>
              <a:rPr lang="en-US" sz="1500" kern="0" baseline="30000" dirty="0">
                <a:solidFill>
                  <a:srgbClr val="002060"/>
                </a:solidFill>
                <a:latin typeface="Arial"/>
                <a:ea typeface="Arial"/>
                <a:cs typeface="Arial"/>
                <a:sym typeface="Arial"/>
              </a:rPr>
              <a:t>2</a:t>
            </a:r>
            <a:r>
              <a:rPr lang="en-US" sz="1500" kern="0" dirty="0">
                <a:solidFill>
                  <a:srgbClr val="002060"/>
                </a:solidFill>
                <a:latin typeface="Arial"/>
                <a:ea typeface="Arial"/>
                <a:cs typeface="Arial"/>
                <a:sym typeface="Arial"/>
              </a:rPr>
              <a:t>, N. Mishra</a:t>
            </a:r>
            <a:r>
              <a:rPr lang="en-US" sz="1500" kern="0" baseline="30000" dirty="0">
                <a:solidFill>
                  <a:srgbClr val="002060"/>
                </a:solidFill>
                <a:latin typeface="Arial"/>
                <a:ea typeface="Arial"/>
                <a:cs typeface="Arial"/>
                <a:sym typeface="Arial"/>
              </a:rPr>
              <a:t>2</a:t>
            </a:r>
            <a:r>
              <a:rPr lang="en-US" sz="1500" kern="0" dirty="0">
                <a:solidFill>
                  <a:srgbClr val="002060"/>
                </a:solidFill>
                <a:latin typeface="Arial"/>
                <a:ea typeface="Arial"/>
                <a:cs typeface="Arial"/>
                <a:sym typeface="Arial"/>
              </a:rPr>
              <a:t>, </a:t>
            </a:r>
          </a:p>
          <a:p>
            <a:pPr algn="r" eaLnBrk="1" hangingPunct="1">
              <a:buClr>
                <a:srgbClr val="000000"/>
              </a:buClr>
              <a:defRPr/>
            </a:pPr>
            <a:r>
              <a:rPr lang="en-US" sz="1500" kern="0" dirty="0">
                <a:solidFill>
                  <a:srgbClr val="002060"/>
                </a:solidFill>
                <a:latin typeface="Arial"/>
                <a:ea typeface="Arial"/>
                <a:cs typeface="Arial"/>
                <a:sym typeface="Arial"/>
              </a:rPr>
              <a:t>R.T. Neece</a:t>
            </a:r>
            <a:r>
              <a:rPr lang="en-US" sz="1500" kern="0" baseline="30000" dirty="0">
                <a:solidFill>
                  <a:srgbClr val="002060"/>
                </a:solidFill>
                <a:latin typeface="Arial"/>
                <a:ea typeface="Arial"/>
                <a:cs typeface="Arial"/>
                <a:sym typeface="Arial"/>
              </a:rPr>
              <a:t>2</a:t>
            </a:r>
            <a:r>
              <a:rPr lang="en-US" sz="1500" kern="0" dirty="0">
                <a:solidFill>
                  <a:srgbClr val="002060"/>
                </a:solidFill>
                <a:latin typeface="Arial"/>
                <a:ea typeface="Arial"/>
                <a:cs typeface="Arial"/>
                <a:sym typeface="Arial"/>
              </a:rPr>
              <a:t> , E. Roback</a:t>
            </a:r>
            <a:r>
              <a:rPr lang="en-US" sz="1500" kern="0" baseline="30000" dirty="0">
                <a:solidFill>
                  <a:srgbClr val="002060"/>
                </a:solidFill>
                <a:latin typeface="Arial"/>
                <a:ea typeface="Arial"/>
                <a:cs typeface="Arial"/>
                <a:sym typeface="Arial"/>
              </a:rPr>
              <a:t>2</a:t>
            </a:r>
            <a:r>
              <a:rPr lang="en-US" sz="1500" kern="0" dirty="0">
                <a:solidFill>
                  <a:srgbClr val="002060"/>
                </a:solidFill>
                <a:latin typeface="Arial"/>
                <a:ea typeface="Arial"/>
                <a:cs typeface="Arial"/>
                <a:sym typeface="Arial"/>
              </a:rPr>
              <a:t>, J. Strickland</a:t>
            </a:r>
            <a:r>
              <a:rPr lang="en-US" sz="1500" kern="0" baseline="30000" dirty="0">
                <a:solidFill>
                  <a:srgbClr val="002060"/>
                </a:solidFill>
                <a:latin typeface="Arial"/>
                <a:ea typeface="Arial"/>
                <a:cs typeface="Arial"/>
                <a:sym typeface="Arial"/>
              </a:rPr>
              <a:t>2</a:t>
            </a:r>
            <a:r>
              <a:rPr lang="en-US" sz="1500" kern="0" dirty="0">
                <a:solidFill>
                  <a:srgbClr val="002060"/>
                </a:solidFill>
                <a:latin typeface="Arial"/>
                <a:ea typeface="Arial"/>
                <a:cs typeface="Arial"/>
                <a:sym typeface="Arial"/>
              </a:rPr>
              <a:t>, L. Judd</a:t>
            </a:r>
            <a:r>
              <a:rPr lang="en-US" sz="1500" kern="0" baseline="30000" dirty="0">
                <a:solidFill>
                  <a:srgbClr val="002060"/>
                </a:solidFill>
                <a:latin typeface="Arial"/>
                <a:ea typeface="Arial"/>
                <a:cs typeface="Arial"/>
                <a:sym typeface="Arial"/>
              </a:rPr>
              <a:t>2</a:t>
            </a:r>
            <a:r>
              <a:rPr lang="en-US" sz="1500" kern="0" dirty="0">
                <a:solidFill>
                  <a:srgbClr val="002060"/>
                </a:solidFill>
                <a:latin typeface="Arial"/>
                <a:ea typeface="Arial"/>
                <a:cs typeface="Arial"/>
                <a:sym typeface="Arial"/>
              </a:rPr>
              <a:t>, P. Rawat</a:t>
            </a:r>
            <a:r>
              <a:rPr lang="en-US" sz="1500" kern="0" baseline="30000" dirty="0">
                <a:solidFill>
                  <a:srgbClr val="002060"/>
                </a:solidFill>
                <a:latin typeface="Arial"/>
                <a:ea typeface="Arial"/>
                <a:cs typeface="Arial"/>
                <a:sym typeface="Arial"/>
              </a:rPr>
              <a:t>2</a:t>
            </a:r>
            <a:r>
              <a:rPr lang="en-US" sz="1500" kern="0" dirty="0">
                <a:solidFill>
                  <a:srgbClr val="002060"/>
                </a:solidFill>
                <a:latin typeface="Arial"/>
                <a:ea typeface="Arial"/>
                <a:cs typeface="Arial"/>
                <a:sym typeface="Arial"/>
              </a:rPr>
              <a:t>, K. Travis</a:t>
            </a:r>
            <a:r>
              <a:rPr lang="en-US" sz="1500" kern="0" baseline="30000" dirty="0">
                <a:solidFill>
                  <a:srgbClr val="002060"/>
                </a:solidFill>
                <a:latin typeface="Arial"/>
                <a:ea typeface="Arial"/>
                <a:cs typeface="Arial"/>
                <a:sym typeface="Arial"/>
              </a:rPr>
              <a:t>2</a:t>
            </a:r>
            <a:r>
              <a:rPr lang="en-US" sz="1500" kern="0" dirty="0">
                <a:solidFill>
                  <a:srgbClr val="002060"/>
                </a:solidFill>
                <a:latin typeface="Arial"/>
                <a:ea typeface="Arial"/>
                <a:cs typeface="Arial"/>
                <a:sym typeface="Arial"/>
              </a:rPr>
              <a:t>, J. </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Carr</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3</a:t>
            </a:r>
            <a:r>
              <a:rPr lang="en-US" sz="1500" kern="0" dirty="0">
                <a:solidFill>
                  <a:srgbClr val="002060"/>
                </a:solidFill>
                <a:latin typeface="Arial"/>
                <a:ea typeface="Arial"/>
                <a:cs typeface="Arial"/>
                <a:sym typeface="Arial"/>
              </a:rPr>
              <a:t>, </a:t>
            </a:r>
          </a:p>
          <a:p>
            <a:pPr algn="r" eaLnBrk="1" hangingPunct="1">
              <a:buClr>
                <a:srgbClr val="000000"/>
              </a:buClr>
              <a:defRPr/>
            </a:pPr>
            <a:r>
              <a:rPr lang="en-US" sz="1500" kern="0" dirty="0">
                <a:solidFill>
                  <a:srgbClr val="002060"/>
                </a:solidFill>
                <a:latin typeface="Arial"/>
                <a:ea typeface="Arial"/>
                <a:cs typeface="Arial"/>
                <a:sym typeface="Arial"/>
              </a:rPr>
              <a:t>X. Lei</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3</a:t>
            </a:r>
            <a:r>
              <a:rPr lang="en-US" sz="1500" kern="0" dirty="0">
                <a:solidFill>
                  <a:srgbClr val="002060"/>
                </a:solidFill>
                <a:latin typeface="Arial"/>
                <a:ea typeface="Arial"/>
                <a:cs typeface="Arial"/>
                <a:sym typeface="Arial"/>
              </a:rPr>
              <a:t>, J. </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Szykman</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4</a:t>
            </a:r>
            <a:r>
              <a:rPr lang="en-US" sz="1500" kern="0" dirty="0">
                <a:solidFill>
                  <a:srgbClr val="002060"/>
                </a:solidFill>
                <a:latin typeface="Arial"/>
                <a:ea typeface="Arial"/>
                <a:cs typeface="Arial"/>
                <a:sym typeface="Arial"/>
              </a:rPr>
              <a:t>, B. Henderson</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4</a:t>
            </a:r>
            <a:r>
              <a:rPr lang="en-US" sz="1500" kern="0" dirty="0">
                <a:solidFill>
                  <a:srgbClr val="002060"/>
                </a:solidFill>
                <a:latin typeface="Arial"/>
                <a:ea typeface="Arial"/>
                <a:cs typeface="Arial"/>
                <a:sym typeface="Arial"/>
              </a:rPr>
              <a:t>, L. Valin</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4</a:t>
            </a:r>
            <a:r>
              <a:rPr lang="en-US" sz="1500" kern="0" dirty="0">
                <a:solidFill>
                  <a:srgbClr val="002060"/>
                </a:solidFill>
                <a:latin typeface="Arial"/>
                <a:ea typeface="Arial"/>
                <a:cs typeface="Arial"/>
                <a:sym typeface="Arial"/>
              </a:rPr>
              <a:t>, J. Joiner</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Z. Fasnacht</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a:t>
            </a:r>
          </a:p>
          <a:p>
            <a:pPr algn="r" eaLnBrk="1" hangingPunct="1">
              <a:buClr>
                <a:srgbClr val="000000"/>
              </a:buClr>
              <a:defRPr/>
            </a:pPr>
            <a:r>
              <a:rPr lang="en-US" sz="1500" kern="0" dirty="0">
                <a:solidFill>
                  <a:srgbClr val="002060"/>
                </a:solidFill>
                <a:latin typeface="Arial"/>
                <a:ea typeface="Arial"/>
                <a:cs typeface="Arial"/>
                <a:sym typeface="Arial"/>
              </a:rPr>
              <a:t>S. Frith</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D. Haffner</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E. </a:t>
            </a:r>
            <a:r>
              <a:rPr lang="en-US" sz="1500" kern="0" dirty="0" err="1">
                <a:solidFill>
                  <a:srgbClr val="002060"/>
                </a:solidFill>
                <a:latin typeface="Arial"/>
                <a:ea typeface="Arial"/>
                <a:cs typeface="Arial"/>
                <a:sym typeface="Arial"/>
              </a:rPr>
              <a:t>Knowland</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N. </a:t>
            </a:r>
            <a:r>
              <a:rPr lang="en-US" sz="1500" kern="0" dirty="0" err="1">
                <a:solidFill>
                  <a:srgbClr val="002060"/>
                </a:solidFill>
                <a:latin typeface="Arial"/>
                <a:ea typeface="Arial"/>
                <a:cs typeface="Arial"/>
                <a:sym typeface="Arial"/>
              </a:rPr>
              <a:t>Kramarova</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W. Qin</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C. </a:t>
            </a:r>
            <a:r>
              <a:rPr lang="en-US" sz="1500" kern="0" dirty="0" err="1">
                <a:solidFill>
                  <a:srgbClr val="002060"/>
                </a:solidFill>
                <a:latin typeface="Arial"/>
                <a:ea typeface="Arial"/>
                <a:cs typeface="Arial"/>
                <a:sym typeface="Arial"/>
              </a:rPr>
              <a:t>Seftor</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a:t>
            </a:r>
          </a:p>
          <a:p>
            <a:pPr algn="r" eaLnBrk="1" hangingPunct="1">
              <a:buClr>
                <a:srgbClr val="000000"/>
              </a:buClr>
              <a:defRPr/>
            </a:pPr>
            <a:r>
              <a:rPr lang="en-US" sz="1500" kern="0" dirty="0" err="1">
                <a:solidFill>
                  <a:srgbClr val="002060"/>
                </a:solidFill>
                <a:latin typeface="Arial"/>
                <a:ea typeface="Arial"/>
                <a:cs typeface="Arial"/>
                <a:sym typeface="Arial"/>
              </a:rPr>
              <a:t>Vasilkov</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E.-S. Yang</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J. </a:t>
            </a:r>
            <a:r>
              <a:rPr lang="en-US" sz="1500" kern="0" dirty="0" err="1">
                <a:solidFill>
                  <a:srgbClr val="002060"/>
                </a:solidFill>
                <a:latin typeface="Arial"/>
                <a:ea typeface="Arial"/>
                <a:cs typeface="Arial"/>
                <a:sym typeface="Arial"/>
              </a:rPr>
              <a:t>Ziemke</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5</a:t>
            </a:r>
            <a:r>
              <a:rPr lang="en-US" sz="1500" kern="0" dirty="0">
                <a:solidFill>
                  <a:srgbClr val="002060"/>
                </a:solidFill>
                <a:latin typeface="Arial"/>
                <a:ea typeface="Arial"/>
                <a:cs typeface="Arial"/>
                <a:sym typeface="Arial"/>
              </a:rPr>
              <a:t>,  M. </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Newchurch</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6</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A. Naeger</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6</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R. Cohen</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7</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a:t>
            </a:r>
          </a:p>
          <a:p>
            <a:pPr algn="r" eaLnBrk="1" hangingPunct="1">
              <a:buClr>
                <a:srgbClr val="000000"/>
              </a:buClr>
              <a:defRPr/>
            </a:pP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J. Geddes</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8</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J. Herman</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9</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B. Pierce</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10</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R. Spurr</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11</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S. Kondragunta</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12</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a:t>
            </a:r>
          </a:p>
          <a:p>
            <a:pPr algn="r" eaLnBrk="1" hangingPunct="1">
              <a:buClr>
                <a:srgbClr val="000000"/>
              </a:buClr>
              <a:defRPr/>
            </a:pP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H. Zhang</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12</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P. Ciren</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12</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J. Wang</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13</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Ivan Orteg</a:t>
            </a:r>
            <a:r>
              <a:rPr kumimoji="0" lang="en-US" sz="1500" i="0" u="none" strike="noStrike" kern="0" cap="none" spc="0" normalizeH="0" baseline="30000" noProof="0" dirty="0">
                <a:ln>
                  <a:noFill/>
                </a:ln>
                <a:solidFill>
                  <a:srgbClr val="002060"/>
                </a:solidFill>
                <a:effectLst/>
                <a:uLnTx/>
                <a:uFillTx/>
                <a:latin typeface="Arial"/>
                <a:ea typeface="Arial"/>
                <a:cs typeface="Arial"/>
                <a:sym typeface="Arial"/>
              </a:rPr>
              <a:t>14</a:t>
            </a:r>
            <a:r>
              <a:rPr kumimoji="0" lang="en-US" sz="1500" i="0" u="none" strike="noStrike" kern="0" cap="none" spc="0" normalizeH="0" baseline="0" noProof="0" dirty="0">
                <a:ln>
                  <a:noFill/>
                </a:ln>
                <a:solidFill>
                  <a:srgbClr val="002060"/>
                </a:solidFill>
                <a:effectLst/>
                <a:uLnTx/>
                <a:uFillTx/>
                <a:latin typeface="Arial"/>
                <a:ea typeface="Arial"/>
                <a:cs typeface="Arial"/>
                <a:sym typeface="Arial"/>
              </a:rPr>
              <a:t>, and the TEMPO Team</a:t>
            </a:r>
            <a:endParaRPr lang="en-US" sz="1600" b="1" kern="0" dirty="0">
              <a:solidFill>
                <a:srgbClr val="7030A0"/>
              </a:solidFill>
              <a:latin typeface="Arial"/>
              <a:cs typeface="Arial"/>
              <a:sym typeface="Arial"/>
            </a:endParaRPr>
          </a:p>
          <a:p>
            <a:pPr algn="r" eaLnBrk="1" hangingPunct="1">
              <a:spcBef>
                <a:spcPts val="600"/>
              </a:spcBef>
              <a:buClr>
                <a:srgbClr val="000000"/>
              </a:buClr>
              <a:defRPr/>
            </a:pPr>
            <a:r>
              <a:rPr lang="en-US" sz="1600" b="1" kern="0" baseline="30000" dirty="0">
                <a:solidFill>
                  <a:srgbClr val="7030A0"/>
                </a:solidFill>
                <a:latin typeface="Arial"/>
                <a:cs typeface="Arial"/>
                <a:sym typeface="Arial"/>
              </a:rPr>
              <a:t>1</a:t>
            </a:r>
            <a:r>
              <a:rPr lang="en-US" sz="1600" b="1" kern="0" dirty="0">
                <a:solidFill>
                  <a:srgbClr val="7030A0"/>
                </a:solidFill>
                <a:latin typeface="Arial"/>
                <a:cs typeface="Arial"/>
                <a:sym typeface="Arial"/>
              </a:rPr>
              <a:t>SAO, </a:t>
            </a:r>
            <a:r>
              <a:rPr lang="en-US" sz="1600" b="1" kern="0" dirty="0" err="1">
                <a:solidFill>
                  <a:srgbClr val="7030A0"/>
                </a:solidFill>
                <a:latin typeface="Arial"/>
                <a:cs typeface="Arial"/>
                <a:sym typeface="Arial"/>
              </a:rPr>
              <a:t>CfA</a:t>
            </a:r>
            <a:r>
              <a:rPr lang="en-US" sz="1600" b="1" kern="0" dirty="0">
                <a:solidFill>
                  <a:srgbClr val="7030A0"/>
                </a:solidFill>
                <a:latin typeface="Arial"/>
                <a:cs typeface="Arial"/>
                <a:sym typeface="Arial"/>
              </a:rPr>
              <a:t> </a:t>
            </a:r>
            <a:r>
              <a:rPr lang="en-US" sz="1600" b="1" kern="0" baseline="30000" dirty="0">
                <a:solidFill>
                  <a:srgbClr val="7030A0"/>
                </a:solidFill>
                <a:latin typeface="Arial"/>
                <a:cs typeface="Arial"/>
                <a:sym typeface="Arial"/>
              </a:rPr>
              <a:t>2</a:t>
            </a:r>
            <a:r>
              <a:rPr lang="en-US" sz="1600" b="1" kern="0" dirty="0">
                <a:solidFill>
                  <a:srgbClr val="7030A0"/>
                </a:solidFill>
                <a:latin typeface="Arial"/>
                <a:cs typeface="Arial"/>
                <a:sym typeface="Arial"/>
              </a:rPr>
              <a:t>NASA </a:t>
            </a:r>
            <a:r>
              <a:rPr lang="en-US" sz="1600" b="1" kern="0" dirty="0" err="1">
                <a:solidFill>
                  <a:srgbClr val="7030A0"/>
                </a:solidFill>
                <a:latin typeface="Arial"/>
                <a:cs typeface="Arial"/>
                <a:sym typeface="Arial"/>
              </a:rPr>
              <a:t>LaRc</a:t>
            </a:r>
            <a:r>
              <a:rPr lang="en-US" sz="1600" b="1" kern="0" dirty="0">
                <a:solidFill>
                  <a:srgbClr val="7030A0"/>
                </a:solidFill>
                <a:latin typeface="Arial"/>
                <a:cs typeface="Arial"/>
                <a:sym typeface="Arial"/>
              </a:rPr>
              <a:t> </a:t>
            </a:r>
            <a:r>
              <a:rPr lang="en-US" sz="1600" b="1" kern="0" baseline="30000" dirty="0">
                <a:solidFill>
                  <a:srgbClr val="7030A0"/>
                </a:solidFill>
                <a:latin typeface="Arial"/>
                <a:cs typeface="Arial"/>
                <a:sym typeface="Arial"/>
              </a:rPr>
              <a:t>3</a:t>
            </a:r>
            <a:r>
              <a:rPr lang="en-US" sz="1600" b="1" kern="0" dirty="0">
                <a:solidFill>
                  <a:srgbClr val="7030A0"/>
                </a:solidFill>
                <a:latin typeface="Arial"/>
                <a:cs typeface="Arial"/>
                <a:sym typeface="Arial"/>
              </a:rPr>
              <a:t>Carr Astro. </a:t>
            </a:r>
            <a:r>
              <a:rPr lang="en-US" sz="1600" b="1" kern="0" baseline="30000" dirty="0">
                <a:solidFill>
                  <a:srgbClr val="7030A0"/>
                </a:solidFill>
                <a:latin typeface="Arial"/>
                <a:cs typeface="Arial"/>
                <a:sym typeface="Arial"/>
              </a:rPr>
              <a:t>4</a:t>
            </a:r>
            <a:r>
              <a:rPr lang="en-US" sz="1600" b="1" kern="0" dirty="0">
                <a:solidFill>
                  <a:srgbClr val="7030A0"/>
                </a:solidFill>
                <a:latin typeface="Arial"/>
                <a:cs typeface="Arial"/>
                <a:sym typeface="Arial"/>
              </a:rPr>
              <a:t>EPA </a:t>
            </a:r>
            <a:r>
              <a:rPr lang="en-US" sz="1600" b="1" kern="0" baseline="30000" dirty="0">
                <a:solidFill>
                  <a:srgbClr val="7030A0"/>
                </a:solidFill>
                <a:latin typeface="Arial"/>
                <a:cs typeface="Arial"/>
                <a:sym typeface="Arial"/>
              </a:rPr>
              <a:t>5</a:t>
            </a:r>
            <a:r>
              <a:rPr lang="en-US" sz="1600" b="1" kern="0" dirty="0">
                <a:solidFill>
                  <a:srgbClr val="7030A0"/>
                </a:solidFill>
                <a:latin typeface="Arial"/>
                <a:cs typeface="Arial"/>
                <a:sym typeface="Arial"/>
              </a:rPr>
              <a:t>NASA GSFC </a:t>
            </a:r>
            <a:r>
              <a:rPr lang="en-US" sz="1600" b="1" kern="0" baseline="30000" dirty="0">
                <a:solidFill>
                  <a:srgbClr val="7030A0"/>
                </a:solidFill>
                <a:latin typeface="Arial"/>
                <a:cs typeface="Arial"/>
                <a:sym typeface="Arial"/>
              </a:rPr>
              <a:t>6</a:t>
            </a:r>
            <a:r>
              <a:rPr lang="en-US" sz="1600" b="1" kern="0" dirty="0">
                <a:solidFill>
                  <a:srgbClr val="7030A0"/>
                </a:solidFill>
                <a:latin typeface="Arial"/>
                <a:cs typeface="Arial"/>
                <a:sym typeface="Arial"/>
              </a:rPr>
              <a:t>UAH </a:t>
            </a:r>
          </a:p>
          <a:p>
            <a:pPr algn="r" eaLnBrk="1" hangingPunct="1">
              <a:buClr>
                <a:srgbClr val="000000"/>
              </a:buClr>
              <a:defRPr/>
            </a:pPr>
            <a:r>
              <a:rPr lang="en-US" sz="1600" b="1" kern="0" baseline="30000" dirty="0">
                <a:solidFill>
                  <a:srgbClr val="7030A0"/>
                </a:solidFill>
                <a:latin typeface="Arial"/>
                <a:cs typeface="Arial"/>
                <a:sym typeface="Arial"/>
              </a:rPr>
              <a:t>7</a:t>
            </a:r>
            <a:r>
              <a:rPr lang="en-US" sz="1600" b="1" kern="0" dirty="0">
                <a:solidFill>
                  <a:srgbClr val="7030A0"/>
                </a:solidFill>
                <a:latin typeface="Arial"/>
                <a:cs typeface="Arial"/>
                <a:sym typeface="Arial"/>
              </a:rPr>
              <a:t>UCB </a:t>
            </a:r>
            <a:r>
              <a:rPr lang="en-US" sz="1600" b="1" kern="0" baseline="30000" dirty="0">
                <a:solidFill>
                  <a:srgbClr val="7030A0"/>
                </a:solidFill>
                <a:latin typeface="Arial"/>
                <a:cs typeface="Arial"/>
                <a:sym typeface="Arial"/>
              </a:rPr>
              <a:t>8</a:t>
            </a:r>
            <a:r>
              <a:rPr lang="en-US" sz="1600" b="1" kern="0" dirty="0">
                <a:solidFill>
                  <a:srgbClr val="7030A0"/>
                </a:solidFill>
                <a:latin typeface="Arial"/>
                <a:cs typeface="Arial"/>
                <a:sym typeface="Arial"/>
              </a:rPr>
              <a:t>BU</a:t>
            </a:r>
            <a:r>
              <a:rPr lang="en-US" sz="1600" b="1" kern="0" baseline="30000" dirty="0">
                <a:solidFill>
                  <a:srgbClr val="7030A0"/>
                </a:solidFill>
                <a:latin typeface="Arial"/>
                <a:cs typeface="Arial"/>
                <a:sym typeface="Arial"/>
              </a:rPr>
              <a:t> 9</a:t>
            </a:r>
            <a:r>
              <a:rPr lang="en-US" sz="1600" b="1" kern="0" dirty="0">
                <a:solidFill>
                  <a:srgbClr val="7030A0"/>
                </a:solidFill>
                <a:latin typeface="Arial"/>
                <a:cs typeface="Arial"/>
                <a:sym typeface="Arial"/>
              </a:rPr>
              <a:t>UMBC </a:t>
            </a:r>
            <a:r>
              <a:rPr lang="en-US" sz="1600" b="1" kern="0" baseline="30000" dirty="0">
                <a:solidFill>
                  <a:srgbClr val="7030A0"/>
                </a:solidFill>
                <a:latin typeface="Arial"/>
                <a:cs typeface="Arial"/>
                <a:sym typeface="Arial"/>
              </a:rPr>
              <a:t>10</a:t>
            </a:r>
            <a:r>
              <a:rPr lang="en-US" sz="1600" b="1" kern="0" dirty="0">
                <a:solidFill>
                  <a:srgbClr val="7030A0"/>
                </a:solidFill>
                <a:latin typeface="Arial"/>
                <a:cs typeface="Arial"/>
                <a:sym typeface="Arial"/>
              </a:rPr>
              <a:t>UWM </a:t>
            </a:r>
            <a:r>
              <a:rPr lang="en-US" sz="1600" b="1" kern="0" baseline="30000" dirty="0">
                <a:solidFill>
                  <a:srgbClr val="7030A0"/>
                </a:solidFill>
                <a:latin typeface="Arial"/>
                <a:cs typeface="Arial"/>
                <a:sym typeface="Arial"/>
              </a:rPr>
              <a:t>11</a:t>
            </a:r>
            <a:r>
              <a:rPr lang="en-US" sz="1600" b="1" kern="0" dirty="0">
                <a:solidFill>
                  <a:srgbClr val="7030A0"/>
                </a:solidFill>
                <a:latin typeface="Arial"/>
                <a:cs typeface="Arial"/>
                <a:sym typeface="Arial"/>
              </a:rPr>
              <a:t>RT Solutions Inc </a:t>
            </a:r>
            <a:r>
              <a:rPr lang="en-US" sz="1600" b="1" kern="0" baseline="30000" dirty="0">
                <a:solidFill>
                  <a:srgbClr val="7030A0"/>
                </a:solidFill>
                <a:latin typeface="Arial"/>
                <a:cs typeface="Arial"/>
                <a:sym typeface="Arial"/>
              </a:rPr>
              <a:t>12</a:t>
            </a:r>
            <a:r>
              <a:rPr lang="en-US" sz="1600" b="1" kern="0" dirty="0">
                <a:solidFill>
                  <a:srgbClr val="7030A0"/>
                </a:solidFill>
                <a:latin typeface="Arial"/>
                <a:cs typeface="Arial"/>
                <a:sym typeface="Arial"/>
              </a:rPr>
              <a:t>NOAA </a:t>
            </a:r>
            <a:r>
              <a:rPr lang="en-US" sz="1600" b="1" kern="0" baseline="30000" dirty="0">
                <a:solidFill>
                  <a:srgbClr val="7030A0"/>
                </a:solidFill>
                <a:latin typeface="Arial"/>
                <a:cs typeface="Arial"/>
                <a:sym typeface="Arial"/>
              </a:rPr>
              <a:t>13</a:t>
            </a:r>
            <a:r>
              <a:rPr lang="en-US" sz="1600" b="1" kern="0" dirty="0">
                <a:solidFill>
                  <a:srgbClr val="7030A0"/>
                </a:solidFill>
                <a:latin typeface="Arial"/>
                <a:cs typeface="Arial"/>
                <a:sym typeface="Arial"/>
              </a:rPr>
              <a:t>UI </a:t>
            </a:r>
            <a:r>
              <a:rPr lang="en-US" sz="1600" b="1" kern="0" baseline="30000" dirty="0">
                <a:solidFill>
                  <a:srgbClr val="7030A0"/>
                </a:solidFill>
                <a:latin typeface="Arial"/>
                <a:cs typeface="Arial"/>
                <a:sym typeface="Arial"/>
              </a:rPr>
              <a:t>14</a:t>
            </a:r>
            <a:r>
              <a:rPr lang="en-US" sz="1600" b="1" kern="0" dirty="0">
                <a:solidFill>
                  <a:srgbClr val="7030A0"/>
                </a:solidFill>
                <a:latin typeface="Arial"/>
                <a:cs typeface="Arial"/>
                <a:sym typeface="Arial"/>
              </a:rPr>
              <a:t>UCAR</a:t>
            </a:r>
          </a:p>
          <a:p>
            <a:pPr algn="r" eaLnBrk="1" hangingPunct="1">
              <a:spcBef>
                <a:spcPts val="600"/>
              </a:spcBef>
              <a:buClr>
                <a:srgbClr val="000000"/>
              </a:buClr>
              <a:defRPr/>
            </a:pPr>
            <a:r>
              <a:rPr lang="en-US" sz="1800" b="1" dirty="0">
                <a:solidFill>
                  <a:srgbClr val="0070C0"/>
                </a:solidFill>
                <a:cs typeface="Arial" charset="0"/>
              </a:rPr>
              <a:t>17</a:t>
            </a:r>
            <a:r>
              <a:rPr lang="en-US" sz="1800" b="1" baseline="30000" dirty="0">
                <a:solidFill>
                  <a:srgbClr val="0070C0"/>
                </a:solidFill>
                <a:cs typeface="Arial" charset="0"/>
              </a:rPr>
              <a:t>th</a:t>
            </a:r>
            <a:r>
              <a:rPr lang="en-US" sz="1800" b="1" dirty="0">
                <a:solidFill>
                  <a:srgbClr val="0070C0"/>
                </a:solidFill>
                <a:cs typeface="Arial" charset="0"/>
              </a:rPr>
              <a:t> HITRAN Database Conference</a:t>
            </a:r>
          </a:p>
          <a:p>
            <a:pPr algn="r" eaLnBrk="1" hangingPunct="1">
              <a:buClr>
                <a:srgbClr val="000000"/>
              </a:buClr>
              <a:defRPr/>
            </a:pPr>
            <a:r>
              <a:rPr lang="en-US" sz="1800" b="1" dirty="0">
                <a:solidFill>
                  <a:srgbClr val="0070C0"/>
                </a:solidFill>
                <a:cs typeface="Arial" charset="0"/>
              </a:rPr>
              <a:t>June 24, 2024</a:t>
            </a:r>
          </a:p>
        </p:txBody>
      </p:sp>
      <p:sp>
        <p:nvSpPr>
          <p:cNvPr id="4" name="AutoShape 4" descr="AGU23, , San Francisco">
            <a:extLst>
              <a:ext uri="{FF2B5EF4-FFF2-40B4-BE49-F238E27FC236}">
                <a16:creationId xmlns:a16="http://schemas.microsoft.com/office/drawing/2014/main" id="{B53FE407-700D-9A78-9191-BD33236EAF2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AGU23, , San Francisco">
            <a:extLst>
              <a:ext uri="{FF2B5EF4-FFF2-40B4-BE49-F238E27FC236}">
                <a16:creationId xmlns:a16="http://schemas.microsoft.com/office/drawing/2014/main" id="{13F5CB6C-9972-4F13-FB8A-BDB18CF6FE96}"/>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oup photo">
            <a:extLst>
              <a:ext uri="{FF2B5EF4-FFF2-40B4-BE49-F238E27FC236}">
                <a16:creationId xmlns:a16="http://schemas.microsoft.com/office/drawing/2014/main" id="{E395B503-26C4-5049-6825-F0E94EFFD6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1386" y="3747723"/>
            <a:ext cx="10216822" cy="3110277"/>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BD24870C-5E4D-4EEE-A9C3-44B08BEE4ECD}"/>
              </a:ext>
            </a:extLst>
          </p:cNvPr>
          <p:cNvSpPr>
            <a:spLocks noGrp="1"/>
          </p:cNvSpPr>
          <p:nvPr>
            <p:ph idx="1"/>
          </p:nvPr>
        </p:nvSpPr>
        <p:spPr>
          <a:xfrm>
            <a:off x="470369" y="975701"/>
            <a:ext cx="11098857" cy="2667009"/>
          </a:xfrm>
        </p:spPr>
        <p:txBody>
          <a:bodyPr/>
          <a:lstStyle/>
          <a:p>
            <a:pPr>
              <a:spcBef>
                <a:spcPts val="300"/>
              </a:spcBef>
              <a:buFont typeface="Wingdings" pitchFamily="2" charset="2"/>
              <a:buChar char="Ø"/>
            </a:pPr>
            <a:r>
              <a:rPr lang="en-US" b="1" dirty="0"/>
              <a:t>Introduction</a:t>
            </a:r>
          </a:p>
          <a:p>
            <a:pPr>
              <a:spcBef>
                <a:spcPts val="300"/>
              </a:spcBef>
              <a:buFont typeface="Wingdings" pitchFamily="2" charset="2"/>
              <a:buChar char="Ø"/>
            </a:pPr>
            <a:r>
              <a:rPr lang="en-US" b="1" dirty="0"/>
              <a:t>TEMPO Science Overview</a:t>
            </a:r>
          </a:p>
          <a:p>
            <a:pPr>
              <a:spcBef>
                <a:spcPts val="300"/>
              </a:spcBef>
              <a:buFont typeface="Wingdings" pitchFamily="2" charset="2"/>
              <a:buChar char="Ø"/>
            </a:pPr>
            <a:r>
              <a:rPr lang="en-US" b="1" dirty="0"/>
              <a:t>TEMPO Instrument and Operation</a:t>
            </a:r>
          </a:p>
          <a:p>
            <a:pPr>
              <a:spcBef>
                <a:spcPts val="300"/>
              </a:spcBef>
              <a:buFont typeface="Wingdings" pitchFamily="2" charset="2"/>
              <a:buChar char="Ø"/>
            </a:pPr>
            <a:r>
              <a:rPr lang="en-US" b="1" dirty="0"/>
              <a:t>TEMPO Data Products</a:t>
            </a:r>
          </a:p>
          <a:p>
            <a:pPr>
              <a:spcBef>
                <a:spcPts val="300"/>
              </a:spcBef>
              <a:buFont typeface="Wingdings" pitchFamily="2" charset="2"/>
              <a:buChar char="Ø"/>
            </a:pPr>
            <a:r>
              <a:rPr lang="en-US" b="1" dirty="0"/>
              <a:t>Commissioning/Early Nominal Operation &amp; Validation Results</a:t>
            </a:r>
          </a:p>
          <a:p>
            <a:pPr>
              <a:spcBef>
                <a:spcPts val="300"/>
              </a:spcBef>
              <a:buFont typeface="Wingdings" pitchFamily="2" charset="2"/>
              <a:buChar char="Ø"/>
            </a:pPr>
            <a:r>
              <a:rPr lang="en-US" b="1" dirty="0"/>
              <a:t>Summary and Outlook</a:t>
            </a:r>
          </a:p>
        </p:txBody>
      </p:sp>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a:t>Outline</a:t>
            </a:r>
          </a:p>
        </p:txBody>
      </p:sp>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a:t>
            </a:fld>
            <a:endParaRPr kumimoji="0" lang="en-US" sz="1600" b="0" i="0" u="none" strike="noStrike" kern="0" cap="none" spc="0" normalizeH="0" baseline="0" noProof="0">
              <a:ln>
                <a:noFill/>
              </a:ln>
              <a:solidFill>
                <a:prstClr val="black">
                  <a:tint val="75000"/>
                </a:prstClr>
              </a:solidFill>
              <a:effectLst/>
              <a:uLnTx/>
              <a:uFillTx/>
              <a:latin typeface="Arial"/>
              <a:cs typeface="Arial"/>
              <a:sym typeface="Arial"/>
            </a:endParaRPr>
          </a:p>
        </p:txBody>
      </p:sp>
      <p:sp>
        <p:nvSpPr>
          <p:cNvPr id="4" name="Footer Placeholder 4">
            <a:extLst>
              <a:ext uri="{FF2B5EF4-FFF2-40B4-BE49-F238E27FC236}">
                <a16:creationId xmlns:a16="http://schemas.microsoft.com/office/drawing/2014/main" id="{4BC75758-DACF-6EE7-0A90-CC2B7E7BE178}"/>
              </a:ext>
            </a:extLst>
          </p:cNvPr>
          <p:cNvSpPr>
            <a:spLocks noGrp="1"/>
          </p:cNvSpPr>
          <p:nvPr>
            <p:ph type="ftr" sz="quarter" idx="11"/>
          </p:nvPr>
        </p:nvSpPr>
        <p:spPr>
          <a:xfrm>
            <a:off x="3879867" y="6670397"/>
            <a:ext cx="4635500" cy="182880"/>
          </a:xfrm>
        </p:spPr>
        <p:txBody>
          <a:bodyPr/>
          <a:lstStyle/>
          <a:p>
            <a:r>
              <a:rPr lang="en-US"/>
              <a:t>Joint STM for TEMPO, GEO-XO ACX, &amp; </a:t>
            </a:r>
            <a:r>
              <a:rPr lang="en-US" err="1"/>
              <a:t>TOLNet</a:t>
            </a:r>
            <a:r>
              <a:rPr lang="en-US"/>
              <a:t> 2023</a:t>
            </a:r>
          </a:p>
        </p:txBody>
      </p:sp>
    </p:spTree>
    <p:extLst>
      <p:ext uri="{BB962C8B-B14F-4D97-AF65-F5344CB8AC3E}">
        <p14:creationId xmlns:p14="http://schemas.microsoft.com/office/powerpoint/2010/main" val="3545482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pic>
        <p:nvPicPr>
          <p:cNvPr id="9" name="Picture 8">
            <a:extLst>
              <a:ext uri="{FF2B5EF4-FFF2-40B4-BE49-F238E27FC236}">
                <a16:creationId xmlns:a16="http://schemas.microsoft.com/office/drawing/2014/main" id="{4C8F95CF-4295-AF4F-BC98-0ED1EE1DE18E}"/>
              </a:ext>
            </a:extLst>
          </p:cNvPr>
          <p:cNvPicPr>
            <a:picLocks noChangeAspect="1"/>
          </p:cNvPicPr>
          <p:nvPr/>
        </p:nvPicPr>
        <p:blipFill>
          <a:blip r:embed="rId3"/>
          <a:stretch>
            <a:fillRect/>
          </a:stretch>
        </p:blipFill>
        <p:spPr>
          <a:xfrm>
            <a:off x="3195622" y="84555"/>
            <a:ext cx="3467748" cy="4042080"/>
          </a:xfrm>
          <a:prstGeom prst="rect">
            <a:avLst/>
          </a:prstGeom>
          <a:ln w="38100">
            <a:solidFill>
              <a:schemeClr val="tx1"/>
            </a:solidFill>
          </a:ln>
        </p:spPr>
      </p:pic>
      <p:pic>
        <p:nvPicPr>
          <p:cNvPr id="11" name="Picture 10">
            <a:extLst>
              <a:ext uri="{FF2B5EF4-FFF2-40B4-BE49-F238E27FC236}">
                <a16:creationId xmlns:a16="http://schemas.microsoft.com/office/drawing/2014/main" id="{A98BF12F-4701-654E-8A40-946B1F74FAF8}"/>
              </a:ext>
            </a:extLst>
          </p:cNvPr>
          <p:cNvPicPr>
            <a:picLocks noChangeAspect="1"/>
          </p:cNvPicPr>
          <p:nvPr/>
        </p:nvPicPr>
        <p:blipFill>
          <a:blip r:embed="rId4"/>
          <a:stretch>
            <a:fillRect/>
          </a:stretch>
        </p:blipFill>
        <p:spPr>
          <a:xfrm>
            <a:off x="6844735" y="84555"/>
            <a:ext cx="5125663" cy="2149812"/>
          </a:xfrm>
          <a:prstGeom prst="rect">
            <a:avLst/>
          </a:prstGeom>
        </p:spPr>
      </p:pic>
      <p:pic>
        <p:nvPicPr>
          <p:cNvPr id="13" name="Picture 12">
            <a:extLst>
              <a:ext uri="{FF2B5EF4-FFF2-40B4-BE49-F238E27FC236}">
                <a16:creationId xmlns:a16="http://schemas.microsoft.com/office/drawing/2014/main" id="{97205582-370A-524A-927E-8337821E3CB3}"/>
              </a:ext>
            </a:extLst>
          </p:cNvPr>
          <p:cNvPicPr>
            <a:picLocks noChangeAspect="1"/>
          </p:cNvPicPr>
          <p:nvPr/>
        </p:nvPicPr>
        <p:blipFill>
          <a:blip r:embed="rId5"/>
          <a:stretch>
            <a:fillRect/>
          </a:stretch>
        </p:blipFill>
        <p:spPr>
          <a:xfrm>
            <a:off x="5233286" y="2340167"/>
            <a:ext cx="3041535" cy="4361268"/>
          </a:xfrm>
          <a:prstGeom prst="rect">
            <a:avLst/>
          </a:prstGeom>
          <a:ln w="38100">
            <a:solidFill>
              <a:schemeClr val="tx1"/>
            </a:solidFill>
          </a:ln>
        </p:spPr>
      </p:pic>
      <p:pic>
        <p:nvPicPr>
          <p:cNvPr id="15" name="Picture 14">
            <a:extLst>
              <a:ext uri="{FF2B5EF4-FFF2-40B4-BE49-F238E27FC236}">
                <a16:creationId xmlns:a16="http://schemas.microsoft.com/office/drawing/2014/main" id="{AA99AC14-2B4D-1442-A64B-E1FC871E2304}"/>
              </a:ext>
            </a:extLst>
          </p:cNvPr>
          <p:cNvPicPr>
            <a:picLocks noChangeAspect="1"/>
          </p:cNvPicPr>
          <p:nvPr/>
        </p:nvPicPr>
        <p:blipFill>
          <a:blip r:embed="rId6"/>
          <a:stretch>
            <a:fillRect/>
          </a:stretch>
        </p:blipFill>
        <p:spPr>
          <a:xfrm>
            <a:off x="133784" y="84555"/>
            <a:ext cx="2880472" cy="4270093"/>
          </a:xfrm>
          <a:prstGeom prst="rect">
            <a:avLst/>
          </a:prstGeom>
          <a:ln w="38100">
            <a:solidFill>
              <a:schemeClr val="tx1"/>
            </a:solidFill>
          </a:ln>
        </p:spPr>
      </p:pic>
      <p:pic>
        <p:nvPicPr>
          <p:cNvPr id="17" name="Picture 16">
            <a:extLst>
              <a:ext uri="{FF2B5EF4-FFF2-40B4-BE49-F238E27FC236}">
                <a16:creationId xmlns:a16="http://schemas.microsoft.com/office/drawing/2014/main" id="{C6DD4FC7-AD9B-CE48-9EE9-9F6CEAD722D8}"/>
              </a:ext>
            </a:extLst>
          </p:cNvPr>
          <p:cNvPicPr>
            <a:picLocks noChangeAspect="1"/>
          </p:cNvPicPr>
          <p:nvPr/>
        </p:nvPicPr>
        <p:blipFill>
          <a:blip r:embed="rId7"/>
          <a:stretch>
            <a:fillRect/>
          </a:stretch>
        </p:blipFill>
        <p:spPr>
          <a:xfrm>
            <a:off x="8403594" y="2503103"/>
            <a:ext cx="3632301" cy="4035397"/>
          </a:xfrm>
          <a:prstGeom prst="rect">
            <a:avLst/>
          </a:prstGeom>
          <a:ln w="38100">
            <a:solidFill>
              <a:schemeClr val="tx1"/>
            </a:solidFill>
          </a:ln>
        </p:spPr>
      </p:pic>
      <p:pic>
        <p:nvPicPr>
          <p:cNvPr id="7" name="Picture 6">
            <a:extLst>
              <a:ext uri="{FF2B5EF4-FFF2-40B4-BE49-F238E27FC236}">
                <a16:creationId xmlns:a16="http://schemas.microsoft.com/office/drawing/2014/main" id="{51FA0591-3280-AC4A-9CE3-778C0615B5FD}"/>
              </a:ext>
            </a:extLst>
          </p:cNvPr>
          <p:cNvPicPr>
            <a:picLocks noChangeAspect="1"/>
          </p:cNvPicPr>
          <p:nvPr/>
        </p:nvPicPr>
        <p:blipFill>
          <a:blip r:embed="rId8"/>
          <a:stretch>
            <a:fillRect/>
          </a:stretch>
        </p:blipFill>
        <p:spPr>
          <a:xfrm>
            <a:off x="133784" y="4455813"/>
            <a:ext cx="6132576" cy="2303807"/>
          </a:xfrm>
          <a:prstGeom prst="rect">
            <a:avLst/>
          </a:prstGeom>
          <a:ln w="38100">
            <a:solidFill>
              <a:schemeClr val="tx1"/>
            </a:solidFill>
          </a:ln>
        </p:spPr>
      </p:pic>
    </p:spTree>
    <p:extLst>
      <p:ext uri="{BB962C8B-B14F-4D97-AF65-F5344CB8AC3E}">
        <p14:creationId xmlns:p14="http://schemas.microsoft.com/office/powerpoint/2010/main" val="2263785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E4C391-DF5D-C9A7-E7A8-FA1F46B7DA36}"/>
              </a:ext>
            </a:extLst>
          </p:cNvPr>
          <p:cNvPicPr>
            <a:picLocks noChangeAspect="1"/>
          </p:cNvPicPr>
          <p:nvPr/>
        </p:nvPicPr>
        <p:blipFill rotWithShape="1">
          <a:blip r:embed="rId3"/>
          <a:srcRect t="19774"/>
          <a:stretch/>
        </p:blipFill>
        <p:spPr>
          <a:xfrm>
            <a:off x="-6474" y="1056640"/>
            <a:ext cx="12198474" cy="5801360"/>
          </a:xfrm>
          <a:prstGeom prst="rect">
            <a:avLst/>
          </a:prstGeom>
          <a:noFill/>
        </p:spPr>
      </p:pic>
      <p:sp>
        <p:nvSpPr>
          <p:cNvPr id="15" name="Title 4">
            <a:extLst>
              <a:ext uri="{FF2B5EF4-FFF2-40B4-BE49-F238E27FC236}">
                <a16:creationId xmlns:a16="http://schemas.microsoft.com/office/drawing/2014/main" id="{6F409CA5-C05B-A949-BB52-24FA62656533}"/>
              </a:ext>
            </a:extLst>
          </p:cNvPr>
          <p:cNvSpPr>
            <a:spLocks noGrp="1"/>
          </p:cNvSpPr>
          <p:nvPr>
            <p:ph type="title"/>
          </p:nvPr>
        </p:nvSpPr>
        <p:spPr>
          <a:xfrm>
            <a:off x="0" y="0"/>
            <a:ext cx="12192000" cy="975701"/>
          </a:xfrm>
        </p:spPr>
        <p:txBody>
          <a:bodyPr anchor="ctr">
            <a:normAutofit/>
          </a:bodyPr>
          <a:lstStyle/>
          <a:p>
            <a:r>
              <a:rPr lang="en-US" dirty="0"/>
              <a:t>Why Does Air Quality Matter in the USA?</a:t>
            </a:r>
          </a:p>
        </p:txBody>
      </p:sp>
      <p:sp>
        <p:nvSpPr>
          <p:cNvPr id="20" name="Slide Number Placeholder 3">
            <a:extLst>
              <a:ext uri="{FF2B5EF4-FFF2-40B4-BE49-F238E27FC236}">
                <a16:creationId xmlns:a16="http://schemas.microsoft.com/office/drawing/2014/main" id="{11AF0E3C-CA20-F0E2-708C-388A32F3927D}"/>
              </a:ext>
            </a:extLst>
          </p:cNvPr>
          <p:cNvSpPr>
            <a:spLocks noGrp="1"/>
          </p:cNvSpPr>
          <p:nvPr>
            <p:ph type="sldNum" sz="quarter" idx="12"/>
          </p:nvPr>
        </p:nvSpPr>
        <p:spPr>
          <a:xfrm>
            <a:off x="9448800" y="6621140"/>
            <a:ext cx="2743200" cy="182880"/>
          </a:xfrm>
        </p:spPr>
        <p:txBody>
          <a:bodyPr/>
          <a:lstStyle/>
          <a:p>
            <a:pPr>
              <a:spcAft>
                <a:spcPts val="600"/>
              </a:spcAft>
            </a:pPr>
            <a:fld id="{DA0E24C6-B8C2-40F0-BF2D-44D0E3E3802A}" type="slidenum">
              <a:rPr lang="en-US" smtClean="0"/>
              <a:pPr>
                <a:spcAft>
                  <a:spcPts val="600"/>
                </a:spcAft>
              </a:pPr>
              <a:t>4</a:t>
            </a:fld>
            <a:endParaRPr lang="en-US"/>
          </a:p>
        </p:txBody>
      </p:sp>
      <p:sp>
        <p:nvSpPr>
          <p:cNvPr id="12" name="TextBox 2, chunk 1">
            <a:extLst>
              <a:ext uri="{FF2B5EF4-FFF2-40B4-BE49-F238E27FC236}">
                <a16:creationId xmlns:a16="http://schemas.microsoft.com/office/drawing/2014/main" id="{FD3B1C17-501F-0A32-BEC9-B8489C31CE2F}"/>
              </a:ext>
            </a:extLst>
          </p:cNvPr>
          <p:cNvSpPr txBox="1"/>
          <p:nvPr/>
        </p:nvSpPr>
        <p:spPr>
          <a:xfrm>
            <a:off x="4455918" y="2035087"/>
            <a:ext cx="6440681" cy="885349"/>
          </a:xfrm>
          <a:prstGeom prst="roundRect">
            <a:avLst/>
          </a:prstGeom>
          <a:solidFill>
            <a:srgbClr val="77BE44"/>
          </a:solidFill>
          <a:effectLst>
            <a:outerShdw blurRad="114300" dist="63500" dir="2700000" algn="tl" rotWithShape="0">
              <a:prstClr val="black">
                <a:alpha val="53000"/>
              </a:prstClr>
            </a:outerShdw>
          </a:effectLst>
        </p:spPr>
        <p:txBody>
          <a:bodyPr wrap="square" lIns="640080" tIns="91440" bIns="91440" numCol="1" rtlCol="0">
            <a:spAutoFit/>
          </a:bodyPr>
          <a:lstStyle>
            <a:defPPr marR="0" lvl="0" algn="l" rtl="0">
              <a:lnSpc>
                <a:spcPct val="100000"/>
              </a:lnSpc>
              <a:spcBef>
                <a:spcPts val="0"/>
              </a:spcBef>
              <a:spcAft>
                <a:spcPts val="0"/>
              </a:spcAft>
            </a:defPPr>
            <a:lvl2pPr defTabSz="914400" eaLnBrk="1" fontAlgn="auto" latinLnBrk="0" hangingPunct="1">
              <a:spcBef>
                <a:spcPts val="1200"/>
              </a:spcBef>
              <a:spcAft>
                <a:spcPts val="1200"/>
              </a:spcAft>
              <a:buClr>
                <a:prstClr val="black"/>
              </a:buClr>
              <a:buSzTx/>
              <a:tabLst/>
              <a:defRPr kumimoji="0" sz="1800" b="1" kern="1200" spc="0" normalizeH="0" baseline="0">
                <a:ln>
                  <a:noFill/>
                </a:ln>
                <a:solidFill>
                  <a:schemeClr val="tx1"/>
                </a:solidFill>
                <a:effectLst/>
                <a:uLnTx/>
                <a:uFillTx/>
                <a:ea typeface="Roboto" panose="02000000000000000000" pitchFamily="2" charset="0"/>
              </a:defRPr>
            </a:lvl2pPr>
          </a:lstStyle>
          <a:p>
            <a:pPr marL="0" marR="0" lvl="1" indent="0" algn="l" defTabSz="914400" rtl="0" eaLnBrk="1" fontAlgn="auto" latinLnBrk="0" hangingPunct="1">
              <a:lnSpc>
                <a:spcPct val="100000"/>
              </a:lnSpc>
              <a:spcBef>
                <a:spcPts val="1200"/>
              </a:spcBef>
              <a:spcAft>
                <a:spcPts val="1200"/>
              </a:spcAft>
              <a:buClr>
                <a:prstClr val="black"/>
              </a:buClr>
              <a:buSzTx/>
              <a:buFont typeface="Roboto" panose="02000000000000000000" pitchFamily="2" charset="0"/>
              <a:buNone/>
              <a:tabLst/>
              <a:defRPr/>
            </a:pPr>
            <a:r>
              <a:rPr kumimoji="0" lang="en-US" sz="20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sym typeface="Roboto" panose="02000000000000000000" pitchFamily="2" charset="0"/>
              </a:rPr>
              <a:t>Climate change is making the job </a:t>
            </a:r>
            <a:br>
              <a:rPr kumimoji="0" lang="en-US" sz="20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sym typeface="Roboto" panose="02000000000000000000" pitchFamily="2" charset="0"/>
              </a:rPr>
            </a:br>
            <a:r>
              <a:rPr kumimoji="0" lang="en-US" sz="20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sym typeface="Roboto" panose="02000000000000000000" pitchFamily="2" charset="0"/>
              </a:rPr>
              <a:t>of cleaning up the air more difficult</a:t>
            </a:r>
          </a:p>
        </p:txBody>
      </p:sp>
      <p:sp>
        <p:nvSpPr>
          <p:cNvPr id="13" name="TextBox 2, chunk 1">
            <a:extLst>
              <a:ext uri="{FF2B5EF4-FFF2-40B4-BE49-F238E27FC236}">
                <a16:creationId xmlns:a16="http://schemas.microsoft.com/office/drawing/2014/main" id="{AABBF938-B5BE-C45F-6731-FEBF3877937F}"/>
              </a:ext>
            </a:extLst>
          </p:cNvPr>
          <p:cNvSpPr txBox="1"/>
          <p:nvPr/>
        </p:nvSpPr>
        <p:spPr>
          <a:xfrm>
            <a:off x="4455919" y="3340837"/>
            <a:ext cx="6440680" cy="885349"/>
          </a:xfrm>
          <a:prstGeom prst="roundRect">
            <a:avLst/>
          </a:prstGeom>
          <a:solidFill>
            <a:srgbClr val="1A9CD9"/>
          </a:solidFill>
          <a:effectLst>
            <a:outerShdw blurRad="114300" dist="63500" dir="2700000" algn="tl" rotWithShape="0">
              <a:prstClr val="black">
                <a:alpha val="53000"/>
              </a:prstClr>
            </a:outerShdw>
          </a:effectLst>
        </p:spPr>
        <p:txBody>
          <a:bodyPr wrap="square" lIns="640080" tIns="91440" bIns="91440" numCol="1" rtlCol="0">
            <a:spAutoFit/>
          </a:bodyPr>
          <a:lstStyle>
            <a:defPPr marR="0" lvl="0" algn="l" rtl="0">
              <a:lnSpc>
                <a:spcPct val="100000"/>
              </a:lnSpc>
              <a:spcBef>
                <a:spcPts val="0"/>
              </a:spcBef>
              <a:spcAft>
                <a:spcPts val="0"/>
              </a:spcAft>
            </a:defPPr>
            <a:lvl2pPr defTabSz="914400" eaLnBrk="1" fontAlgn="auto" latinLnBrk="0" hangingPunct="1">
              <a:spcBef>
                <a:spcPts val="1200"/>
              </a:spcBef>
              <a:spcAft>
                <a:spcPts val="1200"/>
              </a:spcAft>
              <a:buClr>
                <a:prstClr val="black"/>
              </a:buClr>
              <a:buSzTx/>
              <a:tabLst/>
              <a:defRPr kumimoji="0" sz="1800" b="1" kern="1200" spc="0" normalizeH="0" baseline="0">
                <a:ln>
                  <a:noFill/>
                </a:ln>
                <a:solidFill>
                  <a:schemeClr val="tx1"/>
                </a:solidFill>
                <a:effectLst/>
                <a:uLnTx/>
                <a:uFillTx/>
                <a:ea typeface="Roboto" panose="02000000000000000000" pitchFamily="2" charset="0"/>
              </a:defRPr>
            </a:lvl2pPr>
          </a:lstStyle>
          <a:p>
            <a:pPr marL="0" marR="0" lvl="1" indent="0" algn="l" defTabSz="914400" rtl="0" eaLnBrk="1" fontAlgn="auto" latinLnBrk="0" hangingPunct="1">
              <a:lnSpc>
                <a:spcPct val="100000"/>
              </a:lnSpc>
              <a:spcBef>
                <a:spcPts val="1200"/>
              </a:spcBef>
              <a:spcAft>
                <a:spcPts val="1200"/>
              </a:spcAft>
              <a:buClr>
                <a:prstClr val="black"/>
              </a:buClr>
              <a:buSzTx/>
              <a:buFont typeface="Roboto" panose="02000000000000000000" pitchFamily="2" charset="0"/>
              <a:buNone/>
              <a:tabLst/>
              <a:defRPr/>
            </a:pPr>
            <a:r>
              <a:rPr kumimoji="0" lang="en-US" sz="20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sym typeface="Roboto" panose="02000000000000000000" pitchFamily="2" charset="0"/>
              </a:rPr>
              <a:t>1 in 3 Americans lives with </a:t>
            </a:r>
            <a:br>
              <a:rPr kumimoji="0" lang="en-US" sz="20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sym typeface="Roboto" panose="02000000000000000000" pitchFamily="2" charset="0"/>
              </a:rPr>
            </a:br>
            <a:r>
              <a:rPr kumimoji="0" lang="en-US" sz="20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sym typeface="Roboto" panose="02000000000000000000" pitchFamily="2" charset="0"/>
              </a:rPr>
              <a:t>unhealthy levels of air pollution</a:t>
            </a:r>
          </a:p>
        </p:txBody>
      </p:sp>
      <p:sp>
        <p:nvSpPr>
          <p:cNvPr id="14" name="TextBox 2, chunk 1">
            <a:extLst>
              <a:ext uri="{FF2B5EF4-FFF2-40B4-BE49-F238E27FC236}">
                <a16:creationId xmlns:a16="http://schemas.microsoft.com/office/drawing/2014/main" id="{C0F94315-4CB3-8550-B3FA-A0645114996B}"/>
              </a:ext>
            </a:extLst>
          </p:cNvPr>
          <p:cNvSpPr txBox="1"/>
          <p:nvPr/>
        </p:nvSpPr>
        <p:spPr>
          <a:xfrm>
            <a:off x="4455919" y="4529668"/>
            <a:ext cx="6440680" cy="885349"/>
          </a:xfrm>
          <a:prstGeom prst="roundRect">
            <a:avLst/>
          </a:prstGeom>
          <a:solidFill>
            <a:srgbClr val="8664AB"/>
          </a:solidFill>
          <a:effectLst>
            <a:outerShdw blurRad="114300" dist="63500" dir="2700000" algn="tl" rotWithShape="0">
              <a:prstClr val="black">
                <a:alpha val="53000"/>
              </a:prstClr>
            </a:outerShdw>
          </a:effectLst>
        </p:spPr>
        <p:txBody>
          <a:bodyPr wrap="square" lIns="640080" tIns="91440" bIns="91440" numCol="1" rtlCol="0">
            <a:spAutoFit/>
          </a:bodyPr>
          <a:lstStyle>
            <a:defPPr marR="0" lvl="0" algn="l" rtl="0">
              <a:lnSpc>
                <a:spcPct val="100000"/>
              </a:lnSpc>
              <a:spcBef>
                <a:spcPts val="0"/>
              </a:spcBef>
              <a:spcAft>
                <a:spcPts val="0"/>
              </a:spcAft>
            </a:defPPr>
            <a:lvl2pPr defTabSz="914400" eaLnBrk="1" fontAlgn="auto" latinLnBrk="0" hangingPunct="1">
              <a:spcBef>
                <a:spcPts val="1200"/>
              </a:spcBef>
              <a:spcAft>
                <a:spcPts val="1200"/>
              </a:spcAft>
              <a:buClr>
                <a:prstClr val="black"/>
              </a:buClr>
              <a:buSzTx/>
              <a:tabLst/>
              <a:defRPr kumimoji="0" sz="1800" b="1" kern="1200" spc="0" normalizeH="0" baseline="0">
                <a:ln>
                  <a:noFill/>
                </a:ln>
                <a:solidFill>
                  <a:schemeClr val="tx1"/>
                </a:solidFill>
                <a:effectLst/>
                <a:uLnTx/>
                <a:uFillTx/>
                <a:ea typeface="Roboto" panose="02000000000000000000" pitchFamily="2" charset="0"/>
              </a:defRPr>
            </a:lvl2pPr>
          </a:lstStyle>
          <a:p>
            <a:pPr marL="0" marR="0" lvl="0" indent="0" algn="l" defTabSz="914400" rtl="0" eaLnBrk="1" fontAlgn="auto" latinLnBrk="0" hangingPunct="1">
              <a:lnSpc>
                <a:spcPct val="100000"/>
              </a:lnSpc>
              <a:spcBef>
                <a:spcPts val="0"/>
              </a:spcBef>
              <a:spcAft>
                <a:spcPts val="0"/>
              </a:spcAft>
              <a:buClr>
                <a:srgbClr val="000000"/>
              </a:buClr>
              <a:buSzTx/>
              <a:buFont typeface="Roboto" panose="02000000000000000000" pitchFamily="2" charset="0"/>
              <a:buNone/>
              <a:tabLst/>
              <a:defRPr/>
            </a:pPr>
            <a:r>
              <a:rPr kumimoji="0" lang="en-US" sz="20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sym typeface="Roboto" panose="02000000000000000000" pitchFamily="2" charset="0"/>
              </a:rPr>
              <a:t>People of color are 3.7x as likely to </a:t>
            </a:r>
            <a:br>
              <a:rPr kumimoji="0" lang="en-US" sz="20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sym typeface="Roboto" panose="02000000000000000000" pitchFamily="2" charset="0"/>
              </a:rPr>
            </a:br>
            <a:r>
              <a:rPr kumimoji="0" lang="en-US" sz="2000" b="1" i="0" u="none" strike="noStrike" kern="1200" cap="none" spc="0" normalizeH="0" baseline="0" noProof="0" dirty="0">
                <a:ln>
                  <a:noFill/>
                </a:ln>
                <a:solidFill>
                  <a:srgbClr val="FFFFFF"/>
                </a:solidFill>
                <a:effectLst/>
                <a:uLnTx/>
                <a:uFillTx/>
                <a:latin typeface="Roboto"/>
                <a:ea typeface="Roboto" panose="02000000000000000000" pitchFamily="2" charset="0"/>
                <a:cs typeface="+mn-cs"/>
                <a:sym typeface="Roboto" panose="02000000000000000000" pitchFamily="2" charset="0"/>
              </a:rPr>
              <a:t>live in areas of unhealthy air pollution</a:t>
            </a:r>
            <a:endParaRPr kumimoji="0" lang="en-US" sz="1600" b="0" i="0" u="none" strike="noStrike" kern="0" cap="none" spc="0" normalizeH="0" baseline="0" noProof="0" dirty="0">
              <a:ln>
                <a:noFill/>
              </a:ln>
              <a:solidFill>
                <a:srgbClr val="000000"/>
              </a:solidFill>
              <a:effectLst/>
              <a:uLnTx/>
              <a:uFillTx/>
              <a:latin typeface="Roboto"/>
              <a:ea typeface="+mn-ea"/>
              <a:cs typeface="+mn-cs"/>
              <a:sym typeface="Roboto" panose="02000000000000000000" pitchFamily="2" charset="0"/>
            </a:endParaRPr>
          </a:p>
        </p:txBody>
      </p:sp>
      <p:pic>
        <p:nvPicPr>
          <p:cNvPr id="8" name="Picture 7">
            <a:extLst>
              <a:ext uri="{FF2B5EF4-FFF2-40B4-BE49-F238E27FC236}">
                <a16:creationId xmlns:a16="http://schemas.microsoft.com/office/drawing/2014/main" id="{0CAF29F2-ACC4-F62D-D41B-844E63470F4A}"/>
              </a:ext>
            </a:extLst>
          </p:cNvPr>
          <p:cNvPicPr>
            <a:picLocks noChangeAspect="1"/>
          </p:cNvPicPr>
          <p:nvPr/>
        </p:nvPicPr>
        <p:blipFill>
          <a:blip r:embed="rId4"/>
          <a:stretch>
            <a:fillRect/>
          </a:stretch>
        </p:blipFill>
        <p:spPr>
          <a:xfrm rot="21405740">
            <a:off x="1026482" y="1459674"/>
            <a:ext cx="3733993" cy="4838552"/>
          </a:xfrm>
          <a:prstGeom prst="roundRect">
            <a:avLst>
              <a:gd name="adj" fmla="val 2807"/>
            </a:avLst>
          </a:prstGeom>
          <a:effectLst>
            <a:outerShdw blurRad="154675" dist="38100" dir="2700000" algn="tl" rotWithShape="0">
              <a:prstClr val="black">
                <a:alpha val="40000"/>
              </a:prstClr>
            </a:outerShdw>
          </a:effectLst>
        </p:spPr>
      </p:pic>
    </p:spTree>
    <p:extLst>
      <p:ext uri="{BB962C8B-B14F-4D97-AF65-F5344CB8AC3E}">
        <p14:creationId xmlns:p14="http://schemas.microsoft.com/office/powerpoint/2010/main" val="2543354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50"/>
                                        <p:tgtEl>
                                          <p:spTgt spid="12"/>
                                        </p:tgtEl>
                                      </p:cBhvr>
                                    </p:animEffect>
                                  </p:childTnLst>
                                </p:cTn>
                              </p:par>
                              <p:par>
                                <p:cTn id="8" presetID="42" presetClass="path" presetSubtype="0" decel="100000" fill="hold" grpId="1" nodeType="withEffect">
                                  <p:stCondLst>
                                    <p:cond delay="0"/>
                                  </p:stCondLst>
                                  <p:childTnLst>
                                    <p:animMotion origin="layout" path="M -0.01719 -0.00023 L -1.25E-6 1.85185E-6 " pathEditMode="relative" rAng="0" ptsTypes="AA">
                                      <p:cBhvr>
                                        <p:cTn id="9" dur="500" fill="hold"/>
                                        <p:tgtEl>
                                          <p:spTgt spid="12"/>
                                        </p:tgtEl>
                                        <p:attrNameLst>
                                          <p:attrName>ppt_x</p:attrName>
                                          <p:attrName>ppt_y</p:attrName>
                                        </p:attrNameLst>
                                      </p:cBhvr>
                                      <p:rCtr x="859" y="0"/>
                                    </p:animMotion>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250"/>
                                        <p:tgtEl>
                                          <p:spTgt spid="13"/>
                                        </p:tgtEl>
                                      </p:cBhvr>
                                    </p:animEffect>
                                  </p:childTnLst>
                                </p:cTn>
                              </p:par>
                              <p:par>
                                <p:cTn id="15" presetID="42" presetClass="path" presetSubtype="0" decel="100000" fill="hold" grpId="1" nodeType="withEffect">
                                  <p:stCondLst>
                                    <p:cond delay="0"/>
                                  </p:stCondLst>
                                  <p:childTnLst>
                                    <p:animMotion origin="layout" path="M -0.01719 -0.00023 L -1.25E-6 1.85185E-6 " pathEditMode="relative" rAng="0" ptsTypes="AA">
                                      <p:cBhvr>
                                        <p:cTn id="16" dur="500" fill="hold"/>
                                        <p:tgtEl>
                                          <p:spTgt spid="13"/>
                                        </p:tgtEl>
                                        <p:attrNameLst>
                                          <p:attrName>ppt_x</p:attrName>
                                          <p:attrName>ppt_y</p:attrName>
                                        </p:attrNameLst>
                                      </p:cBhvr>
                                      <p:rCtr x="859" y="0"/>
                                    </p:animMotion>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250"/>
                                        <p:tgtEl>
                                          <p:spTgt spid="14"/>
                                        </p:tgtEl>
                                      </p:cBhvr>
                                    </p:animEffect>
                                  </p:childTnLst>
                                </p:cTn>
                              </p:par>
                              <p:par>
                                <p:cTn id="22" presetID="42" presetClass="path" presetSubtype="0" decel="100000" fill="hold" grpId="1" nodeType="withEffect">
                                  <p:stCondLst>
                                    <p:cond delay="0"/>
                                  </p:stCondLst>
                                  <p:childTnLst>
                                    <p:animMotion origin="layout" path="M -0.01719 -0.00023 L -1.25E-6 1.85185E-6 " pathEditMode="relative" rAng="0" ptsTypes="AA">
                                      <p:cBhvr>
                                        <p:cTn id="23" dur="500" fill="hold"/>
                                        <p:tgtEl>
                                          <p:spTgt spid="14"/>
                                        </p:tgtEl>
                                        <p:attrNameLst>
                                          <p:attrName>ppt_x</p:attrName>
                                          <p:attrName>ppt_y</p:attrName>
                                        </p:attrNameLst>
                                      </p:cBhvr>
                                      <p:rCtr x="859"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2" grpId="1" animBg="1"/>
      <p:bldP spid="13" grpId="0" animBg="1"/>
      <p:bldP spid="13" grpId="1" animBg="1"/>
      <p:bldP spid="14" grpId="0" animBg="1"/>
      <p:bldP spid="14"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FAC3119-18C9-4386-3FA5-A1E0C2EBF819}"/>
              </a:ext>
            </a:extLst>
          </p:cNvPr>
          <p:cNvPicPr>
            <a:picLocks noChangeAspect="1"/>
          </p:cNvPicPr>
          <p:nvPr/>
        </p:nvPicPr>
        <p:blipFill rotWithShape="1">
          <a:blip r:embed="rId3"/>
          <a:srcRect r="1" b="-9"/>
          <a:stretch/>
        </p:blipFill>
        <p:spPr>
          <a:xfrm>
            <a:off x="-1" y="1057275"/>
            <a:ext cx="12191999" cy="5800725"/>
          </a:xfrm>
          <a:prstGeom prst="rect">
            <a:avLst/>
          </a:prstGeom>
        </p:spPr>
      </p:pic>
      <p:sp>
        <p:nvSpPr>
          <p:cNvPr id="2" name="Title 1">
            <a:extLst>
              <a:ext uri="{FF2B5EF4-FFF2-40B4-BE49-F238E27FC236}">
                <a16:creationId xmlns:a16="http://schemas.microsoft.com/office/drawing/2014/main" id="{C968F246-EA79-BD47-A5A1-A02BAC90E440}"/>
              </a:ext>
            </a:extLst>
          </p:cNvPr>
          <p:cNvSpPr>
            <a:spLocks noGrp="1"/>
          </p:cNvSpPr>
          <p:nvPr>
            <p:ph type="title"/>
          </p:nvPr>
        </p:nvSpPr>
        <p:spPr>
          <a:xfrm>
            <a:off x="0" y="134273"/>
            <a:ext cx="12191999" cy="775712"/>
          </a:xfrm>
        </p:spPr>
        <p:txBody>
          <a:bodyPr>
            <a:normAutofit/>
          </a:bodyPr>
          <a:lstStyle/>
          <a:p>
            <a:r>
              <a:rPr lang="en-US" sz="3600" dirty="0">
                <a:solidFill>
                  <a:schemeClr val="bg1"/>
                </a:solidFill>
                <a:latin typeface="+mn-lt"/>
              </a:rPr>
              <a:t>Surface Pollution Monitoring</a:t>
            </a:r>
          </a:p>
        </p:txBody>
      </p:sp>
      <p:sp>
        <p:nvSpPr>
          <p:cNvPr id="3" name="Slide Number Placeholder 2">
            <a:extLst>
              <a:ext uri="{FF2B5EF4-FFF2-40B4-BE49-F238E27FC236}">
                <a16:creationId xmlns:a16="http://schemas.microsoft.com/office/drawing/2014/main" id="{B47FF52E-1311-DFC8-E761-F5DC9D2A293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6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6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10" name="Picture 9">
            <a:extLst>
              <a:ext uri="{FF2B5EF4-FFF2-40B4-BE49-F238E27FC236}">
                <a16:creationId xmlns:a16="http://schemas.microsoft.com/office/drawing/2014/main" id="{177C7C85-A056-503F-E518-3BDED6F7AD80}"/>
              </a:ext>
            </a:extLst>
          </p:cNvPr>
          <p:cNvPicPr>
            <a:picLocks noChangeAspect="1"/>
          </p:cNvPicPr>
          <p:nvPr/>
        </p:nvPicPr>
        <p:blipFill rotWithShape="1">
          <a:blip r:embed="rId4"/>
          <a:stretch/>
        </p:blipFill>
        <p:spPr>
          <a:xfrm>
            <a:off x="3438954" y="1808960"/>
            <a:ext cx="7572002" cy="4434057"/>
          </a:xfrm>
          <a:prstGeom prst="roundRect">
            <a:avLst>
              <a:gd name="adj" fmla="val 2550"/>
            </a:avLst>
          </a:prstGeom>
          <a:effectLst>
            <a:outerShdw blurRad="174789" dist="38100" dir="2700000" algn="tl" rotWithShape="0">
              <a:prstClr val="black">
                <a:alpha val="48828"/>
              </a:prstClr>
            </a:outerShdw>
          </a:effectLst>
        </p:spPr>
      </p:pic>
      <p:pic>
        <p:nvPicPr>
          <p:cNvPr id="13" name="Picture 12">
            <a:extLst>
              <a:ext uri="{FF2B5EF4-FFF2-40B4-BE49-F238E27FC236}">
                <a16:creationId xmlns:a16="http://schemas.microsoft.com/office/drawing/2014/main" id="{B785201C-0876-CB6E-F7C8-B1572A27BADC}"/>
              </a:ext>
            </a:extLst>
          </p:cNvPr>
          <p:cNvPicPr>
            <a:picLocks noChangeAspect="1"/>
          </p:cNvPicPr>
          <p:nvPr/>
        </p:nvPicPr>
        <p:blipFill rotWithShape="1">
          <a:blip r:embed="rId5"/>
          <a:srcRect r="55"/>
          <a:stretch/>
        </p:blipFill>
        <p:spPr>
          <a:xfrm>
            <a:off x="7696850" y="1430837"/>
            <a:ext cx="3876066" cy="3876066"/>
          </a:xfrm>
          <a:prstGeom prst="ellipse">
            <a:avLst/>
          </a:prstGeom>
          <a:effectLst>
            <a:outerShdw blurRad="174789" dist="38100" dir="2700000" algn="tl" rotWithShape="0">
              <a:prstClr val="black">
                <a:alpha val="48828"/>
              </a:prstClr>
            </a:outerShdw>
          </a:effectLst>
        </p:spPr>
      </p:pic>
      <p:sp>
        <p:nvSpPr>
          <p:cNvPr id="14" name="TextBox 13">
            <a:extLst>
              <a:ext uri="{FF2B5EF4-FFF2-40B4-BE49-F238E27FC236}">
                <a16:creationId xmlns:a16="http://schemas.microsoft.com/office/drawing/2014/main" id="{76C4E543-17E1-175F-E814-8A43F7BF7CA8}"/>
              </a:ext>
            </a:extLst>
          </p:cNvPr>
          <p:cNvSpPr txBox="1"/>
          <p:nvPr/>
        </p:nvSpPr>
        <p:spPr>
          <a:xfrm>
            <a:off x="4040087" y="6390307"/>
            <a:ext cx="5594796" cy="461665"/>
          </a:xfrm>
          <a:prstGeom prst="rect">
            <a:avLst/>
          </a:prstGeom>
          <a:noFill/>
          <a:ln w="38100">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1" u="none" strike="noStrike" kern="1200" cap="none" spc="0" normalizeH="0" baseline="0" noProof="0" dirty="0">
                <a:ln>
                  <a:noFill/>
                </a:ln>
                <a:solidFill>
                  <a:prstClr val="black"/>
                </a:solidFill>
                <a:effectLst/>
                <a:uLnTx/>
                <a:uFillTx/>
                <a:latin typeface="+mn-lt"/>
                <a:ea typeface="+mn-ea"/>
                <a:cs typeface="+mn-cs"/>
              </a:rPr>
              <a:t>EPA air quality system NO</a:t>
            </a:r>
            <a:r>
              <a:rPr kumimoji="0" lang="en-US" sz="2400" i="1" u="none" strike="noStrike" kern="1200" cap="none" spc="0" normalizeH="0" baseline="-25000" noProof="0" dirty="0">
                <a:ln>
                  <a:noFill/>
                </a:ln>
                <a:solidFill>
                  <a:prstClr val="black"/>
                </a:solidFill>
                <a:effectLst/>
                <a:uLnTx/>
                <a:uFillTx/>
                <a:latin typeface="+mn-lt"/>
                <a:ea typeface="+mn-ea"/>
                <a:cs typeface="+mn-cs"/>
              </a:rPr>
              <a:t>2</a:t>
            </a:r>
            <a:r>
              <a:rPr kumimoji="0" lang="en-US" sz="2400" i="1" u="none" strike="noStrike" kern="1200" cap="none" spc="0" normalizeH="0" baseline="0" noProof="0" dirty="0">
                <a:ln>
                  <a:noFill/>
                </a:ln>
                <a:solidFill>
                  <a:prstClr val="black"/>
                </a:solidFill>
                <a:effectLst/>
                <a:uLnTx/>
                <a:uFillTx/>
                <a:latin typeface="+mn-lt"/>
                <a:ea typeface="+mn-ea"/>
                <a:cs typeface="+mn-cs"/>
              </a:rPr>
              <a:t> monitors</a:t>
            </a:r>
          </a:p>
        </p:txBody>
      </p:sp>
    </p:spTree>
    <p:extLst>
      <p:ext uri="{BB962C8B-B14F-4D97-AF65-F5344CB8AC3E}">
        <p14:creationId xmlns:p14="http://schemas.microsoft.com/office/powerpoint/2010/main" val="265612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750"/>
                                        <p:tgtEl>
                                          <p:spTgt spid="13"/>
                                        </p:tgtEl>
                                      </p:cBhvr>
                                    </p:animEffect>
                                  </p:childTnLst>
                                </p:cTn>
                              </p:par>
                              <p:par>
                                <p:cTn id="8" presetID="53" presetClass="entr" presetSubtype="16"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 calcmode="lin" valueType="num">
                                      <p:cBhvr>
                                        <p:cTn id="10" dur="750" fill="hold"/>
                                        <p:tgtEl>
                                          <p:spTgt spid="13"/>
                                        </p:tgtEl>
                                        <p:attrNameLst>
                                          <p:attrName>ppt_w</p:attrName>
                                        </p:attrNameLst>
                                      </p:cBhvr>
                                      <p:tavLst>
                                        <p:tav tm="0">
                                          <p:val>
                                            <p:fltVal val="0"/>
                                          </p:val>
                                        </p:tav>
                                        <p:tav tm="100000">
                                          <p:val>
                                            <p:strVal val="#ppt_w"/>
                                          </p:val>
                                        </p:tav>
                                      </p:tavLst>
                                    </p:anim>
                                    <p:anim calcmode="lin" valueType="num">
                                      <p:cBhvr>
                                        <p:cTn id="11" dur="750" fill="hold"/>
                                        <p:tgtEl>
                                          <p:spTgt spid="13"/>
                                        </p:tgtEl>
                                        <p:attrNameLst>
                                          <p:attrName>ppt_h</p:attrName>
                                        </p:attrNameLst>
                                      </p:cBhvr>
                                      <p:tavLst>
                                        <p:tav tm="0">
                                          <p:val>
                                            <p:fltVal val="0"/>
                                          </p:val>
                                        </p:tav>
                                        <p:tav tm="100000">
                                          <p:val>
                                            <p:strVal val="#ppt_h"/>
                                          </p:val>
                                        </p:tav>
                                      </p:tavLst>
                                    </p:anim>
                                    <p:animEffect transition="in" filter="fade">
                                      <p:cBhvr>
                                        <p:cTn id="12" dur="7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47099" y="195012"/>
            <a:ext cx="10515600" cy="1325563"/>
          </a:xfrm>
        </p:spPr>
        <p:txBody>
          <a:bodyPr>
            <a:noAutofit/>
          </a:bodyPr>
          <a:lstStyle/>
          <a:p>
            <a:r>
              <a:rPr lang="en-US" sz="3600" b="0">
                <a:solidFill>
                  <a:schemeClr val="bg1"/>
                </a:solidFill>
                <a:latin typeface="+mn-lt"/>
                <a:cs typeface="+mj-cs"/>
              </a:rPr>
              <a:t>Satellite Remote Sensing</a:t>
            </a:r>
          </a:p>
        </p:txBody>
      </p:sp>
      <p:sp>
        <p:nvSpPr>
          <p:cNvPr id="6" name="Content Placeholder 5"/>
          <p:cNvSpPr>
            <a:spLocks noGrp="1"/>
          </p:cNvSpPr>
          <p:nvPr>
            <p:ph sz="half" idx="1"/>
          </p:nvPr>
        </p:nvSpPr>
        <p:spPr>
          <a:xfrm>
            <a:off x="0" y="1707167"/>
            <a:ext cx="4792565" cy="4117900"/>
          </a:xfrm>
        </p:spPr>
        <p:txBody>
          <a:bodyPr>
            <a:normAutofit fontScale="85000" lnSpcReduction="20000"/>
          </a:bodyPr>
          <a:lstStyle/>
          <a:p>
            <a:pPr>
              <a:lnSpc>
                <a:spcPct val="100000"/>
              </a:lnSpc>
            </a:pPr>
            <a:r>
              <a:rPr lang="en-US" sz="2800" dirty="0"/>
              <a:t>Satellites can provide continuous mapping</a:t>
            </a:r>
          </a:p>
          <a:p>
            <a:pPr>
              <a:lnSpc>
                <a:spcPct val="100000"/>
              </a:lnSpc>
            </a:pPr>
            <a:r>
              <a:rPr lang="en-US" sz="2800" b="1" dirty="0">
                <a:solidFill>
                  <a:srgbClr val="0000FF"/>
                </a:solidFill>
              </a:rPr>
              <a:t>UV/visible/near-infrared instruments </a:t>
            </a:r>
            <a:r>
              <a:rPr lang="en-US" sz="2800" dirty="0"/>
              <a:t>are sensitive to</a:t>
            </a:r>
            <a:r>
              <a:rPr lang="en-US" sz="2800" b="1" dirty="0">
                <a:solidFill>
                  <a:srgbClr val="FF0000"/>
                </a:solidFill>
              </a:rPr>
              <a:t> </a:t>
            </a:r>
            <a:r>
              <a:rPr lang="en-US" sz="2800" dirty="0"/>
              <a:t>pollutants in the lower atmosphere</a:t>
            </a:r>
          </a:p>
          <a:p>
            <a:pPr>
              <a:lnSpc>
                <a:spcPct val="100000"/>
              </a:lnSpc>
            </a:pPr>
            <a:r>
              <a:rPr lang="en-US" sz="2800" b="1" dirty="0"/>
              <a:t>Low Earth Orbit (LEO)</a:t>
            </a:r>
            <a:r>
              <a:rPr lang="en-US" sz="2667" dirty="0"/>
              <a:t>: global coverage</a:t>
            </a:r>
          </a:p>
          <a:p>
            <a:pPr lvl="1">
              <a:lnSpc>
                <a:spcPct val="100000"/>
              </a:lnSpc>
            </a:pPr>
            <a:r>
              <a:rPr lang="en-US" sz="2600" dirty="0"/>
              <a:t>Eight UV/Vis instruments in LEO</a:t>
            </a:r>
          </a:p>
          <a:p>
            <a:pPr lvl="1"/>
            <a:r>
              <a:rPr lang="en-US" sz="2600" dirty="0"/>
              <a:t>Spatial resolutions ~3.5 × 5.5 km</a:t>
            </a:r>
            <a:r>
              <a:rPr lang="en-US" sz="2600" baseline="30000" dirty="0"/>
              <a:t>2</a:t>
            </a:r>
            <a:r>
              <a:rPr lang="en-US" sz="2600" dirty="0"/>
              <a:t> to ~50 × 80 km</a:t>
            </a:r>
            <a:r>
              <a:rPr lang="en-US" sz="2600" baseline="30000" dirty="0"/>
              <a:t>2</a:t>
            </a:r>
          </a:p>
          <a:p>
            <a:pPr lvl="1">
              <a:lnSpc>
                <a:spcPct val="100000"/>
              </a:lnSpc>
            </a:pPr>
            <a:r>
              <a:rPr lang="en-US" sz="2600" b="1" dirty="0"/>
              <a:t>Measure a location typically once per day</a:t>
            </a:r>
          </a:p>
        </p:txBody>
      </p:sp>
      <p:pic>
        <p:nvPicPr>
          <p:cNvPr id="8" name="Picture 7">
            <a:extLst>
              <a:ext uri="{FF2B5EF4-FFF2-40B4-BE49-F238E27FC236}">
                <a16:creationId xmlns:a16="http://schemas.microsoft.com/office/drawing/2014/main" id="{607E67C1-7F52-F64B-9B0E-EF75C4F8CA3A}"/>
              </a:ext>
            </a:extLst>
          </p:cNvPr>
          <p:cNvPicPr>
            <a:picLocks noChangeAspect="1"/>
          </p:cNvPicPr>
          <p:nvPr/>
        </p:nvPicPr>
        <p:blipFill>
          <a:blip r:embed="rId3"/>
          <a:stretch>
            <a:fillRect/>
          </a:stretch>
        </p:blipFill>
        <p:spPr>
          <a:xfrm>
            <a:off x="4656662" y="1656367"/>
            <a:ext cx="7501331" cy="4219500"/>
          </a:xfrm>
          <a:prstGeom prst="rect">
            <a:avLst/>
          </a:prstGeom>
        </p:spPr>
      </p:pic>
      <p:sp>
        <p:nvSpPr>
          <p:cNvPr id="10" name="TextBox 9">
            <a:extLst>
              <a:ext uri="{FF2B5EF4-FFF2-40B4-BE49-F238E27FC236}">
                <a16:creationId xmlns:a16="http://schemas.microsoft.com/office/drawing/2014/main" id="{DE7047E2-100F-8B4E-B583-9A0746AFB7BA}"/>
              </a:ext>
            </a:extLst>
          </p:cNvPr>
          <p:cNvSpPr txBox="1"/>
          <p:nvPr/>
        </p:nvSpPr>
        <p:spPr>
          <a:xfrm>
            <a:off x="9525141" y="5414202"/>
            <a:ext cx="2590517" cy="461665"/>
          </a:xfrm>
          <a:prstGeom prst="rect">
            <a:avLst/>
          </a:prstGeom>
          <a:noFill/>
        </p:spPr>
        <p:txBody>
          <a:bodyPr wrap="none" rtlCol="0">
            <a:spAutoFit/>
          </a:bodyPr>
          <a:lstStyle/>
          <a:p>
            <a:r>
              <a:rPr lang="en-US" sz="2400" dirty="0">
                <a:solidFill>
                  <a:schemeClr val="bg1"/>
                </a:solidFill>
              </a:rPr>
              <a:t>TROPOMI NO</a:t>
            </a:r>
            <a:r>
              <a:rPr lang="en-US" sz="2400" baseline="-25000" dirty="0">
                <a:solidFill>
                  <a:schemeClr val="bg1"/>
                </a:solidFill>
              </a:rPr>
              <a:t>2</a:t>
            </a:r>
            <a:r>
              <a:rPr lang="en-US" sz="2400" dirty="0">
                <a:solidFill>
                  <a:schemeClr val="bg1"/>
                </a:solidFill>
              </a:rPr>
              <a:t>, ESA</a:t>
            </a:r>
          </a:p>
        </p:txBody>
      </p:sp>
      <p:sp>
        <p:nvSpPr>
          <p:cNvPr id="2" name="Slide Number Placeholder 2">
            <a:extLst>
              <a:ext uri="{FF2B5EF4-FFF2-40B4-BE49-F238E27FC236}">
                <a16:creationId xmlns:a16="http://schemas.microsoft.com/office/drawing/2014/main" id="{5F6AAEB2-8D21-F603-72F4-3206127592DF}"/>
              </a:ext>
            </a:extLst>
          </p:cNvPr>
          <p:cNvSpPr txBox="1">
            <a:spLocks/>
          </p:cNvSpPr>
          <p:nvPr/>
        </p:nvSpPr>
        <p:spPr>
          <a:xfrm>
            <a:off x="9448800" y="6519536"/>
            <a:ext cx="2743200" cy="2707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00000000-1234-1234-1234-123412341234}" type="slidenum">
              <a:rPr lang="en-US" sz="1600" smtClean="0">
                <a:solidFill>
                  <a:schemeClr val="tx1">
                    <a:lumMod val="50000"/>
                    <a:lumOff val="50000"/>
                  </a:schemeClr>
                </a:solidFill>
                <a:latin typeface="Arial" panose="020B0604020202020204" pitchFamily="34" charset="0"/>
                <a:cs typeface="Arial" panose="020B0604020202020204" pitchFamily="34" charset="0"/>
              </a:rPr>
              <a:pPr algn="r"/>
              <a:t>6</a:t>
            </a:fld>
            <a:endParaRPr lang="en-US" sz="1600">
              <a:solidFill>
                <a:schemeClr val="tx1">
                  <a:lumMod val="50000"/>
                  <a:lumOff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5821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12"/>
          <p:cNvSpPr txBox="1">
            <a:spLocks noChangeArrowheads="1"/>
          </p:cNvSpPr>
          <p:nvPr/>
        </p:nvSpPr>
        <p:spPr bwMode="auto">
          <a:xfrm>
            <a:off x="1049564" y="1493236"/>
            <a:ext cx="2626823" cy="3046988"/>
          </a:xfrm>
          <a:prstGeom prst="rect">
            <a:avLst/>
          </a:prstGeom>
          <a:solidFill>
            <a:srgbClr val="FFFFFF"/>
          </a:solidFill>
          <a:ln w="9525">
            <a:noFill/>
            <a:miter lim="800000"/>
            <a:headEnd/>
            <a:tailEnd/>
          </a:ln>
        </p:spPr>
        <p:txBody>
          <a:bodyPr wrap="square">
            <a:prstTxWarp prst="textNoShape">
              <a:avLst/>
            </a:prstTxWarp>
            <a:spAutoFit/>
          </a:bodyPr>
          <a:lstStyle/>
          <a:p>
            <a:pPr marL="0" marR="0" lvl="0" indent="0" algn="l" defTabSz="914400" rtl="0" eaLnBrk="0" fontAlgn="auto" latinLnBrk="0" hangingPunct="0">
              <a:lnSpc>
                <a:spcPct val="100000"/>
              </a:lnSpc>
              <a:spcBef>
                <a:spcPct val="5000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000090"/>
                </a:solidFill>
                <a:effectLst/>
                <a:uLnTx/>
                <a:uFillTx/>
                <a:latin typeface="Calibri"/>
                <a:cs typeface="Arial"/>
                <a:sym typeface="Arial"/>
              </a:rPr>
              <a:t>Hourly NO</a:t>
            </a:r>
            <a:r>
              <a:rPr kumimoji="0" lang="en-US" sz="2400" b="1" i="0" u="none" strike="noStrike" kern="0" cap="none" spc="0" normalizeH="0" baseline="-25000" noProof="0" dirty="0">
                <a:ln>
                  <a:noFill/>
                </a:ln>
                <a:solidFill>
                  <a:srgbClr val="000090"/>
                </a:solidFill>
                <a:effectLst/>
                <a:uLnTx/>
                <a:uFillTx/>
                <a:latin typeface="Calibri"/>
                <a:cs typeface="Arial"/>
                <a:sym typeface="Arial"/>
              </a:rPr>
              <a:t>2</a:t>
            </a:r>
            <a:r>
              <a:rPr kumimoji="0" lang="en-US" sz="2400" b="1" i="0" u="none" strike="noStrike" kern="0" cap="none" spc="0" normalizeH="0" baseline="0" noProof="0" dirty="0">
                <a:ln>
                  <a:noFill/>
                </a:ln>
                <a:solidFill>
                  <a:srgbClr val="000090"/>
                </a:solidFill>
                <a:effectLst/>
                <a:uLnTx/>
                <a:uFillTx/>
                <a:latin typeface="Calibri"/>
                <a:cs typeface="Arial"/>
                <a:sym typeface="Arial"/>
              </a:rPr>
              <a:t> surface concentration and integrated column calculated by CMAQ air quality model: Houston, TX, June 22-23, 2005</a:t>
            </a:r>
          </a:p>
        </p:txBody>
      </p:sp>
      <p:grpSp>
        <p:nvGrpSpPr>
          <p:cNvPr id="21" name="Group 20">
            <a:extLst>
              <a:ext uri="{FF2B5EF4-FFF2-40B4-BE49-F238E27FC236}">
                <a16:creationId xmlns:a16="http://schemas.microsoft.com/office/drawing/2014/main" id="{F7EF1B0C-8947-4B0A-93A9-D93D02963ABF}"/>
              </a:ext>
            </a:extLst>
          </p:cNvPr>
          <p:cNvGrpSpPr/>
          <p:nvPr/>
        </p:nvGrpSpPr>
        <p:grpSpPr>
          <a:xfrm>
            <a:off x="4455017" y="1114520"/>
            <a:ext cx="5860626" cy="4350806"/>
            <a:chOff x="3912061" y="1152188"/>
            <a:chExt cx="6119179" cy="4767268"/>
          </a:xfrm>
        </p:grpSpPr>
        <p:pic>
          <p:nvPicPr>
            <p:cNvPr id="3" name="Picture 2" descr="Fishman.BAMS.Fig11.png"/>
            <p:cNvPicPr>
              <a:picLocks noChangeAspect="1"/>
            </p:cNvPicPr>
            <p:nvPr/>
          </p:nvPicPr>
          <p:blipFill>
            <a:blip r:embed="rId3"/>
            <a:srcRect l="8688" t="12296" r="10355" b="6091"/>
            <a:stretch>
              <a:fillRect/>
            </a:stretch>
          </p:blipFill>
          <p:spPr bwMode="auto">
            <a:xfrm>
              <a:off x="3912061" y="1152188"/>
              <a:ext cx="6119179" cy="4767268"/>
            </a:xfrm>
            <a:prstGeom prst="rect">
              <a:avLst/>
            </a:prstGeom>
            <a:noFill/>
            <a:ln w="9525">
              <a:noFill/>
              <a:miter lim="800000"/>
              <a:headEnd/>
              <a:tailEnd/>
            </a:ln>
          </p:spPr>
        </p:pic>
        <p:sp>
          <p:nvSpPr>
            <p:cNvPr id="7" name="TextBox 7"/>
            <p:cNvSpPr txBox="1">
              <a:spLocks noChangeArrowheads="1"/>
            </p:cNvSpPr>
            <p:nvPr/>
          </p:nvSpPr>
          <p:spPr bwMode="auto">
            <a:xfrm>
              <a:off x="5289936" y="5711225"/>
              <a:ext cx="756938" cy="184666"/>
            </a:xfrm>
            <a:prstGeom prst="rect">
              <a:avLst/>
            </a:prstGeom>
            <a:solidFill>
              <a:srgbClr val="FFFFFF"/>
            </a:solidFill>
            <a:ln w="9525">
              <a:noFill/>
              <a:miter lim="800000"/>
              <a:headEnd/>
              <a:tailEnd/>
            </a:ln>
          </p:spPr>
          <p:txBody>
            <a:bodyPr wrap="none" tIns="0" bIns="0">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1" i="0" u="none" strike="noStrike" kern="0" cap="none" spc="0" normalizeH="0" baseline="0" noProof="0">
                  <a:ln>
                    <a:noFill/>
                  </a:ln>
                  <a:solidFill>
                    <a:srgbClr val="000000"/>
                  </a:solidFill>
                  <a:effectLst/>
                  <a:uLnTx/>
                  <a:uFillTx/>
                  <a:latin typeface="Arial"/>
                  <a:cs typeface="Arial"/>
                  <a:sym typeface="Arial"/>
                </a:rPr>
                <a:t>June 22</a:t>
              </a:r>
            </a:p>
          </p:txBody>
        </p:sp>
        <p:sp>
          <p:nvSpPr>
            <p:cNvPr id="8" name="TextBox 9"/>
            <p:cNvSpPr txBox="1">
              <a:spLocks noChangeArrowheads="1"/>
            </p:cNvSpPr>
            <p:nvPr/>
          </p:nvSpPr>
          <p:spPr bwMode="auto">
            <a:xfrm>
              <a:off x="6525614" y="5711224"/>
              <a:ext cx="1407758" cy="169277"/>
            </a:xfrm>
            <a:prstGeom prst="rect">
              <a:avLst/>
            </a:prstGeom>
            <a:solidFill>
              <a:srgbClr val="FFFFFF"/>
            </a:solidFill>
            <a:ln w="9525">
              <a:noFill/>
              <a:miter lim="800000"/>
              <a:headEnd/>
              <a:tailEnd/>
            </a:ln>
          </p:spPr>
          <p:txBody>
            <a:bodyPr wrap="none" tIns="0" bIns="0">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100" b="1" i="0" u="none" strike="noStrike" kern="0" cap="none" spc="0" normalizeH="0" baseline="0" noProof="0">
                  <a:ln>
                    <a:noFill/>
                  </a:ln>
                  <a:solidFill>
                    <a:srgbClr val="000000"/>
                  </a:solidFill>
                  <a:effectLst/>
                  <a:uLnTx/>
                  <a:uFillTx/>
                  <a:latin typeface="Arial"/>
                  <a:cs typeface="Arial"/>
                  <a:sym typeface="Arial"/>
                </a:rPr>
                <a:t>Hour of Day (UTC)</a:t>
              </a:r>
            </a:p>
          </p:txBody>
        </p:sp>
        <p:sp>
          <p:nvSpPr>
            <p:cNvPr id="9" name="TextBox 8"/>
            <p:cNvSpPr txBox="1">
              <a:spLocks noChangeArrowheads="1"/>
            </p:cNvSpPr>
            <p:nvPr/>
          </p:nvSpPr>
          <p:spPr bwMode="auto">
            <a:xfrm>
              <a:off x="8143588" y="5711225"/>
              <a:ext cx="756938" cy="184666"/>
            </a:xfrm>
            <a:prstGeom prst="rect">
              <a:avLst/>
            </a:prstGeom>
            <a:solidFill>
              <a:srgbClr val="FFFFFF"/>
            </a:solidFill>
            <a:ln w="9525">
              <a:noFill/>
              <a:miter lim="800000"/>
              <a:headEnd/>
              <a:tailEnd/>
            </a:ln>
          </p:spPr>
          <p:txBody>
            <a:bodyPr wrap="none" tIns="0" bIns="0">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1" i="0" u="none" strike="noStrike" kern="0" cap="none" spc="0" normalizeH="0" baseline="0" noProof="0">
                  <a:ln>
                    <a:noFill/>
                  </a:ln>
                  <a:solidFill>
                    <a:srgbClr val="000000"/>
                  </a:solidFill>
                  <a:effectLst/>
                  <a:uLnTx/>
                  <a:uFillTx/>
                  <a:latin typeface="Arial"/>
                  <a:cs typeface="Arial"/>
                  <a:sym typeface="Arial"/>
                </a:rPr>
                <a:t>June 23</a:t>
              </a:r>
            </a:p>
          </p:txBody>
        </p:sp>
      </p:grpSp>
      <p:sp>
        <p:nvSpPr>
          <p:cNvPr id="10" name="Text Box 42"/>
          <p:cNvSpPr txBox="1">
            <a:spLocks noChangeArrowheads="1"/>
          </p:cNvSpPr>
          <p:nvPr/>
        </p:nvSpPr>
        <p:spPr bwMode="auto">
          <a:xfrm>
            <a:off x="1" y="5465326"/>
            <a:ext cx="12192000" cy="1446550"/>
          </a:xfrm>
          <a:prstGeom prst="rect">
            <a:avLst/>
          </a:prstGeom>
          <a:noFill/>
          <a:ln w="19050">
            <a:solidFill>
              <a:srgbClr val="FF0000"/>
            </a:solidFill>
            <a:miter lim="800000"/>
            <a:headEnd/>
            <a:tailEnd/>
          </a:ln>
        </p:spPr>
        <p:txBody>
          <a:bodyPr wrap="square">
            <a:prstTxWarp prst="textNoShape">
              <a:avLst/>
            </a:prstTxWarp>
            <a:spAutoFit/>
          </a:bodyPr>
          <a:lstStyle/>
          <a:p>
            <a:pPr marL="342900" marR="0" lvl="0" indent="-342900" defTabSz="914400" rtl="0" eaLnBrk="0" fontAlgn="auto" latinLnBrk="0" hangingPunct="0">
              <a:lnSpc>
                <a:spcPct val="100000"/>
              </a:lnSpc>
              <a:spcAft>
                <a:spcPts val="0"/>
              </a:spcAft>
              <a:buClr>
                <a:srgbClr val="000000"/>
              </a:buClr>
              <a:buSzTx/>
              <a:buFont typeface="Wingdings" pitchFamily="2" charset="2"/>
              <a:buChar char="Ø"/>
              <a:tabLst/>
              <a:defRPr/>
            </a:pPr>
            <a:r>
              <a:rPr kumimoji="0" lang="en-US" sz="2200" b="1" i="0" u="none" strike="noStrike" kern="0" cap="none" spc="0" normalizeH="0" baseline="0" noProof="0" dirty="0">
                <a:ln>
                  <a:noFill/>
                </a:ln>
                <a:solidFill>
                  <a:srgbClr val="000090"/>
                </a:solidFill>
                <a:effectLst/>
                <a:uLnTx/>
                <a:uFillTx/>
                <a:latin typeface="Calibri"/>
                <a:cs typeface="Arial"/>
                <a:sym typeface="Arial"/>
              </a:rPr>
              <a:t>LEO observations provide limited information on </a:t>
            </a:r>
            <a:r>
              <a:rPr kumimoji="0" lang="en-US" sz="2200" b="1" i="0" u="sng" strike="noStrike" kern="0" cap="none" spc="0" normalizeH="0" baseline="0" noProof="0" dirty="0">
                <a:ln>
                  <a:noFill/>
                </a:ln>
                <a:solidFill>
                  <a:srgbClr val="000090"/>
                </a:solidFill>
                <a:effectLst/>
                <a:uLnTx/>
                <a:uFillTx/>
                <a:latin typeface="Calibri"/>
                <a:cs typeface="Arial"/>
                <a:sym typeface="Arial"/>
              </a:rPr>
              <a:t>rapidly varying</a:t>
            </a:r>
            <a:r>
              <a:rPr kumimoji="0" lang="en-US" sz="2200" b="1" i="0" u="none" strike="noStrike" kern="0" cap="none" spc="0" normalizeH="0" baseline="0" noProof="0" dirty="0">
                <a:ln>
                  <a:noFill/>
                </a:ln>
                <a:solidFill>
                  <a:srgbClr val="000090"/>
                </a:solidFill>
                <a:effectLst/>
                <a:uLnTx/>
                <a:uFillTx/>
                <a:latin typeface="Calibri"/>
                <a:cs typeface="Arial"/>
                <a:sym typeface="Arial"/>
              </a:rPr>
              <a:t> emissions, chemistry, &amp; transport</a:t>
            </a:r>
          </a:p>
          <a:p>
            <a:pPr marL="342900" indent="-342900" eaLnBrk="0" hangingPunct="0">
              <a:buClr>
                <a:srgbClr val="000000"/>
              </a:buClr>
              <a:buFont typeface="Wingdings" pitchFamily="2" charset="2"/>
              <a:buChar char="Ø"/>
            </a:pPr>
            <a:r>
              <a:rPr kumimoji="0" lang="en-US" sz="2200" b="1" i="0" u="none" strike="noStrike" kern="0" cap="none" spc="0" normalizeH="0" baseline="0" noProof="0" dirty="0">
                <a:ln>
                  <a:noFill/>
                </a:ln>
                <a:solidFill>
                  <a:srgbClr val="000090"/>
                </a:solidFill>
                <a:effectLst/>
                <a:uLnTx/>
                <a:uFillTx/>
                <a:latin typeface="Calibri"/>
                <a:cs typeface="Arial"/>
                <a:sym typeface="Arial"/>
              </a:rPr>
              <a:t>GEO will provide observations at temporal and spatial scales highly relevant to air quality processes</a:t>
            </a:r>
          </a:p>
          <a:p>
            <a:pPr marL="342900" indent="-342900" eaLnBrk="0" hangingPunct="0">
              <a:buClr>
                <a:srgbClr val="000000"/>
              </a:buClr>
              <a:buFont typeface="Wingdings" pitchFamily="2" charset="2"/>
              <a:buChar char="Ø"/>
            </a:pPr>
            <a:r>
              <a:rPr kumimoji="0" lang="en-US" sz="2200" b="1" i="0" u="none" strike="noStrike" kern="0" cap="none" spc="0" normalizeH="0" baseline="0" noProof="0" dirty="0">
                <a:ln>
                  <a:noFill/>
                </a:ln>
                <a:solidFill>
                  <a:srgbClr val="000090"/>
                </a:solidFill>
                <a:effectLst/>
                <a:uLnTx/>
                <a:uFillTx/>
                <a:latin typeface="Calibri"/>
                <a:cs typeface="Arial"/>
                <a:sym typeface="Arial"/>
              </a:rPr>
              <a:t>NRC’s 2007 Earth Science Decadal Survey recommended Geostationary Coastal &amp; Air Pollution Events (GEO-CAPE) mission: GEO-CAPE mission studies (2009-2018)</a:t>
            </a:r>
          </a:p>
        </p:txBody>
      </p:sp>
      <p:sp>
        <p:nvSpPr>
          <p:cNvPr id="20" name="Title 19">
            <a:extLst>
              <a:ext uri="{FF2B5EF4-FFF2-40B4-BE49-F238E27FC236}">
                <a16:creationId xmlns:a16="http://schemas.microsoft.com/office/drawing/2014/main" id="{C3A366E3-A82B-46F7-828F-F4D70E376DC5}"/>
              </a:ext>
            </a:extLst>
          </p:cNvPr>
          <p:cNvSpPr>
            <a:spLocks noGrp="1"/>
          </p:cNvSpPr>
          <p:nvPr>
            <p:ph type="title"/>
          </p:nvPr>
        </p:nvSpPr>
        <p:spPr/>
        <p:txBody>
          <a:bodyPr/>
          <a:lstStyle/>
          <a:p>
            <a:r>
              <a:rPr lang="en-US"/>
              <a:t>Why geostationary? </a:t>
            </a:r>
            <a:br>
              <a:rPr lang="en-US"/>
            </a:br>
            <a:r>
              <a:rPr lang="en-US"/>
              <a:t>High temporal and spatial resolution</a:t>
            </a:r>
          </a:p>
        </p:txBody>
      </p:sp>
      <p:sp>
        <p:nvSpPr>
          <p:cNvPr id="5" name="Slide Number Placeholder 4">
            <a:extLst>
              <a:ext uri="{FF2B5EF4-FFF2-40B4-BE49-F238E27FC236}">
                <a16:creationId xmlns:a16="http://schemas.microsoft.com/office/drawing/2014/main" id="{105BF7DD-F980-4328-B4B1-75919CCAA3B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7</a:t>
            </a:fld>
            <a:endParaRPr kumimoji="0" lang="en-US" sz="1600" b="0" i="0" u="none" strike="noStrike" kern="0" cap="none" spc="0" normalizeH="0" baseline="0" noProof="0">
              <a:ln>
                <a:noFill/>
              </a:ln>
              <a:solidFill>
                <a:prstClr val="black">
                  <a:tint val="75000"/>
                </a:prstClr>
              </a:solidFill>
              <a:effectLst/>
              <a:uLnTx/>
              <a:uFillTx/>
              <a:latin typeface="Arial"/>
              <a:cs typeface="Arial"/>
              <a:sym typeface="Arial"/>
            </a:endParaRPr>
          </a:p>
        </p:txBody>
      </p:sp>
      <p:sp>
        <p:nvSpPr>
          <p:cNvPr id="2" name="TextBox 1">
            <a:extLst>
              <a:ext uri="{FF2B5EF4-FFF2-40B4-BE49-F238E27FC236}">
                <a16:creationId xmlns:a16="http://schemas.microsoft.com/office/drawing/2014/main" id="{4FE37E9A-6D81-B335-5D3C-DF248F1A8C39}"/>
              </a:ext>
            </a:extLst>
          </p:cNvPr>
          <p:cNvSpPr txBox="1"/>
          <p:nvPr/>
        </p:nvSpPr>
        <p:spPr>
          <a:xfrm>
            <a:off x="997040" y="4657649"/>
            <a:ext cx="2435539" cy="400110"/>
          </a:xfrm>
          <a:prstGeom prst="rect">
            <a:avLst/>
          </a:prstGeom>
          <a:noFill/>
        </p:spPr>
        <p:txBody>
          <a:bodyPr wrap="none" rtlCol="0">
            <a:spAutoFit/>
          </a:bodyPr>
          <a:lstStyle/>
          <a:p>
            <a:r>
              <a:rPr lang="en-US" sz="2000" dirty="0"/>
              <a:t>[Fishman et al., 2008]</a:t>
            </a:r>
          </a:p>
        </p:txBody>
      </p:sp>
    </p:spTree>
    <p:extLst>
      <p:ext uri="{BB962C8B-B14F-4D97-AF65-F5344CB8AC3E}">
        <p14:creationId xmlns:p14="http://schemas.microsoft.com/office/powerpoint/2010/main" val="1469387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pic>
        <p:nvPicPr>
          <p:cNvPr id="269" name="Google Shape;269;p2"/>
          <p:cNvPicPr preferRelativeResize="0">
            <a:picLocks noChangeAspect="1"/>
          </p:cNvPicPr>
          <p:nvPr/>
        </p:nvPicPr>
        <p:blipFill rotWithShape="1">
          <a:blip r:embed="rId3">
            <a:alphaModFix/>
          </a:blip>
          <a:srcRect/>
          <a:stretch/>
        </p:blipFill>
        <p:spPr>
          <a:xfrm>
            <a:off x="8154760" y="1206500"/>
            <a:ext cx="3959884" cy="5283200"/>
          </a:xfrm>
          <a:prstGeom prst="rect">
            <a:avLst/>
          </a:prstGeom>
          <a:noFill/>
          <a:ln>
            <a:noFill/>
          </a:ln>
        </p:spPr>
      </p:pic>
      <p:sp>
        <p:nvSpPr>
          <p:cNvPr id="270" name="Google Shape;270;p2"/>
          <p:cNvSpPr/>
          <p:nvPr/>
        </p:nvSpPr>
        <p:spPr>
          <a:xfrm>
            <a:off x="-1" y="1060797"/>
            <a:ext cx="8313821" cy="5651783"/>
          </a:xfrm>
          <a:prstGeom prst="rect">
            <a:avLst/>
          </a:prstGeom>
          <a:noFill/>
          <a:ln>
            <a:noFill/>
          </a:ln>
        </p:spPr>
        <p:txBody>
          <a:bodyPr spcFirstLastPara="1" wrap="square" lIns="91325" tIns="45650" rIns="91325" bIns="45650" anchor="t" anchorCtr="0">
            <a:noAutofit/>
          </a:bodyPr>
          <a:lstStyle/>
          <a:p>
            <a:pPr marL="342900" marR="0" lvl="0" indent="-342900" algn="l" defTabSz="914400" rtl="0" eaLnBrk="1" fontAlgn="auto" latinLnBrk="0" hangingPunct="1">
              <a:lnSpc>
                <a:spcPct val="100000"/>
              </a:lnSpc>
              <a:spcBef>
                <a:spcPts val="0"/>
              </a:spcBef>
              <a:spcAft>
                <a:spcPts val="1200"/>
              </a:spcAft>
              <a:buClr>
                <a:srgbClr val="000000"/>
              </a:buClr>
              <a:buSzTx/>
              <a:buFont typeface="Wingdings" pitchFamily="2" charset="2"/>
              <a:buChar char="Ø"/>
              <a:tabLst/>
              <a:defRPr/>
            </a:pPr>
            <a:r>
              <a:rPr kumimoji="0" lang="en-US" sz="2400" b="1" i="0" u="none" strike="noStrike" kern="0" cap="none" spc="0" normalizeH="0" baseline="0" noProof="0" dirty="0">
                <a:ln>
                  <a:noFill/>
                </a:ln>
                <a:solidFill>
                  <a:srgbClr val="013589"/>
                </a:solidFill>
                <a:effectLst/>
                <a:uLnTx/>
                <a:uFillTx/>
                <a:latin typeface="Calibri"/>
                <a:ea typeface="Arial"/>
                <a:cs typeface="Arial"/>
                <a:sym typeface="Arial"/>
              </a:rPr>
              <a:t>NASA’s first Earth Venture Instrument (EVI) selected in 2012 </a:t>
            </a:r>
          </a:p>
          <a:p>
            <a:pPr marL="342900" marR="0" lvl="0" indent="-342900" algn="l" defTabSz="914400" rtl="0" eaLnBrk="1" fontAlgn="auto" latinLnBrk="0" hangingPunct="1">
              <a:lnSpc>
                <a:spcPct val="100000"/>
              </a:lnSpc>
              <a:spcBef>
                <a:spcPts val="0"/>
              </a:spcBef>
              <a:spcAft>
                <a:spcPts val="1200"/>
              </a:spcAft>
              <a:buClr>
                <a:srgbClr val="000000"/>
              </a:buClr>
              <a:buSzTx/>
              <a:buFont typeface="Wingdings" pitchFamily="2" charset="2"/>
              <a:buChar char="ü"/>
              <a:tabLst/>
              <a:defRPr/>
            </a:pPr>
            <a:r>
              <a:rPr kumimoji="0" lang="en-US" sz="2000" b="1" i="0" u="none" strike="noStrike" kern="0" cap="none" spc="0" normalizeH="0" baseline="0" noProof="0" dirty="0">
                <a:ln>
                  <a:noFill/>
                </a:ln>
                <a:solidFill>
                  <a:srgbClr val="013589"/>
                </a:solidFill>
                <a:effectLst/>
                <a:uLnTx/>
                <a:uFillTx/>
                <a:latin typeface="Calibri"/>
                <a:ea typeface="Arial"/>
                <a:cs typeface="Arial"/>
                <a:sym typeface="Arial"/>
              </a:rPr>
              <a:t>PI</a:t>
            </a:r>
            <a:r>
              <a:rPr lang="en-US" sz="2000" b="1" kern="0" dirty="0">
                <a:solidFill>
                  <a:srgbClr val="013589"/>
                </a:solidFill>
                <a:latin typeface="Calibri"/>
                <a:ea typeface="Arial"/>
                <a:cs typeface="Arial"/>
                <a:sym typeface="Arial"/>
              </a:rPr>
              <a:t>-led at </a:t>
            </a:r>
            <a:r>
              <a:rPr kumimoji="0" lang="en-US" sz="2000" b="0" i="0" u="none" strike="noStrike" kern="0" cap="none" spc="0" normalizeH="0" baseline="0" noProof="0" dirty="0">
                <a:ln>
                  <a:noFill/>
                </a:ln>
                <a:solidFill>
                  <a:srgbClr val="000000"/>
                </a:solidFill>
                <a:effectLst/>
                <a:uLnTx/>
                <a:uFillTx/>
                <a:latin typeface="Calibri"/>
                <a:ea typeface="Arial"/>
                <a:cs typeface="Arial"/>
                <a:sym typeface="Arial"/>
              </a:rPr>
              <a:t>Smithsonian Astrophysical Observatory (SAO):</a:t>
            </a:r>
            <a:r>
              <a:rPr kumimoji="0" lang="en-US" sz="2000" b="0" i="0" u="none" strike="noStrike" kern="0" cap="none" spc="0" normalizeH="0" baseline="0" noProof="0" dirty="0">
                <a:ln>
                  <a:noFill/>
                </a:ln>
                <a:solidFill>
                  <a:srgbClr val="000000"/>
                </a:solidFill>
                <a:effectLst/>
                <a:uLnTx/>
                <a:uFillTx/>
                <a:latin typeface="Calibri"/>
                <a:cs typeface="Arial"/>
                <a:sym typeface="Arial"/>
              </a:rPr>
              <a:t> Science team</a:t>
            </a:r>
            <a:r>
              <a:rPr kumimoji="0" lang="en-US" sz="2000" b="0" i="0" u="none" strike="noStrike" kern="0" cap="none" spc="0" normalizeH="0" baseline="0" noProof="0" dirty="0">
                <a:ln>
                  <a:noFill/>
                </a:ln>
                <a:solidFill>
                  <a:srgbClr val="000000"/>
                </a:solidFill>
                <a:effectLst/>
                <a:uLnTx/>
                <a:uFillTx/>
                <a:latin typeface="Calibri"/>
                <a:ea typeface="Arial"/>
                <a:cs typeface="Arial"/>
                <a:sym typeface="Arial"/>
              </a:rPr>
              <a:t>, instrument operation center (IOC), science data processing center (SDPC)</a:t>
            </a:r>
            <a:endParaRPr kumimoji="0" sz="2000" b="0" i="0" u="none" strike="noStrike" kern="0" cap="none" spc="0" normalizeH="0" baseline="0" noProof="0" dirty="0">
              <a:ln>
                <a:noFill/>
              </a:ln>
              <a:solidFill>
                <a:srgbClr val="000000"/>
              </a:solidFill>
              <a:effectLst/>
              <a:uLnTx/>
              <a:uFillTx/>
              <a:latin typeface="Calibri"/>
              <a:cs typeface="Arial"/>
              <a:sym typeface="Arial"/>
            </a:endParaRPr>
          </a:p>
          <a:p>
            <a:pPr marL="342900" indent="-342900">
              <a:buClr>
                <a:srgbClr val="000000"/>
              </a:buClr>
              <a:buFont typeface="Wingdings" pitchFamily="2" charset="2"/>
              <a:buChar char="ü"/>
              <a:defRPr/>
            </a:pPr>
            <a:r>
              <a:rPr lang="en-US" sz="2000" b="1" kern="0" dirty="0">
                <a:solidFill>
                  <a:srgbClr val="013589"/>
                </a:solidFill>
                <a:ea typeface="Arial"/>
                <a:cs typeface="Arial"/>
                <a:sym typeface="Arial"/>
              </a:rPr>
              <a:t>Instrument Project Management: </a:t>
            </a:r>
            <a:r>
              <a:rPr lang="en-US" sz="2000" kern="0" dirty="0">
                <a:solidFill>
                  <a:srgbClr val="000000"/>
                </a:solidFill>
                <a:ea typeface="Arial"/>
                <a:cs typeface="Arial"/>
                <a:sym typeface="Arial"/>
              </a:rPr>
              <a:t>NASA </a:t>
            </a:r>
            <a:r>
              <a:rPr lang="en-US" sz="2000" kern="0" dirty="0" err="1">
                <a:solidFill>
                  <a:srgbClr val="000000"/>
                </a:solidFill>
                <a:ea typeface="Arial"/>
                <a:cs typeface="Arial"/>
                <a:sym typeface="Arial"/>
              </a:rPr>
              <a:t>LaRC</a:t>
            </a:r>
            <a:r>
              <a:rPr lang="en-US" sz="2000" kern="0" dirty="0">
                <a:solidFill>
                  <a:srgbClr val="000000"/>
                </a:solidFill>
                <a:ea typeface="Arial"/>
                <a:cs typeface="Arial"/>
                <a:sym typeface="Arial"/>
              </a:rPr>
              <a:t> </a:t>
            </a:r>
            <a:r>
              <a:rPr lang="en-US" sz="2000" b="1" kern="0" dirty="0">
                <a:ea typeface="Arial"/>
                <a:cs typeface="Arial"/>
                <a:sym typeface="Wingdings" pitchFamily="2" charset="2"/>
              </a:rPr>
              <a:t></a:t>
            </a:r>
            <a:r>
              <a:rPr lang="en-US" sz="2000" b="1" kern="0" dirty="0">
                <a:ea typeface="Arial"/>
                <a:cs typeface="Arial"/>
                <a:sym typeface="Arial"/>
              </a:rPr>
              <a:t> SAO (Phase E)</a:t>
            </a:r>
          </a:p>
          <a:p>
            <a:pPr marL="342900" marR="0" lvl="0" indent="-342900" algn="l" defTabSz="914400" rtl="0" eaLnBrk="1" fontAlgn="auto" latinLnBrk="0" hangingPunct="1">
              <a:lnSpc>
                <a:spcPct val="100000"/>
              </a:lnSpc>
              <a:spcBef>
                <a:spcPts val="0"/>
              </a:spcBef>
              <a:spcAft>
                <a:spcPts val="0"/>
              </a:spcAft>
              <a:buClr>
                <a:srgbClr val="000000"/>
              </a:buClr>
              <a:buSzTx/>
              <a:buFont typeface="Wingdings" pitchFamily="2" charset="2"/>
              <a:buChar char="ü"/>
              <a:tabLst/>
              <a:defRPr/>
            </a:pPr>
            <a:r>
              <a:rPr kumimoji="0" lang="en-US" sz="2000" b="1" i="0" u="none" strike="noStrike" kern="0" cap="none" spc="0" normalizeH="0" baseline="0" noProof="0" dirty="0">
                <a:ln>
                  <a:noFill/>
                </a:ln>
                <a:solidFill>
                  <a:srgbClr val="013589"/>
                </a:solidFill>
                <a:effectLst/>
                <a:uLnTx/>
                <a:uFillTx/>
                <a:latin typeface="Calibri"/>
                <a:ea typeface="Arial"/>
                <a:cs typeface="Arial"/>
                <a:sym typeface="Arial"/>
              </a:rPr>
              <a:t>Instrument Development: </a:t>
            </a:r>
            <a:r>
              <a:rPr kumimoji="0" lang="en-US" sz="2000" b="0" i="0" u="none" strike="noStrike" kern="0" cap="none" spc="0" normalizeH="0" baseline="0" noProof="0" dirty="0">
                <a:ln>
                  <a:noFill/>
                </a:ln>
                <a:solidFill>
                  <a:srgbClr val="000000"/>
                </a:solidFill>
                <a:effectLst/>
                <a:uLnTx/>
                <a:uFillTx/>
                <a:latin typeface="Calibri"/>
                <a:ea typeface="Arial"/>
                <a:cs typeface="Arial"/>
                <a:sym typeface="Arial"/>
              </a:rPr>
              <a:t>Ball Aerospace (now part of BAE Systems, Inc.)</a:t>
            </a:r>
            <a:endParaRPr kumimoji="0" sz="2000" b="0" i="0" u="none" strike="noStrike" kern="0" cap="none" spc="0" normalizeH="0" baseline="0" noProof="0" dirty="0">
              <a:ln>
                <a:noFill/>
              </a:ln>
              <a:solidFill>
                <a:srgbClr val="000000"/>
              </a:solidFill>
              <a:effectLst/>
              <a:uLnTx/>
              <a:uFillTx/>
              <a:latin typeface="Calibri"/>
              <a:cs typeface="Arial"/>
              <a:sym typeface="Arial"/>
            </a:endParaRPr>
          </a:p>
          <a:p>
            <a:pPr marL="342900" marR="0" lvl="0" indent="-342900" algn="l" defTabSz="914400" rtl="0" eaLnBrk="1" fontAlgn="auto" latinLnBrk="0" hangingPunct="1">
              <a:lnSpc>
                <a:spcPct val="100000"/>
              </a:lnSpc>
              <a:spcBef>
                <a:spcPts val="0"/>
              </a:spcBef>
              <a:spcAft>
                <a:spcPts val="0"/>
              </a:spcAft>
              <a:buClr>
                <a:srgbClr val="000000"/>
              </a:buClr>
              <a:buSzTx/>
              <a:buFont typeface="Wingdings" pitchFamily="2" charset="2"/>
              <a:buChar char="ü"/>
              <a:tabLst/>
              <a:defRPr/>
            </a:pPr>
            <a:r>
              <a:rPr kumimoji="0" lang="en-US" sz="2000" b="1" i="0" u="none" strike="noStrike" kern="0" cap="none" spc="0" normalizeH="0" baseline="0" noProof="0" dirty="0">
                <a:ln>
                  <a:noFill/>
                </a:ln>
                <a:solidFill>
                  <a:srgbClr val="013589"/>
                </a:solidFill>
                <a:effectLst/>
                <a:uLnTx/>
                <a:uFillTx/>
                <a:latin typeface="Calibri"/>
                <a:ea typeface="Arial"/>
                <a:cs typeface="Arial"/>
                <a:sym typeface="Arial"/>
              </a:rPr>
              <a:t>Other Institutions: </a:t>
            </a:r>
            <a:r>
              <a:rPr kumimoji="0" lang="en-US" sz="2000" b="0" i="0" u="none" strike="noStrike" kern="0" cap="none" spc="0" normalizeH="0" baseline="0" noProof="0" dirty="0">
                <a:ln>
                  <a:noFill/>
                </a:ln>
                <a:solidFill>
                  <a:srgbClr val="000000"/>
                </a:solidFill>
                <a:effectLst/>
                <a:uLnTx/>
                <a:uFillTx/>
                <a:latin typeface="Calibri"/>
                <a:ea typeface="Arial"/>
                <a:cs typeface="Arial"/>
                <a:sym typeface="Arial"/>
              </a:rPr>
              <a:t>NASA GSFC, NOAA, EPA, NCAR, Harvard, UC Berkeley, St. Louis U, UAH, U Iowa</a:t>
            </a:r>
            <a:r>
              <a:rPr kumimoji="0" lang="en-US" sz="2000" b="0" i="0" u="none" strike="noStrike" kern="0" cap="none" spc="0" normalizeH="0" baseline="0" noProof="0" dirty="0">
                <a:ln>
                  <a:noFill/>
                </a:ln>
                <a:solidFill>
                  <a:srgbClr val="0C0C0C"/>
                </a:solidFill>
                <a:effectLst/>
                <a:uLnTx/>
                <a:uFillTx/>
                <a:latin typeface="Calibri"/>
                <a:ea typeface="Arial"/>
                <a:cs typeface="Arial"/>
                <a:sym typeface="Arial"/>
              </a:rPr>
              <a:t>, Sitting Bull College, RT Solutions, Carr Astro.</a:t>
            </a:r>
            <a:endParaRPr kumimoji="0" sz="2000" b="0" i="0" u="none" strike="noStrike" kern="0" cap="none" spc="0" normalizeH="0" baseline="0" noProof="0" dirty="0">
              <a:ln>
                <a:noFill/>
              </a:ln>
              <a:solidFill>
                <a:srgbClr val="000000"/>
              </a:solidFill>
              <a:effectLst/>
              <a:uLnTx/>
              <a:uFillTx/>
              <a:latin typeface="Calibri"/>
              <a:cs typeface="Arial"/>
              <a:sym typeface="Arial"/>
            </a:endParaRPr>
          </a:p>
          <a:p>
            <a:pPr marL="342900" marR="0" lvl="0" indent="-342900" algn="l" defTabSz="914400" rtl="0" eaLnBrk="1" fontAlgn="auto" latinLnBrk="0" hangingPunct="1">
              <a:lnSpc>
                <a:spcPct val="100000"/>
              </a:lnSpc>
              <a:spcBef>
                <a:spcPts val="0"/>
              </a:spcBef>
              <a:spcAft>
                <a:spcPts val="0"/>
              </a:spcAft>
              <a:buClr>
                <a:srgbClr val="000000"/>
              </a:buClr>
              <a:buSzTx/>
              <a:buFont typeface="Wingdings" pitchFamily="2" charset="2"/>
              <a:buChar char="ü"/>
              <a:tabLst/>
              <a:defRPr/>
            </a:pPr>
            <a:r>
              <a:rPr kumimoji="0" lang="en-US" sz="2000" b="1" i="0" u="none" strike="noStrike" kern="0" cap="none" spc="0" normalizeH="0" baseline="0" noProof="0" dirty="0">
                <a:ln>
                  <a:noFill/>
                </a:ln>
                <a:solidFill>
                  <a:srgbClr val="013589"/>
                </a:solidFill>
                <a:effectLst/>
                <a:uLnTx/>
                <a:uFillTx/>
                <a:latin typeface="Calibri"/>
                <a:ea typeface="Arial"/>
                <a:cs typeface="Arial"/>
                <a:sym typeface="Arial"/>
              </a:rPr>
              <a:t>International collaboration:</a:t>
            </a:r>
            <a:r>
              <a:rPr kumimoji="0" lang="en-US" sz="2000" b="0" i="0" u="none" strike="noStrike" kern="0" cap="none" spc="0" normalizeH="0" baseline="0" noProof="0" dirty="0">
                <a:ln>
                  <a:noFill/>
                </a:ln>
                <a:solidFill>
                  <a:srgbClr val="013589"/>
                </a:solidFill>
                <a:effectLst/>
                <a:uLnTx/>
                <a:uFillTx/>
                <a:latin typeface="Calibri"/>
                <a:ea typeface="Arial"/>
                <a:cs typeface="Arial"/>
                <a:sym typeface="Arial"/>
              </a:rPr>
              <a:t> </a:t>
            </a:r>
            <a:r>
              <a:rPr kumimoji="0" lang="en-US" sz="2000" b="0" i="0" u="none" strike="noStrike" kern="0" cap="none" spc="0" normalizeH="0" baseline="0" noProof="0" dirty="0">
                <a:ln>
                  <a:noFill/>
                </a:ln>
                <a:solidFill>
                  <a:srgbClr val="0C0C0C"/>
                </a:solidFill>
                <a:effectLst/>
                <a:uLnTx/>
                <a:uFillTx/>
                <a:latin typeface="Calibri"/>
                <a:ea typeface="Arial"/>
                <a:cs typeface="Arial"/>
                <a:sym typeface="Arial"/>
              </a:rPr>
              <a:t>Mexico, Canada, Cuba, Korea, U.K., ESA, </a:t>
            </a:r>
            <a:r>
              <a:rPr kumimoji="0" lang="en-US" sz="2000" b="0" i="0" u="none" strike="noStrike" kern="0" cap="none" spc="0" normalizeH="0" baseline="0" noProof="0" dirty="0">
                <a:ln>
                  <a:noFill/>
                </a:ln>
                <a:solidFill>
                  <a:srgbClr val="000000"/>
                </a:solidFill>
                <a:effectLst/>
                <a:uLnTx/>
                <a:uFillTx/>
                <a:latin typeface="Calibri"/>
                <a:ea typeface="Arial"/>
                <a:cs typeface="Arial"/>
                <a:sym typeface="Arial"/>
              </a:rPr>
              <a:t>Spain</a:t>
            </a:r>
            <a:endParaRPr kumimoji="0" sz="2000" b="0" i="0" u="none" strike="noStrike" kern="0" cap="none" spc="0" normalizeH="0" baseline="0" noProof="0" dirty="0">
              <a:ln>
                <a:noFill/>
              </a:ln>
              <a:solidFill>
                <a:srgbClr val="000000"/>
              </a:solidFill>
              <a:effectLst/>
              <a:uLnTx/>
              <a:uFillTx/>
              <a:latin typeface="Calibri"/>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000" b="1" i="0" u="none" strike="noStrike" kern="0" cap="none" spc="0" normalizeH="0" baseline="0" noProof="0" dirty="0">
              <a:ln>
                <a:noFill/>
              </a:ln>
              <a:solidFill>
                <a:srgbClr val="013589"/>
              </a:solidFill>
              <a:effectLst/>
              <a:uLnTx/>
              <a:uFillTx/>
              <a:latin typeface="Calibri"/>
              <a:ea typeface="Arial"/>
              <a:cs typeface="Arial"/>
              <a:sym typeface="Arial"/>
            </a:endParaRPr>
          </a:p>
          <a:p>
            <a:pPr marL="342900" marR="0" lvl="0" indent="-342900" algn="l" defTabSz="914400" rtl="0" eaLnBrk="1" fontAlgn="auto" latinLnBrk="0" hangingPunct="1">
              <a:lnSpc>
                <a:spcPct val="100000"/>
              </a:lnSpc>
              <a:spcBef>
                <a:spcPts val="0"/>
              </a:spcBef>
              <a:spcAft>
                <a:spcPts val="0"/>
              </a:spcAft>
              <a:buClr>
                <a:srgbClr val="000000"/>
              </a:buClr>
              <a:buSzTx/>
              <a:buFont typeface="Wingdings" pitchFamily="2" charset="2"/>
              <a:buChar char="Ø"/>
              <a:tabLst/>
              <a:defRPr/>
            </a:pPr>
            <a:r>
              <a:rPr lang="en-US" sz="2400" b="1" kern="0" dirty="0">
                <a:solidFill>
                  <a:srgbClr val="013589"/>
                </a:solidFill>
                <a:latin typeface="Calibri"/>
                <a:ea typeface="Arial"/>
                <a:cs typeface="Arial"/>
                <a:sym typeface="Arial"/>
              </a:rPr>
              <a:t>NASA’s first host payload</a:t>
            </a:r>
            <a:endParaRPr kumimoji="0" lang="en-US" sz="2000" b="1" i="0" u="none" strike="noStrike" kern="0" cap="none" spc="0" normalizeH="0" baseline="0" noProof="0" dirty="0">
              <a:ln>
                <a:noFill/>
              </a:ln>
              <a:solidFill>
                <a:srgbClr val="013589"/>
              </a:solidFill>
              <a:effectLst/>
              <a:uLnTx/>
              <a:uFillTx/>
              <a:latin typeface="Calibri"/>
              <a:ea typeface="Arial"/>
              <a:cs typeface="Arial"/>
              <a:sym typeface="Arial"/>
            </a:endParaRPr>
          </a:p>
          <a:p>
            <a:pPr marL="800100" lvl="1" indent="-342900">
              <a:buClr>
                <a:srgbClr val="000000"/>
              </a:buClr>
              <a:buFont typeface="Wingdings" pitchFamily="2" charset="2"/>
              <a:buChar char="ü"/>
              <a:defRPr/>
            </a:pPr>
            <a:r>
              <a:rPr kumimoji="0" lang="en-US" sz="2000" b="1" i="0" u="none" strike="noStrike" kern="0" cap="none" spc="0" normalizeH="0" baseline="0" noProof="0" dirty="0">
                <a:ln>
                  <a:noFill/>
                </a:ln>
                <a:solidFill>
                  <a:srgbClr val="013589"/>
                </a:solidFill>
                <a:effectLst/>
                <a:uLnTx/>
                <a:uFillTx/>
                <a:latin typeface="Calibri"/>
                <a:ea typeface="Arial"/>
                <a:cs typeface="Arial"/>
                <a:sym typeface="Arial"/>
              </a:rPr>
              <a:t>Mission Project Management: </a:t>
            </a:r>
            <a:r>
              <a:rPr kumimoji="0" lang="en-US" sz="2000" b="0" i="0" u="none" strike="noStrike" kern="0" cap="none" spc="0" normalizeH="0" baseline="0" noProof="0" dirty="0">
                <a:ln>
                  <a:noFill/>
                </a:ln>
                <a:solidFill>
                  <a:srgbClr val="000000"/>
                </a:solidFill>
                <a:effectLst/>
                <a:uLnTx/>
                <a:uFillTx/>
                <a:latin typeface="Calibri"/>
                <a:ea typeface="Arial"/>
                <a:cs typeface="Arial"/>
                <a:sym typeface="Arial"/>
              </a:rPr>
              <a:t>NASA </a:t>
            </a:r>
            <a:r>
              <a:rPr kumimoji="0" lang="en-US" sz="2000" b="0" i="0" u="none" strike="noStrike" kern="0" cap="none" spc="0" normalizeH="0" baseline="0" noProof="0" dirty="0" err="1">
                <a:ln>
                  <a:noFill/>
                </a:ln>
                <a:solidFill>
                  <a:srgbClr val="000000"/>
                </a:solidFill>
                <a:effectLst/>
                <a:uLnTx/>
                <a:uFillTx/>
                <a:latin typeface="Calibri"/>
                <a:ea typeface="Arial"/>
                <a:cs typeface="Arial"/>
                <a:sym typeface="Arial"/>
              </a:rPr>
              <a:t>LaRC</a:t>
            </a:r>
            <a:endParaRPr kumimoji="0" sz="2000" b="0" i="0" u="none" strike="noStrike" kern="0" cap="none" spc="0" normalizeH="0" baseline="0" noProof="0" dirty="0">
              <a:ln>
                <a:noFill/>
              </a:ln>
              <a:solidFill>
                <a:srgbClr val="000000"/>
              </a:solidFill>
              <a:effectLst/>
              <a:uLnTx/>
              <a:uFillTx/>
              <a:latin typeface="Calibri"/>
              <a:cs typeface="Arial"/>
              <a:sym typeface="Arial"/>
            </a:endParaRPr>
          </a:p>
          <a:p>
            <a:pPr marL="800100" lvl="1" indent="-342900">
              <a:buClr>
                <a:srgbClr val="000000"/>
              </a:buClr>
              <a:buFont typeface="Wingdings" pitchFamily="2" charset="2"/>
              <a:buChar char="ü"/>
              <a:defRPr/>
            </a:pPr>
            <a:r>
              <a:rPr kumimoji="0" lang="en-US" sz="2000" b="1" i="0" u="none" strike="noStrike" kern="0" cap="none" spc="0" normalizeH="0" baseline="0" noProof="0" dirty="0">
                <a:ln>
                  <a:noFill/>
                </a:ln>
                <a:solidFill>
                  <a:srgbClr val="013589"/>
                </a:solidFill>
                <a:effectLst/>
                <a:uLnTx/>
                <a:uFillTx/>
                <a:latin typeface="Calibri"/>
                <a:ea typeface="Arial"/>
                <a:cs typeface="Arial"/>
                <a:sym typeface="Arial"/>
              </a:rPr>
              <a:t>Host Satellite Provider:</a:t>
            </a:r>
            <a:r>
              <a:rPr kumimoji="0" lang="en-US" sz="2000" b="0" i="0" u="none" strike="noStrike" kern="0" cap="none" spc="0" normalizeH="0" baseline="0" noProof="0" dirty="0">
                <a:ln>
                  <a:noFill/>
                </a:ln>
                <a:solidFill>
                  <a:srgbClr val="013589"/>
                </a:solidFill>
                <a:effectLst/>
                <a:uLnTx/>
                <a:uFillTx/>
                <a:latin typeface="Calibri"/>
                <a:ea typeface="Arial"/>
                <a:cs typeface="Arial"/>
                <a:sym typeface="Arial"/>
              </a:rPr>
              <a:t> </a:t>
            </a:r>
            <a:r>
              <a:rPr kumimoji="0" lang="en-US" sz="2000" b="0" i="0" u="none" strike="noStrike" kern="0" cap="none" spc="0" normalizeH="0" baseline="0" noProof="0" dirty="0">
                <a:ln>
                  <a:noFill/>
                </a:ln>
                <a:solidFill>
                  <a:srgbClr val="000000"/>
                </a:solidFill>
                <a:effectLst/>
                <a:uLnTx/>
                <a:uFillTx/>
                <a:latin typeface="Calibri"/>
                <a:cs typeface="Arial"/>
                <a:sym typeface="Arial"/>
              </a:rPr>
              <a:t>Maxar </a:t>
            </a:r>
            <a:r>
              <a:rPr kumimoji="0" lang="en-US" sz="2000" b="0" i="0" u="none" strike="noStrike" kern="0" cap="none" spc="0" normalizeH="0" baseline="0" noProof="0" dirty="0">
                <a:ln>
                  <a:noFill/>
                </a:ln>
                <a:solidFill>
                  <a:srgbClr val="000000"/>
                </a:solidFill>
                <a:effectLst/>
                <a:uLnTx/>
                <a:uFillTx/>
                <a:latin typeface="Calibri"/>
                <a:cs typeface="Arial"/>
                <a:sym typeface="Calibri"/>
              </a:rPr>
              <a:t>Technologies</a:t>
            </a:r>
            <a:endParaRPr kumimoji="0" sz="2000" b="0" i="0" u="none" strike="noStrike" kern="0" cap="none" spc="0" normalizeH="0" baseline="0" noProof="0" dirty="0">
              <a:ln>
                <a:noFill/>
              </a:ln>
              <a:solidFill>
                <a:srgbClr val="000000"/>
              </a:solidFill>
              <a:effectLst/>
              <a:uLnTx/>
              <a:uFillTx/>
              <a:latin typeface="Calibri"/>
              <a:cs typeface="Arial"/>
              <a:sym typeface="Arial"/>
            </a:endParaRPr>
          </a:p>
          <a:p>
            <a:pPr marL="800100" lvl="1" indent="-342900">
              <a:buClr>
                <a:srgbClr val="000000"/>
              </a:buClr>
              <a:buFont typeface="Wingdings" pitchFamily="2" charset="2"/>
              <a:buChar char="ü"/>
              <a:defRPr/>
            </a:pPr>
            <a:r>
              <a:rPr kumimoji="0" lang="en-US" sz="2000" b="1" i="0" u="none" strike="noStrike" kern="0" cap="none" spc="0" normalizeH="0" baseline="0" noProof="0" dirty="0">
                <a:ln>
                  <a:noFill/>
                </a:ln>
                <a:solidFill>
                  <a:srgbClr val="013589"/>
                </a:solidFill>
                <a:effectLst/>
                <a:uLnTx/>
                <a:uFillTx/>
                <a:latin typeface="Calibri"/>
                <a:ea typeface="Arial"/>
                <a:cs typeface="Arial"/>
                <a:sym typeface="Arial"/>
              </a:rPr>
              <a:t>Satellite Host: </a:t>
            </a:r>
            <a:r>
              <a:rPr kumimoji="0" lang="en-US" sz="2000" b="0" i="0" u="none" strike="noStrike" kern="0" cap="none" spc="0" normalizeH="0" baseline="0" noProof="0" dirty="0">
                <a:ln>
                  <a:noFill/>
                </a:ln>
                <a:solidFill>
                  <a:srgbClr val="000000"/>
                </a:solidFill>
                <a:effectLst/>
                <a:uLnTx/>
                <a:uFillTx/>
                <a:latin typeface="Calibri"/>
                <a:ea typeface="Arial"/>
                <a:cs typeface="Arial"/>
                <a:sym typeface="Arial"/>
              </a:rPr>
              <a:t>Intelsat (IS-40e)</a:t>
            </a:r>
            <a:endParaRPr kumimoji="0" sz="2000" b="0" i="0" u="none" strike="noStrike" kern="0" cap="none" spc="0" normalizeH="0" baseline="0" noProof="0" dirty="0">
              <a:ln>
                <a:noFill/>
              </a:ln>
              <a:solidFill>
                <a:srgbClr val="000000"/>
              </a:solidFill>
              <a:effectLst/>
              <a:uLnTx/>
              <a:uFillTx/>
              <a:latin typeface="Calibri"/>
              <a:cs typeface="Arial"/>
              <a:sym typeface="Arial"/>
            </a:endParaRPr>
          </a:p>
          <a:p>
            <a:pPr marL="800100" lvl="1" indent="-342900">
              <a:buClr>
                <a:srgbClr val="000000"/>
              </a:buClr>
              <a:buFont typeface="Wingdings" pitchFamily="2" charset="2"/>
              <a:buChar char="ü"/>
              <a:defRPr/>
            </a:pPr>
            <a:r>
              <a:rPr kumimoji="0" lang="en-US" sz="2000" b="1" i="0" u="none" strike="noStrike" kern="0" cap="none" spc="0" normalizeH="0" baseline="0" noProof="0" dirty="0">
                <a:ln>
                  <a:noFill/>
                </a:ln>
                <a:solidFill>
                  <a:srgbClr val="013589"/>
                </a:solidFill>
                <a:effectLst/>
                <a:uLnTx/>
                <a:uFillTx/>
                <a:latin typeface="Calibri"/>
                <a:ea typeface="Arial"/>
                <a:cs typeface="Arial"/>
                <a:sym typeface="Arial"/>
              </a:rPr>
              <a:t>Launch: </a:t>
            </a:r>
            <a:r>
              <a:rPr kumimoji="0" lang="en-US" sz="2000" b="0" i="0" u="none" strike="noStrike" kern="0" cap="none" spc="0" normalizeH="0" baseline="0" noProof="0" dirty="0">
                <a:ln>
                  <a:noFill/>
                </a:ln>
                <a:solidFill>
                  <a:srgbClr val="000000"/>
                </a:solidFill>
                <a:effectLst/>
                <a:uLnTx/>
                <a:uFillTx/>
                <a:latin typeface="Calibri"/>
                <a:ea typeface="Arial"/>
                <a:cs typeface="Arial"/>
                <a:sym typeface="Arial"/>
              </a:rPr>
              <a:t>SpaceX</a:t>
            </a:r>
            <a:r>
              <a:rPr kumimoji="0" lang="en-US" sz="2000" b="0" i="0" u="none" strike="noStrike" kern="0" cap="none" spc="0" normalizeH="0" baseline="0" noProof="0" dirty="0">
                <a:ln>
                  <a:noFill/>
                </a:ln>
                <a:solidFill>
                  <a:srgbClr val="000000"/>
                </a:solidFill>
                <a:effectLst/>
                <a:uLnTx/>
                <a:uFillTx/>
                <a:latin typeface="Calibri"/>
                <a:cs typeface="Arial"/>
                <a:sym typeface="Arial"/>
              </a:rPr>
              <a:t> </a:t>
            </a:r>
          </a:p>
          <a:p>
            <a:pPr marL="342900" marR="0" lvl="0" indent="-342900" algn="l" defTabSz="914400" rtl="0" eaLnBrk="1" fontAlgn="auto" latinLnBrk="0" hangingPunct="1">
              <a:lnSpc>
                <a:spcPct val="100000"/>
              </a:lnSpc>
              <a:spcBef>
                <a:spcPts val="1200"/>
              </a:spcBef>
              <a:spcAft>
                <a:spcPts val="0"/>
              </a:spcAft>
              <a:buClr>
                <a:srgbClr val="000000"/>
              </a:buClr>
              <a:buSzTx/>
              <a:buFont typeface="Wingdings" pitchFamily="2" charset="2"/>
              <a:buChar char="Ø"/>
              <a:tabLst/>
              <a:defRPr/>
            </a:pPr>
            <a:r>
              <a:rPr kumimoji="0" lang="en-US" sz="2400" b="1" i="0" u="none" strike="noStrike" kern="0" cap="none" spc="0" normalizeH="0" baseline="0" noProof="0" dirty="0">
                <a:ln>
                  <a:noFill/>
                </a:ln>
                <a:solidFill>
                  <a:srgbClr val="013589"/>
                </a:solidFill>
                <a:effectLst/>
                <a:uLnTx/>
                <a:uFillTx/>
                <a:latin typeface="Calibri"/>
                <a:ea typeface="Arial"/>
                <a:cs typeface="Arial"/>
                <a:sym typeface="Arial"/>
              </a:rPr>
              <a:t>TEMPO Early Adopter Program at UAH/NASA MSFC (funded by NASA Applied Science): ~600 early adopters</a:t>
            </a:r>
            <a:endParaRPr kumimoji="0" lang="en-US" sz="2000" b="1" i="0" u="none" strike="noStrike" kern="0" cap="none" spc="0" normalizeH="0" baseline="0" noProof="0" dirty="0">
              <a:ln>
                <a:noFill/>
              </a:ln>
              <a:solidFill>
                <a:srgbClr val="013589"/>
              </a:solidFill>
              <a:effectLst/>
              <a:uLnTx/>
              <a:uFillTx/>
              <a:latin typeface="Calibri"/>
              <a:ea typeface="Arial"/>
              <a:cs typeface="Arial"/>
              <a:sym typeface="Arial"/>
            </a:endParaRPr>
          </a:p>
          <a:p>
            <a:pPr marL="800100" lvl="1" indent="-342900">
              <a:buClr>
                <a:srgbClr val="000000"/>
              </a:buClr>
              <a:buFont typeface="Wingdings" pitchFamily="2" charset="2"/>
              <a:buChar char="ü"/>
              <a:defRPr/>
            </a:pPr>
            <a:endParaRPr kumimoji="0" lang="en-US" sz="2000" b="0" i="0" u="none" strike="noStrike" kern="0" cap="none" spc="0" normalizeH="0" baseline="0" noProof="0" dirty="0">
              <a:ln>
                <a:noFill/>
              </a:ln>
              <a:solidFill>
                <a:srgbClr val="000000"/>
              </a:solidFill>
              <a:effectLst/>
              <a:uLnTx/>
              <a:uFillTx/>
              <a:latin typeface="Calibri"/>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600" b="0" i="0" u="none" strike="noStrike" kern="0" cap="none" spc="0" normalizeH="0" baseline="0" noProof="0" dirty="0">
              <a:ln>
                <a:noFill/>
              </a:ln>
              <a:solidFill>
                <a:srgbClr val="013589"/>
              </a:solidFill>
              <a:effectLst/>
              <a:uLnTx/>
              <a:uFillTx/>
              <a:latin typeface="Calibri"/>
              <a:cs typeface="Arial"/>
              <a:sym typeface="Arial"/>
            </a:endParaRPr>
          </a:p>
        </p:txBody>
      </p:sp>
      <p:sp>
        <p:nvSpPr>
          <p:cNvPr id="5" name="Slide Number Placeholder 4">
            <a:extLst>
              <a:ext uri="{FF2B5EF4-FFF2-40B4-BE49-F238E27FC236}">
                <a16:creationId xmlns:a16="http://schemas.microsoft.com/office/drawing/2014/main" id="{449FD253-F0D7-4738-AFD8-369B9C89B0D5}"/>
              </a:ext>
            </a:extLst>
          </p:cNvPr>
          <p:cNvSpPr>
            <a:spLocks noGrp="1"/>
          </p:cNvSpPr>
          <p:nvPr>
            <p:ph type="sldNum" sz="quarter" idx="12"/>
          </p:nvPr>
        </p:nvSpPr>
        <p:spPr>
          <a:xfrm>
            <a:off x="9459074" y="6621140"/>
            <a:ext cx="2743200" cy="182880"/>
          </a:xfrm>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8</a:t>
            </a:fld>
            <a:endParaRPr kumimoji="0" lang="en-US" sz="1600" b="0" i="0" u="none" strike="noStrike" kern="0" cap="none" spc="0" normalizeH="0" baseline="0" noProof="0" dirty="0">
              <a:ln>
                <a:noFill/>
              </a:ln>
              <a:solidFill>
                <a:prstClr val="black">
                  <a:tint val="75000"/>
                </a:prstClr>
              </a:solidFill>
              <a:effectLst/>
              <a:uLnTx/>
              <a:uFillTx/>
              <a:latin typeface="Arial"/>
              <a:cs typeface="Arial"/>
              <a:sym typeface="Arial"/>
            </a:endParaRPr>
          </a:p>
        </p:txBody>
      </p:sp>
      <p:sp>
        <p:nvSpPr>
          <p:cNvPr id="2" name="TextBox 1">
            <a:extLst>
              <a:ext uri="{FF2B5EF4-FFF2-40B4-BE49-F238E27FC236}">
                <a16:creationId xmlns:a16="http://schemas.microsoft.com/office/drawing/2014/main" id="{8F581327-E4B3-ADA8-2CE7-7F6C1663DD10}"/>
              </a:ext>
            </a:extLst>
          </p:cNvPr>
          <p:cNvSpPr txBox="1"/>
          <p:nvPr/>
        </p:nvSpPr>
        <p:spPr>
          <a:xfrm rot="18869047">
            <a:off x="8104759" y="4094825"/>
            <a:ext cx="3824182" cy="523220"/>
          </a:xfrm>
          <a:prstGeom prst="rect">
            <a:avLst/>
          </a:prstGeom>
          <a:noFill/>
        </p:spPr>
        <p:txBody>
          <a:bodyPr wrap="square" rtlCol="0">
            <a:spAutoFit/>
          </a:bodyPr>
          <a:lstStyle/>
          <a:p>
            <a:r>
              <a:rPr lang="en-US" sz="2800" i="1">
                <a:highlight>
                  <a:srgbClr val="FFFF00"/>
                </a:highlight>
              </a:rPr>
              <a:t>TEMPO: It’s about Time!</a:t>
            </a:r>
          </a:p>
        </p:txBody>
      </p:sp>
      <p:sp>
        <p:nvSpPr>
          <p:cNvPr id="6" name="Google Shape;268;p2">
            <a:extLst>
              <a:ext uri="{FF2B5EF4-FFF2-40B4-BE49-F238E27FC236}">
                <a16:creationId xmlns:a16="http://schemas.microsoft.com/office/drawing/2014/main" id="{AB3481C1-424E-E94A-B9B1-8CD4C6517623}"/>
              </a:ext>
            </a:extLst>
          </p:cNvPr>
          <p:cNvSpPr txBox="1">
            <a:spLocks/>
          </p:cNvSpPr>
          <p:nvPr/>
        </p:nvSpPr>
        <p:spPr>
          <a:xfrm>
            <a:off x="0" y="-12030"/>
            <a:ext cx="12192000" cy="975701"/>
          </a:xfrm>
          <a:prstGeom prst="rect">
            <a:avLst/>
          </a:prstGeom>
        </p:spPr>
        <p:txBody>
          <a:bodyPr anchor="ctr"/>
          <a:lstStyle>
            <a:lvl1pPr algn="ctr" defTabSz="609585" rtl="0" eaLnBrk="1" latinLnBrk="0" hangingPunct="1">
              <a:spcBef>
                <a:spcPct val="0"/>
              </a:spcBef>
              <a:buNone/>
              <a:defRPr sz="3600" b="0" kern="1200">
                <a:solidFill>
                  <a:schemeClr val="bg1"/>
                </a:solidFill>
                <a:latin typeface="+mn-lt"/>
                <a:ea typeface="+mj-ea"/>
                <a:cs typeface="+mj-cs"/>
              </a:defRPr>
            </a:lvl1pPr>
          </a:lstStyle>
          <a:p>
            <a:r>
              <a:rPr lang="en-US" dirty="0"/>
              <a:t>The TMEPO Mission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031335"/>
        </a:solidFill>
        <a:effectLst/>
      </p:bgPr>
    </p:bg>
    <p:spTree>
      <p:nvGrpSpPr>
        <p:cNvPr id="1" name="Shape 275"/>
        <p:cNvGrpSpPr/>
        <p:nvPr/>
      </p:nvGrpSpPr>
      <p:grpSpPr>
        <a:xfrm>
          <a:off x="0" y="0"/>
          <a:ext cx="0" cy="0"/>
          <a:chOff x="0" y="0"/>
          <a:chExt cx="0" cy="0"/>
        </a:xfrm>
      </p:grpSpPr>
      <p:pic>
        <p:nvPicPr>
          <p:cNvPr id="278" name="Google Shape;278;p3"/>
          <p:cNvPicPr preferRelativeResize="0">
            <a:picLocks noChangeAspect="1"/>
          </p:cNvPicPr>
          <p:nvPr/>
        </p:nvPicPr>
        <p:blipFill rotWithShape="1">
          <a:blip r:embed="rId3">
            <a:alphaModFix amt="87000"/>
          </a:blip>
          <a:srcRect/>
          <a:stretch/>
        </p:blipFill>
        <p:spPr>
          <a:xfrm>
            <a:off x="955355" y="634329"/>
            <a:ext cx="10281291" cy="6222197"/>
          </a:xfrm>
          <a:prstGeom prst="rect">
            <a:avLst/>
          </a:prstGeom>
          <a:noFill/>
          <a:ln>
            <a:noFill/>
          </a:ln>
        </p:spPr>
      </p:pic>
      <p:sp>
        <p:nvSpPr>
          <p:cNvPr id="279" name="Google Shape;279;p3"/>
          <p:cNvSpPr txBox="1"/>
          <p:nvPr/>
        </p:nvSpPr>
        <p:spPr>
          <a:xfrm>
            <a:off x="8133735" y="1110272"/>
            <a:ext cx="1414040" cy="307777"/>
          </a:xfrm>
          <a:prstGeom prst="rect">
            <a:avLst/>
          </a:prstGeom>
          <a:solidFill>
            <a:srgbClr val="FFFFFF"/>
          </a:solidFill>
          <a:ln w="28575" cap="flat" cmpd="sng">
            <a:solidFill>
              <a:srgbClr val="000000"/>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a:ln>
                  <a:noFill/>
                </a:ln>
                <a:solidFill>
                  <a:srgbClr val="1F497D"/>
                </a:solidFill>
                <a:effectLst/>
                <a:uLnTx/>
                <a:uFillTx/>
                <a:latin typeface="Calibri"/>
                <a:ea typeface="Calibri"/>
                <a:cs typeface="Calibri"/>
                <a:sym typeface="Calibri"/>
              </a:rPr>
              <a:t>Launch Feb 2020</a:t>
            </a:r>
            <a:endParaRPr kumimoji="0" sz="1400" b="0" i="0" u="none" strike="noStrike" kern="0" cap="none" spc="0" normalizeH="0" baseline="0" noProof="0">
              <a:ln>
                <a:noFill/>
              </a:ln>
              <a:solidFill>
                <a:srgbClr val="1F497D"/>
              </a:solidFill>
              <a:effectLst/>
              <a:uLnTx/>
              <a:uFillTx/>
              <a:latin typeface="Arial"/>
              <a:ea typeface="+mn-ea"/>
              <a:cs typeface="Arial"/>
              <a:sym typeface="Arial"/>
            </a:endParaRPr>
          </a:p>
        </p:txBody>
      </p:sp>
      <p:sp>
        <p:nvSpPr>
          <p:cNvPr id="280" name="Google Shape;280;p3"/>
          <p:cNvSpPr txBox="1"/>
          <p:nvPr/>
        </p:nvSpPr>
        <p:spPr>
          <a:xfrm>
            <a:off x="5292663" y="1084870"/>
            <a:ext cx="1679031" cy="307777"/>
          </a:xfrm>
          <a:prstGeom prst="rect">
            <a:avLst/>
          </a:prstGeom>
          <a:solidFill>
            <a:srgbClr val="FFFFFF"/>
          </a:solidFill>
          <a:ln w="28575" cap="flat" cmpd="sng">
            <a:solidFill>
              <a:srgbClr val="000000"/>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0000"/>
                </a:solidFill>
                <a:effectLst/>
                <a:uLnTx/>
                <a:uFillTx/>
                <a:latin typeface="Calibri"/>
                <a:ea typeface="Calibri"/>
                <a:cs typeface="Calibri"/>
                <a:sym typeface="Calibri"/>
              </a:rPr>
              <a:t>Launch 2025</a:t>
            </a:r>
            <a:endParaRPr kumimoji="0"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81" name="Google Shape;281;p3"/>
          <p:cNvSpPr txBox="1"/>
          <p:nvPr/>
        </p:nvSpPr>
        <p:spPr>
          <a:xfrm>
            <a:off x="1572684" y="1090707"/>
            <a:ext cx="1746677" cy="307777"/>
          </a:xfrm>
          <a:prstGeom prst="rect">
            <a:avLst/>
          </a:prstGeom>
          <a:solidFill>
            <a:srgbClr val="FFFFFF"/>
          </a:solidFill>
          <a:ln w="28575" cap="flat" cmpd="sng">
            <a:solidFill>
              <a:srgbClr val="000000"/>
            </a:solidFill>
            <a:prstDash val="solid"/>
            <a:round/>
            <a:headEnd type="none" w="sm" len="sm"/>
            <a:tailEnd type="none" w="sm" len="sm"/>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a:ln>
                  <a:noFill/>
                </a:ln>
                <a:solidFill>
                  <a:srgbClr val="1F497D"/>
                </a:solidFill>
                <a:effectLst/>
                <a:uLnTx/>
                <a:uFillTx/>
                <a:latin typeface="Calibri"/>
                <a:ea typeface="Calibri"/>
                <a:cs typeface="Calibri"/>
                <a:sym typeface="Calibri"/>
              </a:rPr>
              <a:t>Launch April 2023</a:t>
            </a:r>
            <a:endParaRPr kumimoji="0" sz="1400" b="0" i="0" u="none" strike="noStrike" kern="0" cap="none" spc="0" normalizeH="0" baseline="0" noProof="0">
              <a:ln>
                <a:noFill/>
              </a:ln>
              <a:solidFill>
                <a:srgbClr val="1F497D"/>
              </a:solidFill>
              <a:effectLst/>
              <a:uLnTx/>
              <a:uFillTx/>
              <a:latin typeface="Arial"/>
              <a:ea typeface="+mn-ea"/>
              <a:cs typeface="Arial"/>
              <a:sym typeface="Arial"/>
            </a:endParaRPr>
          </a:p>
        </p:txBody>
      </p:sp>
      <p:sp>
        <p:nvSpPr>
          <p:cNvPr id="282" name="Google Shape;282;p3"/>
          <p:cNvSpPr txBox="1"/>
          <p:nvPr/>
        </p:nvSpPr>
        <p:spPr>
          <a:xfrm flipH="1">
            <a:off x="9450889" y="6460969"/>
            <a:ext cx="1785756" cy="276959"/>
          </a:xfrm>
          <a:prstGeom prst="rect">
            <a:avLst/>
          </a:prstGeom>
          <a:solidFill>
            <a:schemeClr val="bg1">
              <a:lumMod val="85000"/>
            </a:schemeClr>
          </a:solidFill>
          <a:ln>
            <a:solidFill>
              <a:schemeClr val="tx1"/>
            </a:solid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a:ln>
                  <a:noFill/>
                </a:ln>
                <a:solidFill>
                  <a:prstClr val="black"/>
                </a:solidFill>
                <a:effectLst/>
                <a:uLnTx/>
                <a:uFillTx/>
                <a:latin typeface="Calibri"/>
                <a:ea typeface="Helvetica Neue"/>
                <a:cs typeface="Helvetica Neue"/>
                <a:sym typeface="Helvetica Neue"/>
              </a:rPr>
              <a:t>Image Credit: NASA LaRC</a:t>
            </a:r>
            <a:endParaRPr kumimoji="0" sz="1200" b="0" i="0" u="none" strike="noStrike" kern="0" cap="none" spc="0" normalizeH="0" baseline="0" noProof="0">
              <a:ln>
                <a:noFill/>
              </a:ln>
              <a:solidFill>
                <a:prstClr val="black"/>
              </a:solidFill>
              <a:effectLst/>
              <a:uLnTx/>
              <a:uFillTx/>
              <a:latin typeface="Calibri"/>
              <a:ea typeface="Helvetica Neue"/>
              <a:cs typeface="Helvetica Neue"/>
              <a:sym typeface="Helvetica Neue"/>
            </a:endParaRPr>
          </a:p>
        </p:txBody>
      </p:sp>
      <p:sp>
        <p:nvSpPr>
          <p:cNvPr id="276" name="Google Shape;276;p3"/>
          <p:cNvSpPr txBox="1">
            <a:spLocks noGrp="1"/>
          </p:cNvSpPr>
          <p:nvPr>
            <p:ph type="title"/>
          </p:nvPr>
        </p:nvSpPr>
        <p:spPr>
          <a:xfrm>
            <a:off x="1572684" y="52254"/>
            <a:ext cx="9077899" cy="801189"/>
          </a:xfrm>
        </p:spPr>
        <p:txBody>
          <a:bodyPr/>
          <a:lstStyle/>
          <a:p>
            <a:pPr lvl="0"/>
            <a:r>
              <a:rPr lang="en-US" sz="3200" dirty="0"/>
              <a:t>Geostationary Air Quality Constellation</a:t>
            </a:r>
          </a:p>
        </p:txBody>
      </p:sp>
      <p:sp>
        <p:nvSpPr>
          <p:cNvPr id="2" name="Slide Number Placeholder 1">
            <a:extLst>
              <a:ext uri="{FF2B5EF4-FFF2-40B4-BE49-F238E27FC236}">
                <a16:creationId xmlns:a16="http://schemas.microsoft.com/office/drawing/2014/main" id="{92CDC41F-1E96-0356-B408-88932229D80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6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600" b="0" i="0" u="none" strike="noStrike" kern="1200" cap="none" spc="0" normalizeH="0" baseline="0" noProof="0">
              <a:ln>
                <a:noFill/>
              </a:ln>
              <a:solidFill>
                <a:prstClr val="black">
                  <a:tint val="75000"/>
                </a:prstClr>
              </a:solidFill>
              <a:effectLst/>
              <a:uLnTx/>
              <a:uFillTx/>
              <a:latin typeface="Calibri"/>
              <a:ea typeface="+mn-ea"/>
              <a:cs typeface="+mn-cs"/>
            </a:endParaRPr>
          </a:p>
        </p:txBody>
      </p:sp>
      <p:grpSp>
        <p:nvGrpSpPr>
          <p:cNvPr id="6" name="Group 5">
            <a:extLst>
              <a:ext uri="{FF2B5EF4-FFF2-40B4-BE49-F238E27FC236}">
                <a16:creationId xmlns:a16="http://schemas.microsoft.com/office/drawing/2014/main" id="{D4C574B1-F9E0-53CC-6015-518E12AC638C}"/>
              </a:ext>
            </a:extLst>
          </p:cNvPr>
          <p:cNvGrpSpPr/>
          <p:nvPr/>
        </p:nvGrpSpPr>
        <p:grpSpPr>
          <a:xfrm>
            <a:off x="5194998" y="2907794"/>
            <a:ext cx="2562329" cy="2471764"/>
            <a:chOff x="5194998" y="2907794"/>
            <a:chExt cx="2562329" cy="2471764"/>
          </a:xfrm>
        </p:grpSpPr>
        <p:sp>
          <p:nvSpPr>
            <p:cNvPr id="3" name="Rectangle 2">
              <a:extLst>
                <a:ext uri="{FF2B5EF4-FFF2-40B4-BE49-F238E27FC236}">
                  <a16:creationId xmlns:a16="http://schemas.microsoft.com/office/drawing/2014/main" id="{B2144174-479E-E68F-2410-F51EC71F1B80}"/>
                </a:ext>
              </a:extLst>
            </p:cNvPr>
            <p:cNvSpPr/>
            <p:nvPr/>
          </p:nvSpPr>
          <p:spPr>
            <a:xfrm>
              <a:off x="5194998" y="2907794"/>
              <a:ext cx="2562329" cy="1121595"/>
            </a:xfrm>
            <a:prstGeom prst="rect">
              <a:avLst/>
            </a:prstGeom>
            <a:noFill/>
            <a:ln w="19050">
              <a:solidFill>
                <a:schemeClr val="accent3"/>
              </a:solidFill>
              <a:prstDash val="sysDot"/>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9662DD1-900D-0578-979F-E192C889F5A6}"/>
                </a:ext>
              </a:extLst>
            </p:cNvPr>
            <p:cNvSpPr/>
            <p:nvPr/>
          </p:nvSpPr>
          <p:spPr>
            <a:xfrm>
              <a:off x="5596931" y="3984041"/>
              <a:ext cx="1929284" cy="1395517"/>
            </a:xfrm>
            <a:prstGeom prst="rect">
              <a:avLst/>
            </a:prstGeom>
            <a:noFill/>
            <a:ln w="19050">
              <a:solidFill>
                <a:schemeClr val="accent3"/>
              </a:solidFill>
              <a:prstDash val="sysDot"/>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8601970-B61F-92CB-A7C6-0F0F525E50B5}"/>
                </a:ext>
              </a:extLst>
            </p:cNvPr>
            <p:cNvSpPr txBox="1"/>
            <p:nvPr/>
          </p:nvSpPr>
          <p:spPr>
            <a:xfrm>
              <a:off x="5696578" y="3783986"/>
              <a:ext cx="1929285" cy="400110"/>
            </a:xfrm>
            <a:prstGeom prst="rect">
              <a:avLst/>
            </a:prstGeom>
            <a:noFill/>
          </p:spPr>
          <p:txBody>
            <a:bodyPr wrap="square" rtlCol="0">
              <a:spAutoFit/>
            </a:bodyPr>
            <a:lstStyle/>
            <a:p>
              <a:r>
                <a:rPr lang="en-US" sz="2000" dirty="0">
                  <a:solidFill>
                    <a:schemeClr val="bg1"/>
                  </a:solidFill>
                </a:rPr>
                <a:t>MEASMA </a:t>
              </a:r>
              <a:r>
                <a:rPr lang="en-US" sz="1600" i="1" dirty="0">
                  <a:solidFill>
                    <a:schemeClr val="bg1"/>
                  </a:solidFill>
                </a:rPr>
                <a:t>(hourly)</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18D4AA-51A8-4277-9863-CE7400C1D982}"/>
              </a:ext>
            </a:extLst>
          </p:cNvPr>
          <p:cNvSpPr>
            <a:spLocks noGrp="1"/>
          </p:cNvSpPr>
          <p:nvPr>
            <p:ph idx="1"/>
          </p:nvPr>
        </p:nvSpPr>
        <p:spPr/>
        <p:txBody>
          <a:bodyPr/>
          <a:lstStyle/>
          <a:p>
            <a:r>
              <a:rPr lang="en-US" dirty="0"/>
              <a:t>What are the temporal and spatial variations of </a:t>
            </a:r>
            <a:r>
              <a:rPr lang="en-US" b="1" dirty="0">
                <a:solidFill>
                  <a:srgbClr val="013589"/>
                </a:solidFill>
              </a:rPr>
              <a:t>emissions</a:t>
            </a:r>
            <a:r>
              <a:rPr lang="en-US" dirty="0"/>
              <a:t> of gases and aerosols important for air quality and climate?</a:t>
            </a:r>
          </a:p>
          <a:p>
            <a:r>
              <a:rPr lang="en-US" dirty="0"/>
              <a:t>How do physical, chemical, and dynamical </a:t>
            </a:r>
            <a:r>
              <a:rPr lang="en-US" b="1" dirty="0">
                <a:solidFill>
                  <a:srgbClr val="013589"/>
                </a:solidFill>
              </a:rPr>
              <a:t>processes</a:t>
            </a:r>
            <a:r>
              <a:rPr lang="en-US" dirty="0"/>
              <a:t> determine tropospheric composition and air quality over scales ranging from urban to continental, diurnally to seasonally?</a:t>
            </a:r>
          </a:p>
          <a:p>
            <a:r>
              <a:rPr lang="en-US" dirty="0"/>
              <a:t>How does </a:t>
            </a:r>
            <a:r>
              <a:rPr lang="en-US" b="1" dirty="0">
                <a:solidFill>
                  <a:srgbClr val="013589"/>
                </a:solidFill>
              </a:rPr>
              <a:t>air pollution </a:t>
            </a:r>
            <a:r>
              <a:rPr lang="en-US" dirty="0"/>
              <a:t>drive </a:t>
            </a:r>
            <a:r>
              <a:rPr lang="en-US" b="1" dirty="0">
                <a:solidFill>
                  <a:srgbClr val="013589"/>
                </a:solidFill>
              </a:rPr>
              <a:t>climate</a:t>
            </a:r>
            <a:r>
              <a:rPr lang="en-US" dirty="0"/>
              <a:t> forcing and how does climate change affect air quality on a continental scale?</a:t>
            </a:r>
          </a:p>
          <a:p>
            <a:r>
              <a:rPr lang="en-US" dirty="0"/>
              <a:t>How can observations from space improve </a:t>
            </a:r>
            <a:r>
              <a:rPr lang="en-US" b="1" dirty="0">
                <a:solidFill>
                  <a:srgbClr val="013589"/>
                </a:solidFill>
              </a:rPr>
              <a:t>air quality forecasts and assessments</a:t>
            </a:r>
            <a:r>
              <a:rPr lang="en-US" dirty="0"/>
              <a:t> for societal benefit?</a:t>
            </a:r>
          </a:p>
          <a:p>
            <a:r>
              <a:rPr lang="en-US" dirty="0"/>
              <a:t>How does </a:t>
            </a:r>
            <a:r>
              <a:rPr lang="en-US" b="1" dirty="0">
                <a:solidFill>
                  <a:srgbClr val="013589"/>
                </a:solidFill>
              </a:rPr>
              <a:t>intercontinental transport </a:t>
            </a:r>
            <a:r>
              <a:rPr lang="en-US" dirty="0"/>
              <a:t>affect air quality?</a:t>
            </a:r>
          </a:p>
          <a:p>
            <a:r>
              <a:rPr lang="en-US" dirty="0"/>
              <a:t>How do </a:t>
            </a:r>
            <a:r>
              <a:rPr lang="en-US" b="1" dirty="0">
                <a:solidFill>
                  <a:srgbClr val="013589"/>
                </a:solidFill>
              </a:rPr>
              <a:t>episodic events</a:t>
            </a:r>
            <a:r>
              <a:rPr lang="en-US" dirty="0"/>
              <a:t>, such as wildfires, dust outbreaks, and volcanic eruptions, affect atmospheric composition and air quality?</a:t>
            </a:r>
          </a:p>
          <a:p>
            <a:endParaRPr lang="en-US" sz="2400" dirty="0"/>
          </a:p>
        </p:txBody>
      </p:sp>
      <p:sp>
        <p:nvSpPr>
          <p:cNvPr id="4" name="Title 3"/>
          <p:cNvSpPr>
            <a:spLocks noGrp="1"/>
          </p:cNvSpPr>
          <p:nvPr>
            <p:ph type="title"/>
          </p:nvPr>
        </p:nvSpPr>
        <p:spPr>
          <a:xfrm>
            <a:off x="0" y="0"/>
            <a:ext cx="12192000" cy="975701"/>
          </a:xfrm>
        </p:spPr>
        <p:txBody>
          <a:bodyPr/>
          <a:lstStyle/>
          <a:p>
            <a:r>
              <a:rPr lang="en-US"/>
              <a:t>TEMPO (GEO-CAPE) Science Questions</a:t>
            </a:r>
          </a:p>
        </p:txBody>
      </p:sp>
      <p:sp>
        <p:nvSpPr>
          <p:cNvPr id="2" name="Slide Number Placeholder 1">
            <a:extLst>
              <a:ext uri="{FF2B5EF4-FFF2-40B4-BE49-F238E27FC236}">
                <a16:creationId xmlns:a16="http://schemas.microsoft.com/office/drawing/2014/main" id="{8FFDF6CF-896C-4D03-B791-966947E8033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10</a:t>
            </a:fld>
            <a:endParaRPr kumimoji="0" lang="en-US" sz="1600" b="0" i="0" u="none" strike="noStrike" kern="0" cap="none" spc="0" normalizeH="0" baseline="0" noProof="0">
              <a:ln>
                <a:noFill/>
              </a:ln>
              <a:solidFill>
                <a:prstClr val="black">
                  <a:tint val="75000"/>
                </a:prstClr>
              </a:solidFill>
              <a:effectLst/>
              <a:uLnTx/>
              <a:uFillTx/>
              <a:latin typeface="Arial"/>
              <a:ea typeface="+mn-ea"/>
              <a:cs typeface="Arial"/>
              <a:sym typeface="Arial"/>
            </a:endParaRPr>
          </a:p>
        </p:txBody>
      </p:sp>
    </p:spTree>
    <p:extLst>
      <p:ext uri="{BB962C8B-B14F-4D97-AF65-F5344CB8AC3E}">
        <p14:creationId xmlns:p14="http://schemas.microsoft.com/office/powerpoint/2010/main" val="2007653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8709BB-F0FA-447E-A724-1642CA37428C}"/>
              </a:ext>
            </a:extLst>
          </p:cNvPr>
          <p:cNvSpPr>
            <a:spLocks noGrp="1"/>
          </p:cNvSpPr>
          <p:nvPr>
            <p:ph type="title"/>
          </p:nvPr>
        </p:nvSpPr>
        <p:spPr>
          <a:xfrm>
            <a:off x="0" y="0"/>
            <a:ext cx="12191999" cy="975701"/>
          </a:xfrm>
        </p:spPr>
        <p:txBody>
          <a:bodyPr/>
          <a:lstStyle/>
          <a:p>
            <a:r>
              <a:rPr lang="en-US" sz="3600" b="0" i="0" kern="1200" dirty="0">
                <a:solidFill>
                  <a:schemeClr val="bg1"/>
                </a:solidFill>
                <a:effectLst/>
                <a:latin typeface="+mn-lt"/>
                <a:ea typeface="+mj-ea"/>
                <a:cs typeface="+mj-cs"/>
              </a:rPr>
              <a:t>TEMPO Timeline</a:t>
            </a:r>
            <a:endParaRPr lang="en-US" dirty="0"/>
          </a:p>
        </p:txBody>
      </p:sp>
      <p:sp>
        <p:nvSpPr>
          <p:cNvPr id="6" name="Slide Number Placeholder 5">
            <a:extLst>
              <a:ext uri="{FF2B5EF4-FFF2-40B4-BE49-F238E27FC236}">
                <a16:creationId xmlns:a16="http://schemas.microsoft.com/office/drawing/2014/main" id="{F2505D4D-D170-44D9-B8B6-94B08D2F0520}"/>
              </a:ext>
            </a:extLst>
          </p:cNvPr>
          <p:cNvSpPr>
            <a:spLocks noGrp="1"/>
          </p:cNvSpPr>
          <p:nvPr>
            <p:ph type="sldNum" sz="quarter" idx="12"/>
          </p:nvPr>
        </p:nvSpPr>
        <p:spPr/>
        <p:txBody>
          <a:bodyPr/>
          <a:lstStyle/>
          <a:p>
            <a:pPr marL="0" marR="0" lvl="0" indent="0" algn="r" defTabSz="609585" rtl="0" eaLnBrk="1" fontAlgn="auto" latinLnBrk="0" hangingPunct="1">
              <a:lnSpc>
                <a:spcPct val="100000"/>
              </a:lnSpc>
              <a:spcBef>
                <a:spcPts val="0"/>
              </a:spcBef>
              <a:spcAft>
                <a:spcPts val="0"/>
              </a:spcAft>
              <a:buClrTx/>
              <a:buSzTx/>
              <a:buFontTx/>
              <a:buNone/>
              <a:tabLst/>
              <a:defRPr/>
            </a:pPr>
            <a:fld id="{DA0E24C6-B8C2-40F0-BF2D-44D0E3E3802A}" type="slidenum">
              <a:rPr kumimoji="0" lang="en-US" sz="16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609585" rtl="0" eaLnBrk="1" fontAlgn="auto" latinLnBrk="0" hangingPunct="1">
                <a:lnSpc>
                  <a:spcPct val="100000"/>
                </a:lnSpc>
                <a:spcBef>
                  <a:spcPts val="0"/>
                </a:spcBef>
                <a:spcAft>
                  <a:spcPts val="0"/>
                </a:spcAft>
                <a:buClrTx/>
                <a:buSzTx/>
                <a:buFontTx/>
                <a:buNone/>
                <a:tabLst/>
                <a:defRPr/>
              </a:pPr>
              <a:t>11</a:t>
            </a:fld>
            <a:endParaRPr kumimoji="0" lang="en-US" sz="1600" b="0" i="0" u="none" strike="noStrike" kern="1200" cap="none" spc="0" normalizeH="0" baseline="0" noProof="0">
              <a:ln>
                <a:noFill/>
              </a:ln>
              <a:solidFill>
                <a:prstClr val="black">
                  <a:tint val="75000"/>
                </a:prstClr>
              </a:solidFill>
              <a:effectLst/>
              <a:uLnTx/>
              <a:uFillTx/>
              <a:latin typeface="Calibri"/>
              <a:ea typeface="+mn-ea"/>
              <a:cs typeface="+mn-cs"/>
            </a:endParaRPr>
          </a:p>
        </p:txBody>
      </p:sp>
      <p:graphicFrame>
        <p:nvGraphicFramePr>
          <p:cNvPr id="7" name="Content Placeholder 6">
            <a:extLst>
              <a:ext uri="{FF2B5EF4-FFF2-40B4-BE49-F238E27FC236}">
                <a16:creationId xmlns:a16="http://schemas.microsoft.com/office/drawing/2014/main" id="{ED5E1268-FB4F-8A37-824A-0072FED083AA}"/>
              </a:ext>
            </a:extLst>
          </p:cNvPr>
          <p:cNvGraphicFramePr>
            <a:graphicFrameLocks/>
          </p:cNvGraphicFramePr>
          <p:nvPr>
            <p:extLst>
              <p:ext uri="{D42A27DB-BD31-4B8C-83A1-F6EECF244321}">
                <p14:modId xmlns:p14="http://schemas.microsoft.com/office/powerpoint/2010/main" val="533092138"/>
              </p:ext>
            </p:extLst>
          </p:nvPr>
        </p:nvGraphicFramePr>
        <p:xfrm>
          <a:off x="160867" y="1201893"/>
          <a:ext cx="6460066" cy="5243574"/>
        </p:xfrm>
        <a:graphic>
          <a:graphicData uri="http://schemas.openxmlformats.org/drawingml/2006/table">
            <a:tbl>
              <a:tblPr firstRow="1" bandRow="1">
                <a:tableStyleId>{5940675A-B579-460E-94D1-54222C63F5DA}</a:tableStyleId>
              </a:tblPr>
              <a:tblGrid>
                <a:gridCol w="1626599">
                  <a:extLst>
                    <a:ext uri="{9D8B030D-6E8A-4147-A177-3AD203B41FA5}">
                      <a16:colId xmlns:a16="http://schemas.microsoft.com/office/drawing/2014/main" val="2168873207"/>
                    </a:ext>
                  </a:extLst>
                </a:gridCol>
                <a:gridCol w="4833467">
                  <a:extLst>
                    <a:ext uri="{9D8B030D-6E8A-4147-A177-3AD203B41FA5}">
                      <a16:colId xmlns:a16="http://schemas.microsoft.com/office/drawing/2014/main" val="3558327789"/>
                    </a:ext>
                  </a:extLst>
                </a:gridCol>
              </a:tblGrid>
              <a:tr h="426889">
                <a:tc>
                  <a:txBody>
                    <a:bodyPr/>
                    <a:lstStyle/>
                    <a:p>
                      <a:r>
                        <a:rPr lang="en-US" sz="2000"/>
                        <a:t>1/2013</a:t>
                      </a:r>
                    </a:p>
                  </a:txBody>
                  <a:tcPr/>
                </a:tc>
                <a:tc>
                  <a:txBody>
                    <a:bodyPr/>
                    <a:lstStyle/>
                    <a:p>
                      <a:r>
                        <a:rPr lang="en-US" sz="2000"/>
                        <a:t>TEMPO project kick off</a:t>
                      </a:r>
                    </a:p>
                  </a:txBody>
                  <a:tcPr/>
                </a:tc>
                <a:extLst>
                  <a:ext uri="{0D108BD9-81ED-4DB2-BD59-A6C34878D82A}">
                    <a16:rowId xmlns:a16="http://schemas.microsoft.com/office/drawing/2014/main" val="152131409"/>
                  </a:ext>
                </a:extLst>
              </a:tr>
              <a:tr h="426889">
                <a:tc>
                  <a:txBody>
                    <a:bodyPr/>
                    <a:lstStyle/>
                    <a:p>
                      <a:r>
                        <a:rPr lang="en-US" sz="2000"/>
                        <a:t>11/2018</a:t>
                      </a:r>
                    </a:p>
                  </a:txBody>
                  <a:tcPr/>
                </a:tc>
                <a:tc>
                  <a:txBody>
                    <a:bodyPr/>
                    <a:lstStyle/>
                    <a:p>
                      <a:r>
                        <a:rPr lang="en-US" sz="2000" dirty="0"/>
                        <a:t>Instrument delivered</a:t>
                      </a:r>
                    </a:p>
                  </a:txBody>
                  <a:tcPr/>
                </a:tc>
                <a:extLst>
                  <a:ext uri="{0D108BD9-81ED-4DB2-BD59-A6C34878D82A}">
                    <a16:rowId xmlns:a16="http://schemas.microsoft.com/office/drawing/2014/main" val="3985284939"/>
                  </a:ext>
                </a:extLst>
              </a:tr>
              <a:tr h="426889">
                <a:tc>
                  <a:txBody>
                    <a:bodyPr/>
                    <a:lstStyle/>
                    <a:p>
                      <a:r>
                        <a:rPr lang="en-US" sz="2000"/>
                        <a:t>07/2019</a:t>
                      </a:r>
                    </a:p>
                  </a:txBody>
                  <a:tcPr/>
                </a:tc>
                <a:tc>
                  <a:txBody>
                    <a:bodyPr/>
                    <a:lstStyle/>
                    <a:p>
                      <a:r>
                        <a:rPr lang="en-US" sz="2000"/>
                        <a:t>Host provider </a:t>
                      </a:r>
                      <a:r>
                        <a:rPr lang="en-US" sz="2000" err="1"/>
                        <a:t>Maxar</a:t>
                      </a:r>
                      <a:r>
                        <a:rPr lang="en-US" sz="2000"/>
                        <a:t> selected</a:t>
                      </a:r>
                    </a:p>
                  </a:txBody>
                  <a:tcPr/>
                </a:tc>
                <a:extLst>
                  <a:ext uri="{0D108BD9-81ED-4DB2-BD59-A6C34878D82A}">
                    <a16:rowId xmlns:a16="http://schemas.microsoft.com/office/drawing/2014/main" val="1254945065"/>
                  </a:ext>
                </a:extLst>
              </a:tr>
              <a:tr h="426889">
                <a:tc>
                  <a:txBody>
                    <a:bodyPr/>
                    <a:lstStyle/>
                    <a:p>
                      <a:r>
                        <a:rPr lang="en-US" sz="2000"/>
                        <a:t>02/2020</a:t>
                      </a:r>
                    </a:p>
                  </a:txBody>
                  <a:tcPr/>
                </a:tc>
                <a:tc>
                  <a:txBody>
                    <a:bodyPr/>
                    <a:lstStyle/>
                    <a:p>
                      <a:r>
                        <a:rPr lang="en-US" sz="2000"/>
                        <a:t>Host Intelsat 40e (IS-40e) selected</a:t>
                      </a:r>
                    </a:p>
                  </a:txBody>
                  <a:tcPr/>
                </a:tc>
                <a:extLst>
                  <a:ext uri="{0D108BD9-81ED-4DB2-BD59-A6C34878D82A}">
                    <a16:rowId xmlns:a16="http://schemas.microsoft.com/office/drawing/2014/main" val="807340713"/>
                  </a:ext>
                </a:extLst>
              </a:tr>
              <a:tr h="146507">
                <a:tc>
                  <a:txBody>
                    <a:bodyPr/>
                    <a:lstStyle/>
                    <a:p>
                      <a:r>
                        <a:rPr lang="en-US" altLang="zh-CN" sz="2000"/>
                        <a:t>02/2023</a:t>
                      </a:r>
                      <a:endParaRPr lang="en-US" sz="2000"/>
                    </a:p>
                  </a:txBody>
                  <a:tcPr/>
                </a:tc>
                <a:tc>
                  <a:txBody>
                    <a:bodyPr/>
                    <a:lstStyle/>
                    <a:p>
                      <a:r>
                        <a:rPr lang="en-US" sz="2000" dirty="0"/>
                        <a:t>TEMPO</a:t>
                      </a:r>
                      <a:r>
                        <a:rPr lang="zh-CN" altLang="en-US" sz="2000" dirty="0"/>
                        <a:t> </a:t>
                      </a:r>
                      <a:r>
                        <a:rPr lang="en-US" altLang="zh-CN" sz="2000" dirty="0"/>
                        <a:t>integration tested</a:t>
                      </a:r>
                      <a:r>
                        <a:rPr lang="zh-CN" altLang="en-US" sz="2000" dirty="0"/>
                        <a:t> </a:t>
                      </a:r>
                      <a:r>
                        <a:rPr lang="en-US" altLang="zh-CN" sz="2000" dirty="0"/>
                        <a:t>with</a:t>
                      </a:r>
                      <a:r>
                        <a:rPr lang="zh-CN" altLang="en-US" sz="2000" dirty="0"/>
                        <a:t> </a:t>
                      </a:r>
                      <a:r>
                        <a:rPr lang="en-US" altLang="zh-CN" sz="2000" dirty="0"/>
                        <a:t>IS-40e</a:t>
                      </a:r>
                      <a:endParaRPr lang="en-US" sz="2000" dirty="0"/>
                    </a:p>
                  </a:txBody>
                  <a:tcPr/>
                </a:tc>
                <a:extLst>
                  <a:ext uri="{0D108BD9-81ED-4DB2-BD59-A6C34878D82A}">
                    <a16:rowId xmlns:a16="http://schemas.microsoft.com/office/drawing/2014/main" val="3249333198"/>
                  </a:ext>
                </a:extLst>
              </a:tr>
              <a:tr h="0">
                <a:tc>
                  <a:txBody>
                    <a:bodyPr/>
                    <a:lstStyle/>
                    <a:p>
                      <a:r>
                        <a:rPr lang="en-US" sz="2000" b="0">
                          <a:solidFill>
                            <a:schemeClr val="tx1"/>
                          </a:solidFill>
                        </a:rPr>
                        <a:t>4/07/2023</a:t>
                      </a:r>
                    </a:p>
                  </a:txBody>
                  <a:tcPr/>
                </a:tc>
                <a:tc>
                  <a:txBody>
                    <a:bodyPr/>
                    <a:lstStyle/>
                    <a:p>
                      <a:r>
                        <a:rPr lang="en-US" sz="2000" b="0" dirty="0">
                          <a:solidFill>
                            <a:schemeClr val="tx1"/>
                          </a:solidFill>
                        </a:rPr>
                        <a:t>Launch</a:t>
                      </a:r>
                    </a:p>
                  </a:txBody>
                  <a:tcPr/>
                </a:tc>
                <a:extLst>
                  <a:ext uri="{0D108BD9-81ED-4DB2-BD59-A6C34878D82A}">
                    <a16:rowId xmlns:a16="http://schemas.microsoft.com/office/drawing/2014/main" val="1031979593"/>
                  </a:ext>
                </a:extLst>
              </a:tr>
              <a:tr h="0">
                <a:tc>
                  <a:txBody>
                    <a:bodyPr/>
                    <a:lstStyle/>
                    <a:p>
                      <a:r>
                        <a:rPr lang="en-US" sz="2000" b="0">
                          <a:solidFill>
                            <a:schemeClr val="tx1"/>
                          </a:solidFill>
                        </a:rPr>
                        <a:t>6/7/2023</a:t>
                      </a:r>
                    </a:p>
                  </a:txBody>
                  <a:tcPr/>
                </a:tc>
                <a:tc>
                  <a:txBody>
                    <a:bodyPr/>
                    <a:lstStyle/>
                    <a:p>
                      <a:r>
                        <a:rPr lang="en-US" sz="2000" b="0" dirty="0">
                          <a:solidFill>
                            <a:schemeClr val="tx1"/>
                          </a:solidFill>
                        </a:rPr>
                        <a:t>TEMPO power on</a:t>
                      </a:r>
                    </a:p>
                  </a:txBody>
                  <a:tcPr/>
                </a:tc>
                <a:extLst>
                  <a:ext uri="{0D108BD9-81ED-4DB2-BD59-A6C34878D82A}">
                    <a16:rowId xmlns:a16="http://schemas.microsoft.com/office/drawing/2014/main" val="4093293380"/>
                  </a:ext>
                </a:extLst>
              </a:tr>
              <a:tr h="0">
                <a:tc>
                  <a:txBody>
                    <a:bodyPr/>
                    <a:lstStyle/>
                    <a:p>
                      <a:r>
                        <a:rPr lang="en-US" sz="2000" b="0">
                          <a:solidFill>
                            <a:schemeClr val="tx1"/>
                          </a:solidFill>
                        </a:rPr>
                        <a:t>8/1-2/2023</a:t>
                      </a:r>
                    </a:p>
                  </a:txBody>
                  <a:tcPr/>
                </a:tc>
                <a:tc>
                  <a:txBody>
                    <a:bodyPr/>
                    <a:lstStyle/>
                    <a:p>
                      <a:r>
                        <a:rPr lang="en-US" sz="2000" b="0" dirty="0">
                          <a:solidFill>
                            <a:schemeClr val="tx1"/>
                          </a:solidFill>
                        </a:rPr>
                        <a:t>TEMPO first light</a:t>
                      </a:r>
                    </a:p>
                  </a:txBody>
                  <a:tcPr/>
                </a:tc>
                <a:extLst>
                  <a:ext uri="{0D108BD9-81ED-4DB2-BD59-A6C34878D82A}">
                    <a16:rowId xmlns:a16="http://schemas.microsoft.com/office/drawing/2014/main" val="4023199527"/>
                  </a:ext>
                </a:extLst>
              </a:tr>
              <a:tr h="0">
                <a:tc>
                  <a:txBody>
                    <a:bodyPr/>
                    <a:lstStyle/>
                    <a:p>
                      <a:r>
                        <a:rPr lang="en-US" sz="2000" b="0" dirty="0">
                          <a:solidFill>
                            <a:schemeClr val="tx1"/>
                          </a:solidFill>
                        </a:rPr>
                        <a:t>10/19/23</a:t>
                      </a:r>
                    </a:p>
                  </a:txBody>
                  <a:tcPr/>
                </a:tc>
                <a:tc>
                  <a:txBody>
                    <a:bodyPr/>
                    <a:lstStyle/>
                    <a:p>
                      <a:r>
                        <a:rPr lang="en-US" sz="2000" b="0" dirty="0">
                          <a:solidFill>
                            <a:schemeClr val="tx1"/>
                          </a:solidFill>
                        </a:rPr>
                        <a:t>TEMPO nominal operation</a:t>
                      </a:r>
                    </a:p>
                  </a:txBody>
                  <a:tcPr/>
                </a:tc>
                <a:extLst>
                  <a:ext uri="{0D108BD9-81ED-4DB2-BD59-A6C34878D82A}">
                    <a16:rowId xmlns:a16="http://schemas.microsoft.com/office/drawing/2014/main" val="373453277"/>
                  </a:ext>
                </a:extLst>
              </a:tr>
              <a:tr h="426889">
                <a:tc>
                  <a:txBody>
                    <a:bodyPr/>
                    <a:lstStyle/>
                    <a:p>
                      <a:r>
                        <a:rPr lang="en-US" sz="2000" b="0" dirty="0">
                          <a:solidFill>
                            <a:schemeClr val="tx1"/>
                          </a:solidFill>
                        </a:rPr>
                        <a:t>2/2024</a:t>
                      </a:r>
                    </a:p>
                  </a:txBody>
                  <a:tcPr/>
                </a:tc>
                <a:tc>
                  <a:txBody>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lang="en-US" sz="2000" b="0" dirty="0">
                          <a:solidFill>
                            <a:schemeClr val="tx1"/>
                          </a:solidFill>
                        </a:rPr>
                        <a:t>Release L1 data products to the public</a:t>
                      </a:r>
                    </a:p>
                  </a:txBody>
                  <a:tcPr/>
                </a:tc>
                <a:extLst>
                  <a:ext uri="{0D108BD9-81ED-4DB2-BD59-A6C34878D82A}">
                    <a16:rowId xmlns:a16="http://schemas.microsoft.com/office/drawing/2014/main" val="2585248056"/>
                  </a:ext>
                </a:extLst>
              </a:tr>
              <a:tr h="426889">
                <a:tc>
                  <a:txBody>
                    <a:bodyPr/>
                    <a:lstStyle/>
                    <a:p>
                      <a:r>
                        <a:rPr lang="en-US" sz="2000" b="0" dirty="0">
                          <a:solidFill>
                            <a:schemeClr val="tx1"/>
                          </a:solidFill>
                        </a:rPr>
                        <a:t>5/2024</a:t>
                      </a:r>
                    </a:p>
                  </a:txBody>
                  <a:tcPr/>
                </a:tc>
                <a:tc>
                  <a:txBody>
                    <a:bodyPr/>
                    <a:lstStyle/>
                    <a:p>
                      <a:r>
                        <a:rPr lang="en-US" sz="2000" b="0" dirty="0">
                          <a:solidFill>
                            <a:schemeClr val="tx1"/>
                          </a:solidFill>
                        </a:rPr>
                        <a:t>Release L2/3 data products to the public</a:t>
                      </a:r>
                    </a:p>
                  </a:txBody>
                  <a:tcPr/>
                </a:tc>
                <a:extLst>
                  <a:ext uri="{0D108BD9-81ED-4DB2-BD59-A6C34878D82A}">
                    <a16:rowId xmlns:a16="http://schemas.microsoft.com/office/drawing/2014/main" val="3433790286"/>
                  </a:ext>
                </a:extLst>
              </a:tr>
              <a:tr h="426889">
                <a:tc>
                  <a:txBody>
                    <a:bodyPr/>
                    <a:lstStyle/>
                    <a:p>
                      <a:r>
                        <a:rPr lang="en-US" sz="2000" b="0" dirty="0">
                          <a:solidFill>
                            <a:schemeClr val="tx1"/>
                          </a:solidFill>
                        </a:rPr>
                        <a:t>6/2025</a:t>
                      </a:r>
                    </a:p>
                  </a:txBody>
                  <a:tcPr/>
                </a:tc>
                <a:tc>
                  <a:txBody>
                    <a:bodyPr/>
                    <a:lstStyle/>
                    <a:p>
                      <a:r>
                        <a:rPr lang="en-US" sz="2000" b="0" dirty="0">
                          <a:solidFill>
                            <a:schemeClr val="tx1"/>
                          </a:solidFill>
                        </a:rPr>
                        <a:t>End of Baseline Mission</a:t>
                      </a:r>
                    </a:p>
                    <a:p>
                      <a:r>
                        <a:rPr lang="en-US" sz="2000" b="0" dirty="0">
                          <a:solidFill>
                            <a:schemeClr val="tx1"/>
                          </a:solidFill>
                        </a:rPr>
                        <a:t>Extended via NASA extension/senior review</a:t>
                      </a:r>
                    </a:p>
                  </a:txBody>
                  <a:tcPr/>
                </a:tc>
                <a:extLst>
                  <a:ext uri="{0D108BD9-81ED-4DB2-BD59-A6C34878D82A}">
                    <a16:rowId xmlns:a16="http://schemas.microsoft.com/office/drawing/2014/main" val="2711020243"/>
                  </a:ext>
                </a:extLst>
              </a:tr>
            </a:tbl>
          </a:graphicData>
        </a:graphic>
      </p:graphicFrame>
      <p:pic>
        <p:nvPicPr>
          <p:cNvPr id="34" name="Picture 33">
            <a:extLst>
              <a:ext uri="{FF2B5EF4-FFF2-40B4-BE49-F238E27FC236}">
                <a16:creationId xmlns:a16="http://schemas.microsoft.com/office/drawing/2014/main" id="{39601C51-2648-84D4-6291-6074EDEE47CF}"/>
              </a:ext>
            </a:extLst>
          </p:cNvPr>
          <p:cNvPicPr>
            <a:picLocks noChangeAspect="1"/>
          </p:cNvPicPr>
          <p:nvPr/>
        </p:nvPicPr>
        <p:blipFill rotWithShape="1">
          <a:blip r:embed="rId2">
            <a:extLst>
              <a:ext uri="{28A0092B-C50C-407E-A947-70E740481C1C}">
                <a14:useLocalDpi xmlns:a14="http://schemas.microsoft.com/office/drawing/2010/main"/>
              </a:ext>
            </a:extLst>
          </a:blip>
          <a:srcRect l="14760" t="21899" r="10087" b="30542"/>
          <a:stretch/>
        </p:blipFill>
        <p:spPr>
          <a:xfrm>
            <a:off x="9172144" y="1201893"/>
            <a:ext cx="2965378" cy="2371041"/>
          </a:xfrm>
          <a:prstGeom prst="rect">
            <a:avLst/>
          </a:prstGeom>
        </p:spPr>
      </p:pic>
      <p:sp>
        <p:nvSpPr>
          <p:cNvPr id="35" name="TextBox 34">
            <a:extLst>
              <a:ext uri="{FF2B5EF4-FFF2-40B4-BE49-F238E27FC236}">
                <a16:creationId xmlns:a16="http://schemas.microsoft.com/office/drawing/2014/main" id="{212380A4-E402-62ED-F574-4F898944D3DF}"/>
              </a:ext>
            </a:extLst>
          </p:cNvPr>
          <p:cNvSpPr txBox="1"/>
          <p:nvPr/>
        </p:nvSpPr>
        <p:spPr>
          <a:xfrm>
            <a:off x="9289164" y="3537598"/>
            <a:ext cx="2741969"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F497D"/>
                </a:solidFill>
                <a:effectLst/>
                <a:uLnTx/>
                <a:uFillTx/>
                <a:latin typeface="Calibri"/>
                <a:ea typeface="+mn-ea"/>
                <a:cs typeface="+mn-cs"/>
              </a:rPr>
              <a:t>Credit: Ball, Instrument Delivery 11/2018</a:t>
            </a:r>
          </a:p>
        </p:txBody>
      </p:sp>
      <p:pic>
        <p:nvPicPr>
          <p:cNvPr id="4" name="Picture 2" descr="The TEMPO air pollution sensor is hosted on Intelsat 40e, seen here at the Maxar Technologies facility in Palo Alto, California, where it was built.">
            <a:extLst>
              <a:ext uri="{FF2B5EF4-FFF2-40B4-BE49-F238E27FC236}">
                <a16:creationId xmlns:a16="http://schemas.microsoft.com/office/drawing/2014/main" id="{895F213C-B043-D088-384D-0C9655065C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4966" y="4315850"/>
            <a:ext cx="2823800" cy="188108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outdoor, sky, nature, light&#10;&#10;Description automatically generated">
            <a:extLst>
              <a:ext uri="{FF2B5EF4-FFF2-40B4-BE49-F238E27FC236}">
                <a16:creationId xmlns:a16="http://schemas.microsoft.com/office/drawing/2014/main" id="{BE15C903-94B6-EE18-A69E-C618114E420C}"/>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1765"/>
          <a:stretch/>
        </p:blipFill>
        <p:spPr>
          <a:xfrm>
            <a:off x="9718448" y="3892012"/>
            <a:ext cx="2419074" cy="2697478"/>
          </a:xfrm>
          <a:prstGeom prst="rect">
            <a:avLst/>
          </a:prstGeom>
        </p:spPr>
      </p:pic>
      <p:pic>
        <p:nvPicPr>
          <p:cNvPr id="9" name="Picture 8" descr="Men standing next to a cake&#10;&#10;Description automatically generated with medium confidence">
            <a:extLst>
              <a:ext uri="{FF2B5EF4-FFF2-40B4-BE49-F238E27FC236}">
                <a16:creationId xmlns:a16="http://schemas.microsoft.com/office/drawing/2014/main" id="{8B9B31AC-FEDE-33A0-EC18-D2687B1219DB}"/>
              </a:ext>
            </a:extLst>
          </p:cNvPr>
          <p:cNvPicPr>
            <a:picLocks noChangeAspect="1"/>
          </p:cNvPicPr>
          <p:nvPr/>
        </p:nvPicPr>
        <p:blipFill rotWithShape="1">
          <a:blip r:embed="rId5"/>
          <a:srcRect t="7515" b="11564"/>
          <a:stretch/>
        </p:blipFill>
        <p:spPr>
          <a:xfrm>
            <a:off x="6738889" y="1201893"/>
            <a:ext cx="2338801" cy="2523440"/>
          </a:xfrm>
          <a:prstGeom prst="rect">
            <a:avLst/>
          </a:prstGeom>
        </p:spPr>
      </p:pic>
      <p:sp>
        <p:nvSpPr>
          <p:cNvPr id="10" name="TextBox 9">
            <a:extLst>
              <a:ext uri="{FF2B5EF4-FFF2-40B4-BE49-F238E27FC236}">
                <a16:creationId xmlns:a16="http://schemas.microsoft.com/office/drawing/2014/main" id="{B69D9860-5A81-FF08-5BAC-1B1487B59D23}"/>
              </a:ext>
            </a:extLst>
          </p:cNvPr>
          <p:cNvSpPr txBox="1"/>
          <p:nvPr/>
        </p:nvSpPr>
        <p:spPr>
          <a:xfrm>
            <a:off x="7245140" y="6196935"/>
            <a:ext cx="220366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F497D"/>
                </a:solidFill>
                <a:effectLst/>
                <a:uLnTx/>
                <a:uFillTx/>
                <a:latin typeface="Calibri"/>
                <a:ea typeface="+mn-ea"/>
                <a:cs typeface="+mn-cs"/>
              </a:rPr>
              <a:t>Credit: </a:t>
            </a:r>
            <a:r>
              <a:rPr lang="en-US" sz="1200" dirty="0">
                <a:solidFill>
                  <a:srgbClr val="1F497D"/>
                </a:solidFill>
                <a:latin typeface="Calibri"/>
              </a:rPr>
              <a:t>Maxar</a:t>
            </a:r>
            <a:r>
              <a:rPr kumimoji="0" lang="en-US" sz="1200" b="0" i="0" u="none" strike="noStrike" kern="1200" cap="none" spc="0" normalizeH="0" baseline="0" noProof="0" dirty="0">
                <a:ln>
                  <a:noFill/>
                </a:ln>
                <a:solidFill>
                  <a:srgbClr val="1F497D"/>
                </a:solidFill>
                <a:effectLst/>
                <a:uLnTx/>
                <a:uFillTx/>
                <a:latin typeface="Calibri"/>
                <a:ea typeface="+mn-ea"/>
                <a:cs typeface="+mn-cs"/>
              </a:rPr>
              <a:t>, TEMPO integrated &amp; tested on 3/2023</a:t>
            </a:r>
          </a:p>
        </p:txBody>
      </p:sp>
      <p:sp>
        <p:nvSpPr>
          <p:cNvPr id="12" name="TextBox 11">
            <a:extLst>
              <a:ext uri="{FF2B5EF4-FFF2-40B4-BE49-F238E27FC236}">
                <a16:creationId xmlns:a16="http://schemas.microsoft.com/office/drawing/2014/main" id="{0DFCAA87-E99A-B9CD-8E1E-34AC5F2667A6}"/>
              </a:ext>
            </a:extLst>
          </p:cNvPr>
          <p:cNvSpPr txBox="1"/>
          <p:nvPr/>
        </p:nvSpPr>
        <p:spPr>
          <a:xfrm>
            <a:off x="9656382" y="6537911"/>
            <a:ext cx="2470192" cy="276999"/>
          </a:xfrm>
          <a:prstGeom prst="rect">
            <a:avLst/>
          </a:prstGeom>
          <a:noFill/>
        </p:spPr>
        <p:txBody>
          <a:bodyPr wrap="square" rtlCol="0">
            <a:spAutoFit/>
          </a:bodyPr>
          <a:lstStyle/>
          <a:p>
            <a:pPr algn="ctr"/>
            <a:r>
              <a:rPr lang="en-US" sz="1200" dirty="0">
                <a:solidFill>
                  <a:srgbClr val="0070C0"/>
                </a:solidFill>
              </a:rPr>
              <a:t>Photo Credit: Carey </a:t>
            </a:r>
            <a:r>
              <a:rPr lang="en-US" sz="1200" dirty="0" err="1">
                <a:solidFill>
                  <a:srgbClr val="0070C0"/>
                </a:solidFill>
              </a:rPr>
              <a:t>Plemmons</a:t>
            </a:r>
            <a:endParaRPr lang="en-US" sz="1200" dirty="0">
              <a:solidFill>
                <a:srgbClr val="0070C0"/>
              </a:solidFill>
            </a:endParaRPr>
          </a:p>
        </p:txBody>
      </p:sp>
    </p:spTree>
    <p:extLst>
      <p:ext uri="{BB962C8B-B14F-4D97-AF65-F5344CB8AC3E}">
        <p14:creationId xmlns:p14="http://schemas.microsoft.com/office/powerpoint/2010/main" val="1144189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C7DD9AB-CA4F-42C3-82BA-9D1DB14D6EEA}"/>
              </a:ext>
            </a:extLst>
          </p:cNvPr>
          <p:cNvSpPr>
            <a:spLocks noGrp="1"/>
          </p:cNvSpPr>
          <p:nvPr>
            <p:ph type="title"/>
          </p:nvPr>
        </p:nvSpPr>
        <p:spPr>
          <a:xfrm>
            <a:off x="0" y="0"/>
            <a:ext cx="12191998" cy="975701"/>
          </a:xfrm>
        </p:spPr>
        <p:txBody>
          <a:bodyPr/>
          <a:lstStyle/>
          <a:p>
            <a:pPr lvl="0"/>
            <a:r>
              <a:rPr lang="en-US" dirty="0"/>
              <a:t>TEMPO Commissioning and </a:t>
            </a:r>
            <a:br>
              <a:rPr lang="en-US" dirty="0"/>
            </a:br>
            <a:r>
              <a:rPr lang="en-US" dirty="0"/>
              <a:t>Early Nominal Operation</a:t>
            </a:r>
          </a:p>
        </p:txBody>
      </p:sp>
      <p:grpSp>
        <p:nvGrpSpPr>
          <p:cNvPr id="8" name="Group 7">
            <a:extLst>
              <a:ext uri="{FF2B5EF4-FFF2-40B4-BE49-F238E27FC236}">
                <a16:creationId xmlns:a16="http://schemas.microsoft.com/office/drawing/2014/main" id="{470C5BDA-41DA-5A82-444E-4D8EF525DAFC}"/>
              </a:ext>
            </a:extLst>
          </p:cNvPr>
          <p:cNvGrpSpPr/>
          <p:nvPr/>
        </p:nvGrpSpPr>
        <p:grpSpPr>
          <a:xfrm>
            <a:off x="30052" y="1362927"/>
            <a:ext cx="11896269" cy="2099941"/>
            <a:chOff x="56227" y="4063167"/>
            <a:chExt cx="12073732" cy="2381222"/>
          </a:xfrm>
        </p:grpSpPr>
        <p:sp>
          <p:nvSpPr>
            <p:cNvPr id="39" name="TextBox 38">
              <a:extLst>
                <a:ext uri="{FF2B5EF4-FFF2-40B4-BE49-F238E27FC236}">
                  <a16:creationId xmlns:a16="http://schemas.microsoft.com/office/drawing/2014/main" id="{43ABDDF3-1D1F-4642-A2EA-D0830112B5F4}"/>
                </a:ext>
              </a:extLst>
            </p:cNvPr>
            <p:cNvSpPr txBox="1"/>
            <p:nvPr/>
          </p:nvSpPr>
          <p:spPr>
            <a:xfrm rot="19200000">
              <a:off x="56227" y="4378924"/>
              <a:ext cx="1077539" cy="461665"/>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Arial"/>
                  <a:sym typeface="Arial"/>
                </a:rPr>
                <a:t>Launch</a:t>
              </a:r>
            </a:p>
          </p:txBody>
        </p:sp>
        <p:sp>
          <p:nvSpPr>
            <p:cNvPr id="40" name="TextBox 39">
              <a:extLst>
                <a:ext uri="{FF2B5EF4-FFF2-40B4-BE49-F238E27FC236}">
                  <a16:creationId xmlns:a16="http://schemas.microsoft.com/office/drawing/2014/main" id="{6C4257BE-453F-4A5A-BBD2-5489285280E2}"/>
                </a:ext>
              </a:extLst>
            </p:cNvPr>
            <p:cNvSpPr txBox="1"/>
            <p:nvPr/>
          </p:nvSpPr>
          <p:spPr>
            <a:xfrm rot="19200000">
              <a:off x="2033621" y="4063167"/>
              <a:ext cx="1410514" cy="747863"/>
            </a:xfrm>
            <a:prstGeom prst="rect">
              <a:avLst/>
            </a:prstGeom>
            <a:noFill/>
          </p:spPr>
          <p:txBody>
            <a:bodyPr wrap="squar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Calibri"/>
                  <a:ea typeface="+mn-ea"/>
                  <a:cs typeface="Arial"/>
                  <a:sym typeface="Arial"/>
                </a:rPr>
                <a:t>TEMPO</a:t>
              </a: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Calibri"/>
                  <a:ea typeface="+mn-ea"/>
                  <a:cs typeface="Arial"/>
                  <a:sym typeface="Arial"/>
                </a:rPr>
                <a:t>Power On</a:t>
              </a:r>
            </a:p>
          </p:txBody>
        </p:sp>
        <p:sp>
          <p:nvSpPr>
            <p:cNvPr id="42" name="TextBox 41">
              <a:extLst>
                <a:ext uri="{FF2B5EF4-FFF2-40B4-BE49-F238E27FC236}">
                  <a16:creationId xmlns:a16="http://schemas.microsoft.com/office/drawing/2014/main" id="{CB7ACD97-E063-4AAA-973C-92933BA7DC8F}"/>
                </a:ext>
              </a:extLst>
            </p:cNvPr>
            <p:cNvSpPr txBox="1"/>
            <p:nvPr/>
          </p:nvSpPr>
          <p:spPr>
            <a:xfrm rot="19200000">
              <a:off x="5370953" y="4359353"/>
              <a:ext cx="1392945" cy="461665"/>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Arial"/>
                  <a:sym typeface="Arial"/>
                </a:rPr>
                <a:t>First Light</a:t>
              </a:r>
            </a:p>
          </p:txBody>
        </p:sp>
        <p:grpSp>
          <p:nvGrpSpPr>
            <p:cNvPr id="7" name="Group 6">
              <a:extLst>
                <a:ext uri="{FF2B5EF4-FFF2-40B4-BE49-F238E27FC236}">
                  <a16:creationId xmlns:a16="http://schemas.microsoft.com/office/drawing/2014/main" id="{551EDE38-5B96-170F-C139-12F646909253}"/>
                </a:ext>
              </a:extLst>
            </p:cNvPr>
            <p:cNvGrpSpPr/>
            <p:nvPr/>
          </p:nvGrpSpPr>
          <p:grpSpPr>
            <a:xfrm>
              <a:off x="147220" y="4333432"/>
              <a:ext cx="11982739" cy="2110957"/>
              <a:chOff x="147220" y="4333432"/>
              <a:chExt cx="11982739" cy="2110957"/>
            </a:xfrm>
          </p:grpSpPr>
          <p:sp>
            <p:nvSpPr>
              <p:cNvPr id="32" name="Rectangle 31">
                <a:extLst>
                  <a:ext uri="{FF2B5EF4-FFF2-40B4-BE49-F238E27FC236}">
                    <a16:creationId xmlns:a16="http://schemas.microsoft.com/office/drawing/2014/main" id="{5D7F8B68-F4F9-4452-85AA-2338261403B6}"/>
                  </a:ext>
                </a:extLst>
              </p:cNvPr>
              <p:cNvSpPr/>
              <p:nvPr/>
            </p:nvSpPr>
            <p:spPr>
              <a:xfrm>
                <a:off x="2341378" y="5546290"/>
                <a:ext cx="8156844" cy="320040"/>
              </a:xfrm>
              <a:prstGeom prst="rect">
                <a:avLst/>
              </a:prstGeom>
              <a:solidFill>
                <a:srgbClr val="ADBBD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ysClr val="windowText" lastClr="000000"/>
                    </a:solidFill>
                    <a:effectLst/>
                    <a:uLnTx/>
                    <a:uFillTx/>
                    <a:latin typeface="Calibri"/>
                    <a:ea typeface="+mn-ea"/>
                    <a:cs typeface="+mn-cs"/>
                    <a:sym typeface="Arial"/>
                  </a:rPr>
                  <a:t>                                         TEMPO Commissioning</a:t>
                </a:r>
              </a:p>
            </p:txBody>
          </p:sp>
          <p:sp>
            <p:nvSpPr>
              <p:cNvPr id="33" name="Rectangle 32">
                <a:extLst>
                  <a:ext uri="{FF2B5EF4-FFF2-40B4-BE49-F238E27FC236}">
                    <a16:creationId xmlns:a16="http://schemas.microsoft.com/office/drawing/2014/main" id="{12A7A316-1D8A-4C86-8503-48EF52190D6D}"/>
                  </a:ext>
                </a:extLst>
              </p:cNvPr>
              <p:cNvSpPr/>
              <p:nvPr/>
            </p:nvSpPr>
            <p:spPr>
              <a:xfrm>
                <a:off x="209723" y="5544089"/>
                <a:ext cx="2133336" cy="640080"/>
              </a:xfrm>
              <a:prstGeom prst="rect">
                <a:avLst/>
              </a:prstGeom>
              <a:solidFill>
                <a:schemeClr val="bg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ysClr val="windowText" lastClr="000000"/>
                    </a:solidFill>
                    <a:effectLst/>
                    <a:uLnTx/>
                    <a:uFillTx/>
                    <a:latin typeface="Calibri"/>
                    <a:ea typeface="+mn-ea"/>
                    <a:cs typeface="+mn-cs"/>
                    <a:sym typeface="Arial"/>
                  </a:rPr>
                  <a:t>S/C Activity</a:t>
                </a:r>
                <a:br>
                  <a:rPr kumimoji="0" lang="en-US" sz="1800" b="0" i="0" u="none" strike="noStrike" kern="1200" cap="none" spc="0" normalizeH="0" baseline="0" noProof="0">
                    <a:ln>
                      <a:noFill/>
                    </a:ln>
                    <a:solidFill>
                      <a:sysClr val="windowText" lastClr="000000"/>
                    </a:solidFill>
                    <a:effectLst/>
                    <a:uLnTx/>
                    <a:uFillTx/>
                    <a:latin typeface="Calibri"/>
                    <a:ea typeface="+mn-ea"/>
                    <a:cs typeface="+mn-cs"/>
                    <a:sym typeface="Arial"/>
                  </a:rPr>
                </a:br>
                <a:r>
                  <a:rPr kumimoji="0" lang="en-US" sz="1800" b="0" i="0" u="none" strike="noStrike" kern="1200" cap="none" spc="0" normalizeH="0" baseline="0" noProof="0">
                    <a:ln>
                      <a:noFill/>
                    </a:ln>
                    <a:solidFill>
                      <a:sysClr val="windowText" lastClr="000000"/>
                    </a:solidFill>
                    <a:effectLst/>
                    <a:uLnTx/>
                    <a:uFillTx/>
                    <a:latin typeface="Calibri"/>
                    <a:ea typeface="+mn-ea"/>
                    <a:cs typeface="+mn-cs"/>
                    <a:sym typeface="Arial"/>
                  </a:rPr>
                  <a:t>(TEMPO Off)</a:t>
                </a:r>
              </a:p>
            </p:txBody>
          </p:sp>
          <p:sp>
            <p:nvSpPr>
              <p:cNvPr id="34" name="Rectangle 33">
                <a:extLst>
                  <a:ext uri="{FF2B5EF4-FFF2-40B4-BE49-F238E27FC236}">
                    <a16:creationId xmlns:a16="http://schemas.microsoft.com/office/drawing/2014/main" id="{6B5C7389-8A5F-4885-BBD8-EFA0C9095415}"/>
                  </a:ext>
                </a:extLst>
              </p:cNvPr>
              <p:cNvSpPr/>
              <p:nvPr/>
            </p:nvSpPr>
            <p:spPr>
              <a:xfrm>
                <a:off x="2343393" y="5862755"/>
                <a:ext cx="3813048" cy="320040"/>
              </a:xfrm>
              <a:prstGeom prst="rect">
                <a:avLst/>
              </a:prstGeom>
              <a:solidFill>
                <a:schemeClr val="accent4">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ysClr val="windowText" lastClr="000000"/>
                    </a:solidFill>
                    <a:effectLst/>
                    <a:uLnTx/>
                    <a:uFillTx/>
                    <a:latin typeface="Calibri"/>
                    <a:ea typeface="+mn-ea"/>
                    <a:cs typeface="+mn-cs"/>
                    <a:sym typeface="Arial"/>
                  </a:rPr>
                  <a:t>Activation</a:t>
                </a:r>
              </a:p>
            </p:txBody>
          </p:sp>
          <p:cxnSp>
            <p:nvCxnSpPr>
              <p:cNvPr id="35" name="Straight Connector 34">
                <a:extLst>
                  <a:ext uri="{FF2B5EF4-FFF2-40B4-BE49-F238E27FC236}">
                    <a16:creationId xmlns:a16="http://schemas.microsoft.com/office/drawing/2014/main" id="{F0093BEB-AFE6-49BE-B2D3-C475AB3CD867}"/>
                  </a:ext>
                </a:extLst>
              </p:cNvPr>
              <p:cNvCxnSpPr>
                <a:cxnSpLocks/>
              </p:cNvCxnSpPr>
              <p:nvPr/>
            </p:nvCxnSpPr>
            <p:spPr>
              <a:xfrm>
                <a:off x="2341378" y="4917486"/>
                <a:ext cx="0" cy="1274329"/>
              </a:xfrm>
              <a:prstGeom prst="line">
                <a:avLst/>
              </a:prstGeom>
              <a:ln w="19050"/>
            </p:spPr>
            <p:style>
              <a:lnRef idx="1">
                <a:schemeClr val="dk1"/>
              </a:lnRef>
              <a:fillRef idx="0">
                <a:schemeClr val="dk1"/>
              </a:fillRef>
              <a:effectRef idx="0">
                <a:schemeClr val="dk1"/>
              </a:effectRef>
              <a:fontRef idx="minor">
                <a:schemeClr val="tx1"/>
              </a:fontRef>
            </p:style>
          </p:cxnSp>
          <p:sp>
            <p:nvSpPr>
              <p:cNvPr id="36" name="Rectangle 35">
                <a:extLst>
                  <a:ext uri="{FF2B5EF4-FFF2-40B4-BE49-F238E27FC236}">
                    <a16:creationId xmlns:a16="http://schemas.microsoft.com/office/drawing/2014/main" id="{740F2C0C-3A3F-42BC-9E48-8270D981BBC2}"/>
                  </a:ext>
                </a:extLst>
              </p:cNvPr>
              <p:cNvSpPr/>
              <p:nvPr/>
            </p:nvSpPr>
            <p:spPr>
              <a:xfrm>
                <a:off x="209722" y="5269769"/>
                <a:ext cx="5881639" cy="274320"/>
              </a:xfrm>
              <a:prstGeom prst="rect">
                <a:avLst/>
              </a:prstGeom>
              <a:solidFill>
                <a:schemeClr val="bg2">
                  <a:lumMod val="9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ysClr val="windowText" lastClr="000000"/>
                    </a:solidFill>
                    <a:effectLst/>
                    <a:uLnTx/>
                    <a:uFillTx/>
                    <a:latin typeface="Calibri"/>
                    <a:ea typeface="+mn-ea"/>
                    <a:cs typeface="+mn-cs"/>
                    <a:sym typeface="Arial"/>
                  </a:rPr>
                  <a:t>        Outgassing</a:t>
                </a:r>
              </a:p>
            </p:txBody>
          </p:sp>
          <p:sp>
            <p:nvSpPr>
              <p:cNvPr id="37" name="Rectangle 36">
                <a:extLst>
                  <a:ext uri="{FF2B5EF4-FFF2-40B4-BE49-F238E27FC236}">
                    <a16:creationId xmlns:a16="http://schemas.microsoft.com/office/drawing/2014/main" id="{B39B526D-F65E-45ED-8671-182FC7E5F085}"/>
                  </a:ext>
                </a:extLst>
              </p:cNvPr>
              <p:cNvSpPr/>
              <p:nvPr/>
            </p:nvSpPr>
            <p:spPr>
              <a:xfrm>
                <a:off x="6149207" y="5861821"/>
                <a:ext cx="4333570" cy="320040"/>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ysClr val="windowText" lastClr="000000"/>
                    </a:solidFill>
                    <a:effectLst/>
                    <a:uLnTx/>
                    <a:uFillTx/>
                    <a:latin typeface="Calibri"/>
                    <a:ea typeface="+mn-ea"/>
                    <a:cs typeface="+mn-cs"/>
                    <a:sym typeface="Arial"/>
                  </a:rPr>
                  <a:t>Instrument Characterization and Analysis</a:t>
                </a:r>
              </a:p>
            </p:txBody>
          </p:sp>
          <p:cxnSp>
            <p:nvCxnSpPr>
              <p:cNvPr id="38" name="Straight Connector 37">
                <a:extLst>
                  <a:ext uri="{FF2B5EF4-FFF2-40B4-BE49-F238E27FC236}">
                    <a16:creationId xmlns:a16="http://schemas.microsoft.com/office/drawing/2014/main" id="{D3D66BC0-FC2C-479E-9C3D-5C224688C0A8}"/>
                  </a:ext>
                </a:extLst>
              </p:cNvPr>
              <p:cNvCxnSpPr>
                <a:cxnSpLocks/>
              </p:cNvCxnSpPr>
              <p:nvPr/>
            </p:nvCxnSpPr>
            <p:spPr>
              <a:xfrm flipH="1">
                <a:off x="209723" y="4901194"/>
                <a:ext cx="8018" cy="1280667"/>
              </a:xfrm>
              <a:prstGeom prst="line">
                <a:avLst/>
              </a:prstGeom>
              <a:ln w="19050"/>
            </p:spPr>
            <p:style>
              <a:lnRef idx="1">
                <a:schemeClr val="dk1"/>
              </a:lnRef>
              <a:fillRef idx="0">
                <a:schemeClr val="dk1"/>
              </a:fillRef>
              <a:effectRef idx="0">
                <a:schemeClr val="dk1"/>
              </a:effectRef>
              <a:fontRef idx="minor">
                <a:schemeClr val="tx1"/>
              </a:fontRef>
            </p:style>
          </p:cxnSp>
          <p:cxnSp>
            <p:nvCxnSpPr>
              <p:cNvPr id="41" name="Straight Connector 40">
                <a:extLst>
                  <a:ext uri="{FF2B5EF4-FFF2-40B4-BE49-F238E27FC236}">
                    <a16:creationId xmlns:a16="http://schemas.microsoft.com/office/drawing/2014/main" id="{A37ABBFC-A812-4706-8A33-42D0A502B9DF}"/>
                  </a:ext>
                </a:extLst>
              </p:cNvPr>
              <p:cNvCxnSpPr>
                <a:cxnSpLocks/>
              </p:cNvCxnSpPr>
              <p:nvPr/>
            </p:nvCxnSpPr>
            <p:spPr>
              <a:xfrm flipH="1">
                <a:off x="6096000" y="4901194"/>
                <a:ext cx="6014" cy="1280665"/>
              </a:xfrm>
              <a:prstGeom prst="line">
                <a:avLst/>
              </a:prstGeom>
              <a:ln w="19050"/>
            </p:spPr>
            <p:style>
              <a:lnRef idx="1">
                <a:schemeClr val="dk1"/>
              </a:lnRef>
              <a:fillRef idx="0">
                <a:schemeClr val="dk1"/>
              </a:fillRef>
              <a:effectRef idx="0">
                <a:schemeClr val="dk1"/>
              </a:effectRef>
              <a:fontRef idx="minor">
                <a:schemeClr val="tx1"/>
              </a:fontRef>
            </p:style>
          </p:cxnSp>
          <p:sp>
            <p:nvSpPr>
              <p:cNvPr id="43" name="Arrow: Right 42">
                <a:extLst>
                  <a:ext uri="{FF2B5EF4-FFF2-40B4-BE49-F238E27FC236}">
                    <a16:creationId xmlns:a16="http://schemas.microsoft.com/office/drawing/2014/main" id="{49E7A36E-678D-473B-AF0A-7CFC3469F6D1}"/>
                  </a:ext>
                </a:extLst>
              </p:cNvPr>
              <p:cNvSpPr/>
              <p:nvPr/>
            </p:nvSpPr>
            <p:spPr>
              <a:xfrm>
                <a:off x="10481632" y="5279252"/>
                <a:ext cx="1648327" cy="1165137"/>
              </a:xfrm>
              <a:prstGeom prst="rightArrow">
                <a:avLst>
                  <a:gd name="adj1" fmla="val 54761"/>
                  <a:gd name="adj2" fmla="val 48734"/>
                </a:avLst>
              </a:prstGeom>
              <a:solidFill>
                <a:schemeClr val="accent3">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ysClr val="windowText" lastClr="000000"/>
                  </a:solidFill>
                  <a:effectLst/>
                  <a:uLnTx/>
                  <a:uFillTx/>
                  <a:latin typeface="Calibri"/>
                  <a:ea typeface="+mn-ea"/>
                  <a:cs typeface="+mn-cs"/>
                  <a:sym typeface="Arial"/>
                </a:endParaRPr>
              </a:p>
            </p:txBody>
          </p:sp>
          <p:cxnSp>
            <p:nvCxnSpPr>
              <p:cNvPr id="44" name="Straight Connector 43">
                <a:extLst>
                  <a:ext uri="{FF2B5EF4-FFF2-40B4-BE49-F238E27FC236}">
                    <a16:creationId xmlns:a16="http://schemas.microsoft.com/office/drawing/2014/main" id="{B65202F6-29C9-4CDF-A546-913C43DF88BC}"/>
                  </a:ext>
                </a:extLst>
              </p:cNvPr>
              <p:cNvCxnSpPr>
                <a:cxnSpLocks/>
              </p:cNvCxnSpPr>
              <p:nvPr/>
            </p:nvCxnSpPr>
            <p:spPr>
              <a:xfrm flipH="1">
                <a:off x="10485565" y="4901196"/>
                <a:ext cx="8018" cy="1280665"/>
              </a:xfrm>
              <a:prstGeom prst="line">
                <a:avLst/>
              </a:prstGeom>
              <a:ln w="19050"/>
            </p:spPr>
            <p:style>
              <a:lnRef idx="1">
                <a:schemeClr val="dk1"/>
              </a:lnRef>
              <a:fillRef idx="0">
                <a:schemeClr val="dk1"/>
              </a:fillRef>
              <a:effectRef idx="0">
                <a:schemeClr val="dk1"/>
              </a:effectRef>
              <a:fontRef idx="minor">
                <a:schemeClr val="tx1"/>
              </a:fontRef>
            </p:style>
          </p:cxnSp>
          <p:sp>
            <p:nvSpPr>
              <p:cNvPr id="45" name="TextBox 44">
                <a:extLst>
                  <a:ext uri="{FF2B5EF4-FFF2-40B4-BE49-F238E27FC236}">
                    <a16:creationId xmlns:a16="http://schemas.microsoft.com/office/drawing/2014/main" id="{99EEBFA7-5D82-48FD-ACE7-C8BBBACB0F28}"/>
                  </a:ext>
                </a:extLst>
              </p:cNvPr>
              <p:cNvSpPr txBox="1"/>
              <p:nvPr/>
            </p:nvSpPr>
            <p:spPr>
              <a:xfrm rot="19200000">
                <a:off x="10368366" y="4333432"/>
                <a:ext cx="817853" cy="461665"/>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Arial"/>
                    <a:sym typeface="Arial"/>
                  </a:rPr>
                  <a:t>PLAR</a:t>
                </a:r>
              </a:p>
            </p:txBody>
          </p:sp>
          <p:sp>
            <p:nvSpPr>
              <p:cNvPr id="46" name="Rectangle 45">
                <a:extLst>
                  <a:ext uri="{FF2B5EF4-FFF2-40B4-BE49-F238E27FC236}">
                    <a16:creationId xmlns:a16="http://schemas.microsoft.com/office/drawing/2014/main" id="{142B41FA-AB79-4998-9873-FFBC59F3FFF8}"/>
                  </a:ext>
                </a:extLst>
              </p:cNvPr>
              <p:cNvSpPr/>
              <p:nvPr/>
            </p:nvSpPr>
            <p:spPr>
              <a:xfrm>
                <a:off x="10487816" y="5546290"/>
                <a:ext cx="1232953" cy="62854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ysClr val="windowText" lastClr="000000"/>
                    </a:solidFill>
                    <a:effectLst/>
                    <a:uLnTx/>
                    <a:uFillTx/>
                    <a:latin typeface="Calibri"/>
                    <a:ea typeface="+mn-ea"/>
                    <a:cs typeface="+mn-cs"/>
                    <a:sym typeface="Arial"/>
                  </a:rPr>
                  <a:t>Nominal Operations</a:t>
                </a:r>
              </a:p>
            </p:txBody>
          </p:sp>
          <p:sp>
            <p:nvSpPr>
              <p:cNvPr id="47" name="TextBox 46">
                <a:extLst>
                  <a:ext uri="{FF2B5EF4-FFF2-40B4-BE49-F238E27FC236}">
                    <a16:creationId xmlns:a16="http://schemas.microsoft.com/office/drawing/2014/main" id="{20B5D773-9874-45F0-959E-55F1286544A7}"/>
                  </a:ext>
                </a:extLst>
              </p:cNvPr>
              <p:cNvSpPr txBox="1"/>
              <p:nvPr/>
            </p:nvSpPr>
            <p:spPr>
              <a:xfrm>
                <a:off x="2352626" y="4912558"/>
                <a:ext cx="2169915" cy="453704"/>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79646">
                        <a:lumMod val="75000"/>
                      </a:srgbClr>
                    </a:solidFill>
                    <a:effectLst/>
                    <a:uLnTx/>
                    <a:uFillTx/>
                    <a:latin typeface="Calibri"/>
                    <a:ea typeface="+mn-ea"/>
                    <a:cs typeface="Arial"/>
                    <a:sym typeface="Arial"/>
                  </a:rPr>
                  <a:t>L+61 days (6/7/23)</a:t>
                </a:r>
              </a:p>
            </p:txBody>
          </p:sp>
          <p:sp>
            <p:nvSpPr>
              <p:cNvPr id="48" name="TextBox 47">
                <a:extLst>
                  <a:ext uri="{FF2B5EF4-FFF2-40B4-BE49-F238E27FC236}">
                    <a16:creationId xmlns:a16="http://schemas.microsoft.com/office/drawing/2014/main" id="{91A6D8B7-AC3C-4912-A777-4011EB1DEA8F}"/>
                  </a:ext>
                </a:extLst>
              </p:cNvPr>
              <p:cNvSpPr txBox="1"/>
              <p:nvPr/>
            </p:nvSpPr>
            <p:spPr>
              <a:xfrm>
                <a:off x="6104735" y="4901194"/>
                <a:ext cx="2877624" cy="453704"/>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79646">
                        <a:lumMod val="75000"/>
                      </a:srgbClr>
                    </a:solidFill>
                    <a:effectLst/>
                    <a:uLnTx/>
                    <a:uFillTx/>
                    <a:latin typeface="Calibri"/>
                    <a:ea typeface="+mn-ea"/>
                    <a:cs typeface="Arial"/>
                    <a:sym typeface="Arial"/>
                  </a:rPr>
                  <a:t>L+115 days (7/31-8/2/23)</a:t>
                </a:r>
              </a:p>
            </p:txBody>
          </p:sp>
          <p:sp>
            <p:nvSpPr>
              <p:cNvPr id="49" name="TextBox 48">
                <a:extLst>
                  <a:ext uri="{FF2B5EF4-FFF2-40B4-BE49-F238E27FC236}">
                    <a16:creationId xmlns:a16="http://schemas.microsoft.com/office/drawing/2014/main" id="{C35AD370-CD2B-44FA-890F-A75EA2E9D83E}"/>
                  </a:ext>
                </a:extLst>
              </p:cNvPr>
              <p:cNvSpPr txBox="1"/>
              <p:nvPr/>
            </p:nvSpPr>
            <p:spPr>
              <a:xfrm>
                <a:off x="10418003" y="4790770"/>
                <a:ext cx="1354831" cy="802705"/>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79646">
                        <a:lumMod val="75000"/>
                      </a:srgbClr>
                    </a:solidFill>
                    <a:effectLst/>
                    <a:uLnTx/>
                    <a:uFillTx/>
                    <a:latin typeface="Calibri"/>
                    <a:ea typeface="+mn-ea"/>
                    <a:cs typeface="Arial"/>
                    <a:sym typeface="Arial"/>
                  </a:rPr>
                  <a:t>L+194 days</a:t>
                </a:r>
              </a:p>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79646">
                        <a:lumMod val="75000"/>
                      </a:srgbClr>
                    </a:solidFill>
                    <a:effectLst/>
                    <a:uLnTx/>
                    <a:uFillTx/>
                    <a:latin typeface="Calibri"/>
                    <a:ea typeface="+mn-ea"/>
                    <a:cs typeface="Arial"/>
                    <a:sym typeface="Arial"/>
                  </a:rPr>
                  <a:t>(10/19/23)</a:t>
                </a:r>
              </a:p>
            </p:txBody>
          </p:sp>
          <p:sp>
            <p:nvSpPr>
              <p:cNvPr id="50" name="TextBox 49">
                <a:extLst>
                  <a:ext uri="{FF2B5EF4-FFF2-40B4-BE49-F238E27FC236}">
                    <a16:creationId xmlns:a16="http://schemas.microsoft.com/office/drawing/2014/main" id="{8C4AB5C4-3F1A-4792-80FB-20B6150C99EF}"/>
                  </a:ext>
                </a:extLst>
              </p:cNvPr>
              <p:cNvSpPr txBox="1"/>
              <p:nvPr/>
            </p:nvSpPr>
            <p:spPr>
              <a:xfrm>
                <a:off x="147220" y="4913346"/>
                <a:ext cx="1505222" cy="453704"/>
              </a:xfrm>
              <a:prstGeom prst="rect">
                <a:avLst/>
              </a:prstGeom>
              <a:noFill/>
            </p:spPr>
            <p:txBody>
              <a:bodyPr wrap="none" rtlCol="0">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79646">
                        <a:lumMod val="75000"/>
                      </a:srgbClr>
                    </a:solidFill>
                    <a:effectLst/>
                    <a:uLnTx/>
                    <a:uFillTx/>
                    <a:latin typeface="Calibri"/>
                    <a:ea typeface="+mn-ea"/>
                    <a:cs typeface="Arial"/>
                    <a:sym typeface="Arial"/>
                  </a:rPr>
                  <a:t>L+0 (4/7/23)</a:t>
                </a:r>
              </a:p>
            </p:txBody>
          </p:sp>
          <p:grpSp>
            <p:nvGrpSpPr>
              <p:cNvPr id="51" name="Group 50">
                <a:extLst>
                  <a:ext uri="{FF2B5EF4-FFF2-40B4-BE49-F238E27FC236}">
                    <a16:creationId xmlns:a16="http://schemas.microsoft.com/office/drawing/2014/main" id="{CB0E63E5-D22A-4E82-B3A8-3D164AF473CA}"/>
                  </a:ext>
                </a:extLst>
              </p:cNvPr>
              <p:cNvGrpSpPr/>
              <p:nvPr/>
            </p:nvGrpSpPr>
            <p:grpSpPr>
              <a:xfrm rot="410590">
                <a:off x="1633962" y="5176961"/>
                <a:ext cx="516582" cy="1125414"/>
                <a:chOff x="2493544" y="2879498"/>
                <a:chExt cx="499312" cy="649706"/>
              </a:xfrm>
            </p:grpSpPr>
            <p:sp>
              <p:nvSpPr>
                <p:cNvPr id="52" name="Parallelogram 51">
                  <a:extLst>
                    <a:ext uri="{FF2B5EF4-FFF2-40B4-BE49-F238E27FC236}">
                      <a16:creationId xmlns:a16="http://schemas.microsoft.com/office/drawing/2014/main" id="{253055D1-7D21-4C9F-8D2B-7D0409BF526B}"/>
                    </a:ext>
                  </a:extLst>
                </p:cNvPr>
                <p:cNvSpPr/>
                <p:nvPr/>
              </p:nvSpPr>
              <p:spPr>
                <a:xfrm>
                  <a:off x="2493544" y="2879498"/>
                  <a:ext cx="499311" cy="649706"/>
                </a:xfrm>
                <a:prstGeom prst="parallelogram">
                  <a:avLst>
                    <a:gd name="adj" fmla="val 47581"/>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solidFill>
                        <a:prstClr val="black"/>
                      </a:solidFill>
                    </a:ln>
                    <a:solidFill>
                      <a:sysClr val="windowText" lastClr="000000"/>
                    </a:solidFill>
                    <a:effectLst/>
                    <a:uLnTx/>
                    <a:uFillTx/>
                    <a:latin typeface="Calibri"/>
                    <a:ea typeface="+mn-ea"/>
                    <a:cs typeface="+mn-cs"/>
                    <a:sym typeface="Arial"/>
                  </a:endParaRPr>
                </a:p>
              </p:txBody>
            </p:sp>
            <p:cxnSp>
              <p:nvCxnSpPr>
                <p:cNvPr id="53" name="Straight Connector 52">
                  <a:extLst>
                    <a:ext uri="{FF2B5EF4-FFF2-40B4-BE49-F238E27FC236}">
                      <a16:creationId xmlns:a16="http://schemas.microsoft.com/office/drawing/2014/main" id="{DC647DA6-8602-464C-86D8-E0F633AC22E6}"/>
                    </a:ext>
                  </a:extLst>
                </p:cNvPr>
                <p:cNvCxnSpPr>
                  <a:stCxn id="52" idx="0"/>
                </p:cNvCxnSpPr>
                <p:nvPr/>
              </p:nvCxnSpPr>
              <p:spPr>
                <a:xfrm flipH="1">
                  <a:off x="2493544" y="2879498"/>
                  <a:ext cx="249656" cy="649706"/>
                </a:xfrm>
                <a:prstGeom prst="line">
                  <a:avLst/>
                </a:prstGeom>
              </p:spPr>
              <p:style>
                <a:lnRef idx="1">
                  <a:schemeClr val="dk1"/>
                </a:lnRef>
                <a:fillRef idx="0">
                  <a:schemeClr val="dk1"/>
                </a:fillRef>
                <a:effectRef idx="0">
                  <a:schemeClr val="dk1"/>
                </a:effectRef>
                <a:fontRef idx="minor">
                  <a:schemeClr val="tx1"/>
                </a:fontRef>
              </p:style>
            </p:cxnSp>
            <p:cxnSp>
              <p:nvCxnSpPr>
                <p:cNvPr id="54" name="Straight Connector 53">
                  <a:extLst>
                    <a:ext uri="{FF2B5EF4-FFF2-40B4-BE49-F238E27FC236}">
                      <a16:creationId xmlns:a16="http://schemas.microsoft.com/office/drawing/2014/main" id="{325A7F2E-2341-4E5D-97A4-AB79D670CC6C}"/>
                    </a:ext>
                  </a:extLst>
                </p:cNvPr>
                <p:cNvCxnSpPr/>
                <p:nvPr/>
              </p:nvCxnSpPr>
              <p:spPr>
                <a:xfrm flipH="1">
                  <a:off x="2743200" y="2879498"/>
                  <a:ext cx="249656" cy="649706"/>
                </a:xfrm>
                <a:prstGeom prst="line">
                  <a:avLst/>
                </a:prstGeom>
              </p:spPr>
              <p:style>
                <a:lnRef idx="1">
                  <a:schemeClr val="dk1"/>
                </a:lnRef>
                <a:fillRef idx="0">
                  <a:schemeClr val="dk1"/>
                </a:fillRef>
                <a:effectRef idx="0">
                  <a:schemeClr val="dk1"/>
                </a:effectRef>
                <a:fontRef idx="minor">
                  <a:schemeClr val="tx1"/>
                </a:fontRef>
              </p:style>
            </p:cxnSp>
          </p:grpSp>
        </p:grpSp>
      </p:grpSp>
      <p:sp>
        <p:nvSpPr>
          <p:cNvPr id="4" name="Google Shape;406;p11">
            <a:extLst>
              <a:ext uri="{FF2B5EF4-FFF2-40B4-BE49-F238E27FC236}">
                <a16:creationId xmlns:a16="http://schemas.microsoft.com/office/drawing/2014/main" id="{C8C46B9B-61F3-E730-2D65-62618FE8727F}"/>
              </a:ext>
            </a:extLst>
          </p:cNvPr>
          <p:cNvSpPr txBox="1"/>
          <p:nvPr/>
        </p:nvSpPr>
        <p:spPr>
          <a:xfrm>
            <a:off x="23398" y="944649"/>
            <a:ext cx="12191998" cy="5480947"/>
          </a:xfrm>
          <a:prstGeom prst="rect">
            <a:avLst/>
          </a:prstGeom>
          <a:noFill/>
          <a:ln>
            <a:noFill/>
          </a:ln>
        </p:spPr>
        <p:txBody>
          <a:bodyPr spcFirstLastPara="1" wrap="square" lIns="91425" tIns="45700" rIns="91425" bIns="45700" anchor="t" anchorCtr="0">
            <a:spAutoFit/>
          </a:bodyPr>
          <a:lstStyle/>
          <a:p>
            <a:pPr marL="285750" marR="0" lvl="0" indent="-285750" algn="l" defTabSz="914400" rtl="0" eaLnBrk="1" fontAlgn="auto" latinLnBrk="0" hangingPunct="1">
              <a:lnSpc>
                <a:spcPct val="100000"/>
              </a:lnSpc>
              <a:spcBef>
                <a:spcPts val="450"/>
              </a:spcBef>
              <a:spcAft>
                <a:spcPts val="0"/>
              </a:spcAft>
              <a:buClrTx/>
              <a:buSzPts val="1800"/>
              <a:buFont typeface="Wingdings" panose="05000000000000000000" pitchFamily="2" charset="2"/>
              <a:buChar char="Ø"/>
              <a:tabLst/>
              <a:defRPr/>
            </a:pPr>
            <a:r>
              <a:rPr kumimoji="0" lang="en-US" sz="2200" b="1" i="0" u="none" strike="noStrike" kern="0" cap="none" spc="0" normalizeH="0" baseline="0" noProof="0" dirty="0">
                <a:ln>
                  <a:noFill/>
                </a:ln>
                <a:solidFill>
                  <a:srgbClr val="013589"/>
                </a:solidFill>
                <a:effectLst/>
                <a:uLnTx/>
                <a:uFillTx/>
                <a:latin typeface="Calibri"/>
                <a:ea typeface="+mn-ea"/>
                <a:cs typeface="Arial"/>
                <a:sym typeface="Helvetica Neue"/>
              </a:rPr>
              <a:t>TEMPO commissioning: SAO + </a:t>
            </a:r>
            <a:r>
              <a:rPr kumimoji="0" lang="en-US" sz="2200" b="1" i="0" u="none" strike="noStrike" kern="0" cap="none" spc="0" normalizeH="0" baseline="0" noProof="0" dirty="0" err="1">
                <a:ln>
                  <a:noFill/>
                </a:ln>
                <a:solidFill>
                  <a:srgbClr val="013589"/>
                </a:solidFill>
                <a:effectLst/>
                <a:uLnTx/>
                <a:uFillTx/>
                <a:latin typeface="Calibri"/>
                <a:ea typeface="+mn-ea"/>
                <a:cs typeface="Arial"/>
                <a:sym typeface="Helvetica Neue"/>
              </a:rPr>
              <a:t>LaRC</a:t>
            </a:r>
            <a:r>
              <a:rPr kumimoji="0" lang="en-US" sz="2200" b="1" i="0" u="none" strike="noStrike" kern="0" cap="none" spc="0" normalizeH="0" baseline="0" noProof="0" dirty="0">
                <a:ln>
                  <a:noFill/>
                </a:ln>
                <a:solidFill>
                  <a:srgbClr val="013589"/>
                </a:solidFill>
                <a:effectLst/>
                <a:uLnTx/>
                <a:uFillTx/>
                <a:latin typeface="Calibri"/>
                <a:ea typeface="+mn-ea"/>
                <a:cs typeface="Arial"/>
                <a:sym typeface="Helvetica Neue"/>
              </a:rPr>
              <a:t> + Intelsat + Maxar + Ball + </a:t>
            </a:r>
            <a:r>
              <a:rPr kumimoji="0" lang="en-US" sz="2200" b="1" i="0" u="none" strike="noStrike" kern="0" cap="none" spc="0" normalizeH="0" baseline="0" noProof="0" dirty="0" err="1">
                <a:ln>
                  <a:noFill/>
                </a:ln>
                <a:solidFill>
                  <a:srgbClr val="013589"/>
                </a:solidFill>
                <a:effectLst/>
                <a:uLnTx/>
                <a:uFillTx/>
                <a:latin typeface="Calibri"/>
                <a:ea typeface="+mn-ea"/>
                <a:cs typeface="Arial"/>
                <a:sym typeface="Helvetica Neue"/>
              </a:rPr>
              <a:t>Carr</a:t>
            </a:r>
            <a:r>
              <a:rPr kumimoji="0" lang="en-US" sz="2200" b="1" i="0" u="none" strike="noStrike" kern="0" cap="none" spc="0" normalizeH="0" baseline="0" noProof="0" dirty="0">
                <a:ln>
                  <a:noFill/>
                </a:ln>
                <a:solidFill>
                  <a:srgbClr val="013589"/>
                </a:solidFill>
                <a:effectLst/>
                <a:uLnTx/>
                <a:uFillTx/>
                <a:latin typeface="Calibri"/>
                <a:ea typeface="+mn-ea"/>
                <a:cs typeface="Arial"/>
                <a:sym typeface="Helvetica Neue"/>
              </a:rPr>
              <a:t> Astronautics</a:t>
            </a: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endParaRPr kumimoji="0" lang="en-US" sz="2000" b="1" i="0" u="none" strike="noStrike" kern="0" cap="none" spc="0" normalizeH="0" baseline="0" noProof="0" dirty="0">
              <a:ln>
                <a:noFill/>
              </a:ln>
              <a:solidFill>
                <a:srgbClr val="00B0F0"/>
              </a:solidFill>
              <a:effectLst/>
              <a:uLnTx/>
              <a:uFillTx/>
              <a:latin typeface="Calibri"/>
              <a:ea typeface="Helvetica Neue"/>
              <a:cs typeface="Helvetica Neue"/>
              <a:sym typeface="Helvetica Neue"/>
            </a:endParaRP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endParaRPr lang="en-US" sz="2000" b="1" kern="0" dirty="0">
              <a:solidFill>
                <a:srgbClr val="00B0F0"/>
              </a:solidFill>
              <a:latin typeface="Calibri"/>
              <a:ea typeface="Helvetica Neue"/>
              <a:cs typeface="Helvetica Neue"/>
              <a:sym typeface="Helvetica Neue"/>
            </a:endParaRP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endParaRPr kumimoji="0" lang="en-US" sz="2000" b="1" i="0" u="none" strike="noStrike" kern="0" cap="none" spc="0" normalizeH="0" baseline="0" noProof="0" dirty="0">
              <a:ln>
                <a:noFill/>
              </a:ln>
              <a:solidFill>
                <a:srgbClr val="00B0F0"/>
              </a:solidFill>
              <a:effectLst/>
              <a:uLnTx/>
              <a:uFillTx/>
              <a:latin typeface="Calibri"/>
              <a:ea typeface="Helvetica Neue"/>
              <a:cs typeface="Helvetica Neue"/>
              <a:sym typeface="Helvetica Neue"/>
            </a:endParaRP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endParaRPr lang="en-US" sz="2000" b="1" kern="0" dirty="0">
              <a:solidFill>
                <a:srgbClr val="00B0F0"/>
              </a:solidFill>
              <a:latin typeface="Calibri"/>
              <a:ea typeface="Helvetica Neue"/>
              <a:cs typeface="Helvetica Neue"/>
              <a:sym typeface="Helvetica Neue"/>
            </a:endParaRP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endParaRPr kumimoji="0" lang="en-US" sz="2000" b="1" i="0" u="none" strike="noStrike" kern="0" cap="none" spc="0" normalizeH="0" baseline="0" noProof="0" dirty="0">
              <a:ln>
                <a:noFill/>
              </a:ln>
              <a:solidFill>
                <a:srgbClr val="00B0F0"/>
              </a:solidFill>
              <a:effectLst/>
              <a:uLnTx/>
              <a:uFillTx/>
              <a:latin typeface="Calibri"/>
              <a:ea typeface="Helvetica Neue"/>
              <a:cs typeface="Helvetica Neue"/>
              <a:sym typeface="Helvetica Neue"/>
            </a:endParaRP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endParaRPr lang="en-US" sz="2000" b="1" kern="0" dirty="0">
              <a:solidFill>
                <a:srgbClr val="00B0F0"/>
              </a:solidFill>
              <a:latin typeface="Calibri"/>
              <a:ea typeface="Helvetica Neue"/>
              <a:cs typeface="Helvetica Neue"/>
              <a:sym typeface="Helvetica Neue"/>
            </a:endParaRP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endParaRPr kumimoji="0" lang="en-US" sz="2000" b="1" i="0" u="none" strike="noStrike" kern="0" cap="none" spc="0" normalizeH="0" baseline="0" noProof="0" dirty="0">
              <a:ln>
                <a:noFill/>
              </a:ln>
              <a:solidFill>
                <a:srgbClr val="00B0F0"/>
              </a:solidFill>
              <a:effectLst/>
              <a:uLnTx/>
              <a:uFillTx/>
              <a:latin typeface="Calibri"/>
              <a:ea typeface="Helvetica Neue"/>
              <a:cs typeface="Helvetica Neue"/>
              <a:sym typeface="Helvetica Neue"/>
            </a:endParaRP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r>
              <a:rPr kumimoji="0" lang="en-US" sz="2000" b="1" i="0" u="none" strike="noStrike" kern="0" cap="none" spc="0" normalizeH="0" baseline="0" noProof="0" dirty="0">
                <a:ln>
                  <a:noFill/>
                </a:ln>
                <a:solidFill>
                  <a:srgbClr val="00B0F0"/>
                </a:solidFill>
                <a:effectLst/>
                <a:uLnTx/>
                <a:uFillTx/>
                <a:latin typeface="Calibri"/>
                <a:ea typeface="Helvetica Neue"/>
                <a:cs typeface="Helvetica Neue"/>
                <a:sym typeface="Helvetica Neue"/>
              </a:rPr>
              <a:t>Coordinate with AGES+ campaigns in Aug. and Coastal Texas Air Quality Field Campaign in Sep. (no Earth imaging for only 6 days, special observations over LA and Texas)</a:t>
            </a:r>
          </a:p>
          <a:p>
            <a:pPr marL="285750" marR="0" lvl="0" indent="-285750" algn="l" defTabSz="914400" rtl="0" eaLnBrk="1" fontAlgn="auto" latinLnBrk="0" hangingPunct="1">
              <a:lnSpc>
                <a:spcPct val="100000"/>
              </a:lnSpc>
              <a:spcBef>
                <a:spcPts val="1200"/>
              </a:spcBef>
              <a:spcAft>
                <a:spcPts val="0"/>
              </a:spcAft>
              <a:buClrTx/>
              <a:buSzPts val="1800"/>
              <a:buFont typeface="Wingdings" panose="05000000000000000000" pitchFamily="2" charset="2"/>
              <a:buChar char="Ø"/>
              <a:tabLst/>
              <a:defRPr/>
            </a:pPr>
            <a:r>
              <a:rPr kumimoji="0" lang="en-US" sz="2200" b="1" i="0" u="none" strike="noStrike" kern="0" cap="none" spc="0" normalizeH="0" baseline="0" noProof="0" dirty="0">
                <a:ln>
                  <a:noFill/>
                </a:ln>
                <a:solidFill>
                  <a:srgbClr val="013589"/>
                </a:solidFill>
                <a:effectLst/>
                <a:uLnTx/>
                <a:uFillTx/>
                <a:latin typeface="Calibri"/>
                <a:ea typeface="+mn-ea"/>
                <a:cs typeface="Arial"/>
                <a:sym typeface="Helvetica Neue"/>
              </a:rPr>
              <a:t>Nominal operation: after the Post Launch Acceptance Review (PLAR) on 10/18-19/2023</a:t>
            </a: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r>
              <a:rPr kumimoji="0" lang="en-US" sz="2000" b="1" i="0" u="none" strike="noStrike" kern="0" cap="none" spc="0" normalizeH="0" baseline="0" noProof="0" dirty="0">
                <a:ln>
                  <a:noFill/>
                </a:ln>
                <a:solidFill>
                  <a:srgbClr val="00B0F0"/>
                </a:solidFill>
                <a:effectLst/>
                <a:uLnTx/>
                <a:uFillTx/>
                <a:latin typeface="Calibri"/>
                <a:ea typeface="Helvetica Neue"/>
                <a:cs typeface="Helvetica Neue"/>
                <a:sym typeface="Helvetica Neue"/>
              </a:rPr>
              <a:t>Weekly commanding, no special observations before L2/3 public release</a:t>
            </a: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r>
              <a:rPr kumimoji="0" lang="en-US" sz="2000" b="1" i="0" u="none" strike="noStrike" kern="0" cap="none" spc="0" normalizeH="0" baseline="0" noProof="0" dirty="0">
                <a:ln>
                  <a:noFill/>
                </a:ln>
                <a:solidFill>
                  <a:srgbClr val="00B0F0"/>
                </a:solidFill>
                <a:effectLst/>
                <a:uLnTx/>
                <a:uFillTx/>
                <a:latin typeface="Calibri"/>
                <a:ea typeface="Helvetica Neue"/>
                <a:cs typeface="Helvetica Neue"/>
                <a:sym typeface="Helvetica Neue"/>
              </a:rPr>
              <a:t>Optimize off-nominal twilight observations: </a:t>
            </a:r>
            <a:r>
              <a:rPr kumimoji="0" lang="en-US" sz="2000" b="1" i="0" u="none" strike="noStrike" kern="0" cap="none" spc="0" normalizeH="0" baseline="0" noProof="0" dirty="0">
                <a:ln>
                  <a:noFill/>
                </a:ln>
                <a:solidFill>
                  <a:srgbClr val="00B050"/>
                </a:solidFill>
                <a:effectLst/>
                <a:uLnTx/>
                <a:uFillTx/>
                <a:latin typeface="Calibri"/>
                <a:ea typeface="Helvetica Neue"/>
                <a:cs typeface="Helvetica Neue"/>
                <a:sym typeface="Helvetica Neue"/>
              </a:rPr>
              <a:t>city lights=&gt;lighting types, Aurora</a:t>
            </a: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r>
              <a:rPr kumimoji="0" lang="en-US" sz="2000" b="1" i="0" u="none" strike="noStrike" kern="0" cap="none" spc="0" normalizeH="0" baseline="0" noProof="0" dirty="0">
                <a:ln>
                  <a:noFill/>
                </a:ln>
                <a:solidFill>
                  <a:srgbClr val="00B0F0"/>
                </a:solidFill>
                <a:effectLst/>
                <a:uLnTx/>
                <a:uFillTx/>
                <a:latin typeface="Calibri"/>
                <a:ea typeface="Helvetica Neue"/>
                <a:cs typeface="Helvetica Neue"/>
                <a:sym typeface="Helvetica Neue"/>
              </a:rPr>
              <a:t>Overall, very smooth operation</a:t>
            </a:r>
          </a:p>
          <a:p>
            <a:pPr marL="285750" marR="0" lvl="0" indent="-285750" algn="l" defTabSz="914400" rtl="0" eaLnBrk="1" fontAlgn="auto" latinLnBrk="0" hangingPunct="1">
              <a:lnSpc>
                <a:spcPct val="100000"/>
              </a:lnSpc>
              <a:spcBef>
                <a:spcPts val="1200"/>
              </a:spcBef>
              <a:spcAft>
                <a:spcPts val="0"/>
              </a:spcAft>
              <a:buClrTx/>
              <a:buSzPts val="1800"/>
              <a:buFont typeface="Wingdings" panose="05000000000000000000" pitchFamily="2" charset="2"/>
              <a:buChar char="Ø"/>
              <a:tabLst/>
              <a:defRPr/>
            </a:pPr>
            <a:r>
              <a:rPr kumimoji="0" lang="en-US" sz="2200" b="1" i="0" u="none" strike="noStrike" kern="0" cap="none" spc="0" normalizeH="0" baseline="0" noProof="0" dirty="0">
                <a:ln>
                  <a:noFill/>
                </a:ln>
                <a:solidFill>
                  <a:srgbClr val="013589"/>
                </a:solidFill>
                <a:effectLst/>
                <a:uLnTx/>
                <a:uFillTx/>
                <a:latin typeface="Calibri"/>
                <a:ea typeface="+mn-ea"/>
                <a:cs typeface="Arial"/>
                <a:sym typeface="Helvetica Neue"/>
              </a:rPr>
              <a:t>Baseline mission (Phase E, 20 months until 6/18/2025): extended via NASA extension/senior review</a:t>
            </a:r>
          </a:p>
          <a:p>
            <a:pPr marL="800100" marR="0" lvl="1" indent="-342900" algn="l" defTabSz="914400" rtl="0" eaLnBrk="1" fontAlgn="auto" latinLnBrk="0" hangingPunct="1">
              <a:lnSpc>
                <a:spcPct val="100000"/>
              </a:lnSpc>
              <a:spcBef>
                <a:spcPts val="0"/>
              </a:spcBef>
              <a:spcAft>
                <a:spcPts val="0"/>
              </a:spcAft>
              <a:buClrTx/>
              <a:buSzPts val="1800"/>
              <a:buFont typeface="Wingdings" pitchFamily="2" charset="2"/>
              <a:buChar char="ü"/>
              <a:tabLst/>
              <a:defRPr/>
            </a:pPr>
            <a:endParaRPr kumimoji="0" lang="en-US" sz="2000" b="1" i="0" u="none" strike="noStrike" kern="0" cap="none" spc="0" normalizeH="0" baseline="0" noProof="0" dirty="0">
              <a:ln>
                <a:noFill/>
              </a:ln>
              <a:solidFill>
                <a:srgbClr val="00B0F0"/>
              </a:solidFill>
              <a:effectLst/>
              <a:uLnTx/>
              <a:uFillTx/>
              <a:latin typeface="Calibri"/>
              <a:ea typeface="Helvetica Neue"/>
              <a:cs typeface="Helvetica Neue"/>
              <a:sym typeface="Helvetica Neue"/>
            </a:endParaRPr>
          </a:p>
        </p:txBody>
      </p:sp>
      <p:sp>
        <p:nvSpPr>
          <p:cNvPr id="5" name="Slide Number Placeholder 4">
            <a:extLst>
              <a:ext uri="{FF2B5EF4-FFF2-40B4-BE49-F238E27FC236}">
                <a16:creationId xmlns:a16="http://schemas.microsoft.com/office/drawing/2014/main" id="{1FAF5193-1B0E-A820-382B-8F72F5BBF15D}"/>
              </a:ext>
            </a:extLst>
          </p:cNvPr>
          <p:cNvSpPr>
            <a:spLocks noGrp="1"/>
          </p:cNvSpPr>
          <p:nvPr>
            <p:ph type="sldNum" sz="quarter" idx="12"/>
          </p:nvPr>
        </p:nvSpPr>
        <p:spPr>
          <a:xfrm>
            <a:off x="9448800" y="6621140"/>
            <a:ext cx="2743200" cy="182880"/>
          </a:xfrm>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12</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
        <p:nvSpPr>
          <p:cNvPr id="2" name="Rectangle 1">
            <a:extLst>
              <a:ext uri="{FF2B5EF4-FFF2-40B4-BE49-F238E27FC236}">
                <a16:creationId xmlns:a16="http://schemas.microsoft.com/office/drawing/2014/main" id="{68D81E8D-883B-FEF8-EA77-FA1F0C9AAB53}"/>
              </a:ext>
            </a:extLst>
          </p:cNvPr>
          <p:cNvSpPr/>
          <p:nvPr/>
        </p:nvSpPr>
        <p:spPr>
          <a:xfrm>
            <a:off x="2037026" y="6299486"/>
            <a:ext cx="8526132" cy="376980"/>
          </a:xfrm>
          <a:prstGeom prst="rect">
            <a:avLst/>
          </a:prstGeom>
          <a:solidFill>
            <a:srgbClr val="FFFFCC"/>
          </a:solidFill>
          <a:ln>
            <a:solidFill>
              <a:schemeClr val="tx1"/>
            </a:solidFill>
          </a:ln>
          <a:effectLst>
            <a:outerShdw blurRad="50800" dist="38100" dir="8100000" algn="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50"/>
                </a:solidFill>
                <a:effectLst/>
                <a:uLnTx/>
                <a:uFillTx/>
                <a:latin typeface="Calibri"/>
                <a:ea typeface="+mn-ea"/>
                <a:cs typeface="+mn-cs"/>
              </a:rPr>
              <a:t>Successful TEMPO commissioning and early nominal operation! </a:t>
            </a:r>
          </a:p>
        </p:txBody>
      </p:sp>
    </p:spTree>
    <p:extLst>
      <p:ext uri="{BB962C8B-B14F-4D97-AF65-F5344CB8AC3E}">
        <p14:creationId xmlns:p14="http://schemas.microsoft.com/office/powerpoint/2010/main" val="1165544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9FD253-F0D7-4738-AFD8-369B9C89B0D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13</a:t>
            </a:fld>
            <a:endParaRPr kumimoji="0" lang="en-US" sz="1600" b="0" i="0" u="none" strike="noStrike" kern="0" cap="none" spc="0" normalizeH="0" baseline="0" noProof="0">
              <a:ln>
                <a:noFill/>
              </a:ln>
              <a:solidFill>
                <a:prstClr val="black">
                  <a:tint val="75000"/>
                </a:prstClr>
              </a:solidFill>
              <a:effectLst/>
              <a:uLnTx/>
              <a:uFillTx/>
              <a:latin typeface="Arial"/>
              <a:ea typeface="+mn-ea"/>
              <a:cs typeface="Arial"/>
              <a:sym typeface="Arial"/>
            </a:endParaRPr>
          </a:p>
        </p:txBody>
      </p:sp>
      <p:sp>
        <p:nvSpPr>
          <p:cNvPr id="268" name="Google Shape;268;p2"/>
          <p:cNvSpPr txBox="1">
            <a:spLocks noGrp="1"/>
          </p:cNvSpPr>
          <p:nvPr>
            <p:ph type="title"/>
          </p:nvPr>
        </p:nvSpPr>
        <p:spPr>
          <a:xfrm>
            <a:off x="0" y="0"/>
            <a:ext cx="12192000" cy="975701"/>
          </a:xfrm>
        </p:spPr>
        <p:txBody>
          <a:bodyPr/>
          <a:lstStyle/>
          <a:p>
            <a:pPr lvl="0"/>
            <a:r>
              <a:rPr lang="en-US" dirty="0"/>
              <a:t>TEMPO Instrument </a:t>
            </a:r>
            <a:br>
              <a:rPr lang="en-US" dirty="0"/>
            </a:br>
            <a:r>
              <a:rPr lang="en-US" dirty="0"/>
              <a:t> First Light (8/1-2/2023)</a:t>
            </a:r>
          </a:p>
        </p:txBody>
      </p:sp>
      <p:pic>
        <p:nvPicPr>
          <p:cNvPr id="3" name="Picture 2" descr="A blue and yellow squares&#10;&#10;Description automatically generated">
            <a:extLst>
              <a:ext uri="{FF2B5EF4-FFF2-40B4-BE49-F238E27FC236}">
                <a16:creationId xmlns:a16="http://schemas.microsoft.com/office/drawing/2014/main" id="{05CA1BE1-3825-9E19-7AD9-1C9368DA60B5}"/>
              </a:ext>
            </a:extLst>
          </p:cNvPr>
          <p:cNvPicPr>
            <a:picLocks noChangeAspect="1"/>
          </p:cNvPicPr>
          <p:nvPr/>
        </p:nvPicPr>
        <p:blipFill>
          <a:blip r:embed="rId3"/>
          <a:stretch>
            <a:fillRect/>
          </a:stretch>
        </p:blipFill>
        <p:spPr>
          <a:xfrm>
            <a:off x="2560612" y="1362231"/>
            <a:ext cx="2643561" cy="2564051"/>
          </a:xfrm>
          <a:prstGeom prst="rect">
            <a:avLst/>
          </a:prstGeom>
        </p:spPr>
      </p:pic>
      <p:pic>
        <p:nvPicPr>
          <p:cNvPr id="7" name="Picture 6" descr="A screen shot of a graph&#10;&#10;Description automatically generated">
            <a:extLst>
              <a:ext uri="{FF2B5EF4-FFF2-40B4-BE49-F238E27FC236}">
                <a16:creationId xmlns:a16="http://schemas.microsoft.com/office/drawing/2014/main" id="{F900DC80-1D0F-0206-CA9E-3702329EBFCA}"/>
              </a:ext>
            </a:extLst>
          </p:cNvPr>
          <p:cNvPicPr>
            <a:picLocks noChangeAspect="1"/>
          </p:cNvPicPr>
          <p:nvPr/>
        </p:nvPicPr>
        <p:blipFill rotWithShape="1">
          <a:blip r:embed="rId4"/>
          <a:srcRect l="1792" t="21852" r="11039" b="41499"/>
          <a:stretch/>
        </p:blipFill>
        <p:spPr>
          <a:xfrm>
            <a:off x="1553308" y="4205748"/>
            <a:ext cx="4217651" cy="2509336"/>
          </a:xfrm>
          <a:prstGeom prst="rect">
            <a:avLst/>
          </a:prstGeom>
        </p:spPr>
      </p:pic>
      <p:sp>
        <p:nvSpPr>
          <p:cNvPr id="8" name="TextBox 7">
            <a:extLst>
              <a:ext uri="{FF2B5EF4-FFF2-40B4-BE49-F238E27FC236}">
                <a16:creationId xmlns:a16="http://schemas.microsoft.com/office/drawing/2014/main" id="{564C9066-95E3-3B80-8CE9-48FB5E95A87E}"/>
              </a:ext>
            </a:extLst>
          </p:cNvPr>
          <p:cNvSpPr txBox="1"/>
          <p:nvPr/>
        </p:nvSpPr>
        <p:spPr>
          <a:xfrm>
            <a:off x="183938" y="2052862"/>
            <a:ext cx="2033746"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First Light Solar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8/1/2023 @12:18 am ET</a:t>
            </a:r>
          </a:p>
        </p:txBody>
      </p:sp>
      <p:pic>
        <p:nvPicPr>
          <p:cNvPr id="2050" name="Picture 2">
            <a:extLst>
              <a:ext uri="{FF2B5EF4-FFF2-40B4-BE49-F238E27FC236}">
                <a16:creationId xmlns:a16="http://schemas.microsoft.com/office/drawing/2014/main" id="{9249171B-4F1C-05CD-5A25-023208A13B9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3840"/>
          <a:stretch/>
        </p:blipFill>
        <p:spPr bwMode="auto">
          <a:xfrm>
            <a:off x="6096000" y="3912232"/>
            <a:ext cx="3662134" cy="292608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0D3F30D5-8795-5075-9B90-FB4A8891B089}"/>
              </a:ext>
            </a:extLst>
          </p:cNvPr>
          <p:cNvPicPr>
            <a:picLocks noChangeAspect="1"/>
          </p:cNvPicPr>
          <p:nvPr/>
        </p:nvPicPr>
        <p:blipFill rotWithShape="1">
          <a:blip r:embed="rId6"/>
          <a:srcRect l="28408" t="1057" r="23492" b="52784"/>
          <a:stretch/>
        </p:blipFill>
        <p:spPr>
          <a:xfrm>
            <a:off x="6398877" y="1331606"/>
            <a:ext cx="3359257" cy="2578943"/>
          </a:xfrm>
          <a:prstGeom prst="rect">
            <a:avLst/>
          </a:prstGeom>
        </p:spPr>
      </p:pic>
      <p:sp>
        <p:nvSpPr>
          <p:cNvPr id="21" name="TextBox 20">
            <a:extLst>
              <a:ext uri="{FF2B5EF4-FFF2-40B4-BE49-F238E27FC236}">
                <a16:creationId xmlns:a16="http://schemas.microsoft.com/office/drawing/2014/main" id="{D714ED87-28A2-B163-83BE-A3A0A4A58BDE}"/>
              </a:ext>
            </a:extLst>
          </p:cNvPr>
          <p:cNvSpPr txBox="1"/>
          <p:nvPr/>
        </p:nvSpPr>
        <p:spPr>
          <a:xfrm>
            <a:off x="9684963" y="2052862"/>
            <a:ext cx="2328764"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First Light Earth 8/2/2023 @11:13-17:16 ET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RGB Images</a:t>
            </a:r>
          </a:p>
        </p:txBody>
      </p:sp>
      <p:sp>
        <p:nvSpPr>
          <p:cNvPr id="22" name="TextBox 21">
            <a:extLst>
              <a:ext uri="{FF2B5EF4-FFF2-40B4-BE49-F238E27FC236}">
                <a16:creationId xmlns:a16="http://schemas.microsoft.com/office/drawing/2014/main" id="{193646FE-1726-5978-8C03-43A8D1D4401D}"/>
              </a:ext>
            </a:extLst>
          </p:cNvPr>
          <p:cNvSpPr txBox="1"/>
          <p:nvPr/>
        </p:nvSpPr>
        <p:spPr>
          <a:xfrm>
            <a:off x="9872987" y="3346055"/>
            <a:ext cx="2204160"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a:ea typeface="+mn-ea"/>
                <a:cs typeface="+mn-cs"/>
              </a:rPr>
              <a:t>[Credit: </a:t>
            </a:r>
            <a:r>
              <a:rPr kumimoji="0" lang="en-US" sz="1600" b="0" i="0" u="none" strike="noStrike" kern="1200" cap="none" spc="0" normalizeH="0" baseline="0" noProof="0" dirty="0" err="1">
                <a:ln>
                  <a:noFill/>
                </a:ln>
                <a:solidFill>
                  <a:prstClr val="black"/>
                </a:solidFill>
                <a:effectLst/>
                <a:uLnTx/>
                <a:uFillTx/>
                <a:latin typeface="Calibri"/>
                <a:ea typeface="+mn-ea"/>
                <a:cs typeface="+mn-cs"/>
              </a:rPr>
              <a:t>Heesung</a:t>
            </a:r>
            <a:r>
              <a:rPr kumimoji="0" lang="en-US" sz="1600" b="0" i="0" u="none" strike="noStrike" kern="1200" cap="none" spc="0" normalizeH="0" baseline="0" noProof="0" dirty="0">
                <a:ln>
                  <a:noFill/>
                </a:ln>
                <a:solidFill>
                  <a:prstClr val="black"/>
                </a:solidFill>
                <a:effectLst/>
                <a:uLnTx/>
                <a:uFillTx/>
                <a:latin typeface="Calibri"/>
                <a:ea typeface="+mn-ea"/>
                <a:cs typeface="+mn-cs"/>
              </a:rPr>
              <a:t> Chong]</a:t>
            </a:r>
          </a:p>
        </p:txBody>
      </p:sp>
      <p:sp>
        <p:nvSpPr>
          <p:cNvPr id="2" name="Content Placeholder 6">
            <a:extLst>
              <a:ext uri="{FF2B5EF4-FFF2-40B4-BE49-F238E27FC236}">
                <a16:creationId xmlns:a16="http://schemas.microsoft.com/office/drawing/2014/main" id="{86866F1A-953E-9C45-DFA9-D64F300F3102}"/>
              </a:ext>
            </a:extLst>
          </p:cNvPr>
          <p:cNvSpPr txBox="1">
            <a:spLocks/>
          </p:cNvSpPr>
          <p:nvPr/>
        </p:nvSpPr>
        <p:spPr>
          <a:xfrm>
            <a:off x="0" y="953785"/>
            <a:ext cx="12192000" cy="376980"/>
          </a:xfrm>
          <a:prstGeom prst="rect">
            <a:avLst/>
          </a:prstGeom>
        </p:spPr>
        <p:txBody>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r>
              <a:rPr lang="en-US" sz="2400" b="1" dirty="0">
                <a:latin typeface="Calibri" panose="020F0502020204030204" pitchFamily="34" charset="0"/>
                <a:cs typeface="Calibri" panose="020F0502020204030204" pitchFamily="34" charset="0"/>
              </a:rPr>
              <a:t>Imaging spectrometer measuring solar irradiance and solar backscattered Earth radiance</a:t>
            </a:r>
          </a:p>
          <a:p>
            <a:pPr marL="0" indent="0">
              <a:buFont typeface="Arial"/>
              <a:buNone/>
            </a:pPr>
            <a:endParaRPr lang="en-US" sz="2400" dirty="0"/>
          </a:p>
        </p:txBody>
      </p:sp>
      <p:sp>
        <p:nvSpPr>
          <p:cNvPr id="6" name="TextBox 5">
            <a:extLst>
              <a:ext uri="{FF2B5EF4-FFF2-40B4-BE49-F238E27FC236}">
                <a16:creationId xmlns:a16="http://schemas.microsoft.com/office/drawing/2014/main" id="{553C1E8A-E77B-FCD1-3EE2-CD717B5F6C88}"/>
              </a:ext>
            </a:extLst>
          </p:cNvPr>
          <p:cNvSpPr txBox="1"/>
          <p:nvPr/>
        </p:nvSpPr>
        <p:spPr>
          <a:xfrm>
            <a:off x="2984301" y="4036471"/>
            <a:ext cx="1796181"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a:ea typeface="+mn-ea"/>
                <a:cs typeface="+mn-cs"/>
              </a:rPr>
              <a:t>[Credit: John Davis]</a:t>
            </a:r>
          </a:p>
        </p:txBody>
      </p:sp>
    </p:spTree>
    <p:extLst>
      <p:ext uri="{BB962C8B-B14F-4D97-AF65-F5344CB8AC3E}">
        <p14:creationId xmlns:p14="http://schemas.microsoft.com/office/powerpoint/2010/main" val="212017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pic>
        <p:nvPicPr>
          <p:cNvPr id="3" name="TEMPO_3_28_2024_CONUS_1080p30.mp4">
            <a:hlinkClick r:id="" action="ppaction://media"/>
            <a:extLst>
              <a:ext uri="{FF2B5EF4-FFF2-40B4-BE49-F238E27FC236}">
                <a16:creationId xmlns:a16="http://schemas.microsoft.com/office/drawing/2014/main" id="{73E50BA7-1A31-3232-F06A-689D83CD760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222281" cy="6858000"/>
          </a:xfrm>
          <a:prstGeom prst="rect">
            <a:avLst/>
          </a:prstGeom>
        </p:spPr>
      </p:pic>
      <p:sp>
        <p:nvSpPr>
          <p:cNvPr id="5" name="Slide Number Placeholder 4">
            <a:extLst>
              <a:ext uri="{FF2B5EF4-FFF2-40B4-BE49-F238E27FC236}">
                <a16:creationId xmlns:a16="http://schemas.microsoft.com/office/drawing/2014/main" id="{449FD253-F0D7-4738-AFD8-369B9C89B0D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14</a:t>
            </a:fld>
            <a:endParaRPr kumimoji="0" lang="en-US" sz="1600" b="0" i="0" u="none" strike="noStrike" kern="0" cap="none" spc="0" normalizeH="0" baseline="0" noProof="0">
              <a:ln>
                <a:noFill/>
              </a:ln>
              <a:solidFill>
                <a:prstClr val="black">
                  <a:tint val="75000"/>
                </a:prstClr>
              </a:solidFill>
              <a:effectLst/>
              <a:uLnTx/>
              <a:uFillTx/>
              <a:latin typeface="Arial"/>
              <a:cs typeface="Arial"/>
              <a:sym typeface="Arial"/>
            </a:endParaRPr>
          </a:p>
        </p:txBody>
      </p:sp>
      <p:sp>
        <p:nvSpPr>
          <p:cNvPr id="6" name="TextBox 5">
            <a:extLst>
              <a:ext uri="{FF2B5EF4-FFF2-40B4-BE49-F238E27FC236}">
                <a16:creationId xmlns:a16="http://schemas.microsoft.com/office/drawing/2014/main" id="{5AED2089-A569-6C71-51BA-08BD8328F658}"/>
              </a:ext>
            </a:extLst>
          </p:cNvPr>
          <p:cNvSpPr txBox="1"/>
          <p:nvPr/>
        </p:nvSpPr>
        <p:spPr>
          <a:xfrm>
            <a:off x="7657002" y="6382494"/>
            <a:ext cx="4035657" cy="369332"/>
          </a:xfrm>
          <a:prstGeom prst="rect">
            <a:avLst/>
          </a:prstGeom>
          <a:noFill/>
        </p:spPr>
        <p:txBody>
          <a:bodyPr wrap="none" rtlCol="0">
            <a:spAutoFit/>
          </a:bodyPr>
          <a:lstStyle/>
          <a:p>
            <a:r>
              <a:rPr lang="en-US" dirty="0">
                <a:solidFill>
                  <a:schemeClr val="bg1"/>
                </a:solidFill>
              </a:rPr>
              <a:t>Credit: NASA Science Visualization Studio</a:t>
            </a:r>
          </a:p>
        </p:txBody>
      </p:sp>
    </p:spTree>
    <p:extLst>
      <p:ext uri="{BB962C8B-B14F-4D97-AF65-F5344CB8AC3E}">
        <p14:creationId xmlns:p14="http://schemas.microsoft.com/office/powerpoint/2010/main" val="320160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3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2"/>
          <p:cNvSpPr txBox="1">
            <a:spLocks noGrp="1"/>
          </p:cNvSpPr>
          <p:nvPr>
            <p:ph type="title"/>
          </p:nvPr>
        </p:nvSpPr>
        <p:spPr>
          <a:xfrm>
            <a:off x="0" y="23650"/>
            <a:ext cx="12191999" cy="975701"/>
          </a:xfrm>
        </p:spPr>
        <p:txBody>
          <a:bodyPr/>
          <a:lstStyle/>
          <a:p>
            <a:pPr lvl="0"/>
            <a:r>
              <a:rPr lang="en-US" dirty="0"/>
              <a:t>TEMPO Scanning</a:t>
            </a:r>
          </a:p>
        </p:txBody>
      </p:sp>
      <p:sp>
        <p:nvSpPr>
          <p:cNvPr id="5" name="Slide Number Placeholder 4">
            <a:extLst>
              <a:ext uri="{FF2B5EF4-FFF2-40B4-BE49-F238E27FC236}">
                <a16:creationId xmlns:a16="http://schemas.microsoft.com/office/drawing/2014/main" id="{449FD253-F0D7-4738-AFD8-369B9C89B0D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15</a:t>
            </a:fld>
            <a:endParaRPr kumimoji="0" lang="en-US" sz="1600" b="0" i="0" u="none" strike="noStrike" kern="0" cap="none" spc="0" normalizeH="0" baseline="0" noProof="0">
              <a:ln>
                <a:noFill/>
              </a:ln>
              <a:solidFill>
                <a:prstClr val="black">
                  <a:tint val="75000"/>
                </a:prstClr>
              </a:solidFill>
              <a:effectLst/>
              <a:uLnTx/>
              <a:uFillTx/>
              <a:latin typeface="Arial"/>
              <a:cs typeface="Arial"/>
              <a:sym typeface="Arial"/>
            </a:endParaRPr>
          </a:p>
        </p:txBody>
      </p:sp>
      <p:sp>
        <p:nvSpPr>
          <p:cNvPr id="4" name="Google Shape;410;p55">
            <a:extLst>
              <a:ext uri="{FF2B5EF4-FFF2-40B4-BE49-F238E27FC236}">
                <a16:creationId xmlns:a16="http://schemas.microsoft.com/office/drawing/2014/main" id="{D1E0C0A0-7FC3-A397-93E0-0F102696D7BE}"/>
              </a:ext>
            </a:extLst>
          </p:cNvPr>
          <p:cNvSpPr txBox="1">
            <a:spLocks/>
          </p:cNvSpPr>
          <p:nvPr/>
        </p:nvSpPr>
        <p:spPr>
          <a:xfrm>
            <a:off x="160828" y="1479003"/>
            <a:ext cx="5935172" cy="4891052"/>
          </a:xfrm>
          <a:prstGeom prst="rect">
            <a:avLst/>
          </a:prstGeom>
          <a:noFill/>
          <a:ln>
            <a:noFill/>
          </a:ln>
        </p:spPr>
        <p:txBody>
          <a:bodyPr spcFirstLastPara="1" wrap="square" lIns="68575" tIns="34275" rIns="68575" bIns="34275" anchor="t" anchorCtr="0">
            <a:sp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457200" indent="-228600">
              <a:spcBef>
                <a:spcPts val="800"/>
              </a:spcBef>
              <a:buClr>
                <a:schemeClr val="dk1"/>
              </a:buClr>
              <a:buSzPts val="1400"/>
              <a:buFont typeface="Arial"/>
              <a:buNone/>
            </a:pPr>
            <a:r>
              <a:rPr lang="en-US" sz="2000" b="1" dirty="0">
                <a:latin typeface="Arial" panose="020B0604020202020204" pitchFamily="34" charset="0"/>
                <a:cs typeface="Arial" panose="020B0604020202020204" pitchFamily="34" charset="0"/>
              </a:rPr>
              <a:t>Nominal scans</a:t>
            </a:r>
            <a:endParaRPr lang="en-US" sz="2000" dirty="0">
              <a:latin typeface="Arial" panose="020B0604020202020204" pitchFamily="34" charset="0"/>
              <a:cs typeface="Arial" panose="020B0604020202020204" pitchFamily="34" charset="0"/>
            </a:endParaRPr>
          </a:p>
          <a:p>
            <a:pPr marL="548640" lvl="1" indent="-285750">
              <a:lnSpc>
                <a:spcPct val="90000"/>
              </a:lnSpc>
              <a:spcBef>
                <a:spcPts val="400"/>
              </a:spcBef>
              <a:buSzPts val="1400"/>
              <a:buFont typeface="Wingdings" pitchFamily="2" charset="2"/>
              <a:buChar char="Ø"/>
            </a:pPr>
            <a:r>
              <a:rPr lang="en-US" sz="1800" dirty="0">
                <a:latin typeface="Arial" panose="020B0604020202020204" pitchFamily="34" charset="0"/>
                <a:cs typeface="Arial" panose="020B0604020202020204" pitchFamily="34" charset="0"/>
              </a:rPr>
              <a:t>2048 North/South pixels</a:t>
            </a:r>
          </a:p>
          <a:p>
            <a:pPr marL="548640" lvl="1" indent="-285750">
              <a:lnSpc>
                <a:spcPct val="90000"/>
              </a:lnSpc>
              <a:spcBef>
                <a:spcPts val="400"/>
              </a:spcBef>
              <a:buSzPts val="1400"/>
              <a:buFont typeface="Wingdings" pitchFamily="2" charset="2"/>
              <a:buChar char="Ø"/>
            </a:pPr>
            <a:r>
              <a:rPr lang="en-US" sz="1800" dirty="0">
                <a:latin typeface="Arial" panose="020B0604020202020204" pitchFamily="34" charset="0"/>
                <a:cs typeface="Arial" panose="020B0604020202020204" pitchFamily="34" charset="0"/>
              </a:rPr>
              <a:t>1181 East/West steps per hour</a:t>
            </a:r>
          </a:p>
          <a:p>
            <a:pPr marL="548640" lvl="1" indent="-285750">
              <a:lnSpc>
                <a:spcPct val="90000"/>
              </a:lnSpc>
              <a:spcBef>
                <a:spcPts val="400"/>
              </a:spcBef>
              <a:buSzPts val="1400"/>
              <a:buFont typeface="Wingdings" pitchFamily="2" charset="2"/>
              <a:buChar char="Ø"/>
            </a:pPr>
            <a:r>
              <a:rPr lang="en-US" sz="1800" dirty="0">
                <a:latin typeface="Arial" panose="020B0604020202020204" pitchFamily="34" charset="0"/>
                <a:cs typeface="Arial" panose="020B0604020202020204" pitchFamily="34" charset="0"/>
              </a:rPr>
              <a:t>2 x 4.75 km</a:t>
            </a:r>
            <a:r>
              <a:rPr lang="en-US" sz="1800" baseline="30000" dirty="0">
                <a:latin typeface="Arial" panose="020B0604020202020204" pitchFamily="34" charset="0"/>
                <a:cs typeface="Arial" panose="020B0604020202020204" pitchFamily="34" charset="0"/>
              </a:rPr>
              <a:t>2</a:t>
            </a:r>
            <a:r>
              <a:rPr lang="en-US" sz="1800" dirty="0">
                <a:latin typeface="Arial" panose="020B0604020202020204" pitchFamily="34" charset="0"/>
                <a:cs typeface="Arial" panose="020B0604020202020204" pitchFamily="34" charset="0"/>
              </a:rPr>
              <a:t> at center of field of regard</a:t>
            </a:r>
          </a:p>
          <a:p>
            <a:pPr marL="457200" indent="-228600">
              <a:spcBef>
                <a:spcPts val="800"/>
              </a:spcBef>
              <a:buClr>
                <a:schemeClr val="dk1"/>
              </a:buClr>
              <a:buSzPts val="1400"/>
              <a:buFont typeface="Arial"/>
              <a:buNone/>
            </a:pPr>
            <a:r>
              <a:rPr lang="en-US" sz="2000" b="1" dirty="0">
                <a:latin typeface="Arial" panose="020B0604020202020204" pitchFamily="34" charset="0"/>
                <a:cs typeface="Arial" panose="020B0604020202020204" pitchFamily="34" charset="0"/>
              </a:rPr>
              <a:t>Optimized scans</a:t>
            </a:r>
            <a:endParaRPr lang="en-US" sz="2000" dirty="0">
              <a:latin typeface="Arial" panose="020B0604020202020204" pitchFamily="34" charset="0"/>
              <a:cs typeface="Arial" panose="020B0604020202020204" pitchFamily="34" charset="0"/>
            </a:endParaRPr>
          </a:p>
          <a:p>
            <a:pPr marL="548640" lvl="1" indent="-285750">
              <a:lnSpc>
                <a:spcPct val="90000"/>
              </a:lnSpc>
              <a:spcBef>
                <a:spcPts val="400"/>
              </a:spcBef>
              <a:buSzPts val="1400"/>
              <a:buFont typeface="Wingdings" pitchFamily="2" charset="2"/>
              <a:buChar char="Ø"/>
            </a:pPr>
            <a:r>
              <a:rPr lang="en-US" sz="1800" dirty="0">
                <a:latin typeface="Arial" panose="020B0604020202020204" pitchFamily="34" charset="0"/>
                <a:cs typeface="Arial" panose="020B0604020202020204" pitchFamily="34" charset="0"/>
              </a:rPr>
              <a:t>Higher temporal resolution AM and PM scans over coasts (40 minutes)</a:t>
            </a:r>
          </a:p>
          <a:p>
            <a:pPr marL="457200" indent="-228600">
              <a:spcBef>
                <a:spcPts val="800"/>
              </a:spcBef>
              <a:buClr>
                <a:schemeClr val="dk1"/>
              </a:buClr>
              <a:buSzPts val="1400"/>
              <a:buFont typeface="Arial"/>
              <a:buNone/>
            </a:pPr>
            <a:r>
              <a:rPr lang="en-US" sz="2000" b="1" dirty="0">
                <a:latin typeface="Arial" panose="020B0604020202020204" pitchFamily="34" charset="0"/>
                <a:cs typeface="Arial" panose="020B0604020202020204" pitchFamily="34" charset="0"/>
              </a:rPr>
              <a:t>Twilight scans (city lights)</a:t>
            </a:r>
            <a:endParaRPr lang="en-US" sz="2000" dirty="0">
              <a:latin typeface="Arial" panose="020B0604020202020204" pitchFamily="34" charset="0"/>
              <a:cs typeface="Arial" panose="020B0604020202020204" pitchFamily="34" charset="0"/>
            </a:endParaRPr>
          </a:p>
          <a:p>
            <a:pPr marL="548640" lvl="1" indent="-285750">
              <a:lnSpc>
                <a:spcPct val="90000"/>
              </a:lnSpc>
              <a:spcBef>
                <a:spcPts val="400"/>
              </a:spcBef>
              <a:buSzPts val="1400"/>
              <a:buFont typeface="Wingdings" pitchFamily="2" charset="2"/>
              <a:buChar char="Ø"/>
            </a:pPr>
            <a:r>
              <a:rPr lang="en-US" sz="1800" dirty="0">
                <a:latin typeface="Arial" panose="020B0604020202020204" pitchFamily="34" charset="0"/>
                <a:cs typeface="Arial" panose="020B0604020202020204" pitchFamily="34" charset="0"/>
              </a:rPr>
              <a:t>Performed during darkness </a:t>
            </a:r>
          </a:p>
          <a:p>
            <a:pPr marL="457200" indent="-228600">
              <a:spcBef>
                <a:spcPts val="800"/>
              </a:spcBef>
              <a:buClr>
                <a:schemeClr val="dk1"/>
              </a:buClr>
              <a:buSzPts val="1400"/>
              <a:buFont typeface="Arial"/>
              <a:buNone/>
            </a:pPr>
            <a:r>
              <a:rPr lang="en-US" sz="2000" b="1" dirty="0">
                <a:latin typeface="Arial" panose="020B0604020202020204" pitchFamily="34" charset="0"/>
                <a:cs typeface="Arial" panose="020B0604020202020204" pitchFamily="34" charset="0"/>
              </a:rPr>
              <a:t>Special observations: </a:t>
            </a:r>
            <a:r>
              <a:rPr lang="en-US" sz="1800" dirty="0">
                <a:latin typeface="Arial" panose="020B0604020202020204" pitchFamily="34" charset="0"/>
                <a:cs typeface="Arial" panose="020B0604020202020204" pitchFamily="34" charset="0"/>
              </a:rPr>
              <a:t>can be requested with strong science justification</a:t>
            </a:r>
          </a:p>
          <a:p>
            <a:pPr marL="548640" lvl="1" indent="-285750">
              <a:lnSpc>
                <a:spcPct val="90000"/>
              </a:lnSpc>
              <a:spcBef>
                <a:spcPts val="400"/>
              </a:spcBef>
              <a:buSzPts val="1400"/>
              <a:buFont typeface="Wingdings" pitchFamily="2" charset="2"/>
              <a:buChar char="Ø"/>
            </a:pPr>
            <a:r>
              <a:rPr lang="en-US" sz="1800" dirty="0">
                <a:latin typeface="Arial" panose="020B0604020202020204" pitchFamily="34" charset="0"/>
                <a:cs typeface="Arial" panose="020B0604020202020204" pitchFamily="34" charset="0"/>
              </a:rPr>
              <a:t>High-time scans (5-10 mins) over selected longitudes</a:t>
            </a:r>
          </a:p>
          <a:p>
            <a:pPr marL="548640" lvl="1" indent="-285750">
              <a:lnSpc>
                <a:spcPct val="90000"/>
              </a:lnSpc>
              <a:spcBef>
                <a:spcPts val="400"/>
              </a:spcBef>
              <a:buSzPts val="1400"/>
              <a:buFont typeface="Wingdings" pitchFamily="2" charset="2"/>
              <a:buChar char="Ø"/>
            </a:pPr>
            <a:r>
              <a:rPr lang="en-US" sz="1800" dirty="0">
                <a:latin typeface="Arial" panose="020B0604020202020204" pitchFamily="34" charset="0"/>
                <a:cs typeface="Arial" panose="020B0604020202020204" pitchFamily="34" charset="0"/>
              </a:rPr>
              <a:t>Oversampling in the E/W</a:t>
            </a:r>
          </a:p>
          <a:p>
            <a:pPr marL="548640" lvl="1" indent="-285750">
              <a:lnSpc>
                <a:spcPct val="90000"/>
              </a:lnSpc>
              <a:spcBef>
                <a:spcPts val="400"/>
              </a:spcBef>
              <a:buSzPts val="1400"/>
              <a:buFont typeface="Wingdings" pitchFamily="2" charset="2"/>
              <a:buChar char="Ø"/>
            </a:pPr>
            <a:r>
              <a:rPr lang="en-US" sz="1800" dirty="0">
                <a:latin typeface="Arial" panose="020B0604020202020204" pitchFamily="34" charset="0"/>
                <a:cs typeface="Arial" panose="020B0604020202020204" pitchFamily="34" charset="0"/>
              </a:rPr>
              <a:t>Slightly change of field of regard</a:t>
            </a:r>
          </a:p>
        </p:txBody>
      </p:sp>
      <p:sp>
        <p:nvSpPr>
          <p:cNvPr id="2" name="Google Shape;320;p6">
            <a:extLst>
              <a:ext uri="{FF2B5EF4-FFF2-40B4-BE49-F238E27FC236}">
                <a16:creationId xmlns:a16="http://schemas.microsoft.com/office/drawing/2014/main" id="{2862EB99-AFA5-975E-00B8-7BC40EAFCAF2}"/>
              </a:ext>
            </a:extLst>
          </p:cNvPr>
          <p:cNvSpPr txBox="1"/>
          <p:nvPr/>
        </p:nvSpPr>
        <p:spPr>
          <a:xfrm>
            <a:off x="0" y="1097717"/>
            <a:ext cx="5905499" cy="461665"/>
          </a:xfrm>
          <a:prstGeom prst="rect">
            <a:avLst/>
          </a:prstGeom>
          <a:noFill/>
          <a:ln>
            <a:noFill/>
          </a:ln>
        </p:spPr>
        <p:txBody>
          <a:bodyPr spcFirstLastPara="1" wrap="square" lIns="91425" tIns="45700" rIns="91425" bIns="45700" anchor="t" anchorCtr="0">
            <a:spAutoFit/>
          </a:bodyPr>
          <a:lstStyle/>
          <a:p>
            <a:pPr marL="342900" marR="0" lvl="1" indent="-342900" algn="l" defTabSz="914400" rtl="0" eaLnBrk="1" fontAlgn="auto" latinLnBrk="0" hangingPunct="1">
              <a:lnSpc>
                <a:spcPct val="100000"/>
              </a:lnSpc>
              <a:spcBef>
                <a:spcPts val="0"/>
              </a:spcBef>
              <a:spcAft>
                <a:spcPts val="0"/>
              </a:spcAft>
              <a:buClrTx/>
              <a:buSzPts val="2400"/>
              <a:buFont typeface="Wingdings" panose="05000000000000000000" pitchFamily="2" charset="2"/>
              <a:buChar char="Ø"/>
              <a:tabLst/>
              <a:defRPr/>
            </a:pPr>
            <a:r>
              <a:rPr kumimoji="0" lang="en-US" sz="2400" b="1" i="0" u="none" strike="noStrike" kern="0" cap="none" spc="0" normalizeH="0" baseline="0" noProof="0" dirty="0">
                <a:ln>
                  <a:noFill/>
                </a:ln>
                <a:solidFill>
                  <a:prstClr val="black"/>
                </a:solidFill>
                <a:effectLst/>
                <a:uLnTx/>
                <a:uFillTx/>
                <a:latin typeface="Calibri" panose="020F0502020204030204" pitchFamily="34" charset="0"/>
                <a:ea typeface="Arial Narrow"/>
                <a:cs typeface="Calibri" panose="020F0502020204030204" pitchFamily="34" charset="0"/>
                <a:sym typeface="Arial Narrow"/>
              </a:rPr>
              <a:t>Operate on Intelsat 40e (IS-40e) at 91</a:t>
            </a:r>
            <a:r>
              <a:rPr kumimoji="0" lang="en-US" sz="2400" b="1" i="0" u="none" strike="noStrike" kern="0" cap="none" spc="0" normalizeH="0" baseline="30000" noProof="0" dirty="0">
                <a:ln>
                  <a:noFill/>
                </a:ln>
                <a:solidFill>
                  <a:prstClr val="black"/>
                </a:solidFill>
                <a:effectLst/>
                <a:uLnTx/>
                <a:uFillTx/>
                <a:latin typeface="Calibri" panose="020F0502020204030204" pitchFamily="34" charset="0"/>
                <a:ea typeface="Arial Narrow"/>
                <a:cs typeface="Calibri" panose="020F0502020204030204" pitchFamily="34" charset="0"/>
                <a:sym typeface="Arial Narrow"/>
              </a:rPr>
              <a:t> ∘ </a:t>
            </a:r>
            <a:r>
              <a:rPr kumimoji="0" lang="en-US" sz="2400" b="1" i="0" u="none" strike="noStrike" kern="0" cap="none" spc="0" normalizeH="0" baseline="0" noProof="0" dirty="0">
                <a:ln>
                  <a:noFill/>
                </a:ln>
                <a:solidFill>
                  <a:prstClr val="black"/>
                </a:solidFill>
                <a:effectLst/>
                <a:uLnTx/>
                <a:uFillTx/>
                <a:latin typeface="Calibri" panose="020F0502020204030204" pitchFamily="34" charset="0"/>
                <a:ea typeface="Arial Narrow"/>
                <a:cs typeface="Calibri" panose="020F0502020204030204" pitchFamily="34" charset="0"/>
                <a:sym typeface="Arial Narrow"/>
              </a:rPr>
              <a:t>W</a:t>
            </a:r>
            <a:endParaRPr kumimoji="0" sz="1400" b="1" i="0" u="none" strike="noStrike" kern="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sym typeface="Arial"/>
            </a:endParaRPr>
          </a:p>
        </p:txBody>
      </p:sp>
      <p:pic>
        <p:nvPicPr>
          <p:cNvPr id="7" name="Picture 2">
            <a:extLst>
              <a:ext uri="{FF2B5EF4-FFF2-40B4-BE49-F238E27FC236}">
                <a16:creationId xmlns:a16="http://schemas.microsoft.com/office/drawing/2014/main" id="{E8F51C73-DCF5-8240-621C-D31B19BB82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07" t="-2" r="6885" b="2663"/>
          <a:stretch/>
        </p:blipFill>
        <p:spPr bwMode="auto">
          <a:xfrm>
            <a:off x="5791199" y="1420669"/>
            <a:ext cx="6400800" cy="51206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66185CC-79C0-4EB3-8141-A432255C04D3}"/>
              </a:ext>
            </a:extLst>
          </p:cNvPr>
          <p:cNvSpPr>
            <a:spLocks noGrp="1"/>
          </p:cNvSpPr>
          <p:nvPr>
            <p:ph type="title"/>
          </p:nvPr>
        </p:nvSpPr>
        <p:spPr>
          <a:xfrm>
            <a:off x="0" y="0"/>
            <a:ext cx="12192000" cy="975701"/>
          </a:xfrm>
        </p:spPr>
        <p:txBody>
          <a:bodyPr/>
          <a:lstStyle/>
          <a:p>
            <a:r>
              <a:rPr lang="en-US" dirty="0"/>
              <a:t>Ground System Architecture Review</a:t>
            </a:r>
          </a:p>
        </p:txBody>
      </p:sp>
      <p:sp>
        <p:nvSpPr>
          <p:cNvPr id="9" name="Rectangle 2">
            <a:extLst>
              <a:ext uri="{FF2B5EF4-FFF2-40B4-BE49-F238E27FC236}">
                <a16:creationId xmlns:a16="http://schemas.microsoft.com/office/drawing/2014/main" id="{A21F733C-52DD-4B41-8681-6058D98CADA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609585"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pic>
        <p:nvPicPr>
          <p:cNvPr id="13" name="Picture 12">
            <a:extLst>
              <a:ext uri="{FF2B5EF4-FFF2-40B4-BE49-F238E27FC236}">
                <a16:creationId xmlns:a16="http://schemas.microsoft.com/office/drawing/2014/main" id="{5C06A311-9C92-ED43-9C01-EE94F6873FBF}"/>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244549" y="1382233"/>
            <a:ext cx="11589487" cy="4694828"/>
          </a:xfrm>
          <a:prstGeom prst="rect">
            <a:avLst/>
          </a:prstGeom>
        </p:spPr>
      </p:pic>
      <p:sp>
        <p:nvSpPr>
          <p:cNvPr id="2" name="Slide Number Placeholder 1">
            <a:extLst>
              <a:ext uri="{FF2B5EF4-FFF2-40B4-BE49-F238E27FC236}">
                <a16:creationId xmlns:a16="http://schemas.microsoft.com/office/drawing/2014/main" id="{53BE21DA-26DD-BA4B-8D7E-7D26E80BBF0A}"/>
              </a:ext>
            </a:extLst>
          </p:cNvPr>
          <p:cNvSpPr>
            <a:spLocks noGrp="1"/>
          </p:cNvSpPr>
          <p:nvPr>
            <p:ph type="sldNum" sz="quarter" idx="12"/>
          </p:nvPr>
        </p:nvSpPr>
        <p:spPr/>
        <p:txBody>
          <a:bodyPr/>
          <a:lstStyle/>
          <a:p>
            <a:fld id="{DA0E24C6-B8C2-40F0-BF2D-44D0E3E3802A}" type="slidenum">
              <a:rPr lang="en-US" smtClean="0"/>
              <a:t>16</a:t>
            </a:fld>
            <a:endParaRPr lang="en-US"/>
          </a:p>
        </p:txBody>
      </p:sp>
    </p:spTree>
    <p:extLst>
      <p:ext uri="{BB962C8B-B14F-4D97-AF65-F5344CB8AC3E}">
        <p14:creationId xmlns:p14="http://schemas.microsoft.com/office/powerpoint/2010/main" val="1513093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7"/>
          <p:cNvSpPr txBox="1">
            <a:spLocks noGrp="1"/>
          </p:cNvSpPr>
          <p:nvPr>
            <p:ph type="title"/>
          </p:nvPr>
        </p:nvSpPr>
        <p:spPr>
          <a:xfrm>
            <a:off x="0" y="0"/>
            <a:ext cx="12192000" cy="975701"/>
          </a:xfrm>
        </p:spPr>
        <p:txBody>
          <a:bodyPr/>
          <a:lstStyle/>
          <a:p>
            <a:pPr lvl="0"/>
            <a:r>
              <a:rPr lang="en-US" dirty="0"/>
              <a:t>Baseline and Threshold </a:t>
            </a:r>
            <a:br>
              <a:rPr lang="en-US" dirty="0"/>
            </a:br>
            <a:r>
              <a:rPr lang="en-US" dirty="0"/>
              <a:t>Measurements Requirements</a:t>
            </a:r>
          </a:p>
        </p:txBody>
      </p:sp>
      <p:sp>
        <p:nvSpPr>
          <p:cNvPr id="329" name="Google Shape;329;p7"/>
          <p:cNvSpPr txBox="1"/>
          <p:nvPr/>
        </p:nvSpPr>
        <p:spPr>
          <a:xfrm>
            <a:off x="1006871" y="4936118"/>
            <a:ext cx="10171415" cy="132339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prstClr val="black"/>
                </a:solidFill>
                <a:effectLst/>
                <a:uLnTx/>
                <a:uFillTx/>
                <a:latin typeface="Calibri"/>
                <a:ea typeface="Calibri"/>
                <a:cs typeface="Calibri"/>
                <a:sym typeface="Calibri"/>
              </a:rPr>
              <a:t>*     # of hourly measurements to be averaged to achieve required precision</a:t>
            </a:r>
            <a:endParaRPr kumimoji="0" sz="2000" b="0" i="0" u="none" strike="noStrike" kern="0" cap="none" spc="0" normalizeH="0" baseline="0" noProof="0" dirty="0">
              <a:ln>
                <a:noFill/>
              </a:ln>
              <a:solidFill>
                <a:prstClr val="black"/>
              </a:solidFill>
              <a:effectLst/>
              <a:uLnTx/>
              <a:uFillTx/>
              <a:latin typeface="Calibri"/>
              <a:ea typeface="Calibri"/>
              <a:cs typeface="Calibri"/>
              <a:sym typeface="Calibri"/>
            </a:endParaRPr>
          </a:p>
          <a:p>
            <a:pPr marL="285750" marR="0" lvl="0" indent="-285750" algn="l" defTabSz="914400" rtl="0" eaLnBrk="1" fontAlgn="auto" latinLnBrk="0" hangingPunct="1">
              <a:lnSpc>
                <a:spcPct val="100000"/>
              </a:lnSpc>
              <a:spcBef>
                <a:spcPts val="0"/>
              </a:spcBef>
              <a:spcAft>
                <a:spcPts val="0"/>
              </a:spcAft>
              <a:buClr>
                <a:prstClr val="black"/>
              </a:buClr>
              <a:buSzPts val="1600"/>
              <a:buFont typeface="Arial"/>
              <a:buChar char="•"/>
              <a:tabLst/>
              <a:defRPr/>
            </a:pPr>
            <a:r>
              <a:rPr kumimoji="0" lang="en-US" sz="2000" b="0" i="0" u="none" strike="noStrike" kern="0" cap="none" spc="0" normalizeH="0" baseline="0" noProof="0" dirty="0">
                <a:ln>
                  <a:noFill/>
                </a:ln>
                <a:solidFill>
                  <a:prstClr val="black"/>
                </a:solidFill>
                <a:effectLst/>
                <a:uLnTx/>
                <a:uFillTx/>
                <a:latin typeface="Calibri"/>
                <a:ea typeface="Calibri"/>
                <a:cs typeface="Calibri"/>
                <a:sym typeface="Calibri"/>
              </a:rPr>
              <a:t>Mission duration:  20 months for baseline, 12 months for threshold</a:t>
            </a:r>
            <a:endParaRPr kumimoji="0" sz="2000" b="0" i="0" u="none" strike="noStrike" kern="0" cap="none" spc="0" normalizeH="0" baseline="0" noProof="0" dirty="0">
              <a:ln>
                <a:noFill/>
              </a:ln>
              <a:solidFill>
                <a:prstClr val="black"/>
              </a:solidFill>
              <a:effectLst/>
              <a:uLnTx/>
              <a:uFillTx/>
              <a:latin typeface="Calibri"/>
              <a:ea typeface="+mn-ea"/>
              <a:cs typeface="Arial"/>
              <a:sym typeface="Arial"/>
            </a:endParaRPr>
          </a:p>
          <a:p>
            <a:pPr marL="285750" marR="0" lvl="0" indent="-285750" algn="l" defTabSz="914400" rtl="0" eaLnBrk="1" fontAlgn="auto" latinLnBrk="0" hangingPunct="1">
              <a:lnSpc>
                <a:spcPct val="100000"/>
              </a:lnSpc>
              <a:spcBef>
                <a:spcPts val="0"/>
              </a:spcBef>
              <a:spcAft>
                <a:spcPts val="0"/>
              </a:spcAft>
              <a:buClr>
                <a:prstClr val="black"/>
              </a:buClr>
              <a:buSzPts val="1600"/>
              <a:buFont typeface="Arial"/>
              <a:buChar char="•"/>
              <a:tabLst/>
              <a:defRPr/>
            </a:pPr>
            <a:r>
              <a:rPr kumimoji="0" lang="en-US" sz="2000" b="0" i="0" u="none" strike="noStrike" kern="0" cap="none" spc="0" normalizeH="0" baseline="0" noProof="0" dirty="0">
                <a:ln>
                  <a:noFill/>
                </a:ln>
                <a:solidFill>
                  <a:prstClr val="black"/>
                </a:solidFill>
                <a:effectLst/>
                <a:uLnTx/>
                <a:uFillTx/>
                <a:latin typeface="Calibri"/>
                <a:ea typeface="Calibri"/>
                <a:cs typeface="Calibri"/>
                <a:sym typeface="Calibri"/>
              </a:rPr>
              <a:t>Spatial resolution: &lt; 60 km</a:t>
            </a:r>
            <a:r>
              <a:rPr kumimoji="0" lang="en-US" sz="2000" b="0" i="0" u="none" strike="noStrike" kern="0" cap="none" spc="0" normalizeH="0" baseline="30000" noProof="0" dirty="0">
                <a:ln>
                  <a:noFill/>
                </a:ln>
                <a:solidFill>
                  <a:prstClr val="black"/>
                </a:solidFill>
                <a:effectLst/>
                <a:uLnTx/>
                <a:uFillTx/>
                <a:latin typeface="Calibri"/>
                <a:ea typeface="Calibri"/>
                <a:cs typeface="Calibri"/>
                <a:sym typeface="Calibri"/>
              </a:rPr>
              <a:t>2</a:t>
            </a:r>
            <a:r>
              <a:rPr kumimoji="0" lang="en-US" sz="2000" b="0" i="0" u="none" strike="noStrike" kern="0" cap="none" spc="0" normalizeH="0" baseline="0" noProof="0" dirty="0">
                <a:ln>
                  <a:noFill/>
                </a:ln>
                <a:solidFill>
                  <a:prstClr val="black"/>
                </a:solidFill>
                <a:effectLst/>
                <a:uLnTx/>
                <a:uFillTx/>
                <a:latin typeface="Calibri"/>
                <a:ea typeface="Calibri"/>
                <a:cs typeface="Calibri"/>
                <a:sym typeface="Calibri"/>
              </a:rPr>
              <a:t> for baseline (4 native pixels coadded),  &lt; 300 km</a:t>
            </a:r>
            <a:r>
              <a:rPr kumimoji="0" lang="en-US" sz="2000" b="0" i="0" u="none" strike="noStrike" kern="0" cap="none" spc="0" normalizeH="0" baseline="30000" noProof="0" dirty="0">
                <a:ln>
                  <a:noFill/>
                </a:ln>
                <a:solidFill>
                  <a:prstClr val="black"/>
                </a:solidFill>
                <a:effectLst/>
                <a:uLnTx/>
                <a:uFillTx/>
                <a:latin typeface="Calibri"/>
                <a:ea typeface="Calibri"/>
                <a:cs typeface="Calibri"/>
                <a:sym typeface="Calibri"/>
              </a:rPr>
              <a:t>2</a:t>
            </a:r>
            <a:r>
              <a:rPr kumimoji="0" lang="en-US" sz="2000" b="0" i="0" u="none" strike="noStrike" kern="0" cap="none" spc="0" normalizeH="0" baseline="0" noProof="0" dirty="0">
                <a:ln>
                  <a:noFill/>
                </a:ln>
                <a:solidFill>
                  <a:prstClr val="black"/>
                </a:solidFill>
                <a:effectLst/>
                <a:uLnTx/>
                <a:uFillTx/>
                <a:latin typeface="Calibri"/>
                <a:ea typeface="Calibri"/>
                <a:cs typeface="Calibri"/>
                <a:sym typeface="Calibri"/>
              </a:rPr>
              <a:t> for threshold</a:t>
            </a:r>
          </a:p>
          <a:p>
            <a:pPr marL="285750" marR="0" lvl="0" indent="-285750" algn="l" defTabSz="914400" rtl="0" eaLnBrk="1" fontAlgn="auto" latinLnBrk="0" hangingPunct="1">
              <a:lnSpc>
                <a:spcPct val="100000"/>
              </a:lnSpc>
              <a:spcBef>
                <a:spcPts val="0"/>
              </a:spcBef>
              <a:spcAft>
                <a:spcPts val="0"/>
              </a:spcAft>
              <a:buClr>
                <a:prstClr val="black"/>
              </a:buClr>
              <a:buSzPts val="1600"/>
              <a:buFont typeface="Arial"/>
              <a:buChar char="•"/>
              <a:tabLst/>
              <a:defRPr/>
            </a:pPr>
            <a:r>
              <a:rPr kumimoji="0" lang="en-US" sz="2000" b="0" i="0" u="none" strike="noStrike" kern="0" cap="none" spc="0" normalizeH="0" baseline="0" noProof="0" dirty="0">
                <a:ln>
                  <a:noFill/>
                </a:ln>
                <a:solidFill>
                  <a:prstClr val="black"/>
                </a:solidFill>
                <a:effectLst/>
                <a:uLnTx/>
                <a:uFillTx/>
                <a:latin typeface="Calibri"/>
                <a:ea typeface="+mn-ea"/>
                <a:cs typeface="Calibri"/>
                <a:sym typeface="Calibri"/>
              </a:rPr>
              <a:t>AOD, SO2, and CHOCHO removed at KDP-C.</a:t>
            </a:r>
            <a:endParaRPr kumimoji="0" sz="2000" b="0" i="0" u="none" strike="noStrike" kern="0" cap="none" spc="0" normalizeH="0" baseline="0" noProof="0" dirty="0">
              <a:ln>
                <a:noFill/>
              </a:ln>
              <a:solidFill>
                <a:prstClr val="black"/>
              </a:solidFill>
              <a:effectLst/>
              <a:uLnTx/>
              <a:uFillTx/>
              <a:latin typeface="Calibri"/>
              <a:ea typeface="+mn-ea"/>
              <a:cs typeface="Arial"/>
              <a:sym typeface="Arial"/>
            </a:endParaRPr>
          </a:p>
        </p:txBody>
      </p:sp>
      <p:sp>
        <p:nvSpPr>
          <p:cNvPr id="4" name="Slide Number Placeholder 3">
            <a:extLst>
              <a:ext uri="{FF2B5EF4-FFF2-40B4-BE49-F238E27FC236}">
                <a16:creationId xmlns:a16="http://schemas.microsoft.com/office/drawing/2014/main" id="{D918086D-4970-4231-8654-639D8E74225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17</a:t>
            </a:fld>
            <a:endParaRPr kumimoji="0" lang="en-US" sz="1600" b="0" i="0" u="none" strike="noStrike" kern="0" cap="none" spc="0" normalizeH="0" baseline="0" noProof="0">
              <a:ln>
                <a:noFill/>
              </a:ln>
              <a:solidFill>
                <a:prstClr val="black">
                  <a:tint val="75000"/>
                </a:prstClr>
              </a:solidFill>
              <a:effectLst/>
              <a:uLnTx/>
              <a:uFillTx/>
              <a:latin typeface="Arial"/>
              <a:ea typeface="+mn-ea"/>
              <a:cs typeface="Arial"/>
              <a:sym typeface="Arial"/>
            </a:endParaRPr>
          </a:p>
        </p:txBody>
      </p:sp>
      <p:graphicFrame>
        <p:nvGraphicFramePr>
          <p:cNvPr id="3" name="Table 2">
            <a:extLst>
              <a:ext uri="{FF2B5EF4-FFF2-40B4-BE49-F238E27FC236}">
                <a16:creationId xmlns:a16="http://schemas.microsoft.com/office/drawing/2014/main" id="{F3DF39DD-E9A6-3ED4-89F1-2CA568A940E9}"/>
              </a:ext>
            </a:extLst>
          </p:cNvPr>
          <p:cNvGraphicFramePr>
            <a:graphicFrameLocks noGrp="1"/>
          </p:cNvGraphicFramePr>
          <p:nvPr/>
        </p:nvGraphicFramePr>
        <p:xfrm>
          <a:off x="1172967" y="1408649"/>
          <a:ext cx="9647433" cy="3343441"/>
        </p:xfrm>
        <a:graphic>
          <a:graphicData uri="http://schemas.openxmlformats.org/drawingml/2006/table">
            <a:tbl>
              <a:tblPr firstRow="1" firstCol="1" bandRow="1">
                <a:tableStyleId>{5C22544A-7EE6-4342-B048-85BDC9FD1C3A}</a:tableStyleId>
              </a:tblPr>
              <a:tblGrid>
                <a:gridCol w="3628689">
                  <a:extLst>
                    <a:ext uri="{9D8B030D-6E8A-4147-A177-3AD203B41FA5}">
                      <a16:colId xmlns:a16="http://schemas.microsoft.com/office/drawing/2014/main" val="20000"/>
                    </a:ext>
                  </a:extLst>
                </a:gridCol>
                <a:gridCol w="3643993">
                  <a:extLst>
                    <a:ext uri="{9D8B030D-6E8A-4147-A177-3AD203B41FA5}">
                      <a16:colId xmlns:a16="http://schemas.microsoft.com/office/drawing/2014/main" val="20001"/>
                    </a:ext>
                  </a:extLst>
                </a:gridCol>
                <a:gridCol w="2374751">
                  <a:extLst>
                    <a:ext uri="{9D8B030D-6E8A-4147-A177-3AD203B41FA5}">
                      <a16:colId xmlns:a16="http://schemas.microsoft.com/office/drawing/2014/main" val="20002"/>
                    </a:ext>
                  </a:extLst>
                </a:gridCol>
              </a:tblGrid>
              <a:tr h="409877">
                <a:tc>
                  <a:txBody>
                    <a:bodyPr/>
                    <a:lstStyle/>
                    <a:p>
                      <a:pPr marL="0" marR="0" algn="ctr">
                        <a:spcBef>
                          <a:spcPts val="0"/>
                        </a:spcBef>
                        <a:spcAft>
                          <a:spcPts val="0"/>
                        </a:spcAft>
                      </a:pPr>
                      <a:r>
                        <a:rPr lang="en-US" sz="2400" dirty="0">
                          <a:effectLst/>
                        </a:rPr>
                        <a:t>Species/Products</a:t>
                      </a:r>
                      <a:endParaRPr lang="en-US" sz="2400" dirty="0">
                        <a:effectLst/>
                        <a:latin typeface="Cambria"/>
                        <a:ea typeface="Cambria"/>
                        <a:cs typeface="Times New Roman"/>
                      </a:endParaRPr>
                    </a:p>
                  </a:txBody>
                  <a:tcPr marL="8890" marR="8890" marT="8890" marB="8890"/>
                </a:tc>
                <a:tc>
                  <a:txBody>
                    <a:bodyPr/>
                    <a:lstStyle/>
                    <a:p>
                      <a:pPr marL="0" marR="0" algn="ctr">
                        <a:spcBef>
                          <a:spcPts val="0"/>
                        </a:spcBef>
                        <a:spcAft>
                          <a:spcPts val="0"/>
                        </a:spcAft>
                      </a:pPr>
                      <a:r>
                        <a:rPr lang="en-US" sz="2400">
                          <a:effectLst/>
                        </a:rPr>
                        <a:t>Required Precision</a:t>
                      </a:r>
                      <a:endParaRPr lang="en-US" sz="2400">
                        <a:effectLst/>
                        <a:latin typeface="Cambria"/>
                        <a:ea typeface="Cambria"/>
                        <a:cs typeface="Times New Roman"/>
                      </a:endParaRPr>
                    </a:p>
                    <a:p>
                      <a:pPr marL="0" marR="0" algn="ctr">
                        <a:lnSpc>
                          <a:spcPts val="900"/>
                        </a:lnSpc>
                        <a:spcBef>
                          <a:spcPts val="0"/>
                        </a:spcBef>
                        <a:spcAft>
                          <a:spcPts val="0"/>
                        </a:spcAft>
                      </a:pPr>
                      <a:r>
                        <a:rPr lang="en-US" sz="2400">
                          <a:effectLst/>
                        </a:rPr>
                        <a:t> </a:t>
                      </a:r>
                      <a:endParaRPr lang="en-US" sz="2400">
                        <a:effectLst/>
                        <a:latin typeface="Cambria"/>
                        <a:ea typeface="Cambria"/>
                        <a:cs typeface="Times New Roman"/>
                      </a:endParaRPr>
                    </a:p>
                  </a:txBody>
                  <a:tcPr marL="8890" marR="8890" marT="8890" marB="8890"/>
                </a:tc>
                <a:tc>
                  <a:txBody>
                    <a:bodyPr/>
                    <a:lstStyle/>
                    <a:p>
                      <a:pPr marL="0" marR="0" algn="ctr">
                        <a:lnSpc>
                          <a:spcPts val="900"/>
                        </a:lnSpc>
                        <a:spcBef>
                          <a:spcPts val="0"/>
                        </a:spcBef>
                        <a:spcAft>
                          <a:spcPts val="0"/>
                        </a:spcAft>
                      </a:pPr>
                      <a:r>
                        <a:rPr lang="en-US" sz="2400" dirty="0">
                          <a:solidFill>
                            <a:srgbClr val="FF0000"/>
                          </a:solidFill>
                          <a:effectLst/>
                          <a:latin typeface="+mn-lt"/>
                          <a:ea typeface="Cambria"/>
                          <a:cs typeface="Times New Roman"/>
                        </a:rPr>
                        <a:t>Temporal Revisit*</a:t>
                      </a:r>
                    </a:p>
                  </a:txBody>
                  <a:tcPr marL="8890" marR="8890" marT="8890" marB="8890" anchor="ctr"/>
                </a:tc>
                <a:extLst>
                  <a:ext uri="{0D108BD9-81ED-4DB2-BD59-A6C34878D82A}">
                    <a16:rowId xmlns:a16="http://schemas.microsoft.com/office/drawing/2014/main" val="10000"/>
                  </a:ext>
                </a:extLst>
              </a:tr>
              <a:tr h="914762">
                <a:tc>
                  <a:txBody>
                    <a:bodyPr/>
                    <a:lstStyle/>
                    <a:p>
                      <a:pPr marL="0" marR="0" algn="ctr">
                        <a:spcBef>
                          <a:spcPts val="0"/>
                        </a:spcBef>
                        <a:spcAft>
                          <a:spcPts val="0"/>
                        </a:spcAft>
                      </a:pPr>
                      <a:r>
                        <a:rPr lang="en-US" sz="2000" dirty="0">
                          <a:effectLst/>
                        </a:rPr>
                        <a:t>0-2 km O</a:t>
                      </a:r>
                      <a:r>
                        <a:rPr lang="en-US" sz="2000" baseline="-25000" dirty="0">
                          <a:effectLst/>
                        </a:rPr>
                        <a:t>3 </a:t>
                      </a:r>
                      <a:r>
                        <a:rPr lang="en-US" sz="2000" dirty="0">
                          <a:effectLst/>
                        </a:rPr>
                        <a:t>(</a:t>
                      </a:r>
                      <a:r>
                        <a:rPr lang="en-US" sz="2000" dirty="0">
                          <a:solidFill>
                            <a:srgbClr val="FFFF00"/>
                          </a:solidFill>
                          <a:effectLst/>
                        </a:rPr>
                        <a:t>Selected Scenes</a:t>
                      </a:r>
                      <a:r>
                        <a:rPr lang="en-US" sz="2000" dirty="0">
                          <a:effectLst/>
                        </a:rPr>
                        <a:t>) </a:t>
                      </a:r>
                      <a:r>
                        <a:rPr lang="en-US" sz="2000" dirty="0">
                          <a:solidFill>
                            <a:srgbClr val="FFFF00"/>
                          </a:solidFill>
                          <a:effectLst/>
                        </a:rPr>
                        <a:t>Baseline only</a:t>
                      </a:r>
                      <a:endParaRPr lang="en-US" sz="2000" dirty="0">
                        <a:solidFill>
                          <a:srgbClr val="FFFF00"/>
                        </a:solidFill>
                        <a:effectLst/>
                        <a:latin typeface="Cambria"/>
                        <a:ea typeface="Cambria"/>
                        <a:cs typeface="Times New Roman"/>
                      </a:endParaRPr>
                    </a:p>
                  </a:txBody>
                  <a:tcPr marL="8890" marR="8890" marT="8890" marB="8890" anchor="ctr"/>
                </a:tc>
                <a:tc>
                  <a:txBody>
                    <a:bodyPr/>
                    <a:lstStyle/>
                    <a:p>
                      <a:pPr marL="0" marR="0" algn="ctr">
                        <a:spcBef>
                          <a:spcPts val="0"/>
                        </a:spcBef>
                        <a:spcAft>
                          <a:spcPts val="0"/>
                        </a:spcAft>
                      </a:pPr>
                      <a:r>
                        <a:rPr lang="en-US" sz="2000">
                          <a:effectLst/>
                        </a:rPr>
                        <a:t>10 ppbv</a:t>
                      </a:r>
                      <a:endParaRPr lang="en-US" sz="2000">
                        <a:effectLst/>
                        <a:latin typeface="Cambria"/>
                        <a:ea typeface="Cambria"/>
                        <a:cs typeface="Times New Roman"/>
                      </a:endParaRPr>
                    </a:p>
                  </a:txBody>
                  <a:tcPr marL="8890" marR="8890" marT="8890" marB="8890" anchor="ctr"/>
                </a:tc>
                <a:tc>
                  <a:txBody>
                    <a:bodyPr/>
                    <a:lstStyle/>
                    <a:p>
                      <a:pPr marL="0" marR="0" algn="ctr">
                        <a:spcBef>
                          <a:spcPts val="0"/>
                        </a:spcBef>
                        <a:spcAft>
                          <a:spcPts val="0"/>
                        </a:spcAft>
                      </a:pPr>
                      <a:r>
                        <a:rPr lang="en-US" sz="2000" dirty="0">
                          <a:effectLst/>
                        </a:rPr>
                        <a:t>2 hour</a:t>
                      </a:r>
                      <a:endParaRPr lang="en-US" sz="2000" dirty="0">
                        <a:effectLst/>
                        <a:latin typeface="Cambria"/>
                        <a:ea typeface="Cambria"/>
                        <a:cs typeface="Times New Roman"/>
                      </a:endParaRPr>
                    </a:p>
                  </a:txBody>
                  <a:tcPr marL="8890" marR="8890" marT="8890" marB="8890" anchor="ctr"/>
                </a:tc>
                <a:extLst>
                  <a:ext uri="{0D108BD9-81ED-4DB2-BD59-A6C34878D82A}">
                    <a16:rowId xmlns:a16="http://schemas.microsoft.com/office/drawing/2014/main" val="10001"/>
                  </a:ext>
                </a:extLst>
              </a:tr>
              <a:tr h="470343">
                <a:tc>
                  <a:txBody>
                    <a:bodyPr/>
                    <a:lstStyle/>
                    <a:p>
                      <a:pPr marL="0" marR="0" algn="ctr">
                        <a:spcBef>
                          <a:spcPts val="0"/>
                        </a:spcBef>
                        <a:spcAft>
                          <a:spcPts val="0"/>
                        </a:spcAft>
                      </a:pPr>
                      <a:r>
                        <a:rPr lang="en-US" sz="2000" dirty="0">
                          <a:effectLst/>
                        </a:rPr>
                        <a:t>Tropospheric O</a:t>
                      </a:r>
                      <a:r>
                        <a:rPr lang="en-US" sz="2000" baseline="-25000" dirty="0">
                          <a:effectLst/>
                        </a:rPr>
                        <a:t>3</a:t>
                      </a:r>
                      <a:endParaRPr lang="en-US" sz="2000" dirty="0">
                        <a:effectLst/>
                        <a:latin typeface="Cambria"/>
                        <a:ea typeface="Cambria"/>
                        <a:cs typeface="Times New Roman"/>
                      </a:endParaRPr>
                    </a:p>
                  </a:txBody>
                  <a:tcPr marL="8890" marR="8890" marT="8890" marB="8890" anchor="ctr"/>
                </a:tc>
                <a:tc>
                  <a:txBody>
                    <a:bodyPr/>
                    <a:lstStyle/>
                    <a:p>
                      <a:pPr marL="0" marR="0" algn="ctr">
                        <a:spcBef>
                          <a:spcPts val="0"/>
                        </a:spcBef>
                        <a:spcAft>
                          <a:spcPts val="0"/>
                        </a:spcAft>
                      </a:pPr>
                      <a:r>
                        <a:rPr lang="en-US" sz="2000" dirty="0">
                          <a:effectLst/>
                        </a:rPr>
                        <a:t>10 </a:t>
                      </a:r>
                      <a:r>
                        <a:rPr lang="en-US" sz="2000" dirty="0" err="1">
                          <a:effectLst/>
                        </a:rPr>
                        <a:t>ppbv</a:t>
                      </a:r>
                      <a:endParaRPr lang="en-US" sz="2000" dirty="0">
                        <a:effectLst/>
                        <a:latin typeface="Cambria"/>
                        <a:ea typeface="Cambria"/>
                        <a:cs typeface="Times New Roman"/>
                      </a:endParaRPr>
                    </a:p>
                  </a:txBody>
                  <a:tcPr marL="8890" marR="8890" marT="8890" marB="8890" anchor="ctr"/>
                </a:tc>
                <a:tc>
                  <a:txBody>
                    <a:bodyPr/>
                    <a:lstStyle/>
                    <a:p>
                      <a:pPr marL="0" marR="0" algn="ctr">
                        <a:spcBef>
                          <a:spcPts val="0"/>
                        </a:spcBef>
                        <a:spcAft>
                          <a:spcPts val="0"/>
                        </a:spcAft>
                      </a:pPr>
                      <a:r>
                        <a:rPr lang="en-US" sz="2000">
                          <a:effectLst/>
                        </a:rPr>
                        <a:t>1 hour</a:t>
                      </a:r>
                      <a:endParaRPr lang="en-US" sz="2000">
                        <a:effectLst/>
                        <a:latin typeface="Cambria"/>
                        <a:ea typeface="Cambria"/>
                        <a:cs typeface="Times New Roman"/>
                      </a:endParaRPr>
                    </a:p>
                  </a:txBody>
                  <a:tcPr marL="8890" marR="8890" marT="8890" marB="8890" anchor="ctr"/>
                </a:tc>
                <a:extLst>
                  <a:ext uri="{0D108BD9-81ED-4DB2-BD59-A6C34878D82A}">
                    <a16:rowId xmlns:a16="http://schemas.microsoft.com/office/drawing/2014/main" val="10002"/>
                  </a:ext>
                </a:extLst>
              </a:tr>
              <a:tr h="470343">
                <a:tc>
                  <a:txBody>
                    <a:bodyPr/>
                    <a:lstStyle/>
                    <a:p>
                      <a:pPr marL="0" marR="0" algn="ctr">
                        <a:spcBef>
                          <a:spcPts val="0"/>
                        </a:spcBef>
                        <a:spcAft>
                          <a:spcPts val="0"/>
                        </a:spcAft>
                      </a:pPr>
                      <a:r>
                        <a:rPr lang="en-US" sz="2000" dirty="0">
                          <a:effectLst/>
                        </a:rPr>
                        <a:t>Total O</a:t>
                      </a:r>
                      <a:r>
                        <a:rPr lang="en-US" sz="2000" baseline="-25000" dirty="0">
                          <a:effectLst/>
                        </a:rPr>
                        <a:t>3</a:t>
                      </a:r>
                      <a:endParaRPr lang="en-US" sz="2000" dirty="0">
                        <a:effectLst/>
                        <a:latin typeface="Cambria"/>
                        <a:ea typeface="Cambria"/>
                        <a:cs typeface="Times New Roman"/>
                      </a:endParaRPr>
                    </a:p>
                  </a:txBody>
                  <a:tcPr marL="8890" marR="8890" marT="8890" marB="8890" anchor="ctr"/>
                </a:tc>
                <a:tc>
                  <a:txBody>
                    <a:bodyPr/>
                    <a:lstStyle/>
                    <a:p>
                      <a:pPr marL="0" marR="0" algn="ctr">
                        <a:spcBef>
                          <a:spcPts val="0"/>
                        </a:spcBef>
                        <a:spcAft>
                          <a:spcPts val="0"/>
                        </a:spcAft>
                      </a:pPr>
                      <a:r>
                        <a:rPr lang="en-US" sz="2000">
                          <a:effectLst/>
                        </a:rPr>
                        <a:t>3%</a:t>
                      </a:r>
                      <a:endParaRPr lang="en-US" sz="2000">
                        <a:effectLst/>
                        <a:latin typeface="Cambria"/>
                        <a:ea typeface="Cambria"/>
                        <a:cs typeface="Times New Roman"/>
                      </a:endParaRPr>
                    </a:p>
                  </a:txBody>
                  <a:tcPr marL="8890" marR="8890" marT="8890" marB="8890" anchor="ctr"/>
                </a:tc>
                <a:tc>
                  <a:txBody>
                    <a:bodyPr/>
                    <a:lstStyle/>
                    <a:p>
                      <a:pPr marL="0" marR="0" algn="ctr">
                        <a:spcBef>
                          <a:spcPts val="0"/>
                        </a:spcBef>
                        <a:spcAft>
                          <a:spcPts val="0"/>
                        </a:spcAft>
                      </a:pPr>
                      <a:r>
                        <a:rPr lang="en-US" sz="2000">
                          <a:effectLst/>
                        </a:rPr>
                        <a:t>1 hour</a:t>
                      </a:r>
                      <a:endParaRPr lang="en-US" sz="2000">
                        <a:effectLst/>
                        <a:latin typeface="Cambria"/>
                        <a:ea typeface="Cambria"/>
                        <a:cs typeface="Times New Roman"/>
                      </a:endParaRPr>
                    </a:p>
                  </a:txBody>
                  <a:tcPr marL="8890" marR="8890" marT="8890" marB="8890" anchor="ctr"/>
                </a:tc>
                <a:extLst>
                  <a:ext uri="{0D108BD9-81ED-4DB2-BD59-A6C34878D82A}">
                    <a16:rowId xmlns:a16="http://schemas.microsoft.com/office/drawing/2014/main" val="10003"/>
                  </a:ext>
                </a:extLst>
              </a:tr>
              <a:tr h="470343">
                <a:tc>
                  <a:txBody>
                    <a:bodyPr/>
                    <a:lstStyle/>
                    <a:p>
                      <a:pPr marL="0" marR="0" algn="ctr">
                        <a:spcBef>
                          <a:spcPts val="0"/>
                        </a:spcBef>
                        <a:spcAft>
                          <a:spcPts val="0"/>
                        </a:spcAft>
                      </a:pPr>
                      <a:r>
                        <a:rPr lang="en-US" sz="2000">
                          <a:effectLst/>
                        </a:rPr>
                        <a:t>Tropospheric NO</a:t>
                      </a:r>
                      <a:r>
                        <a:rPr lang="en-US" sz="2000" baseline="-25000">
                          <a:effectLst/>
                        </a:rPr>
                        <a:t>2</a:t>
                      </a:r>
                      <a:endParaRPr lang="en-US" sz="2000">
                        <a:effectLst/>
                        <a:latin typeface="Cambria"/>
                        <a:ea typeface="Cambria"/>
                        <a:cs typeface="Times New Roman"/>
                      </a:endParaRPr>
                    </a:p>
                  </a:txBody>
                  <a:tcPr marL="8890" marR="8890" marT="8890" marB="8890" anchor="ctr"/>
                </a:tc>
                <a:tc>
                  <a:txBody>
                    <a:bodyPr/>
                    <a:lstStyle/>
                    <a:p>
                      <a:pPr marL="0" marR="0" algn="ctr">
                        <a:spcBef>
                          <a:spcPts val="0"/>
                        </a:spcBef>
                        <a:spcAft>
                          <a:spcPts val="0"/>
                        </a:spcAft>
                      </a:pPr>
                      <a:r>
                        <a:rPr lang="en-US" sz="2000">
                          <a:effectLst/>
                        </a:rPr>
                        <a:t>1.0 × 10</a:t>
                      </a:r>
                      <a:r>
                        <a:rPr lang="en-US" sz="2000" baseline="30000">
                          <a:effectLst/>
                        </a:rPr>
                        <a:t>15</a:t>
                      </a:r>
                      <a:r>
                        <a:rPr lang="en-US" sz="2000">
                          <a:effectLst/>
                        </a:rPr>
                        <a:t> molecules cm</a:t>
                      </a:r>
                      <a:r>
                        <a:rPr lang="en-US" sz="2000" baseline="30000">
                          <a:effectLst/>
                        </a:rPr>
                        <a:t>-2</a:t>
                      </a:r>
                      <a:endParaRPr lang="en-US" sz="2000">
                        <a:effectLst/>
                        <a:latin typeface="Cambria"/>
                        <a:ea typeface="Cambria"/>
                        <a:cs typeface="Times New Roman"/>
                      </a:endParaRPr>
                    </a:p>
                  </a:txBody>
                  <a:tcPr marL="8890" marR="8890" marT="8890" marB="8890" anchor="ctr"/>
                </a:tc>
                <a:tc>
                  <a:txBody>
                    <a:bodyPr/>
                    <a:lstStyle/>
                    <a:p>
                      <a:pPr marL="0" marR="0" algn="ctr">
                        <a:spcBef>
                          <a:spcPts val="0"/>
                        </a:spcBef>
                        <a:spcAft>
                          <a:spcPts val="0"/>
                        </a:spcAft>
                      </a:pPr>
                      <a:r>
                        <a:rPr lang="en-US" sz="2000">
                          <a:effectLst/>
                        </a:rPr>
                        <a:t>1 hour</a:t>
                      </a:r>
                      <a:endParaRPr lang="en-US" sz="2000">
                        <a:effectLst/>
                        <a:latin typeface="Cambria"/>
                        <a:ea typeface="Cambria"/>
                        <a:cs typeface="Times New Roman"/>
                      </a:endParaRPr>
                    </a:p>
                  </a:txBody>
                  <a:tcPr marL="8890" marR="8890" marT="8890" marB="8890" anchor="ctr"/>
                </a:tc>
                <a:extLst>
                  <a:ext uri="{0D108BD9-81ED-4DB2-BD59-A6C34878D82A}">
                    <a16:rowId xmlns:a16="http://schemas.microsoft.com/office/drawing/2014/main" val="10004"/>
                  </a:ext>
                </a:extLst>
              </a:tr>
              <a:tr h="470343">
                <a:tc>
                  <a:txBody>
                    <a:bodyPr/>
                    <a:lstStyle/>
                    <a:p>
                      <a:pPr marL="0" marR="0" algn="ctr">
                        <a:spcBef>
                          <a:spcPts val="0"/>
                        </a:spcBef>
                        <a:spcAft>
                          <a:spcPts val="0"/>
                        </a:spcAft>
                      </a:pPr>
                      <a:r>
                        <a:rPr lang="en-US" sz="2000" dirty="0">
                          <a:effectLst/>
                        </a:rPr>
                        <a:t>Tropospheric H</a:t>
                      </a:r>
                      <a:r>
                        <a:rPr lang="en-US" sz="2000" baseline="-25000" dirty="0">
                          <a:effectLst/>
                        </a:rPr>
                        <a:t>2</a:t>
                      </a:r>
                      <a:r>
                        <a:rPr lang="en-US" sz="2000" dirty="0">
                          <a:effectLst/>
                        </a:rPr>
                        <a:t>CO</a:t>
                      </a:r>
                      <a:endParaRPr lang="en-US" sz="2000" dirty="0">
                        <a:effectLst/>
                        <a:latin typeface="Cambria"/>
                        <a:ea typeface="Cambria"/>
                        <a:cs typeface="Times New Roman"/>
                      </a:endParaRPr>
                    </a:p>
                  </a:txBody>
                  <a:tcPr marL="8890" marR="8890" marT="8890" marB="8890" anchor="ctr"/>
                </a:tc>
                <a:tc>
                  <a:txBody>
                    <a:bodyPr/>
                    <a:lstStyle/>
                    <a:p>
                      <a:pPr marL="0" marR="0" algn="ctr">
                        <a:spcBef>
                          <a:spcPts val="0"/>
                        </a:spcBef>
                        <a:spcAft>
                          <a:spcPts val="0"/>
                        </a:spcAft>
                      </a:pPr>
                      <a:r>
                        <a:rPr lang="en-US" sz="2000">
                          <a:effectLst/>
                        </a:rPr>
                        <a:t>1.0 × 10</a:t>
                      </a:r>
                      <a:r>
                        <a:rPr lang="en-US" sz="2000" baseline="30000">
                          <a:effectLst/>
                        </a:rPr>
                        <a:t>16</a:t>
                      </a:r>
                      <a:r>
                        <a:rPr lang="en-US" sz="2000">
                          <a:effectLst/>
                        </a:rPr>
                        <a:t> molecules cm</a:t>
                      </a:r>
                      <a:r>
                        <a:rPr lang="en-US" sz="2000" baseline="30000">
                          <a:effectLst/>
                        </a:rPr>
                        <a:t>-2</a:t>
                      </a:r>
                      <a:endParaRPr lang="en-US" sz="2000">
                        <a:effectLst/>
                        <a:latin typeface="Cambria"/>
                        <a:ea typeface="Cambria"/>
                        <a:cs typeface="Times New Roman"/>
                      </a:endParaRPr>
                    </a:p>
                  </a:txBody>
                  <a:tcPr marL="8890" marR="8890" marT="8890" marB="8890" anchor="ctr"/>
                </a:tc>
                <a:tc>
                  <a:txBody>
                    <a:bodyPr/>
                    <a:lstStyle/>
                    <a:p>
                      <a:pPr marL="0" marR="0" algn="ctr">
                        <a:spcBef>
                          <a:spcPts val="0"/>
                        </a:spcBef>
                        <a:spcAft>
                          <a:spcPts val="0"/>
                        </a:spcAft>
                      </a:pPr>
                      <a:r>
                        <a:rPr lang="en-US" sz="2000" dirty="0">
                          <a:effectLst/>
                        </a:rPr>
                        <a:t>3 hour</a:t>
                      </a:r>
                      <a:endParaRPr lang="en-US" sz="2000" dirty="0">
                        <a:effectLst/>
                        <a:latin typeface="Cambria"/>
                        <a:ea typeface="Cambria"/>
                        <a:cs typeface="Times New Roman"/>
                      </a:endParaRPr>
                    </a:p>
                  </a:txBody>
                  <a:tcPr marL="8890" marR="8890" marT="8890" marB="8890" anchor="ctr"/>
                </a:tc>
                <a:extLst>
                  <a:ext uri="{0D108BD9-81ED-4DB2-BD59-A6C34878D82A}">
                    <a16:rowId xmlns:a16="http://schemas.microsoft.com/office/drawing/2014/main" val="10005"/>
                  </a:ext>
                </a:extLst>
              </a:tr>
            </a:tbl>
          </a:graphicData>
        </a:graphic>
      </p:graphicFrame>
      <p:sp>
        <p:nvSpPr>
          <p:cNvPr id="5" name="Rectangle 4">
            <a:extLst>
              <a:ext uri="{FF2B5EF4-FFF2-40B4-BE49-F238E27FC236}">
                <a16:creationId xmlns:a16="http://schemas.microsoft.com/office/drawing/2014/main" id="{A2DD571B-2676-BE8E-7AE9-A2B84AF093B0}"/>
              </a:ext>
            </a:extLst>
          </p:cNvPr>
          <p:cNvSpPr/>
          <p:nvPr/>
        </p:nvSpPr>
        <p:spPr>
          <a:xfrm>
            <a:off x="1993187" y="6454249"/>
            <a:ext cx="8404260" cy="376980"/>
          </a:xfrm>
          <a:prstGeom prst="rect">
            <a:avLst/>
          </a:prstGeom>
          <a:solidFill>
            <a:srgbClr val="FFFFCC"/>
          </a:solidFill>
          <a:ln>
            <a:solidFill>
              <a:schemeClr val="tx1"/>
            </a:solidFill>
          </a:ln>
          <a:effectLst>
            <a:outerShdw blurRad="50800" dist="38100" dir="8100000" algn="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50"/>
                </a:solidFill>
                <a:effectLst/>
                <a:uLnTx/>
                <a:uFillTx/>
                <a:latin typeface="Calibri"/>
                <a:ea typeface="+mn-ea"/>
                <a:cs typeface="+mn-cs"/>
              </a:rPr>
              <a:t>Reduced list of baseline data products due to cost cap! </a:t>
            </a:r>
          </a:p>
        </p:txBody>
      </p:sp>
    </p:spTree>
    <p:extLst>
      <p:ext uri="{BB962C8B-B14F-4D97-AF65-F5344CB8AC3E}">
        <p14:creationId xmlns:p14="http://schemas.microsoft.com/office/powerpoint/2010/main" val="880396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EA5E20-66BE-35A9-0F5A-12BE18DC3B4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18</a:t>
            </a:fld>
            <a:endParaRPr lang="en-US"/>
          </a:p>
        </p:txBody>
      </p:sp>
      <p:sp>
        <p:nvSpPr>
          <p:cNvPr id="3" name="Title 2">
            <a:extLst>
              <a:ext uri="{FF2B5EF4-FFF2-40B4-BE49-F238E27FC236}">
                <a16:creationId xmlns:a16="http://schemas.microsoft.com/office/drawing/2014/main" id="{9B88DCB1-2138-F041-1827-373E228F65A3}"/>
              </a:ext>
            </a:extLst>
          </p:cNvPr>
          <p:cNvSpPr>
            <a:spLocks noGrp="1"/>
          </p:cNvSpPr>
          <p:nvPr>
            <p:ph type="title"/>
          </p:nvPr>
        </p:nvSpPr>
        <p:spPr>
          <a:xfrm>
            <a:off x="0" y="0"/>
            <a:ext cx="12192000" cy="975701"/>
          </a:xfrm>
        </p:spPr>
        <p:txBody>
          <a:bodyPr/>
          <a:lstStyle/>
          <a:p>
            <a:r>
              <a:rPr lang="en-US" dirty="0"/>
              <a:t>TEMPO Data Products Release Timeline</a:t>
            </a:r>
          </a:p>
        </p:txBody>
      </p:sp>
      <p:sp>
        <p:nvSpPr>
          <p:cNvPr id="6" name="TextBox 5">
            <a:extLst>
              <a:ext uri="{FF2B5EF4-FFF2-40B4-BE49-F238E27FC236}">
                <a16:creationId xmlns:a16="http://schemas.microsoft.com/office/drawing/2014/main" id="{4CC60FDB-E3B7-BF08-2446-3F95F888C8BC}"/>
              </a:ext>
            </a:extLst>
          </p:cNvPr>
          <p:cNvSpPr txBox="1"/>
          <p:nvPr/>
        </p:nvSpPr>
        <p:spPr>
          <a:xfrm>
            <a:off x="3056021" y="3299679"/>
            <a:ext cx="6112042" cy="369332"/>
          </a:xfrm>
          <a:prstGeom prst="rect">
            <a:avLst/>
          </a:prstGeom>
          <a:noFill/>
        </p:spPr>
        <p:txBody>
          <a:bodyPr wrap="square">
            <a:spAutoFit/>
          </a:bodyPr>
          <a:lstStyle/>
          <a:p>
            <a:endParaRPr lang="en-US" dirty="0"/>
          </a:p>
        </p:txBody>
      </p:sp>
      <p:graphicFrame>
        <p:nvGraphicFramePr>
          <p:cNvPr id="5" name="Table 4">
            <a:extLst>
              <a:ext uri="{FF2B5EF4-FFF2-40B4-BE49-F238E27FC236}">
                <a16:creationId xmlns:a16="http://schemas.microsoft.com/office/drawing/2014/main" id="{1BD07796-EAF0-B86E-0F44-29CFCAD46085}"/>
              </a:ext>
            </a:extLst>
          </p:cNvPr>
          <p:cNvGraphicFramePr>
            <a:graphicFrameLocks noGrp="1"/>
          </p:cNvGraphicFramePr>
          <p:nvPr>
            <p:extLst>
              <p:ext uri="{D42A27DB-BD31-4B8C-83A1-F6EECF244321}">
                <p14:modId xmlns:p14="http://schemas.microsoft.com/office/powerpoint/2010/main" val="1787067074"/>
              </p:ext>
            </p:extLst>
          </p:nvPr>
        </p:nvGraphicFramePr>
        <p:xfrm>
          <a:off x="443601" y="2853320"/>
          <a:ext cx="10808600" cy="2194560"/>
        </p:xfrm>
        <a:graphic>
          <a:graphicData uri="http://schemas.openxmlformats.org/drawingml/2006/table">
            <a:tbl>
              <a:tblPr firstRow="1" bandRow="1">
                <a:tableStyleId>{5940675A-B579-460E-94D1-54222C63F5DA}</a:tableStyleId>
              </a:tblPr>
              <a:tblGrid>
                <a:gridCol w="2257266">
                  <a:extLst>
                    <a:ext uri="{9D8B030D-6E8A-4147-A177-3AD203B41FA5}">
                      <a16:colId xmlns:a16="http://schemas.microsoft.com/office/drawing/2014/main" val="3087290469"/>
                    </a:ext>
                  </a:extLst>
                </a:gridCol>
                <a:gridCol w="8551334">
                  <a:extLst>
                    <a:ext uri="{9D8B030D-6E8A-4147-A177-3AD203B41FA5}">
                      <a16:colId xmlns:a16="http://schemas.microsoft.com/office/drawing/2014/main" val="1565475734"/>
                    </a:ext>
                  </a:extLst>
                </a:gridCol>
              </a:tblGrid>
              <a:tr h="370840">
                <a:tc>
                  <a:txBody>
                    <a:bodyPr/>
                    <a:lstStyle/>
                    <a:p>
                      <a:r>
                        <a:rPr lang="en-US" dirty="0">
                          <a:solidFill>
                            <a:schemeClr val="bg1"/>
                          </a:solidFill>
                        </a:rPr>
                        <a:t>Public Release</a:t>
                      </a:r>
                    </a:p>
                  </a:txBody>
                  <a:tcPr>
                    <a:solidFill>
                      <a:schemeClr val="accent2"/>
                    </a:solidFill>
                  </a:tcPr>
                </a:tc>
                <a:tc>
                  <a:txBody>
                    <a:bodyPr/>
                    <a:lstStyle/>
                    <a:p>
                      <a:r>
                        <a:rPr lang="en-US" dirty="0">
                          <a:solidFill>
                            <a:schemeClr val="bg1"/>
                          </a:solidFill>
                        </a:rPr>
                        <a:t>Details</a:t>
                      </a:r>
                    </a:p>
                  </a:txBody>
                  <a:tcPr>
                    <a:solidFill>
                      <a:schemeClr val="accent2"/>
                    </a:solidFill>
                  </a:tcPr>
                </a:tc>
                <a:extLst>
                  <a:ext uri="{0D108BD9-81ED-4DB2-BD59-A6C34878D82A}">
                    <a16:rowId xmlns:a16="http://schemas.microsoft.com/office/drawing/2014/main" val="4060861373"/>
                  </a:ext>
                </a:extLst>
              </a:tr>
              <a:tr h="370840">
                <a:tc>
                  <a:txBody>
                    <a:bodyPr/>
                    <a:lstStyle/>
                    <a:p>
                      <a:r>
                        <a:rPr lang="en-US" dirty="0">
                          <a:solidFill>
                            <a:schemeClr val="tx1"/>
                          </a:solidFill>
                        </a:rPr>
                        <a:t>V01</a:t>
                      </a:r>
                    </a:p>
                  </a:txBody>
                  <a:tcPr/>
                </a:tc>
                <a:tc>
                  <a:txBody>
                    <a:bodyPr/>
                    <a:lstStyle/>
                    <a:p>
                      <a:r>
                        <a:rPr lang="en-US" baseline="0" dirty="0">
                          <a:solidFill>
                            <a:schemeClr val="tx1"/>
                          </a:solidFill>
                        </a:rPr>
                        <a:t>Limited 3 weeks released in February 2024</a:t>
                      </a:r>
                    </a:p>
                  </a:txBody>
                  <a:tcPr/>
                </a:tc>
                <a:extLst>
                  <a:ext uri="{0D108BD9-81ED-4DB2-BD59-A6C34878D82A}">
                    <a16:rowId xmlns:a16="http://schemas.microsoft.com/office/drawing/2014/main" val="955298805"/>
                  </a:ext>
                </a:extLst>
              </a:tr>
              <a:tr h="370840">
                <a:tc>
                  <a:txBody>
                    <a:bodyPr/>
                    <a:lstStyle/>
                    <a:p>
                      <a:r>
                        <a:rPr lang="en-US" dirty="0">
                          <a:solidFill>
                            <a:schemeClr val="tx1"/>
                          </a:solidFill>
                        </a:rPr>
                        <a:t>V02</a:t>
                      </a:r>
                    </a:p>
                  </a:txBody>
                  <a:tcPr/>
                </a:tc>
                <a:tc>
                  <a:txBody>
                    <a:bodyPr/>
                    <a:lstStyle/>
                    <a:p>
                      <a:r>
                        <a:rPr lang="en-US" dirty="0">
                          <a:solidFill>
                            <a:schemeClr val="tx1"/>
                          </a:solidFill>
                        </a:rPr>
                        <a:t>Level 1 (radiances) released in February 2024</a:t>
                      </a:r>
                    </a:p>
                  </a:txBody>
                  <a:tcPr/>
                </a:tc>
                <a:extLst>
                  <a:ext uri="{0D108BD9-81ED-4DB2-BD59-A6C34878D82A}">
                    <a16:rowId xmlns:a16="http://schemas.microsoft.com/office/drawing/2014/main" val="420817203"/>
                  </a:ext>
                </a:extLst>
              </a:tr>
              <a:tr h="370840">
                <a:tc>
                  <a:txBody>
                    <a:bodyPr/>
                    <a:lstStyle/>
                    <a:p>
                      <a:r>
                        <a:rPr lang="en-US" b="0" dirty="0">
                          <a:solidFill>
                            <a:schemeClr val="tx1"/>
                          </a:solidFill>
                        </a:rPr>
                        <a:t>V03</a:t>
                      </a:r>
                    </a:p>
                  </a:txBody>
                  <a:tcPr/>
                </a:tc>
                <a:tc>
                  <a:txBody>
                    <a:bodyPr/>
                    <a:lstStyle/>
                    <a:p>
                      <a:r>
                        <a:rPr lang="en-US" b="0" dirty="0">
                          <a:solidFill>
                            <a:schemeClr val="tx1"/>
                          </a:solidFill>
                        </a:rPr>
                        <a:t>Level 1 updated, Level 2/3 NO</a:t>
                      </a:r>
                      <a:r>
                        <a:rPr lang="en-US" b="0" baseline="-25000" dirty="0">
                          <a:solidFill>
                            <a:schemeClr val="tx1"/>
                          </a:solidFill>
                        </a:rPr>
                        <a:t>2</a:t>
                      </a:r>
                      <a:r>
                        <a:rPr lang="en-US" b="0" dirty="0">
                          <a:solidFill>
                            <a:schemeClr val="tx1"/>
                          </a:solidFill>
                        </a:rPr>
                        <a:t>, HCHO, total O</a:t>
                      </a:r>
                      <a:r>
                        <a:rPr lang="en-US" b="0" baseline="-25000" dirty="0">
                          <a:solidFill>
                            <a:schemeClr val="tx1"/>
                          </a:solidFill>
                        </a:rPr>
                        <a:t>3</a:t>
                      </a:r>
                      <a:r>
                        <a:rPr lang="en-US" b="0" dirty="0">
                          <a:solidFill>
                            <a:schemeClr val="tx1"/>
                          </a:solidFill>
                        </a:rPr>
                        <a:t> released May 2024</a:t>
                      </a:r>
                    </a:p>
                    <a:p>
                      <a:r>
                        <a:rPr lang="en-US" b="0" dirty="0">
                          <a:solidFill>
                            <a:schemeClr val="tx1"/>
                          </a:solidFill>
                        </a:rPr>
                        <a:t>Currently 13 May 2024 onwards; reprocessing has begun.</a:t>
                      </a:r>
                    </a:p>
                  </a:txBody>
                  <a:tcPr/>
                </a:tc>
                <a:extLst>
                  <a:ext uri="{0D108BD9-81ED-4DB2-BD59-A6C34878D82A}">
                    <a16:rowId xmlns:a16="http://schemas.microsoft.com/office/drawing/2014/main" val="2616522544"/>
                  </a:ext>
                </a:extLst>
              </a:tr>
            </a:tbl>
          </a:graphicData>
        </a:graphic>
      </p:graphicFrame>
      <p:sp>
        <p:nvSpPr>
          <p:cNvPr id="8" name="TextBox 7">
            <a:extLst>
              <a:ext uri="{FF2B5EF4-FFF2-40B4-BE49-F238E27FC236}">
                <a16:creationId xmlns:a16="http://schemas.microsoft.com/office/drawing/2014/main" id="{3AF06BF0-AE18-CC04-2EAA-4A50CC8D7499}"/>
              </a:ext>
            </a:extLst>
          </p:cNvPr>
          <p:cNvSpPr txBox="1"/>
          <p:nvPr/>
        </p:nvSpPr>
        <p:spPr>
          <a:xfrm>
            <a:off x="443601" y="1546457"/>
            <a:ext cx="11036428" cy="90794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600"/>
              </a:spcBef>
              <a:spcAft>
                <a:spcPts val="0"/>
              </a:spcAft>
              <a:buClrTx/>
              <a:buSzPts val="1800"/>
              <a:buFont typeface="Wingdings" panose="05000000000000000000" pitchFamily="2" charset="2"/>
              <a:buChar char="Ø"/>
              <a:tabLst/>
              <a:defRPr/>
            </a:pPr>
            <a:r>
              <a:rPr kumimoji="0" lang="en-US" sz="2400" b="1" i="0" u="none" strike="noStrike" kern="0" cap="none" spc="0" normalizeH="0" baseline="0" noProof="0" dirty="0">
                <a:ln>
                  <a:noFill/>
                </a:ln>
                <a:solidFill>
                  <a:prstClr val="black"/>
                </a:solidFill>
                <a:effectLst/>
                <a:uLnTx/>
                <a:uFillTx/>
                <a:latin typeface="Calibri"/>
                <a:ea typeface="Helvetica Neue"/>
                <a:cs typeface="Helvetica Neue"/>
                <a:sym typeface="Helvetica Neue"/>
              </a:rPr>
              <a:t>Data products sent to ASDC for archival &amp; distribution before nominal operation</a:t>
            </a:r>
          </a:p>
          <a:p>
            <a:pPr marL="285750" marR="0" lvl="0" indent="-285750" algn="l" defTabSz="914400" rtl="0" eaLnBrk="1" fontAlgn="auto" latinLnBrk="0" hangingPunct="1">
              <a:lnSpc>
                <a:spcPct val="100000"/>
              </a:lnSpc>
              <a:spcBef>
                <a:spcPts val="600"/>
              </a:spcBef>
              <a:spcAft>
                <a:spcPts val="0"/>
              </a:spcAft>
              <a:buClrTx/>
              <a:buSzPts val="1800"/>
              <a:buFont typeface="Wingdings" panose="05000000000000000000" pitchFamily="2" charset="2"/>
              <a:buChar char="Ø"/>
              <a:tabLst/>
              <a:defRPr/>
            </a:pPr>
            <a:r>
              <a:rPr kumimoji="0" lang="en-US" sz="2400" b="1" i="0" u="none" strike="noStrike" kern="0" cap="none" spc="0" normalizeH="0" baseline="0" noProof="0" dirty="0">
                <a:ln>
                  <a:noFill/>
                </a:ln>
                <a:solidFill>
                  <a:prstClr val="black"/>
                </a:solidFill>
                <a:effectLst/>
                <a:uLnTx/>
                <a:uFillTx/>
                <a:latin typeface="Calibri"/>
                <a:ea typeface="Helvetica Neue"/>
                <a:cs typeface="Helvetica Neue"/>
                <a:sym typeface="Helvetica Neue"/>
              </a:rPr>
              <a:t>Early access to TEMPO Science and Validation team members in November 2023. </a:t>
            </a:r>
            <a:endParaRPr lang="en-US" sz="2400" dirty="0"/>
          </a:p>
        </p:txBody>
      </p:sp>
    </p:spTree>
    <p:extLst>
      <p:ext uri="{BB962C8B-B14F-4D97-AF65-F5344CB8AC3E}">
        <p14:creationId xmlns:p14="http://schemas.microsoft.com/office/powerpoint/2010/main" val="9062932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EA5E20-66BE-35A9-0F5A-12BE18DC3B4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6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6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3" name="Title 2">
            <a:extLst>
              <a:ext uri="{FF2B5EF4-FFF2-40B4-BE49-F238E27FC236}">
                <a16:creationId xmlns:a16="http://schemas.microsoft.com/office/drawing/2014/main" id="{9B88DCB1-2138-F041-1827-373E228F65A3}"/>
              </a:ext>
            </a:extLst>
          </p:cNvPr>
          <p:cNvSpPr>
            <a:spLocks noGrp="1"/>
          </p:cNvSpPr>
          <p:nvPr>
            <p:ph type="title"/>
          </p:nvPr>
        </p:nvSpPr>
        <p:spPr>
          <a:xfrm>
            <a:off x="0" y="0"/>
            <a:ext cx="12192000" cy="975701"/>
          </a:xfrm>
        </p:spPr>
        <p:txBody>
          <a:bodyPr/>
          <a:lstStyle/>
          <a:p>
            <a:r>
              <a:rPr lang="en-US" dirty="0"/>
              <a:t>Baseline TEMPO Data Products</a:t>
            </a:r>
          </a:p>
        </p:txBody>
      </p:sp>
      <p:sp>
        <p:nvSpPr>
          <p:cNvPr id="6" name="TextBox 5">
            <a:extLst>
              <a:ext uri="{FF2B5EF4-FFF2-40B4-BE49-F238E27FC236}">
                <a16:creationId xmlns:a16="http://schemas.microsoft.com/office/drawing/2014/main" id="{4CC60FDB-E3B7-BF08-2446-3F95F888C8BC}"/>
              </a:ext>
            </a:extLst>
          </p:cNvPr>
          <p:cNvSpPr txBox="1"/>
          <p:nvPr/>
        </p:nvSpPr>
        <p:spPr>
          <a:xfrm>
            <a:off x="3056021" y="3299679"/>
            <a:ext cx="611204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graphicFrame>
        <p:nvGraphicFramePr>
          <p:cNvPr id="7" name="Table 6">
            <a:extLst>
              <a:ext uri="{FF2B5EF4-FFF2-40B4-BE49-F238E27FC236}">
                <a16:creationId xmlns:a16="http://schemas.microsoft.com/office/drawing/2014/main" id="{5DCC3BFB-BA6A-7ED7-CD73-A6ABE1486339}"/>
              </a:ext>
            </a:extLst>
          </p:cNvPr>
          <p:cNvGraphicFramePr>
            <a:graphicFrameLocks noGrp="1"/>
          </p:cNvGraphicFramePr>
          <p:nvPr>
            <p:extLst>
              <p:ext uri="{D42A27DB-BD31-4B8C-83A1-F6EECF244321}">
                <p14:modId xmlns:p14="http://schemas.microsoft.com/office/powerpoint/2010/main" val="1125335147"/>
              </p:ext>
            </p:extLst>
          </p:nvPr>
        </p:nvGraphicFramePr>
        <p:xfrm>
          <a:off x="120077" y="1215278"/>
          <a:ext cx="8451270" cy="4572000"/>
        </p:xfrm>
        <a:graphic>
          <a:graphicData uri="http://schemas.openxmlformats.org/drawingml/2006/table">
            <a:tbl>
              <a:tblPr firstRow="1" bandRow="1">
                <a:tableStyleId>{5940675A-B579-460E-94D1-54222C63F5DA}</a:tableStyleId>
              </a:tblPr>
              <a:tblGrid>
                <a:gridCol w="828190">
                  <a:extLst>
                    <a:ext uri="{9D8B030D-6E8A-4147-A177-3AD203B41FA5}">
                      <a16:colId xmlns:a16="http://schemas.microsoft.com/office/drawing/2014/main" val="3087290469"/>
                    </a:ext>
                  </a:extLst>
                </a:gridCol>
                <a:gridCol w="3953933">
                  <a:extLst>
                    <a:ext uri="{9D8B030D-6E8A-4147-A177-3AD203B41FA5}">
                      <a16:colId xmlns:a16="http://schemas.microsoft.com/office/drawing/2014/main" val="1565475734"/>
                    </a:ext>
                  </a:extLst>
                </a:gridCol>
                <a:gridCol w="3669147">
                  <a:extLst>
                    <a:ext uri="{9D8B030D-6E8A-4147-A177-3AD203B41FA5}">
                      <a16:colId xmlns:a16="http://schemas.microsoft.com/office/drawing/2014/main" val="3300717969"/>
                    </a:ext>
                  </a:extLst>
                </a:gridCol>
              </a:tblGrid>
              <a:tr h="370840">
                <a:tc>
                  <a:txBody>
                    <a:bodyPr/>
                    <a:lstStyle/>
                    <a:p>
                      <a:r>
                        <a:rPr lang="en-US" dirty="0">
                          <a:solidFill>
                            <a:schemeClr val="bg1"/>
                          </a:solidFill>
                        </a:rPr>
                        <a:t>Level</a:t>
                      </a:r>
                    </a:p>
                  </a:txBody>
                  <a:tcPr>
                    <a:solidFill>
                      <a:schemeClr val="accent2"/>
                    </a:solidFill>
                  </a:tcPr>
                </a:tc>
                <a:tc>
                  <a:txBody>
                    <a:bodyPr/>
                    <a:lstStyle/>
                    <a:p>
                      <a:r>
                        <a:rPr lang="en-US" dirty="0">
                          <a:solidFill>
                            <a:schemeClr val="bg1"/>
                          </a:solidFill>
                        </a:rPr>
                        <a:t>Product</a:t>
                      </a:r>
                    </a:p>
                  </a:txBody>
                  <a:tcPr>
                    <a:solidFill>
                      <a:schemeClr val="accent2"/>
                    </a:solidFill>
                  </a:tcPr>
                </a:tc>
                <a:tc>
                  <a:txBody>
                    <a:bodyPr/>
                    <a:lstStyle/>
                    <a:p>
                      <a:r>
                        <a:rPr lang="en-US" dirty="0">
                          <a:solidFill>
                            <a:schemeClr val="bg1"/>
                          </a:solidFill>
                        </a:rPr>
                        <a:t>Validation Status</a:t>
                      </a:r>
                    </a:p>
                  </a:txBody>
                  <a:tcPr>
                    <a:solidFill>
                      <a:schemeClr val="accent2"/>
                    </a:solidFill>
                  </a:tcPr>
                </a:tc>
                <a:extLst>
                  <a:ext uri="{0D108BD9-81ED-4DB2-BD59-A6C34878D82A}">
                    <a16:rowId xmlns:a16="http://schemas.microsoft.com/office/drawing/2014/main" val="4060861373"/>
                  </a:ext>
                </a:extLst>
              </a:tr>
              <a:tr h="370840">
                <a:tc>
                  <a:txBody>
                    <a:bodyPr/>
                    <a:lstStyle/>
                    <a:p>
                      <a:r>
                        <a:rPr lang="en-US" dirty="0"/>
                        <a:t>L1</a:t>
                      </a:r>
                    </a:p>
                  </a:txBody>
                  <a:tcPr/>
                </a:tc>
                <a:tc>
                  <a:txBody>
                    <a:bodyPr/>
                    <a:lstStyle/>
                    <a:p>
                      <a:r>
                        <a:rPr lang="en-US" dirty="0"/>
                        <a:t>Irradiance </a:t>
                      </a:r>
                      <a:r>
                        <a:rPr lang="en-US" baseline="30000" dirty="0">
                          <a:solidFill>
                            <a:srgbClr val="00B050"/>
                          </a:solidFill>
                        </a:rPr>
                        <a:t>NRT</a:t>
                      </a:r>
                    </a:p>
                  </a:txBody>
                  <a:tcPr/>
                </a:tc>
                <a:tc>
                  <a:txBody>
                    <a:bodyPr/>
                    <a:lstStyle/>
                    <a:p>
                      <a:r>
                        <a:rPr lang="en-US" dirty="0"/>
                        <a:t>Beta</a:t>
                      </a:r>
                    </a:p>
                  </a:txBody>
                  <a:tcPr/>
                </a:tc>
                <a:extLst>
                  <a:ext uri="{0D108BD9-81ED-4DB2-BD59-A6C34878D82A}">
                    <a16:rowId xmlns:a16="http://schemas.microsoft.com/office/drawing/2014/main" val="955298805"/>
                  </a:ext>
                </a:extLst>
              </a:tr>
              <a:tr h="370840">
                <a:tc>
                  <a:txBody>
                    <a:bodyPr/>
                    <a:lstStyle/>
                    <a:p>
                      <a:endParaRPr lang="en-US" dirty="0"/>
                    </a:p>
                  </a:txBody>
                  <a:tcPr/>
                </a:tc>
                <a:tc>
                  <a:txBody>
                    <a:bodyPr/>
                    <a:lstStyle/>
                    <a:p>
                      <a:r>
                        <a:rPr lang="en-US" dirty="0"/>
                        <a:t>Radiance </a:t>
                      </a:r>
                      <a:r>
                        <a:rPr lang="en-US" baseline="30000" dirty="0">
                          <a:solidFill>
                            <a:srgbClr val="00B050"/>
                          </a:solidFill>
                        </a:rPr>
                        <a:t>NRT</a:t>
                      </a:r>
                      <a:endParaRPr lang="en-US" dirty="0"/>
                    </a:p>
                  </a:txBody>
                  <a:tcPr/>
                </a:tc>
                <a:tc>
                  <a:txBody>
                    <a:bodyPr/>
                    <a:lstStyle/>
                    <a:p>
                      <a:r>
                        <a:rPr lang="en-US" dirty="0"/>
                        <a:t>Beta</a:t>
                      </a:r>
                    </a:p>
                  </a:txBody>
                  <a:tcPr/>
                </a:tc>
                <a:extLst>
                  <a:ext uri="{0D108BD9-81ED-4DB2-BD59-A6C34878D82A}">
                    <a16:rowId xmlns:a16="http://schemas.microsoft.com/office/drawing/2014/main" val="420817203"/>
                  </a:ext>
                </a:extLst>
              </a:tr>
              <a:tr h="370840">
                <a:tc>
                  <a:txBody>
                    <a:bodyPr/>
                    <a:lstStyle/>
                    <a:p>
                      <a:endParaRPr lang="en-US"/>
                    </a:p>
                  </a:txBody>
                  <a:tcPr/>
                </a:tc>
                <a:tc>
                  <a:txBody>
                    <a:bodyPr/>
                    <a:lstStyle/>
                    <a:p>
                      <a:r>
                        <a:rPr lang="en-US" dirty="0"/>
                        <a:t>Radiance (twilight – city lights)</a:t>
                      </a:r>
                    </a:p>
                  </a:txBody>
                  <a:tcPr/>
                </a:tc>
                <a:tc>
                  <a:txBody>
                    <a:bodyPr/>
                    <a:lstStyle/>
                    <a:p>
                      <a:r>
                        <a:rPr lang="en-US" dirty="0"/>
                        <a:t>Beta</a:t>
                      </a:r>
                    </a:p>
                  </a:txBody>
                  <a:tcPr/>
                </a:tc>
                <a:extLst>
                  <a:ext uri="{0D108BD9-81ED-4DB2-BD59-A6C34878D82A}">
                    <a16:rowId xmlns:a16="http://schemas.microsoft.com/office/drawing/2014/main" val="2616522544"/>
                  </a:ext>
                </a:extLst>
              </a:tr>
              <a:tr h="370840">
                <a:tc>
                  <a:txBody>
                    <a:bodyPr/>
                    <a:lstStyle/>
                    <a:p>
                      <a:r>
                        <a:rPr lang="en-US" dirty="0"/>
                        <a:t>L2</a:t>
                      </a:r>
                    </a:p>
                  </a:txBody>
                  <a:tcPr/>
                </a:tc>
                <a:tc>
                  <a:txBody>
                    <a:bodyPr/>
                    <a:lstStyle/>
                    <a:p>
                      <a:r>
                        <a:rPr lang="en-US" dirty="0"/>
                        <a:t>Clouds </a:t>
                      </a:r>
                      <a:r>
                        <a:rPr lang="en-US" baseline="30000" dirty="0">
                          <a:solidFill>
                            <a:srgbClr val="00B050"/>
                          </a:solidFill>
                        </a:rPr>
                        <a:t>NRT</a:t>
                      </a:r>
                      <a:endParaRPr lang="en-US" dirty="0"/>
                    </a:p>
                  </a:txBody>
                  <a:tcPr/>
                </a:tc>
                <a:tc>
                  <a:txBody>
                    <a:bodyPr/>
                    <a:lstStyle/>
                    <a:p>
                      <a:r>
                        <a:rPr lang="en-US" dirty="0"/>
                        <a:t>Beta</a:t>
                      </a:r>
                    </a:p>
                  </a:txBody>
                  <a:tcPr/>
                </a:tc>
                <a:extLst>
                  <a:ext uri="{0D108BD9-81ED-4DB2-BD59-A6C34878D82A}">
                    <a16:rowId xmlns:a16="http://schemas.microsoft.com/office/drawing/2014/main" val="3127983339"/>
                  </a:ext>
                </a:extLst>
              </a:tr>
              <a:tr h="370840">
                <a:tc>
                  <a:txBody>
                    <a:bodyPr/>
                    <a:lstStyle/>
                    <a:p>
                      <a:endParaRPr lang="en-US"/>
                    </a:p>
                  </a:txBody>
                  <a:tcPr/>
                </a:tc>
                <a:tc>
                  <a:txBody>
                    <a:bodyPr/>
                    <a:lstStyle/>
                    <a:p>
                      <a:r>
                        <a:rPr lang="en-US" dirty="0"/>
                        <a:t>NO</a:t>
                      </a:r>
                      <a:r>
                        <a:rPr lang="en-US" baseline="-25000" dirty="0"/>
                        <a:t>2</a:t>
                      </a:r>
                      <a:r>
                        <a:rPr lang="en-US" baseline="0" dirty="0"/>
                        <a:t> </a:t>
                      </a:r>
                      <a:r>
                        <a:rPr lang="en-US" baseline="30000" dirty="0">
                          <a:solidFill>
                            <a:srgbClr val="00B050"/>
                          </a:solidFill>
                        </a:rPr>
                        <a:t>NRT</a:t>
                      </a:r>
                      <a:endParaRPr lang="en-US" baseline="-25000" dirty="0"/>
                    </a:p>
                  </a:txBody>
                  <a:tcPr/>
                </a:tc>
                <a:tc>
                  <a:txBody>
                    <a:bodyPr/>
                    <a:lstStyle/>
                    <a:p>
                      <a:r>
                        <a:rPr lang="en-US" dirty="0"/>
                        <a:t>Beta</a:t>
                      </a:r>
                    </a:p>
                  </a:txBody>
                  <a:tcPr/>
                </a:tc>
                <a:extLst>
                  <a:ext uri="{0D108BD9-81ED-4DB2-BD59-A6C34878D82A}">
                    <a16:rowId xmlns:a16="http://schemas.microsoft.com/office/drawing/2014/main" val="740295480"/>
                  </a:ext>
                </a:extLst>
              </a:tr>
              <a:tr h="370840">
                <a:tc>
                  <a:txBody>
                    <a:bodyPr/>
                    <a:lstStyle/>
                    <a:p>
                      <a:endParaRPr lang="en-US"/>
                    </a:p>
                  </a:txBody>
                  <a:tcPr/>
                </a:tc>
                <a:tc>
                  <a:txBody>
                    <a:bodyPr/>
                    <a:lstStyle/>
                    <a:p>
                      <a:r>
                        <a:rPr lang="en-US" dirty="0"/>
                        <a:t>HCHO </a:t>
                      </a:r>
                      <a:r>
                        <a:rPr lang="en-US" baseline="30000" dirty="0">
                          <a:solidFill>
                            <a:srgbClr val="00B050"/>
                          </a:solidFill>
                        </a:rPr>
                        <a:t>NRT</a:t>
                      </a:r>
                      <a:endParaRPr lang="en-US" dirty="0"/>
                    </a:p>
                  </a:txBody>
                  <a:tcPr/>
                </a:tc>
                <a:tc>
                  <a:txBody>
                    <a:bodyPr/>
                    <a:lstStyle/>
                    <a:p>
                      <a:r>
                        <a:rPr lang="en-US" dirty="0"/>
                        <a:t>Beta</a:t>
                      </a:r>
                    </a:p>
                  </a:txBody>
                  <a:tcPr/>
                </a:tc>
                <a:extLst>
                  <a:ext uri="{0D108BD9-81ED-4DB2-BD59-A6C34878D82A}">
                    <a16:rowId xmlns:a16="http://schemas.microsoft.com/office/drawing/2014/main" val="1579752086"/>
                  </a:ext>
                </a:extLst>
              </a:tr>
              <a:tr h="370840">
                <a:tc>
                  <a:txBody>
                    <a:bodyPr/>
                    <a:lstStyle/>
                    <a:p>
                      <a:endParaRPr lang="en-US"/>
                    </a:p>
                  </a:txBody>
                  <a:tcPr/>
                </a:tc>
                <a:tc>
                  <a:txBody>
                    <a:bodyPr/>
                    <a:lstStyle/>
                    <a:p>
                      <a:r>
                        <a:rPr lang="en-US" dirty="0"/>
                        <a:t>O</a:t>
                      </a:r>
                      <a:r>
                        <a:rPr lang="en-US" baseline="-25000" dirty="0"/>
                        <a:t>3</a:t>
                      </a:r>
                      <a:r>
                        <a:rPr lang="en-US" dirty="0"/>
                        <a:t> (total)</a:t>
                      </a:r>
                    </a:p>
                  </a:txBody>
                  <a:tcPr/>
                </a:tc>
                <a:tc>
                  <a:txBody>
                    <a:bodyPr/>
                    <a:lstStyle/>
                    <a:p>
                      <a:r>
                        <a:rPr lang="en-US" dirty="0"/>
                        <a:t>Beta</a:t>
                      </a:r>
                    </a:p>
                  </a:txBody>
                  <a:tcPr/>
                </a:tc>
                <a:extLst>
                  <a:ext uri="{0D108BD9-81ED-4DB2-BD59-A6C34878D82A}">
                    <a16:rowId xmlns:a16="http://schemas.microsoft.com/office/drawing/2014/main" val="3431818579"/>
                  </a:ext>
                </a:extLst>
              </a:tr>
              <a:tr h="370840">
                <a:tc>
                  <a:txBody>
                    <a:bodyPr/>
                    <a:lstStyle/>
                    <a:p>
                      <a:endParaRPr lang="en-US" dirty="0"/>
                    </a:p>
                  </a:txBody>
                  <a:tcPr/>
                </a:tc>
                <a:tc>
                  <a:txBody>
                    <a:bodyPr/>
                    <a:lstStyle/>
                    <a:p>
                      <a:r>
                        <a:rPr lang="en-US" dirty="0"/>
                        <a:t>O</a:t>
                      </a:r>
                      <a:r>
                        <a:rPr lang="en-US" baseline="-25000" dirty="0"/>
                        <a:t>3</a:t>
                      </a:r>
                      <a:r>
                        <a:rPr lang="en-US" dirty="0"/>
                        <a:t> (profile)</a:t>
                      </a:r>
                    </a:p>
                  </a:txBody>
                  <a:tcPr/>
                </a:tc>
                <a:tc>
                  <a:txBody>
                    <a:bodyPr/>
                    <a:lstStyle/>
                    <a:p>
                      <a:r>
                        <a:rPr lang="en-US" dirty="0"/>
                        <a:t>Production/Release on hold</a:t>
                      </a:r>
                    </a:p>
                  </a:txBody>
                  <a:tcPr/>
                </a:tc>
                <a:extLst>
                  <a:ext uri="{0D108BD9-81ED-4DB2-BD59-A6C34878D82A}">
                    <a16:rowId xmlns:a16="http://schemas.microsoft.com/office/drawing/2014/main" val="1404388326"/>
                  </a:ext>
                </a:extLst>
              </a:tr>
              <a:tr h="370840">
                <a:tc>
                  <a:txBody>
                    <a:bodyPr/>
                    <a:lstStyle/>
                    <a:p>
                      <a:r>
                        <a:rPr lang="en-US" dirty="0"/>
                        <a:t>L3</a:t>
                      </a:r>
                    </a:p>
                  </a:txBody>
                  <a:tcPr/>
                </a:tc>
                <a:tc>
                  <a:txBody>
                    <a:bodyPr/>
                    <a:lstStyle/>
                    <a:p>
                      <a:r>
                        <a:rPr lang="en-US" dirty="0"/>
                        <a:t>L2 gridded to 0.02° × 0.02°</a:t>
                      </a:r>
                    </a:p>
                  </a:txBody>
                  <a:tcPr/>
                </a:tc>
                <a:tc>
                  <a:txBody>
                    <a:bodyPr/>
                    <a:lstStyle/>
                    <a:p>
                      <a:endParaRPr lang="en-US" dirty="0"/>
                    </a:p>
                  </a:txBody>
                  <a:tcPr/>
                </a:tc>
                <a:extLst>
                  <a:ext uri="{0D108BD9-81ED-4DB2-BD59-A6C34878D82A}">
                    <a16:rowId xmlns:a16="http://schemas.microsoft.com/office/drawing/2014/main" val="1632175886"/>
                  </a:ext>
                </a:extLst>
              </a:tr>
            </a:tbl>
          </a:graphicData>
        </a:graphic>
      </p:graphicFrame>
      <p:sp>
        <p:nvSpPr>
          <p:cNvPr id="8" name="TextBox 7">
            <a:extLst>
              <a:ext uri="{FF2B5EF4-FFF2-40B4-BE49-F238E27FC236}">
                <a16:creationId xmlns:a16="http://schemas.microsoft.com/office/drawing/2014/main" id="{1C056D1C-38DC-C337-26B7-171CB28B424D}"/>
              </a:ext>
            </a:extLst>
          </p:cNvPr>
          <p:cNvSpPr txBox="1"/>
          <p:nvPr/>
        </p:nvSpPr>
        <p:spPr>
          <a:xfrm>
            <a:off x="361244" y="5974809"/>
            <a:ext cx="821010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a:t>
            </a:r>
            <a:r>
              <a:rPr kumimoji="0" lang="en-US" sz="1800" b="1" i="1" u="none" strike="noStrike" kern="1200" cap="none" spc="0" normalizeH="0" baseline="0" noProof="0" dirty="0">
                <a:ln>
                  <a:noFill/>
                </a:ln>
                <a:solidFill>
                  <a:prstClr val="black"/>
                </a:solidFill>
                <a:effectLst/>
                <a:uLnTx/>
                <a:uFillTx/>
                <a:latin typeface="Calibri"/>
                <a:ea typeface="+mn-ea"/>
                <a:cs typeface="+mn-cs"/>
              </a:rPr>
              <a:t>Beta</a:t>
            </a:r>
            <a:r>
              <a:rPr kumimoji="0" lang="en-US" sz="1800" b="0" i="0" u="none" strike="noStrike" kern="1200" cap="none" spc="0" normalizeH="0" baseline="0" noProof="0" dirty="0">
                <a:ln>
                  <a:noFill/>
                </a:ln>
                <a:solidFill>
                  <a:prstClr val="black"/>
                </a:solidFill>
                <a:effectLst/>
                <a:uLnTx/>
                <a:uFillTx/>
                <a:latin typeface="Calibri"/>
                <a:ea typeface="+mn-ea"/>
                <a:cs typeface="+mn-cs"/>
              </a:rPr>
              <a:t>: “minimally validated”, publication “not recommended and highly discouraged”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sym typeface="Wingdings" pitchFamily="2" charset="2"/>
              </a:rPr>
              <a:t> </a:t>
            </a:r>
            <a:r>
              <a:rPr kumimoji="0" lang="en-US" sz="1800" b="0" i="0" u="none" strike="noStrike" kern="1200" cap="none" spc="0" normalizeH="0" baseline="0" noProof="0" dirty="0">
                <a:ln>
                  <a:noFill/>
                </a:ln>
                <a:solidFill>
                  <a:prstClr val="black"/>
                </a:solidFill>
                <a:effectLst/>
                <a:uLnTx/>
                <a:uFillTx/>
                <a:latin typeface="Calibri"/>
                <a:ea typeface="+mn-ea"/>
                <a:cs typeface="+mn-cs"/>
              </a:rPr>
              <a:t>Hope to go to </a:t>
            </a:r>
            <a:r>
              <a:rPr kumimoji="0" lang="en-US" sz="1800" b="1" i="1" u="none" strike="noStrike" kern="1200" cap="none" spc="0" normalizeH="0" baseline="0" noProof="0" dirty="0">
                <a:ln>
                  <a:noFill/>
                </a:ln>
                <a:solidFill>
                  <a:prstClr val="black"/>
                </a:solidFill>
                <a:effectLst/>
                <a:uLnTx/>
                <a:uFillTx/>
                <a:latin typeface="Calibri"/>
                <a:ea typeface="+mn-ea"/>
                <a:cs typeface="+mn-cs"/>
              </a:rPr>
              <a:t>provisional</a:t>
            </a:r>
            <a:r>
              <a:rPr kumimoji="0" lang="en-US" sz="1800" b="0" i="0" u="none" strike="noStrike" kern="1200" cap="none" spc="0" normalizeH="0" baseline="0" noProof="0" dirty="0">
                <a:ln>
                  <a:noFill/>
                </a:ln>
                <a:solidFill>
                  <a:prstClr val="black"/>
                </a:solidFill>
                <a:effectLst/>
                <a:uLnTx/>
                <a:uFillTx/>
                <a:latin typeface="Calibri"/>
                <a:ea typeface="+mn-ea"/>
                <a:cs typeface="+mn-cs"/>
              </a:rPr>
              <a:t> status after validation team approval</a:t>
            </a:r>
          </a:p>
        </p:txBody>
      </p:sp>
      <p:sp>
        <p:nvSpPr>
          <p:cNvPr id="11" name="TextBox 10">
            <a:extLst>
              <a:ext uri="{FF2B5EF4-FFF2-40B4-BE49-F238E27FC236}">
                <a16:creationId xmlns:a16="http://schemas.microsoft.com/office/drawing/2014/main" id="{49279B8C-23FA-AE9F-7600-0F849FD03E4B}"/>
              </a:ext>
            </a:extLst>
          </p:cNvPr>
          <p:cNvSpPr txBox="1"/>
          <p:nvPr/>
        </p:nvSpPr>
        <p:spPr>
          <a:xfrm>
            <a:off x="8655662" y="1837935"/>
            <a:ext cx="3416263" cy="1631216"/>
          </a:xfrm>
          <a:prstGeom prst="rect">
            <a:avLst/>
          </a:prstGeom>
          <a:noFill/>
          <a:ln w="38100">
            <a:solidFill>
              <a:srgbClr val="00B05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B050"/>
                </a:solidFill>
                <a:effectLst/>
                <a:uLnTx/>
                <a:uFillTx/>
                <a:latin typeface="Calibri"/>
                <a:ea typeface="+mn-ea"/>
                <a:cs typeface="+mn-cs"/>
              </a:rPr>
              <a:t>Satellite needs working group has funded TEMPO NRT products (expect in 2025)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B05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B050"/>
                </a:solidFill>
                <a:effectLst/>
                <a:uLnTx/>
                <a:uFillTx/>
                <a:latin typeface="Calibri"/>
                <a:ea typeface="+mn-ea"/>
                <a:cs typeface="+mn-cs"/>
              </a:rPr>
              <a:t>NOAA to product NRT aerosols</a:t>
            </a:r>
          </a:p>
        </p:txBody>
      </p:sp>
      <p:sp>
        <p:nvSpPr>
          <p:cNvPr id="13" name="TextBox 12">
            <a:extLst>
              <a:ext uri="{FF2B5EF4-FFF2-40B4-BE49-F238E27FC236}">
                <a16:creationId xmlns:a16="http://schemas.microsoft.com/office/drawing/2014/main" id="{EA144A83-AEDC-0A28-3A46-5F90FF238986}"/>
              </a:ext>
            </a:extLst>
          </p:cNvPr>
          <p:cNvSpPr txBox="1"/>
          <p:nvPr/>
        </p:nvSpPr>
        <p:spPr>
          <a:xfrm>
            <a:off x="8748024" y="4161656"/>
            <a:ext cx="3323899" cy="1938992"/>
          </a:xfrm>
          <a:prstGeom prst="rect">
            <a:avLst/>
          </a:prstGeom>
          <a:noFill/>
          <a:ln w="38100">
            <a:solidFill>
              <a:srgbClr val="0070C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70C0"/>
                </a:solidFill>
                <a:effectLst/>
                <a:uLnTx/>
                <a:uFillTx/>
                <a:latin typeface="Calibri"/>
                <a:ea typeface="+mn-ea"/>
                <a:cs typeface="+mn-cs"/>
              </a:rPr>
              <a:t>Research products: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70C0"/>
                </a:solidFill>
                <a:effectLst/>
                <a:uLnTx/>
                <a:uFillTx/>
                <a:latin typeface="Calibri"/>
                <a:ea typeface="+mn-ea"/>
                <a:cs typeface="+mn-cs"/>
              </a:rPr>
              <a:t>Aerosols, SO</a:t>
            </a:r>
            <a:r>
              <a:rPr kumimoji="0" lang="en-US" sz="2000" b="0" i="0" u="none" strike="noStrike" kern="1200" cap="none" spc="0" normalizeH="0" baseline="-25000" noProof="0" dirty="0">
                <a:ln>
                  <a:noFill/>
                </a:ln>
                <a:solidFill>
                  <a:srgbClr val="0070C0"/>
                </a:solidFill>
                <a:effectLst/>
                <a:uLnTx/>
                <a:uFillTx/>
                <a:latin typeface="Calibri"/>
                <a:ea typeface="+mn-ea"/>
                <a:cs typeface="+mn-cs"/>
              </a:rPr>
              <a:t>2</a:t>
            </a:r>
            <a:r>
              <a:rPr kumimoji="0" lang="en-US" sz="2000" b="0" i="0" u="none" strike="noStrike" kern="1200" cap="none" spc="0" normalizeH="0" baseline="0" noProof="0" dirty="0">
                <a:ln>
                  <a:noFill/>
                </a:ln>
                <a:solidFill>
                  <a:srgbClr val="0070C0"/>
                </a:solidFill>
                <a:effectLst/>
                <a:uLnTx/>
                <a:uFillTx/>
                <a:latin typeface="Calibri"/>
                <a:ea typeface="+mn-ea"/>
                <a:cs typeface="+mn-cs"/>
              </a:rPr>
              <a:t>, ocean color, city lights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70C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70C0"/>
                </a:solidFill>
                <a:effectLst/>
                <a:uLnTx/>
                <a:uFillTx/>
                <a:latin typeface="Calibri"/>
                <a:ea typeface="+mn-ea"/>
                <a:cs typeface="+mn-cs"/>
              </a:rPr>
              <a:t>Future SAO products: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70C0"/>
                </a:solidFill>
                <a:effectLst/>
                <a:uLnTx/>
                <a:uFillTx/>
                <a:latin typeface="Calibri"/>
                <a:ea typeface="+mn-ea"/>
                <a:cs typeface="+mn-cs"/>
              </a:rPr>
              <a:t>H</a:t>
            </a:r>
            <a:r>
              <a:rPr kumimoji="0" lang="en-US" sz="2000" b="0" i="0" u="none" strike="noStrike" kern="1200" cap="none" spc="0" normalizeH="0" baseline="-25000" noProof="0" dirty="0">
                <a:ln>
                  <a:noFill/>
                </a:ln>
                <a:solidFill>
                  <a:srgbClr val="0070C0"/>
                </a:solidFill>
                <a:effectLst/>
                <a:uLnTx/>
                <a:uFillTx/>
                <a:latin typeface="Calibri"/>
                <a:ea typeface="+mn-ea"/>
                <a:cs typeface="+mn-cs"/>
              </a:rPr>
              <a:t>2</a:t>
            </a:r>
            <a:r>
              <a:rPr kumimoji="0" lang="en-US" sz="2000" b="0" i="0" u="none" strike="noStrike" kern="1200" cap="none" spc="0" normalizeH="0" baseline="0" noProof="0" dirty="0">
                <a:ln>
                  <a:noFill/>
                </a:ln>
                <a:solidFill>
                  <a:srgbClr val="0070C0"/>
                </a:solidFill>
                <a:effectLst/>
                <a:uLnTx/>
                <a:uFillTx/>
                <a:latin typeface="Calibri"/>
                <a:ea typeface="+mn-ea"/>
                <a:cs typeface="+mn-cs"/>
              </a:rPr>
              <a:t>O vapor, glyoxal, </a:t>
            </a:r>
            <a:r>
              <a:rPr kumimoji="0" lang="en-US" sz="2000" b="0" i="0" u="none" strike="noStrike" kern="1200" cap="none" spc="0" normalizeH="0" baseline="0" noProof="0" dirty="0" err="1">
                <a:ln>
                  <a:noFill/>
                </a:ln>
                <a:solidFill>
                  <a:srgbClr val="0070C0"/>
                </a:solidFill>
                <a:effectLst/>
                <a:uLnTx/>
                <a:uFillTx/>
                <a:latin typeface="Calibri"/>
                <a:ea typeface="+mn-ea"/>
                <a:cs typeface="+mn-cs"/>
              </a:rPr>
              <a:t>BrO</a:t>
            </a:r>
            <a:r>
              <a:rPr kumimoji="0" lang="en-US" sz="2000" b="0" i="0" u="none" strike="noStrike" kern="1200" cap="none" spc="0" normalizeH="0" baseline="0" noProof="0" dirty="0">
                <a:ln>
                  <a:noFill/>
                </a:ln>
                <a:solidFill>
                  <a:srgbClr val="0070C0"/>
                </a:solidFill>
                <a:effectLst/>
                <a:uLnTx/>
                <a:uFillTx/>
                <a:latin typeface="Calibri"/>
                <a:ea typeface="+mn-ea"/>
                <a:cs typeface="+mn-cs"/>
              </a:rPr>
              <a:t>, HNO</a:t>
            </a:r>
            <a:r>
              <a:rPr kumimoji="0" lang="en-US" sz="2000" b="0" i="0" u="none" strike="noStrike" kern="1200" cap="none" spc="0" normalizeH="0" baseline="-25000" noProof="0" dirty="0">
                <a:ln>
                  <a:noFill/>
                </a:ln>
                <a:solidFill>
                  <a:srgbClr val="0070C0"/>
                </a:solidFill>
                <a:effectLst/>
                <a:uLnTx/>
                <a:uFillTx/>
                <a:latin typeface="Calibri"/>
                <a:ea typeface="+mn-ea"/>
                <a:cs typeface="+mn-cs"/>
              </a:rPr>
              <a:t>2</a:t>
            </a:r>
            <a:r>
              <a:rPr kumimoji="0" lang="en-US" sz="2000" b="0" i="0" u="none" strike="noStrike" kern="1200" cap="none" spc="0" normalizeH="0" baseline="0" noProof="0" dirty="0">
                <a:ln>
                  <a:noFill/>
                </a:ln>
                <a:solidFill>
                  <a:srgbClr val="0070C0"/>
                </a:solidFill>
                <a:effectLst/>
                <a:uLnTx/>
                <a:uFillTx/>
                <a:latin typeface="Calibri"/>
                <a:ea typeface="+mn-ea"/>
                <a:cs typeface="+mn-cs"/>
              </a:rPr>
              <a:t> </a:t>
            </a:r>
          </a:p>
        </p:txBody>
      </p:sp>
    </p:spTree>
    <p:extLst>
      <p:ext uri="{BB962C8B-B14F-4D97-AF65-F5344CB8AC3E}">
        <p14:creationId xmlns:p14="http://schemas.microsoft.com/office/powerpoint/2010/main" val="35531548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9FD253-F0D7-4738-AFD8-369B9C89B0D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20</a:t>
            </a:fld>
            <a:endParaRPr kumimoji="0" lang="en-US" sz="1600" b="0" i="0" u="none" strike="noStrike" kern="0" cap="none" spc="0" normalizeH="0" baseline="0" noProof="0">
              <a:ln>
                <a:noFill/>
              </a:ln>
              <a:solidFill>
                <a:prstClr val="black">
                  <a:tint val="75000"/>
                </a:prstClr>
              </a:solidFill>
              <a:effectLst/>
              <a:uLnTx/>
              <a:uFillTx/>
              <a:latin typeface="Arial"/>
              <a:ea typeface="+mn-ea"/>
              <a:cs typeface="Arial"/>
              <a:sym typeface="Arial"/>
            </a:endParaRPr>
          </a:p>
        </p:txBody>
      </p:sp>
      <p:sp>
        <p:nvSpPr>
          <p:cNvPr id="268" name="Google Shape;268;p2"/>
          <p:cNvSpPr txBox="1">
            <a:spLocks noGrp="1"/>
          </p:cNvSpPr>
          <p:nvPr>
            <p:ph type="title"/>
          </p:nvPr>
        </p:nvSpPr>
        <p:spPr/>
        <p:txBody>
          <a:bodyPr/>
          <a:lstStyle/>
          <a:p>
            <a:pPr lvl="0"/>
            <a:r>
              <a:rPr lang="en-US" dirty="0"/>
              <a:t>Getting TEMPO Data</a:t>
            </a:r>
          </a:p>
        </p:txBody>
      </p:sp>
      <p:sp>
        <p:nvSpPr>
          <p:cNvPr id="2" name="Google Shape;361;p51">
            <a:extLst>
              <a:ext uri="{FF2B5EF4-FFF2-40B4-BE49-F238E27FC236}">
                <a16:creationId xmlns:a16="http://schemas.microsoft.com/office/drawing/2014/main" id="{0E388AAD-415F-4FBE-CAAC-275DC4748415}"/>
              </a:ext>
            </a:extLst>
          </p:cNvPr>
          <p:cNvSpPr txBox="1">
            <a:spLocks/>
          </p:cNvSpPr>
          <p:nvPr/>
        </p:nvSpPr>
        <p:spPr>
          <a:xfrm>
            <a:off x="256501" y="1145744"/>
            <a:ext cx="5171710" cy="5463901"/>
          </a:xfrm>
          <a:prstGeom prst="rect">
            <a:avLst/>
          </a:prstGeom>
          <a:noFill/>
          <a:ln>
            <a:noFill/>
          </a:ln>
        </p:spPr>
        <p:txBody>
          <a:bodyPr spcFirstLastPara="1" wrap="square" lIns="68575" tIns="34275" rIns="68575" bIns="34275" anchor="t" anchorCtr="0">
            <a:sp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215900" marR="0" lvl="0"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TEMPO data now publicly available through NASA Atmospheric Science Data Center</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13 May 2024 onward</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Now reprocessing from August 2023</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15900" marR="0" lvl="0"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Multiple tools:</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Earthdata</a:t>
            </a:r>
            <a:r>
              <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Search, </a:t>
            </a:r>
            <a:r>
              <a:rPr kumimoji="0" lang="en-US" sz="1466"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OPeNDAP</a:t>
            </a:r>
            <a:endPar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NASA Worldview: all data products</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ArcGIS services: currently NO2</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RSIG (EPA)</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lang="en-US" sz="1466" dirty="0">
                <a:solidFill>
                  <a:prstClr val="black"/>
                </a:solidFill>
                <a:latin typeface="Arial" panose="020B0604020202020204" pitchFamily="34" charset="0"/>
                <a:cs typeface="Arial" panose="020B0604020202020204" pitchFamily="34" charset="0"/>
              </a:rPr>
              <a:t>TEMPO-Lite (</a:t>
            </a:r>
            <a:r>
              <a:rPr lang="en-US" sz="1466" dirty="0" err="1">
                <a:solidFill>
                  <a:prstClr val="black"/>
                </a:solidFill>
                <a:latin typeface="Arial" panose="020B0604020202020204" pitchFamily="34" charset="0"/>
                <a:cs typeface="Arial" panose="020B0604020202020204" pitchFamily="34" charset="0"/>
              </a:rPr>
              <a:t>CfA</a:t>
            </a:r>
            <a:r>
              <a:rPr lang="en-US" sz="1466" dirty="0">
                <a:solidFill>
                  <a:prstClr val="black"/>
                </a:solidFill>
                <a:latin typeface="Arial" panose="020B0604020202020204" pitchFamily="34" charset="0"/>
                <a:cs typeface="Arial" panose="020B0604020202020204" pitchFamily="34" charset="0"/>
              </a:rPr>
              <a:t>): currently NO2</a:t>
            </a:r>
            <a:endPar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15900" marR="0" lvl="0"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15900" marR="0" lvl="0"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more information check out:</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User Guide</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Daily log</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Validation plan</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Validation reports (coming soon)</a:t>
            </a:r>
          </a:p>
          <a:p>
            <a:pPr marL="749286" marR="0" lvl="1"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r>
              <a:rPr kumimoji="0" lang="en-US" sz="1466"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Algorithm Theoretical Basis Documents (drafts available upon request, not yet reviewed)</a:t>
            </a:r>
          </a:p>
          <a:p>
            <a:pPr marL="215900" marR="0" lvl="0" indent="-215900" algn="l" defTabSz="609585" rtl="0" eaLnBrk="1" fontAlgn="auto" latinLnBrk="0" hangingPunct="1">
              <a:lnSpc>
                <a:spcPct val="100000"/>
              </a:lnSpc>
              <a:spcBef>
                <a:spcPts val="0"/>
              </a:spcBef>
              <a:spcAft>
                <a:spcPts val="0"/>
              </a:spcAft>
              <a:buClr>
                <a:prstClr val="black"/>
              </a:buClr>
              <a:buSzPts val="1400"/>
              <a:buFont typeface="Arial"/>
              <a:buChar char="•"/>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4" name="Picture 3" descr="A map of the united states&#10;&#10;Description automatically generated">
            <a:extLst>
              <a:ext uri="{FF2B5EF4-FFF2-40B4-BE49-F238E27FC236}">
                <a16:creationId xmlns:a16="http://schemas.microsoft.com/office/drawing/2014/main" id="{7F97C28C-015C-159C-652A-DE3E82579524}"/>
              </a:ext>
            </a:extLst>
          </p:cNvPr>
          <p:cNvPicPr>
            <a:picLocks noChangeAspect="1"/>
          </p:cNvPicPr>
          <p:nvPr/>
        </p:nvPicPr>
        <p:blipFill>
          <a:blip r:embed="rId3"/>
          <a:stretch>
            <a:fillRect/>
          </a:stretch>
        </p:blipFill>
        <p:spPr>
          <a:xfrm>
            <a:off x="5661891" y="2063204"/>
            <a:ext cx="6172757" cy="3726030"/>
          </a:xfrm>
          <a:prstGeom prst="rect">
            <a:avLst/>
          </a:prstGeom>
        </p:spPr>
      </p:pic>
      <p:sp>
        <p:nvSpPr>
          <p:cNvPr id="9" name="TextBox 8">
            <a:extLst>
              <a:ext uri="{FF2B5EF4-FFF2-40B4-BE49-F238E27FC236}">
                <a16:creationId xmlns:a16="http://schemas.microsoft.com/office/drawing/2014/main" id="{A2274C80-E365-8360-5DB9-476E50F180F7}"/>
              </a:ext>
            </a:extLst>
          </p:cNvPr>
          <p:cNvSpPr txBox="1"/>
          <p:nvPr/>
        </p:nvSpPr>
        <p:spPr>
          <a:xfrm>
            <a:off x="256501" y="6153692"/>
            <a:ext cx="10311477" cy="646331"/>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NASA Webinar recording for new users: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https://youtu.be/meySKqVuVT0?si=</a:t>
            </a:r>
            <a:r>
              <a:rPr kumimoji="0" lang="en-US"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hlinkClick r:id="rId4"/>
              </a:rPr>
              <a:t>uiLTRXsgtKIGS_OT</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043171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1AB49AD-0CAD-D654-0738-B18191FD470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21</a:t>
            </a:fld>
            <a:endParaRPr lang="en-US"/>
          </a:p>
        </p:txBody>
      </p:sp>
      <p:sp>
        <p:nvSpPr>
          <p:cNvPr id="3" name="Title 2">
            <a:extLst>
              <a:ext uri="{FF2B5EF4-FFF2-40B4-BE49-F238E27FC236}">
                <a16:creationId xmlns:a16="http://schemas.microsoft.com/office/drawing/2014/main" id="{43580823-22FB-C32A-2114-D694AA790B70}"/>
              </a:ext>
            </a:extLst>
          </p:cNvPr>
          <p:cNvSpPr>
            <a:spLocks noGrp="1"/>
          </p:cNvSpPr>
          <p:nvPr>
            <p:ph type="title"/>
          </p:nvPr>
        </p:nvSpPr>
        <p:spPr/>
        <p:txBody>
          <a:bodyPr/>
          <a:lstStyle/>
          <a:p>
            <a:r>
              <a:rPr lang="en-US" dirty="0"/>
              <a:t>TROPOMI and TEMPO NO</a:t>
            </a:r>
            <a:r>
              <a:rPr lang="en-US" baseline="-25000" dirty="0"/>
              <a:t>2</a:t>
            </a:r>
          </a:p>
        </p:txBody>
      </p:sp>
      <p:pic>
        <p:nvPicPr>
          <p:cNvPr id="5" name="Picture 4">
            <a:extLst>
              <a:ext uri="{FF2B5EF4-FFF2-40B4-BE49-F238E27FC236}">
                <a16:creationId xmlns:a16="http://schemas.microsoft.com/office/drawing/2014/main" id="{09183A82-A99F-F008-9C06-C4FA137EE40A}"/>
              </a:ext>
            </a:extLst>
          </p:cNvPr>
          <p:cNvPicPr>
            <a:picLocks noChangeAspect="1"/>
          </p:cNvPicPr>
          <p:nvPr/>
        </p:nvPicPr>
        <p:blipFill rotWithShape="1">
          <a:blip r:embed="rId2"/>
          <a:srcRect l="11163" r="11729"/>
          <a:stretch/>
        </p:blipFill>
        <p:spPr>
          <a:xfrm>
            <a:off x="6070065" y="1601846"/>
            <a:ext cx="5929837" cy="4806449"/>
          </a:xfrm>
          <a:prstGeom prst="rect">
            <a:avLst/>
          </a:prstGeom>
        </p:spPr>
      </p:pic>
      <p:pic>
        <p:nvPicPr>
          <p:cNvPr id="7" name="Picture 6" descr="A map of the united states&#10;&#10;Description automatically generated">
            <a:extLst>
              <a:ext uri="{FF2B5EF4-FFF2-40B4-BE49-F238E27FC236}">
                <a16:creationId xmlns:a16="http://schemas.microsoft.com/office/drawing/2014/main" id="{EEFCC3FD-11E8-94E0-91A4-AD6EE7F2AF25}"/>
              </a:ext>
            </a:extLst>
          </p:cNvPr>
          <p:cNvPicPr>
            <a:picLocks noChangeAspect="1"/>
          </p:cNvPicPr>
          <p:nvPr/>
        </p:nvPicPr>
        <p:blipFill rotWithShape="1">
          <a:blip r:embed="rId3"/>
          <a:srcRect l="7428" r="10252"/>
          <a:stretch/>
        </p:blipFill>
        <p:spPr>
          <a:xfrm>
            <a:off x="0" y="1630928"/>
            <a:ext cx="6025896" cy="4575015"/>
          </a:xfrm>
          <a:prstGeom prst="rect">
            <a:avLst/>
          </a:prstGeom>
        </p:spPr>
      </p:pic>
      <p:sp>
        <p:nvSpPr>
          <p:cNvPr id="4" name="TextBox 3">
            <a:extLst>
              <a:ext uri="{FF2B5EF4-FFF2-40B4-BE49-F238E27FC236}">
                <a16:creationId xmlns:a16="http://schemas.microsoft.com/office/drawing/2014/main" id="{F887B860-5EC1-72C8-AF4B-409E888EF6AC}"/>
              </a:ext>
            </a:extLst>
          </p:cNvPr>
          <p:cNvSpPr txBox="1"/>
          <p:nvPr/>
        </p:nvSpPr>
        <p:spPr>
          <a:xfrm>
            <a:off x="8353796" y="6327295"/>
            <a:ext cx="2288960" cy="338554"/>
          </a:xfrm>
          <a:prstGeom prst="rect">
            <a:avLst/>
          </a:prstGeom>
          <a:noFill/>
        </p:spPr>
        <p:txBody>
          <a:bodyPr wrap="none" rtlCol="0">
            <a:spAutoFit/>
          </a:bodyPr>
          <a:lstStyle/>
          <a:p>
            <a:r>
              <a:rPr lang="en-US" sz="1600" dirty="0"/>
              <a:t>[Credit: Caroline </a:t>
            </a:r>
            <a:r>
              <a:rPr lang="en-US" sz="1600" dirty="0" err="1"/>
              <a:t>Nowlan</a:t>
            </a:r>
            <a:r>
              <a:rPr lang="en-US" sz="1600" dirty="0"/>
              <a:t>]</a:t>
            </a:r>
          </a:p>
        </p:txBody>
      </p:sp>
    </p:spTree>
    <p:extLst>
      <p:ext uri="{BB962C8B-B14F-4D97-AF65-F5344CB8AC3E}">
        <p14:creationId xmlns:p14="http://schemas.microsoft.com/office/powerpoint/2010/main" val="33094362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1C6569-BEC6-A547-B842-23BCAF8F420B}"/>
              </a:ext>
            </a:extLst>
          </p:cNvPr>
          <p:cNvSpPr>
            <a:spLocks noGrp="1"/>
          </p:cNvSpPr>
          <p:nvPr>
            <p:ph type="title"/>
          </p:nvPr>
        </p:nvSpPr>
        <p:spPr>
          <a:xfrm>
            <a:off x="0" y="0"/>
            <a:ext cx="12192000" cy="975701"/>
          </a:xfrm>
        </p:spPr>
        <p:txBody>
          <a:bodyPr/>
          <a:lstStyle/>
          <a:p>
            <a:pPr>
              <a:tabLst>
                <a:tab pos="8970963" algn="l"/>
              </a:tabLst>
            </a:pPr>
            <a:r>
              <a:rPr lang="en-US" dirty="0"/>
              <a:t>TEMPO and TROPOMI HCHO</a:t>
            </a:r>
            <a:br>
              <a:rPr lang="en-US" dirty="0"/>
            </a:br>
            <a:r>
              <a:rPr lang="en-US" dirty="0"/>
              <a:t>(29-30 August 2023)</a:t>
            </a:r>
          </a:p>
        </p:txBody>
      </p:sp>
      <p:sp>
        <p:nvSpPr>
          <p:cNvPr id="4" name="Slide Number Placeholder 3">
            <a:extLst>
              <a:ext uri="{FF2B5EF4-FFF2-40B4-BE49-F238E27FC236}">
                <a16:creationId xmlns:a16="http://schemas.microsoft.com/office/drawing/2014/main" id="{2768E9D3-5F8A-4C47-9B36-A465DA2B6C27}"/>
              </a:ext>
            </a:extLst>
          </p:cNvPr>
          <p:cNvSpPr>
            <a:spLocks noGrp="1"/>
          </p:cNvSpPr>
          <p:nvPr>
            <p:ph type="sldNum" sz="quarter" idx="12"/>
          </p:nvPr>
        </p:nvSpPr>
        <p:spPr>
          <a:xfrm>
            <a:off x="9448800" y="6604180"/>
            <a:ext cx="2743200" cy="18288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6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6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2" name="Picture 1">
            <a:extLst>
              <a:ext uri="{FF2B5EF4-FFF2-40B4-BE49-F238E27FC236}">
                <a16:creationId xmlns:a16="http://schemas.microsoft.com/office/drawing/2014/main" id="{D6E10DFC-87C6-7CA8-9B84-782D1CB512D3}"/>
              </a:ext>
            </a:extLst>
          </p:cNvPr>
          <p:cNvPicPr>
            <a:picLocks noChangeAspect="1"/>
          </p:cNvPicPr>
          <p:nvPr/>
        </p:nvPicPr>
        <p:blipFill rotWithShape="1">
          <a:blip r:embed="rId2">
            <a:extLst>
              <a:ext uri="{28A0092B-C50C-407E-A947-70E740481C1C}">
                <a14:useLocalDpi xmlns:a14="http://schemas.microsoft.com/office/drawing/2010/main" val="0"/>
              </a:ext>
            </a:extLst>
          </a:blip>
          <a:srcRect l="7221" r="6890" b="4807"/>
          <a:stretch/>
        </p:blipFill>
        <p:spPr>
          <a:xfrm>
            <a:off x="5304038" y="1073413"/>
            <a:ext cx="5960992" cy="4624671"/>
          </a:xfrm>
          <a:prstGeom prst="rect">
            <a:avLst/>
          </a:prstGeom>
        </p:spPr>
      </p:pic>
      <p:pic>
        <p:nvPicPr>
          <p:cNvPr id="5" name="Picture 4">
            <a:extLst>
              <a:ext uri="{FF2B5EF4-FFF2-40B4-BE49-F238E27FC236}">
                <a16:creationId xmlns:a16="http://schemas.microsoft.com/office/drawing/2014/main" id="{AD11F475-142C-7DD7-258B-39CA95B6AA89}"/>
              </a:ext>
            </a:extLst>
          </p:cNvPr>
          <p:cNvPicPr>
            <a:picLocks noChangeAspect="1"/>
          </p:cNvPicPr>
          <p:nvPr/>
        </p:nvPicPr>
        <p:blipFill rotWithShape="1">
          <a:blip r:embed="rId3">
            <a:extLst>
              <a:ext uri="{28A0092B-C50C-407E-A947-70E740481C1C}">
                <a14:useLocalDpi xmlns:a14="http://schemas.microsoft.com/office/drawing/2010/main" val="0"/>
              </a:ext>
            </a:extLst>
          </a:blip>
          <a:srcRect b="16390"/>
          <a:stretch/>
        </p:blipFill>
        <p:spPr>
          <a:xfrm>
            <a:off x="108841" y="1065395"/>
            <a:ext cx="3980202" cy="2467726"/>
          </a:xfrm>
          <a:prstGeom prst="rect">
            <a:avLst/>
          </a:prstGeom>
        </p:spPr>
      </p:pic>
      <p:pic>
        <p:nvPicPr>
          <p:cNvPr id="6" name="Picture 5">
            <a:extLst>
              <a:ext uri="{FF2B5EF4-FFF2-40B4-BE49-F238E27FC236}">
                <a16:creationId xmlns:a16="http://schemas.microsoft.com/office/drawing/2014/main" id="{95CEFDB7-489C-B5C4-4ECF-91B0699DF5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839" y="3533120"/>
            <a:ext cx="3980202" cy="2990308"/>
          </a:xfrm>
          <a:prstGeom prst="rect">
            <a:avLst/>
          </a:prstGeom>
        </p:spPr>
      </p:pic>
      <p:sp>
        <p:nvSpPr>
          <p:cNvPr id="8" name="TextBox 7">
            <a:extLst>
              <a:ext uri="{FF2B5EF4-FFF2-40B4-BE49-F238E27FC236}">
                <a16:creationId xmlns:a16="http://schemas.microsoft.com/office/drawing/2014/main" id="{39E7B232-A78C-7907-8B2A-7C31D1E99341}"/>
              </a:ext>
            </a:extLst>
          </p:cNvPr>
          <p:cNvSpPr txBox="1"/>
          <p:nvPr/>
        </p:nvSpPr>
        <p:spPr>
          <a:xfrm>
            <a:off x="108839" y="1032120"/>
            <a:ext cx="3070071" cy="369332"/>
          </a:xfrm>
          <a:prstGeom prst="rect">
            <a:avLst/>
          </a:prstGeom>
          <a:noFill/>
        </p:spPr>
        <p:txBody>
          <a:bodyPr wrap="none" rtlCol="0">
            <a:spAutoFit/>
          </a:bodyPr>
          <a:lstStyle/>
          <a:p>
            <a:r>
              <a:rPr lang="en-US" dirty="0">
                <a:solidFill>
                  <a:schemeClr val="bg1"/>
                </a:solidFill>
              </a:rPr>
              <a:t>Google Engine S5P HCHO 0829</a:t>
            </a:r>
          </a:p>
        </p:txBody>
      </p:sp>
      <p:sp>
        <p:nvSpPr>
          <p:cNvPr id="9" name="TextBox 8">
            <a:extLst>
              <a:ext uri="{FF2B5EF4-FFF2-40B4-BE49-F238E27FC236}">
                <a16:creationId xmlns:a16="http://schemas.microsoft.com/office/drawing/2014/main" id="{433FEC43-1A2E-0EFF-1745-811010A2CE3A}"/>
              </a:ext>
            </a:extLst>
          </p:cNvPr>
          <p:cNvSpPr txBox="1"/>
          <p:nvPr/>
        </p:nvSpPr>
        <p:spPr>
          <a:xfrm>
            <a:off x="0" y="3533120"/>
            <a:ext cx="3070071" cy="369332"/>
          </a:xfrm>
          <a:prstGeom prst="rect">
            <a:avLst/>
          </a:prstGeom>
          <a:noFill/>
        </p:spPr>
        <p:txBody>
          <a:bodyPr wrap="none" rtlCol="0">
            <a:spAutoFit/>
          </a:bodyPr>
          <a:lstStyle/>
          <a:p>
            <a:r>
              <a:rPr lang="en-US" dirty="0">
                <a:solidFill>
                  <a:schemeClr val="bg1"/>
                </a:solidFill>
              </a:rPr>
              <a:t>Google Engine S5P HCHO 0830</a:t>
            </a:r>
          </a:p>
        </p:txBody>
      </p:sp>
      <p:sp>
        <p:nvSpPr>
          <p:cNvPr id="10" name="TextBox 9">
            <a:extLst>
              <a:ext uri="{FF2B5EF4-FFF2-40B4-BE49-F238E27FC236}">
                <a16:creationId xmlns:a16="http://schemas.microsoft.com/office/drawing/2014/main" id="{9AB4555A-8678-0AC8-5589-9A7A403BCF06}"/>
              </a:ext>
            </a:extLst>
          </p:cNvPr>
          <p:cNvSpPr txBox="1"/>
          <p:nvPr/>
        </p:nvSpPr>
        <p:spPr>
          <a:xfrm>
            <a:off x="4680345" y="4566609"/>
            <a:ext cx="7242863" cy="461665"/>
          </a:xfrm>
          <a:prstGeom prst="rect">
            <a:avLst/>
          </a:prstGeom>
          <a:noFill/>
        </p:spPr>
        <p:txBody>
          <a:bodyPr wrap="square" rtlCol="0">
            <a:spAutoFit/>
          </a:bodyPr>
          <a:lstStyle/>
          <a:p>
            <a:r>
              <a:rPr lang="en-US" dirty="0"/>
              <a:t>TEMPO HCHO 0829-0830 (scans close to S5P overpass)</a:t>
            </a:r>
          </a:p>
        </p:txBody>
      </p:sp>
      <p:sp>
        <p:nvSpPr>
          <p:cNvPr id="11" name="TextBox 10">
            <a:extLst>
              <a:ext uri="{FF2B5EF4-FFF2-40B4-BE49-F238E27FC236}">
                <a16:creationId xmlns:a16="http://schemas.microsoft.com/office/drawing/2014/main" id="{9BB45EA4-9F5E-FE57-A9D4-E3FE87C7E6E6}"/>
              </a:ext>
            </a:extLst>
          </p:cNvPr>
          <p:cNvSpPr txBox="1"/>
          <p:nvPr/>
        </p:nvSpPr>
        <p:spPr>
          <a:xfrm>
            <a:off x="4197880" y="5735187"/>
            <a:ext cx="8207794" cy="923330"/>
          </a:xfrm>
          <a:prstGeom prst="rect">
            <a:avLst/>
          </a:prstGeom>
          <a:noFill/>
        </p:spPr>
        <p:txBody>
          <a:bodyPr wrap="square" rtlCol="0">
            <a:spAutoFit/>
          </a:bodyPr>
          <a:lstStyle/>
          <a:p>
            <a:pPr marL="285750" indent="-285750">
              <a:buFont typeface="Wingdings" pitchFamily="2" charset="2"/>
              <a:buChar char="Ø"/>
            </a:pPr>
            <a:r>
              <a:rPr lang="en-US" sz="1800" dirty="0"/>
              <a:t>TEMPO vs TROPOMI shows spatial agreement in HCHO columns. TEMPO shows small noise and almost no striping. Systematic biases are expected associated with AMF, radiance reference and background corrections.</a:t>
            </a:r>
            <a:endParaRPr lang="es-ES" sz="1800" dirty="0"/>
          </a:p>
        </p:txBody>
      </p:sp>
      <p:sp>
        <p:nvSpPr>
          <p:cNvPr id="7" name="TextBox 6">
            <a:extLst>
              <a:ext uri="{FF2B5EF4-FFF2-40B4-BE49-F238E27FC236}">
                <a16:creationId xmlns:a16="http://schemas.microsoft.com/office/drawing/2014/main" id="{2AAB5322-A628-9EB8-E4C8-689FDAFD314B}"/>
              </a:ext>
            </a:extLst>
          </p:cNvPr>
          <p:cNvSpPr txBox="1"/>
          <p:nvPr/>
        </p:nvSpPr>
        <p:spPr>
          <a:xfrm>
            <a:off x="101117" y="6526343"/>
            <a:ext cx="2867836" cy="338554"/>
          </a:xfrm>
          <a:prstGeom prst="rect">
            <a:avLst/>
          </a:prstGeom>
          <a:noFill/>
        </p:spPr>
        <p:txBody>
          <a:bodyPr wrap="none" rtlCol="0">
            <a:spAutoFit/>
          </a:bodyPr>
          <a:lstStyle/>
          <a:p>
            <a:r>
              <a:rPr lang="en-US" sz="1600" dirty="0"/>
              <a:t>[Credit: Gonzalo Gonzalez Abad]</a:t>
            </a:r>
          </a:p>
        </p:txBody>
      </p:sp>
    </p:spTree>
    <p:extLst>
      <p:ext uri="{BB962C8B-B14F-4D97-AF65-F5344CB8AC3E}">
        <p14:creationId xmlns:p14="http://schemas.microsoft.com/office/powerpoint/2010/main" val="685708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D38A46F-F40B-466F-D0EA-7C6B26302CC7}"/>
              </a:ext>
            </a:extLst>
          </p:cNvPr>
          <p:cNvSpPr txBox="1"/>
          <p:nvPr/>
        </p:nvSpPr>
        <p:spPr>
          <a:xfrm>
            <a:off x="2596118" y="1069663"/>
            <a:ext cx="1401602" cy="341632"/>
          </a:xfrm>
          <a:prstGeom prst="rect">
            <a:avLst/>
          </a:prstGeom>
          <a:noFill/>
        </p:spPr>
        <p:txBody>
          <a:bodyPr wrap="none" rtlCol="0">
            <a:spAutoFit/>
          </a:bodyPr>
          <a:lstStyle/>
          <a:p>
            <a:pPr marL="0" marR="0" lvl="0" indent="0" algn="l" defTabSz="822960" rtl="0" eaLnBrk="1" fontAlgn="auto" latinLnBrk="0" hangingPunct="1">
              <a:lnSpc>
                <a:spcPct val="100000"/>
              </a:lnSpc>
              <a:spcBef>
                <a:spcPts val="0"/>
              </a:spcBef>
              <a:spcAft>
                <a:spcPts val="600"/>
              </a:spcAft>
              <a:buClrTx/>
              <a:buSzTx/>
              <a:buFontTx/>
              <a:buNone/>
              <a:tabLst/>
              <a:defRPr/>
            </a:pPr>
            <a:r>
              <a:rPr kumimoji="0" lang="en-US" sz="1620" b="1" i="0" u="none" strike="noStrike" kern="1200" cap="none" spc="0" normalizeH="0" baseline="0" noProof="0" dirty="0">
                <a:ln>
                  <a:noFill/>
                </a:ln>
                <a:solidFill>
                  <a:prstClr val="black"/>
                </a:solidFill>
                <a:effectLst/>
                <a:uLnTx/>
                <a:uFillTx/>
                <a:latin typeface="Calibri"/>
                <a:ea typeface="+mn-ea"/>
                <a:cs typeface="+mn-cs"/>
              </a:rPr>
              <a:t>Cloud fraction</a:t>
            </a:r>
            <a:endParaRPr kumimoji="0" lang="en-US" sz="1800" b="1" i="0" u="none" strike="noStrike" kern="1200" cap="none" spc="0" normalizeH="0" baseline="0" noProof="0" dirty="0">
              <a:ln>
                <a:noFill/>
              </a:ln>
              <a:solidFill>
                <a:prstClr val="black"/>
              </a:solidFill>
              <a:effectLst/>
              <a:uLnTx/>
              <a:uFillTx/>
              <a:latin typeface="Calibri"/>
              <a:ea typeface="+mn-ea"/>
              <a:cs typeface="+mn-cs"/>
            </a:endParaRPr>
          </a:p>
        </p:txBody>
      </p:sp>
      <p:sp>
        <p:nvSpPr>
          <p:cNvPr id="8" name="TextBox 7">
            <a:extLst>
              <a:ext uri="{FF2B5EF4-FFF2-40B4-BE49-F238E27FC236}">
                <a16:creationId xmlns:a16="http://schemas.microsoft.com/office/drawing/2014/main" id="{00D7ED97-8FB7-399F-0F7C-97681D096BED}"/>
              </a:ext>
            </a:extLst>
          </p:cNvPr>
          <p:cNvSpPr txBox="1"/>
          <p:nvPr/>
        </p:nvSpPr>
        <p:spPr>
          <a:xfrm>
            <a:off x="8187737" y="1069663"/>
            <a:ext cx="1472070" cy="341632"/>
          </a:xfrm>
          <a:prstGeom prst="rect">
            <a:avLst/>
          </a:prstGeom>
          <a:noFill/>
        </p:spPr>
        <p:txBody>
          <a:bodyPr wrap="none" rtlCol="0">
            <a:spAutoFit/>
          </a:bodyPr>
          <a:lstStyle/>
          <a:p>
            <a:pPr marL="0" marR="0" lvl="0" indent="0" algn="l" defTabSz="822960" rtl="0" eaLnBrk="1" fontAlgn="auto" latinLnBrk="0" hangingPunct="1">
              <a:lnSpc>
                <a:spcPct val="100000"/>
              </a:lnSpc>
              <a:spcBef>
                <a:spcPts val="0"/>
              </a:spcBef>
              <a:spcAft>
                <a:spcPts val="600"/>
              </a:spcAft>
              <a:buClrTx/>
              <a:buSzTx/>
              <a:buFontTx/>
              <a:buNone/>
              <a:tabLst/>
              <a:defRPr/>
            </a:pPr>
            <a:r>
              <a:rPr kumimoji="0" lang="en-US" sz="1620" b="1" i="0" u="none" strike="noStrike" kern="1200" cap="none" spc="0" normalizeH="0" baseline="0" noProof="0" dirty="0">
                <a:ln>
                  <a:noFill/>
                </a:ln>
                <a:solidFill>
                  <a:prstClr val="black"/>
                </a:solidFill>
                <a:effectLst/>
                <a:uLnTx/>
                <a:uFillTx/>
                <a:latin typeface="Calibri"/>
                <a:ea typeface="+mn-ea"/>
                <a:cs typeface="+mn-cs"/>
              </a:rPr>
              <a:t>Cloud pressure</a:t>
            </a:r>
            <a:endParaRPr kumimoji="0" lang="en-US" sz="18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F885432F-1FB7-1C02-098A-8BC096C53145}"/>
              </a:ext>
            </a:extLst>
          </p:cNvPr>
          <p:cNvSpPr txBox="1"/>
          <p:nvPr/>
        </p:nvSpPr>
        <p:spPr>
          <a:xfrm>
            <a:off x="-1" y="198511"/>
            <a:ext cx="12182783"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n-ea"/>
                <a:cs typeface="+mn-cs"/>
              </a:rPr>
              <a:t>Cloud Products (29 </a:t>
            </a:r>
            <a:r>
              <a:rPr kumimoji="0" lang="en-US" sz="3600" b="0" i="0" u="none" strike="noStrike" kern="1200" cap="none" spc="0" normalizeH="0" baseline="0" noProof="0" dirty="0" err="1">
                <a:ln>
                  <a:noFill/>
                </a:ln>
                <a:solidFill>
                  <a:prstClr val="white"/>
                </a:solidFill>
                <a:effectLst/>
                <a:uLnTx/>
                <a:uFillTx/>
                <a:latin typeface="Calibri"/>
                <a:ea typeface="+mn-ea"/>
                <a:cs typeface="+mn-cs"/>
              </a:rPr>
              <a:t>Septe</a:t>
            </a:r>
            <a:r>
              <a:rPr lang="en-US" sz="3600" dirty="0" err="1">
                <a:solidFill>
                  <a:prstClr val="white"/>
                </a:solidFill>
                <a:latin typeface="Calibri"/>
              </a:rPr>
              <a:t>mber</a:t>
            </a:r>
            <a:r>
              <a:rPr kumimoji="0" lang="en-US" sz="3600" b="0" i="0" u="none" strike="noStrike" kern="1200" cap="none" spc="0" normalizeH="0" baseline="0" noProof="0" dirty="0">
                <a:ln>
                  <a:noFill/>
                </a:ln>
                <a:solidFill>
                  <a:prstClr val="white"/>
                </a:solidFill>
                <a:effectLst/>
                <a:uLnTx/>
                <a:uFillTx/>
                <a:latin typeface="Calibri"/>
                <a:ea typeface="+mn-ea"/>
                <a:cs typeface="+mn-cs"/>
              </a:rPr>
              <a:t> 2023)</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TextBox 1">
            <a:extLst>
              <a:ext uri="{FF2B5EF4-FFF2-40B4-BE49-F238E27FC236}">
                <a16:creationId xmlns:a16="http://schemas.microsoft.com/office/drawing/2014/main" id="{C7AAC10F-4917-B741-143B-051F29D4807E}"/>
              </a:ext>
            </a:extLst>
          </p:cNvPr>
          <p:cNvSpPr txBox="1"/>
          <p:nvPr/>
        </p:nvSpPr>
        <p:spPr>
          <a:xfrm>
            <a:off x="162062" y="5742170"/>
            <a:ext cx="11962116" cy="461665"/>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400" b="1" i="0" u="none" strike="noStrike" kern="1200" cap="none" spc="0" normalizeH="0" baseline="0" noProof="0" dirty="0">
                <a:ln>
                  <a:noFill/>
                </a:ln>
                <a:solidFill>
                  <a:srgbClr val="002060"/>
                </a:solidFill>
                <a:effectLst/>
                <a:uLnTx/>
                <a:uFillTx/>
                <a:ea typeface="+mn-ea"/>
                <a:cs typeface="+mn-cs"/>
              </a:rPr>
              <a:t>Saturation causes no retrieval under very cloudy conditions.</a:t>
            </a:r>
            <a:endParaRPr kumimoji="0" lang="en-US" b="1" i="0" u="none" strike="noStrike" kern="1200" cap="none" spc="0" normalizeH="0" baseline="0" noProof="0" dirty="0">
              <a:ln>
                <a:noFill/>
              </a:ln>
              <a:solidFill>
                <a:srgbClr val="002060"/>
              </a:solidFill>
              <a:effectLst/>
              <a:uLnTx/>
              <a:uFillTx/>
              <a:ea typeface="+mn-ea"/>
              <a:cs typeface="+mn-cs"/>
            </a:endParaRPr>
          </a:p>
        </p:txBody>
      </p:sp>
      <p:sp>
        <p:nvSpPr>
          <p:cNvPr id="9" name="Slide Number Placeholder 5">
            <a:extLst>
              <a:ext uri="{FF2B5EF4-FFF2-40B4-BE49-F238E27FC236}">
                <a16:creationId xmlns:a16="http://schemas.microsoft.com/office/drawing/2014/main" id="{506B5C9D-8359-7771-2F4B-D55EE54AF9B5}"/>
              </a:ext>
            </a:extLst>
          </p:cNvPr>
          <p:cNvSpPr>
            <a:spLocks noGrp="1"/>
          </p:cNvSpPr>
          <p:nvPr>
            <p:ph type="sldNum" sz="quarter" idx="12"/>
          </p:nvPr>
        </p:nvSpPr>
        <p:spPr>
          <a:xfrm>
            <a:off x="9448800" y="6621140"/>
            <a:ext cx="2743200" cy="182880"/>
          </a:xfrm>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23</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pic>
        <p:nvPicPr>
          <p:cNvPr id="6" name="Picture 8">
            <a:extLst>
              <a:ext uri="{FF2B5EF4-FFF2-40B4-BE49-F238E27FC236}">
                <a16:creationId xmlns:a16="http://schemas.microsoft.com/office/drawing/2014/main" id="{3F92F2F8-955D-42A2-985C-0A82654978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60355" y="1411294"/>
            <a:ext cx="6231645" cy="433087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661C61F0-2085-AA56-6AF9-79B8E2FBE2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23" y="1411294"/>
            <a:ext cx="6231646" cy="433087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10D4BAF-C08E-32D1-F85E-AE6015D7F5FC}"/>
              </a:ext>
            </a:extLst>
          </p:cNvPr>
          <p:cNvSpPr txBox="1"/>
          <p:nvPr/>
        </p:nvSpPr>
        <p:spPr>
          <a:xfrm>
            <a:off x="8353796" y="6327295"/>
            <a:ext cx="2042354" cy="338554"/>
          </a:xfrm>
          <a:prstGeom prst="rect">
            <a:avLst/>
          </a:prstGeom>
          <a:noFill/>
        </p:spPr>
        <p:txBody>
          <a:bodyPr wrap="none" rtlCol="0">
            <a:spAutoFit/>
          </a:bodyPr>
          <a:lstStyle/>
          <a:p>
            <a:r>
              <a:rPr lang="en-US" sz="1600" dirty="0"/>
              <a:t>[Credit: </a:t>
            </a:r>
            <a:r>
              <a:rPr lang="en-US" sz="1600" dirty="0" err="1"/>
              <a:t>Huiqun</a:t>
            </a:r>
            <a:r>
              <a:rPr lang="en-US" sz="1600" dirty="0"/>
              <a:t> Wang]</a:t>
            </a:r>
          </a:p>
        </p:txBody>
      </p:sp>
    </p:spTree>
    <p:extLst>
      <p:ext uri="{BB962C8B-B14F-4D97-AF65-F5344CB8AC3E}">
        <p14:creationId xmlns:p14="http://schemas.microsoft.com/office/powerpoint/2010/main" val="36713939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FCA4515-F3A6-D10C-D763-971F7532453B}"/>
              </a:ext>
            </a:extLst>
          </p:cNvPr>
          <p:cNvSpPr/>
          <p:nvPr/>
        </p:nvSpPr>
        <p:spPr>
          <a:xfrm>
            <a:off x="115614" y="3863396"/>
            <a:ext cx="11729545" cy="2633472"/>
          </a:xfrm>
          <a:prstGeom prst="rect">
            <a:avLst/>
          </a:prstGeom>
          <a:solidFill>
            <a:schemeClr val="tx2">
              <a:lumMod val="20000"/>
              <a:lumOff val="80000"/>
            </a:schemeClr>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8" name="TextBox 17">
            <a:extLst>
              <a:ext uri="{FF2B5EF4-FFF2-40B4-BE49-F238E27FC236}">
                <a16:creationId xmlns:a16="http://schemas.microsoft.com/office/drawing/2014/main" id="{0827C239-D3E3-72AC-CD28-3509A2E03789}"/>
              </a:ext>
            </a:extLst>
          </p:cNvPr>
          <p:cNvSpPr txBox="1"/>
          <p:nvPr/>
        </p:nvSpPr>
        <p:spPr>
          <a:xfrm>
            <a:off x="229214" y="4797020"/>
            <a:ext cx="131157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a:ea typeface="+mn-ea"/>
                <a:cs typeface="+mn-cs"/>
              </a:rPr>
              <a:t>HCHO</a:t>
            </a:r>
            <a:endParaRPr kumimoji="0" lang="en-US" sz="3600" b="0" i="0" u="none" strike="noStrike" kern="1200" cap="none" spc="0" normalizeH="0" baseline="-25000" noProof="0" dirty="0">
              <a:ln>
                <a:noFill/>
              </a:ln>
              <a:solidFill>
                <a:prstClr val="black"/>
              </a:solidFill>
              <a:effectLst/>
              <a:uLnTx/>
              <a:uFillTx/>
              <a:latin typeface="Calibri"/>
              <a:ea typeface="+mn-ea"/>
              <a:cs typeface="+mn-cs"/>
            </a:endParaRPr>
          </a:p>
        </p:txBody>
      </p:sp>
      <p:grpSp>
        <p:nvGrpSpPr>
          <p:cNvPr id="24" name="Group 23">
            <a:extLst>
              <a:ext uri="{FF2B5EF4-FFF2-40B4-BE49-F238E27FC236}">
                <a16:creationId xmlns:a16="http://schemas.microsoft.com/office/drawing/2014/main" id="{9E82B772-78DA-D27F-F1A7-3D51719B58BA}"/>
              </a:ext>
            </a:extLst>
          </p:cNvPr>
          <p:cNvGrpSpPr/>
          <p:nvPr/>
        </p:nvGrpSpPr>
        <p:grpSpPr>
          <a:xfrm>
            <a:off x="1546152" y="3913274"/>
            <a:ext cx="3172297" cy="2544073"/>
            <a:chOff x="1546152" y="3913274"/>
            <a:chExt cx="3172297" cy="2544073"/>
          </a:xfrm>
        </p:grpSpPr>
        <p:sp>
          <p:nvSpPr>
            <p:cNvPr id="23" name="Rectangle 22">
              <a:extLst>
                <a:ext uri="{FF2B5EF4-FFF2-40B4-BE49-F238E27FC236}">
                  <a16:creationId xmlns:a16="http://schemas.microsoft.com/office/drawing/2014/main" id="{FE742C53-4321-DA82-3BA9-2D15EB3C6390}"/>
                </a:ext>
              </a:extLst>
            </p:cNvPr>
            <p:cNvSpPr/>
            <p:nvPr/>
          </p:nvSpPr>
          <p:spPr>
            <a:xfrm>
              <a:off x="1574096" y="3913274"/>
              <a:ext cx="435153" cy="254373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12" name="Picture 11">
              <a:extLst>
                <a:ext uri="{FF2B5EF4-FFF2-40B4-BE49-F238E27FC236}">
                  <a16:creationId xmlns:a16="http://schemas.microsoft.com/office/drawing/2014/main" id="{F92976D4-A713-B0A3-240A-71E3A0FC93EA}"/>
                </a:ext>
              </a:extLst>
            </p:cNvPr>
            <p:cNvPicPr>
              <a:picLocks noChangeAspect="1"/>
            </p:cNvPicPr>
            <p:nvPr/>
          </p:nvPicPr>
          <p:blipFill rotWithShape="1">
            <a:blip r:embed="rId2"/>
            <a:srcRect t="6605"/>
            <a:stretch/>
          </p:blipFill>
          <p:spPr>
            <a:xfrm>
              <a:off x="1654391" y="3913615"/>
              <a:ext cx="3064058" cy="2543732"/>
            </a:xfrm>
            <a:prstGeom prst="rect">
              <a:avLst/>
            </a:prstGeom>
          </p:spPr>
        </p:pic>
        <p:pic>
          <p:nvPicPr>
            <p:cNvPr id="22" name="Picture 21">
              <a:extLst>
                <a:ext uri="{FF2B5EF4-FFF2-40B4-BE49-F238E27FC236}">
                  <a16:creationId xmlns:a16="http://schemas.microsoft.com/office/drawing/2014/main" id="{0F252BDC-9DC4-D3B9-E31F-D3EA163B89B9}"/>
                </a:ext>
              </a:extLst>
            </p:cNvPr>
            <p:cNvPicPr>
              <a:picLocks noChangeAspect="1"/>
            </p:cNvPicPr>
            <p:nvPr/>
          </p:nvPicPr>
          <p:blipFill rotWithShape="1">
            <a:blip r:embed="rId3"/>
            <a:srcRect l="-800" t="14534" r="95121" b="18315"/>
            <a:stretch/>
          </p:blipFill>
          <p:spPr>
            <a:xfrm>
              <a:off x="1546152" y="4276040"/>
              <a:ext cx="174583" cy="1835631"/>
            </a:xfrm>
            <a:prstGeom prst="rect">
              <a:avLst/>
            </a:prstGeom>
          </p:spPr>
        </p:pic>
      </p:grpSp>
      <p:sp>
        <p:nvSpPr>
          <p:cNvPr id="15" name="Rectangle 14">
            <a:extLst>
              <a:ext uri="{FF2B5EF4-FFF2-40B4-BE49-F238E27FC236}">
                <a16:creationId xmlns:a16="http://schemas.microsoft.com/office/drawing/2014/main" id="{3E406F5A-1BC3-1FEA-FF3B-9764FE4EC99D}"/>
              </a:ext>
            </a:extLst>
          </p:cNvPr>
          <p:cNvSpPr/>
          <p:nvPr/>
        </p:nvSpPr>
        <p:spPr>
          <a:xfrm>
            <a:off x="115614" y="1091051"/>
            <a:ext cx="11729545" cy="2633905"/>
          </a:xfrm>
          <a:prstGeom prst="rect">
            <a:avLst/>
          </a:prstGeom>
          <a:solidFill>
            <a:schemeClr val="accent6">
              <a:lumMod val="40000"/>
              <a:lumOff val="60000"/>
            </a:schemeClr>
          </a:solid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 name="Slide Number Placeholder 1">
            <a:extLst>
              <a:ext uri="{FF2B5EF4-FFF2-40B4-BE49-F238E27FC236}">
                <a16:creationId xmlns:a16="http://schemas.microsoft.com/office/drawing/2014/main" id="{B4EA5E20-66BE-35A9-0F5A-12BE18DC3B4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6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6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3" name="Title 2">
            <a:extLst>
              <a:ext uri="{FF2B5EF4-FFF2-40B4-BE49-F238E27FC236}">
                <a16:creationId xmlns:a16="http://schemas.microsoft.com/office/drawing/2014/main" id="{9B88DCB1-2138-F041-1827-373E228F65A3}"/>
              </a:ext>
            </a:extLst>
          </p:cNvPr>
          <p:cNvSpPr>
            <a:spLocks noGrp="1"/>
          </p:cNvSpPr>
          <p:nvPr>
            <p:ph type="title"/>
          </p:nvPr>
        </p:nvSpPr>
        <p:spPr>
          <a:xfrm>
            <a:off x="0" y="0"/>
            <a:ext cx="12192000" cy="975701"/>
          </a:xfrm>
        </p:spPr>
        <p:txBody>
          <a:bodyPr/>
          <a:lstStyle/>
          <a:p>
            <a:r>
              <a:rPr lang="en-US" sz="3200" dirty="0"/>
              <a:t>Pandora and TROPOMI Comparisons (V02)</a:t>
            </a:r>
          </a:p>
        </p:txBody>
      </p:sp>
      <p:pic>
        <p:nvPicPr>
          <p:cNvPr id="4" name="Picture 3">
            <a:extLst>
              <a:ext uri="{FF2B5EF4-FFF2-40B4-BE49-F238E27FC236}">
                <a16:creationId xmlns:a16="http://schemas.microsoft.com/office/drawing/2014/main" id="{71F2E9DF-FF36-D911-CEC9-CEBF68464929}"/>
              </a:ext>
            </a:extLst>
          </p:cNvPr>
          <p:cNvPicPr>
            <a:picLocks noChangeAspect="1"/>
          </p:cNvPicPr>
          <p:nvPr/>
        </p:nvPicPr>
        <p:blipFill rotWithShape="1">
          <a:blip r:embed="rId3"/>
          <a:srcRect t="6924"/>
          <a:stretch/>
        </p:blipFill>
        <p:spPr>
          <a:xfrm>
            <a:off x="1648799" y="1122290"/>
            <a:ext cx="3075241" cy="2544269"/>
          </a:xfrm>
          <a:prstGeom prst="rect">
            <a:avLst/>
          </a:prstGeom>
        </p:spPr>
      </p:pic>
      <p:pic>
        <p:nvPicPr>
          <p:cNvPr id="8" name="Picture 7">
            <a:extLst>
              <a:ext uri="{FF2B5EF4-FFF2-40B4-BE49-F238E27FC236}">
                <a16:creationId xmlns:a16="http://schemas.microsoft.com/office/drawing/2014/main" id="{6CDFE777-3357-E3BC-3613-64F8612E7C49}"/>
              </a:ext>
            </a:extLst>
          </p:cNvPr>
          <p:cNvPicPr>
            <a:picLocks noChangeAspect="1"/>
          </p:cNvPicPr>
          <p:nvPr/>
        </p:nvPicPr>
        <p:blipFill rotWithShape="1">
          <a:blip r:embed="rId4"/>
          <a:srcRect l="64927" r="3723"/>
          <a:stretch/>
        </p:blipFill>
        <p:spPr>
          <a:xfrm>
            <a:off x="8439807" y="1303204"/>
            <a:ext cx="3167185" cy="2244962"/>
          </a:xfrm>
          <a:prstGeom prst="rect">
            <a:avLst/>
          </a:prstGeom>
        </p:spPr>
      </p:pic>
      <p:pic>
        <p:nvPicPr>
          <p:cNvPr id="10" name="Picture 9">
            <a:extLst>
              <a:ext uri="{FF2B5EF4-FFF2-40B4-BE49-F238E27FC236}">
                <a16:creationId xmlns:a16="http://schemas.microsoft.com/office/drawing/2014/main" id="{69B64BD8-FF27-6C2E-95DA-CC708D977719}"/>
              </a:ext>
            </a:extLst>
          </p:cNvPr>
          <p:cNvPicPr>
            <a:picLocks noChangeAspect="1"/>
          </p:cNvPicPr>
          <p:nvPr/>
        </p:nvPicPr>
        <p:blipFill rotWithShape="1">
          <a:blip r:embed="rId5"/>
          <a:srcRect t="6121"/>
          <a:stretch/>
        </p:blipFill>
        <p:spPr>
          <a:xfrm>
            <a:off x="5099162" y="1153820"/>
            <a:ext cx="3048300" cy="2543732"/>
          </a:xfrm>
          <a:prstGeom prst="rect">
            <a:avLst/>
          </a:prstGeom>
        </p:spPr>
      </p:pic>
      <p:pic>
        <p:nvPicPr>
          <p:cNvPr id="13" name="Picture 12">
            <a:extLst>
              <a:ext uri="{FF2B5EF4-FFF2-40B4-BE49-F238E27FC236}">
                <a16:creationId xmlns:a16="http://schemas.microsoft.com/office/drawing/2014/main" id="{521FF985-F1B4-BF03-8A03-3C675FCCE060}"/>
              </a:ext>
            </a:extLst>
          </p:cNvPr>
          <p:cNvPicPr>
            <a:picLocks noChangeAspect="1"/>
          </p:cNvPicPr>
          <p:nvPr/>
        </p:nvPicPr>
        <p:blipFill rotWithShape="1">
          <a:blip r:embed="rId6"/>
          <a:srcRect t="6743"/>
          <a:stretch/>
        </p:blipFill>
        <p:spPr>
          <a:xfrm>
            <a:off x="5088998" y="3913615"/>
            <a:ext cx="3068628" cy="2543732"/>
          </a:xfrm>
          <a:prstGeom prst="rect">
            <a:avLst/>
          </a:prstGeom>
        </p:spPr>
      </p:pic>
      <p:pic>
        <p:nvPicPr>
          <p:cNvPr id="14" name="Picture 13">
            <a:extLst>
              <a:ext uri="{FF2B5EF4-FFF2-40B4-BE49-F238E27FC236}">
                <a16:creationId xmlns:a16="http://schemas.microsoft.com/office/drawing/2014/main" id="{6EBB937B-2AE2-6D4D-5255-2F2C2878C72F}"/>
              </a:ext>
            </a:extLst>
          </p:cNvPr>
          <p:cNvPicPr>
            <a:picLocks noChangeAspect="1"/>
          </p:cNvPicPr>
          <p:nvPr/>
        </p:nvPicPr>
        <p:blipFill rotWithShape="1">
          <a:blip r:embed="rId7"/>
          <a:srcRect l="64522" r="4127"/>
          <a:stretch/>
        </p:blipFill>
        <p:spPr>
          <a:xfrm>
            <a:off x="8439807" y="4071371"/>
            <a:ext cx="3167185" cy="2244971"/>
          </a:xfrm>
          <a:prstGeom prst="rect">
            <a:avLst/>
          </a:prstGeom>
        </p:spPr>
      </p:pic>
      <p:sp>
        <p:nvSpPr>
          <p:cNvPr id="16" name="TextBox 15">
            <a:extLst>
              <a:ext uri="{FF2B5EF4-FFF2-40B4-BE49-F238E27FC236}">
                <a16:creationId xmlns:a16="http://schemas.microsoft.com/office/drawing/2014/main" id="{D9068FAB-A249-274A-3EB4-9411E1FB85CC}"/>
              </a:ext>
            </a:extLst>
          </p:cNvPr>
          <p:cNvSpPr txBox="1"/>
          <p:nvPr/>
        </p:nvSpPr>
        <p:spPr>
          <a:xfrm>
            <a:off x="329188" y="2102520"/>
            <a:ext cx="94448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a:ea typeface="+mn-ea"/>
                <a:cs typeface="+mn-cs"/>
              </a:rPr>
              <a:t>NO</a:t>
            </a:r>
            <a:r>
              <a:rPr kumimoji="0" lang="en-US" sz="3600" b="0" i="0" u="none" strike="noStrike" kern="1200" cap="none" spc="0" normalizeH="0" baseline="-25000" noProof="0" dirty="0">
                <a:ln>
                  <a:noFill/>
                </a:ln>
                <a:solidFill>
                  <a:prstClr val="black"/>
                </a:solidFill>
                <a:effectLst/>
                <a:uLnTx/>
                <a:uFillTx/>
                <a:latin typeface="Calibri"/>
                <a:ea typeface="+mn-ea"/>
                <a:cs typeface="+mn-cs"/>
              </a:rPr>
              <a:t>2</a:t>
            </a:r>
          </a:p>
        </p:txBody>
      </p:sp>
      <p:sp>
        <p:nvSpPr>
          <p:cNvPr id="20" name="TextBox 19">
            <a:extLst>
              <a:ext uri="{FF2B5EF4-FFF2-40B4-BE49-F238E27FC236}">
                <a16:creationId xmlns:a16="http://schemas.microsoft.com/office/drawing/2014/main" id="{F0D96C12-F46A-6B6B-4224-5F12AD3011E4}"/>
              </a:ext>
            </a:extLst>
          </p:cNvPr>
          <p:cNvSpPr txBox="1"/>
          <p:nvPr/>
        </p:nvSpPr>
        <p:spPr>
          <a:xfrm>
            <a:off x="26298" y="6515403"/>
            <a:ext cx="507286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[Credit: Barron Henderson, Luke Valin, Jim </a:t>
            </a:r>
            <a:r>
              <a:rPr kumimoji="0" lang="en-US" sz="1800" b="0" i="0" u="none" strike="noStrike" kern="1200" cap="none" spc="0" normalizeH="0" baseline="0" noProof="0" dirty="0" err="1">
                <a:ln>
                  <a:noFill/>
                </a:ln>
                <a:solidFill>
                  <a:prstClr val="black"/>
                </a:solidFill>
                <a:effectLst/>
                <a:uLnTx/>
                <a:uFillTx/>
                <a:latin typeface="Calibri"/>
                <a:ea typeface="+mn-ea"/>
                <a:cs typeface="+mn-cs"/>
              </a:rPr>
              <a:t>Szykman</a:t>
            </a:r>
            <a:r>
              <a:rPr kumimoji="0" lang="en-US" sz="1800" b="0" i="0" u="none" strike="noStrike" kern="1200" cap="none" spc="0" normalizeH="0" baseline="0" noProof="0" dirty="0">
                <a:ln>
                  <a:noFill/>
                </a:ln>
                <a:solidFill>
                  <a:prstClr val="black"/>
                </a:solidFill>
                <a:effectLst/>
                <a:uLnTx/>
                <a:uFillTx/>
                <a:latin typeface="Calibri"/>
                <a:ea typeface="+mn-ea"/>
                <a:cs typeface="+mn-cs"/>
              </a:rPr>
              <a:t>]</a:t>
            </a:r>
          </a:p>
        </p:txBody>
      </p:sp>
      <p:sp>
        <p:nvSpPr>
          <p:cNvPr id="21" name="TextBox 20">
            <a:extLst>
              <a:ext uri="{FF2B5EF4-FFF2-40B4-BE49-F238E27FC236}">
                <a16:creationId xmlns:a16="http://schemas.microsoft.com/office/drawing/2014/main" id="{984BF8AA-578F-E33B-F2BF-598F542E4169}"/>
              </a:ext>
            </a:extLst>
          </p:cNvPr>
          <p:cNvSpPr txBox="1"/>
          <p:nvPr/>
        </p:nvSpPr>
        <p:spPr>
          <a:xfrm>
            <a:off x="5264264" y="6527914"/>
            <a:ext cx="587237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a:ea typeface="+mn-ea"/>
                <a:cs typeface="+mn-cs"/>
              </a:rPr>
              <a:t>* TROPOMI comparisons are for ozone non-attainment areas</a:t>
            </a:r>
          </a:p>
        </p:txBody>
      </p:sp>
    </p:spTree>
    <p:extLst>
      <p:ext uri="{BB962C8B-B14F-4D97-AF65-F5344CB8AC3E}">
        <p14:creationId xmlns:p14="http://schemas.microsoft.com/office/powerpoint/2010/main" val="3418754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E1859F-326B-2976-3E4B-0502E4B178F5}"/>
              </a:ext>
            </a:extLst>
          </p:cNvPr>
          <p:cNvSpPr>
            <a:spLocks noGrp="1"/>
          </p:cNvSpPr>
          <p:nvPr>
            <p:ph type="title"/>
          </p:nvPr>
        </p:nvSpPr>
        <p:spPr>
          <a:xfrm>
            <a:off x="0" y="0"/>
            <a:ext cx="12192000" cy="975701"/>
          </a:xfrm>
        </p:spPr>
        <p:txBody>
          <a:bodyPr/>
          <a:lstStyle/>
          <a:p>
            <a:r>
              <a:rPr lang="en-US" dirty="0"/>
              <a:t>FTIR HCHO Comparisons (V2)</a:t>
            </a:r>
          </a:p>
        </p:txBody>
      </p:sp>
      <p:sp>
        <p:nvSpPr>
          <p:cNvPr id="11" name="TextBox 10">
            <a:extLst>
              <a:ext uri="{FF2B5EF4-FFF2-40B4-BE49-F238E27FC236}">
                <a16:creationId xmlns:a16="http://schemas.microsoft.com/office/drawing/2014/main" id="{D5FE9B9F-BC1F-E17A-DE07-A47612CEDD63}"/>
              </a:ext>
            </a:extLst>
          </p:cNvPr>
          <p:cNvSpPr txBox="1"/>
          <p:nvPr/>
        </p:nvSpPr>
        <p:spPr>
          <a:xfrm>
            <a:off x="3041361" y="1034230"/>
            <a:ext cx="6282254" cy="400110"/>
          </a:xfrm>
          <a:prstGeom prst="rect">
            <a:avLst/>
          </a:prstGeom>
          <a:noFill/>
        </p:spPr>
        <p:txBody>
          <a:bodyPr wrap="square" rtlCol="0">
            <a:spAutoFit/>
          </a:bodyPr>
          <a:lstStyle/>
          <a:p>
            <a:r>
              <a:rPr lang="en-US" sz="2000" b="1" i="1" dirty="0"/>
              <a:t>Courtesy of Ivan Ortega et al. (UCAR/NCAR, UNAN, ECCC)</a:t>
            </a:r>
          </a:p>
        </p:txBody>
      </p:sp>
      <p:pic>
        <p:nvPicPr>
          <p:cNvPr id="7" name="Picture 6" descr="A screenshot of a computer&#10;&#10;Description automatically generated">
            <a:extLst>
              <a:ext uri="{FF2B5EF4-FFF2-40B4-BE49-F238E27FC236}">
                <a16:creationId xmlns:a16="http://schemas.microsoft.com/office/drawing/2014/main" id="{E82FBBC9-C11D-B025-CBC8-24AEEA17073D}"/>
              </a:ext>
            </a:extLst>
          </p:cNvPr>
          <p:cNvPicPr>
            <a:picLocks noChangeAspect="1"/>
          </p:cNvPicPr>
          <p:nvPr/>
        </p:nvPicPr>
        <p:blipFill rotWithShape="1">
          <a:blip r:embed="rId2"/>
          <a:srcRect b="9660"/>
          <a:stretch/>
        </p:blipFill>
        <p:spPr>
          <a:xfrm>
            <a:off x="245256" y="1434340"/>
            <a:ext cx="11701488" cy="5369680"/>
          </a:xfrm>
          <a:prstGeom prst="rect">
            <a:avLst/>
          </a:prstGeom>
        </p:spPr>
      </p:pic>
      <p:sp>
        <p:nvSpPr>
          <p:cNvPr id="2" name="Slide Number Placeholder 1">
            <a:extLst>
              <a:ext uri="{FF2B5EF4-FFF2-40B4-BE49-F238E27FC236}">
                <a16:creationId xmlns:a16="http://schemas.microsoft.com/office/drawing/2014/main" id="{2D23BC8E-B676-0323-D1EB-9A8ECDE47EB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25</a:t>
            </a:fld>
            <a:endParaRPr lang="en-US" dirty="0"/>
          </a:p>
        </p:txBody>
      </p:sp>
    </p:spTree>
    <p:extLst>
      <p:ext uri="{BB962C8B-B14F-4D97-AF65-F5344CB8AC3E}">
        <p14:creationId xmlns:p14="http://schemas.microsoft.com/office/powerpoint/2010/main" val="6696668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D23BC8E-B676-0323-D1EB-9A8ECDE47EB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26</a:t>
            </a:fld>
            <a:endParaRPr lang="en-US"/>
          </a:p>
        </p:txBody>
      </p:sp>
      <p:sp>
        <p:nvSpPr>
          <p:cNvPr id="3" name="Title 2">
            <a:extLst>
              <a:ext uri="{FF2B5EF4-FFF2-40B4-BE49-F238E27FC236}">
                <a16:creationId xmlns:a16="http://schemas.microsoft.com/office/drawing/2014/main" id="{3DE1859F-326B-2976-3E4B-0502E4B178F5}"/>
              </a:ext>
            </a:extLst>
          </p:cNvPr>
          <p:cNvSpPr>
            <a:spLocks noGrp="1"/>
          </p:cNvSpPr>
          <p:nvPr>
            <p:ph type="title"/>
          </p:nvPr>
        </p:nvSpPr>
        <p:spPr>
          <a:xfrm>
            <a:off x="0" y="0"/>
            <a:ext cx="12192000" cy="975701"/>
          </a:xfrm>
        </p:spPr>
        <p:txBody>
          <a:bodyPr/>
          <a:lstStyle/>
          <a:p>
            <a:r>
              <a:rPr lang="en-US" dirty="0"/>
              <a:t>Pandora NO</a:t>
            </a:r>
            <a:r>
              <a:rPr lang="en-US" baseline="-25000" dirty="0"/>
              <a:t>2</a:t>
            </a:r>
            <a:r>
              <a:rPr lang="en-US" dirty="0"/>
              <a:t> Comparisons (V1)</a:t>
            </a:r>
          </a:p>
        </p:txBody>
      </p:sp>
      <p:pic>
        <p:nvPicPr>
          <p:cNvPr id="7" name="Picture 6">
            <a:extLst>
              <a:ext uri="{FF2B5EF4-FFF2-40B4-BE49-F238E27FC236}">
                <a16:creationId xmlns:a16="http://schemas.microsoft.com/office/drawing/2014/main" id="{3B5B0035-2591-AFBE-41DA-85CCADB50EC6}"/>
              </a:ext>
            </a:extLst>
          </p:cNvPr>
          <p:cNvPicPr>
            <a:picLocks noChangeAspect="1"/>
          </p:cNvPicPr>
          <p:nvPr/>
        </p:nvPicPr>
        <p:blipFill rotWithShape="1">
          <a:blip r:embed="rId2"/>
          <a:srcRect l="495"/>
          <a:stretch/>
        </p:blipFill>
        <p:spPr>
          <a:xfrm>
            <a:off x="3831950" y="1744519"/>
            <a:ext cx="8170822" cy="4359776"/>
          </a:xfrm>
          <a:prstGeom prst="rect">
            <a:avLst/>
          </a:prstGeom>
        </p:spPr>
      </p:pic>
      <p:pic>
        <p:nvPicPr>
          <p:cNvPr id="8" name="Picture 7" descr="A screenshot of a computer screen&#10;&#10;Description automatically generated">
            <a:extLst>
              <a:ext uri="{FF2B5EF4-FFF2-40B4-BE49-F238E27FC236}">
                <a16:creationId xmlns:a16="http://schemas.microsoft.com/office/drawing/2014/main" id="{E4430210-75C0-513E-AA4B-E16276E6278C}"/>
              </a:ext>
            </a:extLst>
          </p:cNvPr>
          <p:cNvPicPr>
            <a:picLocks noChangeAspect="1"/>
          </p:cNvPicPr>
          <p:nvPr/>
        </p:nvPicPr>
        <p:blipFill rotWithShape="1">
          <a:blip r:embed="rId3">
            <a:extLst>
              <a:ext uri="{28A0092B-C50C-407E-A947-70E740481C1C}">
                <a14:useLocalDpi xmlns:a14="http://schemas.microsoft.com/office/drawing/2010/main" val="0"/>
              </a:ext>
            </a:extLst>
          </a:blip>
          <a:srcRect l="22991" t="17957" r="30976" b="26005"/>
          <a:stretch/>
        </p:blipFill>
        <p:spPr>
          <a:xfrm>
            <a:off x="437282" y="1138567"/>
            <a:ext cx="3218175" cy="2203723"/>
          </a:xfrm>
          <a:prstGeom prst="rect">
            <a:avLst/>
          </a:prstGeom>
        </p:spPr>
      </p:pic>
      <p:sp>
        <p:nvSpPr>
          <p:cNvPr id="10" name="TextBox 9">
            <a:extLst>
              <a:ext uri="{FF2B5EF4-FFF2-40B4-BE49-F238E27FC236}">
                <a16:creationId xmlns:a16="http://schemas.microsoft.com/office/drawing/2014/main" id="{D5174A1C-8A5E-0AC3-228A-0E2F2EE82BD5}"/>
              </a:ext>
            </a:extLst>
          </p:cNvPr>
          <p:cNvSpPr txBox="1"/>
          <p:nvPr/>
        </p:nvSpPr>
        <p:spPr>
          <a:xfrm>
            <a:off x="984251" y="3344918"/>
            <a:ext cx="2124236" cy="369332"/>
          </a:xfrm>
          <a:prstGeom prst="rect">
            <a:avLst/>
          </a:prstGeom>
          <a:noFill/>
        </p:spPr>
        <p:txBody>
          <a:bodyPr wrap="none" rtlCol="0">
            <a:spAutoFit/>
          </a:bodyPr>
          <a:lstStyle/>
          <a:p>
            <a:r>
              <a:rPr lang="en-US" dirty="0"/>
              <a:t>November 23-Jan 20</a:t>
            </a:r>
          </a:p>
        </p:txBody>
      </p:sp>
      <p:sp>
        <p:nvSpPr>
          <p:cNvPr id="11" name="TextBox 10">
            <a:extLst>
              <a:ext uri="{FF2B5EF4-FFF2-40B4-BE49-F238E27FC236}">
                <a16:creationId xmlns:a16="http://schemas.microsoft.com/office/drawing/2014/main" id="{D5FE9B9F-BC1F-E17A-DE07-A47612CEDD63}"/>
              </a:ext>
            </a:extLst>
          </p:cNvPr>
          <p:cNvSpPr txBox="1"/>
          <p:nvPr/>
        </p:nvSpPr>
        <p:spPr>
          <a:xfrm>
            <a:off x="3978908" y="1227674"/>
            <a:ext cx="8154597" cy="338554"/>
          </a:xfrm>
          <a:prstGeom prst="rect">
            <a:avLst/>
          </a:prstGeom>
          <a:noFill/>
        </p:spPr>
        <p:txBody>
          <a:bodyPr wrap="square" rtlCol="0">
            <a:spAutoFit/>
          </a:bodyPr>
          <a:lstStyle/>
          <a:p>
            <a:r>
              <a:rPr lang="en-US" sz="1600" i="1" dirty="0"/>
              <a:t>Courtesy of </a:t>
            </a:r>
            <a:r>
              <a:rPr lang="en-US" sz="1600" i="1" dirty="0" err="1"/>
              <a:t>Prajjwal</a:t>
            </a:r>
            <a:r>
              <a:rPr lang="en-US" sz="1600" i="1" dirty="0"/>
              <a:t> Rawat (NASA </a:t>
            </a:r>
            <a:r>
              <a:rPr lang="en-US" sz="1600" i="1" dirty="0" err="1"/>
              <a:t>LaRC</a:t>
            </a:r>
            <a:r>
              <a:rPr lang="en-US" sz="1600" i="1" dirty="0"/>
              <a:t>), Katherine Travis (NASA </a:t>
            </a:r>
            <a:r>
              <a:rPr lang="en-US" sz="1600" i="1" dirty="0" err="1"/>
              <a:t>LaRC</a:t>
            </a:r>
            <a:r>
              <a:rPr lang="en-US" sz="1600" i="1" dirty="0"/>
              <a:t>), James </a:t>
            </a:r>
            <a:r>
              <a:rPr lang="en-US" sz="1600" i="1" dirty="0" err="1"/>
              <a:t>Szykman</a:t>
            </a:r>
            <a:r>
              <a:rPr lang="en-US" sz="1600" i="1" dirty="0"/>
              <a:t> (EPA)</a:t>
            </a:r>
          </a:p>
        </p:txBody>
      </p:sp>
      <p:pic>
        <p:nvPicPr>
          <p:cNvPr id="5" name="Picture 4">
            <a:extLst>
              <a:ext uri="{FF2B5EF4-FFF2-40B4-BE49-F238E27FC236}">
                <a16:creationId xmlns:a16="http://schemas.microsoft.com/office/drawing/2014/main" id="{48EBF6D9-ED02-77B7-58FC-9453C2A13036}"/>
              </a:ext>
            </a:extLst>
          </p:cNvPr>
          <p:cNvPicPr>
            <a:picLocks noChangeAspect="1"/>
          </p:cNvPicPr>
          <p:nvPr/>
        </p:nvPicPr>
        <p:blipFill>
          <a:blip r:embed="rId4"/>
          <a:stretch>
            <a:fillRect/>
          </a:stretch>
        </p:blipFill>
        <p:spPr>
          <a:xfrm>
            <a:off x="437282" y="3622293"/>
            <a:ext cx="3293890" cy="3283357"/>
          </a:xfrm>
          <a:prstGeom prst="rect">
            <a:avLst/>
          </a:prstGeom>
        </p:spPr>
      </p:pic>
    </p:spTree>
    <p:extLst>
      <p:ext uri="{BB962C8B-B14F-4D97-AF65-F5344CB8AC3E}">
        <p14:creationId xmlns:p14="http://schemas.microsoft.com/office/powerpoint/2010/main" val="11657548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7F338D92-0EE4-9410-D1A3-D020E82CF940}"/>
              </a:ext>
            </a:extLst>
          </p:cNvPr>
          <p:cNvSpPr/>
          <p:nvPr/>
        </p:nvSpPr>
        <p:spPr>
          <a:xfrm>
            <a:off x="19607" y="5987572"/>
            <a:ext cx="12152783" cy="594360"/>
          </a:xfrm>
          <a:prstGeom prst="rect">
            <a:avLst/>
          </a:prstGeom>
          <a:solidFill>
            <a:srgbClr val="FFFFCC"/>
          </a:solidFill>
          <a:ln>
            <a:solidFill>
              <a:schemeClr val="tx1"/>
            </a:solidFill>
          </a:ln>
          <a:effectLst>
            <a:outerShdw blurRad="50800" dist="38100" dir="8100000" algn="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noAutofit/>
          </a:bodyPr>
          <a:lstStyle/>
          <a:p>
            <a:pPr algn="ctr"/>
            <a:r>
              <a:rPr lang="en-US" sz="2400" dirty="0">
                <a:solidFill>
                  <a:srgbClr val="00B050"/>
                </a:solidFill>
              </a:rPr>
              <a:t>TEMPO NO</a:t>
            </a:r>
            <a:r>
              <a:rPr lang="en-US" sz="2400" baseline="-25000" dirty="0">
                <a:solidFill>
                  <a:srgbClr val="00B050"/>
                </a:solidFill>
              </a:rPr>
              <a:t>2</a:t>
            </a:r>
            <a:r>
              <a:rPr lang="en-US" sz="2400" dirty="0">
                <a:solidFill>
                  <a:srgbClr val="00B050"/>
                </a:solidFill>
              </a:rPr>
              <a:t> &amp; HCHO meets requirement for &gt;90% of cloud-free scenes with </a:t>
            </a:r>
            <a:r>
              <a:rPr lang="en-US" sz="2400" b="1" dirty="0">
                <a:solidFill>
                  <a:srgbClr val="00B050"/>
                </a:solidFill>
              </a:rPr>
              <a:t>no pixel coadding</a:t>
            </a:r>
            <a:r>
              <a:rPr lang="en-US" sz="2400" dirty="0">
                <a:solidFill>
                  <a:srgbClr val="00B050"/>
                </a:solidFill>
              </a:rPr>
              <a:t>!</a:t>
            </a:r>
          </a:p>
        </p:txBody>
      </p:sp>
      <p:sp>
        <p:nvSpPr>
          <p:cNvPr id="3" name="Title 2">
            <a:extLst>
              <a:ext uri="{FF2B5EF4-FFF2-40B4-BE49-F238E27FC236}">
                <a16:creationId xmlns:a16="http://schemas.microsoft.com/office/drawing/2014/main" id="{C31C6569-BEC6-A547-B842-23BCAF8F420B}"/>
              </a:ext>
            </a:extLst>
          </p:cNvPr>
          <p:cNvSpPr>
            <a:spLocks noGrp="1"/>
          </p:cNvSpPr>
          <p:nvPr>
            <p:ph type="title"/>
          </p:nvPr>
        </p:nvSpPr>
        <p:spPr>
          <a:xfrm>
            <a:off x="0" y="0"/>
            <a:ext cx="12192000" cy="975701"/>
          </a:xfrm>
        </p:spPr>
        <p:txBody>
          <a:bodyPr/>
          <a:lstStyle/>
          <a:p>
            <a:r>
              <a:rPr lang="en-US" dirty="0"/>
              <a:t>NO</a:t>
            </a:r>
            <a:r>
              <a:rPr lang="en-US" baseline="-25000" dirty="0"/>
              <a:t>2</a:t>
            </a:r>
            <a:r>
              <a:rPr lang="en-US" dirty="0"/>
              <a:t> Tropospheric Column &amp; </a:t>
            </a:r>
            <a:br>
              <a:rPr lang="en-US" dirty="0"/>
            </a:br>
            <a:r>
              <a:rPr lang="en-US" dirty="0"/>
              <a:t>HCHO Column Uncertainties</a:t>
            </a:r>
          </a:p>
        </p:txBody>
      </p:sp>
      <p:sp>
        <p:nvSpPr>
          <p:cNvPr id="4" name="Slide Number Placeholder 3">
            <a:extLst>
              <a:ext uri="{FF2B5EF4-FFF2-40B4-BE49-F238E27FC236}">
                <a16:creationId xmlns:a16="http://schemas.microsoft.com/office/drawing/2014/main" id="{2768E9D3-5F8A-4C47-9B36-A465DA2B6C2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6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6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7" name="Content Placeholder 5">
            <a:extLst>
              <a:ext uri="{FF2B5EF4-FFF2-40B4-BE49-F238E27FC236}">
                <a16:creationId xmlns:a16="http://schemas.microsoft.com/office/drawing/2014/main" id="{EBE0EDC0-D5FA-DEE1-1638-99728E8E4FE0}"/>
              </a:ext>
            </a:extLst>
          </p:cNvPr>
          <p:cNvPicPr>
            <a:picLocks noGrp="1" noChangeAspect="1"/>
          </p:cNvPicPr>
          <p:nvPr>
            <p:ph sz="half" idx="1"/>
          </p:nvPr>
        </p:nvPicPr>
        <p:blipFill>
          <a:blip r:embed="rId2"/>
          <a:stretch>
            <a:fillRect/>
          </a:stretch>
        </p:blipFill>
        <p:spPr>
          <a:xfrm>
            <a:off x="67099" y="1086392"/>
            <a:ext cx="5517271" cy="4137954"/>
          </a:xfrm>
        </p:spPr>
      </p:pic>
      <p:sp>
        <p:nvSpPr>
          <p:cNvPr id="9" name="TextBox 8">
            <a:extLst>
              <a:ext uri="{FF2B5EF4-FFF2-40B4-BE49-F238E27FC236}">
                <a16:creationId xmlns:a16="http://schemas.microsoft.com/office/drawing/2014/main" id="{9AD7BE0B-38B8-C484-9C85-EA7734F278D4}"/>
              </a:ext>
            </a:extLst>
          </p:cNvPr>
          <p:cNvSpPr txBox="1"/>
          <p:nvPr/>
        </p:nvSpPr>
        <p:spPr>
          <a:xfrm>
            <a:off x="763938" y="5168126"/>
            <a:ext cx="4495798" cy="707886"/>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1" i="0" u="none" strike="noStrike" kern="1200" cap="none" spc="0" normalizeH="0" baseline="0" noProof="0" dirty="0">
                <a:ln>
                  <a:noFill/>
                </a:ln>
                <a:solidFill>
                  <a:srgbClr val="002060"/>
                </a:solidFill>
                <a:effectLst/>
                <a:uLnTx/>
                <a:uFillTx/>
                <a:latin typeface="Calibri" panose="020F0502020204030204"/>
                <a:ea typeface="+mn-ea"/>
                <a:cs typeface="+mn-cs"/>
              </a:rPr>
              <a:t>NO</a:t>
            </a:r>
            <a:r>
              <a:rPr kumimoji="0" lang="en-US" sz="2000" b="1" i="0" u="none" strike="noStrike" kern="1200" cap="none" spc="0" normalizeH="0" baseline="-25000" noProof="0" dirty="0">
                <a:ln>
                  <a:noFill/>
                </a:ln>
                <a:solidFill>
                  <a:srgbClr val="002060"/>
                </a:solidFill>
                <a:effectLst/>
                <a:uLnTx/>
                <a:uFillTx/>
                <a:latin typeface="Calibri" panose="020F0502020204030204"/>
                <a:ea typeface="+mn-ea"/>
                <a:cs typeface="+mn-cs"/>
              </a:rPr>
              <a:t>2</a:t>
            </a:r>
            <a:r>
              <a:rPr kumimoji="0" lang="en-US" sz="2000" b="1" i="0" u="none" strike="noStrike" kern="1200" cap="none" spc="0" normalizeH="0" baseline="0" noProof="0" dirty="0">
                <a:ln>
                  <a:noFill/>
                </a:ln>
                <a:solidFill>
                  <a:srgbClr val="002060"/>
                </a:solidFill>
                <a:effectLst/>
                <a:uLnTx/>
                <a:uFillTx/>
                <a:latin typeface="Calibri" panose="020F0502020204030204"/>
                <a:ea typeface="+mn-ea"/>
                <a:cs typeface="+mn-cs"/>
              </a:rPr>
              <a:t> Median uncertainty = 0.46 × 10</a:t>
            </a:r>
            <a:r>
              <a:rPr kumimoji="0" lang="en-US" sz="2000" b="1" i="0" u="none" strike="noStrike" kern="1200" cap="none" spc="0" normalizeH="0" baseline="30000" noProof="0" dirty="0">
                <a:ln>
                  <a:noFill/>
                </a:ln>
                <a:solidFill>
                  <a:srgbClr val="002060"/>
                </a:solidFill>
                <a:effectLst/>
                <a:uLnTx/>
                <a:uFillTx/>
                <a:latin typeface="Calibri" panose="020F0502020204030204"/>
                <a:ea typeface="+mn-ea"/>
                <a:cs typeface="+mn-cs"/>
              </a:rPr>
              <a:t>15</a:t>
            </a:r>
            <a:r>
              <a:rPr kumimoji="0" lang="en-US" sz="2000" b="1" i="0" u="none" strike="noStrike" kern="1200" cap="none" spc="0" normalizeH="0" baseline="0" noProof="0" dirty="0">
                <a:ln>
                  <a:noFill/>
                </a:ln>
                <a:solidFill>
                  <a:srgbClr val="002060"/>
                </a:solidFill>
                <a:effectLst/>
                <a:uLnTx/>
                <a:uFillTx/>
                <a:latin typeface="Calibri" panose="020F0502020204030204"/>
                <a:ea typeface="+mn-ea"/>
                <a:cs typeface="+mn-cs"/>
              </a:rPr>
              <a:t> molecules/cm</a:t>
            </a:r>
            <a:r>
              <a:rPr kumimoji="0" lang="en-US" sz="2000" b="1" i="0" u="none" strike="noStrike" kern="1200" cap="none" spc="0" normalizeH="0" baseline="30000" noProof="0" dirty="0">
                <a:ln>
                  <a:noFill/>
                </a:ln>
                <a:solidFill>
                  <a:srgbClr val="002060"/>
                </a:solidFill>
                <a:effectLst/>
                <a:uLnTx/>
                <a:uFillTx/>
                <a:latin typeface="Calibri" panose="020F0502020204030204"/>
                <a:ea typeface="+mn-ea"/>
                <a:cs typeface="+mn-cs"/>
              </a:rPr>
              <a:t>2 </a:t>
            </a:r>
            <a:r>
              <a:rPr kumimoji="0" lang="en-US" sz="2000" b="1" i="0" u="none" strike="noStrike" kern="1200" cap="none" spc="0" normalizeH="0" baseline="0" noProof="0" dirty="0">
                <a:ln>
                  <a:noFill/>
                </a:ln>
                <a:solidFill>
                  <a:srgbClr val="002060"/>
                </a:solidFill>
                <a:effectLst/>
                <a:uLnTx/>
                <a:uFillTx/>
                <a:latin typeface="Calibri" panose="020F0502020204030204"/>
                <a:ea typeface="+mn-ea"/>
                <a:cs typeface="+mn-cs"/>
              </a:rPr>
              <a:t>(SZA &lt; 70°, all clouds)</a:t>
            </a:r>
          </a:p>
        </p:txBody>
      </p:sp>
      <p:cxnSp>
        <p:nvCxnSpPr>
          <p:cNvPr id="10" name="Straight Connector 9">
            <a:extLst>
              <a:ext uri="{FF2B5EF4-FFF2-40B4-BE49-F238E27FC236}">
                <a16:creationId xmlns:a16="http://schemas.microsoft.com/office/drawing/2014/main" id="{FC5F3205-E4C6-1C57-FE9E-989AFD0F0473}"/>
              </a:ext>
            </a:extLst>
          </p:cNvPr>
          <p:cNvCxnSpPr>
            <a:cxnSpLocks/>
          </p:cNvCxnSpPr>
          <p:nvPr/>
        </p:nvCxnSpPr>
        <p:spPr>
          <a:xfrm flipV="1">
            <a:off x="1740597" y="1550123"/>
            <a:ext cx="0" cy="313759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8F3A12D-81A1-4956-EF54-74D46FB1EE45}"/>
              </a:ext>
            </a:extLst>
          </p:cNvPr>
          <p:cNvCxnSpPr>
            <a:cxnSpLocks/>
          </p:cNvCxnSpPr>
          <p:nvPr/>
        </p:nvCxnSpPr>
        <p:spPr>
          <a:xfrm flipH="1" flipV="1">
            <a:off x="1836150" y="3466378"/>
            <a:ext cx="637138" cy="345026"/>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AA7D479-A321-019A-3778-F39A35B2AD9B}"/>
              </a:ext>
            </a:extLst>
          </p:cNvPr>
          <p:cNvSpPr txBox="1"/>
          <p:nvPr/>
        </p:nvSpPr>
        <p:spPr>
          <a:xfrm>
            <a:off x="2570660" y="3604966"/>
            <a:ext cx="1533112"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Requirement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Coadd</a:t>
            </a:r>
            <a:r>
              <a:rPr lang="en-US" sz="1800" dirty="0">
                <a:solidFill>
                  <a:srgbClr val="FF0000"/>
                </a:solidFill>
                <a:latin typeface="Calibri" panose="020F0502020204030204"/>
              </a:rPr>
              <a:t> 4 pixels</a:t>
            </a:r>
            <a:endPar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6512E2AA-2F07-B373-C102-4EE88BE8722A}"/>
              </a:ext>
            </a:extLst>
          </p:cNvPr>
          <p:cNvSpPr txBox="1"/>
          <p:nvPr/>
        </p:nvSpPr>
        <p:spPr>
          <a:xfrm>
            <a:off x="3316224" y="2194557"/>
            <a:ext cx="1863074" cy="120032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Aug. 29-Sep. 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SZA &lt; 70°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All cloud fractions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All scans</a:t>
            </a:r>
          </a:p>
        </p:txBody>
      </p:sp>
      <p:sp>
        <p:nvSpPr>
          <p:cNvPr id="2" name="TextBox 1">
            <a:extLst>
              <a:ext uri="{FF2B5EF4-FFF2-40B4-BE49-F238E27FC236}">
                <a16:creationId xmlns:a16="http://schemas.microsoft.com/office/drawing/2014/main" id="{26293049-F859-A7B7-6D4B-1FB948ED5471}"/>
              </a:ext>
            </a:extLst>
          </p:cNvPr>
          <p:cNvSpPr txBox="1"/>
          <p:nvPr/>
        </p:nvSpPr>
        <p:spPr>
          <a:xfrm>
            <a:off x="1995830" y="1622054"/>
            <a:ext cx="2640787" cy="369332"/>
          </a:xfrm>
          <a:prstGeom prst="rect">
            <a:avLst/>
          </a:prstGeom>
          <a:noFill/>
        </p:spPr>
        <p:txBody>
          <a:bodyPr wrap="square" rtlCol="0">
            <a:spAutoFit/>
          </a:bodyPr>
          <a:lstStyle/>
          <a:p>
            <a:r>
              <a:rPr lang="en-US" sz="1800" dirty="0">
                <a:solidFill>
                  <a:srgbClr val="0070C0"/>
                </a:solidFill>
              </a:rPr>
              <a:t>Single pixel performance</a:t>
            </a:r>
          </a:p>
        </p:txBody>
      </p:sp>
      <p:cxnSp>
        <p:nvCxnSpPr>
          <p:cNvPr id="5" name="Straight Arrow Connector 4">
            <a:extLst>
              <a:ext uri="{FF2B5EF4-FFF2-40B4-BE49-F238E27FC236}">
                <a16:creationId xmlns:a16="http://schemas.microsoft.com/office/drawing/2014/main" id="{396DDFF8-A35C-F2FB-E845-76B570308878}"/>
              </a:ext>
            </a:extLst>
          </p:cNvPr>
          <p:cNvCxnSpPr>
            <a:cxnSpLocks/>
          </p:cNvCxnSpPr>
          <p:nvPr/>
        </p:nvCxnSpPr>
        <p:spPr>
          <a:xfrm flipH="1">
            <a:off x="1358119" y="1971660"/>
            <a:ext cx="796600" cy="555388"/>
          </a:xfrm>
          <a:prstGeom prst="straightConnector1">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5277844D-DFAC-CB00-F8C7-6E75546B1D6F}"/>
              </a:ext>
            </a:extLst>
          </p:cNvPr>
          <p:cNvGrpSpPr>
            <a:grpSpLocks noChangeAspect="1"/>
          </p:cNvGrpSpPr>
          <p:nvPr/>
        </p:nvGrpSpPr>
        <p:grpSpPr>
          <a:xfrm>
            <a:off x="6095999" y="1119270"/>
            <a:ext cx="5517271" cy="4137953"/>
            <a:chOff x="4814973" y="739606"/>
            <a:chExt cx="4303776" cy="3227832"/>
          </a:xfrm>
        </p:grpSpPr>
        <p:pic>
          <p:nvPicPr>
            <p:cNvPr id="11" name="Picture 10">
              <a:extLst>
                <a:ext uri="{FF2B5EF4-FFF2-40B4-BE49-F238E27FC236}">
                  <a16:creationId xmlns:a16="http://schemas.microsoft.com/office/drawing/2014/main" id="{51ACF01E-9783-BC06-F59E-3C18A0FB4E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4973" y="739606"/>
              <a:ext cx="4303776" cy="3227832"/>
            </a:xfrm>
            <a:prstGeom prst="rect">
              <a:avLst/>
            </a:prstGeom>
          </p:spPr>
        </p:pic>
        <p:cxnSp>
          <p:nvCxnSpPr>
            <p:cNvPr id="16" name="Straight Connector 15">
              <a:extLst>
                <a:ext uri="{FF2B5EF4-FFF2-40B4-BE49-F238E27FC236}">
                  <a16:creationId xmlns:a16="http://schemas.microsoft.com/office/drawing/2014/main" id="{13C5CAB6-F752-3101-FE5F-A88AD7CA56B9}"/>
                </a:ext>
              </a:extLst>
            </p:cNvPr>
            <p:cNvCxnSpPr>
              <a:cxnSpLocks/>
            </p:cNvCxnSpPr>
            <p:nvPr/>
          </p:nvCxnSpPr>
          <p:spPr>
            <a:xfrm flipV="1">
              <a:off x="6015859" y="976736"/>
              <a:ext cx="0" cy="260604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17" name="TextBox 16">
            <a:extLst>
              <a:ext uri="{FF2B5EF4-FFF2-40B4-BE49-F238E27FC236}">
                <a16:creationId xmlns:a16="http://schemas.microsoft.com/office/drawing/2014/main" id="{F2F4DC3D-9491-81E1-5910-4837F3615385}"/>
              </a:ext>
            </a:extLst>
          </p:cNvPr>
          <p:cNvSpPr txBox="1"/>
          <p:nvPr/>
        </p:nvSpPr>
        <p:spPr>
          <a:xfrm>
            <a:off x="8298557" y="3653824"/>
            <a:ext cx="1650132"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Requirement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Coadd</a:t>
            </a:r>
            <a:r>
              <a:rPr lang="en-US" sz="1800" dirty="0">
                <a:solidFill>
                  <a:srgbClr val="FF0000"/>
                </a:solidFill>
                <a:latin typeface="Calibri" panose="020F0502020204030204"/>
              </a:rPr>
              <a:t> 12 pixels</a:t>
            </a:r>
            <a:endPar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cxnSp>
        <p:nvCxnSpPr>
          <p:cNvPr id="18" name="Straight Arrow Connector 17">
            <a:extLst>
              <a:ext uri="{FF2B5EF4-FFF2-40B4-BE49-F238E27FC236}">
                <a16:creationId xmlns:a16="http://schemas.microsoft.com/office/drawing/2014/main" id="{A0D9EF43-1950-FBD5-6DAB-D5097A4EAABE}"/>
              </a:ext>
            </a:extLst>
          </p:cNvPr>
          <p:cNvCxnSpPr>
            <a:cxnSpLocks/>
          </p:cNvCxnSpPr>
          <p:nvPr/>
        </p:nvCxnSpPr>
        <p:spPr>
          <a:xfrm flipH="1" flipV="1">
            <a:off x="7789162" y="3564866"/>
            <a:ext cx="637138" cy="345026"/>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3DDE9877-B975-D8CC-FB73-35914A522BBD}"/>
              </a:ext>
            </a:extLst>
          </p:cNvPr>
          <p:cNvSpPr txBox="1"/>
          <p:nvPr/>
        </p:nvSpPr>
        <p:spPr>
          <a:xfrm>
            <a:off x="8588329" y="2255157"/>
            <a:ext cx="1863074" cy="1200329"/>
          </a:xfrm>
          <a:prstGeom prst="rect">
            <a:avLst/>
          </a:prstGeom>
          <a:noFill/>
        </p:spPr>
        <p:txBody>
          <a:bodyPr wrap="none" rtlCol="0">
            <a:spAutoFit/>
          </a:bodyPr>
          <a:lstStyle/>
          <a:p>
            <a:pPr>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Aug. 29-30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SZA &lt; 70°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All cloud fractions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All scans</a:t>
            </a:r>
          </a:p>
        </p:txBody>
      </p:sp>
      <p:sp>
        <p:nvSpPr>
          <p:cNvPr id="20" name="TextBox 19">
            <a:extLst>
              <a:ext uri="{FF2B5EF4-FFF2-40B4-BE49-F238E27FC236}">
                <a16:creationId xmlns:a16="http://schemas.microsoft.com/office/drawing/2014/main" id="{9D7F1D38-80AD-CF44-0C59-902C9FF60CD0}"/>
              </a:ext>
            </a:extLst>
          </p:cNvPr>
          <p:cNvSpPr txBox="1"/>
          <p:nvPr/>
        </p:nvSpPr>
        <p:spPr>
          <a:xfrm>
            <a:off x="7785657" y="1622054"/>
            <a:ext cx="2640787" cy="369332"/>
          </a:xfrm>
          <a:prstGeom prst="rect">
            <a:avLst/>
          </a:prstGeom>
          <a:noFill/>
        </p:spPr>
        <p:txBody>
          <a:bodyPr wrap="square" rtlCol="0">
            <a:spAutoFit/>
          </a:bodyPr>
          <a:lstStyle/>
          <a:p>
            <a:r>
              <a:rPr lang="en-US" sz="1800" dirty="0">
                <a:solidFill>
                  <a:srgbClr val="0070C0"/>
                </a:solidFill>
              </a:rPr>
              <a:t>Single pixel performance</a:t>
            </a:r>
          </a:p>
        </p:txBody>
      </p:sp>
      <p:cxnSp>
        <p:nvCxnSpPr>
          <p:cNvPr id="21" name="Straight Arrow Connector 20">
            <a:extLst>
              <a:ext uri="{FF2B5EF4-FFF2-40B4-BE49-F238E27FC236}">
                <a16:creationId xmlns:a16="http://schemas.microsoft.com/office/drawing/2014/main" id="{E850EB72-93EF-71DB-1CCA-2DC6F68E1360}"/>
              </a:ext>
            </a:extLst>
          </p:cNvPr>
          <p:cNvCxnSpPr>
            <a:cxnSpLocks/>
          </p:cNvCxnSpPr>
          <p:nvPr/>
        </p:nvCxnSpPr>
        <p:spPr>
          <a:xfrm flipH="1">
            <a:off x="7259392" y="1964915"/>
            <a:ext cx="558913" cy="609450"/>
          </a:xfrm>
          <a:prstGeom prst="straightConnector1">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4A2BEFDF-D4D4-AD68-A483-058E6B8AD740}"/>
              </a:ext>
            </a:extLst>
          </p:cNvPr>
          <p:cNvSpPr txBox="1"/>
          <p:nvPr/>
        </p:nvSpPr>
        <p:spPr>
          <a:xfrm>
            <a:off x="6737713" y="5167051"/>
            <a:ext cx="4690349" cy="707886"/>
          </a:xfrm>
          <a:prstGeom prst="rect">
            <a:avLst/>
          </a:prstGeom>
          <a:noFill/>
        </p:spPr>
        <p:txBody>
          <a:bodyPr wrap="square">
            <a:spAutoFit/>
          </a:bodyPr>
          <a:lstStyle/>
          <a:p>
            <a:pPr marL="342900" indent="-342900">
              <a:buFont typeface="Wingdings" pitchFamily="2" charset="2"/>
              <a:buChar char="Ø"/>
            </a:pPr>
            <a:r>
              <a:rPr lang="en-US" sz="2000" b="1" dirty="0">
                <a:solidFill>
                  <a:srgbClr val="002060"/>
                </a:solidFill>
              </a:rPr>
              <a:t>HCHO Median uncertainty = 5.5 x 10</a:t>
            </a:r>
            <a:r>
              <a:rPr lang="en-US" sz="2000" b="1" baseline="30000" dirty="0">
                <a:solidFill>
                  <a:srgbClr val="002060"/>
                </a:solidFill>
              </a:rPr>
              <a:t>15</a:t>
            </a:r>
            <a:r>
              <a:rPr lang="en-US" sz="2000" b="1" dirty="0">
                <a:solidFill>
                  <a:srgbClr val="002060"/>
                </a:solidFill>
              </a:rPr>
              <a:t> molecules/cm</a:t>
            </a:r>
            <a:r>
              <a:rPr lang="en-US" sz="2000" b="1" baseline="30000" dirty="0">
                <a:solidFill>
                  <a:srgbClr val="002060"/>
                </a:solidFill>
              </a:rPr>
              <a:t>2 </a:t>
            </a:r>
            <a:r>
              <a:rPr lang="en-US" sz="2000" b="1" dirty="0">
                <a:solidFill>
                  <a:srgbClr val="002060"/>
                </a:solidFill>
              </a:rPr>
              <a:t>(SZA &lt; 70˚, all clouds)</a:t>
            </a:r>
          </a:p>
        </p:txBody>
      </p:sp>
    </p:spTree>
    <p:extLst>
      <p:ext uri="{BB962C8B-B14F-4D97-AF65-F5344CB8AC3E}">
        <p14:creationId xmlns:p14="http://schemas.microsoft.com/office/powerpoint/2010/main" val="3017335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D902DB-2770-4324-9627-02D7D4CAD164}"/>
              </a:ext>
            </a:extLst>
          </p:cNvPr>
          <p:cNvSpPr>
            <a:spLocks noGrp="1"/>
          </p:cNvSpPr>
          <p:nvPr>
            <p:ph type="title"/>
          </p:nvPr>
        </p:nvSpPr>
        <p:spPr>
          <a:xfrm>
            <a:off x="0" y="0"/>
            <a:ext cx="12191999" cy="975701"/>
          </a:xfrm>
        </p:spPr>
        <p:txBody>
          <a:bodyPr/>
          <a:lstStyle/>
          <a:p>
            <a:r>
              <a:rPr lang="en-US" dirty="0"/>
              <a:t> </a:t>
            </a:r>
          </a:p>
        </p:txBody>
      </p:sp>
      <p:sp>
        <p:nvSpPr>
          <p:cNvPr id="6" name="Slide Number Placeholder 5">
            <a:extLst>
              <a:ext uri="{FF2B5EF4-FFF2-40B4-BE49-F238E27FC236}">
                <a16:creationId xmlns:a16="http://schemas.microsoft.com/office/drawing/2014/main" id="{31C27442-4CF8-4819-B17A-526E9A3732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28</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
        <p:nvSpPr>
          <p:cNvPr id="12" name="Title 2">
            <a:extLst>
              <a:ext uri="{FF2B5EF4-FFF2-40B4-BE49-F238E27FC236}">
                <a16:creationId xmlns:a16="http://schemas.microsoft.com/office/drawing/2014/main" id="{A10DDB44-8327-E627-1A50-B56F53DCE2D0}"/>
              </a:ext>
            </a:extLst>
          </p:cNvPr>
          <p:cNvSpPr txBox="1">
            <a:spLocks/>
          </p:cNvSpPr>
          <p:nvPr/>
        </p:nvSpPr>
        <p:spPr>
          <a:xfrm>
            <a:off x="-1" y="41509"/>
            <a:ext cx="12191999" cy="975701"/>
          </a:xfrm>
          <a:prstGeom prst="rect">
            <a:avLst/>
          </a:prstGeom>
        </p:spPr>
        <p:txBody>
          <a:bodyPr anchor="ctr"/>
          <a:lstStyle>
            <a:lvl1pPr algn="ctr" defTabSz="609585" rtl="0" eaLnBrk="1" latinLnBrk="0" hangingPunct="1">
              <a:spcBef>
                <a:spcPct val="0"/>
              </a:spcBef>
              <a:buNone/>
              <a:defRPr sz="3600" b="0" kern="1200">
                <a:solidFill>
                  <a:schemeClr val="bg1"/>
                </a:solidFill>
                <a:latin typeface="+mn-lt"/>
                <a:ea typeface="+mj-ea"/>
                <a:cs typeface="+mj-cs"/>
              </a:defRPr>
            </a:lvl1pPr>
          </a:lstStyle>
          <a:p>
            <a:pPr marL="0" marR="0" lvl="0" indent="0" algn="ctr" defTabSz="609585"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j-ea"/>
                <a:cs typeface="+mj-cs"/>
              </a:rPr>
              <a:t>TEMPO Total Ozone (V2): </a:t>
            </a:r>
          </a:p>
          <a:p>
            <a:pPr marL="0" marR="0" lvl="0" indent="0" algn="ctr" defTabSz="609585"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j-ea"/>
                <a:cs typeface="+mj-cs"/>
              </a:rPr>
              <a:t>Comparison with OMPS and OMI</a:t>
            </a:r>
          </a:p>
        </p:txBody>
      </p:sp>
      <p:sp>
        <p:nvSpPr>
          <p:cNvPr id="11" name="TextBox 10">
            <a:extLst>
              <a:ext uri="{FF2B5EF4-FFF2-40B4-BE49-F238E27FC236}">
                <a16:creationId xmlns:a16="http://schemas.microsoft.com/office/drawing/2014/main" id="{4B6871F9-76AF-9A4B-AE3F-FB2DE19FB76B}"/>
              </a:ext>
            </a:extLst>
          </p:cNvPr>
          <p:cNvSpPr txBox="1"/>
          <p:nvPr/>
        </p:nvSpPr>
        <p:spPr>
          <a:xfrm>
            <a:off x="57611" y="1204162"/>
            <a:ext cx="2380248" cy="1200329"/>
          </a:xfrm>
          <a:prstGeom prst="rect">
            <a:avLst/>
          </a:prstGeom>
          <a:noFill/>
        </p:spPr>
        <p:txBody>
          <a:bodyPr wrap="square" rtlCol="0">
            <a:spAutoFit/>
          </a:bodyPr>
          <a:lstStyle/>
          <a:p>
            <a:r>
              <a:rPr lang="en-US" sz="2400" i="1" dirty="0"/>
              <a:t>Credit: Jerry </a:t>
            </a:r>
            <a:r>
              <a:rPr lang="en-US" sz="2400" i="1" dirty="0" err="1"/>
              <a:t>Ziemke</a:t>
            </a:r>
            <a:r>
              <a:rPr lang="en-US" sz="2400" i="1" dirty="0"/>
              <a:t> &amp; Stacey Frith, NASA GSFC</a:t>
            </a:r>
          </a:p>
        </p:txBody>
      </p:sp>
      <p:pic>
        <p:nvPicPr>
          <p:cNvPr id="7" name="Picture 6" descr="A map of the temperature of the sea&#10;&#10;Description automatically generated">
            <a:extLst>
              <a:ext uri="{FF2B5EF4-FFF2-40B4-BE49-F238E27FC236}">
                <a16:creationId xmlns:a16="http://schemas.microsoft.com/office/drawing/2014/main" id="{94AA029A-0ECA-A2AE-85FD-DA73A3B7452A}"/>
              </a:ext>
            </a:extLst>
          </p:cNvPr>
          <p:cNvPicPr>
            <a:picLocks noChangeAspect="1"/>
          </p:cNvPicPr>
          <p:nvPr/>
        </p:nvPicPr>
        <p:blipFill>
          <a:blip r:embed="rId3"/>
          <a:stretch>
            <a:fillRect/>
          </a:stretch>
        </p:blipFill>
        <p:spPr>
          <a:xfrm>
            <a:off x="935328" y="3486960"/>
            <a:ext cx="10128563" cy="3376188"/>
          </a:xfrm>
          <a:prstGeom prst="rect">
            <a:avLst/>
          </a:prstGeom>
        </p:spPr>
      </p:pic>
      <p:pic>
        <p:nvPicPr>
          <p:cNvPr id="8" name="Picture 7" descr="A graph showing the temperature of the sun&#10;&#10;Description automatically generated with medium confidence">
            <a:extLst>
              <a:ext uri="{FF2B5EF4-FFF2-40B4-BE49-F238E27FC236}">
                <a16:creationId xmlns:a16="http://schemas.microsoft.com/office/drawing/2014/main" id="{56307924-C8D3-BFA9-4775-AC6C772C3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94077" y="1058719"/>
            <a:ext cx="3701921" cy="2670513"/>
          </a:xfrm>
          <a:prstGeom prst="rect">
            <a:avLst/>
          </a:prstGeom>
        </p:spPr>
      </p:pic>
      <p:pic>
        <p:nvPicPr>
          <p:cNvPr id="9" name="Picture 8" descr="A graph showing the temperature of the earth&#10;&#10;Description automatically generated with medium confidence">
            <a:extLst>
              <a:ext uri="{FF2B5EF4-FFF2-40B4-BE49-F238E27FC236}">
                <a16:creationId xmlns:a16="http://schemas.microsoft.com/office/drawing/2014/main" id="{34D88D7C-765E-4414-0F0D-B20F605262F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96642" y="1086722"/>
            <a:ext cx="3621917" cy="2635538"/>
          </a:xfrm>
          <a:prstGeom prst="rect">
            <a:avLst/>
          </a:prstGeom>
        </p:spPr>
      </p:pic>
      <p:sp>
        <p:nvSpPr>
          <p:cNvPr id="14" name="TextBox 13">
            <a:extLst>
              <a:ext uri="{FF2B5EF4-FFF2-40B4-BE49-F238E27FC236}">
                <a16:creationId xmlns:a16="http://schemas.microsoft.com/office/drawing/2014/main" id="{C69E3D15-04A1-DF51-DE35-6BA0FDA35AD2}"/>
              </a:ext>
            </a:extLst>
          </p:cNvPr>
          <p:cNvSpPr txBox="1"/>
          <p:nvPr/>
        </p:nvSpPr>
        <p:spPr>
          <a:xfrm>
            <a:off x="9183235" y="1318149"/>
            <a:ext cx="2458433" cy="1631216"/>
          </a:xfrm>
          <a:prstGeom prst="rect">
            <a:avLst/>
          </a:prstGeom>
          <a:noFill/>
        </p:spPr>
        <p:txBody>
          <a:bodyPr wrap="square">
            <a:spAutoFit/>
          </a:bodyPr>
          <a:lstStyle/>
          <a:p>
            <a:r>
              <a:rPr lang="en-US" sz="2000" dirty="0"/>
              <a:t>OMPS and OMI within ±3 </a:t>
            </a:r>
            <a:r>
              <a:rPr lang="en-US" sz="2000" dirty="0" err="1"/>
              <a:t>hr</a:t>
            </a:r>
            <a:r>
              <a:rPr lang="en-US" sz="2000" dirty="0"/>
              <a:t> overpass with TEMPO with all data binned to 1</a:t>
            </a:r>
            <a:r>
              <a:rPr lang="en-US" sz="2000" baseline="30000" dirty="0"/>
              <a:t>o</a:t>
            </a:r>
            <a:r>
              <a:rPr lang="en-US" sz="2000" dirty="0"/>
              <a:t> × 1</a:t>
            </a:r>
            <a:r>
              <a:rPr lang="en-US" sz="2000" baseline="30000" dirty="0"/>
              <a:t>o</a:t>
            </a:r>
            <a:r>
              <a:rPr lang="en-US" sz="2000" dirty="0"/>
              <a:t> daily averages</a:t>
            </a:r>
          </a:p>
        </p:txBody>
      </p:sp>
      <p:sp>
        <p:nvSpPr>
          <p:cNvPr id="15" name="TextBox 14">
            <a:extLst>
              <a:ext uri="{FF2B5EF4-FFF2-40B4-BE49-F238E27FC236}">
                <a16:creationId xmlns:a16="http://schemas.microsoft.com/office/drawing/2014/main" id="{CC779CEC-1EA2-9F1C-09C5-9DFFE051DA59}"/>
              </a:ext>
            </a:extLst>
          </p:cNvPr>
          <p:cNvSpPr txBox="1"/>
          <p:nvPr/>
        </p:nvSpPr>
        <p:spPr>
          <a:xfrm>
            <a:off x="4979327" y="3588342"/>
            <a:ext cx="2575420" cy="461665"/>
          </a:xfrm>
          <a:prstGeom prst="rect">
            <a:avLst/>
          </a:prstGeom>
          <a:noFill/>
        </p:spPr>
        <p:txBody>
          <a:bodyPr wrap="square" rtlCol="0">
            <a:spAutoFit/>
          </a:bodyPr>
          <a:lstStyle/>
          <a:p>
            <a:r>
              <a:rPr lang="en-US" sz="2400" b="1" dirty="0"/>
              <a:t>20240328, S008</a:t>
            </a:r>
          </a:p>
        </p:txBody>
      </p:sp>
      <p:sp>
        <p:nvSpPr>
          <p:cNvPr id="16" name="TextBox 15">
            <a:extLst>
              <a:ext uri="{FF2B5EF4-FFF2-40B4-BE49-F238E27FC236}">
                <a16:creationId xmlns:a16="http://schemas.microsoft.com/office/drawing/2014/main" id="{8BEAEE07-6E95-1EF9-E0B8-11E73BCED902}"/>
              </a:ext>
            </a:extLst>
          </p:cNvPr>
          <p:cNvSpPr txBox="1"/>
          <p:nvPr/>
        </p:nvSpPr>
        <p:spPr>
          <a:xfrm>
            <a:off x="2038525" y="3993160"/>
            <a:ext cx="1434517" cy="374759"/>
          </a:xfrm>
          <a:prstGeom prst="rect">
            <a:avLst/>
          </a:prstGeom>
          <a:solidFill>
            <a:schemeClr val="bg1"/>
          </a:solidFill>
        </p:spPr>
        <p:txBody>
          <a:bodyPr wrap="square" rtlCol="0">
            <a:spAutoFit/>
          </a:bodyPr>
          <a:lstStyle/>
          <a:p>
            <a:pPr algn="ctr"/>
            <a:r>
              <a:rPr lang="en-US" dirty="0"/>
              <a:t>V2</a:t>
            </a:r>
          </a:p>
        </p:txBody>
      </p:sp>
      <p:sp>
        <p:nvSpPr>
          <p:cNvPr id="17" name="TextBox 16">
            <a:extLst>
              <a:ext uri="{FF2B5EF4-FFF2-40B4-BE49-F238E27FC236}">
                <a16:creationId xmlns:a16="http://schemas.microsoft.com/office/drawing/2014/main" id="{C1578B81-A31E-EC75-D6B8-C2386305D0CA}"/>
              </a:ext>
            </a:extLst>
          </p:cNvPr>
          <p:cNvSpPr txBox="1"/>
          <p:nvPr/>
        </p:nvSpPr>
        <p:spPr>
          <a:xfrm>
            <a:off x="5117284" y="3968429"/>
            <a:ext cx="1837189" cy="374759"/>
          </a:xfrm>
          <a:prstGeom prst="rect">
            <a:avLst/>
          </a:prstGeom>
          <a:solidFill>
            <a:schemeClr val="bg1"/>
          </a:solidFill>
        </p:spPr>
        <p:txBody>
          <a:bodyPr wrap="square" rtlCol="0">
            <a:spAutoFit/>
          </a:bodyPr>
          <a:lstStyle/>
          <a:p>
            <a:pPr algn="ctr"/>
            <a:r>
              <a:rPr lang="en-US" dirty="0"/>
              <a:t>V3</a:t>
            </a:r>
          </a:p>
        </p:txBody>
      </p:sp>
      <p:sp>
        <p:nvSpPr>
          <p:cNvPr id="18" name="TextBox 17">
            <a:extLst>
              <a:ext uri="{FF2B5EF4-FFF2-40B4-BE49-F238E27FC236}">
                <a16:creationId xmlns:a16="http://schemas.microsoft.com/office/drawing/2014/main" id="{6AB861FB-BC18-9358-9A90-9E1E8F34A4CC}"/>
              </a:ext>
            </a:extLst>
          </p:cNvPr>
          <p:cNvSpPr txBox="1"/>
          <p:nvPr/>
        </p:nvSpPr>
        <p:spPr>
          <a:xfrm>
            <a:off x="8599856" y="3971681"/>
            <a:ext cx="1837189" cy="374759"/>
          </a:xfrm>
          <a:prstGeom prst="rect">
            <a:avLst/>
          </a:prstGeom>
          <a:solidFill>
            <a:schemeClr val="bg1"/>
          </a:solidFill>
        </p:spPr>
        <p:txBody>
          <a:bodyPr wrap="square" rtlCol="0">
            <a:spAutoFit/>
          </a:bodyPr>
          <a:lstStyle/>
          <a:p>
            <a:pPr algn="ctr"/>
            <a:r>
              <a:rPr lang="en-US" dirty="0"/>
              <a:t>V3 – V2</a:t>
            </a:r>
          </a:p>
        </p:txBody>
      </p:sp>
      <p:sp>
        <p:nvSpPr>
          <p:cNvPr id="19" name="TextBox 18">
            <a:extLst>
              <a:ext uri="{FF2B5EF4-FFF2-40B4-BE49-F238E27FC236}">
                <a16:creationId xmlns:a16="http://schemas.microsoft.com/office/drawing/2014/main" id="{350FB0E0-F1A8-12AD-3A25-D2AFA46DCD05}"/>
              </a:ext>
            </a:extLst>
          </p:cNvPr>
          <p:cNvSpPr txBox="1"/>
          <p:nvPr/>
        </p:nvSpPr>
        <p:spPr>
          <a:xfrm>
            <a:off x="1107347" y="3908636"/>
            <a:ext cx="1286730" cy="369332"/>
          </a:xfrm>
          <a:prstGeom prst="rect">
            <a:avLst/>
          </a:prstGeom>
          <a:solidFill>
            <a:schemeClr val="bg1"/>
          </a:solidFill>
        </p:spPr>
        <p:txBody>
          <a:bodyPr wrap="square" rtlCol="0">
            <a:spAutoFit/>
          </a:bodyPr>
          <a:lstStyle/>
          <a:p>
            <a:r>
              <a:rPr lang="en-US" dirty="0">
                <a:solidFill>
                  <a:srgbClr val="FF0000"/>
                </a:solidFill>
              </a:rPr>
              <a:t>CF &lt; 0.3</a:t>
            </a:r>
          </a:p>
        </p:txBody>
      </p:sp>
    </p:spTree>
    <p:extLst>
      <p:ext uri="{BB962C8B-B14F-4D97-AF65-F5344CB8AC3E}">
        <p14:creationId xmlns:p14="http://schemas.microsoft.com/office/powerpoint/2010/main" val="932727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C40668-CC3F-42C3-A5F8-8A916571786A}"/>
              </a:ext>
            </a:extLst>
          </p:cNvPr>
          <p:cNvSpPr>
            <a:spLocks noGrp="1"/>
          </p:cNvSpPr>
          <p:nvPr>
            <p:ph type="title"/>
          </p:nvPr>
        </p:nvSpPr>
        <p:spPr>
          <a:xfrm>
            <a:off x="0" y="-3344"/>
            <a:ext cx="12192000" cy="975701"/>
          </a:xfrm>
        </p:spPr>
        <p:txBody>
          <a:bodyPr/>
          <a:lstStyle/>
          <a:p>
            <a:r>
              <a:rPr lang="en-US" dirty="0"/>
              <a:t>TEMPO O3PROF (UV Only)</a:t>
            </a:r>
            <a:br>
              <a:rPr lang="en-US" dirty="0"/>
            </a:br>
            <a:r>
              <a:rPr lang="en-US" dirty="0"/>
              <a:t> (3/29/2024 Scan 006)</a:t>
            </a:r>
            <a:endParaRPr lang="en-US" dirty="0">
              <a:solidFill>
                <a:srgbClr val="00B050"/>
              </a:solidFill>
            </a:endParaRPr>
          </a:p>
        </p:txBody>
      </p:sp>
      <p:sp>
        <p:nvSpPr>
          <p:cNvPr id="6" name="Slide Number Placeholder 5">
            <a:extLst>
              <a:ext uri="{FF2B5EF4-FFF2-40B4-BE49-F238E27FC236}">
                <a16:creationId xmlns:a16="http://schemas.microsoft.com/office/drawing/2014/main" id="{2637A79F-17A5-46EC-AB6D-07DA149B890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29</a:t>
            </a:fld>
            <a:endParaRPr kumimoji="0" lang="en-US" sz="1600" b="0" i="0" u="none" strike="noStrike" kern="0" cap="none" spc="0" normalizeH="0" baseline="0" noProof="0">
              <a:ln>
                <a:noFill/>
              </a:ln>
              <a:solidFill>
                <a:prstClr val="black">
                  <a:tint val="75000"/>
                </a:prstClr>
              </a:solidFill>
              <a:effectLst/>
              <a:uLnTx/>
              <a:uFillTx/>
              <a:latin typeface="Arial"/>
              <a:cs typeface="Arial"/>
              <a:sym typeface="Arial"/>
            </a:endParaRPr>
          </a:p>
        </p:txBody>
      </p:sp>
      <p:sp>
        <p:nvSpPr>
          <p:cNvPr id="12" name="TextBox 11">
            <a:extLst>
              <a:ext uri="{FF2B5EF4-FFF2-40B4-BE49-F238E27FC236}">
                <a16:creationId xmlns:a16="http://schemas.microsoft.com/office/drawing/2014/main" id="{AFC1F438-1FF8-503C-BD0A-D9212D5F4553}"/>
              </a:ext>
            </a:extLst>
          </p:cNvPr>
          <p:cNvSpPr txBox="1"/>
          <p:nvPr/>
        </p:nvSpPr>
        <p:spPr>
          <a:xfrm>
            <a:off x="1281284" y="1059281"/>
            <a:ext cx="3994928" cy="369332"/>
          </a:xfrm>
          <a:prstGeom prst="rect">
            <a:avLst/>
          </a:prstGeom>
          <a:noFill/>
        </p:spPr>
        <p:txBody>
          <a:bodyPr wrap="square">
            <a:spAutoFit/>
          </a:bodyPr>
          <a:lstStyle/>
          <a:p>
            <a:pPr algn="ctr"/>
            <a:r>
              <a:rPr lang="en-US" sz="1800" b="1" dirty="0">
                <a:ea typeface="+mn-lt"/>
                <a:cs typeface="+mn-lt"/>
              </a:rPr>
              <a:t>Tropospheric O</a:t>
            </a:r>
            <a:r>
              <a:rPr lang="en-US" sz="1800" b="1" baseline="-25000" dirty="0">
                <a:ea typeface="+mn-lt"/>
                <a:cs typeface="+mn-lt"/>
              </a:rPr>
              <a:t>3</a:t>
            </a:r>
            <a:r>
              <a:rPr lang="en-US" sz="1800" b="1" dirty="0">
                <a:ea typeface="+mn-lt"/>
                <a:cs typeface="+mn-lt"/>
              </a:rPr>
              <a:t> from TEMPO O3PROF</a:t>
            </a:r>
            <a:endParaRPr lang="en-US" dirty="0"/>
          </a:p>
        </p:txBody>
      </p:sp>
      <p:sp>
        <p:nvSpPr>
          <p:cNvPr id="13" name="TextBox 12">
            <a:extLst>
              <a:ext uri="{FF2B5EF4-FFF2-40B4-BE49-F238E27FC236}">
                <a16:creationId xmlns:a16="http://schemas.microsoft.com/office/drawing/2014/main" id="{35D1036B-4BD5-3F73-B648-72523B05A1A5}"/>
              </a:ext>
            </a:extLst>
          </p:cNvPr>
          <p:cNvSpPr txBox="1"/>
          <p:nvPr/>
        </p:nvSpPr>
        <p:spPr>
          <a:xfrm>
            <a:off x="6915790" y="989988"/>
            <a:ext cx="3994928" cy="369332"/>
          </a:xfrm>
          <a:prstGeom prst="rect">
            <a:avLst/>
          </a:prstGeom>
          <a:noFill/>
        </p:spPr>
        <p:txBody>
          <a:bodyPr wrap="square">
            <a:spAutoFit/>
          </a:bodyPr>
          <a:lstStyle/>
          <a:p>
            <a:pPr algn="ctr"/>
            <a:r>
              <a:rPr lang="en-US" sz="1800" b="1" dirty="0">
                <a:ea typeface="+mn-lt"/>
                <a:cs typeface="+mn-lt"/>
              </a:rPr>
              <a:t>Tropospheric O</a:t>
            </a:r>
            <a:r>
              <a:rPr lang="en-US" sz="1800" b="1" baseline="-25000" dirty="0">
                <a:ea typeface="+mn-lt"/>
                <a:cs typeface="+mn-lt"/>
              </a:rPr>
              <a:t>3</a:t>
            </a:r>
            <a:r>
              <a:rPr lang="en-US" sz="1800" b="1" dirty="0">
                <a:ea typeface="+mn-lt"/>
                <a:cs typeface="+mn-lt"/>
              </a:rPr>
              <a:t> from GEOS-CF</a:t>
            </a:r>
            <a:endParaRPr lang="en-US" dirty="0"/>
          </a:p>
        </p:txBody>
      </p:sp>
      <p:sp>
        <p:nvSpPr>
          <p:cNvPr id="14" name="TextBox 13">
            <a:extLst>
              <a:ext uri="{FF2B5EF4-FFF2-40B4-BE49-F238E27FC236}">
                <a16:creationId xmlns:a16="http://schemas.microsoft.com/office/drawing/2014/main" id="{559C4B54-9E74-C752-2A91-1692DAD26B8E}"/>
              </a:ext>
            </a:extLst>
          </p:cNvPr>
          <p:cNvSpPr txBox="1"/>
          <p:nvPr/>
        </p:nvSpPr>
        <p:spPr>
          <a:xfrm>
            <a:off x="7956209" y="3567608"/>
            <a:ext cx="3994928" cy="369332"/>
          </a:xfrm>
          <a:prstGeom prst="rect">
            <a:avLst/>
          </a:prstGeom>
          <a:noFill/>
        </p:spPr>
        <p:txBody>
          <a:bodyPr wrap="square">
            <a:spAutoFit/>
          </a:bodyPr>
          <a:lstStyle/>
          <a:p>
            <a:pPr algn="ctr"/>
            <a:r>
              <a:rPr lang="en-US" sz="1800" b="1" dirty="0">
                <a:ea typeface="+mn-lt"/>
                <a:cs typeface="+mn-lt"/>
              </a:rPr>
              <a:t>Tropospheric O</a:t>
            </a:r>
            <a:r>
              <a:rPr lang="en-US" sz="1800" b="1" baseline="-25000" dirty="0">
                <a:ea typeface="+mn-lt"/>
                <a:cs typeface="+mn-lt"/>
              </a:rPr>
              <a:t>3</a:t>
            </a:r>
            <a:r>
              <a:rPr lang="en-US" sz="1800" b="1" dirty="0">
                <a:ea typeface="+mn-lt"/>
                <a:cs typeface="+mn-lt"/>
              </a:rPr>
              <a:t> from TROPOMI</a:t>
            </a:r>
            <a:endParaRPr lang="en-US" dirty="0"/>
          </a:p>
        </p:txBody>
      </p:sp>
      <p:sp>
        <p:nvSpPr>
          <p:cNvPr id="15" name="TextBox 14">
            <a:extLst>
              <a:ext uri="{FF2B5EF4-FFF2-40B4-BE49-F238E27FC236}">
                <a16:creationId xmlns:a16="http://schemas.microsoft.com/office/drawing/2014/main" id="{61D58FD9-E057-FE2F-1567-BE4ACCC901A4}"/>
              </a:ext>
            </a:extLst>
          </p:cNvPr>
          <p:cNvSpPr txBox="1"/>
          <p:nvPr/>
        </p:nvSpPr>
        <p:spPr>
          <a:xfrm>
            <a:off x="4168594" y="3552944"/>
            <a:ext cx="3994928" cy="369332"/>
          </a:xfrm>
          <a:prstGeom prst="rect">
            <a:avLst/>
          </a:prstGeom>
          <a:noFill/>
        </p:spPr>
        <p:txBody>
          <a:bodyPr wrap="square">
            <a:spAutoFit/>
          </a:bodyPr>
          <a:lstStyle/>
          <a:p>
            <a:pPr algn="ctr"/>
            <a:r>
              <a:rPr lang="en-US" sz="1800" b="1" dirty="0">
                <a:ea typeface="+mn-lt"/>
                <a:cs typeface="+mn-lt"/>
              </a:rPr>
              <a:t>Tropospheric O</a:t>
            </a:r>
            <a:r>
              <a:rPr lang="en-US" sz="1800" b="1" baseline="-25000" dirty="0">
                <a:ea typeface="+mn-lt"/>
                <a:cs typeface="+mn-lt"/>
              </a:rPr>
              <a:t>3</a:t>
            </a:r>
            <a:r>
              <a:rPr lang="en-US" sz="1800" b="1" dirty="0">
                <a:ea typeface="+mn-lt"/>
                <a:cs typeface="+mn-lt"/>
              </a:rPr>
              <a:t> from EPIC</a:t>
            </a:r>
            <a:endParaRPr lang="en-US" dirty="0"/>
          </a:p>
        </p:txBody>
      </p:sp>
      <p:sp>
        <p:nvSpPr>
          <p:cNvPr id="18" name="TextBox 17">
            <a:extLst>
              <a:ext uri="{FF2B5EF4-FFF2-40B4-BE49-F238E27FC236}">
                <a16:creationId xmlns:a16="http://schemas.microsoft.com/office/drawing/2014/main" id="{906BBDB3-15BC-4F12-332B-287236010BF1}"/>
              </a:ext>
            </a:extLst>
          </p:cNvPr>
          <p:cNvSpPr txBox="1"/>
          <p:nvPr/>
        </p:nvSpPr>
        <p:spPr>
          <a:xfrm>
            <a:off x="5085771" y="3133548"/>
            <a:ext cx="2020457" cy="369332"/>
          </a:xfrm>
          <a:prstGeom prst="rect">
            <a:avLst/>
          </a:prstGeom>
          <a:solidFill>
            <a:schemeClr val="accent2">
              <a:lumMod val="50000"/>
            </a:schemeClr>
          </a:solidFill>
        </p:spPr>
        <p:txBody>
          <a:bodyPr wrap="square" lIns="0" tIns="0" rIns="0" bIns="0" rtlCol="0">
            <a:spAutoFit/>
          </a:bodyPr>
          <a:lstStyle/>
          <a:p>
            <a:pPr algn="ctr"/>
            <a:r>
              <a:rPr lang="en-US" sz="2400" dirty="0">
                <a:solidFill>
                  <a:schemeClr val="bg1"/>
                </a:solidFill>
              </a:rPr>
              <a:t>PRELIMINARY!</a:t>
            </a:r>
          </a:p>
        </p:txBody>
      </p:sp>
      <p:sp>
        <p:nvSpPr>
          <p:cNvPr id="19" name="TextBox 18">
            <a:extLst>
              <a:ext uri="{FF2B5EF4-FFF2-40B4-BE49-F238E27FC236}">
                <a16:creationId xmlns:a16="http://schemas.microsoft.com/office/drawing/2014/main" id="{4D6D8062-8A23-688A-AEEC-FC5E26FB60C2}"/>
              </a:ext>
            </a:extLst>
          </p:cNvPr>
          <p:cNvSpPr txBox="1"/>
          <p:nvPr/>
        </p:nvSpPr>
        <p:spPr>
          <a:xfrm>
            <a:off x="1185033" y="6293119"/>
            <a:ext cx="3555122" cy="646331"/>
          </a:xfrm>
          <a:prstGeom prst="rect">
            <a:avLst/>
          </a:prstGeom>
          <a:noFill/>
        </p:spPr>
        <p:txBody>
          <a:bodyPr wrap="square" rtlCol="0">
            <a:spAutoFit/>
          </a:bodyPr>
          <a:lstStyle/>
          <a:p>
            <a:r>
              <a:rPr lang="en-US" b="1" dirty="0">
                <a:solidFill>
                  <a:srgbClr val="FF0000"/>
                </a:solidFill>
              </a:rPr>
              <a:t>Note different tropopause pressure from OMI/EPIC/TROPOMI!</a:t>
            </a:r>
          </a:p>
        </p:txBody>
      </p:sp>
      <p:sp>
        <p:nvSpPr>
          <p:cNvPr id="21" name="TextBox 20">
            <a:extLst>
              <a:ext uri="{FF2B5EF4-FFF2-40B4-BE49-F238E27FC236}">
                <a16:creationId xmlns:a16="http://schemas.microsoft.com/office/drawing/2014/main" id="{07EBF04B-E69D-1AD1-EF30-5D1A80887282}"/>
              </a:ext>
            </a:extLst>
          </p:cNvPr>
          <p:cNvSpPr txBox="1"/>
          <p:nvPr/>
        </p:nvSpPr>
        <p:spPr>
          <a:xfrm>
            <a:off x="9153573" y="6297974"/>
            <a:ext cx="2176113" cy="338554"/>
          </a:xfrm>
          <a:prstGeom prst="rect">
            <a:avLst/>
          </a:prstGeom>
          <a:noFill/>
        </p:spPr>
        <p:txBody>
          <a:bodyPr wrap="square" rtlCol="0">
            <a:spAutoFit/>
          </a:bodyPr>
          <a:lstStyle/>
          <a:p>
            <a:r>
              <a:rPr lang="en-US" sz="1600" dirty="0"/>
              <a:t>[Credit: </a:t>
            </a:r>
            <a:r>
              <a:rPr lang="en-US" sz="1600" dirty="0" err="1"/>
              <a:t>Junsung</a:t>
            </a:r>
            <a:r>
              <a:rPr lang="en-US" sz="1600" dirty="0"/>
              <a:t> Park]</a:t>
            </a:r>
          </a:p>
        </p:txBody>
      </p:sp>
      <p:pic>
        <p:nvPicPr>
          <p:cNvPr id="2" name="Picture 1" descr="A map of the earth&#10;&#10;Description automatically generated">
            <a:extLst>
              <a:ext uri="{FF2B5EF4-FFF2-40B4-BE49-F238E27FC236}">
                <a16:creationId xmlns:a16="http://schemas.microsoft.com/office/drawing/2014/main" id="{EC2E9A29-42BC-6630-C3CD-0D68A9BA5424}"/>
              </a:ext>
            </a:extLst>
          </p:cNvPr>
          <p:cNvPicPr>
            <a:picLocks noChangeAspect="1"/>
          </p:cNvPicPr>
          <p:nvPr/>
        </p:nvPicPr>
        <p:blipFill rotWithShape="1">
          <a:blip r:embed="rId2">
            <a:extLst>
              <a:ext uri="{28A0092B-C50C-407E-A947-70E740481C1C}">
                <a14:useLocalDpi xmlns:a14="http://schemas.microsoft.com/office/drawing/2010/main" val="0"/>
              </a:ext>
            </a:extLst>
          </a:blip>
          <a:srcRect l="12094" t="23745" r="6699" b="2391"/>
          <a:stretch/>
        </p:blipFill>
        <p:spPr>
          <a:xfrm>
            <a:off x="1654055" y="1360488"/>
            <a:ext cx="3249386" cy="2363933"/>
          </a:xfrm>
          <a:prstGeom prst="rect">
            <a:avLst/>
          </a:prstGeom>
        </p:spPr>
      </p:pic>
      <p:pic>
        <p:nvPicPr>
          <p:cNvPr id="3" name="Picture 2" descr="A map of the earth&#10;&#10;Description automatically generated">
            <a:extLst>
              <a:ext uri="{FF2B5EF4-FFF2-40B4-BE49-F238E27FC236}">
                <a16:creationId xmlns:a16="http://schemas.microsoft.com/office/drawing/2014/main" id="{DB5BDC6E-3E13-7742-E95A-59FF96CFCAA2}"/>
              </a:ext>
            </a:extLst>
          </p:cNvPr>
          <p:cNvPicPr>
            <a:picLocks noChangeAspect="1"/>
          </p:cNvPicPr>
          <p:nvPr/>
        </p:nvPicPr>
        <p:blipFill rotWithShape="1">
          <a:blip r:embed="rId3">
            <a:extLst>
              <a:ext uri="{28A0092B-C50C-407E-A947-70E740481C1C}">
                <a14:useLocalDpi xmlns:a14="http://schemas.microsoft.com/office/drawing/2010/main" val="0"/>
              </a:ext>
            </a:extLst>
          </a:blip>
          <a:srcRect l="12140" t="23168" r="6652" b="4038"/>
          <a:stretch/>
        </p:blipFill>
        <p:spPr>
          <a:xfrm>
            <a:off x="836479" y="3854052"/>
            <a:ext cx="3249386" cy="2329679"/>
          </a:xfrm>
          <a:prstGeom prst="rect">
            <a:avLst/>
          </a:prstGeom>
        </p:spPr>
      </p:pic>
      <p:pic>
        <p:nvPicPr>
          <p:cNvPr id="5" name="Picture 4" descr="A map of the united states&#10;&#10;Description automatically generated">
            <a:extLst>
              <a:ext uri="{FF2B5EF4-FFF2-40B4-BE49-F238E27FC236}">
                <a16:creationId xmlns:a16="http://schemas.microsoft.com/office/drawing/2014/main" id="{B1834172-CF06-F570-76A1-40BB1A72FE00}"/>
              </a:ext>
            </a:extLst>
          </p:cNvPr>
          <p:cNvPicPr>
            <a:picLocks noChangeAspect="1"/>
          </p:cNvPicPr>
          <p:nvPr/>
        </p:nvPicPr>
        <p:blipFill rotWithShape="1">
          <a:blip r:embed="rId4"/>
          <a:srcRect l="12105" t="24135" r="6687" b="3971"/>
          <a:stretch/>
        </p:blipFill>
        <p:spPr>
          <a:xfrm>
            <a:off x="4543537" y="3939907"/>
            <a:ext cx="3249387" cy="2300889"/>
          </a:xfrm>
          <a:prstGeom prst="rect">
            <a:avLst/>
          </a:prstGeom>
        </p:spPr>
      </p:pic>
      <p:pic>
        <p:nvPicPr>
          <p:cNvPr id="23" name="Picture 22" descr="A map of the tropospheric ozone layer&#10;&#10;Description automatically generated">
            <a:extLst>
              <a:ext uri="{FF2B5EF4-FFF2-40B4-BE49-F238E27FC236}">
                <a16:creationId xmlns:a16="http://schemas.microsoft.com/office/drawing/2014/main" id="{6B31CFC5-1A1D-FABE-E1F9-9A0EEB6BB0D4}"/>
              </a:ext>
            </a:extLst>
          </p:cNvPr>
          <p:cNvPicPr>
            <a:picLocks noChangeAspect="1"/>
          </p:cNvPicPr>
          <p:nvPr/>
        </p:nvPicPr>
        <p:blipFill rotWithShape="1">
          <a:blip r:embed="rId5">
            <a:extLst>
              <a:ext uri="{28A0092B-C50C-407E-A947-70E740481C1C}">
                <a14:useLocalDpi xmlns:a14="http://schemas.microsoft.com/office/drawing/2010/main" val="0"/>
              </a:ext>
            </a:extLst>
          </a:blip>
          <a:srcRect l="12140" t="24068" r="6652" b="3625"/>
          <a:stretch/>
        </p:blipFill>
        <p:spPr>
          <a:xfrm>
            <a:off x="8328980" y="3926684"/>
            <a:ext cx="3249387" cy="2314112"/>
          </a:xfrm>
          <a:prstGeom prst="rect">
            <a:avLst/>
          </a:prstGeom>
        </p:spPr>
      </p:pic>
      <p:sp>
        <p:nvSpPr>
          <p:cNvPr id="22" name="TextBox 21">
            <a:extLst>
              <a:ext uri="{FF2B5EF4-FFF2-40B4-BE49-F238E27FC236}">
                <a16:creationId xmlns:a16="http://schemas.microsoft.com/office/drawing/2014/main" id="{1190D491-E094-22D7-FC68-4ECEE29540DE}"/>
              </a:ext>
            </a:extLst>
          </p:cNvPr>
          <p:cNvSpPr txBox="1"/>
          <p:nvPr/>
        </p:nvSpPr>
        <p:spPr>
          <a:xfrm>
            <a:off x="3975428" y="5527227"/>
            <a:ext cx="2220686" cy="338554"/>
          </a:xfrm>
          <a:prstGeom prst="rect">
            <a:avLst/>
          </a:prstGeom>
          <a:noFill/>
        </p:spPr>
        <p:txBody>
          <a:bodyPr wrap="square" rtlCol="0">
            <a:spAutoFit/>
          </a:bodyPr>
          <a:lstStyle/>
          <a:p>
            <a:r>
              <a:rPr lang="en-US" sz="1600" dirty="0"/>
              <a:t>[Credit:  Jerry </a:t>
            </a:r>
            <a:r>
              <a:rPr lang="en-US" sz="1600" dirty="0" err="1"/>
              <a:t>Ziemke</a:t>
            </a:r>
            <a:r>
              <a:rPr lang="en-US" sz="1600" dirty="0"/>
              <a:t>]</a:t>
            </a:r>
          </a:p>
        </p:txBody>
      </p:sp>
      <p:sp>
        <p:nvSpPr>
          <p:cNvPr id="24" name="TextBox 23">
            <a:extLst>
              <a:ext uri="{FF2B5EF4-FFF2-40B4-BE49-F238E27FC236}">
                <a16:creationId xmlns:a16="http://schemas.microsoft.com/office/drawing/2014/main" id="{6B551AC0-6651-C29E-D1C2-7F44021976CC}"/>
              </a:ext>
            </a:extLst>
          </p:cNvPr>
          <p:cNvSpPr txBox="1"/>
          <p:nvPr/>
        </p:nvSpPr>
        <p:spPr>
          <a:xfrm>
            <a:off x="78342" y="5460165"/>
            <a:ext cx="2220686" cy="338554"/>
          </a:xfrm>
          <a:prstGeom prst="rect">
            <a:avLst/>
          </a:prstGeom>
          <a:noFill/>
        </p:spPr>
        <p:txBody>
          <a:bodyPr wrap="square" rtlCol="0">
            <a:spAutoFit/>
          </a:bodyPr>
          <a:lstStyle/>
          <a:p>
            <a:r>
              <a:rPr lang="en-US" sz="1600" dirty="0"/>
              <a:t>[Credit:  </a:t>
            </a:r>
            <a:r>
              <a:rPr lang="en-US" sz="1600" dirty="0" err="1"/>
              <a:t>Juseon</a:t>
            </a:r>
            <a:r>
              <a:rPr lang="en-US" sz="1600" dirty="0"/>
              <a:t> </a:t>
            </a:r>
            <a:r>
              <a:rPr lang="en-US" sz="1600" dirty="0" err="1"/>
              <a:t>Bak</a:t>
            </a:r>
            <a:r>
              <a:rPr lang="en-US" sz="1600" dirty="0"/>
              <a:t>]</a:t>
            </a:r>
          </a:p>
        </p:txBody>
      </p:sp>
      <p:sp>
        <p:nvSpPr>
          <p:cNvPr id="25" name="TextBox 24">
            <a:extLst>
              <a:ext uri="{FF2B5EF4-FFF2-40B4-BE49-F238E27FC236}">
                <a16:creationId xmlns:a16="http://schemas.microsoft.com/office/drawing/2014/main" id="{00E5C676-1342-268E-BCAB-C83FAA254EE5}"/>
              </a:ext>
            </a:extLst>
          </p:cNvPr>
          <p:cNvSpPr txBox="1"/>
          <p:nvPr/>
        </p:nvSpPr>
        <p:spPr>
          <a:xfrm>
            <a:off x="424516" y="3567674"/>
            <a:ext cx="3994928" cy="369332"/>
          </a:xfrm>
          <a:prstGeom prst="rect">
            <a:avLst/>
          </a:prstGeom>
          <a:noFill/>
        </p:spPr>
        <p:txBody>
          <a:bodyPr wrap="square">
            <a:spAutoFit/>
          </a:bodyPr>
          <a:lstStyle/>
          <a:p>
            <a:pPr algn="ctr"/>
            <a:r>
              <a:rPr lang="en-US" sz="1800" b="1" dirty="0">
                <a:ea typeface="+mn-lt"/>
                <a:cs typeface="+mn-lt"/>
              </a:rPr>
              <a:t>Tropospheric O</a:t>
            </a:r>
            <a:r>
              <a:rPr lang="en-US" sz="1800" b="1" baseline="-25000" dirty="0">
                <a:ea typeface="+mn-lt"/>
                <a:cs typeface="+mn-lt"/>
              </a:rPr>
              <a:t>3</a:t>
            </a:r>
            <a:r>
              <a:rPr lang="en-US" sz="1800" b="1" dirty="0">
                <a:ea typeface="+mn-lt"/>
                <a:cs typeface="+mn-lt"/>
              </a:rPr>
              <a:t> from OMI</a:t>
            </a:r>
            <a:endParaRPr lang="en-US" dirty="0"/>
          </a:p>
        </p:txBody>
      </p:sp>
      <p:pic>
        <p:nvPicPr>
          <p:cNvPr id="26" name="Picture 25" descr="A map of the earth&#10;&#10;Description automatically generated">
            <a:extLst>
              <a:ext uri="{FF2B5EF4-FFF2-40B4-BE49-F238E27FC236}">
                <a16:creationId xmlns:a16="http://schemas.microsoft.com/office/drawing/2014/main" id="{3004439C-76C6-C85E-F005-B39445A8F6E7}"/>
              </a:ext>
            </a:extLst>
          </p:cNvPr>
          <p:cNvPicPr>
            <a:picLocks noChangeAspect="1"/>
          </p:cNvPicPr>
          <p:nvPr/>
        </p:nvPicPr>
        <p:blipFill rotWithShape="1">
          <a:blip r:embed="rId6"/>
          <a:srcRect t="22773" b="22219"/>
          <a:stretch/>
        </p:blipFill>
        <p:spPr>
          <a:xfrm>
            <a:off x="6839766" y="1322941"/>
            <a:ext cx="4115318" cy="1810607"/>
          </a:xfrm>
          <a:prstGeom prst="rect">
            <a:avLst/>
          </a:prstGeom>
        </p:spPr>
      </p:pic>
    </p:spTree>
    <p:extLst>
      <p:ext uri="{BB962C8B-B14F-4D97-AF65-F5344CB8AC3E}">
        <p14:creationId xmlns:p14="http://schemas.microsoft.com/office/powerpoint/2010/main" val="41468953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85432F-1FB7-1C02-098A-8BC096C53145}"/>
              </a:ext>
            </a:extLst>
          </p:cNvPr>
          <p:cNvSpPr txBox="1"/>
          <p:nvPr/>
        </p:nvSpPr>
        <p:spPr>
          <a:xfrm>
            <a:off x="-1" y="198511"/>
            <a:ext cx="12182783"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n-ea"/>
                <a:cs typeface="+mn-cs"/>
              </a:rPr>
              <a:t>TEMPO O3PROF (UV/Visible) Retrieval</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9" name="Slide Number Placeholder 5">
            <a:extLst>
              <a:ext uri="{FF2B5EF4-FFF2-40B4-BE49-F238E27FC236}">
                <a16:creationId xmlns:a16="http://schemas.microsoft.com/office/drawing/2014/main" id="{506B5C9D-8359-7771-2F4B-D55EE54AF9B5}"/>
              </a:ext>
            </a:extLst>
          </p:cNvPr>
          <p:cNvSpPr>
            <a:spLocks noGrp="1"/>
          </p:cNvSpPr>
          <p:nvPr>
            <p:ph type="sldNum" sz="quarter" idx="12"/>
          </p:nvPr>
        </p:nvSpPr>
        <p:spPr>
          <a:xfrm>
            <a:off x="9448800" y="6621140"/>
            <a:ext cx="2743200" cy="182880"/>
          </a:xfrm>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30</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mc:AlternateContent xmlns:mc="http://schemas.openxmlformats.org/markup-compatibility/2006" xmlns:a14="http://schemas.microsoft.com/office/drawing/2010/main">
        <mc:Choice Requires="a14">
          <p:sp>
            <p:nvSpPr>
              <p:cNvPr id="11" name="직사각형 10">
                <a:extLst>
                  <a:ext uri="{FF2B5EF4-FFF2-40B4-BE49-F238E27FC236}">
                    <a16:creationId xmlns:a16="http://schemas.microsoft.com/office/drawing/2014/main" id="{E318624E-1BF1-0217-D8A4-854CC2BFB36C}"/>
                  </a:ext>
                </a:extLst>
              </p:cNvPr>
              <p:cNvSpPr/>
              <p:nvPr/>
            </p:nvSpPr>
            <p:spPr>
              <a:xfrm>
                <a:off x="1" y="4103400"/>
                <a:ext cx="12192000" cy="2200602"/>
              </a:xfrm>
              <a:prstGeom prst="rect">
                <a:avLst/>
              </a:prstGeom>
              <a:ln>
                <a:noFill/>
              </a:ln>
            </p:spPr>
            <p:txBody>
              <a:bodyPr wrap="square">
                <a:spAutoFit/>
              </a:bodyPr>
              <a:lstStyle/>
              <a:p>
                <a:pPr marL="342900" indent="-342900">
                  <a:spcAft>
                    <a:spcPts val="600"/>
                  </a:spcAft>
                  <a:buFont typeface="Wingdings" panose="05000000000000000000" pitchFamily="2" charset="2"/>
                  <a:buChar char="v"/>
                </a:pPr>
                <a:r>
                  <a:rPr lang="en-US" altLang="ko-KR" sz="2000" b="1" dirty="0">
                    <a:solidFill>
                      <a:prstClr val="black"/>
                    </a:solidFill>
                    <a:latin typeface="Arial" panose="020B0604020202020204" pitchFamily="34" charset="0"/>
                    <a:ea typeface="맑은 고딕" panose="020B0503020000020004" pitchFamily="34" charset="-127"/>
                    <a:cs typeface="Arial" panose="020B0604020202020204" pitchFamily="34" charset="0"/>
                  </a:rPr>
                  <a:t> </a:t>
                </a:r>
                <a:r>
                  <a:rPr lang="en-US" altLang="ko-KR" sz="2000" b="1" i="1" dirty="0">
                    <a:solidFill>
                      <a:srgbClr val="0000FF"/>
                    </a:solidFill>
                    <a:latin typeface="Arial" panose="020B0604020202020204" pitchFamily="34" charset="0"/>
                    <a:ea typeface="맑은 고딕" panose="020B0503020000020004" pitchFamily="34" charset="-127"/>
                    <a:cs typeface="Arial" panose="020B0604020202020204" pitchFamily="34" charset="0"/>
                  </a:rPr>
                  <a:t>Benefits of visible fitting (Natraj et al., 2011; </a:t>
                </a:r>
                <a:r>
                  <a:rPr lang="en-US" altLang="ko-KR" sz="2000" b="1" i="1" dirty="0" err="1">
                    <a:solidFill>
                      <a:srgbClr val="0000FF"/>
                    </a:solidFill>
                    <a:latin typeface="Arial" panose="020B0604020202020204" pitchFamily="34" charset="0"/>
                    <a:ea typeface="맑은 고딕" panose="020B0503020000020004" pitchFamily="34" charset="-127"/>
                    <a:cs typeface="Arial" panose="020B0604020202020204" pitchFamily="34" charset="0"/>
                  </a:rPr>
                  <a:t>Zoogman</a:t>
                </a:r>
                <a:r>
                  <a:rPr lang="en-US" altLang="ko-KR" sz="2000" b="1" i="1" dirty="0">
                    <a:solidFill>
                      <a:srgbClr val="0000FF"/>
                    </a:solidFill>
                    <a:latin typeface="Arial" panose="020B0604020202020204" pitchFamily="34" charset="0"/>
                    <a:ea typeface="맑은 고딕" panose="020B0503020000020004" pitchFamily="34" charset="-127"/>
                    <a:cs typeface="Arial" panose="020B0604020202020204" pitchFamily="34" charset="0"/>
                  </a:rPr>
                  <a:t> et al., 2017)</a:t>
                </a:r>
              </a:p>
              <a:p>
                <a:pPr>
                  <a:spcAft>
                    <a:spcPts val="600"/>
                  </a:spcAft>
                </a:pPr>
                <a:r>
                  <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rPr>
                  <a:t>  -  UV + visible to help distinguish </a:t>
                </a:r>
                <a:r>
                  <a:rPr lang="en-US" altLang="ko-KR" sz="2000" dirty="0">
                    <a:solidFill>
                      <a:srgbClr val="00B050"/>
                    </a:solidFill>
                    <a:latin typeface="Arial" panose="020B0604020202020204" pitchFamily="34" charset="0"/>
                    <a:ea typeface="맑은 고딕" panose="020B0503020000020004" pitchFamily="34" charset="-127"/>
                    <a:cs typeface="Arial" panose="020B0604020202020204" pitchFamily="34" charset="0"/>
                  </a:rPr>
                  <a:t>boundary layer O</a:t>
                </a:r>
                <a:r>
                  <a:rPr lang="en-US" altLang="ko-KR" sz="2000" baseline="-25000" dirty="0">
                    <a:solidFill>
                      <a:srgbClr val="00B050"/>
                    </a:solidFill>
                    <a:latin typeface="Arial" panose="020B0604020202020204" pitchFamily="34" charset="0"/>
                    <a:ea typeface="맑은 고딕" panose="020B0503020000020004" pitchFamily="34" charset="-127"/>
                    <a:cs typeface="Arial" panose="020B0604020202020204" pitchFamily="34" charset="0"/>
                  </a:rPr>
                  <a:t>3</a:t>
                </a:r>
                <a:r>
                  <a:rPr lang="en-US" altLang="ko-KR" sz="2000" dirty="0">
                    <a:solidFill>
                      <a:srgbClr val="00B050"/>
                    </a:solidFill>
                    <a:latin typeface="Arial" panose="020B0604020202020204" pitchFamily="34" charset="0"/>
                    <a:ea typeface="맑은 고딕" panose="020B0503020000020004" pitchFamily="34" charset="-127"/>
                    <a:cs typeface="Arial" panose="020B0604020202020204" pitchFamily="34" charset="0"/>
                  </a:rPr>
                  <a:t> </a:t>
                </a:r>
                <a:r>
                  <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rPr>
                  <a:t>from free tropospheric O</a:t>
                </a:r>
                <a:r>
                  <a:rPr lang="en-US" altLang="ko-KR" sz="2000" baseline="-25000" dirty="0">
                    <a:solidFill>
                      <a:prstClr val="black"/>
                    </a:solidFill>
                    <a:latin typeface="Arial" panose="020B0604020202020204" pitchFamily="34" charset="0"/>
                    <a:ea typeface="맑은 고딕" panose="020B0503020000020004" pitchFamily="34" charset="-127"/>
                    <a:cs typeface="Arial" panose="020B0604020202020204" pitchFamily="34" charset="0"/>
                  </a:rPr>
                  <a:t>3</a:t>
                </a:r>
                <a:r>
                  <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rPr>
                  <a:t>. </a:t>
                </a:r>
              </a:p>
              <a:p>
                <a:pPr marL="342900" indent="-342900">
                  <a:spcAft>
                    <a:spcPts val="600"/>
                  </a:spcAft>
                  <a:buFont typeface="Wingdings" panose="05000000000000000000" pitchFamily="2" charset="2"/>
                  <a:buChar char="v"/>
                </a:pPr>
                <a:r>
                  <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rPr>
                  <a:t> </a:t>
                </a:r>
                <a:r>
                  <a:rPr lang="en-US" altLang="ko-KR" sz="2000" b="1" i="1" dirty="0">
                    <a:solidFill>
                      <a:srgbClr val="0000FF"/>
                    </a:solidFill>
                    <a:latin typeface="Arial" panose="020B0604020202020204" pitchFamily="34" charset="0"/>
                    <a:ea typeface="맑은 고딕" panose="020B0503020000020004" pitchFamily="34" charset="-127"/>
                    <a:cs typeface="Arial" panose="020B0604020202020204" pitchFamily="34" charset="0"/>
                  </a:rPr>
                  <a:t>Challenges of visible fitting</a:t>
                </a:r>
              </a:p>
              <a:p>
                <a:pPr marL="457200" indent="-457200">
                  <a:lnSpc>
                    <a:spcPct val="80000"/>
                  </a:lnSpc>
                  <a:spcAft>
                    <a:spcPts val="600"/>
                  </a:spcAft>
                  <a:buFont typeface="+mj-lt"/>
                  <a:buAutoNum type="arabicPeriod"/>
                </a:pPr>
                <a:r>
                  <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rPr>
                  <a:t>Weak O</a:t>
                </a:r>
                <a:r>
                  <a:rPr lang="en-US" altLang="ko-KR" sz="2000" baseline="-25000" dirty="0">
                    <a:solidFill>
                      <a:prstClr val="black"/>
                    </a:solidFill>
                    <a:latin typeface="Arial" panose="020B0604020202020204" pitchFamily="34" charset="0"/>
                    <a:ea typeface="맑은 고딕" panose="020B0503020000020004" pitchFamily="34" charset="-127"/>
                    <a:cs typeface="Arial" panose="020B0604020202020204" pitchFamily="34" charset="0"/>
                  </a:rPr>
                  <a:t>3</a:t>
                </a:r>
                <a:r>
                  <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rPr>
                  <a:t> absorption, </a:t>
                </a:r>
                <a:r>
                  <a:rPr lang="en-US" altLang="ko-KR" sz="2000" u="sng" dirty="0">
                    <a:solidFill>
                      <a:prstClr val="black"/>
                    </a:solidFill>
                    <a:latin typeface="Arial" panose="020B0604020202020204" pitchFamily="34" charset="0"/>
                    <a:ea typeface="맑은 고딕" panose="020B0503020000020004" pitchFamily="34" charset="-127"/>
                    <a:cs typeface="Arial" panose="020B0604020202020204" pitchFamily="34" charset="0"/>
                  </a:rPr>
                  <a:t>strong interferences </a:t>
                </a:r>
                <a:r>
                  <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rPr>
                  <a:t>from </a:t>
                </a:r>
                <a:r>
                  <a:rPr lang="en-US" altLang="ko-KR" sz="2000" dirty="0">
                    <a:solidFill>
                      <a:srgbClr val="00B050"/>
                    </a:solidFill>
                    <a:latin typeface="Arial" panose="020B0604020202020204" pitchFamily="34" charset="0"/>
                    <a:ea typeface="맑은 고딕" panose="020B0503020000020004" pitchFamily="34" charset="-127"/>
                    <a:cs typeface="Arial" panose="020B0604020202020204" pitchFamily="34" charset="0"/>
                  </a:rPr>
                  <a:t>surface reflectance </a:t>
                </a:r>
                <a:r>
                  <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rPr>
                  <a:t> &amp; aerosols/clouds, and </a:t>
                </a:r>
                <a:r>
                  <a:rPr lang="en-US" altLang="ko-KR" sz="2000" dirty="0">
                    <a:solidFill>
                      <a:srgbClr val="00B050"/>
                    </a:solidFill>
                    <a:latin typeface="Arial" panose="020B0604020202020204" pitchFamily="34" charset="0"/>
                    <a:ea typeface="맑은 고딕" panose="020B0503020000020004" pitchFamily="34" charset="-127"/>
                    <a:cs typeface="Arial" panose="020B0604020202020204" pitchFamily="34" charset="0"/>
                  </a:rPr>
                  <a:t>O</a:t>
                </a:r>
                <a:r>
                  <a:rPr lang="en-US" altLang="ko-KR" sz="2000" baseline="-25000" dirty="0">
                    <a:solidFill>
                      <a:srgbClr val="00B050"/>
                    </a:solidFill>
                    <a:latin typeface="Arial" panose="020B0604020202020204" pitchFamily="34" charset="0"/>
                    <a:ea typeface="맑은 고딕" panose="020B0503020000020004" pitchFamily="34" charset="-127"/>
                    <a:cs typeface="Arial" panose="020B0604020202020204" pitchFamily="34" charset="0"/>
                  </a:rPr>
                  <a:t>4</a:t>
                </a:r>
                <a:r>
                  <a:rPr lang="en-US" altLang="ko-KR" sz="2000" dirty="0">
                    <a:solidFill>
                      <a:srgbClr val="00B050"/>
                    </a:solidFill>
                    <a:latin typeface="Arial" panose="020B0604020202020204" pitchFamily="34" charset="0"/>
                    <a:ea typeface="맑은 고딕" panose="020B0503020000020004" pitchFamily="34" charset="-127"/>
                    <a:cs typeface="Arial" panose="020B0604020202020204" pitchFamily="34" charset="0"/>
                  </a:rPr>
                  <a:t>, O</a:t>
                </a:r>
                <a:r>
                  <a:rPr lang="en-US" altLang="ko-KR" sz="2000" baseline="-25000" dirty="0">
                    <a:solidFill>
                      <a:srgbClr val="00B050"/>
                    </a:solidFill>
                    <a:latin typeface="Arial" panose="020B0604020202020204" pitchFamily="34" charset="0"/>
                    <a:ea typeface="맑은 고딕" panose="020B0503020000020004" pitchFamily="34" charset="-127"/>
                    <a:cs typeface="Arial" panose="020B0604020202020204" pitchFamily="34" charset="0"/>
                  </a:rPr>
                  <a:t>2</a:t>
                </a:r>
                <a:r>
                  <a:rPr lang="en-US" altLang="ko-KR" sz="2000" dirty="0">
                    <a:solidFill>
                      <a:srgbClr val="00B050"/>
                    </a:solidFill>
                    <a:latin typeface="Arial" panose="020B0604020202020204" pitchFamily="34" charset="0"/>
                    <a:ea typeface="맑은 고딕" panose="020B0503020000020004" pitchFamily="34" charset="-127"/>
                    <a:cs typeface="Arial" panose="020B0604020202020204" pitchFamily="34" charset="0"/>
                  </a:rPr>
                  <a:t>, H</a:t>
                </a:r>
                <a:r>
                  <a:rPr lang="en-US" altLang="ko-KR" sz="2000" baseline="-25000" dirty="0">
                    <a:solidFill>
                      <a:srgbClr val="00B050"/>
                    </a:solidFill>
                    <a:latin typeface="Arial" panose="020B0604020202020204" pitchFamily="34" charset="0"/>
                    <a:ea typeface="맑은 고딕" panose="020B0503020000020004" pitchFamily="34" charset="-127"/>
                    <a:cs typeface="Arial" panose="020B0604020202020204" pitchFamily="34" charset="0"/>
                  </a:rPr>
                  <a:t>2</a:t>
                </a:r>
                <a:r>
                  <a:rPr lang="en-US" altLang="ko-KR" sz="2000" dirty="0">
                    <a:solidFill>
                      <a:srgbClr val="00B050"/>
                    </a:solidFill>
                    <a:latin typeface="Arial" panose="020B0604020202020204" pitchFamily="34" charset="0"/>
                    <a:ea typeface="맑은 고딕" panose="020B0503020000020004" pitchFamily="34" charset="-127"/>
                    <a:cs typeface="Arial" panose="020B0604020202020204" pitchFamily="34" charset="0"/>
                  </a:rPr>
                  <a:t>O</a:t>
                </a:r>
                <a:endPar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endParaRPr>
              </a:p>
              <a:p>
                <a:pPr marL="457200" indent="-457200">
                  <a:lnSpc>
                    <a:spcPct val="80000"/>
                  </a:lnSpc>
                  <a:spcAft>
                    <a:spcPts val="600"/>
                  </a:spcAft>
                  <a:buFont typeface="+mj-lt"/>
                  <a:buAutoNum type="arabicPeriod"/>
                </a:pPr>
                <a:r>
                  <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rPr>
                  <a:t>Need </a:t>
                </a:r>
                <a:r>
                  <a:rPr lang="en-US" altLang="ko-KR" sz="2000" u="sng" dirty="0">
                    <a:solidFill>
                      <a:prstClr val="black"/>
                    </a:solidFill>
                    <a:latin typeface="Arial" panose="020B0604020202020204" pitchFamily="34" charset="0"/>
                    <a:ea typeface="맑은 고딕" panose="020B0503020000020004" pitchFamily="34" charset="-127"/>
                    <a:cs typeface="Arial" panose="020B0604020202020204" pitchFamily="34" charset="0"/>
                  </a:rPr>
                  <a:t>accurate radiometric calibration across the spectral range</a:t>
                </a:r>
              </a:p>
              <a:p>
                <a:pPr marL="457200" indent="-457200">
                  <a:spcAft>
                    <a:spcPts val="600"/>
                  </a:spcAft>
                  <a:buFont typeface="+mj-lt"/>
                  <a:buAutoNum type="arabicPeriod"/>
                </a:pPr>
                <a:r>
                  <a:rPr lang="en-US" altLang="ko-KR" sz="2000" u="sng" dirty="0">
                    <a:solidFill>
                      <a:prstClr val="black"/>
                    </a:solidFill>
                    <a:latin typeface="Arial" panose="020B0604020202020204" pitchFamily="34" charset="0"/>
                    <a:ea typeface="맑은 고딕" panose="020B0503020000020004" pitchFamily="34" charset="-127"/>
                    <a:cs typeface="Arial" panose="020B0604020202020204" pitchFamily="34" charset="0"/>
                  </a:rPr>
                  <a:t>Expensive RTM calculations at </a:t>
                </a:r>
                <a:r>
                  <a:rPr lang="zh-CN" altLang="en-US" sz="2000" u="sng" dirty="0">
                    <a:solidFill>
                      <a:prstClr val="black"/>
                    </a:solidFill>
                    <a:latin typeface="Arial" panose="020B0604020202020204" pitchFamily="34" charset="0"/>
                    <a:ea typeface="宋体" panose="02010600030101010101" pitchFamily="2" charset="-122"/>
                    <a:cs typeface="Arial" panose="020B0604020202020204" pitchFamily="34" charset="0"/>
                  </a:rPr>
                  <a:t>～</a:t>
                </a:r>
                <a:r>
                  <a:rPr lang="en-US" altLang="ko-KR" sz="2000" u="sng" dirty="0">
                    <a:solidFill>
                      <a:prstClr val="black"/>
                    </a:solidFill>
                    <a:latin typeface="Arial" panose="020B0604020202020204" pitchFamily="34" charset="0"/>
                    <a:ea typeface="맑은 고딕" panose="020B0503020000020004" pitchFamily="34" charset="-127"/>
                    <a:cs typeface="Arial" panose="020B0604020202020204" pitchFamily="34" charset="0"/>
                  </a:rPr>
                  <a:t>80</a:t>
                </a:r>
                <a:r>
                  <a:rPr lang="en-US" altLang="zh-CN" sz="2000" u="sng" dirty="0">
                    <a:solidFill>
                      <a:prstClr val="black"/>
                    </a:solidFill>
                    <a:latin typeface="Arial" panose="020B0604020202020204" pitchFamily="34" charset="0"/>
                    <a:ea typeface="宋体" panose="02010600030101010101" pitchFamily="2" charset="-122"/>
                    <a:cs typeface="Arial" panose="020B0604020202020204" pitchFamily="34" charset="0"/>
                  </a:rPr>
                  <a:t>0</a:t>
                </a:r>
                <a:r>
                  <a:rPr lang="en-US" altLang="ko-KR" sz="2000" u="sng" dirty="0">
                    <a:solidFill>
                      <a:prstClr val="black"/>
                    </a:solidFill>
                    <a:latin typeface="Arial" panose="020B0604020202020204" pitchFamily="34" charset="0"/>
                    <a:ea typeface="맑은 고딕" panose="020B0503020000020004" pitchFamily="34" charset="-127"/>
                    <a:cs typeface="Arial" panose="020B0604020202020204" pitchFamily="34" charset="0"/>
                  </a:rPr>
                  <a:t> </a:t>
                </a:r>
                <a14:m>
                  <m:oMath xmlns:m="http://schemas.openxmlformats.org/officeDocument/2006/math">
                    <m:r>
                      <m:rPr>
                        <m:sty m:val="p"/>
                      </m:rPr>
                      <a:rPr lang="en-US" altLang="ko-KR" sz="2000" u="sng" dirty="0">
                        <a:solidFill>
                          <a:prstClr val="black"/>
                        </a:solidFill>
                        <a:latin typeface="Cambria Math" panose="02040503050406030204" pitchFamily="18" charset="0"/>
                        <a:ea typeface="맑은 고딕" panose="020B0503020000020004" pitchFamily="34" charset="-127"/>
                        <a:cs typeface="Arial" panose="020B0604020202020204" pitchFamily="34" charset="0"/>
                      </a:rPr>
                      <m:t>wavelengths</m:t>
                    </m:r>
                  </m:oMath>
                </a14:m>
                <a:r>
                  <a:rPr lang="en-US" altLang="ko-KR" sz="2000" u="sng" dirty="0">
                    <a:solidFill>
                      <a:prstClr val="black"/>
                    </a:solidFill>
                    <a:latin typeface="Arial" panose="020B0604020202020204" pitchFamily="34" charset="0"/>
                    <a:ea typeface="맑은 고딕" panose="020B0503020000020004" pitchFamily="34" charset="-127"/>
                    <a:cs typeface="Arial" panose="020B0604020202020204" pitchFamily="34" charset="0"/>
                  </a:rPr>
                  <a:t> </a:t>
                </a:r>
                <a:r>
                  <a:rPr lang="en-US" altLang="ko-KR" sz="2000" dirty="0">
                    <a:solidFill>
                      <a:prstClr val="black"/>
                    </a:solidFill>
                    <a:latin typeface="Arial" panose="020B0604020202020204" pitchFamily="34" charset="0"/>
                    <a:ea typeface="맑은 고딕" panose="020B0503020000020004" pitchFamily="34" charset="-127"/>
                    <a:cs typeface="Arial" panose="020B0604020202020204" pitchFamily="34" charset="0"/>
                  </a:rPr>
                  <a:t>(line-by-line calculations at 0.002 nm in the visible)</a:t>
                </a:r>
              </a:p>
            </p:txBody>
          </p:sp>
        </mc:Choice>
        <mc:Fallback xmlns="">
          <p:sp>
            <p:nvSpPr>
              <p:cNvPr id="11" name="직사각형 10">
                <a:extLst>
                  <a:ext uri="{FF2B5EF4-FFF2-40B4-BE49-F238E27FC236}">
                    <a16:creationId xmlns:a16="http://schemas.microsoft.com/office/drawing/2014/main" id="{E318624E-1BF1-0217-D8A4-854CC2BFB36C}"/>
                  </a:ext>
                </a:extLst>
              </p:cNvPr>
              <p:cNvSpPr>
                <a:spLocks noRot="1" noChangeAspect="1" noMove="1" noResize="1" noEditPoints="1" noAdjustHandles="1" noChangeArrowheads="1" noChangeShapeType="1" noTextEdit="1"/>
              </p:cNvSpPr>
              <p:nvPr/>
            </p:nvSpPr>
            <p:spPr>
              <a:xfrm>
                <a:off x="1" y="4103400"/>
                <a:ext cx="12192000" cy="2200602"/>
              </a:xfrm>
              <a:prstGeom prst="rect">
                <a:avLst/>
              </a:prstGeom>
              <a:blipFill>
                <a:blip r:embed="rId2"/>
                <a:stretch>
                  <a:fillRect l="-416" t="-1724" r="-416" b="-4598"/>
                </a:stretch>
              </a:blipFill>
              <a:ln>
                <a:noFill/>
              </a:ln>
            </p:spPr>
            <p:txBody>
              <a:bodyPr/>
              <a:lstStyle/>
              <a:p>
                <a:r>
                  <a:rPr lang="en-US">
                    <a:noFill/>
                  </a:rPr>
                  <a:t> </a:t>
                </a:r>
              </a:p>
            </p:txBody>
          </p:sp>
        </mc:Fallback>
      </mc:AlternateContent>
      <p:grpSp>
        <p:nvGrpSpPr>
          <p:cNvPr id="17" name="Group 10">
            <a:extLst>
              <a:ext uri="{FF2B5EF4-FFF2-40B4-BE49-F238E27FC236}">
                <a16:creationId xmlns:a16="http://schemas.microsoft.com/office/drawing/2014/main" id="{B24D6E8B-0CE5-523C-0EE1-180E0AE34006}"/>
              </a:ext>
            </a:extLst>
          </p:cNvPr>
          <p:cNvGrpSpPr/>
          <p:nvPr/>
        </p:nvGrpSpPr>
        <p:grpSpPr>
          <a:xfrm>
            <a:off x="778933" y="1168400"/>
            <a:ext cx="5350825" cy="3007373"/>
            <a:chOff x="563228" y="1065476"/>
            <a:chExt cx="7449248" cy="5747631"/>
          </a:xfrm>
        </p:grpSpPr>
        <p:pic>
          <p:nvPicPr>
            <p:cNvPr id="18" name="Picture 11" descr="GOME-albedos-with desert.PNG">
              <a:extLst>
                <a:ext uri="{FF2B5EF4-FFF2-40B4-BE49-F238E27FC236}">
                  <a16:creationId xmlns:a16="http://schemas.microsoft.com/office/drawing/2014/main" id="{6BA074C1-BF0A-21D1-8DC2-D0308A78D5DA}"/>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5503" t="9768" r="13031" b="5220"/>
            <a:stretch/>
          </p:blipFill>
          <p:spPr>
            <a:xfrm>
              <a:off x="563228" y="1065476"/>
              <a:ext cx="7449248" cy="5747631"/>
            </a:xfrm>
            <a:prstGeom prst="rect">
              <a:avLst/>
            </a:prstGeom>
          </p:spPr>
        </p:pic>
        <p:sp>
          <p:nvSpPr>
            <p:cNvPr id="19" name="Rectangle 12">
              <a:extLst>
                <a:ext uri="{FF2B5EF4-FFF2-40B4-BE49-F238E27FC236}">
                  <a16:creationId xmlns:a16="http://schemas.microsoft.com/office/drawing/2014/main" id="{1F58A8C7-B07B-1283-52E5-5010BFDFB830}"/>
                </a:ext>
              </a:extLst>
            </p:cNvPr>
            <p:cNvSpPr/>
            <p:nvPr/>
          </p:nvSpPr>
          <p:spPr>
            <a:xfrm>
              <a:off x="2143372" y="1524001"/>
              <a:ext cx="451470" cy="4365624"/>
            </a:xfrm>
            <a:prstGeom prst="rect">
              <a:avLst/>
            </a:prstGeom>
            <a:noFill/>
            <a:ln w="76200">
              <a:solidFill>
                <a:srgbClr val="7030A0">
                  <a:alpha val="50196"/>
                </a:srgbClr>
              </a:solidFill>
              <a:prstDash val="solid"/>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prstClr val="white"/>
                  </a:solidFill>
                  <a:latin typeface="Arial" panose="020B0604020202020204" pitchFamily="34" charset="0"/>
                  <a:cs typeface="Arial" panose="020B0604020202020204" pitchFamily="34" charset="0"/>
                </a:rPr>
                <a:t>        </a:t>
              </a:r>
            </a:p>
          </p:txBody>
        </p:sp>
        <p:sp>
          <p:nvSpPr>
            <p:cNvPr id="20" name="Rectangle 13">
              <a:extLst>
                <a:ext uri="{FF2B5EF4-FFF2-40B4-BE49-F238E27FC236}">
                  <a16:creationId xmlns:a16="http://schemas.microsoft.com/office/drawing/2014/main" id="{7BA1672F-EA26-B4A1-0788-3892C38A48C4}"/>
                </a:ext>
              </a:extLst>
            </p:cNvPr>
            <p:cNvSpPr/>
            <p:nvPr/>
          </p:nvSpPr>
          <p:spPr>
            <a:xfrm>
              <a:off x="4701699" y="1499259"/>
              <a:ext cx="1128674" cy="4365624"/>
            </a:xfrm>
            <a:prstGeom prst="rect">
              <a:avLst/>
            </a:prstGeom>
            <a:noFill/>
            <a:ln w="76200">
              <a:solidFill>
                <a:srgbClr val="00B050">
                  <a:alpha val="50196"/>
                </a:srgbClr>
              </a:solidFill>
              <a:prstDash val="solid"/>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rgbClr val="00B050"/>
                  </a:solidFill>
                  <a:latin typeface="Arial" panose="020B0604020202020204" pitchFamily="34" charset="0"/>
                  <a:cs typeface="Arial" panose="020B0604020202020204" pitchFamily="34" charset="0"/>
                </a:rPr>
                <a:t>          </a:t>
              </a:r>
            </a:p>
          </p:txBody>
        </p:sp>
      </p:grpSp>
      <p:pic>
        <p:nvPicPr>
          <p:cNvPr id="21" name="Picture 7">
            <a:extLst>
              <a:ext uri="{FF2B5EF4-FFF2-40B4-BE49-F238E27FC236}">
                <a16:creationId xmlns:a16="http://schemas.microsoft.com/office/drawing/2014/main" id="{6D82A6AA-B5B2-E5CE-5FE3-6BFC48BE7E6B}"/>
              </a:ext>
            </a:extLst>
          </p:cNvPr>
          <p:cNvPicPr/>
          <p:nvPr/>
        </p:nvPicPr>
        <p:blipFill rotWithShape="1">
          <a:blip r:embed="rId4">
            <a:extLst>
              <a:ext uri="{28A0092B-C50C-407E-A947-70E740481C1C}">
                <a14:useLocalDpi xmlns:a14="http://schemas.microsoft.com/office/drawing/2010/main" val="0"/>
              </a:ext>
            </a:extLst>
          </a:blip>
          <a:srcRect l="8691" t="37404" r="17167" b="24503"/>
          <a:stretch/>
        </p:blipFill>
        <p:spPr bwMode="auto">
          <a:xfrm>
            <a:off x="6417733" y="1168399"/>
            <a:ext cx="4038600" cy="2709333"/>
          </a:xfrm>
          <a:prstGeom prst="rect">
            <a:avLst/>
          </a:prstGeom>
          <a:ln>
            <a:noFill/>
          </a:ln>
          <a:extLst>
            <a:ext uri="{FAA26D3D-D897-4be2-8F04-BA451C77F1D7}">
              <ma14:placeholderFlag xmlns="" xmlns:ma14="http://schemas.microsoft.com/office/mac/drawingml/2011/main"/>
            </a:ext>
            <a:ext uri="{53640926-AAD7-44d8-BBD7-CCE9431645EC}">
              <a14:shadowObscured xmlns="" xmlns:a14="http://schemas.microsoft.com/office/drawing/2010/main"/>
            </a:ext>
          </a:extLst>
        </p:spPr>
      </p:pic>
    </p:spTree>
    <p:extLst>
      <p:ext uri="{BB962C8B-B14F-4D97-AF65-F5344CB8AC3E}">
        <p14:creationId xmlns:p14="http://schemas.microsoft.com/office/powerpoint/2010/main" val="11490385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85432F-1FB7-1C02-098A-8BC096C53145}"/>
              </a:ext>
            </a:extLst>
          </p:cNvPr>
          <p:cNvSpPr txBox="1"/>
          <p:nvPr/>
        </p:nvSpPr>
        <p:spPr>
          <a:xfrm>
            <a:off x="-1" y="198511"/>
            <a:ext cx="12182783"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n-ea"/>
                <a:cs typeface="+mn-cs"/>
              </a:rPr>
              <a:t>TEMPO Aerosol Retrieval</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9" name="Slide Number Placeholder 5">
            <a:extLst>
              <a:ext uri="{FF2B5EF4-FFF2-40B4-BE49-F238E27FC236}">
                <a16:creationId xmlns:a16="http://schemas.microsoft.com/office/drawing/2014/main" id="{506B5C9D-8359-7771-2F4B-D55EE54AF9B5}"/>
              </a:ext>
            </a:extLst>
          </p:cNvPr>
          <p:cNvSpPr>
            <a:spLocks noGrp="1"/>
          </p:cNvSpPr>
          <p:nvPr>
            <p:ph type="sldNum" sz="quarter" idx="12"/>
          </p:nvPr>
        </p:nvSpPr>
        <p:spPr>
          <a:xfrm>
            <a:off x="9448800" y="6621140"/>
            <a:ext cx="2743200" cy="182880"/>
          </a:xfrm>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31</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pic>
        <p:nvPicPr>
          <p:cNvPr id="10" name="Picture 9" descr="A screenshot of a computer screen&#10;&#10;Description automatically generated">
            <a:extLst>
              <a:ext uri="{FF2B5EF4-FFF2-40B4-BE49-F238E27FC236}">
                <a16:creationId xmlns:a16="http://schemas.microsoft.com/office/drawing/2014/main" id="{9F8B275B-DFB7-6238-9BBD-871A16FF7071}"/>
              </a:ext>
            </a:extLst>
          </p:cNvPr>
          <p:cNvPicPr>
            <a:picLocks noChangeAspect="1"/>
          </p:cNvPicPr>
          <p:nvPr/>
        </p:nvPicPr>
        <p:blipFill>
          <a:blip r:embed="rId2"/>
          <a:stretch>
            <a:fillRect/>
          </a:stretch>
        </p:blipFill>
        <p:spPr>
          <a:xfrm>
            <a:off x="1259389" y="1137193"/>
            <a:ext cx="9664002" cy="5436001"/>
          </a:xfrm>
          <a:prstGeom prst="rect">
            <a:avLst/>
          </a:prstGeom>
        </p:spPr>
      </p:pic>
      <p:sp>
        <p:nvSpPr>
          <p:cNvPr id="12" name="TextBox 11">
            <a:extLst>
              <a:ext uri="{FF2B5EF4-FFF2-40B4-BE49-F238E27FC236}">
                <a16:creationId xmlns:a16="http://schemas.microsoft.com/office/drawing/2014/main" id="{AC21F727-B293-96F4-EA94-97F0D9D139C9}"/>
              </a:ext>
            </a:extLst>
          </p:cNvPr>
          <p:cNvSpPr txBox="1"/>
          <p:nvPr/>
        </p:nvSpPr>
        <p:spPr>
          <a:xfrm>
            <a:off x="2474534" y="6573194"/>
            <a:ext cx="7233712" cy="369332"/>
          </a:xfrm>
          <a:prstGeom prst="rect">
            <a:avLst/>
          </a:prstGeom>
          <a:noFill/>
        </p:spPr>
        <p:txBody>
          <a:bodyPr wrap="none" rtlCol="0">
            <a:spAutoFit/>
          </a:bodyPr>
          <a:lstStyle/>
          <a:p>
            <a:r>
              <a:rPr lang="en-US" b="1" dirty="0"/>
              <a:t>Credits: NOAA </a:t>
            </a:r>
            <a:r>
              <a:rPr lang="en-US" b="1" dirty="0" err="1"/>
              <a:t>GeoXO</a:t>
            </a:r>
            <a:r>
              <a:rPr lang="en-US" b="1" dirty="0"/>
              <a:t> Team, H. Zhang, P. </a:t>
            </a:r>
            <a:r>
              <a:rPr lang="en-US" b="1" dirty="0" err="1"/>
              <a:t>Ciren</a:t>
            </a:r>
            <a:r>
              <a:rPr lang="en-US" b="1" dirty="0"/>
              <a:t>, Z. Wei and S. </a:t>
            </a:r>
            <a:r>
              <a:rPr lang="en-US" b="1" dirty="0" err="1"/>
              <a:t>Kondragunta</a:t>
            </a:r>
            <a:endParaRPr lang="en-US" b="1" dirty="0"/>
          </a:p>
        </p:txBody>
      </p:sp>
    </p:spTree>
    <p:extLst>
      <p:ext uri="{BB962C8B-B14F-4D97-AF65-F5344CB8AC3E}">
        <p14:creationId xmlns:p14="http://schemas.microsoft.com/office/powerpoint/2010/main" val="6865747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85432F-1FB7-1C02-098A-8BC096C53145}"/>
              </a:ext>
            </a:extLst>
          </p:cNvPr>
          <p:cNvSpPr txBox="1"/>
          <p:nvPr/>
        </p:nvSpPr>
        <p:spPr>
          <a:xfrm>
            <a:off x="-1" y="198511"/>
            <a:ext cx="12182783"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n-ea"/>
                <a:cs typeface="+mn-cs"/>
              </a:rPr>
              <a:t>City Lights</a:t>
            </a:r>
            <a:r>
              <a:rPr lang="en-US" sz="3600" dirty="0">
                <a:solidFill>
                  <a:prstClr val="white"/>
                </a:solidFill>
                <a:latin typeface="Calibri"/>
              </a:rPr>
              <a:t> &amp; </a:t>
            </a:r>
            <a:r>
              <a:rPr kumimoji="0" lang="en-US" sz="3600" b="0" i="0" u="none" strike="noStrike" kern="1200" cap="none" spc="0" normalizeH="0" baseline="0" noProof="0" dirty="0">
                <a:ln>
                  <a:noFill/>
                </a:ln>
                <a:solidFill>
                  <a:prstClr val="white"/>
                </a:solidFill>
                <a:effectLst/>
                <a:uLnTx/>
                <a:uFillTx/>
                <a:latin typeface="Calibri"/>
                <a:ea typeface="+mn-ea"/>
                <a:cs typeface="+mn-cs"/>
              </a:rPr>
              <a:t>Aurora</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9" name="Slide Number Placeholder 5">
            <a:extLst>
              <a:ext uri="{FF2B5EF4-FFF2-40B4-BE49-F238E27FC236}">
                <a16:creationId xmlns:a16="http://schemas.microsoft.com/office/drawing/2014/main" id="{506B5C9D-8359-7771-2F4B-D55EE54AF9B5}"/>
              </a:ext>
            </a:extLst>
          </p:cNvPr>
          <p:cNvSpPr>
            <a:spLocks noGrp="1"/>
          </p:cNvSpPr>
          <p:nvPr>
            <p:ph type="sldNum" sz="quarter" idx="12"/>
          </p:nvPr>
        </p:nvSpPr>
        <p:spPr>
          <a:xfrm>
            <a:off x="9448800" y="6621140"/>
            <a:ext cx="2743200" cy="182880"/>
          </a:xfrm>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32</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
        <p:nvSpPr>
          <p:cNvPr id="3" name="TextBox 2">
            <a:extLst>
              <a:ext uri="{FF2B5EF4-FFF2-40B4-BE49-F238E27FC236}">
                <a16:creationId xmlns:a16="http://schemas.microsoft.com/office/drawing/2014/main" id="{A10D4BAF-C08E-32D1-F85E-AE6015D7F5FC}"/>
              </a:ext>
            </a:extLst>
          </p:cNvPr>
          <p:cNvSpPr txBox="1"/>
          <p:nvPr/>
        </p:nvSpPr>
        <p:spPr>
          <a:xfrm>
            <a:off x="2562596" y="6451863"/>
            <a:ext cx="1587807" cy="338554"/>
          </a:xfrm>
          <a:prstGeom prst="rect">
            <a:avLst/>
          </a:prstGeom>
          <a:noFill/>
        </p:spPr>
        <p:txBody>
          <a:bodyPr wrap="none" rtlCol="0">
            <a:spAutoFit/>
          </a:bodyPr>
          <a:lstStyle/>
          <a:p>
            <a:r>
              <a:rPr lang="en-US" sz="1600" dirty="0"/>
              <a:t>[Credit: Jim </a:t>
            </a:r>
            <a:r>
              <a:rPr lang="en-US" sz="1600" dirty="0" err="1"/>
              <a:t>Carr</a:t>
            </a:r>
            <a:r>
              <a:rPr lang="en-US" sz="1600" dirty="0"/>
              <a:t>]</a:t>
            </a:r>
          </a:p>
        </p:txBody>
      </p:sp>
      <p:grpSp>
        <p:nvGrpSpPr>
          <p:cNvPr id="4" name="Group 3">
            <a:extLst>
              <a:ext uri="{FF2B5EF4-FFF2-40B4-BE49-F238E27FC236}">
                <a16:creationId xmlns:a16="http://schemas.microsoft.com/office/drawing/2014/main" id="{A9EFEA95-60BC-E6F7-8F18-2381FD69C008}"/>
              </a:ext>
            </a:extLst>
          </p:cNvPr>
          <p:cNvGrpSpPr/>
          <p:nvPr/>
        </p:nvGrpSpPr>
        <p:grpSpPr>
          <a:xfrm>
            <a:off x="-489254" y="1176867"/>
            <a:ext cx="8473322" cy="5203222"/>
            <a:chOff x="1668086" y="996688"/>
            <a:chExt cx="8864930" cy="5286188"/>
          </a:xfrm>
        </p:grpSpPr>
        <p:sp>
          <p:nvSpPr>
            <p:cNvPr id="10" name="TextBox 9">
              <a:extLst>
                <a:ext uri="{FF2B5EF4-FFF2-40B4-BE49-F238E27FC236}">
                  <a16:creationId xmlns:a16="http://schemas.microsoft.com/office/drawing/2014/main" id="{EC1B5969-C8DB-D40C-10CD-B54F80CD19C0}"/>
                </a:ext>
              </a:extLst>
            </p:cNvPr>
            <p:cNvSpPr txBox="1"/>
            <p:nvPr/>
          </p:nvSpPr>
          <p:spPr>
            <a:xfrm>
              <a:off x="1676399" y="5944322"/>
              <a:ext cx="8856617" cy="338554"/>
            </a:xfrm>
            <a:prstGeom prst="rect">
              <a:avLst/>
            </a:prstGeom>
            <a:noFill/>
          </p:spPr>
          <p:txBody>
            <a:bodyPr wrap="square" rtlCol="0">
              <a:spAutoFit/>
            </a:bodyPr>
            <a:lstStyle/>
            <a:p>
              <a:pPr algn="ctr"/>
              <a:r>
                <a:rPr lang="en-US" sz="1600" dirty="0"/>
                <a:t>Radiance derivation </a:t>
              </a:r>
              <a:r>
                <a:rPr lang="en-US" sz="1600" dirty="0">
                  <a:sym typeface="Wingdings" pitchFamily="2" charset="2"/>
                </a:rPr>
                <a:t> Post-processing (de-speckling, de-streaking, etc.)  Composite</a:t>
              </a:r>
              <a:endParaRPr lang="en-US" sz="1600" dirty="0"/>
            </a:p>
          </p:txBody>
        </p:sp>
        <p:grpSp>
          <p:nvGrpSpPr>
            <p:cNvPr id="12" name="Group 11">
              <a:extLst>
                <a:ext uri="{FF2B5EF4-FFF2-40B4-BE49-F238E27FC236}">
                  <a16:creationId xmlns:a16="http://schemas.microsoft.com/office/drawing/2014/main" id="{17E16871-3E05-3A1E-7D29-96A203C5C6F4}"/>
                </a:ext>
              </a:extLst>
            </p:cNvPr>
            <p:cNvGrpSpPr/>
            <p:nvPr/>
          </p:nvGrpSpPr>
          <p:grpSpPr>
            <a:xfrm>
              <a:off x="2209800" y="1315974"/>
              <a:ext cx="7772400" cy="4578590"/>
              <a:chOff x="2209800" y="1232847"/>
              <a:chExt cx="7772400" cy="4578590"/>
            </a:xfrm>
          </p:grpSpPr>
          <p:pic>
            <p:nvPicPr>
              <p:cNvPr id="14" name="Picture 13">
                <a:extLst>
                  <a:ext uri="{FF2B5EF4-FFF2-40B4-BE49-F238E27FC236}">
                    <a16:creationId xmlns:a16="http://schemas.microsoft.com/office/drawing/2014/main" id="{D84EFAE9-EF29-C895-A58A-1760E0C64684}"/>
                  </a:ext>
                </a:extLst>
              </p:cNvPr>
              <p:cNvPicPr>
                <a:picLocks noChangeAspect="1"/>
              </p:cNvPicPr>
              <p:nvPr/>
            </p:nvPicPr>
            <p:blipFill>
              <a:blip r:embed="rId2"/>
              <a:stretch>
                <a:fillRect/>
              </a:stretch>
            </p:blipFill>
            <p:spPr>
              <a:xfrm>
                <a:off x="2209800" y="1232847"/>
                <a:ext cx="7772400" cy="3057287"/>
              </a:xfrm>
              <a:prstGeom prst="rect">
                <a:avLst/>
              </a:prstGeom>
            </p:spPr>
          </p:pic>
          <p:pic>
            <p:nvPicPr>
              <p:cNvPr id="15" name="Picture 14">
                <a:extLst>
                  <a:ext uri="{FF2B5EF4-FFF2-40B4-BE49-F238E27FC236}">
                    <a16:creationId xmlns:a16="http://schemas.microsoft.com/office/drawing/2014/main" id="{A0F39339-1788-6F27-0A35-151AD46BB712}"/>
                  </a:ext>
                </a:extLst>
              </p:cNvPr>
              <p:cNvPicPr>
                <a:picLocks noChangeAspect="1"/>
              </p:cNvPicPr>
              <p:nvPr/>
            </p:nvPicPr>
            <p:blipFill>
              <a:blip r:embed="rId3"/>
              <a:stretch>
                <a:fillRect/>
              </a:stretch>
            </p:blipFill>
            <p:spPr>
              <a:xfrm>
                <a:off x="2209800" y="4289970"/>
                <a:ext cx="7772400" cy="1521467"/>
              </a:xfrm>
              <a:prstGeom prst="rect">
                <a:avLst/>
              </a:prstGeom>
            </p:spPr>
          </p:pic>
        </p:grpSp>
        <p:sp>
          <p:nvSpPr>
            <p:cNvPr id="13" name="TextBox 12">
              <a:extLst>
                <a:ext uri="{FF2B5EF4-FFF2-40B4-BE49-F238E27FC236}">
                  <a16:creationId xmlns:a16="http://schemas.microsoft.com/office/drawing/2014/main" id="{F11800DD-BA08-75CB-F79F-B01324E65D17}"/>
                </a:ext>
              </a:extLst>
            </p:cNvPr>
            <p:cNvSpPr txBox="1"/>
            <p:nvPr/>
          </p:nvSpPr>
          <p:spPr>
            <a:xfrm>
              <a:off x="1668086" y="996688"/>
              <a:ext cx="8856617" cy="338554"/>
            </a:xfrm>
            <a:prstGeom prst="rect">
              <a:avLst/>
            </a:prstGeom>
            <a:noFill/>
          </p:spPr>
          <p:txBody>
            <a:bodyPr wrap="square" rtlCol="0">
              <a:spAutoFit/>
            </a:bodyPr>
            <a:lstStyle/>
            <a:p>
              <a:pPr algn="ctr"/>
              <a:r>
                <a:rPr lang="en-US" sz="1600" b="1" dirty="0"/>
                <a:t>Clearest-Sky Composite 1–12 February 2024</a:t>
              </a:r>
            </a:p>
          </p:txBody>
        </p:sp>
      </p:grpSp>
      <p:pic>
        <p:nvPicPr>
          <p:cNvPr id="16" name="Content Placeholder 4">
            <a:extLst>
              <a:ext uri="{FF2B5EF4-FFF2-40B4-BE49-F238E27FC236}">
                <a16:creationId xmlns:a16="http://schemas.microsoft.com/office/drawing/2014/main" id="{F5437AD2-53ED-11EB-D6AB-C460E0949263}"/>
              </a:ext>
            </a:extLst>
          </p:cNvPr>
          <p:cNvPicPr>
            <a:picLocks noChangeAspect="1"/>
          </p:cNvPicPr>
          <p:nvPr/>
        </p:nvPicPr>
        <p:blipFill>
          <a:blip r:embed="rId4"/>
          <a:stretch>
            <a:fillRect/>
          </a:stretch>
        </p:blipFill>
        <p:spPr>
          <a:xfrm>
            <a:off x="7552802" y="1625545"/>
            <a:ext cx="4629980" cy="4204039"/>
          </a:xfrm>
          <a:prstGeom prst="rect">
            <a:avLst/>
          </a:prstGeom>
        </p:spPr>
      </p:pic>
      <p:sp>
        <p:nvSpPr>
          <p:cNvPr id="17" name="TextBox 16">
            <a:extLst>
              <a:ext uri="{FF2B5EF4-FFF2-40B4-BE49-F238E27FC236}">
                <a16:creationId xmlns:a16="http://schemas.microsoft.com/office/drawing/2014/main" id="{AFDABCB8-8F01-8B7E-F351-665E95F71EB4}"/>
              </a:ext>
            </a:extLst>
          </p:cNvPr>
          <p:cNvSpPr txBox="1"/>
          <p:nvPr/>
        </p:nvSpPr>
        <p:spPr>
          <a:xfrm>
            <a:off x="9023374" y="1223614"/>
            <a:ext cx="1909049" cy="369332"/>
          </a:xfrm>
          <a:prstGeom prst="rect">
            <a:avLst/>
          </a:prstGeom>
          <a:noFill/>
        </p:spPr>
        <p:txBody>
          <a:bodyPr wrap="none" rtlCol="0">
            <a:spAutoFit/>
          </a:bodyPr>
          <a:lstStyle/>
          <a:p>
            <a:r>
              <a:rPr lang="en-US" b="1" dirty="0"/>
              <a:t>Oxygen at 558 nm</a:t>
            </a:r>
          </a:p>
        </p:txBody>
      </p:sp>
    </p:spTree>
    <p:extLst>
      <p:ext uri="{BB962C8B-B14F-4D97-AF65-F5344CB8AC3E}">
        <p14:creationId xmlns:p14="http://schemas.microsoft.com/office/powerpoint/2010/main" val="10949265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85432F-1FB7-1C02-098A-8BC096C53145}"/>
              </a:ext>
            </a:extLst>
          </p:cNvPr>
          <p:cNvSpPr txBox="1"/>
          <p:nvPr/>
        </p:nvSpPr>
        <p:spPr>
          <a:xfrm>
            <a:off x="-1" y="198511"/>
            <a:ext cx="12182783"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n-ea"/>
                <a:cs typeface="+mn-cs"/>
              </a:rPr>
              <a:t>City Lights</a:t>
            </a:r>
            <a:r>
              <a:rPr lang="en-US" sz="3600" dirty="0">
                <a:solidFill>
                  <a:prstClr val="white"/>
                </a:solidFill>
                <a:latin typeface="Calibri"/>
              </a:rPr>
              <a:t> Spectral Classification</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9" name="Slide Number Placeholder 5">
            <a:extLst>
              <a:ext uri="{FF2B5EF4-FFF2-40B4-BE49-F238E27FC236}">
                <a16:creationId xmlns:a16="http://schemas.microsoft.com/office/drawing/2014/main" id="{506B5C9D-8359-7771-2F4B-D55EE54AF9B5}"/>
              </a:ext>
            </a:extLst>
          </p:cNvPr>
          <p:cNvSpPr>
            <a:spLocks noGrp="1"/>
          </p:cNvSpPr>
          <p:nvPr>
            <p:ph type="sldNum" sz="quarter" idx="12"/>
          </p:nvPr>
        </p:nvSpPr>
        <p:spPr>
          <a:xfrm>
            <a:off x="9448800" y="6621140"/>
            <a:ext cx="2743200" cy="182880"/>
          </a:xfrm>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33</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
        <p:nvSpPr>
          <p:cNvPr id="3" name="TextBox 2">
            <a:extLst>
              <a:ext uri="{FF2B5EF4-FFF2-40B4-BE49-F238E27FC236}">
                <a16:creationId xmlns:a16="http://schemas.microsoft.com/office/drawing/2014/main" id="{A10D4BAF-C08E-32D1-F85E-AE6015D7F5FC}"/>
              </a:ext>
            </a:extLst>
          </p:cNvPr>
          <p:cNvSpPr txBox="1"/>
          <p:nvPr/>
        </p:nvSpPr>
        <p:spPr>
          <a:xfrm>
            <a:off x="5297486" y="5684357"/>
            <a:ext cx="1587807" cy="338554"/>
          </a:xfrm>
          <a:prstGeom prst="rect">
            <a:avLst/>
          </a:prstGeom>
          <a:noFill/>
        </p:spPr>
        <p:txBody>
          <a:bodyPr wrap="none" rtlCol="0">
            <a:spAutoFit/>
          </a:bodyPr>
          <a:lstStyle/>
          <a:p>
            <a:r>
              <a:rPr lang="en-US" sz="1600" dirty="0"/>
              <a:t>[Credit: Jim </a:t>
            </a:r>
            <a:r>
              <a:rPr lang="en-US" sz="1600" dirty="0" err="1"/>
              <a:t>Carr</a:t>
            </a:r>
            <a:r>
              <a:rPr lang="en-US" sz="1600" dirty="0"/>
              <a:t>]</a:t>
            </a:r>
          </a:p>
        </p:txBody>
      </p:sp>
      <p:grpSp>
        <p:nvGrpSpPr>
          <p:cNvPr id="2" name="Group 1">
            <a:extLst>
              <a:ext uri="{FF2B5EF4-FFF2-40B4-BE49-F238E27FC236}">
                <a16:creationId xmlns:a16="http://schemas.microsoft.com/office/drawing/2014/main" id="{37D2DBA7-3D74-6EF9-CBB7-010317463A79}"/>
              </a:ext>
            </a:extLst>
          </p:cNvPr>
          <p:cNvGrpSpPr/>
          <p:nvPr/>
        </p:nvGrpSpPr>
        <p:grpSpPr>
          <a:xfrm>
            <a:off x="1" y="1528620"/>
            <a:ext cx="12191998" cy="4239844"/>
            <a:chOff x="1" y="1528620"/>
            <a:chExt cx="12191998" cy="4239844"/>
          </a:xfrm>
        </p:grpSpPr>
        <p:pic>
          <p:nvPicPr>
            <p:cNvPr id="6" name="Picture 5" descr="A close-up of several graphs&#10;&#10;Description automatically generated">
              <a:extLst>
                <a:ext uri="{FF2B5EF4-FFF2-40B4-BE49-F238E27FC236}">
                  <a16:creationId xmlns:a16="http://schemas.microsoft.com/office/drawing/2014/main" id="{3F5C8E6A-4DB1-E2DA-3E5A-6FF9A2CB241C}"/>
                </a:ext>
              </a:extLst>
            </p:cNvPr>
            <p:cNvPicPr>
              <a:picLocks noChangeAspect="1"/>
            </p:cNvPicPr>
            <p:nvPr/>
          </p:nvPicPr>
          <p:blipFill>
            <a:blip r:embed="rId2"/>
            <a:stretch>
              <a:fillRect/>
            </a:stretch>
          </p:blipFill>
          <p:spPr>
            <a:xfrm>
              <a:off x="5920804" y="1995512"/>
              <a:ext cx="6271195" cy="3767725"/>
            </a:xfrm>
            <a:prstGeom prst="rect">
              <a:avLst/>
            </a:prstGeom>
          </p:spPr>
        </p:pic>
        <p:pic>
          <p:nvPicPr>
            <p:cNvPr id="7" name="Picture 6" descr="A close-up of several graphs&#10;&#10;Description automatically generated">
              <a:extLst>
                <a:ext uri="{FF2B5EF4-FFF2-40B4-BE49-F238E27FC236}">
                  <a16:creationId xmlns:a16="http://schemas.microsoft.com/office/drawing/2014/main" id="{E95E0326-1644-A06A-4DF1-FD65335872BC}"/>
                </a:ext>
              </a:extLst>
            </p:cNvPr>
            <p:cNvPicPr>
              <a:picLocks noChangeAspect="1"/>
            </p:cNvPicPr>
            <p:nvPr/>
          </p:nvPicPr>
          <p:blipFill>
            <a:blip r:embed="rId3"/>
            <a:stretch>
              <a:fillRect/>
            </a:stretch>
          </p:blipFill>
          <p:spPr>
            <a:xfrm>
              <a:off x="1" y="1995513"/>
              <a:ext cx="6271195" cy="3772951"/>
            </a:xfrm>
            <a:prstGeom prst="rect">
              <a:avLst/>
            </a:prstGeom>
          </p:spPr>
        </p:pic>
        <p:sp>
          <p:nvSpPr>
            <p:cNvPr id="8" name="TextBox 7">
              <a:extLst>
                <a:ext uri="{FF2B5EF4-FFF2-40B4-BE49-F238E27FC236}">
                  <a16:creationId xmlns:a16="http://schemas.microsoft.com/office/drawing/2014/main" id="{6610C90C-77C3-0C19-2B9B-CEBE7573BFBB}"/>
                </a:ext>
              </a:extLst>
            </p:cNvPr>
            <p:cNvSpPr txBox="1"/>
            <p:nvPr/>
          </p:nvSpPr>
          <p:spPr>
            <a:xfrm>
              <a:off x="2406873" y="1533847"/>
              <a:ext cx="1457450" cy="461665"/>
            </a:xfrm>
            <a:prstGeom prst="rect">
              <a:avLst/>
            </a:prstGeom>
            <a:noFill/>
          </p:spPr>
          <p:txBody>
            <a:bodyPr wrap="none" rtlCol="0">
              <a:spAutoFit/>
            </a:bodyPr>
            <a:lstStyle/>
            <a:p>
              <a:r>
                <a:rPr lang="en-US" sz="2400" b="1" dirty="0"/>
                <a:t>Miami, Fl</a:t>
              </a:r>
            </a:p>
          </p:txBody>
        </p:sp>
        <p:sp>
          <p:nvSpPr>
            <p:cNvPr id="11" name="TextBox 10">
              <a:extLst>
                <a:ext uri="{FF2B5EF4-FFF2-40B4-BE49-F238E27FC236}">
                  <a16:creationId xmlns:a16="http://schemas.microsoft.com/office/drawing/2014/main" id="{D7EFE962-D8E8-F3A7-4962-9E1170E8E6C4}"/>
                </a:ext>
              </a:extLst>
            </p:cNvPr>
            <p:cNvSpPr txBox="1"/>
            <p:nvPr/>
          </p:nvSpPr>
          <p:spPr>
            <a:xfrm>
              <a:off x="7841709" y="1528620"/>
              <a:ext cx="2429383" cy="461665"/>
            </a:xfrm>
            <a:prstGeom prst="rect">
              <a:avLst/>
            </a:prstGeom>
            <a:noFill/>
          </p:spPr>
          <p:txBody>
            <a:bodyPr wrap="none" rtlCol="0">
              <a:spAutoFit/>
            </a:bodyPr>
            <a:lstStyle/>
            <a:p>
              <a:r>
                <a:rPr lang="en-US" sz="2400" b="1" dirty="0"/>
                <a:t>Offshore Flaring</a:t>
              </a:r>
            </a:p>
          </p:txBody>
        </p:sp>
        <p:sp>
          <p:nvSpPr>
            <p:cNvPr id="18" name="TextBox 17">
              <a:extLst>
                <a:ext uri="{FF2B5EF4-FFF2-40B4-BE49-F238E27FC236}">
                  <a16:creationId xmlns:a16="http://schemas.microsoft.com/office/drawing/2014/main" id="{F11CB2C7-EB2D-01CB-42EE-936368F4065F}"/>
                </a:ext>
              </a:extLst>
            </p:cNvPr>
            <p:cNvSpPr txBox="1"/>
            <p:nvPr/>
          </p:nvSpPr>
          <p:spPr>
            <a:xfrm>
              <a:off x="10159068" y="3290500"/>
              <a:ext cx="1487908" cy="276999"/>
            </a:xfrm>
            <a:prstGeom prst="rect">
              <a:avLst/>
            </a:prstGeom>
            <a:noFill/>
          </p:spPr>
          <p:txBody>
            <a:bodyPr wrap="none" rtlCol="0">
              <a:spAutoFit/>
            </a:bodyPr>
            <a:lstStyle/>
            <a:p>
              <a:r>
                <a:rPr lang="en-US" sz="1200" b="1" dirty="0"/>
                <a:t>~1200 K Blackbody</a:t>
              </a:r>
            </a:p>
          </p:txBody>
        </p:sp>
      </p:grpSp>
    </p:spTree>
    <p:extLst>
      <p:ext uri="{BB962C8B-B14F-4D97-AF65-F5344CB8AC3E}">
        <p14:creationId xmlns:p14="http://schemas.microsoft.com/office/powerpoint/2010/main" val="18025045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85432F-1FB7-1C02-098A-8BC096C53145}"/>
              </a:ext>
            </a:extLst>
          </p:cNvPr>
          <p:cNvSpPr txBox="1"/>
          <p:nvPr/>
        </p:nvSpPr>
        <p:spPr>
          <a:xfrm>
            <a:off x="-1" y="198511"/>
            <a:ext cx="12182783"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n-ea"/>
                <a:cs typeface="+mn-cs"/>
              </a:rPr>
              <a:t>TEMPO Spectroscopic Needs</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9" name="Slide Number Placeholder 5">
            <a:extLst>
              <a:ext uri="{FF2B5EF4-FFF2-40B4-BE49-F238E27FC236}">
                <a16:creationId xmlns:a16="http://schemas.microsoft.com/office/drawing/2014/main" id="{506B5C9D-8359-7771-2F4B-D55EE54AF9B5}"/>
              </a:ext>
            </a:extLst>
          </p:cNvPr>
          <p:cNvSpPr>
            <a:spLocks noGrp="1"/>
          </p:cNvSpPr>
          <p:nvPr>
            <p:ph type="sldNum" sz="quarter" idx="12"/>
          </p:nvPr>
        </p:nvSpPr>
        <p:spPr>
          <a:xfrm>
            <a:off x="9448800" y="6621140"/>
            <a:ext cx="2743200" cy="182880"/>
          </a:xfrm>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34</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mc:AlternateContent xmlns:mc="http://schemas.openxmlformats.org/markup-compatibility/2006" xmlns:a14="http://schemas.microsoft.com/office/drawing/2010/main">
        <mc:Choice Requires="a14">
          <p:sp>
            <p:nvSpPr>
              <p:cNvPr id="4" name="Content Placeholder 2">
                <a:extLst>
                  <a:ext uri="{FF2B5EF4-FFF2-40B4-BE49-F238E27FC236}">
                    <a16:creationId xmlns:a16="http://schemas.microsoft.com/office/drawing/2014/main" id="{A8F7EDAE-9384-2786-27DA-87970FFC1F60}"/>
                  </a:ext>
                </a:extLst>
              </p:cNvPr>
              <p:cNvSpPr txBox="1">
                <a:spLocks/>
              </p:cNvSpPr>
              <p:nvPr/>
            </p:nvSpPr>
            <p:spPr>
              <a:xfrm>
                <a:off x="101600" y="1143000"/>
                <a:ext cx="11988800" cy="5410200"/>
              </a:xfrm>
              <a:prstGeom prst="rect">
                <a:avLst/>
              </a:prstGeom>
            </p:spPr>
            <p:txBody>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a:buFont typeface="Wingdings" pitchFamily="2" charset="2"/>
                  <a:buChar char="§"/>
                </a:pPr>
                <a:r>
                  <a:rPr lang="en-US" sz="2200" dirty="0"/>
                  <a:t>O</a:t>
                </a:r>
                <a:r>
                  <a:rPr lang="en-US" sz="2200" baseline="-25000" dirty="0"/>
                  <a:t>3</a:t>
                </a:r>
                <a:r>
                  <a:rPr lang="en-US" sz="2200" dirty="0"/>
                  <a:t> cross section: ESA SEOM-IAS BW (</a:t>
                </a:r>
                <a:r>
                  <a:rPr lang="en-US" sz="2200" dirty="0" err="1"/>
                  <a:t>Birk</a:t>
                </a:r>
                <a:r>
                  <a:rPr lang="en-US" sz="2200" dirty="0"/>
                  <a:t> &amp; Wagner, 2018), only covers 244-346 nm, no visible</a:t>
                </a:r>
              </a:p>
              <a:p>
                <a:pPr>
                  <a:buFont typeface="Wingdings" pitchFamily="2" charset="2"/>
                  <a:buChar char="§"/>
                </a:pPr>
                <a:r>
                  <a:rPr lang="en-US" sz="2200" dirty="0"/>
                  <a:t>O</a:t>
                </a:r>
                <a:r>
                  <a:rPr lang="en-US" sz="2200" baseline="-25000" dirty="0"/>
                  <a:t>2</a:t>
                </a:r>
                <a:r>
                  <a:rPr lang="en-US" sz="2200" dirty="0"/>
                  <a:t>-O</a:t>
                </a:r>
                <a:r>
                  <a:rPr lang="en-US" sz="2200" baseline="-25000" dirty="0"/>
                  <a:t>2</a:t>
                </a:r>
                <a:r>
                  <a:rPr lang="en-US" sz="2200" dirty="0"/>
                  <a:t> cross section and its temperature dependence: (</a:t>
                </a:r>
                <a:r>
                  <a:rPr lang="en-US" sz="2200" dirty="0" err="1"/>
                  <a:t>Finkenzeller</a:t>
                </a:r>
                <a:r>
                  <a:rPr lang="en-US" sz="2200" dirty="0"/>
                  <a:t> and </a:t>
                </a:r>
                <a:r>
                  <a:rPr lang="en-US" sz="2200" dirty="0" err="1"/>
                  <a:t>Vaolkamer</a:t>
                </a:r>
                <a:r>
                  <a:rPr lang="en-US" sz="2200" dirty="0"/>
                  <a:t>, 2022), only covers 297-500 nm at 223, 263, 293 K.</a:t>
                </a:r>
              </a:p>
              <a:p>
                <a:pPr>
                  <a:buFont typeface="Wingdings" pitchFamily="2" charset="2"/>
                  <a:buChar char="§"/>
                </a:pPr>
                <a:r>
                  <a:rPr lang="en-US" sz="2200" dirty="0"/>
                  <a:t>O</a:t>
                </a:r>
                <a:r>
                  <a:rPr lang="en-US" sz="2200" baseline="-25000" dirty="0"/>
                  <a:t>2</a:t>
                </a:r>
                <a:r>
                  <a:rPr lang="en-US" sz="2200" dirty="0"/>
                  <a:t>-B, O</a:t>
                </a:r>
                <a:r>
                  <a:rPr lang="en-US" sz="2200" baseline="-25000" dirty="0"/>
                  <a:t>2</a:t>
                </a:r>
                <a:r>
                  <a:rPr lang="en-US" sz="2200" dirty="0"/>
                  <a:t>-</a:t>
                </a:r>
                <a14:m>
                  <m:oMath xmlns:m="http://schemas.openxmlformats.org/officeDocument/2006/math">
                    <m:r>
                      <a:rPr lang="en-US" sz="2200" i="1" smtClean="0">
                        <a:latin typeface="Cambria Math" panose="02040503050406030204" pitchFamily="18" charset="0"/>
                        <a:ea typeface="Cambria Math" panose="02040503050406030204" pitchFamily="18" charset="0"/>
                      </a:rPr>
                      <m:t>𝛾</m:t>
                    </m:r>
                    <m:r>
                      <a:rPr lang="en-US" sz="2200" b="0" i="1" smtClean="0">
                        <a:latin typeface="Cambria Math" panose="02040503050406030204" pitchFamily="18" charset="0"/>
                        <a:ea typeface="Cambria Math" panose="02040503050406030204" pitchFamily="18" charset="0"/>
                      </a:rPr>
                      <m:t>, </m:t>
                    </m:r>
                  </m:oMath>
                </a14:m>
                <a:r>
                  <a:rPr lang="en-US" sz="2200" dirty="0"/>
                  <a:t>O</a:t>
                </a:r>
                <a:r>
                  <a:rPr lang="en-US" sz="2200" baseline="-25000" dirty="0"/>
                  <a:t>2</a:t>
                </a:r>
                <a:r>
                  <a:rPr lang="en-US" sz="2200" dirty="0"/>
                  <a:t>-</a:t>
                </a:r>
                <a14:m>
                  <m:oMath xmlns:m="http://schemas.openxmlformats.org/officeDocument/2006/math">
                    <m:r>
                      <a:rPr lang="en-US" sz="2200" b="0" i="1" smtClean="0">
                        <a:latin typeface="Cambria Math" panose="02040503050406030204" pitchFamily="18" charset="0"/>
                        <a:ea typeface="Cambria Math" panose="02040503050406030204" pitchFamily="18" charset="0"/>
                      </a:rPr>
                      <m:t>𝐷</m:t>
                    </m:r>
                    <m:r>
                      <a:rPr lang="en-US" sz="2200" b="0" i="0" smtClean="0">
                        <a:latin typeface="Cambria Math" panose="02040503050406030204" pitchFamily="18" charset="0"/>
                        <a:ea typeface="Cambria Math" panose="02040503050406030204" pitchFamily="18" charset="0"/>
                      </a:rPr>
                      <m:t> </m:t>
                    </m:r>
                    <m:r>
                      <m:rPr>
                        <m:sty m:val="p"/>
                      </m:rPr>
                      <a:rPr lang="en-US" sz="2200" b="0" i="0" smtClean="0">
                        <a:latin typeface="Cambria Math" panose="02040503050406030204" pitchFamily="18" charset="0"/>
                        <a:ea typeface="Cambria Math" panose="02040503050406030204" pitchFamily="18" charset="0"/>
                      </a:rPr>
                      <m:t>for</m:t>
                    </m:r>
                    <m:r>
                      <a:rPr lang="en-US" sz="2200" b="0" i="0" smtClean="0">
                        <a:latin typeface="Cambria Math" panose="02040503050406030204" pitchFamily="18" charset="0"/>
                        <a:ea typeface="Cambria Math" panose="02040503050406030204" pitchFamily="18" charset="0"/>
                      </a:rPr>
                      <m:t> </m:t>
                    </m:r>
                    <m:r>
                      <m:rPr>
                        <m:sty m:val="p"/>
                      </m:rPr>
                      <a:rPr lang="en-US" sz="2200" b="0" i="0" smtClean="0">
                        <a:latin typeface="Cambria Math" panose="02040503050406030204" pitchFamily="18" charset="0"/>
                        <a:ea typeface="Cambria Math" panose="02040503050406030204" pitchFamily="18" charset="0"/>
                      </a:rPr>
                      <m:t>aerosol</m:t>
                    </m:r>
                    <m:r>
                      <a:rPr lang="en-US" sz="2200" b="0" i="0" smtClean="0">
                        <a:latin typeface="Cambria Math" panose="02040503050406030204" pitchFamily="18" charset="0"/>
                        <a:ea typeface="Cambria Math" panose="02040503050406030204" pitchFamily="18" charset="0"/>
                      </a:rPr>
                      <m:t>, </m:t>
                    </m:r>
                    <m:r>
                      <m:rPr>
                        <m:sty m:val="p"/>
                      </m:rPr>
                      <a:rPr lang="en-US" sz="2200" b="0" i="0" smtClean="0">
                        <a:latin typeface="Cambria Math" panose="02040503050406030204" pitchFamily="18" charset="0"/>
                        <a:ea typeface="Cambria Math" panose="02040503050406030204" pitchFamily="18" charset="0"/>
                      </a:rPr>
                      <m:t>clouds</m:t>
                    </m:r>
                    <m:r>
                      <a:rPr lang="en-US" sz="2200" b="0" i="0" smtClean="0">
                        <a:latin typeface="Cambria Math" panose="02040503050406030204" pitchFamily="18" charset="0"/>
                        <a:ea typeface="Cambria Math" panose="02040503050406030204" pitchFamily="18" charset="0"/>
                      </a:rPr>
                      <m:t>, </m:t>
                    </m:r>
                    <m:r>
                      <m:rPr>
                        <m:sty m:val="p"/>
                      </m:rPr>
                      <a:rPr lang="en-US" sz="2200" b="0" i="0" smtClean="0">
                        <a:latin typeface="Cambria Math" panose="02040503050406030204" pitchFamily="18" charset="0"/>
                        <a:ea typeface="Cambria Math" panose="02040503050406030204" pitchFamily="18" charset="0"/>
                      </a:rPr>
                      <m:t>and</m:t>
                    </m:r>
                    <m:r>
                      <a:rPr lang="en-US" sz="2200" b="0" i="0" smtClean="0">
                        <a:latin typeface="Cambria Math" panose="02040503050406030204" pitchFamily="18" charset="0"/>
                        <a:ea typeface="Cambria Math" panose="02040503050406030204" pitchFamily="18" charset="0"/>
                      </a:rPr>
                      <m:t> </m:t>
                    </m:r>
                    <m:r>
                      <m:rPr>
                        <m:sty m:val="p"/>
                      </m:rPr>
                      <a:rPr lang="en-US" sz="2200" b="0" i="0" smtClean="0">
                        <a:latin typeface="Cambria Math" panose="02040503050406030204" pitchFamily="18" charset="0"/>
                        <a:ea typeface="Cambria Math" panose="02040503050406030204" pitchFamily="18" charset="0"/>
                      </a:rPr>
                      <m:t>O</m:t>
                    </m:r>
                    <m:r>
                      <a:rPr lang="en-US" sz="2200" b="0" i="0" baseline="-25000" smtClean="0">
                        <a:latin typeface="Cambria Math" panose="02040503050406030204" pitchFamily="18" charset="0"/>
                        <a:ea typeface="Cambria Math" panose="02040503050406030204" pitchFamily="18" charset="0"/>
                      </a:rPr>
                      <m:t>3</m:t>
                    </m:r>
                    <m:r>
                      <a:rPr lang="en-US" sz="2200" b="0" i="0" smtClean="0">
                        <a:latin typeface="Cambria Math" panose="02040503050406030204" pitchFamily="18" charset="0"/>
                        <a:ea typeface="Cambria Math" panose="02040503050406030204" pitchFamily="18" charset="0"/>
                      </a:rPr>
                      <m:t> </m:t>
                    </m:r>
                    <m:r>
                      <m:rPr>
                        <m:sty m:val="p"/>
                      </m:rPr>
                      <a:rPr lang="en-US" sz="2200" b="0" i="0" smtClean="0">
                        <a:latin typeface="Cambria Math" panose="02040503050406030204" pitchFamily="18" charset="0"/>
                        <a:ea typeface="Cambria Math" panose="02040503050406030204" pitchFamily="18" charset="0"/>
                      </a:rPr>
                      <m:t>retrievals</m:t>
                    </m:r>
                    <m:r>
                      <a:rPr lang="en-US" sz="2200" b="0" i="0" smtClean="0">
                        <a:latin typeface="Cambria Math" panose="02040503050406030204" pitchFamily="18" charset="0"/>
                        <a:ea typeface="Cambria Math" panose="02040503050406030204" pitchFamily="18" charset="0"/>
                      </a:rPr>
                      <m:t>: </m:t>
                    </m:r>
                  </m:oMath>
                </a14:m>
                <a:r>
                  <a:rPr lang="en-US" sz="2200" dirty="0"/>
                  <a:t>accuracy and temperature dependence</a:t>
                </a:r>
              </a:p>
              <a:p>
                <a:pPr>
                  <a:buFont typeface="Wingdings" pitchFamily="2" charset="2"/>
                  <a:buChar char="§"/>
                </a:pPr>
                <a:r>
                  <a:rPr lang="en-US" sz="2200" dirty="0"/>
                  <a:t>Surface albedo spectra especially in the visible: </a:t>
                </a:r>
              </a:p>
              <a:p>
                <a:pPr>
                  <a:buFont typeface="Wingdings" pitchFamily="2" charset="2"/>
                  <a:buChar char="§"/>
                </a:pPr>
                <a:r>
                  <a:rPr lang="en-US" sz="2200" dirty="0"/>
                  <a:t>Need aerosol optical properties' information at fine enough spectral resolution, and often have to make assumptions about wavelength dependence - for example refractive index information as a function of wavelength (</a:t>
                </a:r>
                <a:r>
                  <a:rPr lang="en-US" sz="2200" b="1" dirty="0"/>
                  <a:t>S. </a:t>
                </a:r>
                <a:r>
                  <a:rPr lang="en-US" sz="2200" b="1" dirty="0" err="1"/>
                  <a:t>Kondragunta</a:t>
                </a:r>
                <a:r>
                  <a:rPr lang="en-US" sz="2200" dirty="0"/>
                  <a:t>). </a:t>
                </a:r>
              </a:p>
              <a:p>
                <a:pPr>
                  <a:buFont typeface="Wingdings" pitchFamily="2" charset="2"/>
                  <a:buChar char="§"/>
                </a:pPr>
                <a:r>
                  <a:rPr lang="en-US" sz="2200" dirty="0"/>
                  <a:t>Lightning spectra: currently using NOAA NCEI laboratory spectra (coarser spectral resolution than TEMPO) (</a:t>
                </a:r>
                <a:r>
                  <a:rPr lang="en-US" sz="2200" b="1" dirty="0"/>
                  <a:t>J. Carr</a:t>
                </a:r>
                <a:r>
                  <a:rPr lang="en-US" sz="2200" dirty="0"/>
                  <a:t>)</a:t>
                </a:r>
              </a:p>
              <a:p>
                <a:pPr>
                  <a:buFont typeface="Wingdings" pitchFamily="2" charset="2"/>
                  <a:buChar char="§"/>
                </a:pPr>
                <a:r>
                  <a:rPr lang="en-US" sz="2200" dirty="0"/>
                  <a:t>Liquid water / sea water: For multiple molecules, liquid water is most likely the reason that we get different structures and amplitudes in residuals between the land and ocean (</a:t>
                </a:r>
                <a:r>
                  <a:rPr lang="en-US" sz="2200" b="1" dirty="0"/>
                  <a:t>H. Wang</a:t>
                </a:r>
                <a:r>
                  <a:rPr lang="en-US" sz="2200" dirty="0"/>
                  <a:t>)</a:t>
                </a:r>
              </a:p>
              <a:p>
                <a:pPr>
                  <a:buFont typeface="Wingdings" pitchFamily="2" charset="2"/>
                  <a:buChar char="§"/>
                </a:pPr>
                <a:r>
                  <a:rPr lang="en-US" sz="2200" dirty="0"/>
                  <a:t>Other species: </a:t>
                </a:r>
              </a:p>
              <a:p>
                <a:endParaRPr lang="en-US" sz="2400" dirty="0"/>
              </a:p>
            </p:txBody>
          </p:sp>
        </mc:Choice>
        <mc:Fallback xmlns="">
          <p:sp>
            <p:nvSpPr>
              <p:cNvPr id="4" name="Content Placeholder 2">
                <a:extLst>
                  <a:ext uri="{FF2B5EF4-FFF2-40B4-BE49-F238E27FC236}">
                    <a16:creationId xmlns:a16="http://schemas.microsoft.com/office/drawing/2014/main" id="{A8F7EDAE-9384-2786-27DA-87970FFC1F60}"/>
                  </a:ext>
                </a:extLst>
              </p:cNvPr>
              <p:cNvSpPr txBox="1">
                <a:spLocks noRot="1" noChangeAspect="1" noMove="1" noResize="1" noEditPoints="1" noAdjustHandles="1" noChangeArrowheads="1" noChangeShapeType="1" noTextEdit="1"/>
              </p:cNvSpPr>
              <p:nvPr/>
            </p:nvSpPr>
            <p:spPr>
              <a:xfrm>
                <a:off x="101600" y="1143000"/>
                <a:ext cx="11988800" cy="5410200"/>
              </a:xfrm>
              <a:prstGeom prst="rect">
                <a:avLst/>
              </a:prstGeom>
              <a:blipFill>
                <a:blip r:embed="rId2"/>
                <a:stretch>
                  <a:fillRect l="-636" t="-939"/>
                </a:stretch>
              </a:blipFill>
            </p:spPr>
            <p:txBody>
              <a:bodyPr/>
              <a:lstStyle/>
              <a:p>
                <a:r>
                  <a:rPr lang="en-US">
                    <a:noFill/>
                  </a:rPr>
                  <a:t> </a:t>
                </a:r>
              </a:p>
            </p:txBody>
          </p:sp>
        </mc:Fallback>
      </mc:AlternateContent>
    </p:spTree>
    <p:extLst>
      <p:ext uri="{BB962C8B-B14F-4D97-AF65-F5344CB8AC3E}">
        <p14:creationId xmlns:p14="http://schemas.microsoft.com/office/powerpoint/2010/main" val="20485281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FA5D90F-524B-41BE-9EAB-CE89211F4C72}"/>
              </a:ext>
            </a:extLst>
          </p:cNvPr>
          <p:cNvSpPr>
            <a:spLocks noGrp="1"/>
          </p:cNvSpPr>
          <p:nvPr>
            <p:ph idx="1"/>
          </p:nvPr>
        </p:nvSpPr>
        <p:spPr>
          <a:xfrm>
            <a:off x="0" y="1010581"/>
            <a:ext cx="12192000" cy="4845689"/>
          </a:xfrm>
        </p:spPr>
        <p:txBody>
          <a:bodyPr/>
          <a:lstStyle/>
          <a:p>
            <a:r>
              <a:rPr lang="en-US" dirty="0"/>
              <a:t>TEMPO commissioning and nominal operation have gone on very well.</a:t>
            </a:r>
          </a:p>
          <a:p>
            <a:r>
              <a:rPr lang="en-US" dirty="0"/>
              <a:t>Most data products (L1b, cloud, NO</a:t>
            </a:r>
            <a:r>
              <a:rPr lang="en-US" baseline="-25000" dirty="0"/>
              <a:t>2</a:t>
            </a:r>
            <a:r>
              <a:rPr lang="en-US" dirty="0"/>
              <a:t>, HCHO, total O</a:t>
            </a:r>
            <a:r>
              <a:rPr lang="en-US" baseline="-25000" dirty="0"/>
              <a:t>3</a:t>
            </a:r>
            <a:r>
              <a:rPr lang="en-US" dirty="0"/>
              <a:t>) are publicly available.</a:t>
            </a:r>
          </a:p>
          <a:p>
            <a:r>
              <a:rPr lang="en-US" sz="2800" dirty="0"/>
              <a:t>Validation team starting to examine V03</a:t>
            </a:r>
          </a:p>
          <a:p>
            <a:r>
              <a:rPr lang="en-US" sz="2800" dirty="0"/>
              <a:t>Priorities for V04:</a:t>
            </a:r>
          </a:p>
          <a:p>
            <a:pPr lvl="1">
              <a:spcBef>
                <a:spcPts val="0"/>
              </a:spcBef>
            </a:pPr>
            <a:r>
              <a:rPr lang="en-US" sz="2400" dirty="0"/>
              <a:t>Radiances </a:t>
            </a:r>
            <a:r>
              <a:rPr lang="en-US" sz="2400" dirty="0">
                <a:sym typeface="Wingdings" pitchFamily="2" charset="2"/>
              </a:rPr>
              <a:t> improve </a:t>
            </a:r>
            <a:r>
              <a:rPr lang="en-US" sz="2400" dirty="0"/>
              <a:t>absolute calibration, include polarization correction, advance validation to provisional</a:t>
            </a:r>
          </a:p>
          <a:p>
            <a:pPr lvl="1">
              <a:spcBef>
                <a:spcPts val="0"/>
              </a:spcBef>
            </a:pPr>
            <a:r>
              <a:rPr lang="en-US" sz="2400" dirty="0"/>
              <a:t>NO</a:t>
            </a:r>
            <a:r>
              <a:rPr lang="en-US" sz="2400" baseline="-25000" dirty="0"/>
              <a:t>2</a:t>
            </a:r>
            <a:r>
              <a:rPr lang="en-US" sz="2400" dirty="0"/>
              <a:t> , HCHO, cloud </a:t>
            </a:r>
            <a:r>
              <a:rPr lang="en-US" sz="2400" dirty="0">
                <a:sym typeface="Wingdings" pitchFamily="2" charset="2"/>
              </a:rPr>
              <a:t> improve surface albedo, cloud fraction bias, HCHO background correction</a:t>
            </a:r>
          </a:p>
          <a:p>
            <a:pPr lvl="1">
              <a:spcBef>
                <a:spcPts val="0"/>
              </a:spcBef>
            </a:pPr>
            <a:r>
              <a:rPr lang="en-US" sz="2400" dirty="0">
                <a:sym typeface="Wingdings" pitchFamily="2" charset="2"/>
              </a:rPr>
              <a:t>Total O</a:t>
            </a:r>
            <a:r>
              <a:rPr lang="en-US" sz="2400" baseline="-25000" dirty="0">
                <a:sym typeface="Wingdings" pitchFamily="2" charset="2"/>
              </a:rPr>
              <a:t>3</a:t>
            </a:r>
            <a:r>
              <a:rPr lang="en-US" sz="2400" dirty="0">
                <a:sym typeface="Wingdings" pitchFamily="2" charset="2"/>
              </a:rPr>
              <a:t>  latitude-dependent bias</a:t>
            </a:r>
          </a:p>
          <a:p>
            <a:pPr lvl="1">
              <a:spcBef>
                <a:spcPts val="0"/>
              </a:spcBef>
            </a:pPr>
            <a:r>
              <a:rPr lang="en-US" sz="2400" dirty="0">
                <a:sym typeface="Wingdings" pitchFamily="2" charset="2"/>
              </a:rPr>
              <a:t>Continued development and release of O</a:t>
            </a:r>
            <a:r>
              <a:rPr lang="en-US" sz="2400" baseline="-25000" dirty="0">
                <a:sym typeface="Wingdings" pitchFamily="2" charset="2"/>
              </a:rPr>
              <a:t>3</a:t>
            </a:r>
            <a:r>
              <a:rPr lang="en-US" sz="2400" dirty="0">
                <a:sym typeface="Wingdings" pitchFamily="2" charset="2"/>
              </a:rPr>
              <a:t> profile product </a:t>
            </a:r>
          </a:p>
          <a:p>
            <a:r>
              <a:rPr lang="en-US" dirty="0"/>
              <a:t>Near-real time products estimated for middle of 2025</a:t>
            </a:r>
          </a:p>
          <a:p>
            <a:pPr>
              <a:spcBef>
                <a:spcPts val="0"/>
              </a:spcBef>
            </a:pPr>
            <a:endParaRPr lang="en-US" b="1" dirty="0">
              <a:solidFill>
                <a:srgbClr val="002060"/>
              </a:solidFill>
              <a:latin typeface="+mj-lt"/>
            </a:endParaRPr>
          </a:p>
        </p:txBody>
      </p:sp>
      <p:sp>
        <p:nvSpPr>
          <p:cNvPr id="4" name="Title 3">
            <a:extLst>
              <a:ext uri="{FF2B5EF4-FFF2-40B4-BE49-F238E27FC236}">
                <a16:creationId xmlns:a16="http://schemas.microsoft.com/office/drawing/2014/main" id="{A1C40668-CC3F-42C3-A5F8-8A916571786A}"/>
              </a:ext>
            </a:extLst>
          </p:cNvPr>
          <p:cNvSpPr>
            <a:spLocks noGrp="1"/>
          </p:cNvSpPr>
          <p:nvPr>
            <p:ph type="title"/>
          </p:nvPr>
        </p:nvSpPr>
        <p:spPr>
          <a:xfrm>
            <a:off x="0" y="-62346"/>
            <a:ext cx="12192000" cy="975701"/>
          </a:xfrm>
        </p:spPr>
        <p:txBody>
          <a:bodyPr/>
          <a:lstStyle/>
          <a:p>
            <a:r>
              <a:rPr lang="en-US" dirty="0"/>
              <a:t>Summary and Outlook</a:t>
            </a:r>
            <a:endParaRPr lang="en-US" dirty="0">
              <a:solidFill>
                <a:srgbClr val="00B050"/>
              </a:solidFill>
            </a:endParaRPr>
          </a:p>
        </p:txBody>
      </p:sp>
      <p:sp>
        <p:nvSpPr>
          <p:cNvPr id="6" name="Slide Number Placeholder 5">
            <a:extLst>
              <a:ext uri="{FF2B5EF4-FFF2-40B4-BE49-F238E27FC236}">
                <a16:creationId xmlns:a16="http://schemas.microsoft.com/office/drawing/2014/main" id="{2637A79F-17A5-46EC-AB6D-07DA149B890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a:t>
            </a:fld>
            <a:endParaRPr kumimoji="0" lang="en-US" sz="1600" b="0" i="0" u="none" strike="noStrike" kern="0" cap="none" spc="0" normalizeH="0" baseline="0" noProof="0">
              <a:ln>
                <a:noFill/>
              </a:ln>
              <a:solidFill>
                <a:prstClr val="black">
                  <a:tint val="75000"/>
                </a:prstClr>
              </a:solidFill>
              <a:effectLst/>
              <a:uLnTx/>
              <a:uFillTx/>
              <a:latin typeface="Arial"/>
              <a:cs typeface="Arial"/>
              <a:sym typeface="Arial"/>
            </a:endParaRPr>
          </a:p>
        </p:txBody>
      </p:sp>
      <p:sp>
        <p:nvSpPr>
          <p:cNvPr id="8" name="WordArt 10">
            <a:extLst>
              <a:ext uri="{FF2B5EF4-FFF2-40B4-BE49-F238E27FC236}">
                <a16:creationId xmlns:a16="http://schemas.microsoft.com/office/drawing/2014/main" id="{29FD9F58-3BF5-733B-AF82-AC76D16B4019}"/>
              </a:ext>
            </a:extLst>
          </p:cNvPr>
          <p:cNvSpPr>
            <a:spLocks noChangeArrowheads="1" noChangeShapeType="1" noTextEdit="1"/>
          </p:cNvSpPr>
          <p:nvPr/>
        </p:nvSpPr>
        <p:spPr bwMode="auto">
          <a:xfrm>
            <a:off x="7295969" y="6172200"/>
            <a:ext cx="1869513" cy="685800"/>
          </a:xfrm>
          <a:prstGeom prst="rect">
            <a:avLst/>
          </a:prstGeom>
        </p:spPr>
        <p:txBody>
          <a:bodyPr wrap="none" fromWordArt="1">
            <a:prstTxWarp prst="textPlain">
              <a:avLst>
                <a:gd name="adj" fmla="val 50000"/>
              </a:avLst>
            </a:prstTxWarp>
          </a:bodyPr>
          <a:lstStyle/>
          <a:p>
            <a:pPr algn="ctr">
              <a:defRPr/>
            </a:pPr>
            <a:r>
              <a:rPr lang="en-US" sz="2400" kern="10" dirty="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outerShdw>
                </a:effectLst>
                <a:latin typeface="Monotype Corsiva" pitchFamily="66" charset="0"/>
                <a:ea typeface="+mn-ea"/>
              </a:rPr>
              <a:t>Thank you</a:t>
            </a:r>
            <a:r>
              <a:rPr lang="en-US" sz="2400" kern="10" dirty="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outerShdw>
                </a:effectLst>
                <a:latin typeface="Arial Black"/>
                <a:ea typeface="+mn-ea"/>
              </a:rPr>
              <a:t>!</a:t>
            </a:r>
          </a:p>
        </p:txBody>
      </p:sp>
      <p:sp>
        <p:nvSpPr>
          <p:cNvPr id="9" name="Rectangle 8">
            <a:extLst>
              <a:ext uri="{FF2B5EF4-FFF2-40B4-BE49-F238E27FC236}">
                <a16:creationId xmlns:a16="http://schemas.microsoft.com/office/drawing/2014/main" id="{FABDD6B3-6238-F923-E02F-39CD1B3C1A57}"/>
              </a:ext>
            </a:extLst>
          </p:cNvPr>
          <p:cNvSpPr>
            <a:spLocks noChangeArrowheads="1"/>
          </p:cNvSpPr>
          <p:nvPr/>
        </p:nvSpPr>
        <p:spPr bwMode="auto">
          <a:xfrm>
            <a:off x="2188981" y="6100870"/>
            <a:ext cx="4823671" cy="7571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pPr>
              <a:lnSpc>
                <a:spcPct val="90000"/>
              </a:lnSpc>
            </a:pPr>
            <a:r>
              <a:rPr lang="en-US" sz="2400" b="1" i="1" dirty="0">
                <a:solidFill>
                  <a:srgbClr val="002060"/>
                </a:solidFill>
              </a:rPr>
              <a:t>Acknowledgements: </a:t>
            </a:r>
            <a:r>
              <a:rPr lang="en-US" sz="2400" b="1" dirty="0"/>
              <a:t>Funding from </a:t>
            </a:r>
          </a:p>
          <a:p>
            <a:pPr>
              <a:lnSpc>
                <a:spcPct val="90000"/>
              </a:lnSpc>
            </a:pPr>
            <a:r>
              <a:rPr lang="en-US" sz="2400" b="1" dirty="0"/>
              <a:t>NASA (Contract No. NNL13AA09C )</a:t>
            </a:r>
          </a:p>
        </p:txBody>
      </p:sp>
    </p:spTree>
    <p:extLst>
      <p:ext uri="{BB962C8B-B14F-4D97-AF65-F5344CB8AC3E}">
        <p14:creationId xmlns:p14="http://schemas.microsoft.com/office/powerpoint/2010/main" val="784084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439"/>
        <p:cNvGrpSpPr/>
        <p:nvPr/>
      </p:nvGrpSpPr>
      <p:grpSpPr>
        <a:xfrm>
          <a:off x="0" y="0"/>
          <a:ext cx="0" cy="0"/>
          <a:chOff x="0" y="0"/>
          <a:chExt cx="0" cy="0"/>
        </a:xfrm>
      </p:grpSpPr>
      <p:grpSp>
        <p:nvGrpSpPr>
          <p:cNvPr id="441" name="Google Shape;441;p14"/>
          <p:cNvGrpSpPr/>
          <p:nvPr/>
        </p:nvGrpSpPr>
        <p:grpSpPr>
          <a:xfrm>
            <a:off x="1075267" y="1155071"/>
            <a:ext cx="10041466" cy="5559710"/>
            <a:chOff x="114625" y="1111207"/>
            <a:chExt cx="11763190" cy="5647337"/>
          </a:xfrm>
        </p:grpSpPr>
        <p:pic>
          <p:nvPicPr>
            <p:cNvPr id="442" name="Google Shape;442;p14"/>
            <p:cNvPicPr preferRelativeResize="0"/>
            <p:nvPr/>
          </p:nvPicPr>
          <p:blipFill rotWithShape="1">
            <a:blip r:embed="rId3">
              <a:alphaModFix/>
            </a:blip>
            <a:srcRect/>
            <a:stretch/>
          </p:blipFill>
          <p:spPr>
            <a:xfrm>
              <a:off x="5340583" y="1113599"/>
              <a:ext cx="1362176" cy="1335980"/>
            </a:xfrm>
            <a:prstGeom prst="rect">
              <a:avLst/>
            </a:prstGeom>
            <a:noFill/>
            <a:ln>
              <a:noFill/>
            </a:ln>
          </p:spPr>
        </p:pic>
        <p:pic>
          <p:nvPicPr>
            <p:cNvPr id="443" name="Google Shape;443;p14" descr="epa"/>
            <p:cNvPicPr preferRelativeResize="0"/>
            <p:nvPr/>
          </p:nvPicPr>
          <p:blipFill rotWithShape="1">
            <a:blip r:embed="rId4">
              <a:alphaModFix/>
            </a:blip>
            <a:srcRect/>
            <a:stretch/>
          </p:blipFill>
          <p:spPr>
            <a:xfrm>
              <a:off x="1614070" y="2746115"/>
              <a:ext cx="1086612" cy="1183005"/>
            </a:xfrm>
            <a:prstGeom prst="rect">
              <a:avLst/>
            </a:prstGeom>
            <a:noFill/>
            <a:ln>
              <a:noFill/>
            </a:ln>
          </p:spPr>
        </p:pic>
        <p:pic>
          <p:nvPicPr>
            <p:cNvPr id="444" name="Google Shape;444;p14" descr="noaa_logo"/>
            <p:cNvPicPr preferRelativeResize="0"/>
            <p:nvPr/>
          </p:nvPicPr>
          <p:blipFill rotWithShape="1">
            <a:blip r:embed="rId5">
              <a:alphaModFix/>
            </a:blip>
            <a:srcRect/>
            <a:stretch/>
          </p:blipFill>
          <p:spPr>
            <a:xfrm>
              <a:off x="258032" y="2711258"/>
              <a:ext cx="1182116" cy="1182116"/>
            </a:xfrm>
            <a:prstGeom prst="rect">
              <a:avLst/>
            </a:prstGeom>
            <a:noFill/>
            <a:ln>
              <a:noFill/>
            </a:ln>
          </p:spPr>
        </p:pic>
        <p:pic>
          <p:nvPicPr>
            <p:cNvPr id="445" name="Google Shape;445;p14" descr="ucseal_540_139.eps"/>
            <p:cNvPicPr preferRelativeResize="0"/>
            <p:nvPr/>
          </p:nvPicPr>
          <p:blipFill rotWithShape="1">
            <a:blip r:embed="rId6">
              <a:alphaModFix/>
            </a:blip>
            <a:srcRect/>
            <a:stretch/>
          </p:blipFill>
          <p:spPr>
            <a:xfrm>
              <a:off x="2990013" y="2513109"/>
              <a:ext cx="1150747" cy="1150747"/>
            </a:xfrm>
            <a:prstGeom prst="rect">
              <a:avLst/>
            </a:prstGeom>
            <a:noFill/>
            <a:ln>
              <a:noFill/>
            </a:ln>
          </p:spPr>
        </p:pic>
        <p:pic>
          <p:nvPicPr>
            <p:cNvPr id="446" name="Google Shape;446;p14" descr="UMBC_Seal.png"/>
            <p:cNvPicPr preferRelativeResize="0"/>
            <p:nvPr/>
          </p:nvPicPr>
          <p:blipFill rotWithShape="1">
            <a:blip r:embed="rId7">
              <a:alphaModFix/>
            </a:blip>
            <a:srcRect/>
            <a:stretch/>
          </p:blipFill>
          <p:spPr>
            <a:xfrm>
              <a:off x="1500347" y="4027964"/>
              <a:ext cx="1168400" cy="1168400"/>
            </a:xfrm>
            <a:prstGeom prst="rect">
              <a:avLst/>
            </a:prstGeom>
            <a:noFill/>
            <a:ln>
              <a:noFill/>
            </a:ln>
          </p:spPr>
        </p:pic>
        <p:pic>
          <p:nvPicPr>
            <p:cNvPr id="447" name="Google Shape;447;p14" descr="logo_large"/>
            <p:cNvPicPr preferRelativeResize="0"/>
            <p:nvPr/>
          </p:nvPicPr>
          <p:blipFill rotWithShape="1">
            <a:blip r:embed="rId8">
              <a:alphaModFix/>
            </a:blip>
            <a:srcRect/>
            <a:stretch/>
          </p:blipFill>
          <p:spPr>
            <a:xfrm>
              <a:off x="6341299" y="2567342"/>
              <a:ext cx="1454147" cy="1313261"/>
            </a:xfrm>
            <a:prstGeom prst="rect">
              <a:avLst/>
            </a:prstGeom>
            <a:noFill/>
            <a:ln>
              <a:noFill/>
            </a:ln>
          </p:spPr>
        </p:pic>
        <p:pic>
          <p:nvPicPr>
            <p:cNvPr id="448" name="Google Shape;448;p14" descr="Carr-logo.png"/>
            <p:cNvPicPr preferRelativeResize="0"/>
            <p:nvPr/>
          </p:nvPicPr>
          <p:blipFill rotWithShape="1">
            <a:blip r:embed="rId9">
              <a:alphaModFix/>
            </a:blip>
            <a:srcRect/>
            <a:stretch/>
          </p:blipFill>
          <p:spPr>
            <a:xfrm>
              <a:off x="6089407" y="5089743"/>
              <a:ext cx="1489036" cy="925429"/>
            </a:xfrm>
            <a:prstGeom prst="rect">
              <a:avLst/>
            </a:prstGeom>
            <a:noFill/>
            <a:ln>
              <a:noFill/>
            </a:ln>
          </p:spPr>
        </p:pic>
        <p:pic>
          <p:nvPicPr>
            <p:cNvPr id="449" name="Google Shape;449;p14" descr="homepage.png"/>
            <p:cNvPicPr preferRelativeResize="0"/>
            <p:nvPr/>
          </p:nvPicPr>
          <p:blipFill rotWithShape="1">
            <a:blip r:embed="rId10">
              <a:alphaModFix/>
            </a:blip>
            <a:srcRect l="1928" t="10063" r="72155" b="8352"/>
            <a:stretch/>
          </p:blipFill>
          <p:spPr>
            <a:xfrm>
              <a:off x="8339453" y="4962192"/>
              <a:ext cx="1228125" cy="1147850"/>
            </a:xfrm>
            <a:prstGeom prst="rect">
              <a:avLst/>
            </a:prstGeom>
            <a:noFill/>
            <a:ln>
              <a:noFill/>
            </a:ln>
          </p:spPr>
        </p:pic>
        <p:pic>
          <p:nvPicPr>
            <p:cNvPr id="450" name="Google Shape;450;p14" descr="ncar"/>
            <p:cNvPicPr preferRelativeResize="0"/>
            <p:nvPr/>
          </p:nvPicPr>
          <p:blipFill rotWithShape="1">
            <a:blip r:embed="rId11">
              <a:alphaModFix/>
            </a:blip>
            <a:srcRect/>
            <a:stretch/>
          </p:blipFill>
          <p:spPr>
            <a:xfrm>
              <a:off x="10276475" y="5002591"/>
              <a:ext cx="1467845" cy="999057"/>
            </a:xfrm>
            <a:prstGeom prst="rect">
              <a:avLst/>
            </a:prstGeom>
            <a:noFill/>
            <a:ln>
              <a:noFill/>
            </a:ln>
          </p:spPr>
        </p:pic>
        <p:pic>
          <p:nvPicPr>
            <p:cNvPr id="451" name="Google Shape;451;p14" descr="slu_4c.eps"/>
            <p:cNvPicPr preferRelativeResize="0"/>
            <p:nvPr/>
          </p:nvPicPr>
          <p:blipFill rotWithShape="1">
            <a:blip r:embed="rId12">
              <a:alphaModFix/>
            </a:blip>
            <a:srcRect/>
            <a:stretch/>
          </p:blipFill>
          <p:spPr>
            <a:xfrm>
              <a:off x="9301462" y="2202701"/>
              <a:ext cx="1188788" cy="1636181"/>
            </a:xfrm>
            <a:prstGeom prst="rect">
              <a:avLst/>
            </a:prstGeom>
            <a:noFill/>
            <a:ln>
              <a:noFill/>
            </a:ln>
          </p:spPr>
        </p:pic>
        <p:pic>
          <p:nvPicPr>
            <p:cNvPr id="452" name="Google Shape;452;p14" descr="new-uah-logo.jpg"/>
            <p:cNvPicPr preferRelativeResize="0"/>
            <p:nvPr/>
          </p:nvPicPr>
          <p:blipFill rotWithShape="1">
            <a:blip r:embed="rId13">
              <a:alphaModFix/>
            </a:blip>
            <a:srcRect l="5089" t="12483" r="4605" b="11596"/>
            <a:stretch/>
          </p:blipFill>
          <p:spPr>
            <a:xfrm>
              <a:off x="4333410" y="2755729"/>
              <a:ext cx="1905382" cy="800924"/>
            </a:xfrm>
            <a:prstGeom prst="rect">
              <a:avLst/>
            </a:prstGeom>
            <a:solidFill>
              <a:srgbClr val="FCECE7">
                <a:alpha val="0"/>
              </a:srgbClr>
            </a:solidFill>
            <a:ln>
              <a:noFill/>
            </a:ln>
          </p:spPr>
        </p:pic>
        <p:pic>
          <p:nvPicPr>
            <p:cNvPr id="453" name="Google Shape;453;p14" descr="escudounam_azul_m2008_jpg.jpg"/>
            <p:cNvPicPr preferRelativeResize="0"/>
            <p:nvPr/>
          </p:nvPicPr>
          <p:blipFill rotWithShape="1">
            <a:blip r:embed="rId14">
              <a:alphaModFix/>
            </a:blip>
            <a:srcRect/>
            <a:stretch/>
          </p:blipFill>
          <p:spPr>
            <a:xfrm>
              <a:off x="253267" y="4052111"/>
              <a:ext cx="945804" cy="1120107"/>
            </a:xfrm>
            <a:prstGeom prst="rect">
              <a:avLst/>
            </a:prstGeom>
            <a:noFill/>
            <a:ln>
              <a:noFill/>
            </a:ln>
          </p:spPr>
        </p:pic>
        <p:pic>
          <p:nvPicPr>
            <p:cNvPr id="454" name="Google Shape;454;p14" descr="LOGO_INECC_2014.svg.png"/>
            <p:cNvPicPr preferRelativeResize="0"/>
            <p:nvPr/>
          </p:nvPicPr>
          <p:blipFill rotWithShape="1">
            <a:blip r:embed="rId15">
              <a:alphaModFix/>
            </a:blip>
            <a:srcRect/>
            <a:stretch/>
          </p:blipFill>
          <p:spPr>
            <a:xfrm>
              <a:off x="114625" y="5383915"/>
              <a:ext cx="1523886" cy="589744"/>
            </a:xfrm>
            <a:prstGeom prst="rect">
              <a:avLst/>
            </a:prstGeom>
            <a:noFill/>
            <a:ln>
              <a:noFill/>
            </a:ln>
          </p:spPr>
        </p:pic>
        <p:pic>
          <p:nvPicPr>
            <p:cNvPr id="455" name="Google Shape;455;p14"/>
            <p:cNvPicPr preferRelativeResize="0"/>
            <p:nvPr/>
          </p:nvPicPr>
          <p:blipFill rotWithShape="1">
            <a:blip r:embed="rId16">
              <a:alphaModFix/>
            </a:blip>
            <a:srcRect/>
            <a:stretch/>
          </p:blipFill>
          <p:spPr>
            <a:xfrm>
              <a:off x="5151826" y="3893374"/>
              <a:ext cx="1792572" cy="1020016"/>
            </a:xfrm>
            <a:prstGeom prst="rect">
              <a:avLst/>
            </a:prstGeom>
            <a:noFill/>
            <a:ln>
              <a:noFill/>
            </a:ln>
          </p:spPr>
        </p:pic>
        <p:pic>
          <p:nvPicPr>
            <p:cNvPr id="456" name="Google Shape;456;p14"/>
            <p:cNvPicPr preferRelativeResize="0"/>
            <p:nvPr/>
          </p:nvPicPr>
          <p:blipFill rotWithShape="1">
            <a:blip r:embed="rId17">
              <a:alphaModFix/>
            </a:blip>
            <a:srcRect/>
            <a:stretch/>
          </p:blipFill>
          <p:spPr>
            <a:xfrm>
              <a:off x="3210525" y="6259503"/>
              <a:ext cx="6075749" cy="427085"/>
            </a:xfrm>
            <a:prstGeom prst="rect">
              <a:avLst/>
            </a:prstGeom>
            <a:noFill/>
            <a:ln>
              <a:noFill/>
            </a:ln>
          </p:spPr>
        </p:pic>
        <p:pic>
          <p:nvPicPr>
            <p:cNvPr id="457" name="Google Shape;457;p14"/>
            <p:cNvPicPr preferRelativeResize="0"/>
            <p:nvPr/>
          </p:nvPicPr>
          <p:blipFill rotWithShape="1">
            <a:blip r:embed="rId18">
              <a:alphaModFix/>
            </a:blip>
            <a:srcRect/>
            <a:stretch/>
          </p:blipFill>
          <p:spPr>
            <a:xfrm>
              <a:off x="205619" y="6113104"/>
              <a:ext cx="1532484" cy="324526"/>
            </a:xfrm>
            <a:prstGeom prst="rect">
              <a:avLst/>
            </a:prstGeom>
            <a:noFill/>
            <a:ln>
              <a:noFill/>
            </a:ln>
          </p:spPr>
        </p:pic>
        <p:pic>
          <p:nvPicPr>
            <p:cNvPr id="458" name="Google Shape;458;p14"/>
            <p:cNvPicPr preferRelativeResize="0"/>
            <p:nvPr/>
          </p:nvPicPr>
          <p:blipFill rotWithShape="1">
            <a:blip r:embed="rId19">
              <a:alphaModFix/>
            </a:blip>
            <a:srcRect/>
            <a:stretch/>
          </p:blipFill>
          <p:spPr>
            <a:xfrm>
              <a:off x="10826195" y="3800951"/>
              <a:ext cx="1051620" cy="1051620"/>
            </a:xfrm>
            <a:prstGeom prst="rect">
              <a:avLst/>
            </a:prstGeom>
            <a:noFill/>
            <a:ln>
              <a:noFill/>
            </a:ln>
          </p:spPr>
        </p:pic>
        <p:pic>
          <p:nvPicPr>
            <p:cNvPr id="459" name="Google Shape;459;p14"/>
            <p:cNvPicPr preferRelativeResize="0"/>
            <p:nvPr/>
          </p:nvPicPr>
          <p:blipFill rotWithShape="1">
            <a:blip r:embed="rId20">
              <a:alphaModFix/>
            </a:blip>
            <a:srcRect/>
            <a:stretch/>
          </p:blipFill>
          <p:spPr>
            <a:xfrm>
              <a:off x="9505427" y="3840655"/>
              <a:ext cx="1007278" cy="1007278"/>
            </a:xfrm>
            <a:prstGeom prst="rect">
              <a:avLst/>
            </a:prstGeom>
            <a:noFill/>
            <a:ln>
              <a:noFill/>
            </a:ln>
          </p:spPr>
        </p:pic>
        <p:pic>
          <p:nvPicPr>
            <p:cNvPr id="460" name="Google Shape;460;p14"/>
            <p:cNvPicPr preferRelativeResize="0"/>
            <p:nvPr/>
          </p:nvPicPr>
          <p:blipFill rotWithShape="1">
            <a:blip r:embed="rId21">
              <a:alphaModFix/>
            </a:blip>
            <a:srcRect/>
            <a:stretch/>
          </p:blipFill>
          <p:spPr>
            <a:xfrm>
              <a:off x="9726756" y="5840715"/>
              <a:ext cx="1099439" cy="917829"/>
            </a:xfrm>
            <a:prstGeom prst="rect">
              <a:avLst/>
            </a:prstGeom>
            <a:noFill/>
            <a:ln>
              <a:noFill/>
            </a:ln>
          </p:spPr>
        </p:pic>
        <p:pic>
          <p:nvPicPr>
            <p:cNvPr id="461" name="Google Shape;461;p14"/>
            <p:cNvPicPr preferRelativeResize="0"/>
            <p:nvPr/>
          </p:nvPicPr>
          <p:blipFill rotWithShape="1">
            <a:blip r:embed="rId22">
              <a:alphaModFix/>
            </a:blip>
            <a:srcRect l="11328" r="14978" b="35467"/>
            <a:stretch/>
          </p:blipFill>
          <p:spPr>
            <a:xfrm>
              <a:off x="7912950" y="2567341"/>
              <a:ext cx="1221742" cy="1179852"/>
            </a:xfrm>
            <a:prstGeom prst="rect">
              <a:avLst/>
            </a:prstGeom>
            <a:noFill/>
            <a:ln>
              <a:noFill/>
            </a:ln>
          </p:spPr>
        </p:pic>
        <p:pic>
          <p:nvPicPr>
            <p:cNvPr id="462" name="Google Shape;462;p14"/>
            <p:cNvPicPr preferRelativeResize="0"/>
            <p:nvPr/>
          </p:nvPicPr>
          <p:blipFill rotWithShape="1">
            <a:blip r:embed="rId23">
              <a:alphaModFix/>
            </a:blip>
            <a:srcRect/>
            <a:stretch/>
          </p:blipFill>
          <p:spPr>
            <a:xfrm>
              <a:off x="7349203" y="4145957"/>
              <a:ext cx="1930400" cy="694944"/>
            </a:xfrm>
            <a:prstGeom prst="rect">
              <a:avLst/>
            </a:prstGeom>
            <a:noFill/>
            <a:ln>
              <a:noFill/>
            </a:ln>
          </p:spPr>
        </p:pic>
        <p:pic>
          <p:nvPicPr>
            <p:cNvPr id="463" name="Google Shape;463;p14"/>
            <p:cNvPicPr preferRelativeResize="0"/>
            <p:nvPr/>
          </p:nvPicPr>
          <p:blipFill rotWithShape="1">
            <a:blip r:embed="rId24">
              <a:alphaModFix/>
            </a:blip>
            <a:srcRect/>
            <a:stretch/>
          </p:blipFill>
          <p:spPr>
            <a:xfrm>
              <a:off x="1946122" y="5362436"/>
              <a:ext cx="1139088" cy="1147850"/>
            </a:xfrm>
            <a:prstGeom prst="rect">
              <a:avLst/>
            </a:prstGeom>
            <a:noFill/>
            <a:ln>
              <a:noFill/>
            </a:ln>
          </p:spPr>
        </p:pic>
        <p:pic>
          <p:nvPicPr>
            <p:cNvPr id="464" name="Google Shape;464;p14"/>
            <p:cNvPicPr preferRelativeResize="0"/>
            <p:nvPr/>
          </p:nvPicPr>
          <p:blipFill rotWithShape="1">
            <a:blip r:embed="rId25">
              <a:alphaModFix/>
            </a:blip>
            <a:srcRect/>
            <a:stretch/>
          </p:blipFill>
          <p:spPr>
            <a:xfrm>
              <a:off x="3504426" y="5009270"/>
              <a:ext cx="1871861" cy="1110426"/>
            </a:xfrm>
            <a:prstGeom prst="rect">
              <a:avLst/>
            </a:prstGeom>
            <a:noFill/>
            <a:ln>
              <a:noFill/>
            </a:ln>
          </p:spPr>
        </p:pic>
        <p:pic>
          <p:nvPicPr>
            <p:cNvPr id="465" name="Google Shape;465;p14"/>
            <p:cNvPicPr preferRelativeResize="0"/>
            <p:nvPr/>
          </p:nvPicPr>
          <p:blipFill rotWithShape="1">
            <a:blip r:embed="rId26">
              <a:alphaModFix/>
            </a:blip>
            <a:srcRect/>
            <a:stretch/>
          </p:blipFill>
          <p:spPr>
            <a:xfrm>
              <a:off x="2850162" y="4172809"/>
              <a:ext cx="2022332" cy="679504"/>
            </a:xfrm>
            <a:prstGeom prst="rect">
              <a:avLst/>
            </a:prstGeom>
            <a:noFill/>
            <a:ln>
              <a:noFill/>
            </a:ln>
          </p:spPr>
        </p:pic>
        <p:pic>
          <p:nvPicPr>
            <p:cNvPr id="466" name="Google Shape;466;p14" descr="WUSL.png"/>
            <p:cNvPicPr preferRelativeResize="0"/>
            <p:nvPr/>
          </p:nvPicPr>
          <p:blipFill rotWithShape="1">
            <a:blip r:embed="rId27">
              <a:alphaModFix/>
            </a:blip>
            <a:srcRect/>
            <a:stretch/>
          </p:blipFill>
          <p:spPr>
            <a:xfrm>
              <a:off x="10775131" y="2348285"/>
              <a:ext cx="1061808" cy="1061808"/>
            </a:xfrm>
            <a:prstGeom prst="rect">
              <a:avLst/>
            </a:prstGeom>
            <a:noFill/>
            <a:ln>
              <a:noFill/>
            </a:ln>
          </p:spPr>
        </p:pic>
        <p:sp>
          <p:nvSpPr>
            <p:cNvPr id="467" name="Google Shape;467;p14"/>
            <p:cNvSpPr/>
            <p:nvPr/>
          </p:nvSpPr>
          <p:spPr>
            <a:xfrm>
              <a:off x="5943600" y="3276600"/>
              <a:ext cx="304800" cy="3048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prstClr val="black"/>
                </a:solidFill>
                <a:effectLst/>
                <a:uLnTx/>
                <a:uFillTx/>
                <a:latin typeface="Calibri"/>
                <a:ea typeface="Calibri"/>
                <a:cs typeface="Calibri"/>
                <a:sym typeface="Calibri"/>
              </a:endParaRPr>
            </a:p>
          </p:txBody>
        </p:sp>
        <p:sp>
          <p:nvSpPr>
            <p:cNvPr id="468" name="Google Shape;468;p14"/>
            <p:cNvSpPr/>
            <p:nvPr/>
          </p:nvSpPr>
          <p:spPr>
            <a:xfrm>
              <a:off x="6096000" y="3429000"/>
              <a:ext cx="304800" cy="3048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prstClr val="black"/>
                </a:solidFill>
                <a:effectLst/>
                <a:uLnTx/>
                <a:uFillTx/>
                <a:latin typeface="Calibri"/>
                <a:ea typeface="Calibri"/>
                <a:cs typeface="Calibri"/>
                <a:sym typeface="Calibri"/>
              </a:endParaRPr>
            </a:p>
          </p:txBody>
        </p:sp>
        <p:sp>
          <p:nvSpPr>
            <p:cNvPr id="469" name="Google Shape;469;p14"/>
            <p:cNvSpPr/>
            <p:nvPr/>
          </p:nvSpPr>
          <p:spPr>
            <a:xfrm>
              <a:off x="526354" y="2266868"/>
              <a:ext cx="304800" cy="3048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prstClr val="black"/>
                </a:solidFill>
                <a:effectLst/>
                <a:uLnTx/>
                <a:uFillTx/>
                <a:latin typeface="Calibri"/>
                <a:ea typeface="Calibri"/>
                <a:cs typeface="Calibri"/>
                <a:sym typeface="Calibri"/>
              </a:endParaRPr>
            </a:p>
          </p:txBody>
        </p:sp>
        <p:pic>
          <p:nvPicPr>
            <p:cNvPr id="470" name="Google Shape;470;p14" descr="Maxar - Space Foundation"/>
            <p:cNvPicPr preferRelativeResize="0"/>
            <p:nvPr/>
          </p:nvPicPr>
          <p:blipFill rotWithShape="1">
            <a:blip r:embed="rId28">
              <a:alphaModFix/>
            </a:blip>
            <a:srcRect/>
            <a:stretch/>
          </p:blipFill>
          <p:spPr>
            <a:xfrm>
              <a:off x="7208521" y="1111207"/>
              <a:ext cx="2413912" cy="434504"/>
            </a:xfrm>
            <a:prstGeom prst="rect">
              <a:avLst/>
            </a:prstGeom>
            <a:noFill/>
            <a:ln>
              <a:noFill/>
            </a:ln>
          </p:spPr>
        </p:pic>
        <p:pic>
          <p:nvPicPr>
            <p:cNvPr id="471" name="Google Shape;471;p14" descr="One Global Network for a Hyper-connected World | Intelsat"/>
            <p:cNvPicPr preferRelativeResize="0"/>
            <p:nvPr/>
          </p:nvPicPr>
          <p:blipFill rotWithShape="1">
            <a:blip r:embed="rId29">
              <a:alphaModFix/>
            </a:blip>
            <a:srcRect/>
            <a:stretch/>
          </p:blipFill>
          <p:spPr>
            <a:xfrm>
              <a:off x="7272898" y="1743935"/>
              <a:ext cx="2328035" cy="612114"/>
            </a:xfrm>
            <a:prstGeom prst="rect">
              <a:avLst/>
            </a:prstGeom>
            <a:noFill/>
            <a:ln>
              <a:noFill/>
            </a:ln>
          </p:spPr>
        </p:pic>
        <p:pic>
          <p:nvPicPr>
            <p:cNvPr id="472" name="Google Shape;472;p14" descr="NASA"/>
            <p:cNvPicPr preferRelativeResize="0"/>
            <p:nvPr/>
          </p:nvPicPr>
          <p:blipFill rotWithShape="1">
            <a:blip r:embed="rId30">
              <a:alphaModFix/>
            </a:blip>
            <a:srcRect/>
            <a:stretch/>
          </p:blipFill>
          <p:spPr>
            <a:xfrm>
              <a:off x="253267" y="1321300"/>
              <a:ext cx="1448483" cy="1143539"/>
            </a:xfrm>
            <a:prstGeom prst="rect">
              <a:avLst/>
            </a:prstGeom>
            <a:noFill/>
            <a:ln>
              <a:noFill/>
            </a:ln>
          </p:spPr>
        </p:pic>
        <p:pic>
          <p:nvPicPr>
            <p:cNvPr id="473" name="Google Shape;473;p14" descr="Smithsonian Astrophysical Observatory (SAO) | Office of Fellowships"/>
            <p:cNvPicPr preferRelativeResize="0"/>
            <p:nvPr/>
          </p:nvPicPr>
          <p:blipFill rotWithShape="1">
            <a:blip r:embed="rId31">
              <a:alphaModFix/>
            </a:blip>
            <a:srcRect/>
            <a:stretch/>
          </p:blipFill>
          <p:spPr>
            <a:xfrm>
              <a:off x="1700270" y="1352779"/>
              <a:ext cx="1149892" cy="1143539"/>
            </a:xfrm>
            <a:prstGeom prst="rect">
              <a:avLst/>
            </a:prstGeom>
            <a:noFill/>
            <a:ln>
              <a:noFill/>
            </a:ln>
          </p:spPr>
        </p:pic>
        <p:pic>
          <p:nvPicPr>
            <p:cNvPr id="474" name="Google Shape;474;p14" descr="Center for Astrophysics | Harvard &amp; Smithsonian – Cambridge Science Festival"/>
            <p:cNvPicPr preferRelativeResize="0"/>
            <p:nvPr/>
          </p:nvPicPr>
          <p:blipFill rotWithShape="1">
            <a:blip r:embed="rId32">
              <a:alphaModFix/>
            </a:blip>
            <a:srcRect/>
            <a:stretch/>
          </p:blipFill>
          <p:spPr>
            <a:xfrm>
              <a:off x="3360196" y="1488771"/>
              <a:ext cx="1585510" cy="679504"/>
            </a:xfrm>
            <a:prstGeom prst="rect">
              <a:avLst/>
            </a:prstGeom>
            <a:noFill/>
            <a:ln>
              <a:noFill/>
            </a:ln>
          </p:spPr>
        </p:pic>
        <p:pic>
          <p:nvPicPr>
            <p:cNvPr id="475" name="Google Shape;475;p14" descr="SpaceX"/>
            <p:cNvPicPr preferRelativeResize="0"/>
            <p:nvPr/>
          </p:nvPicPr>
          <p:blipFill rotWithShape="1">
            <a:blip r:embed="rId33">
              <a:alphaModFix/>
            </a:blip>
            <a:srcRect l="9762" t="36008" r="7672" b="31026"/>
            <a:stretch/>
          </p:blipFill>
          <p:spPr>
            <a:xfrm>
              <a:off x="10106695" y="1429433"/>
              <a:ext cx="1362176" cy="543885"/>
            </a:xfrm>
            <a:prstGeom prst="rect">
              <a:avLst/>
            </a:prstGeom>
            <a:noFill/>
            <a:ln>
              <a:noFill/>
            </a:ln>
          </p:spPr>
        </p:pic>
      </p:grpSp>
      <p:sp>
        <p:nvSpPr>
          <p:cNvPr id="2" name="Slide Number Placeholder 1">
            <a:extLst>
              <a:ext uri="{FF2B5EF4-FFF2-40B4-BE49-F238E27FC236}">
                <a16:creationId xmlns:a16="http://schemas.microsoft.com/office/drawing/2014/main" id="{EF3BB999-3D47-A8BE-CDA0-FAAD0F7209C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73896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85432F-1FB7-1C02-098A-8BC096C53145}"/>
              </a:ext>
            </a:extLst>
          </p:cNvPr>
          <p:cNvSpPr txBox="1"/>
          <p:nvPr/>
        </p:nvSpPr>
        <p:spPr>
          <a:xfrm>
            <a:off x="1" y="198511"/>
            <a:ext cx="12182782"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n-ea"/>
                <a:cs typeface="+mn-cs"/>
              </a:rPr>
              <a:t>First Light H</a:t>
            </a:r>
            <a:r>
              <a:rPr kumimoji="0" lang="en-US" sz="3600" b="0" i="0" u="none" strike="noStrike" kern="1200" cap="none" spc="0" normalizeH="0" baseline="-25000" noProof="0" dirty="0">
                <a:ln>
                  <a:noFill/>
                </a:ln>
                <a:solidFill>
                  <a:prstClr val="white"/>
                </a:solidFill>
                <a:effectLst/>
                <a:uLnTx/>
                <a:uFillTx/>
                <a:latin typeface="Calibri"/>
                <a:ea typeface="+mn-ea"/>
                <a:cs typeface="+mn-cs"/>
              </a:rPr>
              <a:t>2</a:t>
            </a:r>
            <a:r>
              <a:rPr kumimoji="0" lang="en-US" sz="3600" b="0" i="0" u="none" strike="noStrike" kern="1200" cap="none" spc="0" normalizeH="0" baseline="0" noProof="0" dirty="0">
                <a:ln>
                  <a:noFill/>
                </a:ln>
                <a:solidFill>
                  <a:prstClr val="white"/>
                </a:solidFill>
                <a:effectLst/>
                <a:uLnTx/>
                <a:uFillTx/>
                <a:latin typeface="Calibri"/>
                <a:ea typeface="+mn-ea"/>
                <a:cs typeface="+mn-cs"/>
              </a:rPr>
              <a:t>O SCD (2 August 2023)</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Slide Number Placeholder 3">
            <a:extLst>
              <a:ext uri="{FF2B5EF4-FFF2-40B4-BE49-F238E27FC236}">
                <a16:creationId xmlns:a16="http://schemas.microsoft.com/office/drawing/2014/main" id="{7460B59F-1E09-5EB7-ECC9-64669F176B4D}"/>
              </a:ext>
            </a:extLst>
          </p:cNvPr>
          <p:cNvSpPr>
            <a:spLocks noGrp="1"/>
          </p:cNvSpPr>
          <p:nvPr>
            <p:ph type="sldNum" sz="quarter" idx="12"/>
          </p:nvPr>
        </p:nvSpPr>
        <p:spPr>
          <a:xfrm>
            <a:off x="9448800" y="6621140"/>
            <a:ext cx="2743200" cy="18288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6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6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9" name="Picture 8">
            <a:extLst>
              <a:ext uri="{FF2B5EF4-FFF2-40B4-BE49-F238E27FC236}">
                <a16:creationId xmlns:a16="http://schemas.microsoft.com/office/drawing/2014/main" id="{611040A0-AEF9-F383-4B1C-46C816DB92D3}"/>
              </a:ext>
            </a:extLst>
          </p:cNvPr>
          <p:cNvPicPr>
            <a:picLocks noChangeAspect="1"/>
          </p:cNvPicPr>
          <p:nvPr/>
        </p:nvPicPr>
        <p:blipFill>
          <a:blip r:embed="rId2"/>
          <a:stretch>
            <a:fillRect/>
          </a:stretch>
        </p:blipFill>
        <p:spPr>
          <a:xfrm>
            <a:off x="1681433" y="1150147"/>
            <a:ext cx="9449459" cy="5241888"/>
          </a:xfrm>
          <a:prstGeom prst="rect">
            <a:avLst/>
          </a:prstGeom>
        </p:spPr>
      </p:pic>
      <p:sp>
        <p:nvSpPr>
          <p:cNvPr id="2" name="TextBox 1">
            <a:extLst>
              <a:ext uri="{FF2B5EF4-FFF2-40B4-BE49-F238E27FC236}">
                <a16:creationId xmlns:a16="http://schemas.microsoft.com/office/drawing/2014/main" id="{1CFE8AE8-4B46-AAA4-9CD1-BAED205D908F}"/>
              </a:ext>
            </a:extLst>
          </p:cNvPr>
          <p:cNvSpPr txBox="1"/>
          <p:nvPr/>
        </p:nvSpPr>
        <p:spPr>
          <a:xfrm>
            <a:off x="8353796" y="6327295"/>
            <a:ext cx="2042354" cy="338554"/>
          </a:xfrm>
          <a:prstGeom prst="rect">
            <a:avLst/>
          </a:prstGeom>
          <a:noFill/>
        </p:spPr>
        <p:txBody>
          <a:bodyPr wrap="none" rtlCol="0">
            <a:spAutoFit/>
          </a:bodyPr>
          <a:lstStyle/>
          <a:p>
            <a:r>
              <a:rPr lang="en-US" sz="1600" dirty="0"/>
              <a:t>[Credit: </a:t>
            </a:r>
            <a:r>
              <a:rPr lang="en-US" sz="1600" dirty="0" err="1"/>
              <a:t>Huiqun</a:t>
            </a:r>
            <a:r>
              <a:rPr lang="en-US" sz="1600" dirty="0"/>
              <a:t> Wang]</a:t>
            </a:r>
          </a:p>
        </p:txBody>
      </p:sp>
    </p:spTree>
    <p:extLst>
      <p:ext uri="{BB962C8B-B14F-4D97-AF65-F5344CB8AC3E}">
        <p14:creationId xmlns:p14="http://schemas.microsoft.com/office/powerpoint/2010/main" val="15522926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hart with a rainbow colored line&#10;&#10;Description automatically generated with medium confidence">
            <a:extLst>
              <a:ext uri="{FF2B5EF4-FFF2-40B4-BE49-F238E27FC236}">
                <a16:creationId xmlns:a16="http://schemas.microsoft.com/office/drawing/2014/main" id="{52C3D1D1-E324-F104-0EB9-D1DE8100FEE7}"/>
              </a:ext>
            </a:extLst>
          </p:cNvPr>
          <p:cNvPicPr>
            <a:picLocks noChangeAspect="1"/>
          </p:cNvPicPr>
          <p:nvPr/>
        </p:nvPicPr>
        <p:blipFill rotWithShape="1">
          <a:blip r:embed="rId2">
            <a:extLst>
              <a:ext uri="{28A0092B-C50C-407E-A947-70E740481C1C}">
                <a14:useLocalDpi xmlns:a14="http://schemas.microsoft.com/office/drawing/2010/main" val="0"/>
              </a:ext>
            </a:extLst>
          </a:blip>
          <a:srcRect l="13078" t="2997" r="13633" b="4530"/>
          <a:stretch/>
        </p:blipFill>
        <p:spPr>
          <a:xfrm>
            <a:off x="745065" y="1117597"/>
            <a:ext cx="5520267" cy="5223934"/>
          </a:xfrm>
          <a:prstGeom prst="rect">
            <a:avLst/>
          </a:prstGeom>
        </p:spPr>
      </p:pic>
      <p:sp>
        <p:nvSpPr>
          <p:cNvPr id="2" name="Title 1">
            <a:extLst>
              <a:ext uri="{FF2B5EF4-FFF2-40B4-BE49-F238E27FC236}">
                <a16:creationId xmlns:a16="http://schemas.microsoft.com/office/drawing/2014/main" id="{92F333CA-CA94-6121-53B8-F196B4882A10}"/>
              </a:ext>
            </a:extLst>
          </p:cNvPr>
          <p:cNvSpPr>
            <a:spLocks noGrp="1"/>
          </p:cNvSpPr>
          <p:nvPr>
            <p:ph type="title"/>
          </p:nvPr>
        </p:nvSpPr>
        <p:spPr>
          <a:xfrm>
            <a:off x="1371600" y="1389923"/>
            <a:ext cx="3132667" cy="421944"/>
          </a:xfrm>
        </p:spPr>
        <p:txBody>
          <a:bodyPr/>
          <a:lstStyle/>
          <a:p>
            <a:pPr algn="ctr"/>
            <a:r>
              <a:rPr lang="en-US" sz="1800" dirty="0">
                <a:latin typeface="+mn-lt"/>
              </a:rPr>
              <a:t>Princeton fire, British Columbia</a:t>
            </a:r>
            <a:endParaRPr lang="en-BE" sz="1800" dirty="0">
              <a:latin typeface="+mn-lt"/>
            </a:endParaRPr>
          </a:p>
        </p:txBody>
      </p:sp>
      <p:pic>
        <p:nvPicPr>
          <p:cNvPr id="5" name="Picture 4" descr="A satellite image of a cloud&#10;&#10;Description automatically generated">
            <a:extLst>
              <a:ext uri="{FF2B5EF4-FFF2-40B4-BE49-F238E27FC236}">
                <a16:creationId xmlns:a16="http://schemas.microsoft.com/office/drawing/2014/main" id="{FC965A00-6246-3CC7-4890-717CED8A5896}"/>
              </a:ext>
            </a:extLst>
          </p:cNvPr>
          <p:cNvPicPr>
            <a:picLocks noChangeAspect="1"/>
          </p:cNvPicPr>
          <p:nvPr/>
        </p:nvPicPr>
        <p:blipFill rotWithShape="1">
          <a:blip r:embed="rId3">
            <a:extLst>
              <a:ext uri="{28A0092B-C50C-407E-A947-70E740481C1C}">
                <a14:useLocalDpi xmlns:a14="http://schemas.microsoft.com/office/drawing/2010/main" val="0"/>
              </a:ext>
            </a:extLst>
          </a:blip>
          <a:srcRect l="13053" t="3449" r="15014" b="3357"/>
          <a:stretch/>
        </p:blipFill>
        <p:spPr>
          <a:xfrm>
            <a:off x="6265332" y="1117597"/>
            <a:ext cx="5375912" cy="5223934"/>
          </a:xfrm>
          <a:prstGeom prst="rect">
            <a:avLst/>
          </a:prstGeom>
        </p:spPr>
      </p:pic>
      <p:sp>
        <p:nvSpPr>
          <p:cNvPr id="3" name="TextBox 2">
            <a:extLst>
              <a:ext uri="{FF2B5EF4-FFF2-40B4-BE49-F238E27FC236}">
                <a16:creationId xmlns:a16="http://schemas.microsoft.com/office/drawing/2014/main" id="{09E94079-6427-5BEF-86D2-39CE893E5030}"/>
              </a:ext>
            </a:extLst>
          </p:cNvPr>
          <p:cNvSpPr txBox="1"/>
          <p:nvPr/>
        </p:nvSpPr>
        <p:spPr>
          <a:xfrm>
            <a:off x="1" y="198511"/>
            <a:ext cx="12182782"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n-ea"/>
                <a:cs typeface="+mn-cs"/>
              </a:rPr>
              <a:t>TEMPO HONO from Fire</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6" name="TextBox 5">
            <a:extLst>
              <a:ext uri="{FF2B5EF4-FFF2-40B4-BE49-F238E27FC236}">
                <a16:creationId xmlns:a16="http://schemas.microsoft.com/office/drawing/2014/main" id="{A992B716-70C2-0B2D-07AA-CBB50AAB2FAE}"/>
              </a:ext>
            </a:extLst>
          </p:cNvPr>
          <p:cNvSpPr txBox="1"/>
          <p:nvPr/>
        </p:nvSpPr>
        <p:spPr>
          <a:xfrm>
            <a:off x="1484741" y="6429191"/>
            <a:ext cx="2020457" cy="369332"/>
          </a:xfrm>
          <a:prstGeom prst="rect">
            <a:avLst/>
          </a:prstGeom>
          <a:solidFill>
            <a:schemeClr val="accent2">
              <a:lumMod val="50000"/>
            </a:schemeClr>
          </a:solidFill>
        </p:spPr>
        <p:txBody>
          <a:bodyPr wrap="square" lIns="0" tIns="0" rIns="0" bIns="0" rtlCol="0">
            <a:spAutoFit/>
          </a:bodyPr>
          <a:lstStyle/>
          <a:p>
            <a:pPr algn="ctr"/>
            <a:r>
              <a:rPr lang="en-US" sz="2400" dirty="0">
                <a:solidFill>
                  <a:schemeClr val="bg1"/>
                </a:solidFill>
              </a:rPr>
              <a:t>PRELIMINARY!</a:t>
            </a:r>
          </a:p>
        </p:txBody>
      </p:sp>
      <p:sp>
        <p:nvSpPr>
          <p:cNvPr id="7" name="TextBox 6">
            <a:extLst>
              <a:ext uri="{FF2B5EF4-FFF2-40B4-BE49-F238E27FC236}">
                <a16:creationId xmlns:a16="http://schemas.microsoft.com/office/drawing/2014/main" id="{E8C2EE60-43C7-4F84-DE66-7CB46BD5D5DD}"/>
              </a:ext>
            </a:extLst>
          </p:cNvPr>
          <p:cNvSpPr txBox="1"/>
          <p:nvPr/>
        </p:nvSpPr>
        <p:spPr>
          <a:xfrm>
            <a:off x="4833369" y="6349995"/>
            <a:ext cx="2863926" cy="369332"/>
          </a:xfrm>
          <a:prstGeom prst="rect">
            <a:avLst/>
          </a:prstGeom>
          <a:noFill/>
        </p:spPr>
        <p:txBody>
          <a:bodyPr wrap="none" rtlCol="0">
            <a:spAutoFit/>
          </a:bodyPr>
          <a:lstStyle/>
          <a:p>
            <a:r>
              <a:rPr lang="en-US" b="1" dirty="0"/>
              <a:t>Credits: N. </a:t>
            </a:r>
            <a:r>
              <a:rPr lang="en-US" b="1" dirty="0" err="1"/>
              <a:t>Theys</a:t>
            </a:r>
            <a:r>
              <a:rPr lang="en-US" b="1" dirty="0"/>
              <a:t>, BIRA-IASB</a:t>
            </a:r>
          </a:p>
        </p:txBody>
      </p:sp>
    </p:spTree>
    <p:extLst>
      <p:ext uri="{BB962C8B-B14F-4D97-AF65-F5344CB8AC3E}">
        <p14:creationId xmlns:p14="http://schemas.microsoft.com/office/powerpoint/2010/main" val="22040764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8"/>
          <p:cNvSpPr txBox="1">
            <a:spLocks noGrp="1"/>
          </p:cNvSpPr>
          <p:nvPr>
            <p:ph type="title"/>
          </p:nvPr>
        </p:nvSpPr>
        <p:spPr>
          <a:xfrm>
            <a:off x="0" y="0"/>
            <a:ext cx="12192000" cy="975701"/>
          </a:xfrm>
        </p:spPr>
        <p:txBody>
          <a:bodyPr/>
          <a:lstStyle/>
          <a:p>
            <a:pPr lvl="0"/>
            <a:r>
              <a:rPr lang="en-US" dirty="0"/>
              <a:t>TEMPO Data Products </a:t>
            </a:r>
            <a:br>
              <a:rPr lang="en-US" dirty="0"/>
            </a:br>
            <a:r>
              <a:rPr lang="en-US" sz="2800" dirty="0"/>
              <a:t>Baseline + </a:t>
            </a:r>
            <a:r>
              <a:rPr lang="en-US" sz="2800" dirty="0">
                <a:solidFill>
                  <a:srgbClr val="00B050"/>
                </a:solidFill>
              </a:rPr>
              <a:t>SNWG NRT </a:t>
            </a:r>
            <a:r>
              <a:rPr lang="en-US" sz="2800" dirty="0"/>
              <a:t>+</a:t>
            </a:r>
            <a:r>
              <a:rPr lang="en-US" sz="2800" dirty="0">
                <a:solidFill>
                  <a:srgbClr val="00B050"/>
                </a:solidFill>
              </a:rPr>
              <a:t> </a:t>
            </a:r>
            <a:r>
              <a:rPr lang="en-US" sz="2800" dirty="0">
                <a:solidFill>
                  <a:schemeClr val="accent6"/>
                </a:solidFill>
              </a:rPr>
              <a:t>SNWG NRT/Enhanced</a:t>
            </a:r>
            <a:endParaRPr lang="en-US" dirty="0">
              <a:solidFill>
                <a:schemeClr val="accent6"/>
              </a:solidFill>
            </a:endParaRPr>
          </a:p>
        </p:txBody>
      </p:sp>
      <p:graphicFrame>
        <p:nvGraphicFramePr>
          <p:cNvPr id="336" name="Google Shape;336;p8"/>
          <p:cNvGraphicFramePr/>
          <p:nvPr>
            <p:extLst>
              <p:ext uri="{D42A27DB-BD31-4B8C-83A1-F6EECF244321}">
                <p14:modId xmlns:p14="http://schemas.microsoft.com/office/powerpoint/2010/main" val="2528753198"/>
              </p:ext>
            </p:extLst>
          </p:nvPr>
        </p:nvGraphicFramePr>
        <p:xfrm>
          <a:off x="154050" y="1146136"/>
          <a:ext cx="11883900" cy="5065574"/>
        </p:xfrm>
        <a:graphic>
          <a:graphicData uri="http://schemas.openxmlformats.org/drawingml/2006/table">
            <a:tbl>
              <a:tblPr firstRow="1" bandRow="1">
                <a:noFill/>
              </a:tblPr>
              <a:tblGrid>
                <a:gridCol w="688795">
                  <a:extLst>
                    <a:ext uri="{9D8B030D-6E8A-4147-A177-3AD203B41FA5}">
                      <a16:colId xmlns:a16="http://schemas.microsoft.com/office/drawing/2014/main" val="20000"/>
                    </a:ext>
                  </a:extLst>
                </a:gridCol>
                <a:gridCol w="1355703">
                  <a:extLst>
                    <a:ext uri="{9D8B030D-6E8A-4147-A177-3AD203B41FA5}">
                      <a16:colId xmlns:a16="http://schemas.microsoft.com/office/drawing/2014/main" val="20001"/>
                    </a:ext>
                  </a:extLst>
                </a:gridCol>
                <a:gridCol w="1767348">
                  <a:extLst>
                    <a:ext uri="{9D8B030D-6E8A-4147-A177-3AD203B41FA5}">
                      <a16:colId xmlns:a16="http://schemas.microsoft.com/office/drawing/2014/main" val="20002"/>
                    </a:ext>
                  </a:extLst>
                </a:gridCol>
                <a:gridCol w="3920032">
                  <a:extLst>
                    <a:ext uri="{9D8B030D-6E8A-4147-A177-3AD203B41FA5}">
                      <a16:colId xmlns:a16="http://schemas.microsoft.com/office/drawing/2014/main" val="20003"/>
                    </a:ext>
                  </a:extLst>
                </a:gridCol>
                <a:gridCol w="1139313">
                  <a:extLst>
                    <a:ext uri="{9D8B030D-6E8A-4147-A177-3AD203B41FA5}">
                      <a16:colId xmlns:a16="http://schemas.microsoft.com/office/drawing/2014/main" val="2242717107"/>
                    </a:ext>
                  </a:extLst>
                </a:gridCol>
                <a:gridCol w="1280160">
                  <a:extLst>
                    <a:ext uri="{9D8B030D-6E8A-4147-A177-3AD203B41FA5}">
                      <a16:colId xmlns:a16="http://schemas.microsoft.com/office/drawing/2014/main" val="20004"/>
                    </a:ext>
                  </a:extLst>
                </a:gridCol>
                <a:gridCol w="1732549">
                  <a:extLst>
                    <a:ext uri="{9D8B030D-6E8A-4147-A177-3AD203B41FA5}">
                      <a16:colId xmlns:a16="http://schemas.microsoft.com/office/drawing/2014/main" val="20005"/>
                    </a:ext>
                  </a:extLst>
                </a:gridCol>
              </a:tblGrid>
              <a:tr h="204107">
                <a:tc>
                  <a:txBody>
                    <a:bodyPr/>
                    <a:lstStyle/>
                    <a:p>
                      <a:pPr marL="0" marR="0" lvl="0" indent="0" algn="l" rtl="0">
                        <a:lnSpc>
                          <a:spcPct val="70000"/>
                        </a:lnSpc>
                        <a:spcBef>
                          <a:spcPts val="0"/>
                        </a:spcBef>
                        <a:spcAft>
                          <a:spcPts val="0"/>
                        </a:spcAft>
                        <a:buNone/>
                      </a:pPr>
                      <a:r>
                        <a:rPr lang="en-US" sz="1200" b="1" u="none" strike="noStrike" cap="none">
                          <a:latin typeface="+mj-lt"/>
                        </a:rPr>
                        <a:t>Level</a:t>
                      </a:r>
                      <a:endParaRPr sz="1200" b="1">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Product</a:t>
                      </a:r>
                      <a:endParaRPr sz="1200" b="1">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Algorithm</a:t>
                      </a:r>
                      <a:endParaRPr sz="1200" b="1">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dirty="0">
                          <a:latin typeface="+mj-lt"/>
                        </a:rPr>
                        <a:t>Major Outputs</a:t>
                      </a:r>
                      <a:endParaRPr sz="1200" b="1" dirty="0">
                        <a:latin typeface="+mj-lt"/>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None/>
                      </a:pPr>
                      <a:r>
                        <a:rPr lang="en-US" sz="1200" b="1" u="none" strike="noStrike" kern="1200" cap="none">
                          <a:solidFill>
                            <a:schemeClr val="tx1"/>
                          </a:solidFill>
                          <a:latin typeface="+mj-lt"/>
                          <a:ea typeface="+mn-ea"/>
                          <a:cs typeface="+mn-cs"/>
                        </a:rPr>
                        <a:t>A Priori (L2)</a:t>
                      </a:r>
                      <a:endParaRPr sz="1200" b="1" u="none" strike="noStrike" kern="1200" cap="none">
                        <a:solidFill>
                          <a:schemeClr val="tx1"/>
                        </a:solidFill>
                        <a:latin typeface="+mj-lt"/>
                        <a:ea typeface="+mn-ea"/>
                        <a:cs typeface="+mn-cs"/>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Res km</a:t>
                      </a:r>
                      <a:r>
                        <a:rPr lang="en-US" sz="1200" b="1" u="none" strike="noStrike" cap="none" baseline="30000">
                          <a:latin typeface="+mj-lt"/>
                        </a:rPr>
                        <a:t>2 </a:t>
                      </a:r>
                      <a:r>
                        <a:rPr lang="en-US" sz="1200" b="1" u="none" strike="noStrike" cap="none" baseline="30000">
                          <a:solidFill>
                            <a:schemeClr val="tx1"/>
                          </a:solidFill>
                          <a:latin typeface="+mj-lt"/>
                        </a:rPr>
                        <a:t>* </a:t>
                      </a:r>
                      <a:endParaRPr sz="1200" b="1" u="none" strike="noStrike" cap="none" baseline="30000">
                        <a:solidFill>
                          <a:schemeClr val="tx1"/>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Freq/Size</a:t>
                      </a:r>
                      <a:endParaRPr sz="1200" b="1">
                        <a:latin typeface="+mj-lt"/>
                      </a:endParaRPr>
                    </a:p>
                  </a:txBody>
                  <a:tcPr marL="18300" marR="18300" marT="45725" marB="45725" anchor="ctr"/>
                </a:tc>
                <a:extLst>
                  <a:ext uri="{0D108BD9-81ED-4DB2-BD59-A6C34878D82A}">
                    <a16:rowId xmlns:a16="http://schemas.microsoft.com/office/drawing/2014/main" val="10000"/>
                  </a:ext>
                </a:extLst>
              </a:tr>
              <a:tr h="0">
                <a:tc>
                  <a:txBody>
                    <a:bodyPr/>
                    <a:lstStyle/>
                    <a:p>
                      <a:pPr marL="0" marR="0" lvl="0" indent="0" algn="l" rtl="0">
                        <a:lnSpc>
                          <a:spcPct val="70000"/>
                        </a:lnSpc>
                        <a:spcBef>
                          <a:spcPts val="0"/>
                        </a:spcBef>
                        <a:spcAft>
                          <a:spcPts val="0"/>
                        </a:spcAft>
                        <a:buNone/>
                      </a:pPr>
                      <a:r>
                        <a:rPr lang="en-US" sz="1200" b="1" u="none" strike="noStrike" cap="none">
                          <a:latin typeface="+mj-lt"/>
                        </a:rPr>
                        <a:t>L0</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Digital counts</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Raw to L0</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Reconstructed/reformatted digital counts</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a:latin typeface="+mj-lt"/>
                          <a:ea typeface="Arial Narrow"/>
                          <a:cs typeface="Arial Narrow"/>
                          <a:sym typeface="Arial Narrow"/>
                        </a:rPr>
                        <a:t>2.0 x 4.75</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a:latin typeface="+mj-lt"/>
                          <a:ea typeface="Arial Narrow"/>
                          <a:cs typeface="Arial Narrow"/>
                          <a:sym typeface="Arial Narrow"/>
                        </a:rPr>
                        <a:t>Daily/hourly</a:t>
                      </a:r>
                      <a:endParaRPr sz="1200">
                        <a:latin typeface="+mj-lt"/>
                      </a:endParaRPr>
                    </a:p>
                  </a:txBody>
                  <a:tcPr marL="18300" marR="18300" marT="45725" marB="45725" anchor="ctr"/>
                </a:tc>
                <a:extLst>
                  <a:ext uri="{0D108BD9-81ED-4DB2-BD59-A6C34878D82A}">
                    <a16:rowId xmlns:a16="http://schemas.microsoft.com/office/drawing/2014/main" val="10001"/>
                  </a:ext>
                </a:extLst>
              </a:tr>
              <a:tr h="0">
                <a:tc>
                  <a:txBody>
                    <a:bodyPr/>
                    <a:lstStyle/>
                    <a:p>
                      <a:pPr marL="0" marR="0" lvl="0" indent="0" algn="l" rtl="0">
                        <a:lnSpc>
                          <a:spcPct val="70000"/>
                        </a:lnSpc>
                        <a:spcBef>
                          <a:spcPts val="0"/>
                        </a:spcBef>
                        <a:spcAft>
                          <a:spcPts val="0"/>
                        </a:spcAft>
                        <a:buNone/>
                      </a:pPr>
                      <a:r>
                        <a:rPr lang="en-US" sz="1200" b="1" u="none" strike="noStrike" cap="none">
                          <a:latin typeface="+mj-lt"/>
                        </a:rPr>
                        <a:t>L1-b</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Irradiance </a:t>
                      </a:r>
                      <a:r>
                        <a:rPr lang="en-US" sz="1200" b="1" u="none" strike="noStrike" cap="none" baseline="30000">
                          <a:solidFill>
                            <a:srgbClr val="00B050"/>
                          </a:solidFill>
                          <a:latin typeface="+mj-lt"/>
                        </a:rPr>
                        <a:t>NRT</a:t>
                      </a:r>
                      <a:endParaRPr sz="1200" b="1" u="none" strike="noStrike" cap="none">
                        <a:solidFill>
                          <a:srgbClr val="00B050"/>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SAO L0-1</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Calibrated &amp; quality flags</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200" b="0" i="0" u="none" strike="noStrike" cap="none">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None/>
                      </a:pPr>
                      <a:endParaRPr sz="1200" b="0" i="0" u="none" strike="noStrike" cap="none">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daily</a:t>
                      </a:r>
                      <a:endParaRPr sz="1200">
                        <a:latin typeface="+mj-lt"/>
                      </a:endParaRPr>
                    </a:p>
                  </a:txBody>
                  <a:tcPr marL="18300" marR="18300" marT="45725" marB="45725" anchor="ctr"/>
                </a:tc>
                <a:extLst>
                  <a:ext uri="{0D108BD9-81ED-4DB2-BD59-A6C34878D82A}">
                    <a16:rowId xmlns:a16="http://schemas.microsoft.com/office/drawing/2014/main" val="10002"/>
                  </a:ext>
                </a:extLst>
              </a:tr>
              <a:tr h="0">
                <a:tc>
                  <a:txBody>
                    <a:bodyPr/>
                    <a:lstStyle/>
                    <a:p>
                      <a:pPr marL="0" marR="0" lvl="0" indent="0" algn="l" rtl="0">
                        <a:lnSpc>
                          <a:spcPct val="70000"/>
                        </a:lnSpc>
                        <a:spcBef>
                          <a:spcPts val="0"/>
                        </a:spcBef>
                        <a:spcAft>
                          <a:spcPts val="0"/>
                        </a:spcAft>
                        <a:buNone/>
                      </a:pPr>
                      <a:endParaRPr sz="12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dirty="0">
                          <a:latin typeface="+mj-lt"/>
                        </a:rPr>
                        <a:t>Radiance </a:t>
                      </a:r>
                      <a:r>
                        <a:rPr lang="en-US" sz="1200" b="1" u="none" strike="noStrike" cap="none" baseline="30000" dirty="0">
                          <a:solidFill>
                            <a:srgbClr val="00B050"/>
                          </a:solidFill>
                          <a:latin typeface="+mj-lt"/>
                        </a:rPr>
                        <a:t>NRT</a:t>
                      </a:r>
                      <a:endParaRPr sz="1200" b="1" u="none" strike="noStrike" cap="none" dirty="0">
                        <a:solidFill>
                          <a:srgbClr val="00B050"/>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dirty="0">
                          <a:latin typeface="+mj-lt"/>
                          <a:ea typeface="Arial Narrow"/>
                          <a:cs typeface="Arial Narrow"/>
                          <a:sym typeface="Arial Narrow"/>
                        </a:rPr>
                        <a:t>SAO L0-1</a:t>
                      </a:r>
                      <a:endParaRPr sz="12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Geolocated, calibrated, viewing, geolocation &amp; quality flags</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2.0 x 4.75</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dirty="0">
                          <a:latin typeface="+mj-lt"/>
                          <a:ea typeface="Arial Narrow"/>
                          <a:cs typeface="Arial Narrow"/>
                          <a:sym typeface="Arial Narrow"/>
                        </a:rPr>
                        <a:t>Hourly, granule</a:t>
                      </a:r>
                      <a:endParaRPr sz="1200" dirty="0">
                        <a:latin typeface="+mj-lt"/>
                      </a:endParaRPr>
                    </a:p>
                  </a:txBody>
                  <a:tcPr marL="18300" marR="18300" marT="45725" marB="45725" anchor="ctr"/>
                </a:tc>
                <a:extLst>
                  <a:ext uri="{0D108BD9-81ED-4DB2-BD59-A6C34878D82A}">
                    <a16:rowId xmlns:a16="http://schemas.microsoft.com/office/drawing/2014/main" val="10003"/>
                  </a:ext>
                </a:extLst>
              </a:tr>
              <a:tr h="0">
                <a:tc>
                  <a:txBody>
                    <a:bodyPr/>
                    <a:lstStyle/>
                    <a:p>
                      <a:pPr marL="0" marR="0" lvl="0" indent="0" algn="l" rtl="0">
                        <a:lnSpc>
                          <a:spcPct val="70000"/>
                        </a:lnSpc>
                        <a:spcBef>
                          <a:spcPts val="0"/>
                        </a:spcBef>
                        <a:spcAft>
                          <a:spcPts val="0"/>
                        </a:spcAft>
                        <a:buNone/>
                      </a:pPr>
                      <a:endParaRPr sz="12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kern="1200" cap="none" dirty="0">
                          <a:solidFill>
                            <a:schemeClr val="tx1"/>
                          </a:solidFill>
                          <a:latin typeface="+mj-lt"/>
                          <a:ea typeface="+mn-ea"/>
                          <a:cs typeface="+mn-cs"/>
                        </a:rPr>
                        <a:t>City lights</a:t>
                      </a:r>
                      <a:endParaRPr sz="1200" b="1" u="none" strike="noStrike" kern="1200" cap="none" dirty="0">
                        <a:solidFill>
                          <a:schemeClr val="tx1"/>
                        </a:solidFill>
                        <a:latin typeface="+mj-lt"/>
                        <a:ea typeface="+mn-ea"/>
                        <a:cs typeface="+mn-cs"/>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None/>
                      </a:pPr>
                      <a:r>
                        <a:rPr lang="en-US" sz="1200" b="0" i="0" u="none" strike="noStrike" kern="1200" cap="none" dirty="0">
                          <a:solidFill>
                            <a:schemeClr val="tx1"/>
                          </a:solidFill>
                          <a:latin typeface="+mj-lt"/>
                          <a:ea typeface="Arial Narrow"/>
                          <a:cs typeface="Arial Narrow"/>
                          <a:sym typeface="Arial Narrow"/>
                        </a:rPr>
                        <a:t>SAO L0-1</a:t>
                      </a:r>
                      <a:endParaRPr sz="1200" b="0" i="0" u="none" strike="noStrike" kern="1200" cap="none" dirty="0">
                        <a:solidFill>
                          <a:schemeClr val="tx1"/>
                        </a:solidFill>
                        <a:latin typeface="+mj-lt"/>
                        <a:cs typeface="Arial Narrow"/>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None/>
                      </a:pPr>
                      <a:r>
                        <a:rPr lang="en-US" sz="1200" b="0" i="0" u="none" strike="noStrike" kern="1200" cap="none" dirty="0">
                          <a:solidFill>
                            <a:schemeClr val="tx1"/>
                          </a:solidFill>
                          <a:latin typeface="+mj-lt"/>
                          <a:ea typeface="Arial Narrow"/>
                          <a:cs typeface="Arial Narrow"/>
                          <a:sym typeface="Arial Narrow"/>
                        </a:rPr>
                        <a:t>Geolocated &amp; calibrated</a:t>
                      </a:r>
                      <a:endParaRPr sz="1200" b="0" i="0" u="none" strike="noStrike" kern="1200" cap="none" dirty="0">
                        <a:solidFill>
                          <a:schemeClr val="tx1"/>
                        </a:solidFill>
                        <a:latin typeface="+mj-lt"/>
                        <a:cs typeface="Arial Narrow"/>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None/>
                      </a:pPr>
                      <a:endParaRPr sz="1200" b="0" i="0" u="none" strike="noStrike" kern="1200" cap="none" dirty="0">
                        <a:solidFill>
                          <a:schemeClr val="tx1"/>
                        </a:solidFill>
                        <a:latin typeface="+mj-lt"/>
                        <a:cs typeface="Arial Narrow"/>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None/>
                      </a:pPr>
                      <a:r>
                        <a:rPr lang="en-US" sz="1200" b="0" i="0" u="none" strike="noStrike" kern="1200" cap="none" dirty="0">
                          <a:solidFill>
                            <a:schemeClr val="tx1"/>
                          </a:solidFill>
                          <a:latin typeface="+mj-lt"/>
                          <a:ea typeface="Arial Narrow"/>
                          <a:cs typeface="Arial Narrow"/>
                          <a:sym typeface="Arial Narrow"/>
                        </a:rPr>
                        <a:t>2.0 x 4.75</a:t>
                      </a:r>
                      <a:endParaRPr sz="1200" b="0" i="0" u="none" strike="noStrike" kern="1200" cap="none" dirty="0">
                        <a:solidFill>
                          <a:schemeClr val="tx1"/>
                        </a:solidFill>
                        <a:latin typeface="+mj-lt"/>
                        <a:cs typeface="Arial Narrow"/>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None/>
                      </a:pPr>
                      <a:r>
                        <a:rPr lang="en-US" sz="1200" b="0" i="0" u="none" strike="noStrike" kern="1200" cap="none" dirty="0">
                          <a:solidFill>
                            <a:schemeClr val="tx1"/>
                          </a:solidFill>
                          <a:latin typeface="+mj-lt"/>
                          <a:ea typeface="Arial Narrow"/>
                          <a:cs typeface="Arial Narrow"/>
                          <a:sym typeface="Arial Narrow"/>
                        </a:rPr>
                        <a:t>Variable, granule</a:t>
                      </a:r>
                      <a:endParaRPr sz="1200" b="0" i="0" u="none" strike="noStrike" kern="1200" cap="none" dirty="0">
                        <a:solidFill>
                          <a:schemeClr val="tx1"/>
                        </a:solidFill>
                        <a:latin typeface="+mj-lt"/>
                        <a:cs typeface="Arial Narrow"/>
                      </a:endParaRPr>
                    </a:p>
                  </a:txBody>
                  <a:tcPr marL="18300" marR="18300" marT="45725" marB="45725" anchor="ctr"/>
                </a:tc>
                <a:extLst>
                  <a:ext uri="{0D108BD9-81ED-4DB2-BD59-A6C34878D82A}">
                    <a16:rowId xmlns:a16="http://schemas.microsoft.com/office/drawing/2014/main" val="1347884166"/>
                  </a:ext>
                </a:extLst>
              </a:tr>
              <a:tr h="0">
                <a:tc>
                  <a:txBody>
                    <a:bodyPr/>
                    <a:lstStyle/>
                    <a:p>
                      <a:pPr marL="0" marR="0" lvl="0" indent="0" algn="l" rtl="0">
                        <a:lnSpc>
                          <a:spcPct val="70000"/>
                        </a:lnSpc>
                        <a:spcBef>
                          <a:spcPts val="0"/>
                        </a:spcBef>
                        <a:spcAft>
                          <a:spcPts val="0"/>
                        </a:spcAft>
                        <a:buNone/>
                      </a:pPr>
                      <a:r>
                        <a:rPr lang="en-US" sz="1200" b="1" u="none" strike="noStrike" cap="none">
                          <a:latin typeface="+mj-lt"/>
                        </a:rPr>
                        <a:t>L2</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dirty="0">
                          <a:latin typeface="+mj-lt"/>
                        </a:rPr>
                        <a:t>Cloud </a:t>
                      </a:r>
                      <a:r>
                        <a:rPr lang="en-US" sz="1200" b="1" u="none" strike="noStrike" cap="none" baseline="30000" dirty="0">
                          <a:solidFill>
                            <a:srgbClr val="00B050"/>
                          </a:solidFill>
                          <a:latin typeface="+mj-lt"/>
                        </a:rPr>
                        <a:t>NRT</a:t>
                      </a:r>
                      <a:endParaRPr sz="1200" dirty="0">
                        <a:solidFill>
                          <a:srgbClr val="00B050"/>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solidFill>
                            <a:schemeClr val="dk1"/>
                          </a:solidFill>
                          <a:latin typeface="+mj-lt"/>
                          <a:ea typeface="Arial Narrow"/>
                          <a:cs typeface="Arial Narrow"/>
                          <a:sym typeface="Arial Narrow"/>
                        </a:rPr>
                        <a:t>OMI O</a:t>
                      </a:r>
                      <a:r>
                        <a:rPr lang="en-US" sz="1200" b="0" i="0" u="none" strike="noStrike" cap="none" baseline="-25000">
                          <a:solidFill>
                            <a:schemeClr val="dk1"/>
                          </a:solidFill>
                          <a:latin typeface="+mj-lt"/>
                          <a:ea typeface="Arial Narrow"/>
                          <a:cs typeface="Arial Narrow"/>
                          <a:sym typeface="Arial Narrow"/>
                        </a:rPr>
                        <a:t>2</a:t>
                      </a:r>
                      <a:r>
                        <a:rPr lang="en-US" sz="1200" b="0" i="0" u="none" strike="noStrike" cap="none">
                          <a:solidFill>
                            <a:schemeClr val="dk1"/>
                          </a:solidFill>
                          <a:latin typeface="+mj-lt"/>
                          <a:ea typeface="Arial Narrow"/>
                          <a:cs typeface="Arial Narrow"/>
                          <a:sym typeface="Arial Narrow"/>
                        </a:rPr>
                        <a:t>-O</a:t>
                      </a:r>
                      <a:r>
                        <a:rPr lang="en-US" sz="1200" b="0" i="0" u="none" strike="noStrike" cap="none" baseline="-25000">
                          <a:solidFill>
                            <a:schemeClr val="dk1"/>
                          </a:solidFill>
                          <a:latin typeface="+mj-lt"/>
                          <a:ea typeface="Arial Narrow"/>
                          <a:cs typeface="Arial Narrow"/>
                          <a:sym typeface="Arial Narrow"/>
                        </a:rPr>
                        <a:t>2</a:t>
                      </a:r>
                      <a:endParaRPr sz="1200" baseline="-250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Cloud fraction, cloud pressure</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a:latin typeface="+mj-lt"/>
                        </a:rPr>
                        <a:t>GEOS-CF</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a:latin typeface="+mj-lt"/>
                          <a:ea typeface="Arial Narrow"/>
                          <a:cs typeface="Arial Narrow"/>
                          <a:sym typeface="Arial Narrow"/>
                        </a:rPr>
                        <a:t>2.0 x 4.75</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dirty="0">
                          <a:latin typeface="+mj-lt"/>
                          <a:ea typeface="Arial Narrow"/>
                          <a:cs typeface="Arial Narrow"/>
                          <a:sym typeface="Arial Narrow"/>
                        </a:rPr>
                        <a:t>Hourly, granule</a:t>
                      </a:r>
                      <a:endParaRPr sz="1200" dirty="0">
                        <a:latin typeface="+mj-lt"/>
                      </a:endParaRPr>
                    </a:p>
                  </a:txBody>
                  <a:tcPr marL="18300" marR="18300" marT="45725" marB="45725" anchor="ctr"/>
                </a:tc>
                <a:extLst>
                  <a:ext uri="{0D108BD9-81ED-4DB2-BD59-A6C34878D82A}">
                    <a16:rowId xmlns:a16="http://schemas.microsoft.com/office/drawing/2014/main" val="10004"/>
                  </a:ext>
                </a:extLst>
              </a:tr>
              <a:tr h="0">
                <a:tc>
                  <a:txBody>
                    <a:bodyPr/>
                    <a:lstStyle/>
                    <a:p>
                      <a:pPr marL="0" marR="0" lvl="0" indent="0" algn="l" rtl="0">
                        <a:lnSpc>
                          <a:spcPct val="70000"/>
                        </a:lnSpc>
                        <a:spcBef>
                          <a:spcPts val="0"/>
                        </a:spcBef>
                        <a:spcAft>
                          <a:spcPts val="0"/>
                        </a:spcAft>
                        <a:buNone/>
                      </a:pPr>
                      <a:endParaRPr sz="12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O</a:t>
                      </a:r>
                      <a:r>
                        <a:rPr lang="en-US" sz="1200" b="1" u="none" strike="noStrike" cap="none" baseline="-25000">
                          <a:latin typeface="+mj-lt"/>
                        </a:rPr>
                        <a:t>3</a:t>
                      </a:r>
                      <a:r>
                        <a:rPr lang="en-US" sz="1200" b="1" u="none" strike="noStrike" cap="none">
                          <a:latin typeface="+mj-lt"/>
                        </a:rPr>
                        <a:t> profile</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SAO O</a:t>
                      </a:r>
                      <a:r>
                        <a:rPr lang="en-US" sz="1200" b="0" i="0" u="none" strike="noStrike" cap="none" baseline="-25000">
                          <a:latin typeface="+mj-lt"/>
                          <a:ea typeface="Arial Narrow"/>
                          <a:cs typeface="Arial Narrow"/>
                          <a:sym typeface="Arial Narrow"/>
                        </a:rPr>
                        <a:t>3</a:t>
                      </a:r>
                      <a:r>
                        <a:rPr lang="en-US" sz="1200" b="0" i="0" u="none" strike="noStrike" cap="none">
                          <a:latin typeface="+mj-lt"/>
                          <a:ea typeface="Arial Narrow"/>
                          <a:cs typeface="Arial Narrow"/>
                          <a:sym typeface="Arial Narrow"/>
                        </a:rPr>
                        <a:t> profile</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dirty="0">
                          <a:latin typeface="+mj-lt"/>
                          <a:ea typeface="Arial Narrow"/>
                          <a:cs typeface="Arial Narrow"/>
                          <a:sym typeface="Arial Narrow"/>
                        </a:rPr>
                        <a:t>O</a:t>
                      </a:r>
                      <a:r>
                        <a:rPr lang="en-US" sz="1200" b="0" i="0" u="none" strike="noStrike" cap="none" baseline="-25000" dirty="0">
                          <a:latin typeface="+mj-lt"/>
                          <a:ea typeface="Arial Narrow"/>
                          <a:cs typeface="Arial Narrow"/>
                          <a:sym typeface="Arial Narrow"/>
                        </a:rPr>
                        <a:t>3</a:t>
                      </a:r>
                      <a:r>
                        <a:rPr lang="en-US" sz="1200" b="0" i="0" u="none" strike="noStrike" cap="none" dirty="0">
                          <a:latin typeface="+mj-lt"/>
                          <a:ea typeface="Arial Narrow"/>
                          <a:cs typeface="Arial Narrow"/>
                          <a:sym typeface="Arial Narrow"/>
                        </a:rPr>
                        <a:t> profile, total/</a:t>
                      </a:r>
                      <a:r>
                        <a:rPr lang="en-US" sz="1200" b="0" i="0" u="none" strike="noStrike" cap="none" dirty="0" err="1">
                          <a:latin typeface="+mj-lt"/>
                          <a:ea typeface="Arial Narrow"/>
                          <a:cs typeface="Arial Narrow"/>
                          <a:sym typeface="Arial Narrow"/>
                        </a:rPr>
                        <a:t>strat</a:t>
                      </a:r>
                      <a:r>
                        <a:rPr lang="en-US" sz="1200" b="0" i="0" u="none" strike="noStrike" cap="none" dirty="0">
                          <a:latin typeface="+mj-lt"/>
                          <a:ea typeface="Arial Narrow"/>
                          <a:cs typeface="Arial Narrow"/>
                          <a:sym typeface="Arial Narrow"/>
                        </a:rPr>
                        <a:t>/trop/0-2 km O</a:t>
                      </a:r>
                      <a:r>
                        <a:rPr lang="en-US" sz="1200" b="0" i="0" u="none" strike="noStrike" cap="none" baseline="-25000" dirty="0">
                          <a:latin typeface="+mj-lt"/>
                          <a:ea typeface="Arial Narrow"/>
                          <a:cs typeface="Arial Narrow"/>
                          <a:sym typeface="Arial Narrow"/>
                        </a:rPr>
                        <a:t>3</a:t>
                      </a:r>
                      <a:r>
                        <a:rPr lang="en-US" sz="1200" b="0" i="0" u="none" strike="noStrike" cap="none" dirty="0">
                          <a:latin typeface="+mj-lt"/>
                          <a:ea typeface="Arial Narrow"/>
                          <a:cs typeface="Arial Narrow"/>
                          <a:sym typeface="Arial Narrow"/>
                        </a:rPr>
                        <a:t>, errors, a priori, AKs</a:t>
                      </a:r>
                      <a:endParaRPr sz="1200" dirty="0">
                        <a:latin typeface="+mj-lt"/>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chemeClr val="dk1"/>
                        </a:buClr>
                        <a:buSzPts val="1400"/>
                        <a:buFont typeface="Arial Narrow"/>
                        <a:buNone/>
                      </a:pPr>
                      <a:r>
                        <a:rPr lang="en-US" sz="1200" b="0" i="0" u="none" strike="noStrike" kern="1200" cap="none" dirty="0" err="1">
                          <a:solidFill>
                            <a:schemeClr val="tx1"/>
                          </a:solidFill>
                          <a:latin typeface="+mj-lt"/>
                          <a:ea typeface="Arial Narrow"/>
                          <a:cs typeface="Arial Narrow"/>
                          <a:sym typeface="Arial Narrow"/>
                        </a:rPr>
                        <a:t>Clim</a:t>
                      </a:r>
                      <a:r>
                        <a:rPr lang="en-US" sz="1200" b="0" i="0" u="none" strike="noStrike" kern="1200" cap="none" dirty="0">
                          <a:solidFill>
                            <a:schemeClr val="tx1"/>
                          </a:solidFill>
                          <a:latin typeface="+mj-lt"/>
                          <a:ea typeface="Arial Narrow"/>
                          <a:cs typeface="Arial Narrow"/>
                          <a:sym typeface="Arial Narrow"/>
                        </a:rPr>
                        <a:t>. + GEOS-CF</a:t>
                      </a:r>
                      <a:endParaRPr sz="1200" b="0" i="0" u="none" strike="noStrike" kern="1200" cap="none" dirty="0">
                        <a:solidFill>
                          <a:schemeClr val="tx1"/>
                        </a:solidFill>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dirty="0">
                          <a:latin typeface="+mj-lt"/>
                          <a:ea typeface="Arial Narrow"/>
                          <a:cs typeface="Arial Narrow"/>
                          <a:sym typeface="Arial Narrow"/>
                        </a:rPr>
                        <a:t>&gt;= 8.0 x 4.75</a:t>
                      </a:r>
                      <a:r>
                        <a:rPr lang="en-US" sz="1200" b="0" i="0" u="none" strike="noStrike" cap="none" baseline="30000" dirty="0">
                          <a:solidFill>
                            <a:schemeClr val="tx1"/>
                          </a:solidFill>
                          <a:latin typeface="+mj-lt"/>
                          <a:ea typeface="Arial Narrow"/>
                          <a:cs typeface="Arial Narrow"/>
                          <a:sym typeface="Arial Narrow"/>
                        </a:rPr>
                        <a:t>**</a:t>
                      </a:r>
                      <a:r>
                        <a:rPr lang="en-US" sz="1200" b="0" i="0" u="none" strike="noStrike" cap="none" dirty="0">
                          <a:latin typeface="+mj-lt"/>
                          <a:ea typeface="Arial Narrow"/>
                          <a:cs typeface="Arial Narrow"/>
                          <a:sym typeface="Arial Narrow"/>
                        </a:rPr>
                        <a:t> </a:t>
                      </a:r>
                      <a:endParaRPr sz="1200" b="0" i="0" u="none" strike="noStrike" cap="none" dirty="0">
                        <a:solidFill>
                          <a:srgbClr val="FF0908"/>
                        </a:solidFill>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dirty="0">
                          <a:latin typeface="+mj-lt"/>
                          <a:ea typeface="Arial Narrow"/>
                          <a:cs typeface="Arial Narrow"/>
                          <a:sym typeface="Arial Narrow"/>
                        </a:rPr>
                        <a:t>Hourly, granule</a:t>
                      </a:r>
                      <a:endParaRPr sz="1200" dirty="0">
                        <a:latin typeface="+mj-lt"/>
                      </a:endParaRPr>
                    </a:p>
                  </a:txBody>
                  <a:tcPr marL="18300" marR="18300" marT="45725" marB="45725" anchor="ctr"/>
                </a:tc>
                <a:extLst>
                  <a:ext uri="{0D108BD9-81ED-4DB2-BD59-A6C34878D82A}">
                    <a16:rowId xmlns:a16="http://schemas.microsoft.com/office/drawing/2014/main" val="10005"/>
                  </a:ext>
                </a:extLst>
              </a:tr>
              <a:tr h="0">
                <a:tc>
                  <a:txBody>
                    <a:bodyPr/>
                    <a:lstStyle/>
                    <a:p>
                      <a:pPr marL="0" marR="0" lvl="0" indent="0" algn="l" rtl="0">
                        <a:lnSpc>
                          <a:spcPct val="70000"/>
                        </a:lnSpc>
                        <a:spcBef>
                          <a:spcPts val="0"/>
                        </a:spcBef>
                        <a:spcAft>
                          <a:spcPts val="0"/>
                        </a:spcAft>
                        <a:buNone/>
                      </a:pPr>
                      <a:endParaRPr sz="12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Total O</a:t>
                      </a:r>
                      <a:r>
                        <a:rPr lang="en-US" sz="1200" b="1" u="none" strike="noStrike" cap="none" baseline="-25000">
                          <a:latin typeface="+mj-lt"/>
                        </a:rPr>
                        <a:t>3</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TOMS V8.5</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Total O</a:t>
                      </a:r>
                      <a:r>
                        <a:rPr lang="en-US" sz="1200" b="0" i="0" u="none" strike="noStrike" cap="none" baseline="-25000">
                          <a:latin typeface="+mj-lt"/>
                          <a:ea typeface="Arial Narrow"/>
                          <a:cs typeface="Arial Narrow"/>
                          <a:sym typeface="Arial Narrow"/>
                        </a:rPr>
                        <a:t>3</a:t>
                      </a:r>
                      <a:r>
                        <a:rPr lang="en-US" sz="1200" b="0" i="0" u="none" strike="noStrike" cap="none">
                          <a:latin typeface="+mj-lt"/>
                          <a:ea typeface="Arial Narrow"/>
                          <a:cs typeface="Arial Narrow"/>
                          <a:sym typeface="Arial Narrow"/>
                        </a:rPr>
                        <a:t>, AI, cloud fraction</a:t>
                      </a:r>
                      <a:endParaRPr sz="1200">
                        <a:latin typeface="+mj-lt"/>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chemeClr val="dk1"/>
                        </a:buClr>
                        <a:buSzPts val="1400"/>
                        <a:buFont typeface="Arial Narrow"/>
                        <a:buNone/>
                      </a:pPr>
                      <a:r>
                        <a:rPr lang="en-US" sz="1200" b="0" i="0" u="none" strike="noStrike" kern="1200" cap="none">
                          <a:solidFill>
                            <a:schemeClr val="tx1"/>
                          </a:solidFill>
                          <a:latin typeface="+mj-lt"/>
                          <a:cs typeface="Arial Narrow"/>
                        </a:rPr>
                        <a:t>Climatology</a:t>
                      </a:r>
                      <a:endParaRPr sz="1200" b="0" i="0" u="none" strike="noStrike" kern="1200" cap="none">
                        <a:solidFill>
                          <a:schemeClr val="tx1"/>
                        </a:solidFill>
                        <a:latin typeface="+mj-lt"/>
                        <a:cs typeface="Arial Narrow"/>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a:latin typeface="+mj-lt"/>
                          <a:ea typeface="Arial Narrow"/>
                          <a:cs typeface="Arial Narrow"/>
                          <a:sym typeface="Arial Narrow"/>
                        </a:rPr>
                        <a:t>2.0 x 4.75</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a:latin typeface="+mj-lt"/>
                          <a:ea typeface="Arial Narrow"/>
                          <a:cs typeface="Arial Narrow"/>
                          <a:sym typeface="Arial Narrow"/>
                        </a:rPr>
                        <a:t>Hourly, granule</a:t>
                      </a:r>
                      <a:endParaRPr sz="1200">
                        <a:latin typeface="+mj-lt"/>
                      </a:endParaRPr>
                    </a:p>
                  </a:txBody>
                  <a:tcPr marL="18300" marR="18300" marT="45725" marB="45725" anchor="ctr"/>
                </a:tc>
                <a:extLst>
                  <a:ext uri="{0D108BD9-81ED-4DB2-BD59-A6C34878D82A}">
                    <a16:rowId xmlns:a16="http://schemas.microsoft.com/office/drawing/2014/main" val="10006"/>
                  </a:ext>
                </a:extLst>
              </a:tr>
              <a:tr h="0">
                <a:tc>
                  <a:txBody>
                    <a:bodyPr/>
                    <a:lstStyle/>
                    <a:p>
                      <a:pPr marL="0" marR="0" lvl="0" indent="0" algn="l" rtl="0">
                        <a:lnSpc>
                          <a:spcPct val="70000"/>
                        </a:lnSpc>
                        <a:spcBef>
                          <a:spcPts val="0"/>
                        </a:spcBef>
                        <a:spcAft>
                          <a:spcPts val="0"/>
                        </a:spcAft>
                        <a:buNone/>
                      </a:pPr>
                      <a:endParaRPr sz="12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NO</a:t>
                      </a:r>
                      <a:r>
                        <a:rPr lang="en-US" sz="1200" b="1" u="none" strike="noStrike" cap="none" baseline="-25000">
                          <a:latin typeface="+mj-lt"/>
                        </a:rPr>
                        <a:t>2 </a:t>
                      </a:r>
                      <a:r>
                        <a:rPr lang="en-US" sz="1200" b="1" u="none" strike="noStrike" cap="none" baseline="30000">
                          <a:solidFill>
                            <a:srgbClr val="00B050"/>
                          </a:solidFill>
                          <a:latin typeface="+mj-lt"/>
                        </a:rPr>
                        <a:t>NRT</a:t>
                      </a:r>
                      <a:endParaRPr sz="1200" b="1" u="none" strike="noStrike" cap="none" baseline="-25000">
                        <a:solidFill>
                          <a:srgbClr val="00B050"/>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SAO trace gas, BU </a:t>
                      </a:r>
                      <a:r>
                        <a:rPr lang="en-US" sz="1200" b="0" i="0" u="none" strike="noStrike" cap="none" err="1">
                          <a:latin typeface="+mj-lt"/>
                          <a:ea typeface="Arial Narrow"/>
                          <a:cs typeface="Arial Narrow"/>
                          <a:sym typeface="Arial Narrow"/>
                        </a:rPr>
                        <a:t>strat</a:t>
                      </a:r>
                      <a:r>
                        <a:rPr lang="en-US" sz="1200" b="0" i="0" u="none" strike="noStrike" cap="none">
                          <a:latin typeface="+mj-lt"/>
                          <a:ea typeface="Arial Narrow"/>
                          <a:cs typeface="Arial Narrow"/>
                          <a:sym typeface="Arial Narrow"/>
                        </a:rPr>
                        <a:t>/trop </a:t>
                      </a:r>
                      <a:r>
                        <a:rPr lang="en-US" sz="1200" b="0" i="0" u="none" strike="noStrike" cap="none" err="1">
                          <a:latin typeface="+mj-lt"/>
                          <a:ea typeface="Arial Narrow"/>
                          <a:cs typeface="Arial Narrow"/>
                          <a:sym typeface="Arial Narrow"/>
                        </a:rPr>
                        <a:t>sep.</a:t>
                      </a:r>
                      <a:endParaRPr sz="1200" b="0" i="0" u="none" strike="noStrike" cap="none">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SCD, </a:t>
                      </a:r>
                      <a:r>
                        <a:rPr lang="en-US" sz="1200" b="0" i="0" u="none" strike="noStrike" cap="none" err="1">
                          <a:latin typeface="+mj-lt"/>
                          <a:ea typeface="Arial Narrow"/>
                          <a:cs typeface="Arial Narrow"/>
                          <a:sym typeface="Arial Narrow"/>
                        </a:rPr>
                        <a:t>strat</a:t>
                      </a:r>
                      <a:r>
                        <a:rPr lang="en-US" sz="1200" b="0" i="0" u="none" strike="noStrike" cap="none">
                          <a:latin typeface="+mj-lt"/>
                          <a:ea typeface="Arial Narrow"/>
                          <a:cs typeface="Arial Narrow"/>
                          <a:sym typeface="Arial Narrow"/>
                        </a:rPr>
                        <a:t>./trop. VCD, error, shape factor, scattering weights</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a:latin typeface="+mj-lt"/>
                        </a:rPr>
                        <a:t>GEOS-CF</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a:latin typeface="+mj-lt"/>
                          <a:ea typeface="Arial Narrow"/>
                          <a:cs typeface="Arial Narrow"/>
                          <a:sym typeface="Arial Narrow"/>
                        </a:rPr>
                        <a:t>2.0 x 4.75</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a:latin typeface="+mj-lt"/>
                          <a:ea typeface="Arial Narrow"/>
                          <a:cs typeface="Arial Narrow"/>
                          <a:sym typeface="Arial Narrow"/>
                        </a:rPr>
                        <a:t>Hourly, granule</a:t>
                      </a:r>
                      <a:endParaRPr sz="1200">
                        <a:latin typeface="+mj-lt"/>
                      </a:endParaRPr>
                    </a:p>
                  </a:txBody>
                  <a:tcPr marL="18300" marR="18300" marT="45725" marB="45725" anchor="ctr"/>
                </a:tc>
                <a:extLst>
                  <a:ext uri="{0D108BD9-81ED-4DB2-BD59-A6C34878D82A}">
                    <a16:rowId xmlns:a16="http://schemas.microsoft.com/office/drawing/2014/main" val="10007"/>
                  </a:ext>
                </a:extLst>
              </a:tr>
              <a:tr h="249054">
                <a:tc>
                  <a:txBody>
                    <a:bodyPr/>
                    <a:lstStyle/>
                    <a:p>
                      <a:pPr marL="0" marR="0" lvl="0" indent="0" algn="l" rtl="0">
                        <a:lnSpc>
                          <a:spcPct val="70000"/>
                        </a:lnSpc>
                        <a:spcBef>
                          <a:spcPts val="0"/>
                        </a:spcBef>
                        <a:spcAft>
                          <a:spcPts val="0"/>
                        </a:spcAft>
                        <a:buNone/>
                      </a:pPr>
                      <a:endParaRPr sz="12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HCHO </a:t>
                      </a:r>
                      <a:r>
                        <a:rPr lang="en-US" sz="1200" b="1" u="none" strike="noStrike" cap="none" baseline="30000">
                          <a:solidFill>
                            <a:srgbClr val="00B050"/>
                          </a:solidFill>
                          <a:latin typeface="+mj-lt"/>
                        </a:rPr>
                        <a:t>NRT</a:t>
                      </a:r>
                      <a:endParaRPr sz="1200" b="1" u="none" strike="noStrike" cap="none">
                        <a:solidFill>
                          <a:srgbClr val="00B050"/>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SAO trace gas</a:t>
                      </a:r>
                      <a:endParaRPr sz="1200">
                        <a:latin typeface="+mj-lt"/>
                      </a:endParaRPr>
                    </a:p>
                  </a:txBody>
                  <a:tcPr marL="18300" marR="18300" marT="45725" marB="45725" anchor="ctr"/>
                </a:tc>
                <a:tc rowSpan="5">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dirty="0">
                          <a:latin typeface="+mj-lt"/>
                          <a:ea typeface="Arial Narrow"/>
                          <a:cs typeface="Arial Narrow"/>
                          <a:sym typeface="Arial Narrow"/>
                        </a:rPr>
                        <a:t>SCD, VCD, error, shape factor, scattering weights</a:t>
                      </a:r>
                      <a:endParaRPr sz="1200" dirty="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a:latin typeface="+mj-lt"/>
                        </a:rPr>
                        <a:t>GEOS-CF</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a:latin typeface="+mj-lt"/>
                          <a:ea typeface="Arial Narrow"/>
                          <a:cs typeface="Arial Narrow"/>
                          <a:sym typeface="Arial Narrow"/>
                        </a:rPr>
                        <a:t>2.0 x 4.75</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200" b="0" i="0" u="none" strike="noStrike" cap="none">
                          <a:latin typeface="+mj-lt"/>
                          <a:ea typeface="Arial Narrow"/>
                          <a:cs typeface="Arial Narrow"/>
                          <a:sym typeface="Arial Narrow"/>
                        </a:rPr>
                        <a:t>Hourly, granule</a:t>
                      </a:r>
                      <a:endParaRPr sz="1200">
                        <a:latin typeface="+mj-lt"/>
                      </a:endParaRPr>
                    </a:p>
                  </a:txBody>
                  <a:tcPr marL="18300" marR="18300" marT="45725" marB="45725" anchor="ctr"/>
                </a:tc>
                <a:extLst>
                  <a:ext uri="{0D108BD9-81ED-4DB2-BD59-A6C34878D82A}">
                    <a16:rowId xmlns:a16="http://schemas.microsoft.com/office/drawing/2014/main" val="10008"/>
                  </a:ext>
                </a:extLst>
              </a:tr>
              <a:tr h="249054">
                <a:tc>
                  <a:txBody>
                    <a:bodyPr/>
                    <a:lstStyle/>
                    <a:p>
                      <a:pPr marL="0" marR="0" lvl="0" indent="0" algn="l" rtl="0">
                        <a:lnSpc>
                          <a:spcPct val="70000"/>
                        </a:lnSpc>
                        <a:spcBef>
                          <a:spcPts val="0"/>
                        </a:spcBef>
                        <a:spcAft>
                          <a:spcPts val="0"/>
                        </a:spcAft>
                        <a:buNone/>
                      </a:pPr>
                      <a:endParaRPr sz="12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dirty="0">
                          <a:solidFill>
                            <a:schemeClr val="accent6"/>
                          </a:solidFill>
                          <a:latin typeface="+mj-lt"/>
                        </a:rPr>
                        <a:t>C</a:t>
                      </a:r>
                      <a:r>
                        <a:rPr lang="en-US" sz="1200" b="1" u="none" strike="noStrike" cap="none" baseline="-25000" dirty="0">
                          <a:solidFill>
                            <a:schemeClr val="accent6"/>
                          </a:solidFill>
                          <a:latin typeface="+mj-lt"/>
                        </a:rPr>
                        <a:t>2</a:t>
                      </a:r>
                      <a:r>
                        <a:rPr lang="en-US" sz="1200" b="1" u="none" strike="noStrike" cap="none" dirty="0">
                          <a:solidFill>
                            <a:schemeClr val="accent6"/>
                          </a:solidFill>
                          <a:latin typeface="+mj-lt"/>
                        </a:rPr>
                        <a:t>H</a:t>
                      </a:r>
                      <a:r>
                        <a:rPr lang="en-US" sz="1200" b="1" u="none" strike="noStrike" cap="none" baseline="-25000" dirty="0">
                          <a:solidFill>
                            <a:schemeClr val="accent6"/>
                          </a:solidFill>
                          <a:latin typeface="+mj-lt"/>
                        </a:rPr>
                        <a:t>2</a:t>
                      </a:r>
                      <a:r>
                        <a:rPr lang="en-US" sz="1200" b="1" u="none" strike="noStrike" cap="none" dirty="0">
                          <a:solidFill>
                            <a:schemeClr val="accent6"/>
                          </a:solidFill>
                          <a:latin typeface="+mj-lt"/>
                        </a:rPr>
                        <a:t>O</a:t>
                      </a:r>
                      <a:r>
                        <a:rPr lang="en-US" sz="1200" b="1" u="none" strike="noStrike" cap="none" baseline="-25000" dirty="0">
                          <a:solidFill>
                            <a:schemeClr val="accent6"/>
                          </a:solidFill>
                          <a:latin typeface="+mj-lt"/>
                        </a:rPr>
                        <a:t>2</a:t>
                      </a:r>
                      <a:endParaRPr sz="1200" dirty="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dirty="0">
                          <a:solidFill>
                            <a:schemeClr val="accent6"/>
                          </a:solidFill>
                          <a:latin typeface="+mj-lt"/>
                          <a:ea typeface="Arial Narrow"/>
                          <a:cs typeface="Arial Narrow"/>
                          <a:sym typeface="Arial Narrow"/>
                        </a:rPr>
                        <a:t>SAO trace gas</a:t>
                      </a:r>
                      <a:endParaRPr sz="1200" dirty="0">
                        <a:solidFill>
                          <a:schemeClr val="accent6"/>
                        </a:solidFill>
                        <a:latin typeface="+mj-lt"/>
                      </a:endParaRPr>
                    </a:p>
                  </a:txBody>
                  <a:tcPr marL="18300" marR="18300" marT="45725" marB="45725" anchor="ctr"/>
                </a:tc>
                <a:tc vMerge="1">
                  <a:txBody>
                    <a:bodyPr/>
                    <a:lstStyle/>
                    <a:p>
                      <a:endParaRPr lang="en-US"/>
                    </a:p>
                  </a:txBody>
                  <a:tcPr/>
                </a:tc>
                <a:tc>
                  <a:txBody>
                    <a:bodyPr/>
                    <a:lstStyle/>
                    <a:p>
                      <a:pPr marL="0" marR="0" lvl="0" indent="0" algn="l" defTabSz="609585" rtl="0" eaLnBrk="1" latinLnBrk="0" hangingPunct="1">
                        <a:lnSpc>
                          <a:spcPct val="70000"/>
                        </a:lnSpc>
                        <a:spcBef>
                          <a:spcPts val="0"/>
                        </a:spcBef>
                        <a:spcAft>
                          <a:spcPts val="0"/>
                        </a:spcAft>
                        <a:buClr>
                          <a:schemeClr val="dk1"/>
                        </a:buClr>
                        <a:buSzPts val="1400"/>
                        <a:buFont typeface="Arial Narrow"/>
                        <a:buNone/>
                      </a:pPr>
                      <a:r>
                        <a:rPr lang="en-US" sz="1200" kern="1200">
                          <a:solidFill>
                            <a:schemeClr val="tx1"/>
                          </a:solidFill>
                          <a:latin typeface="+mj-lt"/>
                          <a:ea typeface="+mn-ea"/>
                          <a:cs typeface="+mn-cs"/>
                        </a:rPr>
                        <a:t>GEOS-CF</a:t>
                      </a:r>
                    </a:p>
                  </a:txBody>
                  <a:tcPr marL="18300" marR="18300" marT="45725" marB="45725" anchor="ctr"/>
                </a:tc>
                <a:tc>
                  <a:txBody>
                    <a:bodyPr/>
                    <a:lstStyle/>
                    <a:p>
                      <a:pPr marL="0" marR="0" lvl="0" indent="0" algn="l" rtl="0">
                        <a:lnSpc>
                          <a:spcPct val="70000"/>
                        </a:lnSpc>
                        <a:spcBef>
                          <a:spcPts val="0"/>
                        </a:spcBef>
                        <a:spcAft>
                          <a:spcPts val="0"/>
                        </a:spcAft>
                        <a:buClr>
                          <a:srgbClr val="92D050"/>
                        </a:buClr>
                        <a:buSzPts val="1400"/>
                        <a:buFont typeface="Arial Narrow"/>
                        <a:buNone/>
                      </a:pPr>
                      <a:r>
                        <a:rPr lang="en-US" sz="1200" b="0" i="0" u="none" strike="noStrike" cap="none">
                          <a:solidFill>
                            <a:schemeClr val="accent6"/>
                          </a:solidFill>
                          <a:latin typeface="+mj-lt"/>
                          <a:ea typeface="Arial Narrow"/>
                          <a:cs typeface="Arial Narrow"/>
                          <a:sym typeface="Arial Narrow"/>
                        </a:rPr>
                        <a:t>2.0 x 4.75</a:t>
                      </a:r>
                      <a:endParaRPr sz="120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Clr>
                          <a:srgbClr val="92D050"/>
                        </a:buClr>
                        <a:buSzPts val="1400"/>
                        <a:buFont typeface="Arial Narrow"/>
                        <a:buNone/>
                      </a:pPr>
                      <a:r>
                        <a:rPr lang="en-US" sz="1200" b="0" i="0" u="none" strike="noStrike" cap="none">
                          <a:solidFill>
                            <a:schemeClr val="accent6"/>
                          </a:solidFill>
                          <a:latin typeface="+mj-lt"/>
                          <a:ea typeface="Arial Narrow"/>
                          <a:cs typeface="Arial Narrow"/>
                          <a:sym typeface="Arial Narrow"/>
                        </a:rPr>
                        <a:t>Hourly, granule</a:t>
                      </a:r>
                      <a:endParaRPr sz="1200">
                        <a:solidFill>
                          <a:schemeClr val="accent6"/>
                        </a:solidFill>
                        <a:latin typeface="+mj-lt"/>
                      </a:endParaRPr>
                    </a:p>
                  </a:txBody>
                  <a:tcPr marL="18300" marR="18300" marT="45725" marB="45725" anchor="ctr"/>
                </a:tc>
                <a:extLst>
                  <a:ext uri="{0D108BD9-81ED-4DB2-BD59-A6C34878D82A}">
                    <a16:rowId xmlns:a16="http://schemas.microsoft.com/office/drawing/2014/main" val="10009"/>
                  </a:ext>
                </a:extLst>
              </a:tr>
              <a:tr h="249054">
                <a:tc>
                  <a:txBody>
                    <a:bodyPr/>
                    <a:lstStyle/>
                    <a:p>
                      <a:pPr marL="0" marR="0" lvl="0" indent="0" algn="l" rtl="0">
                        <a:lnSpc>
                          <a:spcPct val="70000"/>
                        </a:lnSpc>
                        <a:spcBef>
                          <a:spcPts val="0"/>
                        </a:spcBef>
                        <a:spcAft>
                          <a:spcPts val="0"/>
                        </a:spcAft>
                        <a:buNone/>
                      </a:pPr>
                      <a:endParaRPr sz="12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solidFill>
                            <a:schemeClr val="accent6"/>
                          </a:solidFill>
                          <a:latin typeface="+mj-lt"/>
                        </a:rPr>
                        <a:t>H</a:t>
                      </a:r>
                      <a:r>
                        <a:rPr lang="en-US" sz="1200" b="1" u="none" strike="noStrike" cap="none" baseline="-25000">
                          <a:solidFill>
                            <a:schemeClr val="accent6"/>
                          </a:solidFill>
                          <a:latin typeface="+mj-lt"/>
                        </a:rPr>
                        <a:t>2</a:t>
                      </a:r>
                      <a:r>
                        <a:rPr lang="en-US" sz="1200" b="1" u="none" strike="noStrike" cap="none">
                          <a:solidFill>
                            <a:schemeClr val="accent6"/>
                          </a:solidFill>
                          <a:latin typeface="+mj-lt"/>
                        </a:rPr>
                        <a:t>O</a:t>
                      </a:r>
                      <a:endParaRPr sz="120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dirty="0">
                          <a:solidFill>
                            <a:schemeClr val="accent6"/>
                          </a:solidFill>
                          <a:latin typeface="+mj-lt"/>
                          <a:ea typeface="Arial Narrow"/>
                          <a:cs typeface="Arial Narrow"/>
                          <a:sym typeface="Arial Narrow"/>
                        </a:rPr>
                        <a:t>SAO trace gas</a:t>
                      </a:r>
                      <a:endParaRPr sz="1200" dirty="0">
                        <a:solidFill>
                          <a:schemeClr val="accent6"/>
                        </a:solidFill>
                        <a:latin typeface="+mj-lt"/>
                      </a:endParaRPr>
                    </a:p>
                  </a:txBody>
                  <a:tcPr marL="18300" marR="18300" marT="45725" marB="45725" anchor="ctr"/>
                </a:tc>
                <a:tc vMerge="1">
                  <a:txBody>
                    <a:bodyPr/>
                    <a:lstStyle/>
                    <a:p>
                      <a:endParaRPr lang="en-US"/>
                    </a:p>
                  </a:txBody>
                  <a:tcPr/>
                </a:tc>
                <a:tc>
                  <a:txBody>
                    <a:bodyPr/>
                    <a:lstStyle/>
                    <a:p>
                      <a:pPr marL="0" marR="0" lvl="0" indent="0" algn="l" defTabSz="609585" rtl="0" eaLnBrk="1" fontAlgn="auto" latinLnBrk="0" hangingPunct="1">
                        <a:lnSpc>
                          <a:spcPct val="70000"/>
                        </a:lnSpc>
                        <a:spcBef>
                          <a:spcPts val="0"/>
                        </a:spcBef>
                        <a:spcAft>
                          <a:spcPts val="0"/>
                        </a:spcAft>
                        <a:buClr>
                          <a:schemeClr val="dk1"/>
                        </a:buClr>
                        <a:buSzPts val="1400"/>
                        <a:buFont typeface="Arial Narrow"/>
                        <a:buNone/>
                        <a:tabLst/>
                        <a:defRPr/>
                      </a:pPr>
                      <a:r>
                        <a:rPr lang="en-US" sz="1200" kern="1200">
                          <a:solidFill>
                            <a:schemeClr val="tx1"/>
                          </a:solidFill>
                          <a:latin typeface="+mj-lt"/>
                          <a:ea typeface="+mn-ea"/>
                          <a:cs typeface="+mn-cs"/>
                        </a:rPr>
                        <a:t>GEOS-CF</a:t>
                      </a:r>
                    </a:p>
                  </a:txBody>
                  <a:tcPr marL="18300" marR="18300" marT="45725" marB="45725" anchor="ctr"/>
                </a:tc>
                <a:tc>
                  <a:txBody>
                    <a:bodyPr/>
                    <a:lstStyle/>
                    <a:p>
                      <a:pPr marL="0" marR="0" lvl="0" indent="0" algn="l" rtl="0">
                        <a:lnSpc>
                          <a:spcPct val="70000"/>
                        </a:lnSpc>
                        <a:spcBef>
                          <a:spcPts val="0"/>
                        </a:spcBef>
                        <a:spcAft>
                          <a:spcPts val="0"/>
                        </a:spcAft>
                        <a:buClr>
                          <a:srgbClr val="92D050"/>
                        </a:buClr>
                        <a:buSzPts val="1400"/>
                        <a:buFont typeface="Arial Narrow"/>
                        <a:buNone/>
                      </a:pPr>
                      <a:r>
                        <a:rPr lang="en-US" sz="1200" b="0" i="0" u="none" strike="noStrike" cap="none">
                          <a:solidFill>
                            <a:schemeClr val="accent6"/>
                          </a:solidFill>
                          <a:latin typeface="+mj-lt"/>
                          <a:ea typeface="Arial Narrow"/>
                          <a:cs typeface="Arial Narrow"/>
                          <a:sym typeface="Arial Narrow"/>
                        </a:rPr>
                        <a:t>2.0 x 4.75</a:t>
                      </a:r>
                      <a:endParaRPr sz="120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Clr>
                          <a:srgbClr val="92D050"/>
                        </a:buClr>
                        <a:buSzPts val="1400"/>
                        <a:buFont typeface="Arial Narrow"/>
                        <a:buNone/>
                      </a:pPr>
                      <a:r>
                        <a:rPr lang="en-US" sz="1200" b="0" i="0" u="none" strike="noStrike" cap="none" dirty="0">
                          <a:solidFill>
                            <a:schemeClr val="accent6"/>
                          </a:solidFill>
                          <a:latin typeface="+mj-lt"/>
                          <a:ea typeface="Arial Narrow"/>
                          <a:cs typeface="Arial Narrow"/>
                          <a:sym typeface="Arial Narrow"/>
                        </a:rPr>
                        <a:t>Hourly, granule</a:t>
                      </a:r>
                      <a:endParaRPr sz="1200" dirty="0">
                        <a:solidFill>
                          <a:schemeClr val="accent6"/>
                        </a:solidFill>
                        <a:latin typeface="+mj-lt"/>
                      </a:endParaRPr>
                    </a:p>
                  </a:txBody>
                  <a:tcPr marL="18300" marR="18300" marT="45725" marB="45725" anchor="ctr"/>
                </a:tc>
                <a:extLst>
                  <a:ext uri="{0D108BD9-81ED-4DB2-BD59-A6C34878D82A}">
                    <a16:rowId xmlns:a16="http://schemas.microsoft.com/office/drawing/2014/main" val="10010"/>
                  </a:ext>
                </a:extLst>
              </a:tr>
              <a:tr h="249054">
                <a:tc>
                  <a:txBody>
                    <a:bodyPr/>
                    <a:lstStyle/>
                    <a:p>
                      <a:pPr marL="0" marR="0" lvl="0" indent="0" algn="l" rtl="0">
                        <a:lnSpc>
                          <a:spcPct val="70000"/>
                        </a:lnSpc>
                        <a:spcBef>
                          <a:spcPts val="0"/>
                        </a:spcBef>
                        <a:spcAft>
                          <a:spcPts val="0"/>
                        </a:spcAft>
                        <a:buNone/>
                      </a:pPr>
                      <a:endParaRPr sz="12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dirty="0">
                          <a:solidFill>
                            <a:schemeClr val="accent6"/>
                          </a:solidFill>
                          <a:latin typeface="+mj-lt"/>
                        </a:rPr>
                        <a:t>HNO</a:t>
                      </a:r>
                      <a:r>
                        <a:rPr lang="en-US" sz="1200" b="1" u="none" strike="noStrike" cap="none" baseline="-25000" dirty="0">
                          <a:solidFill>
                            <a:schemeClr val="accent6"/>
                          </a:solidFill>
                          <a:latin typeface="+mj-lt"/>
                        </a:rPr>
                        <a:t>2</a:t>
                      </a:r>
                      <a:endParaRPr sz="1200" b="1" u="none" strike="noStrike" cap="none" baseline="-25000" dirty="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dirty="0">
                          <a:solidFill>
                            <a:schemeClr val="accent6"/>
                          </a:solidFill>
                          <a:latin typeface="+mj-lt"/>
                        </a:rPr>
                        <a:t>SAO trace gas</a:t>
                      </a:r>
                      <a:endParaRPr sz="1200" dirty="0">
                        <a:solidFill>
                          <a:schemeClr val="accent6"/>
                        </a:solidFill>
                        <a:latin typeface="+mj-lt"/>
                      </a:endParaRPr>
                    </a:p>
                  </a:txBody>
                  <a:tcPr marL="18300" marR="18300" marT="45725" marB="45725" anchor="ctr"/>
                </a:tc>
                <a:tc vMerge="1">
                  <a:txBody>
                    <a:bodyPr/>
                    <a:lstStyle/>
                    <a:p>
                      <a:endParaRPr lang="en-US"/>
                    </a:p>
                  </a:txBody>
                  <a:tcPr/>
                </a:tc>
                <a:tc>
                  <a:txBody>
                    <a:bodyPr/>
                    <a:lstStyle/>
                    <a:p>
                      <a:pPr marL="0" marR="0" lvl="0" indent="0" algn="l" defTabSz="609585" rtl="0" eaLnBrk="1" fontAlgn="auto" latinLnBrk="0" hangingPunct="1">
                        <a:lnSpc>
                          <a:spcPct val="70000"/>
                        </a:lnSpc>
                        <a:spcBef>
                          <a:spcPts val="0"/>
                        </a:spcBef>
                        <a:spcAft>
                          <a:spcPts val="0"/>
                        </a:spcAft>
                        <a:buClr>
                          <a:schemeClr val="dk1"/>
                        </a:buClr>
                        <a:buSzPts val="1400"/>
                        <a:buFont typeface="Arial Narrow"/>
                        <a:buNone/>
                        <a:tabLst/>
                        <a:defRPr/>
                      </a:pPr>
                      <a:r>
                        <a:rPr lang="en-US" sz="1200" kern="1200" dirty="0">
                          <a:solidFill>
                            <a:schemeClr val="tx1"/>
                          </a:solidFill>
                          <a:latin typeface="+mj-lt"/>
                          <a:ea typeface="+mn-ea"/>
                          <a:cs typeface="+mn-cs"/>
                        </a:rPr>
                        <a:t>GEOS-CF</a:t>
                      </a:r>
                      <a:endParaRPr sz="1200" kern="1200" dirty="0">
                        <a:solidFill>
                          <a:schemeClr val="tx1"/>
                        </a:solidFill>
                        <a:latin typeface="+mj-lt"/>
                        <a:ea typeface="+mn-ea"/>
                        <a:cs typeface="+mn-cs"/>
                      </a:endParaRPr>
                    </a:p>
                  </a:txBody>
                  <a:tcPr marL="18300" marR="18300" marT="45725" marB="45725" anchor="ctr"/>
                </a:tc>
                <a:tc>
                  <a:txBody>
                    <a:bodyPr/>
                    <a:lstStyle/>
                    <a:p>
                      <a:pPr marL="0" marR="0" lvl="0" indent="0" algn="l" rtl="0">
                        <a:lnSpc>
                          <a:spcPct val="70000"/>
                        </a:lnSpc>
                        <a:spcBef>
                          <a:spcPts val="0"/>
                        </a:spcBef>
                        <a:spcAft>
                          <a:spcPts val="0"/>
                        </a:spcAft>
                        <a:buClr>
                          <a:srgbClr val="92D050"/>
                        </a:buClr>
                        <a:buSzPts val="1400"/>
                        <a:buFont typeface="Arial Narrow"/>
                        <a:buNone/>
                      </a:pPr>
                      <a:r>
                        <a:rPr lang="en-US" sz="1200" b="0" i="0" u="none" strike="noStrike" cap="none" dirty="0">
                          <a:solidFill>
                            <a:schemeClr val="accent6"/>
                          </a:solidFill>
                          <a:latin typeface="+mj-lt"/>
                          <a:ea typeface="Arial Narrow"/>
                          <a:cs typeface="Arial Narrow"/>
                          <a:sym typeface="Arial Narrow"/>
                        </a:rPr>
                        <a:t>2.0 x 4.75</a:t>
                      </a:r>
                      <a:endParaRPr sz="1200" dirty="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Clr>
                          <a:srgbClr val="92D050"/>
                        </a:buClr>
                        <a:buSzPts val="1400"/>
                        <a:buFont typeface="Arial Narrow"/>
                        <a:buNone/>
                      </a:pPr>
                      <a:r>
                        <a:rPr lang="en-US" sz="1200" b="0" i="0" u="none" strike="noStrike" cap="none" dirty="0">
                          <a:solidFill>
                            <a:schemeClr val="accent6"/>
                          </a:solidFill>
                          <a:latin typeface="+mj-lt"/>
                          <a:ea typeface="Arial Narrow"/>
                          <a:cs typeface="Arial Narrow"/>
                          <a:sym typeface="Arial Narrow"/>
                        </a:rPr>
                        <a:t>Hourly, granule</a:t>
                      </a:r>
                      <a:endParaRPr sz="1200" dirty="0">
                        <a:solidFill>
                          <a:schemeClr val="accent6"/>
                        </a:solidFill>
                        <a:latin typeface="+mj-lt"/>
                      </a:endParaRPr>
                    </a:p>
                  </a:txBody>
                  <a:tcPr marL="18300" marR="18300" marT="45725" marB="45725" anchor="ctr"/>
                </a:tc>
                <a:extLst>
                  <a:ext uri="{0D108BD9-81ED-4DB2-BD59-A6C34878D82A}">
                    <a16:rowId xmlns:a16="http://schemas.microsoft.com/office/drawing/2014/main" val="3555250761"/>
                  </a:ext>
                </a:extLst>
              </a:tr>
              <a:tr h="0">
                <a:tc>
                  <a:txBody>
                    <a:bodyPr/>
                    <a:lstStyle/>
                    <a:p>
                      <a:pPr marL="0" marR="0" lvl="0" indent="0" algn="l" rtl="0">
                        <a:lnSpc>
                          <a:spcPct val="70000"/>
                        </a:lnSpc>
                        <a:spcBef>
                          <a:spcPts val="0"/>
                        </a:spcBef>
                        <a:spcAft>
                          <a:spcPts val="0"/>
                        </a:spcAft>
                        <a:buNone/>
                      </a:pPr>
                      <a:endParaRPr sz="12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dirty="0" err="1">
                          <a:solidFill>
                            <a:schemeClr val="accent6"/>
                          </a:solidFill>
                          <a:latin typeface="+mj-lt"/>
                        </a:rPr>
                        <a:t>BrO</a:t>
                      </a:r>
                      <a:endParaRPr sz="1200" b="1" u="none" strike="noStrike" cap="none" dirty="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dirty="0">
                          <a:solidFill>
                            <a:schemeClr val="accent6"/>
                          </a:solidFill>
                          <a:latin typeface="+mj-lt"/>
                          <a:ea typeface="Arial Narrow"/>
                          <a:cs typeface="Arial Narrow"/>
                          <a:sym typeface="Arial Narrow"/>
                        </a:rPr>
                        <a:t>SAO trace gas</a:t>
                      </a:r>
                      <a:endParaRPr sz="1200" dirty="0">
                        <a:solidFill>
                          <a:schemeClr val="accent6"/>
                        </a:solidFill>
                        <a:latin typeface="+mj-lt"/>
                      </a:endParaRPr>
                    </a:p>
                  </a:txBody>
                  <a:tcPr marL="18300" marR="18300" marT="45725" marB="45725" anchor="ctr"/>
                </a:tc>
                <a:tc vMerge="1">
                  <a:txBody>
                    <a:bodyPr/>
                    <a:lstStyle/>
                    <a:p>
                      <a:endParaRPr lang="en-US"/>
                    </a:p>
                  </a:txBody>
                  <a:tcPr/>
                </a:tc>
                <a:tc>
                  <a:txBody>
                    <a:bodyPr/>
                    <a:lstStyle/>
                    <a:p>
                      <a:pPr marL="0" marR="0" lvl="0" indent="0" algn="l" defTabSz="609585" rtl="0" eaLnBrk="1" fontAlgn="auto" latinLnBrk="0" hangingPunct="1">
                        <a:lnSpc>
                          <a:spcPct val="70000"/>
                        </a:lnSpc>
                        <a:spcBef>
                          <a:spcPts val="0"/>
                        </a:spcBef>
                        <a:spcAft>
                          <a:spcPts val="0"/>
                        </a:spcAft>
                        <a:buClr>
                          <a:schemeClr val="dk1"/>
                        </a:buClr>
                        <a:buSzPts val="1400"/>
                        <a:buFont typeface="Arial Narrow"/>
                        <a:buNone/>
                        <a:tabLst/>
                        <a:defRPr/>
                      </a:pPr>
                      <a:r>
                        <a:rPr lang="en-US" sz="1200" kern="1200" dirty="0">
                          <a:solidFill>
                            <a:schemeClr val="tx1"/>
                          </a:solidFill>
                          <a:latin typeface="+mj-lt"/>
                          <a:ea typeface="+mn-ea"/>
                          <a:cs typeface="+mn-cs"/>
                        </a:rPr>
                        <a:t>GEOS-CF</a:t>
                      </a:r>
                      <a:endParaRPr sz="1200" kern="1200" dirty="0">
                        <a:solidFill>
                          <a:schemeClr val="tx1"/>
                        </a:solidFill>
                        <a:latin typeface="+mj-lt"/>
                        <a:ea typeface="+mn-ea"/>
                        <a:cs typeface="+mn-cs"/>
                      </a:endParaRPr>
                    </a:p>
                  </a:txBody>
                  <a:tcPr marL="18300" marR="18300" marT="45725" marB="45725" anchor="ctr"/>
                </a:tc>
                <a:tc>
                  <a:txBody>
                    <a:bodyPr/>
                    <a:lstStyle/>
                    <a:p>
                      <a:pPr marL="0" marR="0" lvl="0" indent="0" algn="l" rtl="0">
                        <a:lnSpc>
                          <a:spcPct val="70000"/>
                        </a:lnSpc>
                        <a:spcBef>
                          <a:spcPts val="0"/>
                        </a:spcBef>
                        <a:spcAft>
                          <a:spcPts val="0"/>
                        </a:spcAft>
                        <a:buClr>
                          <a:srgbClr val="92D050"/>
                        </a:buClr>
                        <a:buSzPts val="1400"/>
                        <a:buFont typeface="Arial Narrow"/>
                        <a:buNone/>
                      </a:pPr>
                      <a:r>
                        <a:rPr lang="en-US" sz="1200" b="0" i="0" u="none" strike="noStrike" cap="none" dirty="0">
                          <a:solidFill>
                            <a:schemeClr val="accent6"/>
                          </a:solidFill>
                          <a:latin typeface="+mj-lt"/>
                          <a:ea typeface="Arial Narrow"/>
                          <a:cs typeface="Arial Narrow"/>
                          <a:sym typeface="Arial Narrow"/>
                        </a:rPr>
                        <a:t>2.0 x 4.75</a:t>
                      </a:r>
                      <a:endParaRPr sz="1200" dirty="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Clr>
                          <a:srgbClr val="92D050"/>
                        </a:buClr>
                        <a:buSzPts val="1400"/>
                        <a:buFont typeface="Arial Narrow"/>
                        <a:buNone/>
                      </a:pPr>
                      <a:r>
                        <a:rPr lang="en-US" sz="1200" b="0" i="0" u="none" strike="noStrike" cap="none" dirty="0">
                          <a:solidFill>
                            <a:schemeClr val="accent6"/>
                          </a:solidFill>
                          <a:latin typeface="+mj-lt"/>
                          <a:ea typeface="Arial Narrow"/>
                          <a:cs typeface="Arial Narrow"/>
                          <a:sym typeface="Arial Narrow"/>
                        </a:rPr>
                        <a:t>Hourly, granule</a:t>
                      </a:r>
                      <a:endParaRPr sz="1200" dirty="0">
                        <a:solidFill>
                          <a:schemeClr val="accent6"/>
                        </a:solidFill>
                        <a:latin typeface="+mj-lt"/>
                      </a:endParaRPr>
                    </a:p>
                  </a:txBody>
                  <a:tcPr marL="18300" marR="18300" marT="45725" marB="45725" anchor="ctr"/>
                </a:tc>
                <a:extLst>
                  <a:ext uri="{0D108BD9-81ED-4DB2-BD59-A6C34878D82A}">
                    <a16:rowId xmlns:a16="http://schemas.microsoft.com/office/drawing/2014/main" val="10011"/>
                  </a:ext>
                </a:extLst>
              </a:tr>
              <a:tr h="0">
                <a:tc>
                  <a:txBody>
                    <a:bodyPr/>
                    <a:lstStyle/>
                    <a:p>
                      <a:pPr marL="0" marR="0" lvl="0" indent="0" algn="l" rtl="0">
                        <a:lnSpc>
                          <a:spcPct val="70000"/>
                        </a:lnSpc>
                        <a:spcBef>
                          <a:spcPts val="0"/>
                        </a:spcBef>
                        <a:spcAft>
                          <a:spcPts val="0"/>
                        </a:spcAft>
                        <a:buNone/>
                      </a:pPr>
                      <a:endParaRPr sz="1200" b="1" u="none" strike="noStrike" cap="none">
                        <a:solidFill>
                          <a:srgbClr val="E36C09"/>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solidFill>
                            <a:schemeClr val="accent6"/>
                          </a:solidFill>
                          <a:latin typeface="+mj-lt"/>
                        </a:rPr>
                        <a:t>Aerosol</a:t>
                      </a:r>
                      <a:r>
                        <a:rPr lang="en-US" sz="1200" b="0" u="none" strike="noStrike" cap="none">
                          <a:solidFill>
                            <a:schemeClr val="accent6"/>
                          </a:solidFill>
                          <a:latin typeface="+mj-lt"/>
                        </a:rPr>
                        <a:t> </a:t>
                      </a:r>
                      <a:r>
                        <a:rPr lang="en-US" sz="1200" b="1" u="none" strike="noStrike" cap="none" baseline="30000">
                          <a:solidFill>
                            <a:srgbClr val="00B050"/>
                          </a:solidFill>
                          <a:latin typeface="+mj-lt"/>
                        </a:rPr>
                        <a:t>NOAA NRT</a:t>
                      </a:r>
                      <a:endParaRPr sz="1200" b="1" u="none" strike="noStrike" cap="none">
                        <a:solidFill>
                          <a:srgbClr val="00B050"/>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solidFill>
                            <a:schemeClr val="accent6"/>
                          </a:solidFill>
                          <a:latin typeface="+mj-lt"/>
                          <a:ea typeface="Arial Narrow"/>
                          <a:cs typeface="Arial Narrow"/>
                          <a:sym typeface="Arial Narrow"/>
                        </a:rPr>
                        <a:t>OMAERUV/UI AOCH</a:t>
                      </a:r>
                      <a:endParaRPr sz="1200" b="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solidFill>
                            <a:schemeClr val="accent6"/>
                          </a:solidFill>
                          <a:latin typeface="+mj-lt"/>
                          <a:ea typeface="Arial Narrow"/>
                          <a:cs typeface="Arial Narrow"/>
                          <a:sym typeface="Arial Narrow"/>
                        </a:rPr>
                        <a:t>AAI, UVAOD, UVSSA, AOCH, VISAOD</a:t>
                      </a:r>
                      <a:endParaRPr sz="1200" b="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Clr>
                          <a:srgbClr val="E36C09"/>
                        </a:buClr>
                        <a:buSzPts val="1400"/>
                        <a:buFont typeface="Arial Narrow"/>
                        <a:buNone/>
                      </a:pPr>
                      <a:endParaRPr sz="1200" b="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Clr>
                          <a:srgbClr val="E36C09"/>
                        </a:buClr>
                        <a:buSzPts val="1400"/>
                        <a:buFont typeface="Arial Narrow"/>
                        <a:buNone/>
                      </a:pPr>
                      <a:r>
                        <a:rPr lang="en-US" sz="1200" b="0" i="0" u="none" strike="noStrike" cap="none" dirty="0">
                          <a:solidFill>
                            <a:schemeClr val="accent6"/>
                          </a:solidFill>
                          <a:latin typeface="+mj-lt"/>
                          <a:ea typeface="Arial Narrow"/>
                          <a:cs typeface="Arial Narrow"/>
                          <a:sym typeface="Arial Narrow"/>
                        </a:rPr>
                        <a:t>8.0 x 4.75</a:t>
                      </a:r>
                      <a:endParaRPr sz="1200" b="0" dirty="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Clr>
                          <a:srgbClr val="E36C09"/>
                        </a:buClr>
                        <a:buSzPts val="1400"/>
                        <a:buFont typeface="Arial Narrow"/>
                        <a:buNone/>
                      </a:pPr>
                      <a:r>
                        <a:rPr lang="en-US" sz="1200" b="0" i="0" u="none" strike="noStrike" cap="none" dirty="0">
                          <a:solidFill>
                            <a:schemeClr val="accent6"/>
                          </a:solidFill>
                          <a:latin typeface="+mj-lt"/>
                          <a:ea typeface="Arial Narrow"/>
                          <a:cs typeface="Arial Narrow"/>
                          <a:sym typeface="Arial Narrow"/>
                        </a:rPr>
                        <a:t>Hourly, granule</a:t>
                      </a:r>
                      <a:endParaRPr sz="1200" b="0" dirty="0">
                        <a:solidFill>
                          <a:schemeClr val="accent6"/>
                        </a:solidFill>
                        <a:latin typeface="+mj-lt"/>
                      </a:endParaRPr>
                    </a:p>
                  </a:txBody>
                  <a:tcPr marL="18300" marR="18300" marT="45725" marB="45725" anchor="ctr"/>
                </a:tc>
                <a:extLst>
                  <a:ext uri="{0D108BD9-81ED-4DB2-BD59-A6C34878D82A}">
                    <a16:rowId xmlns:a16="http://schemas.microsoft.com/office/drawing/2014/main" val="10012"/>
                  </a:ext>
                </a:extLst>
              </a:tr>
              <a:tr h="0">
                <a:tc>
                  <a:txBody>
                    <a:bodyPr/>
                    <a:lstStyle/>
                    <a:p>
                      <a:pPr marL="0" marR="0" lvl="0" indent="0" algn="l" rtl="0">
                        <a:lnSpc>
                          <a:spcPct val="70000"/>
                        </a:lnSpc>
                        <a:spcBef>
                          <a:spcPts val="0"/>
                        </a:spcBef>
                        <a:spcAft>
                          <a:spcPts val="0"/>
                        </a:spcAft>
                        <a:buNone/>
                      </a:pPr>
                      <a:endParaRPr sz="1200" b="1" u="none" strike="noStrike" cap="none">
                        <a:solidFill>
                          <a:srgbClr val="E36C09"/>
                        </a:solidFill>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200" b="1" u="none" strike="noStrike" kern="1200" cap="none" dirty="0">
                          <a:solidFill>
                            <a:schemeClr val="accent6"/>
                          </a:solidFill>
                          <a:latin typeface="+mj-lt"/>
                          <a:ea typeface="+mn-ea"/>
                          <a:cs typeface="+mn-cs"/>
                        </a:rPr>
                        <a:t>SO</a:t>
                      </a:r>
                      <a:r>
                        <a:rPr lang="en-US" sz="1200" b="1" u="none" strike="noStrike" kern="1200" cap="none" baseline="-25000" dirty="0">
                          <a:solidFill>
                            <a:schemeClr val="accent6"/>
                          </a:solidFill>
                          <a:latin typeface="+mj-lt"/>
                          <a:ea typeface="+mn-ea"/>
                          <a:cs typeface="+mn-cs"/>
                        </a:rPr>
                        <a:t>2</a:t>
                      </a:r>
                      <a:r>
                        <a:rPr lang="en-US" sz="1200" b="1" u="none" strike="noStrike" cap="none" baseline="0" dirty="0">
                          <a:solidFill>
                            <a:srgbClr val="E36C09"/>
                          </a:solidFill>
                          <a:latin typeface="+mj-lt"/>
                        </a:rPr>
                        <a:t> </a:t>
                      </a:r>
                      <a:r>
                        <a:rPr lang="en-US" sz="1200" b="1" u="none" strike="noStrike" kern="1200" cap="none" baseline="30000" dirty="0">
                          <a:solidFill>
                            <a:schemeClr val="accent6"/>
                          </a:solidFill>
                          <a:latin typeface="+mn-lt"/>
                          <a:ea typeface="+mn-ea"/>
                          <a:cs typeface="+mn-cs"/>
                        </a:rPr>
                        <a:t>NRT</a:t>
                      </a:r>
                      <a:endParaRPr lang="en-US" sz="1200" b="1" u="none" strike="noStrike" kern="1200" cap="none" dirty="0">
                        <a:solidFill>
                          <a:schemeClr val="accent6"/>
                        </a:solidFill>
                        <a:latin typeface="+mn-lt"/>
                        <a:ea typeface="+mn-ea"/>
                        <a:cs typeface="+mn-cs"/>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r>
                        <a:rPr lang="en-US" sz="1200" b="0" i="0" u="none" strike="noStrike" kern="1200" cap="none" dirty="0">
                          <a:solidFill>
                            <a:schemeClr val="accent6"/>
                          </a:solidFill>
                          <a:latin typeface="+mj-lt"/>
                          <a:ea typeface="Arial Narrow"/>
                          <a:cs typeface="Arial Narrow"/>
                          <a:sym typeface="Arial Narrow"/>
                        </a:rPr>
                        <a:t>OMSO2 PCA</a:t>
                      </a:r>
                      <a:endParaRPr sz="1200" b="0" i="0" u="none" strike="noStrike" kern="1200" cap="none" dirty="0">
                        <a:solidFill>
                          <a:schemeClr val="accent6"/>
                        </a:solidFill>
                        <a:latin typeface="+mj-lt"/>
                        <a:cs typeface="Arial Narrow"/>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r>
                        <a:rPr lang="en-US" sz="1200" b="0" i="0" u="none" strike="noStrike" kern="1200" cap="none">
                          <a:solidFill>
                            <a:schemeClr val="accent6"/>
                          </a:solidFill>
                          <a:latin typeface="+mj-lt"/>
                          <a:ea typeface="Arial Narrow"/>
                          <a:cs typeface="Arial Narrow"/>
                          <a:sym typeface="Arial Narrow"/>
                        </a:rPr>
                        <a:t>SCD, VCD (PBL,TRL,TRM,TRU,STL)</a:t>
                      </a:r>
                      <a:endParaRPr sz="1200" b="0" i="0" u="none" strike="noStrike" kern="1200" cap="none">
                        <a:solidFill>
                          <a:schemeClr val="accent6"/>
                        </a:solidFill>
                        <a:latin typeface="+mj-lt"/>
                        <a:cs typeface="Arial Narrow"/>
                      </a:endParaRPr>
                    </a:p>
                  </a:txBody>
                  <a:tcPr marL="18300" marR="18300" marT="45725" marB="45725" anchor="ctr"/>
                </a:tc>
                <a:tc>
                  <a:txBody>
                    <a:bodyPr/>
                    <a:lstStyle/>
                    <a:p>
                      <a:pPr marL="0" marR="0" lvl="0" indent="0" algn="l" rtl="0">
                        <a:lnSpc>
                          <a:spcPct val="70000"/>
                        </a:lnSpc>
                        <a:spcBef>
                          <a:spcPts val="0"/>
                        </a:spcBef>
                        <a:spcAft>
                          <a:spcPts val="0"/>
                        </a:spcAft>
                        <a:buClr>
                          <a:srgbClr val="E36C09"/>
                        </a:buClr>
                        <a:buSzPts val="1400"/>
                        <a:buFont typeface="Arial Narrow"/>
                        <a:buNone/>
                      </a:pPr>
                      <a:endParaRPr sz="1200">
                        <a:latin typeface="+mj-lt"/>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r>
                        <a:rPr lang="en-US" sz="1200" b="0" i="0" u="none" strike="noStrike" kern="1200" cap="none" dirty="0">
                          <a:solidFill>
                            <a:schemeClr val="accent6"/>
                          </a:solidFill>
                          <a:latin typeface="+mj-lt"/>
                          <a:ea typeface="Arial Narrow"/>
                          <a:cs typeface="Arial Narrow"/>
                          <a:sym typeface="Arial Narrow"/>
                        </a:rPr>
                        <a:t>2.0 x 4.75</a:t>
                      </a:r>
                      <a:endParaRPr sz="1200" b="0" i="0" u="none" strike="noStrike" kern="1200" cap="none" dirty="0">
                        <a:solidFill>
                          <a:schemeClr val="accent6"/>
                        </a:solidFill>
                        <a:latin typeface="+mj-lt"/>
                        <a:cs typeface="Arial Narrow"/>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r>
                        <a:rPr lang="en-US" sz="1200" b="0" i="0" u="none" strike="noStrike" kern="1200" cap="none">
                          <a:solidFill>
                            <a:schemeClr val="accent6"/>
                          </a:solidFill>
                          <a:latin typeface="+mj-lt"/>
                          <a:ea typeface="Arial Narrow"/>
                          <a:cs typeface="Arial Narrow"/>
                          <a:sym typeface="Arial Narrow"/>
                        </a:rPr>
                        <a:t>Hourly, granule</a:t>
                      </a:r>
                      <a:endParaRPr sz="1200" b="0" i="0" u="none" strike="noStrike" kern="1200" cap="none">
                        <a:solidFill>
                          <a:schemeClr val="accent6"/>
                        </a:solidFill>
                        <a:latin typeface="+mj-lt"/>
                        <a:cs typeface="Arial Narrow"/>
                      </a:endParaRPr>
                    </a:p>
                  </a:txBody>
                  <a:tcPr marL="18300" marR="18300" marT="45725" marB="45725" anchor="ctr"/>
                </a:tc>
                <a:extLst>
                  <a:ext uri="{0D108BD9-81ED-4DB2-BD59-A6C34878D82A}">
                    <a16:rowId xmlns:a16="http://schemas.microsoft.com/office/drawing/2014/main" val="10013"/>
                  </a:ext>
                </a:extLst>
              </a:tr>
              <a:tr h="0">
                <a:tc>
                  <a:txBody>
                    <a:bodyPr/>
                    <a:lstStyle/>
                    <a:p>
                      <a:pPr marL="0" marR="0" lvl="0" indent="0" algn="l" rtl="0">
                        <a:lnSpc>
                          <a:spcPct val="70000"/>
                        </a:lnSpc>
                        <a:spcBef>
                          <a:spcPts val="0"/>
                        </a:spcBef>
                        <a:spcAft>
                          <a:spcPts val="0"/>
                        </a:spcAft>
                        <a:buNone/>
                      </a:pPr>
                      <a:endParaRPr sz="1200" dirty="0">
                        <a:solidFill>
                          <a:schemeClr val="accent6"/>
                        </a:solidFill>
                        <a:latin typeface="+mj-lt"/>
                      </a:endParaRPr>
                    </a:p>
                  </a:txBody>
                  <a:tcPr marL="18300" marR="18300" marT="45725" marB="45725" anchor="ctr"/>
                </a:tc>
                <a:tc>
                  <a:txBody>
                    <a:bodyPr/>
                    <a:lstStyle/>
                    <a:p>
                      <a:pPr>
                        <a:lnSpc>
                          <a:spcPct val="70000"/>
                        </a:lnSpc>
                      </a:pPr>
                      <a:r>
                        <a:rPr lang="en-US" sz="1200" b="1" u="none" strike="noStrike" kern="1200" cap="none" dirty="0">
                          <a:solidFill>
                            <a:schemeClr val="accent6"/>
                          </a:solidFill>
                          <a:latin typeface="+mj-lt"/>
                          <a:ea typeface="+mn-ea"/>
                          <a:cs typeface="+mn-cs"/>
                        </a:rPr>
                        <a:t>TEMPO/GOES-R</a:t>
                      </a:r>
                    </a:p>
                    <a:p>
                      <a:pPr>
                        <a:lnSpc>
                          <a:spcPct val="70000"/>
                        </a:lnSpc>
                      </a:pPr>
                      <a:r>
                        <a:rPr lang="en-US" sz="1200" b="1" u="none" strike="noStrike" kern="1200" cap="none" dirty="0" err="1">
                          <a:solidFill>
                            <a:schemeClr val="accent6"/>
                          </a:solidFill>
                          <a:latin typeface="+mj-lt"/>
                          <a:ea typeface="+mn-ea"/>
                          <a:cs typeface="+mn-cs"/>
                        </a:rPr>
                        <a:t>Synerg</a:t>
                      </a:r>
                      <a:r>
                        <a:rPr lang="en-US" sz="1200" b="1" u="none" strike="noStrike" kern="1200" cap="none" dirty="0">
                          <a:solidFill>
                            <a:schemeClr val="accent6"/>
                          </a:solidFill>
                          <a:latin typeface="+mj-lt"/>
                          <a:ea typeface="+mn-ea"/>
                          <a:cs typeface="+mn-cs"/>
                        </a:rPr>
                        <a:t>. product</a:t>
                      </a:r>
                    </a:p>
                  </a:txBody>
                  <a:tcPr marL="18288" marR="18288"/>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r>
                        <a:rPr lang="en-US" sz="1200" b="0" i="0" u="none" strike="noStrike" kern="1200" cap="none" dirty="0">
                          <a:solidFill>
                            <a:schemeClr val="accent6"/>
                          </a:solidFill>
                          <a:latin typeface="+mj-lt"/>
                          <a:cs typeface="Arial Narrow"/>
                        </a:rPr>
                        <a:t>GOES-R products on TEMPO pixels</a:t>
                      </a:r>
                    </a:p>
                  </a:txBody>
                  <a:tcPr marL="18288" marR="18288"/>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r>
                        <a:rPr lang="en-US" sz="1200" b="0" i="0" u="none" strike="noStrike" kern="1200" cap="none" dirty="0">
                          <a:solidFill>
                            <a:schemeClr val="accent6"/>
                          </a:solidFill>
                          <a:latin typeface="+mj-lt"/>
                          <a:cs typeface="Arial Narrow"/>
                        </a:rPr>
                        <a:t>Radiance, aerosol, cloud &amp; mask, fire/hotspot, snow/ice, rainfall, precipitable water, land/sea surface T, lightning</a:t>
                      </a:r>
                    </a:p>
                  </a:txBody>
                  <a:tcPr marL="18288" marR="18288"/>
                </a:tc>
                <a:tc>
                  <a:txBody>
                    <a:bodyPr/>
                    <a:lstStyle/>
                    <a:p>
                      <a:pPr marL="0" marR="0" lvl="0" indent="0" algn="l" defTabSz="609585" rtl="0" eaLnBrk="1" fontAlgn="auto" latinLnBrk="0" hangingPunct="1">
                        <a:lnSpc>
                          <a:spcPct val="70000"/>
                        </a:lnSpc>
                        <a:spcBef>
                          <a:spcPts val="0"/>
                        </a:spcBef>
                        <a:spcAft>
                          <a:spcPts val="0"/>
                        </a:spcAft>
                        <a:buClr>
                          <a:srgbClr val="E36C09"/>
                        </a:buClr>
                        <a:buSzPts val="1400"/>
                        <a:buFont typeface="Arial Narrow"/>
                        <a:buNone/>
                        <a:tabLst/>
                        <a:defRPr/>
                      </a:pPr>
                      <a:endParaRPr lang="en-US" sz="1200" b="0" i="0" u="none" strike="noStrike" kern="1200" cap="none" dirty="0">
                        <a:solidFill>
                          <a:schemeClr val="accent6"/>
                        </a:solidFill>
                        <a:latin typeface="+mj-lt"/>
                        <a:cs typeface="Arial Narrow"/>
                      </a:endParaRPr>
                    </a:p>
                  </a:txBody>
                  <a:tcPr marL="18288" marR="18288"/>
                </a:tc>
                <a:tc>
                  <a:txBody>
                    <a:bodyPr/>
                    <a:lstStyle/>
                    <a:p>
                      <a:pPr marL="0" marR="0" lvl="0" indent="0" algn="l" defTabSz="609585" rtl="0" eaLnBrk="1" fontAlgn="auto" latinLnBrk="0" hangingPunct="1">
                        <a:lnSpc>
                          <a:spcPct val="70000"/>
                        </a:lnSpc>
                        <a:spcBef>
                          <a:spcPts val="0"/>
                        </a:spcBef>
                        <a:spcAft>
                          <a:spcPts val="0"/>
                        </a:spcAft>
                        <a:buClr>
                          <a:srgbClr val="E36C09"/>
                        </a:buClr>
                        <a:buSzPts val="1400"/>
                        <a:buFont typeface="Arial Narrow"/>
                        <a:buNone/>
                        <a:tabLst/>
                        <a:defRPr/>
                      </a:pPr>
                      <a:r>
                        <a:rPr lang="en-US" sz="1200" b="0" i="0" u="none" strike="noStrike" kern="1200" cap="none" dirty="0">
                          <a:solidFill>
                            <a:schemeClr val="accent6"/>
                          </a:solidFill>
                          <a:latin typeface="+mj-lt"/>
                          <a:cs typeface="Arial Narrow"/>
                        </a:rPr>
                        <a:t>2.0 x 4.75</a:t>
                      </a:r>
                    </a:p>
                  </a:txBody>
                  <a:tcPr marL="18288" marR="18288"/>
                </a:tc>
                <a:tc>
                  <a:txBody>
                    <a:bodyPr/>
                    <a:lstStyle/>
                    <a:p>
                      <a:pPr marL="0" marR="0" lvl="0" indent="0" algn="l" defTabSz="609585" rtl="0" eaLnBrk="1" fontAlgn="auto" latinLnBrk="0" hangingPunct="1">
                        <a:lnSpc>
                          <a:spcPct val="70000"/>
                        </a:lnSpc>
                        <a:spcBef>
                          <a:spcPts val="0"/>
                        </a:spcBef>
                        <a:spcAft>
                          <a:spcPts val="0"/>
                        </a:spcAft>
                        <a:buClr>
                          <a:srgbClr val="E36C09"/>
                        </a:buClr>
                        <a:buSzPts val="1400"/>
                        <a:buFont typeface="Arial Narrow"/>
                        <a:buNone/>
                        <a:tabLst/>
                        <a:defRPr/>
                      </a:pPr>
                      <a:r>
                        <a:rPr lang="en-US" sz="1200" b="0" i="0" u="none" strike="noStrike" kern="1200" cap="none" dirty="0">
                          <a:solidFill>
                            <a:schemeClr val="accent6"/>
                          </a:solidFill>
                          <a:latin typeface="+mj-lt"/>
                          <a:cs typeface="Arial Narrow"/>
                        </a:rPr>
                        <a:t>Hourly, granule</a:t>
                      </a:r>
                    </a:p>
                  </a:txBody>
                  <a:tcPr marL="18288" marR="18288"/>
                </a:tc>
                <a:extLst>
                  <a:ext uri="{0D108BD9-81ED-4DB2-BD59-A6C34878D82A}">
                    <a16:rowId xmlns:a16="http://schemas.microsoft.com/office/drawing/2014/main" val="697774432"/>
                  </a:ext>
                </a:extLst>
              </a:tr>
              <a:tr h="0">
                <a:tc>
                  <a:txBody>
                    <a:bodyPr/>
                    <a:lstStyle/>
                    <a:p>
                      <a:pPr marL="0" marR="0" lvl="0" indent="0" algn="l" rtl="0">
                        <a:lnSpc>
                          <a:spcPct val="70000"/>
                        </a:lnSpc>
                        <a:spcBef>
                          <a:spcPts val="0"/>
                        </a:spcBef>
                        <a:spcAft>
                          <a:spcPts val="0"/>
                        </a:spcAft>
                        <a:buNone/>
                      </a:pPr>
                      <a:endParaRPr sz="1200" dirty="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dirty="0">
                          <a:solidFill>
                            <a:schemeClr val="accent6"/>
                          </a:solidFill>
                          <a:latin typeface="+mj-lt"/>
                        </a:rPr>
                        <a:t>Vegetation/Ocean color</a:t>
                      </a:r>
                      <a:endParaRPr sz="1200" b="1" dirty="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dirty="0">
                          <a:solidFill>
                            <a:schemeClr val="accent6"/>
                          </a:solidFill>
                          <a:latin typeface="+mj-lt"/>
                        </a:rPr>
                        <a:t>GSFC GOME2/TROPOMI ML</a:t>
                      </a:r>
                      <a:endParaRPr sz="1200" dirty="0">
                        <a:solidFill>
                          <a:schemeClr val="accent6"/>
                        </a:solidFill>
                        <a:latin typeface="+mj-lt"/>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r>
                        <a:rPr lang="en-US" sz="1200" b="0" i="0" u="none" strike="noStrike" kern="1200" cap="none" noProof="0" dirty="0">
                          <a:solidFill>
                            <a:schemeClr val="accent6"/>
                          </a:solidFill>
                          <a:latin typeface="+mj-lt"/>
                          <a:ea typeface="+mn-ea"/>
                          <a:cs typeface="Arial Narrow"/>
                          <a:sym typeface="Calibri"/>
                        </a:rPr>
                        <a:t>Vegetation indices, ocean color, Growth Primary Productivity (GPP), Solar Induced Fluorescence (SIF), ocean color</a:t>
                      </a:r>
                      <a:endParaRPr sz="1200" b="0" i="0" u="none" strike="noStrike" kern="1200" cap="none" dirty="0">
                        <a:solidFill>
                          <a:schemeClr val="accent6"/>
                        </a:solidFill>
                        <a:latin typeface="+mj-lt"/>
                        <a:ea typeface="+mn-ea"/>
                        <a:cs typeface="Arial Narrow"/>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endParaRPr lang="en-US" sz="1200" b="0" i="0" u="none" strike="noStrike" kern="1200" cap="none" dirty="0">
                        <a:solidFill>
                          <a:schemeClr val="accent6"/>
                        </a:solidFill>
                        <a:latin typeface="+mj-lt"/>
                        <a:ea typeface="+mn-ea"/>
                        <a:cs typeface="Arial Narrow"/>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
                          <a:srgbClr val="E36C09"/>
                        </a:buClr>
                        <a:buSzPts val="1400"/>
                        <a:buFont typeface="Arial Narrow"/>
                        <a:buNone/>
                        <a:tabLst/>
                        <a:defRPr/>
                      </a:pPr>
                      <a:r>
                        <a:rPr lang="en-US" sz="1200" b="0" i="0" u="none" strike="noStrike" kern="1200" cap="none" dirty="0">
                          <a:solidFill>
                            <a:schemeClr val="accent6"/>
                          </a:solidFill>
                          <a:latin typeface="+mj-lt"/>
                          <a:cs typeface="Arial Narrow"/>
                        </a:rPr>
                        <a:t>2.0 x 4.75</a:t>
                      </a:r>
                    </a:p>
                  </a:txBody>
                  <a:tcPr marL="18288" marR="18288"/>
                </a:tc>
                <a:tc>
                  <a:txBody>
                    <a:bodyPr/>
                    <a:lstStyle/>
                    <a:p>
                      <a:pPr marL="0" marR="0" lvl="0" indent="0" algn="l" defTabSz="609585" rtl="0" eaLnBrk="1" fontAlgn="auto" latinLnBrk="0" hangingPunct="1">
                        <a:lnSpc>
                          <a:spcPct val="70000"/>
                        </a:lnSpc>
                        <a:spcBef>
                          <a:spcPts val="0"/>
                        </a:spcBef>
                        <a:spcAft>
                          <a:spcPts val="0"/>
                        </a:spcAft>
                        <a:buClr>
                          <a:srgbClr val="E36C09"/>
                        </a:buClr>
                        <a:buSzPts val="1400"/>
                        <a:buFont typeface="Arial Narrow"/>
                        <a:buNone/>
                        <a:tabLst/>
                        <a:defRPr/>
                      </a:pPr>
                      <a:r>
                        <a:rPr lang="en-US" sz="1200" b="0" i="0" u="none" strike="noStrike" kern="1200" cap="none" dirty="0">
                          <a:solidFill>
                            <a:schemeClr val="accent6"/>
                          </a:solidFill>
                          <a:latin typeface="+mj-lt"/>
                          <a:cs typeface="Arial Narrow"/>
                        </a:rPr>
                        <a:t>Hourly, granule</a:t>
                      </a:r>
                    </a:p>
                  </a:txBody>
                  <a:tcPr marL="18288" marR="18288"/>
                </a:tc>
                <a:extLst>
                  <a:ext uri="{0D108BD9-81ED-4DB2-BD59-A6C34878D82A}">
                    <a16:rowId xmlns:a16="http://schemas.microsoft.com/office/drawing/2014/main" val="3446728250"/>
                  </a:ext>
                </a:extLst>
              </a:tr>
              <a:tr h="249054">
                <a:tc>
                  <a:txBody>
                    <a:bodyPr/>
                    <a:lstStyle/>
                    <a:p>
                      <a:pPr marL="0" marR="0" lvl="0" indent="0" algn="l" rtl="0">
                        <a:lnSpc>
                          <a:spcPct val="70000"/>
                        </a:lnSpc>
                        <a:spcBef>
                          <a:spcPts val="0"/>
                        </a:spcBef>
                        <a:spcAft>
                          <a:spcPts val="0"/>
                        </a:spcAft>
                        <a:buNone/>
                      </a:pPr>
                      <a:endParaRPr sz="120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solidFill>
                            <a:schemeClr val="accent6"/>
                          </a:solidFill>
                          <a:latin typeface="+mj-lt"/>
                        </a:rPr>
                        <a:t>UVB</a:t>
                      </a:r>
                      <a:endParaRPr sz="1200">
                        <a:solidFill>
                          <a:schemeClr val="accent6"/>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solidFill>
                            <a:schemeClr val="accent6"/>
                          </a:solidFill>
                          <a:latin typeface="+mj-lt"/>
                          <a:ea typeface="Arial Narrow"/>
                          <a:cs typeface="Arial Narrow"/>
                          <a:sym typeface="Arial Narrow"/>
                        </a:rPr>
                        <a:t>GEMS/GSFC UVB</a:t>
                      </a:r>
                      <a:endParaRPr sz="1200">
                        <a:solidFill>
                          <a:schemeClr val="accent6"/>
                        </a:solidFill>
                        <a:latin typeface="+mj-lt"/>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r>
                        <a:rPr lang="en-US" sz="1200" b="0" i="0" u="none" strike="noStrike" kern="1200" cap="none" dirty="0">
                          <a:solidFill>
                            <a:schemeClr val="accent6"/>
                          </a:solidFill>
                          <a:latin typeface="+mj-lt"/>
                          <a:ea typeface="Arial Narrow"/>
                          <a:cs typeface="Arial Narrow"/>
                          <a:sym typeface="Arial Narrow"/>
                        </a:rPr>
                        <a:t>UV irradiance, erythemal irradiance, UVI</a:t>
                      </a:r>
                      <a:endParaRPr sz="1200" b="0" i="0" u="none" strike="noStrike" kern="1200" cap="none" dirty="0">
                        <a:solidFill>
                          <a:schemeClr val="accent6"/>
                        </a:solidFill>
                        <a:latin typeface="+mj-lt"/>
                        <a:cs typeface="Arial Narrow"/>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endParaRPr lang="en-US" sz="1200" b="0" i="0" u="none" strike="noStrike" kern="1200" cap="none">
                        <a:solidFill>
                          <a:schemeClr val="accent6"/>
                        </a:solidFill>
                        <a:latin typeface="+mj-lt"/>
                        <a:ea typeface="+mn-ea"/>
                        <a:cs typeface="Arial Narrow"/>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rgbClr val="E36C09"/>
                        </a:buClr>
                        <a:buSzPts val="1400"/>
                        <a:buFont typeface="Arial Narrow"/>
                        <a:buNone/>
                      </a:pPr>
                      <a:r>
                        <a:rPr lang="en-US" sz="1200" b="0" i="0" u="none" strike="noStrike" kern="1200" cap="none">
                          <a:solidFill>
                            <a:schemeClr val="accent6"/>
                          </a:solidFill>
                          <a:latin typeface="+mj-lt"/>
                          <a:ea typeface="Arial Narrow"/>
                          <a:cs typeface="Arial Narrow"/>
                          <a:sym typeface="Arial Narrow"/>
                        </a:rPr>
                        <a:t>2.0 x 4.75</a:t>
                      </a:r>
                      <a:endParaRPr lang="en-US" sz="1200" b="0" i="0" u="none" strike="noStrike" kern="1200" cap="none">
                        <a:solidFill>
                          <a:schemeClr val="accent6"/>
                        </a:solidFill>
                        <a:latin typeface="+mj-lt"/>
                        <a:ea typeface="+mn-ea"/>
                        <a:cs typeface="Arial Narrow"/>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dirty="0">
                          <a:solidFill>
                            <a:schemeClr val="accent6"/>
                          </a:solidFill>
                          <a:latin typeface="+mj-lt"/>
                          <a:ea typeface="Arial Narrow"/>
                          <a:cs typeface="Arial Narrow"/>
                          <a:sym typeface="Arial Narrow"/>
                        </a:rPr>
                        <a:t>Hourly, scan</a:t>
                      </a:r>
                      <a:endParaRPr sz="1200" dirty="0">
                        <a:solidFill>
                          <a:schemeClr val="accent6"/>
                        </a:solidFill>
                        <a:latin typeface="+mj-lt"/>
                      </a:endParaRPr>
                    </a:p>
                  </a:txBody>
                  <a:tcPr marL="18300" marR="18300" marT="45725" marB="45725" anchor="ctr"/>
                </a:tc>
                <a:extLst>
                  <a:ext uri="{0D108BD9-81ED-4DB2-BD59-A6C34878D82A}">
                    <a16:rowId xmlns:a16="http://schemas.microsoft.com/office/drawing/2014/main" val="1109645304"/>
                  </a:ext>
                </a:extLst>
              </a:tr>
              <a:tr h="249054">
                <a:tc>
                  <a:txBody>
                    <a:bodyPr/>
                    <a:lstStyle/>
                    <a:p>
                      <a:pPr marL="0" marR="0" lvl="0" indent="0" algn="l" rtl="0">
                        <a:lnSpc>
                          <a:spcPct val="70000"/>
                        </a:lnSpc>
                        <a:spcBef>
                          <a:spcPts val="0"/>
                        </a:spcBef>
                        <a:spcAft>
                          <a:spcPts val="0"/>
                        </a:spcAft>
                        <a:buNone/>
                      </a:pPr>
                      <a:r>
                        <a:rPr lang="en-US" sz="1200" b="1" u="none" strike="noStrike" cap="none">
                          <a:latin typeface="+mj-lt"/>
                        </a:rPr>
                        <a:t>L3</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1" u="none" strike="noStrike" cap="none">
                          <a:latin typeface="+mj-lt"/>
                        </a:rPr>
                        <a:t>Gridded L2</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dirty="0">
                          <a:latin typeface="+mj-lt"/>
                          <a:ea typeface="Arial Narrow"/>
                          <a:cs typeface="Arial Narrow"/>
                          <a:sym typeface="Arial Narrow"/>
                        </a:rPr>
                        <a:t>SAO L2-3</a:t>
                      </a:r>
                      <a:endParaRPr sz="12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a:latin typeface="+mj-lt"/>
                          <a:ea typeface="Arial Narrow"/>
                          <a:cs typeface="Arial Narrow"/>
                          <a:sym typeface="Arial Narrow"/>
                        </a:rPr>
                        <a:t>Same as L2</a:t>
                      </a: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2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dirty="0">
                          <a:latin typeface="+mj-lt"/>
                          <a:ea typeface="Arial Narrow"/>
                          <a:cs typeface="Arial Narrow"/>
                          <a:sym typeface="Arial Narrow"/>
                        </a:rPr>
                        <a:t>2 x 2</a:t>
                      </a:r>
                      <a:endParaRPr sz="12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200" b="0" i="0" u="none" strike="noStrike" cap="none" dirty="0">
                          <a:latin typeface="+mj-lt"/>
                          <a:ea typeface="Arial Narrow"/>
                          <a:cs typeface="Arial Narrow"/>
                          <a:sym typeface="Arial Narrow"/>
                        </a:rPr>
                        <a:t>Hourly, scan</a:t>
                      </a:r>
                      <a:endParaRPr sz="1200" dirty="0">
                        <a:latin typeface="+mj-lt"/>
                      </a:endParaRPr>
                    </a:p>
                  </a:txBody>
                  <a:tcPr marL="18300" marR="18300" marT="45725" marB="45725" anchor="ctr"/>
                </a:tc>
                <a:extLst>
                  <a:ext uri="{0D108BD9-81ED-4DB2-BD59-A6C34878D82A}">
                    <a16:rowId xmlns:a16="http://schemas.microsoft.com/office/drawing/2014/main" val="10015"/>
                  </a:ext>
                </a:extLst>
              </a:tr>
            </a:tbl>
          </a:graphicData>
        </a:graphic>
      </p:graphicFrame>
      <p:sp>
        <p:nvSpPr>
          <p:cNvPr id="3" name="Slide Number Placeholder 2">
            <a:extLst>
              <a:ext uri="{FF2B5EF4-FFF2-40B4-BE49-F238E27FC236}">
                <a16:creationId xmlns:a16="http://schemas.microsoft.com/office/drawing/2014/main" id="{D052C668-9BEA-46F2-9A87-383D8198B84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40</a:t>
            </a:fld>
            <a:endParaRPr kumimoji="0" lang="en-US" sz="1600" b="0" i="0" u="none" strike="noStrike" kern="0" cap="none" spc="0" normalizeH="0" baseline="0" noProof="0" dirty="0">
              <a:ln>
                <a:noFill/>
              </a:ln>
              <a:solidFill>
                <a:prstClr val="black">
                  <a:tint val="75000"/>
                </a:prstClr>
              </a:solidFill>
              <a:effectLst/>
              <a:uLnTx/>
              <a:uFillTx/>
              <a:latin typeface="Arial"/>
              <a:cs typeface="Arial"/>
              <a:sym typeface="Arial"/>
            </a:endParaRPr>
          </a:p>
        </p:txBody>
      </p:sp>
      <p:sp>
        <p:nvSpPr>
          <p:cNvPr id="2" name="Google Shape;337;p8">
            <a:extLst>
              <a:ext uri="{FF2B5EF4-FFF2-40B4-BE49-F238E27FC236}">
                <a16:creationId xmlns:a16="http://schemas.microsoft.com/office/drawing/2014/main" id="{905CD1A9-3681-A5E2-0D4D-E2127E322AAA}"/>
              </a:ext>
            </a:extLst>
          </p:cNvPr>
          <p:cNvSpPr txBox="1"/>
          <p:nvPr/>
        </p:nvSpPr>
        <p:spPr>
          <a:xfrm>
            <a:off x="99556" y="6193055"/>
            <a:ext cx="11608030" cy="738623"/>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 Spatial resolution at center of FOR. </a:t>
            </a:r>
            <a:r>
              <a:rPr kumimoji="0" lang="en-US" sz="1400" b="0" i="0" u="none" strike="noStrike" kern="0" cap="none" spc="0" normalizeH="0" baseline="0" noProof="0" dirty="0">
                <a:ln>
                  <a:noFill/>
                </a:ln>
                <a:solidFill>
                  <a:prstClr val="black"/>
                </a:solidFill>
                <a:effectLst/>
                <a:uLnTx/>
                <a:uFillTx/>
                <a:latin typeface="Calibri"/>
                <a:ea typeface="Times New Roman"/>
                <a:cs typeface="Times New Roman"/>
                <a:sym typeface="Times New Roman"/>
              </a:rPr>
              <a:t>**</a:t>
            </a:r>
            <a:r>
              <a:rPr kumimoji="0" lang="en-US" sz="1400" b="0" i="0" u="none" strike="noStrike" kern="0" cap="none" spc="0" normalizeH="0" baseline="0" noProof="0" dirty="0">
                <a:ln>
                  <a:noFill/>
                </a:ln>
                <a:solidFill>
                  <a:srgbClr val="FF0000"/>
                </a:solidFill>
                <a:effectLst/>
                <a:uLnTx/>
                <a:uFillTx/>
                <a:latin typeface="Calibri"/>
                <a:ea typeface="Times New Roman"/>
                <a:cs typeface="Times New Roman"/>
                <a:sym typeface="Times New Roman"/>
              </a:rPr>
              <a:t> </a:t>
            </a:r>
            <a:r>
              <a:rPr kumimoji="0" lang="en-US" sz="1400" b="0"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Might be at 8 x 9.5 km</a:t>
            </a:r>
            <a:r>
              <a:rPr kumimoji="0" lang="en-US" sz="1400" b="0" i="0" u="none" strike="noStrike" kern="0" cap="none" spc="0" normalizeH="0" baseline="30000" noProof="0" dirty="0">
                <a:ln>
                  <a:noFill/>
                </a:ln>
                <a:solidFill>
                  <a:srgbClr val="000000"/>
                </a:solidFill>
                <a:effectLst/>
                <a:uLnTx/>
                <a:uFillTx/>
                <a:latin typeface="Calibri"/>
                <a:ea typeface="Times New Roman"/>
                <a:cs typeface="Times New Roman"/>
                <a:sym typeface="Times New Roman"/>
              </a:rPr>
              <a:t>2</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dirty="0">
                <a:ln>
                  <a:noFill/>
                </a:ln>
                <a:solidFill>
                  <a:srgbClr val="00B050"/>
                </a:solidFill>
                <a:effectLst/>
                <a:uLnTx/>
                <a:uFillTx/>
                <a:latin typeface="Calibri"/>
                <a:ea typeface="Times New Roman"/>
                <a:cs typeface="Times New Roman"/>
                <a:sym typeface="Times New Roman"/>
              </a:rPr>
              <a:t>Satellite Needs Working Group (SNWG) will fund TEMPO NRT products (L2 products &lt; 3 hours from observation time): 3/26/2024-3/25/2026</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dirty="0">
                <a:ln>
                  <a:noFill/>
                </a:ln>
                <a:solidFill>
                  <a:srgbClr val="F79646"/>
                </a:solidFill>
                <a:effectLst/>
                <a:uLnTx/>
                <a:uFillTx/>
                <a:latin typeface="Calibri"/>
                <a:ea typeface="Times New Roman"/>
                <a:cs typeface="Times New Roman"/>
                <a:sym typeface="Times New Roman"/>
              </a:rPr>
              <a:t>SNWG 2022 Survey has selected to produce TEMPO NRT/Enhanced Productions starting in 2026 </a:t>
            </a:r>
          </a:p>
        </p:txBody>
      </p:sp>
    </p:spTree>
    <p:extLst>
      <p:ext uri="{BB962C8B-B14F-4D97-AF65-F5344CB8AC3E}">
        <p14:creationId xmlns:p14="http://schemas.microsoft.com/office/powerpoint/2010/main" val="19826923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8"/>
          <p:cNvSpPr txBox="1">
            <a:spLocks noGrp="1"/>
          </p:cNvSpPr>
          <p:nvPr>
            <p:ph type="title"/>
          </p:nvPr>
        </p:nvSpPr>
        <p:spPr>
          <a:xfrm>
            <a:off x="0" y="0"/>
            <a:ext cx="12192000" cy="975701"/>
          </a:xfrm>
        </p:spPr>
        <p:txBody>
          <a:bodyPr/>
          <a:lstStyle/>
          <a:p>
            <a:pPr lvl="0"/>
            <a:r>
              <a:rPr lang="en-US" dirty="0"/>
              <a:t>TEMPO Data Products </a:t>
            </a:r>
            <a:br>
              <a:rPr lang="en-US" dirty="0"/>
            </a:br>
            <a:r>
              <a:rPr lang="en-US" dirty="0"/>
              <a:t>Baseline + </a:t>
            </a:r>
            <a:r>
              <a:rPr lang="en-US" dirty="0">
                <a:solidFill>
                  <a:srgbClr val="00B050"/>
                </a:solidFill>
              </a:rPr>
              <a:t>SNWG TEMPO NRT </a:t>
            </a:r>
          </a:p>
        </p:txBody>
      </p:sp>
      <p:graphicFrame>
        <p:nvGraphicFramePr>
          <p:cNvPr id="336" name="Google Shape;336;p8"/>
          <p:cNvGraphicFramePr/>
          <p:nvPr/>
        </p:nvGraphicFramePr>
        <p:xfrm>
          <a:off x="99554" y="1064259"/>
          <a:ext cx="12042668" cy="4689816"/>
        </p:xfrm>
        <a:graphic>
          <a:graphicData uri="http://schemas.openxmlformats.org/drawingml/2006/table">
            <a:tbl>
              <a:tblPr firstRow="1" bandRow="1">
                <a:noFill/>
              </a:tblPr>
              <a:tblGrid>
                <a:gridCol w="586246">
                  <a:extLst>
                    <a:ext uri="{9D8B030D-6E8A-4147-A177-3AD203B41FA5}">
                      <a16:colId xmlns:a16="http://schemas.microsoft.com/office/drawing/2014/main" val="20000"/>
                    </a:ext>
                  </a:extLst>
                </a:gridCol>
                <a:gridCol w="1354667">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2853266">
                  <a:extLst>
                    <a:ext uri="{9D8B030D-6E8A-4147-A177-3AD203B41FA5}">
                      <a16:colId xmlns:a16="http://schemas.microsoft.com/office/drawing/2014/main" val="20003"/>
                    </a:ext>
                  </a:extLst>
                </a:gridCol>
                <a:gridCol w="1329267">
                  <a:extLst>
                    <a:ext uri="{9D8B030D-6E8A-4147-A177-3AD203B41FA5}">
                      <a16:colId xmlns:a16="http://schemas.microsoft.com/office/drawing/2014/main" val="3104119214"/>
                    </a:ext>
                  </a:extLst>
                </a:gridCol>
                <a:gridCol w="1422400">
                  <a:extLst>
                    <a:ext uri="{9D8B030D-6E8A-4147-A177-3AD203B41FA5}">
                      <a16:colId xmlns:a16="http://schemas.microsoft.com/office/drawing/2014/main" val="20004"/>
                    </a:ext>
                  </a:extLst>
                </a:gridCol>
                <a:gridCol w="1642533">
                  <a:extLst>
                    <a:ext uri="{9D8B030D-6E8A-4147-A177-3AD203B41FA5}">
                      <a16:colId xmlns:a16="http://schemas.microsoft.com/office/drawing/2014/main" val="20005"/>
                    </a:ext>
                  </a:extLst>
                </a:gridCol>
                <a:gridCol w="1330289">
                  <a:extLst>
                    <a:ext uri="{9D8B030D-6E8A-4147-A177-3AD203B41FA5}">
                      <a16:colId xmlns:a16="http://schemas.microsoft.com/office/drawing/2014/main" val="2752040316"/>
                    </a:ext>
                  </a:extLst>
                </a:gridCol>
              </a:tblGrid>
              <a:tr h="0">
                <a:tc>
                  <a:txBody>
                    <a:bodyPr/>
                    <a:lstStyle/>
                    <a:p>
                      <a:pPr marL="0" marR="0" lvl="0" indent="0" algn="ctr" rtl="0">
                        <a:lnSpc>
                          <a:spcPct val="70000"/>
                        </a:lnSpc>
                        <a:spcBef>
                          <a:spcPts val="0"/>
                        </a:spcBef>
                        <a:spcAft>
                          <a:spcPts val="0"/>
                        </a:spcAft>
                        <a:buNone/>
                      </a:pPr>
                      <a:r>
                        <a:rPr lang="en-US" sz="1800" b="1" u="none" strike="noStrike" cap="none">
                          <a:latin typeface="+mj-lt"/>
                        </a:rPr>
                        <a:t>Level</a:t>
                      </a:r>
                      <a:endParaRPr sz="1800" b="1">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cap="none">
                          <a:latin typeface="+mj-lt"/>
                        </a:rPr>
                        <a:t>Product</a:t>
                      </a:r>
                      <a:endParaRPr sz="1800" b="1">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cap="none">
                          <a:latin typeface="+mj-lt"/>
                        </a:rPr>
                        <a:t>Algorithm</a:t>
                      </a:r>
                      <a:endParaRPr sz="1800" b="1">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cap="none" dirty="0">
                          <a:latin typeface="+mj-lt"/>
                        </a:rPr>
                        <a:t>Major Outputs</a:t>
                      </a:r>
                      <a:endParaRPr sz="1800" b="1" dirty="0">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kern="1200" cap="none">
                          <a:solidFill>
                            <a:schemeClr val="tx1"/>
                          </a:solidFill>
                          <a:latin typeface="+mj-lt"/>
                          <a:ea typeface="+mn-ea"/>
                          <a:cs typeface="+mn-cs"/>
                        </a:rPr>
                        <a:t>A Priori (L2)</a:t>
                      </a:r>
                      <a:endParaRPr sz="1800" b="1" u="none" strike="noStrike" kern="1200" cap="none">
                        <a:solidFill>
                          <a:schemeClr val="tx1"/>
                        </a:solidFill>
                        <a:latin typeface="+mj-lt"/>
                        <a:ea typeface="+mn-ea"/>
                        <a:cs typeface="+mn-cs"/>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cap="none">
                          <a:latin typeface="+mj-lt"/>
                        </a:rPr>
                        <a:t>Res km</a:t>
                      </a:r>
                      <a:r>
                        <a:rPr lang="en-US" sz="1800" b="1" u="none" strike="noStrike" cap="none" baseline="30000">
                          <a:latin typeface="+mj-lt"/>
                        </a:rPr>
                        <a:t>2 </a:t>
                      </a:r>
                      <a:r>
                        <a:rPr lang="en-US" sz="1800" b="1" u="none" strike="noStrike" cap="none" baseline="30000">
                          <a:solidFill>
                            <a:schemeClr val="tx1"/>
                          </a:solidFill>
                          <a:latin typeface="+mj-lt"/>
                        </a:rPr>
                        <a:t>* </a:t>
                      </a:r>
                      <a:endParaRPr sz="1800" b="1" u="none" strike="noStrike" cap="none" baseline="30000">
                        <a:solidFill>
                          <a:schemeClr val="tx1"/>
                        </a:solidFill>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u="none" strike="noStrike" cap="none">
                          <a:latin typeface="+mj-lt"/>
                        </a:rPr>
                        <a:t>Freq/Size</a:t>
                      </a:r>
                      <a:endParaRPr sz="1800" b="1">
                        <a:latin typeface="+mj-lt"/>
                      </a:endParaRPr>
                    </a:p>
                  </a:txBody>
                  <a:tcPr marL="18300" marR="18300" marT="45725" marB="45725" anchor="ctr"/>
                </a:tc>
                <a:tc>
                  <a:txBody>
                    <a:bodyPr/>
                    <a:lstStyle/>
                    <a:p>
                      <a:pPr marL="0" marR="0" lvl="0" indent="0" algn="ctr" rtl="0">
                        <a:lnSpc>
                          <a:spcPct val="70000"/>
                        </a:lnSpc>
                        <a:spcBef>
                          <a:spcPts val="0"/>
                        </a:spcBef>
                        <a:spcAft>
                          <a:spcPts val="0"/>
                        </a:spcAft>
                        <a:buNone/>
                      </a:pPr>
                      <a:r>
                        <a:rPr lang="en-US" sz="1800" b="1" dirty="0">
                          <a:latin typeface="+mj-lt"/>
                        </a:rPr>
                        <a:t>Val. Status</a:t>
                      </a:r>
                    </a:p>
                    <a:p>
                      <a:pPr marL="0" marR="0" lvl="0" indent="0" algn="ctr" rtl="0">
                        <a:lnSpc>
                          <a:spcPct val="70000"/>
                        </a:lnSpc>
                        <a:spcBef>
                          <a:spcPts val="0"/>
                        </a:spcBef>
                        <a:spcAft>
                          <a:spcPts val="0"/>
                        </a:spcAft>
                        <a:buNone/>
                      </a:pPr>
                      <a:r>
                        <a:rPr lang="en-US" sz="1800" b="1" dirty="0">
                          <a:latin typeface="+mj-lt"/>
                        </a:rPr>
                        <a:t>(5/20/2024) </a:t>
                      </a:r>
                      <a:endParaRPr sz="1800" b="1" dirty="0">
                        <a:latin typeface="+mj-lt"/>
                      </a:endParaRPr>
                    </a:p>
                  </a:txBody>
                  <a:tcPr marL="18300" marR="18300" marT="45725" marB="45725" anchor="ctr"/>
                </a:tc>
                <a:extLst>
                  <a:ext uri="{0D108BD9-81ED-4DB2-BD59-A6C34878D82A}">
                    <a16:rowId xmlns:a16="http://schemas.microsoft.com/office/drawing/2014/main" val="10000"/>
                  </a:ext>
                </a:extLst>
              </a:tr>
              <a:tr h="300662">
                <a:tc>
                  <a:txBody>
                    <a:bodyPr/>
                    <a:lstStyle/>
                    <a:p>
                      <a:pPr marL="0" marR="0" lvl="0" indent="0" algn="l" rtl="0">
                        <a:lnSpc>
                          <a:spcPct val="70000"/>
                        </a:lnSpc>
                        <a:spcBef>
                          <a:spcPts val="0"/>
                        </a:spcBef>
                        <a:spcAft>
                          <a:spcPts val="0"/>
                        </a:spcAft>
                        <a:buNone/>
                      </a:pPr>
                      <a:r>
                        <a:rPr lang="en-US" sz="1800" b="1" u="none" strike="noStrike" cap="none">
                          <a:latin typeface="+mj-lt"/>
                        </a:rPr>
                        <a:t>L0</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cap="none">
                          <a:latin typeface="+mj-lt"/>
                        </a:rPr>
                        <a:t>Digital counts</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a:latin typeface="+mj-lt"/>
                          <a:ea typeface="Arial Narrow"/>
                          <a:cs typeface="Arial Narrow"/>
                          <a:sym typeface="Arial Narrow"/>
                        </a:rPr>
                        <a:t>Raw to L0</a:t>
                      </a:r>
                      <a:endParaRPr sz="16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dirty="0">
                          <a:latin typeface="+mj-lt"/>
                          <a:ea typeface="Arial Narrow"/>
                          <a:cs typeface="Arial Narrow"/>
                          <a:sym typeface="Arial Narrow"/>
                        </a:rPr>
                        <a:t>Reconstructed/reformatted DN</a:t>
                      </a:r>
                      <a:endParaRPr sz="1600" dirty="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2.0 x 4.75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Daily/hourly</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endParaRPr sz="1800">
                        <a:latin typeface="+mj-lt"/>
                      </a:endParaRPr>
                    </a:p>
                  </a:txBody>
                  <a:tcPr marL="18300" marR="18300" marT="45725" marB="45725" anchor="ctr"/>
                </a:tc>
                <a:extLst>
                  <a:ext uri="{0D108BD9-81ED-4DB2-BD59-A6C34878D82A}">
                    <a16:rowId xmlns:a16="http://schemas.microsoft.com/office/drawing/2014/main" val="10001"/>
                  </a:ext>
                </a:extLst>
              </a:tr>
              <a:tr h="0">
                <a:tc>
                  <a:txBody>
                    <a:bodyPr/>
                    <a:lstStyle/>
                    <a:p>
                      <a:pPr marL="0" marR="0" lvl="0" indent="0" algn="l" rtl="0">
                        <a:lnSpc>
                          <a:spcPct val="70000"/>
                        </a:lnSpc>
                        <a:spcBef>
                          <a:spcPts val="0"/>
                        </a:spcBef>
                        <a:spcAft>
                          <a:spcPts val="0"/>
                        </a:spcAft>
                        <a:buNone/>
                      </a:pPr>
                      <a:r>
                        <a:rPr lang="en-US" sz="1800" b="1" u="none" strike="noStrike" cap="none" dirty="0">
                          <a:latin typeface="+mj-lt"/>
                        </a:rPr>
                        <a:t>L1</a:t>
                      </a:r>
                      <a:endParaRPr sz="1800" dirty="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800" b="1" u="none" strike="noStrike" cap="none" dirty="0">
                          <a:latin typeface="+mj-lt"/>
                        </a:rPr>
                        <a:t>Irradiance </a:t>
                      </a:r>
                      <a:r>
                        <a:rPr lang="en-US" sz="1800" b="1" u="none" strike="noStrike" kern="1200" cap="none" baseline="30000" dirty="0">
                          <a:solidFill>
                            <a:srgbClr val="00B050"/>
                          </a:solidFill>
                          <a:latin typeface="+mn-lt"/>
                          <a:ea typeface="+mn-ea"/>
                          <a:cs typeface="+mn-cs"/>
                        </a:rPr>
                        <a:t>NRT</a:t>
                      </a: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dirty="0">
                          <a:latin typeface="+mj-lt"/>
                          <a:ea typeface="Arial Narrow"/>
                          <a:cs typeface="Arial Narrow"/>
                          <a:sym typeface="Arial Narrow"/>
                        </a:rPr>
                        <a:t>SAO L0-1</a:t>
                      </a:r>
                      <a:endParaRPr sz="16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dirty="0">
                          <a:latin typeface="+mj-lt"/>
                          <a:ea typeface="Arial Narrow"/>
                          <a:cs typeface="Arial Narrow"/>
                          <a:sym typeface="Arial Narrow"/>
                        </a:rPr>
                        <a:t>Calibrated &amp; quality flags</a:t>
                      </a:r>
                      <a:endParaRPr sz="16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800" b="0" i="0" u="none" strike="noStrike" cap="none" dirty="0">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None/>
                      </a:pPr>
                      <a:endParaRPr sz="1800" b="0" i="0" u="none" strike="noStrike" cap="none" dirty="0">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weekly</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dirty="0">
                          <a:solidFill>
                            <a:srgbClr val="0228FF"/>
                          </a:solidFill>
                          <a:latin typeface="+mj-lt"/>
                        </a:rPr>
                        <a:t>Beta</a:t>
                      </a:r>
                      <a:endParaRPr sz="1800" b="1" dirty="0">
                        <a:solidFill>
                          <a:srgbClr val="0228FF"/>
                        </a:solidFill>
                        <a:latin typeface="+mj-lt"/>
                      </a:endParaRPr>
                    </a:p>
                  </a:txBody>
                  <a:tcPr marL="18300" marR="18300" marT="45725" marB="45725" anchor="ctr"/>
                </a:tc>
                <a:extLst>
                  <a:ext uri="{0D108BD9-81ED-4DB2-BD59-A6C34878D82A}">
                    <a16:rowId xmlns:a16="http://schemas.microsoft.com/office/drawing/2014/main" val="10002"/>
                  </a:ext>
                </a:extLst>
              </a:tr>
              <a:tr h="191262">
                <a:tc>
                  <a:txBody>
                    <a:bodyPr/>
                    <a:lstStyle/>
                    <a:p>
                      <a:pPr marL="0" marR="0" lvl="0" indent="0" algn="l" rtl="0">
                        <a:lnSpc>
                          <a:spcPct val="70000"/>
                        </a:lnSpc>
                        <a:spcBef>
                          <a:spcPts val="0"/>
                        </a:spcBef>
                        <a:spcAft>
                          <a:spcPts val="0"/>
                        </a:spcAft>
                        <a:buNone/>
                      </a:pPr>
                      <a:endParaRPr sz="1800" b="1" u="none" strike="noStrike" cap="none" dirty="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800" b="1" u="none" strike="noStrike" cap="none" dirty="0">
                          <a:latin typeface="+mj-lt"/>
                        </a:rPr>
                        <a:t>Radiance </a:t>
                      </a:r>
                      <a:r>
                        <a:rPr lang="en-US" sz="1800" b="1" u="none" strike="noStrike" kern="1200" cap="none" baseline="30000" dirty="0">
                          <a:solidFill>
                            <a:srgbClr val="00B050"/>
                          </a:solidFill>
                          <a:latin typeface="+mn-lt"/>
                          <a:ea typeface="+mn-ea"/>
                          <a:cs typeface="+mn-cs"/>
                        </a:rPr>
                        <a:t>NRT</a:t>
                      </a:r>
                    </a:p>
                    <a:p>
                      <a:pPr marL="0" marR="0" lvl="0" indent="0" algn="l" rtl="0">
                        <a:lnSpc>
                          <a:spcPct val="70000"/>
                        </a:lnSpc>
                        <a:spcBef>
                          <a:spcPts val="0"/>
                        </a:spcBef>
                        <a:spcAft>
                          <a:spcPts val="0"/>
                        </a:spcAft>
                        <a:buNone/>
                      </a:pPr>
                      <a:endParaRPr sz="1800" b="1" u="none" strike="noStrike" cap="none" dirty="0">
                        <a:solidFill>
                          <a:srgbClr val="013589"/>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dirty="0">
                          <a:latin typeface="+mj-lt"/>
                          <a:ea typeface="Arial Narrow"/>
                          <a:cs typeface="Arial Narrow"/>
                          <a:sym typeface="Arial Narrow"/>
                        </a:rPr>
                        <a:t>SAO L0-1</a:t>
                      </a:r>
                      <a:endParaRPr sz="16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dirty="0">
                          <a:latin typeface="+mj-lt"/>
                          <a:ea typeface="Arial Narrow"/>
                          <a:cs typeface="Arial Narrow"/>
                          <a:sym typeface="Arial Narrow"/>
                        </a:rPr>
                        <a:t>Geolocated, calibrated, viewing, geolocation &amp; quality flags</a:t>
                      </a:r>
                      <a:endParaRPr sz="16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2.0 x 4.75</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Hourly, granule</a:t>
                      </a:r>
                      <a:endParaRPr sz="1800" dirty="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800" b="1" kern="1200" dirty="0">
                          <a:solidFill>
                            <a:srgbClr val="0228FF"/>
                          </a:solidFill>
                          <a:latin typeface="+mn-lt"/>
                          <a:ea typeface="+mn-ea"/>
                          <a:cs typeface="+mn-cs"/>
                        </a:rPr>
                        <a:t>Beta</a:t>
                      </a:r>
                    </a:p>
                    <a:p>
                      <a:pPr marL="0" marR="0" lvl="0" indent="0" algn="l" rtl="0">
                        <a:lnSpc>
                          <a:spcPct val="70000"/>
                        </a:lnSpc>
                        <a:spcBef>
                          <a:spcPts val="0"/>
                        </a:spcBef>
                        <a:spcAft>
                          <a:spcPts val="0"/>
                        </a:spcAft>
                        <a:buNone/>
                      </a:pPr>
                      <a:endParaRPr sz="1800" b="1" dirty="0">
                        <a:solidFill>
                          <a:srgbClr val="0228FF"/>
                        </a:solidFill>
                        <a:latin typeface="+mj-lt"/>
                      </a:endParaRPr>
                    </a:p>
                  </a:txBody>
                  <a:tcPr marL="18300" marR="18300" marT="45725" marB="45725" anchor="ctr"/>
                </a:tc>
                <a:extLst>
                  <a:ext uri="{0D108BD9-81ED-4DB2-BD59-A6C34878D82A}">
                    <a16:rowId xmlns:a16="http://schemas.microsoft.com/office/drawing/2014/main" val="10003"/>
                  </a:ext>
                </a:extLst>
              </a:tr>
              <a:tr h="306584">
                <a:tc>
                  <a:txBody>
                    <a:bodyPr/>
                    <a:lstStyle/>
                    <a:p>
                      <a:pPr marL="0" marR="0" lvl="0" indent="0" algn="l" rtl="0">
                        <a:lnSpc>
                          <a:spcPct val="70000"/>
                        </a:lnSpc>
                        <a:spcBef>
                          <a:spcPts val="0"/>
                        </a:spcBef>
                        <a:spcAft>
                          <a:spcPts val="0"/>
                        </a:spcAft>
                        <a:buNone/>
                      </a:pPr>
                      <a:endParaRPr sz="1800" b="1" u="none" strike="noStrike" cap="none"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kern="1200" cap="none" dirty="0">
                          <a:solidFill>
                            <a:schemeClr val="tx1"/>
                          </a:solidFill>
                          <a:latin typeface="+mj-lt"/>
                          <a:ea typeface="+mn-ea"/>
                          <a:cs typeface="+mn-cs"/>
                        </a:rPr>
                        <a:t>City lights</a:t>
                      </a:r>
                      <a:endParaRPr sz="1800" b="1" u="none" strike="noStrike" kern="1200" cap="none" dirty="0">
                        <a:solidFill>
                          <a:schemeClr val="tx1"/>
                        </a:solidFill>
                        <a:latin typeface="+mj-lt"/>
                        <a:ea typeface="+mn-ea"/>
                        <a:cs typeface="+mn-cs"/>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dirty="0">
                          <a:latin typeface="+mj-lt"/>
                          <a:ea typeface="Arial Narrow"/>
                          <a:cs typeface="Arial Narrow"/>
                          <a:sym typeface="Arial Narrow"/>
                        </a:rPr>
                        <a:t>SAO L0-1</a:t>
                      </a:r>
                      <a:endParaRPr sz="16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dirty="0">
                          <a:latin typeface="+mj-lt"/>
                          <a:ea typeface="Arial Narrow"/>
                          <a:cs typeface="Arial Narrow"/>
                          <a:sym typeface="Arial Narrow"/>
                        </a:rPr>
                        <a:t>Geolocated &amp; calibrated</a:t>
                      </a:r>
                      <a:endParaRPr sz="16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2.0 x 4.75</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Variable, granule</a:t>
                      </a:r>
                      <a:endParaRPr sz="1800" dirty="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800" b="1" kern="1200" dirty="0">
                          <a:solidFill>
                            <a:srgbClr val="0228FF"/>
                          </a:solidFill>
                          <a:latin typeface="+mn-lt"/>
                          <a:ea typeface="+mn-ea"/>
                          <a:cs typeface="+mn-cs"/>
                        </a:rPr>
                        <a:t>Beta</a:t>
                      </a:r>
                    </a:p>
                  </a:txBody>
                  <a:tcPr marL="18300" marR="18300" marT="45725" marB="45725" anchor="ctr"/>
                </a:tc>
                <a:extLst>
                  <a:ext uri="{0D108BD9-81ED-4DB2-BD59-A6C34878D82A}">
                    <a16:rowId xmlns:a16="http://schemas.microsoft.com/office/drawing/2014/main" val="1130595432"/>
                  </a:ext>
                </a:extLst>
              </a:tr>
              <a:tr h="194124">
                <a:tc>
                  <a:txBody>
                    <a:bodyPr/>
                    <a:lstStyle/>
                    <a:p>
                      <a:pPr marL="0" marR="0" lvl="0" indent="0" algn="l" rtl="0">
                        <a:lnSpc>
                          <a:spcPct val="70000"/>
                        </a:lnSpc>
                        <a:spcBef>
                          <a:spcPts val="0"/>
                        </a:spcBef>
                        <a:spcAft>
                          <a:spcPts val="0"/>
                        </a:spcAft>
                        <a:buNone/>
                      </a:pPr>
                      <a:r>
                        <a:rPr lang="en-US" sz="1800" b="1" u="none" strike="noStrike" cap="none">
                          <a:latin typeface="+mj-lt"/>
                        </a:rPr>
                        <a:t>L2</a:t>
                      </a:r>
                      <a:endParaRPr sz="180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800" b="1" u="none" strike="noStrike" cap="none" dirty="0">
                          <a:latin typeface="+mj-lt"/>
                        </a:rPr>
                        <a:t>Cloud </a:t>
                      </a:r>
                      <a:r>
                        <a:rPr lang="en-US" sz="1800" b="1" u="none" strike="noStrike" kern="1200" cap="none" baseline="30000" dirty="0">
                          <a:solidFill>
                            <a:srgbClr val="00B050"/>
                          </a:solidFill>
                          <a:latin typeface="+mn-lt"/>
                          <a:ea typeface="+mn-ea"/>
                          <a:cs typeface="+mn-cs"/>
                        </a:rPr>
                        <a:t>NRT</a:t>
                      </a: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dirty="0">
                          <a:solidFill>
                            <a:schemeClr val="dk1"/>
                          </a:solidFill>
                          <a:latin typeface="+mj-lt"/>
                          <a:ea typeface="Arial Narrow"/>
                          <a:cs typeface="Arial Narrow"/>
                          <a:sym typeface="Arial Narrow"/>
                        </a:rPr>
                        <a:t>OMI O</a:t>
                      </a:r>
                      <a:r>
                        <a:rPr lang="en-US" sz="1600" b="0" i="0" u="none" strike="noStrike" cap="none" baseline="-25000" dirty="0">
                          <a:solidFill>
                            <a:schemeClr val="dk1"/>
                          </a:solidFill>
                          <a:latin typeface="+mj-lt"/>
                          <a:ea typeface="Arial Narrow"/>
                          <a:cs typeface="Arial Narrow"/>
                          <a:sym typeface="Arial Narrow"/>
                        </a:rPr>
                        <a:t>2</a:t>
                      </a:r>
                      <a:r>
                        <a:rPr lang="en-US" sz="1600" b="0" i="0" u="none" strike="noStrike" cap="none" dirty="0">
                          <a:solidFill>
                            <a:schemeClr val="dk1"/>
                          </a:solidFill>
                          <a:latin typeface="+mj-lt"/>
                          <a:ea typeface="Arial Narrow"/>
                          <a:cs typeface="Arial Narrow"/>
                          <a:sym typeface="Arial Narrow"/>
                        </a:rPr>
                        <a:t>-O</a:t>
                      </a:r>
                      <a:r>
                        <a:rPr lang="en-US" sz="1600" b="0" i="0" u="none" strike="noStrike" cap="none" baseline="-25000" dirty="0">
                          <a:solidFill>
                            <a:schemeClr val="dk1"/>
                          </a:solidFill>
                          <a:latin typeface="+mj-lt"/>
                          <a:ea typeface="Arial Narrow"/>
                          <a:cs typeface="Arial Narrow"/>
                          <a:sym typeface="Arial Narrow"/>
                        </a:rPr>
                        <a:t>2</a:t>
                      </a:r>
                      <a:endParaRPr sz="1600" baseline="-250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a:latin typeface="+mj-lt"/>
                          <a:ea typeface="Arial Narrow"/>
                          <a:cs typeface="Arial Narrow"/>
                          <a:sym typeface="Arial Narrow"/>
                        </a:rPr>
                        <a:t>Cloud fraction, cloud pressure</a:t>
                      </a:r>
                      <a:endParaRPr sz="16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a:latin typeface="+mj-lt"/>
                        </a:rPr>
                        <a:t>GEOS-CF</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2.0 x 4.75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Hourly, granule</a:t>
                      </a:r>
                      <a:endParaRPr sz="180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
                          <a:schemeClr val="dk1"/>
                        </a:buClr>
                        <a:buSzPts val="1400"/>
                        <a:buFont typeface="Arial Narrow"/>
                        <a:buNone/>
                        <a:tabLst/>
                        <a:defRPr/>
                      </a:pPr>
                      <a:r>
                        <a:rPr lang="en-US" sz="1800" b="1" kern="1200" dirty="0">
                          <a:solidFill>
                            <a:srgbClr val="0228FF"/>
                          </a:solidFill>
                          <a:latin typeface="+mn-lt"/>
                          <a:ea typeface="+mn-ea"/>
                          <a:cs typeface="+mn-cs"/>
                        </a:rPr>
                        <a:t>Beta</a:t>
                      </a:r>
                    </a:p>
                  </a:txBody>
                  <a:tcPr marL="18300" marR="18300" marT="45725" marB="45725" anchor="ctr"/>
                </a:tc>
                <a:extLst>
                  <a:ext uri="{0D108BD9-81ED-4DB2-BD59-A6C34878D82A}">
                    <a16:rowId xmlns:a16="http://schemas.microsoft.com/office/drawing/2014/main" val="10004"/>
                  </a:ext>
                </a:extLst>
              </a:tr>
              <a:tr h="457297">
                <a:tc>
                  <a:txBody>
                    <a:bodyPr/>
                    <a:lstStyle/>
                    <a:p>
                      <a:pPr marL="0" marR="0" lvl="0" indent="0" algn="l" rtl="0">
                        <a:lnSpc>
                          <a:spcPct val="70000"/>
                        </a:lnSpc>
                        <a:spcBef>
                          <a:spcPts val="0"/>
                        </a:spcBef>
                        <a:spcAft>
                          <a:spcPts val="0"/>
                        </a:spcAft>
                        <a:buNone/>
                      </a:pPr>
                      <a:endParaRPr sz="18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cap="none" dirty="0">
                          <a:latin typeface="+mj-lt"/>
                        </a:rPr>
                        <a:t>O</a:t>
                      </a:r>
                      <a:r>
                        <a:rPr lang="en-US" sz="1800" b="1" u="none" strike="noStrike" cap="none" baseline="-25000" dirty="0">
                          <a:latin typeface="+mj-lt"/>
                        </a:rPr>
                        <a:t>3</a:t>
                      </a:r>
                      <a:r>
                        <a:rPr lang="en-US" sz="1800" b="1" u="none" strike="noStrike" cap="none" dirty="0">
                          <a:latin typeface="+mj-lt"/>
                        </a:rPr>
                        <a:t> profile</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a:latin typeface="+mj-lt"/>
                          <a:ea typeface="Arial Narrow"/>
                          <a:cs typeface="Arial Narrow"/>
                          <a:sym typeface="Arial Narrow"/>
                        </a:rPr>
                        <a:t>SAO O</a:t>
                      </a:r>
                      <a:r>
                        <a:rPr lang="en-US" sz="1600" b="0" i="0" u="none" strike="noStrike" cap="none" baseline="-25000">
                          <a:latin typeface="+mj-lt"/>
                          <a:ea typeface="Arial Narrow"/>
                          <a:cs typeface="Arial Narrow"/>
                          <a:sym typeface="Arial Narrow"/>
                        </a:rPr>
                        <a:t>3</a:t>
                      </a:r>
                      <a:r>
                        <a:rPr lang="en-US" sz="1600" b="0" i="0" u="none" strike="noStrike" cap="none">
                          <a:latin typeface="+mj-lt"/>
                          <a:ea typeface="Arial Narrow"/>
                          <a:cs typeface="Arial Narrow"/>
                          <a:sym typeface="Arial Narrow"/>
                        </a:rPr>
                        <a:t> profile</a:t>
                      </a:r>
                      <a:endParaRPr sz="16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a:latin typeface="+mj-lt"/>
                          <a:ea typeface="Arial Narrow"/>
                          <a:cs typeface="Arial Narrow"/>
                          <a:sym typeface="Arial Narrow"/>
                        </a:rPr>
                        <a:t>O</a:t>
                      </a:r>
                      <a:r>
                        <a:rPr lang="en-US" sz="1600" b="0" i="0" u="none" strike="noStrike" cap="none" baseline="-25000">
                          <a:latin typeface="+mj-lt"/>
                          <a:ea typeface="Arial Narrow"/>
                          <a:cs typeface="Arial Narrow"/>
                          <a:sym typeface="Arial Narrow"/>
                        </a:rPr>
                        <a:t>3</a:t>
                      </a:r>
                      <a:r>
                        <a:rPr lang="en-US" sz="1600" b="0" i="0" u="none" strike="noStrike" cap="none">
                          <a:latin typeface="+mj-lt"/>
                          <a:ea typeface="Arial Narrow"/>
                          <a:cs typeface="Arial Narrow"/>
                          <a:sym typeface="Arial Narrow"/>
                        </a:rPr>
                        <a:t> profile, total/</a:t>
                      </a:r>
                      <a:r>
                        <a:rPr lang="en-US" sz="1600" b="0" i="0" u="none" strike="noStrike" cap="none" err="1">
                          <a:latin typeface="+mj-lt"/>
                          <a:ea typeface="Arial Narrow"/>
                          <a:cs typeface="Arial Narrow"/>
                          <a:sym typeface="Arial Narrow"/>
                        </a:rPr>
                        <a:t>strat</a:t>
                      </a:r>
                      <a:r>
                        <a:rPr lang="en-US" sz="1600" b="0" i="0" u="none" strike="noStrike" cap="none">
                          <a:latin typeface="+mj-lt"/>
                          <a:ea typeface="Arial Narrow"/>
                          <a:cs typeface="Arial Narrow"/>
                          <a:sym typeface="Arial Narrow"/>
                        </a:rPr>
                        <a:t>/trop/0-2 km O</a:t>
                      </a:r>
                      <a:r>
                        <a:rPr lang="en-US" sz="1600" b="0" i="0" u="none" strike="noStrike" cap="none" baseline="-25000">
                          <a:latin typeface="+mj-lt"/>
                          <a:ea typeface="Arial Narrow"/>
                          <a:cs typeface="Arial Narrow"/>
                          <a:sym typeface="Arial Narrow"/>
                        </a:rPr>
                        <a:t>3</a:t>
                      </a:r>
                      <a:r>
                        <a:rPr lang="en-US" sz="1600" b="0" i="0" u="none" strike="noStrike" cap="none">
                          <a:latin typeface="+mj-lt"/>
                          <a:ea typeface="Arial Narrow"/>
                          <a:cs typeface="Arial Narrow"/>
                          <a:sym typeface="Arial Narrow"/>
                        </a:rPr>
                        <a:t> column, errors, a priori, AKs</a:t>
                      </a:r>
                      <a:endParaRPr sz="1600">
                        <a:latin typeface="+mj-lt"/>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chemeClr val="dk1"/>
                        </a:buClr>
                        <a:buSzPts val="1400"/>
                        <a:buFont typeface="Arial Narrow"/>
                        <a:buNone/>
                      </a:pPr>
                      <a:r>
                        <a:rPr lang="en-US" sz="1800" b="0" i="0" u="none" strike="noStrike" kern="1200" cap="none" dirty="0" err="1">
                          <a:solidFill>
                            <a:schemeClr val="tx1"/>
                          </a:solidFill>
                          <a:latin typeface="+mj-lt"/>
                          <a:ea typeface="Arial Narrow"/>
                          <a:cs typeface="Arial Narrow"/>
                          <a:sym typeface="Arial Narrow"/>
                        </a:rPr>
                        <a:t>Climatology+GEOS-CF</a:t>
                      </a:r>
                      <a:endParaRPr sz="1800" b="0" i="0" u="none" strike="noStrike" kern="1200" cap="none" dirty="0">
                        <a:solidFill>
                          <a:schemeClr val="tx1"/>
                        </a:solidFill>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&gt;= 8.0 x 4.75</a:t>
                      </a:r>
                      <a:r>
                        <a:rPr lang="en-US" sz="1800" b="0" i="0" u="none" strike="noStrike" cap="none" baseline="30000">
                          <a:solidFill>
                            <a:schemeClr val="tx1"/>
                          </a:solidFill>
                          <a:latin typeface="+mj-lt"/>
                          <a:ea typeface="Arial Narrow"/>
                          <a:cs typeface="Arial Narrow"/>
                          <a:sym typeface="Arial Narrow"/>
                        </a:rPr>
                        <a:t>**</a:t>
                      </a:r>
                      <a:r>
                        <a:rPr lang="en-US" sz="1800" b="0" i="0" u="none" strike="noStrike" cap="none">
                          <a:latin typeface="+mj-lt"/>
                          <a:ea typeface="Arial Narrow"/>
                          <a:cs typeface="Arial Narrow"/>
                          <a:sym typeface="Arial Narrow"/>
                        </a:rPr>
                        <a:t> </a:t>
                      </a:r>
                      <a:endParaRPr sz="1800" b="0" i="0" u="none" strike="noStrike" cap="none">
                        <a:solidFill>
                          <a:srgbClr val="FF0908"/>
                        </a:solidFill>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Hourly, granule</a:t>
                      </a:r>
                      <a:endParaRPr sz="180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
                          <a:schemeClr val="dk1"/>
                        </a:buClr>
                        <a:buSzPts val="1400"/>
                        <a:buFont typeface="Arial Narrow"/>
                        <a:buNone/>
                        <a:tabLst/>
                        <a:defRPr/>
                      </a:pPr>
                      <a:r>
                        <a:rPr lang="en-US" sz="1800" b="1" kern="1200" dirty="0">
                          <a:solidFill>
                            <a:srgbClr val="FFC000"/>
                          </a:solidFill>
                          <a:latin typeface="+mn-lt"/>
                          <a:ea typeface="+mn-ea"/>
                          <a:cs typeface="+mn-cs"/>
                        </a:rPr>
                        <a:t>Not released</a:t>
                      </a:r>
                    </a:p>
                    <a:p>
                      <a:pPr marL="0" marR="0" lvl="0" indent="0" algn="l" defTabSz="609585" rtl="0" eaLnBrk="1" fontAlgn="auto" latinLnBrk="0" hangingPunct="1">
                        <a:lnSpc>
                          <a:spcPct val="70000"/>
                        </a:lnSpc>
                        <a:spcBef>
                          <a:spcPts val="0"/>
                        </a:spcBef>
                        <a:spcAft>
                          <a:spcPts val="0"/>
                        </a:spcAft>
                        <a:buClr>
                          <a:schemeClr val="dk1"/>
                        </a:buClr>
                        <a:buSzPts val="1400"/>
                        <a:buFont typeface="Arial Narrow"/>
                        <a:buNone/>
                        <a:tabLst/>
                        <a:defRPr/>
                      </a:pPr>
                      <a:r>
                        <a:rPr lang="en-US" sz="1400" b="1" kern="1200" dirty="0">
                          <a:solidFill>
                            <a:srgbClr val="FFC000"/>
                          </a:solidFill>
                          <a:latin typeface="+mn-lt"/>
                          <a:ea typeface="+mn-ea"/>
                          <a:cs typeface="+mn-cs"/>
                        </a:rPr>
                        <a:t>due to building cooling</a:t>
                      </a:r>
                    </a:p>
                  </a:txBody>
                  <a:tcPr marL="18300" marR="18300" marT="45725" marB="45725" anchor="ctr"/>
                </a:tc>
                <a:extLst>
                  <a:ext uri="{0D108BD9-81ED-4DB2-BD59-A6C34878D82A}">
                    <a16:rowId xmlns:a16="http://schemas.microsoft.com/office/drawing/2014/main" val="10005"/>
                  </a:ext>
                </a:extLst>
              </a:tr>
              <a:tr h="411451">
                <a:tc>
                  <a:txBody>
                    <a:bodyPr/>
                    <a:lstStyle/>
                    <a:p>
                      <a:pPr marL="0" marR="0" lvl="0" indent="0" algn="l" rtl="0">
                        <a:lnSpc>
                          <a:spcPct val="70000"/>
                        </a:lnSpc>
                        <a:spcBef>
                          <a:spcPts val="0"/>
                        </a:spcBef>
                        <a:spcAft>
                          <a:spcPts val="0"/>
                        </a:spcAft>
                        <a:buNone/>
                      </a:pPr>
                      <a:endParaRPr sz="18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cap="none">
                          <a:latin typeface="+mj-lt"/>
                        </a:rPr>
                        <a:t>Total O</a:t>
                      </a:r>
                      <a:r>
                        <a:rPr lang="en-US" sz="1800" b="1" u="none" strike="noStrike" cap="none" baseline="-25000">
                          <a:latin typeface="+mj-lt"/>
                        </a:rPr>
                        <a:t>3</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a:latin typeface="+mj-lt"/>
                          <a:ea typeface="Arial Narrow"/>
                          <a:cs typeface="Arial Narrow"/>
                          <a:sym typeface="Arial Narrow"/>
                        </a:rPr>
                        <a:t>TOMS V8.5</a:t>
                      </a:r>
                      <a:endParaRPr sz="16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a:latin typeface="+mj-lt"/>
                          <a:ea typeface="Arial Narrow"/>
                          <a:cs typeface="Arial Narrow"/>
                          <a:sym typeface="Arial Narrow"/>
                        </a:rPr>
                        <a:t>Total O</a:t>
                      </a:r>
                      <a:r>
                        <a:rPr lang="en-US" sz="1600" b="0" i="0" u="none" strike="noStrike" cap="none" baseline="-25000">
                          <a:latin typeface="+mj-lt"/>
                          <a:ea typeface="Arial Narrow"/>
                          <a:cs typeface="Arial Narrow"/>
                          <a:sym typeface="Arial Narrow"/>
                        </a:rPr>
                        <a:t>3</a:t>
                      </a:r>
                      <a:r>
                        <a:rPr lang="en-US" sz="1600" b="0" i="0" u="none" strike="noStrike" cap="none">
                          <a:latin typeface="+mj-lt"/>
                          <a:ea typeface="Arial Narrow"/>
                          <a:cs typeface="Arial Narrow"/>
                          <a:sym typeface="Arial Narrow"/>
                        </a:rPr>
                        <a:t>, AI, cloud fraction</a:t>
                      </a:r>
                      <a:endParaRPr sz="1600">
                        <a:latin typeface="+mj-lt"/>
                      </a:endParaRPr>
                    </a:p>
                  </a:txBody>
                  <a:tcPr marL="18300" marR="18300" marT="45725" marB="45725" anchor="ctr"/>
                </a:tc>
                <a:tc>
                  <a:txBody>
                    <a:bodyPr/>
                    <a:lstStyle/>
                    <a:p>
                      <a:pPr marL="0" marR="0" lvl="0" indent="0" algn="l" defTabSz="609585" rtl="0" eaLnBrk="1" latinLnBrk="0" hangingPunct="1">
                        <a:lnSpc>
                          <a:spcPct val="70000"/>
                        </a:lnSpc>
                        <a:spcBef>
                          <a:spcPts val="0"/>
                        </a:spcBef>
                        <a:spcAft>
                          <a:spcPts val="0"/>
                        </a:spcAft>
                        <a:buClr>
                          <a:schemeClr val="dk1"/>
                        </a:buClr>
                        <a:buSzPts val="1400"/>
                        <a:buFont typeface="Arial Narrow"/>
                        <a:buNone/>
                      </a:pPr>
                      <a:r>
                        <a:rPr lang="en-US" sz="1800" b="0" i="0" u="none" strike="noStrike" kern="1200" cap="none">
                          <a:solidFill>
                            <a:schemeClr val="tx1"/>
                          </a:solidFill>
                          <a:latin typeface="+mj-lt"/>
                          <a:cs typeface="Arial Narrow"/>
                        </a:rPr>
                        <a:t>Climatology</a:t>
                      </a:r>
                      <a:endParaRPr sz="1800" b="0" i="0" u="none" strike="noStrike" kern="1200" cap="none">
                        <a:solidFill>
                          <a:schemeClr val="tx1"/>
                        </a:solidFill>
                        <a:latin typeface="+mj-lt"/>
                        <a:cs typeface="Arial Narrow"/>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2.0 x 4.75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Hourly, granule</a:t>
                      </a:r>
                      <a:endParaRPr sz="180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
                          <a:schemeClr val="dk1"/>
                        </a:buClr>
                        <a:buSzPts val="1400"/>
                        <a:buFont typeface="Arial Narrow"/>
                        <a:buNone/>
                        <a:tabLst/>
                        <a:defRPr/>
                      </a:pPr>
                      <a:r>
                        <a:rPr lang="en-US" sz="1800" b="1" kern="1200" dirty="0">
                          <a:solidFill>
                            <a:srgbClr val="0228FF"/>
                          </a:solidFill>
                          <a:latin typeface="+mn-lt"/>
                          <a:ea typeface="+mn-ea"/>
                          <a:cs typeface="+mn-cs"/>
                        </a:rPr>
                        <a:t>Beta</a:t>
                      </a:r>
                    </a:p>
                  </a:txBody>
                  <a:tcPr marL="18300" marR="18300" marT="45725" marB="45725" anchor="ctr"/>
                </a:tc>
                <a:extLst>
                  <a:ext uri="{0D108BD9-81ED-4DB2-BD59-A6C34878D82A}">
                    <a16:rowId xmlns:a16="http://schemas.microsoft.com/office/drawing/2014/main" val="10006"/>
                  </a:ext>
                </a:extLst>
              </a:tr>
              <a:tr h="656933">
                <a:tc>
                  <a:txBody>
                    <a:bodyPr/>
                    <a:lstStyle/>
                    <a:p>
                      <a:pPr marL="0" marR="0" lvl="0" indent="0" algn="l" rtl="0">
                        <a:lnSpc>
                          <a:spcPct val="70000"/>
                        </a:lnSpc>
                        <a:spcBef>
                          <a:spcPts val="0"/>
                        </a:spcBef>
                        <a:spcAft>
                          <a:spcPts val="0"/>
                        </a:spcAft>
                        <a:buNone/>
                      </a:pPr>
                      <a:endParaRPr sz="1800" b="1" u="none" strike="noStrike" cap="none">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Tx/>
                        <a:buSzTx/>
                        <a:buFontTx/>
                        <a:buNone/>
                        <a:tabLst/>
                        <a:defRPr/>
                      </a:pPr>
                      <a:r>
                        <a:rPr lang="en-US" sz="1800" b="1" u="none" strike="noStrike" cap="none">
                          <a:latin typeface="+mj-lt"/>
                        </a:rPr>
                        <a:t>NO</a:t>
                      </a:r>
                      <a:r>
                        <a:rPr lang="en-US" sz="1800" b="1" u="none" strike="noStrike" cap="none" baseline="-25000">
                          <a:latin typeface="+mj-lt"/>
                        </a:rPr>
                        <a:t>2 </a:t>
                      </a:r>
                      <a:r>
                        <a:rPr lang="en-US" sz="1800" b="1" u="none" strike="noStrike" kern="1200" cap="none" baseline="30000">
                          <a:solidFill>
                            <a:srgbClr val="00B050"/>
                          </a:solidFill>
                          <a:latin typeface="+mn-lt"/>
                          <a:ea typeface="+mn-ea"/>
                          <a:cs typeface="+mn-cs"/>
                        </a:rPr>
                        <a:t>NRT</a:t>
                      </a:r>
                    </a:p>
                    <a:p>
                      <a:pPr marL="0" marR="0" lvl="0" indent="0" algn="l" rtl="0">
                        <a:lnSpc>
                          <a:spcPct val="70000"/>
                        </a:lnSpc>
                        <a:spcBef>
                          <a:spcPts val="0"/>
                        </a:spcBef>
                        <a:spcAft>
                          <a:spcPts val="0"/>
                        </a:spcAft>
                        <a:buNone/>
                      </a:pPr>
                      <a:endParaRPr sz="1800" b="1" u="none" strike="noStrike" cap="none" baseline="-25000">
                        <a:solidFill>
                          <a:srgbClr val="013589"/>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a:latin typeface="+mj-lt"/>
                          <a:ea typeface="Arial Narrow"/>
                          <a:cs typeface="Arial Narrow"/>
                          <a:sym typeface="Arial Narrow"/>
                        </a:rPr>
                        <a:t>SAO trace gas, BU </a:t>
                      </a:r>
                      <a:r>
                        <a:rPr lang="en-US" sz="1600" b="0" i="0" u="none" strike="noStrike" cap="none" err="1">
                          <a:latin typeface="+mj-lt"/>
                          <a:ea typeface="Arial Narrow"/>
                          <a:cs typeface="Arial Narrow"/>
                          <a:sym typeface="Arial Narrow"/>
                        </a:rPr>
                        <a:t>strat</a:t>
                      </a:r>
                      <a:r>
                        <a:rPr lang="en-US" sz="1600" b="0" i="0" u="none" strike="noStrike" cap="none">
                          <a:latin typeface="+mj-lt"/>
                          <a:ea typeface="Arial Narrow"/>
                          <a:cs typeface="Arial Narrow"/>
                          <a:sym typeface="Arial Narrow"/>
                        </a:rPr>
                        <a:t>./trop. </a:t>
                      </a:r>
                      <a:r>
                        <a:rPr lang="en-US" sz="1600" b="0" i="0" u="none" strike="noStrike" cap="none" err="1">
                          <a:latin typeface="+mj-lt"/>
                          <a:ea typeface="Arial Narrow"/>
                          <a:cs typeface="Arial Narrow"/>
                          <a:sym typeface="Arial Narrow"/>
                        </a:rPr>
                        <a:t>sep.</a:t>
                      </a:r>
                      <a:endParaRPr sz="1600" b="0" i="0" u="none" strike="noStrike" cap="none">
                        <a:latin typeface="+mj-lt"/>
                        <a:ea typeface="Arial Narrow"/>
                        <a:cs typeface="Arial Narrow"/>
                        <a:sym typeface="Arial Narrow"/>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a:latin typeface="+mj-lt"/>
                          <a:ea typeface="Arial Narrow"/>
                          <a:cs typeface="Arial Narrow"/>
                          <a:sym typeface="Arial Narrow"/>
                        </a:rPr>
                        <a:t>SCD, strat./trop. VCD, error, shape factor, scattering weights</a:t>
                      </a:r>
                      <a:endParaRPr sz="16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a:latin typeface="+mj-lt"/>
                        </a:rPr>
                        <a:t>GEOS-CF</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2.0 x 4.75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Hourly, granule</a:t>
                      </a:r>
                      <a:endParaRPr sz="180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
                          <a:schemeClr val="dk1"/>
                        </a:buClr>
                        <a:buSzPts val="1400"/>
                        <a:buFont typeface="Arial Narrow"/>
                        <a:buNone/>
                        <a:tabLst/>
                        <a:defRPr/>
                      </a:pPr>
                      <a:r>
                        <a:rPr lang="en-US" sz="1800" b="1" kern="1200" dirty="0">
                          <a:solidFill>
                            <a:srgbClr val="0228FF"/>
                          </a:solidFill>
                          <a:latin typeface="+mn-lt"/>
                          <a:ea typeface="+mn-ea"/>
                          <a:cs typeface="+mn-cs"/>
                        </a:rPr>
                        <a:t>Beta</a:t>
                      </a:r>
                    </a:p>
                  </a:txBody>
                  <a:tcPr marL="18300" marR="18300" marT="45725" marB="45725" anchor="ctr"/>
                </a:tc>
                <a:extLst>
                  <a:ext uri="{0D108BD9-81ED-4DB2-BD59-A6C34878D82A}">
                    <a16:rowId xmlns:a16="http://schemas.microsoft.com/office/drawing/2014/main" val="10007"/>
                  </a:ext>
                </a:extLst>
              </a:tr>
              <a:tr h="411451">
                <a:tc>
                  <a:txBody>
                    <a:bodyPr/>
                    <a:lstStyle/>
                    <a:p>
                      <a:pPr marL="0" marR="0" lvl="0" indent="0" algn="l" rtl="0">
                        <a:lnSpc>
                          <a:spcPct val="70000"/>
                        </a:lnSpc>
                        <a:spcBef>
                          <a:spcPts val="0"/>
                        </a:spcBef>
                        <a:spcAft>
                          <a:spcPts val="0"/>
                        </a:spcAft>
                        <a:buNone/>
                      </a:pPr>
                      <a:endParaRPr sz="1800" b="1" u="none" strike="noStrike" cap="none">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cap="none">
                          <a:latin typeface="+mj-lt"/>
                        </a:rPr>
                        <a:t>HCHO </a:t>
                      </a:r>
                      <a:r>
                        <a:rPr lang="en-US" sz="1800" b="1" u="none" strike="noStrike" cap="none" baseline="30000">
                          <a:solidFill>
                            <a:srgbClr val="00B050"/>
                          </a:solidFill>
                          <a:latin typeface="+mj-lt"/>
                        </a:rPr>
                        <a:t>NRT</a:t>
                      </a:r>
                      <a:endParaRPr sz="1800" b="1" u="none" strike="noStrike" cap="none" baseline="30000">
                        <a:solidFill>
                          <a:srgbClr val="00B050"/>
                        </a:solidFill>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a:latin typeface="+mj-lt"/>
                          <a:ea typeface="Arial Narrow"/>
                          <a:cs typeface="Arial Narrow"/>
                          <a:sym typeface="Arial Narrow"/>
                        </a:rPr>
                        <a:t>SAO trace gas</a:t>
                      </a:r>
                      <a:endParaRPr sz="16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600" b="0" i="0" u="none" strike="noStrike" cap="none">
                          <a:latin typeface="+mj-lt"/>
                          <a:ea typeface="Arial Narrow"/>
                          <a:cs typeface="Arial Narrow"/>
                          <a:sym typeface="Arial Narrow"/>
                        </a:rPr>
                        <a:t>SCD, VCD, error, shape factor, scattering weights</a:t>
                      </a:r>
                      <a:endParaRPr sz="16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a:latin typeface="+mj-lt"/>
                        </a:rPr>
                        <a:t>GEOS-CF</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2.0 x 4.75</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Clr>
                          <a:schemeClr val="dk1"/>
                        </a:buClr>
                        <a:buSzPts val="1400"/>
                        <a:buFont typeface="Arial Narrow"/>
                        <a:buNone/>
                      </a:pPr>
                      <a:r>
                        <a:rPr lang="en-US" sz="1800" b="0" i="0" u="none" strike="noStrike" cap="none">
                          <a:latin typeface="+mj-lt"/>
                          <a:ea typeface="Arial Narrow"/>
                          <a:cs typeface="Arial Narrow"/>
                          <a:sym typeface="Arial Narrow"/>
                        </a:rPr>
                        <a:t>Hourly, granule</a:t>
                      </a:r>
                      <a:endParaRPr sz="1800">
                        <a:latin typeface="+mj-lt"/>
                      </a:endParaRPr>
                    </a:p>
                  </a:txBody>
                  <a:tcPr marL="18300" marR="18300" marT="45725" marB="45725" anchor="ctr"/>
                </a:tc>
                <a:tc>
                  <a:txBody>
                    <a:bodyPr/>
                    <a:lstStyle/>
                    <a:p>
                      <a:pPr marL="0" marR="0" lvl="0" indent="0" algn="l" defTabSz="609585" rtl="0" eaLnBrk="1" fontAlgn="auto" latinLnBrk="0" hangingPunct="1">
                        <a:lnSpc>
                          <a:spcPct val="70000"/>
                        </a:lnSpc>
                        <a:spcBef>
                          <a:spcPts val="0"/>
                        </a:spcBef>
                        <a:spcAft>
                          <a:spcPts val="0"/>
                        </a:spcAft>
                        <a:buClr>
                          <a:schemeClr val="dk1"/>
                        </a:buClr>
                        <a:buSzPts val="1400"/>
                        <a:buFont typeface="Arial Narrow"/>
                        <a:buNone/>
                        <a:tabLst/>
                        <a:defRPr/>
                      </a:pPr>
                      <a:r>
                        <a:rPr lang="en-US" sz="1800" b="1" kern="1200" dirty="0">
                          <a:solidFill>
                            <a:srgbClr val="0228FF"/>
                          </a:solidFill>
                          <a:latin typeface="+mn-lt"/>
                          <a:ea typeface="+mn-ea"/>
                          <a:cs typeface="+mn-cs"/>
                        </a:rPr>
                        <a:t>Beta</a:t>
                      </a:r>
                    </a:p>
                  </a:txBody>
                  <a:tcPr marL="18300" marR="18300" marT="45725" marB="45725" anchor="ctr"/>
                </a:tc>
                <a:extLst>
                  <a:ext uri="{0D108BD9-81ED-4DB2-BD59-A6C34878D82A}">
                    <a16:rowId xmlns:a16="http://schemas.microsoft.com/office/drawing/2014/main" val="10008"/>
                  </a:ext>
                </a:extLst>
              </a:tr>
              <a:tr h="411451">
                <a:tc>
                  <a:txBody>
                    <a:bodyPr/>
                    <a:lstStyle/>
                    <a:p>
                      <a:pPr marL="0" marR="0" lvl="0" indent="0" algn="l" rtl="0">
                        <a:lnSpc>
                          <a:spcPct val="70000"/>
                        </a:lnSpc>
                        <a:spcBef>
                          <a:spcPts val="0"/>
                        </a:spcBef>
                        <a:spcAft>
                          <a:spcPts val="0"/>
                        </a:spcAft>
                        <a:buNone/>
                      </a:pPr>
                      <a:r>
                        <a:rPr lang="en-US" sz="1800" b="1" u="none" strike="noStrike" cap="none">
                          <a:latin typeface="+mj-lt"/>
                        </a:rPr>
                        <a:t>L3</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1" u="none" strike="noStrike" cap="none">
                          <a:latin typeface="+mj-lt"/>
                        </a:rPr>
                        <a:t>Gridded L2</a:t>
                      </a:r>
                      <a:endParaRPr sz="18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a:latin typeface="+mj-lt"/>
                          <a:ea typeface="Arial Narrow"/>
                          <a:cs typeface="Arial Narrow"/>
                          <a:sym typeface="Arial Narrow"/>
                        </a:rPr>
                        <a:t>SAO L2-3</a:t>
                      </a:r>
                      <a:endParaRPr sz="160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600" b="0" i="0" u="none" strike="noStrike" cap="none" dirty="0">
                          <a:latin typeface="+mj-lt"/>
                          <a:ea typeface="Arial Narrow"/>
                          <a:cs typeface="Arial Narrow"/>
                          <a:sym typeface="Arial Narrow"/>
                        </a:rPr>
                        <a:t>Same as L2</a:t>
                      </a:r>
                      <a:endParaRPr sz="16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2 x 2 </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r>
                        <a:rPr lang="en-US" sz="1800" b="0" i="0" u="none" strike="noStrike" cap="none" dirty="0">
                          <a:latin typeface="+mj-lt"/>
                          <a:ea typeface="Arial Narrow"/>
                          <a:cs typeface="Arial Narrow"/>
                          <a:sym typeface="Arial Narrow"/>
                        </a:rPr>
                        <a:t>Hourly, scan</a:t>
                      </a:r>
                      <a:endParaRPr sz="1800" dirty="0">
                        <a:latin typeface="+mj-lt"/>
                      </a:endParaRPr>
                    </a:p>
                  </a:txBody>
                  <a:tcPr marL="18300" marR="18300" marT="45725" marB="45725" anchor="ctr"/>
                </a:tc>
                <a:tc>
                  <a:txBody>
                    <a:bodyPr/>
                    <a:lstStyle/>
                    <a:p>
                      <a:pPr marL="0" marR="0" lvl="0" indent="0" algn="l" rtl="0">
                        <a:lnSpc>
                          <a:spcPct val="70000"/>
                        </a:lnSpc>
                        <a:spcBef>
                          <a:spcPts val="0"/>
                        </a:spcBef>
                        <a:spcAft>
                          <a:spcPts val="0"/>
                        </a:spcAft>
                        <a:buNone/>
                      </a:pPr>
                      <a:endParaRPr sz="1800" dirty="0">
                        <a:latin typeface="+mj-lt"/>
                      </a:endParaRPr>
                    </a:p>
                  </a:txBody>
                  <a:tcPr marL="18300" marR="18300" marT="45725" marB="45725" anchor="ctr"/>
                </a:tc>
                <a:extLst>
                  <a:ext uri="{0D108BD9-81ED-4DB2-BD59-A6C34878D82A}">
                    <a16:rowId xmlns:a16="http://schemas.microsoft.com/office/drawing/2014/main" val="10015"/>
                  </a:ext>
                </a:extLst>
              </a:tr>
            </a:tbl>
          </a:graphicData>
        </a:graphic>
      </p:graphicFrame>
      <p:sp>
        <p:nvSpPr>
          <p:cNvPr id="337" name="Google Shape;337;p8"/>
          <p:cNvSpPr txBox="1"/>
          <p:nvPr/>
        </p:nvSpPr>
        <p:spPr>
          <a:xfrm>
            <a:off x="49778" y="5682845"/>
            <a:ext cx="12092444" cy="1200288"/>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 Spatial resolution at center of FOR. </a:t>
            </a:r>
            <a:r>
              <a:rPr kumimoji="0" lang="en-US" sz="1800" b="0" i="0" u="none" strike="noStrike" kern="0" cap="none" spc="0" normalizeH="0" baseline="0" noProof="0" dirty="0">
                <a:ln>
                  <a:noFill/>
                </a:ln>
                <a:solidFill>
                  <a:prstClr val="black"/>
                </a:solidFill>
                <a:effectLst/>
                <a:uLnTx/>
                <a:uFillTx/>
                <a:latin typeface="Calibri"/>
                <a:ea typeface="Times New Roman"/>
                <a:cs typeface="Times New Roman"/>
                <a:sym typeface="Times New Roman"/>
              </a:rPr>
              <a:t>**</a:t>
            </a:r>
            <a:r>
              <a:rPr kumimoji="0" lang="en-US" sz="1800" b="0" i="0" u="none" strike="noStrike" kern="0" cap="none" spc="0" normalizeH="0" baseline="0" noProof="0" dirty="0">
                <a:ln>
                  <a:noFill/>
                </a:ln>
                <a:solidFill>
                  <a:srgbClr val="FF0000"/>
                </a:solidFill>
                <a:effectLst/>
                <a:uLnTx/>
                <a:uFillTx/>
                <a:latin typeface="Calibri"/>
                <a:ea typeface="Times New Roman"/>
                <a:cs typeface="Times New Roman"/>
                <a:sym typeface="Times New Roman"/>
              </a:rPr>
              <a:t> </a:t>
            </a:r>
            <a:r>
              <a:rPr kumimoji="0" lang="en-US" sz="1800" b="0"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Might be at 8 x 9.5 km</a:t>
            </a:r>
            <a:r>
              <a:rPr kumimoji="0" lang="en-US" sz="1800" b="0" i="0" u="none" strike="noStrike" kern="0" cap="none" spc="0" normalizeH="0" baseline="30000" noProof="0" dirty="0">
                <a:ln>
                  <a:noFill/>
                </a:ln>
                <a:solidFill>
                  <a:srgbClr val="000000"/>
                </a:solidFill>
                <a:effectLst/>
                <a:uLnTx/>
                <a:uFillTx/>
                <a:latin typeface="Calibri"/>
                <a:ea typeface="Times New Roman"/>
                <a:cs typeface="Times New Roman"/>
                <a:sym typeface="Times New Roman"/>
              </a:rPr>
              <a:t>2</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Research </a:t>
            </a:r>
            <a:r>
              <a:rPr kumimoji="0" lang="en-US" sz="1800" b="1"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aerosols</a:t>
            </a:r>
            <a:r>
              <a:rPr kumimoji="0" lang="en-US" sz="1800" b="0"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 </a:t>
            </a:r>
            <a:r>
              <a:rPr kumimoji="0" lang="en-US" sz="1800" b="1"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SO</a:t>
            </a:r>
            <a:r>
              <a:rPr kumimoji="0" lang="en-US" sz="1800" b="1" i="0" u="none" strike="noStrike" kern="0" cap="none" spc="0" normalizeH="0" baseline="-25000" noProof="0" dirty="0">
                <a:ln>
                  <a:noFill/>
                </a:ln>
                <a:solidFill>
                  <a:srgbClr val="000000"/>
                </a:solidFill>
                <a:effectLst/>
                <a:uLnTx/>
                <a:uFillTx/>
                <a:latin typeface="Calibri"/>
                <a:ea typeface="Times New Roman"/>
                <a:cs typeface="Times New Roman"/>
                <a:sym typeface="Times New Roman"/>
              </a:rPr>
              <a:t>2</a:t>
            </a:r>
            <a:r>
              <a:rPr kumimoji="0" lang="en-US" sz="1800" b="0"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 </a:t>
            </a:r>
            <a:r>
              <a:rPr kumimoji="0" lang="en-US" sz="1800" b="1"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ocean color </a:t>
            </a:r>
            <a:r>
              <a:rPr kumimoji="0" lang="en-US" sz="1800" b="0" i="0" u="none" strike="noStrike" kern="0" cap="none" spc="0" normalizeH="0" baseline="0" noProof="0" dirty="0">
                <a:ln>
                  <a:noFill/>
                </a:ln>
                <a:solidFill>
                  <a:srgbClr val="000000"/>
                </a:solidFill>
                <a:effectLst/>
                <a:uLnTx/>
                <a:uFillTx/>
                <a:latin typeface="Calibri"/>
                <a:ea typeface="Times New Roman"/>
                <a:cs typeface="Times New Roman"/>
                <a:sym typeface="Times New Roman"/>
              </a:rPr>
              <a:t>products</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srgbClr val="00B050"/>
                </a:solidFill>
                <a:effectLst/>
                <a:uLnTx/>
                <a:uFillTx/>
                <a:latin typeface="Calibri"/>
                <a:ea typeface="Times New Roman"/>
                <a:cs typeface="Times New Roman"/>
                <a:sym typeface="Times New Roman"/>
              </a:rPr>
              <a:t>Satellite Needs Working Group (SNWG) funded TEMPO NRT products (L2 products &lt; 3 hours from observation time): 3/26/2024-3/25/2026, NOAA </a:t>
            </a:r>
            <a:r>
              <a:rPr kumimoji="0" lang="en-US" sz="1800" b="0" i="0" u="none" strike="noStrike" kern="0" cap="none" spc="0" normalizeH="0" baseline="0" noProof="0" dirty="0" err="1">
                <a:ln>
                  <a:noFill/>
                </a:ln>
                <a:solidFill>
                  <a:srgbClr val="00B050"/>
                </a:solidFill>
                <a:effectLst/>
                <a:uLnTx/>
                <a:uFillTx/>
                <a:latin typeface="Calibri"/>
                <a:ea typeface="Times New Roman"/>
                <a:cs typeface="Times New Roman"/>
                <a:sym typeface="Times New Roman"/>
              </a:rPr>
              <a:t>GeoXO</a:t>
            </a:r>
            <a:r>
              <a:rPr kumimoji="0" lang="en-US" sz="1800" b="0" i="0" u="none" strike="noStrike" kern="0" cap="none" spc="0" normalizeH="0" baseline="0" noProof="0" dirty="0">
                <a:ln>
                  <a:noFill/>
                </a:ln>
                <a:solidFill>
                  <a:srgbClr val="00B050"/>
                </a:solidFill>
                <a:effectLst/>
                <a:uLnTx/>
                <a:uFillTx/>
                <a:latin typeface="Calibri"/>
                <a:ea typeface="Times New Roman"/>
                <a:cs typeface="Times New Roman"/>
                <a:sym typeface="Times New Roman"/>
              </a:rPr>
              <a:t> team to produce TEMPO/GOES-R NRT aerosol products</a:t>
            </a:r>
          </a:p>
        </p:txBody>
      </p:sp>
      <p:sp>
        <p:nvSpPr>
          <p:cNvPr id="2" name="Slide Number Placeholder 1">
            <a:extLst>
              <a:ext uri="{FF2B5EF4-FFF2-40B4-BE49-F238E27FC236}">
                <a16:creationId xmlns:a16="http://schemas.microsoft.com/office/drawing/2014/main" id="{F65D0B07-468B-E302-258B-A9056932BE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6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6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1094461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B62F3A1-790B-3196-6744-23823DF5AED0}"/>
              </a:ext>
            </a:extLst>
          </p:cNvPr>
          <p:cNvPicPr>
            <a:picLocks noChangeAspect="1"/>
          </p:cNvPicPr>
          <p:nvPr/>
        </p:nvPicPr>
        <p:blipFill>
          <a:blip r:embed="rId2"/>
          <a:stretch>
            <a:fillRect/>
          </a:stretch>
        </p:blipFill>
        <p:spPr>
          <a:xfrm>
            <a:off x="1293383" y="1069205"/>
            <a:ext cx="4484453" cy="2690672"/>
          </a:xfrm>
          <a:prstGeom prst="rect">
            <a:avLst/>
          </a:prstGeom>
        </p:spPr>
      </p:pic>
      <p:pic>
        <p:nvPicPr>
          <p:cNvPr id="18" name="Picture 17" descr="A map of the earth&#10;&#10;Description automatically generated">
            <a:extLst>
              <a:ext uri="{FF2B5EF4-FFF2-40B4-BE49-F238E27FC236}">
                <a16:creationId xmlns:a16="http://schemas.microsoft.com/office/drawing/2014/main" id="{95E2D79B-4AEE-946A-019A-F15E591613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6592" y="1103732"/>
            <a:ext cx="4426908" cy="2656145"/>
          </a:xfrm>
          <a:prstGeom prst="rect">
            <a:avLst/>
          </a:prstGeom>
        </p:spPr>
      </p:pic>
      <p:sp>
        <p:nvSpPr>
          <p:cNvPr id="3" name="Title 2">
            <a:extLst>
              <a:ext uri="{FF2B5EF4-FFF2-40B4-BE49-F238E27FC236}">
                <a16:creationId xmlns:a16="http://schemas.microsoft.com/office/drawing/2014/main" id="{27B4FE8E-5754-2A44-7EEF-DB5B31B24990}"/>
              </a:ext>
            </a:extLst>
          </p:cNvPr>
          <p:cNvSpPr>
            <a:spLocks noGrp="1"/>
          </p:cNvSpPr>
          <p:nvPr>
            <p:ph type="title"/>
          </p:nvPr>
        </p:nvSpPr>
        <p:spPr>
          <a:xfrm>
            <a:off x="0" y="0"/>
            <a:ext cx="12192000" cy="975701"/>
          </a:xfrm>
        </p:spPr>
        <p:txBody>
          <a:bodyPr/>
          <a:lstStyle/>
          <a:p>
            <a:r>
              <a:rPr lang="en-US" dirty="0"/>
              <a:t>Field of Regard</a:t>
            </a:r>
          </a:p>
        </p:txBody>
      </p:sp>
      <p:sp>
        <p:nvSpPr>
          <p:cNvPr id="7" name="TextBox 6">
            <a:extLst>
              <a:ext uri="{FF2B5EF4-FFF2-40B4-BE49-F238E27FC236}">
                <a16:creationId xmlns:a16="http://schemas.microsoft.com/office/drawing/2014/main" id="{D0B02D5C-7644-20F2-F181-DB8FA7A89905}"/>
              </a:ext>
            </a:extLst>
          </p:cNvPr>
          <p:cNvSpPr txBox="1"/>
          <p:nvPr/>
        </p:nvSpPr>
        <p:spPr>
          <a:xfrm>
            <a:off x="969059" y="3557206"/>
            <a:ext cx="4763464" cy="646331"/>
          </a:xfrm>
          <a:prstGeom prst="rect">
            <a:avLst/>
          </a:prstGeom>
          <a:noFill/>
        </p:spPr>
        <p:txBody>
          <a:bodyPr wrap="square" rtlCol="0">
            <a:spAutoFit/>
          </a:bodyPr>
          <a:lstStyle/>
          <a:p>
            <a:pPr algn="ctr"/>
            <a:r>
              <a:rPr lang="en-US" b="1" dirty="0"/>
              <a:t>First light 8/2 </a:t>
            </a:r>
            <a:r>
              <a:rPr lang="en-US" dirty="0"/>
              <a:t>field of Regard: 62.7 mins</a:t>
            </a:r>
          </a:p>
          <a:p>
            <a:pPr algn="ctr"/>
            <a:r>
              <a:rPr lang="en-US" dirty="0"/>
              <a:t>(100 </a:t>
            </a:r>
            <a:r>
              <a:rPr lang="en-US" dirty="0" err="1"/>
              <a:t>ms</a:t>
            </a:r>
            <a:r>
              <a:rPr lang="en-US" dirty="0"/>
              <a:t> integration time, 26 coadds, 61.5 µrad)</a:t>
            </a:r>
          </a:p>
        </p:txBody>
      </p:sp>
      <p:sp>
        <p:nvSpPr>
          <p:cNvPr id="11" name="TextBox 10">
            <a:extLst>
              <a:ext uri="{FF2B5EF4-FFF2-40B4-BE49-F238E27FC236}">
                <a16:creationId xmlns:a16="http://schemas.microsoft.com/office/drawing/2014/main" id="{AC000218-6777-8152-CF3F-43F748D4F4BF}"/>
              </a:ext>
            </a:extLst>
          </p:cNvPr>
          <p:cNvSpPr txBox="1"/>
          <p:nvPr/>
        </p:nvSpPr>
        <p:spPr>
          <a:xfrm>
            <a:off x="762620" y="4108775"/>
            <a:ext cx="10611060" cy="461665"/>
          </a:xfrm>
          <a:prstGeom prst="rect">
            <a:avLst/>
          </a:prstGeom>
          <a:noFill/>
        </p:spPr>
        <p:txBody>
          <a:bodyPr wrap="square" rtlCol="0">
            <a:spAutoFit/>
          </a:bodyPr>
          <a:lstStyle/>
          <a:p>
            <a:pPr algn="ctr"/>
            <a:r>
              <a:rPr lang="en-US" b="1" dirty="0"/>
              <a:t>Fields of regard characterization (FOR mapping) with different N-S SMA angles</a:t>
            </a:r>
          </a:p>
        </p:txBody>
      </p:sp>
      <p:pic>
        <p:nvPicPr>
          <p:cNvPr id="12" name="Picture 11">
            <a:extLst>
              <a:ext uri="{FF2B5EF4-FFF2-40B4-BE49-F238E27FC236}">
                <a16:creationId xmlns:a16="http://schemas.microsoft.com/office/drawing/2014/main" id="{5ABD5835-673A-FF93-0296-6E3CB8CDE3E2}"/>
              </a:ext>
            </a:extLst>
          </p:cNvPr>
          <p:cNvPicPr>
            <a:picLocks noChangeAspect="1"/>
          </p:cNvPicPr>
          <p:nvPr/>
        </p:nvPicPr>
        <p:blipFill>
          <a:blip r:embed="rId4"/>
          <a:stretch>
            <a:fillRect/>
          </a:stretch>
        </p:blipFill>
        <p:spPr>
          <a:xfrm>
            <a:off x="55416" y="4396155"/>
            <a:ext cx="4031673" cy="2419004"/>
          </a:xfrm>
          <a:prstGeom prst="rect">
            <a:avLst/>
          </a:prstGeom>
        </p:spPr>
      </p:pic>
      <p:pic>
        <p:nvPicPr>
          <p:cNvPr id="13" name="Picture 12">
            <a:extLst>
              <a:ext uri="{FF2B5EF4-FFF2-40B4-BE49-F238E27FC236}">
                <a16:creationId xmlns:a16="http://schemas.microsoft.com/office/drawing/2014/main" id="{F84B0AC5-CACC-A984-1D3E-398F48F733B5}"/>
              </a:ext>
            </a:extLst>
          </p:cNvPr>
          <p:cNvPicPr>
            <a:picLocks noChangeAspect="1"/>
          </p:cNvPicPr>
          <p:nvPr/>
        </p:nvPicPr>
        <p:blipFill>
          <a:blip r:embed="rId5"/>
          <a:stretch>
            <a:fillRect/>
          </a:stretch>
        </p:blipFill>
        <p:spPr>
          <a:xfrm>
            <a:off x="4087089" y="4400678"/>
            <a:ext cx="4031673" cy="2419004"/>
          </a:xfrm>
          <a:prstGeom prst="rect">
            <a:avLst/>
          </a:prstGeom>
        </p:spPr>
      </p:pic>
      <p:pic>
        <p:nvPicPr>
          <p:cNvPr id="14" name="Picture 13">
            <a:extLst>
              <a:ext uri="{FF2B5EF4-FFF2-40B4-BE49-F238E27FC236}">
                <a16:creationId xmlns:a16="http://schemas.microsoft.com/office/drawing/2014/main" id="{E3E246A2-9299-8665-F92D-3F75E1AB787A}"/>
              </a:ext>
            </a:extLst>
          </p:cNvPr>
          <p:cNvPicPr>
            <a:picLocks noChangeAspect="1"/>
          </p:cNvPicPr>
          <p:nvPr/>
        </p:nvPicPr>
        <p:blipFill>
          <a:blip r:embed="rId6"/>
          <a:stretch>
            <a:fillRect/>
          </a:stretch>
        </p:blipFill>
        <p:spPr>
          <a:xfrm>
            <a:off x="8118762" y="4400679"/>
            <a:ext cx="4031673" cy="2419004"/>
          </a:xfrm>
          <a:prstGeom prst="rect">
            <a:avLst/>
          </a:prstGeom>
        </p:spPr>
      </p:pic>
      <p:sp>
        <p:nvSpPr>
          <p:cNvPr id="6" name="Slide Number Placeholder 5">
            <a:extLst>
              <a:ext uri="{FF2B5EF4-FFF2-40B4-BE49-F238E27FC236}">
                <a16:creationId xmlns:a16="http://schemas.microsoft.com/office/drawing/2014/main" id="{97BFCE8D-E320-E35E-CFE5-648AA1DA1BA4}"/>
              </a:ext>
            </a:extLst>
          </p:cNvPr>
          <p:cNvSpPr>
            <a:spLocks noGrp="1"/>
          </p:cNvSpPr>
          <p:nvPr>
            <p:ph type="sldNum" sz="quarter" idx="12"/>
          </p:nvPr>
        </p:nvSpPr>
        <p:spPr/>
        <p:txBody>
          <a:bodyPr/>
          <a:lstStyle/>
          <a:p>
            <a:fld id="{8ED73442-08FF-4492-B0C7-9D805A86EDBE}" type="slidenum">
              <a:rPr lang="en-US" smtClean="0"/>
              <a:t>42</a:t>
            </a:fld>
            <a:endParaRPr lang="en-US"/>
          </a:p>
        </p:txBody>
      </p:sp>
      <p:sp>
        <p:nvSpPr>
          <p:cNvPr id="8" name="TextBox 7">
            <a:extLst>
              <a:ext uri="{FF2B5EF4-FFF2-40B4-BE49-F238E27FC236}">
                <a16:creationId xmlns:a16="http://schemas.microsoft.com/office/drawing/2014/main" id="{DF206C39-55B8-776D-6794-7F2ED8968388}"/>
              </a:ext>
            </a:extLst>
          </p:cNvPr>
          <p:cNvSpPr txBox="1"/>
          <p:nvPr/>
        </p:nvSpPr>
        <p:spPr>
          <a:xfrm>
            <a:off x="5296465" y="1007214"/>
            <a:ext cx="1543371" cy="400110"/>
          </a:xfrm>
          <a:prstGeom prst="rect">
            <a:avLst/>
          </a:prstGeom>
          <a:noFill/>
        </p:spPr>
        <p:txBody>
          <a:bodyPr wrap="none" rtlCol="0">
            <a:spAutoFit/>
          </a:bodyPr>
          <a:lstStyle/>
          <a:p>
            <a:r>
              <a:rPr lang="en-US" sz="2000">
                <a:solidFill>
                  <a:srgbClr val="FF0000"/>
                </a:solidFill>
              </a:rPr>
              <a:t>Requirement</a:t>
            </a:r>
          </a:p>
        </p:txBody>
      </p:sp>
      <p:cxnSp>
        <p:nvCxnSpPr>
          <p:cNvPr id="10" name="Straight Arrow Connector 9">
            <a:extLst>
              <a:ext uri="{FF2B5EF4-FFF2-40B4-BE49-F238E27FC236}">
                <a16:creationId xmlns:a16="http://schemas.microsoft.com/office/drawing/2014/main" id="{4E414B22-5FDF-FF08-6D36-414250E73309}"/>
              </a:ext>
            </a:extLst>
          </p:cNvPr>
          <p:cNvCxnSpPr>
            <a:cxnSpLocks/>
          </p:cNvCxnSpPr>
          <p:nvPr/>
        </p:nvCxnSpPr>
        <p:spPr>
          <a:xfrm flipV="1">
            <a:off x="4754722" y="1207269"/>
            <a:ext cx="447491" cy="44688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3F6450B9-02FA-3B0B-BF17-1EAE3ED55C0C}"/>
              </a:ext>
            </a:extLst>
          </p:cNvPr>
          <p:cNvSpPr txBox="1"/>
          <p:nvPr/>
        </p:nvSpPr>
        <p:spPr>
          <a:xfrm>
            <a:off x="5329218" y="1383898"/>
            <a:ext cx="1528688" cy="400110"/>
          </a:xfrm>
          <a:prstGeom prst="rect">
            <a:avLst/>
          </a:prstGeom>
          <a:noFill/>
        </p:spPr>
        <p:txBody>
          <a:bodyPr wrap="none" rtlCol="0">
            <a:spAutoFit/>
          </a:bodyPr>
          <a:lstStyle/>
          <a:p>
            <a:r>
              <a:rPr lang="en-US" sz="2000"/>
              <a:t>Performance</a:t>
            </a:r>
          </a:p>
        </p:txBody>
      </p:sp>
      <p:cxnSp>
        <p:nvCxnSpPr>
          <p:cNvPr id="16" name="Straight Arrow Connector 15">
            <a:extLst>
              <a:ext uri="{FF2B5EF4-FFF2-40B4-BE49-F238E27FC236}">
                <a16:creationId xmlns:a16="http://schemas.microsoft.com/office/drawing/2014/main" id="{B44BC148-8F35-7270-4BE7-03E922C51B2F}"/>
              </a:ext>
            </a:extLst>
          </p:cNvPr>
          <p:cNvCxnSpPr>
            <a:cxnSpLocks/>
          </p:cNvCxnSpPr>
          <p:nvPr/>
        </p:nvCxnSpPr>
        <p:spPr>
          <a:xfrm flipV="1">
            <a:off x="5105790" y="1670204"/>
            <a:ext cx="316069" cy="70874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DDBE1CD1-BBD0-BF5D-85E8-BC4EEB502FC2}"/>
              </a:ext>
            </a:extLst>
          </p:cNvPr>
          <p:cNvSpPr txBox="1"/>
          <p:nvPr/>
        </p:nvSpPr>
        <p:spPr>
          <a:xfrm>
            <a:off x="5887192" y="3557205"/>
            <a:ext cx="4933208" cy="646331"/>
          </a:xfrm>
          <a:prstGeom prst="rect">
            <a:avLst/>
          </a:prstGeom>
          <a:noFill/>
        </p:spPr>
        <p:txBody>
          <a:bodyPr wrap="square" rtlCol="0">
            <a:spAutoFit/>
          </a:bodyPr>
          <a:lstStyle/>
          <a:p>
            <a:pPr algn="ctr"/>
            <a:r>
              <a:rPr lang="en-US" b="1" dirty="0"/>
              <a:t>Optimized</a:t>
            </a:r>
            <a:r>
              <a:rPr lang="en-US" dirty="0"/>
              <a:t> field of Regard in late Sep.: 59.75 mins</a:t>
            </a:r>
          </a:p>
          <a:p>
            <a:pPr algn="ctr"/>
            <a:r>
              <a:rPr lang="en-US" dirty="0"/>
              <a:t>(100 </a:t>
            </a:r>
            <a:r>
              <a:rPr lang="en-US" dirty="0" err="1"/>
              <a:t>ms</a:t>
            </a:r>
            <a:r>
              <a:rPr lang="en-US" dirty="0"/>
              <a:t> integration time, 26 coadds, 64 µrad)</a:t>
            </a:r>
          </a:p>
        </p:txBody>
      </p:sp>
      <p:cxnSp>
        <p:nvCxnSpPr>
          <p:cNvPr id="21" name="Straight Arrow Connector 20">
            <a:extLst>
              <a:ext uri="{FF2B5EF4-FFF2-40B4-BE49-F238E27FC236}">
                <a16:creationId xmlns:a16="http://schemas.microsoft.com/office/drawing/2014/main" id="{103997AB-990B-371E-C840-508D2F817921}"/>
              </a:ext>
            </a:extLst>
          </p:cNvPr>
          <p:cNvCxnSpPr>
            <a:cxnSpLocks/>
          </p:cNvCxnSpPr>
          <p:nvPr/>
        </p:nvCxnSpPr>
        <p:spPr>
          <a:xfrm flipH="1" flipV="1">
            <a:off x="6787559" y="1175060"/>
            <a:ext cx="448755" cy="44688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5F1938C5-1113-99DE-0086-3B88864D17EF}"/>
              </a:ext>
            </a:extLst>
          </p:cNvPr>
          <p:cNvCxnSpPr>
            <a:cxnSpLocks/>
          </p:cNvCxnSpPr>
          <p:nvPr/>
        </p:nvCxnSpPr>
        <p:spPr>
          <a:xfrm flipH="1" flipV="1">
            <a:off x="6478292" y="1718463"/>
            <a:ext cx="357050" cy="7306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0C4BE3F8-0941-1B66-63BC-975340D515E7}"/>
              </a:ext>
            </a:extLst>
          </p:cNvPr>
          <p:cNvSpPr txBox="1"/>
          <p:nvPr/>
        </p:nvSpPr>
        <p:spPr>
          <a:xfrm>
            <a:off x="8118762" y="6304021"/>
            <a:ext cx="2214581" cy="338554"/>
          </a:xfrm>
          <a:prstGeom prst="rect">
            <a:avLst/>
          </a:prstGeom>
          <a:noFill/>
        </p:spPr>
        <p:txBody>
          <a:bodyPr wrap="none" rtlCol="0">
            <a:spAutoFit/>
          </a:bodyPr>
          <a:lstStyle/>
          <a:p>
            <a:r>
              <a:rPr lang="en-US" sz="1600" dirty="0"/>
              <a:t>[Credit: </a:t>
            </a:r>
            <a:r>
              <a:rPr lang="en-US" sz="1600" dirty="0" err="1"/>
              <a:t>Heesung</a:t>
            </a:r>
            <a:r>
              <a:rPr lang="en-US" sz="1600" dirty="0"/>
              <a:t> Chong]</a:t>
            </a:r>
          </a:p>
        </p:txBody>
      </p:sp>
    </p:spTree>
    <p:extLst>
      <p:ext uri="{BB962C8B-B14F-4D97-AF65-F5344CB8AC3E}">
        <p14:creationId xmlns:p14="http://schemas.microsoft.com/office/powerpoint/2010/main" val="27342569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pic>
        <p:nvPicPr>
          <p:cNvPr id="94" name="Google Shape;94;p14"/>
          <p:cNvPicPr preferRelativeResize="0"/>
          <p:nvPr/>
        </p:nvPicPr>
        <p:blipFill rotWithShape="1">
          <a:blip r:embed="rId3">
            <a:alphaModFix/>
          </a:blip>
          <a:srcRect/>
          <a:stretch/>
        </p:blipFill>
        <p:spPr>
          <a:xfrm>
            <a:off x="240535" y="800899"/>
            <a:ext cx="2759126" cy="2743200"/>
          </a:xfrm>
          <a:prstGeom prst="rect">
            <a:avLst/>
          </a:prstGeom>
          <a:noFill/>
          <a:ln>
            <a:noFill/>
          </a:ln>
        </p:spPr>
      </p:pic>
      <p:pic>
        <p:nvPicPr>
          <p:cNvPr id="95" name="Google Shape;95;p14"/>
          <p:cNvPicPr preferRelativeResize="0"/>
          <p:nvPr/>
        </p:nvPicPr>
        <p:blipFill rotWithShape="1">
          <a:blip r:embed="rId4">
            <a:alphaModFix/>
          </a:blip>
          <a:srcRect/>
          <a:stretch/>
        </p:blipFill>
        <p:spPr>
          <a:xfrm>
            <a:off x="3207323" y="736244"/>
            <a:ext cx="2759126" cy="2743200"/>
          </a:xfrm>
          <a:prstGeom prst="rect">
            <a:avLst/>
          </a:prstGeom>
          <a:noFill/>
          <a:ln>
            <a:noFill/>
          </a:ln>
        </p:spPr>
      </p:pic>
      <p:pic>
        <p:nvPicPr>
          <p:cNvPr id="96" name="Google Shape;96;p14"/>
          <p:cNvPicPr preferRelativeResize="0"/>
          <p:nvPr/>
        </p:nvPicPr>
        <p:blipFill rotWithShape="1">
          <a:blip r:embed="rId5">
            <a:alphaModFix/>
          </a:blip>
          <a:srcRect/>
          <a:stretch/>
        </p:blipFill>
        <p:spPr>
          <a:xfrm>
            <a:off x="6096000" y="736244"/>
            <a:ext cx="2759126" cy="2743200"/>
          </a:xfrm>
          <a:prstGeom prst="rect">
            <a:avLst/>
          </a:prstGeom>
          <a:noFill/>
          <a:ln>
            <a:noFill/>
          </a:ln>
        </p:spPr>
      </p:pic>
      <p:pic>
        <p:nvPicPr>
          <p:cNvPr id="97" name="Google Shape;97;p14"/>
          <p:cNvPicPr preferRelativeResize="0"/>
          <p:nvPr/>
        </p:nvPicPr>
        <p:blipFill rotWithShape="1">
          <a:blip r:embed="rId6">
            <a:alphaModFix/>
          </a:blip>
          <a:srcRect/>
          <a:stretch/>
        </p:blipFill>
        <p:spPr>
          <a:xfrm>
            <a:off x="240535" y="3571305"/>
            <a:ext cx="2759126" cy="2743200"/>
          </a:xfrm>
          <a:prstGeom prst="rect">
            <a:avLst/>
          </a:prstGeom>
          <a:noFill/>
          <a:ln>
            <a:noFill/>
          </a:ln>
        </p:spPr>
      </p:pic>
      <p:pic>
        <p:nvPicPr>
          <p:cNvPr id="98" name="Google Shape;98;p14"/>
          <p:cNvPicPr preferRelativeResize="0"/>
          <p:nvPr/>
        </p:nvPicPr>
        <p:blipFill rotWithShape="1">
          <a:blip r:embed="rId7">
            <a:alphaModFix/>
          </a:blip>
          <a:srcRect/>
          <a:stretch/>
        </p:blipFill>
        <p:spPr>
          <a:xfrm>
            <a:off x="3207323" y="3571305"/>
            <a:ext cx="2759126" cy="2743200"/>
          </a:xfrm>
          <a:prstGeom prst="rect">
            <a:avLst/>
          </a:prstGeom>
          <a:noFill/>
          <a:ln>
            <a:noFill/>
          </a:ln>
        </p:spPr>
      </p:pic>
      <p:pic>
        <p:nvPicPr>
          <p:cNvPr id="99" name="Google Shape;99;p14"/>
          <p:cNvPicPr preferRelativeResize="0"/>
          <p:nvPr/>
        </p:nvPicPr>
        <p:blipFill rotWithShape="1">
          <a:blip r:embed="rId8">
            <a:alphaModFix/>
          </a:blip>
          <a:srcRect/>
          <a:stretch/>
        </p:blipFill>
        <p:spPr>
          <a:xfrm>
            <a:off x="6096000" y="3571305"/>
            <a:ext cx="2759126" cy="2743200"/>
          </a:xfrm>
          <a:prstGeom prst="rect">
            <a:avLst/>
          </a:prstGeom>
          <a:noFill/>
          <a:ln>
            <a:noFill/>
          </a:ln>
        </p:spPr>
      </p:pic>
      <p:pic>
        <p:nvPicPr>
          <p:cNvPr id="100" name="Google Shape;100;p14"/>
          <p:cNvPicPr preferRelativeResize="0"/>
          <p:nvPr/>
        </p:nvPicPr>
        <p:blipFill rotWithShape="1">
          <a:blip r:embed="rId9">
            <a:alphaModFix/>
          </a:blip>
          <a:srcRect/>
          <a:stretch/>
        </p:blipFill>
        <p:spPr>
          <a:xfrm>
            <a:off x="9125454" y="3544099"/>
            <a:ext cx="2759126" cy="2743200"/>
          </a:xfrm>
          <a:prstGeom prst="rect">
            <a:avLst/>
          </a:prstGeom>
          <a:noFill/>
          <a:ln>
            <a:noFill/>
          </a:ln>
        </p:spPr>
      </p:pic>
      <p:sp>
        <p:nvSpPr>
          <p:cNvPr id="101" name="Google Shape;101;p14"/>
          <p:cNvSpPr txBox="1"/>
          <p:nvPr/>
        </p:nvSpPr>
        <p:spPr>
          <a:xfrm>
            <a:off x="0" y="81082"/>
            <a:ext cx="12192000" cy="52322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dirty="0">
                <a:ln>
                  <a:noFill/>
                </a:ln>
                <a:solidFill>
                  <a:srgbClr val="000000"/>
                </a:solidFill>
                <a:effectLst/>
                <a:uLnTx/>
                <a:uFillTx/>
                <a:latin typeface="Calibri"/>
                <a:ea typeface="Calibri"/>
                <a:cs typeface="Calibri"/>
                <a:sym typeface="Calibri"/>
              </a:rPr>
              <a:t>TEMPO AOD vs ABI AOD in the VA fire region</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102" name="Google Shape;102;p14"/>
          <p:cNvPicPr preferRelativeResize="0"/>
          <p:nvPr/>
        </p:nvPicPr>
        <p:blipFill rotWithShape="1">
          <a:blip r:embed="rId10">
            <a:alphaModFix/>
          </a:blip>
          <a:srcRect/>
          <a:stretch/>
        </p:blipFill>
        <p:spPr>
          <a:xfrm>
            <a:off x="8984677" y="868681"/>
            <a:ext cx="3040680" cy="2315930"/>
          </a:xfrm>
          <a:prstGeom prst="rect">
            <a:avLst/>
          </a:prstGeom>
          <a:noFill/>
          <a:ln>
            <a:noFill/>
          </a:ln>
        </p:spPr>
      </p:pic>
      <p:sp>
        <p:nvSpPr>
          <p:cNvPr id="2" name="TextBox 1">
            <a:extLst>
              <a:ext uri="{FF2B5EF4-FFF2-40B4-BE49-F238E27FC236}">
                <a16:creationId xmlns:a16="http://schemas.microsoft.com/office/drawing/2014/main" id="{D421A9A2-A7F6-A665-ED08-01CEC33F770A}"/>
              </a:ext>
            </a:extLst>
          </p:cNvPr>
          <p:cNvSpPr txBox="1"/>
          <p:nvPr/>
        </p:nvSpPr>
        <p:spPr>
          <a:xfrm>
            <a:off x="3409560" y="6488668"/>
            <a:ext cx="6750502" cy="369332"/>
          </a:xfrm>
          <a:prstGeom prst="rect">
            <a:avLst/>
          </a:prstGeom>
          <a:noFill/>
        </p:spPr>
        <p:txBody>
          <a:bodyPr wrap="none" rtlCol="0">
            <a:spAutoFit/>
          </a:bodyPr>
          <a:lstStyle/>
          <a:p>
            <a:r>
              <a:rPr lang="en-US" b="1" dirty="0"/>
              <a:t>Credits: NOAA </a:t>
            </a:r>
            <a:r>
              <a:rPr lang="en-US" b="1" dirty="0" err="1"/>
              <a:t>GeoXO</a:t>
            </a:r>
            <a:r>
              <a:rPr lang="en-US" b="1" dirty="0"/>
              <a:t> Team, </a:t>
            </a:r>
            <a:r>
              <a:rPr lang="en-US" b="1" dirty="0" err="1"/>
              <a:t>Pubu</a:t>
            </a:r>
            <a:r>
              <a:rPr lang="en-US" b="1" dirty="0"/>
              <a:t>, Hai, </a:t>
            </a:r>
            <a:r>
              <a:rPr lang="en-US" b="1" dirty="0" err="1"/>
              <a:t>Zigang</a:t>
            </a:r>
            <a:r>
              <a:rPr lang="en-US" b="1" dirty="0"/>
              <a:t> and Shobha</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17" name="Content Placeholder 16">
                <a:extLst>
                  <a:ext uri="{FF2B5EF4-FFF2-40B4-BE49-F238E27FC236}">
                    <a16:creationId xmlns:a16="http://schemas.microsoft.com/office/drawing/2014/main" id="{100471FD-9374-4E54-84D8-AE2DEC3C9AB0}"/>
                  </a:ext>
                </a:extLst>
              </p:cNvPr>
              <p:cNvSpPr>
                <a:spLocks noGrp="1"/>
              </p:cNvSpPr>
              <p:nvPr>
                <p:ph idx="1"/>
              </p:nvPr>
            </p:nvSpPr>
            <p:spPr>
              <a:xfrm>
                <a:off x="5705205" y="1604547"/>
                <a:ext cx="6639195" cy="4857898"/>
              </a:xfrm>
            </p:spPr>
            <p:txBody>
              <a:bodyPr/>
              <a:lstStyle/>
              <a:p>
                <a:r>
                  <a:rPr lang="en-US" sz="2400" b="1" dirty="0">
                    <a:latin typeface="Calibri" panose="020F0502020204030204" pitchFamily="34" charset="0"/>
                    <a:cs typeface="Calibri" panose="020F0502020204030204" pitchFamily="34" charset="0"/>
                  </a:rPr>
                  <a:t>Nominal: </a:t>
                </a:r>
                <a:r>
                  <a:rPr lang="en-US" sz="2400" dirty="0">
                    <a:latin typeface="Calibri" panose="020F0502020204030204" pitchFamily="34" charset="0"/>
                    <a:cs typeface="Calibri" panose="020F0502020204030204" pitchFamily="34" charset="0"/>
                  </a:rPr>
                  <a:t>Scan Field of Regard (FOR) in 1 hour</a:t>
                </a:r>
              </a:p>
              <a:p>
                <a:pPr lvl="1"/>
                <a:r>
                  <a:rPr lang="en-US" sz="2200" dirty="0"/>
                  <a:t>~ 2K N/S pixels </a:t>
                </a:r>
                <a14:m>
                  <m:oMath xmlns:m="http://schemas.openxmlformats.org/officeDocument/2006/math">
                    <m:r>
                      <a:rPr lang="en-US" sz="2200" b="0" i="0" smtClean="0">
                        <a:latin typeface="Cambria Math" panose="02040503050406030204" pitchFamily="18" charset="0"/>
                        <a:ea typeface="Cambria Math" panose="02040503050406030204" pitchFamily="18" charset="0"/>
                      </a:rPr>
                      <m:t>×</m:t>
                    </m:r>
                  </m:oMath>
                </a14:m>
                <a:r>
                  <a:rPr lang="en-US" sz="2200" dirty="0">
                    <a:solidFill>
                      <a:srgbClr val="FF0000"/>
                    </a:solidFill>
                  </a:rPr>
                  <a:t> </a:t>
                </a:r>
                <a:r>
                  <a:rPr lang="en-US" sz="2200" dirty="0"/>
                  <a:t>~1200 steps/</a:t>
                </a:r>
                <a:r>
                  <a:rPr lang="en-US" sz="2200" dirty="0" err="1"/>
                  <a:t>hr</a:t>
                </a:r>
                <a:endParaRPr lang="en-US" sz="2200" dirty="0"/>
              </a:p>
              <a:p>
                <a:pPr lvl="1"/>
                <a:r>
                  <a:rPr lang="en-US" sz="2200" dirty="0"/>
                  <a:t>2 </a:t>
                </a:r>
                <a14:m>
                  <m:oMath xmlns:m="http://schemas.openxmlformats.org/officeDocument/2006/math">
                    <m:r>
                      <a:rPr lang="en-US" sz="2200" b="0" i="0" smtClean="0">
                        <a:latin typeface="Cambria Math" panose="02040503050406030204" pitchFamily="18" charset="0"/>
                        <a:ea typeface="Cambria Math" panose="02040503050406030204" pitchFamily="18" charset="0"/>
                      </a:rPr>
                      <m:t>×</m:t>
                    </m:r>
                  </m:oMath>
                </a14:m>
                <a:r>
                  <a:rPr lang="en-US" sz="2200" dirty="0"/>
                  <a:t> 4.75 km</a:t>
                </a:r>
                <a:r>
                  <a:rPr lang="en-US" sz="2200" baseline="30000" dirty="0"/>
                  <a:t>2</a:t>
                </a:r>
                <a:r>
                  <a:rPr lang="en-US" sz="2200" dirty="0"/>
                  <a:t> @center of FOR</a:t>
                </a:r>
              </a:p>
              <a:p>
                <a:r>
                  <a:rPr lang="en-US" sz="2400" b="1" dirty="0"/>
                  <a:t>Optimized scan</a:t>
                </a:r>
                <a:r>
                  <a:rPr lang="en-US" sz="2400" dirty="0"/>
                  <a:t>: in the early morning and late afternoon, daylight portion, higher temporal resolution (~40 mins)</a:t>
                </a:r>
              </a:p>
              <a:p>
                <a:r>
                  <a:rPr lang="en-US" sz="2400" b="1" dirty="0"/>
                  <a:t>Special Observations (up to 25%):</a:t>
                </a:r>
              </a:p>
              <a:p>
                <a:pPr lvl="1">
                  <a:spcBef>
                    <a:spcPts val="0"/>
                  </a:spcBef>
                  <a:buFont typeface="Wingdings" pitchFamily="2" charset="2"/>
                  <a:buChar char="ü"/>
                </a:pPr>
                <a:r>
                  <a:rPr lang="en-US" sz="2200" b="1" dirty="0"/>
                  <a:t>High-time scan</a:t>
                </a:r>
                <a:r>
                  <a:rPr lang="en-US" sz="2200" dirty="0"/>
                  <a:t>: selected portion at higher temporal res. (e.g., &lt;= 10 mins)</a:t>
                </a:r>
              </a:p>
              <a:p>
                <a:pPr lvl="1">
                  <a:spcBef>
                    <a:spcPts val="0"/>
                  </a:spcBef>
                  <a:buFont typeface="Wingdings" pitchFamily="2" charset="2"/>
                  <a:buChar char="ü"/>
                </a:pPr>
                <a:r>
                  <a:rPr lang="en-US" sz="2200" dirty="0"/>
                  <a:t>Oversample to effectively increase spatial resolution</a:t>
                </a:r>
              </a:p>
              <a:p>
                <a:pPr lvl="1">
                  <a:spcBef>
                    <a:spcPts val="0"/>
                  </a:spcBef>
                  <a:buFont typeface="Wingdings" pitchFamily="2" charset="2"/>
                  <a:buChar char="ü"/>
                </a:pPr>
                <a:r>
                  <a:rPr lang="en-US" sz="2200" dirty="0"/>
                  <a:t>Change FOR</a:t>
                </a:r>
              </a:p>
              <a:p>
                <a:pPr lvl="1">
                  <a:spcBef>
                    <a:spcPts val="0"/>
                  </a:spcBef>
                  <a:buFont typeface="Wingdings" pitchFamily="2" charset="2"/>
                  <a:buChar char="ü"/>
                </a:pPr>
                <a:r>
                  <a:rPr lang="en-US" sz="2200" dirty="0"/>
                  <a:t>No Special observations before April release</a:t>
                </a:r>
              </a:p>
            </p:txBody>
          </p:sp>
        </mc:Choice>
        <mc:Fallback xmlns="">
          <p:sp>
            <p:nvSpPr>
              <p:cNvPr id="17" name="Content Placeholder 16">
                <a:extLst>
                  <a:ext uri="{FF2B5EF4-FFF2-40B4-BE49-F238E27FC236}">
                    <a16:creationId xmlns:a16="http://schemas.microsoft.com/office/drawing/2014/main" id="{100471FD-9374-4E54-84D8-AE2DEC3C9AB0}"/>
                  </a:ext>
                </a:extLst>
              </p:cNvPr>
              <p:cNvSpPr>
                <a:spLocks noGrp="1" noRot="1" noChangeAspect="1" noMove="1" noResize="1" noEditPoints="1" noAdjustHandles="1" noChangeArrowheads="1" noChangeShapeType="1" noTextEdit="1"/>
              </p:cNvSpPr>
              <p:nvPr>
                <p:ph idx="1"/>
              </p:nvPr>
            </p:nvSpPr>
            <p:spPr>
              <a:xfrm>
                <a:off x="5705205" y="1604547"/>
                <a:ext cx="6639195" cy="4857898"/>
              </a:xfrm>
              <a:blipFill>
                <a:blip r:embed="rId3"/>
                <a:stretch>
                  <a:fillRect l="-1336" t="-1044" b="-3133"/>
                </a:stretch>
              </a:blipFill>
            </p:spPr>
            <p:txBody>
              <a:bodyPr/>
              <a:lstStyle/>
              <a:p>
                <a:r>
                  <a:rPr lang="en-US">
                    <a:noFill/>
                  </a:rPr>
                  <a:t> </a:t>
                </a:r>
              </a:p>
            </p:txBody>
          </p:sp>
        </mc:Fallback>
      </mc:AlternateContent>
      <p:sp>
        <p:nvSpPr>
          <p:cNvPr id="7" name="Title 6">
            <a:extLst>
              <a:ext uri="{FF2B5EF4-FFF2-40B4-BE49-F238E27FC236}">
                <a16:creationId xmlns:a16="http://schemas.microsoft.com/office/drawing/2014/main" id="{BF59EAD2-D438-4FAA-A3D7-FE3E4EEF616E}"/>
              </a:ext>
            </a:extLst>
          </p:cNvPr>
          <p:cNvSpPr>
            <a:spLocks noGrp="1"/>
          </p:cNvSpPr>
          <p:nvPr>
            <p:ph type="title"/>
          </p:nvPr>
        </p:nvSpPr>
        <p:spPr>
          <a:xfrm>
            <a:off x="0" y="0"/>
            <a:ext cx="12192000" cy="975701"/>
          </a:xfrm>
        </p:spPr>
        <p:txBody>
          <a:bodyPr/>
          <a:lstStyle/>
          <a:p>
            <a:r>
              <a:rPr lang="en-US"/>
              <a:t>TEMPO Operation</a:t>
            </a:r>
          </a:p>
        </p:txBody>
      </p:sp>
      <p:pic>
        <p:nvPicPr>
          <p:cNvPr id="318" name="Google Shape;318;p6"/>
          <p:cNvPicPr preferRelativeResize="0">
            <a:picLocks noChangeAspect="1"/>
          </p:cNvPicPr>
          <p:nvPr/>
        </p:nvPicPr>
        <p:blipFill rotWithShape="1">
          <a:blip r:embed="rId4">
            <a:alphaModFix/>
          </a:blip>
          <a:srcRect l="10152" t="12520" r="10281" b="8383"/>
          <a:stretch/>
        </p:blipFill>
        <p:spPr>
          <a:xfrm>
            <a:off x="114301" y="1806458"/>
            <a:ext cx="5505663" cy="4223522"/>
          </a:xfrm>
          <a:prstGeom prst="rect">
            <a:avLst/>
          </a:prstGeom>
          <a:noFill/>
          <a:ln>
            <a:noFill/>
          </a:ln>
        </p:spPr>
      </p:pic>
      <p:sp>
        <p:nvSpPr>
          <p:cNvPr id="319" name="Google Shape;319;p6"/>
          <p:cNvSpPr txBox="1"/>
          <p:nvPr/>
        </p:nvSpPr>
        <p:spPr>
          <a:xfrm>
            <a:off x="114301" y="6040350"/>
            <a:ext cx="6486795" cy="523180"/>
          </a:xfrm>
          <a:prstGeom prst="rect">
            <a:avLst/>
          </a:prstGeom>
          <a:noFill/>
          <a:ln>
            <a:noFill/>
          </a:ln>
        </p:spPr>
        <p:txBody>
          <a:bodyPr spcFirstLastPara="1" wrap="square" lIns="91425" tIns="45700" rIns="91425" bIns="45700" anchor="t" anchorCtr="0">
            <a:spAutoFit/>
          </a:bodyPr>
          <a:lstStyle/>
          <a:p>
            <a:pPr marL="171450" marR="0" lvl="0" indent="-17145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kumimoji="0" lang="en-US" sz="1400" b="0" i="0" u="none" strike="noStrike" kern="0" cap="none" spc="0" normalizeH="0" baseline="0" noProof="0">
                <a:ln>
                  <a:noFill/>
                </a:ln>
                <a:solidFill>
                  <a:srgbClr val="000000"/>
                </a:solidFill>
                <a:effectLst/>
                <a:uLnTx/>
                <a:uFillTx/>
                <a:latin typeface="Calibri"/>
                <a:ea typeface="Calibri"/>
                <a:cs typeface="Calibri"/>
                <a:sym typeface="Calibri"/>
              </a:rPr>
              <a:t>Field of regard is optimized to cover both Puerto Rico and Canadian tar sands.</a:t>
            </a:r>
            <a:endParaRPr kumimoji="0" sz="1400" b="0" i="0" u="none" strike="noStrike" kern="0" cap="none" spc="0" normalizeH="0" baseline="0" noProof="0">
              <a:ln>
                <a:noFill/>
              </a:ln>
              <a:solidFill>
                <a:srgbClr val="000000"/>
              </a:solidFill>
              <a:effectLst/>
              <a:uLnTx/>
              <a:uFillTx/>
              <a:latin typeface="Calibri"/>
              <a:cs typeface="Arial"/>
              <a:sym typeface="Arial"/>
            </a:endParaRPr>
          </a:p>
          <a:p>
            <a:pPr marL="171450" marR="0" lvl="0" indent="-17145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kumimoji="0" lang="en-US" sz="1400" b="0" i="0" u="none" strike="noStrike" kern="0" cap="none" spc="0" normalizeH="0" baseline="0" noProof="0">
                <a:ln>
                  <a:noFill/>
                </a:ln>
                <a:solidFill>
                  <a:srgbClr val="000000"/>
                </a:solidFill>
                <a:effectLst/>
                <a:uLnTx/>
                <a:uFillTx/>
                <a:latin typeface="Calibri"/>
                <a:ea typeface="Calibri"/>
                <a:cs typeface="Calibri"/>
                <a:sym typeface="Calibri"/>
              </a:rPr>
              <a:t>S5p-TROPOMI NO</a:t>
            </a:r>
            <a:r>
              <a:rPr kumimoji="0" lang="en-US" sz="1400" b="0" i="0" u="none" strike="noStrike" kern="0" cap="none" spc="0" normalizeH="0" baseline="-25000" noProof="0">
                <a:ln>
                  <a:noFill/>
                </a:ln>
                <a:solidFill>
                  <a:srgbClr val="000000"/>
                </a:solidFill>
                <a:effectLst/>
                <a:uLnTx/>
                <a:uFillTx/>
                <a:latin typeface="Calibri"/>
                <a:ea typeface="Calibri"/>
                <a:cs typeface="Calibri"/>
                <a:sym typeface="Calibri"/>
              </a:rPr>
              <a:t>2</a:t>
            </a:r>
            <a:r>
              <a:rPr kumimoji="0" lang="en-US" sz="1400" b="0" i="0" u="none" strike="noStrike" kern="0" cap="none" spc="0" normalizeH="0" baseline="0" noProof="0">
                <a:ln>
                  <a:noFill/>
                </a:ln>
                <a:solidFill>
                  <a:srgbClr val="000000"/>
                </a:solidFill>
                <a:effectLst/>
                <a:uLnTx/>
                <a:uFillTx/>
                <a:latin typeface="Calibri"/>
                <a:ea typeface="Calibri"/>
                <a:cs typeface="Calibri"/>
                <a:sym typeface="Calibri"/>
              </a:rPr>
              <a:t> product oversampled by Kang Sun.</a:t>
            </a:r>
            <a:endParaRPr kumimoji="0" sz="1400" b="0" i="0" u="none" strike="noStrike" kern="0" cap="none" spc="0" normalizeH="0" baseline="0" noProof="0">
              <a:ln>
                <a:noFill/>
              </a:ln>
              <a:solidFill>
                <a:srgbClr val="000000"/>
              </a:solidFill>
              <a:effectLst/>
              <a:uLnTx/>
              <a:uFillTx/>
              <a:latin typeface="Calibri"/>
              <a:cs typeface="Arial"/>
              <a:sym typeface="Arial"/>
            </a:endParaRPr>
          </a:p>
        </p:txBody>
      </p:sp>
      <p:sp>
        <p:nvSpPr>
          <p:cNvPr id="320" name="Google Shape;320;p6"/>
          <p:cNvSpPr txBox="1"/>
          <p:nvPr/>
        </p:nvSpPr>
        <p:spPr>
          <a:xfrm>
            <a:off x="114301" y="1089766"/>
            <a:ext cx="11955780" cy="461665"/>
          </a:xfrm>
          <a:prstGeom prst="rect">
            <a:avLst/>
          </a:prstGeom>
          <a:noFill/>
          <a:ln>
            <a:noFill/>
          </a:ln>
        </p:spPr>
        <p:txBody>
          <a:bodyPr spcFirstLastPara="1" wrap="square" lIns="91425" tIns="45700" rIns="91425" bIns="45700" anchor="t" anchorCtr="0">
            <a:spAutoFit/>
          </a:bodyPr>
          <a:lstStyle/>
          <a:p>
            <a:pPr marL="342900" marR="0" lvl="1" indent="-342900" algn="l" defTabSz="914400" rtl="0" eaLnBrk="1" fontAlgn="auto" latinLnBrk="0" hangingPunct="1">
              <a:lnSpc>
                <a:spcPct val="100000"/>
              </a:lnSpc>
              <a:spcBef>
                <a:spcPts val="0"/>
              </a:spcBef>
              <a:spcAft>
                <a:spcPts val="0"/>
              </a:spcAft>
              <a:buClrTx/>
              <a:buSzPts val="2400"/>
              <a:buFont typeface="Wingdings" panose="05000000000000000000" pitchFamily="2" charset="2"/>
              <a:buChar char="Ø"/>
              <a:tabLst/>
              <a:defRPr/>
            </a:pPr>
            <a:r>
              <a:rPr kumimoji="0" lang="en-US" sz="2400" b="1" i="0" u="none" strike="noStrike" kern="0" cap="none" spc="0" normalizeH="0" baseline="0" noProof="0">
                <a:ln>
                  <a:noFill/>
                </a:ln>
                <a:solidFill>
                  <a:prstClr val="black"/>
                </a:solidFill>
                <a:effectLst/>
                <a:uLnTx/>
                <a:uFillTx/>
                <a:latin typeface="Calibri" panose="020F0502020204030204" pitchFamily="34" charset="0"/>
                <a:ea typeface="Arial Narrow"/>
                <a:cs typeface="Calibri" panose="020F0502020204030204" pitchFamily="34" charset="0"/>
                <a:sym typeface="Arial Narrow"/>
              </a:rPr>
              <a:t>Operate on geostationary communications satellite Intelsat 40e (IS-40e) at 91</a:t>
            </a:r>
            <a:r>
              <a:rPr kumimoji="0" lang="en-US" sz="2400" b="1" i="0" u="none" strike="noStrike" kern="0" cap="none" spc="0" normalizeH="0" baseline="30000" noProof="0">
                <a:ln>
                  <a:noFill/>
                </a:ln>
                <a:solidFill>
                  <a:prstClr val="black"/>
                </a:solidFill>
                <a:effectLst/>
                <a:uLnTx/>
                <a:uFillTx/>
                <a:latin typeface="Calibri" panose="020F0502020204030204" pitchFamily="34" charset="0"/>
                <a:ea typeface="Arial Narrow"/>
                <a:cs typeface="Calibri" panose="020F0502020204030204" pitchFamily="34" charset="0"/>
                <a:sym typeface="Arial Narrow"/>
              </a:rPr>
              <a:t> ∘ </a:t>
            </a:r>
            <a:r>
              <a:rPr kumimoji="0" lang="en-US" sz="2400" b="1" i="0" u="none" strike="noStrike" kern="0" cap="none" spc="0" normalizeH="0" baseline="0" noProof="0">
                <a:ln>
                  <a:noFill/>
                </a:ln>
                <a:solidFill>
                  <a:prstClr val="black"/>
                </a:solidFill>
                <a:effectLst/>
                <a:uLnTx/>
                <a:uFillTx/>
                <a:latin typeface="Calibri" panose="020F0502020204030204" pitchFamily="34" charset="0"/>
                <a:ea typeface="Arial Narrow"/>
                <a:cs typeface="Calibri" panose="020F0502020204030204" pitchFamily="34" charset="0"/>
                <a:sym typeface="Arial Narrow"/>
              </a:rPr>
              <a:t>W</a:t>
            </a:r>
            <a:endParaRPr kumimoji="0" sz="1400" b="1" i="0" u="none" strike="noStrike" kern="0" cap="none" spc="0" normalizeH="0" baseline="0" noProof="0">
              <a:ln>
                <a:noFill/>
              </a:ln>
              <a:solidFill>
                <a:prstClr val="black"/>
              </a:solidFill>
              <a:effectLst/>
              <a:uLnTx/>
              <a:uFillTx/>
              <a:latin typeface="Calibri" panose="020F0502020204030204" pitchFamily="34" charset="0"/>
              <a:cs typeface="Calibri" panose="020F0502020204030204" pitchFamily="34" charset="0"/>
              <a:sym typeface="Arial"/>
            </a:endParaRPr>
          </a:p>
        </p:txBody>
      </p:sp>
      <p:sp>
        <p:nvSpPr>
          <p:cNvPr id="4" name="Slide Number Placeholder 3">
            <a:extLst>
              <a:ext uri="{FF2B5EF4-FFF2-40B4-BE49-F238E27FC236}">
                <a16:creationId xmlns:a16="http://schemas.microsoft.com/office/drawing/2014/main" id="{458D3CAB-2215-4D8C-AEF2-11A859A4CDF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44</a:t>
            </a:fld>
            <a:endParaRPr kumimoji="0" lang="en-US" sz="1600" b="0" i="0" u="none" strike="noStrike" kern="0" cap="none" spc="0" normalizeH="0" baseline="0" noProof="0" dirty="0">
              <a:ln>
                <a:noFill/>
              </a:ln>
              <a:solidFill>
                <a:prstClr val="black">
                  <a:tint val="75000"/>
                </a:prstClr>
              </a:solidFill>
              <a:effectLst/>
              <a:uLnTx/>
              <a:uFillTx/>
              <a:latin typeface="Arial"/>
              <a:cs typeface="Arial"/>
              <a:sym typeface="Arial"/>
            </a:endParaRPr>
          </a:p>
        </p:txBody>
      </p:sp>
      <p:sp>
        <p:nvSpPr>
          <p:cNvPr id="5" name="TextBox 4">
            <a:extLst>
              <a:ext uri="{FF2B5EF4-FFF2-40B4-BE49-F238E27FC236}">
                <a16:creationId xmlns:a16="http://schemas.microsoft.com/office/drawing/2014/main" id="{65ECB509-C989-2ACF-2265-EB31C474D2FF}"/>
              </a:ext>
            </a:extLst>
          </p:cNvPr>
          <p:cNvSpPr txBox="1"/>
          <p:nvPr/>
        </p:nvSpPr>
        <p:spPr>
          <a:xfrm>
            <a:off x="5806127" y="6453500"/>
            <a:ext cx="6200454" cy="400110"/>
          </a:xfrm>
          <a:prstGeom prst="rect">
            <a:avLst/>
          </a:prstGeom>
          <a:noFill/>
        </p:spPr>
        <p:txBody>
          <a:bodyPr wrap="square">
            <a:spAutoFit/>
          </a:bodyPr>
          <a:lstStyle/>
          <a:p>
            <a:r>
              <a:rPr lang="en-US" sz="2000" dirty="0">
                <a:sym typeface="Wingdings" pitchFamily="2" charset="2"/>
              </a:rPr>
              <a:t></a:t>
            </a:r>
            <a:r>
              <a:rPr lang="en-US" sz="2000" dirty="0"/>
              <a:t>https://</a:t>
            </a:r>
            <a:r>
              <a:rPr lang="en-US" sz="2000" dirty="0" err="1"/>
              <a:t>weather.ndc.nasa.gov</a:t>
            </a:r>
            <a:r>
              <a:rPr lang="en-US" sz="2000" dirty="0"/>
              <a:t>/tempo/</a:t>
            </a:r>
            <a:r>
              <a:rPr lang="en-US" sz="2000" dirty="0" err="1"/>
              <a:t>green_paper.html</a:t>
            </a:r>
            <a:endParaRPr lang="en-US" sz="2000" dirty="0"/>
          </a:p>
        </p:txBody>
      </p:sp>
      <p:sp>
        <p:nvSpPr>
          <p:cNvPr id="6" name="TextBox 5">
            <a:extLst>
              <a:ext uri="{FF2B5EF4-FFF2-40B4-BE49-F238E27FC236}">
                <a16:creationId xmlns:a16="http://schemas.microsoft.com/office/drawing/2014/main" id="{B26227F8-D26A-E69F-2BE4-EDF5E215315F}"/>
              </a:ext>
            </a:extLst>
          </p:cNvPr>
          <p:cNvSpPr txBox="1"/>
          <p:nvPr/>
        </p:nvSpPr>
        <p:spPr>
          <a:xfrm>
            <a:off x="2736035" y="6457890"/>
            <a:ext cx="3264996" cy="400110"/>
          </a:xfrm>
          <a:prstGeom prst="rect">
            <a:avLst/>
          </a:prstGeom>
          <a:noFill/>
        </p:spPr>
        <p:txBody>
          <a:bodyPr wrap="none" rtlCol="0">
            <a:spAutoFit/>
          </a:bodyPr>
          <a:lstStyle/>
          <a:p>
            <a:pPr algn="ctr"/>
            <a:r>
              <a:rPr lang="en-US" sz="2000" b="1" dirty="0">
                <a:solidFill>
                  <a:srgbClr val="7030A0"/>
                </a:solidFill>
              </a:rPr>
              <a:t>Request special observation</a:t>
            </a:r>
          </a:p>
        </p:txBody>
      </p:sp>
    </p:spTree>
    <p:extLst>
      <p:ext uri="{BB962C8B-B14F-4D97-AF65-F5344CB8AC3E}">
        <p14:creationId xmlns:p14="http://schemas.microsoft.com/office/powerpoint/2010/main" val="42761949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12192000" cy="975701"/>
          </a:xfrm>
        </p:spPr>
        <p:txBody>
          <a:bodyPr/>
          <a:lstStyle/>
          <a:p>
            <a:r>
              <a:rPr lang="en-US" dirty="0"/>
              <a:t>TEMPO Software/Algorithm Teams</a:t>
            </a:r>
          </a:p>
        </p:txBody>
      </p:sp>
      <p:graphicFrame>
        <p:nvGraphicFramePr>
          <p:cNvPr id="3" name="Table 2"/>
          <p:cNvGraphicFramePr>
            <a:graphicFrameLocks noGrp="1"/>
          </p:cNvGraphicFramePr>
          <p:nvPr>
            <p:extLst>
              <p:ext uri="{D42A27DB-BD31-4B8C-83A1-F6EECF244321}">
                <p14:modId xmlns:p14="http://schemas.microsoft.com/office/powerpoint/2010/main" val="3918840419"/>
              </p:ext>
            </p:extLst>
          </p:nvPr>
        </p:nvGraphicFramePr>
        <p:xfrm>
          <a:off x="244385" y="1286087"/>
          <a:ext cx="11703230" cy="4478781"/>
        </p:xfrm>
        <a:graphic>
          <a:graphicData uri="http://schemas.openxmlformats.org/drawingml/2006/table">
            <a:tbl>
              <a:tblPr firstRow="1" bandRow="1">
                <a:tableStyleId>{5C22544A-7EE6-4342-B048-85BDC9FD1C3A}</a:tableStyleId>
              </a:tblPr>
              <a:tblGrid>
                <a:gridCol w="3301544">
                  <a:extLst>
                    <a:ext uri="{9D8B030D-6E8A-4147-A177-3AD203B41FA5}">
                      <a16:colId xmlns:a16="http://schemas.microsoft.com/office/drawing/2014/main" val="4274859182"/>
                    </a:ext>
                  </a:extLst>
                </a:gridCol>
                <a:gridCol w="8401686">
                  <a:extLst>
                    <a:ext uri="{9D8B030D-6E8A-4147-A177-3AD203B41FA5}">
                      <a16:colId xmlns:a16="http://schemas.microsoft.com/office/drawing/2014/main" val="3563283890"/>
                    </a:ext>
                  </a:extLst>
                </a:gridCol>
              </a:tblGrid>
              <a:tr h="440943">
                <a:tc>
                  <a:txBody>
                    <a:bodyPr/>
                    <a:lstStyle/>
                    <a:p>
                      <a:pPr algn="ctr"/>
                      <a:r>
                        <a:rPr lang="en-US" sz="2000" dirty="0"/>
                        <a:t>Operational Algorithm</a:t>
                      </a:r>
                    </a:p>
                  </a:txBody>
                  <a:tcPr marL="45720" marR="45720" marT="18288" marB="18288" anchor="ctr"/>
                </a:tc>
                <a:tc>
                  <a:txBody>
                    <a:bodyPr/>
                    <a:lstStyle/>
                    <a:p>
                      <a:pPr algn="ctr"/>
                      <a:r>
                        <a:rPr lang="en-US" sz="2000"/>
                        <a:t>Personnel</a:t>
                      </a:r>
                    </a:p>
                  </a:txBody>
                  <a:tcPr marL="45720" marR="45720" marT="18288" marB="18288" anchor="ctr"/>
                </a:tc>
                <a:extLst>
                  <a:ext uri="{0D108BD9-81ED-4DB2-BD59-A6C34878D82A}">
                    <a16:rowId xmlns:a16="http://schemas.microsoft.com/office/drawing/2014/main" val="1820010966"/>
                  </a:ext>
                </a:extLst>
              </a:tr>
              <a:tr h="401574">
                <a:tc>
                  <a:txBody>
                    <a:bodyPr/>
                    <a:lstStyle/>
                    <a:p>
                      <a:pPr algn="ctr"/>
                      <a:r>
                        <a:rPr lang="en-US" sz="1800" b="1" dirty="0"/>
                        <a:t>Instrument Operation Center (IOC) including Raw-L0</a:t>
                      </a:r>
                    </a:p>
                  </a:txBody>
                  <a:tcPr marL="45720" marR="45720" marT="18288" marB="18288" anchor="ctr"/>
                </a:tc>
                <a:tc>
                  <a:txBody>
                    <a:bodyPr/>
                    <a:lstStyle/>
                    <a:p>
                      <a:pPr algn="ctr"/>
                      <a:r>
                        <a:rPr lang="en-US" sz="1800" dirty="0"/>
                        <a:t>John Davis</a:t>
                      </a:r>
                    </a:p>
                  </a:txBody>
                  <a:tcPr marL="45720" marR="45720" marT="18288" marB="18288" anchor="ctr"/>
                </a:tc>
                <a:extLst>
                  <a:ext uri="{0D108BD9-81ED-4DB2-BD59-A6C34878D82A}">
                    <a16:rowId xmlns:a16="http://schemas.microsoft.com/office/drawing/2014/main" val="3666669201"/>
                  </a:ext>
                </a:extLst>
              </a:tr>
              <a:tr h="401574">
                <a:tc>
                  <a:txBody>
                    <a:bodyPr/>
                    <a:lstStyle/>
                    <a:p>
                      <a:pPr algn="ctr"/>
                      <a:r>
                        <a:rPr lang="en-US" sz="1800" b="1"/>
                        <a:t>L0-1b</a:t>
                      </a:r>
                    </a:p>
                  </a:txBody>
                  <a:tcPr marL="45720" marR="45720" marT="18288" marB="18288" anchor="ctr"/>
                </a:tc>
                <a:tc>
                  <a:txBody>
                    <a:bodyPr/>
                    <a:lstStyle/>
                    <a:p>
                      <a:pPr algn="ctr"/>
                      <a:r>
                        <a:rPr lang="en-US" sz="1800" b="1" dirty="0" err="1"/>
                        <a:t>Heesung</a:t>
                      </a:r>
                      <a:r>
                        <a:rPr lang="en-US" sz="1800" b="1" dirty="0"/>
                        <a:t> Chong</a:t>
                      </a:r>
                      <a:r>
                        <a:rPr lang="en-US" sz="1800" dirty="0"/>
                        <a:t>, John Houck, </a:t>
                      </a:r>
                      <a:r>
                        <a:rPr lang="en-US" sz="1800" dirty="0" err="1"/>
                        <a:t>Weizhen</a:t>
                      </a:r>
                      <a:r>
                        <a:rPr lang="en-US" sz="1800" dirty="0"/>
                        <a:t> Hou, </a:t>
                      </a:r>
                      <a:r>
                        <a:rPr lang="en-US" sz="1800" dirty="0" err="1"/>
                        <a:t>Xiong</a:t>
                      </a:r>
                      <a:r>
                        <a:rPr lang="en-US" sz="1800" dirty="0"/>
                        <a:t> Liu, Dave </a:t>
                      </a:r>
                      <a:r>
                        <a:rPr lang="en-US" sz="1800" dirty="0" err="1"/>
                        <a:t>Flittner</a:t>
                      </a:r>
                      <a:r>
                        <a:rPr lang="en-US" sz="1800" dirty="0"/>
                        <a:t>, </a:t>
                      </a:r>
                    </a:p>
                    <a:p>
                      <a:pPr algn="ctr"/>
                      <a:r>
                        <a:rPr lang="en-US" sz="1800" dirty="0"/>
                        <a:t>Jim </a:t>
                      </a:r>
                      <a:r>
                        <a:rPr lang="en-US" sz="1800" dirty="0" err="1"/>
                        <a:t>Carr</a:t>
                      </a:r>
                      <a:endParaRPr lang="en-US" sz="1800" dirty="0"/>
                    </a:p>
                  </a:txBody>
                  <a:tcPr marL="45720" marR="45720" marT="18288" marB="18288" anchor="ctr"/>
                </a:tc>
                <a:extLst>
                  <a:ext uri="{0D108BD9-81ED-4DB2-BD59-A6C34878D82A}">
                    <a16:rowId xmlns:a16="http://schemas.microsoft.com/office/drawing/2014/main" val="3194161440"/>
                  </a:ext>
                </a:extLst>
              </a:tr>
              <a:tr h="401574">
                <a:tc>
                  <a:txBody>
                    <a:bodyPr/>
                    <a:lstStyle/>
                    <a:p>
                      <a:pPr algn="ctr"/>
                      <a:r>
                        <a:rPr lang="en-US" sz="1800" b="1"/>
                        <a:t>Ozone profile</a:t>
                      </a:r>
                    </a:p>
                  </a:txBody>
                  <a:tcPr marL="45720" marR="45720" marT="18288" marB="18288" anchor="ctr"/>
                </a:tc>
                <a:tc>
                  <a:txBody>
                    <a:bodyPr/>
                    <a:lstStyle/>
                    <a:p>
                      <a:pPr algn="ctr"/>
                      <a:r>
                        <a:rPr lang="en-US" sz="1800" b="1" dirty="0" err="1"/>
                        <a:t>Junsung</a:t>
                      </a:r>
                      <a:r>
                        <a:rPr lang="en-US" sz="1800" b="1" dirty="0"/>
                        <a:t> Park</a:t>
                      </a:r>
                      <a:r>
                        <a:rPr lang="en-US" sz="1800" dirty="0"/>
                        <a:t>, </a:t>
                      </a:r>
                      <a:r>
                        <a:rPr lang="en-US" sz="1800" dirty="0" err="1"/>
                        <a:t>Xiong</a:t>
                      </a:r>
                      <a:r>
                        <a:rPr lang="en-US" sz="1800" dirty="0"/>
                        <a:t> Liu</a:t>
                      </a:r>
                    </a:p>
                  </a:txBody>
                  <a:tcPr marL="45720" marR="45720" marT="18288" marB="18288" anchor="ctr"/>
                </a:tc>
                <a:extLst>
                  <a:ext uri="{0D108BD9-81ED-4DB2-BD59-A6C34878D82A}">
                    <a16:rowId xmlns:a16="http://schemas.microsoft.com/office/drawing/2014/main" val="555868796"/>
                  </a:ext>
                </a:extLst>
              </a:tr>
              <a:tr h="401574">
                <a:tc>
                  <a:txBody>
                    <a:bodyPr/>
                    <a:lstStyle/>
                    <a:p>
                      <a:pPr algn="ctr"/>
                      <a:r>
                        <a:rPr lang="en-US" sz="1800" b="1"/>
                        <a:t>Total ozone</a:t>
                      </a:r>
                    </a:p>
                  </a:txBody>
                  <a:tcPr marL="45720" marR="45720" marT="18288" marB="18288" anchor="ctr"/>
                </a:tc>
                <a:tc>
                  <a:txBody>
                    <a:bodyPr/>
                    <a:lstStyle/>
                    <a:p>
                      <a:pPr algn="ctr"/>
                      <a:r>
                        <a:rPr lang="en-US" sz="1800" b="1" dirty="0" err="1"/>
                        <a:t>Junsung</a:t>
                      </a:r>
                      <a:r>
                        <a:rPr lang="en-US" sz="1800" b="1" dirty="0"/>
                        <a:t> Park</a:t>
                      </a:r>
                      <a:r>
                        <a:rPr lang="en-US" sz="1800" dirty="0"/>
                        <a:t>, </a:t>
                      </a:r>
                      <a:r>
                        <a:rPr lang="en-US" sz="1800" baseline="0" dirty="0"/>
                        <a:t>Xiong Liu, GSFC</a:t>
                      </a:r>
                      <a:endParaRPr lang="en-US" sz="1800" dirty="0"/>
                    </a:p>
                  </a:txBody>
                  <a:tcPr marL="45720" marR="45720" marT="18288" marB="18288" anchor="ctr"/>
                </a:tc>
                <a:extLst>
                  <a:ext uri="{0D108BD9-81ED-4DB2-BD59-A6C34878D82A}">
                    <a16:rowId xmlns:a16="http://schemas.microsoft.com/office/drawing/2014/main" val="3304165603"/>
                  </a:ext>
                </a:extLst>
              </a:tr>
              <a:tr h="401574">
                <a:tc>
                  <a:txBody>
                    <a:bodyPr/>
                    <a:lstStyle/>
                    <a:p>
                      <a:pPr algn="ctr"/>
                      <a:r>
                        <a:rPr lang="en-US" sz="1800" b="1"/>
                        <a:t>Nitrogen dioxide</a:t>
                      </a:r>
                    </a:p>
                  </a:txBody>
                  <a:tcPr marL="45720" marR="45720" marT="18288" marB="18288" anchor="ctr"/>
                </a:tc>
                <a:tc>
                  <a:txBody>
                    <a:bodyPr/>
                    <a:lstStyle/>
                    <a:p>
                      <a:pPr algn="ctr"/>
                      <a:r>
                        <a:rPr lang="en-US" sz="1800" b="1" baseline="0" dirty="0"/>
                        <a:t>Caroline </a:t>
                      </a:r>
                      <a:r>
                        <a:rPr lang="en-US" sz="1800" b="1" baseline="0" dirty="0" err="1"/>
                        <a:t>Nowlan</a:t>
                      </a:r>
                      <a:r>
                        <a:rPr lang="en-US" sz="1800" baseline="0" dirty="0"/>
                        <a:t>, Gonzalo González Abad</a:t>
                      </a:r>
                      <a:endParaRPr lang="en-US" sz="1800" dirty="0"/>
                    </a:p>
                  </a:txBody>
                  <a:tcPr marL="45720" marR="45720" marT="18288" marB="18288" anchor="ctr"/>
                </a:tc>
                <a:extLst>
                  <a:ext uri="{0D108BD9-81ED-4DB2-BD59-A6C34878D82A}">
                    <a16:rowId xmlns:a16="http://schemas.microsoft.com/office/drawing/2014/main" val="2297871223"/>
                  </a:ext>
                </a:extLst>
              </a:tr>
              <a:tr h="401574">
                <a:tc>
                  <a:txBody>
                    <a:bodyPr/>
                    <a:lstStyle/>
                    <a:p>
                      <a:pPr algn="ctr"/>
                      <a:r>
                        <a:rPr lang="en-US" sz="1800" b="1"/>
                        <a:t>Formaldehyde</a:t>
                      </a:r>
                    </a:p>
                  </a:txBody>
                  <a:tcPr marL="45720" marR="45720" marT="18288" marB="18288" anchor="ctr"/>
                </a:tc>
                <a:tc>
                  <a:txBody>
                    <a:bodyPr/>
                    <a:lstStyle/>
                    <a:p>
                      <a:pPr marL="0" marR="0" lvl="0" indent="0" algn="ctr" defTabSz="456633" rtl="0" eaLnBrk="1" fontAlgn="auto" latinLnBrk="0" hangingPunct="1">
                        <a:lnSpc>
                          <a:spcPct val="100000"/>
                        </a:lnSpc>
                        <a:spcBef>
                          <a:spcPts val="0"/>
                        </a:spcBef>
                        <a:spcAft>
                          <a:spcPts val="0"/>
                        </a:spcAft>
                        <a:buClrTx/>
                        <a:buSzTx/>
                        <a:buFontTx/>
                        <a:buNone/>
                        <a:tabLst/>
                        <a:defRPr/>
                      </a:pPr>
                      <a:r>
                        <a:rPr lang="en-US" sz="1800" b="1" baseline="0" dirty="0"/>
                        <a:t>Gonzalo González Abad</a:t>
                      </a:r>
                      <a:r>
                        <a:rPr lang="en-US" sz="1800" baseline="0" dirty="0"/>
                        <a:t>, Caroline </a:t>
                      </a:r>
                      <a:r>
                        <a:rPr lang="en-US" sz="1800" baseline="0" dirty="0" err="1"/>
                        <a:t>Nowlan</a:t>
                      </a:r>
                      <a:endParaRPr lang="en-US" sz="1800" dirty="0"/>
                    </a:p>
                  </a:txBody>
                  <a:tcPr marL="45720" marR="45720" marT="18288" marB="18288" anchor="ctr"/>
                </a:tc>
                <a:extLst>
                  <a:ext uri="{0D108BD9-81ED-4DB2-BD59-A6C34878D82A}">
                    <a16:rowId xmlns:a16="http://schemas.microsoft.com/office/drawing/2014/main" val="2047173385"/>
                  </a:ext>
                </a:extLst>
              </a:tr>
              <a:tr h="401574">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en-US" sz="1800" b="1" dirty="0"/>
                        <a:t>Clouds</a:t>
                      </a:r>
                    </a:p>
                  </a:txBody>
                  <a:tcPr marL="45720" marR="45720" marT="18288" marB="18288" anchor="ctr"/>
                </a:tc>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en-US" sz="1800" b="1" dirty="0" err="1"/>
                        <a:t>Huiqun</a:t>
                      </a:r>
                      <a:r>
                        <a:rPr lang="en-US" sz="1800" b="1" dirty="0"/>
                        <a:t> (Helen) Wang</a:t>
                      </a:r>
                      <a:r>
                        <a:rPr lang="en-US" sz="1800" dirty="0"/>
                        <a:t>, </a:t>
                      </a:r>
                      <a:r>
                        <a:rPr lang="en-US" sz="1800" b="0" baseline="0" dirty="0"/>
                        <a:t>González Abad, </a:t>
                      </a:r>
                      <a:r>
                        <a:rPr lang="en-US" sz="1800" baseline="0" dirty="0"/>
                        <a:t>Caroline </a:t>
                      </a:r>
                      <a:r>
                        <a:rPr lang="en-US" sz="1800" baseline="0" dirty="0" err="1"/>
                        <a:t>Nowlan</a:t>
                      </a:r>
                      <a:r>
                        <a:rPr lang="en-US" sz="1800" baseline="0" dirty="0"/>
                        <a:t>, GSFC</a:t>
                      </a:r>
                      <a:endParaRPr lang="en-US" sz="1800" dirty="0"/>
                    </a:p>
                  </a:txBody>
                  <a:tcPr marL="45720" marR="45720" marT="18288" marB="18288" anchor="ctr"/>
                </a:tc>
                <a:extLst>
                  <a:ext uri="{0D108BD9-81ED-4DB2-BD59-A6C34878D82A}">
                    <a16:rowId xmlns:a16="http://schemas.microsoft.com/office/drawing/2014/main" val="1441257900"/>
                  </a:ext>
                </a:extLst>
              </a:tr>
              <a:tr h="401574">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en-US" sz="1800" b="1" dirty="0"/>
                        <a:t>Science Data Processing Center</a:t>
                      </a:r>
                    </a:p>
                    <a:p>
                      <a:pPr marL="0" marR="0" lvl="0" indent="0" algn="ctr" defTabSz="609585" rtl="0" eaLnBrk="1" fontAlgn="auto" latinLnBrk="0" hangingPunct="1">
                        <a:lnSpc>
                          <a:spcPct val="100000"/>
                        </a:lnSpc>
                        <a:spcBef>
                          <a:spcPts val="0"/>
                        </a:spcBef>
                        <a:spcAft>
                          <a:spcPts val="0"/>
                        </a:spcAft>
                        <a:buClrTx/>
                        <a:buSzTx/>
                        <a:buFontTx/>
                        <a:buNone/>
                        <a:tabLst/>
                        <a:defRPr/>
                      </a:pPr>
                      <a:r>
                        <a:rPr lang="en-US" sz="1800" b="1" dirty="0"/>
                        <a:t>Operational Implementation &amp; Processing Pipeline</a:t>
                      </a:r>
                    </a:p>
                  </a:txBody>
                  <a:tcPr marL="45720" marR="45720" marT="18288" marB="18288" anchor="ctr"/>
                </a:tc>
                <a:tc>
                  <a:txBody>
                    <a:bodyPr/>
                    <a:lstStyle/>
                    <a:p>
                      <a:pPr marL="0" marR="0" lvl="0" indent="0" algn="ctr" defTabSz="609585" rtl="0" eaLnBrk="1" fontAlgn="auto" latinLnBrk="0" hangingPunct="1">
                        <a:lnSpc>
                          <a:spcPct val="100000"/>
                        </a:lnSpc>
                        <a:spcBef>
                          <a:spcPts val="0"/>
                        </a:spcBef>
                        <a:spcAft>
                          <a:spcPts val="0"/>
                        </a:spcAft>
                        <a:buClrTx/>
                        <a:buSzTx/>
                        <a:buFontTx/>
                        <a:buNone/>
                        <a:tabLst/>
                        <a:defRPr/>
                      </a:pPr>
                      <a:r>
                        <a:rPr lang="en-US" sz="1800" b="1" dirty="0"/>
                        <a:t>John Houck</a:t>
                      </a:r>
                    </a:p>
                  </a:txBody>
                  <a:tcPr marL="45720" marR="45720" marT="18288" marB="18288" anchor="ctr"/>
                </a:tc>
                <a:extLst>
                  <a:ext uri="{0D108BD9-81ED-4DB2-BD59-A6C34878D82A}">
                    <a16:rowId xmlns:a16="http://schemas.microsoft.com/office/drawing/2014/main" val="29248138"/>
                  </a:ext>
                </a:extLst>
              </a:tr>
            </a:tbl>
          </a:graphicData>
        </a:graphic>
      </p:graphicFrame>
      <p:sp>
        <p:nvSpPr>
          <p:cNvPr id="7" name="Slide Number Placeholder 6">
            <a:extLst>
              <a:ext uri="{FF2B5EF4-FFF2-40B4-BE49-F238E27FC236}">
                <a16:creationId xmlns:a16="http://schemas.microsoft.com/office/drawing/2014/main" id="{CE387028-3E14-45FA-8547-67979607347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45</a:t>
            </a:fld>
            <a:endParaRPr kumimoji="0" lang="en-US" sz="1600" b="0" i="0" u="none" strike="noStrike" kern="0" cap="none" spc="0" normalizeH="0" baseline="0" noProof="0">
              <a:ln>
                <a:noFill/>
              </a:ln>
              <a:solidFill>
                <a:prstClr val="black">
                  <a:tint val="75000"/>
                </a:prstClr>
              </a:solidFill>
              <a:effectLst/>
              <a:uLnTx/>
              <a:uFillTx/>
              <a:latin typeface="Arial"/>
              <a:cs typeface="Arial"/>
              <a:sym typeface="Arial"/>
            </a:endParaRPr>
          </a:p>
        </p:txBody>
      </p:sp>
    </p:spTree>
    <p:extLst>
      <p:ext uri="{BB962C8B-B14F-4D97-AF65-F5344CB8AC3E}">
        <p14:creationId xmlns:p14="http://schemas.microsoft.com/office/powerpoint/2010/main" val="11600237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DAD958DC-31EA-476B-8F22-AB0B69C3692C}"/>
              </a:ext>
            </a:extLst>
          </p:cNvPr>
          <p:cNvSpPr>
            <a:spLocks noGrp="1"/>
          </p:cNvSpPr>
          <p:nvPr>
            <p:ph idx="1"/>
          </p:nvPr>
        </p:nvSpPr>
        <p:spPr>
          <a:xfrm>
            <a:off x="-20782" y="1041364"/>
            <a:ext cx="12192000" cy="5861153"/>
          </a:xfrm>
        </p:spPr>
        <p:txBody>
          <a:bodyPr/>
          <a:lstStyle/>
          <a:p>
            <a:r>
              <a:rPr lang="en-US" sz="2400" b="1" dirty="0"/>
              <a:t>Launch-ready Science Data Processing Center (SDPC) V4 software completed in Mar 2023</a:t>
            </a:r>
          </a:p>
          <a:p>
            <a:r>
              <a:rPr lang="en-US" sz="2400" b="1" dirty="0"/>
              <a:t>Algorithm mostly based on OMI heritage algorithms except for new L0-1b processor including Imaging Navigation and Registration (INR) using GOES-R by </a:t>
            </a:r>
            <a:r>
              <a:rPr lang="en-US" sz="2400" b="1" dirty="0" err="1"/>
              <a:t>Carr</a:t>
            </a:r>
            <a:r>
              <a:rPr lang="en-US" sz="2400" b="1" dirty="0"/>
              <a:t> Astronautics</a:t>
            </a:r>
          </a:p>
          <a:p>
            <a:r>
              <a:rPr lang="en-US" sz="2400" b="1" dirty="0"/>
              <a:t>SAO trace gas algorithm (HCHO, NO</a:t>
            </a:r>
            <a:r>
              <a:rPr lang="en-US" sz="2400" b="1" baseline="-25000" dirty="0"/>
              <a:t>2</a:t>
            </a:r>
            <a:r>
              <a:rPr lang="en-US" sz="2400" b="1" dirty="0"/>
              <a:t>): spectral fitting to derive Slant Column Densities (SCDs), calculate air mass factor (AMFs) and derive Vertical Column Densities (VCDs) </a:t>
            </a:r>
          </a:p>
          <a:p>
            <a:pPr marL="914400" lvl="1">
              <a:spcBef>
                <a:spcPts val="0"/>
              </a:spcBef>
              <a:buFont typeface="Wingdings" pitchFamily="2" charset="2"/>
              <a:buChar char="ü"/>
            </a:pPr>
            <a:r>
              <a:rPr lang="en-US" sz="2000" dirty="0"/>
              <a:t>NO</a:t>
            </a:r>
            <a:r>
              <a:rPr lang="en-US" sz="2000" baseline="-25000" dirty="0"/>
              <a:t>2</a:t>
            </a:r>
            <a:r>
              <a:rPr lang="en-US" sz="2000" dirty="0"/>
              <a:t> requires stratospheric/tropospheric separation based on spatial filtering method (Geddes et al., 2018)</a:t>
            </a:r>
          </a:p>
          <a:p>
            <a:pPr marL="457189" marR="0" lvl="0" indent="-457189" algn="l" defTabSz="609585" rtl="0" eaLnBrk="1" fontAlgn="auto" latinLnBrk="0" hangingPunct="1">
              <a:lnSpc>
                <a:spcPct val="100000"/>
              </a:lnSpc>
              <a:spcBef>
                <a:spcPct val="20000"/>
              </a:spcBef>
              <a:spcAft>
                <a:spcPts val="0"/>
              </a:spcAft>
              <a:buClrTx/>
              <a:buSzTx/>
              <a:buFont typeface="Wingdings" charset="2"/>
              <a:buChar char="Ø"/>
              <a:tabLst/>
              <a:defRPr/>
            </a:pPr>
            <a:r>
              <a:rPr kumimoji="0" lang="en-US" sz="2400" b="1" i="0" u="none" strike="noStrike" kern="1200" cap="none" spc="0" normalizeH="0" baseline="0" noProof="0" dirty="0">
                <a:ln>
                  <a:noFill/>
                </a:ln>
                <a:solidFill>
                  <a:prstClr val="black"/>
                </a:solidFill>
                <a:effectLst/>
                <a:uLnTx/>
                <a:uFillTx/>
                <a:latin typeface="Calibri"/>
                <a:ea typeface="+mn-ea"/>
                <a:cs typeface="+mn-cs"/>
              </a:rPr>
              <a:t>Cloud algorithm: SAO O</a:t>
            </a:r>
            <a:r>
              <a:rPr kumimoji="0" lang="en-US" sz="2400" b="1" i="0" u="none" strike="noStrike" kern="1200" cap="none" spc="0" normalizeH="0" baseline="-25000" noProof="0" dirty="0">
                <a:ln>
                  <a:noFill/>
                </a:ln>
                <a:solidFill>
                  <a:prstClr val="black"/>
                </a:solidFill>
                <a:effectLst/>
                <a:uLnTx/>
                <a:uFillTx/>
                <a:latin typeface="Calibri"/>
                <a:ea typeface="+mn-ea"/>
                <a:cs typeface="+mn-cs"/>
              </a:rPr>
              <a:t>2</a:t>
            </a:r>
            <a:r>
              <a:rPr kumimoji="0" lang="en-US" sz="2400" b="1" i="0" u="none" strike="noStrike" kern="1200" cap="none" spc="0" normalizeH="0" baseline="0" noProof="0" dirty="0">
                <a:ln>
                  <a:noFill/>
                </a:ln>
                <a:solidFill>
                  <a:prstClr val="black"/>
                </a:solidFill>
                <a:effectLst/>
                <a:uLnTx/>
                <a:uFillTx/>
                <a:latin typeface="Calibri"/>
                <a:ea typeface="+mn-ea"/>
                <a:cs typeface="+mn-cs"/>
              </a:rPr>
              <a:t>-O</a:t>
            </a:r>
            <a:r>
              <a:rPr kumimoji="0" lang="en-US" sz="2400" b="1" i="0" u="none" strike="noStrike" kern="1200" cap="none" spc="0" normalizeH="0" baseline="-25000" noProof="0" dirty="0">
                <a:ln>
                  <a:noFill/>
                </a:ln>
                <a:solidFill>
                  <a:prstClr val="black"/>
                </a:solidFill>
                <a:effectLst/>
                <a:uLnTx/>
                <a:uFillTx/>
                <a:latin typeface="Calibri"/>
                <a:ea typeface="+mn-ea"/>
                <a:cs typeface="+mn-cs"/>
              </a:rPr>
              <a:t>2</a:t>
            </a:r>
            <a:r>
              <a:rPr kumimoji="0" lang="en-US" sz="2400" b="1" i="0" u="none" strike="noStrike" kern="1200" cap="none" spc="0" normalizeH="0" baseline="0" noProof="0" dirty="0">
                <a:ln>
                  <a:noFill/>
                </a:ln>
                <a:solidFill>
                  <a:prstClr val="black"/>
                </a:solidFill>
                <a:effectLst/>
                <a:uLnTx/>
                <a:uFillTx/>
                <a:latin typeface="Calibri"/>
                <a:ea typeface="+mn-ea"/>
                <a:cs typeface="+mn-cs"/>
              </a:rPr>
              <a:t> fitting + NASA GSFC’s O</a:t>
            </a:r>
            <a:r>
              <a:rPr kumimoji="0" lang="en-US" sz="2400" b="1" i="0" u="none" strike="noStrike" kern="1200" cap="none" spc="0" normalizeH="0" baseline="-25000" noProof="0" dirty="0">
                <a:ln>
                  <a:noFill/>
                </a:ln>
                <a:solidFill>
                  <a:prstClr val="black"/>
                </a:solidFill>
                <a:effectLst/>
                <a:uLnTx/>
                <a:uFillTx/>
                <a:latin typeface="Calibri"/>
                <a:ea typeface="+mn-ea"/>
                <a:cs typeface="+mn-cs"/>
              </a:rPr>
              <a:t>2</a:t>
            </a:r>
            <a:r>
              <a:rPr kumimoji="0" lang="en-US" sz="2400" b="1" i="0" u="none" strike="noStrike" kern="1200" cap="none" spc="0" normalizeH="0" baseline="0" noProof="0" dirty="0">
                <a:ln>
                  <a:noFill/>
                </a:ln>
                <a:solidFill>
                  <a:prstClr val="black"/>
                </a:solidFill>
                <a:effectLst/>
                <a:uLnTx/>
                <a:uFillTx/>
                <a:latin typeface="Calibri"/>
                <a:ea typeface="+mn-ea"/>
                <a:cs typeface="+mn-cs"/>
              </a:rPr>
              <a:t>-O</a:t>
            </a:r>
            <a:r>
              <a:rPr kumimoji="0" lang="en-US" sz="2400" b="1" i="0" u="none" strike="noStrike" kern="1200" cap="none" spc="0" normalizeH="0" baseline="-25000" noProof="0" dirty="0">
                <a:ln>
                  <a:noFill/>
                </a:ln>
                <a:solidFill>
                  <a:prstClr val="black"/>
                </a:solidFill>
                <a:effectLst/>
                <a:uLnTx/>
                <a:uFillTx/>
                <a:latin typeface="Calibri"/>
                <a:ea typeface="+mn-ea"/>
                <a:cs typeface="+mn-cs"/>
              </a:rPr>
              <a:t>2</a:t>
            </a:r>
            <a:r>
              <a:rPr kumimoji="0" lang="en-US" sz="2400" b="1" i="0" u="none" strike="noStrike" kern="1200" cap="none" spc="0" normalizeH="0" baseline="0" noProof="0" dirty="0">
                <a:ln>
                  <a:noFill/>
                </a:ln>
                <a:solidFill>
                  <a:prstClr val="black"/>
                </a:solidFill>
                <a:effectLst/>
                <a:uLnTx/>
                <a:uFillTx/>
                <a:latin typeface="Calibri"/>
                <a:ea typeface="+mn-ea"/>
                <a:cs typeface="+mn-cs"/>
              </a:rPr>
              <a:t> cloud at ~477/466 nm</a:t>
            </a:r>
          </a:p>
          <a:p>
            <a:pPr marL="457189" marR="0" lvl="0" indent="-457189" algn="l" defTabSz="609585" rtl="0" eaLnBrk="1" fontAlgn="auto" latinLnBrk="0" hangingPunct="1">
              <a:lnSpc>
                <a:spcPct val="100000"/>
              </a:lnSpc>
              <a:spcBef>
                <a:spcPct val="20000"/>
              </a:spcBef>
              <a:spcAft>
                <a:spcPts val="0"/>
              </a:spcAft>
              <a:buClrTx/>
              <a:buSzTx/>
              <a:buFont typeface="Wingdings" charset="2"/>
              <a:buChar char="Ø"/>
              <a:tabLst/>
              <a:defRPr/>
            </a:pPr>
            <a:r>
              <a:rPr lang="en-US" sz="2400" b="1" dirty="0">
                <a:solidFill>
                  <a:prstClr val="black"/>
                </a:solidFill>
                <a:latin typeface="Calibri"/>
              </a:rPr>
              <a:t>Total ozone algorithm: heritage TOMS V8.5, using ozone absorbing and non ozone absorbing pairs to derive total ozone column</a:t>
            </a:r>
          </a:p>
          <a:p>
            <a:pPr marL="457189" marR="0" lvl="0" indent="-457189" algn="l" defTabSz="609585" rtl="0" eaLnBrk="1" fontAlgn="auto" latinLnBrk="0" hangingPunct="1">
              <a:lnSpc>
                <a:spcPct val="100000"/>
              </a:lnSpc>
              <a:spcBef>
                <a:spcPct val="20000"/>
              </a:spcBef>
              <a:spcAft>
                <a:spcPts val="0"/>
              </a:spcAft>
              <a:buClrTx/>
              <a:buSzTx/>
              <a:buFont typeface="Wingdings" charset="2"/>
              <a:buChar char="Ø"/>
              <a:tabLst/>
              <a:defRPr/>
            </a:pPr>
            <a:r>
              <a:rPr lang="en-US" sz="2400" b="1" dirty="0">
                <a:solidFill>
                  <a:prstClr val="black"/>
                </a:solidFill>
                <a:latin typeface="Calibri"/>
              </a:rPr>
              <a:t>Ozone profile algorithm: heritage SAO OMI O</a:t>
            </a:r>
            <a:r>
              <a:rPr lang="en-US" sz="2400" b="1" baseline="-25000" dirty="0">
                <a:solidFill>
                  <a:prstClr val="black"/>
                </a:solidFill>
                <a:latin typeface="Calibri"/>
              </a:rPr>
              <a:t>3</a:t>
            </a:r>
            <a:r>
              <a:rPr lang="en-US" sz="2400" b="1" dirty="0">
                <a:solidFill>
                  <a:prstClr val="black"/>
                </a:solidFill>
                <a:latin typeface="Calibri"/>
              </a:rPr>
              <a:t> profile, using 290-340, 540-650 nm, retrieve O</a:t>
            </a:r>
            <a:r>
              <a:rPr lang="en-US" sz="2400" b="1" baseline="-25000" dirty="0">
                <a:solidFill>
                  <a:prstClr val="black"/>
                </a:solidFill>
                <a:latin typeface="Calibri"/>
              </a:rPr>
              <a:t>3</a:t>
            </a:r>
            <a:r>
              <a:rPr lang="en-US" sz="2400" b="1" dirty="0">
                <a:solidFill>
                  <a:prstClr val="black"/>
                </a:solidFill>
                <a:latin typeface="Calibri"/>
              </a:rPr>
              <a:t> profile at 24 layers, including total, stratospheric, tropospheric, and 0-2 km O</a:t>
            </a:r>
            <a:r>
              <a:rPr lang="en-US" sz="2400" b="1" baseline="-25000" dirty="0">
                <a:solidFill>
                  <a:prstClr val="black"/>
                </a:solidFill>
                <a:latin typeface="Calibri"/>
              </a:rPr>
              <a:t>3</a:t>
            </a:r>
          </a:p>
          <a:p>
            <a:r>
              <a:rPr lang="en-US" sz="2400" b="1" dirty="0"/>
              <a:t>Main L1-2 algorithms updates include:</a:t>
            </a:r>
          </a:p>
          <a:p>
            <a:pPr marL="914400" lvl="1">
              <a:spcBef>
                <a:spcPts val="0"/>
              </a:spcBef>
              <a:buFont typeface="Wingdings" pitchFamily="2" charset="2"/>
              <a:buChar char="ü"/>
            </a:pPr>
            <a:r>
              <a:rPr lang="en-US" sz="2000" dirty="0"/>
              <a:t>NASA GMAO’s GEOS-CF trace gas profiles and meteorology </a:t>
            </a:r>
          </a:p>
          <a:p>
            <a:pPr marL="914400" lvl="1">
              <a:spcBef>
                <a:spcPts val="0"/>
              </a:spcBef>
              <a:buFont typeface="Wingdings" pitchFamily="2" charset="2"/>
              <a:buChar char="ü"/>
            </a:pPr>
            <a:r>
              <a:rPr lang="en-US" sz="2000" dirty="0"/>
              <a:t>Hourly resolved monthly mean Geometry-dependent Lambertian Equivalent Reflectivity (GLER) climatology</a:t>
            </a:r>
          </a:p>
        </p:txBody>
      </p:sp>
      <p:sp>
        <p:nvSpPr>
          <p:cNvPr id="349" name="Google Shape;349;p9"/>
          <p:cNvSpPr txBox="1">
            <a:spLocks noGrp="1"/>
          </p:cNvSpPr>
          <p:nvPr>
            <p:ph type="title"/>
          </p:nvPr>
        </p:nvSpPr>
        <p:spPr>
          <a:xfrm>
            <a:off x="0" y="0"/>
            <a:ext cx="12192000" cy="975701"/>
          </a:xfrm>
        </p:spPr>
        <p:txBody>
          <a:bodyPr/>
          <a:lstStyle/>
          <a:p>
            <a:pPr lvl="0"/>
            <a:r>
              <a:rPr lang="en-US"/>
              <a:t>Science Algorithms</a:t>
            </a:r>
          </a:p>
        </p:txBody>
      </p:sp>
      <p:sp>
        <p:nvSpPr>
          <p:cNvPr id="4" name="Slide Number Placeholder 3">
            <a:extLst>
              <a:ext uri="{FF2B5EF4-FFF2-40B4-BE49-F238E27FC236}">
                <a16:creationId xmlns:a16="http://schemas.microsoft.com/office/drawing/2014/main" id="{8EFF4E15-C04F-4807-80D9-94AAA5C591E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46</a:t>
            </a:fld>
            <a:endParaRPr kumimoji="0" lang="en-US" sz="1600" b="0" i="0" u="none" strike="noStrike" kern="0" cap="none" spc="0" normalizeH="0" baseline="0" noProof="0" dirty="0">
              <a:ln>
                <a:noFill/>
              </a:ln>
              <a:solidFill>
                <a:prstClr val="black">
                  <a:tint val="75000"/>
                </a:prstClr>
              </a:solidFill>
              <a:effectLst/>
              <a:uLnTx/>
              <a:uFillTx/>
              <a:latin typeface="Arial"/>
              <a:cs typeface="Arial"/>
              <a:sym typeface="Arial"/>
            </a:endParaRPr>
          </a:p>
        </p:txBody>
      </p:sp>
    </p:spTree>
    <p:extLst>
      <p:ext uri="{BB962C8B-B14F-4D97-AF65-F5344CB8AC3E}">
        <p14:creationId xmlns:p14="http://schemas.microsoft.com/office/powerpoint/2010/main" val="3631027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97C03D88-187E-42EA-961A-2D859AE0061C}"/>
              </a:ext>
            </a:extLst>
          </p:cNvPr>
          <p:cNvSpPr>
            <a:spLocks noGrp="1"/>
          </p:cNvSpPr>
          <p:nvPr>
            <p:ph idx="1"/>
          </p:nvPr>
        </p:nvSpPr>
        <p:spPr>
          <a:xfrm>
            <a:off x="6391373" y="1114308"/>
            <a:ext cx="5800627" cy="3557251"/>
          </a:xfrm>
        </p:spPr>
        <p:txBody>
          <a:bodyPr/>
          <a:lstStyle/>
          <a:p>
            <a:pPr marL="227013" indent="-227013"/>
            <a:r>
              <a:rPr lang="en-US" sz="2200" dirty="0"/>
              <a:t>This example is for solar zenith angle =25, viewing zenith angle 45, relative azimuthal angle 86, Signal to noise Ratio (SNR) with 4 pixels coadded</a:t>
            </a:r>
          </a:p>
          <a:p>
            <a:pPr marL="227013" indent="-227013"/>
            <a:r>
              <a:rPr lang="en-US" sz="2200" dirty="0"/>
              <a:t>Add visible to improve retrieval sensitivity in the lower troposphere and help separate free tropospheric O</a:t>
            </a:r>
            <a:r>
              <a:rPr lang="en-US" sz="2200" baseline="-25000" dirty="0"/>
              <a:t>3</a:t>
            </a:r>
            <a:r>
              <a:rPr lang="en-US" sz="2200" dirty="0"/>
              <a:t> from boundary layer O</a:t>
            </a:r>
            <a:r>
              <a:rPr lang="en-US" sz="2200" baseline="-25000" dirty="0"/>
              <a:t>3</a:t>
            </a:r>
          </a:p>
          <a:p>
            <a:pPr marL="227013" indent="-227013"/>
            <a:r>
              <a:rPr lang="en-US" sz="2200" dirty="0"/>
              <a:t>Under ideal conditions: 3-5 total Degree of Freedom for Signal (DFS) with up to ~1.5 in the troposphere, and up to ~0.5 DFS in 0-2 km</a:t>
            </a:r>
          </a:p>
        </p:txBody>
      </p:sp>
      <p:sp>
        <p:nvSpPr>
          <p:cNvPr id="4" name="Title 3"/>
          <p:cNvSpPr>
            <a:spLocks noGrp="1"/>
          </p:cNvSpPr>
          <p:nvPr>
            <p:ph type="title"/>
          </p:nvPr>
        </p:nvSpPr>
        <p:spPr>
          <a:xfrm>
            <a:off x="0" y="0"/>
            <a:ext cx="12192000" cy="975701"/>
          </a:xfrm>
        </p:spPr>
        <p:txBody>
          <a:bodyPr/>
          <a:lstStyle/>
          <a:p>
            <a:r>
              <a:rPr lang="en-US"/>
              <a:t>Including Visible to Improve </a:t>
            </a:r>
            <a:br>
              <a:rPr lang="en-US"/>
            </a:br>
            <a:r>
              <a:rPr lang="en-US"/>
              <a:t>Tropospheric Ozone Retrieval Sensitivity</a:t>
            </a:r>
          </a:p>
        </p:txBody>
      </p:sp>
      <p:sp>
        <p:nvSpPr>
          <p:cNvPr id="2" name="Rectangle 1"/>
          <p:cNvSpPr/>
          <p:nvPr/>
        </p:nvSpPr>
        <p:spPr>
          <a:xfrm>
            <a:off x="0" y="4752601"/>
            <a:ext cx="12192000" cy="1744037"/>
          </a:xfrm>
          <a:prstGeom prst="rect">
            <a:avLst/>
          </a:prstGeom>
        </p:spPr>
        <p:txBody>
          <a:bodyPr/>
          <a:lstStyle/>
          <a:p>
            <a:pPr marL="227013" marR="0" lvl="0" indent="-227013" algn="l" defTabSz="609585" rtl="0" eaLnBrk="1" fontAlgn="auto" latinLnBrk="0" hangingPunct="1">
              <a:lnSpc>
                <a:spcPct val="100000"/>
              </a:lnSpc>
              <a:spcBef>
                <a:spcPts val="0"/>
              </a:spcBef>
              <a:spcAft>
                <a:spcPts val="0"/>
              </a:spcAft>
              <a:buClrTx/>
              <a:buSzTx/>
              <a:buFont typeface="Wingdings" charset="2"/>
              <a:buChar char="Ø"/>
              <a:tabLst/>
              <a:defRPr/>
            </a:pPr>
            <a:r>
              <a:rPr kumimoji="0" lang="en-US" sz="2000" b="0" i="0" u="none" strike="noStrike" kern="1200" cap="none" spc="0" normalizeH="0" baseline="0" noProof="0">
                <a:ln>
                  <a:noFill/>
                </a:ln>
                <a:solidFill>
                  <a:prstClr val="black"/>
                </a:solidFill>
                <a:effectLst/>
                <a:uLnTx/>
                <a:uFillTx/>
                <a:latin typeface="Calibri"/>
                <a:ea typeface="+mn-ea"/>
                <a:cs typeface="Arial"/>
                <a:sym typeface="Arial"/>
              </a:rPr>
              <a:t>Adapted from OMI (Liu et al., 2010): </a:t>
            </a:r>
            <a:r>
              <a:rPr kumimoji="0" lang="en-US" sz="2000" b="0" i="0" u="none" strike="noStrike" kern="1200" cap="none" spc="0" normalizeH="0" baseline="0" noProof="0">
                <a:ln>
                  <a:noFill/>
                </a:ln>
                <a:solidFill>
                  <a:srgbClr val="013589"/>
                </a:solidFill>
                <a:effectLst/>
                <a:uLnTx/>
                <a:uFillTx/>
                <a:latin typeface="Calibri"/>
                <a:ea typeface="+mn-ea"/>
                <a:cs typeface="Arial"/>
                <a:sym typeface="Arial"/>
              </a:rPr>
              <a:t>Spectral fitting + VLIDORT + Optimal Estimation (OE) from Fitting windows: 293-345 nm, 540-650 nm</a:t>
            </a:r>
          </a:p>
          <a:p>
            <a:pPr marL="227013" marR="0" lvl="0" indent="-227013" algn="l" defTabSz="609585" rtl="0" eaLnBrk="1" fontAlgn="auto" latinLnBrk="0" hangingPunct="1">
              <a:lnSpc>
                <a:spcPct val="100000"/>
              </a:lnSpc>
              <a:spcBef>
                <a:spcPts val="0"/>
              </a:spcBef>
              <a:spcAft>
                <a:spcPts val="0"/>
              </a:spcAft>
              <a:buClrTx/>
              <a:buSzTx/>
              <a:buFont typeface="Wingdings" charset="2"/>
              <a:buChar char="Ø"/>
              <a:tabLst/>
              <a:defRPr/>
            </a:pPr>
            <a:r>
              <a:rPr kumimoji="0" lang="en-US" sz="2000" b="0" i="0" u="none" strike="noStrike" kern="1200" cap="none" spc="0" normalizeH="0" baseline="0" noProof="0">
                <a:ln>
                  <a:noFill/>
                </a:ln>
                <a:solidFill>
                  <a:prstClr val="black"/>
                </a:solidFill>
                <a:effectLst/>
                <a:uLnTx/>
                <a:uFillTx/>
                <a:latin typeface="Calibri"/>
                <a:ea typeface="+mn-ea"/>
                <a:cs typeface="Arial"/>
                <a:sym typeface="Arial"/>
              </a:rPr>
              <a:t>Retrieve partial O</a:t>
            </a:r>
            <a:r>
              <a:rPr kumimoji="0" lang="en-US" sz="2000" b="0" i="0" u="none" strike="noStrike" kern="1200" cap="none" spc="0" normalizeH="0" baseline="-25000" noProof="0">
                <a:ln>
                  <a:noFill/>
                </a:ln>
                <a:solidFill>
                  <a:prstClr val="black"/>
                </a:solidFill>
                <a:effectLst/>
                <a:uLnTx/>
                <a:uFillTx/>
                <a:latin typeface="Calibri"/>
                <a:ea typeface="+mn-ea"/>
                <a:cs typeface="Arial"/>
                <a:sym typeface="Arial"/>
              </a:rPr>
              <a:t>3</a:t>
            </a:r>
            <a:r>
              <a:rPr kumimoji="0" lang="en-US" sz="2000" b="0" i="0" u="none" strike="noStrike" kern="1200" cap="none" spc="0" normalizeH="0" baseline="0" noProof="0">
                <a:ln>
                  <a:noFill/>
                </a:ln>
                <a:solidFill>
                  <a:prstClr val="black"/>
                </a:solidFill>
                <a:effectLst/>
                <a:uLnTx/>
                <a:uFillTx/>
                <a:latin typeface="Calibri"/>
                <a:ea typeface="+mn-ea"/>
                <a:cs typeface="Arial"/>
                <a:sym typeface="Arial"/>
              </a:rPr>
              <a:t> columns at ~24 layers (bottom layer is 0-2 km above the surface) as well as total, stratospheric, and tropospheric O</a:t>
            </a:r>
            <a:r>
              <a:rPr kumimoji="0" lang="en-US" sz="2000" b="0" i="0" u="none" strike="noStrike" kern="1200" cap="none" spc="0" normalizeH="0" baseline="-25000" noProof="0">
                <a:ln>
                  <a:noFill/>
                </a:ln>
                <a:solidFill>
                  <a:prstClr val="black"/>
                </a:solidFill>
                <a:effectLst/>
                <a:uLnTx/>
                <a:uFillTx/>
                <a:latin typeface="Calibri"/>
                <a:ea typeface="+mn-ea"/>
                <a:cs typeface="Arial"/>
                <a:sym typeface="Arial"/>
              </a:rPr>
              <a:t>3</a:t>
            </a:r>
            <a:r>
              <a:rPr kumimoji="0" lang="en-US" sz="2000" b="0" i="0" u="none" strike="noStrike" kern="1200" cap="none" spc="0" normalizeH="0" baseline="0" noProof="0">
                <a:ln>
                  <a:noFill/>
                </a:ln>
                <a:solidFill>
                  <a:prstClr val="black"/>
                </a:solidFill>
                <a:effectLst/>
                <a:uLnTx/>
                <a:uFillTx/>
                <a:latin typeface="Calibri"/>
                <a:ea typeface="+mn-ea"/>
                <a:cs typeface="Arial"/>
                <a:sym typeface="Arial"/>
              </a:rPr>
              <a:t> columns, other trace gases, and auxiliary parameters. </a:t>
            </a:r>
          </a:p>
          <a:p>
            <a:pPr marL="227013" marR="0" lvl="0" indent="-227013" algn="l" defTabSz="609585" rtl="0" eaLnBrk="1" fontAlgn="auto" latinLnBrk="0" hangingPunct="1">
              <a:lnSpc>
                <a:spcPct val="100000"/>
              </a:lnSpc>
              <a:spcBef>
                <a:spcPts val="0"/>
              </a:spcBef>
              <a:spcAft>
                <a:spcPts val="0"/>
              </a:spcAft>
              <a:buClrTx/>
              <a:buSzTx/>
              <a:buFont typeface="Wingdings" charset="2"/>
              <a:buChar char="Ø"/>
              <a:tabLst/>
              <a:defRPr/>
            </a:pPr>
            <a:r>
              <a:rPr kumimoji="0" lang="en-US" sz="2000" b="0" i="0" u="none" strike="noStrike" kern="1200" cap="none" spc="0" normalizeH="0" baseline="0" noProof="0">
                <a:ln>
                  <a:noFill/>
                </a:ln>
                <a:solidFill>
                  <a:prstClr val="black"/>
                </a:solidFill>
                <a:effectLst/>
                <a:uLnTx/>
                <a:uFillTx/>
                <a:latin typeface="Calibri"/>
                <a:ea typeface="+mn-ea"/>
                <a:cs typeface="Arial"/>
                <a:sym typeface="Arial"/>
              </a:rPr>
              <a:t>A priori: a combination of tropopause-based climatology (</a:t>
            </a:r>
            <a:r>
              <a:rPr kumimoji="0" lang="en-US" sz="2000" b="0" i="0" u="none" strike="noStrike" kern="1200" cap="none" spc="0" normalizeH="0" baseline="0" noProof="0" err="1">
                <a:ln>
                  <a:noFill/>
                </a:ln>
                <a:solidFill>
                  <a:prstClr val="black"/>
                </a:solidFill>
                <a:effectLst/>
                <a:uLnTx/>
                <a:uFillTx/>
                <a:latin typeface="Calibri"/>
                <a:ea typeface="+mn-ea"/>
                <a:cs typeface="Arial"/>
                <a:sym typeface="Arial"/>
              </a:rPr>
              <a:t>Bak</a:t>
            </a:r>
            <a:r>
              <a:rPr kumimoji="0" lang="en-US" sz="2000" b="0" i="0" u="none" strike="noStrike" kern="1200" cap="none" spc="0" normalizeH="0" baseline="0" noProof="0">
                <a:ln>
                  <a:noFill/>
                </a:ln>
                <a:solidFill>
                  <a:prstClr val="black"/>
                </a:solidFill>
                <a:effectLst/>
                <a:uLnTx/>
                <a:uFillTx/>
                <a:latin typeface="Calibri"/>
                <a:ea typeface="+mn-ea"/>
                <a:cs typeface="Arial"/>
                <a:sym typeface="Arial"/>
              </a:rPr>
              <a:t> et al., 2013) with diurnally-resolved GEOS-CF data</a:t>
            </a:r>
          </a:p>
        </p:txBody>
      </p:sp>
      <p:pic>
        <p:nvPicPr>
          <p:cNvPr id="8" name="Picture 7">
            <a:extLst>
              <a:ext uri="{FF2B5EF4-FFF2-40B4-BE49-F238E27FC236}">
                <a16:creationId xmlns:a16="http://schemas.microsoft.com/office/drawing/2014/main" id="{908494AD-B0DF-AC4C-B3E4-DAA94276FBA5}"/>
              </a:ext>
            </a:extLst>
          </p:cNvPr>
          <p:cNvPicPr>
            <a:picLocks noChangeAspect="1"/>
          </p:cNvPicPr>
          <p:nvPr/>
        </p:nvPicPr>
        <p:blipFill rotWithShape="1">
          <a:blip r:embed="rId3">
            <a:extLst>
              <a:ext uri="{28A0092B-C50C-407E-A947-70E740481C1C}">
                <a14:useLocalDpi xmlns:a14="http://schemas.microsoft.com/office/drawing/2010/main" val="0"/>
              </a:ext>
            </a:extLst>
          </a:blip>
          <a:srcRect l="8691" t="37404" r="17167" b="24503"/>
          <a:stretch/>
        </p:blipFill>
        <p:spPr bwMode="auto">
          <a:xfrm>
            <a:off x="431460" y="1068607"/>
            <a:ext cx="6101315" cy="3699584"/>
          </a:xfrm>
          <a:prstGeom prst="rect">
            <a:avLst/>
          </a:prstGeom>
          <a:ln>
            <a:noFill/>
          </a:ln>
          <a:extLst>
            <a:ext uri="{FAA26D3D-D897-4be2-8F04-BA451C77F1D7}">
              <ma14:placeholderFlag xmlns:ma14="http://schemas.microsoft.com/office/mac/drawingml/2011/main" xmlns=""/>
            </a:ext>
            <a:ext uri="{53640926-AAD7-44d8-BBD7-CCE9431645EC}">
              <a14:shadowObscured xmlns:a14="http://schemas.microsoft.com/office/drawing/2010/main" xmlns=""/>
            </a:ext>
          </a:extLst>
        </p:spPr>
      </p:pic>
      <p:sp>
        <p:nvSpPr>
          <p:cNvPr id="3" name="Slide Number Placeholder 2">
            <a:extLst>
              <a:ext uri="{FF2B5EF4-FFF2-40B4-BE49-F238E27FC236}">
                <a16:creationId xmlns:a16="http://schemas.microsoft.com/office/drawing/2014/main" id="{27EB93FC-3D49-4271-8A60-E1B64CFC5B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47</a:t>
            </a:fld>
            <a:endParaRPr kumimoji="0" lang="en-US" sz="1600" b="0" i="0" u="none" strike="noStrike" kern="0" cap="none" spc="0" normalizeH="0" baseline="0" noProof="0">
              <a:ln>
                <a:noFill/>
              </a:ln>
              <a:solidFill>
                <a:prstClr val="black">
                  <a:tint val="75000"/>
                </a:prstClr>
              </a:solidFill>
              <a:effectLst/>
              <a:uLnTx/>
              <a:uFillTx/>
              <a:latin typeface="Arial"/>
              <a:cs typeface="Arial"/>
              <a:sym typeface="Arial"/>
            </a:endParaRPr>
          </a:p>
        </p:txBody>
      </p:sp>
    </p:spTree>
    <p:extLst>
      <p:ext uri="{BB962C8B-B14F-4D97-AF65-F5344CB8AC3E}">
        <p14:creationId xmlns:p14="http://schemas.microsoft.com/office/powerpoint/2010/main" val="14609663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0A7252A-0E29-9DB4-EF8A-D73D8050670F}"/>
              </a:ext>
            </a:extLst>
          </p:cNvPr>
          <p:cNvPicPr>
            <a:picLocks noChangeAspect="1"/>
          </p:cNvPicPr>
          <p:nvPr/>
        </p:nvPicPr>
        <p:blipFill>
          <a:blip r:embed="rId2"/>
          <a:stretch>
            <a:fillRect/>
          </a:stretch>
        </p:blipFill>
        <p:spPr>
          <a:xfrm>
            <a:off x="1348468" y="1050053"/>
            <a:ext cx="9797141" cy="5878285"/>
          </a:xfrm>
          <a:prstGeom prst="rect">
            <a:avLst/>
          </a:prstGeom>
        </p:spPr>
      </p:pic>
      <p:sp>
        <p:nvSpPr>
          <p:cNvPr id="5" name="TextBox 4">
            <a:extLst>
              <a:ext uri="{FF2B5EF4-FFF2-40B4-BE49-F238E27FC236}">
                <a16:creationId xmlns:a16="http://schemas.microsoft.com/office/drawing/2014/main" id="{F885432F-1FB7-1C02-098A-8BC096C53145}"/>
              </a:ext>
            </a:extLst>
          </p:cNvPr>
          <p:cNvSpPr txBox="1"/>
          <p:nvPr/>
        </p:nvSpPr>
        <p:spPr>
          <a:xfrm>
            <a:off x="-1" y="198511"/>
            <a:ext cx="12182783"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n-ea"/>
                <a:cs typeface="+mn-cs"/>
              </a:rPr>
              <a:t>TEMPO Observation of Solar Eclipse</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9" name="Slide Number Placeholder 5">
            <a:extLst>
              <a:ext uri="{FF2B5EF4-FFF2-40B4-BE49-F238E27FC236}">
                <a16:creationId xmlns:a16="http://schemas.microsoft.com/office/drawing/2014/main" id="{506B5C9D-8359-7771-2F4B-D55EE54AF9B5}"/>
              </a:ext>
            </a:extLst>
          </p:cNvPr>
          <p:cNvSpPr>
            <a:spLocks noGrp="1"/>
          </p:cNvSpPr>
          <p:nvPr>
            <p:ph type="sldNum" sz="quarter" idx="12"/>
          </p:nvPr>
        </p:nvSpPr>
        <p:spPr>
          <a:xfrm>
            <a:off x="9448800" y="6621140"/>
            <a:ext cx="2743200" cy="182880"/>
          </a:xfrm>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48</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
        <p:nvSpPr>
          <p:cNvPr id="3" name="TextBox 2">
            <a:extLst>
              <a:ext uri="{FF2B5EF4-FFF2-40B4-BE49-F238E27FC236}">
                <a16:creationId xmlns:a16="http://schemas.microsoft.com/office/drawing/2014/main" id="{A10D4BAF-C08E-32D1-F85E-AE6015D7F5FC}"/>
              </a:ext>
            </a:extLst>
          </p:cNvPr>
          <p:cNvSpPr txBox="1"/>
          <p:nvPr/>
        </p:nvSpPr>
        <p:spPr>
          <a:xfrm>
            <a:off x="5139747" y="6609157"/>
            <a:ext cx="2214581" cy="338554"/>
          </a:xfrm>
          <a:prstGeom prst="rect">
            <a:avLst/>
          </a:prstGeom>
          <a:noFill/>
        </p:spPr>
        <p:txBody>
          <a:bodyPr wrap="none" rtlCol="0">
            <a:spAutoFit/>
          </a:bodyPr>
          <a:lstStyle/>
          <a:p>
            <a:r>
              <a:rPr lang="en-US" sz="1600" dirty="0"/>
              <a:t>[Credit: </a:t>
            </a:r>
            <a:r>
              <a:rPr lang="en-US" sz="1600" dirty="0" err="1"/>
              <a:t>Heesung</a:t>
            </a:r>
            <a:r>
              <a:rPr lang="en-US" sz="1600" dirty="0"/>
              <a:t> Chong]</a:t>
            </a:r>
          </a:p>
        </p:txBody>
      </p:sp>
    </p:spTree>
    <p:extLst>
      <p:ext uri="{BB962C8B-B14F-4D97-AF65-F5344CB8AC3E}">
        <p14:creationId xmlns:p14="http://schemas.microsoft.com/office/powerpoint/2010/main" val="16614666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FA5D90F-524B-41BE-9EAB-CE89211F4C72}"/>
              </a:ext>
            </a:extLst>
          </p:cNvPr>
          <p:cNvSpPr>
            <a:spLocks noGrp="1"/>
          </p:cNvSpPr>
          <p:nvPr>
            <p:ph idx="1"/>
          </p:nvPr>
        </p:nvSpPr>
        <p:spPr>
          <a:xfrm>
            <a:off x="0" y="978916"/>
            <a:ext cx="12192000" cy="5879084"/>
          </a:xfrm>
        </p:spPr>
        <p:txBody>
          <a:bodyPr/>
          <a:lstStyle/>
          <a:p>
            <a:pPr>
              <a:spcBef>
                <a:spcPts val="1200"/>
              </a:spcBef>
            </a:pPr>
            <a:r>
              <a:rPr lang="en-US" sz="2400" b="1" dirty="0">
                <a:solidFill>
                  <a:srgbClr val="002060"/>
                </a:solidFill>
                <a:latin typeface="+mj-lt"/>
              </a:rPr>
              <a:t>First Light NO</a:t>
            </a:r>
            <a:r>
              <a:rPr lang="en-US" sz="2400" b="1" baseline="-25000" dirty="0">
                <a:solidFill>
                  <a:srgbClr val="002060"/>
                </a:solidFill>
                <a:latin typeface="+mj-lt"/>
              </a:rPr>
              <a:t>2</a:t>
            </a:r>
            <a:r>
              <a:rPr lang="en-US" sz="2400" b="1" dirty="0">
                <a:solidFill>
                  <a:srgbClr val="002060"/>
                </a:solidFill>
                <a:latin typeface="+mj-lt"/>
              </a:rPr>
              <a:t> Images Release (8/24): updates to pre-launch (SDPC v4.0) (offline/development):</a:t>
            </a:r>
          </a:p>
          <a:p>
            <a:pPr lvl="1">
              <a:spcBef>
                <a:spcPts val="0"/>
              </a:spcBef>
              <a:buFont typeface="Wingdings" pitchFamily="2" charset="2"/>
              <a:buChar char="ü"/>
            </a:pPr>
            <a:r>
              <a:rPr lang="en-US" sz="2000" b="1" dirty="0">
                <a:solidFill>
                  <a:srgbClr val="00B0F0"/>
                </a:solidFill>
                <a:latin typeface="+mj-lt"/>
              </a:rPr>
              <a:t>Use initial wavelength grid for radiance from calibrated first light working solar irradiance</a:t>
            </a:r>
          </a:p>
          <a:p>
            <a:pPr lvl="1">
              <a:spcBef>
                <a:spcPts val="0"/>
              </a:spcBef>
              <a:buFont typeface="Wingdings" pitchFamily="2" charset="2"/>
              <a:buChar char="ü"/>
            </a:pPr>
            <a:r>
              <a:rPr lang="en-US" sz="2000" b="1" dirty="0">
                <a:solidFill>
                  <a:srgbClr val="00B0F0"/>
                </a:solidFill>
                <a:latin typeface="+mj-lt"/>
              </a:rPr>
              <a:t>No straylight correction and polarization correction</a:t>
            </a:r>
          </a:p>
          <a:p>
            <a:pPr lvl="1">
              <a:spcBef>
                <a:spcPts val="0"/>
              </a:spcBef>
              <a:buFont typeface="Wingdings" pitchFamily="2" charset="2"/>
              <a:buChar char="ü"/>
            </a:pPr>
            <a:r>
              <a:rPr lang="en-US" sz="2000" b="1" dirty="0">
                <a:solidFill>
                  <a:srgbClr val="00B050"/>
                </a:solidFill>
                <a:latin typeface="+mj-lt"/>
              </a:rPr>
              <a:t>Optimized Image Navigation and Registration (INR) for first light</a:t>
            </a:r>
          </a:p>
          <a:p>
            <a:pPr lvl="1">
              <a:spcBef>
                <a:spcPts val="0"/>
              </a:spcBef>
              <a:buFont typeface="Wingdings" pitchFamily="2" charset="2"/>
              <a:buChar char="ü"/>
            </a:pPr>
            <a:r>
              <a:rPr lang="en-US" sz="2000" b="1" dirty="0">
                <a:solidFill>
                  <a:srgbClr val="00B050"/>
                </a:solidFill>
                <a:latin typeface="+mj-lt"/>
              </a:rPr>
              <a:t>Optimization to clouds &amp; NO</a:t>
            </a:r>
            <a:r>
              <a:rPr lang="en-US" sz="2000" b="1" baseline="-25000" dirty="0">
                <a:solidFill>
                  <a:srgbClr val="00B050"/>
                </a:solidFill>
                <a:latin typeface="+mj-lt"/>
              </a:rPr>
              <a:t>2</a:t>
            </a:r>
            <a:r>
              <a:rPr lang="en-US" sz="2000" b="1" dirty="0">
                <a:solidFill>
                  <a:srgbClr val="00B050"/>
                </a:solidFill>
                <a:latin typeface="+mj-lt"/>
              </a:rPr>
              <a:t> algorithms</a:t>
            </a:r>
          </a:p>
          <a:p>
            <a:pPr>
              <a:spcBef>
                <a:spcPts val="600"/>
              </a:spcBef>
            </a:pPr>
            <a:r>
              <a:rPr lang="en-US" sz="2400" b="1" dirty="0">
                <a:solidFill>
                  <a:srgbClr val="002060"/>
                </a:solidFill>
                <a:latin typeface="+mj-lt"/>
              </a:rPr>
              <a:t>First official SDPC update: SDPC v4.1 (V1 data products) approved on 10/16, operational on 10/17, L0-1b, cloud, NO</a:t>
            </a:r>
            <a:r>
              <a:rPr lang="en-US" sz="2400" b="1" baseline="-25000" dirty="0">
                <a:solidFill>
                  <a:srgbClr val="002060"/>
                </a:solidFill>
                <a:latin typeface="+mj-lt"/>
              </a:rPr>
              <a:t>2</a:t>
            </a:r>
            <a:r>
              <a:rPr lang="en-US" sz="2400" b="1" dirty="0">
                <a:solidFill>
                  <a:srgbClr val="002060"/>
                </a:solidFill>
                <a:latin typeface="+mj-lt"/>
              </a:rPr>
              <a:t>, HCHO, total O</a:t>
            </a:r>
            <a:r>
              <a:rPr lang="en-US" sz="2400" b="1" baseline="-25000" dirty="0">
                <a:solidFill>
                  <a:srgbClr val="002060"/>
                </a:solidFill>
                <a:latin typeface="+mj-lt"/>
              </a:rPr>
              <a:t>3</a:t>
            </a:r>
            <a:r>
              <a:rPr lang="en-US" sz="2400" b="1" dirty="0">
                <a:solidFill>
                  <a:srgbClr val="002060"/>
                </a:solidFill>
                <a:latin typeface="+mj-lt"/>
              </a:rPr>
              <a:t> produced and sent to ASDC</a:t>
            </a:r>
            <a:endParaRPr lang="en-US" sz="2400" b="1" baseline="-25000" dirty="0">
              <a:solidFill>
                <a:srgbClr val="002060"/>
              </a:solidFill>
              <a:latin typeface="+mj-lt"/>
            </a:endParaRPr>
          </a:p>
          <a:p>
            <a:pPr lvl="1">
              <a:spcBef>
                <a:spcPts val="0"/>
              </a:spcBef>
              <a:buFont typeface="Wingdings" pitchFamily="2" charset="2"/>
              <a:buChar char="ü"/>
            </a:pPr>
            <a:r>
              <a:rPr lang="en-US" sz="2000" b="1" dirty="0">
                <a:solidFill>
                  <a:srgbClr val="00B050"/>
                </a:solidFill>
                <a:latin typeface="+mj-lt"/>
              </a:rPr>
              <a:t>INR: working well meeting science requirements.</a:t>
            </a:r>
          </a:p>
          <a:p>
            <a:pPr lvl="1">
              <a:spcBef>
                <a:spcPts val="0"/>
              </a:spcBef>
              <a:buFont typeface="Wingdings" pitchFamily="2" charset="2"/>
              <a:buChar char="ü"/>
            </a:pPr>
            <a:r>
              <a:rPr lang="en-US" sz="2000" b="1" dirty="0">
                <a:solidFill>
                  <a:srgbClr val="00B0F0"/>
                </a:solidFill>
                <a:latin typeface="+mj-lt"/>
              </a:rPr>
              <a:t>L0-1b: gain/non-linearity, bad pixel map, improved saturation flagging, Octant phase (odd/even)</a:t>
            </a:r>
          </a:p>
          <a:p>
            <a:pPr lvl="1">
              <a:spcBef>
                <a:spcPts val="0"/>
              </a:spcBef>
              <a:buFont typeface="Wingdings" pitchFamily="2" charset="2"/>
              <a:buChar char="ü"/>
            </a:pPr>
            <a:r>
              <a:rPr lang="en-US" sz="2000" b="1" dirty="0">
                <a:solidFill>
                  <a:srgbClr val="00B0F0"/>
                </a:solidFill>
                <a:latin typeface="+mj-lt"/>
              </a:rPr>
              <a:t>Further optimization in cloud and NO</a:t>
            </a:r>
            <a:r>
              <a:rPr lang="en-US" sz="2000" b="1" baseline="-25000" dirty="0">
                <a:solidFill>
                  <a:srgbClr val="00B0F0"/>
                </a:solidFill>
                <a:latin typeface="+mj-lt"/>
              </a:rPr>
              <a:t>2</a:t>
            </a:r>
          </a:p>
          <a:p>
            <a:pPr lvl="1">
              <a:spcBef>
                <a:spcPts val="0"/>
              </a:spcBef>
              <a:buFont typeface="Wingdings" pitchFamily="2" charset="2"/>
              <a:buChar char="ü"/>
            </a:pPr>
            <a:r>
              <a:rPr lang="en-US" sz="2000" b="1" dirty="0">
                <a:solidFill>
                  <a:srgbClr val="00B050"/>
                </a:solidFill>
                <a:latin typeface="+mj-lt"/>
              </a:rPr>
              <a:t>Major changes to HCHO: radiance reference, and background/reference correction</a:t>
            </a:r>
          </a:p>
          <a:p>
            <a:pPr lvl="1">
              <a:spcBef>
                <a:spcPts val="0"/>
              </a:spcBef>
              <a:buFont typeface="Wingdings" pitchFamily="2" charset="2"/>
              <a:buChar char="ü"/>
            </a:pPr>
            <a:r>
              <a:rPr lang="en-US" sz="2000" b="1" dirty="0">
                <a:solidFill>
                  <a:srgbClr val="00B0F0"/>
                </a:solidFill>
                <a:latin typeface="+mj-lt"/>
              </a:rPr>
              <a:t>O</a:t>
            </a:r>
            <a:r>
              <a:rPr lang="en-US" sz="2000" b="1" baseline="-25000" dirty="0">
                <a:solidFill>
                  <a:srgbClr val="00B0F0"/>
                </a:solidFill>
                <a:latin typeface="+mj-lt"/>
              </a:rPr>
              <a:t>3</a:t>
            </a:r>
            <a:r>
              <a:rPr lang="en-US" sz="2000" b="1" dirty="0">
                <a:solidFill>
                  <a:srgbClr val="00B0F0"/>
                </a:solidFill>
                <a:latin typeface="+mj-lt"/>
              </a:rPr>
              <a:t> profile not ready due to absolute radiometric calibration</a:t>
            </a:r>
          </a:p>
          <a:p>
            <a:pPr>
              <a:spcBef>
                <a:spcPts val="600"/>
              </a:spcBef>
            </a:pPr>
            <a:r>
              <a:rPr lang="en-US" sz="2400" b="1" dirty="0">
                <a:solidFill>
                  <a:srgbClr val="002060"/>
                </a:solidFill>
                <a:latin typeface="+mj-lt"/>
              </a:rPr>
              <a:t>SDPC v4.2 (V1): approved on 11/17, operational on 11/18</a:t>
            </a:r>
            <a:endParaRPr lang="en-US" sz="2400" b="1" baseline="-25000" dirty="0">
              <a:solidFill>
                <a:srgbClr val="002060"/>
              </a:solidFill>
              <a:latin typeface="+mj-lt"/>
            </a:endParaRPr>
          </a:p>
          <a:p>
            <a:pPr lvl="1">
              <a:spcBef>
                <a:spcPts val="0"/>
              </a:spcBef>
              <a:buFont typeface="Wingdings" pitchFamily="2" charset="2"/>
              <a:buChar char="ü"/>
            </a:pPr>
            <a:r>
              <a:rPr lang="en-US" sz="2000" b="1" dirty="0">
                <a:solidFill>
                  <a:srgbClr val="00B050"/>
                </a:solidFill>
                <a:latin typeface="+mj-lt"/>
              </a:rPr>
              <a:t>INR: remove UV/Visible biases, accurate at subpixel level, tested to work for special observation</a:t>
            </a:r>
          </a:p>
          <a:p>
            <a:pPr lvl="1">
              <a:spcBef>
                <a:spcPts val="0"/>
              </a:spcBef>
              <a:buFont typeface="Wingdings" pitchFamily="2" charset="2"/>
              <a:buChar char="ü"/>
            </a:pPr>
            <a:r>
              <a:rPr lang="en-US" sz="2000" b="1" dirty="0">
                <a:solidFill>
                  <a:srgbClr val="00B0F0"/>
                </a:solidFill>
                <a:latin typeface="+mj-lt"/>
              </a:rPr>
              <a:t>Data processing pipeline: more robust, automatically recover from INR crash, other minor updates</a:t>
            </a:r>
          </a:p>
          <a:p>
            <a:pPr lvl="1">
              <a:spcBef>
                <a:spcPts val="0"/>
              </a:spcBef>
              <a:buFont typeface="Wingdings" pitchFamily="2" charset="2"/>
              <a:buChar char="ü"/>
            </a:pPr>
            <a:r>
              <a:rPr lang="en-US" sz="2000" b="1" dirty="0">
                <a:solidFill>
                  <a:srgbClr val="00B0F0"/>
                </a:solidFill>
                <a:latin typeface="+mj-lt"/>
              </a:rPr>
              <a:t>Used to reprocess TEMPO commissioning observations</a:t>
            </a:r>
          </a:p>
        </p:txBody>
      </p:sp>
      <p:sp>
        <p:nvSpPr>
          <p:cNvPr id="4" name="Title 3">
            <a:extLst>
              <a:ext uri="{FF2B5EF4-FFF2-40B4-BE49-F238E27FC236}">
                <a16:creationId xmlns:a16="http://schemas.microsoft.com/office/drawing/2014/main" id="{A1C40668-CC3F-42C3-A5F8-8A916571786A}"/>
              </a:ext>
            </a:extLst>
          </p:cNvPr>
          <p:cNvSpPr>
            <a:spLocks noGrp="1"/>
          </p:cNvSpPr>
          <p:nvPr>
            <p:ph type="title"/>
          </p:nvPr>
        </p:nvSpPr>
        <p:spPr>
          <a:xfrm>
            <a:off x="0" y="-16930"/>
            <a:ext cx="12192000" cy="975701"/>
          </a:xfrm>
        </p:spPr>
        <p:txBody>
          <a:bodyPr/>
          <a:lstStyle/>
          <a:p>
            <a:r>
              <a:rPr lang="en-US" dirty="0"/>
              <a:t>Algorithm/Data Products </a:t>
            </a:r>
            <a:br>
              <a:rPr lang="en-US" dirty="0"/>
            </a:br>
            <a:r>
              <a:rPr lang="en-US" dirty="0"/>
              <a:t>Development Timeline</a:t>
            </a:r>
          </a:p>
        </p:txBody>
      </p:sp>
      <p:sp>
        <p:nvSpPr>
          <p:cNvPr id="6" name="Slide Number Placeholder 5">
            <a:extLst>
              <a:ext uri="{FF2B5EF4-FFF2-40B4-BE49-F238E27FC236}">
                <a16:creationId xmlns:a16="http://schemas.microsoft.com/office/drawing/2014/main" id="{2637A79F-17A5-46EC-AB6D-07DA149B890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49</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Tree>
    <p:extLst>
      <p:ext uri="{BB962C8B-B14F-4D97-AF65-F5344CB8AC3E}">
        <p14:creationId xmlns:p14="http://schemas.microsoft.com/office/powerpoint/2010/main" val="246592373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FA5D90F-524B-41BE-9EAB-CE89211F4C72}"/>
              </a:ext>
            </a:extLst>
          </p:cNvPr>
          <p:cNvSpPr>
            <a:spLocks noGrp="1"/>
          </p:cNvSpPr>
          <p:nvPr>
            <p:ph idx="1"/>
          </p:nvPr>
        </p:nvSpPr>
        <p:spPr>
          <a:xfrm>
            <a:off x="0" y="975701"/>
            <a:ext cx="12192000" cy="2050079"/>
          </a:xfrm>
        </p:spPr>
        <p:txBody>
          <a:bodyPr/>
          <a:lstStyle/>
          <a:p>
            <a:pPr>
              <a:spcBef>
                <a:spcPts val="1200"/>
              </a:spcBef>
            </a:pPr>
            <a:r>
              <a:rPr lang="en-US" sz="2400" b="1" dirty="0">
                <a:solidFill>
                  <a:srgbClr val="002060"/>
                </a:solidFill>
                <a:latin typeface="+mj-lt"/>
              </a:rPr>
              <a:t>SDPC v4.3 (V2) &amp; Level 1 release: approved on 2/23/2024, operational 2/26/2024</a:t>
            </a:r>
          </a:p>
          <a:p>
            <a:pPr lvl="1">
              <a:spcBef>
                <a:spcPts val="0"/>
              </a:spcBef>
              <a:buFont typeface="Wingdings" pitchFamily="2" charset="2"/>
              <a:buChar char="ü"/>
            </a:pPr>
            <a:r>
              <a:rPr lang="en-US" sz="2200" b="1" dirty="0">
                <a:solidFill>
                  <a:srgbClr val="00B0F0"/>
                </a:solidFill>
                <a:latin typeface="+mj-lt"/>
              </a:rPr>
              <a:t>Level 1 Beta Public Release: </a:t>
            </a:r>
          </a:p>
          <a:p>
            <a:pPr lvl="2">
              <a:spcBef>
                <a:spcPts val="0"/>
              </a:spcBef>
              <a:buFont typeface="Wingdings" pitchFamily="2" charset="2"/>
              <a:buChar char="v"/>
            </a:pPr>
            <a:r>
              <a:rPr lang="en-US" sz="2000" b="1" dirty="0">
                <a:solidFill>
                  <a:srgbClr val="00B050"/>
                </a:solidFill>
                <a:latin typeface="+mj-lt"/>
              </a:rPr>
              <a:t>Scattering angle dependent BTDF correction, removing time- and across-track dependent biases</a:t>
            </a:r>
          </a:p>
          <a:p>
            <a:pPr lvl="2">
              <a:spcBef>
                <a:spcPts val="0"/>
              </a:spcBef>
              <a:buFont typeface="Wingdings" pitchFamily="2" charset="2"/>
              <a:buChar char="v"/>
            </a:pPr>
            <a:r>
              <a:rPr lang="en-US" sz="2000" b="1" dirty="0">
                <a:solidFill>
                  <a:srgbClr val="00B050"/>
                </a:solidFill>
                <a:latin typeface="+mj-lt"/>
              </a:rPr>
              <a:t>Improved CCD image processing steps (electronic offset correction, smear correction, dark current correction after accounting for temperature dependence) </a:t>
            </a:r>
          </a:p>
          <a:p>
            <a:pPr lvl="2">
              <a:spcBef>
                <a:spcPts val="0"/>
              </a:spcBef>
              <a:buFont typeface="Wingdings" pitchFamily="2" charset="2"/>
              <a:buChar char="v"/>
            </a:pPr>
            <a:r>
              <a:rPr lang="en-US" sz="2000" b="1" dirty="0">
                <a:solidFill>
                  <a:srgbClr val="7030A0"/>
                </a:solidFill>
                <a:latin typeface="+mj-lt"/>
              </a:rPr>
              <a:t>Improved solar wavelength calibration, use latest solar irradiance wavelength for radiance </a:t>
            </a:r>
          </a:p>
        </p:txBody>
      </p:sp>
      <p:sp>
        <p:nvSpPr>
          <p:cNvPr id="6" name="Slide Number Placeholder 5">
            <a:extLst>
              <a:ext uri="{FF2B5EF4-FFF2-40B4-BE49-F238E27FC236}">
                <a16:creationId xmlns:a16="http://schemas.microsoft.com/office/drawing/2014/main" id="{2637A79F-17A5-46EC-AB6D-07DA149B890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50</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
        <p:nvSpPr>
          <p:cNvPr id="7" name="Title 3">
            <a:extLst>
              <a:ext uri="{FF2B5EF4-FFF2-40B4-BE49-F238E27FC236}">
                <a16:creationId xmlns:a16="http://schemas.microsoft.com/office/drawing/2014/main" id="{50E2B7AC-5F3E-A1D9-E487-DCF7E2EFD82C}"/>
              </a:ext>
            </a:extLst>
          </p:cNvPr>
          <p:cNvSpPr txBox="1">
            <a:spLocks/>
          </p:cNvSpPr>
          <p:nvPr/>
        </p:nvSpPr>
        <p:spPr>
          <a:xfrm>
            <a:off x="0" y="0"/>
            <a:ext cx="12192000" cy="975701"/>
          </a:xfrm>
          <a:prstGeom prst="rect">
            <a:avLst/>
          </a:prstGeom>
        </p:spPr>
        <p:txBody>
          <a:bodyPr anchor="ctr"/>
          <a:lstStyle>
            <a:lvl1pPr algn="ctr" defTabSz="609585" rtl="0" eaLnBrk="1" latinLnBrk="0" hangingPunct="1">
              <a:spcBef>
                <a:spcPct val="0"/>
              </a:spcBef>
              <a:buNone/>
              <a:defRPr sz="3600" b="0" kern="1200">
                <a:solidFill>
                  <a:schemeClr val="bg1"/>
                </a:solidFill>
                <a:latin typeface="+mn-lt"/>
                <a:ea typeface="+mj-ea"/>
                <a:cs typeface="+mj-cs"/>
              </a:defRPr>
            </a:lvl1pPr>
          </a:lstStyle>
          <a:p>
            <a:pPr marL="0" marR="0" lvl="0" indent="0" algn="ctr" defTabSz="609585"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j-ea"/>
                <a:cs typeface="+mj-cs"/>
              </a:rPr>
              <a:t>Algorithm/Data Products </a:t>
            </a:r>
            <a:br>
              <a:rPr kumimoji="0" lang="en-US" sz="3600" b="0" i="0" u="none" strike="noStrike" kern="1200" cap="none" spc="0" normalizeH="0" baseline="0" noProof="0" dirty="0">
                <a:ln>
                  <a:noFill/>
                </a:ln>
                <a:solidFill>
                  <a:prstClr val="white"/>
                </a:solidFill>
                <a:effectLst/>
                <a:uLnTx/>
                <a:uFillTx/>
                <a:latin typeface="Calibri"/>
                <a:ea typeface="+mj-ea"/>
                <a:cs typeface="+mj-cs"/>
              </a:rPr>
            </a:br>
            <a:r>
              <a:rPr kumimoji="0" lang="en-US" sz="3600" b="0" i="0" u="none" strike="noStrike" kern="1200" cap="none" spc="0" normalizeH="0" baseline="0" noProof="0" dirty="0">
                <a:ln>
                  <a:noFill/>
                </a:ln>
                <a:solidFill>
                  <a:prstClr val="white"/>
                </a:solidFill>
                <a:effectLst/>
                <a:uLnTx/>
                <a:uFillTx/>
                <a:latin typeface="Calibri"/>
                <a:ea typeface="+mj-ea"/>
                <a:cs typeface="+mj-cs"/>
              </a:rPr>
              <a:t>Development Timeline</a:t>
            </a:r>
          </a:p>
        </p:txBody>
      </p:sp>
      <p:pic>
        <p:nvPicPr>
          <p:cNvPr id="2" name="Picture 1">
            <a:extLst>
              <a:ext uri="{FF2B5EF4-FFF2-40B4-BE49-F238E27FC236}">
                <a16:creationId xmlns:a16="http://schemas.microsoft.com/office/drawing/2014/main" id="{23AB7D82-523C-DC46-C4DC-89D5747D71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9135" y="3268133"/>
            <a:ext cx="6851475" cy="3017437"/>
          </a:xfrm>
          <a:prstGeom prst="rect">
            <a:avLst/>
          </a:prstGeom>
        </p:spPr>
      </p:pic>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8257477A-A7D0-1F65-C5B2-283700C6C8F7}"/>
                  </a:ext>
                </a:extLst>
              </p:cNvPr>
              <p:cNvSpPr txBox="1"/>
              <p:nvPr/>
            </p:nvSpPr>
            <p:spPr>
              <a:xfrm>
                <a:off x="0" y="2953372"/>
                <a:ext cx="5520267" cy="3139321"/>
              </a:xfrm>
              <a:prstGeom prst="rect">
                <a:avLst/>
              </a:prstGeom>
              <a:noFill/>
            </p:spPr>
            <p:txBody>
              <a:bodyPr wrap="square">
                <a:spAutoFit/>
              </a:bodyPr>
              <a:lstStyle/>
              <a:p>
                <a:pPr marL="990575" marR="0" lvl="1" indent="-380990" algn="l" defTabSz="609585" rtl="0" eaLnBrk="1" fontAlgn="auto" latinLnBrk="0" hangingPunct="1">
                  <a:lnSpc>
                    <a:spcPct val="100000"/>
                  </a:lnSpc>
                  <a:spcBef>
                    <a:spcPts val="0"/>
                  </a:spcBef>
                  <a:spcAft>
                    <a:spcPts val="0"/>
                  </a:spcAft>
                  <a:buClr>
                    <a:prstClr val="black"/>
                  </a:buClr>
                  <a:buSzTx/>
                  <a:buFont typeface="Wingdings" pitchFamily="2" charset="2"/>
                  <a:buChar char="ü"/>
                  <a:tabLst/>
                  <a:defRPr/>
                </a:pPr>
                <a:r>
                  <a:rPr kumimoji="0" lang="en-US" sz="2200" b="1" i="0" u="none" strike="noStrike" kern="1200" cap="none" spc="0" normalizeH="0" baseline="0" noProof="0" dirty="0">
                    <a:ln>
                      <a:noFill/>
                    </a:ln>
                    <a:solidFill>
                      <a:srgbClr val="00B0F0"/>
                    </a:solidFill>
                    <a:effectLst/>
                    <a:uLnTx/>
                    <a:uFillTx/>
                    <a:latin typeface="Calibri"/>
                    <a:ea typeface="+mn-ea"/>
                    <a:cs typeface="+mn-cs"/>
                  </a:rPr>
                  <a:t>Critical updates to NO</a:t>
                </a:r>
                <a:r>
                  <a:rPr kumimoji="0" lang="en-US" sz="2200" b="1" i="0" u="none" strike="noStrike" kern="1200" cap="none" spc="0" normalizeH="0" baseline="-25000" noProof="0" dirty="0">
                    <a:ln>
                      <a:noFill/>
                    </a:ln>
                    <a:solidFill>
                      <a:srgbClr val="00B0F0"/>
                    </a:solidFill>
                    <a:effectLst/>
                    <a:uLnTx/>
                    <a:uFillTx/>
                    <a:latin typeface="Calibri"/>
                    <a:ea typeface="+mn-ea"/>
                    <a:cs typeface="+mn-cs"/>
                  </a:rPr>
                  <a:t>2</a:t>
                </a:r>
                <a:r>
                  <a:rPr kumimoji="0" lang="en-US" sz="2200" b="1" i="0" u="none" strike="noStrike" kern="1200" cap="none" spc="0" normalizeH="0" baseline="0" noProof="0" dirty="0">
                    <a:ln>
                      <a:noFill/>
                    </a:ln>
                    <a:solidFill>
                      <a:srgbClr val="00B0F0"/>
                    </a:solidFill>
                    <a:effectLst/>
                    <a:uLnTx/>
                    <a:uFillTx/>
                    <a:latin typeface="Calibri"/>
                    <a:ea typeface="+mn-ea"/>
                    <a:cs typeface="+mn-cs"/>
                  </a:rPr>
                  <a:t>, HCHO, and cloud algorithms: </a:t>
                </a:r>
                <a:r>
                  <a:rPr kumimoji="0" lang="en-US" sz="2200" b="1" i="0" u="none" strike="noStrike" kern="1200" cap="none" spc="0" normalizeH="0" baseline="0" noProof="0" dirty="0">
                    <a:ln>
                      <a:noFill/>
                    </a:ln>
                    <a:solidFill>
                      <a:srgbClr val="7030A0"/>
                    </a:solidFill>
                    <a:effectLst/>
                    <a:uLnTx/>
                    <a:uFillTx/>
                    <a:latin typeface="Calibri"/>
                    <a:ea typeface="+mn-ea"/>
                    <a:cs typeface="+mn-cs"/>
                  </a:rPr>
                  <a:t>GLER interpolation issues, snow/ice, missing data due to cloud radiance wavelength calibration failure, </a:t>
                </a:r>
                <a:r>
                  <a:rPr kumimoji="0" lang="en-US" sz="2200" b="1" i="0" u="none" strike="noStrike" kern="1200" cap="none" spc="0" normalizeH="0" baseline="0" noProof="0" dirty="0">
                    <a:ln>
                      <a:noFill/>
                    </a:ln>
                    <a:solidFill>
                      <a:srgbClr val="00B050"/>
                    </a:solidFill>
                    <a:effectLst/>
                    <a:uLnTx/>
                    <a:uFillTx/>
                    <a:latin typeface="Calibri"/>
                    <a:ea typeface="+mn-ea"/>
                    <a:cs typeface="+mn-cs"/>
                  </a:rPr>
                  <a:t>NO</a:t>
                </a:r>
                <a:r>
                  <a:rPr kumimoji="0" lang="en-US" sz="2200" b="1" i="0" u="none" strike="noStrike" kern="1200" cap="none" spc="0" normalizeH="0" baseline="-25000" noProof="0" dirty="0">
                    <a:ln>
                      <a:noFill/>
                    </a:ln>
                    <a:solidFill>
                      <a:srgbClr val="00B050"/>
                    </a:solidFill>
                    <a:effectLst/>
                    <a:uLnTx/>
                    <a:uFillTx/>
                    <a:latin typeface="Calibri"/>
                    <a:ea typeface="+mn-ea"/>
                    <a:cs typeface="+mn-cs"/>
                  </a:rPr>
                  <a:t>2</a:t>
                </a:r>
                <a:r>
                  <a:rPr kumimoji="0" lang="en-US" sz="2200" b="1" i="0" u="none" strike="noStrike" kern="1200" cap="none" spc="0" normalizeH="0" baseline="0" noProof="0" dirty="0">
                    <a:ln>
                      <a:noFill/>
                    </a:ln>
                    <a:solidFill>
                      <a:srgbClr val="00B050"/>
                    </a:solidFill>
                    <a:effectLst/>
                    <a:uLnTx/>
                    <a:uFillTx/>
                    <a:latin typeface="Calibri"/>
                    <a:ea typeface="+mn-ea"/>
                    <a:cs typeface="+mn-cs"/>
                  </a:rPr>
                  <a:t> tropopause layer selection bug</a:t>
                </a:r>
                <a:r>
                  <a:rPr kumimoji="0" lang="en-US" sz="2200" b="1" i="0" u="none" strike="noStrike" kern="1200" cap="none" spc="0" normalizeH="0" baseline="0" noProof="0" dirty="0">
                    <a:ln>
                      <a:noFill/>
                    </a:ln>
                    <a:solidFill>
                      <a:srgbClr val="7030A0"/>
                    </a:solidFill>
                    <a:effectLst/>
                    <a:uLnTx/>
                    <a:uFillTx/>
                    <a:latin typeface="Calibri"/>
                    <a:ea typeface="+mn-ea"/>
                    <a:cs typeface="+mn-cs"/>
                  </a:rPr>
                  <a:t>, </a:t>
                </a:r>
                <a:r>
                  <a:rPr kumimoji="0" lang="en-US" sz="2200" b="1" i="0" u="none" strike="noStrike" kern="1200" cap="none" spc="0" normalizeH="0" baseline="0" noProof="0" dirty="0">
                    <a:ln>
                      <a:noFill/>
                    </a:ln>
                    <a:solidFill>
                      <a:srgbClr val="00B050"/>
                    </a:solidFill>
                    <a:effectLst/>
                    <a:uLnTx/>
                    <a:uFillTx/>
                    <a:latin typeface="Calibri"/>
                    <a:ea typeface="+mn-ea"/>
                    <a:cs typeface="+mn-cs"/>
                  </a:rPr>
                  <a:t>temperature correction in total NO</a:t>
                </a:r>
                <a:r>
                  <a:rPr kumimoji="0" lang="en-US" sz="2200" b="1" i="0" u="none" strike="noStrike" kern="1200" cap="none" spc="0" normalizeH="0" baseline="-25000" noProof="0" dirty="0">
                    <a:ln>
                      <a:noFill/>
                    </a:ln>
                    <a:solidFill>
                      <a:srgbClr val="00B050"/>
                    </a:solidFill>
                    <a:effectLst/>
                    <a:uLnTx/>
                    <a:uFillTx/>
                    <a:latin typeface="Calibri"/>
                    <a:ea typeface="+mn-ea"/>
                    <a:cs typeface="+mn-cs"/>
                  </a:rPr>
                  <a:t>2</a:t>
                </a:r>
                <a:r>
                  <a:rPr kumimoji="0" lang="en-US" sz="2200" b="1" i="0" u="none" strike="noStrike" kern="1200" cap="none" spc="0" normalizeH="0" baseline="0" noProof="0" dirty="0">
                    <a:ln>
                      <a:noFill/>
                    </a:ln>
                    <a:solidFill>
                      <a:srgbClr val="00B050"/>
                    </a:solidFill>
                    <a:effectLst/>
                    <a:uLnTx/>
                    <a:uFillTx/>
                    <a:latin typeface="Calibri"/>
                    <a:ea typeface="+mn-ea"/>
                    <a:cs typeface="+mn-cs"/>
                  </a:rPr>
                  <a:t> AMF</a:t>
                </a:r>
              </a:p>
              <a:p>
                <a:pPr marL="990575" marR="0" lvl="1" indent="-380990" algn="l" defTabSz="609585" rtl="0" eaLnBrk="1" fontAlgn="auto" latinLnBrk="0" hangingPunct="1">
                  <a:lnSpc>
                    <a:spcPct val="100000"/>
                  </a:lnSpc>
                  <a:spcBef>
                    <a:spcPts val="0"/>
                  </a:spcBef>
                  <a:spcAft>
                    <a:spcPts val="0"/>
                  </a:spcAft>
                  <a:buClr>
                    <a:prstClr val="black"/>
                  </a:buClr>
                  <a:buSzTx/>
                  <a:buFont typeface="Wingdings" pitchFamily="2" charset="2"/>
                  <a:buChar char="ü"/>
                  <a:tabLst/>
                  <a:defRPr/>
                </a:pPr>
                <a:r>
                  <a:rPr kumimoji="0" lang="en-US" sz="2200" b="1" i="0" u="none" strike="noStrike" kern="1200" cap="none" spc="0" normalizeH="0" baseline="0" noProof="0" dirty="0">
                    <a:ln>
                      <a:noFill/>
                    </a:ln>
                    <a:solidFill>
                      <a:srgbClr val="00B050"/>
                    </a:solidFill>
                    <a:effectLst/>
                    <a:uLnTx/>
                    <a:uFillTx/>
                    <a:latin typeface="Calibri"/>
                    <a:ea typeface="+mn-ea"/>
                    <a:cs typeface="+mn-cs"/>
                  </a:rPr>
                  <a:t>Change L3 resolution from </a:t>
                </a:r>
                <a14:m>
                  <m:oMath xmlns:m="http://schemas.openxmlformats.org/officeDocument/2006/math">
                    <m:r>
                      <a:rPr kumimoji="0" lang="en-US" sz="2200" b="1" i="1" u="none" strike="noStrike" kern="1200" cap="none" spc="0" normalizeH="0" baseline="0" noProof="0" smtClean="0">
                        <a:ln>
                          <a:noFill/>
                        </a:ln>
                        <a:solidFill>
                          <a:srgbClr val="00B050"/>
                        </a:solidFill>
                        <a:effectLst/>
                        <a:uLnTx/>
                        <a:uFillTx/>
                        <a:latin typeface="Cambria Math" panose="02040503050406030204" pitchFamily="18" charset="0"/>
                        <a:ea typeface="+mn-ea"/>
                        <a:cs typeface="+mn-cs"/>
                      </a:rPr>
                      <m:t>𝟎</m:t>
                    </m:r>
                    <m:r>
                      <a:rPr kumimoji="0" lang="en-US" sz="2200" b="1" i="1" u="none" strike="noStrike" kern="1200" cap="none" spc="0" normalizeH="0" baseline="0" noProof="0" smtClean="0">
                        <a:ln>
                          <a:noFill/>
                        </a:ln>
                        <a:solidFill>
                          <a:srgbClr val="00B050"/>
                        </a:solidFill>
                        <a:effectLst/>
                        <a:uLnTx/>
                        <a:uFillTx/>
                        <a:latin typeface="Cambria Math" panose="02040503050406030204" pitchFamily="18" charset="0"/>
                        <a:ea typeface="+mn-ea"/>
                        <a:cs typeface="+mn-cs"/>
                      </a:rPr>
                      <m:t>.</m:t>
                    </m:r>
                    <m:r>
                      <a:rPr kumimoji="0" lang="en-US" sz="2200" b="1" i="1" u="none" strike="noStrike" kern="1200" cap="none" spc="0" normalizeH="0" baseline="0" noProof="0" smtClean="0">
                        <a:ln>
                          <a:noFill/>
                        </a:ln>
                        <a:solidFill>
                          <a:srgbClr val="00B050"/>
                        </a:solidFill>
                        <a:effectLst/>
                        <a:uLnTx/>
                        <a:uFillTx/>
                        <a:latin typeface="Cambria Math" panose="02040503050406030204" pitchFamily="18" charset="0"/>
                        <a:ea typeface="+mn-ea"/>
                        <a:cs typeface="+mn-cs"/>
                      </a:rPr>
                      <m:t>𝟎𝟓</m:t>
                    </m:r>
                    <m:r>
                      <a:rPr kumimoji="0" lang="en-US" sz="2200" b="1" i="1" u="none" strike="noStrike" kern="1200" cap="none" spc="0" normalizeH="0" baseline="0" noProof="0" smtClean="0">
                        <a:ln>
                          <a:noFill/>
                        </a:ln>
                        <a:solidFill>
                          <a:srgbClr val="00B050"/>
                        </a:solidFill>
                        <a:effectLst/>
                        <a:uLnTx/>
                        <a:uFillTx/>
                        <a:latin typeface="Cambria Math" panose="02040503050406030204" pitchFamily="18" charset="0"/>
                        <a:ea typeface="Cambria Math" panose="02040503050406030204" pitchFamily="18" charset="0"/>
                        <a:cs typeface="+mn-cs"/>
                      </a:rPr>
                      <m:t>°×</m:t>
                    </m:r>
                    <m:r>
                      <a:rPr kumimoji="0" lang="en-US" sz="2200" b="1" i="1" u="none" strike="noStrike" kern="1200" cap="none" spc="0" normalizeH="0" baseline="0" noProof="0" smtClean="0">
                        <a:ln>
                          <a:noFill/>
                        </a:ln>
                        <a:solidFill>
                          <a:srgbClr val="00B050"/>
                        </a:solidFill>
                        <a:effectLst/>
                        <a:uLnTx/>
                        <a:uFillTx/>
                        <a:latin typeface="Cambria Math" panose="02040503050406030204" pitchFamily="18" charset="0"/>
                        <a:ea typeface="Cambria Math" panose="02040503050406030204" pitchFamily="18" charset="0"/>
                        <a:cs typeface="+mn-cs"/>
                      </a:rPr>
                      <m:t>𝟎</m:t>
                    </m:r>
                    <m:r>
                      <a:rPr kumimoji="0" lang="en-US" sz="2200" b="1" i="1" u="none" strike="noStrike" kern="1200" cap="none" spc="0" normalizeH="0" baseline="0" noProof="0" smtClean="0">
                        <a:ln>
                          <a:noFill/>
                        </a:ln>
                        <a:solidFill>
                          <a:srgbClr val="00B050"/>
                        </a:solidFill>
                        <a:effectLst/>
                        <a:uLnTx/>
                        <a:uFillTx/>
                        <a:latin typeface="Cambria Math" panose="02040503050406030204" pitchFamily="18" charset="0"/>
                        <a:ea typeface="Cambria Math" panose="02040503050406030204" pitchFamily="18" charset="0"/>
                        <a:cs typeface="+mn-cs"/>
                      </a:rPr>
                      <m:t>.</m:t>
                    </m:r>
                    <m:r>
                      <a:rPr kumimoji="0" lang="en-US" sz="2200" b="1" i="1" u="none" strike="noStrike" kern="1200" cap="none" spc="0" normalizeH="0" baseline="0" noProof="0" smtClean="0">
                        <a:ln>
                          <a:noFill/>
                        </a:ln>
                        <a:solidFill>
                          <a:srgbClr val="00B050"/>
                        </a:solidFill>
                        <a:effectLst/>
                        <a:uLnTx/>
                        <a:uFillTx/>
                        <a:latin typeface="Cambria Math" panose="02040503050406030204" pitchFamily="18" charset="0"/>
                        <a:ea typeface="Cambria Math" panose="02040503050406030204" pitchFamily="18" charset="0"/>
                        <a:cs typeface="+mn-cs"/>
                      </a:rPr>
                      <m:t>𝟎𝟓</m:t>
                    </m:r>
                    <m:r>
                      <a:rPr kumimoji="0" lang="en-US" sz="2200" b="1" i="1" u="none" strike="noStrike" kern="1200" cap="none" spc="0" normalizeH="0" baseline="0" noProof="0" smtClean="0">
                        <a:ln>
                          <a:noFill/>
                        </a:ln>
                        <a:solidFill>
                          <a:srgbClr val="00B050"/>
                        </a:solidFill>
                        <a:effectLst/>
                        <a:uLnTx/>
                        <a:uFillTx/>
                        <a:latin typeface="Cambria Math" panose="02040503050406030204" pitchFamily="18" charset="0"/>
                        <a:ea typeface="Cambria Math" panose="02040503050406030204" pitchFamily="18" charset="0"/>
                        <a:cs typeface="+mn-cs"/>
                      </a:rPr>
                      <m:t>° </m:t>
                    </m:r>
                  </m:oMath>
                </a14:m>
                <a:r>
                  <a:rPr kumimoji="0" lang="en-US" sz="2200" b="1" i="0" u="none" strike="noStrike" kern="1200" cap="none" spc="0" normalizeH="0" baseline="0" noProof="0" dirty="0">
                    <a:ln>
                      <a:noFill/>
                    </a:ln>
                    <a:solidFill>
                      <a:srgbClr val="00B050"/>
                    </a:solidFill>
                    <a:effectLst/>
                    <a:uLnTx/>
                    <a:uFillTx/>
                    <a:latin typeface="Calibri"/>
                    <a:ea typeface="+mn-ea"/>
                    <a:cs typeface="+mn-cs"/>
                  </a:rPr>
                  <a:t>to </a:t>
                </a:r>
                <a14:m>
                  <m:oMath xmlns:m="http://schemas.openxmlformats.org/officeDocument/2006/math">
                    <m:r>
                      <a:rPr kumimoji="0" lang="en-US" sz="2200" b="1" i="1" u="none" strike="noStrike" kern="1200" cap="none" spc="0" normalizeH="0" baseline="0" noProof="0">
                        <a:ln>
                          <a:noFill/>
                        </a:ln>
                        <a:solidFill>
                          <a:srgbClr val="00B050"/>
                        </a:solidFill>
                        <a:effectLst/>
                        <a:uLnTx/>
                        <a:uFillTx/>
                        <a:latin typeface="Cambria Math" panose="02040503050406030204" pitchFamily="18" charset="0"/>
                        <a:ea typeface="+mn-ea"/>
                        <a:cs typeface="+mn-cs"/>
                      </a:rPr>
                      <m:t>𝟎</m:t>
                    </m:r>
                    <m:r>
                      <a:rPr kumimoji="0" lang="en-US" sz="2200" b="1" i="1" u="none" strike="noStrike" kern="1200" cap="none" spc="0" normalizeH="0" baseline="0" noProof="0">
                        <a:ln>
                          <a:noFill/>
                        </a:ln>
                        <a:solidFill>
                          <a:srgbClr val="00B050"/>
                        </a:solidFill>
                        <a:effectLst/>
                        <a:uLnTx/>
                        <a:uFillTx/>
                        <a:latin typeface="Cambria Math" panose="02040503050406030204" pitchFamily="18" charset="0"/>
                        <a:ea typeface="+mn-ea"/>
                        <a:cs typeface="+mn-cs"/>
                      </a:rPr>
                      <m:t>.</m:t>
                    </m:r>
                    <m:r>
                      <a:rPr kumimoji="0" lang="en-US" sz="2200" b="1" i="1" u="none" strike="noStrike" kern="1200" cap="none" spc="0" normalizeH="0" baseline="0" noProof="0">
                        <a:ln>
                          <a:noFill/>
                        </a:ln>
                        <a:solidFill>
                          <a:srgbClr val="00B050"/>
                        </a:solidFill>
                        <a:effectLst/>
                        <a:uLnTx/>
                        <a:uFillTx/>
                        <a:latin typeface="Cambria Math" panose="02040503050406030204" pitchFamily="18" charset="0"/>
                        <a:ea typeface="+mn-ea"/>
                        <a:cs typeface="+mn-cs"/>
                      </a:rPr>
                      <m:t>𝟎𝟐</m:t>
                    </m:r>
                    <m:r>
                      <a:rPr kumimoji="0" lang="en-US" sz="2200" b="1" i="1" u="none" strike="noStrike" kern="1200" cap="none" spc="0" normalizeH="0" baseline="0" noProof="0">
                        <a:ln>
                          <a:noFill/>
                        </a:ln>
                        <a:solidFill>
                          <a:srgbClr val="00B050"/>
                        </a:solidFill>
                        <a:effectLst/>
                        <a:uLnTx/>
                        <a:uFillTx/>
                        <a:latin typeface="Cambria Math" panose="02040503050406030204" pitchFamily="18" charset="0"/>
                        <a:ea typeface="Cambria Math" panose="02040503050406030204" pitchFamily="18" charset="0"/>
                        <a:cs typeface="+mn-cs"/>
                      </a:rPr>
                      <m:t>°×</m:t>
                    </m:r>
                    <m:r>
                      <a:rPr kumimoji="0" lang="en-US" sz="2200" b="1" i="1" u="none" strike="noStrike" kern="1200" cap="none" spc="0" normalizeH="0" baseline="0" noProof="0">
                        <a:ln>
                          <a:noFill/>
                        </a:ln>
                        <a:solidFill>
                          <a:srgbClr val="00B050"/>
                        </a:solidFill>
                        <a:effectLst/>
                        <a:uLnTx/>
                        <a:uFillTx/>
                        <a:latin typeface="Cambria Math" panose="02040503050406030204" pitchFamily="18" charset="0"/>
                        <a:ea typeface="Cambria Math" panose="02040503050406030204" pitchFamily="18" charset="0"/>
                        <a:cs typeface="+mn-cs"/>
                      </a:rPr>
                      <m:t>𝟎</m:t>
                    </m:r>
                    <m:r>
                      <a:rPr kumimoji="0" lang="en-US" sz="2200" b="1" i="1" u="none" strike="noStrike" kern="1200" cap="none" spc="0" normalizeH="0" baseline="0" noProof="0">
                        <a:ln>
                          <a:noFill/>
                        </a:ln>
                        <a:solidFill>
                          <a:srgbClr val="00B050"/>
                        </a:solidFill>
                        <a:effectLst/>
                        <a:uLnTx/>
                        <a:uFillTx/>
                        <a:latin typeface="Cambria Math" panose="02040503050406030204" pitchFamily="18" charset="0"/>
                        <a:ea typeface="Cambria Math" panose="02040503050406030204" pitchFamily="18" charset="0"/>
                        <a:cs typeface="+mn-cs"/>
                      </a:rPr>
                      <m:t>.</m:t>
                    </m:r>
                    <m:r>
                      <a:rPr kumimoji="0" lang="en-US" sz="2200" b="1" i="1" u="none" strike="noStrike" kern="1200" cap="none" spc="0" normalizeH="0" baseline="0" noProof="0">
                        <a:ln>
                          <a:noFill/>
                        </a:ln>
                        <a:solidFill>
                          <a:srgbClr val="00B050"/>
                        </a:solidFill>
                        <a:effectLst/>
                        <a:uLnTx/>
                        <a:uFillTx/>
                        <a:latin typeface="Cambria Math" panose="02040503050406030204" pitchFamily="18" charset="0"/>
                        <a:ea typeface="Cambria Math" panose="02040503050406030204" pitchFamily="18" charset="0"/>
                        <a:cs typeface="+mn-cs"/>
                      </a:rPr>
                      <m:t>𝟎𝟐</m:t>
                    </m:r>
                    <m:r>
                      <a:rPr kumimoji="0" lang="en-US" sz="2200" b="1" i="1" u="none" strike="noStrike" kern="1200" cap="none" spc="0" normalizeH="0" baseline="0" noProof="0">
                        <a:ln>
                          <a:noFill/>
                        </a:ln>
                        <a:solidFill>
                          <a:srgbClr val="00B050"/>
                        </a:solidFill>
                        <a:effectLst/>
                        <a:uLnTx/>
                        <a:uFillTx/>
                        <a:latin typeface="Cambria Math" panose="02040503050406030204" pitchFamily="18" charset="0"/>
                        <a:ea typeface="Cambria Math" panose="02040503050406030204" pitchFamily="18" charset="0"/>
                        <a:cs typeface="+mn-cs"/>
                      </a:rPr>
                      <m:t>°</m:t>
                    </m:r>
                  </m:oMath>
                </a14:m>
                <a:endParaRPr kumimoji="0" lang="en-US" sz="2200" b="1" i="0" u="none" strike="noStrike" kern="1200" cap="none" spc="0" normalizeH="0" baseline="0" noProof="0" dirty="0">
                  <a:ln>
                    <a:noFill/>
                  </a:ln>
                  <a:solidFill>
                    <a:srgbClr val="00B050"/>
                  </a:solidFill>
                  <a:effectLst/>
                  <a:uLnTx/>
                  <a:uFillTx/>
                  <a:latin typeface="Calibri"/>
                  <a:ea typeface="+mn-ea"/>
                  <a:cs typeface="+mn-cs"/>
                </a:endParaRPr>
              </a:p>
            </p:txBody>
          </p:sp>
        </mc:Choice>
        <mc:Fallback xmlns="">
          <p:sp>
            <p:nvSpPr>
              <p:cNvPr id="9" name="TextBox 8">
                <a:extLst>
                  <a:ext uri="{FF2B5EF4-FFF2-40B4-BE49-F238E27FC236}">
                    <a16:creationId xmlns:a16="http://schemas.microsoft.com/office/drawing/2014/main" id="{8257477A-A7D0-1F65-C5B2-283700C6C8F7}"/>
                  </a:ext>
                </a:extLst>
              </p:cNvPr>
              <p:cNvSpPr txBox="1">
                <a:spLocks noRot="1" noChangeAspect="1" noMove="1" noResize="1" noEditPoints="1" noAdjustHandles="1" noChangeArrowheads="1" noChangeShapeType="1" noTextEdit="1"/>
              </p:cNvSpPr>
              <p:nvPr/>
            </p:nvSpPr>
            <p:spPr>
              <a:xfrm>
                <a:off x="0" y="2953372"/>
                <a:ext cx="5520267" cy="3139321"/>
              </a:xfrm>
              <a:prstGeom prst="rect">
                <a:avLst/>
              </a:prstGeom>
              <a:blipFill>
                <a:blip r:embed="rId3"/>
                <a:stretch>
                  <a:fillRect t="-1210" r="-1609" b="-3226"/>
                </a:stretch>
              </a:blipFill>
            </p:spPr>
            <p:txBody>
              <a:bodyPr/>
              <a:lstStyle/>
              <a:p>
                <a:r>
                  <a:rPr lang="en-US">
                    <a:noFill/>
                  </a:rPr>
                  <a:t> </a:t>
                </a:r>
              </a:p>
            </p:txBody>
          </p:sp>
        </mc:Fallback>
      </mc:AlternateContent>
      <p:sp>
        <p:nvSpPr>
          <p:cNvPr id="10" name="TextBox 9">
            <a:extLst>
              <a:ext uri="{FF2B5EF4-FFF2-40B4-BE49-F238E27FC236}">
                <a16:creationId xmlns:a16="http://schemas.microsoft.com/office/drawing/2014/main" id="{62A54424-E3E4-D3FE-02A6-AA6B56E979A1}"/>
              </a:ext>
            </a:extLst>
          </p:cNvPr>
          <p:cNvSpPr txBox="1"/>
          <p:nvPr/>
        </p:nvSpPr>
        <p:spPr>
          <a:xfrm>
            <a:off x="7554444" y="6282586"/>
            <a:ext cx="2420856"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a:ea typeface="+mn-ea"/>
                <a:cs typeface="+mn-cs"/>
              </a:rPr>
              <a:t>[Credit: David E. </a:t>
            </a:r>
            <a:r>
              <a:rPr kumimoji="0" lang="en-US" sz="1600" b="0" i="0" u="none" strike="noStrike" kern="1200" cap="none" spc="0" normalizeH="0" baseline="0" noProof="0" dirty="0" err="1">
                <a:ln>
                  <a:noFill/>
                </a:ln>
                <a:solidFill>
                  <a:prstClr val="black"/>
                </a:solidFill>
                <a:effectLst/>
                <a:uLnTx/>
                <a:uFillTx/>
                <a:latin typeface="Calibri"/>
                <a:ea typeface="+mn-ea"/>
                <a:cs typeface="+mn-cs"/>
              </a:rPr>
              <a:t>Flittner</a:t>
            </a:r>
            <a:r>
              <a:rPr kumimoji="0" lang="en-US" sz="1600" b="0" i="0" u="none" strike="noStrike" kern="1200" cap="none" spc="0" normalizeH="0" baseline="0" noProof="0" dirty="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60177125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FA5D90F-524B-41BE-9EAB-CE89211F4C72}"/>
              </a:ext>
            </a:extLst>
          </p:cNvPr>
          <p:cNvSpPr>
            <a:spLocks noGrp="1"/>
          </p:cNvSpPr>
          <p:nvPr>
            <p:ph idx="1"/>
          </p:nvPr>
        </p:nvSpPr>
        <p:spPr>
          <a:xfrm>
            <a:off x="0" y="975701"/>
            <a:ext cx="12192000" cy="6058492"/>
          </a:xfrm>
        </p:spPr>
        <p:txBody>
          <a:bodyPr/>
          <a:lstStyle/>
          <a:p>
            <a:pPr>
              <a:spcBef>
                <a:spcPts val="1200"/>
              </a:spcBef>
            </a:pPr>
            <a:r>
              <a:rPr lang="en-US" sz="2400" b="1" dirty="0">
                <a:solidFill>
                  <a:srgbClr val="002060"/>
                </a:solidFill>
                <a:latin typeface="+mj-lt"/>
              </a:rPr>
              <a:t>SDPC v4.4 (V3) &amp; Level 2-3 release: May 20, 2024</a:t>
            </a:r>
          </a:p>
          <a:p>
            <a:pPr lvl="1">
              <a:spcBef>
                <a:spcPts val="0"/>
              </a:spcBef>
              <a:buFont typeface="Wingdings" pitchFamily="2" charset="2"/>
              <a:buChar char="ü"/>
            </a:pPr>
            <a:r>
              <a:rPr lang="en-US" sz="2200" b="1" dirty="0">
                <a:solidFill>
                  <a:srgbClr val="00B0F0"/>
                </a:solidFill>
                <a:latin typeface="+mj-lt"/>
              </a:rPr>
              <a:t>Improved Level 1 &amp; </a:t>
            </a:r>
            <a:r>
              <a:rPr lang="en-US" sz="2200" b="1" dirty="0">
                <a:solidFill>
                  <a:srgbClr val="00B050"/>
                </a:solidFill>
                <a:latin typeface="+mj-lt"/>
              </a:rPr>
              <a:t>new Level 1 city lights </a:t>
            </a:r>
          </a:p>
          <a:p>
            <a:pPr lvl="2">
              <a:spcBef>
                <a:spcPts val="0"/>
              </a:spcBef>
              <a:buFont typeface="Wingdings" pitchFamily="2" charset="2"/>
              <a:buChar char="v"/>
            </a:pPr>
            <a:r>
              <a:rPr lang="en-US" sz="2000" b="1" dirty="0">
                <a:solidFill>
                  <a:srgbClr val="7030A0"/>
                </a:solidFill>
                <a:latin typeface="+mj-lt"/>
              </a:rPr>
              <a:t>Add nominal geolocations for city lights &amp; Improve the robustness for INR</a:t>
            </a:r>
          </a:p>
          <a:p>
            <a:pPr lvl="2">
              <a:spcBef>
                <a:spcPts val="0"/>
              </a:spcBef>
              <a:buFont typeface="Wingdings" pitchFamily="2" charset="2"/>
              <a:buChar char="v"/>
            </a:pPr>
            <a:r>
              <a:rPr lang="en-US" sz="2000" b="1" dirty="0">
                <a:solidFill>
                  <a:srgbClr val="7030A0"/>
                </a:solidFill>
                <a:latin typeface="+mj-lt"/>
              </a:rPr>
              <a:t>Improve FPA temperature sampling and temperature-dependent dark current correction </a:t>
            </a:r>
          </a:p>
          <a:p>
            <a:pPr lvl="2">
              <a:spcBef>
                <a:spcPts val="0"/>
              </a:spcBef>
              <a:buFont typeface="Wingdings" pitchFamily="2" charset="2"/>
              <a:buChar char="v"/>
            </a:pPr>
            <a:r>
              <a:rPr lang="en-US" sz="2000" b="1" dirty="0">
                <a:solidFill>
                  <a:srgbClr val="7030A0"/>
                </a:solidFill>
                <a:latin typeface="+mj-lt"/>
              </a:rPr>
              <a:t>Add straylight correction (1-D PSF) </a:t>
            </a:r>
          </a:p>
          <a:p>
            <a:pPr lvl="2">
              <a:spcBef>
                <a:spcPts val="0"/>
              </a:spcBef>
              <a:buFont typeface="Wingdings" pitchFamily="2" charset="2"/>
              <a:buChar char="v"/>
            </a:pPr>
            <a:r>
              <a:rPr lang="en-US" sz="2000" b="1" dirty="0">
                <a:solidFill>
                  <a:srgbClr val="7030A0"/>
                </a:solidFill>
                <a:latin typeface="+mj-lt"/>
              </a:rPr>
              <a:t>Add radiance wavelength calibration</a:t>
            </a:r>
          </a:p>
          <a:p>
            <a:pPr lvl="1">
              <a:spcBef>
                <a:spcPts val="0"/>
              </a:spcBef>
              <a:buFont typeface="Wingdings" pitchFamily="2" charset="2"/>
              <a:buChar char="ü"/>
            </a:pPr>
            <a:r>
              <a:rPr lang="en-US" sz="2200" b="1" dirty="0">
                <a:solidFill>
                  <a:srgbClr val="00B0F0"/>
                </a:solidFill>
                <a:latin typeface="+mj-lt"/>
              </a:rPr>
              <a:t>Improved Level 2 &amp; 3 for public release </a:t>
            </a:r>
            <a:r>
              <a:rPr lang="en-US" sz="2200" b="1" dirty="0">
                <a:solidFill>
                  <a:srgbClr val="FF0000"/>
                </a:solidFill>
                <a:latin typeface="+mj-lt"/>
              </a:rPr>
              <a:t>except for </a:t>
            </a:r>
            <a:r>
              <a:rPr lang="en-US" sz="2200" b="1" dirty="0">
                <a:solidFill>
                  <a:srgbClr val="00B050"/>
                </a:solidFill>
                <a:latin typeface="+mj-lt"/>
              </a:rPr>
              <a:t>ozone profile (UV only) product</a:t>
            </a:r>
            <a:endParaRPr lang="en-US" sz="2200" b="1" dirty="0">
              <a:solidFill>
                <a:srgbClr val="00B0F0"/>
              </a:solidFill>
              <a:latin typeface="+mj-lt"/>
            </a:endParaRPr>
          </a:p>
          <a:p>
            <a:pPr lvl="2">
              <a:spcBef>
                <a:spcPts val="0"/>
              </a:spcBef>
              <a:buFont typeface="Wingdings" pitchFamily="2" charset="2"/>
              <a:buChar char="v"/>
              <a:defRPr/>
            </a:pPr>
            <a:r>
              <a:rPr kumimoji="0" lang="en-US" sz="2000" b="1" i="0" u="none" strike="noStrike" kern="1200" cap="none" spc="0" normalizeH="0" baseline="0" noProof="0" dirty="0">
                <a:ln>
                  <a:noFill/>
                </a:ln>
                <a:solidFill>
                  <a:srgbClr val="7030A0"/>
                </a:solidFill>
                <a:effectLst/>
                <a:uLnTx/>
                <a:uFillTx/>
                <a:latin typeface="Calibri"/>
                <a:ea typeface="+mn-ea"/>
                <a:cs typeface="+mn-cs"/>
              </a:rPr>
              <a:t>Update GLER (</a:t>
            </a:r>
            <a:r>
              <a:rPr lang="en-US" sz="2000" b="1" dirty="0">
                <a:solidFill>
                  <a:srgbClr val="7030A0"/>
                </a:solidFill>
              </a:rPr>
              <a:t>v6.0-&gt;v6.1, </a:t>
            </a:r>
            <a:r>
              <a:rPr kumimoji="0" lang="en-US" sz="2000" b="1" i="0" u="none" strike="noStrike" kern="1200" cap="none" spc="0" normalizeH="0" baseline="0" noProof="0" dirty="0">
                <a:ln>
                  <a:noFill/>
                </a:ln>
                <a:solidFill>
                  <a:srgbClr val="7030A0"/>
                </a:solidFill>
                <a:effectLst/>
                <a:uLnTx/>
                <a:uFillTx/>
                <a:latin typeface="Calibri"/>
                <a:ea typeface="+mn-ea"/>
                <a:cs typeface="+mn-cs"/>
              </a:rPr>
              <a:t>snow free + </a:t>
            </a:r>
            <a:r>
              <a:rPr lang="en-US" sz="2000" b="1" dirty="0">
                <a:solidFill>
                  <a:srgbClr val="7030A0"/>
                </a:solidFill>
                <a:latin typeface="Calibri"/>
              </a:rPr>
              <a:t>100% snow, quality flag 2-&gt; 5, fill in gaps via interpolation)</a:t>
            </a:r>
          </a:p>
          <a:p>
            <a:pPr lvl="2">
              <a:spcBef>
                <a:spcPts val="0"/>
              </a:spcBef>
              <a:buFont typeface="Wingdings" pitchFamily="2" charset="2"/>
              <a:buChar char="v"/>
              <a:defRPr/>
            </a:pPr>
            <a:r>
              <a:rPr lang="en-US" sz="2000" b="1" dirty="0">
                <a:solidFill>
                  <a:srgbClr val="7030A0"/>
                </a:solidFill>
              </a:rPr>
              <a:t>Perform retrievals up to SZA 90</a:t>
            </a:r>
          </a:p>
          <a:p>
            <a:pPr lvl="2">
              <a:spcBef>
                <a:spcPts val="0"/>
              </a:spcBef>
              <a:buFont typeface="Wingdings" pitchFamily="2" charset="2"/>
              <a:buChar char="v"/>
              <a:defRPr/>
            </a:pPr>
            <a:r>
              <a:rPr lang="en-US" sz="2000" b="1" dirty="0">
                <a:solidFill>
                  <a:srgbClr val="7030A0"/>
                </a:solidFill>
                <a:latin typeface="Calibri"/>
              </a:rPr>
              <a:t>Update main data quality flag (AMF &gt; 6 as suspect), Revisit convergence flag &amp; AMF diagnostic flag</a:t>
            </a:r>
          </a:p>
          <a:p>
            <a:pPr lvl="2">
              <a:spcBef>
                <a:spcPts val="0"/>
              </a:spcBef>
              <a:buFont typeface="Wingdings" pitchFamily="2" charset="2"/>
              <a:buChar char="v"/>
              <a:defRPr/>
            </a:pPr>
            <a:r>
              <a:rPr lang="en-US" sz="2000" b="1" dirty="0">
                <a:solidFill>
                  <a:srgbClr val="7030A0"/>
                </a:solidFill>
                <a:latin typeface="Calibri"/>
              </a:rPr>
              <a:t>Add temperature profile to output (for AMF)</a:t>
            </a:r>
          </a:p>
          <a:p>
            <a:pPr lvl="2">
              <a:spcBef>
                <a:spcPts val="0"/>
              </a:spcBef>
              <a:buFont typeface="Wingdings" pitchFamily="2" charset="2"/>
              <a:buChar char="v"/>
              <a:defRPr/>
            </a:pPr>
            <a:r>
              <a:rPr lang="en-US" sz="2000" b="1" dirty="0">
                <a:solidFill>
                  <a:srgbClr val="7030A0"/>
                </a:solidFill>
                <a:latin typeface="Calibri"/>
              </a:rPr>
              <a:t>Cloud: SCD fitting optimization, SCD T correction, ECF/OCP iteration, wavelength shifts to ECF</a:t>
            </a:r>
          </a:p>
          <a:p>
            <a:pPr marL="1523962" marR="0" lvl="2" indent="-304792" algn="l" defTabSz="609585" rtl="0" eaLnBrk="1" fontAlgn="auto" latinLnBrk="0" hangingPunct="1">
              <a:lnSpc>
                <a:spcPct val="100000"/>
              </a:lnSpc>
              <a:spcBef>
                <a:spcPts val="0"/>
              </a:spcBef>
              <a:spcAft>
                <a:spcPts val="0"/>
              </a:spcAft>
              <a:buClrTx/>
              <a:buSzTx/>
              <a:buFont typeface="Wingdings" pitchFamily="2" charset="2"/>
              <a:buChar char="v"/>
              <a:tabLst/>
              <a:defRPr/>
            </a:pPr>
            <a:r>
              <a:rPr kumimoji="0" lang="en-US" sz="2000" b="1" i="0" u="none" kern="1200" cap="none" spc="0" normalizeH="0" baseline="0" noProof="0" dirty="0">
                <a:ln>
                  <a:noFill/>
                </a:ln>
                <a:solidFill>
                  <a:srgbClr val="00B050"/>
                </a:solidFill>
                <a:effectLst/>
                <a:uLnTx/>
                <a:uFillTx/>
                <a:latin typeface="Calibri"/>
                <a:ea typeface="+mn-ea"/>
                <a:cs typeface="+mn-cs"/>
              </a:rPr>
              <a:t>Ozone profile: Update </a:t>
            </a:r>
            <a:r>
              <a:rPr kumimoji="0" lang="en-US" sz="2000" b="1" i="0" u="none" kern="1200" cap="none" spc="0" normalizeH="0" baseline="0" noProof="0" dirty="0" err="1">
                <a:ln>
                  <a:noFill/>
                </a:ln>
                <a:solidFill>
                  <a:srgbClr val="00B050"/>
                </a:solidFill>
                <a:effectLst/>
                <a:uLnTx/>
                <a:uFillTx/>
                <a:latin typeface="Calibri"/>
                <a:ea typeface="+mn-ea"/>
                <a:cs typeface="+mn-cs"/>
              </a:rPr>
              <a:t>th</a:t>
            </a:r>
            <a:r>
              <a:rPr lang="en-US" sz="2000" b="1" dirty="0">
                <a:solidFill>
                  <a:srgbClr val="00B050"/>
                </a:solidFill>
                <a:latin typeface="Calibri"/>
              </a:rPr>
              <a:t>e use of GEOS-CF meteorology and ozone profile + </a:t>
            </a:r>
            <a:r>
              <a:rPr kumimoji="0" lang="en-US" sz="2000" b="1" i="0" u="none" kern="1200" cap="none" spc="0" normalizeH="0" baseline="0" noProof="0" dirty="0">
                <a:ln>
                  <a:noFill/>
                </a:ln>
                <a:solidFill>
                  <a:srgbClr val="00B050"/>
                </a:solidFill>
                <a:effectLst/>
                <a:uLnTx/>
                <a:uFillTx/>
                <a:latin typeface="Calibri"/>
                <a:ea typeface="+mn-ea"/>
                <a:cs typeface="+mn-cs"/>
              </a:rPr>
              <a:t>Derive soft calibration</a:t>
            </a:r>
            <a:endParaRPr lang="en-US" sz="2200" b="1" dirty="0">
              <a:solidFill>
                <a:srgbClr val="00B050"/>
              </a:solidFill>
              <a:latin typeface="+mj-lt"/>
            </a:endParaRPr>
          </a:p>
          <a:p>
            <a:pPr>
              <a:spcBef>
                <a:spcPts val="600"/>
              </a:spcBef>
            </a:pPr>
            <a:r>
              <a:rPr lang="en-US" sz="2400" b="1" dirty="0">
                <a:solidFill>
                  <a:srgbClr val="002060"/>
                </a:solidFill>
                <a:latin typeface="+mj-lt"/>
              </a:rPr>
              <a:t>After the May 2024 L2/3 public release --- end of baseline mission:</a:t>
            </a:r>
          </a:p>
          <a:p>
            <a:pPr lvl="1">
              <a:spcBef>
                <a:spcPts val="0"/>
              </a:spcBef>
              <a:buFont typeface="Wingdings" pitchFamily="2" charset="2"/>
              <a:buChar char="ü"/>
            </a:pPr>
            <a:r>
              <a:rPr lang="en-US" sz="2200" b="1" dirty="0">
                <a:solidFill>
                  <a:srgbClr val="00B0F0"/>
                </a:solidFill>
                <a:latin typeface="+mj-lt"/>
              </a:rPr>
              <a:t>Reprocessing for all data products (except for ozone profile product)</a:t>
            </a:r>
          </a:p>
          <a:p>
            <a:pPr lvl="1">
              <a:spcBef>
                <a:spcPts val="0"/>
              </a:spcBef>
              <a:buFont typeface="Wingdings" pitchFamily="2" charset="2"/>
              <a:buChar char="ü"/>
            </a:pPr>
            <a:r>
              <a:rPr lang="en-US" sz="2200" b="1" dirty="0">
                <a:solidFill>
                  <a:srgbClr val="00B0F0"/>
                </a:solidFill>
                <a:latin typeface="+mj-lt"/>
              </a:rPr>
              <a:t>Release O</a:t>
            </a:r>
            <a:r>
              <a:rPr lang="en-US" sz="2200" b="1" baseline="-25000" dirty="0">
                <a:solidFill>
                  <a:srgbClr val="00B0F0"/>
                </a:solidFill>
                <a:latin typeface="+mj-lt"/>
              </a:rPr>
              <a:t>3</a:t>
            </a:r>
            <a:r>
              <a:rPr lang="en-US" sz="2200" b="1" dirty="0">
                <a:solidFill>
                  <a:srgbClr val="00B0F0"/>
                </a:solidFill>
                <a:latin typeface="+mj-lt"/>
              </a:rPr>
              <a:t> profile retrieval with UV only in ~2 months</a:t>
            </a:r>
          </a:p>
          <a:p>
            <a:pPr lvl="1">
              <a:spcBef>
                <a:spcPts val="0"/>
              </a:spcBef>
              <a:buFont typeface="Wingdings" pitchFamily="2" charset="2"/>
              <a:buChar char="ü"/>
            </a:pPr>
            <a:r>
              <a:rPr lang="en-US" sz="2200" b="1" dirty="0">
                <a:solidFill>
                  <a:srgbClr val="00B0F0"/>
                </a:solidFill>
                <a:latin typeface="+mj-lt"/>
              </a:rPr>
              <a:t>Release UV/Visible to improve retrieval sensitivity to 0-2 km O</a:t>
            </a:r>
            <a:r>
              <a:rPr lang="en-US" sz="2200" b="1" baseline="-25000" dirty="0">
                <a:solidFill>
                  <a:srgbClr val="00B0F0"/>
                </a:solidFill>
                <a:latin typeface="+mj-lt"/>
              </a:rPr>
              <a:t>3</a:t>
            </a:r>
            <a:r>
              <a:rPr lang="en-US" sz="2200" b="1" dirty="0">
                <a:solidFill>
                  <a:srgbClr val="00B0F0"/>
                </a:solidFill>
                <a:latin typeface="+mj-lt"/>
              </a:rPr>
              <a:t> at the end of baseline mission</a:t>
            </a:r>
          </a:p>
          <a:p>
            <a:pPr lvl="1">
              <a:spcBef>
                <a:spcPts val="0"/>
              </a:spcBef>
              <a:buFont typeface="Wingdings" pitchFamily="2" charset="2"/>
              <a:buChar char="ü"/>
            </a:pPr>
            <a:r>
              <a:rPr lang="en-US" sz="2200" b="1" dirty="0">
                <a:solidFill>
                  <a:srgbClr val="00B0F0"/>
                </a:solidFill>
                <a:latin typeface="+mj-lt"/>
              </a:rPr>
              <a:t>Updates to science algorithms &amp; calibrations as needed based on validations and feedback</a:t>
            </a:r>
          </a:p>
          <a:p>
            <a:pPr lvl="1">
              <a:spcBef>
                <a:spcPts val="0"/>
              </a:spcBef>
              <a:buFont typeface="Wingdings" pitchFamily="2" charset="2"/>
              <a:buChar char="ü"/>
            </a:pPr>
            <a:endParaRPr lang="en-US" sz="2200" b="1" dirty="0">
              <a:solidFill>
                <a:srgbClr val="00B0F0"/>
              </a:solidFill>
              <a:latin typeface="+mj-lt"/>
            </a:endParaRPr>
          </a:p>
        </p:txBody>
      </p:sp>
      <p:sp>
        <p:nvSpPr>
          <p:cNvPr id="6" name="Slide Number Placeholder 5">
            <a:extLst>
              <a:ext uri="{FF2B5EF4-FFF2-40B4-BE49-F238E27FC236}">
                <a16:creationId xmlns:a16="http://schemas.microsoft.com/office/drawing/2014/main" id="{2637A79F-17A5-46EC-AB6D-07DA149B890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600" b="0" i="0" u="none" strike="noStrike" kern="0" cap="none" spc="0" normalizeH="0" baseline="0" noProof="0" smtClean="0">
                <a:ln>
                  <a:noFill/>
                </a:ln>
                <a:solidFill>
                  <a:prstClr val="black">
                    <a:tint val="75000"/>
                  </a:prstClr>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51</a:t>
            </a:fld>
            <a:endParaRPr kumimoji="0" lang="en-US" sz="1600" b="0" i="0" u="none" strike="noStrike" kern="0" cap="none" spc="0" normalizeH="0" baseline="0" noProof="0" dirty="0">
              <a:ln>
                <a:noFill/>
              </a:ln>
              <a:solidFill>
                <a:prstClr val="black">
                  <a:tint val="75000"/>
                </a:prstClr>
              </a:solidFill>
              <a:effectLst/>
              <a:uLnTx/>
              <a:uFillTx/>
              <a:latin typeface="Arial"/>
              <a:ea typeface="+mn-ea"/>
              <a:cs typeface="Arial"/>
              <a:sym typeface="Arial"/>
            </a:endParaRPr>
          </a:p>
        </p:txBody>
      </p:sp>
      <p:sp>
        <p:nvSpPr>
          <p:cNvPr id="7" name="Title 3">
            <a:extLst>
              <a:ext uri="{FF2B5EF4-FFF2-40B4-BE49-F238E27FC236}">
                <a16:creationId xmlns:a16="http://schemas.microsoft.com/office/drawing/2014/main" id="{50E2B7AC-5F3E-A1D9-E487-DCF7E2EFD82C}"/>
              </a:ext>
            </a:extLst>
          </p:cNvPr>
          <p:cNvSpPr txBox="1">
            <a:spLocks/>
          </p:cNvSpPr>
          <p:nvPr/>
        </p:nvSpPr>
        <p:spPr>
          <a:xfrm>
            <a:off x="0" y="0"/>
            <a:ext cx="12192000" cy="975701"/>
          </a:xfrm>
          <a:prstGeom prst="rect">
            <a:avLst/>
          </a:prstGeom>
        </p:spPr>
        <p:txBody>
          <a:bodyPr anchor="ctr"/>
          <a:lstStyle>
            <a:lvl1pPr algn="ctr" defTabSz="609585" rtl="0" eaLnBrk="1" latinLnBrk="0" hangingPunct="1">
              <a:spcBef>
                <a:spcPct val="0"/>
              </a:spcBef>
              <a:buNone/>
              <a:defRPr sz="3600" b="0" kern="1200">
                <a:solidFill>
                  <a:schemeClr val="bg1"/>
                </a:solidFill>
                <a:latin typeface="+mn-lt"/>
                <a:ea typeface="+mj-ea"/>
                <a:cs typeface="+mj-cs"/>
              </a:defRPr>
            </a:lvl1pPr>
          </a:lstStyle>
          <a:p>
            <a:pPr marL="0" marR="0" lvl="0" indent="0" algn="ctr" defTabSz="609585"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a:ea typeface="+mj-ea"/>
                <a:cs typeface="+mj-cs"/>
              </a:rPr>
              <a:t>Algorithm/Data Products </a:t>
            </a:r>
            <a:br>
              <a:rPr kumimoji="0" lang="en-US" sz="3600" b="0" i="0" u="none" strike="noStrike" kern="1200" cap="none" spc="0" normalizeH="0" baseline="0" noProof="0" dirty="0">
                <a:ln>
                  <a:noFill/>
                </a:ln>
                <a:solidFill>
                  <a:prstClr val="white"/>
                </a:solidFill>
                <a:effectLst/>
                <a:uLnTx/>
                <a:uFillTx/>
                <a:latin typeface="Calibri"/>
                <a:ea typeface="+mj-ea"/>
                <a:cs typeface="+mj-cs"/>
              </a:rPr>
            </a:br>
            <a:r>
              <a:rPr kumimoji="0" lang="en-US" sz="3600" b="0" i="0" u="none" strike="noStrike" kern="1200" cap="none" spc="0" normalizeH="0" baseline="0" noProof="0" dirty="0">
                <a:ln>
                  <a:noFill/>
                </a:ln>
                <a:solidFill>
                  <a:prstClr val="white"/>
                </a:solidFill>
                <a:effectLst/>
                <a:uLnTx/>
                <a:uFillTx/>
                <a:latin typeface="Calibri"/>
                <a:ea typeface="+mj-ea"/>
                <a:cs typeface="+mj-cs"/>
              </a:rPr>
              <a:t>Development Timeline</a:t>
            </a:r>
          </a:p>
        </p:txBody>
      </p:sp>
      <p:sp>
        <p:nvSpPr>
          <p:cNvPr id="2" name="TextBox 1">
            <a:extLst>
              <a:ext uri="{FF2B5EF4-FFF2-40B4-BE49-F238E27FC236}">
                <a16:creationId xmlns:a16="http://schemas.microsoft.com/office/drawing/2014/main" id="{88AF2569-1D39-409C-2D7F-131F8D0F60D7}"/>
              </a:ext>
            </a:extLst>
          </p:cNvPr>
          <p:cNvSpPr txBox="1"/>
          <p:nvPr/>
        </p:nvSpPr>
        <p:spPr>
          <a:xfrm>
            <a:off x="6451042" y="2395974"/>
            <a:ext cx="542611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Calibri"/>
                <a:ea typeface="+mn-ea"/>
                <a:cs typeface="+mn-cs"/>
              </a:rPr>
              <a:t>Power/</a:t>
            </a:r>
            <a:r>
              <a:rPr lang="en-US" sz="2400" b="1" dirty="0">
                <a:solidFill>
                  <a:srgbClr val="FF0000"/>
                </a:solidFill>
                <a:latin typeface="Calibri"/>
              </a:rPr>
              <a:t>c</a:t>
            </a:r>
            <a:r>
              <a:rPr kumimoji="0" lang="en-US" sz="2400" b="1" i="0" u="none" strike="noStrike" kern="1200" cap="none" spc="0" normalizeH="0" baseline="0" noProof="0" dirty="0" err="1">
                <a:ln>
                  <a:noFill/>
                </a:ln>
                <a:solidFill>
                  <a:srgbClr val="FF0000"/>
                </a:solidFill>
                <a:effectLst/>
                <a:uLnTx/>
                <a:uFillTx/>
                <a:latin typeface="Calibri"/>
                <a:ea typeface="+mn-ea"/>
                <a:cs typeface="+mn-cs"/>
              </a:rPr>
              <a:t>ooling</a:t>
            </a:r>
            <a:r>
              <a:rPr kumimoji="0" lang="en-US" sz="2400" b="1" i="0" u="none" strike="noStrike" kern="1200" cap="none" spc="0" normalizeH="0" baseline="0" noProof="0" dirty="0">
                <a:ln>
                  <a:noFill/>
                </a:ln>
                <a:solidFill>
                  <a:srgbClr val="FF0000"/>
                </a:solidFill>
                <a:effectLst/>
                <a:uLnTx/>
                <a:uFillTx/>
                <a:latin typeface="Calibri"/>
                <a:ea typeface="+mn-ea"/>
                <a:cs typeface="+mn-cs"/>
              </a:rPr>
              <a:t> issues at our data center</a:t>
            </a:r>
          </a:p>
        </p:txBody>
      </p:sp>
      <p:cxnSp>
        <p:nvCxnSpPr>
          <p:cNvPr id="4" name="Straight Arrow Connector 3">
            <a:extLst>
              <a:ext uri="{FF2B5EF4-FFF2-40B4-BE49-F238E27FC236}">
                <a16:creationId xmlns:a16="http://schemas.microsoft.com/office/drawing/2014/main" id="{7459656A-148C-D1B7-3783-04686AB53BAE}"/>
              </a:ext>
            </a:extLst>
          </p:cNvPr>
          <p:cNvCxnSpPr>
            <a:cxnSpLocks/>
          </p:cNvCxnSpPr>
          <p:nvPr/>
        </p:nvCxnSpPr>
        <p:spPr>
          <a:xfrm flipH="1">
            <a:off x="4652387" y="2763297"/>
            <a:ext cx="2321169" cy="24116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52720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E3040F7-12F4-2132-1307-6D806F9965F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52</a:t>
            </a:fld>
            <a:endParaRPr lang="en-US"/>
          </a:p>
        </p:txBody>
      </p:sp>
      <p:sp>
        <p:nvSpPr>
          <p:cNvPr id="3" name="Title 2">
            <a:extLst>
              <a:ext uri="{FF2B5EF4-FFF2-40B4-BE49-F238E27FC236}">
                <a16:creationId xmlns:a16="http://schemas.microsoft.com/office/drawing/2014/main" id="{4ED081E1-CDC3-42C0-1314-D6219DB10622}"/>
              </a:ext>
            </a:extLst>
          </p:cNvPr>
          <p:cNvSpPr>
            <a:spLocks noGrp="1"/>
          </p:cNvSpPr>
          <p:nvPr>
            <p:ph type="title"/>
          </p:nvPr>
        </p:nvSpPr>
        <p:spPr/>
        <p:txBody>
          <a:bodyPr/>
          <a:lstStyle/>
          <a:p>
            <a:r>
              <a:rPr lang="en-US" dirty="0"/>
              <a:t>Pandora NO</a:t>
            </a:r>
            <a:r>
              <a:rPr lang="en-US" baseline="-25000" dirty="0"/>
              <a:t>2</a:t>
            </a:r>
            <a:r>
              <a:rPr lang="en-US" dirty="0"/>
              <a:t> Comparisons (V2)</a:t>
            </a:r>
          </a:p>
        </p:txBody>
      </p:sp>
      <p:sp>
        <p:nvSpPr>
          <p:cNvPr id="4" name="Slide Number Placeholder 3">
            <a:extLst>
              <a:ext uri="{FF2B5EF4-FFF2-40B4-BE49-F238E27FC236}">
                <a16:creationId xmlns:a16="http://schemas.microsoft.com/office/drawing/2014/main" id="{50E914C2-4AD6-30A8-448D-A040DA5CC52C}"/>
              </a:ext>
            </a:extLst>
          </p:cNvPr>
          <p:cNvSpPr txBox="1">
            <a:spLocks/>
          </p:cNvSpPr>
          <p:nvPr/>
        </p:nvSpPr>
        <p:spPr>
          <a:xfrm>
            <a:off x="9448800" y="6621140"/>
            <a:ext cx="2743200" cy="182880"/>
          </a:xfrm>
          <a:prstGeom prst="rect">
            <a:avLst/>
          </a:prstGeom>
        </p:spPr>
        <p:txBody>
          <a:bodyPr vert="horz" lIns="91440" tIns="0" rIns="91440" bIns="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0000000-1234-1234-1234-123412341234}" type="slidenum">
              <a:rPr lang="en-US" smtClean="0"/>
              <a:pPr/>
              <a:t>52</a:t>
            </a:fld>
            <a:endParaRPr lang="en-US"/>
          </a:p>
        </p:txBody>
      </p:sp>
      <p:sp>
        <p:nvSpPr>
          <p:cNvPr id="7" name="TextBox 6">
            <a:extLst>
              <a:ext uri="{FF2B5EF4-FFF2-40B4-BE49-F238E27FC236}">
                <a16:creationId xmlns:a16="http://schemas.microsoft.com/office/drawing/2014/main" id="{21407F91-DE67-2719-A884-1341C0C177F5}"/>
              </a:ext>
            </a:extLst>
          </p:cNvPr>
          <p:cNvSpPr txBox="1"/>
          <p:nvPr/>
        </p:nvSpPr>
        <p:spPr>
          <a:xfrm>
            <a:off x="4216778" y="975701"/>
            <a:ext cx="3894271" cy="400110"/>
          </a:xfrm>
          <a:prstGeom prst="rect">
            <a:avLst/>
          </a:prstGeom>
          <a:noFill/>
        </p:spPr>
        <p:txBody>
          <a:bodyPr wrap="none" rtlCol="0">
            <a:spAutoFit/>
          </a:bodyPr>
          <a:lstStyle/>
          <a:p>
            <a:r>
              <a:rPr lang="en-US" sz="2000" b="1" i="1" dirty="0"/>
              <a:t>Courtesy of Barron Henderson, EPA</a:t>
            </a:r>
          </a:p>
        </p:txBody>
      </p:sp>
      <p:sp>
        <p:nvSpPr>
          <p:cNvPr id="8" name="TextBox 7">
            <a:extLst>
              <a:ext uri="{FF2B5EF4-FFF2-40B4-BE49-F238E27FC236}">
                <a16:creationId xmlns:a16="http://schemas.microsoft.com/office/drawing/2014/main" id="{FE7E3AC9-46A3-1F08-E9B8-334885E9B6D6}"/>
              </a:ext>
            </a:extLst>
          </p:cNvPr>
          <p:cNvSpPr txBox="1"/>
          <p:nvPr/>
        </p:nvSpPr>
        <p:spPr>
          <a:xfrm>
            <a:off x="7864248" y="2091194"/>
            <a:ext cx="3512004" cy="3447098"/>
          </a:xfrm>
          <a:prstGeom prst="rect">
            <a:avLst/>
          </a:prstGeom>
          <a:solidFill>
            <a:schemeClr val="bg2">
              <a:lumMod val="90000"/>
            </a:schemeClr>
          </a:solidFill>
          <a:ln>
            <a:solidFill>
              <a:schemeClr val="tx1"/>
            </a:solidFill>
          </a:ln>
        </p:spPr>
        <p:txBody>
          <a:bodyPr wrap="square" rtlCol="0">
            <a:spAutoFit/>
          </a:bodyPr>
          <a:lstStyle/>
          <a:p>
            <a:pPr marL="285750" indent="-285750">
              <a:buFont typeface="Arial" panose="020B0604020202020204" pitchFamily="34" charset="0"/>
              <a:buChar char="•"/>
            </a:pPr>
            <a:r>
              <a:rPr lang="en-US" sz="2000" dirty="0"/>
              <a:t>Overall, TEMPO tropospheric NO</a:t>
            </a:r>
            <a:r>
              <a:rPr lang="en-US" sz="2000" baseline="-25000" dirty="0"/>
              <a:t>2</a:t>
            </a:r>
            <a:r>
              <a:rPr lang="en-US" sz="2000" dirty="0"/>
              <a:t> agrees well with Pandora.</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r>
              <a:rPr lang="en-US" sz="2000" dirty="0"/>
              <a:t>Larger negative TEMPO bias over high NO2 site.</a:t>
            </a:r>
          </a:p>
          <a:p>
            <a:endParaRPr lang="en-US" sz="2000" dirty="0"/>
          </a:p>
          <a:p>
            <a:pPr marL="285750" indent="-285750">
              <a:buFont typeface="Arial" panose="020B0604020202020204" pitchFamily="34" charset="0"/>
              <a:buChar char="•"/>
            </a:pPr>
            <a:r>
              <a:rPr lang="en-US" sz="2000" dirty="0"/>
              <a:t>Biases between products can be due to differences in AMF inputs</a:t>
            </a:r>
          </a:p>
          <a:p>
            <a:pPr marL="285750" indent="-285750">
              <a:buFont typeface="Arial" panose="020B0604020202020204" pitchFamily="34" charset="0"/>
              <a:buChar char="•"/>
            </a:pPr>
            <a:endParaRPr lang="en-US" dirty="0"/>
          </a:p>
        </p:txBody>
      </p:sp>
      <p:sp>
        <p:nvSpPr>
          <p:cNvPr id="12" name="TextBox 11">
            <a:extLst>
              <a:ext uri="{FF2B5EF4-FFF2-40B4-BE49-F238E27FC236}">
                <a16:creationId xmlns:a16="http://schemas.microsoft.com/office/drawing/2014/main" id="{6FE2D7B8-DFB4-EF1C-C1CD-D5E102A2A456}"/>
              </a:ext>
            </a:extLst>
          </p:cNvPr>
          <p:cNvSpPr txBox="1"/>
          <p:nvPr/>
        </p:nvSpPr>
        <p:spPr>
          <a:xfrm>
            <a:off x="5355829" y="6536223"/>
            <a:ext cx="1480342" cy="369332"/>
          </a:xfrm>
          <a:prstGeom prst="rect">
            <a:avLst/>
          </a:prstGeom>
          <a:noFill/>
        </p:spPr>
        <p:txBody>
          <a:bodyPr wrap="none" rtlCol="0">
            <a:spAutoFit/>
          </a:bodyPr>
          <a:lstStyle/>
          <a:p>
            <a:r>
              <a:rPr lang="en-US" b="1" dirty="0"/>
              <a:t>Pandora Sites</a:t>
            </a:r>
          </a:p>
        </p:txBody>
      </p:sp>
      <p:pic>
        <p:nvPicPr>
          <p:cNvPr id="5" name="Picture 4">
            <a:extLst>
              <a:ext uri="{FF2B5EF4-FFF2-40B4-BE49-F238E27FC236}">
                <a16:creationId xmlns:a16="http://schemas.microsoft.com/office/drawing/2014/main" id="{F8036782-B215-DE42-7999-13B9FB1031E5}"/>
              </a:ext>
            </a:extLst>
          </p:cNvPr>
          <p:cNvPicPr>
            <a:picLocks noChangeAspect="1"/>
          </p:cNvPicPr>
          <p:nvPr/>
        </p:nvPicPr>
        <p:blipFill rotWithShape="1">
          <a:blip r:embed="rId2"/>
          <a:srcRect t="6924"/>
          <a:stretch/>
        </p:blipFill>
        <p:spPr>
          <a:xfrm>
            <a:off x="323459" y="1081505"/>
            <a:ext cx="3742286" cy="3096142"/>
          </a:xfrm>
          <a:prstGeom prst="rect">
            <a:avLst/>
          </a:prstGeom>
        </p:spPr>
      </p:pic>
      <p:pic>
        <p:nvPicPr>
          <p:cNvPr id="6" name="Picture 5">
            <a:extLst>
              <a:ext uri="{FF2B5EF4-FFF2-40B4-BE49-F238E27FC236}">
                <a16:creationId xmlns:a16="http://schemas.microsoft.com/office/drawing/2014/main" id="{E595D8A9-532A-6E72-6826-5B6E18AC83E1}"/>
              </a:ext>
            </a:extLst>
          </p:cNvPr>
          <p:cNvPicPr>
            <a:picLocks noChangeAspect="1"/>
          </p:cNvPicPr>
          <p:nvPr/>
        </p:nvPicPr>
        <p:blipFill rotWithShape="1">
          <a:blip r:embed="rId3"/>
          <a:srcRect l="64280" t="5455" r="3217"/>
          <a:stretch/>
        </p:blipFill>
        <p:spPr>
          <a:xfrm>
            <a:off x="47856" y="4218584"/>
            <a:ext cx="4083274" cy="2639416"/>
          </a:xfrm>
          <a:prstGeom prst="rect">
            <a:avLst/>
          </a:prstGeom>
        </p:spPr>
      </p:pic>
      <p:pic>
        <p:nvPicPr>
          <p:cNvPr id="15" name="Picture 14">
            <a:extLst>
              <a:ext uri="{FF2B5EF4-FFF2-40B4-BE49-F238E27FC236}">
                <a16:creationId xmlns:a16="http://schemas.microsoft.com/office/drawing/2014/main" id="{FF86C0B0-27E8-1A2D-F1A2-68CC1CC04947}"/>
              </a:ext>
            </a:extLst>
          </p:cNvPr>
          <p:cNvPicPr>
            <a:picLocks noChangeAspect="1"/>
          </p:cNvPicPr>
          <p:nvPr/>
        </p:nvPicPr>
        <p:blipFill>
          <a:blip r:embed="rId4"/>
          <a:stretch>
            <a:fillRect/>
          </a:stretch>
        </p:blipFill>
        <p:spPr>
          <a:xfrm>
            <a:off x="4282163" y="1288516"/>
            <a:ext cx="2657480" cy="5314960"/>
          </a:xfrm>
          <a:prstGeom prst="rect">
            <a:avLst/>
          </a:prstGeom>
        </p:spPr>
      </p:pic>
    </p:spTree>
    <p:extLst>
      <p:ext uri="{BB962C8B-B14F-4D97-AF65-F5344CB8AC3E}">
        <p14:creationId xmlns:p14="http://schemas.microsoft.com/office/powerpoint/2010/main" val="4431439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E3040F7-12F4-2132-1307-6D806F9965F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53</a:t>
            </a:fld>
            <a:endParaRPr lang="en-US"/>
          </a:p>
        </p:txBody>
      </p:sp>
      <p:sp>
        <p:nvSpPr>
          <p:cNvPr id="3" name="Title 2">
            <a:extLst>
              <a:ext uri="{FF2B5EF4-FFF2-40B4-BE49-F238E27FC236}">
                <a16:creationId xmlns:a16="http://schemas.microsoft.com/office/drawing/2014/main" id="{4ED081E1-CDC3-42C0-1314-D6219DB10622}"/>
              </a:ext>
            </a:extLst>
          </p:cNvPr>
          <p:cNvSpPr>
            <a:spLocks noGrp="1"/>
          </p:cNvSpPr>
          <p:nvPr>
            <p:ph type="title"/>
          </p:nvPr>
        </p:nvSpPr>
        <p:spPr/>
        <p:txBody>
          <a:bodyPr/>
          <a:lstStyle/>
          <a:p>
            <a:r>
              <a:rPr lang="en-US" dirty="0"/>
              <a:t>TROPOMI NO</a:t>
            </a:r>
            <a:r>
              <a:rPr lang="en-US" baseline="-25000" dirty="0"/>
              <a:t>2</a:t>
            </a:r>
            <a:r>
              <a:rPr lang="en-US" dirty="0"/>
              <a:t> Comparisons (V2)</a:t>
            </a:r>
          </a:p>
        </p:txBody>
      </p:sp>
      <p:sp>
        <p:nvSpPr>
          <p:cNvPr id="4" name="Slide Number Placeholder 3">
            <a:extLst>
              <a:ext uri="{FF2B5EF4-FFF2-40B4-BE49-F238E27FC236}">
                <a16:creationId xmlns:a16="http://schemas.microsoft.com/office/drawing/2014/main" id="{50E914C2-4AD6-30A8-448D-A040DA5CC52C}"/>
              </a:ext>
            </a:extLst>
          </p:cNvPr>
          <p:cNvSpPr txBox="1">
            <a:spLocks/>
          </p:cNvSpPr>
          <p:nvPr/>
        </p:nvSpPr>
        <p:spPr>
          <a:xfrm>
            <a:off x="9448800" y="6621140"/>
            <a:ext cx="2743200" cy="182880"/>
          </a:xfrm>
          <a:prstGeom prst="rect">
            <a:avLst/>
          </a:prstGeom>
        </p:spPr>
        <p:txBody>
          <a:bodyPr vert="horz" lIns="91440" tIns="0" rIns="91440" bIns="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0000000-1234-1234-1234-123412341234}" type="slidenum">
              <a:rPr lang="en-US" smtClean="0"/>
              <a:pPr/>
              <a:t>53</a:t>
            </a:fld>
            <a:endParaRPr lang="en-US"/>
          </a:p>
        </p:txBody>
      </p:sp>
      <p:sp>
        <p:nvSpPr>
          <p:cNvPr id="7" name="TextBox 6">
            <a:extLst>
              <a:ext uri="{FF2B5EF4-FFF2-40B4-BE49-F238E27FC236}">
                <a16:creationId xmlns:a16="http://schemas.microsoft.com/office/drawing/2014/main" id="{21407F91-DE67-2719-A884-1341C0C177F5}"/>
              </a:ext>
            </a:extLst>
          </p:cNvPr>
          <p:cNvSpPr txBox="1"/>
          <p:nvPr/>
        </p:nvSpPr>
        <p:spPr>
          <a:xfrm>
            <a:off x="4216778" y="975701"/>
            <a:ext cx="3894271" cy="400110"/>
          </a:xfrm>
          <a:prstGeom prst="rect">
            <a:avLst/>
          </a:prstGeom>
          <a:noFill/>
        </p:spPr>
        <p:txBody>
          <a:bodyPr wrap="none" rtlCol="0">
            <a:spAutoFit/>
          </a:bodyPr>
          <a:lstStyle/>
          <a:p>
            <a:r>
              <a:rPr lang="en-US" sz="2000" b="1" i="1" dirty="0"/>
              <a:t>Courtesy of Barron Henderson, EPA</a:t>
            </a:r>
          </a:p>
        </p:txBody>
      </p:sp>
      <p:sp>
        <p:nvSpPr>
          <p:cNvPr id="8" name="TextBox 7">
            <a:extLst>
              <a:ext uri="{FF2B5EF4-FFF2-40B4-BE49-F238E27FC236}">
                <a16:creationId xmlns:a16="http://schemas.microsoft.com/office/drawing/2014/main" id="{FE7E3AC9-46A3-1F08-E9B8-334885E9B6D6}"/>
              </a:ext>
            </a:extLst>
          </p:cNvPr>
          <p:cNvSpPr txBox="1"/>
          <p:nvPr/>
        </p:nvSpPr>
        <p:spPr>
          <a:xfrm>
            <a:off x="9708473" y="1874816"/>
            <a:ext cx="2362055" cy="4247317"/>
          </a:xfrm>
          <a:prstGeom prst="rect">
            <a:avLst/>
          </a:prstGeom>
          <a:solidFill>
            <a:schemeClr val="bg2">
              <a:lumMod val="90000"/>
            </a:schemeClr>
          </a:solidFill>
          <a:ln>
            <a:solidFill>
              <a:schemeClr val="tx1"/>
            </a:solidFill>
          </a:ln>
        </p:spPr>
        <p:txBody>
          <a:bodyPr wrap="square" rtlCol="0">
            <a:spAutoFit/>
          </a:bodyPr>
          <a:lstStyle/>
          <a:p>
            <a:pPr marL="285750" indent="-285750">
              <a:buFont typeface="Arial" panose="020B0604020202020204" pitchFamily="34" charset="0"/>
              <a:buChar char="•"/>
            </a:pPr>
            <a:r>
              <a:rPr lang="en-US" dirty="0"/>
              <a:t>Overall, TEMPO tropospheric NO</a:t>
            </a:r>
            <a:r>
              <a:rPr lang="en-US" baseline="-25000" dirty="0"/>
              <a:t>2</a:t>
            </a:r>
            <a:r>
              <a:rPr lang="en-US" dirty="0"/>
              <a:t> agrees well with TROPOMI</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Positive biases at eastern sites and negative biases at western sites.</a:t>
            </a:r>
          </a:p>
          <a:p>
            <a:endParaRPr lang="en-US" dirty="0"/>
          </a:p>
          <a:p>
            <a:pPr marL="285750" indent="-285750">
              <a:buFont typeface="Arial" panose="020B0604020202020204" pitchFamily="34" charset="0"/>
              <a:buChar char="•"/>
            </a:pPr>
            <a:r>
              <a:rPr lang="en-US" dirty="0"/>
              <a:t>Biases between products can be due to differences in AMF inputs</a:t>
            </a:r>
          </a:p>
          <a:p>
            <a:pPr marL="285750" indent="-285750">
              <a:buFont typeface="Arial" panose="020B0604020202020204" pitchFamily="34" charset="0"/>
              <a:buChar char="•"/>
            </a:pPr>
            <a:endParaRPr lang="en-US" dirty="0"/>
          </a:p>
        </p:txBody>
      </p:sp>
      <p:pic>
        <p:nvPicPr>
          <p:cNvPr id="9" name="Picture 8">
            <a:extLst>
              <a:ext uri="{FF2B5EF4-FFF2-40B4-BE49-F238E27FC236}">
                <a16:creationId xmlns:a16="http://schemas.microsoft.com/office/drawing/2014/main" id="{504C63D1-D40C-035F-E399-BA532975AA85}"/>
              </a:ext>
            </a:extLst>
          </p:cNvPr>
          <p:cNvPicPr>
            <a:picLocks noChangeAspect="1"/>
          </p:cNvPicPr>
          <p:nvPr/>
        </p:nvPicPr>
        <p:blipFill>
          <a:blip r:embed="rId2"/>
          <a:stretch>
            <a:fillRect/>
          </a:stretch>
        </p:blipFill>
        <p:spPr>
          <a:xfrm>
            <a:off x="4031229" y="1375811"/>
            <a:ext cx="2622665" cy="5245329"/>
          </a:xfrm>
          <a:prstGeom prst="rect">
            <a:avLst/>
          </a:prstGeom>
        </p:spPr>
      </p:pic>
      <p:pic>
        <p:nvPicPr>
          <p:cNvPr id="10" name="Picture 9">
            <a:extLst>
              <a:ext uri="{FF2B5EF4-FFF2-40B4-BE49-F238E27FC236}">
                <a16:creationId xmlns:a16="http://schemas.microsoft.com/office/drawing/2014/main" id="{23FC416B-43FA-87F4-D2DA-198033E16ECD}"/>
              </a:ext>
            </a:extLst>
          </p:cNvPr>
          <p:cNvPicPr>
            <a:picLocks noChangeAspect="1"/>
          </p:cNvPicPr>
          <p:nvPr/>
        </p:nvPicPr>
        <p:blipFill rotWithShape="1">
          <a:blip r:embed="rId3"/>
          <a:srcRect l="64141" r="3722"/>
          <a:stretch/>
        </p:blipFill>
        <p:spPr>
          <a:xfrm>
            <a:off x="0" y="4194379"/>
            <a:ext cx="3845379" cy="2658973"/>
          </a:xfrm>
          <a:prstGeom prst="rect">
            <a:avLst/>
          </a:prstGeom>
        </p:spPr>
      </p:pic>
      <p:pic>
        <p:nvPicPr>
          <p:cNvPr id="11" name="Picture 10">
            <a:extLst>
              <a:ext uri="{FF2B5EF4-FFF2-40B4-BE49-F238E27FC236}">
                <a16:creationId xmlns:a16="http://schemas.microsoft.com/office/drawing/2014/main" id="{2A7B5FD0-1098-2A60-8212-53B30FFFC287}"/>
              </a:ext>
            </a:extLst>
          </p:cNvPr>
          <p:cNvPicPr>
            <a:picLocks noChangeAspect="1"/>
          </p:cNvPicPr>
          <p:nvPr/>
        </p:nvPicPr>
        <p:blipFill rotWithShape="1">
          <a:blip r:embed="rId4"/>
          <a:srcRect t="6121"/>
          <a:stretch/>
        </p:blipFill>
        <p:spPr>
          <a:xfrm>
            <a:off x="188430" y="1118608"/>
            <a:ext cx="3776520" cy="3151414"/>
          </a:xfrm>
          <a:prstGeom prst="rect">
            <a:avLst/>
          </a:prstGeom>
        </p:spPr>
      </p:pic>
      <p:sp>
        <p:nvSpPr>
          <p:cNvPr id="12" name="TextBox 11">
            <a:extLst>
              <a:ext uri="{FF2B5EF4-FFF2-40B4-BE49-F238E27FC236}">
                <a16:creationId xmlns:a16="http://schemas.microsoft.com/office/drawing/2014/main" id="{6FE2D7B8-DFB4-EF1C-C1CD-D5E102A2A456}"/>
              </a:ext>
            </a:extLst>
          </p:cNvPr>
          <p:cNvSpPr txBox="1"/>
          <p:nvPr/>
        </p:nvSpPr>
        <p:spPr>
          <a:xfrm>
            <a:off x="4956919" y="6527914"/>
            <a:ext cx="1480342" cy="369332"/>
          </a:xfrm>
          <a:prstGeom prst="rect">
            <a:avLst/>
          </a:prstGeom>
          <a:noFill/>
        </p:spPr>
        <p:txBody>
          <a:bodyPr wrap="none" rtlCol="0">
            <a:spAutoFit/>
          </a:bodyPr>
          <a:lstStyle/>
          <a:p>
            <a:r>
              <a:rPr lang="en-US" b="1" dirty="0"/>
              <a:t>Pandora Sites</a:t>
            </a:r>
          </a:p>
        </p:txBody>
      </p:sp>
      <p:pic>
        <p:nvPicPr>
          <p:cNvPr id="13" name="Picture 12">
            <a:extLst>
              <a:ext uri="{FF2B5EF4-FFF2-40B4-BE49-F238E27FC236}">
                <a16:creationId xmlns:a16="http://schemas.microsoft.com/office/drawing/2014/main" id="{14F096D8-B22F-B0A2-84CF-7E0DECA3F218}"/>
              </a:ext>
            </a:extLst>
          </p:cNvPr>
          <p:cNvPicPr>
            <a:picLocks noChangeAspect="1"/>
          </p:cNvPicPr>
          <p:nvPr/>
        </p:nvPicPr>
        <p:blipFill>
          <a:blip r:embed="rId5"/>
          <a:stretch>
            <a:fillRect/>
          </a:stretch>
        </p:blipFill>
        <p:spPr>
          <a:xfrm>
            <a:off x="6867304" y="1375809"/>
            <a:ext cx="2576053" cy="5152105"/>
          </a:xfrm>
          <a:prstGeom prst="rect">
            <a:avLst/>
          </a:prstGeom>
        </p:spPr>
      </p:pic>
      <p:sp>
        <p:nvSpPr>
          <p:cNvPr id="14" name="TextBox 13">
            <a:extLst>
              <a:ext uri="{FF2B5EF4-FFF2-40B4-BE49-F238E27FC236}">
                <a16:creationId xmlns:a16="http://schemas.microsoft.com/office/drawing/2014/main" id="{FCA8FA40-258E-4E3E-6DFC-CAA7ACAAC1B9}"/>
              </a:ext>
            </a:extLst>
          </p:cNvPr>
          <p:cNvSpPr txBox="1"/>
          <p:nvPr/>
        </p:nvSpPr>
        <p:spPr>
          <a:xfrm>
            <a:off x="7469953" y="6488668"/>
            <a:ext cx="2449654" cy="369332"/>
          </a:xfrm>
          <a:prstGeom prst="rect">
            <a:avLst/>
          </a:prstGeom>
          <a:noFill/>
        </p:spPr>
        <p:txBody>
          <a:bodyPr wrap="square" rtlCol="0">
            <a:spAutoFit/>
          </a:bodyPr>
          <a:lstStyle/>
          <a:p>
            <a:r>
              <a:rPr lang="en-US" b="1" dirty="0"/>
              <a:t>Nonattainment Areas</a:t>
            </a:r>
          </a:p>
        </p:txBody>
      </p:sp>
    </p:spTree>
    <p:extLst>
      <p:ext uri="{BB962C8B-B14F-4D97-AF65-F5344CB8AC3E}">
        <p14:creationId xmlns:p14="http://schemas.microsoft.com/office/powerpoint/2010/main" val="33539436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E3040F7-12F4-2132-1307-6D806F9965F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54</a:t>
            </a:fld>
            <a:endParaRPr lang="en-US"/>
          </a:p>
        </p:txBody>
      </p:sp>
      <p:sp>
        <p:nvSpPr>
          <p:cNvPr id="3" name="Title 2">
            <a:extLst>
              <a:ext uri="{FF2B5EF4-FFF2-40B4-BE49-F238E27FC236}">
                <a16:creationId xmlns:a16="http://schemas.microsoft.com/office/drawing/2014/main" id="{4ED081E1-CDC3-42C0-1314-D6219DB10622}"/>
              </a:ext>
            </a:extLst>
          </p:cNvPr>
          <p:cNvSpPr>
            <a:spLocks noGrp="1"/>
          </p:cNvSpPr>
          <p:nvPr>
            <p:ph type="title"/>
          </p:nvPr>
        </p:nvSpPr>
        <p:spPr>
          <a:xfrm>
            <a:off x="0" y="0"/>
            <a:ext cx="12191999" cy="975701"/>
          </a:xfrm>
        </p:spPr>
        <p:txBody>
          <a:bodyPr/>
          <a:lstStyle/>
          <a:p>
            <a:r>
              <a:rPr lang="en-US" dirty="0"/>
              <a:t>Pandora/TROPOMI HCHO Comparisons (V2)</a:t>
            </a:r>
          </a:p>
        </p:txBody>
      </p:sp>
      <p:sp>
        <p:nvSpPr>
          <p:cNvPr id="4" name="Slide Number Placeholder 3">
            <a:extLst>
              <a:ext uri="{FF2B5EF4-FFF2-40B4-BE49-F238E27FC236}">
                <a16:creationId xmlns:a16="http://schemas.microsoft.com/office/drawing/2014/main" id="{50E914C2-4AD6-30A8-448D-A040DA5CC52C}"/>
              </a:ext>
            </a:extLst>
          </p:cNvPr>
          <p:cNvSpPr txBox="1">
            <a:spLocks/>
          </p:cNvSpPr>
          <p:nvPr/>
        </p:nvSpPr>
        <p:spPr>
          <a:xfrm>
            <a:off x="9448800" y="6621140"/>
            <a:ext cx="2743200" cy="182880"/>
          </a:xfrm>
          <a:prstGeom prst="rect">
            <a:avLst/>
          </a:prstGeom>
        </p:spPr>
        <p:txBody>
          <a:bodyPr vert="horz" lIns="91440" tIns="0" rIns="91440" bIns="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0000000-1234-1234-1234-123412341234}" type="slidenum">
              <a:rPr lang="en-US" smtClean="0"/>
              <a:pPr/>
              <a:t>54</a:t>
            </a:fld>
            <a:endParaRPr lang="en-US"/>
          </a:p>
        </p:txBody>
      </p:sp>
      <p:sp>
        <p:nvSpPr>
          <p:cNvPr id="7" name="TextBox 6">
            <a:extLst>
              <a:ext uri="{FF2B5EF4-FFF2-40B4-BE49-F238E27FC236}">
                <a16:creationId xmlns:a16="http://schemas.microsoft.com/office/drawing/2014/main" id="{21407F91-DE67-2719-A884-1341C0C177F5}"/>
              </a:ext>
            </a:extLst>
          </p:cNvPr>
          <p:cNvSpPr txBox="1"/>
          <p:nvPr/>
        </p:nvSpPr>
        <p:spPr>
          <a:xfrm>
            <a:off x="4148864" y="975701"/>
            <a:ext cx="3894271" cy="400110"/>
          </a:xfrm>
          <a:prstGeom prst="rect">
            <a:avLst/>
          </a:prstGeom>
          <a:noFill/>
        </p:spPr>
        <p:txBody>
          <a:bodyPr wrap="none" rtlCol="0">
            <a:spAutoFit/>
          </a:bodyPr>
          <a:lstStyle/>
          <a:p>
            <a:r>
              <a:rPr lang="en-US" sz="2000" b="1" i="1" dirty="0"/>
              <a:t>Courtesy of Barron Henderson, EPA</a:t>
            </a:r>
          </a:p>
        </p:txBody>
      </p:sp>
      <p:sp>
        <p:nvSpPr>
          <p:cNvPr id="12" name="TextBox 11">
            <a:extLst>
              <a:ext uri="{FF2B5EF4-FFF2-40B4-BE49-F238E27FC236}">
                <a16:creationId xmlns:a16="http://schemas.microsoft.com/office/drawing/2014/main" id="{6FE2D7B8-DFB4-EF1C-C1CD-D5E102A2A456}"/>
              </a:ext>
            </a:extLst>
          </p:cNvPr>
          <p:cNvSpPr txBox="1"/>
          <p:nvPr/>
        </p:nvSpPr>
        <p:spPr>
          <a:xfrm>
            <a:off x="4754451" y="6528848"/>
            <a:ext cx="978217" cy="369332"/>
          </a:xfrm>
          <a:prstGeom prst="rect">
            <a:avLst/>
          </a:prstGeom>
          <a:noFill/>
        </p:spPr>
        <p:txBody>
          <a:bodyPr wrap="none" rtlCol="0">
            <a:spAutoFit/>
          </a:bodyPr>
          <a:lstStyle/>
          <a:p>
            <a:r>
              <a:rPr lang="en-US" b="1" dirty="0"/>
              <a:t>Pandora</a:t>
            </a:r>
          </a:p>
        </p:txBody>
      </p:sp>
      <p:pic>
        <p:nvPicPr>
          <p:cNvPr id="9" name="Picture 8">
            <a:extLst>
              <a:ext uri="{FF2B5EF4-FFF2-40B4-BE49-F238E27FC236}">
                <a16:creationId xmlns:a16="http://schemas.microsoft.com/office/drawing/2014/main" id="{01123F03-3F30-5672-84F2-3E9574B8CA4F}"/>
              </a:ext>
            </a:extLst>
          </p:cNvPr>
          <p:cNvPicPr>
            <a:picLocks noChangeAspect="1"/>
          </p:cNvPicPr>
          <p:nvPr/>
        </p:nvPicPr>
        <p:blipFill rotWithShape="1">
          <a:blip r:embed="rId2"/>
          <a:srcRect t="6605"/>
          <a:stretch/>
        </p:blipFill>
        <p:spPr>
          <a:xfrm>
            <a:off x="148244" y="1094013"/>
            <a:ext cx="3623656" cy="3008301"/>
          </a:xfrm>
          <a:prstGeom prst="rect">
            <a:avLst/>
          </a:prstGeom>
        </p:spPr>
      </p:pic>
      <p:pic>
        <p:nvPicPr>
          <p:cNvPr id="10" name="Picture 9">
            <a:extLst>
              <a:ext uri="{FF2B5EF4-FFF2-40B4-BE49-F238E27FC236}">
                <a16:creationId xmlns:a16="http://schemas.microsoft.com/office/drawing/2014/main" id="{593AEAD7-BAF0-2D57-BCAF-B58B0474F0B5}"/>
              </a:ext>
            </a:extLst>
          </p:cNvPr>
          <p:cNvPicPr>
            <a:picLocks noChangeAspect="1"/>
          </p:cNvPicPr>
          <p:nvPr/>
        </p:nvPicPr>
        <p:blipFill rotWithShape="1">
          <a:blip r:embed="rId3"/>
          <a:srcRect l="65318" r="3253"/>
          <a:stretch/>
        </p:blipFill>
        <p:spPr>
          <a:xfrm>
            <a:off x="148244" y="4220626"/>
            <a:ext cx="3545253" cy="2506744"/>
          </a:xfrm>
          <a:prstGeom prst="rect">
            <a:avLst/>
          </a:prstGeom>
        </p:spPr>
      </p:pic>
      <p:pic>
        <p:nvPicPr>
          <p:cNvPr id="11" name="Picture 10">
            <a:extLst>
              <a:ext uri="{FF2B5EF4-FFF2-40B4-BE49-F238E27FC236}">
                <a16:creationId xmlns:a16="http://schemas.microsoft.com/office/drawing/2014/main" id="{D2C5E31F-3D4E-F383-CF65-67B04784127F}"/>
              </a:ext>
            </a:extLst>
          </p:cNvPr>
          <p:cNvPicPr>
            <a:picLocks noChangeAspect="1"/>
          </p:cNvPicPr>
          <p:nvPr/>
        </p:nvPicPr>
        <p:blipFill>
          <a:blip r:embed="rId4"/>
          <a:stretch>
            <a:fillRect/>
          </a:stretch>
        </p:blipFill>
        <p:spPr>
          <a:xfrm>
            <a:off x="3591037" y="1312665"/>
            <a:ext cx="2624276" cy="5248551"/>
          </a:xfrm>
          <a:prstGeom prst="rect">
            <a:avLst/>
          </a:prstGeom>
        </p:spPr>
      </p:pic>
      <p:pic>
        <p:nvPicPr>
          <p:cNvPr id="13" name="Picture 12">
            <a:extLst>
              <a:ext uri="{FF2B5EF4-FFF2-40B4-BE49-F238E27FC236}">
                <a16:creationId xmlns:a16="http://schemas.microsoft.com/office/drawing/2014/main" id="{8913E03B-C389-EF98-037D-532784680CE6}"/>
              </a:ext>
            </a:extLst>
          </p:cNvPr>
          <p:cNvPicPr>
            <a:picLocks noChangeAspect="1"/>
          </p:cNvPicPr>
          <p:nvPr/>
        </p:nvPicPr>
        <p:blipFill rotWithShape="1">
          <a:blip r:embed="rId5"/>
          <a:srcRect t="6743"/>
          <a:stretch/>
        </p:blipFill>
        <p:spPr>
          <a:xfrm>
            <a:off x="8872893" y="1094013"/>
            <a:ext cx="3319107" cy="2751366"/>
          </a:xfrm>
          <a:prstGeom prst="rect">
            <a:avLst/>
          </a:prstGeom>
        </p:spPr>
      </p:pic>
      <p:pic>
        <p:nvPicPr>
          <p:cNvPr id="14" name="Picture 13">
            <a:extLst>
              <a:ext uri="{FF2B5EF4-FFF2-40B4-BE49-F238E27FC236}">
                <a16:creationId xmlns:a16="http://schemas.microsoft.com/office/drawing/2014/main" id="{EC13F69F-7F23-DDE9-968D-E3F15AE996A6}"/>
              </a:ext>
            </a:extLst>
          </p:cNvPr>
          <p:cNvPicPr>
            <a:picLocks noChangeAspect="1"/>
          </p:cNvPicPr>
          <p:nvPr/>
        </p:nvPicPr>
        <p:blipFill rotWithShape="1">
          <a:blip r:embed="rId6"/>
          <a:srcRect l="65397" r="4127"/>
          <a:stretch/>
        </p:blipFill>
        <p:spPr>
          <a:xfrm>
            <a:off x="8998297" y="4094181"/>
            <a:ext cx="3208150" cy="2339276"/>
          </a:xfrm>
          <a:prstGeom prst="rect">
            <a:avLst/>
          </a:prstGeom>
        </p:spPr>
      </p:pic>
      <p:pic>
        <p:nvPicPr>
          <p:cNvPr id="16" name="Picture 15">
            <a:extLst>
              <a:ext uri="{FF2B5EF4-FFF2-40B4-BE49-F238E27FC236}">
                <a16:creationId xmlns:a16="http://schemas.microsoft.com/office/drawing/2014/main" id="{7B33D768-B355-BDDD-116F-A31A32412593}"/>
              </a:ext>
            </a:extLst>
          </p:cNvPr>
          <p:cNvPicPr>
            <a:picLocks noChangeAspect="1"/>
          </p:cNvPicPr>
          <p:nvPr/>
        </p:nvPicPr>
        <p:blipFill>
          <a:blip r:embed="rId7"/>
          <a:stretch>
            <a:fillRect/>
          </a:stretch>
        </p:blipFill>
        <p:spPr>
          <a:xfrm>
            <a:off x="6259722" y="1423695"/>
            <a:ext cx="2568761" cy="5137521"/>
          </a:xfrm>
          <a:prstGeom prst="rect">
            <a:avLst/>
          </a:prstGeom>
        </p:spPr>
      </p:pic>
      <p:sp>
        <p:nvSpPr>
          <p:cNvPr id="17" name="TextBox 16">
            <a:extLst>
              <a:ext uri="{FF2B5EF4-FFF2-40B4-BE49-F238E27FC236}">
                <a16:creationId xmlns:a16="http://schemas.microsoft.com/office/drawing/2014/main" id="{8C09DAD0-E463-A3CE-66B6-645E38C821F3}"/>
              </a:ext>
            </a:extLst>
          </p:cNvPr>
          <p:cNvSpPr txBox="1"/>
          <p:nvPr/>
        </p:nvSpPr>
        <p:spPr>
          <a:xfrm>
            <a:off x="7409629" y="6527914"/>
            <a:ext cx="1123384" cy="369332"/>
          </a:xfrm>
          <a:prstGeom prst="rect">
            <a:avLst/>
          </a:prstGeom>
          <a:noFill/>
        </p:spPr>
        <p:txBody>
          <a:bodyPr wrap="none" rtlCol="0">
            <a:spAutoFit/>
          </a:bodyPr>
          <a:lstStyle/>
          <a:p>
            <a:r>
              <a:rPr lang="en-US" b="1" dirty="0"/>
              <a:t>TROPOMI</a:t>
            </a:r>
          </a:p>
        </p:txBody>
      </p:sp>
    </p:spTree>
    <p:extLst>
      <p:ext uri="{BB962C8B-B14F-4D97-AF65-F5344CB8AC3E}">
        <p14:creationId xmlns:p14="http://schemas.microsoft.com/office/powerpoint/2010/main" val="26859476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TEMPO Wide ORR MR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EMPO Wide ORR MRR" id="{3095EFA4-4A62-43F9-994D-2ED38E1FAE00}" vid="{3ACF80F2-EEEA-4067-AD42-EC1E0DEF085D}"/>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1" id="{FE583755-DFDA-4DC7-9855-11E240C735CD}" vid="{B1693466-D641-4694-BAB3-37399BADBB58}"/>
    </a:ext>
  </a:extLst>
</a:theme>
</file>

<file path=ppt/theme/theme4.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TEMPO Wide ORR MR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EMPO Wide ORR MRR" id="{3095EFA4-4A62-43F9-994D-2ED38E1FAE00}" vid="{3ACF80F2-EEEA-4067-AD42-EC1E0DEF085D}"/>
    </a:ext>
  </a:extLst>
</a:theme>
</file>

<file path=ppt/theme/theme6.xml><?xml version="1.0" encoding="utf-8"?>
<a:theme xmlns:a="http://schemas.openxmlformats.org/drawingml/2006/main" name="TEMPO Wide ORR MR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EMPO Wide ORR MRR" id="{3095EFA4-4A62-43F9-994D-2ED38E1FAE00}" vid="{3ACF80F2-EEEA-4067-AD42-EC1E0DEF085D}"/>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79224</TotalTime>
  <Words>5069</Words>
  <Application>Microsoft Macintosh PowerPoint</Application>
  <PresentationFormat>Widescreen</PresentationFormat>
  <Paragraphs>769</Paragraphs>
  <Slides>54</Slides>
  <Notes>23</Notes>
  <HiddenSlides>0</HiddenSlides>
  <MMClips>1</MMClips>
  <ScaleCrop>false</ScaleCrop>
  <HeadingPairs>
    <vt:vector size="6" baseType="variant">
      <vt:variant>
        <vt:lpstr>Fonts Used</vt:lpstr>
      </vt:variant>
      <vt:variant>
        <vt:i4>16</vt:i4>
      </vt:variant>
      <vt:variant>
        <vt:lpstr>Theme</vt:lpstr>
      </vt:variant>
      <vt:variant>
        <vt:i4>6</vt:i4>
      </vt:variant>
      <vt:variant>
        <vt:lpstr>Slide Titles</vt:lpstr>
      </vt:variant>
      <vt:variant>
        <vt:i4>54</vt:i4>
      </vt:variant>
    </vt:vector>
  </HeadingPairs>
  <TitlesOfParts>
    <vt:vector size="76" baseType="lpstr">
      <vt:lpstr>Arial Rounded</vt:lpstr>
      <vt:lpstr>ＭＳ Ｐゴシック</vt:lpstr>
      <vt:lpstr>Arial</vt:lpstr>
      <vt:lpstr>Arial Black</vt:lpstr>
      <vt:lpstr>Arial Narrow</vt:lpstr>
      <vt:lpstr>Arial Rounded MT Bold</vt:lpstr>
      <vt:lpstr>Calibri</vt:lpstr>
      <vt:lpstr>Cambria</vt:lpstr>
      <vt:lpstr>Cambria Math</vt:lpstr>
      <vt:lpstr>Charis SIL</vt:lpstr>
      <vt:lpstr>Courier New</vt:lpstr>
      <vt:lpstr>Helvetica</vt:lpstr>
      <vt:lpstr>Monotype Corsiva</vt:lpstr>
      <vt:lpstr>Roboto</vt:lpstr>
      <vt:lpstr>Times New Roman</vt:lpstr>
      <vt:lpstr>Wingdings</vt:lpstr>
      <vt:lpstr>Office Theme</vt:lpstr>
      <vt:lpstr>1_TEMPO Wide ORR MRR</vt:lpstr>
      <vt:lpstr>1_Office Theme</vt:lpstr>
      <vt:lpstr>2_Office Theme</vt:lpstr>
      <vt:lpstr>2_TEMPO Wide ORR MRR</vt:lpstr>
      <vt:lpstr>TEMPO Wide ORR MRR</vt:lpstr>
      <vt:lpstr>PowerPoint Presentation</vt:lpstr>
      <vt:lpstr>Outline</vt:lpstr>
      <vt:lpstr>PowerPoint Presentation</vt:lpstr>
      <vt:lpstr>Why Does Air Quality Matter in the USA?</vt:lpstr>
      <vt:lpstr>Surface Pollution Monitoring</vt:lpstr>
      <vt:lpstr>Satellite Remote Sensing</vt:lpstr>
      <vt:lpstr>Why geostationary?  High temporal and spatial resolution</vt:lpstr>
      <vt:lpstr>PowerPoint Presentation</vt:lpstr>
      <vt:lpstr>Geostationary Air Quality Constellation</vt:lpstr>
      <vt:lpstr>TEMPO (GEO-CAPE) Science Questions</vt:lpstr>
      <vt:lpstr>TEMPO Timeline</vt:lpstr>
      <vt:lpstr>TEMPO Commissioning and  Early Nominal Operation</vt:lpstr>
      <vt:lpstr>TEMPO Instrument   First Light (8/1-2/2023)</vt:lpstr>
      <vt:lpstr>PowerPoint Presentation</vt:lpstr>
      <vt:lpstr>TEMPO Scanning</vt:lpstr>
      <vt:lpstr>Ground System Architecture Review</vt:lpstr>
      <vt:lpstr>Baseline and Threshold  Measurements Requirements</vt:lpstr>
      <vt:lpstr>TEMPO Data Products Release Timeline</vt:lpstr>
      <vt:lpstr>Baseline TEMPO Data Products</vt:lpstr>
      <vt:lpstr>Getting TEMPO Data</vt:lpstr>
      <vt:lpstr>TROPOMI and TEMPO NO2</vt:lpstr>
      <vt:lpstr>TEMPO and TROPOMI HCHO (29-30 August 2023)</vt:lpstr>
      <vt:lpstr>PowerPoint Presentation</vt:lpstr>
      <vt:lpstr>Pandora and TROPOMI Comparisons (V02)</vt:lpstr>
      <vt:lpstr>FTIR HCHO Comparisons (V2)</vt:lpstr>
      <vt:lpstr>Pandora NO2 Comparisons (V1)</vt:lpstr>
      <vt:lpstr>NO2 Tropospheric Column &amp;  HCHO Column Uncertainties</vt:lpstr>
      <vt:lpstr> </vt:lpstr>
      <vt:lpstr>TEMPO O3PROF (UV Only)  (3/29/2024 Scan 006)</vt:lpstr>
      <vt:lpstr>PowerPoint Presentation</vt:lpstr>
      <vt:lpstr>PowerPoint Presentation</vt:lpstr>
      <vt:lpstr>PowerPoint Presentation</vt:lpstr>
      <vt:lpstr>PowerPoint Presentation</vt:lpstr>
      <vt:lpstr>PowerPoint Presentation</vt:lpstr>
      <vt:lpstr>Summary and Outlook</vt:lpstr>
      <vt:lpstr>PowerPoint Presentation</vt:lpstr>
      <vt:lpstr>PowerPoint Presentation</vt:lpstr>
      <vt:lpstr>PowerPoint Presentation</vt:lpstr>
      <vt:lpstr>Princeton fire, British Columbia</vt:lpstr>
      <vt:lpstr>TEMPO Data Products  Baseline + SNWG NRT + SNWG NRT/Enhanced</vt:lpstr>
      <vt:lpstr>TEMPO Data Products  Baseline + SNWG TEMPO NRT </vt:lpstr>
      <vt:lpstr>Field of Regard</vt:lpstr>
      <vt:lpstr>PowerPoint Presentation</vt:lpstr>
      <vt:lpstr>TEMPO Operation</vt:lpstr>
      <vt:lpstr>TEMPO Software/Algorithm Teams</vt:lpstr>
      <vt:lpstr>Science Algorithms</vt:lpstr>
      <vt:lpstr>Including Visible to Improve  Tropospheric Ozone Retrieval Sensitivity</vt:lpstr>
      <vt:lpstr>PowerPoint Presentation</vt:lpstr>
      <vt:lpstr>Algorithm/Data Products  Development Timeline</vt:lpstr>
      <vt:lpstr>PowerPoint Presentation</vt:lpstr>
      <vt:lpstr>PowerPoint Presentation</vt:lpstr>
      <vt:lpstr>Pandora NO2 Comparisons (V2)</vt:lpstr>
      <vt:lpstr>TROPOMI NO2 Comparisons (V2)</vt:lpstr>
      <vt:lpstr>Pandora/TROPOMI HCHO Comparisons (V2)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Baseline and Threshold   Products (Variables) &amp; Requirements</dc:title>
  <dc:creator>Liu, Xiong</dc:creator>
  <cp:lastModifiedBy>Liu, Xiong</cp:lastModifiedBy>
  <cp:revision>861</cp:revision>
  <dcterms:created xsi:type="dcterms:W3CDTF">2021-11-05T03:06:55Z</dcterms:created>
  <dcterms:modified xsi:type="dcterms:W3CDTF">2024-06-25T16:26:53Z</dcterms:modified>
</cp:coreProperties>
</file>