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843" r:id="rId3"/>
    <p:sldMasterId id="2147483852" r:id="rId4"/>
    <p:sldMasterId id="2147483858" r:id="rId5"/>
    <p:sldMasterId id="2147483871" r:id="rId6"/>
    <p:sldMasterId id="2147483903" r:id="rId7"/>
    <p:sldMasterId id="2147483950" r:id="rId8"/>
    <p:sldMasterId id="2147484020" r:id="rId9"/>
  </p:sldMasterIdLst>
  <p:notesMasterIdLst>
    <p:notesMasterId r:id="rId68"/>
  </p:notesMasterIdLst>
  <p:handoutMasterIdLst>
    <p:handoutMasterId r:id="rId69"/>
  </p:handoutMasterIdLst>
  <p:sldIdLst>
    <p:sldId id="343" r:id="rId10"/>
    <p:sldId id="355" r:id="rId11"/>
    <p:sldId id="302" r:id="rId12"/>
    <p:sldId id="372" r:id="rId13"/>
    <p:sldId id="373" r:id="rId14"/>
    <p:sldId id="378" r:id="rId15"/>
    <p:sldId id="379" r:id="rId16"/>
    <p:sldId id="299" r:id="rId17"/>
    <p:sldId id="297" r:id="rId18"/>
    <p:sldId id="374" r:id="rId19"/>
    <p:sldId id="348" r:id="rId20"/>
    <p:sldId id="405" r:id="rId21"/>
    <p:sldId id="315" r:id="rId22"/>
    <p:sldId id="294" r:id="rId23"/>
    <p:sldId id="402" r:id="rId24"/>
    <p:sldId id="327" r:id="rId25"/>
    <p:sldId id="403" r:id="rId26"/>
    <p:sldId id="304" r:id="rId27"/>
    <p:sldId id="380" r:id="rId28"/>
    <p:sldId id="382" r:id="rId29"/>
    <p:sldId id="386" r:id="rId30"/>
    <p:sldId id="387" r:id="rId31"/>
    <p:sldId id="364" r:id="rId32"/>
    <p:sldId id="365" r:id="rId33"/>
    <p:sldId id="366" r:id="rId34"/>
    <p:sldId id="316" r:id="rId35"/>
    <p:sldId id="404" r:id="rId36"/>
    <p:sldId id="303" r:id="rId37"/>
    <p:sldId id="385" r:id="rId38"/>
    <p:sldId id="305" r:id="rId39"/>
    <p:sldId id="300" r:id="rId40"/>
    <p:sldId id="336" r:id="rId41"/>
    <p:sldId id="323" r:id="rId42"/>
    <p:sldId id="324" r:id="rId43"/>
    <p:sldId id="328" r:id="rId44"/>
    <p:sldId id="388" r:id="rId45"/>
    <p:sldId id="330" r:id="rId46"/>
    <p:sldId id="331" r:id="rId47"/>
    <p:sldId id="346" r:id="rId48"/>
    <p:sldId id="317" r:id="rId49"/>
    <p:sldId id="318" r:id="rId50"/>
    <p:sldId id="319" r:id="rId51"/>
    <p:sldId id="320" r:id="rId52"/>
    <p:sldId id="321" r:id="rId53"/>
    <p:sldId id="307" r:id="rId54"/>
    <p:sldId id="390" r:id="rId55"/>
    <p:sldId id="391" r:id="rId56"/>
    <p:sldId id="392" r:id="rId57"/>
    <p:sldId id="393" r:id="rId58"/>
    <p:sldId id="394" r:id="rId59"/>
    <p:sldId id="395" r:id="rId60"/>
    <p:sldId id="396" r:id="rId61"/>
    <p:sldId id="397" r:id="rId62"/>
    <p:sldId id="398" r:id="rId63"/>
    <p:sldId id="399" r:id="rId64"/>
    <p:sldId id="400" r:id="rId65"/>
    <p:sldId id="383" r:id="rId66"/>
    <p:sldId id="389"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606B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80"/>
    <p:restoredTop sz="95431" autoAdjust="0"/>
  </p:normalViewPr>
  <p:slideViewPr>
    <p:cSldViewPr snapToGrid="0" snapToObjects="1">
      <p:cViewPr varScale="1">
        <p:scale>
          <a:sx n="97" d="100"/>
          <a:sy n="97" d="100"/>
        </p:scale>
        <p:origin x="1776"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image" Target="../media/image8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056049-8292-3044-8DA4-419AE24F59D7}" type="datetimeFigureOut">
              <a:rPr lang="en-US" smtClean="0"/>
              <a:t>7/2/18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C78053-9123-9D4E-9E7E-5685CE1A8E15}" type="slidenum">
              <a:rPr lang="en-US" smtClean="0"/>
              <a:t>‹#›</a:t>
            </a:fld>
            <a:endParaRPr lang="en-US"/>
          </a:p>
        </p:txBody>
      </p:sp>
    </p:spTree>
    <p:extLst>
      <p:ext uri="{BB962C8B-B14F-4D97-AF65-F5344CB8AC3E}">
        <p14:creationId xmlns:p14="http://schemas.microsoft.com/office/powerpoint/2010/main" val="42495463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56E05-13A1-B145-89E0-A0672F5ABF29}" type="datetimeFigureOut">
              <a:rPr lang="en-US" smtClean="0"/>
              <a:t>7/2/18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1E8859-F77D-E343-844B-085932F5B818}" type="slidenum">
              <a:rPr lang="en-US" smtClean="0"/>
              <a:t>‹#›</a:t>
            </a:fld>
            <a:endParaRPr lang="en-US"/>
          </a:p>
        </p:txBody>
      </p:sp>
    </p:spTree>
    <p:extLst>
      <p:ext uri="{BB962C8B-B14F-4D97-AF65-F5344CB8AC3E}">
        <p14:creationId xmlns:p14="http://schemas.microsoft.com/office/powerpoint/2010/main" val="404511771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1E8859-F77D-E343-844B-085932F5B818}" type="slidenum">
              <a:rPr lang="en-US" smtClean="0"/>
              <a:t>1</a:t>
            </a:fld>
            <a:endParaRPr lang="en-US"/>
          </a:p>
        </p:txBody>
      </p:sp>
    </p:spTree>
    <p:extLst>
      <p:ext uri="{BB962C8B-B14F-4D97-AF65-F5344CB8AC3E}">
        <p14:creationId xmlns:p14="http://schemas.microsoft.com/office/powerpoint/2010/main" val="364173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1831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34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8171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Might GOES-16 help with AOCH?</a:t>
            </a:r>
          </a:p>
        </p:txBody>
      </p:sp>
      <p:sp>
        <p:nvSpPr>
          <p:cNvPr id="4" name="Slide Number Placeholder 3"/>
          <p:cNvSpPr>
            <a:spLocks noGrp="1"/>
          </p:cNvSpPr>
          <p:nvPr>
            <p:ph type="sldNum" sz="quarter" idx="10"/>
          </p:nvPr>
        </p:nvSpPr>
        <p:spPr/>
        <p:txBody>
          <a:bodyPr/>
          <a:lstStyle/>
          <a:p>
            <a:fld id="{771E8859-F77D-E343-844B-085932F5B818}" type="slidenum">
              <a:rPr lang="en-US" smtClean="0"/>
              <a:t>32</a:t>
            </a:fld>
            <a:endParaRPr lang="en-US"/>
          </a:p>
        </p:txBody>
      </p:sp>
    </p:spTree>
    <p:extLst>
      <p:ext uri="{BB962C8B-B14F-4D97-AF65-F5344CB8AC3E}">
        <p14:creationId xmlns:p14="http://schemas.microsoft.com/office/powerpoint/2010/main" val="3064212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1606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9874"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8397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2855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3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0626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9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6665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0401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660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3269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83350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0293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3966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final drawings done; detectors in-house; grating ordered; optical bench ordered</a:t>
            </a:r>
          </a:p>
        </p:txBody>
      </p:sp>
      <p:sp>
        <p:nvSpPr>
          <p:cNvPr id="4" name="Slide Number Placeholder 3"/>
          <p:cNvSpPr>
            <a:spLocks noGrp="1"/>
          </p:cNvSpPr>
          <p:nvPr>
            <p:ph type="sldNum" sz="quarter" idx="10"/>
          </p:nvPr>
        </p:nvSpPr>
        <p:spPr/>
        <p:txBody>
          <a:bodyPr/>
          <a:lstStyle/>
          <a:p>
            <a:fld id="{D721A562-6C37-CE41-99D8-994A808E3337}" type="slidenum">
              <a:rPr lang="en-US" smtClean="0">
                <a:solidFill>
                  <a:prstClr val="black"/>
                </a:solidFill>
                <a:latin typeface="Calibri"/>
              </a:rPr>
              <a:pPr/>
              <a:t>6</a:t>
            </a:fld>
            <a:endParaRPr lang="en-US" dirty="0">
              <a:solidFill>
                <a:prstClr val="black"/>
              </a:solidFill>
              <a:latin typeface="Calibri"/>
            </a:endParaRPr>
          </a:p>
        </p:txBody>
      </p:sp>
    </p:spTree>
    <p:extLst>
      <p:ext uri="{BB962C8B-B14F-4D97-AF65-F5344CB8AC3E}">
        <p14:creationId xmlns:p14="http://schemas.microsoft.com/office/powerpoint/2010/main" val="721087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4518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18859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F71B0B-C95C-394B-BE17-1E3C9F4FBA80}"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627456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4/10/17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53057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181953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335508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9837DA2F-07FB-BD43-B2E7-67264D1E0B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324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9AD5A-70A0-A849-8F26-F3BCE11DD4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524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7D39CCCC-7ECC-044D-8127-BE8672621E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106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0EDF0F38-1179-2142-85D6-80D0211D9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041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ACB9CA17-4D17-9548-9243-F34384A0B4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2099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AE10DA5-DFB1-8D47-9AF0-BBEE5825DF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9085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BE9AF729-E066-444A-82CF-4340BF940C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4930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AA29F0A5-9B52-234A-897E-F25B60934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64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4/10/17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057425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C01965E2-9F07-CF45-9210-52A3D4BD6E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5233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CAAB853C-EB1F-4F44-98A5-0F45C20C9F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88302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48FABA28-FAC2-1049-B4C6-19FD6BC993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226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3CF61216-AC22-2444-8793-BD66AEA0F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6074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5226DE80-1308-0F42-94F1-5C6B8BD914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005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9327703E-7208-6845-8794-E48055AD31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8321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65543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8799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44552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91625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4/10/17</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1877318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4255564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187121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2608065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3857529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58880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4/29/15</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r>
              <a:rPr lang="en-US">
                <a:solidFill>
                  <a:prstClr val="black">
                    <a:tint val="75000"/>
                  </a:prstClr>
                </a:solidFill>
                <a:latin typeface="Calibri"/>
              </a:rPr>
              <a:t>ACC-11</a:t>
            </a:r>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12764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116013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4262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31381436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3513556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4/10/17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684044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tint val="75000"/>
                </a:prstClr>
              </a:solidFill>
              <a:latin typeface="Calibri"/>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481065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618038" y="1395413"/>
            <a:ext cx="4167187" cy="3190875"/>
          </a:xfrm>
          <a:prstGeom prst="rect">
            <a:avLst/>
          </a:prstGeom>
        </p:spPr>
        <p:txBody>
          <a:bodyPr vert="horz"/>
          <a:lstStyle>
            <a:lvl1pPr marL="0" indent="0">
              <a:buNone/>
              <a:defRPr sz="2800" b="1">
                <a:solidFill>
                  <a:srgbClr val="00009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613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a:latin typeface="Calibri"/>
              </a:rPr>
              <a:t>4/10/17</a:t>
            </a:r>
            <a:endParaRPr lang="en-US" dirty="0">
              <a:latin typeface="Calibri"/>
            </a:endParaRPr>
          </a:p>
        </p:txBody>
      </p:sp>
      <p:sp>
        <p:nvSpPr>
          <p:cNvPr id="7" name="Content Placeholder 6"/>
          <p:cNvSpPr>
            <a:spLocks noGrp="1"/>
          </p:cNvSpPr>
          <p:nvPr>
            <p:ph sz="quarter" idx="13"/>
          </p:nvPr>
        </p:nvSpPr>
        <p:spPr>
          <a:xfrm>
            <a:off x="200025" y="1158875"/>
            <a:ext cx="8704263" cy="5360988"/>
          </a:xfrm>
          <a:prstGeom prst="rect">
            <a:avLst/>
          </a:prstGeom>
        </p:spPr>
        <p:txBody>
          <a:bodyPr vert="horz"/>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20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64406"/>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prstClr val="black">
                  <a:tint val="75000"/>
                </a:prstClr>
              </a:solidFill>
              <a:latin typeface="Calibri"/>
            </a:endParaRP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lvl1pPr>
              <a:defRPr>
                <a:solidFill>
                  <a:srgbClr val="7F7F7F"/>
                </a:solidFill>
              </a:defRPr>
            </a:lvl1pPr>
          </a:lstStyle>
          <a:p>
            <a:r>
              <a:rPr lang="en-US">
                <a:latin typeface="Calibri"/>
              </a:rPr>
              <a:t>4/10/17</a:t>
            </a:r>
            <a:endParaRPr lang="en-US" dirty="0">
              <a:latin typeface="Calibri"/>
            </a:endParaRPr>
          </a:p>
        </p:txBody>
      </p:sp>
    </p:spTree>
    <p:extLst>
      <p:ext uri="{BB962C8B-B14F-4D97-AF65-F5344CB8AC3E}">
        <p14:creationId xmlns:p14="http://schemas.microsoft.com/office/powerpoint/2010/main" val="3488465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4151813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3"/>
          <p:cNvSpPr>
            <a:spLocks noGrp="1"/>
          </p:cNvSpPr>
          <p:nvPr>
            <p:ph sz="quarter" idx="10"/>
          </p:nvPr>
        </p:nvSpPr>
        <p:spPr>
          <a:xfrm>
            <a:off x="4743450" y="1606550"/>
            <a:ext cx="3894138" cy="3032125"/>
          </a:xfrm>
          <a:prstGeom prst="rect">
            <a:avLst/>
          </a:prstGeom>
        </p:spPr>
        <p:txBody>
          <a:bodyPr vert="horz"/>
          <a:lstStyle>
            <a:lvl1pPr marL="0" indent="0">
              <a:buNone/>
              <a:defRPr sz="2800" b="1">
                <a:solidFill>
                  <a:srgbClr val="0000FF"/>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91697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a:solidFill>
                  <a:prstClr val="black"/>
                </a:solidFill>
                <a:latin typeface="Calibri"/>
              </a:rPr>
              <a:t>4/10/17</a:t>
            </a:r>
            <a:endParaRPr lang="en-US" dirty="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8F35C5CB-0509-4A93-8BB7-D5A93C7D08F1}"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026082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r>
              <a:rPr lang="en-US">
                <a:solidFill>
                  <a:prstClr val="black"/>
                </a:solidFill>
                <a:latin typeface="Calibri"/>
              </a:rPr>
              <a:t>4/10/17</a:t>
            </a:r>
            <a:endParaRPr lang="en-US" dirty="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B322E715-A3AD-43CA-81CE-184B99175FF6}"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7465090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004308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Subtitle, Key point">
    <p:spTree>
      <p:nvGrpSpPr>
        <p:cNvPr id="1" name=""/>
        <p:cNvGrpSpPr/>
        <p:nvPr/>
      </p:nvGrpSpPr>
      <p:grpSpPr>
        <a:xfrm>
          <a:off x="0" y="0"/>
          <a:ext cx="0" cy="0"/>
          <a:chOff x="0" y="0"/>
          <a:chExt cx="0" cy="0"/>
        </a:xfrm>
      </p:grpSpPr>
      <p:sp>
        <p:nvSpPr>
          <p:cNvPr id="3" name="Title 1"/>
          <p:cNvSpPr>
            <a:spLocks noGrp="1"/>
          </p:cNvSpPr>
          <p:nvPr>
            <p:ph type="title"/>
          </p:nvPr>
        </p:nvSpPr>
        <p:spPr>
          <a:xfrm>
            <a:off x="228600" y="304800"/>
            <a:ext cx="8229600" cy="868362"/>
          </a:xfrm>
          <a:prstGeom prst="rect">
            <a:avLst/>
          </a:prstGeom>
        </p:spPr>
        <p:txBody>
          <a:bodyPr/>
          <a:lstStyle/>
          <a:p>
            <a:r>
              <a:rPr lang="en-US" dirty="0"/>
              <a:t>Click to edit Master title style</a:t>
            </a:r>
          </a:p>
        </p:txBody>
      </p:sp>
      <p:sp>
        <p:nvSpPr>
          <p:cNvPr id="6" name="Text Placeholder 9"/>
          <p:cNvSpPr>
            <a:spLocks noGrp="1"/>
          </p:cNvSpPr>
          <p:nvPr>
            <p:ph type="body" sz="quarter" idx="14"/>
          </p:nvPr>
        </p:nvSpPr>
        <p:spPr>
          <a:xfrm>
            <a:off x="228600" y="685800"/>
            <a:ext cx="8229600" cy="609600"/>
          </a:xfrm>
          <a:prstGeom prst="rect">
            <a:avLst/>
          </a:prstGeom>
        </p:spPr>
        <p:txBody>
          <a:bodyPr vert="horz"/>
          <a:lstStyle>
            <a:lvl1pPr marL="0" indent="0">
              <a:buNone/>
              <a:defRPr sz="2000" b="0" i="1">
                <a:solidFill>
                  <a:srgbClr val="8C8D8E"/>
                </a:solidFill>
                <a:latin typeface="+mn-lt"/>
              </a:defRPr>
            </a:lvl1pPr>
          </a:lstStyle>
          <a:p>
            <a:pPr lvl="0"/>
            <a:endParaRPr lang="en-US"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sz="1400"/>
            </a:lvl1pPr>
          </a:lstStyle>
          <a:p>
            <a:pPr>
              <a:defRPr/>
            </a:pPr>
            <a:endParaRPr lang="en-US" dirty="0">
              <a:solidFill>
                <a:prstClr val="black"/>
              </a:solidFill>
              <a:latin typeface="Calibri"/>
            </a:endParaRPr>
          </a:p>
        </p:txBody>
      </p:sp>
    </p:spTree>
    <p:extLst>
      <p:ext uri="{BB962C8B-B14F-4D97-AF65-F5344CB8AC3E}">
        <p14:creationId xmlns:p14="http://schemas.microsoft.com/office/powerpoint/2010/main" val="1472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4/10/17</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2446648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_Content Layout">
    <p:spTree>
      <p:nvGrpSpPr>
        <p:cNvPr id="1" name=""/>
        <p:cNvGrpSpPr/>
        <p:nvPr/>
      </p:nvGrpSpPr>
      <p:grpSpPr>
        <a:xfrm>
          <a:off x="0" y="0"/>
          <a:ext cx="0" cy="0"/>
          <a:chOff x="0" y="0"/>
          <a:chExt cx="0" cy="0"/>
        </a:xfrm>
      </p:grpSpPr>
      <p:sp>
        <p:nvSpPr>
          <p:cNvPr id="2" name="Title 1"/>
          <p:cNvSpPr>
            <a:spLocks noGrp="1"/>
          </p:cNvSpPr>
          <p:nvPr>
            <p:ph type="title"/>
          </p:nvPr>
        </p:nvSpPr>
        <p:spPr>
          <a:xfrm>
            <a:off x="2001028" y="0"/>
            <a:ext cx="6231987" cy="978694"/>
          </a:xfrm>
          <a:prstGeom prst="rect">
            <a:avLst/>
          </a:prstGeom>
        </p:spPr>
        <p:txBody>
          <a:bodyPr vert="horz" anchor="ctr"/>
          <a:lstStyle>
            <a:lvl1pPr>
              <a:defRPr sz="2800">
                <a:solidFill>
                  <a:srgbClr val="FFFFFF"/>
                </a:solidFill>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12"/>
          </p:nvPr>
        </p:nvSpPr>
        <p:spPr/>
        <p:txBody>
          <a:bodyPr/>
          <a:lstStyle/>
          <a:p>
            <a:r>
              <a:rPr lang="en-US">
                <a:latin typeface="Calibri"/>
              </a:rPr>
              <a:t>4/10/17</a:t>
            </a:r>
            <a:endParaRPr lang="en-US" dirty="0">
              <a:latin typeface="Calibri"/>
            </a:endParaRPr>
          </a:p>
        </p:txBody>
      </p:sp>
      <p:sp>
        <p:nvSpPr>
          <p:cNvPr id="8"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sz="2400" b="1">
                <a:latin typeface="+mn-lt"/>
              </a:defRPr>
            </a:lvl1pPr>
            <a:lvl2pPr marL="742950" indent="-285750">
              <a:buClr>
                <a:srgbClr val="0000A9"/>
              </a:buClr>
              <a:buFont typeface="Arial"/>
              <a:buChar char="•"/>
              <a:defRPr sz="2000" b="0">
                <a:latin typeface="+mn-lt"/>
              </a:defRPr>
            </a:lvl2pPr>
            <a:lvl3pPr>
              <a:defRPr sz="1800" b="0">
                <a:latin typeface="+mn-lt"/>
              </a:defRPr>
            </a:lvl3pPr>
            <a:lvl4pPr>
              <a:defRPr sz="1600" b="0">
                <a:latin typeface="+mn-lt"/>
              </a:defRPr>
            </a:lvl4pPr>
            <a:lvl5pPr>
              <a:defRPr sz="1600"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54850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99733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7" name="Slide Number Placeholder 5"/>
          <p:cNvSpPr txBox="1">
            <a:spLocks/>
          </p:cNvSpPr>
          <p:nvPr userDrawn="1"/>
        </p:nvSpPr>
        <p:spPr>
          <a:xfrm>
            <a:off x="6932613" y="6627813"/>
            <a:ext cx="2133600" cy="228600"/>
          </a:xfrm>
          <a:prstGeom prst="rect">
            <a:avLst/>
          </a:prstGeom>
        </p:spPr>
        <p:txBody>
          <a:bodyPr anchor="ct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defRPr/>
            </a:pPr>
            <a:fld id="{4609CC25-F897-7C4C-A607-3A4F014AEC31}" type="slidenum">
              <a:rPr lang="en-US" sz="1000" smtClean="0">
                <a:solidFill>
                  <a:srgbClr val="000000"/>
                </a:solidFill>
                <a:latin typeface="Calibri" charset="0"/>
              </a:rPr>
              <a:pPr algn="r" eaLnBrk="1" hangingPunct="1">
                <a:defRPr/>
              </a:pPr>
              <a:t>‹#›</a:t>
            </a:fld>
            <a:endParaRPr lang="en-US" sz="1000" dirty="0">
              <a:solidFill>
                <a:srgbClr val="000000"/>
              </a:solidFill>
              <a:latin typeface="Calibri" charset="0"/>
            </a:endParaRPr>
          </a:p>
        </p:txBody>
      </p:sp>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6" name="Footer Placeholder 4"/>
          <p:cNvSpPr>
            <a:spLocks noGrp="1"/>
          </p:cNvSpPr>
          <p:nvPr>
            <p:ph type="ftr" sz="quarter" idx="3"/>
          </p:nvPr>
        </p:nvSpPr>
        <p:spPr>
          <a:xfrm>
            <a:off x="2429657" y="6549634"/>
            <a:ext cx="4058631" cy="365125"/>
          </a:xfrm>
          <a:prstGeom prst="rect">
            <a:avLst/>
          </a:prstGeom>
        </p:spPr>
        <p:txBody>
          <a:bodyPr vert="horz" lIns="91440" tIns="45720" rIns="91440" bIns="45720" rtlCol="0" anchor="ctr"/>
          <a:lstStyle>
            <a:lvl1pPr marL="0" marR="0" indent="0" algn="ctr"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solidFill>
                  <a:prstClr val="black">
                    <a:tint val="75000"/>
                  </a:prstClr>
                </a:solidFill>
                <a:latin typeface="Calibri"/>
              </a:rPr>
              <a:t>TEMPO SDPC peer review: L1-L2 heritage codes</a:t>
            </a:r>
            <a:endParaRPr lang="en-US" dirty="0">
              <a:solidFill>
                <a:prstClr val="black">
                  <a:tint val="75000"/>
                </a:prstClr>
              </a:solidFill>
              <a:latin typeface="Calibri"/>
            </a:endParaRPr>
          </a:p>
        </p:txBody>
      </p:sp>
      <p:sp>
        <p:nvSpPr>
          <p:cNvPr id="10" name="Date Placeholder 3"/>
          <p:cNvSpPr>
            <a:spLocks noGrp="1"/>
          </p:cNvSpPr>
          <p:nvPr>
            <p:ph type="dt" sz="half" idx="2"/>
          </p:nvPr>
        </p:nvSpPr>
        <p:spPr>
          <a:xfrm>
            <a:off x="173321" y="6550583"/>
            <a:ext cx="15721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rPr>
              <a:t>12/9/15</a:t>
            </a:r>
            <a:endParaRPr lang="en-US" dirty="0">
              <a:solidFill>
                <a:prstClr val="black">
                  <a:tint val="75000"/>
                </a:prstClr>
              </a:solidFill>
              <a:latin typeface="Calibri"/>
            </a:endParaRPr>
          </a:p>
        </p:txBody>
      </p:sp>
    </p:spTree>
    <p:extLst>
      <p:ext uri="{BB962C8B-B14F-4D97-AF65-F5344CB8AC3E}">
        <p14:creationId xmlns:p14="http://schemas.microsoft.com/office/powerpoint/2010/main" val="1690408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7" name="Date Placeholder 6"/>
          <p:cNvSpPr>
            <a:spLocks noGrp="1"/>
          </p:cNvSpPr>
          <p:nvPr>
            <p:ph type="dt" sz="half" idx="10"/>
          </p:nvPr>
        </p:nvSpPr>
        <p:spPr/>
        <p:txBody>
          <a:bodyPr/>
          <a:lstStyle/>
          <a:p>
            <a:r>
              <a:rPr lang="en-US" dirty="0"/>
              <a:t>5/26/2015</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EC11D65-9821-2B49-88CD-D477606C3EDA}" type="slidenum">
              <a:rPr lang="en-US" smtClean="0"/>
              <a:pPr/>
              <a:t>‹#›</a:t>
            </a:fld>
            <a:endParaRPr lang="en-US"/>
          </a:p>
        </p:txBody>
      </p:sp>
    </p:spTree>
    <p:extLst>
      <p:ext uri="{BB962C8B-B14F-4D97-AF65-F5344CB8AC3E}">
        <p14:creationId xmlns:p14="http://schemas.microsoft.com/office/powerpoint/2010/main" val="1672622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A2F66D-C9E3-094B-A132-F7DE3D07A24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44471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4A11A7A-489D-4644-B0CF-E3CCE45086D3}"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736686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346EE6-8A39-1046-B131-539E0C9C4DD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286573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748D1F-E00D-6B48-8F9F-69F0C11A3A31}"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742358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DB90E1-A640-7D47-BA2B-CC0539F0DB5F}"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852140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80F0B8-891F-8F42-83EA-26C9DB69717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24819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4/10/17</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35100579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3D2DF-2FA7-D542-9882-A5D5130A4A1E}"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643290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28414-21D0-B54C-865A-96DB1211B2CB}"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8335804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8B1F09-1809-DE42-9E6C-4EAB7CBD98E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229442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2109C-FAF7-F046-99FE-FBB3AD690C4A}"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26218049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2EAAA2-51D8-EE4F-AA11-26875DFB1BEC}"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39965566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8" name="Rectangle 6"/>
          <p:cNvSpPr>
            <a:spLocks noGrp="1" noChangeArrowheads="1"/>
          </p:cNvSpPr>
          <p:nvPr>
            <p:ph type="sldNum" sz="quarter" idx="12"/>
          </p:nvPr>
        </p:nvSpPr>
        <p:spPr>
          <a:ln/>
        </p:spPr>
        <p:txBody>
          <a:bodyPr/>
          <a:lstStyle>
            <a:lvl1pPr>
              <a:defRPr/>
            </a:lvl1pPr>
          </a:lstStyle>
          <a:p>
            <a:pPr>
              <a:defRPr/>
            </a:pPr>
            <a:fld id="{F119F2EF-BA6F-9A4E-94CE-0700A9C76020}"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1630557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D8DACC77-41FA-274F-A82D-1A2DDF02ACF5}"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6315582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Arial"/>
                <a:ea typeface="ＭＳ Ｐゴシック"/>
              </a:rPr>
              <a:t>4/10/17</a:t>
            </a:r>
            <a:endParaRPr lang="en-US" dirty="0">
              <a:latin typeface="Arial"/>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latin typeface="Arial"/>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7EE2391-6690-8F41-8A70-382B12EC2DA4}" type="slidenum">
              <a:rPr lang="en-US">
                <a:latin typeface="Arial"/>
                <a:ea typeface="ＭＳ Ｐゴシック"/>
              </a:rPr>
              <a:pPr>
                <a:defRPr/>
              </a:pPr>
              <a:t>‹#›</a:t>
            </a:fld>
            <a:endParaRPr lang="en-US" dirty="0">
              <a:latin typeface="Arial"/>
              <a:ea typeface="ＭＳ Ｐゴシック"/>
            </a:endParaRPr>
          </a:p>
        </p:txBody>
      </p:sp>
    </p:spTree>
    <p:extLst>
      <p:ext uri="{BB962C8B-B14F-4D97-AF65-F5344CB8AC3E}">
        <p14:creationId xmlns:p14="http://schemas.microsoft.com/office/powerpoint/2010/main" val="5796270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088826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a typeface="ＭＳ Ｐゴシック"/>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9337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4/10/17</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5657183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TEMPO Logo FINAL med res.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1651424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E6269EB7-37CD-184F-8177-10F4323B87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01634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8E1FD43C-9671-9142-B952-87839909E92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973138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30BBC80-3139-074B-9352-BBD9524731C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96074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04B7AA-7926-BD49-9304-5C26217F092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50832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8"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9" name="Rectangle 6"/>
          <p:cNvSpPr>
            <a:spLocks noGrp="1" noChangeArrowheads="1"/>
          </p:cNvSpPr>
          <p:nvPr>
            <p:ph type="sldNum" sz="quarter" idx="12"/>
          </p:nvPr>
        </p:nvSpPr>
        <p:spPr/>
        <p:txBody>
          <a:bodyPr/>
          <a:lstStyle>
            <a:lvl1pPr>
              <a:defRPr/>
            </a:lvl1pPr>
          </a:lstStyle>
          <a:p>
            <a:pPr>
              <a:defRPr/>
            </a:pPr>
            <a:fld id="{31D96636-75F1-C94E-8902-390190C2BAE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6123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4D615F8C-AFF0-2C4F-92E7-2E167708844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834688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3"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4" name="Rectangle 6"/>
          <p:cNvSpPr>
            <a:spLocks noGrp="1" noChangeArrowheads="1"/>
          </p:cNvSpPr>
          <p:nvPr>
            <p:ph type="sldNum" sz="quarter" idx="12"/>
          </p:nvPr>
        </p:nvSpPr>
        <p:spPr/>
        <p:txBody>
          <a:bodyPr/>
          <a:lstStyle>
            <a:lvl1pPr>
              <a:defRPr/>
            </a:lvl1pPr>
          </a:lstStyle>
          <a:p>
            <a:pPr>
              <a:defRPr/>
            </a:pPr>
            <a:fld id="{4AB114C1-6901-BF43-80DE-B3F7186D97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92160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5503070-96D0-704A-AE04-A203F0D3417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46687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992DA735-46DB-5443-BF80-BA58BA3F410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5507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4/10/17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6050374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BCC45113-FB9A-AC40-ABC8-4DFDF415230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70811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6" name="Rectangle 6"/>
          <p:cNvSpPr>
            <a:spLocks noGrp="1" noChangeArrowheads="1"/>
          </p:cNvSpPr>
          <p:nvPr>
            <p:ph type="sldNum" sz="quarter" idx="12"/>
          </p:nvPr>
        </p:nvSpPr>
        <p:spPr/>
        <p:txBody>
          <a:bodyPr/>
          <a:lstStyle>
            <a:lvl1pPr>
              <a:defRPr/>
            </a:lvl1pPr>
          </a:lstStyle>
          <a:p>
            <a:pPr>
              <a:defRPr/>
            </a:pPr>
            <a:fld id="{AA881A2C-5E41-E942-A7B9-2400227151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57832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6"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7" name="Rectangle 6"/>
          <p:cNvSpPr>
            <a:spLocks noGrp="1" noChangeArrowheads="1"/>
          </p:cNvSpPr>
          <p:nvPr>
            <p:ph type="sldNum" sz="quarter" idx="12"/>
          </p:nvPr>
        </p:nvSpPr>
        <p:spPr/>
        <p:txBody>
          <a:bodyPr/>
          <a:lstStyle>
            <a:lvl1pPr>
              <a:defRPr/>
            </a:lvl1pPr>
          </a:lstStyle>
          <a:p>
            <a:pPr>
              <a:defRPr/>
            </a:pPr>
            <a:fld id="{52875BD9-1BAF-CB4B-ABD3-0F4B17E8D8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49112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4"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5" name="Rectangle 6"/>
          <p:cNvSpPr>
            <a:spLocks noGrp="1" noChangeArrowheads="1"/>
          </p:cNvSpPr>
          <p:nvPr>
            <p:ph type="sldNum" sz="quarter" idx="12"/>
          </p:nvPr>
        </p:nvSpPr>
        <p:spPr/>
        <p:txBody>
          <a:bodyPr/>
          <a:lstStyle>
            <a:lvl1pPr>
              <a:defRPr/>
            </a:lvl1pPr>
          </a:lstStyle>
          <a:p>
            <a:pPr>
              <a:defRPr/>
            </a:pPr>
            <a:fld id="{76FB2749-1743-E24D-A5E3-3AAF8280A8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46364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r>
              <a:rPr lang="en-US">
                <a:solidFill>
                  <a:srgbClr val="000000"/>
                </a:solidFill>
                <a:latin typeface="Times New Roman"/>
              </a:rPr>
              <a:t>4/10/17</a:t>
            </a:r>
            <a:endParaRPr lang="en-US" dirty="0">
              <a:solidFill>
                <a:srgbClr val="000000"/>
              </a:solidFill>
              <a:latin typeface="Times New Roman"/>
            </a:endParaRPr>
          </a:p>
        </p:txBody>
      </p:sp>
      <p:sp>
        <p:nvSpPr>
          <p:cNvPr id="7" name="Rectangle 5"/>
          <p:cNvSpPr>
            <a:spLocks noGrp="1" noChangeArrowheads="1"/>
          </p:cNvSpPr>
          <p:nvPr>
            <p:ph type="ftr" sz="quarter" idx="11"/>
          </p:nvPr>
        </p:nvSpPr>
        <p:spPr/>
        <p:txBody>
          <a:bodyPr/>
          <a:lstStyle>
            <a:lvl1pPr>
              <a:defRPr/>
            </a:lvl1pPr>
          </a:lstStyle>
          <a:p>
            <a:pPr>
              <a:defRPr/>
            </a:pPr>
            <a:endParaRPr lang="en-US" dirty="0">
              <a:solidFill>
                <a:srgbClr val="000000"/>
              </a:solidFill>
              <a:latin typeface="Times New Roman"/>
            </a:endParaRPr>
          </a:p>
        </p:txBody>
      </p:sp>
      <p:sp>
        <p:nvSpPr>
          <p:cNvPr id="8" name="Rectangle 6"/>
          <p:cNvSpPr>
            <a:spLocks noGrp="1" noChangeArrowheads="1"/>
          </p:cNvSpPr>
          <p:nvPr>
            <p:ph type="sldNum" sz="quarter" idx="12"/>
          </p:nvPr>
        </p:nvSpPr>
        <p:spPr/>
        <p:txBody>
          <a:bodyPr/>
          <a:lstStyle>
            <a:lvl1pPr>
              <a:defRPr/>
            </a:lvl1pPr>
          </a:lstStyle>
          <a:p>
            <a:pPr>
              <a:defRPr/>
            </a:pPr>
            <a:fld id="{88B0929B-9AD9-AF43-830D-E9177092502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23125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srgbClr val="000000"/>
                </a:solidFill>
                <a:latin typeface="Times New Roman"/>
              </a:rPr>
              <a:t>4/10/17</a:t>
            </a:r>
            <a:endParaRPr lang="en-US" dirty="0">
              <a:solidFill>
                <a:srgbClr val="000000"/>
              </a:solidFill>
              <a:latin typeface="Times New Roman"/>
            </a:endParaRPr>
          </a:p>
        </p:txBody>
      </p:sp>
      <p:sp>
        <p:nvSpPr>
          <p:cNvPr id="11" name="Footer Placeholder 10"/>
          <p:cNvSpPr>
            <a:spLocks noGrp="1"/>
          </p:cNvSpPr>
          <p:nvPr>
            <p:ph type="ftr" sz="quarter" idx="11"/>
          </p:nvPr>
        </p:nvSpPr>
        <p:spPr/>
        <p:txBody>
          <a:bodyPr/>
          <a:lstStyle/>
          <a:p>
            <a:endParaRPr lang="en-US" dirty="0">
              <a:solidFill>
                <a:srgbClr val="000000"/>
              </a:solidFill>
              <a:latin typeface="Times New Roman"/>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63319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descr="TEMPO PPT Cover Image B v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5592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descr="TEMPO PPT Cover Image B v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12205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1143000"/>
            <a:ext cx="8991600" cy="5410200"/>
          </a:xfrm>
          <a:prstGeom prst="rect">
            <a:avLst/>
          </a:prstGeom>
        </p:spPr>
        <p:txBody>
          <a:bodyPr/>
          <a:lstStyle>
            <a:lvl1pPr marL="342900" indent="-342900">
              <a:buClrTx/>
              <a:buFont typeface="Wingdings" charset="2"/>
              <a:buChar char="Ø"/>
              <a:defRPr b="1">
                <a:latin typeface="+mn-lt"/>
              </a:defRPr>
            </a:lvl1pPr>
            <a:lvl2pPr marL="742950" indent="-285750">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1180725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3711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4/10/17</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919359-84BC-7544-A6CD-D68D609D2B8C}" type="slidenum">
              <a:rPr lang="en-US" smtClean="0"/>
              <a:t>‹#›</a:t>
            </a:fld>
            <a:endParaRPr lang="en-US"/>
          </a:p>
        </p:txBody>
      </p:sp>
    </p:spTree>
    <p:extLst>
      <p:ext uri="{BB962C8B-B14F-4D97-AF65-F5344CB8AC3E}">
        <p14:creationId xmlns:p14="http://schemas.microsoft.com/office/powerpoint/2010/main" val="28135671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TEMPO ppt Banner v7.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866"/>
            <a:ext cx="9144000" cy="1063752"/>
          </a:xfrm>
          <a:prstGeom prst="rect">
            <a:avLst/>
          </a:prstGeom>
        </p:spPr>
      </p:pic>
      <p:sp>
        <p:nvSpPr>
          <p:cNvPr id="9" name="Title 1"/>
          <p:cNvSpPr>
            <a:spLocks noGrp="1"/>
          </p:cNvSpPr>
          <p:nvPr>
            <p:ph type="title"/>
          </p:nvPr>
        </p:nvSpPr>
        <p:spPr>
          <a:xfrm>
            <a:off x="1904948" y="274638"/>
            <a:ext cx="5972807" cy="638108"/>
          </a:xfrm>
          <a:prstGeom prst="rect">
            <a:avLst/>
          </a:prstGeom>
        </p:spPr>
        <p:txBody>
          <a:bodyPr vert="horz"/>
          <a:lstStyle>
            <a:lvl1pPr>
              <a:defRPr sz="2800">
                <a:solidFill>
                  <a:srgbClr val="D9D9D9"/>
                </a:solidFill>
                <a:latin typeface="Arial Rounded MT Bold"/>
                <a:cs typeface="Arial Rounded MT Bold"/>
              </a:defRPr>
            </a:lvl1pPr>
          </a:lstStyle>
          <a:p>
            <a:r>
              <a:rPr lang="en-US" dirty="0"/>
              <a:t>Click to edit Master title style</a:t>
            </a:r>
          </a:p>
        </p:txBody>
      </p:sp>
      <p:sp>
        <p:nvSpPr>
          <p:cNvPr id="10" name="Date Placeholder 9"/>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11" name="Footer Placeholder 10"/>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5118271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Placeholder 10"/>
          <p:cNvSpPr txBox="1">
            <a:spLocks/>
          </p:cNvSpPr>
          <p:nvPr userDrawn="1"/>
        </p:nvSpPr>
        <p:spPr>
          <a:xfrm>
            <a:off x="0" y="3101187"/>
            <a:ext cx="9144000" cy="6463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a:solidFill>
                  <a:srgbClr val="FFFF00"/>
                </a:solidFill>
                <a:latin typeface="Arial"/>
                <a:ea typeface="+mj-ea"/>
                <a:cs typeface="Arial"/>
              </a:defRPr>
            </a:lvl1pPr>
          </a:lstStyle>
          <a:p>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9856802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pic>
        <p:nvPicPr>
          <p:cNvPr id="4" name="Picture 3" descr="TEMPO Logo FINAL med res.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08804" y="2512038"/>
            <a:ext cx="1926392" cy="1833925"/>
          </a:xfrm>
          <a:prstGeom prst="rect">
            <a:avLst/>
          </a:prstGeom>
        </p:spPr>
      </p:pic>
    </p:spTree>
    <p:extLst>
      <p:ext uri="{BB962C8B-B14F-4D97-AF65-F5344CB8AC3E}">
        <p14:creationId xmlns:p14="http://schemas.microsoft.com/office/powerpoint/2010/main" val="27476935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6" descr="TEMPO PPT Cover Image B v3.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076423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6" descr="TEMPO PPT Cover Image B v4.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734501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76201" y="1143000"/>
            <a:ext cx="8991600" cy="5410200"/>
          </a:xfrm>
          <a:prstGeom prst="rect">
            <a:avLst/>
          </a:prstGeom>
        </p:spPr>
        <p:txBody>
          <a:bodyPr lIns="91326" tIns="45664" rIns="91326" bIns="45664"/>
          <a:lstStyle>
            <a:lvl1pPr marL="342484" indent="-342484">
              <a:buClrTx/>
              <a:buFont typeface="Wingdings" charset="2"/>
              <a:buChar char="Ø"/>
              <a:defRPr b="1">
                <a:latin typeface="+mn-lt"/>
              </a:defRPr>
            </a:lvl1pPr>
            <a:lvl2pPr marL="742038" indent="-285404">
              <a:buClr>
                <a:srgbClr val="0000A9"/>
              </a:buClr>
              <a:buFont typeface="Arial"/>
              <a:buChar char="•"/>
              <a:defRPr b="0">
                <a:latin typeface="+mn-lt"/>
              </a:defRPr>
            </a:lvl2pPr>
            <a:lvl3pPr>
              <a:defRPr b="0">
                <a:latin typeface="+mn-lt"/>
              </a:defRPr>
            </a:lvl3pPr>
            <a:lvl4pPr>
              <a:defRPr b="0">
                <a:latin typeface="+mn-lt"/>
              </a:defRPr>
            </a:lvl4pPr>
            <a:lvl5pPr>
              <a:defRPr b="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904948" y="186292"/>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5"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4/10/17</a:t>
            </a:r>
            <a:endParaRPr lang="en-US" dirty="0"/>
          </a:p>
        </p:txBody>
      </p:sp>
      <p:sp>
        <p:nvSpPr>
          <p:cNvPr id="6"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86AE945-6537-434A-852D-82A287E37B63}" type="slidenum">
              <a:rPr lang="en-US"/>
              <a:pPr>
                <a:defRPr/>
              </a:pPr>
              <a:t>‹#›</a:t>
            </a:fld>
            <a:endParaRPr lang="en-US" dirty="0"/>
          </a:p>
        </p:txBody>
      </p:sp>
    </p:spTree>
    <p:extLst>
      <p:ext uri="{BB962C8B-B14F-4D97-AF65-F5344CB8AC3E}">
        <p14:creationId xmlns:p14="http://schemas.microsoft.com/office/powerpoint/2010/main" val="21241045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1904948" y="274638"/>
            <a:ext cx="6270455"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3"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4/10/17</a:t>
            </a:r>
            <a:endParaRPr lang="en-US" dirty="0"/>
          </a:p>
        </p:txBody>
      </p:sp>
      <p:sp>
        <p:nvSpPr>
          <p:cNvPr id="4"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3EB325B7-BE2F-E44F-9339-8DD6E6AD7D59}" type="slidenum">
              <a:rPr lang="en-US"/>
              <a:pPr>
                <a:defRPr/>
              </a:pPr>
              <a:t>‹#›</a:t>
            </a:fld>
            <a:endParaRPr lang="en-US" dirty="0"/>
          </a:p>
        </p:txBody>
      </p:sp>
    </p:spTree>
    <p:extLst>
      <p:ext uri="{BB962C8B-B14F-4D97-AF65-F5344CB8AC3E}">
        <p14:creationId xmlns:p14="http://schemas.microsoft.com/office/powerpoint/2010/main" val="12966379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6" descr="TEMPO ppt Banner v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9144000"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a:spLocks noGrp="1"/>
          </p:cNvSpPr>
          <p:nvPr>
            <p:ph type="title"/>
          </p:nvPr>
        </p:nvSpPr>
        <p:spPr>
          <a:xfrm>
            <a:off x="1904972" y="274638"/>
            <a:ext cx="5972807" cy="638108"/>
          </a:xfrm>
          <a:prstGeom prst="rect">
            <a:avLst/>
          </a:prstGeom>
        </p:spPr>
        <p:txBody>
          <a:bodyPr vert="horz" lIns="91326" tIns="45664" rIns="91326" bIns="45664"/>
          <a:lstStyle>
            <a:lvl1pPr>
              <a:defRPr sz="2800">
                <a:solidFill>
                  <a:srgbClr val="D9D9D9"/>
                </a:solidFill>
                <a:latin typeface="Arial Rounded MT Bold"/>
                <a:cs typeface="Arial Rounded MT Bold"/>
              </a:defRPr>
            </a:lvl1pPr>
          </a:lstStyle>
          <a:p>
            <a:r>
              <a:rPr lang="en-US" dirty="0"/>
              <a:t>Click to edit Master title style</a:t>
            </a:r>
          </a:p>
        </p:txBody>
      </p:sp>
      <p:sp>
        <p:nvSpPr>
          <p:cNvPr id="4" name="Date Placeholder 9"/>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r>
              <a:rPr lang="en-US"/>
              <a:t>4/10/17</a:t>
            </a:r>
            <a:endParaRPr lang="en-US" dirty="0"/>
          </a:p>
        </p:txBody>
      </p:sp>
      <p:sp>
        <p:nvSpPr>
          <p:cNvPr id="5" name="Footer Placeholder 10"/>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11"/>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64442FC-C654-E44A-A663-725279F4C8FF}" type="slidenum">
              <a:rPr lang="en-US"/>
              <a:pPr>
                <a:defRPr/>
              </a:pPr>
              <a:t>‹#›</a:t>
            </a:fld>
            <a:endParaRPr lang="en-US" dirty="0"/>
          </a:p>
        </p:txBody>
      </p:sp>
    </p:spTree>
    <p:extLst>
      <p:ext uri="{BB962C8B-B14F-4D97-AF65-F5344CB8AC3E}">
        <p14:creationId xmlns:p14="http://schemas.microsoft.com/office/powerpoint/2010/main" val="1736400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Placeholder 10"/>
          <p:cNvSpPr txBox="1">
            <a:spLocks/>
          </p:cNvSpPr>
          <p:nvPr userDrawn="1"/>
        </p:nvSpPr>
        <p:spPr>
          <a:xfrm>
            <a:off x="0" y="3101976"/>
            <a:ext cx="9144000" cy="646113"/>
          </a:xfrm>
          <a:prstGeom prst="rect">
            <a:avLst/>
          </a:prstGeom>
        </p:spPr>
        <p:txBody>
          <a:bodyPr lIns="91326" tIns="45664" rIns="91326" bIns="45664" anchor="ctr"/>
          <a:lstStyle>
            <a:lvl1pPr algn="ctr" defTabSz="457200" rtl="0" eaLnBrk="1" latinLnBrk="0" hangingPunct="1">
              <a:spcBef>
                <a:spcPct val="0"/>
              </a:spcBef>
              <a:buNone/>
              <a:defRPr sz="3200" kern="1200">
                <a:solidFill>
                  <a:srgbClr val="FFFF00"/>
                </a:solidFill>
                <a:latin typeface="Arial"/>
                <a:ea typeface="+mj-ea"/>
                <a:cs typeface="Arial"/>
              </a:defRPr>
            </a:lvl1pPr>
          </a:lstStyle>
          <a:p>
            <a:pPr>
              <a:defRPr/>
            </a:pPr>
            <a:r>
              <a:rPr lang="en-US" sz="4800" b="1" dirty="0">
                <a:solidFill>
                  <a:srgbClr val="000090"/>
                </a:solidFill>
                <a:latin typeface="Arial Rounded MT Bold"/>
                <a:cs typeface="Arial Rounded MT Bold"/>
              </a:rPr>
              <a:t>BACKUP</a:t>
            </a:r>
          </a:p>
        </p:txBody>
      </p:sp>
    </p:spTree>
    <p:extLst>
      <p:ext uri="{BB962C8B-B14F-4D97-AF65-F5344CB8AC3E}">
        <p14:creationId xmlns:p14="http://schemas.microsoft.com/office/powerpoint/2010/main" val="9219986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fontAlgn="base">
              <a:spcBef>
                <a:spcPct val="0"/>
              </a:spcBef>
              <a:spcAft>
                <a:spcPct val="0"/>
              </a:spcAft>
            </a:pPr>
            <a:endParaRPr lang="ja-JP" altLang="en-US">
              <a:solidFill>
                <a:srgbClr val="FFFFFF"/>
              </a:solidFill>
              <a:latin typeface="Calibri" charset="0"/>
              <a:ea typeface="ＭＳ Ｐゴシック" charset="0"/>
              <a:cs typeface="ＭＳ Ｐゴシック" charset="0"/>
            </a:endParaRPr>
          </a:p>
        </p:txBody>
      </p:sp>
      <p:pic>
        <p:nvPicPr>
          <p:cNvPr id="3" name="Picture 7" descr="TEMPO Logo FINAL med res.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08388" y="2511426"/>
            <a:ext cx="1927225"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190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3.jpeg"/><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7.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7.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7.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9"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4" Type="http://schemas.openxmlformats.org/officeDocument/2006/relationships/slideLayout" Target="../slideLayouts/slideLayout96.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4/10/17</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19359-84BC-7544-A6CD-D68D609D2B8C}" type="slidenum">
              <a:rPr lang="en-US" smtClean="0"/>
              <a:t>‹#›</a:t>
            </a:fld>
            <a:endParaRPr lang="en-US" dirty="0"/>
          </a:p>
        </p:txBody>
      </p:sp>
    </p:spTree>
    <p:extLst>
      <p:ext uri="{BB962C8B-B14F-4D97-AF65-F5344CB8AC3E}">
        <p14:creationId xmlns:p14="http://schemas.microsoft.com/office/powerpoint/2010/main" val="239169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a:solidFill>
                  <a:srgbClr val="000000"/>
                </a:solidFill>
                <a:latin typeface="Times New Roman"/>
              </a:rPr>
              <a:t>4/10/17</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EC20E945-4E0C-9442-89F7-684B4C1EC7AD}"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pic>
        <p:nvPicPr>
          <p:cNvPr id="1031" name="Picture 7" descr="volcano-pix1"/>
          <p:cNvPicPr>
            <a:picLocks noChangeAspect="1" noChangeArrowheads="1"/>
          </p:cNvPicPr>
          <p:nvPr userDrawn="1"/>
        </p:nvPicPr>
        <p:blipFill>
          <a:blip r:embed="rId17">
            <a:lum bright="50000" contrast="-54000"/>
            <a:extLst>
              <a:ext uri="{28A0092B-C50C-407E-A947-70E740481C1C}">
                <a14:useLocalDpi xmlns:a14="http://schemas.microsoft.com/office/drawing/2010/main" val="0"/>
              </a:ext>
            </a:extLst>
          </a:blip>
          <a:srcRect l="15291" t="21487" r="15572" b="21487"/>
          <a:stretch>
            <a:fillRect/>
          </a:stretch>
        </p:blipFill>
        <p:spPr bwMode="auto">
          <a:xfrm>
            <a:off x="-1588" y="0"/>
            <a:ext cx="9142413"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0553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932"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43466173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4041" r:id="rId8"/>
    <p:sldLayoutId id="2147484042" r:id="rId9"/>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Tree>
    <p:extLst>
      <p:ext uri="{BB962C8B-B14F-4D97-AF65-F5344CB8AC3E}">
        <p14:creationId xmlns:p14="http://schemas.microsoft.com/office/powerpoint/2010/main" val="1268939087"/>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2" name="Footer Placeholder 1"/>
          <p:cNvSpPr>
            <a:spLocks noGrp="1"/>
          </p:cNvSpPr>
          <p:nvPr>
            <p:ph type="ftr" sz="quarter" idx="3"/>
          </p:nvPr>
        </p:nvSpPr>
        <p:spPr>
          <a:xfrm>
            <a:off x="3124200" y="6623554"/>
            <a:ext cx="2895600" cy="23444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Calibri"/>
            </a:endParaRPr>
          </a:p>
        </p:txBody>
      </p:sp>
      <p:sp>
        <p:nvSpPr>
          <p:cNvPr id="3" name="Slide Number Placeholder 2"/>
          <p:cNvSpPr>
            <a:spLocks noGrp="1"/>
          </p:cNvSpPr>
          <p:nvPr>
            <p:ph type="sldNum" sz="quarter" idx="4"/>
          </p:nvPr>
        </p:nvSpPr>
        <p:spPr>
          <a:xfrm>
            <a:off x="7010400" y="6623554"/>
            <a:ext cx="2133600" cy="228989"/>
          </a:xfrm>
          <a:prstGeom prst="rect">
            <a:avLst/>
          </a:prstGeom>
        </p:spPr>
        <p:txBody>
          <a:bodyPr vert="horz" lIns="91440" tIns="45720" rIns="91440" bIns="45720" rtlCol="0" anchor="ctr"/>
          <a:lstStyle>
            <a:lvl1pPr algn="r">
              <a:defRPr sz="1200">
                <a:solidFill>
                  <a:schemeClr val="tx1">
                    <a:tint val="75000"/>
                  </a:schemeClr>
                </a:solidFill>
              </a:defRPr>
            </a:lvl1pPr>
          </a:lstStyle>
          <a:p>
            <a:fld id="{24528EB1-4DC2-B445-862E-7D59106F092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
        <p:nvSpPr>
          <p:cNvPr id="5" name="Date Placeholder 4"/>
          <p:cNvSpPr>
            <a:spLocks noGrp="1"/>
          </p:cNvSpPr>
          <p:nvPr>
            <p:ph type="dt" sz="half" idx="2"/>
          </p:nvPr>
        </p:nvSpPr>
        <p:spPr>
          <a:xfrm>
            <a:off x="0" y="6623554"/>
            <a:ext cx="2133600" cy="234446"/>
          </a:xfrm>
          <a:prstGeom prst="rect">
            <a:avLst/>
          </a:prstGeom>
        </p:spPr>
        <p:txBody>
          <a:bodyPr vert="horz" lIns="91440" tIns="45720" rIns="91440" bIns="45720" rtlCol="0" anchor="ctr"/>
          <a:lstStyle>
            <a:lvl1pPr algn="l">
              <a:defRPr sz="1200">
                <a:solidFill>
                  <a:srgbClr val="7F7F7F"/>
                </a:solidFill>
              </a:defRPr>
            </a:lvl1pPr>
          </a:lstStyle>
          <a:p>
            <a:r>
              <a:rPr lang="en-US">
                <a:latin typeface="Calibri"/>
              </a:rPr>
              <a:t>4/10/17</a:t>
            </a:r>
            <a:endParaRPr lang="en-US" dirty="0">
              <a:latin typeface="Calibri"/>
            </a:endParaRPr>
          </a:p>
        </p:txBody>
      </p:sp>
    </p:spTree>
    <p:extLst>
      <p:ext uri="{BB962C8B-B14F-4D97-AF65-F5344CB8AC3E}">
        <p14:creationId xmlns:p14="http://schemas.microsoft.com/office/powerpoint/2010/main" val="2397777974"/>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9" r:id="rId10"/>
    <p:sldLayoutId id="2147483870" r:id="rId11"/>
    <p:sldLayoutId id="2147484039" r:id="rId12"/>
    <p:sldLayoutId id="2147484040" r:id="rId13"/>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defTabSz="914400" fontAlgn="base">
              <a:spcBef>
                <a:spcPct val="0"/>
              </a:spcBef>
              <a:spcAft>
                <a:spcPct val="0"/>
              </a:spcAft>
              <a:defRPr/>
            </a:pPr>
            <a:r>
              <a:rPr lang="en-US">
                <a:latin typeface="Arial" charset="0"/>
                <a:ea typeface="ＭＳ Ｐゴシック" charset="0"/>
              </a:rPr>
              <a:t>4/10/17</a:t>
            </a:r>
            <a:endParaRPr lang="en-US" dirty="0">
              <a:latin typeface="Arial" charset="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defTabSz="914400" fontAlgn="base">
              <a:spcBef>
                <a:spcPct val="0"/>
              </a:spcBef>
              <a:spcAft>
                <a:spcPct val="0"/>
              </a:spcAft>
              <a:defRPr/>
            </a:pPr>
            <a:endParaRPr lang="en-US" dirty="0">
              <a:latin typeface="Arial" charset="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defTabSz="914400" fontAlgn="base">
              <a:spcBef>
                <a:spcPct val="0"/>
              </a:spcBef>
              <a:spcAft>
                <a:spcPct val="0"/>
              </a:spcAft>
              <a:defRPr/>
            </a:pPr>
            <a:fld id="{3B297549-A8B9-9442-A6D7-00292972310F}" type="slidenum">
              <a:rPr lang="en-US">
                <a:latin typeface="Arial" charset="0"/>
                <a:ea typeface="ＭＳ Ｐゴシック" charset="0"/>
              </a:rPr>
              <a:pPr defTabSz="914400" fontAlgn="base">
                <a:spcBef>
                  <a:spcPct val="0"/>
                </a:spcBef>
                <a:spcAft>
                  <a:spcPct val="0"/>
                </a:spcAft>
                <a:defRPr/>
              </a:pPr>
              <a:t>‹#›</a:t>
            </a:fld>
            <a:endParaRPr lang="en-US" dirty="0">
              <a:latin typeface="Arial" charset="0"/>
              <a:ea typeface="ＭＳ Ｐゴシック" charset="0"/>
            </a:endParaRPr>
          </a:p>
        </p:txBody>
      </p:sp>
    </p:spTree>
    <p:extLst>
      <p:ext uri="{BB962C8B-B14F-4D97-AF65-F5344CB8AC3E}">
        <p14:creationId xmlns:p14="http://schemas.microsoft.com/office/powerpoint/2010/main" val="2355585670"/>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4043" r:id="rId17"/>
  </p:sldLayoutIdLst>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r>
              <a:rPr lang="en-US">
                <a:solidFill>
                  <a:srgbClr val="000000"/>
                </a:solidFill>
                <a:latin typeface="Times New Roman"/>
              </a:rPr>
              <a:t>4/10/17</a:t>
            </a:r>
            <a:endParaRPr lang="en-US" dirty="0">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b="0">
                <a:solidFill>
                  <a:schemeClr val="tx1"/>
                </a:solidFill>
                <a:latin typeface="+mn-lt"/>
                <a:ea typeface="+mn-ea"/>
                <a:cs typeface="+mn-cs"/>
              </a:defRPr>
            </a:lvl1pPr>
          </a:lstStyle>
          <a:p>
            <a:pPr defTabSz="914400" fontAlgn="base">
              <a:spcAft>
                <a:spcPct val="0"/>
              </a:spcAft>
              <a:defRPr/>
            </a:pPr>
            <a:endParaRPr lang="en-US" dirty="0">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b="0">
                <a:solidFill>
                  <a:schemeClr val="tx1"/>
                </a:solidFill>
                <a:latin typeface="Times New Roman" charset="0"/>
              </a:defRPr>
            </a:lvl1pPr>
          </a:lstStyle>
          <a:p>
            <a:pPr defTabSz="914400" fontAlgn="base">
              <a:spcAft>
                <a:spcPct val="0"/>
              </a:spcAft>
              <a:defRPr/>
            </a:pPr>
            <a:fld id="{82B05002-7CF6-7743-BD24-A5E601EC20AB}" type="slidenum">
              <a:rPr lang="en-US">
                <a:solidFill>
                  <a:srgbClr val="000000"/>
                </a:solidFill>
                <a:ea typeface="ＭＳ Ｐゴシック" charset="0"/>
                <a:cs typeface="ＭＳ Ｐゴシック" charset="0"/>
              </a:rPr>
              <a:pPr defTabSz="914400" fontAlgn="base">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852426652"/>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TEMPO ppt Banner v6.jpg"/>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9144000" cy="1063752"/>
          </a:xfrm>
          <a:prstGeom prst="rect">
            <a:avLst/>
          </a:prstGeom>
        </p:spPr>
      </p:pic>
      <p:sp>
        <p:nvSpPr>
          <p:cNvPr id="3" name="Date Placeholder 2"/>
          <p:cNvSpPr>
            <a:spLocks noGrp="1"/>
          </p:cNvSpPr>
          <p:nvPr>
            <p:ph type="dt" sz="half" idx="2"/>
          </p:nvPr>
        </p:nvSpPr>
        <p:spPr>
          <a:xfrm>
            <a:off x="112609" y="6504025"/>
            <a:ext cx="21336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2779609" y="6504025"/>
            <a:ext cx="2895600" cy="365125"/>
          </a:xfrm>
          <a:prstGeom prst="rect">
            <a:avLst/>
          </a:prstGeom>
        </p:spPr>
        <p:txBody>
          <a:bodyPr vert="horz" lIns="91440" tIns="45720" rIns="91440" bIns="45720" rtlCol="0" anchor="ctr"/>
          <a:lstStyle>
            <a:lvl1pPr algn="ctr">
              <a:defRPr sz="1100">
                <a:solidFill>
                  <a:schemeClr val="tx1">
                    <a:tint val="75000"/>
                  </a:schemeClr>
                </a:solidFill>
              </a:defRPr>
            </a:lvl1p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927330" y="6504025"/>
            <a:ext cx="21336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EC11D65-9821-2B49-88CD-D477606C3EDA}" type="slidenum">
              <a:rPr lang="en-US" smtClean="0">
                <a:solidFill>
                  <a:prstClr val="black">
                    <a:tint val="75000"/>
                  </a:prstClr>
                </a:solidFill>
                <a:latin typeface="Calibri"/>
              </a: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35932896"/>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890" name="Picture 3" descr="TEMPO ppt Banner v6.jp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24"/>
            <a:ext cx="91440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2"/>
          <p:cNvSpPr>
            <a:spLocks noGrp="1"/>
          </p:cNvSpPr>
          <p:nvPr>
            <p:ph type="dt" sz="half" idx="2"/>
          </p:nvPr>
        </p:nvSpPr>
        <p:spPr>
          <a:xfrm>
            <a:off x="112713" y="6504012"/>
            <a:ext cx="2133600" cy="365125"/>
          </a:xfrm>
          <a:prstGeom prst="rect">
            <a:avLst/>
          </a:prstGeom>
        </p:spPr>
        <p:txBody>
          <a:bodyPr vert="horz" lIns="91326" tIns="45664" rIns="91326" bIns="45664" rtlCol="0" anchor="ctr"/>
          <a:lstStyle>
            <a:lvl1pPr algn="l" fontAlgn="auto">
              <a:spcBef>
                <a:spcPts val="0"/>
              </a:spcBef>
              <a:spcAft>
                <a:spcPts val="0"/>
              </a:spcAft>
              <a:defRPr sz="1100" dirty="0" smtClean="0">
                <a:solidFill>
                  <a:prstClr val="black">
                    <a:tint val="75000"/>
                  </a:prstClr>
                </a:solidFill>
                <a:latin typeface="Calibri"/>
                <a:ea typeface="+mn-ea"/>
                <a:cs typeface="+mn-cs"/>
              </a:defRPr>
            </a:lvl1pPr>
          </a:lstStyle>
          <a:p>
            <a:pPr defTabSz="456633">
              <a:defRPr/>
            </a:pPr>
            <a:r>
              <a:rPr lang="en-US"/>
              <a:t>4/10/17</a:t>
            </a:r>
          </a:p>
        </p:txBody>
      </p:sp>
      <p:sp>
        <p:nvSpPr>
          <p:cNvPr id="5" name="Footer Placeholder 4"/>
          <p:cNvSpPr>
            <a:spLocks noGrp="1"/>
          </p:cNvSpPr>
          <p:nvPr>
            <p:ph type="ftr" sz="quarter" idx="3"/>
          </p:nvPr>
        </p:nvSpPr>
        <p:spPr>
          <a:xfrm>
            <a:off x="2779713" y="6504012"/>
            <a:ext cx="2895600" cy="365125"/>
          </a:xfrm>
          <a:prstGeom prst="rect">
            <a:avLst/>
          </a:prstGeom>
        </p:spPr>
        <p:txBody>
          <a:bodyPr vert="horz" lIns="91326" tIns="45664" rIns="91326" bIns="45664" rtlCol="0" anchor="ctr"/>
          <a:lstStyle>
            <a:lvl1pPr algn="ct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endParaRPr lang="en-US" dirty="0"/>
          </a:p>
        </p:txBody>
      </p:sp>
      <p:sp>
        <p:nvSpPr>
          <p:cNvPr id="6" name="Slide Number Placeholder 5"/>
          <p:cNvSpPr>
            <a:spLocks noGrp="1"/>
          </p:cNvSpPr>
          <p:nvPr>
            <p:ph type="sldNum" sz="quarter" idx="4"/>
          </p:nvPr>
        </p:nvSpPr>
        <p:spPr>
          <a:xfrm>
            <a:off x="6927850" y="6504012"/>
            <a:ext cx="2133600" cy="365125"/>
          </a:xfrm>
          <a:prstGeom prst="rect">
            <a:avLst/>
          </a:prstGeom>
        </p:spPr>
        <p:txBody>
          <a:bodyPr vert="horz" lIns="91326" tIns="45664" rIns="91326" bIns="45664" rtlCol="0" anchor="ctr"/>
          <a:lstStyle>
            <a:lvl1pPr algn="r" fontAlgn="auto">
              <a:spcBef>
                <a:spcPts val="0"/>
              </a:spcBef>
              <a:spcAft>
                <a:spcPts val="0"/>
              </a:spcAft>
              <a:defRPr sz="1100" smtClean="0">
                <a:solidFill>
                  <a:prstClr val="black">
                    <a:tint val="75000"/>
                  </a:prstClr>
                </a:solidFill>
                <a:latin typeface="Calibri"/>
                <a:ea typeface="+mn-ea"/>
                <a:cs typeface="+mn-cs"/>
              </a:defRPr>
            </a:lvl1pPr>
          </a:lstStyle>
          <a:p>
            <a:pPr defTabSz="456633">
              <a:defRPr/>
            </a:pPr>
            <a:fld id="{76E34F2A-343A-E342-9C99-2B5AF9C594C3}" type="slidenum">
              <a:rPr lang="en-US"/>
              <a:pPr defTabSz="456633">
                <a:defRPr/>
              </a:pPr>
              <a:t>‹#›</a:t>
            </a:fld>
            <a:endParaRPr lang="en-US" dirty="0"/>
          </a:p>
        </p:txBody>
      </p:sp>
    </p:spTree>
    <p:extLst>
      <p:ext uri="{BB962C8B-B14F-4D97-AF65-F5344CB8AC3E}">
        <p14:creationId xmlns:p14="http://schemas.microsoft.com/office/powerpoint/2010/main" val="2077890356"/>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Lst>
  <p:hf hdr="0" ftr="0"/>
  <p:txStyles>
    <p:titleStyle>
      <a:lvl1pPr algn="ctr" defTabSz="456633"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6633"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274"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920"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557" algn="ctr" defTabSz="45663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484" indent="-342484" algn="l" defTabSz="456633"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038" indent="-285404" algn="l" defTabSz="456633"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593" indent="-228316" algn="l" defTabSz="456633"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233"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880" indent="-228316" algn="l" defTabSz="456633"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1517" indent="-228316" algn="l" defTabSz="456633" rtl="0" eaLnBrk="1" latinLnBrk="0" hangingPunct="1">
        <a:spcBef>
          <a:spcPct val="20000"/>
        </a:spcBef>
        <a:buFont typeface="Arial"/>
        <a:buChar char="•"/>
        <a:defRPr sz="2000" kern="1200">
          <a:solidFill>
            <a:schemeClr val="tx1"/>
          </a:solidFill>
          <a:latin typeface="+mn-lt"/>
          <a:ea typeface="+mn-ea"/>
          <a:cs typeface="+mn-cs"/>
        </a:defRPr>
      </a:lvl6pPr>
      <a:lvl7pPr marL="2968152" indent="-228316" algn="l" defTabSz="456633" rtl="0" eaLnBrk="1" latinLnBrk="0" hangingPunct="1">
        <a:spcBef>
          <a:spcPct val="20000"/>
        </a:spcBef>
        <a:buFont typeface="Arial"/>
        <a:buChar char="•"/>
        <a:defRPr sz="2000" kern="1200">
          <a:solidFill>
            <a:schemeClr val="tx1"/>
          </a:solidFill>
          <a:latin typeface="+mn-lt"/>
          <a:ea typeface="+mn-ea"/>
          <a:cs typeface="+mn-cs"/>
        </a:defRPr>
      </a:lvl7pPr>
      <a:lvl8pPr marL="3424794" indent="-228316" algn="l" defTabSz="456633" rtl="0" eaLnBrk="1" latinLnBrk="0" hangingPunct="1">
        <a:spcBef>
          <a:spcPct val="20000"/>
        </a:spcBef>
        <a:buFont typeface="Arial"/>
        <a:buChar char="•"/>
        <a:defRPr sz="2000" kern="1200">
          <a:solidFill>
            <a:schemeClr val="tx1"/>
          </a:solidFill>
          <a:latin typeface="+mn-lt"/>
          <a:ea typeface="+mn-ea"/>
          <a:cs typeface="+mn-cs"/>
        </a:defRPr>
      </a:lvl8pPr>
      <a:lvl9pPr marL="3881426" indent="-228316" algn="l" defTabSz="45663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633" rtl="0" eaLnBrk="1" latinLnBrk="0" hangingPunct="1">
        <a:defRPr sz="1800" kern="1200">
          <a:solidFill>
            <a:schemeClr val="tx1"/>
          </a:solidFill>
          <a:latin typeface="+mn-lt"/>
          <a:ea typeface="+mn-ea"/>
          <a:cs typeface="+mn-cs"/>
        </a:defRPr>
      </a:lvl1pPr>
      <a:lvl2pPr marL="456633" algn="l" defTabSz="456633" rtl="0" eaLnBrk="1" latinLnBrk="0" hangingPunct="1">
        <a:defRPr sz="1800" kern="1200">
          <a:solidFill>
            <a:schemeClr val="tx1"/>
          </a:solidFill>
          <a:latin typeface="+mn-lt"/>
          <a:ea typeface="+mn-ea"/>
          <a:cs typeface="+mn-cs"/>
        </a:defRPr>
      </a:lvl2pPr>
      <a:lvl3pPr marL="913274" algn="l" defTabSz="456633" rtl="0" eaLnBrk="1" latinLnBrk="0" hangingPunct="1">
        <a:defRPr sz="1800" kern="1200">
          <a:solidFill>
            <a:schemeClr val="tx1"/>
          </a:solidFill>
          <a:latin typeface="+mn-lt"/>
          <a:ea typeface="+mn-ea"/>
          <a:cs typeface="+mn-cs"/>
        </a:defRPr>
      </a:lvl3pPr>
      <a:lvl4pPr marL="1369920" algn="l" defTabSz="456633" rtl="0" eaLnBrk="1" latinLnBrk="0" hangingPunct="1">
        <a:defRPr sz="1800" kern="1200">
          <a:solidFill>
            <a:schemeClr val="tx1"/>
          </a:solidFill>
          <a:latin typeface="+mn-lt"/>
          <a:ea typeface="+mn-ea"/>
          <a:cs typeface="+mn-cs"/>
        </a:defRPr>
      </a:lvl4pPr>
      <a:lvl5pPr marL="1826557" algn="l" defTabSz="456633" rtl="0" eaLnBrk="1" latinLnBrk="0" hangingPunct="1">
        <a:defRPr sz="1800" kern="1200">
          <a:solidFill>
            <a:schemeClr val="tx1"/>
          </a:solidFill>
          <a:latin typeface="+mn-lt"/>
          <a:ea typeface="+mn-ea"/>
          <a:cs typeface="+mn-cs"/>
        </a:defRPr>
      </a:lvl5pPr>
      <a:lvl6pPr marL="2283192" algn="l" defTabSz="456633" rtl="0" eaLnBrk="1" latinLnBrk="0" hangingPunct="1">
        <a:defRPr sz="1800" kern="1200">
          <a:solidFill>
            <a:schemeClr val="tx1"/>
          </a:solidFill>
          <a:latin typeface="+mn-lt"/>
          <a:ea typeface="+mn-ea"/>
          <a:cs typeface="+mn-cs"/>
        </a:defRPr>
      </a:lvl6pPr>
      <a:lvl7pPr marL="2739836" algn="l" defTabSz="456633" rtl="0" eaLnBrk="1" latinLnBrk="0" hangingPunct="1">
        <a:defRPr sz="1800" kern="1200">
          <a:solidFill>
            <a:schemeClr val="tx1"/>
          </a:solidFill>
          <a:latin typeface="+mn-lt"/>
          <a:ea typeface="+mn-ea"/>
          <a:cs typeface="+mn-cs"/>
        </a:defRPr>
      </a:lvl7pPr>
      <a:lvl8pPr marL="3196470" algn="l" defTabSz="456633" rtl="0" eaLnBrk="1" latinLnBrk="0" hangingPunct="1">
        <a:defRPr sz="1800" kern="1200">
          <a:solidFill>
            <a:schemeClr val="tx1"/>
          </a:solidFill>
          <a:latin typeface="+mn-lt"/>
          <a:ea typeface="+mn-ea"/>
          <a:cs typeface="+mn-cs"/>
        </a:defRPr>
      </a:lvl8pPr>
      <a:lvl9pPr marL="3653112" algn="l" defTabSz="4566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xliu@cfa.harvard.edu" TargetMode="External"/><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hyperlink" Target="http://www.ngdc.noaa.gov/eog/night_sat/spectra.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7.xml"/></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31.xml"/><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hyperlink" Target="http://tempo.si.edu/presentations.html" TargetMode="Externa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image" Target="../media/image17.png"/><Relationship Id="rId21" Type="http://schemas.openxmlformats.org/officeDocument/2006/relationships/image" Target="../media/image61.png"/><Relationship Id="rId7" Type="http://schemas.openxmlformats.org/officeDocument/2006/relationships/image" Target="../media/image47.png"/><Relationship Id="rId12" Type="http://schemas.openxmlformats.org/officeDocument/2006/relationships/image" Target="../media/image52.emf"/><Relationship Id="rId17" Type="http://schemas.openxmlformats.org/officeDocument/2006/relationships/image" Target="../media/image57.png"/><Relationship Id="rId25" Type="http://schemas.openxmlformats.org/officeDocument/2006/relationships/image" Target="../media/image65.png"/><Relationship Id="rId2" Type="http://schemas.openxmlformats.org/officeDocument/2006/relationships/notesSlide" Target="../notesSlides/notesSlide13.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31.xml"/><Relationship Id="rId6" Type="http://schemas.openxmlformats.org/officeDocument/2006/relationships/image" Target="../media/image46.emf"/><Relationship Id="rId11" Type="http://schemas.openxmlformats.org/officeDocument/2006/relationships/image" Target="../media/image51.jpeg"/><Relationship Id="rId24" Type="http://schemas.openxmlformats.org/officeDocument/2006/relationships/image" Target="../media/image64.png"/><Relationship Id="rId5" Type="http://schemas.openxmlformats.org/officeDocument/2006/relationships/image" Target="../media/image45.jpe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50.png"/><Relationship Id="rId19" Type="http://schemas.openxmlformats.org/officeDocument/2006/relationships/image" Target="../media/image59.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54.jpg"/><Relationship Id="rId22" Type="http://schemas.openxmlformats.org/officeDocument/2006/relationships/image" Target="../media/image62.png"/><Relationship Id="rId27"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9.xml"/><Relationship Id="rId1" Type="http://schemas.openxmlformats.org/officeDocument/2006/relationships/slideLayout" Target="../slideLayouts/slideLayout69.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69.xml"/><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1.xml"/><Relationship Id="rId1" Type="http://schemas.openxmlformats.org/officeDocument/2006/relationships/slideLayout" Target="../slideLayouts/slideLayout90.xml"/><Relationship Id="rId4" Type="http://schemas.openxmlformats.org/officeDocument/2006/relationships/image" Target="../media/image7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1.xml"/><Relationship Id="rId1" Type="http://schemas.openxmlformats.org/officeDocument/2006/relationships/vmlDrawing" Target="../drawings/vmlDrawing1.vml"/><Relationship Id="rId4" Type="http://schemas.openxmlformats.org/officeDocument/2006/relationships/image" Target="../media/image76.emf"/></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1.xml"/><Relationship Id="rId1" Type="http://schemas.openxmlformats.org/officeDocument/2006/relationships/vmlDrawing" Target="../drawings/vmlDrawing2.vml"/><Relationship Id="rId5" Type="http://schemas.openxmlformats.org/officeDocument/2006/relationships/image" Target="../media/image81.emf"/><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84.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notesSlide" Target="../notesSlides/notesSlide30.xml"/><Relationship Id="rId7" Type="http://schemas.openxmlformats.org/officeDocument/2006/relationships/oleObject" Target="../embeddings/oleObject4.bin"/><Relationship Id="rId2" Type="http://schemas.openxmlformats.org/officeDocument/2006/relationships/slideLayout" Target="../slideLayouts/slideLayout31.xml"/><Relationship Id="rId1" Type="http://schemas.openxmlformats.org/officeDocument/2006/relationships/vmlDrawing" Target="../drawings/vmlDrawing3.vml"/><Relationship Id="rId6" Type="http://schemas.openxmlformats.org/officeDocument/2006/relationships/image" Target="../media/image85.emf"/><Relationship Id="rId5" Type="http://schemas.openxmlformats.org/officeDocument/2006/relationships/oleObject" Target="../embeddings/oleObject3.bin"/><Relationship Id="rId4" Type="http://schemas.openxmlformats.org/officeDocument/2006/relationships/image" Target="../media/image87.gif"/></Relationships>
</file>

<file path=ppt/slides/_rels/slide55.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1.xml"/><Relationship Id="rId1" Type="http://schemas.openxmlformats.org/officeDocument/2006/relationships/slideLayout" Target="../slideLayouts/slideLayout31.xml"/><Relationship Id="rId5" Type="http://schemas.openxmlformats.org/officeDocument/2006/relationships/image" Target="../media/image89.png"/><Relationship Id="rId4" Type="http://schemas.openxmlformats.org/officeDocument/2006/relationships/image" Target="../media/image88.pn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31.xml"/><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ChangeArrowheads="1"/>
          </p:cNvSpPr>
          <p:nvPr/>
        </p:nvSpPr>
        <p:spPr bwMode="auto">
          <a:xfrm>
            <a:off x="1949521" y="1027755"/>
            <a:ext cx="6929436" cy="4724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eaLnBrk="1" hangingPunct="1"/>
            <a:r>
              <a:rPr lang="en-US" sz="2800" b="1" dirty="0">
                <a:solidFill>
                  <a:srgbClr val="0000FF"/>
                </a:solidFill>
                <a:cs typeface="Arial" charset="0"/>
              </a:rPr>
              <a:t>TEMPO Overview and Status</a:t>
            </a:r>
            <a:endParaRPr lang="en-US" sz="1800" b="1" dirty="0">
              <a:solidFill>
                <a:srgbClr val="000090"/>
              </a:solidFill>
              <a:cs typeface="Arial" charset="0"/>
            </a:endParaRPr>
          </a:p>
          <a:p>
            <a:pPr lvl="0" algn="r" eaLnBrk="1" hangingPunct="1">
              <a:spcBef>
                <a:spcPts val="600"/>
              </a:spcBef>
            </a:pPr>
            <a:r>
              <a:rPr lang="en-US" sz="2000" b="1" dirty="0">
                <a:solidFill>
                  <a:srgbClr val="008000"/>
                </a:solidFill>
                <a:latin typeface="Arial Narrow"/>
                <a:ea typeface=""/>
                <a:cs typeface="Arial Narrow"/>
              </a:rPr>
              <a:t>Xiong Liu</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Kelly Chance</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Raid Suleiman</a:t>
            </a:r>
            <a:r>
              <a:rPr lang="en-US" sz="2000" b="1" baseline="30000" dirty="0">
                <a:solidFill>
                  <a:srgbClr val="008000"/>
                </a:solidFill>
                <a:latin typeface="Arial Narrow"/>
                <a:ea typeface=""/>
                <a:cs typeface="Arial Narrow"/>
              </a:rPr>
              <a:t>1</a:t>
            </a:r>
            <a:endParaRPr lang="en-US" sz="2000" b="1" dirty="0">
              <a:solidFill>
                <a:srgbClr val="008000"/>
              </a:solidFill>
              <a:latin typeface="Arial Narrow"/>
              <a:ea typeface=""/>
              <a:cs typeface="Arial Narrow"/>
            </a:endParaRPr>
          </a:p>
          <a:p>
            <a:pPr lvl="0" algn="r" eaLnBrk="1" hangingPunct="1"/>
            <a:r>
              <a:rPr lang="en-US" sz="2000" b="1" dirty="0">
                <a:solidFill>
                  <a:srgbClr val="008000"/>
                </a:solidFill>
                <a:latin typeface="Arial Narrow"/>
                <a:ea typeface=""/>
                <a:cs typeface="Arial Narrow"/>
              </a:rPr>
              <a:t>Wendy Pennington</a:t>
            </a:r>
            <a:r>
              <a:rPr lang="en-US" sz="2000" b="1" baseline="30000" dirty="0">
                <a:solidFill>
                  <a:srgbClr val="008000"/>
                </a:solidFill>
                <a:latin typeface="Arial Narrow"/>
                <a:ea typeface=""/>
                <a:cs typeface="Arial Narrow"/>
              </a:rPr>
              <a:t>2</a:t>
            </a:r>
            <a:r>
              <a:rPr lang="en-US" sz="2000" b="1" dirty="0">
                <a:solidFill>
                  <a:srgbClr val="008000"/>
                </a:solidFill>
                <a:latin typeface="Arial Narrow"/>
                <a:ea typeface=""/>
                <a:cs typeface="Arial Narrow"/>
              </a:rPr>
              <a:t>, Dave Flittner</a:t>
            </a:r>
            <a:r>
              <a:rPr lang="en-US" sz="2000" b="1" baseline="30000" dirty="0">
                <a:solidFill>
                  <a:srgbClr val="008000"/>
                </a:solidFill>
                <a:latin typeface="Arial Narrow"/>
                <a:ea typeface=""/>
                <a:cs typeface="Arial Narrow"/>
              </a:rPr>
              <a:t>2</a:t>
            </a:r>
            <a:r>
              <a:rPr lang="en-US" sz="2000" b="1" dirty="0">
                <a:solidFill>
                  <a:srgbClr val="008000"/>
                </a:solidFill>
                <a:latin typeface="Arial Narrow"/>
                <a:ea typeface=""/>
                <a:cs typeface="Arial Narrow"/>
              </a:rPr>
              <a:t>, Jay Al-Saadi</a:t>
            </a:r>
            <a:r>
              <a:rPr lang="en-US" sz="2000" b="1" baseline="30000" dirty="0">
                <a:solidFill>
                  <a:srgbClr val="008000"/>
                </a:solidFill>
                <a:latin typeface="Arial Narrow"/>
                <a:ea typeface=""/>
                <a:cs typeface="Arial Narrow"/>
              </a:rPr>
              <a:t>2</a:t>
            </a:r>
            <a:r>
              <a:rPr lang="en-US" sz="2000" b="1" dirty="0">
                <a:solidFill>
                  <a:srgbClr val="008000"/>
                </a:solidFill>
                <a:latin typeface="Arial Narrow"/>
                <a:ea typeface=""/>
                <a:cs typeface="Arial Narrow"/>
              </a:rPr>
              <a:t>, </a:t>
            </a:r>
          </a:p>
          <a:p>
            <a:pPr lvl="0" algn="r" eaLnBrk="1" hangingPunct="1"/>
            <a:r>
              <a:rPr lang="en-US" sz="2000" b="1" dirty="0">
                <a:solidFill>
                  <a:srgbClr val="008000"/>
                </a:solidFill>
                <a:latin typeface="Arial Narrow"/>
                <a:ea typeface=""/>
                <a:cs typeface="Arial Narrow"/>
              </a:rPr>
              <a:t>John Houck</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John Davis</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Ewan O’Sullivan</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a:t>
            </a:r>
          </a:p>
          <a:p>
            <a:pPr lvl="0" algn="r" eaLnBrk="1" hangingPunct="1"/>
            <a:r>
              <a:rPr lang="en-US" sz="2000" b="1" dirty="0">
                <a:solidFill>
                  <a:srgbClr val="008000"/>
                </a:solidFill>
                <a:latin typeface="Arial Narrow"/>
                <a:ea typeface=""/>
                <a:cs typeface="Arial Narrow"/>
              </a:rPr>
              <a:t>Chris Chan-Miller</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Peter Zoogman</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Jeff Geddes</a:t>
            </a:r>
            <a:r>
              <a:rPr lang="en-US" sz="2000" b="1" baseline="30000" dirty="0">
                <a:solidFill>
                  <a:srgbClr val="008000"/>
                </a:solidFill>
                <a:latin typeface="Arial Narrow"/>
                <a:ea typeface=""/>
                <a:cs typeface="Arial Narrow"/>
              </a:rPr>
              <a:t>5</a:t>
            </a:r>
          </a:p>
          <a:p>
            <a:pPr lvl="0" algn="r" eaLnBrk="1" hangingPunct="1"/>
            <a:r>
              <a:rPr lang="en-US" sz="2000" b="1" dirty="0">
                <a:solidFill>
                  <a:srgbClr val="008000"/>
                </a:solidFill>
                <a:latin typeface="Arial Narrow"/>
                <a:ea typeface=""/>
                <a:cs typeface="Arial Narrow"/>
              </a:rPr>
              <a:t>Gonzalo Gonzalez Abad</a:t>
            </a:r>
            <a:r>
              <a:rPr lang="en-US" sz="2000" b="1" baseline="30000" dirty="0">
                <a:solidFill>
                  <a:srgbClr val="008000"/>
                </a:solidFill>
                <a:latin typeface="Arial Narrow"/>
                <a:ea typeface=""/>
                <a:cs typeface="Arial Narrow"/>
              </a:rPr>
              <a:t>1</a:t>
            </a:r>
            <a:r>
              <a:rPr lang="en-US" sz="2000" b="1" dirty="0">
                <a:solidFill>
                  <a:srgbClr val="008000"/>
                </a:solidFill>
                <a:latin typeface="Arial Narrow"/>
                <a:ea typeface=""/>
                <a:cs typeface="Arial Narrow"/>
              </a:rPr>
              <a:t>, Jim Carr</a:t>
            </a:r>
            <a:r>
              <a:rPr lang="en-US" sz="2000" b="1" baseline="30000" dirty="0">
                <a:solidFill>
                  <a:srgbClr val="008000"/>
                </a:solidFill>
                <a:latin typeface="Arial Narrow"/>
                <a:ea typeface=""/>
                <a:cs typeface="Arial Narrow"/>
              </a:rPr>
              <a:t>3</a:t>
            </a:r>
            <a:r>
              <a:rPr lang="en-US" sz="2000" b="1" dirty="0">
                <a:solidFill>
                  <a:srgbClr val="008000"/>
                </a:solidFill>
                <a:latin typeface="Arial Narrow"/>
                <a:ea typeface=""/>
                <a:cs typeface="Arial Narrow"/>
              </a:rPr>
              <a:t>, Brian Baker</a:t>
            </a:r>
            <a:r>
              <a:rPr lang="en-US" sz="2000" b="1" baseline="30000" dirty="0">
                <a:solidFill>
                  <a:srgbClr val="008000"/>
                </a:solidFill>
                <a:latin typeface="Arial Narrow"/>
                <a:ea typeface=""/>
                <a:cs typeface="Arial Narrow"/>
              </a:rPr>
              <a:t>4</a:t>
            </a:r>
            <a:r>
              <a:rPr lang="en-US" sz="2200" b="1" dirty="0">
                <a:solidFill>
                  <a:srgbClr val="008000"/>
                </a:solidFill>
                <a:latin typeface="Arial Narrow"/>
                <a:ea typeface=""/>
                <a:cs typeface="Arial Narrow"/>
              </a:rPr>
              <a:t>, </a:t>
            </a:r>
          </a:p>
          <a:p>
            <a:pPr lvl="0" algn="r" eaLnBrk="1" hangingPunct="1"/>
            <a:r>
              <a:rPr lang="en-US" sz="2200" b="1" dirty="0">
                <a:solidFill>
                  <a:srgbClr val="FF0000"/>
                </a:solidFill>
                <a:latin typeface="Arial Narrow"/>
                <a:ea typeface=""/>
                <a:cs typeface="Arial Narrow"/>
              </a:rPr>
              <a:t>and the TEMPO Team</a:t>
            </a:r>
            <a:endParaRPr lang="en-US" sz="2200" b="1" u="sng" dirty="0">
              <a:solidFill>
                <a:srgbClr val="FF0000"/>
              </a:solidFill>
              <a:latin typeface="Calibri"/>
              <a:ea typeface=""/>
              <a:cs typeface="Arial" charset="0"/>
              <a:hlinkClick r:id="rId3"/>
            </a:endParaRPr>
          </a:p>
          <a:p>
            <a:pPr lvl="0" algn="r" eaLnBrk="1" hangingPunct="1"/>
            <a:r>
              <a:rPr lang="en-US" sz="2000" b="1" dirty="0">
                <a:solidFill>
                  <a:srgbClr val="000000"/>
                </a:solidFill>
                <a:latin typeface="Calibri"/>
                <a:ea typeface=""/>
                <a:cs typeface="Arial" charset="0"/>
              </a:rPr>
              <a:t> </a:t>
            </a:r>
          </a:p>
          <a:p>
            <a:pPr lvl="0" algn="r" eaLnBrk="1" hangingPunct="1">
              <a:spcAft>
                <a:spcPts val="600"/>
              </a:spcAft>
            </a:pPr>
            <a:r>
              <a:rPr lang="en-US" sz="2000" b="1" dirty="0">
                <a:solidFill>
                  <a:srgbClr val="000090"/>
                </a:solidFill>
                <a:ea typeface="Arial" charset="0"/>
                <a:cs typeface="Arial" charset="0"/>
              </a:rPr>
              <a:t>1. SAO   2. NASA </a:t>
            </a:r>
            <a:r>
              <a:rPr lang="en-US" sz="2000" b="1" dirty="0" err="1">
                <a:solidFill>
                  <a:srgbClr val="000090"/>
                </a:solidFill>
                <a:ea typeface="Arial" charset="0"/>
                <a:cs typeface="Arial" charset="0"/>
              </a:rPr>
              <a:t>LaRc</a:t>
            </a:r>
            <a:r>
              <a:rPr lang="en-US" sz="2000" b="1" dirty="0">
                <a:solidFill>
                  <a:srgbClr val="000090"/>
                </a:solidFill>
                <a:ea typeface="Arial" charset="0"/>
                <a:cs typeface="Arial" charset="0"/>
              </a:rPr>
              <a:t>  </a:t>
            </a:r>
          </a:p>
          <a:p>
            <a:pPr lvl="0" algn="r" eaLnBrk="1" hangingPunct="1">
              <a:spcAft>
                <a:spcPts val="600"/>
              </a:spcAft>
            </a:pPr>
            <a:r>
              <a:rPr lang="en-US" sz="2000" b="1" dirty="0">
                <a:solidFill>
                  <a:srgbClr val="000090"/>
                </a:solidFill>
                <a:ea typeface="Arial" charset="0"/>
                <a:cs typeface="Arial" charset="0"/>
              </a:rPr>
              <a:t>3. </a:t>
            </a:r>
            <a:r>
              <a:rPr lang="en-US" sz="2000" b="1" dirty="0" err="1">
                <a:solidFill>
                  <a:srgbClr val="000090"/>
                </a:solidFill>
                <a:ea typeface="Arial" charset="0"/>
                <a:cs typeface="Arial" charset="0"/>
              </a:rPr>
              <a:t>Carr</a:t>
            </a:r>
            <a:r>
              <a:rPr lang="en-US" sz="2000" b="1" dirty="0">
                <a:solidFill>
                  <a:srgbClr val="000090"/>
                </a:solidFill>
                <a:ea typeface="Arial" charset="0"/>
                <a:cs typeface="Arial" charset="0"/>
              </a:rPr>
              <a:t> Astronautics  4. BATC  5 BU</a:t>
            </a:r>
            <a:endParaRPr lang="en-US" sz="2000" b="1" dirty="0">
              <a:solidFill>
                <a:srgbClr val="000090"/>
              </a:solidFill>
              <a:cs typeface="Arial" charset="0"/>
            </a:endParaRPr>
          </a:p>
          <a:p>
            <a:pPr algn="r" defTabSz="914400" fontAlgn="base">
              <a:lnSpc>
                <a:spcPct val="80000"/>
              </a:lnSpc>
              <a:spcBef>
                <a:spcPct val="0"/>
              </a:spcBef>
              <a:spcAft>
                <a:spcPct val="0"/>
              </a:spcAft>
            </a:pPr>
            <a:endParaRPr lang="en-US" sz="2000" b="1" dirty="0">
              <a:solidFill>
                <a:srgbClr val="000090"/>
              </a:solidFill>
              <a:cs typeface="Arial" charset="0"/>
            </a:endParaRPr>
          </a:p>
          <a:p>
            <a:pPr algn="r" defTabSz="914400" fontAlgn="base">
              <a:lnSpc>
                <a:spcPct val="80000"/>
              </a:lnSpc>
              <a:spcBef>
                <a:spcPct val="0"/>
              </a:spcBef>
              <a:spcAft>
                <a:spcPts val="600"/>
              </a:spcAft>
            </a:pPr>
            <a:r>
              <a:rPr lang="en-US" sz="2000" b="1" dirty="0">
                <a:solidFill>
                  <a:srgbClr val="000090"/>
                </a:solidFill>
                <a:cs typeface="Arial" charset="0"/>
              </a:rPr>
              <a:t>OMI Science Team Meeting</a:t>
            </a:r>
          </a:p>
          <a:p>
            <a:pPr algn="r" defTabSz="914400" fontAlgn="base">
              <a:lnSpc>
                <a:spcPct val="80000"/>
              </a:lnSpc>
              <a:spcBef>
                <a:spcPct val="0"/>
              </a:spcBef>
              <a:spcAft>
                <a:spcPts val="600"/>
              </a:spcAft>
            </a:pPr>
            <a:r>
              <a:rPr lang="en-US" sz="2000" b="1" dirty="0">
                <a:solidFill>
                  <a:srgbClr val="000090"/>
                </a:solidFill>
                <a:cs typeface="Arial" charset="0"/>
              </a:rPr>
              <a:t>NASA GSFC</a:t>
            </a:r>
          </a:p>
          <a:p>
            <a:pPr algn="r" defTabSz="914400" fontAlgn="base">
              <a:lnSpc>
                <a:spcPct val="80000"/>
              </a:lnSpc>
              <a:spcBef>
                <a:spcPct val="0"/>
              </a:spcBef>
              <a:spcAft>
                <a:spcPct val="0"/>
              </a:spcAft>
            </a:pPr>
            <a:r>
              <a:rPr lang="en-US" sz="2000" b="1" dirty="0">
                <a:solidFill>
                  <a:srgbClr val="000090"/>
                </a:solidFill>
                <a:cs typeface="Arial" charset="0"/>
              </a:rPr>
              <a:t>September 14, 2017</a:t>
            </a:r>
          </a:p>
        </p:txBody>
      </p:sp>
    </p:spTree>
    <p:extLst>
      <p:ext uri="{BB962C8B-B14F-4D97-AF65-F5344CB8AC3E}">
        <p14:creationId xmlns:p14="http://schemas.microsoft.com/office/powerpoint/2010/main" val="291954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Washington, DC coverage</a:t>
            </a:r>
          </a:p>
        </p:txBody>
      </p:sp>
      <p:sp>
        <p:nvSpPr>
          <p:cNvPr id="2" name="Date Placeholder 1"/>
          <p:cNvSpPr>
            <a:spLocks noGrp="1"/>
          </p:cNvSpPr>
          <p:nvPr>
            <p:ph type="dt" sz="half" idx="10"/>
          </p:nvPr>
        </p:nvSpPr>
        <p:spPr/>
        <p:txBody>
          <a:bodyPr/>
          <a:lstStyle/>
          <a:p>
            <a:r>
              <a:rPr lang="en-US" dirty="0">
                <a:solidFill>
                  <a:prstClr val="black">
                    <a:tint val="75000"/>
                  </a:prstClr>
                </a:solidFill>
                <a:latin typeface="Calibri"/>
              </a:rPr>
              <a:t>11/12/13</a:t>
            </a:r>
          </a:p>
        </p:txBody>
      </p:sp>
      <p:pic>
        <p:nvPicPr>
          <p:cNvPr id="3" name="Picture 2" descr="WashingtonD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48" y="1004822"/>
            <a:ext cx="7424310" cy="5877579"/>
          </a:xfrm>
          <a:prstGeom prst="rect">
            <a:avLst/>
          </a:prstGeom>
        </p:spPr>
      </p:pic>
      <p:sp>
        <p:nvSpPr>
          <p:cNvPr id="6" name="TextBox 5"/>
          <p:cNvSpPr txBox="1"/>
          <p:nvPr/>
        </p:nvSpPr>
        <p:spPr>
          <a:xfrm rot="18960000">
            <a:off x="2737976" y="3040841"/>
            <a:ext cx="4493538" cy="1569660"/>
          </a:xfrm>
          <a:prstGeom prst="rect">
            <a:avLst/>
          </a:prstGeom>
          <a:noFill/>
        </p:spPr>
        <p:txBody>
          <a:bodyPr wrap="none" rtlCol="0">
            <a:spAutoFit/>
          </a:bodyPr>
          <a:lstStyle/>
          <a:p>
            <a:r>
              <a:rPr lang="en-US" sz="9600" b="1" dirty="0">
                <a:solidFill>
                  <a:srgbClr val="FFFF00"/>
                </a:solidFill>
                <a:latin typeface="Arial"/>
                <a:cs typeface="Arial"/>
              </a:rPr>
              <a:t>Hourly! </a:t>
            </a: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320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38814" y="19723"/>
            <a:ext cx="5972807" cy="961490"/>
          </a:xfrm>
        </p:spPr>
        <p:txBody>
          <a:bodyPr anchor="ctr"/>
          <a:lstStyle/>
          <a:p>
            <a:r>
              <a:rPr lang="en-US" b="1" dirty="0">
                <a:solidFill>
                  <a:schemeClr val="bg1">
                    <a:lumMod val="85000"/>
                  </a:schemeClr>
                </a:solidFill>
              </a:rPr>
              <a:t>TEMPO footprint (GEO at 100º W)</a:t>
            </a:r>
            <a:endParaRPr lang="en-US" dirty="0">
              <a:solidFill>
                <a:schemeClr val="bg1">
                  <a:lumMod val="85000"/>
                </a:schemeClr>
              </a:solidFill>
            </a:endParaRPr>
          </a:p>
        </p:txBody>
      </p:sp>
      <p:pic>
        <p:nvPicPr>
          <p:cNvPr id="13" name="Picture 12" descr="TEMPO_footprint_size_100W.png"/>
          <p:cNvPicPr>
            <a:picLocks noChangeAspect="1"/>
          </p:cNvPicPr>
          <p:nvPr/>
        </p:nvPicPr>
        <p:blipFill>
          <a:blip r:embed="rId3"/>
          <a:srcRect l="13016" t="20556" r="1400" b="11667"/>
          <a:stretch>
            <a:fillRect/>
          </a:stretch>
        </p:blipFill>
        <p:spPr>
          <a:xfrm>
            <a:off x="195660" y="1185334"/>
            <a:ext cx="4240337" cy="5318692"/>
          </a:xfrm>
          <a:prstGeom prst="rect">
            <a:avLst/>
          </a:prstGeom>
        </p:spPr>
      </p:pic>
      <p:sp>
        <p:nvSpPr>
          <p:cNvPr id="9" name="Rectangle 8"/>
          <p:cNvSpPr/>
          <p:nvPr/>
        </p:nvSpPr>
        <p:spPr>
          <a:xfrm>
            <a:off x="4432300" y="5899090"/>
            <a:ext cx="4628631" cy="769441"/>
          </a:xfrm>
          <a:prstGeom prst="rect">
            <a:avLst/>
          </a:prstGeom>
        </p:spPr>
        <p:txBody>
          <a:bodyPr wrap="square">
            <a:spAutoFit/>
          </a:bodyPr>
          <a:lstStyle/>
          <a:p>
            <a:pPr defTabSz="914400" fontAlgn="base">
              <a:spcAft>
                <a:spcPct val="0"/>
              </a:spcAft>
            </a:pPr>
            <a:r>
              <a:rPr lang="en-US" sz="2200" b="1" dirty="0">
                <a:solidFill>
                  <a:srgbClr val="000090"/>
                </a:solidFill>
                <a:latin typeface="Arial"/>
                <a:cs typeface="Arial"/>
              </a:rPr>
              <a:t>For GEO at 80ºW, pixel size at 36.5ºN, 100ºW is 2.2 km × 5.2 km.</a:t>
            </a:r>
          </a:p>
        </p:txBody>
      </p:sp>
      <p:graphicFrame>
        <p:nvGraphicFramePr>
          <p:cNvPr id="10" name="Table 9"/>
          <p:cNvGraphicFramePr>
            <a:graphicFrameLocks noGrp="1"/>
          </p:cNvGraphicFramePr>
          <p:nvPr>
            <p:extLst>
              <p:ext uri="{D42A27DB-BD31-4B8C-83A1-F6EECF244321}">
                <p14:modId xmlns:p14="http://schemas.microsoft.com/office/powerpoint/2010/main" val="34451775"/>
              </p:ext>
            </p:extLst>
          </p:nvPr>
        </p:nvGraphicFramePr>
        <p:xfrm>
          <a:off x="4557040" y="1506334"/>
          <a:ext cx="4558516" cy="4093211"/>
        </p:xfrm>
        <a:graphic>
          <a:graphicData uri="http://schemas.openxmlformats.org/drawingml/2006/table">
            <a:tbl>
              <a:tblPr firstRow="1" bandRow="1">
                <a:tableStyleId>{5C22544A-7EE6-4342-B048-85BDC9FD1C3A}</a:tableStyleId>
              </a:tblPr>
              <a:tblGrid>
                <a:gridCol w="2292101">
                  <a:extLst>
                    <a:ext uri="{9D8B030D-6E8A-4147-A177-3AD203B41FA5}">
                      <a16:colId xmlns:a16="http://schemas.microsoft.com/office/drawing/2014/main" val="20000"/>
                    </a:ext>
                  </a:extLst>
                </a:gridCol>
                <a:gridCol w="725737">
                  <a:extLst>
                    <a:ext uri="{9D8B030D-6E8A-4147-A177-3AD203B41FA5}">
                      <a16:colId xmlns:a16="http://schemas.microsoft.com/office/drawing/2014/main" val="20001"/>
                    </a:ext>
                  </a:extLst>
                </a:gridCol>
                <a:gridCol w="725736">
                  <a:extLst>
                    <a:ext uri="{9D8B030D-6E8A-4147-A177-3AD203B41FA5}">
                      <a16:colId xmlns:a16="http://schemas.microsoft.com/office/drawing/2014/main" val="20002"/>
                    </a:ext>
                  </a:extLst>
                </a:gridCol>
                <a:gridCol w="814942">
                  <a:extLst>
                    <a:ext uri="{9D8B030D-6E8A-4147-A177-3AD203B41FA5}">
                      <a16:colId xmlns:a16="http://schemas.microsoft.com/office/drawing/2014/main" val="20003"/>
                    </a:ext>
                  </a:extLst>
                </a:gridCol>
              </a:tblGrid>
              <a:tr h="527051">
                <a:tc>
                  <a:txBody>
                    <a:bodyPr/>
                    <a:lstStyle/>
                    <a:p>
                      <a:pPr algn="ctr"/>
                      <a:r>
                        <a:rPr lang="en-US" dirty="0">
                          <a:solidFill>
                            <a:srgbClr val="000090"/>
                          </a:solidFill>
                          <a:latin typeface="Arial"/>
                          <a:cs typeface="Arial"/>
                        </a:rPr>
                        <a:t>Location</a:t>
                      </a:r>
                    </a:p>
                  </a:txBody>
                  <a:tcPr marB="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N/S</a:t>
                      </a:r>
                    </a:p>
                    <a:p>
                      <a:pPr algn="ctr"/>
                      <a:r>
                        <a:rPr lang="en-US" dirty="0">
                          <a:solidFill>
                            <a:srgbClr val="000090"/>
                          </a:solidFill>
                          <a:latin typeface="Arial"/>
                          <a:cs typeface="Arial"/>
                        </a:rPr>
                        <a:t>(km)</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E/W</a:t>
                      </a:r>
                    </a:p>
                    <a:p>
                      <a:pPr algn="ctr"/>
                      <a:r>
                        <a:rPr lang="en-US" dirty="0">
                          <a:solidFill>
                            <a:srgbClr val="000090"/>
                          </a:solidFill>
                          <a:latin typeface="Arial"/>
                          <a:cs typeface="Arial"/>
                        </a:rPr>
                        <a:t>(km)</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GSA</a:t>
                      </a:r>
                    </a:p>
                    <a:p>
                      <a:pPr algn="ctr"/>
                      <a:r>
                        <a:rPr lang="en-US" dirty="0">
                          <a:solidFill>
                            <a:srgbClr val="000090"/>
                          </a:solidFill>
                          <a:latin typeface="Arial"/>
                          <a:cs typeface="Arial"/>
                        </a:rPr>
                        <a:t>(km</a:t>
                      </a:r>
                      <a:r>
                        <a:rPr lang="en-US" baseline="30000" dirty="0">
                          <a:solidFill>
                            <a:srgbClr val="000090"/>
                          </a:solidFill>
                          <a:latin typeface="Arial"/>
                          <a:cs typeface="Arial"/>
                        </a:rPr>
                        <a:t>2</a:t>
                      </a:r>
                      <a:r>
                        <a:rPr lang="en-US" dirty="0">
                          <a:solidFill>
                            <a:srgbClr val="000090"/>
                          </a:solidFill>
                          <a:latin typeface="Arial"/>
                          <a:cs typeface="Arial"/>
                        </a:rPr>
                        <a:t>)</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348429">
                <a:tc>
                  <a:txBody>
                    <a:bodyPr/>
                    <a:lstStyle/>
                    <a:p>
                      <a:r>
                        <a:rPr lang="en-US" dirty="0">
                          <a:solidFill>
                            <a:srgbClr val="000090"/>
                          </a:solidFill>
                          <a:latin typeface="Arial"/>
                          <a:cs typeface="Arial"/>
                        </a:rPr>
                        <a:t>36.5</a:t>
                      </a:r>
                      <a:r>
                        <a:rPr lang="en-US" baseline="30000" dirty="0">
                          <a:solidFill>
                            <a:srgbClr val="000090"/>
                          </a:solidFill>
                          <a:latin typeface="Arial"/>
                          <a:cs typeface="Arial"/>
                        </a:rPr>
                        <a:t>o</a:t>
                      </a:r>
                      <a:r>
                        <a:rPr lang="en-US" dirty="0">
                          <a:solidFill>
                            <a:srgbClr val="000090"/>
                          </a:solidFill>
                          <a:latin typeface="Arial"/>
                          <a:cs typeface="Arial"/>
                        </a:rPr>
                        <a:t>N, 100</a:t>
                      </a:r>
                      <a:r>
                        <a:rPr lang="en-US" baseline="30000" dirty="0">
                          <a:solidFill>
                            <a:srgbClr val="000090"/>
                          </a:solidFill>
                          <a:latin typeface="Arial"/>
                          <a:cs typeface="Arial"/>
                        </a:rPr>
                        <a:t>o</a:t>
                      </a:r>
                      <a:r>
                        <a:rPr lang="en-US" dirty="0">
                          <a:solidFill>
                            <a:srgbClr val="000090"/>
                          </a:solidFill>
                          <a:latin typeface="Arial"/>
                          <a:cs typeface="Arial"/>
                        </a:rPr>
                        <a:t>W</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2.11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4.65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9.8</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322876">
                <a:tc>
                  <a:txBody>
                    <a:bodyPr/>
                    <a:lstStyle/>
                    <a:p>
                      <a:r>
                        <a:rPr lang="en-US" dirty="0">
                          <a:solidFill>
                            <a:srgbClr val="000090"/>
                          </a:solidFill>
                          <a:latin typeface="Arial"/>
                          <a:cs typeface="Arial"/>
                        </a:rPr>
                        <a:t>Washington,</a:t>
                      </a:r>
                      <a:r>
                        <a:rPr lang="en-US" baseline="0" dirty="0">
                          <a:solidFill>
                            <a:srgbClr val="000090"/>
                          </a:solidFill>
                          <a:latin typeface="Arial"/>
                          <a:cs typeface="Arial"/>
                        </a:rPr>
                        <a:t> DC</a:t>
                      </a:r>
                      <a:endParaRPr lang="en-US" dirty="0">
                        <a:solidFill>
                          <a:srgbClr val="000090"/>
                        </a:solidFill>
                        <a:latin typeface="Arial"/>
                        <a:cs typeface="Arial"/>
                      </a:endParaRP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2.37</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5.36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11.9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285982">
                <a:tc>
                  <a:txBody>
                    <a:bodyPr/>
                    <a:lstStyle/>
                    <a:p>
                      <a:r>
                        <a:rPr lang="en-US" dirty="0">
                          <a:solidFill>
                            <a:srgbClr val="000090"/>
                          </a:solidFill>
                          <a:latin typeface="Arial"/>
                          <a:cs typeface="Arial"/>
                        </a:rPr>
                        <a:t>Seattle</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2.99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5.46</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14.9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285982">
                <a:tc>
                  <a:txBody>
                    <a:bodyPr/>
                    <a:lstStyle/>
                    <a:p>
                      <a:r>
                        <a:rPr lang="en-US" dirty="0">
                          <a:solidFill>
                            <a:srgbClr val="000090"/>
                          </a:solidFill>
                          <a:latin typeface="Arial"/>
                          <a:cs typeface="Arial"/>
                        </a:rPr>
                        <a:t>Los Angeles</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2.09</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10.2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285982">
                <a:tc>
                  <a:txBody>
                    <a:bodyPr/>
                    <a:lstStyle/>
                    <a:p>
                      <a:r>
                        <a:rPr lang="en-US" dirty="0">
                          <a:solidFill>
                            <a:srgbClr val="000090"/>
                          </a:solidFill>
                          <a:latin typeface="Arial"/>
                          <a:cs typeface="Arial"/>
                        </a:rPr>
                        <a:t>Boston</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2.71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5.90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14.1</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285982">
                <a:tc>
                  <a:txBody>
                    <a:bodyPr/>
                    <a:lstStyle/>
                    <a:p>
                      <a:r>
                        <a:rPr lang="en-US" dirty="0">
                          <a:solidFill>
                            <a:srgbClr val="000090"/>
                          </a:solidFill>
                          <a:latin typeface="Arial"/>
                          <a:cs typeface="Arial"/>
                        </a:rPr>
                        <a:t>Miami</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1.83</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5.04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9.0</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285982">
                <a:tc>
                  <a:txBody>
                    <a:bodyPr/>
                    <a:lstStyle/>
                    <a:p>
                      <a:r>
                        <a:rPr lang="en-US" dirty="0">
                          <a:solidFill>
                            <a:srgbClr val="000090"/>
                          </a:solidFill>
                          <a:latin typeface="Arial"/>
                          <a:cs typeface="Arial"/>
                        </a:rPr>
                        <a:t>Mexico City</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1.65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4.54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7.5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285982">
                <a:tc>
                  <a:txBody>
                    <a:bodyPr/>
                    <a:lstStyle/>
                    <a:p>
                      <a:r>
                        <a:rPr lang="en-US" dirty="0">
                          <a:solidFill>
                            <a:srgbClr val="000090"/>
                          </a:solidFill>
                          <a:latin typeface="Arial"/>
                          <a:cs typeface="Arial"/>
                        </a:rPr>
                        <a:t>Canadian oil sands</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algn="ctr"/>
                      <a:r>
                        <a:rPr lang="en-US" dirty="0">
                          <a:solidFill>
                            <a:srgbClr val="000090"/>
                          </a:solidFill>
                          <a:latin typeface="Arial"/>
                          <a:cs typeface="Arial"/>
                        </a:rPr>
                        <a:t>3.94</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5.05</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rgbClr val="000090"/>
                          </a:solidFill>
                          <a:latin typeface="Arial"/>
                          <a:cs typeface="Arial"/>
                        </a:rPr>
                        <a:t>19.2</a:t>
                      </a:r>
                    </a:p>
                  </a:txBody>
                  <a:tcP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8"/>
                  </a:ext>
                </a:extLst>
              </a:tr>
              <a:tr h="527051">
                <a:tc gridSpan="4">
                  <a:txBody>
                    <a:bodyPr/>
                    <a:lstStyle/>
                    <a:p>
                      <a:r>
                        <a:rPr lang="en-US" b="1" dirty="0">
                          <a:solidFill>
                            <a:srgbClr val="000090"/>
                          </a:solidFill>
                          <a:latin typeface="Arial"/>
                          <a:cs typeface="Arial"/>
                        </a:rPr>
                        <a:t>Assumes</a:t>
                      </a:r>
                      <a:r>
                        <a:rPr lang="en-US" b="1" baseline="0" dirty="0">
                          <a:solidFill>
                            <a:srgbClr val="000090"/>
                          </a:solidFill>
                          <a:latin typeface="Arial"/>
                          <a:cs typeface="Arial"/>
                        </a:rPr>
                        <a:t> 2000 N/S pixels</a:t>
                      </a:r>
                      <a:endParaRPr lang="en-US" b="1" dirty="0">
                        <a:solidFill>
                          <a:srgbClr val="000090"/>
                        </a:solidFill>
                        <a:latin typeface="Arial"/>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tc hMerge="1">
                  <a:txBody>
                    <a:bodyPr/>
                    <a:lstStyle/>
                    <a:p>
                      <a:endParaRPr lang="en-US" dirty="0">
                        <a:solidFill>
                          <a:srgbClr val="0D0D0D"/>
                        </a:solidFill>
                        <a:latin typeface="Arial"/>
                        <a:cs typeface="Arial"/>
                      </a:endParaRPr>
                    </a:p>
                  </a:txBody>
                  <a:tcPr/>
                </a:tc>
                <a:extLst>
                  <a:ext uri="{0D108BD9-81ED-4DB2-BD59-A6C34878D82A}">
                    <a16:rowId xmlns:a16="http://schemas.microsoft.com/office/drawing/2014/main" val="10009"/>
                  </a:ext>
                </a:extLst>
              </a:tr>
            </a:tbl>
          </a:graphicData>
        </a:graphic>
      </p:graphicFrame>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464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TEMPO Performance</a:t>
            </a:r>
          </a:p>
        </p:txBody>
      </p:sp>
      <p:sp>
        <p:nvSpPr>
          <p:cNvPr id="2" name="Date Placeholder 1"/>
          <p:cNvSpPr>
            <a:spLocks noGrp="1"/>
          </p:cNvSpPr>
          <p:nvPr>
            <p:ph type="dt" sz="half" idx="10"/>
          </p:nvPr>
        </p:nvSpPr>
        <p:spPr/>
        <p:txBody>
          <a:bodyPr/>
          <a:lstStyle/>
          <a:p>
            <a:r>
              <a:rPr lang="en-US" dirty="0">
                <a:solidFill>
                  <a:prstClr val="black">
                    <a:tint val="75000"/>
                  </a:prstClr>
                </a:solidFill>
                <a:latin typeface="Calibri"/>
              </a:rPr>
              <a:t>11/12/13</a:t>
            </a: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12</a:t>
            </a:fld>
            <a:endParaRPr lang="en-US" dirty="0">
              <a:solidFill>
                <a:prstClr val="black">
                  <a:tint val="75000"/>
                </a:prstClr>
              </a:solidFill>
              <a:latin typeface="Calibri"/>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909" t="19066" r="18758" b="18000"/>
          <a:stretch/>
        </p:blipFill>
        <p:spPr>
          <a:xfrm>
            <a:off x="112609" y="1097280"/>
            <a:ext cx="8903271" cy="4648610"/>
          </a:xfrm>
          <a:prstGeom prst="rect">
            <a:avLst/>
          </a:prstGeom>
        </p:spPr>
      </p:pic>
      <p:sp>
        <p:nvSpPr>
          <p:cNvPr id="8" name="Rectangle 7"/>
          <p:cNvSpPr/>
          <p:nvPr/>
        </p:nvSpPr>
        <p:spPr>
          <a:xfrm>
            <a:off x="591820" y="5745890"/>
            <a:ext cx="7285935" cy="769441"/>
          </a:xfrm>
          <a:prstGeom prst="rect">
            <a:avLst/>
          </a:prstGeom>
        </p:spPr>
        <p:txBody>
          <a:bodyPr wrap="square">
            <a:spAutoFit/>
          </a:bodyPr>
          <a:lstStyle/>
          <a:p>
            <a:pPr defTabSz="914400" fontAlgn="base">
              <a:spcAft>
                <a:spcPct val="0"/>
              </a:spcAft>
            </a:pPr>
            <a:r>
              <a:rPr lang="en-US" sz="2200" b="1" dirty="0">
                <a:solidFill>
                  <a:srgbClr val="000090"/>
                </a:solidFill>
                <a:latin typeface="Arial"/>
                <a:cs typeface="Arial"/>
              </a:rPr>
              <a:t>* SNR are for 4 pixels </a:t>
            </a:r>
            <a:r>
              <a:rPr lang="en-US" sz="2200" b="1" dirty="0" err="1">
                <a:solidFill>
                  <a:srgbClr val="000090"/>
                </a:solidFill>
                <a:latin typeface="Arial"/>
                <a:cs typeface="Arial"/>
              </a:rPr>
              <a:t>coadded</a:t>
            </a:r>
            <a:r>
              <a:rPr lang="en-US" sz="2200" b="1" dirty="0">
                <a:solidFill>
                  <a:srgbClr val="000090"/>
                </a:solidFill>
                <a:latin typeface="Arial"/>
                <a:cs typeface="Arial"/>
              </a:rPr>
              <a:t> as requirements are derived from </a:t>
            </a:r>
            <a:r>
              <a:rPr lang="en-US" sz="2200" b="1" dirty="0" err="1">
                <a:solidFill>
                  <a:srgbClr val="000090"/>
                </a:solidFill>
                <a:latin typeface="Arial"/>
                <a:cs typeface="Arial"/>
              </a:rPr>
              <a:t>coadding</a:t>
            </a:r>
            <a:r>
              <a:rPr lang="en-US" sz="2200" b="1" dirty="0">
                <a:solidFill>
                  <a:srgbClr val="000090"/>
                </a:solidFill>
                <a:latin typeface="Arial"/>
                <a:cs typeface="Arial"/>
              </a:rPr>
              <a:t> 4 pixels at 8.4 x 4.5 km</a:t>
            </a:r>
            <a:r>
              <a:rPr lang="en-US" sz="2200" b="1" baseline="30000" dirty="0">
                <a:solidFill>
                  <a:srgbClr val="000090"/>
                </a:solidFill>
                <a:latin typeface="Arial"/>
                <a:cs typeface="Arial"/>
              </a:rPr>
              <a:t>2</a:t>
            </a:r>
            <a:r>
              <a:rPr lang="en-US" sz="2200" b="1" dirty="0">
                <a:solidFill>
                  <a:srgbClr val="000090"/>
                </a:solidFill>
                <a:latin typeface="Arial"/>
                <a:cs typeface="Arial"/>
              </a:rPr>
              <a:t>!</a:t>
            </a:r>
          </a:p>
        </p:txBody>
      </p:sp>
    </p:spTree>
    <p:extLst>
      <p:ext uri="{BB962C8B-B14F-4D97-AF65-F5344CB8AC3E}">
        <p14:creationId xmlns:p14="http://schemas.microsoft.com/office/powerpoint/2010/main" val="525523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9781"/>
            <a:ext cx="5972807" cy="960120"/>
          </a:xfrm>
        </p:spPr>
        <p:txBody>
          <a:bodyPr anchor="ctr"/>
          <a:lstStyle/>
          <a:p>
            <a:r>
              <a:rPr lang="en-US" sz="3200" dirty="0">
                <a:solidFill>
                  <a:schemeClr val="bg1">
                    <a:lumMod val="85000"/>
                  </a:schemeClr>
                </a:solidFill>
              </a:rPr>
              <a:t>Baseline and threshold </a:t>
            </a:r>
            <a:br>
              <a:rPr lang="en-US" sz="3200" dirty="0">
                <a:solidFill>
                  <a:schemeClr val="bg1">
                    <a:lumMod val="85000"/>
                  </a:schemeClr>
                </a:solidFill>
              </a:rPr>
            </a:br>
            <a:r>
              <a:rPr lang="en-US" sz="3200" dirty="0">
                <a:solidFill>
                  <a:schemeClr val="bg1">
                    <a:lumMod val="85000"/>
                  </a:schemeClr>
                </a:solidFill>
              </a:rPr>
              <a:t>data products</a:t>
            </a:r>
          </a:p>
        </p:txBody>
      </p:sp>
      <p:graphicFrame>
        <p:nvGraphicFramePr>
          <p:cNvPr id="5" name="Table 4"/>
          <p:cNvGraphicFramePr>
            <a:graphicFrameLocks noGrp="1"/>
          </p:cNvGraphicFramePr>
          <p:nvPr>
            <p:extLst>
              <p:ext uri="{D42A27DB-BD31-4B8C-83A1-F6EECF244321}">
                <p14:modId xmlns:p14="http://schemas.microsoft.com/office/powerpoint/2010/main" val="1238704562"/>
              </p:ext>
            </p:extLst>
          </p:nvPr>
        </p:nvGraphicFramePr>
        <p:xfrm>
          <a:off x="1461839" y="1057123"/>
          <a:ext cx="5363505" cy="3404014"/>
        </p:xfrm>
        <a:graphic>
          <a:graphicData uri="http://schemas.openxmlformats.org/drawingml/2006/table">
            <a:tbl>
              <a:tblPr firstRow="1" firstCol="1" bandRow="1">
                <a:tableStyleId>{5C22544A-7EE6-4342-B048-85BDC9FD1C3A}</a:tableStyleId>
              </a:tblPr>
              <a:tblGrid>
                <a:gridCol w="1787835">
                  <a:extLst>
                    <a:ext uri="{9D8B030D-6E8A-4147-A177-3AD203B41FA5}">
                      <a16:colId xmlns:a16="http://schemas.microsoft.com/office/drawing/2014/main" val="20000"/>
                    </a:ext>
                  </a:extLst>
                </a:gridCol>
                <a:gridCol w="1787835">
                  <a:extLst>
                    <a:ext uri="{9D8B030D-6E8A-4147-A177-3AD203B41FA5}">
                      <a16:colId xmlns:a16="http://schemas.microsoft.com/office/drawing/2014/main" val="20001"/>
                    </a:ext>
                  </a:extLst>
                </a:gridCol>
                <a:gridCol w="1787835">
                  <a:extLst>
                    <a:ext uri="{9D8B030D-6E8A-4147-A177-3AD203B41FA5}">
                      <a16:colId xmlns:a16="http://schemas.microsoft.com/office/drawing/2014/main" val="20002"/>
                    </a:ext>
                  </a:extLst>
                </a:gridCol>
              </a:tblGrid>
              <a:tr h="415199">
                <a:tc>
                  <a:txBody>
                    <a:bodyPr/>
                    <a:lstStyle/>
                    <a:p>
                      <a:pPr marL="0" marR="0" algn="ctr">
                        <a:spcBef>
                          <a:spcPts val="0"/>
                        </a:spcBef>
                        <a:spcAft>
                          <a:spcPts val="0"/>
                        </a:spcAft>
                      </a:pPr>
                      <a:r>
                        <a:rPr lang="en-US" sz="1400" dirty="0">
                          <a:effectLst/>
                        </a:rPr>
                        <a:t>Species/Products</a:t>
                      </a:r>
                      <a:endParaRPr lang="en-US" sz="1200" dirty="0">
                        <a:effectLst/>
                        <a:latin typeface="Cambria"/>
                        <a:ea typeface="Cambria"/>
                        <a:cs typeface="Times New Roman"/>
                      </a:endParaRPr>
                    </a:p>
                  </a:txBody>
                  <a:tcPr marL="8890" marR="8890" marT="8890" marB="8890"/>
                </a:tc>
                <a:tc>
                  <a:txBody>
                    <a:bodyPr/>
                    <a:lstStyle/>
                    <a:p>
                      <a:pPr marL="0" marR="0" algn="ctr">
                        <a:spcBef>
                          <a:spcPts val="0"/>
                        </a:spcBef>
                        <a:spcAft>
                          <a:spcPts val="0"/>
                        </a:spcAft>
                      </a:pPr>
                      <a:r>
                        <a:rPr lang="en-US" sz="1400" dirty="0">
                          <a:effectLst/>
                        </a:rPr>
                        <a:t>Required Precision</a:t>
                      </a:r>
                      <a:endParaRPr lang="en-US" sz="1200" dirty="0">
                        <a:effectLst/>
                        <a:latin typeface="Cambria"/>
                        <a:ea typeface="Cambria"/>
                        <a:cs typeface="Times New Roman"/>
                      </a:endParaRPr>
                    </a:p>
                    <a:p>
                      <a:pPr marL="0" marR="0" algn="ctr">
                        <a:lnSpc>
                          <a:spcPts val="900"/>
                        </a:lnSpc>
                        <a:spcBef>
                          <a:spcPts val="0"/>
                        </a:spcBef>
                        <a:spcAft>
                          <a:spcPts val="0"/>
                        </a:spcAft>
                      </a:pPr>
                      <a:r>
                        <a:rPr lang="en-US" sz="1200" dirty="0">
                          <a:effectLst/>
                        </a:rPr>
                        <a:t> </a:t>
                      </a:r>
                      <a:endParaRPr lang="en-US" sz="1200" dirty="0">
                        <a:effectLst/>
                        <a:latin typeface="Cambria"/>
                        <a:ea typeface="Cambria"/>
                        <a:cs typeface="Times New Roman"/>
                      </a:endParaRPr>
                    </a:p>
                  </a:txBody>
                  <a:tcPr marL="8890" marR="8890" marT="8890" marB="8890"/>
                </a:tc>
                <a:tc>
                  <a:txBody>
                    <a:bodyPr/>
                    <a:lstStyle/>
                    <a:p>
                      <a:pPr marL="0" marR="0" algn="ctr">
                        <a:lnSpc>
                          <a:spcPts val="900"/>
                        </a:lnSpc>
                        <a:spcBef>
                          <a:spcPts val="0"/>
                        </a:spcBef>
                        <a:spcAft>
                          <a:spcPts val="0"/>
                        </a:spcAft>
                      </a:pPr>
                      <a:r>
                        <a:rPr lang="en-US" sz="1400" dirty="0">
                          <a:effectLst/>
                          <a:latin typeface="+mn-lt"/>
                          <a:ea typeface="Cambria"/>
                          <a:cs typeface="Times New Roman"/>
                        </a:rPr>
                        <a:t>Temporal Revisit</a:t>
                      </a:r>
                      <a:endParaRPr lang="en-US" sz="1400" dirty="0">
                        <a:solidFill>
                          <a:srgbClr val="FF0000"/>
                        </a:solidFill>
                        <a:effectLst/>
                        <a:latin typeface="+mn-lt"/>
                        <a:ea typeface="Cambria"/>
                        <a:cs typeface="Times New Roman"/>
                      </a:endParaRPr>
                    </a:p>
                  </a:txBody>
                  <a:tcPr marL="8890" marR="8890" marT="8890" marB="8890" anchor="ctr"/>
                </a:tc>
                <a:extLst>
                  <a:ext uri="{0D108BD9-81ED-4DB2-BD59-A6C34878D82A}">
                    <a16:rowId xmlns:a16="http://schemas.microsoft.com/office/drawing/2014/main" val="10000"/>
                  </a:ext>
                </a:extLst>
              </a:tr>
              <a:tr h="680803">
                <a:tc>
                  <a:txBody>
                    <a:bodyPr/>
                    <a:lstStyle/>
                    <a:p>
                      <a:pPr marL="0" marR="0" algn="ctr">
                        <a:spcBef>
                          <a:spcPts val="0"/>
                        </a:spcBef>
                        <a:spcAft>
                          <a:spcPts val="0"/>
                        </a:spcAft>
                      </a:pPr>
                      <a:r>
                        <a:rPr lang="en-US" sz="1200" dirty="0">
                          <a:effectLst/>
                        </a:rPr>
                        <a:t>0-2 km O</a:t>
                      </a:r>
                      <a:r>
                        <a:rPr lang="en-US" sz="1200" baseline="-25000" dirty="0">
                          <a:effectLst/>
                        </a:rPr>
                        <a:t>3</a:t>
                      </a:r>
                      <a:endParaRPr lang="en-US" sz="1200" dirty="0">
                        <a:effectLst/>
                      </a:endParaRPr>
                    </a:p>
                    <a:p>
                      <a:pPr marL="0" marR="0" algn="ctr">
                        <a:spcBef>
                          <a:spcPts val="0"/>
                        </a:spcBef>
                        <a:spcAft>
                          <a:spcPts val="0"/>
                        </a:spcAft>
                      </a:pPr>
                      <a:r>
                        <a:rPr lang="en-US" sz="1200" dirty="0">
                          <a:effectLst/>
                        </a:rPr>
                        <a:t>(Selected Scenes) </a:t>
                      </a:r>
                      <a:r>
                        <a:rPr lang="en-US" sz="1200" dirty="0">
                          <a:solidFill>
                            <a:srgbClr val="FFFF00"/>
                          </a:solidFill>
                          <a:effectLst/>
                        </a:rPr>
                        <a:t>Baseline only</a:t>
                      </a:r>
                      <a:endParaRPr lang="en-US" sz="1200" dirty="0">
                        <a:solidFill>
                          <a:srgbClr val="FFFF00"/>
                        </a:solidFill>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2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1"/>
                  </a:ext>
                </a:extLst>
              </a:tr>
              <a:tr h="329716">
                <a:tc>
                  <a:txBody>
                    <a:bodyPr/>
                    <a:lstStyle/>
                    <a:p>
                      <a:pPr marL="0" marR="0" algn="ctr">
                        <a:spcBef>
                          <a:spcPts val="0"/>
                        </a:spcBef>
                        <a:spcAft>
                          <a:spcPts val="0"/>
                        </a:spcAft>
                      </a:pPr>
                      <a:r>
                        <a:rPr lang="en-US" sz="1200" dirty="0">
                          <a:effectLst/>
                        </a:rPr>
                        <a:t>Tropospheric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ppbv</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2"/>
                  </a:ext>
                </a:extLst>
              </a:tr>
              <a:tr h="329716">
                <a:tc>
                  <a:txBody>
                    <a:bodyPr/>
                    <a:lstStyle/>
                    <a:p>
                      <a:pPr marL="0" marR="0" algn="ctr">
                        <a:spcBef>
                          <a:spcPts val="0"/>
                        </a:spcBef>
                        <a:spcAft>
                          <a:spcPts val="0"/>
                        </a:spcAft>
                      </a:pPr>
                      <a:r>
                        <a:rPr lang="en-US" sz="1200" dirty="0">
                          <a:effectLst/>
                        </a:rPr>
                        <a:t>Total O</a:t>
                      </a:r>
                      <a:r>
                        <a:rPr lang="en-US" sz="1200" baseline="-250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3"/>
                  </a:ext>
                </a:extLst>
              </a:tr>
              <a:tr h="329716">
                <a:tc>
                  <a:txBody>
                    <a:bodyPr/>
                    <a:lstStyle/>
                    <a:p>
                      <a:pPr marL="0" marR="0" algn="ctr">
                        <a:spcBef>
                          <a:spcPts val="0"/>
                        </a:spcBef>
                        <a:spcAft>
                          <a:spcPts val="0"/>
                        </a:spcAft>
                      </a:pPr>
                      <a:r>
                        <a:rPr lang="en-US" sz="1200" dirty="0">
                          <a:effectLst/>
                        </a:rPr>
                        <a:t>Tropospheric NO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15</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4"/>
                  </a:ext>
                </a:extLst>
              </a:tr>
              <a:tr h="329716">
                <a:tc>
                  <a:txBody>
                    <a:bodyPr/>
                    <a:lstStyle/>
                    <a:p>
                      <a:pPr marL="0" marR="0" algn="ctr">
                        <a:spcBef>
                          <a:spcPts val="0"/>
                        </a:spcBef>
                        <a:spcAft>
                          <a:spcPts val="0"/>
                        </a:spcAft>
                      </a:pPr>
                      <a:r>
                        <a:rPr lang="en-US" sz="1200" dirty="0">
                          <a:effectLst/>
                        </a:rPr>
                        <a:t>Tropospheric H</a:t>
                      </a:r>
                      <a:r>
                        <a:rPr lang="en-US" sz="1200" baseline="-25000" dirty="0">
                          <a:effectLst/>
                        </a:rPr>
                        <a:t>2</a:t>
                      </a:r>
                      <a:r>
                        <a:rPr lang="en-US" sz="1200" dirty="0">
                          <a:effectLst/>
                        </a:rPr>
                        <a:t>CO</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5"/>
                  </a:ext>
                </a:extLst>
              </a:tr>
              <a:tr h="329716">
                <a:tc>
                  <a:txBody>
                    <a:bodyPr/>
                    <a:lstStyle/>
                    <a:p>
                      <a:pPr marL="0" marR="0" algn="ctr">
                        <a:spcBef>
                          <a:spcPts val="0"/>
                        </a:spcBef>
                        <a:spcAft>
                          <a:spcPts val="0"/>
                        </a:spcAft>
                      </a:pPr>
                      <a:r>
                        <a:rPr lang="en-US" sz="1200" dirty="0">
                          <a:effectLst/>
                        </a:rPr>
                        <a:t>Tropospheric SO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1.0 × 10</a:t>
                      </a:r>
                      <a:r>
                        <a:rPr lang="en-US" sz="1200" baseline="30000" dirty="0">
                          <a:effectLst/>
                        </a:rPr>
                        <a:t>16</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6"/>
                  </a:ext>
                </a:extLst>
              </a:tr>
              <a:tr h="329716">
                <a:tc>
                  <a:txBody>
                    <a:bodyPr/>
                    <a:lstStyle/>
                    <a:p>
                      <a:pPr marL="0" marR="0" algn="ctr">
                        <a:spcBef>
                          <a:spcPts val="0"/>
                        </a:spcBef>
                        <a:spcAft>
                          <a:spcPts val="0"/>
                        </a:spcAft>
                      </a:pPr>
                      <a:r>
                        <a:rPr lang="en-US" sz="1200" dirty="0">
                          <a:effectLst/>
                        </a:rPr>
                        <a:t>Tropospheric C</a:t>
                      </a:r>
                      <a:r>
                        <a:rPr lang="en-US" sz="1200" baseline="-25000" dirty="0">
                          <a:effectLst/>
                        </a:rPr>
                        <a:t>2</a:t>
                      </a:r>
                      <a:r>
                        <a:rPr lang="en-US" sz="1200" dirty="0">
                          <a:effectLst/>
                        </a:rPr>
                        <a:t>H</a:t>
                      </a:r>
                      <a:r>
                        <a:rPr lang="en-US" sz="1200" baseline="-25000" dirty="0">
                          <a:effectLst/>
                        </a:rPr>
                        <a:t>2</a:t>
                      </a:r>
                      <a:r>
                        <a:rPr lang="en-US" sz="1200" dirty="0">
                          <a:effectLst/>
                        </a:rPr>
                        <a:t>O</a:t>
                      </a:r>
                      <a:r>
                        <a:rPr lang="en-US" sz="1200" baseline="-25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4.0 × 10</a:t>
                      </a:r>
                      <a:r>
                        <a:rPr lang="en-US" sz="1200" baseline="30000" dirty="0">
                          <a:effectLst/>
                        </a:rPr>
                        <a:t>14</a:t>
                      </a:r>
                      <a:r>
                        <a:rPr lang="en-US" sz="1200" dirty="0">
                          <a:effectLst/>
                        </a:rPr>
                        <a:t> molecules cm</a:t>
                      </a:r>
                      <a:r>
                        <a:rPr lang="en-US" sz="1200" baseline="30000" dirty="0">
                          <a:effectLst/>
                        </a:rPr>
                        <a:t>-2</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3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7"/>
                  </a:ext>
                </a:extLst>
              </a:tr>
              <a:tr h="329716">
                <a:tc>
                  <a:txBody>
                    <a:bodyPr/>
                    <a:lstStyle/>
                    <a:p>
                      <a:pPr marL="0" marR="0" algn="ctr">
                        <a:spcBef>
                          <a:spcPts val="0"/>
                        </a:spcBef>
                        <a:spcAft>
                          <a:spcPts val="0"/>
                        </a:spcAft>
                      </a:pPr>
                      <a:r>
                        <a:rPr lang="en-US" sz="1200" dirty="0">
                          <a:effectLst/>
                        </a:rPr>
                        <a:t>Aerosol Optical Depth</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0.10</a:t>
                      </a:r>
                      <a:endParaRPr lang="en-US" sz="1200" dirty="0">
                        <a:effectLst/>
                        <a:latin typeface="Cambria"/>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rPr>
                        <a:t>1 hour</a:t>
                      </a:r>
                      <a:endParaRPr lang="en-US" sz="1200" dirty="0">
                        <a:effectLst/>
                        <a:latin typeface="Cambria"/>
                        <a:ea typeface="Cambria"/>
                        <a:cs typeface="Times New Roman"/>
                      </a:endParaRPr>
                    </a:p>
                  </a:txBody>
                  <a:tcPr marL="8890" marR="8890" marT="8890" marB="8890" anchor="ctr"/>
                </a:tc>
                <a:extLst>
                  <a:ext uri="{0D108BD9-81ED-4DB2-BD59-A6C34878D82A}">
                    <a16:rowId xmlns:a16="http://schemas.microsoft.com/office/drawing/2014/main" val="10008"/>
                  </a:ext>
                </a:extLst>
              </a:tr>
            </a:tbl>
          </a:graphicData>
        </a:graphic>
      </p:graphicFrame>
      <p:sp>
        <p:nvSpPr>
          <p:cNvPr id="8" name="Content Placeholder 5"/>
          <p:cNvSpPr txBox="1">
            <a:spLocks/>
          </p:cNvSpPr>
          <p:nvPr/>
        </p:nvSpPr>
        <p:spPr>
          <a:xfrm>
            <a:off x="0" y="4597227"/>
            <a:ext cx="9144000" cy="238594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1600" b="1" dirty="0">
                <a:solidFill>
                  <a:srgbClr val="000090"/>
                </a:solidFill>
                <a:latin typeface="Arial"/>
                <a:cs typeface="Arial"/>
              </a:rPr>
              <a:t>Minimal set of products sufficient for constraining air quality</a:t>
            </a:r>
          </a:p>
          <a:p>
            <a:pPr>
              <a:spcBef>
                <a:spcPts val="0"/>
              </a:spcBef>
            </a:pPr>
            <a:r>
              <a:rPr lang="en-US" sz="1600" b="1" dirty="0">
                <a:solidFill>
                  <a:srgbClr val="000090"/>
                </a:solidFill>
                <a:latin typeface="Arial"/>
                <a:cs typeface="Arial"/>
              </a:rPr>
              <a:t>Across GNA: 18°N to 58°N near 100°W, 67°W to 125°W near 42°N</a:t>
            </a:r>
          </a:p>
          <a:p>
            <a:pPr>
              <a:spcBef>
                <a:spcPts val="0"/>
              </a:spcBef>
            </a:pPr>
            <a:r>
              <a:rPr lang="en-US" sz="1600" b="1" dirty="0">
                <a:solidFill>
                  <a:srgbClr val="000090"/>
                </a:solidFill>
                <a:latin typeface="Arial"/>
                <a:cs typeface="Arial"/>
              </a:rPr>
              <a:t>Data products at urban-regional spatial scales</a:t>
            </a:r>
          </a:p>
          <a:p>
            <a:pPr lvl="1">
              <a:spcBef>
                <a:spcPts val="0"/>
              </a:spcBef>
            </a:pPr>
            <a:r>
              <a:rPr lang="en-US" sz="1200" b="1" dirty="0">
                <a:solidFill>
                  <a:srgbClr val="000090"/>
                </a:solidFill>
                <a:latin typeface="Arial"/>
                <a:cs typeface="Arial"/>
              </a:rPr>
              <a:t>Baseline ≤ 60 km</a:t>
            </a:r>
            <a:r>
              <a:rPr lang="en-US" sz="1200" b="1" baseline="30000" dirty="0">
                <a:solidFill>
                  <a:srgbClr val="000090"/>
                </a:solidFill>
                <a:latin typeface="Arial"/>
                <a:cs typeface="Arial"/>
              </a:rPr>
              <a:t>2</a:t>
            </a:r>
            <a:r>
              <a:rPr lang="en-US" sz="1200" b="1" i="1" dirty="0">
                <a:solidFill>
                  <a:srgbClr val="000090"/>
                </a:solidFill>
                <a:latin typeface="Arial"/>
                <a:cs typeface="Arial"/>
              </a:rPr>
              <a:t> </a:t>
            </a:r>
            <a:r>
              <a:rPr lang="en-US" sz="1200" b="1" dirty="0">
                <a:solidFill>
                  <a:srgbClr val="000090"/>
                </a:solidFill>
                <a:latin typeface="Arial"/>
                <a:cs typeface="Arial"/>
              </a:rPr>
              <a:t>at center of Field Of Regard (FOR)</a:t>
            </a:r>
          </a:p>
          <a:p>
            <a:pPr lvl="1">
              <a:spcBef>
                <a:spcPts val="0"/>
              </a:spcBef>
            </a:pPr>
            <a:r>
              <a:rPr lang="en-US" sz="1200" b="1" dirty="0">
                <a:solidFill>
                  <a:srgbClr val="000090"/>
                </a:solidFill>
                <a:latin typeface="Arial"/>
                <a:cs typeface="Arial"/>
              </a:rPr>
              <a:t>Threshold  ≤ 300 km</a:t>
            </a:r>
            <a:r>
              <a:rPr lang="en-US" sz="1200" b="1" baseline="30000" dirty="0">
                <a:solidFill>
                  <a:srgbClr val="000090"/>
                </a:solidFill>
                <a:latin typeface="Arial"/>
                <a:cs typeface="Arial"/>
              </a:rPr>
              <a:t>2 </a:t>
            </a:r>
            <a:r>
              <a:rPr lang="en-US" sz="1200" b="1" dirty="0">
                <a:solidFill>
                  <a:srgbClr val="000090"/>
                </a:solidFill>
                <a:latin typeface="Arial"/>
                <a:cs typeface="Arial"/>
              </a:rPr>
              <a:t>at center of FOR</a:t>
            </a:r>
          </a:p>
          <a:p>
            <a:pPr>
              <a:spcBef>
                <a:spcPts val="0"/>
              </a:spcBef>
            </a:pPr>
            <a:r>
              <a:rPr lang="en-US" sz="1600" b="1" dirty="0">
                <a:solidFill>
                  <a:srgbClr val="000090"/>
                </a:solidFill>
                <a:latin typeface="Arial"/>
                <a:cs typeface="Arial"/>
              </a:rPr>
              <a:t>Temporal scales to resolve diurnal changes in pollutant distributions</a:t>
            </a:r>
            <a:endParaRPr lang="en-US" sz="1600" b="1" strike="sngStrike" dirty="0">
              <a:solidFill>
                <a:srgbClr val="000090"/>
              </a:solidFill>
              <a:latin typeface="Arial"/>
              <a:cs typeface="Arial"/>
            </a:endParaRPr>
          </a:p>
          <a:p>
            <a:pPr>
              <a:spcBef>
                <a:spcPts val="0"/>
              </a:spcBef>
            </a:pPr>
            <a:r>
              <a:rPr lang="en-US" sz="1600" b="1" dirty="0">
                <a:solidFill>
                  <a:srgbClr val="000090"/>
                </a:solidFill>
                <a:latin typeface="Arial"/>
                <a:cs typeface="Arial"/>
              </a:rPr>
              <a:t>Geolocation uncertainty of less than 4 km </a:t>
            </a:r>
          </a:p>
          <a:p>
            <a:pPr>
              <a:spcBef>
                <a:spcPts val="0"/>
              </a:spcBef>
            </a:pPr>
            <a:r>
              <a:rPr lang="en-US" sz="1600" b="1" dirty="0">
                <a:solidFill>
                  <a:srgbClr val="000090"/>
                </a:solidFill>
                <a:latin typeface="Arial"/>
                <a:cs typeface="Arial"/>
              </a:rPr>
              <a:t>Mission duration, subject to instrument availability</a:t>
            </a:r>
          </a:p>
          <a:p>
            <a:pPr lvl="1">
              <a:spcBef>
                <a:spcPts val="0"/>
              </a:spcBef>
            </a:pPr>
            <a:r>
              <a:rPr lang="en-US" sz="1200" b="1" dirty="0">
                <a:solidFill>
                  <a:srgbClr val="000090"/>
                </a:solidFill>
                <a:latin typeface="Arial"/>
                <a:cs typeface="Arial"/>
              </a:rPr>
              <a:t>Baseline 20 months</a:t>
            </a:r>
          </a:p>
          <a:p>
            <a:pPr lvl="1">
              <a:spcBef>
                <a:spcPts val="0"/>
              </a:spcBef>
            </a:pPr>
            <a:r>
              <a:rPr lang="en-US" sz="1200" b="1" dirty="0">
                <a:solidFill>
                  <a:srgbClr val="000090"/>
                </a:solidFill>
                <a:latin typeface="Arial"/>
                <a:cs typeface="Arial"/>
              </a:rPr>
              <a:t>Threshold 12 months</a:t>
            </a:r>
          </a:p>
        </p:txBody>
      </p:sp>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01373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a:solidFill>
                  <a:schemeClr val="bg1">
                    <a:lumMod val="85000"/>
                  </a:schemeClr>
                </a:solidFill>
              </a:rPr>
              <a:t>Other Research Products</a:t>
            </a:r>
          </a:p>
        </p:txBody>
      </p:sp>
      <p:sp>
        <p:nvSpPr>
          <p:cNvPr id="2" name="Rectangle 1"/>
          <p:cNvSpPr/>
          <p:nvPr/>
        </p:nvSpPr>
        <p:spPr>
          <a:xfrm>
            <a:off x="0" y="973938"/>
            <a:ext cx="9144000" cy="6063198"/>
          </a:xfrm>
          <a:prstGeom prst="rect">
            <a:avLst/>
          </a:prstGeom>
        </p:spPr>
        <p:txBody>
          <a:bodyPr wrap="square">
            <a:spAutoFit/>
          </a:bodyPr>
          <a:lstStyle/>
          <a:p>
            <a:pPr marL="285750" indent="-285750" defTabSz="914400">
              <a:buFont typeface="Arial"/>
              <a:buChar char="•"/>
              <a:defRPr/>
            </a:pPr>
            <a:r>
              <a:rPr lang="en-US" sz="2400" b="1" kern="0" dirty="0">
                <a:solidFill>
                  <a:srgbClr val="000090"/>
                </a:solidFill>
                <a:latin typeface="Arial"/>
              </a:rPr>
              <a:t>Aerosols, SO</a:t>
            </a:r>
            <a:r>
              <a:rPr lang="en-US" sz="2400" b="1" kern="0" baseline="-25000" dirty="0">
                <a:solidFill>
                  <a:srgbClr val="000090"/>
                </a:solidFill>
                <a:latin typeface="Arial"/>
              </a:rPr>
              <a:t>2</a:t>
            </a:r>
            <a:r>
              <a:rPr lang="en-US" sz="2400" b="1" kern="0" dirty="0">
                <a:solidFill>
                  <a:srgbClr val="000090"/>
                </a:solidFill>
                <a:latin typeface="Arial"/>
              </a:rPr>
              <a:t>, C</a:t>
            </a:r>
            <a:r>
              <a:rPr lang="en-US" sz="2400" b="1" kern="0" baseline="-25000" dirty="0">
                <a:solidFill>
                  <a:srgbClr val="000090"/>
                </a:solidFill>
                <a:latin typeface="Arial"/>
              </a:rPr>
              <a:t>2</a:t>
            </a:r>
            <a:r>
              <a:rPr lang="en-US" sz="2400" b="1" kern="0" dirty="0">
                <a:solidFill>
                  <a:srgbClr val="000090"/>
                </a:solidFill>
                <a:latin typeface="Arial"/>
              </a:rPr>
              <a:t>H</a:t>
            </a:r>
            <a:r>
              <a:rPr lang="en-US" sz="2400" b="1" kern="0" baseline="-25000" dirty="0">
                <a:solidFill>
                  <a:srgbClr val="000090"/>
                </a:solidFill>
                <a:latin typeface="Arial"/>
              </a:rPr>
              <a:t>2</a:t>
            </a:r>
            <a:r>
              <a:rPr lang="en-US" sz="2400" b="1" kern="0" dirty="0">
                <a:solidFill>
                  <a:srgbClr val="000090"/>
                </a:solidFill>
                <a:latin typeface="Arial"/>
              </a:rPr>
              <a:t>O</a:t>
            </a:r>
            <a:r>
              <a:rPr lang="en-US" sz="2400" b="1" kern="0" baseline="-25000" dirty="0">
                <a:solidFill>
                  <a:srgbClr val="000090"/>
                </a:solidFill>
                <a:latin typeface="Arial"/>
              </a:rPr>
              <a:t>2</a:t>
            </a:r>
            <a:r>
              <a:rPr lang="en-US" sz="2400" b="1" kern="0" dirty="0">
                <a:solidFill>
                  <a:srgbClr val="000090"/>
                </a:solidFill>
                <a:latin typeface="Arial"/>
              </a:rPr>
              <a:t> were removed from the baseline products during KDPC</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Will use reserve to bring it back during the gap period</a:t>
            </a:r>
            <a:endParaRPr lang="en-US" sz="2400" b="1" kern="0" dirty="0">
              <a:solidFill>
                <a:srgbClr val="000090"/>
              </a:solidFill>
              <a:latin typeface="Arial"/>
            </a:endParaRPr>
          </a:p>
          <a:p>
            <a:pPr marL="285750" indent="-285750" defTabSz="914400">
              <a:spcBef>
                <a:spcPts val="1200"/>
              </a:spcBef>
              <a:buFont typeface="Arial"/>
              <a:buChar char="•"/>
              <a:defRPr/>
            </a:pPr>
            <a:r>
              <a:rPr lang="en-US" sz="2600" b="1" kern="0" dirty="0">
                <a:solidFill>
                  <a:srgbClr val="000090"/>
                </a:solidFill>
                <a:latin typeface="Arial"/>
              </a:rPr>
              <a:t>TEMPO research products will greatly extend science and applications</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H</a:t>
            </a:r>
            <a:r>
              <a:rPr lang="en-US" sz="2200" b="1" baseline="-25000" dirty="0">
                <a:solidFill>
                  <a:srgbClr val="0000FF"/>
                </a:solidFill>
                <a:latin typeface="Arial"/>
                <a:ea typeface="ＭＳ Ｐゴシック" charset="0"/>
                <a:cs typeface="Arial"/>
              </a:rPr>
              <a:t>2</a:t>
            </a:r>
            <a:r>
              <a:rPr lang="en-US" sz="2200" b="1" dirty="0">
                <a:solidFill>
                  <a:srgbClr val="0000FF"/>
                </a:solidFill>
                <a:latin typeface="Arial"/>
                <a:ea typeface="ＭＳ Ｐゴシック" charset="0"/>
                <a:cs typeface="Arial"/>
              </a:rPr>
              <a:t>O, </a:t>
            </a:r>
            <a:r>
              <a:rPr lang="en-US" sz="2200" b="1" dirty="0" err="1">
                <a:solidFill>
                  <a:srgbClr val="0000FF"/>
                </a:solidFill>
                <a:latin typeface="Arial"/>
                <a:ea typeface="ＭＳ Ｐゴシック" charset="0"/>
                <a:cs typeface="Arial"/>
              </a:rPr>
              <a:t>BrO</a:t>
            </a:r>
            <a:r>
              <a:rPr lang="en-US" sz="2200" b="1" dirty="0">
                <a:solidFill>
                  <a:srgbClr val="0000FF"/>
                </a:solidFill>
                <a:latin typeface="Arial"/>
                <a:ea typeface="ＭＳ Ｐゴシック" charset="0"/>
                <a:cs typeface="Arial"/>
              </a:rPr>
              <a:t>, </a:t>
            </a:r>
            <a:r>
              <a:rPr lang="en-US" sz="2200" b="1" dirty="0" err="1">
                <a:solidFill>
                  <a:srgbClr val="0000FF"/>
                </a:solidFill>
                <a:latin typeface="Arial"/>
                <a:ea typeface="ＭＳ Ｐゴシック" charset="0"/>
                <a:cs typeface="Arial"/>
              </a:rPr>
              <a:t>OClO</a:t>
            </a:r>
            <a:r>
              <a:rPr lang="en-US" sz="2200" b="1" dirty="0">
                <a:solidFill>
                  <a:srgbClr val="0000FF"/>
                </a:solidFill>
                <a:latin typeface="Arial"/>
                <a:ea typeface="ＭＳ Ｐゴシック" charset="0"/>
                <a:cs typeface="Arial"/>
              </a:rPr>
              <a:t>, IO, volcanic (SO</a:t>
            </a:r>
            <a:r>
              <a:rPr lang="en-US" sz="2200" b="1" baseline="-25000" dirty="0">
                <a:solidFill>
                  <a:srgbClr val="0000FF"/>
                </a:solidFill>
                <a:latin typeface="Arial"/>
                <a:ea typeface="ＭＳ Ｐゴシック" charset="0"/>
                <a:cs typeface="Arial"/>
              </a:rPr>
              <a:t>2</a:t>
            </a:r>
            <a:r>
              <a:rPr lang="en-US" sz="2200" b="1" dirty="0">
                <a:solidFill>
                  <a:srgbClr val="0000FF"/>
                </a:solidFill>
                <a:latin typeface="Arial"/>
                <a:ea typeface="ＭＳ Ｐゴシック" charset="0"/>
                <a:cs typeface="Arial"/>
              </a:rPr>
              <a:t> plume height and VCD), and more species (e.g., HONO?)</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Additional cloud with O</a:t>
            </a:r>
            <a:r>
              <a:rPr lang="en-US" sz="2200" b="1" baseline="-25000" dirty="0">
                <a:solidFill>
                  <a:srgbClr val="0000FF"/>
                </a:solidFill>
                <a:latin typeface="Arial"/>
                <a:ea typeface="ＭＳ Ｐゴシック" charset="0"/>
                <a:cs typeface="Arial"/>
              </a:rPr>
              <a:t>2</a:t>
            </a:r>
            <a:r>
              <a:rPr lang="en-US" sz="2200" b="1" dirty="0">
                <a:solidFill>
                  <a:srgbClr val="0000FF"/>
                </a:solidFill>
                <a:latin typeface="Arial"/>
                <a:ea typeface="ＭＳ Ｐゴシック" charset="0"/>
                <a:cs typeface="Arial"/>
              </a:rPr>
              <a:t>-O</a:t>
            </a:r>
            <a:r>
              <a:rPr lang="en-US" sz="2200" b="1" baseline="-25000" dirty="0">
                <a:solidFill>
                  <a:srgbClr val="0000FF"/>
                </a:solidFill>
                <a:latin typeface="Arial"/>
                <a:ea typeface="ＭＳ Ｐゴシック" charset="0"/>
                <a:cs typeface="Arial"/>
              </a:rPr>
              <a:t>2</a:t>
            </a:r>
            <a:r>
              <a:rPr lang="en-US" sz="2200" b="1" dirty="0">
                <a:solidFill>
                  <a:srgbClr val="0000FF"/>
                </a:solidFill>
                <a:latin typeface="Arial"/>
                <a:ea typeface="ＭＳ Ｐゴシック" charset="0"/>
                <a:cs typeface="Arial"/>
              </a:rPr>
              <a:t> bands or O</a:t>
            </a:r>
            <a:r>
              <a:rPr lang="en-US" sz="2200" b="1" baseline="-25000" dirty="0">
                <a:solidFill>
                  <a:srgbClr val="0000FF"/>
                </a:solidFill>
                <a:latin typeface="Arial"/>
                <a:ea typeface="ＭＳ Ｐゴシック" charset="0"/>
                <a:cs typeface="Arial"/>
              </a:rPr>
              <a:t>2</a:t>
            </a:r>
            <a:r>
              <a:rPr lang="en-US" sz="2200" b="1" dirty="0">
                <a:solidFill>
                  <a:srgbClr val="0000FF"/>
                </a:solidFill>
                <a:latin typeface="Arial"/>
                <a:ea typeface="ＭＳ Ｐゴシック" charset="0"/>
                <a:cs typeface="Arial"/>
              </a:rPr>
              <a:t>-B bands</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Additional aerosol products from hyperspectral spectra, and TEMPO + GOES-R synergy at @U Iowa, GSFC, NOAA</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UVB</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Vegetation products (SIF)</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Diurnal out-going shortwave radiation and cloud forcing </a:t>
            </a:r>
          </a:p>
          <a:p>
            <a:pPr marL="800100" lvl="1" indent="-342900" defTabSz="914400">
              <a:buFont typeface="Wingdings" charset="2"/>
              <a:buChar char="Ø"/>
              <a:defRPr/>
            </a:pPr>
            <a:r>
              <a:rPr lang="en-US" sz="2200" b="1" dirty="0">
                <a:solidFill>
                  <a:srgbClr val="0000FF"/>
                </a:solidFill>
                <a:latin typeface="Arial"/>
                <a:ea typeface="ＭＳ Ｐゴシック" charset="0"/>
                <a:cs typeface="Arial"/>
              </a:rPr>
              <a:t>City lights</a:t>
            </a:r>
          </a:p>
          <a:p>
            <a:pPr marL="285750" indent="-285750" defTabSz="914400">
              <a:spcBef>
                <a:spcPts val="1200"/>
              </a:spcBef>
              <a:buFont typeface="Arial"/>
              <a:buChar char="•"/>
              <a:defRPr/>
            </a:pPr>
            <a:r>
              <a:rPr lang="en-US" sz="2600" b="1" kern="0" dirty="0">
                <a:solidFill>
                  <a:srgbClr val="000090"/>
                </a:solidFill>
                <a:latin typeface="Arial"/>
              </a:rPr>
              <a:t>Higher-level products: </a:t>
            </a:r>
            <a:r>
              <a:rPr lang="en-US" sz="2200" b="1" dirty="0">
                <a:solidFill>
                  <a:srgbClr val="0000FF"/>
                </a:solidFill>
                <a:latin typeface="Arial"/>
                <a:ea typeface="ＭＳ Ｐゴシック" charset="0"/>
                <a:cs typeface="Arial"/>
              </a:rPr>
              <a:t>Near-real-time pollution/AQ indices, UV index</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23809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TEMPO Launch Algorithms</a:t>
            </a:r>
          </a:p>
        </p:txBody>
      </p:sp>
      <p:sp>
        <p:nvSpPr>
          <p:cNvPr id="2" name="Rectangle 1"/>
          <p:cNvSpPr/>
          <p:nvPr/>
        </p:nvSpPr>
        <p:spPr>
          <a:xfrm>
            <a:off x="0" y="1004780"/>
            <a:ext cx="9144000" cy="5693866"/>
          </a:xfrm>
          <a:prstGeom prst="rect">
            <a:avLst/>
          </a:prstGeom>
        </p:spPr>
        <p:txBody>
          <a:bodyPr wrap="square">
            <a:spAutoFit/>
          </a:bodyPr>
          <a:lstStyle/>
          <a:p>
            <a:pPr defTabSz="914400">
              <a:defRPr/>
            </a:pPr>
            <a:r>
              <a:rPr lang="en-US" sz="2200" b="1" kern="0" dirty="0">
                <a:solidFill>
                  <a:srgbClr val="000090"/>
                </a:solidFill>
                <a:latin typeface="Arial"/>
                <a:ea typeface="ＭＳ Ｐゴシック"/>
              </a:rPr>
              <a:t>NO</a:t>
            </a:r>
            <a:r>
              <a:rPr lang="en-US" sz="2200" b="1" kern="0" baseline="-25000" dirty="0">
                <a:solidFill>
                  <a:srgbClr val="000090"/>
                </a:solidFill>
                <a:latin typeface="Arial"/>
                <a:ea typeface="ＭＳ Ｐゴシック"/>
              </a:rPr>
              <a:t>2</a:t>
            </a:r>
            <a:r>
              <a:rPr lang="en-US" sz="2200" b="1" kern="0" dirty="0">
                <a:solidFill>
                  <a:srgbClr val="000090"/>
                </a:solidFill>
                <a:latin typeface="Arial"/>
                <a:ea typeface="ＭＳ Ｐゴシック"/>
              </a:rPr>
              <a:t>, H</a:t>
            </a:r>
            <a:r>
              <a:rPr lang="en-US" sz="2200" b="1" kern="0" baseline="-25000" dirty="0">
                <a:solidFill>
                  <a:srgbClr val="000090"/>
                </a:solidFill>
                <a:latin typeface="Arial"/>
                <a:ea typeface="ＭＳ Ｐゴシック"/>
              </a:rPr>
              <a:t>2</a:t>
            </a:r>
            <a:r>
              <a:rPr lang="en-US" sz="2200" b="1" kern="0" dirty="0">
                <a:solidFill>
                  <a:srgbClr val="000090"/>
                </a:solidFill>
                <a:latin typeface="Arial"/>
                <a:ea typeface="ＭＳ Ｐゴシック"/>
              </a:rPr>
              <a:t>CO, SO</a:t>
            </a:r>
            <a:r>
              <a:rPr lang="en-US" sz="2200" b="1" kern="0" baseline="-25000" dirty="0">
                <a:solidFill>
                  <a:srgbClr val="000090"/>
                </a:solidFill>
                <a:latin typeface="Arial"/>
                <a:ea typeface="ＭＳ Ｐゴシック"/>
              </a:rPr>
              <a:t>2</a:t>
            </a:r>
            <a:r>
              <a:rPr lang="en-US" sz="2200" b="1" kern="0" dirty="0">
                <a:solidFill>
                  <a:srgbClr val="000090"/>
                </a:solidFill>
                <a:latin typeface="Arial"/>
                <a:ea typeface="ＭＳ Ｐゴシック"/>
              </a:rPr>
              <a:t>, C</a:t>
            </a:r>
            <a:r>
              <a:rPr lang="en-US" sz="2200" b="1" kern="0" baseline="-25000" dirty="0">
                <a:solidFill>
                  <a:srgbClr val="000090"/>
                </a:solidFill>
                <a:latin typeface="Arial"/>
                <a:ea typeface="ＭＳ Ｐゴシック"/>
              </a:rPr>
              <a:t>2</a:t>
            </a:r>
            <a:r>
              <a:rPr lang="en-US" sz="2200" b="1" kern="0" dirty="0">
                <a:solidFill>
                  <a:srgbClr val="000090"/>
                </a:solidFill>
                <a:latin typeface="Arial"/>
                <a:ea typeface="ＭＳ Ｐゴシック"/>
              </a:rPr>
              <a:t>H</a:t>
            </a:r>
            <a:r>
              <a:rPr lang="en-US" sz="2200" b="1" kern="0" baseline="-25000" dirty="0">
                <a:solidFill>
                  <a:srgbClr val="000090"/>
                </a:solidFill>
                <a:latin typeface="Arial"/>
                <a:ea typeface="ＭＳ Ｐゴシック"/>
              </a:rPr>
              <a:t>2</a:t>
            </a:r>
            <a:r>
              <a:rPr lang="en-US" sz="2200" b="1" kern="0" dirty="0">
                <a:solidFill>
                  <a:srgbClr val="000090"/>
                </a:solidFill>
                <a:latin typeface="Arial"/>
                <a:ea typeface="ＭＳ Ｐゴシック"/>
              </a:rPr>
              <a:t>O</a:t>
            </a:r>
            <a:r>
              <a:rPr lang="en-US" sz="2200" b="1" kern="0" baseline="-25000" dirty="0">
                <a:solidFill>
                  <a:srgbClr val="000090"/>
                </a:solidFill>
                <a:latin typeface="Arial"/>
                <a:ea typeface="ＭＳ Ｐゴシック"/>
              </a:rPr>
              <a:t>2</a:t>
            </a:r>
            <a:r>
              <a:rPr lang="en-US" sz="2200" b="1" kern="0" dirty="0">
                <a:solidFill>
                  <a:srgbClr val="000090"/>
                </a:solidFill>
                <a:latin typeface="Arial"/>
                <a:ea typeface="ＭＳ Ｐゴシック"/>
              </a:rPr>
              <a:t> vertical columns</a:t>
            </a:r>
            <a:endParaRPr lang="en-US" sz="2200" b="1" kern="0" baseline="30000" dirty="0">
              <a:solidFill>
                <a:srgbClr val="000090"/>
              </a:solidFill>
              <a:latin typeface="Arial"/>
              <a:ea typeface="ＭＳ Ｐゴシック"/>
            </a:endParaRPr>
          </a:p>
          <a:p>
            <a:pPr lvl="1" defTabSz="914400">
              <a:defRPr/>
            </a:pPr>
            <a:r>
              <a:rPr lang="en-US" sz="2000" kern="0" dirty="0">
                <a:solidFill>
                  <a:srgbClr val="000090"/>
                </a:solidFill>
                <a:latin typeface="Arial"/>
                <a:ea typeface="ＭＳ Ｐゴシック"/>
              </a:rPr>
              <a:t>Direct fitting to TEMPO radiances (e.g., OMHCHO)</a:t>
            </a:r>
          </a:p>
          <a:p>
            <a:pPr lvl="1" defTabSz="914400">
              <a:defRPr/>
            </a:pPr>
            <a:r>
              <a:rPr lang="en-US" sz="2000" kern="0" dirty="0">
                <a:solidFill>
                  <a:srgbClr val="000090"/>
                </a:solidFill>
                <a:latin typeface="Arial"/>
                <a:ea typeface="ＭＳ Ｐゴシック"/>
              </a:rPr>
              <a:t>AMF-corrected reference spectra, Ring effect, etc.</a:t>
            </a:r>
          </a:p>
          <a:p>
            <a:pPr lvl="1" defTabSz="914400">
              <a:defRPr/>
            </a:pPr>
            <a:r>
              <a:rPr lang="en-US" sz="2000" kern="0" dirty="0">
                <a:solidFill>
                  <a:srgbClr val="000090"/>
                </a:solidFill>
                <a:latin typeface="Arial"/>
                <a:ea typeface="ＭＳ Ｐゴシック"/>
              </a:rPr>
              <a:t>NO</a:t>
            </a:r>
            <a:r>
              <a:rPr lang="en-US" sz="2000" kern="0" baseline="-25000" dirty="0">
                <a:solidFill>
                  <a:srgbClr val="000090"/>
                </a:solidFill>
                <a:latin typeface="Arial"/>
                <a:ea typeface="ＭＳ Ｐゴシック"/>
              </a:rPr>
              <a:t>2</a:t>
            </a:r>
            <a:r>
              <a:rPr lang="en-US" sz="2000" kern="0" dirty="0">
                <a:solidFill>
                  <a:srgbClr val="000090"/>
                </a:solidFill>
                <a:latin typeface="Arial"/>
                <a:ea typeface="ＭＳ Ｐゴシック"/>
              </a:rPr>
              <a:t> </a:t>
            </a:r>
            <a:r>
              <a:rPr lang="en-US" sz="2000" kern="0" dirty="0" err="1">
                <a:solidFill>
                  <a:srgbClr val="000090"/>
                </a:solidFill>
                <a:latin typeface="Arial"/>
                <a:ea typeface="ＭＳ Ｐゴシック"/>
              </a:rPr>
              <a:t>strat</a:t>
            </a:r>
            <a:r>
              <a:rPr lang="en-US" sz="2000" kern="0" dirty="0">
                <a:solidFill>
                  <a:srgbClr val="000090"/>
                </a:solidFill>
                <a:latin typeface="Arial"/>
                <a:ea typeface="ＭＳ Ｐゴシック"/>
              </a:rPr>
              <a:t>/trop separation (STS) adapted from OMI</a:t>
            </a:r>
          </a:p>
          <a:p>
            <a:pPr lvl="1" defTabSz="914400">
              <a:defRPr/>
            </a:pPr>
            <a:r>
              <a:rPr lang="en-US" sz="2000" kern="0" dirty="0">
                <a:solidFill>
                  <a:srgbClr val="000090"/>
                </a:solidFill>
                <a:latin typeface="Arial"/>
                <a:ea typeface="ＭＳ Ｐゴシック"/>
              </a:rPr>
              <a:t>Research products could include H</a:t>
            </a:r>
            <a:r>
              <a:rPr lang="en-US" sz="2000" kern="0" baseline="-25000" dirty="0">
                <a:solidFill>
                  <a:srgbClr val="000090"/>
                </a:solidFill>
                <a:latin typeface="Arial"/>
                <a:ea typeface="ＭＳ Ｐゴシック"/>
              </a:rPr>
              <a:t>2</a:t>
            </a:r>
            <a:r>
              <a:rPr lang="en-US" sz="2000" kern="0" dirty="0">
                <a:solidFill>
                  <a:srgbClr val="000090"/>
                </a:solidFill>
                <a:latin typeface="Arial"/>
                <a:ea typeface="ＭＳ Ｐゴシック"/>
              </a:rPr>
              <a:t>O, BrO, OClO, IO </a:t>
            </a:r>
          </a:p>
          <a:p>
            <a:pPr defTabSz="914400">
              <a:spcBef>
                <a:spcPts val="600"/>
              </a:spcBef>
              <a:defRPr/>
            </a:pPr>
            <a:r>
              <a:rPr lang="en-US" sz="2200" b="1" kern="0" dirty="0">
                <a:solidFill>
                  <a:srgbClr val="000090"/>
                </a:solidFill>
                <a:latin typeface="Arial"/>
                <a:ea typeface="ＭＳ Ｐゴシック"/>
              </a:rPr>
              <a:t>O</a:t>
            </a:r>
            <a:r>
              <a:rPr lang="en-US" sz="2200" b="1" kern="0" baseline="-25000" dirty="0">
                <a:solidFill>
                  <a:srgbClr val="000090"/>
                </a:solidFill>
                <a:latin typeface="Arial"/>
                <a:ea typeface="ＭＳ Ｐゴシック"/>
              </a:rPr>
              <a:t>3</a:t>
            </a:r>
            <a:r>
              <a:rPr lang="en-US" sz="2200" b="1" kern="0" dirty="0">
                <a:solidFill>
                  <a:srgbClr val="000090"/>
                </a:solidFill>
                <a:latin typeface="Arial"/>
                <a:ea typeface="ＭＳ Ｐゴシック"/>
              </a:rPr>
              <a:t> profiles and tropospheric O</a:t>
            </a:r>
            <a:r>
              <a:rPr lang="en-US" sz="2200" b="1" kern="0" baseline="-25000" dirty="0">
                <a:solidFill>
                  <a:srgbClr val="000090"/>
                </a:solidFill>
                <a:latin typeface="Arial"/>
                <a:ea typeface="ＭＳ Ｐゴシック"/>
              </a:rPr>
              <a:t>3</a:t>
            </a:r>
          </a:p>
          <a:p>
            <a:pPr lvl="1" defTabSz="914400">
              <a:defRPr/>
            </a:pPr>
            <a:r>
              <a:rPr lang="en-US" sz="2000" kern="0" dirty="0">
                <a:solidFill>
                  <a:srgbClr val="000090"/>
                </a:solidFill>
                <a:latin typeface="Arial"/>
                <a:ea typeface="ＭＳ Ｐゴシック"/>
              </a:rPr>
              <a:t>SAO OE-based ozone profile method developed for GOME and OMI</a:t>
            </a:r>
          </a:p>
          <a:p>
            <a:pPr lvl="1" defTabSz="914400">
              <a:defRPr/>
            </a:pPr>
            <a:r>
              <a:rPr lang="en-US" sz="2000" kern="0" dirty="0">
                <a:solidFill>
                  <a:srgbClr val="000090"/>
                </a:solidFill>
                <a:latin typeface="Arial"/>
                <a:ea typeface="ＭＳ Ｐゴシック"/>
              </a:rPr>
              <a:t>Add visible to improve retrieval sensitivity in the lower troposphere</a:t>
            </a:r>
          </a:p>
          <a:p>
            <a:pPr lvl="1" defTabSz="914400">
              <a:defRPr/>
            </a:pPr>
            <a:r>
              <a:rPr lang="en-US" sz="2000" kern="0" dirty="0">
                <a:solidFill>
                  <a:srgbClr val="000090"/>
                </a:solidFill>
                <a:latin typeface="Arial"/>
                <a:ea typeface="ＭＳ Ｐゴシック"/>
              </a:rPr>
              <a:t>May be extended to SO</a:t>
            </a:r>
            <a:r>
              <a:rPr lang="en-US" sz="2000" kern="0" baseline="-25000" dirty="0">
                <a:solidFill>
                  <a:srgbClr val="000090"/>
                </a:solidFill>
                <a:latin typeface="Arial"/>
                <a:ea typeface="ＭＳ Ｐゴシック"/>
              </a:rPr>
              <a:t>2</a:t>
            </a:r>
            <a:r>
              <a:rPr lang="en-US" sz="2000" kern="0" dirty="0">
                <a:solidFill>
                  <a:srgbClr val="000090"/>
                </a:solidFill>
                <a:latin typeface="Arial"/>
                <a:ea typeface="ＭＳ Ｐゴシック"/>
              </a:rPr>
              <a:t>, especially volcanic SO</a:t>
            </a:r>
            <a:r>
              <a:rPr lang="en-US" sz="2000" kern="0" baseline="-25000" dirty="0">
                <a:solidFill>
                  <a:srgbClr val="000090"/>
                </a:solidFill>
                <a:latin typeface="Arial"/>
                <a:ea typeface="ＭＳ Ｐゴシック"/>
              </a:rPr>
              <a:t>2</a:t>
            </a:r>
          </a:p>
          <a:p>
            <a:pPr defTabSz="914400">
              <a:spcBef>
                <a:spcPts val="600"/>
              </a:spcBef>
              <a:defRPr/>
            </a:pPr>
            <a:r>
              <a:rPr lang="en-US" sz="2200" b="1" kern="0" dirty="0">
                <a:solidFill>
                  <a:srgbClr val="000090"/>
                </a:solidFill>
                <a:latin typeface="Arial"/>
                <a:ea typeface="ＭＳ Ｐゴシック"/>
              </a:rPr>
              <a:t>TOMS-type total ozone retrieval (OMTO3) included for heritage</a:t>
            </a:r>
          </a:p>
          <a:p>
            <a:pPr defTabSz="914400">
              <a:spcBef>
                <a:spcPts val="600"/>
              </a:spcBef>
              <a:defRPr/>
            </a:pPr>
            <a:r>
              <a:rPr lang="en-US" sz="2200" b="1" kern="0" dirty="0">
                <a:solidFill>
                  <a:srgbClr val="000090"/>
                </a:solidFill>
                <a:latin typeface="Arial"/>
                <a:ea typeface="ＭＳ Ｐゴシック"/>
              </a:rPr>
              <a:t>Aerosol products based on OMAERUV: AOD, AAOD, Aerosol Index</a:t>
            </a:r>
          </a:p>
          <a:p>
            <a:pPr lvl="1" defTabSz="914400">
              <a:defRPr/>
            </a:pPr>
            <a:r>
              <a:rPr lang="en-US" sz="2000" kern="0" dirty="0">
                <a:solidFill>
                  <a:srgbClr val="000090"/>
                </a:solidFill>
                <a:latin typeface="Arial"/>
                <a:ea typeface="ＭＳ Ｐゴシック"/>
              </a:rPr>
              <a:t>Advanced/improved products likely developed @ GSFC, U. Iowa</a:t>
            </a:r>
          </a:p>
          <a:p>
            <a:pPr defTabSz="914400">
              <a:spcBef>
                <a:spcPts val="600"/>
              </a:spcBef>
              <a:defRPr/>
            </a:pPr>
            <a:r>
              <a:rPr lang="en-US" sz="2200" b="1" kern="0" dirty="0">
                <a:solidFill>
                  <a:srgbClr val="000090"/>
                </a:solidFill>
                <a:latin typeface="Arial"/>
                <a:ea typeface="ＭＳ Ｐゴシック"/>
              </a:rPr>
              <a:t>Cloud Products from OMCLDRR: CF, CTP</a:t>
            </a:r>
          </a:p>
          <a:p>
            <a:pPr lvl="1" defTabSz="914400">
              <a:defRPr/>
            </a:pPr>
            <a:r>
              <a:rPr lang="en-US" sz="2000" kern="0" dirty="0">
                <a:solidFill>
                  <a:srgbClr val="000090"/>
                </a:solidFill>
                <a:latin typeface="Arial"/>
                <a:ea typeface="ＭＳ Ｐゴシック"/>
              </a:rPr>
              <a:t>Advanced/improved products likely developed at GSFC</a:t>
            </a:r>
          </a:p>
          <a:p>
            <a:pPr defTabSz="914400">
              <a:spcBef>
                <a:spcPts val="600"/>
              </a:spcBef>
              <a:defRPr/>
            </a:pPr>
            <a:r>
              <a:rPr lang="en-US" sz="2200" b="1" kern="0" dirty="0">
                <a:solidFill>
                  <a:srgbClr val="000090"/>
                </a:solidFill>
                <a:latin typeface="Arial"/>
                <a:ea typeface="ＭＳ Ｐゴシック"/>
              </a:rPr>
              <a:t>UVB research product based on OMI heritage (FMI, GSFC)</a:t>
            </a:r>
          </a:p>
          <a:p>
            <a:pPr defTabSz="914400">
              <a:spcBef>
                <a:spcPts val="600"/>
              </a:spcBef>
              <a:defRPr/>
            </a:pPr>
            <a:r>
              <a:rPr lang="en-US" sz="2200" b="1" kern="0" dirty="0">
                <a:solidFill>
                  <a:srgbClr val="000090"/>
                </a:solidFill>
                <a:latin typeface="Arial"/>
                <a:ea typeface="ＭＳ Ｐゴシック"/>
              </a:rPr>
              <a:t>Nighttime research products include city lights (</a:t>
            </a:r>
            <a:r>
              <a:rPr lang="en-US" sz="2200" b="1" kern="0" dirty="0" err="1">
                <a:solidFill>
                  <a:srgbClr val="000090"/>
                </a:solidFill>
                <a:latin typeface="Arial"/>
                <a:ea typeface="ＭＳ Ｐゴシック"/>
              </a:rPr>
              <a:t>Carr</a:t>
            </a:r>
            <a:r>
              <a:rPr lang="en-US" sz="2200" b="1" kern="0" dirty="0">
                <a:solidFill>
                  <a:srgbClr val="000090"/>
                </a:solidFill>
                <a:latin typeface="Arial"/>
                <a:ea typeface="ＭＳ Ｐゴシック"/>
              </a:rPr>
              <a:t> Astronautics)</a:t>
            </a:r>
          </a:p>
        </p:txBody>
      </p:sp>
      <p:sp>
        <p:nvSpPr>
          <p:cNvPr id="3" name="Date Placeholder 2"/>
          <p:cNvSpPr>
            <a:spLocks noGrp="1"/>
          </p:cNvSpPr>
          <p:nvPr>
            <p:ph type="dt" sz="half" idx="10"/>
          </p:nvPr>
        </p:nvSpPr>
        <p:spPr>
          <a:xfrm>
            <a:off x="131550" y="6550231"/>
            <a:ext cx="2133600" cy="312371"/>
          </a:xfrm>
        </p:spPr>
        <p:txBody>
          <a:bodyPr/>
          <a:lstStyle/>
          <a:p>
            <a:r>
              <a:rPr lang="en-US" sz="1100">
                <a:latin typeface="Calibri"/>
                <a:ea typeface="ＭＳ Ｐゴシック"/>
                <a:cs typeface="Calibri"/>
              </a:rPr>
              <a:t>4/10/17</a:t>
            </a:r>
            <a:endParaRPr lang="en-US" sz="1100" dirty="0">
              <a:latin typeface="Calibri"/>
              <a:ea typeface="ＭＳ Ｐゴシック"/>
              <a:cs typeface="Calibri"/>
            </a:endParaRPr>
          </a:p>
        </p:txBody>
      </p:sp>
      <p:sp>
        <p:nvSpPr>
          <p:cNvPr id="5" name="Slide Number Placeholder 4"/>
          <p:cNvSpPr>
            <a:spLocks noGrp="1"/>
          </p:cNvSpPr>
          <p:nvPr>
            <p:ph type="sldNum" sz="quarter" idx="12"/>
          </p:nvPr>
        </p:nvSpPr>
        <p:spPr>
          <a:xfrm>
            <a:off x="6998255" y="6561087"/>
            <a:ext cx="2133600" cy="312371"/>
          </a:xfrm>
        </p:spPr>
        <p:txBody>
          <a:bodyPr/>
          <a:lstStyle/>
          <a:p>
            <a:fld id="{AEC11D65-9821-2B49-88CD-D477606C3EDA}" type="slidenum">
              <a:rPr lang="en-US" sz="1100" smtClean="0">
                <a:solidFill>
                  <a:prstClr val="black">
                    <a:tint val="75000"/>
                  </a:prstClr>
                </a:solidFill>
                <a:latin typeface="Calibri"/>
                <a:ea typeface="ＭＳ Ｐゴシック"/>
              </a:rPr>
              <a:pPr/>
              <a:t>15</a:t>
            </a:fld>
            <a:endParaRPr lang="en-US" sz="1100"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12669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52892" y="17195"/>
            <a:ext cx="5972807" cy="960120"/>
          </a:xfrm>
        </p:spPr>
        <p:txBody>
          <a:bodyPr anchor="ctr"/>
          <a:lstStyle/>
          <a:p>
            <a:r>
              <a:rPr lang="en-US" sz="3200" b="1" dirty="0">
                <a:solidFill>
                  <a:schemeClr val="bg1">
                    <a:lumMod val="85000"/>
                  </a:schemeClr>
                </a:solidFill>
              </a:rPr>
              <a:t>Ozone Profile Retrievals</a:t>
            </a:r>
          </a:p>
        </p:txBody>
      </p:sp>
      <p:pic>
        <p:nvPicPr>
          <p:cNvPr id="3" name="Picture 2"/>
          <p:cNvPicPr/>
          <p:nvPr/>
        </p:nvPicPr>
        <p:blipFill rotWithShape="1">
          <a:blip r:embed="rId2">
            <a:extLst>
              <a:ext uri="{28A0092B-C50C-407E-A947-70E740481C1C}">
                <a14:useLocalDpi xmlns:a14="http://schemas.microsoft.com/office/drawing/2010/main" val="0"/>
              </a:ext>
            </a:extLst>
          </a:blip>
          <a:srcRect l="8691" t="37404" r="17167" b="24503"/>
          <a:stretch/>
        </p:blipFill>
        <p:spPr bwMode="auto">
          <a:xfrm>
            <a:off x="958023" y="1096931"/>
            <a:ext cx="5628524" cy="3935446"/>
          </a:xfrm>
          <a:prstGeom prst="rect">
            <a:avLst/>
          </a:prstGeom>
          <a:ln>
            <a:noFill/>
          </a:ln>
          <a:extLst>
            <a:ext uri="{FAA26D3D-D897-4be2-8F04-BA451C77F1D7}">
              <ma14:placeholderFlag xmlns:ma14="http://schemas.microsoft.com/office/mac/drawingml/2011/main" xmlns=""/>
            </a:ext>
            <a:ext uri="{53640926-AAD7-44d8-BBD7-CCE9431645EC}">
              <a14:shadowObscured xmlns:a14="http://schemas.microsoft.com/office/drawing/2010/main" xmlns=""/>
            </a:ext>
          </a:extLst>
        </p:spPr>
      </p:pic>
      <p:sp>
        <p:nvSpPr>
          <p:cNvPr id="2" name="TextBox 1"/>
          <p:cNvSpPr txBox="1"/>
          <p:nvPr/>
        </p:nvSpPr>
        <p:spPr>
          <a:xfrm>
            <a:off x="176542" y="4999343"/>
            <a:ext cx="8837331" cy="1815882"/>
          </a:xfrm>
          <a:prstGeom prst="rect">
            <a:avLst/>
          </a:prstGeom>
          <a:noFill/>
        </p:spPr>
        <p:txBody>
          <a:bodyPr wrap="square" rtlCol="0">
            <a:spAutoFit/>
          </a:bodyPr>
          <a:lstStyle/>
          <a:p>
            <a:r>
              <a:rPr lang="en-US" sz="1600" dirty="0">
                <a:solidFill>
                  <a:srgbClr val="000090"/>
                </a:solidFill>
                <a:latin typeface="Arial"/>
                <a:cs typeface="Arial"/>
              </a:rPr>
              <a:t>Retrieval averaging kernels based on iterative nonlinear retrievals from synthetic TEMPO radiances with the signal to noise ratio (SNR) estimated using the TEMPO SNR model at instrument critical design review in June 2015 for (a) UV (290-345 nm) retrievals and (b) UV/Visible (290-345 nm, 540-650 nm) retrievals for clear-sky condition and vegetation surface with solar zenith angle 25°, viewing zenith angle 45° and relative azimuthal angle 86°. DFS is degrees of freedom for signal, the trace of the averaging kernel matrix, which is an indicator of the number of pieces of independent information in the solution. </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16</a:t>
            </a:fld>
            <a:endParaRPr lang="en-US" dirty="0">
              <a:solidFill>
                <a:prstClr val="black">
                  <a:tint val="75000"/>
                </a:prstClr>
              </a:solidFill>
              <a:latin typeface="Calibri"/>
            </a:endParaRPr>
          </a:p>
        </p:txBody>
      </p:sp>
      <p:sp>
        <p:nvSpPr>
          <p:cNvPr id="7" name="Rectangle 6"/>
          <p:cNvSpPr/>
          <p:nvPr/>
        </p:nvSpPr>
        <p:spPr>
          <a:xfrm>
            <a:off x="6816872" y="1926500"/>
            <a:ext cx="2060328" cy="2123658"/>
          </a:xfrm>
          <a:prstGeom prst="rect">
            <a:avLst/>
          </a:prstGeom>
        </p:spPr>
        <p:txBody>
          <a:bodyPr wrap="square">
            <a:spAutoFit/>
          </a:bodyPr>
          <a:lstStyle/>
          <a:p>
            <a:pPr defTabSz="914400" fontAlgn="base">
              <a:spcAft>
                <a:spcPct val="0"/>
              </a:spcAft>
            </a:pPr>
            <a:r>
              <a:rPr lang="en-US" sz="2200" b="1" dirty="0">
                <a:solidFill>
                  <a:srgbClr val="000090"/>
                </a:solidFill>
                <a:latin typeface="Arial"/>
                <a:cs typeface="Arial"/>
              </a:rPr>
              <a:t>UV only algorithm implemented for TEMPO. Need to add UV/Visible.</a:t>
            </a:r>
          </a:p>
        </p:txBody>
      </p:sp>
    </p:spTree>
    <p:extLst>
      <p:ext uri="{BB962C8B-B14F-4D97-AF65-F5344CB8AC3E}">
        <p14:creationId xmlns:p14="http://schemas.microsoft.com/office/powerpoint/2010/main" val="2677561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78420" y="17195"/>
            <a:ext cx="6130693" cy="960120"/>
          </a:xfrm>
        </p:spPr>
        <p:txBody>
          <a:bodyPr anchor="ctr"/>
          <a:lstStyle/>
          <a:p>
            <a:r>
              <a:rPr lang="en-US" sz="3200" b="1" dirty="0">
                <a:solidFill>
                  <a:schemeClr val="bg1">
                    <a:lumMod val="85000"/>
                  </a:schemeClr>
                </a:solidFill>
              </a:rPr>
              <a:t>TEMPO NO2 Strat</a:t>
            </a:r>
            <a:r>
              <a:rPr lang="en-US" sz="3200" b="1">
                <a:solidFill>
                  <a:schemeClr val="bg1">
                    <a:lumMod val="85000"/>
                  </a:schemeClr>
                </a:solidFill>
              </a:rPr>
              <a:t>./Trop. </a:t>
            </a:r>
            <a:r>
              <a:rPr lang="en-US" sz="3200" b="1" dirty="0">
                <a:solidFill>
                  <a:schemeClr val="bg1">
                    <a:lumMod val="85000"/>
                  </a:schemeClr>
                </a:solidFill>
              </a:rPr>
              <a:t>Separation</a:t>
            </a:r>
          </a:p>
        </p:txBody>
      </p:sp>
      <p:sp>
        <p:nvSpPr>
          <p:cNvPr id="5" name="Date Placeholder 4"/>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17</a:t>
            </a:fld>
            <a:endParaRPr lang="en-US" dirty="0">
              <a:solidFill>
                <a:prstClr val="black">
                  <a:tint val="75000"/>
                </a:prstClr>
              </a:solidFill>
              <a:latin typeface="Calibri"/>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420" y="1132926"/>
            <a:ext cx="5747921" cy="4596100"/>
          </a:xfrm>
          <a:prstGeom prst="rect">
            <a:avLst/>
          </a:prstGeom>
        </p:spPr>
      </p:pic>
      <p:sp>
        <p:nvSpPr>
          <p:cNvPr id="8" name="Rectangle 7"/>
          <p:cNvSpPr/>
          <p:nvPr/>
        </p:nvSpPr>
        <p:spPr>
          <a:xfrm>
            <a:off x="-83070" y="5776688"/>
            <a:ext cx="9144000" cy="1107996"/>
          </a:xfrm>
          <a:prstGeom prst="rect">
            <a:avLst/>
          </a:prstGeom>
        </p:spPr>
        <p:txBody>
          <a:bodyPr wrap="square">
            <a:spAutoFit/>
          </a:bodyPr>
          <a:lstStyle/>
          <a:p>
            <a:pPr defTabSz="914400" fontAlgn="base">
              <a:spcAft>
                <a:spcPct val="0"/>
              </a:spcAft>
            </a:pPr>
            <a:r>
              <a:rPr lang="en-US" sz="2200" b="1" dirty="0">
                <a:solidFill>
                  <a:srgbClr val="000090"/>
                </a:solidFill>
                <a:latin typeface="Arial"/>
                <a:cs typeface="Arial"/>
              </a:rPr>
              <a:t>J. Geddes and R. Martin adapted OMI NO</a:t>
            </a:r>
            <a:r>
              <a:rPr lang="en-US" sz="2200" b="1" baseline="-25000" dirty="0">
                <a:solidFill>
                  <a:srgbClr val="000090"/>
                </a:solidFill>
                <a:latin typeface="Arial"/>
                <a:cs typeface="Arial"/>
              </a:rPr>
              <a:t>2</a:t>
            </a:r>
            <a:r>
              <a:rPr lang="en-US" sz="2200" b="1" dirty="0">
                <a:solidFill>
                  <a:srgbClr val="000090"/>
                </a:solidFill>
                <a:latin typeface="Arial"/>
                <a:cs typeface="Arial"/>
              </a:rPr>
              <a:t> STS algorithm to TEMPO and found small errors of ~2.0E14 molecules at the edge. It is being implemented by our software engineers.</a:t>
            </a:r>
          </a:p>
        </p:txBody>
      </p:sp>
    </p:spTree>
    <p:extLst>
      <p:ext uri="{BB962C8B-B14F-4D97-AF65-F5344CB8AC3E}">
        <p14:creationId xmlns:p14="http://schemas.microsoft.com/office/powerpoint/2010/main" val="1748822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4948" y="-40104"/>
            <a:ext cx="5972807" cy="1029368"/>
          </a:xfrm>
        </p:spPr>
        <p:txBody>
          <a:bodyPr/>
          <a:lstStyle/>
          <a:p>
            <a:r>
              <a:rPr lang="en-US" sz="3200" dirty="0"/>
              <a:t>Night Lights</a:t>
            </a:r>
            <a:br>
              <a:rPr lang="en-US" sz="3200" dirty="0"/>
            </a:br>
            <a:r>
              <a:rPr lang="en-US" sz="3200" dirty="0"/>
              <a:t>Spectroscopic Signatures</a:t>
            </a:r>
          </a:p>
        </p:txBody>
      </p:sp>
      <p:sp>
        <p:nvSpPr>
          <p:cNvPr id="3" name="Rectangle 2"/>
          <p:cNvSpPr/>
          <p:nvPr/>
        </p:nvSpPr>
        <p:spPr>
          <a:xfrm>
            <a:off x="3665764" y="2171825"/>
            <a:ext cx="2865665" cy="269422"/>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nvGrpSpPr>
          <p:cNvPr id="10" name="Group 9"/>
          <p:cNvGrpSpPr/>
          <p:nvPr/>
        </p:nvGrpSpPr>
        <p:grpSpPr>
          <a:xfrm>
            <a:off x="53844" y="1126671"/>
            <a:ext cx="6731043" cy="5559916"/>
            <a:chOff x="1300009" y="1237533"/>
            <a:chExt cx="6577746" cy="5358615"/>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009" y="1665289"/>
              <a:ext cx="6577746" cy="49308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descr="C:\Users\Jim Carr\Desktop\Harvard SAO\Radiometric Model\Data\Rainbow.png"/>
            <p:cNvPicPr>
              <a:picLocks noChangeAspect="1" noChangeArrowheads="1"/>
            </p:cNvPicPr>
            <p:nvPr/>
          </p:nvPicPr>
          <p:blipFill rotWithShape="1">
            <a:blip r:embed="rId3">
              <a:extLst>
                <a:ext uri="{28A0092B-C50C-407E-A947-70E740481C1C}">
                  <a14:useLocalDpi xmlns:a14="http://schemas.microsoft.com/office/drawing/2010/main" val="0"/>
                </a:ext>
              </a:extLst>
            </a:blip>
            <a:srcRect t="-2808" b="60403"/>
            <a:stretch/>
          </p:blipFill>
          <p:spPr bwMode="auto">
            <a:xfrm>
              <a:off x="2782387" y="1237533"/>
              <a:ext cx="2908119" cy="48146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Rectangle 3"/>
          <p:cNvSpPr/>
          <p:nvPr/>
        </p:nvSpPr>
        <p:spPr>
          <a:xfrm>
            <a:off x="1249755" y="4786615"/>
            <a:ext cx="1393860" cy="815315"/>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Rectangle 8"/>
          <p:cNvSpPr/>
          <p:nvPr/>
        </p:nvSpPr>
        <p:spPr>
          <a:xfrm>
            <a:off x="3052740" y="4783929"/>
            <a:ext cx="1393860" cy="815315"/>
          </a:xfrm>
          <a:prstGeom prst="rect">
            <a:avLst/>
          </a:prstGeom>
          <a:noFill/>
          <a:ln w="254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TextBox 4"/>
          <p:cNvSpPr txBox="1"/>
          <p:nvPr/>
        </p:nvSpPr>
        <p:spPr>
          <a:xfrm>
            <a:off x="3812736" y="4792888"/>
            <a:ext cx="631630" cy="426039"/>
          </a:xfrm>
          <a:prstGeom prst="rect">
            <a:avLst/>
          </a:prstGeom>
          <a:noFill/>
        </p:spPr>
        <p:txBody>
          <a:bodyPr wrap="none" rtlCol="0">
            <a:spAutoFit/>
          </a:bodyPr>
          <a:lstStyle/>
          <a:p>
            <a:r>
              <a:rPr lang="en-US" sz="1100" b="1" dirty="0">
                <a:solidFill>
                  <a:prstClr val="black"/>
                </a:solidFill>
                <a:latin typeface="Calibri"/>
              </a:rPr>
              <a:t>TEMPO </a:t>
            </a:r>
          </a:p>
          <a:p>
            <a:r>
              <a:rPr lang="en-US" sz="1100" b="1" dirty="0">
                <a:solidFill>
                  <a:prstClr val="black"/>
                </a:solidFill>
                <a:latin typeface="Calibri"/>
              </a:rPr>
              <a:t>Visible</a:t>
            </a:r>
          </a:p>
        </p:txBody>
      </p:sp>
      <p:sp>
        <p:nvSpPr>
          <p:cNvPr id="11" name="TextBox 10"/>
          <p:cNvSpPr txBox="1"/>
          <p:nvPr/>
        </p:nvSpPr>
        <p:spPr>
          <a:xfrm>
            <a:off x="1247521" y="4818455"/>
            <a:ext cx="788682" cy="426039"/>
          </a:xfrm>
          <a:prstGeom prst="rect">
            <a:avLst/>
          </a:prstGeom>
          <a:noFill/>
        </p:spPr>
        <p:txBody>
          <a:bodyPr wrap="none" rtlCol="0">
            <a:spAutoFit/>
          </a:bodyPr>
          <a:lstStyle/>
          <a:p>
            <a:r>
              <a:rPr lang="en-US" sz="1100" b="1" dirty="0">
                <a:solidFill>
                  <a:prstClr val="black"/>
                </a:solidFill>
                <a:latin typeface="Calibri"/>
              </a:rPr>
              <a:t>TEMPO </a:t>
            </a:r>
          </a:p>
          <a:p>
            <a:r>
              <a:rPr lang="en-US" sz="1100" b="1" dirty="0">
                <a:solidFill>
                  <a:prstClr val="black"/>
                </a:solidFill>
                <a:latin typeface="Calibri"/>
              </a:rPr>
              <a:t>Ultraviolet</a:t>
            </a:r>
          </a:p>
        </p:txBody>
      </p:sp>
      <p:sp>
        <p:nvSpPr>
          <p:cNvPr id="12" name="TextBox 11"/>
          <p:cNvSpPr txBox="1"/>
          <p:nvPr/>
        </p:nvSpPr>
        <p:spPr>
          <a:xfrm>
            <a:off x="3168629" y="2156024"/>
            <a:ext cx="1863169" cy="258667"/>
          </a:xfrm>
          <a:prstGeom prst="rect">
            <a:avLst/>
          </a:prstGeom>
          <a:noFill/>
        </p:spPr>
        <p:txBody>
          <a:bodyPr wrap="none" rtlCol="0">
            <a:spAutoFit/>
          </a:bodyPr>
          <a:lstStyle/>
          <a:p>
            <a:r>
              <a:rPr lang="en-US" sz="1100" b="1" dirty="0">
                <a:solidFill>
                  <a:prstClr val="black"/>
                </a:solidFill>
                <a:latin typeface="Calibri"/>
              </a:rPr>
              <a:t>VIIRS – Day-Night Band (DNB)</a:t>
            </a:r>
          </a:p>
        </p:txBody>
      </p:sp>
      <p:sp>
        <p:nvSpPr>
          <p:cNvPr id="6" name="Rectangle 5"/>
          <p:cNvSpPr/>
          <p:nvPr/>
        </p:nvSpPr>
        <p:spPr>
          <a:xfrm>
            <a:off x="4701387" y="1165996"/>
            <a:ext cx="2724401" cy="365176"/>
          </a:xfrm>
          <a:prstGeom prst="rect">
            <a:avLst/>
          </a:prstGeom>
          <a:solidFill>
            <a:schemeClr val="bg1"/>
          </a:solidFill>
          <a:ln>
            <a:solidFill>
              <a:srgbClr val="0000A9"/>
            </a:solidFill>
          </a:ln>
        </p:spPr>
        <p:txBody>
          <a:bodyPr wrap="square">
            <a:spAutoFit/>
          </a:bodyPr>
          <a:lstStyle/>
          <a:p>
            <a:r>
              <a:rPr lang="en-US" sz="900" b="1" dirty="0">
                <a:solidFill>
                  <a:prstClr val="black"/>
                </a:solidFill>
                <a:latin typeface="Calibri"/>
              </a:rPr>
              <a:t>Laboratory Spectra of Lighting Types (C. Elvidge): </a:t>
            </a:r>
            <a:r>
              <a:rPr lang="en-US" sz="900" u="sng" dirty="0">
                <a:solidFill>
                  <a:prstClr val="black"/>
                </a:solidFill>
                <a:latin typeface="Calibri"/>
                <a:hlinkClick r:id="rId4"/>
              </a:rPr>
              <a:t>http://www.ngdc.noaa.gov/eog/night_sat/spectra.html</a:t>
            </a:r>
            <a:endParaRPr lang="en-US" sz="900" dirty="0">
              <a:solidFill>
                <a:prstClr val="black"/>
              </a:solidFill>
              <a:latin typeface="Calibri"/>
            </a:endParaRPr>
          </a:p>
        </p:txBody>
      </p:sp>
      <p:sp>
        <p:nvSpPr>
          <p:cNvPr id="7" name="Date Placeholder 6"/>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8" name="Slide Number Placeholder 7"/>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18</a:t>
            </a:fld>
            <a:endParaRPr lang="en-US" dirty="0">
              <a:solidFill>
                <a:prstClr val="black">
                  <a:tint val="75000"/>
                </a:prstClr>
              </a:solidFill>
              <a:latin typeface="Calibri"/>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3156" r="12574" b="58654"/>
          <a:stretch/>
        </p:blipFill>
        <p:spPr>
          <a:xfrm>
            <a:off x="4891351" y="2885072"/>
            <a:ext cx="4234070" cy="2200230"/>
          </a:xfrm>
          <a:prstGeom prst="rect">
            <a:avLst/>
          </a:prstGeom>
        </p:spPr>
      </p:pic>
    </p:spTree>
    <p:extLst>
      <p:ext uri="{BB962C8B-B14F-4D97-AF65-F5344CB8AC3E}">
        <p14:creationId xmlns:p14="http://schemas.microsoft.com/office/powerpoint/2010/main" val="4161064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7068"/>
            <a:ext cx="5972807" cy="638108"/>
          </a:xfrm>
        </p:spPr>
        <p:txBody>
          <a:bodyPr>
            <a:normAutofit/>
          </a:bodyPr>
          <a:lstStyle/>
          <a:p>
            <a:r>
              <a:rPr lang="en-US" b="1" dirty="0">
                <a:solidFill>
                  <a:schemeClr val="bg1"/>
                </a:solidFill>
                <a:ea typeface="ＭＳ Ｐゴシック" charset="-128"/>
              </a:rPr>
              <a:t>Ground Systems Overview </a:t>
            </a:r>
          </a:p>
        </p:txBody>
      </p:sp>
      <p:grpSp>
        <p:nvGrpSpPr>
          <p:cNvPr id="3" name="Group 2"/>
          <p:cNvGrpSpPr/>
          <p:nvPr/>
        </p:nvGrpSpPr>
        <p:grpSpPr>
          <a:xfrm>
            <a:off x="354172" y="1146362"/>
            <a:ext cx="8460258" cy="5382635"/>
            <a:chOff x="761509" y="1074488"/>
            <a:chExt cx="8460258" cy="538263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9259" y="1074488"/>
              <a:ext cx="6271858" cy="5382635"/>
            </a:xfrm>
            <a:prstGeom prst="rect">
              <a:avLst/>
            </a:prstGeom>
          </p:spPr>
        </p:pic>
        <p:cxnSp>
          <p:nvCxnSpPr>
            <p:cNvPr id="6" name="Straight Arrow Connector 5"/>
            <p:cNvCxnSpPr/>
            <p:nvPr/>
          </p:nvCxnSpPr>
          <p:spPr>
            <a:xfrm>
              <a:off x="1584799" y="3810000"/>
              <a:ext cx="1324548" cy="329590"/>
            </a:xfrm>
            <a:prstGeom prst="straightConnector1">
              <a:avLst/>
            </a:prstGeom>
            <a:ln>
              <a:solidFill>
                <a:srgbClr val="15930F"/>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61509" y="3581039"/>
              <a:ext cx="823290" cy="369332"/>
            </a:xfrm>
            <a:prstGeom prst="rect">
              <a:avLst/>
            </a:prstGeom>
            <a:noFill/>
          </p:spPr>
          <p:txBody>
            <a:bodyPr wrap="none" rtlCol="0">
              <a:spAutoFit/>
            </a:bodyPr>
            <a:lstStyle/>
            <a:p>
              <a:r>
                <a:rPr lang="en-US" b="1" dirty="0">
                  <a:solidFill>
                    <a:srgbClr val="15930F"/>
                  </a:solidFill>
                  <a:latin typeface="Calibri"/>
                </a:rPr>
                <a:t>Class C</a:t>
              </a:r>
            </a:p>
          </p:txBody>
        </p:sp>
        <p:grpSp>
          <p:nvGrpSpPr>
            <p:cNvPr id="14" name="Group 13"/>
            <p:cNvGrpSpPr/>
            <p:nvPr/>
          </p:nvGrpSpPr>
          <p:grpSpPr>
            <a:xfrm>
              <a:off x="1322257" y="1869962"/>
              <a:ext cx="2260644" cy="1128494"/>
              <a:chOff x="1322257" y="1869962"/>
              <a:chExt cx="2260644" cy="1128494"/>
            </a:xfrm>
          </p:grpSpPr>
          <p:cxnSp>
            <p:nvCxnSpPr>
              <p:cNvPr id="8" name="Straight Arrow Connector 7"/>
              <p:cNvCxnSpPr/>
              <p:nvPr/>
            </p:nvCxnSpPr>
            <p:spPr>
              <a:xfrm>
                <a:off x="2247073" y="2463319"/>
                <a:ext cx="1335828" cy="295143"/>
              </a:xfrm>
              <a:prstGeom prst="straightConnector1">
                <a:avLst/>
              </a:prstGeom>
              <a:ln>
                <a:solidFill>
                  <a:srgbClr val="15930F"/>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2258353" y="1869962"/>
                <a:ext cx="1324548" cy="428576"/>
              </a:xfrm>
              <a:prstGeom prst="straightConnector1">
                <a:avLst/>
              </a:prstGeom>
              <a:ln>
                <a:solidFill>
                  <a:srgbClr val="15930F"/>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322257" y="2075126"/>
                <a:ext cx="931941" cy="923330"/>
              </a:xfrm>
              <a:prstGeom prst="rect">
                <a:avLst/>
              </a:prstGeom>
              <a:noFill/>
            </p:spPr>
            <p:txBody>
              <a:bodyPr wrap="none" rtlCol="0">
                <a:spAutoFit/>
              </a:bodyPr>
              <a:lstStyle/>
              <a:p>
                <a:r>
                  <a:rPr lang="en-US" b="1" dirty="0">
                    <a:solidFill>
                      <a:srgbClr val="15930F"/>
                    </a:solidFill>
                    <a:latin typeface="Calibri"/>
                  </a:rPr>
                  <a:t>TEMPO </a:t>
                </a:r>
                <a:br>
                  <a:rPr lang="en-US" b="1" dirty="0">
                    <a:solidFill>
                      <a:srgbClr val="15930F"/>
                    </a:solidFill>
                    <a:latin typeface="Calibri"/>
                  </a:rPr>
                </a:br>
                <a:r>
                  <a:rPr lang="en-US" b="1" dirty="0">
                    <a:solidFill>
                      <a:srgbClr val="15930F"/>
                    </a:solidFill>
                    <a:latin typeface="Calibri"/>
                  </a:rPr>
                  <a:t>Mission </a:t>
                </a:r>
                <a:br>
                  <a:rPr lang="en-US" b="1" dirty="0">
                    <a:solidFill>
                      <a:srgbClr val="15930F"/>
                    </a:solidFill>
                    <a:latin typeface="Calibri"/>
                  </a:rPr>
                </a:br>
                <a:r>
                  <a:rPr lang="en-US" b="1" dirty="0">
                    <a:solidFill>
                      <a:srgbClr val="15930F"/>
                    </a:solidFill>
                    <a:latin typeface="Calibri"/>
                  </a:rPr>
                  <a:t>Project</a:t>
                </a:r>
              </a:p>
            </p:txBody>
          </p:sp>
        </p:grpSp>
        <p:grpSp>
          <p:nvGrpSpPr>
            <p:cNvPr id="16" name="Group 15"/>
            <p:cNvGrpSpPr/>
            <p:nvPr/>
          </p:nvGrpSpPr>
          <p:grpSpPr>
            <a:xfrm>
              <a:off x="6420850" y="1917770"/>
              <a:ext cx="2800917" cy="1663269"/>
              <a:chOff x="129821" y="2098811"/>
              <a:chExt cx="2800917" cy="1663269"/>
            </a:xfrm>
          </p:grpSpPr>
          <p:cxnSp>
            <p:nvCxnSpPr>
              <p:cNvPr id="17" name="Straight Arrow Connector 16"/>
              <p:cNvCxnSpPr/>
              <p:nvPr/>
            </p:nvCxnSpPr>
            <p:spPr>
              <a:xfrm flipH="1">
                <a:off x="1135302" y="2479579"/>
                <a:ext cx="521984" cy="1282501"/>
              </a:xfrm>
              <a:prstGeom prst="straightConnector1">
                <a:avLst/>
              </a:prstGeom>
              <a:ln>
                <a:solidFill>
                  <a:srgbClr val="15930F"/>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9" idx="2"/>
              </p:cNvCxnSpPr>
              <p:nvPr/>
            </p:nvCxnSpPr>
            <p:spPr>
              <a:xfrm flipH="1">
                <a:off x="1205862" y="2468143"/>
                <a:ext cx="324418" cy="499837"/>
              </a:xfrm>
              <a:prstGeom prst="straightConnector1">
                <a:avLst/>
              </a:prstGeom>
              <a:ln>
                <a:solidFill>
                  <a:srgbClr val="15930F"/>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29821" y="2098811"/>
                <a:ext cx="2800917" cy="369332"/>
              </a:xfrm>
              <a:prstGeom prst="rect">
                <a:avLst/>
              </a:prstGeom>
              <a:noFill/>
            </p:spPr>
            <p:txBody>
              <a:bodyPr wrap="none" rtlCol="0">
                <a:spAutoFit/>
              </a:bodyPr>
              <a:lstStyle/>
              <a:p>
                <a:r>
                  <a:rPr lang="en-US" b="1" dirty="0">
                    <a:solidFill>
                      <a:srgbClr val="15930F"/>
                    </a:solidFill>
                    <a:latin typeface="Calibri"/>
                  </a:rPr>
                  <a:t>TEMPO Instrument  Project</a:t>
                </a:r>
              </a:p>
            </p:txBody>
          </p:sp>
        </p:grpSp>
      </p:grpSp>
      <p:sp>
        <p:nvSpPr>
          <p:cNvPr id="5" name="Footer Placeholder 4"/>
          <p:cNvSpPr>
            <a:spLocks noGrp="1"/>
          </p:cNvSpPr>
          <p:nvPr>
            <p:ph type="ftr" sz="quarter" idx="4294967295"/>
          </p:nvPr>
        </p:nvSpPr>
        <p:spPr>
          <a:xfrm>
            <a:off x="2429657" y="6549634"/>
            <a:ext cx="4058631" cy="365125"/>
          </a:xfrm>
          <a:prstGeom prst="rect">
            <a:avLst/>
          </a:prstGeom>
        </p:spPr>
        <p:txBody>
          <a:bodyPr/>
          <a:lstStyle/>
          <a:p>
            <a:r>
              <a:rPr lang="en-US">
                <a:solidFill>
                  <a:prstClr val="black">
                    <a:tint val="75000"/>
                  </a:prstClr>
                </a:solidFill>
                <a:latin typeface="Calibri"/>
              </a:rPr>
              <a:t>TEMPO Ground Systems: Instrument Operations Center (IOC)</a:t>
            </a:r>
            <a:endParaRPr lang="en-US" dirty="0">
              <a:solidFill>
                <a:prstClr val="black">
                  <a:tint val="75000"/>
                </a:prstClr>
              </a:solidFill>
              <a:latin typeface="Calibri"/>
            </a:endParaRPr>
          </a:p>
        </p:txBody>
      </p:sp>
    </p:spTree>
    <p:extLst>
      <p:ext uri="{BB962C8B-B14F-4D97-AF65-F5344CB8AC3E}">
        <p14:creationId xmlns:p14="http://schemas.microsoft.com/office/powerpoint/2010/main" val="501291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4375" y="12473"/>
            <a:ext cx="5973763" cy="960120"/>
          </a:xfrm>
        </p:spPr>
        <p:txBody>
          <a:bodyPr/>
          <a:lstStyle/>
          <a:p>
            <a:pPr fontAlgn="auto">
              <a:spcAft>
                <a:spcPts val="0"/>
              </a:spcAft>
              <a:defRPr/>
            </a:pPr>
            <a:r>
              <a:rPr lang="en-US" b="1" dirty="0">
                <a:solidFill>
                  <a:schemeClr val="bg1">
                    <a:lumMod val="85000"/>
                  </a:schemeClr>
                </a:solidFill>
                <a:ea typeface="ＭＳ Ｐゴシック" charset="-128"/>
              </a:rPr>
              <a:t>Hourly atmospheric pollution from geostationary Earth orbit</a:t>
            </a:r>
            <a:br>
              <a:rPr lang="en-US" b="1" dirty="0">
                <a:solidFill>
                  <a:schemeClr val="bg1">
                    <a:lumMod val="85000"/>
                  </a:schemeClr>
                </a:solidFill>
                <a:ea typeface="ＭＳ Ｐゴシック" charset="-128"/>
              </a:rPr>
            </a:br>
            <a:endParaRPr lang="en-US" dirty="0">
              <a:solidFill>
                <a:schemeClr val="bg1">
                  <a:lumMod val="85000"/>
                </a:schemeClr>
              </a:solidFill>
              <a:ea typeface="+mj-ea"/>
            </a:endParaRPr>
          </a:p>
        </p:txBody>
      </p:sp>
      <p:pic>
        <p:nvPicPr>
          <p:cNvPr id="727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537" y="1019175"/>
            <a:ext cx="3748087" cy="500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1"/>
          <p:cNvSpPr/>
          <p:nvPr/>
        </p:nvSpPr>
        <p:spPr>
          <a:xfrm>
            <a:off x="20315" y="1134561"/>
            <a:ext cx="5456238" cy="5198747"/>
          </a:xfrm>
          <a:prstGeom prst="rect">
            <a:avLst/>
          </a:prstGeom>
        </p:spPr>
        <p:txBody>
          <a:bodyPr lIns="91326" tIns="45664" rIns="91326" bIns="45664">
            <a:spAutoFit/>
          </a:bodyPr>
          <a:lstStyle/>
          <a:p>
            <a:pPr defTabSz="456633">
              <a:spcBef>
                <a:spcPts val="100"/>
              </a:spcBef>
              <a:defRPr/>
            </a:pPr>
            <a:r>
              <a:rPr lang="en-US" sz="1300" b="1" dirty="0">
                <a:solidFill>
                  <a:srgbClr val="1F497D"/>
                </a:solidFill>
                <a:latin typeface="Arial"/>
                <a:ea typeface="ＭＳ Ｐゴシック" charset="0"/>
                <a:cs typeface="Arial"/>
              </a:rPr>
              <a:t>PI:</a:t>
            </a:r>
            <a:r>
              <a:rPr lang="en-US" sz="1300" dirty="0">
                <a:solidFill>
                  <a:srgbClr val="1F497D"/>
                </a:solidFill>
                <a:latin typeface="Arial"/>
                <a:ea typeface="ＭＳ Ｐゴシック" charset="0"/>
                <a:cs typeface="Arial"/>
              </a:rPr>
              <a:t> </a:t>
            </a:r>
            <a:r>
              <a:rPr lang="en-US" sz="1300" dirty="0">
                <a:solidFill>
                  <a:prstClr val="black"/>
                </a:solidFill>
                <a:latin typeface="Arial"/>
                <a:ea typeface="ＭＳ Ｐゴシック" charset="0"/>
                <a:cs typeface="Arial"/>
              </a:rPr>
              <a:t>Kelly Chance, Smithsonian Astrophysical Observatory</a:t>
            </a:r>
          </a:p>
          <a:p>
            <a:pPr defTabSz="456633">
              <a:spcBef>
                <a:spcPts val="100"/>
              </a:spcBef>
              <a:defRPr/>
            </a:pPr>
            <a:r>
              <a:rPr lang="en-US" sz="1300" b="1" dirty="0">
                <a:solidFill>
                  <a:srgbClr val="1F497D"/>
                </a:solidFill>
                <a:latin typeface="Arial"/>
                <a:ea typeface="ＭＳ Ｐゴシック" charset="0"/>
                <a:cs typeface="Arial"/>
              </a:rPr>
              <a:t>Instrument Development: </a:t>
            </a:r>
            <a:r>
              <a:rPr lang="en-US" sz="1300" dirty="0">
                <a:solidFill>
                  <a:srgbClr val="000000"/>
                </a:solidFill>
                <a:latin typeface="Arial"/>
                <a:ea typeface="ＭＳ Ｐゴシック" charset="0"/>
                <a:cs typeface="Arial"/>
              </a:rPr>
              <a:t>Ball Aerospace</a:t>
            </a:r>
          </a:p>
          <a:p>
            <a:pPr defTabSz="456633">
              <a:spcBef>
                <a:spcPts val="100"/>
              </a:spcBef>
              <a:defRPr/>
            </a:pPr>
            <a:r>
              <a:rPr lang="en-US" sz="1300" b="1" dirty="0">
                <a:solidFill>
                  <a:srgbClr val="1F497D"/>
                </a:solidFill>
                <a:latin typeface="Arial"/>
                <a:ea typeface="ＭＳ Ｐゴシック" charset="0"/>
                <a:cs typeface="Arial"/>
              </a:rPr>
              <a:t>Project Management: </a:t>
            </a:r>
            <a:r>
              <a:rPr lang="en-US" sz="1300" dirty="0">
                <a:solidFill>
                  <a:srgbClr val="000000"/>
                </a:solidFill>
                <a:latin typeface="Arial"/>
                <a:ea typeface="ＭＳ Ｐゴシック" charset="0"/>
                <a:cs typeface="Arial"/>
              </a:rPr>
              <a:t>NASA LaRC</a:t>
            </a:r>
          </a:p>
          <a:p>
            <a:pPr defTabSz="456633">
              <a:spcBef>
                <a:spcPts val="100"/>
              </a:spcBef>
              <a:defRPr/>
            </a:pPr>
            <a:r>
              <a:rPr lang="en-US" sz="1300" b="1" dirty="0">
                <a:solidFill>
                  <a:srgbClr val="1F497D"/>
                </a:solidFill>
                <a:latin typeface="Arial"/>
                <a:ea typeface="ＭＳ Ｐゴシック" charset="0"/>
                <a:cs typeface="Arial"/>
              </a:rPr>
              <a:t>Other Institutions: </a:t>
            </a:r>
            <a:r>
              <a:rPr lang="en-US" sz="1300" dirty="0">
                <a:solidFill>
                  <a:srgbClr val="000000"/>
                </a:solidFill>
                <a:latin typeface="Arial"/>
                <a:ea typeface="ＭＳ Ｐゴシック" charset="0"/>
                <a:cs typeface="Arial"/>
              </a:rPr>
              <a:t>NASA GSFC, NOAA, EPA, NCAR, Harvard, UC Berkeley, St. Louis U, U Alabama Huntsville, U Nebraska, RT Solutions, Carr Astronautics</a:t>
            </a:r>
          </a:p>
          <a:p>
            <a:pPr defTabSz="456633">
              <a:spcBef>
                <a:spcPts val="100"/>
              </a:spcBef>
              <a:defRPr/>
            </a:pPr>
            <a:r>
              <a:rPr lang="en-US" sz="1300" b="1" dirty="0">
                <a:solidFill>
                  <a:srgbClr val="1F497D"/>
                </a:solidFill>
                <a:latin typeface="Arial"/>
                <a:ea typeface="ＭＳ Ｐゴシック" charset="0"/>
                <a:cs typeface="Arial"/>
              </a:rPr>
              <a:t>International collaboration:</a:t>
            </a:r>
            <a:r>
              <a:rPr lang="en-US" sz="1300" dirty="0">
                <a:solidFill>
                  <a:prstClr val="black">
                    <a:lumMod val="95000"/>
                    <a:lumOff val="5000"/>
                  </a:prstClr>
                </a:solidFill>
                <a:latin typeface="Arial"/>
                <a:ea typeface="ＭＳ Ｐゴシック" charset="0"/>
                <a:cs typeface="Arial"/>
              </a:rPr>
              <a:t> Mexico, Canada, Cuba, Korea, U.K.,</a:t>
            </a:r>
          </a:p>
          <a:p>
            <a:pPr defTabSz="456633">
              <a:spcBef>
                <a:spcPts val="100"/>
              </a:spcBef>
              <a:defRPr/>
            </a:pPr>
            <a:r>
              <a:rPr lang="en-US" sz="1300" dirty="0">
                <a:solidFill>
                  <a:prstClr val="black">
                    <a:lumMod val="95000"/>
                    <a:lumOff val="5000"/>
                  </a:prstClr>
                </a:solidFill>
                <a:latin typeface="Arial"/>
                <a:ea typeface="ＭＳ Ｐゴシック" charset="0"/>
                <a:cs typeface="Arial"/>
              </a:rPr>
              <a:t>ESA, </a:t>
            </a:r>
            <a:r>
              <a:rPr lang="en-US" sz="1300" dirty="0">
                <a:solidFill>
                  <a:srgbClr val="000000"/>
                </a:solidFill>
                <a:latin typeface="Arial"/>
                <a:ea typeface="ＭＳ Ｐゴシック" charset="0"/>
                <a:cs typeface="Arial"/>
              </a:rPr>
              <a:t>Spain</a:t>
            </a:r>
          </a:p>
          <a:p>
            <a:pPr marL="118919" indent="-118919" defTabSz="456633">
              <a:spcBef>
                <a:spcPts val="1300"/>
              </a:spcBef>
              <a:defRPr/>
            </a:pPr>
            <a:r>
              <a:rPr lang="en-US" sz="1300" b="1" dirty="0">
                <a:solidFill>
                  <a:srgbClr val="1F497D"/>
                </a:solidFill>
                <a:latin typeface="Arial"/>
                <a:ea typeface="ＭＳ Ｐゴシック" charset="0"/>
                <a:cs typeface="Arial"/>
              </a:rPr>
              <a:t>Selected Nov. 2012 as NASA’s first Earth Venture Instrument</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Instrument delivery March 2018</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NASA will arrange hosting on commercial geostationary communications satellite with launch expected NET 2019</a:t>
            </a:r>
          </a:p>
          <a:p>
            <a:pPr marL="118919" indent="-118919" defTabSz="456633">
              <a:spcBef>
                <a:spcPts val="1300"/>
              </a:spcBef>
              <a:defRPr/>
            </a:pPr>
            <a:r>
              <a:rPr lang="en-US" sz="1300" b="1" dirty="0">
                <a:solidFill>
                  <a:srgbClr val="1F497D"/>
                </a:solidFill>
                <a:latin typeface="Arial"/>
                <a:ea typeface="ＭＳ Ｐゴシック" charset="0"/>
                <a:cs typeface="Arial"/>
              </a:rPr>
              <a:t>Provides hourly daylight observations to capture rapidly varying emissions &amp; chemistry important for air quality</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UV/visible grating spectrometer to measure key elements in tropospheric ozone and aerosol pollution</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Distinguishes boundary layer from free tropospheric &amp; stratospheric ozone</a:t>
            </a:r>
          </a:p>
          <a:p>
            <a:pPr marL="118919" indent="-118919" defTabSz="456633">
              <a:spcBef>
                <a:spcPts val="1300"/>
              </a:spcBef>
              <a:defRPr/>
            </a:pPr>
            <a:r>
              <a:rPr lang="en-US" sz="1300" b="1" dirty="0">
                <a:solidFill>
                  <a:srgbClr val="1F497D"/>
                </a:solidFill>
                <a:latin typeface="Arial"/>
                <a:ea typeface="ＭＳ Ｐゴシック" charset="0"/>
                <a:cs typeface="Arial"/>
              </a:rPr>
              <a:t>Aligned with Earth Science Decadal Survey recommendations</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Makes many of the GEO-CAPE atmosphere measurements </a:t>
            </a:r>
          </a:p>
          <a:p>
            <a:pPr marL="228316" lvl="1" indent="-109403" defTabSz="456633">
              <a:spcBef>
                <a:spcPts val="200"/>
              </a:spcBef>
              <a:buFont typeface="Arial" pitchFamily="34" charset="0"/>
              <a:buChar char="•"/>
              <a:defRPr/>
            </a:pPr>
            <a:r>
              <a:rPr lang="en-US" sz="1300" dirty="0">
                <a:solidFill>
                  <a:prstClr val="black"/>
                </a:solidFill>
                <a:latin typeface="Arial"/>
                <a:ea typeface="ＭＳ Ｐゴシック" charset="0"/>
                <a:cs typeface="Arial"/>
              </a:rPr>
              <a:t>Responds to the phased implementation recommendation of GEO-CAPE mission design team</a:t>
            </a:r>
          </a:p>
        </p:txBody>
      </p:sp>
      <p:sp>
        <p:nvSpPr>
          <p:cNvPr id="9" name="Rectangle 8"/>
          <p:cNvSpPr/>
          <p:nvPr/>
        </p:nvSpPr>
        <p:spPr>
          <a:xfrm>
            <a:off x="613089" y="6480365"/>
            <a:ext cx="8005763" cy="307975"/>
          </a:xfrm>
          <a:prstGeom prst="rect">
            <a:avLst/>
          </a:prstGeom>
        </p:spPr>
        <p:txBody>
          <a:bodyPr lIns="91326" tIns="45664" rIns="91326" bIns="45664">
            <a:spAutoFit/>
          </a:bodyPr>
          <a:lstStyle/>
          <a:p>
            <a:pPr marL="118919" lvl="1" indent="-118919" algn="ctr" defTabSz="456633">
              <a:spcBef>
                <a:spcPts val="700"/>
              </a:spcBef>
              <a:defRPr/>
            </a:pPr>
            <a:r>
              <a:rPr lang="en-US" sz="1400" b="1" dirty="0">
                <a:solidFill>
                  <a:srgbClr val="1F497D"/>
                </a:solidFill>
                <a:latin typeface="Arial"/>
                <a:ea typeface="ＭＳ Ｐゴシック" charset="0"/>
                <a:cs typeface="Arial"/>
              </a:rPr>
              <a:t>North American component of an international constellation for air quality observations</a:t>
            </a:r>
          </a:p>
        </p:txBody>
      </p:sp>
      <p:sp>
        <p:nvSpPr>
          <p:cNvPr id="3" name="Date Placeholder 2"/>
          <p:cNvSpPr>
            <a:spLocks noGrp="1"/>
          </p:cNvSpPr>
          <p:nvPr>
            <p:ph type="dt" sz="half" idx="10"/>
          </p:nvPr>
        </p:nvSpPr>
        <p:spPr/>
        <p:txBody>
          <a:bodyPr/>
          <a:lstStyle/>
          <a:p>
            <a:pPr>
              <a:defRPr/>
            </a:pPr>
            <a:r>
              <a:rPr lang="en-US"/>
              <a:t>4/10/17</a:t>
            </a:r>
            <a:endParaRPr lang="en-US" dirty="0"/>
          </a:p>
        </p:txBody>
      </p:sp>
      <p:sp>
        <p:nvSpPr>
          <p:cNvPr id="5" name="Slide Number Placeholder 4"/>
          <p:cNvSpPr>
            <a:spLocks noGrp="1"/>
          </p:cNvSpPr>
          <p:nvPr>
            <p:ph type="sldNum" sz="quarter" idx="12"/>
          </p:nvPr>
        </p:nvSpPr>
        <p:spPr/>
        <p:txBody>
          <a:bodyPr/>
          <a:lstStyle/>
          <a:p>
            <a:pPr>
              <a:defRPr/>
            </a:pPr>
            <a:fld id="{464442FC-C654-E44A-A663-725279F4C8FF}" type="slidenum">
              <a:rPr lang="en-US" smtClean="0"/>
              <a:pPr>
                <a:defRPr/>
              </a:pPr>
              <a:t>2</a:t>
            </a:fld>
            <a:endParaRPr lang="en-US" dirty="0"/>
          </a:p>
        </p:txBody>
      </p:sp>
    </p:spTree>
    <p:extLst>
      <p:ext uri="{BB962C8B-B14F-4D97-AF65-F5344CB8AC3E}">
        <p14:creationId xmlns:p14="http://schemas.microsoft.com/office/powerpoint/2010/main" val="37246534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lstStyle/>
          <a:p>
            <a:r>
              <a:rPr lang="en-US" b="1" dirty="0">
                <a:solidFill>
                  <a:schemeClr val="bg1"/>
                </a:solidFill>
                <a:ea typeface="ＭＳ Ｐゴシック" charset="-128"/>
              </a:rPr>
              <a:t>Science data processing center (SDPC) overview</a:t>
            </a:r>
          </a:p>
        </p:txBody>
      </p:sp>
      <p:sp>
        <p:nvSpPr>
          <p:cNvPr id="9" name="TextBox 8"/>
          <p:cNvSpPr txBox="1"/>
          <p:nvPr/>
        </p:nvSpPr>
        <p:spPr>
          <a:xfrm>
            <a:off x="443716" y="6731779"/>
            <a:ext cx="184666" cy="369332"/>
          </a:xfrm>
          <a:prstGeom prst="rect">
            <a:avLst/>
          </a:prstGeom>
          <a:noFill/>
        </p:spPr>
        <p:txBody>
          <a:bodyPr wrap="none" rtlCol="0">
            <a:spAutoFit/>
          </a:bodyPr>
          <a:lstStyle/>
          <a:p>
            <a:endParaRPr lang="en-US" dirty="0"/>
          </a:p>
        </p:txBody>
      </p:sp>
      <p:pic>
        <p:nvPicPr>
          <p:cNvPr id="3" name="Picture 2" descr="SDPC_peer_review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3617"/>
            <a:ext cx="8817429" cy="4180058"/>
          </a:xfrm>
          <a:prstGeom prst="rect">
            <a:avLst/>
          </a:prstGeom>
        </p:spPr>
      </p:pic>
      <p:sp>
        <p:nvSpPr>
          <p:cNvPr id="6" name="TextBox 5"/>
          <p:cNvSpPr txBox="1"/>
          <p:nvPr/>
        </p:nvSpPr>
        <p:spPr>
          <a:xfrm>
            <a:off x="1" y="5223674"/>
            <a:ext cx="9307286" cy="1631216"/>
          </a:xfrm>
          <a:prstGeom prst="rect">
            <a:avLst/>
          </a:prstGeom>
          <a:noFill/>
        </p:spPr>
        <p:txBody>
          <a:bodyPr wrap="square" rtlCol="0">
            <a:spAutoFit/>
          </a:bodyPr>
          <a:lstStyle/>
          <a:p>
            <a:pPr marL="285750" indent="-285750">
              <a:buFont typeface="Arial"/>
              <a:buChar char="•"/>
            </a:pPr>
            <a:r>
              <a:rPr lang="en-US" sz="2000" dirty="0"/>
              <a:t>Prototype to production iterative development</a:t>
            </a:r>
          </a:p>
          <a:p>
            <a:pPr marL="285750" indent="-285750">
              <a:buFont typeface="Arial"/>
              <a:buChar char="•"/>
            </a:pPr>
            <a:r>
              <a:rPr lang="en-US" sz="2000" dirty="0"/>
              <a:t>L1/L2 science data formats specified. netCDF4/HDF-5 I/O &amp; error libraries were built.</a:t>
            </a:r>
          </a:p>
          <a:p>
            <a:pPr marL="285750" indent="-285750">
              <a:buFont typeface="Arial"/>
              <a:buChar char="•"/>
            </a:pPr>
            <a:r>
              <a:rPr lang="en-US" sz="2000" dirty="0"/>
              <a:t>Cloud, total ozone, &amp; trace gas code adapted and tested with TEMPO I/O and errors.</a:t>
            </a:r>
          </a:p>
          <a:p>
            <a:pPr marL="285750" indent="-285750">
              <a:buFont typeface="Arial"/>
              <a:buChar char="•"/>
            </a:pPr>
            <a:r>
              <a:rPr lang="en-US" sz="2000" dirty="0"/>
              <a:t>Ozone profile (UV) adapted.</a:t>
            </a:r>
          </a:p>
          <a:p>
            <a:pPr marL="285750" indent="-285750">
              <a:buFont typeface="Arial"/>
              <a:buChar char="•"/>
            </a:pPr>
            <a:r>
              <a:rPr lang="en-US" sz="2000" dirty="0"/>
              <a:t>L0-L1 algorithm is being developed</a:t>
            </a:r>
          </a:p>
        </p:txBody>
      </p:sp>
    </p:spTree>
    <p:extLst>
      <p:ext uri="{BB962C8B-B14F-4D97-AF65-F5344CB8AC3E}">
        <p14:creationId xmlns:p14="http://schemas.microsoft.com/office/powerpoint/2010/main" val="1465014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L0-1 Processor Overview</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97" y="1067371"/>
            <a:ext cx="6860672" cy="5195871"/>
          </a:xfrm>
          <a:prstGeom prst="rect">
            <a:avLst/>
          </a:prstGeom>
        </p:spPr>
      </p:pic>
      <p:sp>
        <p:nvSpPr>
          <p:cNvPr id="9" name="TextBox 8"/>
          <p:cNvSpPr txBox="1"/>
          <p:nvPr/>
        </p:nvSpPr>
        <p:spPr>
          <a:xfrm>
            <a:off x="9308353" y="4915647"/>
            <a:ext cx="184666" cy="369332"/>
          </a:xfrm>
          <a:prstGeom prst="rect">
            <a:avLst/>
          </a:prstGeom>
          <a:noFill/>
        </p:spPr>
        <p:txBody>
          <a:bodyPr wrap="none" rtlCol="0">
            <a:spAutoFit/>
          </a:bodyPr>
          <a:lstStyle/>
          <a:p>
            <a:endParaRPr lang="en-US">
              <a:solidFill>
                <a:prstClr val="black"/>
              </a:solidFill>
              <a:latin typeface="Calibri"/>
            </a:endParaRPr>
          </a:p>
        </p:txBody>
      </p:sp>
      <p:pic>
        <p:nvPicPr>
          <p:cNvPr id="10" name="Picture 9" descr="L0_arch_ke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5909" y="6233483"/>
            <a:ext cx="4114800" cy="698500"/>
          </a:xfrm>
          <a:prstGeom prst="rect">
            <a:avLst/>
          </a:prstGeom>
        </p:spPr>
      </p:pic>
      <p:sp>
        <p:nvSpPr>
          <p:cNvPr id="12" name="TextBox 11"/>
          <p:cNvSpPr txBox="1"/>
          <p:nvPr/>
        </p:nvSpPr>
        <p:spPr>
          <a:xfrm>
            <a:off x="5740708" y="6218009"/>
            <a:ext cx="3403291" cy="584776"/>
          </a:xfrm>
          <a:prstGeom prst="rect">
            <a:avLst/>
          </a:prstGeom>
          <a:noFill/>
        </p:spPr>
        <p:txBody>
          <a:bodyPr wrap="square" rtlCol="0">
            <a:spAutoFit/>
          </a:bodyPr>
          <a:lstStyle/>
          <a:p>
            <a:r>
              <a:rPr lang="en-US" sz="1600" b="1" dirty="0">
                <a:solidFill>
                  <a:prstClr val="black"/>
                </a:solidFill>
                <a:latin typeface="Arial"/>
                <a:cs typeface="Arial"/>
              </a:rPr>
              <a:t>Requirements from SDPCRD [</a:t>
            </a:r>
            <a:r>
              <a:rPr lang="en-US" sz="1600" b="1" dirty="0">
                <a:solidFill>
                  <a:srgbClr val="000000"/>
                </a:solidFill>
                <a:latin typeface="Calibri"/>
              </a:rPr>
              <a:t>TEMPO-09-0003</a:t>
            </a:r>
            <a:r>
              <a:rPr lang="en-US" sz="1600" b="1" dirty="0">
                <a:solidFill>
                  <a:prstClr val="black"/>
                </a:solidFill>
                <a:latin typeface="Arial"/>
                <a:cs typeface="Arial"/>
              </a:rPr>
              <a:t>] labeled as 4.X.X</a:t>
            </a:r>
          </a:p>
        </p:txBody>
      </p:sp>
      <p:sp>
        <p:nvSpPr>
          <p:cNvPr id="7" name="TextBox 6"/>
          <p:cNvSpPr txBox="1"/>
          <p:nvPr/>
        </p:nvSpPr>
        <p:spPr>
          <a:xfrm>
            <a:off x="6791739" y="1420747"/>
            <a:ext cx="2352261" cy="4355038"/>
          </a:xfrm>
          <a:prstGeom prst="rect">
            <a:avLst/>
          </a:prstGeom>
          <a:noFill/>
        </p:spPr>
        <p:txBody>
          <a:bodyPr wrap="square" rtlCol="0">
            <a:spAutoFit/>
          </a:bodyPr>
          <a:lstStyle/>
          <a:p>
            <a:pPr indent="228600" defTabSz="456633">
              <a:spcBef>
                <a:spcPts val="600"/>
              </a:spcBef>
              <a:buFont typeface="Wingdings" charset="2"/>
              <a:buChar char="§"/>
            </a:pPr>
            <a:r>
              <a:rPr lang="en-US" sz="2200" b="1" dirty="0">
                <a:solidFill>
                  <a:srgbClr val="000090"/>
                </a:solidFill>
                <a:latin typeface="Arial Narrow"/>
                <a:ea typeface="ＭＳ Ｐゴシック" charset="0"/>
                <a:cs typeface="Arial Narrow"/>
              </a:rPr>
              <a:t>Heritages from: OMI, TROPOMI, OMPS, GOME/GOME-2, GEOTASO</a:t>
            </a:r>
          </a:p>
          <a:p>
            <a:pPr defTabSz="456633">
              <a:spcBef>
                <a:spcPts val="600"/>
              </a:spcBef>
            </a:pPr>
            <a:endParaRPr lang="en-US" sz="2200" b="1" dirty="0">
              <a:solidFill>
                <a:srgbClr val="000090"/>
              </a:solidFill>
              <a:latin typeface="Arial Narrow"/>
              <a:ea typeface="ＭＳ Ｐゴシック" charset="0"/>
              <a:cs typeface="Arial Narrow"/>
            </a:endParaRPr>
          </a:p>
          <a:p>
            <a:pPr indent="228600" defTabSz="456633">
              <a:spcBef>
                <a:spcPts val="600"/>
              </a:spcBef>
              <a:buFont typeface="Wingdings" charset="2"/>
              <a:buChar char="§"/>
            </a:pPr>
            <a:r>
              <a:rPr lang="en-US" sz="2200" b="1" dirty="0">
                <a:solidFill>
                  <a:srgbClr val="000090"/>
                </a:solidFill>
                <a:latin typeface="Arial Narrow"/>
                <a:ea typeface="ＭＳ Ｐゴシック" charset="0"/>
                <a:cs typeface="Arial Narrow"/>
              </a:rPr>
              <a:t>TEMPO specifics</a:t>
            </a:r>
          </a:p>
          <a:p>
            <a:pPr marL="91440" lvl="1" indent="228600">
              <a:spcBef>
                <a:spcPts val="600"/>
              </a:spcBef>
              <a:buFont typeface="Wingdings" charset="2"/>
              <a:buChar char="Ø"/>
            </a:pPr>
            <a:r>
              <a:rPr lang="en-US" sz="2000" b="1" dirty="0">
                <a:solidFill>
                  <a:srgbClr val="0000FF"/>
                </a:solidFill>
                <a:latin typeface="Arial Narrow"/>
                <a:cs typeface="Arial Narrow"/>
              </a:rPr>
              <a:t>INR (geo-location) by Carr Astronautics</a:t>
            </a:r>
          </a:p>
          <a:p>
            <a:pPr marL="91440" lvl="1" indent="228600">
              <a:spcBef>
                <a:spcPts val="600"/>
              </a:spcBef>
              <a:buFont typeface="Wingdings" charset="2"/>
              <a:buChar char="Ø"/>
            </a:pPr>
            <a:r>
              <a:rPr lang="en-US" sz="2000" b="1" dirty="0">
                <a:solidFill>
                  <a:srgbClr val="0000FF"/>
                </a:solidFill>
                <a:latin typeface="Arial Narrow"/>
                <a:cs typeface="Arial Narrow"/>
              </a:rPr>
              <a:t>T-dependent dark current correction</a:t>
            </a:r>
          </a:p>
          <a:p>
            <a:pPr marL="91440" lvl="1" indent="228600">
              <a:spcBef>
                <a:spcPts val="600"/>
              </a:spcBef>
              <a:buFont typeface="Wingdings" charset="2"/>
              <a:buChar char="Ø"/>
            </a:pPr>
            <a:r>
              <a:rPr lang="en-US" sz="2000" b="1" dirty="0">
                <a:solidFill>
                  <a:srgbClr val="0000FF"/>
                </a:solidFill>
                <a:latin typeface="Arial Narrow"/>
                <a:cs typeface="Arial Narrow"/>
              </a:rPr>
              <a:t>Polarization correction</a:t>
            </a:r>
          </a:p>
        </p:txBody>
      </p:sp>
    </p:spTree>
    <p:extLst>
      <p:ext uri="{BB962C8B-B14F-4D97-AF65-F5344CB8AC3E}">
        <p14:creationId xmlns:p14="http://schemas.microsoft.com/office/powerpoint/2010/main" val="1626181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7443" y="2286000"/>
            <a:ext cx="6758699" cy="4618521"/>
            <a:chOff x="1042736" y="1846352"/>
            <a:chExt cx="6972245" cy="4405026"/>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736" y="1846352"/>
              <a:ext cx="6972245" cy="4285933"/>
            </a:xfrm>
            <a:prstGeom prst="rect">
              <a:avLst/>
            </a:prstGeom>
            <a:noFill/>
            <a:ln>
              <a:noFill/>
            </a:ln>
          </p:spPr>
        </p:pic>
        <p:sp>
          <p:nvSpPr>
            <p:cNvPr id="5" name="TextBox 4"/>
            <p:cNvSpPr txBox="1"/>
            <p:nvPr/>
          </p:nvSpPr>
          <p:spPr>
            <a:xfrm>
              <a:off x="4275221" y="5943601"/>
              <a:ext cx="1272977" cy="307777"/>
            </a:xfrm>
            <a:prstGeom prst="rect">
              <a:avLst/>
            </a:prstGeom>
            <a:noFill/>
          </p:spPr>
          <p:txBody>
            <a:bodyPr wrap="none" rtlCol="0">
              <a:spAutoFit/>
            </a:bodyPr>
            <a:lstStyle/>
            <a:p>
              <a:r>
                <a:rPr lang="en-US" sz="1400" dirty="0">
                  <a:solidFill>
                    <a:prstClr val="black"/>
                  </a:solidFill>
                  <a:latin typeface="Calibri"/>
                </a:rPr>
                <a:t>(or GOES-NOP)</a:t>
              </a:r>
            </a:p>
          </p:txBody>
        </p:sp>
      </p:grpSp>
      <p:sp>
        <p:nvSpPr>
          <p:cNvPr id="9" name="Title 3"/>
          <p:cNvSpPr txBox="1">
            <a:spLocks/>
          </p:cNvSpPr>
          <p:nvPr/>
        </p:nvSpPr>
        <p:spPr>
          <a:xfrm>
            <a:off x="1649086" y="44248"/>
            <a:ext cx="6782552" cy="922946"/>
          </a:xfrm>
          <a:prstGeom prst="rect">
            <a:avLst/>
          </a:prstGeom>
        </p:spPr>
        <p:txBody>
          <a:bodyPr vert="horz" lIns="91440" tIns="45720" rIns="91440" bIns="45720" rtlCol="0" anchor="ctr">
            <a:normAutofit fontScale="82500" lnSpcReduction="10000"/>
          </a:bodyPr>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r>
              <a:rPr lang="en-US" sz="3200" dirty="0"/>
              <a:t>Image Navigation and Registration (INR)</a:t>
            </a:r>
            <a:br>
              <a:rPr lang="en-US" sz="3200" dirty="0"/>
            </a:br>
            <a:r>
              <a:rPr lang="en-US" sz="3200" dirty="0"/>
              <a:t> L0_inrprep, L0_inr</a:t>
            </a:r>
          </a:p>
        </p:txBody>
      </p:sp>
      <p:sp useBgFill="1">
        <p:nvSpPr>
          <p:cNvPr id="10" name="TextBox 9"/>
          <p:cNvSpPr txBox="1"/>
          <p:nvPr/>
        </p:nvSpPr>
        <p:spPr>
          <a:xfrm>
            <a:off x="-6499" y="6360046"/>
            <a:ext cx="3329993" cy="430887"/>
          </a:xfrm>
          <a:prstGeom prst="rect">
            <a:avLst/>
          </a:prstGeom>
        </p:spPr>
        <p:txBody>
          <a:bodyPr wrap="square" rtlCol="0">
            <a:spAutoFit/>
          </a:bodyPr>
          <a:lstStyle/>
          <a:p>
            <a:r>
              <a:rPr lang="en-US" sz="2200" b="1" dirty="0"/>
              <a:t>INR System Block Diagram</a:t>
            </a:r>
          </a:p>
        </p:txBody>
      </p:sp>
      <p:sp>
        <p:nvSpPr>
          <p:cNvPr id="11" name="TextBox 10"/>
          <p:cNvSpPr txBox="1"/>
          <p:nvPr/>
        </p:nvSpPr>
        <p:spPr>
          <a:xfrm>
            <a:off x="0" y="976271"/>
            <a:ext cx="9144000" cy="1754327"/>
          </a:xfrm>
          <a:prstGeom prst="rect">
            <a:avLst/>
          </a:prstGeom>
          <a:noFill/>
        </p:spPr>
        <p:txBody>
          <a:bodyPr wrap="square" rtlCol="0">
            <a:spAutoFit/>
          </a:bodyPr>
          <a:lstStyle/>
          <a:p>
            <a:pPr marL="342900" indent="-342900" defTabSz="456633">
              <a:buClr>
                <a:schemeClr val="tx1"/>
              </a:buClr>
              <a:buFont typeface="Wingdings" charset="2"/>
              <a:buChar char="q"/>
            </a:pPr>
            <a:r>
              <a:rPr lang="en-US" sz="2200" b="1" dirty="0">
                <a:solidFill>
                  <a:srgbClr val="000090"/>
                </a:solidFill>
                <a:latin typeface="Arial"/>
                <a:ea typeface="ＭＳ Ｐゴシック" charset="0"/>
                <a:cs typeface="Arial"/>
              </a:rPr>
              <a:t>L0_inrprep: add spacecraft position &amp; scan mirror orientation</a:t>
            </a:r>
          </a:p>
          <a:p>
            <a:pPr marL="342900" indent="-342900" defTabSz="456633">
              <a:buClr>
                <a:schemeClr val="tx1"/>
              </a:buClr>
              <a:buFont typeface="Wingdings" charset="2"/>
              <a:buChar char="q"/>
            </a:pPr>
            <a:r>
              <a:rPr lang="en-US" sz="2200" b="1" dirty="0">
                <a:solidFill>
                  <a:srgbClr val="000090"/>
                </a:solidFill>
                <a:latin typeface="Arial"/>
                <a:ea typeface="ＭＳ Ｐゴシック" charset="0"/>
                <a:cs typeface="Arial"/>
              </a:rPr>
              <a:t>L0_inr: provide geo-location coordinates to all spatial pixels by transferring GOES geo-location accuracy to TEMPO, calculate viewing geometry</a:t>
            </a:r>
          </a:p>
          <a:p>
            <a:pPr lvl="1"/>
            <a:endParaRPr lang="en-US" sz="2000" b="1" dirty="0">
              <a:solidFill>
                <a:prstClr val="black"/>
              </a:solidFill>
              <a:latin typeface="Arial"/>
              <a:cs typeface="Arial"/>
            </a:endParaRPr>
          </a:p>
        </p:txBody>
      </p:sp>
      <p:sp>
        <p:nvSpPr>
          <p:cNvPr id="12" name="TextBox 11"/>
          <p:cNvSpPr txBox="1"/>
          <p:nvPr/>
        </p:nvSpPr>
        <p:spPr>
          <a:xfrm>
            <a:off x="6876142" y="2575448"/>
            <a:ext cx="2267859" cy="3708708"/>
          </a:xfrm>
          <a:prstGeom prst="rect">
            <a:avLst/>
          </a:prstGeom>
          <a:noFill/>
        </p:spPr>
        <p:txBody>
          <a:bodyPr wrap="square" rtlCol="0">
            <a:spAutoFit/>
          </a:bodyPr>
          <a:lstStyle/>
          <a:p>
            <a:pPr indent="182880">
              <a:spcBef>
                <a:spcPts val="600"/>
              </a:spcBef>
              <a:buFont typeface="Wingdings" charset="2"/>
              <a:buChar char="§"/>
            </a:pPr>
            <a:r>
              <a:rPr lang="en-US" sz="2000" b="1" dirty="0">
                <a:solidFill>
                  <a:srgbClr val="0000FF"/>
                </a:solidFill>
                <a:latin typeface="Arial Narrow"/>
                <a:ea typeface="ＭＳ Ｐゴシック" charset="0"/>
                <a:cs typeface="Arial Narrow"/>
              </a:rPr>
              <a:t>Combine Earth orientation and spacecraft tracking to align tie points in the GOES imagery with TEMPO data</a:t>
            </a:r>
          </a:p>
          <a:p>
            <a:pPr indent="182880">
              <a:spcBef>
                <a:spcPts val="600"/>
              </a:spcBef>
              <a:buFont typeface="Wingdings" charset="2"/>
              <a:buChar char="§"/>
            </a:pPr>
            <a:r>
              <a:rPr lang="en-US" sz="2000" b="1" dirty="0">
                <a:solidFill>
                  <a:srgbClr val="0000FF"/>
                </a:solidFill>
                <a:latin typeface="Arial Narrow"/>
                <a:ea typeface="ＭＳ Ｐゴシック" charset="0"/>
                <a:cs typeface="Arial Narrow"/>
              </a:rPr>
              <a:t>Two-pass </a:t>
            </a:r>
            <a:r>
              <a:rPr lang="en-US" sz="2000" b="1" dirty="0" err="1">
                <a:solidFill>
                  <a:srgbClr val="0000FF"/>
                </a:solidFill>
                <a:latin typeface="Arial Narrow"/>
                <a:ea typeface="ＭＳ Ｐゴシック" charset="0"/>
                <a:cs typeface="Arial Narrow"/>
              </a:rPr>
              <a:t>Kalman</a:t>
            </a:r>
            <a:r>
              <a:rPr lang="en-US" sz="2000" b="1" dirty="0">
                <a:solidFill>
                  <a:srgbClr val="0000FF"/>
                </a:solidFill>
                <a:latin typeface="Arial Narrow"/>
                <a:ea typeface="ＭＳ Ｐゴシック" charset="0"/>
                <a:cs typeface="Arial Narrow"/>
              </a:rPr>
              <a:t> filter</a:t>
            </a:r>
          </a:p>
          <a:p>
            <a:pPr indent="182880">
              <a:spcBef>
                <a:spcPts val="600"/>
              </a:spcBef>
              <a:buFont typeface="Wingdings" charset="2"/>
              <a:buChar char="§"/>
            </a:pPr>
            <a:r>
              <a:rPr lang="en-US" sz="2000" b="1" dirty="0">
                <a:solidFill>
                  <a:srgbClr val="0000FF"/>
                </a:solidFill>
                <a:latin typeface="Arial Narrow"/>
                <a:ea typeface="ＭＳ Ｐゴシック" charset="0"/>
                <a:cs typeface="Arial Narrow"/>
              </a:rPr>
              <a:t>Archive tie points </a:t>
            </a:r>
          </a:p>
          <a:p>
            <a:pPr indent="182880">
              <a:spcBef>
                <a:spcPts val="600"/>
              </a:spcBef>
              <a:buFont typeface="Wingdings" charset="2"/>
              <a:buChar char="§"/>
            </a:pPr>
            <a:r>
              <a:rPr lang="en-US" sz="2000" b="1" dirty="0">
                <a:solidFill>
                  <a:srgbClr val="0000FF"/>
                </a:solidFill>
                <a:latin typeface="Arial Narrow"/>
                <a:ea typeface="ＭＳ Ｐゴシック" charset="0"/>
                <a:cs typeface="Arial Narrow"/>
              </a:rPr>
              <a:t>Provide scan tailoring parameters</a:t>
            </a:r>
          </a:p>
        </p:txBody>
      </p:sp>
    </p:spTree>
    <p:extLst>
      <p:ext uri="{BB962C8B-B14F-4D97-AF65-F5344CB8AC3E}">
        <p14:creationId xmlns:p14="http://schemas.microsoft.com/office/powerpoint/2010/main" val="20735894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lide Number"/>
          <p:cNvSpPr txBox="1">
            <a:spLocks noGrp="1"/>
          </p:cNvSpPr>
          <p:nvPr>
            <p:ph type="sldNum" sz="quarter" idx="4294967295"/>
          </p:nvPr>
        </p:nvSpPr>
        <p:spPr>
          <a:xfrm>
            <a:off x="8902481" y="6620491"/>
            <a:ext cx="163733" cy="24324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23</a:t>
            </a:fld>
            <a:endParaRPr/>
          </a:p>
        </p:txBody>
      </p:sp>
      <p:sp>
        <p:nvSpPr>
          <p:cNvPr id="131" name="GEOS-5 Truth Atmosphere"/>
          <p:cNvSpPr txBox="1">
            <a:spLocks noGrp="1"/>
          </p:cNvSpPr>
          <p:nvPr>
            <p:ph type="title"/>
          </p:nvPr>
        </p:nvSpPr>
        <p:spPr>
          <a:prstGeom prst="rect">
            <a:avLst/>
          </a:prstGeom>
        </p:spPr>
        <p:txBody>
          <a:bodyPr/>
          <a:lstStyle/>
          <a:p>
            <a:r>
              <a:t>GEOS-5 Truth Atmosphere</a:t>
            </a:r>
          </a:p>
        </p:txBody>
      </p:sp>
      <p:pic>
        <p:nvPicPr>
          <p:cNvPr id="132" name="g5nr_o3_surface_20130715_1700h.pdf" descr="g5nr_o3_surface_20130715_1700h.pdf"/>
          <p:cNvPicPr>
            <a:picLocks noChangeAspect="1"/>
          </p:cNvPicPr>
          <p:nvPr/>
        </p:nvPicPr>
        <p:blipFill>
          <a:blip r:embed="rId2">
            <a:extLst/>
          </a:blip>
          <a:stretch>
            <a:fillRect/>
          </a:stretch>
        </p:blipFill>
        <p:spPr>
          <a:xfrm>
            <a:off x="886359" y="1154127"/>
            <a:ext cx="7371283" cy="5265203"/>
          </a:xfrm>
          <a:prstGeom prst="rect">
            <a:avLst/>
          </a:prstGeom>
          <a:ln w="12700">
            <a:miter lim="400000"/>
          </a:ln>
        </p:spPr>
      </p:pic>
      <p:sp>
        <p:nvSpPr>
          <p:cNvPr id="133" name="“G5NR” - GEOS-Chem coupled to the GEOS-5 GCM run globally at ~12x12 km2 resolution"/>
          <p:cNvSpPr txBox="1"/>
          <p:nvPr/>
        </p:nvSpPr>
        <p:spPr>
          <a:xfrm>
            <a:off x="-45642" y="6142329"/>
            <a:ext cx="9235283" cy="2669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defRPr b="0">
                <a:solidFill>
                  <a:srgbClr val="C82506"/>
                </a:solidFill>
                <a:latin typeface="Arial Rounded MT Bold"/>
                <a:ea typeface="Arial Rounded MT Bold"/>
                <a:cs typeface="Arial Rounded MT Bold"/>
                <a:sym typeface="Arial Rounded MT Bold"/>
              </a:defRPr>
            </a:pPr>
            <a:r>
              <a:rPr sz="1266"/>
              <a:t>“G5NR” - GEOS-Chem coupled to the GEOS-5 GCM run globally at ~12x12 km</a:t>
            </a:r>
            <a:r>
              <a:rPr sz="1266" baseline="31999"/>
              <a:t>2</a:t>
            </a:r>
            <a:r>
              <a:rPr sz="1266"/>
              <a:t> resolution</a:t>
            </a:r>
          </a:p>
        </p:txBody>
      </p:sp>
      <p:sp>
        <p:nvSpPr>
          <p:cNvPr id="134" name="ppbv"/>
          <p:cNvSpPr txBox="1"/>
          <p:nvPr/>
        </p:nvSpPr>
        <p:spPr>
          <a:xfrm>
            <a:off x="6903913" y="5804237"/>
            <a:ext cx="621966" cy="37516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800" b="0">
                <a:latin typeface="Helvetica"/>
                <a:ea typeface="Helvetica"/>
                <a:cs typeface="Helvetica"/>
                <a:sym typeface="Helvetica"/>
              </a:defRPr>
            </a:lvl1pPr>
          </a:lstStyle>
          <a:p>
            <a:r>
              <a:rPr sz="1969"/>
              <a:t>ppbv</a:t>
            </a:r>
          </a:p>
        </p:txBody>
      </p:sp>
      <p:sp>
        <p:nvSpPr>
          <p:cNvPr id="135" name="Surface Ozone - 20130715 - 13:00 EST"/>
          <p:cNvSpPr txBox="1"/>
          <p:nvPr/>
        </p:nvSpPr>
        <p:spPr>
          <a:xfrm>
            <a:off x="1267424" y="1139322"/>
            <a:ext cx="6779236" cy="39671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3000" b="0">
                <a:latin typeface="Arial Rounded MT Bold"/>
                <a:ea typeface="Arial Rounded MT Bold"/>
                <a:cs typeface="Arial Rounded MT Bold"/>
                <a:sym typeface="Arial Rounded MT Bold"/>
              </a:defRPr>
            </a:lvl1pPr>
          </a:lstStyle>
          <a:p>
            <a:r>
              <a:rPr sz="2109"/>
              <a:t>Surface Ozone - 20130715 - 13:00 EST</a:t>
            </a:r>
          </a:p>
        </p:txBody>
      </p:sp>
      <p:sp>
        <p:nvSpPr>
          <p:cNvPr id="136" name="Courtesy of Christoph Keller"/>
          <p:cNvSpPr txBox="1"/>
          <p:nvPr/>
        </p:nvSpPr>
        <p:spPr>
          <a:xfrm>
            <a:off x="6006792" y="6500011"/>
            <a:ext cx="2570512" cy="288477"/>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000" b="0">
                <a:latin typeface="Arial Rounded MT Bold"/>
                <a:ea typeface="Arial Rounded MT Bold"/>
                <a:cs typeface="Arial Rounded MT Bold"/>
                <a:sym typeface="Arial Rounded MT Bold"/>
              </a:defRPr>
            </a:lvl1pPr>
          </a:lstStyle>
          <a:p>
            <a:r>
              <a:rPr sz="1406"/>
              <a:t>Courtesy of Christoph Keller</a:t>
            </a:r>
          </a:p>
        </p:txBody>
      </p:sp>
    </p:spTree>
    <p:extLst>
      <p:ext uri="{BB962C8B-B14F-4D97-AF65-F5344CB8AC3E}">
        <p14:creationId xmlns:p14="http://schemas.microsoft.com/office/powerpoint/2010/main" val="1637557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cld_geolocation.pdf" descr="cld_geolocation.pdf"/>
          <p:cNvPicPr>
            <a:picLocks noChangeAspect="1"/>
          </p:cNvPicPr>
          <p:nvPr/>
        </p:nvPicPr>
        <p:blipFill>
          <a:blip r:embed="rId2">
            <a:extLst/>
          </a:blip>
          <a:stretch>
            <a:fillRect/>
          </a:stretch>
        </p:blipFill>
        <p:spPr>
          <a:xfrm>
            <a:off x="4254432" y="3753737"/>
            <a:ext cx="3333384" cy="2380989"/>
          </a:xfrm>
          <a:prstGeom prst="rect">
            <a:avLst/>
          </a:prstGeom>
          <a:ln w="12700">
            <a:miter lim="400000"/>
          </a:ln>
        </p:spPr>
      </p:pic>
      <p:sp>
        <p:nvSpPr>
          <p:cNvPr id="139" name="Callout"/>
          <p:cNvSpPr/>
          <p:nvPr/>
        </p:nvSpPr>
        <p:spPr>
          <a:xfrm>
            <a:off x="5818993" y="4056490"/>
            <a:ext cx="3024374" cy="2642351"/>
          </a:xfrm>
          <a:custGeom>
            <a:avLst/>
            <a:gdLst/>
            <a:ahLst/>
            <a:cxnLst>
              <a:cxn ang="0">
                <a:pos x="wd2" y="hd2"/>
              </a:cxn>
              <a:cxn ang="5400000">
                <a:pos x="wd2" y="hd2"/>
              </a:cxn>
              <a:cxn ang="10800000">
                <a:pos x="wd2" y="hd2"/>
              </a:cxn>
              <a:cxn ang="16200000">
                <a:pos x="wd2" y="hd2"/>
              </a:cxn>
            </a:cxnLst>
            <a:rect l="0" t="0" r="r" b="b"/>
            <a:pathLst>
              <a:path w="21600" h="21600" extrusionOk="0">
                <a:moveTo>
                  <a:pt x="3428" y="0"/>
                </a:moveTo>
                <a:cubicBezTo>
                  <a:pt x="3028" y="0"/>
                  <a:pt x="2700" y="337"/>
                  <a:pt x="2641" y="776"/>
                </a:cubicBezTo>
                <a:lnTo>
                  <a:pt x="0" y="2612"/>
                </a:lnTo>
                <a:lnTo>
                  <a:pt x="2629" y="4441"/>
                </a:lnTo>
                <a:lnTo>
                  <a:pt x="2629" y="20685"/>
                </a:lnTo>
                <a:cubicBezTo>
                  <a:pt x="2629" y="21190"/>
                  <a:pt x="2987" y="21600"/>
                  <a:pt x="3428" y="21600"/>
                </a:cubicBezTo>
                <a:lnTo>
                  <a:pt x="20801" y="21600"/>
                </a:lnTo>
                <a:cubicBezTo>
                  <a:pt x="21242" y="21600"/>
                  <a:pt x="21600" y="21190"/>
                  <a:pt x="21600" y="20685"/>
                </a:cubicBezTo>
                <a:lnTo>
                  <a:pt x="21600" y="915"/>
                </a:lnTo>
                <a:cubicBezTo>
                  <a:pt x="21600" y="410"/>
                  <a:pt x="21242" y="0"/>
                  <a:pt x="20801" y="0"/>
                </a:cubicBezTo>
                <a:lnTo>
                  <a:pt x="3428" y="0"/>
                </a:lnTo>
                <a:close/>
              </a:path>
            </a:pathLst>
          </a:custGeom>
          <a:solidFill>
            <a:srgbClr val="FFFFFF"/>
          </a:solidFill>
          <a:ln w="508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40" name="Slide Number"/>
          <p:cNvSpPr txBox="1">
            <a:spLocks noGrp="1"/>
          </p:cNvSpPr>
          <p:nvPr>
            <p:ph type="sldNum" sz="quarter" idx="4294967295"/>
          </p:nvPr>
        </p:nvSpPr>
        <p:spPr>
          <a:xfrm>
            <a:off x="8902481" y="6620491"/>
            <a:ext cx="163733" cy="24324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24</a:t>
            </a:fld>
            <a:endParaRPr/>
          </a:p>
        </p:txBody>
      </p:sp>
      <p:sp>
        <p:nvSpPr>
          <p:cNvPr id="141" name="Synthetic radiance simulation"/>
          <p:cNvSpPr txBox="1">
            <a:spLocks noGrp="1"/>
          </p:cNvSpPr>
          <p:nvPr>
            <p:ph type="title"/>
          </p:nvPr>
        </p:nvSpPr>
        <p:spPr>
          <a:prstGeom prst="rect">
            <a:avLst/>
          </a:prstGeom>
        </p:spPr>
        <p:txBody>
          <a:bodyPr/>
          <a:lstStyle/>
          <a:p>
            <a:r>
              <a:t>Synthetic radiance simulation</a:t>
            </a:r>
          </a:p>
        </p:txBody>
      </p:sp>
      <p:pic>
        <p:nvPicPr>
          <p:cNvPr id="142" name="scanline_reflectance.pdf" descr="scanline_reflectance.pdf"/>
          <p:cNvPicPr>
            <a:picLocks noChangeAspect="1"/>
          </p:cNvPicPr>
          <p:nvPr/>
        </p:nvPicPr>
        <p:blipFill>
          <a:blip r:embed="rId3">
            <a:extLst/>
          </a:blip>
          <a:stretch>
            <a:fillRect/>
          </a:stretch>
        </p:blipFill>
        <p:spPr>
          <a:xfrm>
            <a:off x="6610663" y="1480507"/>
            <a:ext cx="2425672" cy="1732623"/>
          </a:xfrm>
          <a:prstGeom prst="rect">
            <a:avLst/>
          </a:prstGeom>
          <a:ln w="12700">
            <a:miter lim="400000"/>
          </a:ln>
        </p:spPr>
      </p:pic>
      <p:sp>
        <p:nvSpPr>
          <p:cNvPr id="143" name="Synthetic Radiances"/>
          <p:cNvSpPr txBox="1"/>
          <p:nvPr/>
        </p:nvSpPr>
        <p:spPr>
          <a:xfrm>
            <a:off x="6763169" y="1272252"/>
            <a:ext cx="2276825" cy="2884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000" b="0">
                <a:latin typeface="Arial Rounded MT Bold"/>
                <a:ea typeface="Arial Rounded MT Bold"/>
                <a:cs typeface="Arial Rounded MT Bold"/>
                <a:sym typeface="Arial Rounded MT Bold"/>
              </a:defRPr>
            </a:lvl1pPr>
          </a:lstStyle>
          <a:p>
            <a:r>
              <a:rPr sz="1406"/>
              <a:t>Synthetic Radiances</a:t>
            </a:r>
          </a:p>
        </p:txBody>
      </p:sp>
      <p:sp>
        <p:nvSpPr>
          <p:cNvPr id="144" name="Simulation Details…"/>
          <p:cNvSpPr txBox="1"/>
          <p:nvPr/>
        </p:nvSpPr>
        <p:spPr>
          <a:xfrm>
            <a:off x="82801" y="3661900"/>
            <a:ext cx="4575068" cy="299408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defRPr sz="1800" b="0" u="sng">
                <a:latin typeface="Arial Rounded MT Bold"/>
                <a:ea typeface="Arial Rounded MT Bold"/>
                <a:cs typeface="Arial Rounded MT Bold"/>
                <a:sym typeface="Arial Rounded MT Bold"/>
              </a:defRPr>
            </a:pPr>
            <a:r>
              <a:rPr sz="1266"/>
              <a:t>Simulation Details</a:t>
            </a:r>
          </a:p>
          <a:p>
            <a:pPr marL="195330" indent="-195330">
              <a:buSzPct val="145000"/>
              <a:buChar char="•"/>
              <a:defRPr sz="1800" b="0">
                <a:latin typeface="Arial Rounded MT Bold"/>
                <a:ea typeface="Arial Rounded MT Bold"/>
                <a:cs typeface="Arial Rounded MT Bold"/>
                <a:sym typeface="Arial Rounded MT Bold"/>
              </a:defRPr>
            </a:pPr>
            <a:r>
              <a:rPr sz="1266"/>
              <a:t>Absorption by all TEMPO target molecules with p/T dependence where possible</a:t>
            </a:r>
          </a:p>
          <a:p>
            <a:pPr marL="195330" indent="-195330">
              <a:buSzPct val="145000"/>
              <a:buChar char="•"/>
              <a:defRPr sz="1800" b="0">
                <a:latin typeface="Arial Rounded MT Bold"/>
                <a:ea typeface="Arial Rounded MT Bold"/>
                <a:cs typeface="Arial Rounded MT Bold"/>
                <a:sym typeface="Arial Rounded MT Bold"/>
              </a:defRPr>
            </a:pPr>
            <a:r>
              <a:rPr sz="1266"/>
              <a:t>Topography correction based on GMTED2010</a:t>
            </a:r>
          </a:p>
          <a:p>
            <a:pPr marL="195330" indent="-195330">
              <a:buSzPct val="145000"/>
              <a:buChar char="•"/>
              <a:defRPr sz="1800" b="0">
                <a:latin typeface="Arial Rounded MT Bold"/>
                <a:ea typeface="Arial Rounded MT Bold"/>
                <a:cs typeface="Arial Rounded MT Bold"/>
                <a:sym typeface="Arial Rounded MT Bold"/>
              </a:defRPr>
            </a:pPr>
            <a:r>
              <a:rPr sz="1266"/>
              <a:t>Scan geolocation from Carr Astronautics instrument pointing model</a:t>
            </a:r>
          </a:p>
          <a:p>
            <a:pPr marL="195330" indent="-195330">
              <a:buSzPct val="145000"/>
              <a:buChar char="•"/>
              <a:defRPr sz="1800" b="0">
                <a:latin typeface="Arial Rounded MT Bold"/>
                <a:ea typeface="Arial Rounded MT Bold"/>
                <a:cs typeface="Arial Rounded MT Bold"/>
                <a:sym typeface="Arial Rounded MT Bold"/>
              </a:defRPr>
            </a:pPr>
            <a:r>
              <a:rPr sz="1266"/>
              <a:t>Aerosols (GEOS-Chem types) with RH dependence</a:t>
            </a:r>
          </a:p>
          <a:p>
            <a:pPr marL="195330" indent="-195330">
              <a:buSzPct val="145000"/>
              <a:buChar char="•"/>
              <a:defRPr sz="1800" b="0">
                <a:latin typeface="Arial Rounded MT Bold"/>
                <a:ea typeface="Arial Rounded MT Bold"/>
                <a:cs typeface="Arial Rounded MT Bold"/>
                <a:sym typeface="Arial Rounded MT Bold"/>
              </a:defRPr>
            </a:pPr>
            <a:r>
              <a:rPr sz="1266"/>
              <a:t>Plant fluorescence (GOME-2 downscaled by MODIS NDVI)</a:t>
            </a:r>
          </a:p>
          <a:p>
            <a:pPr marL="195330" indent="-195330">
              <a:buSzPct val="145000"/>
              <a:buChar char="•"/>
              <a:defRPr sz="1800" b="0">
                <a:latin typeface="Arial Rounded MT Bold"/>
                <a:ea typeface="Arial Rounded MT Bold"/>
                <a:cs typeface="Arial Rounded MT Bold"/>
                <a:sym typeface="Arial Rounded MT Bold"/>
              </a:defRPr>
            </a:pPr>
            <a:r>
              <a:rPr sz="1266"/>
              <a:t>Ring effect (parameterization following Wagner et al. (2009))</a:t>
            </a:r>
          </a:p>
          <a:p>
            <a:pPr marL="195330" indent="-195330">
              <a:buSzPct val="145000"/>
              <a:buChar char="•"/>
              <a:defRPr sz="1800" b="0">
                <a:latin typeface="Arial Rounded MT Bold"/>
                <a:ea typeface="Arial Rounded MT Bold"/>
                <a:cs typeface="Arial Rounded MT Bold"/>
                <a:sym typeface="Arial Rounded MT Bold"/>
              </a:defRPr>
            </a:pPr>
            <a:r>
              <a:rPr sz="1266"/>
              <a:t>Scattering clouds with generated with stochastic downscaling algorithm follow MRAN assumption (right)</a:t>
            </a:r>
          </a:p>
          <a:p>
            <a:pPr marL="195330" indent="-195330">
              <a:buSzPct val="145000"/>
              <a:buChar char="•"/>
              <a:defRPr sz="1800" b="0">
                <a:latin typeface="Arial Rounded MT Bold"/>
                <a:ea typeface="Arial Rounded MT Bold"/>
                <a:cs typeface="Arial Rounded MT Bold"/>
                <a:sym typeface="Arial Rounded MT Bold"/>
              </a:defRPr>
            </a:pPr>
            <a:r>
              <a:rPr sz="1266"/>
              <a:t>Surface reflection: MODIS BRDF w/ USGS+ASTER PC fit (land) or Cox-Monks kernel (ocean)</a:t>
            </a:r>
          </a:p>
        </p:txBody>
      </p:sp>
      <p:pic>
        <p:nvPicPr>
          <p:cNvPr id="145" name="gcnr_hcho_vcd_201315_17h_scanline.pdf" descr="gcnr_hcho_vcd_201315_17h_scanline.pdf"/>
          <p:cNvPicPr>
            <a:picLocks noChangeAspect="1"/>
          </p:cNvPicPr>
          <p:nvPr/>
        </p:nvPicPr>
        <p:blipFill>
          <a:blip r:embed="rId4">
            <a:extLst/>
          </a:blip>
          <a:stretch>
            <a:fillRect/>
          </a:stretch>
        </p:blipFill>
        <p:spPr>
          <a:xfrm>
            <a:off x="-124697" y="1452978"/>
            <a:ext cx="2678907" cy="1913505"/>
          </a:xfrm>
          <a:prstGeom prst="rect">
            <a:avLst/>
          </a:prstGeom>
          <a:ln w="12700">
            <a:miter lim="400000"/>
          </a:ln>
        </p:spPr>
      </p:pic>
      <p:sp>
        <p:nvSpPr>
          <p:cNvPr id="146" name="HCHO VCD (1015 molecules cm-2)"/>
          <p:cNvSpPr txBox="1"/>
          <p:nvPr/>
        </p:nvSpPr>
        <p:spPr>
          <a:xfrm>
            <a:off x="189097" y="3200088"/>
            <a:ext cx="2112759" cy="23448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defRPr sz="1500" b="0">
                <a:latin typeface="Helvetica"/>
                <a:ea typeface="Helvetica"/>
                <a:cs typeface="Helvetica"/>
                <a:sym typeface="Helvetica"/>
              </a:defRPr>
            </a:pPr>
            <a:r>
              <a:rPr sz="1055"/>
              <a:t>HCHO VCD (10</a:t>
            </a:r>
            <a:r>
              <a:rPr sz="1055" baseline="31999"/>
              <a:t>15</a:t>
            </a:r>
            <a:r>
              <a:rPr sz="1055"/>
              <a:t> molecules cm</a:t>
            </a:r>
            <a:r>
              <a:rPr sz="1055" baseline="31999"/>
              <a:t>-2</a:t>
            </a:r>
            <a:r>
              <a:rPr sz="1055"/>
              <a:t>)</a:t>
            </a:r>
          </a:p>
        </p:txBody>
      </p:sp>
      <p:sp>
        <p:nvSpPr>
          <p:cNvPr id="147" name="Scan Line"/>
          <p:cNvSpPr txBox="1"/>
          <p:nvPr/>
        </p:nvSpPr>
        <p:spPr>
          <a:xfrm>
            <a:off x="447024" y="1754055"/>
            <a:ext cx="851877" cy="5048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000" b="0">
                <a:latin typeface="Arial Rounded MT Bold"/>
                <a:ea typeface="Arial Rounded MT Bold"/>
                <a:cs typeface="Arial Rounded MT Bold"/>
                <a:sym typeface="Arial Rounded MT Bold"/>
              </a:defRPr>
            </a:lvl1pPr>
          </a:lstStyle>
          <a:p>
            <a:r>
              <a:rPr sz="1406"/>
              <a:t>Scan Line</a:t>
            </a:r>
          </a:p>
        </p:txBody>
      </p:sp>
      <p:pic>
        <p:nvPicPr>
          <p:cNvPr id="148" name="gcnr_hcho_vcd_transect_nopcorr.pdf" descr="gcnr_hcho_vcd_transect_nopcorr.pdf"/>
          <p:cNvPicPr>
            <a:picLocks noChangeAspect="1"/>
          </p:cNvPicPr>
          <p:nvPr/>
        </p:nvPicPr>
        <p:blipFill>
          <a:blip r:embed="rId5">
            <a:extLst/>
          </a:blip>
          <a:stretch>
            <a:fillRect/>
          </a:stretch>
        </p:blipFill>
        <p:spPr>
          <a:xfrm>
            <a:off x="2960878" y="1228563"/>
            <a:ext cx="2993086" cy="2137919"/>
          </a:xfrm>
          <a:prstGeom prst="rect">
            <a:avLst/>
          </a:prstGeom>
          <a:ln w="12700">
            <a:miter lim="400000"/>
          </a:ln>
        </p:spPr>
      </p:pic>
      <p:sp>
        <p:nvSpPr>
          <p:cNvPr id="149" name="Sampled Profiles"/>
          <p:cNvSpPr txBox="1"/>
          <p:nvPr/>
        </p:nvSpPr>
        <p:spPr>
          <a:xfrm>
            <a:off x="3724037" y="1272252"/>
            <a:ext cx="1814539" cy="2884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000" b="0">
                <a:latin typeface="Arial Rounded MT Bold"/>
                <a:ea typeface="Arial Rounded MT Bold"/>
                <a:cs typeface="Arial Rounded MT Bold"/>
                <a:sym typeface="Arial Rounded MT Bold"/>
              </a:defRPr>
            </a:lvl1pPr>
          </a:lstStyle>
          <a:p>
            <a:r>
              <a:rPr sz="1406"/>
              <a:t>Sampled Profiles</a:t>
            </a:r>
          </a:p>
        </p:txBody>
      </p:sp>
      <p:sp>
        <p:nvSpPr>
          <p:cNvPr id="150" name="Truth Atmosphere"/>
          <p:cNvSpPr txBox="1"/>
          <p:nvPr/>
        </p:nvSpPr>
        <p:spPr>
          <a:xfrm>
            <a:off x="183330" y="1272252"/>
            <a:ext cx="2116431" cy="2884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000" b="0">
                <a:latin typeface="Arial Rounded MT Bold"/>
                <a:ea typeface="Arial Rounded MT Bold"/>
                <a:cs typeface="Arial Rounded MT Bold"/>
                <a:sym typeface="Arial Rounded MT Bold"/>
              </a:defRPr>
            </a:lvl1pPr>
          </a:lstStyle>
          <a:p>
            <a:r>
              <a:rPr sz="1406"/>
              <a:t>Truth Atmosphere</a:t>
            </a:r>
          </a:p>
        </p:txBody>
      </p:sp>
      <p:sp>
        <p:nvSpPr>
          <p:cNvPr id="151" name="Latitude"/>
          <p:cNvSpPr txBox="1"/>
          <p:nvPr/>
        </p:nvSpPr>
        <p:spPr>
          <a:xfrm rot="16200000">
            <a:off x="8409673" y="2152911"/>
            <a:ext cx="432812" cy="20204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1200" b="0">
                <a:latin typeface="+mn-lt"/>
                <a:ea typeface="+mn-ea"/>
                <a:cs typeface="+mn-cs"/>
                <a:sym typeface="Helvetica Neue Medium"/>
              </a:defRPr>
            </a:lvl1pPr>
          </a:lstStyle>
          <a:p>
            <a:r>
              <a:rPr sz="844"/>
              <a:t>Latitude</a:t>
            </a:r>
          </a:p>
        </p:txBody>
      </p:sp>
      <p:sp>
        <p:nvSpPr>
          <p:cNvPr id="152" name="Sampling"/>
          <p:cNvSpPr/>
          <p:nvPr/>
        </p:nvSpPr>
        <p:spPr>
          <a:xfrm>
            <a:off x="2446734" y="1807449"/>
            <a:ext cx="892969" cy="892969"/>
          </a:xfrm>
          <a:prstGeom prst="rightArrow">
            <a:avLst>
              <a:gd name="adj1" fmla="val 32000"/>
              <a:gd name="adj2" fmla="val 64000"/>
            </a:avLst>
          </a:prstGeom>
          <a:solidFill>
            <a:schemeClr val="accent1"/>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1600" b="0">
                <a:solidFill>
                  <a:srgbClr val="FFFFFF"/>
                </a:solidFill>
                <a:latin typeface="+mn-lt"/>
                <a:ea typeface="+mn-ea"/>
                <a:cs typeface="+mn-cs"/>
                <a:sym typeface="Helvetica Neue Medium"/>
              </a:defRPr>
            </a:lvl1pPr>
          </a:lstStyle>
          <a:p>
            <a:r>
              <a:rPr sz="1125"/>
              <a:t>Sampling</a:t>
            </a:r>
          </a:p>
        </p:txBody>
      </p:sp>
      <p:sp>
        <p:nvSpPr>
          <p:cNvPr id="153" name="VLIDORT"/>
          <p:cNvSpPr/>
          <p:nvPr/>
        </p:nvSpPr>
        <p:spPr>
          <a:xfrm>
            <a:off x="5771403" y="1807449"/>
            <a:ext cx="1006230" cy="892969"/>
          </a:xfrm>
          <a:prstGeom prst="rightArrow">
            <a:avLst>
              <a:gd name="adj1" fmla="val 32000"/>
              <a:gd name="adj2" fmla="val 64000"/>
            </a:avLst>
          </a:prstGeom>
          <a:solidFill>
            <a:schemeClr val="accent1"/>
          </a:solidFill>
          <a:ln w="12700">
            <a:miter lim="400000"/>
          </a:ln>
          <a:extLst>
            <a:ext uri="{C572A759-6A51-4108-AA02-DFA0A04FC94B}">
              <ma14:wrappingTextBoxFlag xmlns:ma14="http://schemas.microsoft.com/office/mac/drawingml/2011/main" xmlns="" val="1"/>
            </a:ext>
          </a:extLst>
        </p:spPr>
        <p:txBody>
          <a:bodyPr lIns="35719" tIns="35719" rIns="35719" bIns="35719" anchor="ctr"/>
          <a:lstStyle>
            <a:lvl1pPr>
              <a:defRPr sz="1800" b="0">
                <a:solidFill>
                  <a:srgbClr val="FFFFFF"/>
                </a:solidFill>
                <a:latin typeface="+mn-lt"/>
                <a:ea typeface="+mn-ea"/>
                <a:cs typeface="+mn-cs"/>
                <a:sym typeface="Helvetica Neue Medium"/>
              </a:defRPr>
            </a:lvl1pPr>
          </a:lstStyle>
          <a:p>
            <a:r>
              <a:rPr sz="1266"/>
              <a:t>VLIDORT</a:t>
            </a:r>
          </a:p>
        </p:txBody>
      </p:sp>
      <p:pic>
        <p:nvPicPr>
          <p:cNvPr id="154" name="tempo_clumpgrid_04_cldgrid.pdf" descr="tempo_clumpgrid_04_cldgrid.pdf"/>
          <p:cNvPicPr>
            <a:picLocks noChangeAspect="1"/>
          </p:cNvPicPr>
          <p:nvPr/>
        </p:nvPicPr>
        <p:blipFill>
          <a:blip r:embed="rId6">
            <a:extLst/>
          </a:blip>
          <a:stretch>
            <a:fillRect/>
          </a:stretch>
        </p:blipFill>
        <p:spPr>
          <a:xfrm>
            <a:off x="5693212" y="4147008"/>
            <a:ext cx="3477413" cy="2483866"/>
          </a:xfrm>
          <a:prstGeom prst="rect">
            <a:avLst/>
          </a:prstGeom>
          <a:ln w="12700">
            <a:miter lim="400000"/>
          </a:ln>
        </p:spPr>
      </p:pic>
      <p:sp>
        <p:nvSpPr>
          <p:cNvPr id="155" name="MRAN Cloud Downscaling (0.01ºx0.01º)"/>
          <p:cNvSpPr txBox="1"/>
          <p:nvPr/>
        </p:nvSpPr>
        <p:spPr>
          <a:xfrm>
            <a:off x="4822388" y="3594038"/>
            <a:ext cx="4035136" cy="288477"/>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lvl1pPr>
              <a:defRPr sz="2000" b="0">
                <a:latin typeface="Arial Rounded MT Bold"/>
                <a:ea typeface="Arial Rounded MT Bold"/>
                <a:cs typeface="Arial Rounded MT Bold"/>
                <a:sym typeface="Arial Rounded MT Bold"/>
              </a:defRPr>
            </a:lvl1pPr>
          </a:lstStyle>
          <a:p>
            <a:r>
              <a:rPr sz="1406"/>
              <a:t>MRAN Cloud Downscaling (0.01ºx0.01º)</a:t>
            </a:r>
          </a:p>
        </p:txBody>
      </p:sp>
      <p:sp>
        <p:nvSpPr>
          <p:cNvPr id="156" name="Cloud Column…"/>
          <p:cNvSpPr txBox="1"/>
          <p:nvPr/>
        </p:nvSpPr>
        <p:spPr>
          <a:xfrm>
            <a:off x="6477419" y="4040719"/>
            <a:ext cx="2276825" cy="5048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ctr">
            <a:spAutoFit/>
          </a:bodyPr>
          <a:lstStyle/>
          <a:p>
            <a:pPr>
              <a:defRPr sz="2000" b="0">
                <a:latin typeface="Arial Rounded MT Bold"/>
                <a:ea typeface="Arial Rounded MT Bold"/>
                <a:cs typeface="Arial Rounded MT Bold"/>
                <a:sym typeface="Arial Rounded MT Bold"/>
              </a:defRPr>
            </a:pPr>
            <a:r>
              <a:rPr sz="1406"/>
              <a:t>Cloud Column </a:t>
            </a:r>
          </a:p>
          <a:p>
            <a:pPr>
              <a:defRPr sz="2000" b="0">
                <a:latin typeface="Arial Rounded MT Bold"/>
                <a:ea typeface="Arial Rounded MT Bold"/>
                <a:cs typeface="Arial Rounded MT Bold"/>
                <a:sym typeface="Arial Rounded MT Bold"/>
              </a:defRPr>
            </a:pPr>
            <a:r>
              <a:rPr sz="1406"/>
              <a:t>Optical Depth</a:t>
            </a:r>
          </a:p>
        </p:txBody>
      </p:sp>
      <p:sp>
        <p:nvSpPr>
          <p:cNvPr id="157" name="Line"/>
          <p:cNvSpPr/>
          <p:nvPr/>
        </p:nvSpPr>
        <p:spPr>
          <a:xfrm>
            <a:off x="1516446" y="3539389"/>
            <a:ext cx="5881949" cy="1"/>
          </a:xfrm>
          <a:prstGeom prst="line">
            <a:avLst/>
          </a:prstGeom>
          <a:ln w="25400">
            <a:solidFill>
              <a:srgbClr val="000000"/>
            </a:solidFill>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Tree>
    <p:extLst>
      <p:ext uri="{BB962C8B-B14F-4D97-AF65-F5344CB8AC3E}">
        <p14:creationId xmlns:p14="http://schemas.microsoft.com/office/powerpoint/2010/main" val="2867683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lide Number"/>
          <p:cNvSpPr txBox="1">
            <a:spLocks noGrp="1"/>
          </p:cNvSpPr>
          <p:nvPr>
            <p:ph type="sldNum" sz="quarter" idx="4294967295"/>
          </p:nvPr>
        </p:nvSpPr>
        <p:spPr>
          <a:xfrm>
            <a:off x="8902481" y="6620491"/>
            <a:ext cx="163733" cy="243245"/>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25</a:t>
            </a:fld>
            <a:endParaRPr/>
          </a:p>
        </p:txBody>
      </p:sp>
      <p:sp>
        <p:nvSpPr>
          <p:cNvPr id="160" name="The synthetic view from TEMPO"/>
          <p:cNvSpPr txBox="1">
            <a:spLocks noGrp="1"/>
          </p:cNvSpPr>
          <p:nvPr>
            <p:ph type="title"/>
          </p:nvPr>
        </p:nvSpPr>
        <p:spPr>
          <a:prstGeom prst="rect">
            <a:avLst/>
          </a:prstGeom>
        </p:spPr>
        <p:txBody>
          <a:bodyPr/>
          <a:lstStyle/>
          <a:p>
            <a:r>
              <a:rPr dirty="0"/>
              <a:t>The </a:t>
            </a:r>
            <a:r>
              <a:rPr lang="en-US" dirty="0"/>
              <a:t>S</a:t>
            </a:r>
            <a:r>
              <a:rPr dirty="0"/>
              <a:t>ynthetic </a:t>
            </a:r>
            <a:r>
              <a:rPr lang="en-US" dirty="0"/>
              <a:t>V</a:t>
            </a:r>
            <a:r>
              <a:rPr dirty="0"/>
              <a:t>iew </a:t>
            </a:r>
            <a:r>
              <a:rPr lang="en-US" dirty="0"/>
              <a:t>F</a:t>
            </a:r>
            <a:r>
              <a:rPr dirty="0"/>
              <a:t>rom TEMPO</a:t>
            </a:r>
          </a:p>
        </p:txBody>
      </p:sp>
      <p:pic>
        <p:nvPicPr>
          <p:cNvPr id="162" name="Screen Shot 2017-05-30 at 03.27.26.png" descr="Screen Shot 2017-05-30 at 03.27.26.png"/>
          <p:cNvPicPr>
            <a:picLocks noChangeAspect="1"/>
          </p:cNvPicPr>
          <p:nvPr/>
        </p:nvPicPr>
        <p:blipFill>
          <a:blip r:embed="rId2">
            <a:extLst/>
          </a:blip>
          <a:stretch>
            <a:fillRect/>
          </a:stretch>
        </p:blipFill>
        <p:spPr>
          <a:xfrm>
            <a:off x="974308" y="1141933"/>
            <a:ext cx="7141573" cy="4940889"/>
          </a:xfrm>
          <a:prstGeom prst="rect">
            <a:avLst/>
          </a:prstGeom>
          <a:ln w="12700">
            <a:miter lim="400000"/>
          </a:ln>
        </p:spPr>
      </p:pic>
      <p:sp>
        <p:nvSpPr>
          <p:cNvPr id="6" name="Rectangle 5"/>
          <p:cNvSpPr/>
          <p:nvPr/>
        </p:nvSpPr>
        <p:spPr>
          <a:xfrm>
            <a:off x="146956" y="6088559"/>
            <a:ext cx="8755525" cy="769441"/>
          </a:xfrm>
          <a:prstGeom prst="rect">
            <a:avLst/>
          </a:prstGeom>
        </p:spPr>
        <p:txBody>
          <a:bodyPr wrap="square">
            <a:spAutoFit/>
          </a:bodyPr>
          <a:lstStyle/>
          <a:p>
            <a:pPr defTabSz="914400" fontAlgn="base">
              <a:spcAft>
                <a:spcPct val="0"/>
              </a:spcAft>
            </a:pPr>
            <a:r>
              <a:rPr lang="en-US" sz="2200" b="1" dirty="0">
                <a:solidFill>
                  <a:srgbClr val="000090"/>
                </a:solidFill>
                <a:latin typeface="Arial"/>
                <a:cs typeface="Arial"/>
              </a:rPr>
              <a:t>Synthetic data will be used to tested </a:t>
            </a:r>
            <a:r>
              <a:rPr lang="en-US" sz="2200" b="1">
                <a:solidFill>
                  <a:srgbClr val="000090"/>
                </a:solidFill>
                <a:latin typeface="Arial"/>
                <a:cs typeface="Arial"/>
              </a:rPr>
              <a:t>L0-L3 algorithms </a:t>
            </a:r>
            <a:r>
              <a:rPr lang="en-US" sz="2200" b="1" dirty="0">
                <a:solidFill>
                  <a:srgbClr val="000090"/>
                </a:solidFill>
                <a:latin typeface="Arial"/>
                <a:cs typeface="Arial"/>
              </a:rPr>
              <a:t>and </a:t>
            </a:r>
            <a:r>
              <a:rPr lang="en-US" sz="2200" b="1">
                <a:solidFill>
                  <a:srgbClr val="000090"/>
                </a:solidFill>
                <a:latin typeface="Arial"/>
                <a:cs typeface="Arial"/>
              </a:rPr>
              <a:t>verify retrieval performance.</a:t>
            </a:r>
            <a:endParaRPr lang="en-US" sz="2200" b="1" dirty="0">
              <a:solidFill>
                <a:srgbClr val="000090"/>
              </a:solidFill>
              <a:latin typeface="Arial"/>
              <a:cs typeface="Arial"/>
            </a:endParaRPr>
          </a:p>
        </p:txBody>
      </p:sp>
    </p:spTree>
    <p:extLst>
      <p:ext uri="{BB962C8B-B14F-4D97-AF65-F5344CB8AC3E}">
        <p14:creationId xmlns:p14="http://schemas.microsoft.com/office/powerpoint/2010/main" val="763178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a:solidFill>
                  <a:schemeClr val="bg1">
                    <a:lumMod val="85000"/>
                  </a:schemeClr>
                </a:solidFill>
              </a:rPr>
              <a:t>The Green Paper: Science studies, Special operations</a:t>
            </a:r>
          </a:p>
        </p:txBody>
      </p:sp>
      <p:sp>
        <p:nvSpPr>
          <p:cNvPr id="2" name="TextBox 1"/>
          <p:cNvSpPr txBox="1"/>
          <p:nvPr/>
        </p:nvSpPr>
        <p:spPr>
          <a:xfrm>
            <a:off x="0" y="1263041"/>
            <a:ext cx="9144000" cy="6801862"/>
          </a:xfrm>
          <a:prstGeom prst="rect">
            <a:avLst/>
          </a:prstGeom>
          <a:noFill/>
        </p:spPr>
        <p:txBody>
          <a:bodyPr wrap="square" rtlCol="0">
            <a:spAutoFit/>
          </a:bodyPr>
          <a:lstStyle/>
          <a:p>
            <a:pPr marL="342900" indent="-342900">
              <a:buFont typeface="Arial" charset="0"/>
              <a:buChar char="•"/>
            </a:pPr>
            <a:r>
              <a:rPr lang="en-US" sz="2400" b="1" dirty="0">
                <a:solidFill>
                  <a:srgbClr val="000090"/>
                </a:solidFill>
                <a:latin typeface="Arial"/>
                <a:cs typeface="Arial"/>
              </a:rPr>
              <a:t>The TEMPO Green Paper is a living community document </a:t>
            </a:r>
            <a:r>
              <a:rPr lang="mr-IN" sz="2400" b="1" dirty="0">
                <a:solidFill>
                  <a:srgbClr val="000090"/>
                </a:solidFill>
                <a:latin typeface="Arial"/>
                <a:cs typeface="Arial"/>
              </a:rPr>
              <a:t>–</a:t>
            </a:r>
            <a:r>
              <a:rPr lang="en-US" sz="2400" b="1" dirty="0">
                <a:solidFill>
                  <a:srgbClr val="000090"/>
                </a:solidFill>
                <a:latin typeface="Arial"/>
                <a:cs typeface="Arial"/>
              </a:rPr>
              <a:t> see </a:t>
            </a:r>
            <a:r>
              <a:rPr lang="en-US" sz="2400" b="1" dirty="0">
                <a:solidFill>
                  <a:srgbClr val="000090"/>
                </a:solidFill>
                <a:latin typeface="Arial"/>
                <a:cs typeface="Arial"/>
                <a:hlinkClick r:id="rId2"/>
              </a:rPr>
              <a:t>http://tempo.si.edu/presentations.html</a:t>
            </a:r>
            <a:r>
              <a:rPr lang="en-US" sz="2400" b="1" dirty="0">
                <a:solidFill>
                  <a:srgbClr val="000090"/>
                </a:solidFill>
                <a:latin typeface="Arial"/>
                <a:cs typeface="Arial"/>
              </a:rPr>
              <a:t>. Please make additions and corrections. </a:t>
            </a:r>
          </a:p>
          <a:p>
            <a:pPr marL="342900" indent="-342900">
              <a:buFont typeface="Arial" charset="0"/>
              <a:buChar char="•"/>
            </a:pPr>
            <a:endParaRPr lang="en-US" sz="2400" b="1" dirty="0">
              <a:solidFill>
                <a:srgbClr val="000090"/>
              </a:solidFill>
              <a:latin typeface="Arial"/>
              <a:cs typeface="Arial"/>
            </a:endParaRPr>
          </a:p>
          <a:p>
            <a:pPr marL="342900" indent="-342900">
              <a:buFont typeface="Arial" charset="0"/>
              <a:buChar char="•"/>
            </a:pPr>
            <a:r>
              <a:rPr lang="en-US" sz="2400" b="1" dirty="0">
                <a:solidFill>
                  <a:srgbClr val="000090"/>
                </a:solidFill>
                <a:latin typeface="Arial"/>
                <a:cs typeface="Arial"/>
              </a:rPr>
              <a:t>Scientific studies using high temporal resolution special observations:</a:t>
            </a:r>
          </a:p>
          <a:p>
            <a:pPr marL="742950" lvl="1" indent="-285750">
              <a:buFont typeface="Wingdings" charset="2"/>
              <a:buChar char="Ø"/>
            </a:pPr>
            <a:r>
              <a:rPr lang="en-US" sz="2200" b="1" dirty="0">
                <a:solidFill>
                  <a:srgbClr val="0606B9"/>
                </a:solidFill>
                <a:latin typeface="Arial"/>
                <a:cs typeface="Arial"/>
              </a:rPr>
              <a:t>Lightning NOx/Soil NOx</a:t>
            </a:r>
          </a:p>
          <a:p>
            <a:pPr marL="742950" lvl="1" indent="-285750">
              <a:buFont typeface="Wingdings" charset="2"/>
              <a:buChar char="Ø"/>
            </a:pPr>
            <a:r>
              <a:rPr lang="en-US" sz="2200" b="1" dirty="0">
                <a:solidFill>
                  <a:srgbClr val="0606B9"/>
                </a:solidFill>
                <a:latin typeface="Arial"/>
                <a:cs typeface="Arial"/>
              </a:rPr>
              <a:t>Traffic/urban pollution: Morning and evening higher-frequency scans</a:t>
            </a:r>
          </a:p>
          <a:p>
            <a:pPr marL="742950" lvl="1" indent="-285750">
              <a:buFont typeface="Wingdings" charset="2"/>
              <a:buChar char="Ø"/>
            </a:pPr>
            <a:r>
              <a:rPr lang="en-US" sz="2200" b="1" dirty="0">
                <a:solidFill>
                  <a:srgbClr val="0606B9"/>
                </a:solidFill>
                <a:latin typeface="Arial"/>
                <a:cs typeface="Arial"/>
              </a:rPr>
              <a:t>Biomass burning</a:t>
            </a:r>
          </a:p>
          <a:p>
            <a:pPr marL="742950" lvl="1" indent="-285750">
              <a:buFont typeface="Wingdings" charset="2"/>
              <a:buChar char="Ø"/>
            </a:pPr>
            <a:r>
              <a:rPr lang="en-US" sz="2200" b="1" dirty="0">
                <a:solidFill>
                  <a:srgbClr val="0606B9"/>
                </a:solidFill>
                <a:latin typeface="Arial"/>
                <a:cs typeface="Arial"/>
              </a:rPr>
              <a:t>Atmospheric chemistry of halogen oxides over the ocean, and in particular in coastal regions</a:t>
            </a:r>
          </a:p>
          <a:p>
            <a:pPr marL="742950" lvl="1" indent="-285750">
              <a:buFont typeface="Wingdings" charset="2"/>
              <a:buChar char="Ø"/>
            </a:pPr>
            <a:r>
              <a:rPr lang="en-US" sz="2200" b="1" dirty="0">
                <a:solidFill>
                  <a:srgbClr val="0606B9"/>
                </a:solidFill>
                <a:latin typeface="Arial"/>
                <a:cs typeface="Arial"/>
              </a:rPr>
              <a:t>Fluorescence and other spectral indicators</a:t>
            </a:r>
          </a:p>
          <a:p>
            <a:pPr marL="742950" lvl="1" indent="-285750">
              <a:buFont typeface="Wingdings" charset="2"/>
              <a:buChar char="Ø"/>
            </a:pPr>
            <a:r>
              <a:rPr lang="en-US" sz="2200" b="1" dirty="0">
                <a:solidFill>
                  <a:srgbClr val="0606B9"/>
                </a:solidFill>
                <a:latin typeface="Arial"/>
                <a:cs typeface="Arial"/>
              </a:rPr>
              <a:t>Assessing pollution transport during upslope flows</a:t>
            </a:r>
          </a:p>
          <a:p>
            <a:pPr marL="742950" lvl="1" indent="-285750">
              <a:buFont typeface="Wingdings" charset="2"/>
              <a:buChar char="Ø"/>
            </a:pPr>
            <a:r>
              <a:rPr lang="en-US" sz="2200" b="1" dirty="0">
                <a:solidFill>
                  <a:srgbClr val="0606B9"/>
                </a:solidFill>
              </a:rPr>
              <a:t>Tidal effects on estuarine circulation and out flow plumes</a:t>
            </a:r>
          </a:p>
          <a:p>
            <a:pPr marL="742950" lvl="1" indent="-285750">
              <a:buFont typeface="Wingdings" charset="2"/>
              <a:buChar char="Ø"/>
            </a:pPr>
            <a:r>
              <a:rPr lang="en-US" sz="2200" b="1" dirty="0">
                <a:solidFill>
                  <a:srgbClr val="0606B9"/>
                </a:solidFill>
              </a:rPr>
              <a:t>Cloud field correlation with pollution</a:t>
            </a:r>
          </a:p>
          <a:p>
            <a:pPr marL="742950" lvl="1" indent="-285750">
              <a:buFont typeface="Wingdings" charset="2"/>
              <a:buChar char="Ø"/>
            </a:pPr>
            <a:endParaRPr lang="en-US" dirty="0">
              <a:latin typeface="Arial" charset="0"/>
            </a:endParaRPr>
          </a:p>
          <a:p>
            <a:pPr marL="742950" lvl="1" indent="-285750">
              <a:buFont typeface="Wingdings" charset="2"/>
              <a:buChar char="Ø"/>
            </a:pPr>
            <a:endParaRPr lang="en-US" dirty="0"/>
          </a:p>
          <a:p>
            <a:pPr marL="742950" lvl="1" indent="-285750">
              <a:buFont typeface="Wingdings" charset="2"/>
              <a:buChar char="Ø"/>
            </a:pPr>
            <a:endParaRPr lang="en-US" dirty="0">
              <a:solidFill>
                <a:srgbClr val="000090"/>
              </a:solidFill>
              <a:latin typeface="Arial"/>
              <a:cs typeface="Arial"/>
            </a:endParaRPr>
          </a:p>
          <a:p>
            <a:pPr marL="742950" lvl="1" indent="-285750">
              <a:buFont typeface="Wingdings" charset="2"/>
              <a:buChar char="Ø"/>
            </a:pPr>
            <a:endParaRPr lang="en-US"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949502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2400" b="1" dirty="0">
                <a:solidFill>
                  <a:schemeClr val="bg1">
                    <a:lumMod val="85000"/>
                  </a:schemeClr>
                </a:solidFill>
              </a:rPr>
              <a:t>TEMPO Meetings and Workshops</a:t>
            </a:r>
          </a:p>
        </p:txBody>
      </p:sp>
      <p:sp>
        <p:nvSpPr>
          <p:cNvPr id="2" name="TextBox 1"/>
          <p:cNvSpPr txBox="1"/>
          <p:nvPr/>
        </p:nvSpPr>
        <p:spPr>
          <a:xfrm>
            <a:off x="0" y="1088199"/>
            <a:ext cx="9144000" cy="6155531"/>
          </a:xfrm>
          <a:prstGeom prst="rect">
            <a:avLst/>
          </a:prstGeom>
          <a:noFill/>
        </p:spPr>
        <p:txBody>
          <a:bodyPr wrap="square" rtlCol="0">
            <a:spAutoFit/>
          </a:bodyPr>
          <a:lstStyle/>
          <a:p>
            <a:pPr marL="342900" indent="-342900">
              <a:buFont typeface="Arial" charset="0"/>
              <a:buChar char="•"/>
            </a:pPr>
            <a:r>
              <a:rPr lang="en-US" sz="2400" b="1" dirty="0">
                <a:solidFill>
                  <a:srgbClr val="000090"/>
                </a:solidFill>
                <a:latin typeface="Arial"/>
                <a:cs typeface="Arial"/>
              </a:rPr>
              <a:t>TEMPO Science Team Meeting: Cambridge, May 31-June 1, the theme of this year is early adopters</a:t>
            </a:r>
          </a:p>
          <a:p>
            <a:pPr marL="342900" indent="-342900">
              <a:spcBef>
                <a:spcPts val="600"/>
              </a:spcBef>
              <a:buFont typeface="Arial" charset="0"/>
              <a:buChar char="•"/>
            </a:pPr>
            <a:r>
              <a:rPr lang="en-US" sz="2400" b="1" dirty="0">
                <a:solidFill>
                  <a:srgbClr val="000090"/>
                </a:solidFill>
                <a:latin typeface="Arial"/>
                <a:cs typeface="Arial"/>
              </a:rPr>
              <a:t>TEMPO Validation Workshop: April 26-27, UC Berkley, organized by Ron Cohen. Discussions focused on experimental strategies that will </a:t>
            </a:r>
          </a:p>
          <a:p>
            <a:pPr marL="800100" lvl="1" indent="-342900">
              <a:buFont typeface="Wingdings" charset="2"/>
              <a:buChar char="Ø"/>
            </a:pPr>
            <a:r>
              <a:rPr lang="en-US" sz="2000" dirty="0">
                <a:solidFill>
                  <a:srgbClr val="0606B9"/>
                </a:solidFill>
              </a:rPr>
              <a:t>Give confidence in the TEMPO data, especially with respect to its unique features—hourly with spatial resolution of ~10km</a:t>
            </a:r>
            <a:r>
              <a:rPr lang="en-US" sz="2000" baseline="30000" dirty="0">
                <a:solidFill>
                  <a:srgbClr val="0606B9"/>
                </a:solidFill>
              </a:rPr>
              <a:t>2</a:t>
            </a:r>
          </a:p>
          <a:p>
            <a:pPr marL="800100" lvl="1" indent="-342900">
              <a:buFont typeface="Wingdings" charset="2"/>
              <a:buChar char="Ø"/>
            </a:pPr>
            <a:r>
              <a:rPr lang="en-US" sz="2000" dirty="0">
                <a:solidFill>
                  <a:srgbClr val="0606B9"/>
                </a:solidFill>
              </a:rPr>
              <a:t>Emphasize observations that could identify systematic errors in retrievals.</a:t>
            </a:r>
          </a:p>
          <a:p>
            <a:pPr marL="800100" lvl="1" indent="-342900">
              <a:buFont typeface="Wingdings" charset="2"/>
              <a:buChar char="Ø"/>
            </a:pPr>
            <a:r>
              <a:rPr lang="en-US" sz="2000" dirty="0">
                <a:solidFill>
                  <a:srgbClr val="0606B9"/>
                </a:solidFill>
              </a:rPr>
              <a:t>The evolving Pandora network within TEMPO FOR through NASA &amp; EPA efforts is key to validate TEMPO, but not solely sufficient. Need surface networks, </a:t>
            </a:r>
            <a:r>
              <a:rPr lang="en-US" sz="2000" dirty="0" err="1">
                <a:solidFill>
                  <a:srgbClr val="0606B9"/>
                </a:solidFill>
              </a:rPr>
              <a:t>TOLNet</a:t>
            </a:r>
            <a:r>
              <a:rPr lang="en-US" sz="2000" dirty="0">
                <a:solidFill>
                  <a:srgbClr val="0606B9"/>
                </a:solidFill>
              </a:rPr>
              <a:t>, </a:t>
            </a:r>
            <a:r>
              <a:rPr lang="en-US" sz="2000" dirty="0" err="1">
                <a:solidFill>
                  <a:srgbClr val="0606B9"/>
                </a:solidFill>
              </a:rPr>
              <a:t>GeoTASO</a:t>
            </a:r>
            <a:r>
              <a:rPr lang="en-US" sz="2000" dirty="0">
                <a:solidFill>
                  <a:srgbClr val="0606B9"/>
                </a:solidFill>
              </a:rPr>
              <a:t>/GCAS, profiling aircraft etc.</a:t>
            </a:r>
            <a:endParaRPr lang="en-US" sz="2000" b="1" dirty="0">
              <a:solidFill>
                <a:srgbClr val="0606B9"/>
              </a:solidFill>
              <a:latin typeface="Arial"/>
              <a:cs typeface="Arial"/>
            </a:endParaRPr>
          </a:p>
          <a:p>
            <a:pPr marL="342900" indent="-342900">
              <a:spcBef>
                <a:spcPts val="600"/>
              </a:spcBef>
              <a:buFont typeface="Arial" charset="0"/>
              <a:buChar char="•"/>
            </a:pPr>
            <a:r>
              <a:rPr lang="en-US" sz="2400" b="1" dirty="0">
                <a:solidFill>
                  <a:srgbClr val="000090"/>
                </a:solidFill>
                <a:latin typeface="Arial"/>
                <a:cs typeface="Arial"/>
              </a:rPr>
              <a:t>TEMPO Aerosol Workshop: September 11, NOAA, organized by Omar and Shoba</a:t>
            </a:r>
          </a:p>
          <a:p>
            <a:pPr marL="800100" lvl="1" indent="-342900">
              <a:buFont typeface="Wingdings" charset="2"/>
              <a:buChar char="Ø"/>
            </a:pPr>
            <a:r>
              <a:rPr lang="en-US" sz="2000" dirty="0">
                <a:solidFill>
                  <a:srgbClr val="0606B9"/>
                </a:solidFill>
              </a:rPr>
              <a:t>Individual TEMPO/GEMS, ABI(AMI), MAIC algorithms</a:t>
            </a:r>
          </a:p>
          <a:p>
            <a:pPr marL="800100" lvl="1" indent="-342900">
              <a:buFont typeface="Wingdings" charset="2"/>
              <a:buChar char="Ø"/>
            </a:pPr>
            <a:r>
              <a:rPr lang="en-US" sz="2000" dirty="0">
                <a:solidFill>
                  <a:srgbClr val="0606B9"/>
                </a:solidFill>
              </a:rPr>
              <a:t>TEMPO(GEMS)/ABI(AMI) synergy: cloud clearing, multi-view, combine UV aerosol absorption to ABI</a:t>
            </a:r>
            <a:endParaRPr lang="en-US" dirty="0"/>
          </a:p>
          <a:p>
            <a:pPr marL="742950" lvl="1" indent="-285750">
              <a:buFont typeface="Wingdings" charset="2"/>
              <a:buChar char="Ø"/>
            </a:pPr>
            <a:endParaRPr lang="en-US" dirty="0">
              <a:solidFill>
                <a:srgbClr val="000090"/>
              </a:solidFill>
              <a:latin typeface="Arial"/>
              <a:cs typeface="Arial"/>
            </a:endParaRPr>
          </a:p>
          <a:p>
            <a:pPr marL="742950" lvl="1" indent="-285750">
              <a:buFont typeface="Wingdings" charset="2"/>
              <a:buChar char="Ø"/>
            </a:pPr>
            <a:endParaRPr lang="en-US" dirty="0">
              <a:solidFill>
                <a:srgbClr val="000090"/>
              </a:solidFill>
              <a:latin typeface="Arial"/>
              <a:cs typeface="Arial"/>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730058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a:solidFill>
                  <a:schemeClr val="bg1">
                    <a:lumMod val="85000"/>
                  </a:schemeClr>
                </a:solidFill>
              </a:rPr>
              <a:t>www.</a:t>
            </a:r>
            <a:r>
              <a:rPr lang="en-US" sz="4400" b="1" dirty="0">
                <a:solidFill>
                  <a:schemeClr val="bg1">
                    <a:lumMod val="85000"/>
                  </a:schemeClr>
                </a:solidFill>
              </a:rPr>
              <a:t>epa</a:t>
            </a:r>
            <a:r>
              <a:rPr lang="en-US" sz="4400" dirty="0">
                <a:solidFill>
                  <a:schemeClr val="bg1">
                    <a:lumMod val="85000"/>
                  </a:schemeClr>
                </a:solidFill>
              </a:rPr>
              <a:t>.gov/</a:t>
            </a:r>
            <a:r>
              <a:rPr lang="en-US" sz="4400" b="1" dirty="0">
                <a:solidFill>
                  <a:schemeClr val="bg1">
                    <a:lumMod val="85000"/>
                  </a:schemeClr>
                </a:solidFill>
              </a:rPr>
              <a:t>rs</a:t>
            </a:r>
            <a:r>
              <a:rPr lang="en-US" sz="4400" dirty="0">
                <a:solidFill>
                  <a:schemeClr val="bg1">
                    <a:lumMod val="85000"/>
                  </a:schemeClr>
                </a:solidFill>
              </a:rPr>
              <a:t>ig</a:t>
            </a:r>
          </a:p>
        </p:txBody>
      </p:sp>
      <p:pic>
        <p:nvPicPr>
          <p:cNvPr id="5" name="Picture 4" descr="Screen Shot 2014-06-05 at 2.4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409" y="2044186"/>
            <a:ext cx="6714674" cy="3946794"/>
          </a:xfrm>
          <a:prstGeom prst="rect">
            <a:avLst/>
          </a:prstGeom>
        </p:spPr>
      </p:pic>
      <p:sp>
        <p:nvSpPr>
          <p:cNvPr id="8" name="TextBox 7"/>
          <p:cNvSpPr txBox="1"/>
          <p:nvPr/>
        </p:nvSpPr>
        <p:spPr>
          <a:xfrm>
            <a:off x="0" y="1067380"/>
            <a:ext cx="9144000" cy="1015663"/>
          </a:xfrm>
          <a:prstGeom prst="rect">
            <a:avLst/>
          </a:prstGeom>
          <a:noFill/>
        </p:spPr>
        <p:txBody>
          <a:bodyPr wrap="square" rtlCol="0">
            <a:spAutoFit/>
          </a:bodyPr>
          <a:lstStyle/>
          <a:p>
            <a:r>
              <a:rPr lang="en-US" sz="2000" b="1" dirty="0">
                <a:solidFill>
                  <a:srgbClr val="000090"/>
                </a:solidFill>
                <a:latin typeface="Arial"/>
                <a:cs typeface="Arial"/>
              </a:rPr>
              <a:t>TEMPO will use the EPA’s Remote Sensing Information Gateway (RSIG) for subsetting, visualization, and product distribution – </a:t>
            </a:r>
            <a:r>
              <a:rPr lang="en-US" sz="2000" b="1" i="1" dirty="0">
                <a:solidFill>
                  <a:srgbClr val="000090"/>
                </a:solidFill>
                <a:latin typeface="Arial"/>
                <a:cs typeface="Arial"/>
              </a:rPr>
              <a:t>to make TEMPO YOUR instrument</a:t>
            </a:r>
          </a:p>
        </p:txBody>
      </p:sp>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28</a:t>
            </a:fld>
            <a:endParaRPr lang="en-US" dirty="0">
              <a:solidFill>
                <a:prstClr val="black">
                  <a:tint val="75000"/>
                </a:prstClr>
              </a:solidFill>
              <a:latin typeface="Calibri"/>
            </a:endParaRPr>
          </a:p>
        </p:txBody>
      </p:sp>
      <p:sp>
        <p:nvSpPr>
          <p:cNvPr id="7" name="TextBox 6"/>
          <p:cNvSpPr txBox="1"/>
          <p:nvPr/>
        </p:nvSpPr>
        <p:spPr>
          <a:xfrm>
            <a:off x="0" y="5891926"/>
            <a:ext cx="9144000" cy="707886"/>
          </a:xfrm>
          <a:prstGeom prst="rect">
            <a:avLst/>
          </a:prstGeom>
          <a:noFill/>
        </p:spPr>
        <p:txBody>
          <a:bodyPr wrap="square" rtlCol="0">
            <a:spAutoFit/>
          </a:bodyPr>
          <a:lstStyle/>
          <a:p>
            <a:r>
              <a:rPr lang="en-US" sz="2000" b="1" i="1" dirty="0">
                <a:solidFill>
                  <a:srgbClr val="000090"/>
                </a:solidFill>
                <a:latin typeface="Arial"/>
                <a:cs typeface="Arial"/>
              </a:rPr>
              <a:t>There will be a TEMPO data distribution workshop this winter in Ft. Collins, CO, sponsored by the Western States Air Resources Council</a:t>
            </a:r>
          </a:p>
        </p:txBody>
      </p:sp>
    </p:spTree>
    <p:extLst>
      <p:ext uri="{BB962C8B-B14F-4D97-AF65-F5344CB8AC3E}">
        <p14:creationId xmlns:p14="http://schemas.microsoft.com/office/powerpoint/2010/main" val="12027868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b="1" dirty="0">
                <a:solidFill>
                  <a:schemeClr val="bg1"/>
                </a:solidFill>
                <a:ea typeface="ＭＳ Ｐゴシック" charset="-128"/>
              </a:rPr>
              <a:t>Summary</a:t>
            </a:r>
          </a:p>
        </p:txBody>
      </p:sp>
      <p:sp>
        <p:nvSpPr>
          <p:cNvPr id="17" name="Slide Number Placeholder 1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29</a:t>
            </a:fld>
            <a:endParaRPr lang="en-US" dirty="0">
              <a:solidFill>
                <a:prstClr val="black">
                  <a:tint val="75000"/>
                </a:prstClr>
              </a:solidFill>
              <a:latin typeface="Calibri"/>
            </a:endParaRPr>
          </a:p>
        </p:txBody>
      </p:sp>
      <p:sp>
        <p:nvSpPr>
          <p:cNvPr id="2" name="Rectangle 1"/>
          <p:cNvSpPr/>
          <p:nvPr/>
        </p:nvSpPr>
        <p:spPr>
          <a:xfrm>
            <a:off x="0" y="1083086"/>
            <a:ext cx="9144000" cy="2616101"/>
          </a:xfrm>
          <a:prstGeom prst="rect">
            <a:avLst/>
          </a:prstGeom>
        </p:spPr>
        <p:txBody>
          <a:bodyPr wrap="square">
            <a:spAutoFit/>
          </a:bodyPr>
          <a:lstStyle/>
          <a:p>
            <a:pPr marL="342900" indent="-342900" defTabSz="456633">
              <a:spcBef>
                <a:spcPts val="1200"/>
              </a:spcBef>
              <a:buClr>
                <a:srgbClr val="FF0000"/>
              </a:buClr>
              <a:buFont typeface="Wingdings" charset="2"/>
              <a:buChar char="q"/>
              <a:defRPr/>
            </a:pPr>
            <a:r>
              <a:rPr lang="en-US" sz="2400" b="1" dirty="0">
                <a:solidFill>
                  <a:srgbClr val="000090"/>
                </a:solidFill>
                <a:latin typeface="Arial"/>
                <a:ea typeface="ＭＳ Ｐゴシック" charset="0"/>
                <a:cs typeface="Arial"/>
              </a:rPr>
              <a:t>TEMPO will provide hourly atmospheric pollution at high spatial resolution (~10 km</a:t>
            </a:r>
            <a:r>
              <a:rPr lang="en-US" sz="2400" b="1" baseline="30000" dirty="0">
                <a:solidFill>
                  <a:srgbClr val="000090"/>
                </a:solidFill>
                <a:latin typeface="Arial"/>
                <a:ea typeface="ＭＳ Ｐゴシック" charset="0"/>
                <a:cs typeface="Arial"/>
              </a:rPr>
              <a:t>2</a:t>
            </a:r>
            <a:r>
              <a:rPr lang="en-US" sz="2400" b="1" dirty="0">
                <a:solidFill>
                  <a:srgbClr val="000090"/>
                </a:solidFill>
                <a:latin typeface="Arial"/>
                <a:ea typeface="ＭＳ Ｐゴシック" charset="0"/>
                <a:cs typeface="Arial"/>
              </a:rPr>
              <a:t> at center of FOR) over North America from the GEO orbit.</a:t>
            </a:r>
          </a:p>
          <a:p>
            <a:pPr marL="342900" indent="-342900" defTabSz="456633">
              <a:spcBef>
                <a:spcPts val="1200"/>
              </a:spcBef>
              <a:buClr>
                <a:srgbClr val="FF0000"/>
              </a:buClr>
              <a:buFont typeface="Wingdings" charset="2"/>
              <a:buChar char="q"/>
              <a:defRPr/>
            </a:pPr>
            <a:r>
              <a:rPr lang="en-US" sz="2400" b="1" dirty="0">
                <a:solidFill>
                  <a:srgbClr val="000090"/>
                </a:solidFill>
                <a:latin typeface="Arial"/>
                <a:ea typeface="ＭＳ Ｐゴシック" charset="0"/>
                <a:cs typeface="Arial"/>
              </a:rPr>
              <a:t>TEMPO currently on budget and close to on schedule. </a:t>
            </a:r>
          </a:p>
          <a:p>
            <a:pPr marL="342900" indent="-342900" defTabSz="456633">
              <a:spcBef>
                <a:spcPts val="1200"/>
              </a:spcBef>
              <a:buClr>
                <a:srgbClr val="FF0000"/>
              </a:buClr>
              <a:buFont typeface="Wingdings" charset="2"/>
              <a:buChar char="q"/>
              <a:defRPr/>
            </a:pPr>
            <a:r>
              <a:rPr lang="en-US" sz="2400" b="1" dirty="0">
                <a:solidFill>
                  <a:srgbClr val="000090"/>
                </a:solidFill>
                <a:latin typeface="Arial"/>
                <a:ea typeface="ＭＳ Ｐゴシック" charset="0"/>
                <a:cs typeface="Arial"/>
              </a:rPr>
              <a:t>Instrument delivery in March 2018, host selection in middle 2018 with launch NET 2019, most likely in 2020 &amp; 2021.</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0191" r="16071"/>
          <a:stretch/>
        </p:blipFill>
        <p:spPr>
          <a:xfrm>
            <a:off x="1159327" y="3731702"/>
            <a:ext cx="5302575" cy="3137448"/>
          </a:xfrm>
          <a:prstGeom prst="rect">
            <a:avLst/>
          </a:prstGeom>
        </p:spPr>
      </p:pic>
      <p:sp>
        <p:nvSpPr>
          <p:cNvPr id="6" name="TextBox 5"/>
          <p:cNvSpPr txBox="1"/>
          <p:nvPr/>
        </p:nvSpPr>
        <p:spPr>
          <a:xfrm>
            <a:off x="6544972" y="4700261"/>
            <a:ext cx="2599028" cy="1200329"/>
          </a:xfrm>
          <a:prstGeom prst="rect">
            <a:avLst/>
          </a:prstGeom>
          <a:noFill/>
        </p:spPr>
        <p:txBody>
          <a:bodyPr wrap="square" rtlCol="0">
            <a:spAutoFit/>
          </a:bodyPr>
          <a:lstStyle/>
          <a:p>
            <a:pPr marL="91440" lvl="1">
              <a:spcBef>
                <a:spcPts val="600"/>
              </a:spcBef>
            </a:pPr>
            <a:r>
              <a:rPr lang="en-US" sz="2400" b="1" dirty="0">
                <a:solidFill>
                  <a:srgbClr val="0000FF"/>
                </a:solidFill>
                <a:latin typeface="Arial Narrow"/>
                <a:cs typeface="Arial Narrow"/>
              </a:rPr>
              <a:t>See </a:t>
            </a:r>
            <a:r>
              <a:rPr lang="en-US" sz="2400" b="1" dirty="0" err="1">
                <a:solidFill>
                  <a:srgbClr val="0000FF"/>
                </a:solidFill>
                <a:latin typeface="Arial Narrow"/>
                <a:cs typeface="Arial Narrow"/>
              </a:rPr>
              <a:t>Zoogman</a:t>
            </a:r>
            <a:r>
              <a:rPr lang="en-US" sz="2400" b="1" dirty="0">
                <a:solidFill>
                  <a:srgbClr val="0000FF"/>
                </a:solidFill>
                <a:latin typeface="Arial Narrow"/>
                <a:cs typeface="Arial Narrow"/>
              </a:rPr>
              <a:t> et al. (2017), JQSRT for more detail.</a:t>
            </a:r>
          </a:p>
        </p:txBody>
      </p:sp>
    </p:spTree>
    <p:extLst>
      <p:ext uri="{BB962C8B-B14F-4D97-AF65-F5344CB8AC3E}">
        <p14:creationId xmlns:p14="http://schemas.microsoft.com/office/powerpoint/2010/main" val="1167170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333" y="13818"/>
            <a:ext cx="6885432" cy="960120"/>
          </a:xfrm>
        </p:spPr>
        <p:txBody>
          <a:bodyPr anchor="ctr"/>
          <a:lstStyle/>
          <a:p>
            <a:r>
              <a:rPr lang="en-US" sz="3600" dirty="0">
                <a:solidFill>
                  <a:schemeClr val="bg1">
                    <a:lumMod val="85000"/>
                  </a:schemeClr>
                </a:solidFill>
              </a:rPr>
              <a:t>Global pollution</a:t>
            </a:r>
            <a:br>
              <a:rPr lang="en-US" sz="3600" dirty="0">
                <a:solidFill>
                  <a:schemeClr val="bg1">
                    <a:lumMod val="85000"/>
                  </a:schemeClr>
                </a:solidFill>
              </a:rPr>
            </a:br>
            <a:r>
              <a:rPr lang="en-US" sz="3600" dirty="0">
                <a:solidFill>
                  <a:schemeClr val="bg1">
                    <a:lumMod val="85000"/>
                  </a:schemeClr>
                </a:solidFill>
              </a:rPr>
              <a:t>monitoring constellation</a:t>
            </a:r>
          </a:p>
        </p:txBody>
      </p:sp>
      <p:grpSp>
        <p:nvGrpSpPr>
          <p:cNvPr id="30" name="Group 2"/>
          <p:cNvGrpSpPr>
            <a:grpSpLocks/>
          </p:cNvGrpSpPr>
          <p:nvPr/>
        </p:nvGrpSpPr>
        <p:grpSpPr bwMode="auto">
          <a:xfrm>
            <a:off x="115029" y="1275854"/>
            <a:ext cx="8931275" cy="5031236"/>
            <a:chOff x="213358" y="886968"/>
            <a:chExt cx="8687329" cy="4904232"/>
          </a:xfrm>
        </p:grpSpPr>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l="7175" t="9802" r="7201" b="4393"/>
            <a:stretch>
              <a:fillRect/>
            </a:stretch>
          </p:blipFill>
          <p:spPr bwMode="auto">
            <a:xfrm>
              <a:off x="213358" y="909192"/>
              <a:ext cx="8687329" cy="4882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1"/>
            <p:cNvSpPr/>
            <p:nvPr/>
          </p:nvSpPr>
          <p:spPr>
            <a:xfrm>
              <a:off x="4384799" y="886968"/>
              <a:ext cx="1098416" cy="63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26" tIns="45664" rIns="91326" bIns="45664" anchor="ctr"/>
            <a:lstStyle/>
            <a:p>
              <a:pPr algn="ctr" defTabSz="456633">
                <a:defRPr/>
              </a:pPr>
              <a:endParaRPr lang="en-US" dirty="0">
                <a:solidFill>
                  <a:prstClr val="white"/>
                </a:solidFill>
                <a:latin typeface="Calibri"/>
              </a:endParaRPr>
            </a:p>
          </p:txBody>
        </p:sp>
        <p:sp>
          <p:nvSpPr>
            <p:cNvPr id="33" name="Rectangle 32"/>
            <p:cNvSpPr/>
            <p:nvPr/>
          </p:nvSpPr>
          <p:spPr>
            <a:xfrm>
              <a:off x="749868" y="4187343"/>
              <a:ext cx="3707661" cy="629905"/>
            </a:xfrm>
            <a:prstGeom prst="rect">
              <a:avLst/>
            </a:prstGeom>
          </p:spPr>
          <p:txBody>
            <a:bodyPr wrap="square" lIns="91326" tIns="45664" rIns="91326" bIns="45664">
              <a:spAutoFit/>
            </a:bodyPr>
            <a:lstStyle/>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Sentinel-5P (once per day),</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OMPS, GOME-2</a:t>
              </a:r>
              <a:endParaRPr lang="en-US" dirty="0">
                <a:solidFill>
                  <a:prstClr val="black"/>
                </a:solidFill>
                <a:latin typeface="Verdana"/>
                <a:ea typeface="ＭＳ Ｐゴシック" charset="0"/>
                <a:cs typeface="Verdana"/>
              </a:endParaRPr>
            </a:p>
          </p:txBody>
        </p:sp>
        <p:sp>
          <p:nvSpPr>
            <p:cNvPr id="34" name="직사각형 10"/>
            <p:cNvSpPr/>
            <p:nvPr/>
          </p:nvSpPr>
          <p:spPr bwMode="auto">
            <a:xfrm>
              <a:off x="1786379" y="1142578"/>
              <a:ext cx="1925402" cy="1590817"/>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b="1" i="1">
                <a:solidFill>
                  <a:srgbClr val="FF3300"/>
                </a:solidFill>
                <a:effectLst>
                  <a:outerShdw blurRad="38100" dist="38100" dir="2700000" algn="tl">
                    <a:srgbClr val="000000"/>
                  </a:outerShdw>
                </a:effectLst>
                <a:latin typeface="맑은 고딕" charset="0"/>
                <a:ea typeface="ＭＳ Ｐゴシック" charset="0"/>
                <a:cs typeface="맑은 고딕" charset="0"/>
              </a:endParaRPr>
            </a:p>
          </p:txBody>
        </p:sp>
        <p:sp>
          <p:nvSpPr>
            <p:cNvPr id="35" name="직사각형 11"/>
            <p:cNvSpPr/>
            <p:nvPr/>
          </p:nvSpPr>
          <p:spPr bwMode="auto">
            <a:xfrm>
              <a:off x="4303847" y="1023505"/>
              <a:ext cx="1679370" cy="1232010"/>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6" name="직사각형 5"/>
            <p:cNvSpPr/>
            <p:nvPr/>
          </p:nvSpPr>
          <p:spPr bwMode="auto">
            <a:xfrm>
              <a:off x="6314964" y="1599819"/>
              <a:ext cx="1600005" cy="2057584"/>
            </a:xfrm>
            <a:prstGeom prst="rect">
              <a:avLst/>
            </a:prstGeom>
            <a:solidFill>
              <a:srgbClr val="C6D9F1">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26" tIns="45664" rIns="91326" bIns="45664" anchor="ctr"/>
            <a:lstStyle/>
            <a:p>
              <a:pPr algn="ctr" defTabSz="914400" eaLnBrk="0" fontAlgn="base" hangingPunct="0">
                <a:spcBef>
                  <a:spcPct val="0"/>
                </a:spcBef>
                <a:spcAft>
                  <a:spcPct val="0"/>
                </a:spcAft>
                <a:defRPr/>
              </a:pPr>
              <a:endParaRPr lang="ko-KR" altLang="en-US">
                <a:solidFill>
                  <a:srgbClr val="FFFFFF"/>
                </a:solidFill>
                <a:latin typeface="맑은 고딕" charset="0"/>
                <a:ea typeface="ＭＳ Ｐゴシック" charset="0"/>
                <a:cs typeface="맑은 고딕" charset="0"/>
              </a:endParaRPr>
            </a:p>
          </p:txBody>
        </p:sp>
        <p:sp>
          <p:nvSpPr>
            <p:cNvPr id="37" name="Rectangle 36"/>
            <p:cNvSpPr/>
            <p:nvPr/>
          </p:nvSpPr>
          <p:spPr>
            <a:xfrm>
              <a:off x="2029237" y="1547014"/>
              <a:ext cx="1312703"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TEMPO</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8" name="Rectangle 37"/>
            <p:cNvSpPr/>
            <p:nvPr/>
          </p:nvSpPr>
          <p:spPr>
            <a:xfrm>
              <a:off x="4365752" y="1260653"/>
              <a:ext cx="1574608"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Sentinel-4</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39" name="Rectangle 38"/>
            <p:cNvSpPr/>
            <p:nvPr/>
          </p:nvSpPr>
          <p:spPr>
            <a:xfrm>
              <a:off x="6460996" y="1688585"/>
              <a:ext cx="1374607" cy="646171"/>
            </a:xfrm>
            <a:prstGeom prst="rect">
              <a:avLst/>
            </a:prstGeom>
          </p:spPr>
          <p:txBody>
            <a:bodyPr lIns="91326" tIns="45664" rIns="91326" bIns="45664">
              <a:spAutoFit/>
            </a:bodyPr>
            <a:lstStyle/>
            <a:p>
              <a:pPr algn="ctr" defTabSz="456633">
                <a:defRPr/>
              </a:pPr>
              <a:r>
                <a:rPr lang="en-US" altLang="ko-KR" b="1" i="1" dirty="0">
                  <a:solidFill>
                    <a:srgbClr val="FF3300"/>
                  </a:solidFill>
                  <a:effectLst>
                    <a:outerShdw blurRad="38100" dist="38100" dir="2700000" algn="tl">
                      <a:srgbClr val="000000"/>
                    </a:outerShdw>
                  </a:effectLst>
                  <a:latin typeface="Verdana"/>
                  <a:ea typeface="ＭＳ Ｐゴシック" charset="0"/>
                  <a:cs typeface="Verdana"/>
                </a:rPr>
                <a:t>GEMS</a:t>
              </a:r>
            </a:p>
            <a:p>
              <a:pPr algn="ctr" defTabSz="456633">
                <a:defRPr/>
              </a:pPr>
              <a:r>
                <a:rPr lang="en-US" b="1" i="1" dirty="0">
                  <a:solidFill>
                    <a:srgbClr val="FF3300"/>
                  </a:solidFill>
                  <a:effectLst>
                    <a:outerShdw blurRad="38100" dist="38100" dir="2700000" algn="tl">
                      <a:srgbClr val="000000"/>
                    </a:outerShdw>
                  </a:effectLst>
                  <a:latin typeface="Verdana"/>
                  <a:ea typeface="ＭＳ Ｐゴシック" charset="0"/>
                  <a:cs typeface="Verdana"/>
                </a:rPr>
                <a:t>(hourly)</a:t>
              </a:r>
            </a:p>
          </p:txBody>
        </p:sp>
        <p:sp>
          <p:nvSpPr>
            <p:cNvPr id="40" name="TextBox 15"/>
            <p:cNvSpPr txBox="1">
              <a:spLocks noChangeArrowheads="1"/>
            </p:cNvSpPr>
            <p:nvPr/>
          </p:nvSpPr>
          <p:spPr bwMode="auto">
            <a:xfrm>
              <a:off x="5633983" y="4639911"/>
              <a:ext cx="2240520" cy="523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6" tIns="45664" rIns="91326" bIns="456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ja-JP" sz="1400" b="1" i="1" dirty="0">
                  <a:solidFill>
                    <a:srgbClr val="FFFFFF"/>
                  </a:solidFill>
                  <a:latin typeface="Verdana" charset="0"/>
                </a:rPr>
                <a:t>Courtesy Jhoon Kim,</a:t>
              </a:r>
            </a:p>
            <a:p>
              <a:pPr defTabSz="914400" fontAlgn="base">
                <a:spcBef>
                  <a:spcPct val="0"/>
                </a:spcBef>
                <a:spcAft>
                  <a:spcPct val="0"/>
                </a:spcAft>
              </a:pPr>
              <a:r>
                <a:rPr lang="en-US" altLang="ja-JP" sz="1400" b="1" i="1" dirty="0">
                  <a:solidFill>
                    <a:srgbClr val="FFFFFF"/>
                  </a:solidFill>
                  <a:latin typeface="Verdana" charset="0"/>
                </a:rPr>
                <a:t>Andreas Richter</a:t>
              </a:r>
            </a:p>
          </p:txBody>
        </p:sp>
      </p:grpSp>
      <p:cxnSp>
        <p:nvCxnSpPr>
          <p:cNvPr id="7" name="Straight Arrow Connector 6"/>
          <p:cNvCxnSpPr/>
          <p:nvPr/>
        </p:nvCxnSpPr>
        <p:spPr>
          <a:xfrm>
            <a:off x="2161718" y="3609307"/>
            <a:ext cx="822960" cy="0"/>
          </a:xfrm>
          <a:prstGeom prst="straightConnector1">
            <a:avLst/>
          </a:prstGeom>
          <a:ln w="4445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Oval 9"/>
          <p:cNvSpPr>
            <a:spLocks noChangeAspect="1"/>
          </p:cNvSpPr>
          <p:nvPr/>
        </p:nvSpPr>
        <p:spPr>
          <a:xfrm>
            <a:off x="4629887" y="3518601"/>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4" name="Oval 23"/>
          <p:cNvSpPr>
            <a:spLocks noChangeAspect="1"/>
          </p:cNvSpPr>
          <p:nvPr/>
        </p:nvSpPr>
        <p:spPr>
          <a:xfrm>
            <a:off x="7460013" y="3522113"/>
            <a:ext cx="182880" cy="18288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TextBox 10"/>
          <p:cNvSpPr txBox="1"/>
          <p:nvPr/>
        </p:nvSpPr>
        <p:spPr>
          <a:xfrm>
            <a:off x="1827065" y="3684720"/>
            <a:ext cx="1577171" cy="369332"/>
          </a:xfrm>
          <a:prstGeom prst="rect">
            <a:avLst/>
          </a:prstGeom>
          <a:noFill/>
        </p:spPr>
        <p:txBody>
          <a:bodyPr wrap="none" rtlCol="0">
            <a:spAutoFit/>
          </a:bodyPr>
          <a:lstStyle/>
          <a:p>
            <a:r>
              <a:rPr lang="en-US" b="1" i="1" dirty="0">
                <a:solidFill>
                  <a:srgbClr val="FF0000"/>
                </a:solidFill>
                <a:effectLst>
                  <a:outerShdw blurRad="50800" dist="38100" dir="2700000" algn="tl" rotWithShape="0">
                    <a:prstClr val="black">
                      <a:alpha val="40000"/>
                    </a:prstClr>
                  </a:outerShdw>
                </a:effectLst>
                <a:latin typeface="Verdana"/>
                <a:cs typeface="Verdana"/>
              </a:rPr>
              <a:t>80-115°W</a:t>
            </a:r>
          </a:p>
        </p:txBody>
      </p:sp>
      <p:sp>
        <p:nvSpPr>
          <p:cNvPr id="27" name="TextBox 26"/>
          <p:cNvSpPr txBox="1"/>
          <p:nvPr/>
        </p:nvSpPr>
        <p:spPr>
          <a:xfrm>
            <a:off x="4478380" y="3762080"/>
            <a:ext cx="2047515" cy="646331"/>
          </a:xfrm>
          <a:prstGeom prst="rect">
            <a:avLst/>
          </a:prstGeom>
          <a:noFill/>
        </p:spPr>
        <p:txBody>
          <a:bodyPr wrap="none" rtlCol="0">
            <a:spAutoFit/>
          </a:bodyPr>
          <a:lstStyle/>
          <a:p>
            <a:r>
              <a:rPr lang="en-US" b="1" i="1" dirty="0">
                <a:solidFill>
                  <a:srgbClr val="FF0000"/>
                </a:solidFill>
                <a:effectLst>
                  <a:outerShdw blurRad="50800" dist="38100" dir="2700000" algn="tl" rotWithShape="0">
                    <a:prstClr val="black">
                      <a:alpha val="40000"/>
                    </a:prstClr>
                  </a:outerShdw>
                </a:effectLst>
                <a:latin typeface="Verdana"/>
                <a:cs typeface="Verdana"/>
              </a:rPr>
              <a:t>0°</a:t>
            </a:r>
          </a:p>
          <a:p>
            <a:r>
              <a:rPr lang="en-US" b="1" i="1" dirty="0">
                <a:solidFill>
                  <a:srgbClr val="FF0000"/>
                </a:solidFill>
                <a:effectLst>
                  <a:outerShdw blurRad="50800" dist="38100" dir="2700000" algn="tl" rotWithShape="0">
                    <a:prstClr val="black">
                      <a:alpha val="40000"/>
                    </a:prstClr>
                  </a:outerShdw>
                </a:effectLst>
                <a:latin typeface="Verdana"/>
                <a:cs typeface="Verdana"/>
              </a:rPr>
              <a:t>2021+ launch</a:t>
            </a:r>
          </a:p>
        </p:txBody>
      </p:sp>
      <p:sp>
        <p:nvSpPr>
          <p:cNvPr id="28" name="TextBox 27"/>
          <p:cNvSpPr txBox="1"/>
          <p:nvPr/>
        </p:nvSpPr>
        <p:spPr>
          <a:xfrm>
            <a:off x="6938635" y="3774215"/>
            <a:ext cx="1847340" cy="646331"/>
          </a:xfrm>
          <a:prstGeom prst="rect">
            <a:avLst/>
          </a:prstGeom>
          <a:noFill/>
        </p:spPr>
        <p:txBody>
          <a:bodyPr wrap="none" rtlCol="0">
            <a:spAutoFit/>
          </a:bodyPr>
          <a:lstStyle/>
          <a:p>
            <a:r>
              <a:rPr lang="en-US" b="1" i="1" dirty="0">
                <a:solidFill>
                  <a:srgbClr val="FF0000"/>
                </a:solidFill>
                <a:effectLst>
                  <a:outerShdw blurRad="50800" dist="38100" dir="2700000" algn="tl" rotWithShape="0">
                    <a:prstClr val="black">
                      <a:alpha val="40000"/>
                    </a:prstClr>
                  </a:outerShdw>
                </a:effectLst>
                <a:latin typeface="Verdana"/>
                <a:cs typeface="Verdana"/>
              </a:rPr>
              <a:t>128.2°E</a:t>
            </a:r>
          </a:p>
          <a:p>
            <a:r>
              <a:rPr lang="en-US" b="1" i="1" dirty="0">
                <a:solidFill>
                  <a:srgbClr val="FF0000"/>
                </a:solidFill>
                <a:effectLst>
                  <a:outerShdw blurRad="50800" dist="38100" dir="2700000" algn="tl" rotWithShape="0">
                    <a:prstClr val="black">
                      <a:alpha val="40000"/>
                    </a:prstClr>
                  </a:outerShdw>
                </a:effectLst>
                <a:latin typeface="Verdana"/>
                <a:cs typeface="Verdana"/>
              </a:rPr>
              <a:t>2019 launch</a:t>
            </a:r>
          </a:p>
        </p:txBody>
      </p:sp>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a:t>
            </a:fld>
            <a:endParaRPr lang="en-US" dirty="0">
              <a:solidFill>
                <a:prstClr val="black">
                  <a:tint val="75000"/>
                </a:prstClr>
              </a:solidFill>
              <a:latin typeface="Calibri"/>
            </a:endParaRPr>
          </a:p>
        </p:txBody>
      </p:sp>
      <p:sp>
        <p:nvSpPr>
          <p:cNvPr id="22" name="TextBox 21"/>
          <p:cNvSpPr txBox="1"/>
          <p:nvPr/>
        </p:nvSpPr>
        <p:spPr>
          <a:xfrm>
            <a:off x="1342705" y="4027618"/>
            <a:ext cx="2545890" cy="369332"/>
          </a:xfrm>
          <a:prstGeom prst="rect">
            <a:avLst/>
          </a:prstGeom>
          <a:noFill/>
        </p:spPr>
        <p:txBody>
          <a:bodyPr wrap="none" rtlCol="0">
            <a:spAutoFit/>
          </a:bodyPr>
          <a:lstStyle/>
          <a:p>
            <a:r>
              <a:rPr lang="en-US" b="1" i="1">
                <a:solidFill>
                  <a:srgbClr val="FF0000"/>
                </a:solidFill>
                <a:effectLst>
                  <a:outerShdw blurRad="50800" dist="38100" dir="2700000" algn="tl" rotWithShape="0">
                    <a:prstClr val="black">
                      <a:alpha val="40000"/>
                    </a:prstClr>
                  </a:outerShdw>
                </a:effectLst>
                <a:latin typeface="Verdana"/>
                <a:cs typeface="Verdana"/>
              </a:rPr>
              <a:t>2019-2021 launch</a:t>
            </a:r>
            <a:endParaRPr lang="en-US" b="1" i="1" dirty="0">
              <a:solidFill>
                <a:srgbClr val="FF0000"/>
              </a:solidFill>
              <a:effectLst>
                <a:outerShdw blurRad="50800" dist="38100" dir="2700000" algn="tl" rotWithShape="0">
                  <a:prstClr val="black">
                    <a:alpha val="40000"/>
                  </a:prstClr>
                </a:outerShdw>
              </a:effectLst>
              <a:latin typeface="Verdana"/>
              <a:cs typeface="Verdana"/>
            </a:endParaRPr>
          </a:p>
        </p:txBody>
      </p:sp>
    </p:spTree>
    <p:extLst>
      <p:ext uri="{BB962C8B-B14F-4D97-AF65-F5344CB8AC3E}">
        <p14:creationId xmlns:p14="http://schemas.microsoft.com/office/powerpoint/2010/main" val="3545774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609" y="1144730"/>
            <a:ext cx="1215136" cy="1191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0" descr="ep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0" y="2746114"/>
            <a:ext cx="1086612" cy="1183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3" descr="noaa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6134" y="1090903"/>
            <a:ext cx="1182116" cy="11821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ucseal_540_139.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7899" y="2839155"/>
            <a:ext cx="1150747" cy="1150747"/>
          </a:xfrm>
          <a:prstGeom prst="rect">
            <a:avLst/>
          </a:prstGeom>
        </p:spPr>
      </p:pic>
      <p:pic>
        <p:nvPicPr>
          <p:cNvPr id="11" name="Picture 10" descr="UMBC_Seal.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70" y="4097639"/>
            <a:ext cx="1168400" cy="1168400"/>
          </a:xfrm>
          <a:prstGeom prst="rect">
            <a:avLst/>
          </a:prstGeom>
        </p:spPr>
      </p:pic>
      <p:pic>
        <p:nvPicPr>
          <p:cNvPr id="12" name="Picture 6" descr="logo_large"/>
          <p:cNvPicPr>
            <a:picLocks noChangeAspect="1" noChangeArrowheads="1"/>
          </p:cNvPicPr>
          <p:nvPr/>
        </p:nvPicPr>
        <p:blipFill>
          <a:blip r:embed="rId8">
            <a:lum contrast="-4000"/>
            <a:extLst>
              <a:ext uri="{28A0092B-C50C-407E-A947-70E740481C1C}">
                <a14:useLocalDpi xmlns:a14="http://schemas.microsoft.com/office/drawing/2010/main" val="0"/>
              </a:ext>
            </a:extLst>
          </a:blip>
          <a:srcRect/>
          <a:stretch>
            <a:fillRect/>
          </a:stretch>
        </p:blipFill>
        <p:spPr bwMode="auto">
          <a:xfrm>
            <a:off x="4817298" y="2567341"/>
            <a:ext cx="1454147" cy="1313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Car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05907" y="5092657"/>
            <a:ext cx="1489036" cy="925429"/>
          </a:xfrm>
          <a:prstGeom prst="rect">
            <a:avLst/>
          </a:prstGeom>
        </p:spPr>
      </p:pic>
      <p:pic>
        <p:nvPicPr>
          <p:cNvPr id="14" name="Picture 13" descr="homepage.png"/>
          <p:cNvPicPr>
            <a:picLocks noChangeAspect="1"/>
          </p:cNvPicPr>
          <p:nvPr/>
        </p:nvPicPr>
        <p:blipFill rotWithShape="1">
          <a:blip r:embed="rId10">
            <a:extLst>
              <a:ext uri="{28A0092B-C50C-407E-A947-70E740481C1C}">
                <a14:useLocalDpi xmlns:a14="http://schemas.microsoft.com/office/drawing/2010/main" val="0"/>
              </a:ext>
            </a:extLst>
          </a:blip>
          <a:srcRect l="1928" t="10063" r="72155" b="8352"/>
          <a:stretch/>
        </p:blipFill>
        <p:spPr>
          <a:xfrm>
            <a:off x="5406892" y="4752780"/>
            <a:ext cx="1520438" cy="1421056"/>
          </a:xfrm>
          <a:prstGeom prst="rect">
            <a:avLst/>
          </a:prstGeom>
        </p:spPr>
      </p:pic>
      <p:pic>
        <p:nvPicPr>
          <p:cNvPr id="15" name="Picture 15" descr="ncar"/>
          <p:cNvPicPr>
            <a:picLocks noChangeAspect="1" noChangeArrowheads="1"/>
          </p:cNvPicPr>
          <p:nvPr/>
        </p:nvPicPr>
        <p:blipFill>
          <a:blip r:embed="rId11">
            <a:clrChange>
              <a:clrFrom>
                <a:srgbClr val="FFFFFF"/>
              </a:clrFrom>
              <a:clrTo>
                <a:srgbClr val="FFFFFF">
                  <a:alpha val="0"/>
                </a:srgbClr>
              </a:clrTo>
            </a:clrChange>
            <a:lum contrast="-4000"/>
            <a:extLst>
              <a:ext uri="{28A0092B-C50C-407E-A947-70E740481C1C}">
                <a14:useLocalDpi xmlns:a14="http://schemas.microsoft.com/office/drawing/2010/main" val="0"/>
              </a:ext>
            </a:extLst>
          </a:blip>
          <a:srcRect/>
          <a:stretch>
            <a:fillRect/>
          </a:stretch>
        </p:blipFill>
        <p:spPr bwMode="auto">
          <a:xfrm>
            <a:off x="7520115" y="4681839"/>
            <a:ext cx="1467845" cy="9990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slu_4c.eps"/>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7462" y="1865792"/>
            <a:ext cx="1188788" cy="1636181"/>
          </a:xfrm>
          <a:prstGeom prst="rect">
            <a:avLst/>
          </a:prstGeom>
        </p:spPr>
      </p:pic>
      <p:pic>
        <p:nvPicPr>
          <p:cNvPr id="17" name="Picture 16" descr="new-uah-logo.jpg"/>
          <p:cNvPicPr>
            <a:picLocks noChangeAspect="1"/>
          </p:cNvPicPr>
          <p:nvPr/>
        </p:nvPicPr>
        <p:blipFill rotWithShape="1">
          <a:blip r:embed="rId13">
            <a:extLst>
              <a:ext uri="{28A0092B-C50C-407E-A947-70E740481C1C}">
                <a14:useLocalDpi xmlns:a14="http://schemas.microsoft.com/office/drawing/2010/main" val="0"/>
              </a:ext>
            </a:extLst>
          </a:blip>
          <a:srcRect l="5089" t="12483" r="4605" b="11597"/>
          <a:stretch/>
        </p:blipFill>
        <p:spPr>
          <a:xfrm>
            <a:off x="2783990" y="2709531"/>
            <a:ext cx="1905382" cy="800924"/>
          </a:xfrm>
          <a:prstGeom prst="rect">
            <a:avLst/>
          </a:prstGeom>
          <a:solidFill>
            <a:schemeClr val="accent2">
              <a:tint val="20000"/>
              <a:alpha val="0"/>
            </a:schemeClr>
          </a:solidFill>
        </p:spPr>
      </p:pic>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pic>
        <p:nvPicPr>
          <p:cNvPr id="9" name="Picture 8" descr="escudounam_azul_m2008_jpg.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00870" y="1143060"/>
            <a:ext cx="945804" cy="1120107"/>
          </a:xfrm>
          <a:prstGeom prst="rect">
            <a:avLst/>
          </a:prstGeom>
        </p:spPr>
      </p:pic>
      <p:pic>
        <p:nvPicPr>
          <p:cNvPr id="18" name="Picture 17" descr="LOGO_INECC_2014.svg.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1077060"/>
            <a:ext cx="2032000" cy="786384"/>
          </a:xfrm>
          <a:prstGeom prst="rect">
            <a:avLst/>
          </a:prstGeom>
        </p:spPr>
      </p:pic>
      <p:sp>
        <p:nvSpPr>
          <p:cNvPr id="21" name="Title 3"/>
          <p:cNvSpPr>
            <a:spLocks noGrp="1"/>
          </p:cNvSpPr>
          <p:nvPr>
            <p:ph type="title"/>
          </p:nvPr>
        </p:nvSpPr>
        <p:spPr>
          <a:xfrm>
            <a:off x="1904948" y="11340"/>
            <a:ext cx="5972807" cy="960120"/>
          </a:xfrm>
        </p:spPr>
        <p:txBody>
          <a:bodyPr anchor="ctr"/>
          <a:lstStyle/>
          <a:p>
            <a:r>
              <a:rPr lang="en-US" sz="3200" dirty="0">
                <a:solidFill>
                  <a:schemeClr val="bg1">
                    <a:lumMod val="85000"/>
                  </a:schemeClr>
                </a:solidFill>
              </a:rPr>
              <a:t>The end!</a:t>
            </a:r>
            <a:br>
              <a:rPr lang="en-US" sz="4800" dirty="0">
                <a:solidFill>
                  <a:schemeClr val="bg1">
                    <a:lumMod val="85000"/>
                  </a:schemeClr>
                </a:solidFill>
              </a:rPr>
            </a:br>
            <a:r>
              <a:rPr lang="en-US" sz="1600" dirty="0">
                <a:solidFill>
                  <a:schemeClr val="bg1">
                    <a:lumMod val="85000"/>
                  </a:schemeClr>
                </a:solidFill>
              </a:rPr>
              <a:t>Thanks to NASA, ESA, Ball Aerospace &amp;</a:t>
            </a:r>
            <a:br>
              <a:rPr lang="en-US" sz="1600" dirty="0">
                <a:solidFill>
                  <a:schemeClr val="bg1">
                    <a:lumMod val="85000"/>
                  </a:schemeClr>
                </a:solidFill>
              </a:rPr>
            </a:br>
            <a:r>
              <a:rPr lang="en-US" sz="1600" dirty="0">
                <a:solidFill>
                  <a:schemeClr val="bg1">
                    <a:lumMod val="85000"/>
                  </a:schemeClr>
                </a:solidFill>
              </a:rPr>
              <a:t>Technologies Corp., The Boeing Company</a:t>
            </a:r>
          </a:p>
        </p:txBody>
      </p:sp>
      <p:sp>
        <p:nvSpPr>
          <p:cNvPr id="4" name="Slide Number Placeholder 3"/>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30</a:t>
            </a:fld>
            <a:endParaRPr lang="en-US" dirty="0">
              <a:solidFill>
                <a:prstClr val="black">
                  <a:tint val="75000"/>
                </a:prstClr>
              </a:solidFill>
              <a:latin typeface="Calibri"/>
            </a:endParaRPr>
          </a:p>
        </p:txBody>
      </p:sp>
      <p:pic>
        <p:nvPicPr>
          <p:cNvPr id="20" name="Picture 19"/>
          <p:cNvPicPr>
            <a:picLocks noChangeAspect="1"/>
          </p:cNvPicPr>
          <p:nvPr/>
        </p:nvPicPr>
        <p:blipFill>
          <a:blip r:embed="rId16"/>
          <a:stretch>
            <a:fillRect/>
          </a:stretch>
        </p:blipFill>
        <p:spPr>
          <a:xfrm>
            <a:off x="3005350" y="3574920"/>
            <a:ext cx="1792572" cy="1020016"/>
          </a:xfrm>
          <a:prstGeom prst="rect">
            <a:avLst/>
          </a:prstGeom>
        </p:spPr>
      </p:pic>
      <p:pic>
        <p:nvPicPr>
          <p:cNvPr id="22" name="Picture 21"/>
          <p:cNvPicPr>
            <a:picLocks noChangeAspect="1"/>
          </p:cNvPicPr>
          <p:nvPr/>
        </p:nvPicPr>
        <p:blipFill>
          <a:blip r:embed="rId17"/>
          <a:stretch>
            <a:fillRect/>
          </a:stretch>
        </p:blipFill>
        <p:spPr>
          <a:xfrm>
            <a:off x="1801930" y="6397350"/>
            <a:ext cx="4986528" cy="350520"/>
          </a:xfrm>
          <a:prstGeom prst="rect">
            <a:avLst/>
          </a:prstGeom>
        </p:spPr>
      </p:pic>
      <p:pic>
        <p:nvPicPr>
          <p:cNvPr id="23" name="Picture 22"/>
          <p:cNvPicPr>
            <a:picLocks noChangeAspect="1"/>
          </p:cNvPicPr>
          <p:nvPr/>
        </p:nvPicPr>
        <p:blipFill rotWithShape="1">
          <a:blip r:embed="rId18"/>
          <a:srcRect l="4957" r="3590"/>
          <a:stretch/>
        </p:blipFill>
        <p:spPr>
          <a:xfrm>
            <a:off x="7226685" y="1166268"/>
            <a:ext cx="1919896" cy="694392"/>
          </a:xfrm>
          <a:prstGeom prst="rect">
            <a:avLst/>
          </a:prstGeom>
        </p:spPr>
      </p:pic>
      <p:pic>
        <p:nvPicPr>
          <p:cNvPr id="24" name="Picture 23"/>
          <p:cNvPicPr>
            <a:picLocks noChangeAspect="1"/>
          </p:cNvPicPr>
          <p:nvPr/>
        </p:nvPicPr>
        <p:blipFill>
          <a:blip r:embed="rId19"/>
          <a:stretch>
            <a:fillRect/>
          </a:stretch>
        </p:blipFill>
        <p:spPr>
          <a:xfrm>
            <a:off x="470930" y="2086808"/>
            <a:ext cx="2159000" cy="457200"/>
          </a:xfrm>
          <a:prstGeom prst="rect">
            <a:avLst/>
          </a:prstGeom>
        </p:spPr>
      </p:pic>
      <p:pic>
        <p:nvPicPr>
          <p:cNvPr id="25" name="Picture 24"/>
          <p:cNvPicPr>
            <a:picLocks noChangeAspect="1"/>
          </p:cNvPicPr>
          <p:nvPr/>
        </p:nvPicPr>
        <p:blipFill>
          <a:blip r:embed="rId20"/>
          <a:stretch>
            <a:fillRect/>
          </a:stretch>
        </p:blipFill>
        <p:spPr>
          <a:xfrm>
            <a:off x="5027193" y="1207610"/>
            <a:ext cx="1051620" cy="1051620"/>
          </a:xfrm>
          <a:prstGeom prst="rect">
            <a:avLst/>
          </a:prstGeom>
        </p:spPr>
      </p:pic>
      <p:pic>
        <p:nvPicPr>
          <p:cNvPr id="26" name="Picture 25"/>
          <p:cNvPicPr>
            <a:picLocks noChangeAspect="1"/>
          </p:cNvPicPr>
          <p:nvPr/>
        </p:nvPicPr>
        <p:blipFill>
          <a:blip r:embed="rId21"/>
          <a:stretch>
            <a:fillRect/>
          </a:stretch>
        </p:blipFill>
        <p:spPr>
          <a:xfrm>
            <a:off x="7877755" y="3659243"/>
            <a:ext cx="1007278" cy="1007278"/>
          </a:xfrm>
          <a:prstGeom prst="rect">
            <a:avLst/>
          </a:prstGeom>
        </p:spPr>
      </p:pic>
      <p:pic>
        <p:nvPicPr>
          <p:cNvPr id="27" name="Picture 26"/>
          <p:cNvPicPr>
            <a:picLocks noChangeAspect="1"/>
          </p:cNvPicPr>
          <p:nvPr/>
        </p:nvPicPr>
        <p:blipFill>
          <a:blip r:embed="rId22"/>
          <a:stretch>
            <a:fillRect/>
          </a:stretch>
        </p:blipFill>
        <p:spPr>
          <a:xfrm>
            <a:off x="7610692" y="5714921"/>
            <a:ext cx="1099439" cy="917829"/>
          </a:xfrm>
          <a:prstGeom prst="rect">
            <a:avLst/>
          </a:prstGeom>
        </p:spPr>
      </p:pic>
      <p:pic>
        <p:nvPicPr>
          <p:cNvPr id="28" name="Picture 27"/>
          <p:cNvPicPr>
            <a:picLocks noChangeAspect="1"/>
          </p:cNvPicPr>
          <p:nvPr/>
        </p:nvPicPr>
        <p:blipFill rotWithShape="1">
          <a:blip r:embed="rId23"/>
          <a:srcRect l="11328" r="14978" b="35467"/>
          <a:stretch/>
        </p:blipFill>
        <p:spPr>
          <a:xfrm>
            <a:off x="6388950" y="2567341"/>
            <a:ext cx="1221742" cy="1179852"/>
          </a:xfrm>
          <a:prstGeom prst="rect">
            <a:avLst/>
          </a:prstGeom>
        </p:spPr>
      </p:pic>
      <p:pic>
        <p:nvPicPr>
          <p:cNvPr id="29" name="Picture 28"/>
          <p:cNvPicPr>
            <a:picLocks noChangeAspect="1"/>
          </p:cNvPicPr>
          <p:nvPr/>
        </p:nvPicPr>
        <p:blipFill>
          <a:blip r:embed="rId24"/>
          <a:stretch>
            <a:fillRect/>
          </a:stretch>
        </p:blipFill>
        <p:spPr>
          <a:xfrm>
            <a:off x="5344971" y="4057836"/>
            <a:ext cx="1930400" cy="694944"/>
          </a:xfrm>
          <a:prstGeom prst="rect">
            <a:avLst/>
          </a:prstGeom>
        </p:spPr>
      </p:pic>
      <p:pic>
        <p:nvPicPr>
          <p:cNvPr id="30" name="Picture 29"/>
          <p:cNvPicPr>
            <a:picLocks noChangeAspect="1"/>
          </p:cNvPicPr>
          <p:nvPr/>
        </p:nvPicPr>
        <p:blipFill>
          <a:blip r:embed="rId25"/>
          <a:stretch>
            <a:fillRect/>
          </a:stretch>
        </p:blipFill>
        <p:spPr>
          <a:xfrm>
            <a:off x="112609" y="5419154"/>
            <a:ext cx="1188720" cy="1197864"/>
          </a:xfrm>
          <a:prstGeom prst="rect">
            <a:avLst/>
          </a:prstGeom>
        </p:spPr>
      </p:pic>
      <p:pic>
        <p:nvPicPr>
          <p:cNvPr id="31" name="Picture 30"/>
          <p:cNvPicPr>
            <a:picLocks noChangeAspect="1"/>
          </p:cNvPicPr>
          <p:nvPr/>
        </p:nvPicPr>
        <p:blipFill>
          <a:blip r:embed="rId26"/>
          <a:stretch>
            <a:fillRect/>
          </a:stretch>
        </p:blipFill>
        <p:spPr>
          <a:xfrm>
            <a:off x="1632601" y="5128181"/>
            <a:ext cx="1978152" cy="1173480"/>
          </a:xfrm>
          <a:prstGeom prst="rect">
            <a:avLst/>
          </a:prstGeom>
        </p:spPr>
      </p:pic>
      <p:pic>
        <p:nvPicPr>
          <p:cNvPr id="32" name="Picture 31"/>
          <p:cNvPicPr>
            <a:picLocks noChangeAspect="1"/>
          </p:cNvPicPr>
          <p:nvPr/>
        </p:nvPicPr>
        <p:blipFill>
          <a:blip r:embed="rId27"/>
          <a:stretch>
            <a:fillRect/>
          </a:stretch>
        </p:blipFill>
        <p:spPr>
          <a:xfrm>
            <a:off x="1310160" y="4370560"/>
            <a:ext cx="2022332" cy="679504"/>
          </a:xfrm>
          <a:prstGeom prst="rect">
            <a:avLst/>
          </a:prstGeom>
        </p:spPr>
      </p:pic>
      <p:sp>
        <p:nvSpPr>
          <p:cNvPr id="5" name="Oval 4"/>
          <p:cNvSpPr/>
          <p:nvPr/>
        </p:nvSpPr>
        <p:spPr>
          <a:xfrm>
            <a:off x="112609" y="1865792"/>
            <a:ext cx="2671381" cy="973363"/>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4142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8263" y="1495425"/>
            <a:ext cx="3770312" cy="3426579"/>
          </a:xfrm>
          <a:prstGeom prst="rect">
            <a:avLst/>
          </a:prstGeom>
          <a:noFill/>
          <a:ln w="9525">
            <a:noFill/>
            <a:miter lim="800000"/>
            <a:headEnd/>
            <a:tailEnd/>
          </a:ln>
        </p:spPr>
        <p:txBody>
          <a:bodyPr>
            <a:spAutoFit/>
          </a:bodyPr>
          <a:lstStyle/>
          <a:p>
            <a:pPr defTabSz="914400" fontAlgn="base">
              <a:lnSpc>
                <a:spcPct val="90000"/>
              </a:lnSpc>
              <a:spcBef>
                <a:spcPct val="20000"/>
              </a:spcBef>
              <a:spcAft>
                <a:spcPct val="0"/>
              </a:spcAft>
              <a:defRPr/>
            </a:pPr>
            <a:r>
              <a:rPr lang="en-US" sz="4000" b="1" i="1" dirty="0">
                <a:solidFill>
                  <a:srgbClr val="000090"/>
                </a:solidFill>
                <a:latin typeface="Arial"/>
                <a:ea typeface="ＭＳ Ｐゴシック" charset="0"/>
                <a:cs typeface="Arial"/>
              </a:rPr>
              <a:t>Air quality requirements from the GEO-CAPE Science Traceability Matrix</a:t>
            </a:r>
          </a:p>
        </p:txBody>
      </p:sp>
      <p:pic>
        <p:nvPicPr>
          <p:cNvPr id="457732" name="Picture 1" descr="GEOCAPE-aero-atmos-STM-11-28-2011_Page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7463" y="0"/>
            <a:ext cx="52990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pPr>
              <a:defRPr/>
            </a:pPr>
            <a:r>
              <a:rPr lang="en-US" sz="1100">
                <a:solidFill>
                  <a:prstClr val="black">
                    <a:tint val="75000"/>
                  </a:prstClr>
                </a:solidFill>
                <a:latin typeface="Calibri"/>
              </a:rPr>
              <a:t>4/10/17</a:t>
            </a:r>
            <a:endParaRPr lang="en-US" sz="1100" dirty="0">
              <a:solidFill>
                <a:prstClr val="black">
                  <a:tint val="75000"/>
                </a:prstClr>
              </a:solidFill>
              <a:latin typeface="Calibri"/>
            </a:endParaRPr>
          </a:p>
        </p:txBody>
      </p:sp>
      <p:pic>
        <p:nvPicPr>
          <p:cNvPr id="6" name="Picture 5" descr="magnifying-glass-145942__18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69857" y="3359002"/>
            <a:ext cx="3799205" cy="3543300"/>
          </a:xfrm>
          <a:prstGeom prst="rect">
            <a:avLst/>
          </a:prstGeom>
        </p:spPr>
      </p:pic>
      <p:sp>
        <p:nvSpPr>
          <p:cNvPr id="3" name="Slide Number Placeholder 2"/>
          <p:cNvSpPr>
            <a:spLocks noGrp="1"/>
          </p:cNvSpPr>
          <p:nvPr>
            <p:ph type="sldNum" sz="quarter" idx="12"/>
          </p:nvPr>
        </p:nvSpPr>
        <p:spPr/>
        <p:txBody>
          <a:bodyPr/>
          <a:lstStyle/>
          <a:p>
            <a:pPr>
              <a:defRPr/>
            </a:pPr>
            <a:fld id="{90F3D2DF-2FA7-D542-9882-A5D5130A4A1E}" type="slidenum">
              <a:rPr lang="en-US" sz="1100" smtClean="0">
                <a:solidFill>
                  <a:prstClr val="black">
                    <a:tint val="75000"/>
                  </a:prstClr>
                </a:solidFill>
                <a:latin typeface="Calibri"/>
              </a:rPr>
              <a:pPr>
                <a:defRPr/>
              </a:pPr>
              <a:t>31</a:t>
            </a:fld>
            <a:endParaRPr lang="en-US" sz="1100" dirty="0">
              <a:solidFill>
                <a:prstClr val="black">
                  <a:tint val="75000"/>
                </a:prstClr>
              </a:solidFill>
              <a:latin typeface="Calibri"/>
            </a:endParaRPr>
          </a:p>
        </p:txBody>
      </p:sp>
    </p:spTree>
    <p:extLst>
      <p:ext uri="{BB962C8B-B14F-4D97-AF65-F5344CB8AC3E}">
        <p14:creationId xmlns:p14="http://schemas.microsoft.com/office/powerpoint/2010/main" val="35918221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2" name="Picture 1" descr="GEOCAPE-aero-atmos-STM-11-28-2011_Page_1.png"/>
          <p:cNvPicPr>
            <a:picLocks noChangeAspect="1"/>
          </p:cNvPicPr>
          <p:nvPr/>
        </p:nvPicPr>
        <p:blipFill rotWithShape="1">
          <a:blip r:embed="rId3">
            <a:extLst>
              <a:ext uri="{28A0092B-C50C-407E-A947-70E740481C1C}">
                <a14:useLocalDpi xmlns:a14="http://schemas.microsoft.com/office/drawing/2010/main" val="0"/>
              </a:ext>
            </a:extLst>
          </a:blip>
          <a:srcRect l="46150" t="48791" r="4188" b="11866"/>
          <a:stretch/>
        </p:blipFill>
        <p:spPr bwMode="auto">
          <a:xfrm>
            <a:off x="2471357" y="-352"/>
            <a:ext cx="6689590" cy="6858352"/>
          </a:xfrm>
          <a:prstGeom prst="rect">
            <a:avLst/>
          </a:prstGeom>
          <a:solidFill>
            <a:srgbClr val="FF0000">
              <a:alpha val="50000"/>
            </a:srgbClr>
          </a:solidFill>
          <a:ln>
            <a:noFill/>
          </a:ln>
          <a:extLst/>
        </p:spPr>
      </p:pic>
      <p:sp>
        <p:nvSpPr>
          <p:cNvPr id="7" name="TextBox 6"/>
          <p:cNvSpPr txBox="1"/>
          <p:nvPr/>
        </p:nvSpPr>
        <p:spPr>
          <a:xfrm>
            <a:off x="54276" y="3082961"/>
            <a:ext cx="2377250" cy="2677656"/>
          </a:xfrm>
          <a:prstGeom prst="rect">
            <a:avLst/>
          </a:prstGeom>
          <a:noFill/>
          <a:ln w="38100">
            <a:solidFill>
              <a:srgbClr val="000090"/>
            </a:solidFill>
          </a:ln>
        </p:spPr>
        <p:txBody>
          <a:bodyPr wrap="square" rtlCol="0">
            <a:spAutoFit/>
          </a:bodyPr>
          <a:lstStyle/>
          <a:p>
            <a:r>
              <a:rPr lang="en-US" sz="2400" b="1" dirty="0">
                <a:solidFill>
                  <a:srgbClr val="000090"/>
                </a:solidFill>
                <a:latin typeface="Arial"/>
                <a:cs typeface="Arial"/>
              </a:rPr>
              <a:t>Ultraviolet/</a:t>
            </a:r>
          </a:p>
          <a:p>
            <a:r>
              <a:rPr lang="en-US" sz="2400" b="1" dirty="0">
                <a:solidFill>
                  <a:srgbClr val="000090"/>
                </a:solidFill>
                <a:latin typeface="Arial"/>
                <a:cs typeface="Arial"/>
              </a:rPr>
              <a:t>visible species</a:t>
            </a:r>
          </a:p>
          <a:p>
            <a:r>
              <a:rPr lang="en-US" sz="2400" b="1" dirty="0">
                <a:solidFill>
                  <a:srgbClr val="000090"/>
                </a:solidFill>
                <a:latin typeface="Arial"/>
                <a:cs typeface="Arial"/>
              </a:rPr>
              <a:t>(GOME, SCIA, OMI, OMPS, TROPOMI, S-4, GEMS, TEMPO, etc.)</a:t>
            </a:r>
          </a:p>
        </p:txBody>
      </p:sp>
      <p:grpSp>
        <p:nvGrpSpPr>
          <p:cNvPr id="6" name="Group 5"/>
          <p:cNvGrpSpPr/>
          <p:nvPr/>
        </p:nvGrpSpPr>
        <p:grpSpPr>
          <a:xfrm>
            <a:off x="279400" y="1364432"/>
            <a:ext cx="2679700" cy="3949700"/>
            <a:chOff x="279400" y="1397000"/>
            <a:chExt cx="2679700" cy="3949700"/>
          </a:xfrm>
        </p:grpSpPr>
        <p:sp>
          <p:nvSpPr>
            <p:cNvPr id="2" name="Oval 1"/>
            <p:cNvSpPr>
              <a:spLocks noChangeAspect="1"/>
            </p:cNvSpPr>
            <p:nvPr/>
          </p:nvSpPr>
          <p:spPr>
            <a:xfrm>
              <a:off x="2501900" y="1714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TextBox 2"/>
            <p:cNvSpPr txBox="1"/>
            <p:nvPr/>
          </p:nvSpPr>
          <p:spPr>
            <a:xfrm>
              <a:off x="279400" y="1397000"/>
              <a:ext cx="1712528" cy="1077218"/>
            </a:xfrm>
            <a:prstGeom prst="rect">
              <a:avLst/>
            </a:prstGeom>
            <a:noFill/>
            <a:ln w="38100">
              <a:solidFill>
                <a:srgbClr val="FF0000"/>
              </a:solidFill>
            </a:ln>
          </p:spPr>
          <p:txBody>
            <a:bodyPr wrap="none" rtlCol="0">
              <a:spAutoFit/>
            </a:bodyPr>
            <a:lstStyle/>
            <a:p>
              <a:r>
                <a:rPr lang="en-US" sz="3200" b="1" dirty="0">
                  <a:solidFill>
                    <a:srgbClr val="FF0000"/>
                  </a:solidFill>
                  <a:latin typeface="Calibri"/>
                </a:rPr>
                <a:t>Infrared</a:t>
              </a:r>
            </a:p>
            <a:p>
              <a:r>
                <a:rPr lang="en-US" sz="3200" b="1" dirty="0">
                  <a:solidFill>
                    <a:srgbClr val="FF0000"/>
                  </a:solidFill>
                  <a:latin typeface="Calibri"/>
                </a:rPr>
                <a:t>species</a:t>
              </a:r>
            </a:p>
          </p:txBody>
        </p:sp>
        <p:sp>
          <p:nvSpPr>
            <p:cNvPr id="9" name="Oval 8"/>
            <p:cNvSpPr>
              <a:spLocks noChangeAspect="1"/>
            </p:cNvSpPr>
            <p:nvPr/>
          </p:nvSpPr>
          <p:spPr>
            <a:xfrm>
              <a:off x="2484057" y="4508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Oval 9"/>
            <p:cNvSpPr>
              <a:spLocks noChangeAspect="1"/>
            </p:cNvSpPr>
            <p:nvPr/>
          </p:nvSpPr>
          <p:spPr>
            <a:xfrm>
              <a:off x="2484057" y="4889500"/>
              <a:ext cx="457200" cy="457200"/>
            </a:xfrm>
            <a:prstGeom prst="ellipse">
              <a:avLst/>
            </a:prstGeom>
            <a:solidFill>
              <a:srgbClr val="FF0000">
                <a:alpha val="50000"/>
              </a:srgbClr>
            </a:solid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grpSp>
      <p:sp>
        <p:nvSpPr>
          <p:cNvPr id="11" name="Oval 10"/>
          <p:cNvSpPr>
            <a:spLocks noChangeAspect="1"/>
          </p:cNvSpPr>
          <p:nvPr/>
        </p:nvSpPr>
        <p:spPr>
          <a:xfrm>
            <a:off x="2501900" y="9779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Oval 11"/>
          <p:cNvSpPr>
            <a:spLocks noChangeAspect="1"/>
          </p:cNvSpPr>
          <p:nvPr/>
        </p:nvSpPr>
        <p:spPr>
          <a:xfrm>
            <a:off x="2484057" y="22733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3" name="Oval 12"/>
          <p:cNvSpPr>
            <a:spLocks noChangeAspect="1"/>
          </p:cNvSpPr>
          <p:nvPr/>
        </p:nvSpPr>
        <p:spPr>
          <a:xfrm>
            <a:off x="2484057" y="26670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4" name="Oval 13"/>
          <p:cNvSpPr>
            <a:spLocks noChangeAspect="1"/>
          </p:cNvSpPr>
          <p:nvPr/>
        </p:nvSpPr>
        <p:spPr>
          <a:xfrm>
            <a:off x="2496757" y="37338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5" name="Oval 14"/>
          <p:cNvSpPr>
            <a:spLocks noChangeAspect="1"/>
          </p:cNvSpPr>
          <p:nvPr/>
        </p:nvSpPr>
        <p:spPr>
          <a:xfrm>
            <a:off x="2496757" y="4127500"/>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6" name="Oval 15"/>
          <p:cNvSpPr>
            <a:spLocks noChangeAspect="1"/>
          </p:cNvSpPr>
          <p:nvPr/>
        </p:nvSpPr>
        <p:spPr>
          <a:xfrm>
            <a:off x="2496757" y="5257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7" name="Oval 16"/>
          <p:cNvSpPr>
            <a:spLocks noChangeAspect="1"/>
          </p:cNvSpPr>
          <p:nvPr/>
        </p:nvSpPr>
        <p:spPr>
          <a:xfrm>
            <a:off x="2484057" y="5638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8" name="Oval 17"/>
          <p:cNvSpPr>
            <a:spLocks noChangeAspect="1"/>
          </p:cNvSpPr>
          <p:nvPr/>
        </p:nvSpPr>
        <p:spPr>
          <a:xfrm>
            <a:off x="2496757" y="6019582"/>
            <a:ext cx="457200" cy="457200"/>
          </a:xfrm>
          <a:prstGeom prst="ellipse">
            <a:avLst/>
          </a:prstGeom>
          <a:solidFill>
            <a:srgbClr val="000090">
              <a:alpha val="50000"/>
            </a:srgbClr>
          </a:solidFill>
          <a:ln w="254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4" name="Date Placeholder 3"/>
          <p:cNvSpPr>
            <a:spLocks noGrp="1"/>
          </p:cNvSpPr>
          <p:nvPr>
            <p:ph type="dt" sz="half" idx="10"/>
          </p:nvPr>
        </p:nvSpPr>
        <p:spPr/>
        <p:txBody>
          <a:bodyPr/>
          <a:lstStyle/>
          <a:p>
            <a:pPr>
              <a:defRPr/>
            </a:pPr>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a:defRPr/>
            </a:pPr>
            <a:fld id="{90F3D2DF-2FA7-D542-9882-A5D5130A4A1E}" type="slidenum">
              <a:rPr lang="en-US" smtClean="0">
                <a:solidFill>
                  <a:prstClr val="black">
                    <a:tint val="75000"/>
                  </a:prstClr>
                </a:solidFill>
                <a:latin typeface="Calibri"/>
              </a:rPr>
              <a:pPr>
                <a:defRPr/>
              </a:pPr>
              <a:t>32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6905221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73412207"/>
              </p:ext>
            </p:extLst>
          </p:nvPr>
        </p:nvGraphicFramePr>
        <p:xfrm>
          <a:off x="1" y="1020628"/>
          <a:ext cx="9143999" cy="5852164"/>
        </p:xfrm>
        <a:graphic>
          <a:graphicData uri="http://schemas.openxmlformats.org/drawingml/2006/table">
            <a:tbl>
              <a:tblPr firstRow="1" bandRow="1">
                <a:tableStyleId>{9DCAF9ED-07DC-4A11-8D7F-57B35C25682E}</a:tableStyleId>
              </a:tblPr>
              <a:tblGrid>
                <a:gridCol w="1680633">
                  <a:extLst>
                    <a:ext uri="{9D8B030D-6E8A-4147-A177-3AD203B41FA5}">
                      <a16:colId xmlns:a16="http://schemas.microsoft.com/office/drawing/2014/main" val="20000"/>
                    </a:ext>
                  </a:extLst>
                </a:gridCol>
                <a:gridCol w="2294467">
                  <a:extLst>
                    <a:ext uri="{9D8B030D-6E8A-4147-A177-3AD203B41FA5}">
                      <a16:colId xmlns:a16="http://schemas.microsoft.com/office/drawing/2014/main" val="20001"/>
                    </a:ext>
                  </a:extLst>
                </a:gridCol>
                <a:gridCol w="1299163">
                  <a:extLst>
                    <a:ext uri="{9D8B030D-6E8A-4147-A177-3AD203B41FA5}">
                      <a16:colId xmlns:a16="http://schemas.microsoft.com/office/drawing/2014/main" val="20002"/>
                    </a:ext>
                  </a:extLst>
                </a:gridCol>
                <a:gridCol w="3869736">
                  <a:extLst>
                    <a:ext uri="{9D8B030D-6E8A-4147-A177-3AD203B41FA5}">
                      <a16:colId xmlns:a16="http://schemas.microsoft.com/office/drawing/2014/main" val="20003"/>
                    </a:ext>
                  </a:extLst>
                </a:gridCol>
              </a:tblGrid>
              <a:tr h="260082">
                <a:tc>
                  <a:txBody>
                    <a:bodyPr/>
                    <a:lstStyle/>
                    <a:p>
                      <a:pPr algn="ctr"/>
                      <a:r>
                        <a:rPr lang="en-US" sz="800" b="1" dirty="0">
                          <a:latin typeface="Arial"/>
                          <a:cs typeface="Arial"/>
                        </a:rPr>
                        <a:t>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a:latin typeface="Arial"/>
                          <a:cs typeface="Arial"/>
                        </a:rPr>
                        <a:t>Institution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a:latin typeface="Arial"/>
                          <a:cs typeface="Arial"/>
                        </a:rPr>
                        <a:t>Role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b="1" dirty="0">
                          <a:latin typeface="Arial"/>
                          <a:cs typeface="Arial"/>
                        </a:rPr>
                        <a:t>Responsibility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43134">
                <a:tc>
                  <a:txBody>
                    <a:bodyPr/>
                    <a:lstStyle/>
                    <a:p>
                      <a:r>
                        <a:rPr lang="en-US" sz="800" b="1" dirty="0">
                          <a:latin typeface="Arial"/>
                          <a:cs typeface="Arial"/>
                        </a:rPr>
                        <a:t>K. Chance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SAO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PI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Overall science development; </a:t>
                      </a:r>
                      <a:r>
                        <a:rPr lang="en-US" sz="800" b="1" dirty="0">
                          <a:latin typeface="Arial"/>
                          <a:cs typeface="Arial"/>
                        </a:rPr>
                        <a:t>Level 1b, H</a:t>
                      </a:r>
                      <a:r>
                        <a:rPr lang="en-US" sz="800" b="1" baseline="-25000" dirty="0">
                          <a:latin typeface="Arial"/>
                          <a:cs typeface="Arial"/>
                        </a:rPr>
                        <a:t>2</a:t>
                      </a:r>
                      <a:r>
                        <a:rPr lang="en-US" sz="800" b="1" dirty="0">
                          <a:latin typeface="Arial"/>
                          <a:cs typeface="Arial"/>
                        </a:rPr>
                        <a:t>CO, C</a:t>
                      </a:r>
                      <a:r>
                        <a:rPr lang="en-US" sz="800" b="1" baseline="-25000" dirty="0">
                          <a:latin typeface="Arial"/>
                          <a:cs typeface="Arial"/>
                        </a:rPr>
                        <a:t>2</a:t>
                      </a:r>
                      <a:r>
                        <a:rPr lang="en-US" sz="800" b="1" dirty="0">
                          <a:latin typeface="Arial"/>
                          <a:cs typeface="Arial"/>
                        </a:rPr>
                        <a:t>H</a:t>
                      </a:r>
                      <a:r>
                        <a:rPr lang="en-US" sz="800" b="1" baseline="-25000" dirty="0">
                          <a:latin typeface="Arial"/>
                          <a:cs typeface="Arial"/>
                        </a:rPr>
                        <a:t>2</a:t>
                      </a:r>
                      <a:r>
                        <a:rPr lang="en-US" sz="800" b="1" dirty="0">
                          <a:latin typeface="Arial"/>
                          <a:cs typeface="Arial"/>
                        </a:rPr>
                        <a:t>O</a:t>
                      </a:r>
                      <a:r>
                        <a:rPr lang="en-US" sz="800" b="1" baseline="-25000" dirty="0">
                          <a:latin typeface="Arial"/>
                          <a:cs typeface="Arial"/>
                        </a:rPr>
                        <a:t>2</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43134">
                <a:tc>
                  <a:txBody>
                    <a:bodyPr/>
                    <a:lstStyle/>
                    <a:p>
                      <a:r>
                        <a:rPr lang="en-US" sz="800" b="1" dirty="0">
                          <a:latin typeface="Arial"/>
                          <a:cs typeface="Arial"/>
                        </a:rPr>
                        <a:t>X. Liu</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SAO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Deputy</a:t>
                      </a:r>
                      <a:r>
                        <a:rPr lang="en-US" sz="800" baseline="0" dirty="0">
                          <a:latin typeface="Arial"/>
                          <a:cs typeface="Arial"/>
                        </a:rPr>
                        <a:t> PI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Science development, data processing; </a:t>
                      </a:r>
                      <a:r>
                        <a:rPr lang="en-US" sz="800" b="1" dirty="0">
                          <a:latin typeface="Arial"/>
                          <a:cs typeface="Arial"/>
                        </a:rPr>
                        <a:t>O</a:t>
                      </a:r>
                      <a:r>
                        <a:rPr lang="en-US" sz="800" b="1" baseline="-25000" dirty="0">
                          <a:latin typeface="Arial"/>
                          <a:cs typeface="Arial"/>
                        </a:rPr>
                        <a:t>3</a:t>
                      </a:r>
                      <a:r>
                        <a:rPr lang="en-US" sz="800" b="1" dirty="0">
                          <a:latin typeface="Arial"/>
                          <a:cs typeface="Arial"/>
                        </a:rPr>
                        <a:t> profile, tropospheric O</a:t>
                      </a:r>
                      <a:r>
                        <a:rPr lang="en-US" sz="800" b="1" baseline="-25000" dirty="0">
                          <a:latin typeface="Arial"/>
                          <a:cs typeface="Arial"/>
                        </a:rPr>
                        <a:t>3</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43134">
                <a:tc>
                  <a:txBody>
                    <a:bodyPr/>
                    <a:lstStyle/>
                    <a:p>
                      <a:r>
                        <a:rPr lang="en-US" sz="800" b="0" dirty="0">
                          <a:latin typeface="Arial"/>
                          <a:cs typeface="Arial"/>
                        </a:rPr>
                        <a:t>J. Al-Saadi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Deputy PS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0" dirty="0">
                          <a:latin typeface="Arial"/>
                          <a:cs typeface="Arial"/>
                        </a:rPr>
                        <a:t>Project science</a:t>
                      </a:r>
                      <a:r>
                        <a:rPr lang="en-US" sz="800" b="0" baseline="0" dirty="0">
                          <a:latin typeface="Arial"/>
                          <a:cs typeface="Arial"/>
                        </a:rPr>
                        <a:t> development</a:t>
                      </a:r>
                      <a:endParaRPr lang="en-US" sz="800" b="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43134">
                <a:tc>
                  <a:txBody>
                    <a:bodyPr/>
                    <a:lstStyle/>
                    <a:p>
                      <a:r>
                        <a:rPr lang="en-US" sz="800" b="1" dirty="0">
                          <a:latin typeface="Arial"/>
                          <a:cs typeface="Arial"/>
                        </a:rPr>
                        <a:t>J. Carr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Carr Astronautics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a:latin typeface="Arial"/>
                          <a:cs typeface="Arial"/>
                        </a:rPr>
                        <a:t>INR Modeling and algorithm</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43134">
                <a:tc>
                  <a:txBody>
                    <a:bodyPr/>
                    <a:lstStyle/>
                    <a:p>
                      <a:r>
                        <a:rPr lang="en-US" sz="800" b="0" dirty="0">
                          <a:latin typeface="Arial"/>
                          <a:cs typeface="Arial"/>
                        </a:rPr>
                        <a:t>M. Chin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GSFC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dirty="0">
                          <a:latin typeface="Arial"/>
                          <a:cs typeface="Arial"/>
                        </a:rPr>
                        <a:t>Aerosol science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43134">
                <a:tc>
                  <a:txBody>
                    <a:bodyPr/>
                    <a:lstStyle/>
                    <a:p>
                      <a:r>
                        <a:rPr lang="en-US" sz="800" dirty="0">
                          <a:latin typeface="Arial"/>
                          <a:cs typeface="Arial"/>
                        </a:rPr>
                        <a:t>R.</a:t>
                      </a:r>
                      <a:r>
                        <a:rPr lang="en-US" sz="800" baseline="0" dirty="0">
                          <a:latin typeface="Arial"/>
                          <a:cs typeface="Arial"/>
                        </a:rPr>
                        <a:t> Cohen</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U.C.</a:t>
                      </a:r>
                      <a:r>
                        <a:rPr lang="en-US" sz="800" baseline="0" dirty="0">
                          <a:latin typeface="Arial"/>
                          <a:cs typeface="Arial"/>
                        </a:rPr>
                        <a:t> Berkeley</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NO</a:t>
                      </a:r>
                      <a:r>
                        <a:rPr lang="en-US" sz="800" baseline="-25000" dirty="0">
                          <a:latin typeface="Arial"/>
                          <a:cs typeface="Arial"/>
                        </a:rPr>
                        <a:t>2</a:t>
                      </a:r>
                      <a:r>
                        <a:rPr lang="en-US" sz="800" baseline="0" dirty="0">
                          <a:latin typeface="Arial"/>
                          <a:cs typeface="Arial"/>
                        </a:rPr>
                        <a:t> v</a:t>
                      </a:r>
                      <a:r>
                        <a:rPr lang="en-US" sz="800" dirty="0">
                          <a:latin typeface="Arial"/>
                          <a:cs typeface="Arial"/>
                        </a:rPr>
                        <a:t>alidation, atmospheric chemistry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43134">
                <a:tc>
                  <a:txBody>
                    <a:bodyPr/>
                    <a:lstStyle/>
                    <a:p>
                      <a:r>
                        <a:rPr lang="en-US" sz="800" dirty="0">
                          <a:latin typeface="Arial"/>
                          <a:cs typeface="Arial"/>
                        </a:rPr>
                        <a:t>D. Edwards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NCAR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VOC science, synergy with carbon monoxide measurements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43134">
                <a:tc>
                  <a:txBody>
                    <a:bodyPr/>
                    <a:lstStyle/>
                    <a:p>
                      <a:r>
                        <a:rPr lang="en-US" sz="800" dirty="0">
                          <a:latin typeface="Arial"/>
                          <a:cs typeface="Arial"/>
                        </a:rPr>
                        <a:t>J. Fishman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St. Louis</a:t>
                      </a:r>
                      <a:r>
                        <a:rPr lang="en-US" sz="800" baseline="0" dirty="0">
                          <a:latin typeface="Arial"/>
                          <a:cs typeface="Arial"/>
                        </a:rPr>
                        <a:t> U.</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AQ impact on agriculture and the biosphere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43134">
                <a:tc>
                  <a:txBody>
                    <a:bodyPr/>
                    <a:lstStyle/>
                    <a:p>
                      <a:r>
                        <a:rPr lang="en-US" sz="800" dirty="0">
                          <a:latin typeface="Arial"/>
                          <a:cs typeface="Arial"/>
                        </a:rPr>
                        <a:t>D. Flittner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Project Scientist</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Overall project development;</a:t>
                      </a:r>
                      <a:r>
                        <a:rPr lang="en-US" sz="800" baseline="0" dirty="0">
                          <a:latin typeface="Arial"/>
                          <a:cs typeface="Arial"/>
                        </a:rPr>
                        <a:t> STM; instrument cal./char.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43134">
                <a:tc>
                  <a:txBody>
                    <a:bodyPr/>
                    <a:lstStyle/>
                    <a:p>
                      <a:r>
                        <a:rPr lang="en-US" sz="800" dirty="0">
                          <a:latin typeface="Arial"/>
                          <a:cs typeface="Arial"/>
                        </a:rPr>
                        <a:t>J. Herman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UMBC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Validation (PANDORA</a:t>
                      </a:r>
                      <a:r>
                        <a:rPr lang="en-US" sz="800" baseline="0" dirty="0">
                          <a:latin typeface="Arial"/>
                          <a:cs typeface="Arial"/>
                        </a:rPr>
                        <a:t> measurements)</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43134">
                <a:tc>
                  <a:txBody>
                    <a:bodyPr/>
                    <a:lstStyle/>
                    <a:p>
                      <a:r>
                        <a:rPr lang="en-US" sz="800" dirty="0">
                          <a:latin typeface="Arial"/>
                          <a:cs typeface="Arial"/>
                        </a:rPr>
                        <a:t>D. Jacob</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Harvard</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Science requirements, 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r h="243134">
                <a:tc>
                  <a:txBody>
                    <a:bodyPr/>
                    <a:lstStyle/>
                    <a:p>
                      <a:r>
                        <a:rPr lang="en-US" sz="800" dirty="0">
                          <a:latin typeface="Arial"/>
                          <a:cs typeface="Arial"/>
                        </a:rPr>
                        <a:t>S. Janz</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GSFC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Instrument calibration and characterization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2"/>
                  </a:ext>
                </a:extLst>
              </a:tr>
              <a:tr h="243134">
                <a:tc>
                  <a:txBody>
                    <a:bodyPr/>
                    <a:lstStyle/>
                    <a:p>
                      <a:r>
                        <a:rPr lang="en-US" sz="800" b="1" dirty="0">
                          <a:latin typeface="Arial"/>
                          <a:cs typeface="Arial"/>
                        </a:rPr>
                        <a:t>J. Joiner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GSFC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a:latin typeface="Arial"/>
                          <a:cs typeface="Arial"/>
                        </a:rPr>
                        <a:t>Cloud, total O</a:t>
                      </a:r>
                      <a:r>
                        <a:rPr lang="en-US" sz="800" b="1" baseline="-25000" dirty="0">
                          <a:latin typeface="Arial"/>
                          <a:cs typeface="Arial"/>
                        </a:rPr>
                        <a:t>3</a:t>
                      </a:r>
                      <a:r>
                        <a:rPr lang="en-US" sz="800" b="1" dirty="0">
                          <a:latin typeface="Arial"/>
                          <a:cs typeface="Arial"/>
                        </a:rPr>
                        <a:t>, TOA shortwave flux research product</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r h="243134">
                <a:tc>
                  <a:txBody>
                    <a:bodyPr/>
                    <a:lstStyle/>
                    <a:p>
                      <a:r>
                        <a:rPr lang="en-US" sz="800" b="1" dirty="0">
                          <a:latin typeface="Arial"/>
                          <a:cs typeface="Arial"/>
                        </a:rPr>
                        <a:t>N. Krotkov</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GSFC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a:latin typeface="Arial"/>
                          <a:cs typeface="Arial"/>
                        </a:rPr>
                        <a:t>NO</a:t>
                      </a:r>
                      <a:r>
                        <a:rPr lang="en-US" sz="800" b="1" baseline="-25000" dirty="0">
                          <a:latin typeface="Arial"/>
                          <a:cs typeface="Arial"/>
                        </a:rPr>
                        <a:t>2</a:t>
                      </a:r>
                      <a:r>
                        <a:rPr lang="en-US" sz="800" b="1" dirty="0">
                          <a:latin typeface="Arial"/>
                          <a:cs typeface="Arial"/>
                        </a:rPr>
                        <a:t>, SO</a:t>
                      </a:r>
                      <a:r>
                        <a:rPr lang="en-US" sz="800" b="1" baseline="-25000" dirty="0">
                          <a:latin typeface="Arial"/>
                          <a:cs typeface="Arial"/>
                        </a:rPr>
                        <a:t>2</a:t>
                      </a:r>
                      <a:r>
                        <a:rPr lang="en-US" sz="800" b="1" dirty="0">
                          <a:latin typeface="Arial"/>
                          <a:cs typeface="Arial"/>
                        </a:rPr>
                        <a:t>, UVB</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4"/>
                  </a:ext>
                </a:extLst>
              </a:tr>
              <a:tr h="243134">
                <a:tc>
                  <a:txBody>
                    <a:bodyPr/>
                    <a:lstStyle/>
                    <a:p>
                      <a:r>
                        <a:rPr lang="en-US" sz="800" dirty="0">
                          <a:latin typeface="Arial"/>
                          <a:cs typeface="Arial"/>
                        </a:rPr>
                        <a:t>M. Newchurch</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U. Alabama Huntsville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Validation (O</a:t>
                      </a:r>
                      <a:r>
                        <a:rPr lang="en-US" sz="800" baseline="-25000" dirty="0">
                          <a:latin typeface="Arial"/>
                          <a:cs typeface="Arial"/>
                        </a:rPr>
                        <a:t>3</a:t>
                      </a:r>
                      <a:r>
                        <a:rPr lang="en-US" sz="800" dirty="0">
                          <a:latin typeface="Arial"/>
                          <a:cs typeface="Arial"/>
                        </a:rPr>
                        <a:t> sondes, O</a:t>
                      </a:r>
                      <a:r>
                        <a:rPr lang="en-US" sz="800" baseline="-25000" dirty="0">
                          <a:latin typeface="Arial"/>
                          <a:cs typeface="Arial"/>
                        </a:rPr>
                        <a:t>3</a:t>
                      </a:r>
                      <a:r>
                        <a:rPr lang="en-US" sz="800" baseline="0" dirty="0">
                          <a:latin typeface="Arial"/>
                          <a:cs typeface="Arial"/>
                        </a:rPr>
                        <a:t> lidar)</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5"/>
                  </a:ext>
                </a:extLst>
              </a:tr>
              <a:tr h="243134">
                <a:tc>
                  <a:txBody>
                    <a:bodyPr/>
                    <a:lstStyle/>
                    <a:p>
                      <a:r>
                        <a:rPr lang="en-US" sz="800" dirty="0">
                          <a:latin typeface="Arial"/>
                          <a:cs typeface="Arial"/>
                        </a:rPr>
                        <a:t>R.B. Pierce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NOAA/NESDIS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AQ modeling, data assimilation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r h="243134">
                <a:tc>
                  <a:txBody>
                    <a:bodyPr/>
                    <a:lstStyle/>
                    <a:p>
                      <a:r>
                        <a:rPr lang="en-US" sz="800" b="1" dirty="0">
                          <a:latin typeface="Arial"/>
                          <a:cs typeface="Arial"/>
                        </a:rPr>
                        <a:t>R. Spurr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RT Solutions, Inc.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a:latin typeface="Arial"/>
                          <a:cs typeface="Arial"/>
                        </a:rPr>
                        <a:t>Radiative transfer modeling for algorithm development</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7"/>
                  </a:ext>
                </a:extLst>
              </a:tr>
              <a:tr h="243134">
                <a:tc>
                  <a:txBody>
                    <a:bodyPr/>
                    <a:lstStyle/>
                    <a:p>
                      <a:r>
                        <a:rPr lang="en-US" sz="800" b="1" dirty="0">
                          <a:latin typeface="Arial"/>
                          <a:cs typeface="Arial"/>
                        </a:rPr>
                        <a:t>R. Suleiman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SAO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Co-I, Data Mgr.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Managing science data processing, </a:t>
                      </a:r>
                      <a:r>
                        <a:rPr lang="en-US" sz="800" b="1" dirty="0">
                          <a:latin typeface="Arial"/>
                          <a:cs typeface="Arial"/>
                        </a:rPr>
                        <a:t>BrO, H</a:t>
                      </a:r>
                      <a:r>
                        <a:rPr lang="en-US" sz="800" b="1" baseline="-25000" dirty="0">
                          <a:latin typeface="Arial"/>
                          <a:cs typeface="Arial"/>
                        </a:rPr>
                        <a:t>2</a:t>
                      </a:r>
                      <a:r>
                        <a:rPr lang="en-US" sz="800" b="1" dirty="0">
                          <a:latin typeface="Arial"/>
                          <a:cs typeface="Arial"/>
                        </a:rPr>
                        <a:t>O, and L3 products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8"/>
                  </a:ext>
                </a:extLst>
              </a:tr>
              <a:tr h="243134">
                <a:tc>
                  <a:txBody>
                    <a:bodyPr/>
                    <a:lstStyle/>
                    <a:p>
                      <a:r>
                        <a:rPr lang="en-US" sz="800" dirty="0">
                          <a:latin typeface="Arial"/>
                          <a:cs typeface="Arial"/>
                        </a:rPr>
                        <a:t>J. Szykman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EPA</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AIRNow AQI development, validation (PANDORA measurements)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9"/>
                  </a:ext>
                </a:extLst>
              </a:tr>
              <a:tr h="243134">
                <a:tc>
                  <a:txBody>
                    <a:bodyPr/>
                    <a:lstStyle/>
                    <a:p>
                      <a:r>
                        <a:rPr lang="en-US" sz="800" b="1" dirty="0">
                          <a:latin typeface="Arial"/>
                          <a:cs typeface="Arial"/>
                        </a:rPr>
                        <a:t>O. Torres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GSFC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b="1" dirty="0">
                          <a:latin typeface="Arial"/>
                          <a:cs typeface="Arial"/>
                        </a:rPr>
                        <a:t>UV aerosol product, AI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0"/>
                  </a:ext>
                </a:extLst>
              </a:tr>
              <a:tr h="243134">
                <a:tc>
                  <a:txBody>
                    <a:bodyPr/>
                    <a:lstStyle/>
                    <a:p>
                      <a:r>
                        <a:rPr lang="en-US" sz="800" b="1" dirty="0">
                          <a:latin typeface="Arial"/>
                          <a:cs typeface="Arial"/>
                        </a:rPr>
                        <a:t>J. Wang</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U. Nebraska</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Synergy w/GOES-R ABI, </a:t>
                      </a:r>
                      <a:r>
                        <a:rPr lang="en-US" sz="800" b="1" dirty="0">
                          <a:latin typeface="Arial"/>
                          <a:cs typeface="Arial"/>
                        </a:rPr>
                        <a:t>aerosol research products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1"/>
                  </a:ext>
                </a:extLst>
              </a:tr>
              <a:tr h="243134">
                <a:tc>
                  <a:txBody>
                    <a:bodyPr/>
                    <a:lstStyle/>
                    <a:p>
                      <a:r>
                        <a:rPr lang="en-US" sz="800" dirty="0">
                          <a:latin typeface="Arial"/>
                          <a:cs typeface="Arial"/>
                        </a:rPr>
                        <a:t>J. Leitch</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Ball Aerospace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Aircraft validation, instrument calibration and characterization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2"/>
                  </a:ext>
                </a:extLst>
              </a:tr>
              <a:tr h="2431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D. Neil</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LaRC</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GEO-CAPE mission design team member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6" name="Title 3"/>
          <p:cNvSpPr txBox="1">
            <a:spLocks/>
          </p:cNvSpPr>
          <p:nvPr/>
        </p:nvSpPr>
        <p:spPr bwMode="auto">
          <a:xfrm>
            <a:off x="2057348" y="12576"/>
            <a:ext cx="5972807" cy="9601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3200" dirty="0">
                <a:solidFill>
                  <a:srgbClr val="FFFFFF">
                    <a:lumMod val="85000"/>
                  </a:srgbClr>
                </a:solidFill>
              </a:rPr>
              <a:t>TEMPO Science Team, U.S.</a:t>
            </a:r>
          </a:p>
        </p:txBody>
      </p:sp>
      <p:sp>
        <p:nvSpPr>
          <p:cNvPr id="2" name="Date Placeholder 1"/>
          <p:cNvSpPr>
            <a:spLocks noGrp="1"/>
          </p:cNvSpPr>
          <p:nvPr>
            <p:ph type="dt" sz="half" idx="10"/>
          </p:nvPr>
        </p:nvSpPr>
        <p:spPr/>
        <p:txBody>
          <a:bodyPr/>
          <a:lstStyle/>
          <a:p>
            <a:r>
              <a:rPr lang="en-US">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33</a:t>
            </a:fld>
            <a:endParaRPr lang="en-US" dirty="0">
              <a:solidFill>
                <a:srgbClr val="000000"/>
              </a:solidFill>
            </a:endParaRPr>
          </a:p>
        </p:txBody>
      </p:sp>
    </p:spTree>
    <p:extLst>
      <p:ext uri="{BB962C8B-B14F-4D97-AF65-F5344CB8AC3E}">
        <p14:creationId xmlns:p14="http://schemas.microsoft.com/office/powerpoint/2010/main" val="1555473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770116338"/>
              </p:ext>
            </p:extLst>
          </p:nvPr>
        </p:nvGraphicFramePr>
        <p:xfrm>
          <a:off x="0" y="1606236"/>
          <a:ext cx="9143999" cy="4571997"/>
        </p:xfrm>
        <a:graphic>
          <a:graphicData uri="http://schemas.openxmlformats.org/drawingml/2006/table">
            <a:tbl>
              <a:tblPr firstRow="1" bandRow="1">
                <a:tableStyleId>{9DCAF9ED-07DC-4A11-8D7F-57B35C25682E}</a:tableStyleId>
              </a:tblPr>
              <a:tblGrid>
                <a:gridCol w="1680633">
                  <a:extLst>
                    <a:ext uri="{9D8B030D-6E8A-4147-A177-3AD203B41FA5}">
                      <a16:colId xmlns:a16="http://schemas.microsoft.com/office/drawing/2014/main" val="20000"/>
                    </a:ext>
                  </a:extLst>
                </a:gridCol>
                <a:gridCol w="2294467">
                  <a:extLst>
                    <a:ext uri="{9D8B030D-6E8A-4147-A177-3AD203B41FA5}">
                      <a16:colId xmlns:a16="http://schemas.microsoft.com/office/drawing/2014/main" val="20001"/>
                    </a:ext>
                  </a:extLst>
                </a:gridCol>
                <a:gridCol w="1299163">
                  <a:extLst>
                    <a:ext uri="{9D8B030D-6E8A-4147-A177-3AD203B41FA5}">
                      <a16:colId xmlns:a16="http://schemas.microsoft.com/office/drawing/2014/main" val="20002"/>
                    </a:ext>
                  </a:extLst>
                </a:gridCol>
                <a:gridCol w="3869736">
                  <a:extLst>
                    <a:ext uri="{9D8B030D-6E8A-4147-A177-3AD203B41FA5}">
                      <a16:colId xmlns:a16="http://schemas.microsoft.com/office/drawing/2014/main" val="20003"/>
                    </a:ext>
                  </a:extLst>
                </a:gridCol>
              </a:tblGrid>
              <a:tr h="265673">
                <a:tc>
                  <a:txBody>
                    <a:bodyPr/>
                    <a:lstStyle/>
                    <a:p>
                      <a:pPr algn="ctr"/>
                      <a:r>
                        <a:rPr lang="en-US" sz="800" dirty="0">
                          <a:latin typeface="Arial"/>
                          <a:cs typeface="Arial"/>
                        </a:rPr>
                        <a:t>Team Member</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a:latin typeface="Arial"/>
                          <a:cs typeface="Arial"/>
                        </a:rPr>
                        <a:t>Institution</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a:latin typeface="Arial"/>
                          <a:cs typeface="Arial"/>
                        </a:rPr>
                        <a:t>Role</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800" dirty="0">
                          <a:latin typeface="Arial"/>
                          <a:cs typeface="Arial"/>
                        </a:rPr>
                        <a:t>Responsibility</a:t>
                      </a:r>
                      <a:endParaRPr lang="en-US" sz="800" b="1"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65673">
                <a:tc>
                  <a:txBody>
                    <a:bodyPr/>
                    <a:lstStyle/>
                    <a:p>
                      <a:r>
                        <a:rPr lang="en-US" sz="800" dirty="0">
                          <a:latin typeface="Arial"/>
                          <a:cs typeface="Arial"/>
                        </a:rPr>
                        <a:t>Randall Martin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Dalhousie U.</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Atmospheric modeling, air mass factors,</a:t>
                      </a:r>
                      <a:r>
                        <a:rPr lang="en-US" sz="800" baseline="0" dirty="0">
                          <a:latin typeface="Arial"/>
                          <a:cs typeface="Arial"/>
                        </a:rPr>
                        <a:t> AQI development</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65673">
                <a:tc>
                  <a:txBody>
                    <a:bodyPr/>
                    <a:lstStyle/>
                    <a:p>
                      <a:r>
                        <a:rPr lang="en-US" sz="800" dirty="0">
                          <a:latin typeface="Arial"/>
                          <a:cs typeface="Arial"/>
                        </a:rPr>
                        <a:t>Chris McLinden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Environment</a:t>
                      </a:r>
                      <a:r>
                        <a:rPr lang="en-US" sz="800" baseline="0" dirty="0">
                          <a:latin typeface="Arial"/>
                          <a:cs typeface="Arial"/>
                        </a:rPr>
                        <a:t> Canada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Canadian air quality coordination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5673">
                <a:tc>
                  <a:txBody>
                    <a:bodyPr/>
                    <a:lstStyle/>
                    <a:p>
                      <a:r>
                        <a:rPr lang="en-US" sz="800" dirty="0">
                          <a:latin typeface="Arial"/>
                          <a:cs typeface="Arial"/>
                        </a:rPr>
                        <a:t>Michel Grutter</a:t>
                      </a:r>
                      <a:r>
                        <a:rPr lang="en-US" sz="800" baseline="0" dirty="0">
                          <a:latin typeface="Arial"/>
                          <a:cs typeface="Arial"/>
                        </a:rPr>
                        <a:t> de la Mora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UNAM, Mexico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Mexican air quality coordination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265673">
                <a:tc>
                  <a:txBody>
                    <a:bodyPr/>
                    <a:lstStyle/>
                    <a:p>
                      <a:r>
                        <a:rPr lang="en-US" sz="800" dirty="0">
                          <a:latin typeface="Arial"/>
                          <a:cs typeface="Arial"/>
                        </a:rPr>
                        <a:t>Gabriel Vazquez</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a:latin typeface="Arial"/>
                          <a:cs typeface="Arial"/>
                        </a:rPr>
                        <a:t>UNAM, Mexico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a:latin typeface="Arial"/>
                          <a:cs typeface="Arial"/>
                        </a:rPr>
                        <a:t>Mexican air quality, algorithm physics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4"/>
                  </a:ext>
                </a:extLst>
              </a:tr>
              <a:tr h="265673">
                <a:tc>
                  <a:txBody>
                    <a:bodyPr/>
                    <a:lstStyle/>
                    <a:p>
                      <a:r>
                        <a:rPr lang="en-US" sz="800" dirty="0">
                          <a:latin typeface="Arial"/>
                          <a:cs typeface="Arial"/>
                        </a:rPr>
                        <a:t>Amparo Martinez</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INECC, Mexico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Mexican environmental</a:t>
                      </a:r>
                      <a:r>
                        <a:rPr lang="en-US" sz="800" baseline="0" dirty="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5"/>
                  </a:ext>
                </a:extLst>
              </a:tr>
              <a:tr h="265673">
                <a:tc>
                  <a:txBody>
                    <a:bodyPr/>
                    <a:lstStyle/>
                    <a:p>
                      <a:r>
                        <a:rPr lang="en-US" sz="800" dirty="0">
                          <a:latin typeface="Arial"/>
                          <a:cs typeface="Arial"/>
                        </a:rPr>
                        <a:t>J. Victor Hugo Paramo</a:t>
                      </a:r>
                      <a:r>
                        <a:rPr lang="en-US" sz="800" baseline="0" dirty="0">
                          <a:latin typeface="Arial"/>
                          <a:cs typeface="Arial"/>
                        </a:rPr>
                        <a:t> Figeuroa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a:latin typeface="Arial"/>
                          <a:cs typeface="Arial"/>
                        </a:rPr>
                        <a:t>INECC, Mexico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Mexican environmental</a:t>
                      </a:r>
                      <a:r>
                        <a:rPr lang="en-US" sz="800" baseline="0" dirty="0">
                          <a:latin typeface="Arial"/>
                          <a:cs typeface="Arial"/>
                        </a:rPr>
                        <a:t> pollution and health</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6"/>
                  </a:ext>
                </a:extLst>
              </a:tr>
              <a:tr h="265673">
                <a:tc>
                  <a:txBody>
                    <a:bodyPr/>
                    <a:lstStyle/>
                    <a:p>
                      <a:r>
                        <a:rPr lang="en-US" sz="800" dirty="0">
                          <a:latin typeface="Arial"/>
                          <a:cs typeface="Arial"/>
                        </a:rPr>
                        <a:t>Brian Kerridge</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Rutherford</a:t>
                      </a:r>
                      <a:r>
                        <a:rPr lang="en-US" sz="800" baseline="0" dirty="0">
                          <a:latin typeface="Arial"/>
                          <a:cs typeface="Arial"/>
                        </a:rPr>
                        <a:t> Appleton Laboratory, UK</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Ozone profiling studies,</a:t>
                      </a:r>
                      <a:r>
                        <a:rPr lang="en-US" sz="800" baseline="0" dirty="0">
                          <a:latin typeface="Arial"/>
                          <a:cs typeface="Arial"/>
                        </a:rPr>
                        <a:t> a</a:t>
                      </a:r>
                      <a:r>
                        <a:rPr lang="en-US" sz="800" dirty="0">
                          <a:latin typeface="Arial"/>
                          <a:cs typeface="Arial"/>
                        </a:rPr>
                        <a:t>lgorithm development</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7"/>
                  </a:ext>
                </a:extLst>
              </a:tr>
              <a:tr h="265548">
                <a:tc>
                  <a:txBody>
                    <a:bodyPr/>
                    <a:lstStyle/>
                    <a:p>
                      <a:r>
                        <a:rPr lang="en-US" sz="800" dirty="0">
                          <a:latin typeface="Arial"/>
                          <a:cs typeface="Arial"/>
                        </a:rPr>
                        <a:t>Paul Palmer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Edinburgh U.,</a:t>
                      </a:r>
                      <a:r>
                        <a:rPr lang="en-US" sz="800" baseline="0" dirty="0">
                          <a:latin typeface="Arial"/>
                          <a:cs typeface="Arial"/>
                        </a:rPr>
                        <a:t> </a:t>
                      </a:r>
                      <a:r>
                        <a:rPr lang="en-US" sz="800" dirty="0">
                          <a:latin typeface="Arial"/>
                          <a:cs typeface="Arial"/>
                        </a:rPr>
                        <a:t>UK</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79197">
                <a:tc>
                  <a:txBody>
                    <a:bodyPr/>
                    <a:lstStyle/>
                    <a:p>
                      <a:r>
                        <a:rPr lang="en-US" sz="800" dirty="0">
                          <a:latin typeface="Arial"/>
                          <a:cs typeface="Arial"/>
                        </a:rPr>
                        <a:t>Alfonso Saiz-Lopez</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CSIC, Spain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Atmospheric modeling, process studies</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9"/>
                  </a:ext>
                </a:extLst>
              </a:tr>
              <a:tr h="2775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kern="1200" dirty="0">
                          <a:solidFill>
                            <a:schemeClr val="dk1"/>
                          </a:solidFill>
                          <a:effectLst/>
                          <a:latin typeface="Arial"/>
                          <a:ea typeface="+mn-ea"/>
                          <a:cs typeface="Arial"/>
                        </a:rPr>
                        <a:t>Juan Carlos Antuña Marrero</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a:latin typeface="Arial"/>
                          <a:cs typeface="Arial"/>
                        </a:rPr>
                        <a:t>GOAC, Cuba</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Cuban Science team</a:t>
                      </a:r>
                      <a:r>
                        <a:rPr lang="en-US" sz="800" baseline="0" dirty="0">
                          <a:latin typeface="Arial"/>
                          <a:cs typeface="Arial"/>
                        </a:rPr>
                        <a:t> lead, </a:t>
                      </a:r>
                      <a:r>
                        <a:rPr lang="en-US" sz="800" dirty="0">
                          <a:latin typeface="Arial"/>
                          <a:cs typeface="Arial"/>
                        </a:rPr>
                        <a:t>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10"/>
                  </a:ext>
                </a:extLst>
              </a:tr>
              <a:tr h="2775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dk1"/>
                          </a:solidFill>
                          <a:effectLst/>
                          <a:latin typeface="Arial"/>
                          <a:ea typeface="+mn-ea"/>
                          <a:cs typeface="Arial"/>
                        </a:rPr>
                        <a:t>Osvaldo Cuesta</a:t>
                      </a:r>
                      <a:endParaRPr lang="en-US" sz="800" b="1" kern="1200" dirty="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GOAC, Cuba</a:t>
                      </a: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1"/>
                  </a:ext>
                </a:extLst>
              </a:tr>
              <a:tr h="290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kern="1200" dirty="0">
                          <a:solidFill>
                            <a:schemeClr val="dk1"/>
                          </a:solidFill>
                          <a:effectLst/>
                          <a:latin typeface="Arial"/>
                          <a:ea typeface="+mn-ea"/>
                          <a:cs typeface="Arial"/>
                        </a:rPr>
                        <a:t>René Estevan Arredondo</a:t>
                      </a:r>
                      <a:endParaRPr lang="en-US" sz="800" b="1" kern="1200" dirty="0">
                        <a:solidFill>
                          <a:schemeClr val="dk1"/>
                        </a:solidFill>
                        <a:effectLst/>
                        <a:latin typeface="Arial"/>
                        <a:ea typeface="+mn-ea"/>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r>
                        <a:rPr lang="en-US" sz="800" dirty="0">
                          <a:latin typeface="Arial"/>
                          <a:cs typeface="Arial"/>
                        </a:rPr>
                        <a:t>GOAC,</a:t>
                      </a:r>
                      <a:r>
                        <a:rPr lang="en-US" sz="800" baseline="0" dirty="0">
                          <a:latin typeface="Arial"/>
                          <a:cs typeface="Arial"/>
                        </a:rPr>
                        <a:t> Cuba</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Collaborator</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TEMPO validation, Cuban air quality</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12"/>
                  </a:ext>
                </a:extLst>
              </a:tr>
              <a:tr h="265673">
                <a:tc>
                  <a:txBody>
                    <a:bodyPr/>
                    <a:lstStyle/>
                    <a:p>
                      <a:r>
                        <a:rPr lang="en-US" sz="800" dirty="0">
                          <a:latin typeface="Arial"/>
                          <a:cs typeface="Arial"/>
                        </a:rPr>
                        <a:t>J. Kim</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Yonsei U.</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4">
                  <a:txBody>
                    <a:bodyPr/>
                    <a:lstStyle/>
                    <a:p>
                      <a:r>
                        <a:rPr lang="en-US" sz="800" dirty="0">
                          <a:latin typeface="Arial"/>
                          <a:cs typeface="Arial"/>
                        </a:rPr>
                        <a:t>Collaborators,</a:t>
                      </a:r>
                    </a:p>
                    <a:p>
                      <a:r>
                        <a:rPr lang="en-US" sz="800" dirty="0">
                          <a:latin typeface="Arial"/>
                          <a:cs typeface="Arial"/>
                        </a:rPr>
                        <a:t>Science Advisory Panel</a:t>
                      </a:r>
                    </a:p>
                  </a:txBody>
                  <a:tcPr marT="27432" marB="27432"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Korean</a:t>
                      </a:r>
                      <a:r>
                        <a:rPr lang="en-US" sz="800" baseline="0" dirty="0">
                          <a:latin typeface="Arial"/>
                          <a:cs typeface="Arial"/>
                        </a:rPr>
                        <a:t> GEMS, CEOS constellation of GEO pollution monitoring</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3"/>
                  </a:ext>
                </a:extLst>
              </a:tr>
              <a:tr h="265673">
                <a:tc>
                  <a:txBody>
                    <a:bodyPr/>
                    <a:lstStyle/>
                    <a:p>
                      <a:r>
                        <a:rPr lang="en-US" sz="800" dirty="0">
                          <a:latin typeface="Arial"/>
                          <a:cs typeface="Arial"/>
                        </a:rPr>
                        <a:t>C.T. McElroy</a:t>
                      </a:r>
                      <a:endParaRPr lang="en-US" sz="800" b="0" i="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York U. Canada</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a:latin typeface="Arial"/>
                          <a:cs typeface="Arial"/>
                        </a:rPr>
                        <a:t>CSA PHEOS, CEOS constellation of GEO pollution monitoring</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4"/>
                  </a:ext>
                </a:extLst>
              </a:tr>
              <a:tr h="220946">
                <a:tc>
                  <a:txBody>
                    <a:bodyPr/>
                    <a:lstStyle/>
                    <a:p>
                      <a:r>
                        <a:rPr lang="en-US" sz="800" dirty="0">
                          <a:latin typeface="Arial"/>
                          <a:cs typeface="Arial"/>
                        </a:rPr>
                        <a:t>B. Veihelmann</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a:txBody>
                    <a:bodyPr/>
                    <a:lstStyle/>
                    <a:p>
                      <a:r>
                        <a:rPr lang="en-US" sz="800" dirty="0">
                          <a:latin typeface="Arial"/>
                          <a:cs typeface="Arial"/>
                        </a:rPr>
                        <a:t>ESA</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a:latin typeface="Arial"/>
                          <a:cs typeface="Arial"/>
                        </a:rPr>
                        <a:t>ESA Sentinel-4, CEOS constellation of GEO pollution monitoring</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15"/>
                  </a:ext>
                </a:extLst>
              </a:tr>
              <a:tr h="304302">
                <a:tc>
                  <a:txBody>
                    <a:bodyPr/>
                    <a:lstStyle/>
                    <a:p>
                      <a:r>
                        <a:rPr lang="en-US" sz="800" dirty="0">
                          <a:latin typeface="Arial"/>
                          <a:cs typeface="Arial"/>
                        </a:rPr>
                        <a:t>J.P. Veefkind</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800" dirty="0">
                          <a:latin typeface="Arial"/>
                          <a:cs typeface="Arial"/>
                        </a:rPr>
                        <a:t>KNMI</a:t>
                      </a: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latin typeface="Arial"/>
                          <a:cs typeface="Arial"/>
                        </a:rPr>
                        <a:t>ESA Sentinel-5P</a:t>
                      </a:r>
                      <a:r>
                        <a:rPr lang="en-US" sz="800" baseline="0" dirty="0">
                          <a:latin typeface="Arial"/>
                          <a:cs typeface="Arial"/>
                        </a:rPr>
                        <a:t> (TROPOMI)</a:t>
                      </a:r>
                      <a:endParaRPr lang="en-US" sz="800" dirty="0">
                        <a:latin typeface="Arial"/>
                        <a:cs typeface="Arial"/>
                      </a:endParaRPr>
                    </a:p>
                  </a:txBody>
                  <a:tcPr marT="27432" marB="27432">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sp>
        <p:nvSpPr>
          <p:cNvPr id="6" name="Title 3"/>
          <p:cNvSpPr txBox="1">
            <a:spLocks/>
          </p:cNvSpPr>
          <p:nvPr/>
        </p:nvSpPr>
        <p:spPr bwMode="auto">
          <a:xfrm>
            <a:off x="2057348" y="12576"/>
            <a:ext cx="5972807" cy="96012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rgbClr val="D9D9D9"/>
                </a:solidFill>
                <a:latin typeface="Arial Rounded MT Bold"/>
                <a:ea typeface="ＭＳ Ｐゴシック" charset="0"/>
                <a:cs typeface="Arial Rounded MT Bold"/>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dirty="0">
                <a:solidFill>
                  <a:srgbClr val="FFFFFF">
                    <a:lumMod val="85000"/>
                  </a:srgbClr>
                </a:solidFill>
              </a:rPr>
              <a:t>TEMPO Science Team, non-U.S.</a:t>
            </a:r>
          </a:p>
        </p:txBody>
      </p:sp>
      <p:sp>
        <p:nvSpPr>
          <p:cNvPr id="2" name="Date Placeholder 1"/>
          <p:cNvSpPr>
            <a:spLocks noGrp="1"/>
          </p:cNvSpPr>
          <p:nvPr>
            <p:ph type="dt" sz="half" idx="10"/>
          </p:nvPr>
        </p:nvSpPr>
        <p:spPr/>
        <p:txBody>
          <a:bodyPr/>
          <a:lstStyle/>
          <a:p>
            <a:r>
              <a:rPr lang="en-US">
                <a:solidFill>
                  <a:srgbClr val="000000"/>
                </a:solidFill>
                <a:latin typeface="Times New Roman"/>
              </a:rPr>
              <a:t>4/10/17</a:t>
            </a:r>
            <a:endParaRPr lang="en-US" dirty="0">
              <a:solidFill>
                <a:srgbClr val="000000"/>
              </a:solidFill>
              <a:latin typeface="Times New Roman"/>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srgbClr val="000000"/>
                </a:solidFill>
              </a:rPr>
              <a:pPr/>
              <a:t>34</a:t>
            </a:fld>
            <a:endParaRPr lang="en-US" dirty="0">
              <a:solidFill>
                <a:srgbClr val="000000"/>
              </a:solidFill>
            </a:endParaRPr>
          </a:p>
        </p:txBody>
      </p:sp>
    </p:spTree>
    <p:extLst>
      <p:ext uri="{BB962C8B-B14F-4D97-AF65-F5344CB8AC3E}">
        <p14:creationId xmlns:p14="http://schemas.microsoft.com/office/powerpoint/2010/main" val="3368056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TEMPO science questions</a:t>
            </a:r>
          </a:p>
        </p:txBody>
      </p:sp>
      <p:sp>
        <p:nvSpPr>
          <p:cNvPr id="3" name="Date Placeholder 2"/>
          <p:cNvSpPr>
            <a:spLocks noGrp="1"/>
          </p:cNvSpPr>
          <p:nvPr>
            <p:ph type="dt" sz="half" idx="10"/>
          </p:nvPr>
        </p:nvSpPr>
        <p:spPr/>
        <p:txBody>
          <a:bodyPr/>
          <a:lstStyle/>
          <a:p>
            <a:r>
              <a:rPr lang="en-US">
                <a:latin typeface="Arial"/>
                <a:ea typeface="ＭＳ Ｐゴシック"/>
              </a:rPr>
              <a:t>4/10/17</a:t>
            </a:r>
            <a:endParaRPr lang="en-US" dirty="0">
              <a:latin typeface="Arial"/>
              <a:ea typeface="ＭＳ Ｐゴシック"/>
            </a:endParaRPr>
          </a:p>
        </p:txBody>
      </p:sp>
      <p:sp>
        <p:nvSpPr>
          <p:cNvPr id="6" name="TextBox 5"/>
          <p:cNvSpPr txBox="1"/>
          <p:nvPr/>
        </p:nvSpPr>
        <p:spPr>
          <a:xfrm>
            <a:off x="0" y="1307922"/>
            <a:ext cx="9144000" cy="4893647"/>
          </a:xfrm>
          <a:prstGeom prst="rect">
            <a:avLst/>
          </a:prstGeom>
          <a:noFill/>
        </p:spPr>
        <p:txBody>
          <a:bodyPr>
            <a:spAutoFit/>
          </a:bodyPr>
          <a:lstStyle/>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What are the temporal and spatial variations of </a:t>
            </a:r>
            <a:r>
              <a:rPr lang="en-US" sz="2400" b="1" dirty="0">
                <a:solidFill>
                  <a:srgbClr val="FF0000"/>
                </a:solidFill>
                <a:latin typeface="Arial" pitchFamily="34" charset="0"/>
                <a:ea typeface="ＭＳ Ｐゴシック" charset="0"/>
                <a:cs typeface="Arial" pitchFamily="34" charset="0"/>
              </a:rPr>
              <a:t>emissions</a:t>
            </a:r>
            <a:r>
              <a:rPr lang="en-US" sz="2400" dirty="0">
                <a:solidFill>
                  <a:srgbClr val="000090"/>
                </a:solidFill>
                <a:latin typeface="Arial" pitchFamily="34" charset="0"/>
                <a:ea typeface="ＭＳ Ｐゴシック" charset="0"/>
                <a:cs typeface="Arial" pitchFamily="34" charset="0"/>
              </a:rPr>
              <a:t> of gases and aerosols important for air quality and climate?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physical, chemical, and dynamical </a:t>
            </a:r>
            <a:r>
              <a:rPr lang="en-US" sz="2400" b="1" dirty="0">
                <a:solidFill>
                  <a:srgbClr val="FF0000"/>
                </a:solidFill>
                <a:latin typeface="Arial" pitchFamily="34" charset="0"/>
                <a:ea typeface="ＭＳ Ｐゴシック" charset="0"/>
                <a:cs typeface="Arial" pitchFamily="34" charset="0"/>
              </a:rPr>
              <a:t>processes</a:t>
            </a:r>
            <a:r>
              <a:rPr lang="en-US" sz="2400" dirty="0">
                <a:solidFill>
                  <a:srgbClr val="000090"/>
                </a:solidFill>
                <a:latin typeface="Arial" pitchFamily="34" charset="0"/>
                <a:ea typeface="ＭＳ Ｐゴシック" charset="0"/>
                <a:cs typeface="Arial" pitchFamily="34" charset="0"/>
              </a:rPr>
              <a:t> determine tropospheric composition and air quality over scales ranging from urban to continental, diurnally to seasonally?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air pollution drive </a:t>
            </a:r>
            <a:r>
              <a:rPr lang="en-US" sz="2400" b="1" dirty="0">
                <a:solidFill>
                  <a:srgbClr val="FF0000"/>
                </a:solidFill>
                <a:latin typeface="Arial" pitchFamily="34" charset="0"/>
                <a:ea typeface="ＭＳ Ｐゴシック" charset="0"/>
                <a:cs typeface="Arial" pitchFamily="34" charset="0"/>
              </a:rPr>
              <a:t>climate</a:t>
            </a:r>
            <a:r>
              <a:rPr lang="en-US" sz="2400" dirty="0">
                <a:solidFill>
                  <a:srgbClr val="000090"/>
                </a:solidFill>
                <a:latin typeface="Arial" pitchFamily="34" charset="0"/>
                <a:ea typeface="ＭＳ Ｐゴシック" charset="0"/>
                <a:cs typeface="Arial" pitchFamily="34" charset="0"/>
              </a:rPr>
              <a:t> forcing and how does climate change affect </a:t>
            </a:r>
            <a:r>
              <a:rPr lang="en-US" sz="2400" b="1" dirty="0">
                <a:solidFill>
                  <a:srgbClr val="FF0000"/>
                </a:solidFill>
                <a:latin typeface="Arial" pitchFamily="34" charset="0"/>
                <a:ea typeface="ＭＳ Ｐゴシック" charset="0"/>
                <a:cs typeface="Arial" pitchFamily="34" charset="0"/>
              </a:rPr>
              <a:t>air quality</a:t>
            </a:r>
            <a:r>
              <a:rPr lang="en-US" sz="2400" dirty="0">
                <a:solidFill>
                  <a:srgbClr val="000090"/>
                </a:solidFill>
                <a:latin typeface="Arial" pitchFamily="34" charset="0"/>
                <a:ea typeface="ＭＳ Ｐゴシック" charset="0"/>
                <a:cs typeface="Arial" pitchFamily="34" charset="0"/>
              </a:rPr>
              <a:t> on a continental scale?</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can observations from space improve </a:t>
            </a:r>
            <a:r>
              <a:rPr lang="en-US" sz="2400" b="1" dirty="0">
                <a:solidFill>
                  <a:srgbClr val="FF0000"/>
                </a:solidFill>
                <a:latin typeface="Arial" pitchFamily="34" charset="0"/>
                <a:ea typeface="ＭＳ Ｐゴシック" charset="0"/>
                <a:cs typeface="Arial" pitchFamily="34" charset="0"/>
              </a:rPr>
              <a:t>air quality forecasts and assessments</a:t>
            </a:r>
            <a:r>
              <a:rPr lang="en-US" sz="2400" dirty="0">
                <a:solidFill>
                  <a:srgbClr val="000090"/>
                </a:solidFill>
                <a:latin typeface="Arial" pitchFamily="34" charset="0"/>
                <a:ea typeface="ＭＳ Ｐゴシック" charset="0"/>
                <a:cs typeface="Arial" pitchFamily="34" charset="0"/>
              </a:rPr>
              <a:t> for societal benefit?</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does </a:t>
            </a:r>
            <a:r>
              <a:rPr lang="en-US" sz="2400" b="1" dirty="0">
                <a:solidFill>
                  <a:srgbClr val="FF0000"/>
                </a:solidFill>
                <a:latin typeface="Arial" pitchFamily="34" charset="0"/>
                <a:ea typeface="ＭＳ Ｐゴシック" charset="0"/>
                <a:cs typeface="Arial" pitchFamily="34" charset="0"/>
              </a:rPr>
              <a:t>intercontinental transport</a:t>
            </a:r>
            <a:r>
              <a:rPr lang="en-US" sz="2400" dirty="0">
                <a:solidFill>
                  <a:srgbClr val="000090"/>
                </a:solidFill>
                <a:latin typeface="Arial" pitchFamily="34" charset="0"/>
                <a:ea typeface="ＭＳ Ｐゴシック" charset="0"/>
                <a:cs typeface="Arial" pitchFamily="34" charset="0"/>
              </a:rPr>
              <a:t> affect air quality?</a:t>
            </a:r>
          </a:p>
          <a:p>
            <a:pPr marL="457200" indent="-457200" defTabSz="914400" fontAlgn="base">
              <a:spcBef>
                <a:spcPct val="0"/>
              </a:spcBef>
              <a:spcAft>
                <a:spcPct val="0"/>
              </a:spcAft>
              <a:buFont typeface="+mj-lt"/>
              <a:buAutoNum type="arabicPeriod"/>
              <a:defRPr/>
            </a:pPr>
            <a:r>
              <a:rPr lang="en-US" sz="2400" dirty="0">
                <a:solidFill>
                  <a:srgbClr val="000090"/>
                </a:solidFill>
                <a:latin typeface="Arial" pitchFamily="34" charset="0"/>
                <a:ea typeface="ＭＳ Ｐゴシック" charset="0"/>
                <a:cs typeface="Arial" pitchFamily="34" charset="0"/>
              </a:rPr>
              <a:t>How do </a:t>
            </a:r>
            <a:r>
              <a:rPr lang="en-US" sz="2400" b="1" dirty="0">
                <a:solidFill>
                  <a:srgbClr val="FF0000"/>
                </a:solidFill>
                <a:latin typeface="Arial" pitchFamily="34" charset="0"/>
                <a:ea typeface="ＭＳ Ｐゴシック" charset="0"/>
                <a:cs typeface="Arial" pitchFamily="34" charset="0"/>
              </a:rPr>
              <a:t>episodic events</a:t>
            </a:r>
            <a:r>
              <a:rPr lang="en-US" sz="2400" dirty="0">
                <a:solidFill>
                  <a:srgbClr val="000090"/>
                </a:solidFill>
                <a:latin typeface="Arial" pitchFamily="34" charset="0"/>
                <a:ea typeface="ＭＳ Ｐゴシック" charset="0"/>
                <a:cs typeface="Arial" pitchFamily="34" charset="0"/>
              </a:rPr>
              <a:t>, such as wild fires, dust outbreaks, hurricanes, and volcanic eruptions, affect atmospheric composition and air quality?</a:t>
            </a:r>
          </a:p>
        </p:txBody>
      </p:sp>
      <p:sp>
        <p:nvSpPr>
          <p:cNvPr id="2" name="Slide Number Placeholder 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35</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25072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shman.BAMS.Fig1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88060" y="1090879"/>
            <a:ext cx="6309445" cy="4824146"/>
          </a:xfrm>
          <a:prstGeom prst="rect">
            <a:avLst/>
          </a:prstGeom>
          <a:noFill/>
          <a:ln w="9525">
            <a:noFill/>
            <a:miter lim="800000"/>
            <a:headEnd/>
            <a:tailEnd/>
          </a:ln>
        </p:spPr>
      </p:pic>
      <p:sp>
        <p:nvSpPr>
          <p:cNvPr id="5" name="Title 3"/>
          <p:cNvSpPr txBox="1">
            <a:spLocks/>
          </p:cNvSpPr>
          <p:nvPr/>
        </p:nvSpPr>
        <p:spPr>
          <a:xfrm>
            <a:off x="2252662" y="11340"/>
            <a:ext cx="5649255" cy="96012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r>
              <a:rPr lang="en-US" sz="2800" b="1" dirty="0">
                <a:solidFill>
                  <a:schemeClr val="bg1"/>
                </a:solidFill>
                <a:latin typeface="Arial Rounded MT Bold"/>
                <a:ea typeface="ＭＳ Ｐゴシック" charset="-128"/>
                <a:cs typeface="Arial Rounded MT Bold"/>
              </a:rPr>
              <a:t>Why geostationary? High temporal and spatial resolution</a:t>
            </a:r>
          </a:p>
        </p:txBody>
      </p:sp>
      <p:sp>
        <p:nvSpPr>
          <p:cNvPr id="6" name="Text Box 12"/>
          <p:cNvSpPr txBox="1">
            <a:spLocks noChangeArrowheads="1"/>
          </p:cNvSpPr>
          <p:nvPr/>
        </p:nvSpPr>
        <p:spPr bwMode="auto">
          <a:xfrm>
            <a:off x="42863" y="2903538"/>
            <a:ext cx="2209800" cy="1816100"/>
          </a:xfrm>
          <a:prstGeom prst="rect">
            <a:avLst/>
          </a:prstGeom>
          <a:solidFill>
            <a:srgbClr val="FFFFFF"/>
          </a:solidFill>
          <a:ln w="9525">
            <a:noFill/>
            <a:miter lim="800000"/>
            <a:headEnd/>
            <a:tailEnd/>
          </a:ln>
        </p:spPr>
        <p:txBody>
          <a:bodyPr>
            <a:prstTxWarp prst="textNoShape">
              <a:avLst/>
            </a:prstTxWarp>
            <a:spAutoFit/>
          </a:bodyPr>
          <a:lstStyle/>
          <a:p>
            <a:pPr defTabSz="914400" eaLnBrk="0" hangingPunct="0">
              <a:spcBef>
                <a:spcPct val="50000"/>
              </a:spcBef>
              <a:defRPr/>
            </a:pPr>
            <a:r>
              <a:rPr lang="en-US" sz="1600" b="1" kern="0" dirty="0">
                <a:solidFill>
                  <a:srgbClr val="000090"/>
                </a:solidFill>
                <a:latin typeface="Arial"/>
              </a:rPr>
              <a:t>Hourly NO</a:t>
            </a:r>
            <a:r>
              <a:rPr lang="en-US" sz="1600" b="1" kern="0" baseline="-25000" dirty="0">
                <a:solidFill>
                  <a:srgbClr val="000090"/>
                </a:solidFill>
                <a:latin typeface="Arial"/>
              </a:rPr>
              <a:t>2</a:t>
            </a:r>
            <a:r>
              <a:rPr lang="en-US" sz="1600" b="1" kern="0" dirty="0">
                <a:solidFill>
                  <a:srgbClr val="000090"/>
                </a:solidFill>
                <a:latin typeface="Arial"/>
              </a:rPr>
              <a:t> surface concentration and integrated column calculated by CMAQ air quality model: Houston, TX, June 22-23, 2005</a:t>
            </a:r>
          </a:p>
        </p:txBody>
      </p:sp>
      <p:sp>
        <p:nvSpPr>
          <p:cNvPr id="7" name="TextBox 7"/>
          <p:cNvSpPr txBox="1">
            <a:spLocks noChangeArrowheads="1"/>
          </p:cNvSpPr>
          <p:nvPr/>
        </p:nvSpPr>
        <p:spPr bwMode="auto">
          <a:xfrm>
            <a:off x="37387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22</a:t>
            </a:r>
          </a:p>
        </p:txBody>
      </p:sp>
      <p:sp>
        <p:nvSpPr>
          <p:cNvPr id="8" name="TextBox 9"/>
          <p:cNvSpPr txBox="1">
            <a:spLocks noChangeArrowheads="1"/>
          </p:cNvSpPr>
          <p:nvPr/>
        </p:nvSpPr>
        <p:spPr bwMode="auto">
          <a:xfrm>
            <a:off x="5264160" y="5638800"/>
            <a:ext cx="1406525" cy="261938"/>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100" b="1" kern="0" dirty="0">
                <a:solidFill>
                  <a:srgbClr val="000000"/>
                </a:solidFill>
                <a:latin typeface="Arial"/>
              </a:rPr>
              <a:t>Hour of Day (UTC)</a:t>
            </a:r>
          </a:p>
        </p:txBody>
      </p:sp>
      <p:sp>
        <p:nvSpPr>
          <p:cNvPr id="9" name="TextBox 8"/>
          <p:cNvSpPr txBox="1">
            <a:spLocks noChangeArrowheads="1"/>
          </p:cNvSpPr>
          <p:nvPr/>
        </p:nvSpPr>
        <p:spPr bwMode="auto">
          <a:xfrm>
            <a:off x="7144680" y="5638800"/>
            <a:ext cx="757238" cy="276225"/>
          </a:xfrm>
          <a:prstGeom prst="rect">
            <a:avLst/>
          </a:prstGeom>
          <a:solidFill>
            <a:srgbClr val="FFFFFF"/>
          </a:solidFill>
          <a:ln w="9525">
            <a:noFill/>
            <a:miter lim="800000"/>
            <a:headEnd/>
            <a:tailEnd/>
          </a:ln>
        </p:spPr>
        <p:txBody>
          <a:bodyPr wrap="none">
            <a:prstTxWarp prst="textNoShape">
              <a:avLst/>
            </a:prstTxWarp>
            <a:spAutoFit/>
          </a:bodyPr>
          <a:lstStyle/>
          <a:p>
            <a:pPr defTabSz="914400">
              <a:defRPr/>
            </a:pPr>
            <a:r>
              <a:rPr lang="en-US" sz="1200" b="1" kern="0" dirty="0">
                <a:solidFill>
                  <a:srgbClr val="000000"/>
                </a:solidFill>
                <a:latin typeface="Arial"/>
              </a:rPr>
              <a:t>June 23</a:t>
            </a:r>
          </a:p>
        </p:txBody>
      </p:sp>
      <p:sp>
        <p:nvSpPr>
          <p:cNvPr id="10" name="Text Box 42"/>
          <p:cNvSpPr txBox="1">
            <a:spLocks noChangeArrowheads="1"/>
          </p:cNvSpPr>
          <p:nvPr/>
        </p:nvSpPr>
        <p:spPr bwMode="auto">
          <a:xfrm>
            <a:off x="279400" y="5943600"/>
            <a:ext cx="8678863" cy="307975"/>
          </a:xfrm>
          <a:prstGeom prst="rect">
            <a:avLst/>
          </a:prstGeom>
          <a:noFill/>
          <a:ln w="19050">
            <a:solidFill>
              <a:srgbClr val="FF0000"/>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LEO observations provide limited information on </a:t>
            </a:r>
            <a:r>
              <a:rPr lang="en-US" sz="1400" b="1" u="sng" dirty="0">
                <a:solidFill>
                  <a:srgbClr val="000090"/>
                </a:solidFill>
                <a:latin typeface="Arial"/>
              </a:rPr>
              <a:t>rapidly varying</a:t>
            </a:r>
            <a:r>
              <a:rPr lang="en-US" sz="1400" b="1" dirty="0">
                <a:solidFill>
                  <a:srgbClr val="000090"/>
                </a:solidFill>
                <a:latin typeface="Arial"/>
              </a:rPr>
              <a:t> emissions, chemistry, &amp; transport</a:t>
            </a:r>
          </a:p>
        </p:txBody>
      </p:sp>
      <p:sp>
        <p:nvSpPr>
          <p:cNvPr id="11" name="Text Box 27"/>
          <p:cNvSpPr txBox="1">
            <a:spLocks noChangeArrowheads="1"/>
          </p:cNvSpPr>
          <p:nvPr/>
        </p:nvSpPr>
        <p:spPr bwMode="auto">
          <a:xfrm>
            <a:off x="279400" y="6278108"/>
            <a:ext cx="8678863" cy="307975"/>
          </a:xfrm>
          <a:prstGeom prst="rect">
            <a:avLst/>
          </a:prstGeom>
          <a:solidFill>
            <a:srgbClr val="FCFF32"/>
          </a:solidFill>
          <a:ln w="19050">
            <a:solidFill>
              <a:schemeClr val="tx1"/>
            </a:solidFill>
            <a:miter lim="800000"/>
            <a:headEnd/>
            <a:tailEnd/>
          </a:ln>
        </p:spPr>
        <p:txBody>
          <a:bodyPr>
            <a:prstTxWarp prst="textNoShape">
              <a:avLst/>
            </a:prstTxWarp>
            <a:spAutoFit/>
          </a:bodyPr>
          <a:lstStyle/>
          <a:p>
            <a:pPr eaLnBrk="0" hangingPunct="0">
              <a:spcBef>
                <a:spcPct val="50000"/>
              </a:spcBef>
            </a:pPr>
            <a:r>
              <a:rPr lang="en-US" sz="1400" b="1" dirty="0">
                <a:solidFill>
                  <a:srgbClr val="000090"/>
                </a:solidFill>
                <a:latin typeface="Arial"/>
              </a:rPr>
              <a:t>GEO will provide observations at temporal and spatial scales highly relevant to air quality processes</a:t>
            </a:r>
          </a:p>
        </p:txBody>
      </p:sp>
      <p:sp>
        <p:nvSpPr>
          <p:cNvPr id="12" name="Slide Number Placeholder 11"/>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36</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20135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a:solidFill>
                  <a:schemeClr val="bg1">
                    <a:lumMod val="85000"/>
                  </a:schemeClr>
                </a:solidFill>
              </a:rPr>
              <a:t>TEMPO measurements will capture the diurnal cycle of pollutant emissions</a:t>
            </a:r>
          </a:p>
        </p:txBody>
      </p:sp>
      <p:pic>
        <p:nvPicPr>
          <p:cNvPr id="6" name="Content Placeholder 11" descr="GE_geotaso_no2_scd_20140802AM.jpg"/>
          <p:cNvPicPr>
            <a:picLocks noChangeAspect="1"/>
          </p:cNvPicPr>
          <p:nvPr/>
        </p:nvPicPr>
        <p:blipFill>
          <a:blip r:embed="rId3">
            <a:extLst>
              <a:ext uri="{28A0092B-C50C-407E-A947-70E740481C1C}">
                <a14:useLocalDpi xmlns:a14="http://schemas.microsoft.com/office/drawing/2010/main" val="0"/>
              </a:ext>
            </a:extLst>
          </a:blip>
          <a:srcRect t="536" b="536"/>
          <a:stretch>
            <a:fillRect/>
          </a:stretch>
        </p:blipFill>
        <p:spPr>
          <a:xfrm>
            <a:off x="1052657" y="1563469"/>
            <a:ext cx="6584137" cy="4572000"/>
          </a:xfrm>
          <a:prstGeom prst="rect">
            <a:avLst/>
          </a:prstGeom>
        </p:spPr>
      </p:pic>
      <p:sp>
        <p:nvSpPr>
          <p:cNvPr id="7" name="Rectangle 6"/>
          <p:cNvSpPr/>
          <p:nvPr/>
        </p:nvSpPr>
        <p:spPr>
          <a:xfrm>
            <a:off x="692728" y="1062290"/>
            <a:ext cx="7432514" cy="461665"/>
          </a:xfrm>
          <a:prstGeom prst="rect">
            <a:avLst/>
          </a:prstGeom>
        </p:spPr>
        <p:txBody>
          <a:bodyPr wrap="square">
            <a:spAutoFit/>
          </a:bodyPr>
          <a:lstStyle/>
          <a:p>
            <a:r>
              <a:rPr lang="en-US" altLang="ja-JP" sz="2400" b="1" dirty="0">
                <a:solidFill>
                  <a:srgbClr val="000000"/>
                </a:solidFill>
                <a:latin typeface="Arial"/>
                <a:ea typeface="ＭＳ Ｐゴシック"/>
              </a:rPr>
              <a:t>GeoTASO NO</a:t>
            </a:r>
            <a:r>
              <a:rPr lang="en-US" altLang="ja-JP" sz="2400" b="1" baseline="-25000" dirty="0">
                <a:solidFill>
                  <a:srgbClr val="000000"/>
                </a:solidFill>
                <a:latin typeface="Arial"/>
                <a:ea typeface="ＭＳ Ｐゴシック"/>
              </a:rPr>
              <a:t>2</a:t>
            </a:r>
            <a:r>
              <a:rPr lang="en-US" altLang="ja-JP" sz="2400" b="1" dirty="0">
                <a:solidFill>
                  <a:srgbClr val="000000"/>
                </a:solidFill>
                <a:latin typeface="Arial"/>
                <a:ea typeface="ＭＳ Ｐゴシック"/>
              </a:rPr>
              <a:t> Slant Column, 02 August 2014 </a:t>
            </a:r>
            <a:r>
              <a:rPr lang="en-US" altLang="ja-JP" sz="2400" b="1" dirty="0">
                <a:solidFill>
                  <a:srgbClr val="008000"/>
                </a:solidFill>
                <a:latin typeface="Arial"/>
                <a:ea typeface="ＭＳ Ｐゴシック"/>
              </a:rPr>
              <a:t>Morning</a:t>
            </a:r>
            <a:endParaRPr lang="ja-JP" altLang="en-US" sz="2400" b="1" dirty="0">
              <a:solidFill>
                <a:srgbClr val="008000"/>
              </a:solidFill>
              <a:latin typeface="Arial"/>
              <a:ea typeface="ＭＳ Ｐゴシック"/>
            </a:endParaRPr>
          </a:p>
        </p:txBody>
      </p:sp>
      <p:pic>
        <p:nvPicPr>
          <p:cNvPr id="8" name="Picture 7" descr="no2_legend-0.5to2e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a:solidFill>
                  <a:srgbClr val="000000"/>
                </a:solidFill>
                <a:latin typeface="Arial"/>
                <a:ea typeface="ＭＳ Ｐゴシック"/>
              </a:rPr>
              <a:t>Preliminary data,</a:t>
            </a:r>
          </a:p>
          <a:p>
            <a:r>
              <a:rPr kumimoji="1" lang="en-US" altLang="ja-JP" sz="2000" b="1" dirty="0">
                <a:solidFill>
                  <a:srgbClr val="000000"/>
                </a:solidFill>
                <a:latin typeface="Arial"/>
                <a:ea typeface="ＭＳ Ｐゴシック"/>
              </a:rPr>
              <a:t>C. Nowlan, SAO</a:t>
            </a:r>
            <a:endParaRPr kumimoji="1" lang="ja-JP" altLang="en-US" sz="2000" b="1" dirty="0">
              <a:solidFill>
                <a:srgbClr val="000000"/>
              </a:solidFill>
              <a:latin typeface="Arial"/>
              <a:ea typeface="ＭＳ Ｐゴシック"/>
            </a:endParaRPr>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a:solidFill>
                  <a:srgbClr val="000000"/>
                </a:solidFill>
                <a:latin typeface="Arial"/>
                <a:ea typeface="ＭＳ Ｐゴシック"/>
              </a:rPr>
              <a:t>Co-added to approx. </a:t>
            </a:r>
            <a:br>
              <a:rPr kumimoji="1" lang="en-US" altLang="ja-JP" dirty="0">
                <a:solidFill>
                  <a:srgbClr val="000000"/>
                </a:solidFill>
                <a:latin typeface="Arial"/>
                <a:ea typeface="ＭＳ Ｐゴシック"/>
              </a:rPr>
            </a:br>
            <a:r>
              <a:rPr kumimoji="1" lang="en-US" altLang="ja-JP" dirty="0">
                <a:solidFill>
                  <a:srgbClr val="000000"/>
                </a:solidFill>
                <a:latin typeface="Arial"/>
                <a:ea typeface="ＭＳ Ｐゴシック"/>
              </a:rPr>
              <a:t>500m x 450m</a:t>
            </a:r>
            <a:endParaRPr kumimoji="1" lang="ja-JP" altLang="en-US" dirty="0">
              <a:solidFill>
                <a:srgbClr val="000000"/>
              </a:solidFill>
              <a:latin typeface="Arial"/>
              <a:ea typeface="ＭＳ Ｐゴシック"/>
            </a:endParaRPr>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a:solidFill>
                  <a:srgbClr val="008000"/>
                </a:solidFill>
                <a:latin typeface="Arial"/>
                <a:ea typeface="ＭＳ Ｐゴシック"/>
              </a:rPr>
              <a:t>Morning</a:t>
            </a:r>
            <a:r>
              <a:rPr kumimoji="1" lang="en-US" altLang="ja-JP" sz="2800" b="1" dirty="0">
                <a:solidFill>
                  <a:srgbClr val="000000"/>
                </a:solidFill>
                <a:latin typeface="Arial"/>
                <a:ea typeface="ＭＳ Ｐゴシック"/>
              </a:rPr>
              <a:t> vs. Afternoon</a:t>
            </a:r>
            <a:endParaRPr kumimoji="1" lang="ja-JP" altLang="en-US" sz="2800" b="1" dirty="0">
              <a:solidFill>
                <a:srgbClr val="000000"/>
              </a:solidFill>
              <a:latin typeface="Arial"/>
              <a:ea typeface="ＭＳ Ｐゴシック"/>
            </a:endParaRPr>
          </a:p>
        </p:txBody>
      </p:sp>
      <p:sp>
        <p:nvSpPr>
          <p:cNvPr id="2" name="Date Placeholder 1"/>
          <p:cNvSpPr>
            <a:spLocks noGrp="1"/>
          </p:cNvSpPr>
          <p:nvPr>
            <p:ph type="dt" sz="half" idx="10"/>
          </p:nvPr>
        </p:nvSpPr>
        <p:spPr/>
        <p:txBody>
          <a:bodyPr/>
          <a:lstStyle/>
          <a:p>
            <a:r>
              <a:rPr lang="en-US">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37</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500503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2400" dirty="0">
                <a:solidFill>
                  <a:schemeClr val="bg1">
                    <a:lumMod val="85000"/>
                  </a:schemeClr>
                </a:solidFill>
              </a:rPr>
              <a:t>TEMPO measurements will capture the diurnal cycle of pollutant emissions</a:t>
            </a:r>
          </a:p>
        </p:txBody>
      </p:sp>
      <p:sp>
        <p:nvSpPr>
          <p:cNvPr id="7" name="Rectangle 6"/>
          <p:cNvSpPr/>
          <p:nvPr/>
        </p:nvSpPr>
        <p:spPr>
          <a:xfrm>
            <a:off x="692728" y="1062290"/>
            <a:ext cx="7432514" cy="461665"/>
          </a:xfrm>
          <a:prstGeom prst="rect">
            <a:avLst/>
          </a:prstGeom>
        </p:spPr>
        <p:txBody>
          <a:bodyPr wrap="square">
            <a:spAutoFit/>
          </a:bodyPr>
          <a:lstStyle/>
          <a:p>
            <a:r>
              <a:rPr lang="en-US" altLang="ja-JP" sz="2400" b="1" dirty="0">
                <a:solidFill>
                  <a:srgbClr val="000000"/>
                </a:solidFill>
                <a:latin typeface="Arial"/>
                <a:ea typeface="ＭＳ Ｐゴシック"/>
              </a:rPr>
              <a:t>GeoTASO NO</a:t>
            </a:r>
            <a:r>
              <a:rPr lang="en-US" altLang="ja-JP" sz="2400" b="1" baseline="-25000" dirty="0">
                <a:solidFill>
                  <a:srgbClr val="000000"/>
                </a:solidFill>
                <a:latin typeface="Arial"/>
                <a:ea typeface="ＭＳ Ｐゴシック"/>
              </a:rPr>
              <a:t>2</a:t>
            </a:r>
            <a:r>
              <a:rPr lang="en-US" altLang="ja-JP" sz="2400" b="1" dirty="0">
                <a:solidFill>
                  <a:srgbClr val="000000"/>
                </a:solidFill>
                <a:latin typeface="Arial"/>
                <a:ea typeface="ＭＳ Ｐゴシック"/>
              </a:rPr>
              <a:t> Slant Column, 02 August 2014 </a:t>
            </a:r>
            <a:r>
              <a:rPr lang="en-US" altLang="ja-JP" sz="2400" b="1" dirty="0">
                <a:solidFill>
                  <a:srgbClr val="008000"/>
                </a:solidFill>
                <a:latin typeface="Arial"/>
                <a:ea typeface="ＭＳ Ｐゴシック"/>
              </a:rPr>
              <a:t>Afternoon</a:t>
            </a:r>
            <a:endParaRPr lang="ja-JP" altLang="en-US" sz="2400" b="1" dirty="0">
              <a:solidFill>
                <a:srgbClr val="008000"/>
              </a:solidFill>
              <a:latin typeface="Arial"/>
              <a:ea typeface="ＭＳ Ｐゴシック"/>
            </a:endParaRPr>
          </a:p>
        </p:txBody>
      </p:sp>
      <p:pic>
        <p:nvPicPr>
          <p:cNvPr id="8" name="Picture 7" descr="no2_legend-0.5to2e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7090" y="1993573"/>
            <a:ext cx="1146046" cy="4178295"/>
          </a:xfrm>
          <a:prstGeom prst="rect">
            <a:avLst/>
          </a:prstGeom>
        </p:spPr>
      </p:pic>
      <p:sp>
        <p:nvSpPr>
          <p:cNvPr id="9" name="TextBox 8"/>
          <p:cNvSpPr txBox="1"/>
          <p:nvPr/>
        </p:nvSpPr>
        <p:spPr>
          <a:xfrm>
            <a:off x="6836457" y="6172200"/>
            <a:ext cx="2019854" cy="707886"/>
          </a:xfrm>
          <a:prstGeom prst="rect">
            <a:avLst/>
          </a:prstGeom>
          <a:noFill/>
        </p:spPr>
        <p:txBody>
          <a:bodyPr wrap="none" rtlCol="0">
            <a:spAutoFit/>
          </a:bodyPr>
          <a:lstStyle/>
          <a:p>
            <a:r>
              <a:rPr kumimoji="1" lang="en-US" altLang="ja-JP" sz="2000" b="1" dirty="0">
                <a:solidFill>
                  <a:srgbClr val="000000"/>
                </a:solidFill>
                <a:latin typeface="Arial"/>
                <a:ea typeface="ＭＳ Ｐゴシック"/>
              </a:rPr>
              <a:t>Preliminary data,</a:t>
            </a:r>
          </a:p>
          <a:p>
            <a:r>
              <a:rPr kumimoji="1" lang="en-US" altLang="ja-JP" sz="2000" b="1" dirty="0">
                <a:solidFill>
                  <a:srgbClr val="000000"/>
                </a:solidFill>
                <a:latin typeface="Arial"/>
                <a:ea typeface="ＭＳ Ｐゴシック"/>
              </a:rPr>
              <a:t>C. Nowlan, SAO</a:t>
            </a:r>
            <a:endParaRPr kumimoji="1" lang="ja-JP" altLang="en-US" sz="2000" b="1" dirty="0">
              <a:solidFill>
                <a:srgbClr val="000000"/>
              </a:solidFill>
              <a:latin typeface="Arial"/>
              <a:ea typeface="ＭＳ Ｐゴシック"/>
            </a:endParaRPr>
          </a:p>
        </p:txBody>
      </p:sp>
      <p:sp>
        <p:nvSpPr>
          <p:cNvPr id="10" name="TextBox 9"/>
          <p:cNvSpPr txBox="1"/>
          <p:nvPr/>
        </p:nvSpPr>
        <p:spPr>
          <a:xfrm>
            <a:off x="76200" y="6089289"/>
            <a:ext cx="2106391" cy="646331"/>
          </a:xfrm>
          <a:prstGeom prst="rect">
            <a:avLst/>
          </a:prstGeom>
          <a:noFill/>
        </p:spPr>
        <p:txBody>
          <a:bodyPr wrap="none" rtlCol="0">
            <a:spAutoFit/>
          </a:bodyPr>
          <a:lstStyle/>
          <a:p>
            <a:r>
              <a:rPr kumimoji="1" lang="en-US" altLang="ja-JP" dirty="0">
                <a:solidFill>
                  <a:srgbClr val="000000"/>
                </a:solidFill>
                <a:latin typeface="Arial"/>
                <a:ea typeface="ＭＳ Ｐゴシック"/>
              </a:rPr>
              <a:t>Co-added to approx. </a:t>
            </a:r>
            <a:br>
              <a:rPr kumimoji="1" lang="en-US" altLang="ja-JP" dirty="0">
                <a:solidFill>
                  <a:srgbClr val="000000"/>
                </a:solidFill>
                <a:latin typeface="Arial"/>
                <a:ea typeface="ＭＳ Ｐゴシック"/>
              </a:rPr>
            </a:br>
            <a:r>
              <a:rPr kumimoji="1" lang="en-US" altLang="ja-JP" dirty="0">
                <a:solidFill>
                  <a:srgbClr val="000000"/>
                </a:solidFill>
                <a:latin typeface="Arial"/>
                <a:ea typeface="ＭＳ Ｐゴシック"/>
              </a:rPr>
              <a:t>500m x 450m</a:t>
            </a:r>
            <a:endParaRPr kumimoji="1" lang="ja-JP" altLang="en-US" dirty="0">
              <a:solidFill>
                <a:srgbClr val="000000"/>
              </a:solidFill>
              <a:latin typeface="Arial"/>
              <a:ea typeface="ＭＳ Ｐゴシック"/>
            </a:endParaRPr>
          </a:p>
        </p:txBody>
      </p:sp>
      <p:sp>
        <p:nvSpPr>
          <p:cNvPr id="11" name="TextBox 10"/>
          <p:cNvSpPr txBox="1"/>
          <p:nvPr/>
        </p:nvSpPr>
        <p:spPr>
          <a:xfrm>
            <a:off x="2133600" y="6172200"/>
            <a:ext cx="4800600" cy="523220"/>
          </a:xfrm>
          <a:prstGeom prst="rect">
            <a:avLst/>
          </a:prstGeom>
          <a:noFill/>
        </p:spPr>
        <p:txBody>
          <a:bodyPr wrap="square" rtlCol="0">
            <a:spAutoFit/>
          </a:bodyPr>
          <a:lstStyle/>
          <a:p>
            <a:pPr algn="ctr"/>
            <a:r>
              <a:rPr kumimoji="1" lang="en-US" altLang="ja-JP" sz="2800" b="1" dirty="0">
                <a:solidFill>
                  <a:srgbClr val="000000">
                    <a:lumMod val="95000"/>
                    <a:lumOff val="5000"/>
                  </a:srgbClr>
                </a:solidFill>
                <a:latin typeface="Arial"/>
                <a:ea typeface="ＭＳ Ｐゴシック"/>
              </a:rPr>
              <a:t>Morning v</a:t>
            </a:r>
            <a:r>
              <a:rPr kumimoji="1" lang="en-US" altLang="ja-JP" sz="2800" b="1" dirty="0">
                <a:solidFill>
                  <a:srgbClr val="000000"/>
                </a:solidFill>
                <a:latin typeface="Arial"/>
                <a:ea typeface="ＭＳ Ｐゴシック"/>
              </a:rPr>
              <a:t>s. </a:t>
            </a:r>
            <a:r>
              <a:rPr kumimoji="1" lang="en-US" altLang="ja-JP" sz="2800" b="1" dirty="0">
                <a:solidFill>
                  <a:srgbClr val="008000"/>
                </a:solidFill>
                <a:latin typeface="Arial"/>
                <a:ea typeface="ＭＳ Ｐゴシック"/>
              </a:rPr>
              <a:t>Afternoon</a:t>
            </a:r>
            <a:endParaRPr kumimoji="1" lang="ja-JP" altLang="en-US" sz="2800" b="1" dirty="0">
              <a:solidFill>
                <a:srgbClr val="008000"/>
              </a:solidFill>
              <a:latin typeface="Arial"/>
              <a:ea typeface="ＭＳ Ｐゴシック"/>
            </a:endParaRPr>
          </a:p>
        </p:txBody>
      </p:sp>
      <p:pic>
        <p:nvPicPr>
          <p:cNvPr id="12" name="Content Placeholder 10" descr="GE_geotaso_no2_scd_20140802PM.jpg"/>
          <p:cNvPicPr>
            <a:picLocks noChangeAspect="1"/>
          </p:cNvPicPr>
          <p:nvPr/>
        </p:nvPicPr>
        <p:blipFill>
          <a:blip r:embed="rId4">
            <a:extLst>
              <a:ext uri="{28A0092B-C50C-407E-A947-70E740481C1C}">
                <a14:useLocalDpi xmlns:a14="http://schemas.microsoft.com/office/drawing/2010/main" val="0"/>
              </a:ext>
            </a:extLst>
          </a:blip>
          <a:srcRect t="536" b="536"/>
          <a:stretch>
            <a:fillRect/>
          </a:stretch>
        </p:blipFill>
        <p:spPr>
          <a:xfrm>
            <a:off x="1052660" y="1563469"/>
            <a:ext cx="6584137" cy="4572000"/>
          </a:xfrm>
          <a:prstGeom prst="rect">
            <a:avLst/>
          </a:prstGeom>
        </p:spPr>
      </p:pic>
      <p:sp>
        <p:nvSpPr>
          <p:cNvPr id="2" name="Date Placeholder 1"/>
          <p:cNvSpPr>
            <a:spLocks noGrp="1"/>
          </p:cNvSpPr>
          <p:nvPr>
            <p:ph type="dt" sz="half" idx="10"/>
          </p:nvPr>
        </p:nvSpPr>
        <p:spPr/>
        <p:txBody>
          <a:bodyPr/>
          <a:lstStyle/>
          <a:p>
            <a:r>
              <a:rPr lang="en-US">
                <a:solidFill>
                  <a:prstClr val="black">
                    <a:tint val="75000"/>
                  </a:prstClr>
                </a:solidFill>
                <a:latin typeface="Calibri"/>
                <a:ea typeface="ＭＳ Ｐゴシック"/>
              </a:rPr>
              <a:t>4/10/17</a:t>
            </a:r>
            <a:endParaRPr lang="en-US" dirty="0">
              <a:solidFill>
                <a:prstClr val="black">
                  <a:tint val="75000"/>
                </a:prstClr>
              </a:solidFill>
              <a:latin typeface="Calibri"/>
              <a:ea typeface="ＭＳ Ｐゴシック"/>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ea typeface="ＭＳ Ｐゴシック"/>
              </a:rPr>
              <a:pPr/>
              <a:t>38</a:t>
            </a:fld>
            <a:endParaRPr lang="en-US" dirty="0">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4214542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1340"/>
            <a:ext cx="5972807" cy="960120"/>
          </a:xfrm>
        </p:spPr>
        <p:txBody>
          <a:bodyPr anchor="ctr"/>
          <a:lstStyle/>
          <a:p>
            <a:r>
              <a:rPr lang="en-US" sz="3600" dirty="0"/>
              <a:t>The view from GEO</a:t>
            </a:r>
          </a:p>
        </p:txBody>
      </p:sp>
      <p:pic>
        <p:nvPicPr>
          <p:cNvPr id="5" name="Picture 4" descr="IMG_2233.JPG"/>
          <p:cNvPicPr>
            <a:picLocks noChangeAspect="1"/>
          </p:cNvPicPr>
          <p:nvPr/>
        </p:nvPicPr>
        <p:blipFill rotWithShape="1">
          <a:blip r:embed="rId3">
            <a:extLst>
              <a:ext uri="{28A0092B-C50C-407E-A947-70E740481C1C}">
                <a14:useLocalDpi xmlns:a14="http://schemas.microsoft.com/office/drawing/2010/main" val="0"/>
              </a:ext>
            </a:extLst>
          </a:blip>
          <a:srcRect t="20956" r="908"/>
          <a:stretch/>
        </p:blipFill>
        <p:spPr>
          <a:xfrm>
            <a:off x="0" y="1036104"/>
            <a:ext cx="9144000" cy="5470505"/>
          </a:xfrm>
          <a:prstGeom prst="rect">
            <a:avLst/>
          </a:prstGeom>
        </p:spPr>
      </p:pic>
      <p:cxnSp>
        <p:nvCxnSpPr>
          <p:cNvPr id="8" name="Straight Connector 7"/>
          <p:cNvCxnSpPr/>
          <p:nvPr/>
        </p:nvCxnSpPr>
        <p:spPr>
          <a:xfrm>
            <a:off x="2346463" y="1771425"/>
            <a:ext cx="3468269" cy="914400"/>
          </a:xfrm>
          <a:prstGeom prst="line">
            <a:avLst/>
          </a:prstGeom>
          <a:ln w="76200" cmpd="sng">
            <a:solidFill>
              <a:schemeClr val="bg1"/>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39</a:t>
            </a:fld>
            <a:endParaRPr lang="en-US" dirty="0">
              <a:solidFill>
                <a:prstClr val="black">
                  <a:tint val="75000"/>
                </a:prstClr>
              </a:solidFill>
              <a:latin typeface="Calibri"/>
            </a:endParaRPr>
          </a:p>
        </p:txBody>
      </p:sp>
      <p:grpSp>
        <p:nvGrpSpPr>
          <p:cNvPr id="13" name="Group 12"/>
          <p:cNvGrpSpPr/>
          <p:nvPr/>
        </p:nvGrpSpPr>
        <p:grpSpPr>
          <a:xfrm>
            <a:off x="549627" y="1804125"/>
            <a:ext cx="2406129" cy="3671026"/>
            <a:chOff x="560768" y="1815265"/>
            <a:chExt cx="2406129" cy="3671026"/>
          </a:xfrm>
        </p:grpSpPr>
        <p:pic>
          <p:nvPicPr>
            <p:cNvPr id="6" name="Picture 5" descr="goth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621" y="2575059"/>
              <a:ext cx="2082913" cy="2514583"/>
            </a:xfrm>
            <a:prstGeom prst="rect">
              <a:avLst/>
            </a:prstGeom>
          </p:spPr>
        </p:pic>
        <p:cxnSp>
          <p:nvCxnSpPr>
            <p:cNvPr id="9" name="Straight Connector 8"/>
            <p:cNvCxnSpPr/>
            <p:nvPr/>
          </p:nvCxnSpPr>
          <p:spPr>
            <a:xfrm flipH="1">
              <a:off x="1763833" y="1815265"/>
              <a:ext cx="593915" cy="914400"/>
            </a:xfrm>
            <a:prstGeom prst="line">
              <a:avLst/>
            </a:prstGeom>
            <a:ln w="76200" cmpd="sng">
              <a:solidFill>
                <a:srgbClr val="FF0000"/>
              </a:solidFill>
              <a:prstDash val="dash"/>
              <a:head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0768" y="5116959"/>
              <a:ext cx="2406129" cy="369332"/>
            </a:xfrm>
            <a:prstGeom prst="rect">
              <a:avLst/>
            </a:prstGeom>
            <a:noFill/>
          </p:spPr>
          <p:txBody>
            <a:bodyPr wrap="square" rtlCol="0">
              <a:spAutoFit/>
            </a:bodyPr>
            <a:lstStyle/>
            <a:p>
              <a:r>
                <a:rPr lang="en-US" dirty="0">
                  <a:solidFill>
                    <a:srgbClr val="FFFF00"/>
                  </a:solidFill>
                  <a:latin typeface="Arial"/>
                  <a:cs typeface="Arial"/>
                </a:rPr>
                <a:t>The old Chance place</a:t>
              </a:r>
            </a:p>
          </p:txBody>
        </p:sp>
      </p:grpSp>
    </p:spTree>
    <p:extLst>
      <p:ext uri="{BB962C8B-B14F-4D97-AF65-F5344CB8AC3E}">
        <p14:creationId xmlns:p14="http://schemas.microsoft.com/office/powerpoint/2010/main" val="139713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3200" dirty="0"/>
              <a:t>TEMPO Status/Schedule</a:t>
            </a:r>
          </a:p>
        </p:txBody>
      </p:sp>
      <p:sp>
        <p:nvSpPr>
          <p:cNvPr id="5" name="TextBox 4"/>
          <p:cNvSpPr txBox="1"/>
          <p:nvPr/>
        </p:nvSpPr>
        <p:spPr>
          <a:xfrm>
            <a:off x="1" y="1015232"/>
            <a:ext cx="9144000" cy="5745049"/>
          </a:xfrm>
          <a:prstGeom prst="rect">
            <a:avLst/>
          </a:prstGeom>
          <a:noFill/>
        </p:spPr>
        <p:txBody>
          <a:bodyPr wrap="square" lIns="91326" tIns="45664" rIns="91326" bIns="45664" rtlCol="0">
            <a:spAutoFit/>
          </a:bodyPr>
          <a:lstStyle/>
          <a:p>
            <a:pPr marL="342900" indent="-342900" defTabSz="456633">
              <a:spcBef>
                <a:spcPts val="1200"/>
              </a:spcBef>
              <a:buFont typeface="Wingdings" charset="2"/>
              <a:buChar char="q"/>
            </a:pPr>
            <a:r>
              <a:rPr lang="en-US" sz="2400" b="1" dirty="0">
                <a:solidFill>
                  <a:srgbClr val="000090"/>
                </a:solidFill>
                <a:latin typeface="Arial"/>
                <a:ea typeface="ＭＳ Ｐゴシック" charset="0"/>
                <a:cs typeface="Arial"/>
              </a:rPr>
              <a:t>Currently on-budget and close to on-schedule</a:t>
            </a:r>
          </a:p>
          <a:p>
            <a:pPr marL="799533" lvl="1" indent="-342900" defTabSz="456633">
              <a:spcBef>
                <a:spcPts val="400"/>
              </a:spcBef>
              <a:buFont typeface="Wingdings" charset="2"/>
              <a:buChar char="Ø"/>
            </a:pPr>
            <a:r>
              <a:rPr lang="en-US" sz="2000" b="1" dirty="0">
                <a:solidFill>
                  <a:srgbClr val="0000FF"/>
                </a:solidFill>
                <a:latin typeface="Arial"/>
                <a:ea typeface="ＭＳ Ｐゴシック" charset="0"/>
                <a:cs typeface="Arial"/>
              </a:rPr>
              <a:t>SRR/MDR in November 2013</a:t>
            </a:r>
          </a:p>
          <a:p>
            <a:pPr marL="799533" lvl="1" indent="-342900" defTabSz="456633">
              <a:spcBef>
                <a:spcPts val="400"/>
              </a:spcBef>
              <a:buFont typeface="Wingdings" charset="2"/>
              <a:buChar char="Ø"/>
            </a:pPr>
            <a:r>
              <a:rPr lang="en-US" sz="2000" b="1" dirty="0">
                <a:solidFill>
                  <a:srgbClr val="0000FF"/>
                </a:solidFill>
                <a:latin typeface="Arial"/>
                <a:ea typeface="ＭＳ Ｐゴシック" charset="0"/>
                <a:cs typeface="Arial"/>
              </a:rPr>
              <a:t>KDP-B in April 2014, PDR in July 2014</a:t>
            </a:r>
          </a:p>
          <a:p>
            <a:pPr marL="799533" lvl="1" indent="-342900" defTabSz="456633">
              <a:spcBef>
                <a:spcPts val="400"/>
              </a:spcBef>
              <a:buFont typeface="Wingdings" charset="2"/>
              <a:buChar char="Ø"/>
            </a:pPr>
            <a:r>
              <a:rPr lang="en-US" sz="2000" b="1" dirty="0">
                <a:solidFill>
                  <a:srgbClr val="0000FF"/>
                </a:solidFill>
                <a:latin typeface="Arial"/>
                <a:ea typeface="ＭＳ Ｐゴシック" charset="0"/>
                <a:cs typeface="Arial"/>
              </a:rPr>
              <a:t>Converted instrument to firm fixed price in March 2015</a:t>
            </a:r>
          </a:p>
          <a:p>
            <a:pPr marL="799533" lvl="1" indent="-342900" defTabSz="456633">
              <a:spcBef>
                <a:spcPts val="400"/>
              </a:spcBef>
              <a:buFont typeface="Wingdings" charset="2"/>
              <a:buChar char="Ø"/>
            </a:pPr>
            <a:r>
              <a:rPr lang="en-US" sz="2000" b="1" dirty="0">
                <a:solidFill>
                  <a:srgbClr val="0000FF"/>
                </a:solidFill>
                <a:latin typeface="Arial"/>
                <a:ea typeface="ＭＳ Ｐゴシック" charset="0"/>
                <a:cs typeface="Arial"/>
              </a:rPr>
              <a:t>Now in Phase C: Passed KDP-C in April 2015</a:t>
            </a:r>
          </a:p>
          <a:p>
            <a:pPr marL="799533" lvl="1" indent="-342900" defTabSz="456633">
              <a:spcBef>
                <a:spcPts val="400"/>
              </a:spcBef>
              <a:buFont typeface="Wingdings" charset="2"/>
              <a:buChar char="Ø"/>
            </a:pPr>
            <a:r>
              <a:rPr lang="en-US" sz="2000" b="1" dirty="0">
                <a:solidFill>
                  <a:srgbClr val="0000FF"/>
                </a:solidFill>
                <a:latin typeface="Arial"/>
                <a:ea typeface="ＭＳ Ｐゴシック" charset="0"/>
                <a:cs typeface="Arial"/>
              </a:rPr>
              <a:t>Passed instrument CDR in June 2015 &amp; GS CDR in May 2016</a:t>
            </a:r>
          </a:p>
          <a:p>
            <a:pPr marL="799533" lvl="1" indent="-342900" defTabSz="456633">
              <a:spcBef>
                <a:spcPts val="400"/>
              </a:spcBef>
              <a:buFont typeface="Wingdings" charset="2"/>
              <a:buChar char="Ø"/>
            </a:pPr>
            <a:r>
              <a:rPr lang="en-US" sz="2000" b="1" dirty="0">
                <a:solidFill>
                  <a:srgbClr val="0000FF"/>
                </a:solidFill>
                <a:latin typeface="Arial"/>
                <a:ea typeface="ＭＳ Ｐゴシック" charset="0"/>
                <a:cs typeface="Arial"/>
              </a:rPr>
              <a:t>PER/TRR in August 2016</a:t>
            </a:r>
          </a:p>
          <a:p>
            <a:pPr marL="799533" lvl="1" indent="-342900" defTabSz="456633">
              <a:spcBef>
                <a:spcPts val="400"/>
              </a:spcBef>
              <a:buFont typeface="Wingdings" charset="2"/>
              <a:buChar char="Ø"/>
            </a:pPr>
            <a:r>
              <a:rPr lang="en-US" sz="2000" b="1" dirty="0">
                <a:solidFill>
                  <a:srgbClr val="0000FF"/>
                </a:solidFill>
                <a:latin typeface="Arial"/>
                <a:ea typeface="ＭＳ Ｐゴシック" charset="0"/>
                <a:cs typeface="Arial"/>
              </a:rPr>
              <a:t>Currently undergoing assembly, integration, and testing</a:t>
            </a:r>
          </a:p>
          <a:p>
            <a:pPr marL="342900" indent="-342900" defTabSz="456633">
              <a:spcBef>
                <a:spcPts val="1200"/>
              </a:spcBef>
              <a:buFont typeface="Wingdings" charset="2"/>
              <a:buChar char="q"/>
            </a:pPr>
            <a:r>
              <a:rPr lang="en-US" sz="2200" b="1" dirty="0">
                <a:solidFill>
                  <a:srgbClr val="000090"/>
                </a:solidFill>
                <a:latin typeface="Arial"/>
                <a:ea typeface="ＭＳ Ｐゴシック" charset="0"/>
                <a:cs typeface="Arial"/>
              </a:rPr>
              <a:t>Instrument delivery in March 2018.</a:t>
            </a:r>
          </a:p>
          <a:p>
            <a:pPr marL="342900" indent="-342900" defTabSz="456633">
              <a:spcBef>
                <a:spcPts val="1200"/>
              </a:spcBef>
              <a:buFont typeface="Wingdings" charset="2"/>
              <a:buChar char="q"/>
            </a:pPr>
            <a:r>
              <a:rPr lang="en-US" sz="2200" b="1" dirty="0">
                <a:solidFill>
                  <a:srgbClr val="000090"/>
                </a:solidFill>
                <a:latin typeface="Arial"/>
                <a:ea typeface="ＭＳ Ｐゴシック" charset="0"/>
                <a:cs typeface="Arial"/>
              </a:rPr>
              <a:t>Satellite host selection in early 2018. Launch NET 2019, mostly likely in 2020 and 2021.</a:t>
            </a:r>
          </a:p>
          <a:p>
            <a:pPr marL="342900" indent="-342900" defTabSz="456633">
              <a:spcBef>
                <a:spcPts val="1200"/>
              </a:spcBef>
              <a:buFont typeface="Wingdings" charset="2"/>
              <a:buChar char="q"/>
            </a:pPr>
            <a:r>
              <a:rPr lang="en-US" sz="2200" b="1" dirty="0">
                <a:solidFill>
                  <a:srgbClr val="000090"/>
                </a:solidFill>
                <a:latin typeface="Arial"/>
                <a:ea typeface="ＭＳ Ｐゴシック" charset="0"/>
                <a:cs typeface="Arial"/>
              </a:rPr>
              <a:t>IOC and SDPC software testing (L0-L3) to be completed by late-2018, ready 6 months before launch</a:t>
            </a:r>
          </a:p>
          <a:p>
            <a:pPr marL="800100" lvl="1" indent="-342900" defTabSz="456633">
              <a:buFont typeface="Wingdings" charset="2"/>
              <a:buChar char="Ø"/>
            </a:pPr>
            <a:r>
              <a:rPr lang="en-US" sz="2000" b="1" dirty="0">
                <a:solidFill>
                  <a:srgbClr val="0000FF"/>
                </a:solidFill>
                <a:latin typeface="Arial"/>
                <a:ea typeface="ＭＳ Ｐゴシック" charset="0"/>
                <a:cs typeface="Arial"/>
              </a:rPr>
              <a:t>V1 L0-1 processor: ~March 2018</a:t>
            </a:r>
          </a:p>
          <a:p>
            <a:pPr marL="800100" lvl="1" indent="-342900" defTabSz="456633">
              <a:buFont typeface="Wingdings" charset="2"/>
              <a:buChar char="Ø"/>
            </a:pPr>
            <a:r>
              <a:rPr lang="en-US" sz="2000" b="1" dirty="0">
                <a:solidFill>
                  <a:srgbClr val="0000FF"/>
                </a:solidFill>
                <a:latin typeface="Arial"/>
                <a:ea typeface="ＭＳ Ｐゴシック" charset="0"/>
                <a:cs typeface="Arial"/>
              </a:rPr>
              <a:t>V2 L0-1 processor: ~December, 2018</a:t>
            </a:r>
          </a:p>
        </p:txBody>
      </p:sp>
      <p:sp>
        <p:nvSpPr>
          <p:cNvPr id="7" name="Slide Number Placeholder 7"/>
          <p:cNvSpPr>
            <a:spLocks noGrp="1"/>
          </p:cNvSpPr>
          <p:nvPr>
            <p:ph type="sldNum" sz="quarter" idx="12"/>
          </p:nvPr>
        </p:nvSpPr>
        <p:spPr>
          <a:xfrm>
            <a:off x="7010400" y="6623554"/>
            <a:ext cx="2133600" cy="228989"/>
          </a:xfrm>
        </p:spPr>
        <p:txBody>
          <a:bodyPr/>
          <a:lstStyle/>
          <a:p>
            <a:fld id="{AEC11D65-9821-2B49-88CD-D477606C3EDA}" type="slidenum">
              <a:rPr lang="en-US" smtClean="0">
                <a:solidFill>
                  <a:prstClr val="black">
                    <a:tint val="75000"/>
                  </a:prstClr>
                </a:solidFill>
                <a:latin typeface="Calibri"/>
              </a:rPr>
              <a:pPr/>
              <a:t>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1694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3600" b="1" dirty="0">
                <a:solidFill>
                  <a:schemeClr val="bg1">
                    <a:lumMod val="85000"/>
                  </a:schemeClr>
                </a:solidFill>
              </a:rPr>
              <a:t>Traffic,</a:t>
            </a:r>
            <a:br>
              <a:rPr lang="en-US" sz="3600" b="1" dirty="0">
                <a:solidFill>
                  <a:schemeClr val="bg1">
                    <a:lumMod val="85000"/>
                  </a:schemeClr>
                </a:solidFill>
              </a:rPr>
            </a:br>
            <a:r>
              <a:rPr lang="en-US" sz="3600" b="1" dirty="0">
                <a:solidFill>
                  <a:schemeClr val="bg1">
                    <a:lumMod val="85000"/>
                  </a:schemeClr>
                </a:solidFill>
              </a:rPr>
              <a:t>biomass burning</a:t>
            </a:r>
          </a:p>
        </p:txBody>
      </p:sp>
      <p:sp>
        <p:nvSpPr>
          <p:cNvPr id="2" name="TextBox 1"/>
          <p:cNvSpPr txBox="1"/>
          <p:nvPr/>
        </p:nvSpPr>
        <p:spPr>
          <a:xfrm>
            <a:off x="0" y="1302561"/>
            <a:ext cx="9144000" cy="5262979"/>
          </a:xfrm>
          <a:prstGeom prst="rect">
            <a:avLst/>
          </a:prstGeom>
          <a:noFill/>
        </p:spPr>
        <p:txBody>
          <a:bodyPr wrap="square" rtlCol="0">
            <a:spAutoFit/>
          </a:bodyPr>
          <a:lstStyle/>
          <a:p>
            <a:r>
              <a:rPr lang="en-US" sz="2400" b="1" dirty="0">
                <a:solidFill>
                  <a:srgbClr val="000090"/>
                </a:solidFill>
                <a:latin typeface="Arial"/>
                <a:cs typeface="Arial"/>
              </a:rPr>
              <a:t>Morning and evening higher-frequency scans </a:t>
            </a:r>
            <a:r>
              <a:rPr lang="en-US" sz="2400" dirty="0">
                <a:solidFill>
                  <a:srgbClr val="000090"/>
                </a:solidFill>
                <a:latin typeface="Arial"/>
                <a:cs typeface="Arial"/>
              </a:rPr>
              <a:t>The optimized data collection scan pattern during mornings and evenings provides multiple advantages for addressing TEMPO science questions. The increased frequency of scans coincides with peaks in vehicle miles traveled on each coast.</a:t>
            </a:r>
          </a:p>
          <a:p>
            <a:r>
              <a:rPr lang="en-US" sz="2400" dirty="0">
                <a:solidFill>
                  <a:srgbClr val="000090"/>
                </a:solidFill>
                <a:latin typeface="Arial"/>
                <a:cs typeface="Arial"/>
              </a:rPr>
              <a:t> </a:t>
            </a:r>
          </a:p>
          <a:p>
            <a:r>
              <a:rPr lang="en-US" sz="2400" b="1" dirty="0">
                <a:solidFill>
                  <a:srgbClr val="000090"/>
                </a:solidFill>
                <a:latin typeface="Arial"/>
                <a:cs typeface="Arial"/>
              </a:rPr>
              <a:t>Biomass burning </a:t>
            </a:r>
            <a:r>
              <a:rPr lang="en-US" sz="2400" dirty="0">
                <a:solidFill>
                  <a:srgbClr val="000090"/>
                </a:solidFill>
                <a:latin typeface="Arial"/>
                <a:cs typeface="Arial"/>
              </a:rPr>
              <a:t>The unexplained variability in ozone production from fires is of particular interest. The suite of NO</a:t>
            </a:r>
            <a:r>
              <a:rPr lang="en-US" sz="2400" baseline="-25000" dirty="0">
                <a:solidFill>
                  <a:srgbClr val="000090"/>
                </a:solidFill>
                <a:latin typeface="Arial"/>
                <a:cs typeface="Arial"/>
              </a:rPr>
              <a:t>2</a:t>
            </a:r>
            <a:r>
              <a:rPr lang="en-US" sz="2400" dirty="0">
                <a:solidFill>
                  <a:srgbClr val="000090"/>
                </a:solidFill>
                <a:latin typeface="Arial"/>
                <a:cs typeface="Arial"/>
              </a:rPr>
              <a:t>, H</a:t>
            </a:r>
            <a:r>
              <a:rPr lang="en-US" sz="2400" baseline="-25000" dirty="0">
                <a:solidFill>
                  <a:srgbClr val="000090"/>
                </a:solidFill>
                <a:latin typeface="Arial"/>
                <a:cs typeface="Arial"/>
              </a:rPr>
              <a:t>2</a:t>
            </a:r>
            <a:r>
              <a:rPr lang="en-US" sz="2400" dirty="0">
                <a:solidFill>
                  <a:srgbClr val="000090"/>
                </a:solidFill>
                <a:latin typeface="Arial"/>
                <a:cs typeface="Arial"/>
              </a:rPr>
              <a:t>CO, C</a:t>
            </a:r>
            <a:r>
              <a:rPr lang="en-US" sz="2400" baseline="-25000" dirty="0">
                <a:solidFill>
                  <a:srgbClr val="000090"/>
                </a:solidFill>
                <a:latin typeface="Arial"/>
                <a:cs typeface="Arial"/>
              </a:rPr>
              <a:t>2</a:t>
            </a:r>
            <a:r>
              <a:rPr lang="en-US" sz="2400" dirty="0">
                <a:solidFill>
                  <a:srgbClr val="000090"/>
                </a:solidFill>
                <a:latin typeface="Arial"/>
                <a:cs typeface="Arial"/>
              </a:rPr>
              <a:t>H</a:t>
            </a:r>
            <a:r>
              <a:rPr lang="en-US" sz="2400" baseline="-25000" dirty="0">
                <a:solidFill>
                  <a:srgbClr val="000090"/>
                </a:solidFill>
                <a:latin typeface="Arial"/>
                <a:cs typeface="Arial"/>
              </a:rPr>
              <a:t>2</a:t>
            </a:r>
            <a:r>
              <a:rPr lang="en-US" sz="2400" dirty="0">
                <a:solidFill>
                  <a:srgbClr val="000090"/>
                </a:solidFill>
                <a:latin typeface="Arial"/>
                <a:cs typeface="Arial"/>
              </a:rPr>
              <a:t>O</a:t>
            </a:r>
            <a:r>
              <a:rPr lang="en-US" sz="2400" baseline="-25000" dirty="0">
                <a:solidFill>
                  <a:srgbClr val="000090"/>
                </a:solidFill>
                <a:latin typeface="Arial"/>
                <a:cs typeface="Arial"/>
              </a:rPr>
              <a:t>2</a:t>
            </a:r>
            <a:r>
              <a:rPr lang="en-US" sz="2400" dirty="0">
                <a:solidFill>
                  <a:srgbClr val="000090"/>
                </a:solidFill>
                <a:latin typeface="Arial"/>
                <a:cs typeface="Arial"/>
              </a:rPr>
              <a:t>, O</a:t>
            </a:r>
            <a:r>
              <a:rPr lang="en-US" sz="2400" baseline="-25000" dirty="0">
                <a:solidFill>
                  <a:srgbClr val="000090"/>
                </a:solidFill>
                <a:latin typeface="Arial"/>
                <a:cs typeface="Arial"/>
              </a:rPr>
              <a:t>3</a:t>
            </a:r>
            <a:r>
              <a:rPr lang="en-US" sz="2400" dirty="0">
                <a:solidFill>
                  <a:srgbClr val="000090"/>
                </a:solidFill>
                <a:latin typeface="Arial"/>
                <a:cs typeface="Arial"/>
              </a:rPr>
              <a:t>, and aerosol measurements from TEMPO is well suited to investigating how the chemical processing of primary fire emissions effects the secondary formation of VOCs and ozone. </a:t>
            </a:r>
            <a:r>
              <a:rPr lang="en-CA" sz="2400" dirty="0">
                <a:solidFill>
                  <a:srgbClr val="000090"/>
                </a:solidFill>
                <a:latin typeface="Arial"/>
                <a:cs typeface="Arial"/>
              </a:rPr>
              <a:t>For particularly important fires it is possible to command special TEMPO observations at even shorter than hourly revisit time, probably as short as 10 minutes.</a:t>
            </a:r>
            <a:endParaRPr lang="en-US" sz="2400" dirty="0">
              <a:solidFill>
                <a:srgbClr val="000090"/>
              </a:solidFill>
              <a:latin typeface="Arial"/>
              <a:cs typeface="Arial"/>
            </a:endParaRP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391402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a:solidFill>
                  <a:schemeClr val="bg1">
                    <a:lumMod val="85000"/>
                  </a:schemeClr>
                </a:solidFill>
              </a:rPr>
              <a:t>NO</a:t>
            </a:r>
            <a:r>
              <a:rPr lang="en-US" sz="4400" b="1" baseline="-25000" dirty="0">
                <a:solidFill>
                  <a:schemeClr val="bg1">
                    <a:lumMod val="85000"/>
                  </a:schemeClr>
                </a:solidFill>
              </a:rPr>
              <a:t>x</a:t>
            </a:r>
            <a:r>
              <a:rPr lang="en-US" sz="4400" b="1" dirty="0">
                <a:solidFill>
                  <a:schemeClr val="bg1">
                    <a:lumMod val="85000"/>
                  </a:schemeClr>
                </a:solidFill>
              </a:rPr>
              <a:t> studies</a:t>
            </a:r>
          </a:p>
        </p:txBody>
      </p:sp>
      <p:sp>
        <p:nvSpPr>
          <p:cNvPr id="2" name="TextBox 1"/>
          <p:cNvSpPr txBox="1"/>
          <p:nvPr/>
        </p:nvSpPr>
        <p:spPr>
          <a:xfrm>
            <a:off x="0" y="986802"/>
            <a:ext cx="9144000" cy="5632311"/>
          </a:xfrm>
          <a:prstGeom prst="rect">
            <a:avLst/>
          </a:prstGeom>
          <a:noFill/>
        </p:spPr>
        <p:txBody>
          <a:bodyPr wrap="square" rtlCol="0">
            <a:spAutoFit/>
          </a:bodyPr>
          <a:lstStyle/>
          <a:p>
            <a:r>
              <a:rPr lang="en-US" sz="2000" b="1" dirty="0">
                <a:solidFill>
                  <a:srgbClr val="000090"/>
                </a:solidFill>
                <a:latin typeface="Arial"/>
                <a:cs typeface="Arial"/>
              </a:rPr>
              <a:t>Lightning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Interpretation of satellite measurements of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and upper tropospheric HNO</a:t>
            </a:r>
            <a:r>
              <a:rPr lang="en-US" sz="2000" baseline="-25000" dirty="0">
                <a:solidFill>
                  <a:srgbClr val="000090"/>
                </a:solidFill>
                <a:latin typeface="Arial"/>
                <a:cs typeface="Arial"/>
              </a:rPr>
              <a:t>3</a:t>
            </a:r>
            <a:r>
              <a:rPr lang="en-US" sz="2000" dirty="0">
                <a:solidFill>
                  <a:srgbClr val="000090"/>
                </a:solidFill>
                <a:latin typeface="Arial"/>
                <a:cs typeface="Arial"/>
              </a:rPr>
              <a:t> lead to an overall estimate of 6 ± 2 Tg N y-1 from lightning [Martin et al., 2007]. TEMPO measurements, including tropospheric NO</a:t>
            </a:r>
            <a:r>
              <a:rPr lang="en-US" sz="2000" baseline="-25000" dirty="0">
                <a:solidFill>
                  <a:srgbClr val="000090"/>
                </a:solidFill>
                <a:latin typeface="Arial"/>
                <a:cs typeface="Arial"/>
              </a:rPr>
              <a:t>2</a:t>
            </a:r>
            <a:r>
              <a:rPr lang="en-US" sz="2000" dirty="0">
                <a:solidFill>
                  <a:srgbClr val="000090"/>
                </a:solidFill>
                <a:latin typeface="Arial"/>
                <a:cs typeface="Arial"/>
              </a:rPr>
              <a:t> and O</a:t>
            </a:r>
            <a:r>
              <a:rPr lang="en-US" sz="2000" baseline="-25000" dirty="0">
                <a:solidFill>
                  <a:srgbClr val="000090"/>
                </a:solidFill>
                <a:latin typeface="Arial"/>
                <a:cs typeface="Arial"/>
              </a:rPr>
              <a:t>3</a:t>
            </a:r>
            <a:r>
              <a:rPr lang="en-US" sz="2000" dirty="0">
                <a:solidFill>
                  <a:srgbClr val="000090"/>
                </a:solidFill>
                <a:latin typeface="Arial"/>
                <a:cs typeface="Arial"/>
              </a:rPr>
              <a:t>, can be made for time periods and longitudinal bands selected to coincide with large thunderstorm activity, including outflow regions, with fairly short notice.</a:t>
            </a:r>
          </a:p>
          <a:p>
            <a:r>
              <a:rPr lang="en-US" sz="2000" dirty="0">
                <a:solidFill>
                  <a:srgbClr val="000090"/>
                </a:solidFill>
                <a:latin typeface="Arial"/>
                <a:cs typeface="Arial"/>
              </a:rPr>
              <a:t> </a:t>
            </a:r>
          </a:p>
          <a:p>
            <a:r>
              <a:rPr lang="en-US" sz="2000" b="1" dirty="0">
                <a:solidFill>
                  <a:srgbClr val="000090"/>
                </a:solidFill>
                <a:latin typeface="Arial"/>
                <a:cs typeface="Arial"/>
              </a:rPr>
              <a:t>Soil NO</a:t>
            </a:r>
            <a:r>
              <a:rPr lang="en-US" sz="2000" b="1" baseline="-25000" dirty="0">
                <a:solidFill>
                  <a:srgbClr val="000090"/>
                </a:solidFill>
                <a:latin typeface="Arial"/>
                <a:cs typeface="Arial"/>
              </a:rPr>
              <a:t>x</a:t>
            </a:r>
            <a:r>
              <a:rPr lang="en-US" sz="2000" b="1" dirty="0">
                <a:solidFill>
                  <a:srgbClr val="000090"/>
                </a:solidFill>
                <a:latin typeface="Arial"/>
                <a:cs typeface="Arial"/>
              </a:rPr>
              <a:t> </a:t>
            </a:r>
            <a:r>
              <a:rPr lang="en-US" sz="2000" dirty="0">
                <a:solidFill>
                  <a:srgbClr val="000090"/>
                </a:solidFill>
                <a:latin typeface="Arial"/>
                <a:cs typeface="Arial"/>
              </a:rPr>
              <a:t>Jaeglé et al. [2005] estimate 2.5 - 4.5 TgN y</a:t>
            </a:r>
            <a:r>
              <a:rPr lang="en-US" sz="2000" baseline="30000" dirty="0">
                <a:solidFill>
                  <a:srgbClr val="000090"/>
                </a:solidFill>
                <a:latin typeface="Arial"/>
                <a:cs typeface="Arial"/>
              </a:rPr>
              <a:t>-1</a:t>
            </a:r>
            <a:r>
              <a:rPr lang="en-US" sz="2000" dirty="0">
                <a:solidFill>
                  <a:srgbClr val="000090"/>
                </a:solidFill>
                <a:latin typeface="Arial"/>
                <a:cs typeface="Arial"/>
              </a:rPr>
              <a:t> are emitted globally from nitrogen-fertilized soils, still highly uncertain. The US a posteriori estimate for 2000 is 0.86 ± 1.7 TgN y</a:t>
            </a:r>
            <a:r>
              <a:rPr lang="en-US" sz="2000" baseline="30000" dirty="0">
                <a:solidFill>
                  <a:srgbClr val="000090"/>
                </a:solidFill>
                <a:latin typeface="Arial"/>
                <a:cs typeface="Arial"/>
              </a:rPr>
              <a:t>-1</a:t>
            </a:r>
            <a:r>
              <a:rPr lang="en-US" sz="2000" dirty="0">
                <a:solidFill>
                  <a:srgbClr val="000090"/>
                </a:solidFill>
                <a:latin typeface="Arial"/>
                <a:cs typeface="Arial"/>
              </a:rPr>
              <a:t>. For Central America it is 1.5 ± 1.6 TgN y</a:t>
            </a:r>
            <a:r>
              <a:rPr lang="en-US" sz="2000" baseline="30000" dirty="0">
                <a:solidFill>
                  <a:srgbClr val="000090"/>
                </a:solidFill>
                <a:latin typeface="Arial"/>
                <a:cs typeface="Arial"/>
              </a:rPr>
              <a:t>-1</a:t>
            </a:r>
            <a:r>
              <a:rPr lang="en-US" sz="2000" dirty="0">
                <a:solidFill>
                  <a:srgbClr val="000090"/>
                </a:solidFill>
                <a:latin typeface="Arial"/>
                <a:cs typeface="Arial"/>
              </a:rPr>
              <a:t>. They note an underestimate of NO release by nitrogen-fertilized croplands as well as an underestimate of rain-induced emissions from semiarid soils.</a:t>
            </a:r>
          </a:p>
          <a:p>
            <a:r>
              <a:rPr lang="en-US" sz="2000" dirty="0">
                <a:solidFill>
                  <a:srgbClr val="000090"/>
                </a:solidFill>
                <a:latin typeface="Arial"/>
                <a:cs typeface="Arial"/>
              </a:rPr>
              <a:t> </a:t>
            </a:r>
          </a:p>
          <a:p>
            <a:r>
              <a:rPr lang="en-US" sz="2000" dirty="0">
                <a:solidFill>
                  <a:srgbClr val="000090"/>
                </a:solidFill>
                <a:latin typeface="Arial"/>
                <a:cs typeface="Arial"/>
              </a:rPr>
              <a:t>TEMPO is able to follow the temporal evolution of emissions from croplands after fertilizer application and from rain-induced emissions from semi-arid soils. Higher than hourly time resolution over selected regions may be accomplished by special observations. Improved constraints on soil NO</a:t>
            </a:r>
            <a:r>
              <a:rPr lang="en-US" sz="2000" baseline="-25000" dirty="0">
                <a:solidFill>
                  <a:srgbClr val="000090"/>
                </a:solidFill>
                <a:latin typeface="Arial"/>
                <a:cs typeface="Arial"/>
              </a:rPr>
              <a:t>x</a:t>
            </a:r>
            <a:r>
              <a:rPr lang="en-US" sz="2000" dirty="0">
                <a:solidFill>
                  <a:srgbClr val="000090"/>
                </a:solidFill>
                <a:latin typeface="Arial"/>
                <a:cs typeface="Arial"/>
              </a:rPr>
              <a:t> emissions may also improve estimated of lightning NO</a:t>
            </a:r>
            <a:r>
              <a:rPr lang="en-US" sz="2000" baseline="-25000" dirty="0">
                <a:solidFill>
                  <a:srgbClr val="000090"/>
                </a:solidFill>
                <a:latin typeface="Arial"/>
                <a:cs typeface="Arial"/>
              </a:rPr>
              <a:t>x</a:t>
            </a:r>
            <a:r>
              <a:rPr lang="en-US" sz="2000" dirty="0">
                <a:solidFill>
                  <a:srgbClr val="000090"/>
                </a:solidFill>
                <a:latin typeface="Arial"/>
                <a:cs typeface="Arial"/>
              </a:rPr>
              <a:t> emissions [Martin </a:t>
            </a:r>
            <a:r>
              <a:rPr lang="en-US" sz="2000" i="1" dirty="0">
                <a:solidFill>
                  <a:srgbClr val="000090"/>
                </a:solidFill>
                <a:latin typeface="Arial"/>
                <a:cs typeface="Arial"/>
              </a:rPr>
              <a:t>et al</a:t>
            </a:r>
            <a:r>
              <a:rPr lang="en-US" sz="2000" dirty="0">
                <a:solidFill>
                  <a:srgbClr val="000090"/>
                </a:solidFill>
                <a:latin typeface="Arial"/>
                <a:cs typeface="Arial"/>
              </a:rPr>
              <a:t>. 2000].</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41</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051461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a:solidFill>
                  <a:schemeClr val="bg1">
                    <a:lumMod val="85000"/>
                  </a:schemeClr>
                </a:solidFill>
              </a:rPr>
              <a:t>Halogens</a:t>
            </a:r>
          </a:p>
        </p:txBody>
      </p:sp>
      <p:sp>
        <p:nvSpPr>
          <p:cNvPr id="2" name="TextBox 1"/>
          <p:cNvSpPr txBox="1"/>
          <p:nvPr/>
        </p:nvSpPr>
        <p:spPr>
          <a:xfrm>
            <a:off x="0" y="1020305"/>
            <a:ext cx="9144000" cy="5755423"/>
          </a:xfrm>
          <a:prstGeom prst="rect">
            <a:avLst/>
          </a:prstGeom>
          <a:noFill/>
        </p:spPr>
        <p:txBody>
          <a:bodyPr wrap="square" rtlCol="0">
            <a:spAutoFit/>
          </a:bodyPr>
          <a:lstStyle/>
          <a:p>
            <a:r>
              <a:rPr lang="en-US" sz="1600" b="1" dirty="0">
                <a:solidFill>
                  <a:srgbClr val="000090"/>
                </a:solidFill>
                <a:latin typeface="Arial"/>
                <a:cs typeface="Arial"/>
              </a:rPr>
              <a:t>BrO</a:t>
            </a:r>
            <a:r>
              <a:rPr lang="en-US" sz="1600" dirty="0">
                <a:solidFill>
                  <a:srgbClr val="000090"/>
                </a:solidFill>
                <a:latin typeface="Arial"/>
                <a:cs typeface="Arial"/>
              </a:rPr>
              <a:t> will be produced at launch, assuming stratospheric AMFs. Scientific studies will correct retrievals for tropospheric content. </a:t>
            </a:r>
            <a:r>
              <a:rPr lang="en-US" sz="1600" b="1" dirty="0">
                <a:solidFill>
                  <a:srgbClr val="000090"/>
                </a:solidFill>
                <a:latin typeface="Arial"/>
                <a:cs typeface="Arial"/>
              </a:rPr>
              <a:t>IO</a:t>
            </a:r>
            <a:r>
              <a:rPr lang="en-US" sz="1600" dirty="0">
                <a:solidFill>
                  <a:srgbClr val="000090"/>
                </a:solidFill>
                <a:latin typeface="Arial"/>
                <a:cs typeface="Arial"/>
              </a:rPr>
              <a:t> was first measured from space by SAO using SCIAMACHY spectra [Saiz-Lopez </a:t>
            </a:r>
            <a:r>
              <a:rPr lang="en-US" sz="1600" i="1" dirty="0">
                <a:solidFill>
                  <a:srgbClr val="000090"/>
                </a:solidFill>
                <a:latin typeface="Arial"/>
                <a:cs typeface="Arial"/>
              </a:rPr>
              <a:t>et al</a:t>
            </a:r>
            <a:r>
              <a:rPr lang="en-US" sz="1600" dirty="0">
                <a:solidFill>
                  <a:srgbClr val="000090"/>
                </a:solidFill>
                <a:latin typeface="Arial"/>
                <a:cs typeface="Arial"/>
              </a:rPr>
              <a:t>., 2007]. It will be produced as a scientific product, particularly for coastal studies, assuming AMFs appropriate to lower tropospheric loading.</a:t>
            </a:r>
          </a:p>
          <a:p>
            <a:r>
              <a:rPr lang="en-US" sz="1600" dirty="0">
                <a:solidFill>
                  <a:srgbClr val="000090"/>
                </a:solidFill>
                <a:latin typeface="Arial"/>
                <a:cs typeface="Arial"/>
              </a:rPr>
              <a:t> </a:t>
            </a:r>
          </a:p>
          <a:p>
            <a:r>
              <a:rPr lang="en-US" sz="1600" b="1" dirty="0">
                <a:solidFill>
                  <a:srgbClr val="FF0000"/>
                </a:solidFill>
                <a:latin typeface="Arial"/>
                <a:cs typeface="Arial"/>
              </a:rPr>
              <a:t>The atmospheric chemistry of halogen oxides over the ocean, and in particular in coastal regions</a:t>
            </a:r>
            <a:r>
              <a:rPr lang="en-US" sz="1600" dirty="0">
                <a:solidFill>
                  <a:srgbClr val="000090"/>
                </a:solidFill>
                <a:latin typeface="Arial"/>
                <a:cs typeface="Arial"/>
              </a:rPr>
              <a:t>, can play important roles in ozone destruction, oxidizing capacity, and dimethylsulfide oxidation to form cloud-condensation nuclei [Saiz-Lopez and von Glasow, 2012]. The budgets and distribution of reactive halogens along the coastal areas of North America are poorly known. Therefore, providing a measure of the budgets and diurnal evolution of coastal halogen oxides is necessary to understand their role in atmospheric photochemistry of coastal regions. Previous ground-based observations have shown enhanced levels (at a few pptv) of halogen oxides over coastal locations with respect to their background concentrations over the remote marine boundary layer [Simpson et al., 2015]. Previous global satellite instruments lacked the sensitivity and spatial resolution to detect the presence of active halogen chemistry over mid-latitude coastal areas. TEMPO observations together with atmospheric models will allow examination of the processes linking ocean halogen emissions and their potential impact on the oxidizing capacity of coastal environments of North America.</a:t>
            </a:r>
          </a:p>
          <a:p>
            <a:r>
              <a:rPr lang="en-US" sz="1600" dirty="0">
                <a:solidFill>
                  <a:srgbClr val="000090"/>
                </a:solidFill>
                <a:latin typeface="Arial"/>
                <a:cs typeface="Arial"/>
              </a:rPr>
              <a:t> </a:t>
            </a:r>
          </a:p>
          <a:p>
            <a:r>
              <a:rPr lang="en-US" sz="1600" dirty="0">
                <a:solidFill>
                  <a:srgbClr val="000090"/>
                </a:solidFill>
                <a:latin typeface="Arial"/>
                <a:cs typeface="Arial"/>
              </a:rPr>
              <a:t>TEMPO also performs</a:t>
            </a:r>
            <a:r>
              <a:rPr lang="en-US" sz="1600" b="1" dirty="0">
                <a:solidFill>
                  <a:srgbClr val="FF0000"/>
                </a:solidFill>
                <a:latin typeface="Arial"/>
                <a:cs typeface="Arial"/>
              </a:rPr>
              <a:t> hourly measurements one of the world’s largest salt lakes: the Great Salt Lake in Utah</a:t>
            </a:r>
            <a:r>
              <a:rPr lang="en-US" sz="1600" dirty="0">
                <a:solidFill>
                  <a:srgbClr val="000090"/>
                </a:solidFill>
                <a:latin typeface="Arial"/>
                <a:cs typeface="Arial"/>
              </a:rPr>
              <a:t>. Measurements over Salt Lake City show the highest concentrations of BrO over the globe. Hourly measurement at a high spatial resolution can improve understanding of BrO production in salt lakes.</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578879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a:solidFill>
                  <a:schemeClr val="bg1">
                    <a:lumMod val="85000"/>
                  </a:schemeClr>
                </a:solidFill>
              </a:rPr>
              <a:t>Spectral indicators</a:t>
            </a:r>
          </a:p>
        </p:txBody>
      </p:sp>
      <p:sp>
        <p:nvSpPr>
          <p:cNvPr id="2" name="TextBox 1"/>
          <p:cNvSpPr txBox="1"/>
          <p:nvPr/>
        </p:nvSpPr>
        <p:spPr>
          <a:xfrm>
            <a:off x="0" y="1194001"/>
            <a:ext cx="9144000" cy="5509201"/>
          </a:xfrm>
          <a:prstGeom prst="rect">
            <a:avLst/>
          </a:prstGeom>
          <a:noFill/>
        </p:spPr>
        <p:txBody>
          <a:bodyPr wrap="square" rtlCol="0">
            <a:spAutoFit/>
          </a:bodyPr>
          <a:lstStyle/>
          <a:p>
            <a:r>
              <a:rPr lang="en-US" sz="1600" b="1" dirty="0">
                <a:solidFill>
                  <a:srgbClr val="FF0000"/>
                </a:solidFill>
                <a:latin typeface="Arial"/>
                <a:cs typeface="Arial"/>
              </a:rPr>
              <a:t>Fluorescence and other spectral indicators</a:t>
            </a:r>
            <a:r>
              <a:rPr lang="en-US" sz="1600" b="1" dirty="0">
                <a:solidFill>
                  <a:srgbClr val="000090"/>
                </a:solidFill>
                <a:latin typeface="Arial"/>
                <a:cs typeface="Arial"/>
              </a:rPr>
              <a:t> </a:t>
            </a:r>
            <a:r>
              <a:rPr lang="en-US" sz="1600" dirty="0">
                <a:solidFill>
                  <a:srgbClr val="000090"/>
                </a:solidFill>
                <a:latin typeface="Arial"/>
                <a:cs typeface="Arial"/>
              </a:rPr>
              <a:t>Solar-induced fluorescence (SIF) from chlorophyll over both land and ocean will be measured. In terrestrial vegetation, chlorophyll fluorescence is emitted at red to far-red wavelengths (~650-800 nm) with two broad peaks near 685 and 740 nm, known as the red and far-red emission features. Oceanic SIF is emitted exclusively in the red feature. SIF measurements have been used for studies of tropical dynamics, primary productivity, the length of carbon uptake period, and drought responses, while ocean measurements have been used to detect red tides and to conduct studies on the physiology, phenology, and productivity of phytoplankton. TEMPO can retrieve both red and far-red SIF by utilizing the property that SIF fills in solar Fraunhofer and atmospheric absorption lines in backscattered spectra normalized by a reference (</a:t>
            </a:r>
            <a:r>
              <a:rPr lang="en-US" sz="1600" i="1" dirty="0">
                <a:solidFill>
                  <a:srgbClr val="000090"/>
                </a:solidFill>
                <a:latin typeface="Arial"/>
                <a:cs typeface="Arial"/>
              </a:rPr>
              <a:t>e.g</a:t>
            </a:r>
            <a:r>
              <a:rPr lang="en-US" sz="1600" dirty="0">
                <a:solidFill>
                  <a:srgbClr val="000090"/>
                </a:solidFill>
                <a:latin typeface="Arial"/>
                <a:cs typeface="Arial"/>
              </a:rPr>
              <a:t>., the solar spectrum) that does not contain SIF. </a:t>
            </a:r>
          </a:p>
          <a:p>
            <a:r>
              <a:rPr lang="en-US" sz="1600" dirty="0">
                <a:solidFill>
                  <a:srgbClr val="000090"/>
                </a:solidFill>
                <a:latin typeface="Arial"/>
                <a:cs typeface="Arial"/>
              </a:rPr>
              <a:t> </a:t>
            </a:r>
          </a:p>
          <a:p>
            <a:r>
              <a:rPr lang="en-US" sz="1600" dirty="0">
                <a:solidFill>
                  <a:srgbClr val="000090"/>
                </a:solidFill>
                <a:latin typeface="Arial"/>
                <a:cs typeface="Arial"/>
              </a:rPr>
              <a:t>TEMPO will also be capable of measuring </a:t>
            </a:r>
            <a:r>
              <a:rPr lang="en-US" sz="1600" b="1" dirty="0">
                <a:solidFill>
                  <a:srgbClr val="FF0000"/>
                </a:solidFill>
                <a:latin typeface="Arial"/>
                <a:cs typeface="Arial"/>
              </a:rPr>
              <a:t>spectral indices developed for estimating foliage pigment contents and concentrations</a:t>
            </a:r>
            <a:r>
              <a:rPr lang="en-US" sz="1600" dirty="0">
                <a:solidFill>
                  <a:srgbClr val="000090"/>
                </a:solidFill>
                <a:latin typeface="Arial"/>
                <a:cs typeface="Arial"/>
              </a:rPr>
              <a:t>. Spectral approaches for estimating pigment contents apply generally to leaves and not the full canopy. A single spectrally invariant parameter, the Directional Area Scattering Factor (DASF), relates canopy-measured spectral indices to pigment concentrations at the leaf scale.</a:t>
            </a:r>
          </a:p>
          <a:p>
            <a:r>
              <a:rPr lang="en-US" sz="1600" dirty="0">
                <a:solidFill>
                  <a:srgbClr val="000090"/>
                </a:solidFill>
                <a:latin typeface="Arial"/>
                <a:cs typeface="Arial"/>
              </a:rPr>
              <a:t> </a:t>
            </a:r>
          </a:p>
          <a:p>
            <a:r>
              <a:rPr lang="en-US" sz="1600" b="1" dirty="0">
                <a:solidFill>
                  <a:srgbClr val="FF0000"/>
                </a:solidFill>
                <a:latin typeface="Arial"/>
                <a:cs typeface="Arial"/>
              </a:rPr>
              <a:t>UVB</a:t>
            </a:r>
            <a:r>
              <a:rPr lang="en-US" sz="1600" dirty="0">
                <a:solidFill>
                  <a:srgbClr val="000090"/>
                </a:solidFill>
                <a:latin typeface="Arial"/>
                <a:cs typeface="Arial"/>
              </a:rPr>
              <a:t> TEMPO measurements of daily UV exposures build upon heritage from OMI and TROPOMI measurements. Hourly cloud measurements from TEMPO allow taking into account diurnal cloud variability, which has not been previously possible. The OMI UV algorithm is based on the TOMS UV algorithm. The specific product is the downward spectral irradiance at the ground (in W m</a:t>
            </a:r>
            <a:r>
              <a:rPr lang="en-US" sz="1600" baseline="30000" dirty="0">
                <a:solidFill>
                  <a:srgbClr val="000090"/>
                </a:solidFill>
                <a:latin typeface="Arial"/>
                <a:cs typeface="Arial"/>
              </a:rPr>
              <a:t>-2</a:t>
            </a:r>
            <a:r>
              <a:rPr lang="en-US" sz="1600" dirty="0">
                <a:solidFill>
                  <a:srgbClr val="000090"/>
                </a:solidFill>
                <a:latin typeface="Arial"/>
                <a:cs typeface="Arial"/>
              </a:rPr>
              <a:t> nm</a:t>
            </a:r>
            <a:r>
              <a:rPr lang="en-US" sz="1600" baseline="30000" dirty="0">
                <a:solidFill>
                  <a:srgbClr val="000090"/>
                </a:solidFill>
                <a:latin typeface="Arial"/>
                <a:cs typeface="Arial"/>
              </a:rPr>
              <a:t>-1</a:t>
            </a:r>
            <a:r>
              <a:rPr lang="en-US" sz="1600" dirty="0">
                <a:solidFill>
                  <a:srgbClr val="000090"/>
                </a:solidFill>
                <a:latin typeface="Arial"/>
                <a:cs typeface="Arial"/>
              </a:rPr>
              <a:t>) and the erythemally weighted irradiance (in W m</a:t>
            </a:r>
            <a:r>
              <a:rPr lang="en-US" sz="1600" baseline="30000" dirty="0">
                <a:solidFill>
                  <a:srgbClr val="000090"/>
                </a:solidFill>
                <a:latin typeface="Arial"/>
                <a:cs typeface="Arial"/>
              </a:rPr>
              <a:t>-2</a:t>
            </a:r>
            <a:r>
              <a:rPr lang="en-US" sz="1600" dirty="0">
                <a:solidFill>
                  <a:srgbClr val="000090"/>
                </a:solidFill>
                <a:latin typeface="Arial"/>
                <a:cs typeface="Arial"/>
              </a:rPr>
              <a:t>).</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43</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91938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a:solidFill>
                  <a:schemeClr val="bg1">
                    <a:lumMod val="85000"/>
                  </a:schemeClr>
                </a:solidFill>
              </a:rPr>
              <a:t>Air quality and health</a:t>
            </a:r>
          </a:p>
        </p:txBody>
      </p:sp>
      <p:sp>
        <p:nvSpPr>
          <p:cNvPr id="2" name="TextBox 1"/>
          <p:cNvSpPr txBox="1"/>
          <p:nvPr/>
        </p:nvSpPr>
        <p:spPr>
          <a:xfrm>
            <a:off x="0" y="1296006"/>
            <a:ext cx="9144000" cy="5262979"/>
          </a:xfrm>
          <a:prstGeom prst="rect">
            <a:avLst/>
          </a:prstGeom>
          <a:noFill/>
          <a:ln>
            <a:noFill/>
          </a:ln>
        </p:spPr>
        <p:txBody>
          <a:bodyPr wrap="square" rtlCol="0">
            <a:spAutoFit/>
          </a:bodyPr>
          <a:lstStyle/>
          <a:p>
            <a:r>
              <a:rPr lang="en-US" sz="2400" dirty="0">
                <a:solidFill>
                  <a:srgbClr val="000090"/>
                </a:solidFill>
                <a:latin typeface="Arial"/>
                <a:cs typeface="Arial"/>
              </a:rPr>
              <a:t>TEMPO’s hourly measurements allow better understanding of the complex chemistry and dynamics that drive </a:t>
            </a:r>
            <a:r>
              <a:rPr lang="en-US" sz="2400" b="1" dirty="0">
                <a:solidFill>
                  <a:srgbClr val="FF0000"/>
                </a:solidFill>
                <a:latin typeface="Arial"/>
                <a:cs typeface="Arial"/>
              </a:rPr>
              <a:t>air quality on short timescales</a:t>
            </a:r>
            <a:r>
              <a:rPr lang="en-US" sz="2400" dirty="0">
                <a:solidFill>
                  <a:srgbClr val="000090"/>
                </a:solidFill>
                <a:latin typeface="Arial"/>
                <a:cs typeface="Arial"/>
              </a:rPr>
              <a:t>. The density of TEMPO data is ideally suited for data assimilation into chemical models for both air quality forecasting and for better constraints on emissions that lead to air quality exceedances. Planning is underway to combine TEMPO with regional air quality models to </a:t>
            </a:r>
            <a:r>
              <a:rPr lang="en-US" sz="2400" b="1" dirty="0">
                <a:solidFill>
                  <a:srgbClr val="FF0000"/>
                </a:solidFill>
                <a:latin typeface="Arial"/>
                <a:cs typeface="Arial"/>
              </a:rPr>
              <a:t>improve EPA air quality indices and to directly supply the public with near real time pollution reports and forecasts through website and mobile applications</a:t>
            </a:r>
            <a:r>
              <a:rPr lang="en-US" sz="2400" dirty="0">
                <a:solidFill>
                  <a:srgbClr val="000090"/>
                </a:solidFill>
                <a:latin typeface="Arial"/>
                <a:cs typeface="Arial"/>
              </a:rPr>
              <a:t>.</a:t>
            </a:r>
            <a:r>
              <a:rPr lang="en-US" sz="2400" b="1" dirty="0">
                <a:solidFill>
                  <a:srgbClr val="000090"/>
                </a:solidFill>
                <a:latin typeface="Arial"/>
                <a:cs typeface="Arial"/>
              </a:rPr>
              <a:t> </a:t>
            </a:r>
            <a:r>
              <a:rPr lang="en-US" sz="2400" dirty="0">
                <a:solidFill>
                  <a:srgbClr val="000090"/>
                </a:solidFill>
                <a:latin typeface="Arial"/>
                <a:cs typeface="Arial"/>
              </a:rPr>
              <a:t>As a case study, an OSSE for the Intermountain West was performed to explore the potential of geostationary ozone measurements from TEMPO to improve monitoring of ozone exceedances and the role of background ozone in causing these exceedances (Zoogman </a:t>
            </a:r>
            <a:r>
              <a:rPr lang="en-US" sz="2400" i="1" dirty="0">
                <a:solidFill>
                  <a:srgbClr val="000090"/>
                </a:solidFill>
                <a:latin typeface="Arial"/>
                <a:cs typeface="Arial"/>
              </a:rPr>
              <a:t>et al</a:t>
            </a:r>
            <a:r>
              <a:rPr lang="en-US" sz="2400" dirty="0">
                <a:solidFill>
                  <a:srgbClr val="000090"/>
                </a:solidFill>
                <a:latin typeface="Arial"/>
                <a:cs typeface="Arial"/>
              </a:rPr>
              <a:t>. 2014).</a:t>
            </a:r>
          </a:p>
        </p:txBody>
      </p:sp>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44</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514392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dirty="0">
                <a:solidFill>
                  <a:schemeClr val="bg1">
                    <a:lumMod val="85000"/>
                  </a:schemeClr>
                </a:solidFill>
              </a:rPr>
              <a:t>AQ indices</a:t>
            </a:r>
          </a:p>
        </p:txBody>
      </p:sp>
      <p:sp>
        <p:nvSpPr>
          <p:cNvPr id="8" name="TextBox 7"/>
          <p:cNvSpPr txBox="1"/>
          <p:nvPr/>
        </p:nvSpPr>
        <p:spPr>
          <a:xfrm>
            <a:off x="0" y="1165084"/>
            <a:ext cx="9144000" cy="4708982"/>
          </a:xfrm>
          <a:prstGeom prst="rect">
            <a:avLst/>
          </a:prstGeom>
          <a:noFill/>
        </p:spPr>
        <p:txBody>
          <a:bodyPr wrap="square" rtlCol="0">
            <a:spAutoFit/>
          </a:bodyPr>
          <a:lstStyle/>
          <a:p>
            <a:r>
              <a:rPr lang="en-US" sz="2400" b="1" dirty="0">
                <a:solidFill>
                  <a:srgbClr val="000090"/>
                </a:solidFill>
                <a:latin typeface="Arial"/>
                <a:cs typeface="Arial"/>
              </a:rPr>
              <a:t>What is an AQ index?”</a:t>
            </a:r>
          </a:p>
          <a:p>
            <a:endParaRPr lang="en-US" sz="2400" b="1" dirty="0">
              <a:solidFill>
                <a:srgbClr val="000090"/>
              </a:solidFill>
              <a:latin typeface="Arial"/>
              <a:cs typeface="Arial"/>
            </a:endParaRPr>
          </a:p>
          <a:p>
            <a:r>
              <a:rPr lang="en-US" dirty="0">
                <a:solidFill>
                  <a:srgbClr val="000090"/>
                </a:solidFill>
                <a:latin typeface="Arial"/>
                <a:cs typeface="Arial"/>
              </a:rPr>
              <a:t>“The Canadian Air Quality Health Index is a multipollutant index based on the sum of PM2.5, NO</a:t>
            </a:r>
            <a:r>
              <a:rPr lang="en-US" baseline="-25000" dirty="0">
                <a:solidFill>
                  <a:srgbClr val="000090"/>
                </a:solidFill>
                <a:latin typeface="Arial"/>
                <a:cs typeface="Arial"/>
              </a:rPr>
              <a:t>2</a:t>
            </a:r>
            <a:r>
              <a:rPr lang="en-US" dirty="0">
                <a:solidFill>
                  <a:srgbClr val="000090"/>
                </a:solidFill>
                <a:latin typeface="Arial"/>
                <a:cs typeface="Arial"/>
              </a:rPr>
              <a:t>, and O</a:t>
            </a:r>
            <a:r>
              <a:rPr lang="en-US" baseline="-25000" dirty="0">
                <a:solidFill>
                  <a:srgbClr val="000090"/>
                </a:solidFill>
                <a:latin typeface="Arial"/>
                <a:cs typeface="Arial"/>
              </a:rPr>
              <a:t>3</a:t>
            </a:r>
            <a:r>
              <a:rPr lang="en-US" dirty="0">
                <a:solidFill>
                  <a:srgbClr val="000090"/>
                </a:solidFill>
                <a:latin typeface="Arial"/>
                <a:cs typeface="Arial"/>
              </a:rPr>
              <a:t>,weighted by their contribution to mortality in daily time-series</a:t>
            </a:r>
          </a:p>
          <a:p>
            <a:r>
              <a:rPr lang="en-US" dirty="0">
                <a:solidFill>
                  <a:srgbClr val="000090"/>
                </a:solidFill>
                <a:latin typeface="Arial"/>
                <a:cs typeface="Arial"/>
              </a:rPr>
              <a:t>study across Canadian cities.” [Cooper et al., 2012]</a:t>
            </a:r>
          </a:p>
          <a:p>
            <a:endParaRPr lang="en-US" dirty="0">
              <a:solidFill>
                <a:srgbClr val="000090"/>
              </a:solidFill>
              <a:latin typeface="Arial"/>
              <a:cs typeface="Arial"/>
            </a:endParaRPr>
          </a:p>
          <a:p>
            <a:r>
              <a:rPr lang="en-US" dirty="0">
                <a:solidFill>
                  <a:srgbClr val="000090"/>
                </a:solidFill>
                <a:latin typeface="Arial"/>
                <a:cs typeface="Arial"/>
              </a:rPr>
              <a:t>Cooper et al., for example, propose a satellite-based multipollutant index using the WHO Air Quality Guidelines (AQG):</a:t>
            </a:r>
          </a:p>
          <a:p>
            <a:endParaRPr lang="en-US" dirty="0">
              <a:solidFill>
                <a:srgbClr val="000090"/>
              </a:solidFill>
              <a:latin typeface="Arial"/>
              <a:cs typeface="Arial"/>
            </a:endParaRPr>
          </a:p>
          <a:p>
            <a:endParaRPr lang="en-US" dirty="0">
              <a:solidFill>
                <a:srgbClr val="000090"/>
              </a:solidFill>
              <a:latin typeface="Arial"/>
              <a:cs typeface="Arial"/>
            </a:endParaRPr>
          </a:p>
          <a:p>
            <a:endParaRPr lang="en-US" dirty="0">
              <a:solidFill>
                <a:srgbClr val="000090"/>
              </a:solidFill>
              <a:latin typeface="Arial"/>
              <a:cs typeface="Arial"/>
            </a:endParaRPr>
          </a:p>
          <a:p>
            <a:endParaRPr lang="en-US" dirty="0">
              <a:solidFill>
                <a:srgbClr val="000090"/>
              </a:solidFill>
              <a:latin typeface="Arial"/>
              <a:cs typeface="Arial"/>
            </a:endParaRPr>
          </a:p>
          <a:p>
            <a:endParaRPr lang="en-US" dirty="0">
              <a:solidFill>
                <a:srgbClr val="000090"/>
              </a:solidFill>
              <a:latin typeface="Arial"/>
              <a:cs typeface="Arial"/>
            </a:endParaRPr>
          </a:p>
          <a:p>
            <a:pPr marL="285750" indent="-285750">
              <a:buFont typeface="Arial"/>
              <a:buChar char="•"/>
            </a:pPr>
            <a:r>
              <a:rPr lang="en-US" dirty="0">
                <a:solidFill>
                  <a:srgbClr val="000090"/>
                </a:solidFill>
                <a:latin typeface="Arial"/>
                <a:cs typeface="Arial"/>
              </a:rPr>
              <a:t>Can we define different indices as appropriate to locations, seasons, times?</a:t>
            </a:r>
          </a:p>
          <a:p>
            <a:pPr marL="285750" indent="-285750">
              <a:buFont typeface="Arial"/>
              <a:buChar char="•"/>
            </a:pPr>
            <a:r>
              <a:rPr lang="en-US" dirty="0">
                <a:solidFill>
                  <a:srgbClr val="000090"/>
                </a:solidFill>
                <a:latin typeface="Arial"/>
                <a:cs typeface="Arial"/>
              </a:rPr>
              <a:t>Might they be formulated using RSIG?</a:t>
            </a:r>
          </a:p>
          <a:p>
            <a:pPr marL="285750" indent="-285750">
              <a:buFont typeface="Arial"/>
              <a:buChar char="•"/>
            </a:pPr>
            <a:r>
              <a:rPr lang="en-US" dirty="0">
                <a:solidFill>
                  <a:srgbClr val="000090"/>
                </a:solidFill>
                <a:latin typeface="Arial"/>
                <a:cs typeface="Arial"/>
              </a:rPr>
              <a:t>Might assimilation be included?</a:t>
            </a:r>
          </a:p>
        </p:txBody>
      </p:sp>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7" name="TextBox 6"/>
          <p:cNvSpPr txBox="1"/>
          <p:nvPr/>
        </p:nvSpPr>
        <p:spPr>
          <a:xfrm>
            <a:off x="1" y="6048797"/>
            <a:ext cx="9144000" cy="584776"/>
          </a:xfrm>
          <a:prstGeom prst="rect">
            <a:avLst/>
          </a:prstGeom>
          <a:noFill/>
        </p:spPr>
        <p:txBody>
          <a:bodyPr wrap="square" rtlCol="0">
            <a:spAutoFit/>
          </a:bodyPr>
          <a:lstStyle/>
          <a:p>
            <a:r>
              <a:rPr lang="en-US" sz="1600" dirty="0">
                <a:solidFill>
                  <a:srgbClr val="000090"/>
                </a:solidFill>
                <a:latin typeface="Arial"/>
                <a:cs typeface="Arial"/>
              </a:rPr>
              <a:t>Cooper, M., R.V. Martin, A. van Donkelaar, L. Lamsal, M. Brauer, and J. Brook, A satellite-based multi-pollutant index of global air quality, </a:t>
            </a:r>
            <a:r>
              <a:rPr lang="en-US" sz="1600" i="1" dirty="0">
                <a:solidFill>
                  <a:srgbClr val="000090"/>
                </a:solidFill>
                <a:latin typeface="Arial"/>
                <a:cs typeface="Arial"/>
              </a:rPr>
              <a:t>Env. Sci. and Tech</a:t>
            </a:r>
            <a:r>
              <a:rPr lang="en-US" sz="1600" dirty="0">
                <a:solidFill>
                  <a:srgbClr val="000090"/>
                </a:solidFill>
                <a:latin typeface="Arial"/>
                <a:cs typeface="Arial"/>
              </a:rPr>
              <a:t>., </a:t>
            </a:r>
            <a:r>
              <a:rPr lang="en-US" sz="1600" b="1" dirty="0">
                <a:solidFill>
                  <a:srgbClr val="000090"/>
                </a:solidFill>
                <a:latin typeface="Arial"/>
                <a:cs typeface="Arial"/>
              </a:rPr>
              <a:t>46</a:t>
            </a:r>
            <a:r>
              <a:rPr lang="en-US" sz="1600" dirty="0">
                <a:solidFill>
                  <a:srgbClr val="000090"/>
                </a:solidFill>
                <a:latin typeface="Arial"/>
                <a:cs typeface="Arial"/>
              </a:rPr>
              <a:t>, 8523-8524, 2012.</a:t>
            </a:r>
          </a:p>
        </p:txBody>
      </p:sp>
      <p:graphicFrame>
        <p:nvGraphicFramePr>
          <p:cNvPr id="3" name="Object 2"/>
          <p:cNvGraphicFramePr>
            <a:graphicFrameLocks noChangeAspect="1"/>
          </p:cNvGraphicFramePr>
          <p:nvPr>
            <p:extLst>
              <p:ext uri="{D42A27DB-BD31-4B8C-83A1-F6EECF244321}">
                <p14:modId xmlns:p14="http://schemas.microsoft.com/office/powerpoint/2010/main" val="4191627423"/>
              </p:ext>
            </p:extLst>
          </p:nvPr>
        </p:nvGraphicFramePr>
        <p:xfrm>
          <a:off x="270175" y="3766879"/>
          <a:ext cx="4359471" cy="1004148"/>
        </p:xfrm>
        <a:graphic>
          <a:graphicData uri="http://schemas.openxmlformats.org/presentationml/2006/ole">
            <mc:AlternateContent xmlns:mc="http://schemas.openxmlformats.org/markup-compatibility/2006">
              <mc:Choice xmlns:v="urn:schemas-microsoft-com:vml" Requires="v">
                <p:oleObj spid="_x0000_s2439" name="Equation" r:id="rId3" imgW="2260600" imgH="520700" progId="Equation.DSMT4">
                  <p:embed/>
                </p:oleObj>
              </mc:Choice>
              <mc:Fallback>
                <p:oleObj name="Equation" r:id="rId3" imgW="2260600" imgH="520700" progId="Equation.DSMT4">
                  <p:embed/>
                  <p:pic>
                    <p:nvPicPr>
                      <p:cNvPr id="0" name=""/>
                      <p:cNvPicPr/>
                      <p:nvPr/>
                    </p:nvPicPr>
                    <p:blipFill>
                      <a:blip r:embed="rId4"/>
                      <a:stretch>
                        <a:fillRect/>
                      </a:stretch>
                    </p:blipFill>
                    <p:spPr>
                      <a:xfrm>
                        <a:off x="270175" y="3766879"/>
                        <a:ext cx="4359471" cy="1004148"/>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45</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0409943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TEMPO CCD Image</a:t>
            </a:r>
          </a:p>
        </p:txBody>
      </p:sp>
      <p:sp>
        <p:nvSpPr>
          <p:cNvPr id="10" name="TextBox 9"/>
          <p:cNvSpPr txBox="1"/>
          <p:nvPr/>
        </p:nvSpPr>
        <p:spPr>
          <a:xfrm>
            <a:off x="417" y="984101"/>
            <a:ext cx="9207892" cy="2339102"/>
          </a:xfrm>
          <a:prstGeom prst="rect">
            <a:avLst/>
          </a:prstGeom>
          <a:noFill/>
        </p:spPr>
        <p:txBody>
          <a:bodyPr wrap="square" rtlCol="0">
            <a:spAutoFit/>
          </a:bodyPr>
          <a:lstStyle/>
          <a:p>
            <a:pPr marL="342900" indent="-342900" defTabSz="456633">
              <a:buClr>
                <a:schemeClr val="tx1"/>
              </a:buClr>
              <a:buFont typeface="Wingdings" charset="2"/>
              <a:buChar char="q"/>
            </a:pPr>
            <a:r>
              <a:rPr lang="en-US" sz="2200" b="1" dirty="0">
                <a:solidFill>
                  <a:srgbClr val="000090"/>
                </a:solidFill>
                <a:latin typeface="Arial"/>
                <a:ea typeface="ＭＳ Ｐゴシック" charset="0"/>
                <a:cs typeface="Arial"/>
              </a:rPr>
              <a:t>2 full-frame transfer CCDs with 4 quadrants, each of which has its serial read-out register and Analog to Digital Converter (ADC) </a:t>
            </a:r>
          </a:p>
          <a:p>
            <a:pPr marL="342900" indent="-342900" defTabSz="456633">
              <a:buClr>
                <a:schemeClr val="tx1"/>
              </a:buClr>
              <a:buFont typeface="Wingdings" charset="2"/>
              <a:buChar char="q"/>
            </a:pPr>
            <a:r>
              <a:rPr lang="en-US" sz="2200" b="1" dirty="0">
                <a:solidFill>
                  <a:srgbClr val="000090"/>
                </a:solidFill>
                <a:latin typeface="Arial"/>
                <a:ea typeface="ＭＳ Ｐゴシック" charset="0"/>
                <a:cs typeface="Arial"/>
              </a:rPr>
              <a:t>Besides photo-active pixels that collect photons &amp; dark current,</a:t>
            </a:r>
          </a:p>
          <a:p>
            <a:pPr marL="800100" lvl="1" indent="-342900" defTabSz="456633">
              <a:buClr>
                <a:schemeClr val="tx1"/>
              </a:buClr>
              <a:buFont typeface="Wingdings" charset="2"/>
              <a:buChar char="Ø"/>
            </a:pPr>
            <a:r>
              <a:rPr lang="en-US" sz="2000" b="1" dirty="0">
                <a:solidFill>
                  <a:srgbClr val="0000FF"/>
                </a:solidFill>
                <a:latin typeface="Arial"/>
                <a:ea typeface="ＭＳ Ｐゴシック" charset="0"/>
                <a:cs typeface="Arial"/>
              </a:rPr>
              <a:t>Leading buffer/trailing overclock columns: electronic offsets and read-out noise </a:t>
            </a:r>
          </a:p>
          <a:p>
            <a:pPr marL="800100" lvl="1" indent="-342900" defTabSz="456633">
              <a:buClr>
                <a:schemeClr val="tx1"/>
              </a:buClr>
              <a:buFont typeface="Wingdings" charset="2"/>
              <a:buChar char="Ø"/>
            </a:pPr>
            <a:r>
              <a:rPr lang="en-US" sz="2000" b="1" dirty="0">
                <a:solidFill>
                  <a:srgbClr val="0000FF"/>
                </a:solidFill>
                <a:latin typeface="Arial"/>
                <a:ea typeface="ＭＳ Ｐゴシック" charset="0"/>
                <a:cs typeface="Arial"/>
              </a:rPr>
              <a:t>Overclocked rows for smear correction</a:t>
            </a:r>
          </a:p>
          <a:p>
            <a:pPr marL="800100" lvl="1" indent="-342900" defTabSz="456633">
              <a:buClr>
                <a:schemeClr val="tx1"/>
              </a:buClr>
              <a:buFont typeface="Wingdings" charset="2"/>
              <a:buChar char="Ø"/>
            </a:pPr>
            <a:r>
              <a:rPr lang="en-US" sz="2000" b="1" dirty="0">
                <a:solidFill>
                  <a:srgbClr val="0000FF"/>
                </a:solidFill>
                <a:latin typeface="Arial"/>
                <a:ea typeface="ＭＳ Ｐゴシック" charset="0"/>
                <a:cs typeface="Arial"/>
              </a:rPr>
              <a:t>First/last row: storage region dark current, surrogate for detector T</a:t>
            </a:r>
          </a:p>
        </p:txBody>
      </p:sp>
      <p:grpSp>
        <p:nvGrpSpPr>
          <p:cNvPr id="7" name="Group 6"/>
          <p:cNvGrpSpPr/>
          <p:nvPr/>
        </p:nvGrpSpPr>
        <p:grpSpPr>
          <a:xfrm>
            <a:off x="1192159" y="3323204"/>
            <a:ext cx="6449928" cy="3495146"/>
            <a:chOff x="908834" y="1839535"/>
            <a:chExt cx="7233609" cy="4720330"/>
          </a:xfrm>
        </p:grpSpPr>
        <p:pic>
          <p:nvPicPr>
            <p:cNvPr id="2" name="Picture 1" descr="uv14vis17_darkcurrent_vsTandTint_clock.png"/>
            <p:cNvPicPr>
              <a:picLocks noChangeAspect="1"/>
            </p:cNvPicPr>
            <p:nvPr/>
          </p:nvPicPr>
          <p:blipFill rotWithShape="1">
            <a:blip r:embed="rId3">
              <a:extLst>
                <a:ext uri="{28A0092B-C50C-407E-A947-70E740481C1C}">
                  <a14:useLocalDpi xmlns:a14="http://schemas.microsoft.com/office/drawing/2010/main" val="0"/>
                </a:ext>
              </a:extLst>
            </a:blip>
            <a:srcRect l="33497" t="64213" r="38576" b="8162"/>
            <a:stretch/>
          </p:blipFill>
          <p:spPr>
            <a:xfrm>
              <a:off x="1298959" y="1879597"/>
              <a:ext cx="6064747" cy="4635617"/>
            </a:xfrm>
            <a:prstGeom prst="rect">
              <a:avLst/>
            </a:prstGeom>
          </p:spPr>
        </p:pic>
        <p:sp>
          <p:nvSpPr>
            <p:cNvPr id="6" name="TextBox 5"/>
            <p:cNvSpPr txBox="1"/>
            <p:nvPr/>
          </p:nvSpPr>
          <p:spPr>
            <a:xfrm>
              <a:off x="908834" y="5794424"/>
              <a:ext cx="1129786" cy="461665"/>
            </a:xfrm>
            <a:prstGeom prst="rect">
              <a:avLst/>
            </a:prstGeom>
            <a:noFill/>
          </p:spPr>
          <p:txBody>
            <a:bodyPr wrap="none" rtlCol="0">
              <a:spAutoFit/>
            </a:bodyPr>
            <a:lstStyle/>
            <a:p>
              <a:r>
                <a:rPr lang="en-US" sz="2400" b="1" dirty="0">
                  <a:solidFill>
                    <a:srgbClr val="FF0000"/>
                  </a:solidFill>
                </a:rPr>
                <a:t>290 nm</a:t>
              </a:r>
            </a:p>
          </p:txBody>
        </p:sp>
        <p:sp>
          <p:nvSpPr>
            <p:cNvPr id="8" name="TextBox 7"/>
            <p:cNvSpPr txBox="1"/>
            <p:nvPr/>
          </p:nvSpPr>
          <p:spPr>
            <a:xfrm>
              <a:off x="941963" y="1839535"/>
              <a:ext cx="1137751" cy="461665"/>
            </a:xfrm>
            <a:prstGeom prst="rect">
              <a:avLst/>
            </a:prstGeom>
            <a:noFill/>
          </p:spPr>
          <p:txBody>
            <a:bodyPr wrap="none" rtlCol="0">
              <a:spAutoFit/>
            </a:bodyPr>
            <a:lstStyle/>
            <a:p>
              <a:r>
                <a:rPr lang="en-US" sz="2400" b="1" dirty="0">
                  <a:solidFill>
                    <a:srgbClr val="FF0000"/>
                  </a:solidFill>
                </a:rPr>
                <a:t>740 nm</a:t>
              </a:r>
            </a:p>
          </p:txBody>
        </p:sp>
        <p:sp>
          <p:nvSpPr>
            <p:cNvPr id="9" name="TextBox 8"/>
            <p:cNvSpPr txBox="1"/>
            <p:nvPr/>
          </p:nvSpPr>
          <p:spPr>
            <a:xfrm>
              <a:off x="1503778" y="6098200"/>
              <a:ext cx="934120" cy="461665"/>
            </a:xfrm>
            <a:prstGeom prst="rect">
              <a:avLst/>
            </a:prstGeom>
            <a:noFill/>
          </p:spPr>
          <p:txBody>
            <a:bodyPr wrap="none" rtlCol="0">
              <a:spAutoFit/>
            </a:bodyPr>
            <a:lstStyle/>
            <a:p>
              <a:r>
                <a:rPr lang="en-US" sz="2400" b="1" dirty="0">
                  <a:solidFill>
                    <a:srgbClr val="FF0000"/>
                  </a:solidFill>
                </a:rPr>
                <a:t>North</a:t>
              </a:r>
            </a:p>
          </p:txBody>
        </p:sp>
        <p:sp>
          <p:nvSpPr>
            <p:cNvPr id="11" name="TextBox 10"/>
            <p:cNvSpPr txBox="1"/>
            <p:nvPr/>
          </p:nvSpPr>
          <p:spPr>
            <a:xfrm>
              <a:off x="7209826" y="6065660"/>
              <a:ext cx="932617" cy="461665"/>
            </a:xfrm>
            <a:prstGeom prst="rect">
              <a:avLst/>
            </a:prstGeom>
            <a:noFill/>
          </p:spPr>
          <p:txBody>
            <a:bodyPr wrap="none" rtlCol="0">
              <a:spAutoFit/>
            </a:bodyPr>
            <a:lstStyle/>
            <a:p>
              <a:r>
                <a:rPr lang="en-US" sz="2400" b="1" dirty="0">
                  <a:solidFill>
                    <a:srgbClr val="FF0000"/>
                  </a:solidFill>
                </a:rPr>
                <a:t>South</a:t>
              </a:r>
            </a:p>
          </p:txBody>
        </p:sp>
      </p:grpSp>
    </p:spTree>
    <p:extLst>
      <p:ext uri="{BB962C8B-B14F-4D97-AF65-F5344CB8AC3E}">
        <p14:creationId xmlns:p14="http://schemas.microsoft.com/office/powerpoint/2010/main" val="646621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L0_ccd: Dark Measurements</a:t>
            </a:r>
          </a:p>
        </p:txBody>
      </p:sp>
      <p:sp>
        <p:nvSpPr>
          <p:cNvPr id="10" name="TextBox 9"/>
          <p:cNvSpPr txBox="1"/>
          <p:nvPr/>
        </p:nvSpPr>
        <p:spPr>
          <a:xfrm>
            <a:off x="417" y="984101"/>
            <a:ext cx="9207892" cy="2262158"/>
          </a:xfrm>
          <a:prstGeom prst="rect">
            <a:avLst/>
          </a:prstGeom>
          <a:noFill/>
        </p:spPr>
        <p:txBody>
          <a:bodyPr wrap="square" rtlCol="0">
            <a:spAutoFit/>
          </a:bodyPr>
          <a:lstStyle/>
          <a:p>
            <a:pPr marL="342900" indent="-342900" defTabSz="456633">
              <a:spcBef>
                <a:spcPts val="1200"/>
              </a:spcBef>
              <a:spcAft>
                <a:spcPts val="600"/>
              </a:spcAft>
              <a:buClr>
                <a:schemeClr val="tx1"/>
              </a:buClr>
              <a:buFont typeface="Wingdings" charset="2"/>
              <a:buChar char="q"/>
            </a:pPr>
            <a:r>
              <a:rPr lang="en-US" sz="2400" b="1" dirty="0">
                <a:solidFill>
                  <a:schemeClr val="accent5">
                    <a:lumMod val="75000"/>
                  </a:schemeClr>
                </a:solidFill>
                <a:latin typeface="Arial"/>
                <a:cs typeface="Arial"/>
              </a:rPr>
              <a:t> </a:t>
            </a:r>
            <a:r>
              <a:rPr lang="en-US" sz="2200" b="1" dirty="0">
                <a:solidFill>
                  <a:srgbClr val="000090"/>
                </a:solidFill>
                <a:latin typeface="Arial"/>
                <a:ea typeface="ＭＳ Ｐゴシック" charset="0"/>
                <a:cs typeface="Arial"/>
              </a:rPr>
              <a:t>L0_ccd: applied to dark current (DC) calibration measurements to derived corrected DC data</a:t>
            </a:r>
          </a:p>
          <a:p>
            <a:pPr marL="800100" lvl="1" indent="-342900" defTabSz="456633">
              <a:spcAft>
                <a:spcPts val="600"/>
              </a:spcAft>
              <a:buFont typeface="Wingdings" charset="2"/>
              <a:buChar char="Ø"/>
            </a:pPr>
            <a:r>
              <a:rPr lang="en-US" sz="2000" b="1" dirty="0">
                <a:solidFill>
                  <a:srgbClr val="0000FF"/>
                </a:solidFill>
                <a:latin typeface="Arial"/>
                <a:ea typeface="ＭＳ Ｐゴシック" charset="0"/>
                <a:cs typeface="Arial"/>
              </a:rPr>
              <a:t>Flag hot/cold pixels. RTS (random telegraph signals) flagging is done off-line using time series of DC measurements</a:t>
            </a:r>
          </a:p>
          <a:p>
            <a:pPr marL="800100" lvl="1" indent="-342900" defTabSz="456633">
              <a:spcAft>
                <a:spcPts val="600"/>
              </a:spcAft>
              <a:buFont typeface="Wingdings" charset="2"/>
              <a:buChar char="Ø"/>
            </a:pPr>
            <a:r>
              <a:rPr lang="en-US" sz="2000" b="1" dirty="0">
                <a:solidFill>
                  <a:srgbClr val="0000FF"/>
                </a:solidFill>
                <a:latin typeface="Arial"/>
                <a:ea typeface="ＭＳ Ｐゴシック" charset="0"/>
                <a:cs typeface="Arial"/>
              </a:rPr>
              <a:t>Remove electronic offsets using trailing pixels </a:t>
            </a:r>
          </a:p>
          <a:p>
            <a:pPr marL="800100" lvl="1" indent="-342900" defTabSz="456633">
              <a:spcAft>
                <a:spcPts val="600"/>
              </a:spcAft>
              <a:buFont typeface="Wingdings" charset="2"/>
              <a:buChar char="Ø"/>
            </a:pPr>
            <a:r>
              <a:rPr lang="en-US" sz="2000" b="1" dirty="0">
                <a:solidFill>
                  <a:srgbClr val="0000FF"/>
                </a:solidFill>
                <a:latin typeface="Arial"/>
                <a:ea typeface="ＭＳ Ｐゴシック" charset="0"/>
                <a:cs typeface="Arial"/>
              </a:rPr>
              <a:t>Smear correction is not necessary for dark current data</a:t>
            </a:r>
          </a:p>
        </p:txBody>
      </p:sp>
      <p:grpSp>
        <p:nvGrpSpPr>
          <p:cNvPr id="3" name="Group 2"/>
          <p:cNvGrpSpPr/>
          <p:nvPr/>
        </p:nvGrpSpPr>
        <p:grpSpPr>
          <a:xfrm>
            <a:off x="237121" y="3593965"/>
            <a:ext cx="8638595" cy="2998842"/>
            <a:chOff x="53794" y="3550475"/>
            <a:chExt cx="8965606" cy="3191756"/>
          </a:xfrm>
        </p:grpSpPr>
        <p:pic>
          <p:nvPicPr>
            <p:cNvPr id="6" name="Picture 5" descr="l0_ccd_dar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94" y="3550475"/>
              <a:ext cx="8965606" cy="3191756"/>
            </a:xfrm>
            <a:prstGeom prst="rect">
              <a:avLst/>
            </a:prstGeom>
          </p:spPr>
        </p:pic>
        <p:cxnSp>
          <p:nvCxnSpPr>
            <p:cNvPr id="5" name="Straight Arrow Connector 4"/>
            <p:cNvCxnSpPr/>
            <p:nvPr/>
          </p:nvCxnSpPr>
          <p:spPr>
            <a:xfrm>
              <a:off x="4687384" y="3743389"/>
              <a:ext cx="693943" cy="0"/>
            </a:xfrm>
            <a:prstGeom prst="straightConnector1">
              <a:avLst/>
            </a:prstGeom>
            <a:ln w="19050"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869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0_ccd.pdf"/>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3150205" y="1077627"/>
            <a:ext cx="5977719" cy="5812523"/>
          </a:xfrm>
          <a:prstGeom prst="rect">
            <a:avLst/>
          </a:prstGeom>
          <a:solidFill>
            <a:schemeClr val="bg1"/>
          </a:solidFill>
        </p:spPr>
      </p:pic>
      <p:sp>
        <p:nvSpPr>
          <p:cNvPr id="4" name="Title 3"/>
          <p:cNvSpPr>
            <a:spLocks noGrp="1"/>
          </p:cNvSpPr>
          <p:nvPr>
            <p:ph type="title"/>
          </p:nvPr>
        </p:nvSpPr>
        <p:spPr>
          <a:xfrm>
            <a:off x="1052286" y="0"/>
            <a:ext cx="7583714" cy="922946"/>
          </a:xfrm>
        </p:spPr>
        <p:txBody>
          <a:bodyPr anchor="ctr">
            <a:normAutofit fontScale="90000"/>
          </a:bodyPr>
          <a:lstStyle/>
          <a:p>
            <a:r>
              <a:rPr lang="en-US" sz="3200" dirty="0"/>
              <a:t>L0_ccd</a:t>
            </a:r>
            <a:br>
              <a:rPr lang="en-US" sz="3200" dirty="0"/>
            </a:br>
            <a:r>
              <a:rPr lang="en-US" sz="3200" dirty="0"/>
              <a:t>Radiance and Irradiance</a:t>
            </a:r>
          </a:p>
        </p:txBody>
      </p:sp>
      <p:sp>
        <p:nvSpPr>
          <p:cNvPr id="10" name="TextBox 9"/>
          <p:cNvSpPr txBox="1"/>
          <p:nvPr/>
        </p:nvSpPr>
        <p:spPr>
          <a:xfrm>
            <a:off x="-23794" y="1052723"/>
            <a:ext cx="3984449" cy="5632311"/>
          </a:xfrm>
          <a:prstGeom prst="rect">
            <a:avLst/>
          </a:prstGeom>
          <a:noFill/>
        </p:spPr>
        <p:txBody>
          <a:bodyPr wrap="square" rtlCol="0">
            <a:spAutoFit/>
          </a:bodyPr>
          <a:lstStyle/>
          <a:p>
            <a:pPr indent="182880">
              <a:spcBef>
                <a:spcPts val="600"/>
              </a:spcBef>
              <a:buFont typeface="Wingdings" charset="2"/>
              <a:buChar char="§"/>
            </a:pPr>
            <a:r>
              <a:rPr lang="en-US" sz="2000" b="1" dirty="0">
                <a:solidFill>
                  <a:srgbClr val="000090"/>
                </a:solidFill>
                <a:latin typeface="Arial Narrow"/>
                <a:ea typeface="ＭＳ Ｐゴシック" charset="0"/>
                <a:cs typeface="Arial Narrow"/>
              </a:rPr>
              <a:t>Flag transient, saturated, and missing pixels. </a:t>
            </a:r>
          </a:p>
          <a:p>
            <a:pPr indent="182880">
              <a:spcBef>
                <a:spcPts val="600"/>
              </a:spcBef>
              <a:buFont typeface="Wingdings" charset="2"/>
              <a:buChar char="§"/>
            </a:pPr>
            <a:r>
              <a:rPr lang="en-US" sz="2000" b="1" dirty="0">
                <a:solidFill>
                  <a:srgbClr val="000090"/>
                </a:solidFill>
                <a:latin typeface="Arial Narrow"/>
                <a:ea typeface="ＭＳ Ｐゴシック" charset="0"/>
                <a:cs typeface="Arial Narrow"/>
              </a:rPr>
              <a:t>Smear correction: using either smear rows or scaling column average signal by image transfer to integration time</a:t>
            </a:r>
          </a:p>
          <a:p>
            <a:pPr indent="182880">
              <a:spcBef>
                <a:spcPts val="600"/>
              </a:spcBef>
              <a:buFont typeface="Wingdings" charset="2"/>
              <a:buChar char="§"/>
            </a:pPr>
            <a:r>
              <a:rPr lang="en-US" sz="2000" b="1" dirty="0">
                <a:solidFill>
                  <a:srgbClr val="000090"/>
                </a:solidFill>
                <a:latin typeface="Arial Narrow"/>
                <a:ea typeface="ＭＳ Ｐゴシック" charset="0"/>
                <a:cs typeface="Arial Narrow"/>
              </a:rPr>
              <a:t>Special solar measurements vs. t</a:t>
            </a:r>
            <a:r>
              <a:rPr lang="en-US" sz="2000" b="1" baseline="-25000" dirty="0">
                <a:solidFill>
                  <a:srgbClr val="000090"/>
                </a:solidFill>
                <a:latin typeface="Arial Narrow"/>
                <a:ea typeface="ＭＳ Ｐゴシック" charset="0"/>
                <a:cs typeface="Arial Narrow"/>
              </a:rPr>
              <a:t>int</a:t>
            </a:r>
            <a:r>
              <a:rPr lang="en-US" sz="2000" b="1" dirty="0">
                <a:solidFill>
                  <a:srgbClr val="000090"/>
                </a:solidFill>
                <a:latin typeface="Arial Narrow"/>
                <a:ea typeface="ＭＳ Ｐゴシック" charset="0"/>
                <a:cs typeface="Arial Narrow"/>
              </a:rPr>
              <a:t> to derive detector ADC non-linearity, flag dead pixels, and estimate read-out noise via standard photon transfer methods</a:t>
            </a:r>
          </a:p>
          <a:p>
            <a:pPr indent="182880">
              <a:spcBef>
                <a:spcPts val="600"/>
              </a:spcBef>
              <a:buFont typeface="Wingdings" charset="2"/>
              <a:buChar char="§"/>
            </a:pPr>
            <a:r>
              <a:rPr lang="en-US" sz="2000" b="1" dirty="0">
                <a:solidFill>
                  <a:srgbClr val="000090"/>
                </a:solidFill>
                <a:latin typeface="Arial Narrow"/>
                <a:ea typeface="ＭＳ Ｐゴシック" charset="0"/>
                <a:cs typeface="Arial Narrow"/>
              </a:rPr>
              <a:t>Trending time series of solar measurements from working and reference diffuser to derive degradation in radiometric coefficients and diffuser BTDF</a:t>
            </a:r>
          </a:p>
          <a:p>
            <a:pPr indent="182880">
              <a:spcBef>
                <a:spcPts val="600"/>
              </a:spcBef>
              <a:buFont typeface="Wingdings" charset="2"/>
              <a:buChar char="§"/>
            </a:pPr>
            <a:endParaRPr lang="en-US" sz="2000" b="1" dirty="0">
              <a:solidFill>
                <a:srgbClr val="000090"/>
              </a:solidFill>
              <a:latin typeface="Arial Narrow"/>
              <a:ea typeface="ＭＳ Ｐゴシック" charset="0"/>
              <a:cs typeface="Arial Narrow"/>
            </a:endParaRPr>
          </a:p>
        </p:txBody>
      </p:sp>
      <p:sp>
        <p:nvSpPr>
          <p:cNvPr id="8" name="TextBox 7"/>
          <p:cNvSpPr txBox="1"/>
          <p:nvPr/>
        </p:nvSpPr>
        <p:spPr>
          <a:xfrm>
            <a:off x="-23794" y="6256756"/>
            <a:ext cx="4584754" cy="584776"/>
          </a:xfrm>
          <a:prstGeom prst="rect">
            <a:avLst/>
          </a:prstGeom>
          <a:noFill/>
        </p:spPr>
        <p:txBody>
          <a:bodyPr wrap="square" rtlCol="0">
            <a:spAutoFit/>
          </a:bodyPr>
          <a:lstStyle/>
          <a:p>
            <a:r>
              <a:rPr lang="en-US" sz="1600" dirty="0">
                <a:latin typeface="Arial"/>
                <a:cs typeface="Arial"/>
              </a:rPr>
              <a:t>Requirements from TEMPO-09-0004</a:t>
            </a:r>
          </a:p>
          <a:p>
            <a:r>
              <a:rPr lang="en-US" sz="1600" dirty="0">
                <a:latin typeface="Arial"/>
                <a:cs typeface="Arial"/>
              </a:rPr>
              <a:t>Software Requirements Specification Document</a:t>
            </a:r>
          </a:p>
        </p:txBody>
      </p:sp>
      <p:cxnSp>
        <p:nvCxnSpPr>
          <p:cNvPr id="6" name="Straight Arrow Connector 5"/>
          <p:cNvCxnSpPr/>
          <p:nvPr/>
        </p:nvCxnSpPr>
        <p:spPr>
          <a:xfrm>
            <a:off x="6379260" y="1191557"/>
            <a:ext cx="445172" cy="0"/>
          </a:xfrm>
          <a:prstGeom prst="straightConnector1">
            <a:avLst/>
          </a:prstGeom>
          <a:ln w="317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0820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976271"/>
            <a:ext cx="9144000" cy="2369880"/>
          </a:xfrm>
          <a:prstGeom prst="rect">
            <a:avLst/>
          </a:prstGeom>
          <a:noFill/>
        </p:spPr>
        <p:txBody>
          <a:bodyPr wrap="square" rtlCol="0">
            <a:spAutoFit/>
          </a:bodyPr>
          <a:lstStyle/>
          <a:p>
            <a:pPr marL="342900" indent="-342900" defTabSz="456633">
              <a:buClr>
                <a:schemeClr val="tx1"/>
              </a:buClr>
              <a:buFont typeface="Wingdings" charset="2"/>
              <a:buChar char="q"/>
            </a:pPr>
            <a:r>
              <a:rPr lang="en-US" sz="2400" b="1" dirty="0">
                <a:solidFill>
                  <a:srgbClr val="000090"/>
                </a:solidFill>
                <a:latin typeface="Arial"/>
                <a:ea typeface="ＭＳ Ｐゴシック" charset="0"/>
                <a:cs typeface="Arial"/>
              </a:rPr>
              <a:t> L0_inrpost: additional processing after INR to derive the final radiance product</a:t>
            </a:r>
          </a:p>
          <a:p>
            <a:pPr marL="800100" lvl="1" indent="-342900" defTabSz="456633">
              <a:buFont typeface="Wingdings" charset="2"/>
              <a:buChar char="Ø"/>
            </a:pPr>
            <a:r>
              <a:rPr lang="en-US" sz="2000" b="1" dirty="0">
                <a:solidFill>
                  <a:srgbClr val="0000FF"/>
                </a:solidFill>
                <a:latin typeface="Arial"/>
                <a:ea typeface="ＭＳ Ｐゴシック" charset="0"/>
                <a:cs typeface="Arial"/>
              </a:rPr>
              <a:t>Snow/ice from National Snow and Ice Data Center</a:t>
            </a:r>
          </a:p>
          <a:p>
            <a:pPr marL="800100" lvl="1" indent="-342900" defTabSz="456633">
              <a:buFont typeface="Wingdings" charset="2"/>
              <a:buChar char="Ø"/>
            </a:pPr>
            <a:r>
              <a:rPr lang="en-US" sz="2000" b="1" dirty="0">
                <a:solidFill>
                  <a:srgbClr val="0000FF"/>
                </a:solidFill>
                <a:latin typeface="Arial"/>
                <a:ea typeface="ＭＳ Ｐゴシック" charset="0"/>
                <a:cs typeface="Arial"/>
              </a:rPr>
              <a:t>Flag pixels affected by sun glint </a:t>
            </a:r>
          </a:p>
          <a:p>
            <a:pPr marL="800100" lvl="1" indent="-342900" defTabSz="456633">
              <a:buFont typeface="Wingdings" charset="2"/>
              <a:buChar char="Ø"/>
            </a:pPr>
            <a:r>
              <a:rPr lang="en-US" sz="2000" b="1" dirty="0">
                <a:solidFill>
                  <a:srgbClr val="0000FF"/>
                </a:solidFill>
                <a:latin typeface="Arial"/>
                <a:ea typeface="ＭＳ Ｐゴシック" charset="0"/>
                <a:cs typeface="Arial"/>
              </a:rPr>
              <a:t>Terrain height (</a:t>
            </a:r>
            <a:r>
              <a:rPr lang="is-IS" sz="2000" b="1" dirty="0">
                <a:solidFill>
                  <a:srgbClr val="0000FF"/>
                </a:solidFill>
                <a:latin typeface="Arial"/>
                <a:ea typeface="ＭＳ Ｐゴシック" charset="0"/>
                <a:cs typeface="Arial"/>
              </a:rPr>
              <a:t>GMTED2010, 30 arc s)</a:t>
            </a:r>
          </a:p>
          <a:p>
            <a:pPr marL="800100" lvl="1" indent="-342900" defTabSz="456633">
              <a:buFont typeface="Wingdings" charset="2"/>
              <a:buChar char="Ø"/>
            </a:pPr>
            <a:r>
              <a:rPr lang="is-IS" sz="2000" b="1" dirty="0">
                <a:solidFill>
                  <a:srgbClr val="0000FF"/>
                </a:solidFill>
                <a:latin typeface="Arial"/>
                <a:ea typeface="ＭＳ Ｐゴシック" charset="0"/>
                <a:cs typeface="Arial"/>
              </a:rPr>
              <a:t>MODIS land cover </a:t>
            </a:r>
            <a:r>
              <a:rPr lang="en-US" sz="2000" b="1" dirty="0">
                <a:solidFill>
                  <a:srgbClr val="0000FF"/>
                </a:solidFill>
                <a:latin typeface="Arial"/>
                <a:ea typeface="ＭＳ Ｐゴシック" charset="0"/>
                <a:cs typeface="Arial"/>
              </a:rPr>
              <a:t>type product </a:t>
            </a:r>
            <a:r>
              <a:rPr lang="pt-BR" sz="2000" b="1" dirty="0">
                <a:solidFill>
                  <a:srgbClr val="0000FF"/>
                </a:solidFill>
                <a:latin typeface="Arial"/>
                <a:ea typeface="ＭＳ Ｐゴシック" charset="0"/>
                <a:cs typeface="Arial"/>
              </a:rPr>
              <a:t>MCD12Q1 (17  classes, 500 m res.)</a:t>
            </a:r>
            <a:endParaRPr lang="is-IS" sz="2000" b="1" dirty="0">
              <a:solidFill>
                <a:srgbClr val="0000FF"/>
              </a:solidFill>
              <a:latin typeface="Arial"/>
              <a:ea typeface="ＭＳ Ｐゴシック" charset="0"/>
              <a:cs typeface="Arial"/>
            </a:endParaRPr>
          </a:p>
          <a:p>
            <a:pPr marL="800100" lvl="1" indent="-342900" defTabSz="456633">
              <a:buFont typeface="Wingdings" charset="2"/>
              <a:buChar char="Ø"/>
            </a:pPr>
            <a:r>
              <a:rPr lang="is-IS" sz="2000" b="1" dirty="0">
                <a:solidFill>
                  <a:srgbClr val="0000FF"/>
                </a:solidFill>
                <a:latin typeface="Arial"/>
                <a:ea typeface="ＭＳ Ｐゴシック" charset="0"/>
                <a:cs typeface="Arial"/>
              </a:rPr>
              <a:t>Correct for radiance error due to instrument polarization sensitivity</a:t>
            </a:r>
          </a:p>
        </p:txBody>
      </p:sp>
      <p:sp>
        <p:nvSpPr>
          <p:cNvPr id="8" name="Title 3"/>
          <p:cNvSpPr txBox="1">
            <a:spLocks/>
          </p:cNvSpPr>
          <p:nvPr/>
        </p:nvSpPr>
        <p:spPr>
          <a:xfrm>
            <a:off x="1304370" y="66609"/>
            <a:ext cx="6782552" cy="92294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r>
              <a:rPr lang="en-US" sz="3200" dirty="0"/>
              <a:t>L0_inrpost</a:t>
            </a:r>
          </a:p>
        </p:txBody>
      </p:sp>
      <p:pic>
        <p:nvPicPr>
          <p:cNvPr id="10" name="Picture 9" descr="l0_inrpo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3927"/>
            <a:ext cx="9144000" cy="3178560"/>
          </a:xfrm>
          <a:prstGeom prst="rect">
            <a:avLst/>
          </a:prstGeom>
        </p:spPr>
      </p:pic>
    </p:spTree>
    <p:extLst>
      <p:ext uri="{BB962C8B-B14F-4D97-AF65-F5344CB8AC3E}">
        <p14:creationId xmlns:p14="http://schemas.microsoft.com/office/powerpoint/2010/main" val="1631789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4424026" y="3510455"/>
            <a:ext cx="4593850" cy="3347545"/>
            <a:chOff x="563228" y="1065476"/>
            <a:chExt cx="7449248" cy="5747631"/>
          </a:xfrm>
        </p:grpSpPr>
        <p:pic>
          <p:nvPicPr>
            <p:cNvPr id="29" name="Picture 28" descr="GOME-albedos-with desert.PNG"/>
            <p:cNvPicPr>
              <a:picLocks noChangeAspect="1"/>
            </p:cNvPicPr>
            <p:nvPr/>
          </p:nvPicPr>
          <p:blipFill rotWithShape="1">
            <a:blip r:embed="rId3" cstate="print">
              <a:extLst>
                <a:ext uri="{28A0092B-C50C-407E-A947-70E740481C1C}">
                  <a14:useLocalDpi xmlns:a14="http://schemas.microsoft.com/office/drawing/2010/main"/>
                </a:ext>
              </a:extLst>
            </a:blip>
            <a:srcRect l="5503" t="9768" r="13031" b="5220"/>
            <a:stretch/>
          </p:blipFill>
          <p:spPr>
            <a:xfrm>
              <a:off x="563228" y="1065476"/>
              <a:ext cx="7449248" cy="5747631"/>
            </a:xfrm>
            <a:prstGeom prst="rect">
              <a:avLst/>
            </a:prstGeom>
          </p:spPr>
        </p:pic>
        <p:sp>
          <p:nvSpPr>
            <p:cNvPr id="30" name="Rectangle 29"/>
            <p:cNvSpPr/>
            <p:nvPr/>
          </p:nvSpPr>
          <p:spPr>
            <a:xfrm>
              <a:off x="2293834" y="1524001"/>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        </a:t>
              </a:r>
            </a:p>
          </p:txBody>
        </p:sp>
        <p:sp>
          <p:nvSpPr>
            <p:cNvPr id="31" name="Rectangle 30"/>
            <p:cNvSpPr/>
            <p:nvPr/>
          </p:nvSpPr>
          <p:spPr>
            <a:xfrm>
              <a:off x="4922734" y="1533526"/>
              <a:ext cx="2057400" cy="4365624"/>
            </a:xfrm>
            <a:prstGeom prst="rect">
              <a:avLst/>
            </a:prstGeom>
            <a:noFill/>
            <a:ln w="38100">
              <a:solidFill>
                <a:srgbClr val="00009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prstClr val="white"/>
                  </a:solidFill>
                  <a:latin typeface="Calibri"/>
                </a:rPr>
                <a:t>          </a:t>
              </a:r>
            </a:p>
          </p:txBody>
        </p:sp>
      </p:grpSp>
      <p:sp>
        <p:nvSpPr>
          <p:cNvPr id="4" name="Title 3"/>
          <p:cNvSpPr>
            <a:spLocks noGrp="1"/>
          </p:cNvSpPr>
          <p:nvPr>
            <p:ph type="title"/>
          </p:nvPr>
        </p:nvSpPr>
        <p:spPr>
          <a:xfrm>
            <a:off x="1904948" y="11340"/>
            <a:ext cx="5972807" cy="960120"/>
          </a:xfrm>
        </p:spPr>
        <p:txBody>
          <a:bodyPr anchor="ctr">
            <a:normAutofit/>
          </a:bodyPr>
          <a:lstStyle/>
          <a:p>
            <a:r>
              <a:rPr lang="en-US" sz="3200" dirty="0"/>
              <a:t>TEMPO</a:t>
            </a:r>
          </a:p>
        </p:txBody>
      </p:sp>
      <p:sp>
        <p:nvSpPr>
          <p:cNvPr id="2" name="Rectangle 1"/>
          <p:cNvSpPr/>
          <p:nvPr/>
        </p:nvSpPr>
        <p:spPr>
          <a:xfrm>
            <a:off x="0" y="992129"/>
            <a:ext cx="9160933" cy="2646878"/>
          </a:xfrm>
          <a:prstGeom prst="rect">
            <a:avLst/>
          </a:prstGeom>
        </p:spPr>
        <p:txBody>
          <a:bodyPr wrap="square">
            <a:spAutoFit/>
          </a:bodyPr>
          <a:lstStyle/>
          <a:p>
            <a:pPr marL="342900" lvl="1" indent="-342900" defTabSz="914400">
              <a:spcBef>
                <a:spcPts val="600"/>
              </a:spcBef>
              <a:buFont typeface="Wingdings" charset="2"/>
              <a:buChar char="q"/>
              <a:defRPr/>
            </a:pPr>
            <a:r>
              <a:rPr lang="en-US" sz="2200" b="1" dirty="0">
                <a:solidFill>
                  <a:srgbClr val="000090"/>
                </a:solidFill>
                <a:latin typeface="Arial Narrow"/>
                <a:ea typeface="ＭＳ Ｐゴシック" charset="0"/>
                <a:cs typeface="Arial Narrow"/>
              </a:rPr>
              <a:t>Imaging grating spectrometer measuring solar backscattered Earth radiance</a:t>
            </a:r>
          </a:p>
          <a:p>
            <a:pPr marL="800100" lvl="2" indent="-342900" defTabSz="914400">
              <a:buFont typeface="Wingdings" charset="2"/>
              <a:buChar char="Ø"/>
              <a:defRPr/>
            </a:pPr>
            <a:r>
              <a:rPr lang="en-US" sz="2000" b="1" kern="0" dirty="0">
                <a:solidFill>
                  <a:srgbClr val="0000FF"/>
                </a:solidFill>
                <a:latin typeface="Arial Narrow"/>
                <a:cs typeface="Arial Narrow"/>
              </a:rPr>
              <a:t>0.6 nm FWHM, 0.2 nm sampling</a:t>
            </a:r>
          </a:p>
          <a:p>
            <a:pPr marL="800100" lvl="2" indent="-342900" defTabSz="914400">
              <a:buFont typeface="Wingdings" charset="2"/>
              <a:buChar char="Ø"/>
              <a:defRPr/>
            </a:pPr>
            <a:r>
              <a:rPr lang="en-US" sz="2000" b="1" kern="0" dirty="0">
                <a:solidFill>
                  <a:srgbClr val="0000FF"/>
                </a:solidFill>
                <a:latin typeface="Arial Narrow"/>
                <a:cs typeface="Arial Narrow"/>
              </a:rPr>
              <a:t>290-490 + 540-740 nm, 2 channels (1 focal plane but with 2 2-D 2 k x 1k detectors ) </a:t>
            </a:r>
          </a:p>
          <a:p>
            <a:pPr marL="342900" lvl="1" indent="-342900" defTabSz="914400">
              <a:buFont typeface="Wingdings" charset="2"/>
              <a:buChar char="q"/>
              <a:defRPr/>
            </a:pPr>
            <a:r>
              <a:rPr lang="en-US" sz="2200" b="1" dirty="0">
                <a:solidFill>
                  <a:srgbClr val="000090"/>
                </a:solidFill>
                <a:latin typeface="Arial Narrow"/>
                <a:ea typeface="ＭＳ Ｐゴシック" charset="0"/>
                <a:cs typeface="Arial Narrow"/>
              </a:rPr>
              <a:t>Geostationary, operating on commercial communication satellite as a hosted payload, with acceptable longitude range 115</a:t>
            </a:r>
            <a:r>
              <a:rPr lang="en-US" sz="2200" b="1" baseline="30000" dirty="0">
                <a:solidFill>
                  <a:srgbClr val="000090"/>
                </a:solidFill>
                <a:latin typeface="Arial Narrow"/>
                <a:ea typeface="ＭＳ Ｐゴシック" charset="0"/>
                <a:cs typeface="Arial Narrow"/>
              </a:rPr>
              <a:t>∘</a:t>
            </a:r>
            <a:r>
              <a:rPr lang="en-US" sz="2200" b="1" dirty="0">
                <a:solidFill>
                  <a:srgbClr val="000090"/>
                </a:solidFill>
                <a:latin typeface="Arial Narrow"/>
                <a:ea typeface="ＭＳ Ｐゴシック" charset="0"/>
                <a:cs typeface="Arial Narrow"/>
              </a:rPr>
              <a:t>W-80</a:t>
            </a:r>
            <a:r>
              <a:rPr lang="en-US" sz="2200" b="1" baseline="30000" dirty="0">
                <a:solidFill>
                  <a:srgbClr val="000090"/>
                </a:solidFill>
                <a:latin typeface="Arial Narrow"/>
                <a:ea typeface="ＭＳ Ｐゴシック" charset="0"/>
                <a:cs typeface="Arial Narrow"/>
              </a:rPr>
              <a:t>∘</a:t>
            </a:r>
            <a:r>
              <a:rPr lang="en-US" sz="2200" b="1" dirty="0">
                <a:solidFill>
                  <a:srgbClr val="000090"/>
                </a:solidFill>
                <a:latin typeface="Arial Narrow"/>
                <a:ea typeface="ＭＳ Ｐゴシック" charset="0"/>
                <a:cs typeface="Arial Narrow"/>
              </a:rPr>
              <a:t>W</a:t>
            </a:r>
          </a:p>
          <a:p>
            <a:pPr marL="800100" lvl="1" indent="-342900" defTabSz="914400">
              <a:buFont typeface="Wingdings" charset="2"/>
              <a:buChar char="Ø"/>
              <a:defRPr/>
            </a:pPr>
            <a:r>
              <a:rPr lang="en-US" sz="2000" b="1" kern="0" dirty="0">
                <a:solidFill>
                  <a:srgbClr val="0000FF"/>
                </a:solidFill>
                <a:latin typeface="Arial Narrow"/>
                <a:cs typeface="Arial Narrow"/>
              </a:rPr>
              <a:t>Great North America: Mexico City to Canadian tar sands, Atlantic to Pacific</a:t>
            </a:r>
          </a:p>
          <a:p>
            <a:pPr marL="800100" lvl="1" indent="-342900" defTabSz="914400">
              <a:buFont typeface="Wingdings" charset="2"/>
              <a:buChar char="Ø"/>
              <a:defRPr/>
            </a:pPr>
            <a:r>
              <a:rPr lang="en-US" sz="2000" b="1" kern="0" dirty="0">
                <a:solidFill>
                  <a:srgbClr val="0000FF"/>
                </a:solidFill>
                <a:latin typeface="Arial Narrow"/>
                <a:cs typeface="Arial Narrow"/>
              </a:rPr>
              <a:t>Instrument slit aligned N/S and sweep across the Field of Regard (FOR) in the E/W in 1 hour at ~2.1x4.5 km</a:t>
            </a:r>
            <a:r>
              <a:rPr lang="en-US" sz="2000" b="1" kern="0" baseline="30000" dirty="0">
                <a:solidFill>
                  <a:srgbClr val="0000FF"/>
                </a:solidFill>
                <a:latin typeface="Arial Narrow"/>
                <a:cs typeface="Arial Narrow"/>
              </a:rPr>
              <a:t>2 </a:t>
            </a:r>
            <a:r>
              <a:rPr lang="en-US" sz="2000" b="1" kern="0" dirty="0">
                <a:solidFill>
                  <a:srgbClr val="0000FF"/>
                </a:solidFill>
                <a:latin typeface="Arial Narrow"/>
                <a:cs typeface="Arial Narrow"/>
              </a:rPr>
              <a:t>(center of FOR) with ~2.5M spatial pixels/</a:t>
            </a:r>
            <a:r>
              <a:rPr lang="en-US" sz="2000" b="1" kern="0" dirty="0" err="1">
                <a:solidFill>
                  <a:srgbClr val="0000FF"/>
                </a:solidFill>
                <a:latin typeface="Arial Narrow"/>
                <a:cs typeface="Arial Narrow"/>
              </a:rPr>
              <a:t>hr</a:t>
            </a:r>
            <a:r>
              <a:rPr lang="en-US" sz="2000" b="1" kern="0" dirty="0">
                <a:solidFill>
                  <a:srgbClr val="0000FF"/>
                </a:solidFill>
                <a:latin typeface="Arial Narrow"/>
                <a:cs typeface="Arial Narrow"/>
              </a:rPr>
              <a:t> </a:t>
            </a:r>
            <a:endParaRPr lang="en-US" sz="2000" b="1" kern="0" baseline="30000" dirty="0">
              <a:solidFill>
                <a:srgbClr val="0000FF"/>
              </a:solidFill>
              <a:latin typeface="Arial Narrow"/>
              <a:cs typeface="Arial Narrow"/>
            </a:endParaRPr>
          </a:p>
        </p:txBody>
      </p:sp>
      <p:grpSp>
        <p:nvGrpSpPr>
          <p:cNvPr id="3" name="Group 2"/>
          <p:cNvGrpSpPr/>
          <p:nvPr/>
        </p:nvGrpSpPr>
        <p:grpSpPr>
          <a:xfrm>
            <a:off x="30532" y="3916198"/>
            <a:ext cx="4409903" cy="2204250"/>
            <a:chOff x="1205096" y="5043105"/>
            <a:chExt cx="6173036" cy="1933797"/>
          </a:xfrm>
        </p:grpSpPr>
        <p:grpSp>
          <p:nvGrpSpPr>
            <p:cNvPr id="32" name="Group 31"/>
            <p:cNvGrpSpPr/>
            <p:nvPr/>
          </p:nvGrpSpPr>
          <p:grpSpPr>
            <a:xfrm>
              <a:off x="1205096" y="5200665"/>
              <a:ext cx="3779559" cy="1776237"/>
              <a:chOff x="1106130" y="3306172"/>
              <a:chExt cx="3904958" cy="208485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130" y="3306172"/>
                <a:ext cx="3904958" cy="2084850"/>
              </a:xfrm>
              <a:prstGeom prst="rect">
                <a:avLst/>
              </a:prstGeom>
            </p:spPr>
          </p:pic>
          <p:sp>
            <p:nvSpPr>
              <p:cNvPr id="21" name="Line 10"/>
              <p:cNvSpPr>
                <a:spLocks noChangeShapeType="1"/>
              </p:cNvSpPr>
              <p:nvPr/>
            </p:nvSpPr>
            <p:spPr bwMode="auto">
              <a:xfrm rot="5400000">
                <a:off x="1429296" y="4405007"/>
                <a:ext cx="10011" cy="575125"/>
              </a:xfrm>
              <a:prstGeom prst="line">
                <a:avLst/>
              </a:prstGeom>
              <a:noFill/>
              <a:ln w="28575">
                <a:solidFill>
                  <a:srgbClr val="FFFF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sp>
            <p:nvSpPr>
              <p:cNvPr id="22" name="Line 9"/>
              <p:cNvSpPr>
                <a:spLocks noChangeShapeType="1"/>
              </p:cNvSpPr>
              <p:nvPr/>
            </p:nvSpPr>
            <p:spPr bwMode="auto">
              <a:xfrm flipV="1">
                <a:off x="1721864" y="4148110"/>
                <a:ext cx="0" cy="551353"/>
              </a:xfrm>
              <a:prstGeom prst="line">
                <a:avLst/>
              </a:prstGeom>
              <a:noFill/>
              <a:ln w="28575">
                <a:solidFill>
                  <a:srgbClr val="FFFF00"/>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sp>
            <p:nvSpPr>
              <p:cNvPr id="23" name="TextBox 22"/>
              <p:cNvSpPr txBox="1"/>
              <p:nvPr/>
            </p:nvSpPr>
            <p:spPr>
              <a:xfrm>
                <a:off x="1330041" y="4222784"/>
                <a:ext cx="304478" cy="369332"/>
              </a:xfrm>
              <a:prstGeom prst="rect">
                <a:avLst/>
              </a:prstGeom>
              <a:noFill/>
            </p:spPr>
            <p:txBody>
              <a:bodyPr wrap="none" rtlCol="0">
                <a:spAutoFit/>
              </a:bodyPr>
              <a:lstStyle/>
              <a:p>
                <a:r>
                  <a:rPr lang="en-US" dirty="0">
                    <a:solidFill>
                      <a:srgbClr val="FFFF00"/>
                    </a:solidFill>
                  </a:rPr>
                  <a:t>X</a:t>
                </a:r>
              </a:p>
            </p:txBody>
          </p:sp>
          <p:sp>
            <p:nvSpPr>
              <p:cNvPr id="24" name="TextBox 23"/>
              <p:cNvSpPr txBox="1"/>
              <p:nvPr/>
            </p:nvSpPr>
            <p:spPr>
              <a:xfrm>
                <a:off x="1261020" y="4784701"/>
                <a:ext cx="506456" cy="369332"/>
              </a:xfrm>
              <a:prstGeom prst="rect">
                <a:avLst/>
              </a:prstGeom>
              <a:noFill/>
            </p:spPr>
            <p:txBody>
              <a:bodyPr wrap="none" rtlCol="0">
                <a:spAutoFit/>
              </a:bodyPr>
              <a:lstStyle/>
              <a:p>
                <a:r>
                  <a:rPr lang="en-US" dirty="0">
                    <a:solidFill>
                      <a:srgbClr val="FFFF00"/>
                    </a:solidFill>
                  </a:rPr>
                  <a:t>y(t)</a:t>
                </a:r>
              </a:p>
            </p:txBody>
          </p:sp>
        </p:grpSp>
        <p:sp>
          <p:nvSpPr>
            <p:cNvPr id="26" name="AutoShape 42"/>
            <p:cNvSpPr>
              <a:spLocks noChangeArrowheads="1"/>
            </p:cNvSpPr>
            <p:nvPr/>
          </p:nvSpPr>
          <p:spPr bwMode="auto">
            <a:xfrm>
              <a:off x="5038843" y="5691693"/>
              <a:ext cx="474283" cy="401816"/>
            </a:xfrm>
            <a:prstGeom prst="rightArrow">
              <a:avLst>
                <a:gd name="adj1" fmla="val 50000"/>
                <a:gd name="adj2" fmla="val 34150"/>
              </a:avLst>
            </a:prstGeom>
            <a:solidFill>
              <a:srgbClr val="0000FF"/>
            </a:solidFill>
            <a:ln>
              <a:noFill/>
            </a:ln>
            <a:effectLst/>
            <a:extLst/>
          </p:spPr>
          <p:txBody>
            <a:bodyPr wrap="none" anchor="ctr"/>
            <a:lstStyle/>
            <a:p>
              <a:endParaRPr lang="en-US" dirty="0"/>
            </a:p>
          </p:txBody>
        </p:sp>
        <p:grpSp>
          <p:nvGrpSpPr>
            <p:cNvPr id="35" name="Group 34"/>
            <p:cNvGrpSpPr/>
            <p:nvPr/>
          </p:nvGrpSpPr>
          <p:grpSpPr>
            <a:xfrm>
              <a:off x="5458938" y="5043105"/>
              <a:ext cx="1919194" cy="1765086"/>
              <a:chOff x="6102887" y="3999239"/>
              <a:chExt cx="2895026" cy="2736732"/>
            </a:xfrm>
          </p:grpSpPr>
          <p:grpSp>
            <p:nvGrpSpPr>
              <p:cNvPr id="34" name="Group 33"/>
              <p:cNvGrpSpPr/>
              <p:nvPr/>
            </p:nvGrpSpPr>
            <p:grpSpPr>
              <a:xfrm>
                <a:off x="6102887" y="3999239"/>
                <a:ext cx="2583288" cy="2736732"/>
                <a:chOff x="6102887" y="3999239"/>
                <a:chExt cx="2583288" cy="2736732"/>
              </a:xfrm>
            </p:grpSpPr>
            <p:sp>
              <p:nvSpPr>
                <p:cNvPr id="14" name="Text Box 15"/>
                <p:cNvSpPr txBox="1">
                  <a:spLocks noChangeArrowheads="1"/>
                </p:cNvSpPr>
                <p:nvPr/>
              </p:nvSpPr>
              <p:spPr bwMode="auto">
                <a:xfrm>
                  <a:off x="6102887" y="5717068"/>
                  <a:ext cx="392186" cy="3938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altLang="en-US" dirty="0"/>
                    <a:t>x</a:t>
                  </a:r>
                </a:p>
              </p:txBody>
            </p:sp>
            <p:sp>
              <p:nvSpPr>
                <p:cNvPr id="15" name="Text Box 17"/>
                <p:cNvSpPr txBox="1">
                  <a:spLocks noChangeArrowheads="1"/>
                </p:cNvSpPr>
                <p:nvPr/>
              </p:nvSpPr>
              <p:spPr bwMode="auto">
                <a:xfrm>
                  <a:off x="6972711" y="6314954"/>
                  <a:ext cx="738237" cy="4210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t>y (t)</a:t>
                  </a:r>
                </a:p>
              </p:txBody>
            </p:sp>
            <p:sp>
              <p:nvSpPr>
                <p:cNvPr id="16" name="Line 19"/>
                <p:cNvSpPr>
                  <a:spLocks noChangeShapeType="1"/>
                </p:cNvSpPr>
                <p:nvPr/>
              </p:nvSpPr>
              <p:spPr bwMode="auto">
                <a:xfrm rot="16200000">
                  <a:off x="5861360" y="5274206"/>
                  <a:ext cx="885724"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pic>
              <p:nvPicPr>
                <p:cNvPr id="18" name="Picture 39" descr="A10272_023 side panel on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4588" y="4019099"/>
                  <a:ext cx="1344345" cy="2043521"/>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0" descr="A10272_023 side panel on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0192" y="4015673"/>
                  <a:ext cx="1344345" cy="204352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1" descr="A10272_023 side panel onl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1830" y="3999239"/>
                  <a:ext cx="1344345" cy="2043521"/>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 Box 31"/>
                <p:cNvSpPr txBox="1">
                  <a:spLocks noChangeArrowheads="1"/>
                </p:cNvSpPr>
                <p:nvPr/>
              </p:nvSpPr>
              <p:spPr bwMode="auto">
                <a:xfrm>
                  <a:off x="7629406" y="5883161"/>
                  <a:ext cx="339091" cy="3589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ltLang="en-US" dirty="0">
                      <a:sym typeface="Symbol" pitchFamily="18" charset="2"/>
                    </a:rPr>
                    <a:t></a:t>
                  </a:r>
                </a:p>
              </p:txBody>
            </p:sp>
            <p:sp>
              <p:nvSpPr>
                <p:cNvPr id="28" name="Line 18"/>
                <p:cNvSpPr>
                  <a:spLocks noChangeShapeType="1"/>
                </p:cNvSpPr>
                <p:nvPr/>
              </p:nvSpPr>
              <p:spPr bwMode="auto">
                <a:xfrm flipH="1">
                  <a:off x="6434205" y="6242079"/>
                  <a:ext cx="1215374" cy="0"/>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grpSp>
          <p:sp>
            <p:nvSpPr>
              <p:cNvPr id="33" name="Line 20"/>
              <p:cNvSpPr>
                <a:spLocks noChangeShapeType="1"/>
              </p:cNvSpPr>
              <p:nvPr/>
            </p:nvSpPr>
            <p:spPr bwMode="auto">
              <a:xfrm flipV="1">
                <a:off x="7957723" y="5627870"/>
                <a:ext cx="1040190" cy="510581"/>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dirty="0"/>
              </a:p>
            </p:txBody>
          </p:sp>
        </p:grpSp>
      </p:grpSp>
      <p:sp>
        <p:nvSpPr>
          <p:cNvPr id="36" name="Text Box 8"/>
          <p:cNvSpPr txBox="1">
            <a:spLocks noChangeArrowheads="1"/>
          </p:cNvSpPr>
          <p:nvPr/>
        </p:nvSpPr>
        <p:spPr bwMode="auto">
          <a:xfrm>
            <a:off x="5436407" y="3808880"/>
            <a:ext cx="1524000" cy="400110"/>
          </a:xfrm>
          <a:prstGeom prst="rect">
            <a:avLst/>
          </a:prstGeom>
          <a:noFill/>
          <a:ln w="9525">
            <a:noFill/>
            <a:miter lim="800000"/>
            <a:headEnd/>
            <a:tailEnd/>
          </a:ln>
        </p:spPr>
        <p:txBody>
          <a:bodyPr wrap="square">
            <a:spAutoFit/>
          </a:bodyPr>
          <a:lstStyle/>
          <a:p>
            <a:pPr eaLnBrk="0" hangingPunct="0"/>
            <a:r>
              <a:rPr lang="en-US" sz="2000" b="1" dirty="0">
                <a:solidFill>
                  <a:srgbClr val="FF0000"/>
                </a:solidFill>
              </a:rPr>
              <a:t>290-490 nm</a:t>
            </a:r>
          </a:p>
        </p:txBody>
      </p:sp>
      <p:sp>
        <p:nvSpPr>
          <p:cNvPr id="37" name="Text Box 8"/>
          <p:cNvSpPr txBox="1">
            <a:spLocks noChangeArrowheads="1"/>
          </p:cNvSpPr>
          <p:nvPr/>
        </p:nvSpPr>
        <p:spPr bwMode="auto">
          <a:xfrm>
            <a:off x="7105999" y="3802666"/>
            <a:ext cx="1638905" cy="400110"/>
          </a:xfrm>
          <a:prstGeom prst="rect">
            <a:avLst/>
          </a:prstGeom>
          <a:noFill/>
          <a:ln w="9525">
            <a:noFill/>
            <a:miter lim="800000"/>
            <a:headEnd/>
            <a:tailEnd/>
          </a:ln>
        </p:spPr>
        <p:txBody>
          <a:bodyPr wrap="square">
            <a:spAutoFit/>
          </a:bodyPr>
          <a:lstStyle/>
          <a:p>
            <a:pPr eaLnBrk="0" hangingPunct="0"/>
            <a:r>
              <a:rPr lang="en-US" sz="2000" b="1">
                <a:solidFill>
                  <a:srgbClr val="FF0000"/>
                </a:solidFill>
              </a:rPr>
              <a:t>540-740 </a:t>
            </a:r>
            <a:r>
              <a:rPr lang="en-US" sz="2000" b="1" dirty="0">
                <a:solidFill>
                  <a:srgbClr val="FF0000"/>
                </a:solidFill>
              </a:rPr>
              <a:t>nm</a:t>
            </a:r>
          </a:p>
        </p:txBody>
      </p:sp>
    </p:spTree>
    <p:extLst>
      <p:ext uri="{BB962C8B-B14F-4D97-AF65-F5344CB8AC3E}">
        <p14:creationId xmlns:p14="http://schemas.microsoft.com/office/powerpoint/2010/main" val="1634291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7190" y="0"/>
            <a:ext cx="5972807" cy="922946"/>
          </a:xfrm>
        </p:spPr>
        <p:txBody>
          <a:bodyPr anchor="ctr">
            <a:normAutofit/>
          </a:bodyPr>
          <a:lstStyle/>
          <a:p>
            <a:r>
              <a:rPr lang="en-US" sz="3200" dirty="0"/>
              <a:t>Dark Current (DC) Correction</a:t>
            </a:r>
          </a:p>
        </p:txBody>
      </p:sp>
      <p:sp>
        <p:nvSpPr>
          <p:cNvPr id="10" name="TextBox 9"/>
          <p:cNvSpPr txBox="1"/>
          <p:nvPr/>
        </p:nvSpPr>
        <p:spPr>
          <a:xfrm>
            <a:off x="-63892" y="980266"/>
            <a:ext cx="9207892" cy="3447097"/>
          </a:xfrm>
          <a:prstGeom prst="rect">
            <a:avLst/>
          </a:prstGeom>
          <a:noFill/>
        </p:spPr>
        <p:txBody>
          <a:bodyPr wrap="square" rtlCol="0">
            <a:spAutoFit/>
          </a:bodyPr>
          <a:lstStyle/>
          <a:p>
            <a:pPr marL="342900" indent="-342900" defTabSz="456633">
              <a:spcBef>
                <a:spcPts val="600"/>
              </a:spcBef>
              <a:buClr>
                <a:schemeClr val="tx1"/>
              </a:buClr>
              <a:buFont typeface="Wingdings" charset="2"/>
              <a:buChar char="q"/>
            </a:pPr>
            <a:r>
              <a:rPr lang="en-US" sz="2200" b="1" dirty="0">
                <a:solidFill>
                  <a:srgbClr val="000090"/>
                </a:solidFill>
                <a:latin typeface="Arial"/>
                <a:ea typeface="ＭＳ Ｐゴシック" charset="0"/>
                <a:cs typeface="Arial"/>
              </a:rPr>
              <a:t>TEMPO: need to perform DC correction to ~0.1 K equivalent temperature (T) uncertainty and account for its T-dependence</a:t>
            </a:r>
          </a:p>
          <a:p>
            <a:pPr marL="342900" indent="-342900" defTabSz="456633">
              <a:spcBef>
                <a:spcPts val="600"/>
              </a:spcBef>
              <a:buClr>
                <a:schemeClr val="tx1"/>
              </a:buClr>
              <a:buFont typeface="Wingdings" charset="2"/>
              <a:buChar char="q"/>
            </a:pPr>
            <a:r>
              <a:rPr lang="en-US" sz="2200" b="1" dirty="0">
                <a:solidFill>
                  <a:srgbClr val="000090"/>
                </a:solidFill>
                <a:latin typeface="Arial"/>
                <a:ea typeface="ＭＳ Ｐゴシック" charset="0"/>
                <a:cs typeface="Arial"/>
              </a:rPr>
              <a:t>Take a series of DC calibration data during night such that the T range brackets daytime T variation</a:t>
            </a:r>
          </a:p>
          <a:p>
            <a:pPr marL="342900" indent="-342900" defTabSz="456633">
              <a:spcBef>
                <a:spcPts val="600"/>
              </a:spcBef>
              <a:buClr>
                <a:schemeClr val="tx1"/>
              </a:buClr>
              <a:buFont typeface="Wingdings" charset="2"/>
              <a:buChar char="q"/>
            </a:pPr>
            <a:r>
              <a:rPr lang="en-US" sz="2200" b="1" dirty="0">
                <a:solidFill>
                  <a:srgbClr val="000090"/>
                </a:solidFill>
                <a:latin typeface="Arial"/>
                <a:ea typeface="ＭＳ Ｐゴシック" charset="0"/>
                <a:cs typeface="Arial"/>
              </a:rPr>
              <a:t>Monitor average storage region DC (C</a:t>
            </a:r>
            <a:r>
              <a:rPr lang="en-US" sz="2200" b="1" baseline="-25000" dirty="0">
                <a:solidFill>
                  <a:srgbClr val="000090"/>
                </a:solidFill>
                <a:latin typeface="Arial"/>
                <a:ea typeface="ＭＳ Ｐゴシック" charset="0"/>
                <a:cs typeface="Arial"/>
              </a:rPr>
              <a:t>s</a:t>
            </a:r>
            <a:r>
              <a:rPr lang="en-US" sz="2200" b="1" dirty="0">
                <a:solidFill>
                  <a:srgbClr val="000090"/>
                </a:solidFill>
                <a:latin typeface="Arial"/>
                <a:ea typeface="ＭＳ Ｐゴシック" charset="0"/>
                <a:cs typeface="Arial"/>
              </a:rPr>
              <a:t>) for every image during nominal Earth imaging, solar and dark calibration</a:t>
            </a:r>
          </a:p>
          <a:p>
            <a:pPr marL="342900" indent="-342900" defTabSz="456633">
              <a:spcBef>
                <a:spcPts val="600"/>
              </a:spcBef>
              <a:buClr>
                <a:schemeClr val="tx1"/>
              </a:buClr>
              <a:buFont typeface="Wingdings" charset="2"/>
              <a:buChar char="q"/>
            </a:pPr>
            <a:r>
              <a:rPr lang="en-US" sz="2200" b="1" dirty="0">
                <a:solidFill>
                  <a:srgbClr val="000090"/>
                </a:solidFill>
                <a:latin typeface="Arial"/>
                <a:ea typeface="ＭＳ Ｐゴシック" charset="0"/>
                <a:cs typeface="Arial"/>
              </a:rPr>
              <a:t> Interpolate over T (following Arrhenius Law, i.e., </a:t>
            </a:r>
            <a:r>
              <a:rPr lang="en-US" sz="2200" b="1" dirty="0" err="1">
                <a:solidFill>
                  <a:srgbClr val="000090"/>
                </a:solidFill>
                <a:latin typeface="Arial"/>
                <a:ea typeface="ＭＳ Ｐゴシック" charset="0"/>
                <a:cs typeface="Arial"/>
              </a:rPr>
              <a:t>lnC</a:t>
            </a:r>
            <a:r>
              <a:rPr lang="en-US" sz="2200" b="1" dirty="0">
                <a:solidFill>
                  <a:srgbClr val="000090"/>
                </a:solidFill>
                <a:latin typeface="Arial"/>
                <a:ea typeface="ＭＳ Ｐゴシック" charset="0"/>
                <a:cs typeface="Arial"/>
              </a:rPr>
              <a:t> ~ 1/T) or C</a:t>
            </a:r>
            <a:r>
              <a:rPr lang="en-US" sz="2200" b="1" baseline="-25000" dirty="0">
                <a:solidFill>
                  <a:srgbClr val="000090"/>
                </a:solidFill>
                <a:latin typeface="Arial"/>
                <a:ea typeface="ＭＳ Ｐゴシック" charset="0"/>
                <a:cs typeface="Arial"/>
              </a:rPr>
              <a:t>s</a:t>
            </a:r>
            <a:r>
              <a:rPr lang="en-US" sz="2200" b="1" dirty="0">
                <a:solidFill>
                  <a:srgbClr val="000090"/>
                </a:solidFill>
                <a:latin typeface="Arial"/>
                <a:ea typeface="ＭＳ Ｐゴシック" charset="0"/>
                <a:cs typeface="Arial"/>
              </a:rPr>
              <a:t> (linear, i.e., C</a:t>
            </a:r>
            <a:r>
              <a:rPr lang="en-US" sz="2200" b="1" baseline="-25000" dirty="0">
                <a:solidFill>
                  <a:srgbClr val="000090"/>
                </a:solidFill>
                <a:latin typeface="Arial"/>
                <a:ea typeface="ＭＳ Ｐゴシック" charset="0"/>
                <a:cs typeface="Arial"/>
              </a:rPr>
              <a:t>s</a:t>
            </a:r>
            <a:r>
              <a:rPr lang="en-US" sz="2200" b="1" dirty="0">
                <a:solidFill>
                  <a:srgbClr val="000090"/>
                </a:solidFill>
                <a:latin typeface="Arial"/>
                <a:ea typeface="ＭＳ Ｐゴシック" charset="0"/>
                <a:cs typeface="Arial"/>
              </a:rPr>
              <a:t> ~ C)</a:t>
            </a:r>
          </a:p>
          <a:p>
            <a:pPr marL="342900" indent="-342900" defTabSz="456633">
              <a:spcBef>
                <a:spcPts val="600"/>
              </a:spcBef>
              <a:buClr>
                <a:schemeClr val="tx1"/>
              </a:buClr>
              <a:buFont typeface="Wingdings" charset="2"/>
              <a:buChar char="q"/>
            </a:pPr>
            <a:endParaRPr lang="en-US" sz="2200" b="1" dirty="0">
              <a:solidFill>
                <a:srgbClr val="000090"/>
              </a:solidFill>
              <a:latin typeface="Arial"/>
              <a:ea typeface="ＭＳ Ｐゴシック" charset="0"/>
              <a:cs typeface="Arial"/>
            </a:endParaRPr>
          </a:p>
        </p:txBody>
      </p:sp>
      <p:grpSp>
        <p:nvGrpSpPr>
          <p:cNvPr id="6" name="Group 5"/>
          <p:cNvGrpSpPr/>
          <p:nvPr/>
        </p:nvGrpSpPr>
        <p:grpSpPr>
          <a:xfrm>
            <a:off x="572766" y="3903712"/>
            <a:ext cx="7512046" cy="1271521"/>
            <a:chOff x="504678" y="2818280"/>
            <a:chExt cx="7994799" cy="1136930"/>
          </a:xfrm>
        </p:grpSpPr>
        <p:grpSp>
          <p:nvGrpSpPr>
            <p:cNvPr id="7" name="Group 6"/>
            <p:cNvGrpSpPr/>
            <p:nvPr/>
          </p:nvGrpSpPr>
          <p:grpSpPr>
            <a:xfrm>
              <a:off x="504678" y="3091676"/>
              <a:ext cx="7994799" cy="863534"/>
              <a:chOff x="504678" y="2807572"/>
              <a:chExt cx="7994799" cy="863534"/>
            </a:xfrm>
          </p:grpSpPr>
          <p:grpSp>
            <p:nvGrpSpPr>
              <p:cNvPr id="12" name="Group 11"/>
              <p:cNvGrpSpPr/>
              <p:nvPr/>
            </p:nvGrpSpPr>
            <p:grpSpPr>
              <a:xfrm>
                <a:off x="504678" y="2807572"/>
                <a:ext cx="7994799" cy="499456"/>
                <a:chOff x="290480" y="3317226"/>
                <a:chExt cx="7994799" cy="499456"/>
              </a:xfrm>
            </p:grpSpPr>
            <p:cxnSp>
              <p:nvCxnSpPr>
                <p:cNvPr id="14" name="Straight Connector 13"/>
                <p:cNvCxnSpPr/>
                <p:nvPr/>
              </p:nvCxnSpPr>
              <p:spPr>
                <a:xfrm flipV="1">
                  <a:off x="1507394" y="3702497"/>
                  <a:ext cx="5800657" cy="31114"/>
                </a:xfrm>
                <a:prstGeom prst="line">
                  <a:avLst/>
                </a:prstGeom>
                <a:ln w="50800"/>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290480" y="3317226"/>
                  <a:ext cx="7994799" cy="499456"/>
                  <a:chOff x="290480" y="3317226"/>
                  <a:chExt cx="7994799" cy="499456"/>
                </a:xfrm>
              </p:grpSpPr>
              <p:sp>
                <p:nvSpPr>
                  <p:cNvPr id="16" name="Oval 15"/>
                  <p:cNvSpPr/>
                  <p:nvPr/>
                </p:nvSpPr>
                <p:spPr>
                  <a:xfrm>
                    <a:off x="7195509" y="3628654"/>
                    <a:ext cx="216429" cy="1788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1342401" y="3637882"/>
                    <a:ext cx="197147" cy="178800"/>
                  </a:xfrm>
                  <a:prstGeom prst="ellipse">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222108" y="3631287"/>
                    <a:ext cx="197147" cy="17616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90480" y="3353629"/>
                    <a:ext cx="2139177" cy="430887"/>
                  </a:xfrm>
                  <a:prstGeom prst="rect">
                    <a:avLst/>
                  </a:prstGeom>
                  <a:noFill/>
                </p:spPr>
                <p:txBody>
                  <a:bodyPr wrap="none" rtlCol="0">
                    <a:spAutoFit/>
                  </a:bodyPr>
                  <a:lstStyle/>
                  <a:p>
                    <a:r>
                      <a:rPr lang="en-US" sz="2200" b="1" dirty="0">
                        <a:solidFill>
                          <a:srgbClr val="0000FF"/>
                        </a:solidFill>
                        <a:latin typeface="Arial"/>
                        <a:cs typeface="Arial"/>
                      </a:rPr>
                      <a:t>T</a:t>
                    </a:r>
                    <a:r>
                      <a:rPr lang="en-US" sz="2200" b="1" baseline="-25000" dirty="0">
                        <a:solidFill>
                          <a:srgbClr val="0000FF"/>
                        </a:solidFill>
                        <a:latin typeface="Arial"/>
                        <a:cs typeface="Arial"/>
                      </a:rPr>
                      <a:t>1</a:t>
                    </a:r>
                    <a:r>
                      <a:rPr lang="en-US" sz="2200" b="1" dirty="0">
                        <a:solidFill>
                          <a:srgbClr val="0000FF"/>
                        </a:solidFill>
                        <a:latin typeface="Arial"/>
                        <a:cs typeface="Arial"/>
                      </a:rPr>
                      <a:t>, C</a:t>
                    </a:r>
                    <a:r>
                      <a:rPr lang="en-US" sz="2200" b="1" baseline="-25000" dirty="0">
                        <a:solidFill>
                          <a:srgbClr val="0000FF"/>
                        </a:solidFill>
                        <a:latin typeface="Arial"/>
                        <a:cs typeface="Arial"/>
                      </a:rPr>
                      <a:t>s1</a:t>
                    </a:r>
                    <a:r>
                      <a:rPr lang="en-US" sz="2200" b="1" dirty="0">
                        <a:solidFill>
                          <a:srgbClr val="0000FF"/>
                        </a:solidFill>
                        <a:latin typeface="Arial"/>
                        <a:cs typeface="Arial"/>
                      </a:rPr>
                      <a:t>, C</a:t>
                    </a:r>
                    <a:r>
                      <a:rPr lang="en-US" sz="2200" b="1" baseline="-25000" dirty="0">
                        <a:solidFill>
                          <a:srgbClr val="0000FF"/>
                        </a:solidFill>
                        <a:latin typeface="Arial"/>
                        <a:cs typeface="Arial"/>
                      </a:rPr>
                      <a:t>1</a:t>
                    </a:r>
                    <a:r>
                      <a:rPr lang="en-US" sz="2200" b="1" dirty="0">
                        <a:solidFill>
                          <a:srgbClr val="0000FF"/>
                        </a:solidFill>
                        <a:latin typeface="Arial"/>
                        <a:cs typeface="Arial"/>
                      </a:rPr>
                      <a:t>(</a:t>
                    </a:r>
                    <a:r>
                      <a:rPr lang="en-US" sz="2200" b="1" dirty="0" err="1">
                        <a:solidFill>
                          <a:srgbClr val="0000FF"/>
                        </a:solidFill>
                        <a:latin typeface="Arial"/>
                        <a:cs typeface="Arial"/>
                      </a:rPr>
                      <a:t>x,y</a:t>
                    </a:r>
                    <a:r>
                      <a:rPr lang="en-US" sz="2200" b="1" dirty="0">
                        <a:solidFill>
                          <a:srgbClr val="0000FF"/>
                        </a:solidFill>
                        <a:latin typeface="Arial"/>
                        <a:cs typeface="Arial"/>
                      </a:rPr>
                      <a:t>)</a:t>
                    </a:r>
                    <a:r>
                      <a:rPr lang="en-US" sz="2200" b="1" baseline="-25000" dirty="0">
                        <a:solidFill>
                          <a:srgbClr val="0000FF"/>
                        </a:solidFill>
                        <a:latin typeface="Arial"/>
                        <a:cs typeface="Arial"/>
                      </a:rPr>
                      <a:t>       </a:t>
                    </a:r>
                  </a:p>
                </p:txBody>
              </p:sp>
              <p:sp>
                <p:nvSpPr>
                  <p:cNvPr id="20" name="TextBox 19"/>
                  <p:cNvSpPr txBox="1"/>
                  <p:nvPr/>
                </p:nvSpPr>
                <p:spPr>
                  <a:xfrm>
                    <a:off x="6146102" y="3317226"/>
                    <a:ext cx="2139177" cy="430887"/>
                  </a:xfrm>
                  <a:prstGeom prst="rect">
                    <a:avLst/>
                  </a:prstGeom>
                  <a:noFill/>
                </p:spPr>
                <p:txBody>
                  <a:bodyPr wrap="none" rtlCol="0">
                    <a:spAutoFit/>
                  </a:bodyPr>
                  <a:lstStyle/>
                  <a:p>
                    <a:r>
                      <a:rPr lang="en-US" sz="2200" b="1" dirty="0">
                        <a:solidFill>
                          <a:srgbClr val="0000FF"/>
                        </a:solidFill>
                        <a:latin typeface="Arial"/>
                        <a:cs typeface="Arial"/>
                      </a:rPr>
                      <a:t>T</a:t>
                    </a:r>
                    <a:r>
                      <a:rPr lang="en-US" sz="2200" b="1" baseline="-25000" dirty="0">
                        <a:solidFill>
                          <a:srgbClr val="0000FF"/>
                        </a:solidFill>
                        <a:latin typeface="Arial"/>
                        <a:cs typeface="Arial"/>
                      </a:rPr>
                      <a:t>2</a:t>
                    </a:r>
                    <a:r>
                      <a:rPr lang="en-US" sz="2200" b="1" dirty="0">
                        <a:solidFill>
                          <a:srgbClr val="0000FF"/>
                        </a:solidFill>
                        <a:latin typeface="Arial"/>
                        <a:cs typeface="Arial"/>
                      </a:rPr>
                      <a:t>, C</a:t>
                    </a:r>
                    <a:r>
                      <a:rPr lang="en-US" sz="2200" b="1" baseline="-25000" dirty="0">
                        <a:solidFill>
                          <a:srgbClr val="0000FF"/>
                        </a:solidFill>
                        <a:latin typeface="Arial"/>
                        <a:cs typeface="Arial"/>
                      </a:rPr>
                      <a:t>s2</a:t>
                    </a:r>
                    <a:r>
                      <a:rPr lang="en-US" sz="2200" b="1" dirty="0">
                        <a:solidFill>
                          <a:srgbClr val="0000FF"/>
                        </a:solidFill>
                        <a:latin typeface="Arial"/>
                        <a:cs typeface="Arial"/>
                      </a:rPr>
                      <a:t>, C</a:t>
                    </a:r>
                    <a:r>
                      <a:rPr lang="en-US" sz="2200" b="1" baseline="-25000" dirty="0">
                        <a:solidFill>
                          <a:srgbClr val="0000FF"/>
                        </a:solidFill>
                        <a:latin typeface="Arial"/>
                        <a:cs typeface="Arial"/>
                      </a:rPr>
                      <a:t>2</a:t>
                    </a:r>
                    <a:r>
                      <a:rPr lang="en-US" sz="2200" b="1" dirty="0">
                        <a:solidFill>
                          <a:srgbClr val="0000FF"/>
                        </a:solidFill>
                        <a:latin typeface="Arial"/>
                        <a:cs typeface="Arial"/>
                      </a:rPr>
                      <a:t>(</a:t>
                    </a:r>
                    <a:r>
                      <a:rPr lang="en-US" sz="2200" b="1" dirty="0" err="1">
                        <a:solidFill>
                          <a:srgbClr val="0000FF"/>
                        </a:solidFill>
                        <a:latin typeface="Arial"/>
                        <a:cs typeface="Arial"/>
                      </a:rPr>
                      <a:t>x,y</a:t>
                    </a:r>
                    <a:r>
                      <a:rPr lang="en-US" sz="2200" b="1" dirty="0">
                        <a:solidFill>
                          <a:srgbClr val="0000FF"/>
                        </a:solidFill>
                        <a:latin typeface="Arial"/>
                        <a:cs typeface="Arial"/>
                      </a:rPr>
                      <a:t>)</a:t>
                    </a:r>
                    <a:r>
                      <a:rPr lang="en-US" sz="2200" b="1" baseline="-25000" dirty="0">
                        <a:solidFill>
                          <a:srgbClr val="0000FF"/>
                        </a:solidFill>
                        <a:latin typeface="Arial"/>
                        <a:cs typeface="Arial"/>
                      </a:rPr>
                      <a:t>       </a:t>
                    </a:r>
                  </a:p>
                </p:txBody>
              </p:sp>
              <p:sp>
                <p:nvSpPr>
                  <p:cNvPr id="21" name="TextBox 20"/>
                  <p:cNvSpPr txBox="1"/>
                  <p:nvPr/>
                </p:nvSpPr>
                <p:spPr>
                  <a:xfrm>
                    <a:off x="3261322" y="3338817"/>
                    <a:ext cx="2413637" cy="430887"/>
                  </a:xfrm>
                  <a:prstGeom prst="rect">
                    <a:avLst/>
                  </a:prstGeom>
                  <a:noFill/>
                </p:spPr>
                <p:txBody>
                  <a:bodyPr wrap="none" rtlCol="0">
                    <a:spAutoFit/>
                  </a:bodyPr>
                  <a:lstStyle/>
                  <a:p>
                    <a:r>
                      <a:rPr lang="en-US" sz="2200" b="1" dirty="0">
                        <a:solidFill>
                          <a:srgbClr val="FF0000"/>
                        </a:solidFill>
                        <a:latin typeface="Arial"/>
                        <a:cs typeface="Arial"/>
                      </a:rPr>
                      <a:t>T</a:t>
                    </a:r>
                    <a:r>
                      <a:rPr lang="en-US" sz="2200" b="1" baseline="-25000" dirty="0">
                        <a:solidFill>
                          <a:srgbClr val="FF0000"/>
                        </a:solidFill>
                        <a:latin typeface="Arial"/>
                        <a:cs typeface="Arial"/>
                      </a:rPr>
                      <a:t>3</a:t>
                    </a:r>
                    <a:r>
                      <a:rPr lang="en-US" sz="2200" b="1" dirty="0">
                        <a:solidFill>
                          <a:srgbClr val="FF0000"/>
                        </a:solidFill>
                        <a:latin typeface="Arial"/>
                        <a:cs typeface="Arial"/>
                      </a:rPr>
                      <a:t>, C</a:t>
                    </a:r>
                    <a:r>
                      <a:rPr lang="en-US" sz="2200" b="1" baseline="-25000" dirty="0">
                        <a:solidFill>
                          <a:srgbClr val="FF0000"/>
                        </a:solidFill>
                        <a:latin typeface="Arial"/>
                        <a:cs typeface="Arial"/>
                      </a:rPr>
                      <a:t>s3</a:t>
                    </a:r>
                    <a:r>
                      <a:rPr lang="en-US" sz="2200" b="1" dirty="0">
                        <a:solidFill>
                          <a:srgbClr val="FF0000"/>
                        </a:solidFill>
                        <a:latin typeface="Arial"/>
                        <a:cs typeface="Arial"/>
                      </a:rPr>
                      <a:t>, C</a:t>
                    </a:r>
                    <a:r>
                      <a:rPr lang="en-US" sz="2200" b="1" baseline="-25000" dirty="0">
                        <a:solidFill>
                          <a:srgbClr val="FF0000"/>
                        </a:solidFill>
                        <a:latin typeface="Arial"/>
                        <a:cs typeface="Arial"/>
                      </a:rPr>
                      <a:t>3</a:t>
                    </a:r>
                    <a:r>
                      <a:rPr lang="en-US" sz="2200" b="1" dirty="0">
                        <a:solidFill>
                          <a:srgbClr val="FF0000"/>
                        </a:solidFill>
                        <a:latin typeface="Arial"/>
                        <a:cs typeface="Arial"/>
                      </a:rPr>
                      <a:t>(</a:t>
                    </a:r>
                    <a:r>
                      <a:rPr lang="en-US" sz="2200" b="1" dirty="0" err="1">
                        <a:solidFill>
                          <a:srgbClr val="FF0000"/>
                        </a:solidFill>
                        <a:latin typeface="Arial"/>
                        <a:cs typeface="Arial"/>
                      </a:rPr>
                      <a:t>x,y</a:t>
                    </a:r>
                    <a:r>
                      <a:rPr lang="en-US" sz="2200" b="1" dirty="0">
                        <a:solidFill>
                          <a:srgbClr val="FF0000"/>
                        </a:solidFill>
                        <a:latin typeface="Arial"/>
                        <a:cs typeface="Arial"/>
                      </a:rPr>
                      <a:t>)=?</a:t>
                    </a:r>
                    <a:r>
                      <a:rPr lang="en-US" sz="2200" b="1" baseline="-25000" dirty="0">
                        <a:solidFill>
                          <a:srgbClr val="0000FF"/>
                        </a:solidFill>
                        <a:latin typeface="Arial"/>
                        <a:cs typeface="Arial"/>
                      </a:rPr>
                      <a:t>       </a:t>
                    </a:r>
                  </a:p>
                </p:txBody>
              </p:sp>
            </p:grpSp>
          </p:grpSp>
          <p:sp>
            <p:nvSpPr>
              <p:cNvPr id="13" name="TextBox 12"/>
              <p:cNvSpPr txBox="1"/>
              <p:nvPr/>
            </p:nvSpPr>
            <p:spPr>
              <a:xfrm>
                <a:off x="3566747" y="3258308"/>
                <a:ext cx="3060159" cy="412798"/>
              </a:xfrm>
              <a:prstGeom prst="rect">
                <a:avLst/>
              </a:prstGeom>
              <a:noFill/>
            </p:spPr>
            <p:txBody>
              <a:bodyPr wrap="square" rtlCol="0">
                <a:spAutoFit/>
              </a:bodyPr>
              <a:lstStyle/>
              <a:p>
                <a:r>
                  <a:rPr lang="en-US" sz="2400" dirty="0">
                    <a:solidFill>
                      <a:srgbClr val="008000"/>
                    </a:solidFill>
                    <a:sym typeface="Wingdings"/>
                  </a:rPr>
                  <a:t> </a:t>
                </a:r>
                <a:r>
                  <a:rPr lang="en-US" sz="2400" b="1" dirty="0">
                    <a:solidFill>
                      <a:srgbClr val="008000"/>
                    </a:solidFill>
                    <a:sym typeface="Wingdings"/>
                  </a:rPr>
                  <a:t>Increasing T or C</a:t>
                </a:r>
                <a:r>
                  <a:rPr lang="en-US" sz="2400" b="1" baseline="-25000" dirty="0">
                    <a:solidFill>
                      <a:srgbClr val="008000"/>
                    </a:solidFill>
                    <a:sym typeface="Wingdings"/>
                  </a:rPr>
                  <a:t>s</a:t>
                </a:r>
                <a:endParaRPr lang="en-US" sz="2400" b="1" baseline="-25000" dirty="0">
                  <a:solidFill>
                    <a:srgbClr val="008000"/>
                  </a:solidFill>
                </a:endParaRPr>
              </a:p>
            </p:txBody>
          </p:sp>
        </p:grpSp>
        <p:sp>
          <p:nvSpPr>
            <p:cNvPr id="8" name="TextBox 7"/>
            <p:cNvSpPr txBox="1"/>
            <p:nvPr/>
          </p:nvSpPr>
          <p:spPr>
            <a:xfrm>
              <a:off x="934336" y="2836735"/>
              <a:ext cx="1114890" cy="461665"/>
            </a:xfrm>
            <a:prstGeom prst="rect">
              <a:avLst/>
            </a:prstGeom>
            <a:noFill/>
          </p:spPr>
          <p:txBody>
            <a:bodyPr wrap="square" rtlCol="0">
              <a:spAutoFit/>
            </a:bodyPr>
            <a:lstStyle/>
            <a:p>
              <a:r>
                <a:rPr lang="en-US" sz="2400" b="1" dirty="0">
                  <a:solidFill>
                    <a:srgbClr val="0000FF"/>
                  </a:solidFill>
                </a:rPr>
                <a:t>Dark 1</a:t>
              </a:r>
            </a:p>
          </p:txBody>
        </p:sp>
        <p:sp>
          <p:nvSpPr>
            <p:cNvPr id="9" name="TextBox 8"/>
            <p:cNvSpPr txBox="1"/>
            <p:nvPr/>
          </p:nvSpPr>
          <p:spPr>
            <a:xfrm>
              <a:off x="6734378" y="2818284"/>
              <a:ext cx="1114890" cy="461665"/>
            </a:xfrm>
            <a:prstGeom prst="rect">
              <a:avLst/>
            </a:prstGeom>
            <a:noFill/>
          </p:spPr>
          <p:txBody>
            <a:bodyPr wrap="square" rtlCol="0">
              <a:spAutoFit/>
            </a:bodyPr>
            <a:lstStyle/>
            <a:p>
              <a:r>
                <a:rPr lang="en-US" sz="2400" b="1" dirty="0">
                  <a:solidFill>
                    <a:srgbClr val="0000FF"/>
                  </a:solidFill>
                </a:rPr>
                <a:t>Dark 2</a:t>
              </a:r>
            </a:p>
          </p:txBody>
        </p:sp>
        <p:sp>
          <p:nvSpPr>
            <p:cNvPr id="11" name="TextBox 10"/>
            <p:cNvSpPr txBox="1"/>
            <p:nvPr/>
          </p:nvSpPr>
          <p:spPr>
            <a:xfrm>
              <a:off x="3825372" y="2818280"/>
              <a:ext cx="1813149" cy="461665"/>
            </a:xfrm>
            <a:prstGeom prst="rect">
              <a:avLst/>
            </a:prstGeom>
            <a:noFill/>
          </p:spPr>
          <p:txBody>
            <a:bodyPr wrap="square" rtlCol="0">
              <a:spAutoFit/>
            </a:bodyPr>
            <a:lstStyle/>
            <a:p>
              <a:r>
                <a:rPr lang="en-US" sz="2400" b="1" dirty="0">
                  <a:solidFill>
                    <a:srgbClr val="FF0000"/>
                  </a:solidFill>
                </a:rPr>
                <a:t>Radiance</a:t>
              </a:r>
            </a:p>
          </p:txBody>
        </p:sp>
      </p:grpSp>
      <p:sp>
        <p:nvSpPr>
          <p:cNvPr id="22" name="TextBox 21"/>
          <p:cNvSpPr txBox="1"/>
          <p:nvPr/>
        </p:nvSpPr>
        <p:spPr>
          <a:xfrm>
            <a:off x="120939" y="5090392"/>
            <a:ext cx="9088152" cy="707886"/>
          </a:xfrm>
          <a:prstGeom prst="rect">
            <a:avLst/>
          </a:prstGeom>
          <a:noFill/>
        </p:spPr>
        <p:txBody>
          <a:bodyPr wrap="square" rtlCol="0">
            <a:spAutoFit/>
          </a:bodyPr>
          <a:lstStyle/>
          <a:p>
            <a:r>
              <a:rPr lang="en-US" sz="2000" b="1" dirty="0">
                <a:solidFill>
                  <a:srgbClr val="0000FF"/>
                </a:solidFill>
                <a:latin typeface="Times New Roman"/>
                <a:cs typeface="Times New Roman"/>
              </a:rPr>
              <a:t>T</a:t>
            </a:r>
            <a:r>
              <a:rPr lang="en-US" sz="2000" b="1" baseline="-25000" dirty="0">
                <a:solidFill>
                  <a:srgbClr val="0000FF"/>
                </a:solidFill>
                <a:latin typeface="Times New Roman"/>
                <a:cs typeface="Times New Roman"/>
              </a:rPr>
              <a:t>:</a:t>
            </a:r>
            <a:r>
              <a:rPr lang="en-US" sz="2000" b="1" dirty="0">
                <a:solidFill>
                  <a:srgbClr val="0000FF"/>
                </a:solidFill>
                <a:latin typeface="Times New Roman"/>
                <a:cs typeface="Times New Roman"/>
              </a:rPr>
              <a:t>  Detector temperature, measured at 1 Hz</a:t>
            </a:r>
          </a:p>
          <a:p>
            <a:r>
              <a:rPr lang="en-US" sz="2000" b="1" dirty="0">
                <a:solidFill>
                  <a:srgbClr val="0000FF"/>
                </a:solidFill>
                <a:latin typeface="Times New Roman"/>
                <a:cs typeface="Times New Roman"/>
              </a:rPr>
              <a:t>C(</a:t>
            </a:r>
            <a:r>
              <a:rPr lang="en-US" sz="2000" b="1" dirty="0" err="1">
                <a:solidFill>
                  <a:srgbClr val="0000FF"/>
                </a:solidFill>
                <a:latin typeface="Times New Roman"/>
                <a:cs typeface="Times New Roman"/>
              </a:rPr>
              <a:t>x,y</a:t>
            </a:r>
            <a:r>
              <a:rPr lang="en-US" sz="2000" b="1" dirty="0">
                <a:solidFill>
                  <a:srgbClr val="0000FF"/>
                </a:solidFill>
                <a:latin typeface="Times New Roman"/>
                <a:cs typeface="Times New Roman"/>
              </a:rPr>
              <a:t>): active image region DC (only available during dark calibration)</a:t>
            </a:r>
            <a:endParaRPr lang="en-US" sz="2000" b="1" dirty="0">
              <a:latin typeface="Times New Roman"/>
              <a:cs typeface="Times New Roman"/>
            </a:endParaRPr>
          </a:p>
        </p:txBody>
      </p:sp>
      <p:graphicFrame>
        <p:nvGraphicFramePr>
          <p:cNvPr id="23" name="Object 22"/>
          <p:cNvGraphicFramePr>
            <a:graphicFrameLocks noChangeAspect="1"/>
          </p:cNvGraphicFramePr>
          <p:nvPr>
            <p:extLst/>
          </p:nvPr>
        </p:nvGraphicFramePr>
        <p:xfrm>
          <a:off x="404934" y="5835634"/>
          <a:ext cx="8094596" cy="893439"/>
        </p:xfrm>
        <a:graphic>
          <a:graphicData uri="http://schemas.openxmlformats.org/presentationml/2006/ole">
            <mc:AlternateContent xmlns:mc="http://schemas.openxmlformats.org/markup-compatibility/2006">
              <mc:Choice xmlns:v="urn:schemas-microsoft-com:vml" Requires="v">
                <p:oleObj spid="_x0000_s1241" name="Equation" r:id="rId4" imgW="3530600" imgH="444500" progId="Equation.3">
                  <p:embed/>
                </p:oleObj>
              </mc:Choice>
              <mc:Fallback>
                <p:oleObj name="Equation" r:id="rId4" imgW="3530600" imgH="444500" progId="Equation.3">
                  <p:embed/>
                  <p:pic>
                    <p:nvPicPr>
                      <p:cNvPr id="0" name=""/>
                      <p:cNvPicPr/>
                      <p:nvPr/>
                    </p:nvPicPr>
                    <p:blipFill>
                      <a:blip r:embed="rId5"/>
                      <a:stretch>
                        <a:fillRect/>
                      </a:stretch>
                    </p:blipFill>
                    <p:spPr>
                      <a:xfrm>
                        <a:off x="404934" y="5835634"/>
                        <a:ext cx="8094596" cy="893439"/>
                      </a:xfrm>
                      <a:prstGeom prst="rect">
                        <a:avLst/>
                      </a:prstGeom>
                    </p:spPr>
                  </p:pic>
                </p:oleObj>
              </mc:Fallback>
            </mc:AlternateContent>
          </a:graphicData>
        </a:graphic>
      </p:graphicFrame>
    </p:spTree>
    <p:extLst>
      <p:ext uri="{BB962C8B-B14F-4D97-AF65-F5344CB8AC3E}">
        <p14:creationId xmlns:p14="http://schemas.microsoft.com/office/powerpoint/2010/main" val="1732492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Stray Light Correction</a:t>
            </a:r>
          </a:p>
        </p:txBody>
      </p:sp>
      <p:pic>
        <p:nvPicPr>
          <p:cNvPr id="24" name="Content Placeholder 6"/>
          <p:cNvPicPr>
            <a:picLocks noChangeAspect="1"/>
          </p:cNvPicPr>
          <p:nvPr/>
        </p:nvPicPr>
        <p:blipFill rotWithShape="1">
          <a:blip r:embed="rId3">
            <a:extLst>
              <a:ext uri="{28A0092B-C50C-407E-A947-70E740481C1C}">
                <a14:useLocalDpi xmlns:a14="http://schemas.microsoft.com/office/drawing/2010/main" val="0"/>
              </a:ext>
            </a:extLst>
          </a:blip>
          <a:srcRect l="11575" t="16569" r="14670" b="13569"/>
          <a:stretch/>
        </p:blipFill>
        <p:spPr>
          <a:xfrm>
            <a:off x="-33128" y="3160970"/>
            <a:ext cx="3106426" cy="3697030"/>
          </a:xfrm>
          <a:prstGeom prst="rect">
            <a:avLst/>
          </a:prstGeom>
        </p:spPr>
      </p:pic>
      <p:sp>
        <p:nvSpPr>
          <p:cNvPr id="5" name="TextBox 4"/>
          <p:cNvSpPr txBox="1"/>
          <p:nvPr/>
        </p:nvSpPr>
        <p:spPr>
          <a:xfrm>
            <a:off x="-33128" y="1029582"/>
            <a:ext cx="9405727" cy="2523768"/>
          </a:xfrm>
          <a:prstGeom prst="rect">
            <a:avLst/>
          </a:prstGeom>
          <a:noFill/>
        </p:spPr>
        <p:txBody>
          <a:bodyPr wrap="square" rtlCol="0">
            <a:spAutoFit/>
          </a:bodyPr>
          <a:lstStyle/>
          <a:p>
            <a:pPr indent="274320" defTabSz="456633">
              <a:buClr>
                <a:schemeClr val="tx1"/>
              </a:buClr>
              <a:buFont typeface="Wingdings" charset="2"/>
              <a:buChar char="q"/>
            </a:pPr>
            <a:r>
              <a:rPr lang="en-US" sz="2200" b="1" dirty="0">
                <a:solidFill>
                  <a:srgbClr val="000090"/>
                </a:solidFill>
                <a:latin typeface="Arial"/>
                <a:ea typeface="ＭＳ Ｐゴシック" charset="0"/>
                <a:cs typeface="Arial"/>
              </a:rPr>
              <a:t>2-D Point Spread Functions (PSF) at selected </a:t>
            </a:r>
            <a:r>
              <a:rPr lang="en-US" sz="2200" b="1" dirty="0" err="1">
                <a:solidFill>
                  <a:srgbClr val="000090"/>
                </a:solidFill>
                <a:latin typeface="Arial"/>
                <a:ea typeface="ＭＳ Ｐゴシック" charset="0"/>
                <a:cs typeface="Arial"/>
              </a:rPr>
              <a:t>λ</a:t>
            </a:r>
            <a:r>
              <a:rPr lang="en-US" sz="2200" b="1" dirty="0">
                <a:solidFill>
                  <a:srgbClr val="000090"/>
                </a:solidFill>
                <a:latin typeface="Arial"/>
                <a:ea typeface="ＭＳ Ｐゴシック" charset="0"/>
                <a:cs typeface="Arial"/>
              </a:rPr>
              <a:t> and N/S positions interpolated to every pixel</a:t>
            </a:r>
          </a:p>
          <a:p>
            <a:pPr lvl="1" indent="-182880" defTabSz="456633">
              <a:buClr>
                <a:schemeClr val="tx1"/>
              </a:buClr>
              <a:buFont typeface="Wingdings" charset="2"/>
              <a:buChar char="Ø"/>
            </a:pPr>
            <a:r>
              <a:rPr lang="en-US" sz="2000" b="1" dirty="0">
                <a:solidFill>
                  <a:srgbClr val="0000FF"/>
                </a:solidFill>
                <a:latin typeface="Arial"/>
                <a:ea typeface="ＭＳ Ｐゴシック" charset="0"/>
                <a:cs typeface="Arial"/>
              </a:rPr>
              <a:t>Using the wings as core is included in the instrument slit function</a:t>
            </a:r>
          </a:p>
          <a:p>
            <a:pPr lvl="1" indent="-182880" defTabSz="456633">
              <a:buClr>
                <a:schemeClr val="tx1"/>
              </a:buClr>
              <a:buFont typeface="Wingdings" charset="2"/>
              <a:buChar char="Ø"/>
            </a:pPr>
            <a:r>
              <a:rPr lang="en-US" sz="2000" b="1" dirty="0">
                <a:solidFill>
                  <a:srgbClr val="0000FF"/>
                </a:solidFill>
                <a:latin typeface="Arial"/>
                <a:ea typeface="ＭＳ Ｐゴシック" charset="0"/>
                <a:cs typeface="Arial"/>
              </a:rPr>
              <a:t>Use iterative Richardson-Lucy de-convolution (Fish et al., 1995, JOSA)</a:t>
            </a:r>
          </a:p>
          <a:p>
            <a:pPr lvl="1" indent="-182880" defTabSz="456633">
              <a:buClr>
                <a:schemeClr val="tx1"/>
              </a:buClr>
              <a:buFont typeface="Wingdings" charset="2"/>
              <a:buChar char="Ø"/>
            </a:pPr>
            <a:r>
              <a:rPr lang="en-US" sz="2000" b="1" dirty="0">
                <a:solidFill>
                  <a:srgbClr val="0000FF"/>
                </a:solidFill>
                <a:latin typeface="Arial"/>
                <a:ea typeface="ＭＳ Ｐゴシック" charset="0"/>
                <a:cs typeface="Arial"/>
              </a:rPr>
              <a:t>Account for out of band (OOB) and out of field (OOF) stray light</a:t>
            </a:r>
          </a:p>
          <a:p>
            <a:pPr marL="342900" indent="-342900" defTabSz="456633">
              <a:spcBef>
                <a:spcPts val="600"/>
              </a:spcBef>
              <a:buClr>
                <a:schemeClr val="tx1"/>
              </a:buClr>
              <a:buFont typeface="Wingdings" charset="2"/>
              <a:buChar char="q"/>
            </a:pPr>
            <a:endParaRPr lang="en-US" sz="2200" b="1" dirty="0">
              <a:solidFill>
                <a:srgbClr val="000090"/>
              </a:solidFill>
              <a:latin typeface="Arial"/>
              <a:ea typeface="ＭＳ Ｐゴシック" charset="0"/>
              <a:cs typeface="Arial"/>
            </a:endParaRPr>
          </a:p>
          <a:p>
            <a:pPr marL="342900" indent="-342900" defTabSz="456633">
              <a:spcBef>
                <a:spcPts val="600"/>
              </a:spcBef>
              <a:buClr>
                <a:schemeClr val="tx1"/>
              </a:buClr>
              <a:buFont typeface="Wingdings" charset="2"/>
              <a:buChar char="q"/>
            </a:pPr>
            <a:endParaRPr lang="en-US" sz="2200" b="1" dirty="0">
              <a:solidFill>
                <a:srgbClr val="000090"/>
              </a:solidFill>
              <a:latin typeface="Arial"/>
              <a:ea typeface="ＭＳ Ｐゴシック" charset="0"/>
              <a:cs typeface="Arial"/>
            </a:endParaRPr>
          </a:p>
        </p:txBody>
      </p:sp>
      <p:sp>
        <p:nvSpPr>
          <p:cNvPr id="2" name="TextBox 1"/>
          <p:cNvSpPr txBox="1"/>
          <p:nvPr/>
        </p:nvSpPr>
        <p:spPr>
          <a:xfrm>
            <a:off x="22086" y="2680284"/>
            <a:ext cx="3156857" cy="646331"/>
          </a:xfrm>
          <a:prstGeom prst="rect">
            <a:avLst/>
          </a:prstGeom>
          <a:noFill/>
        </p:spPr>
        <p:txBody>
          <a:bodyPr wrap="square" rtlCol="0">
            <a:spAutoFit/>
          </a:bodyPr>
          <a:lstStyle/>
          <a:p>
            <a:r>
              <a:rPr lang="en-US" dirty="0"/>
              <a:t>1-D (spectral) PSF interpolated to every spectral pixel</a:t>
            </a:r>
          </a:p>
        </p:txBody>
      </p:sp>
      <p:pic>
        <p:nvPicPr>
          <p:cNvPr id="3" name="Picture 2" descr="comp_SLcorr_niter1-4_updated1.png"/>
          <p:cNvPicPr>
            <a:picLocks noChangeAspect="1"/>
          </p:cNvPicPr>
          <p:nvPr/>
        </p:nvPicPr>
        <p:blipFill rotWithShape="1">
          <a:blip r:embed="rId4">
            <a:extLst>
              <a:ext uri="{28A0092B-C50C-407E-A947-70E740481C1C}">
                <a14:useLocalDpi xmlns:a14="http://schemas.microsoft.com/office/drawing/2010/main" val="0"/>
              </a:ext>
            </a:extLst>
          </a:blip>
          <a:srcRect l="26632" t="32899" r="30996" b="28989"/>
          <a:stretch/>
        </p:blipFill>
        <p:spPr>
          <a:xfrm>
            <a:off x="3673077" y="3423976"/>
            <a:ext cx="4940836" cy="3434024"/>
          </a:xfrm>
          <a:prstGeom prst="rect">
            <a:avLst/>
          </a:prstGeom>
        </p:spPr>
      </p:pic>
      <p:pic>
        <p:nvPicPr>
          <p:cNvPr id="7" name="Picture 6"/>
          <p:cNvPicPr>
            <a:picLocks noChangeAspect="1"/>
          </p:cNvPicPr>
          <p:nvPr/>
        </p:nvPicPr>
        <p:blipFill>
          <a:blip r:embed="rId5"/>
          <a:stretch>
            <a:fillRect/>
          </a:stretch>
        </p:blipFill>
        <p:spPr>
          <a:xfrm>
            <a:off x="4247336" y="2647155"/>
            <a:ext cx="3924221" cy="838356"/>
          </a:xfrm>
          <a:prstGeom prst="rect">
            <a:avLst/>
          </a:prstGeom>
        </p:spPr>
      </p:pic>
    </p:spTree>
    <p:extLst>
      <p:ext uri="{BB962C8B-B14F-4D97-AF65-F5344CB8AC3E}">
        <p14:creationId xmlns:p14="http://schemas.microsoft.com/office/powerpoint/2010/main" val="17014612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Stray Light Correction</a:t>
            </a:r>
          </a:p>
        </p:txBody>
      </p:sp>
      <p:sp>
        <p:nvSpPr>
          <p:cNvPr id="5" name="TextBox 4"/>
          <p:cNvSpPr txBox="1"/>
          <p:nvPr/>
        </p:nvSpPr>
        <p:spPr>
          <a:xfrm>
            <a:off x="154609" y="1029582"/>
            <a:ext cx="8801652" cy="4801314"/>
          </a:xfrm>
          <a:prstGeom prst="rect">
            <a:avLst/>
          </a:prstGeom>
          <a:noFill/>
        </p:spPr>
        <p:txBody>
          <a:bodyPr wrap="square" rtlCol="0">
            <a:spAutoFit/>
          </a:bodyPr>
          <a:lstStyle/>
          <a:p>
            <a:pPr indent="274320" defTabSz="456633">
              <a:buClr>
                <a:schemeClr val="tx1"/>
              </a:buClr>
              <a:buFont typeface="Wingdings" charset="2"/>
              <a:buChar char="q"/>
            </a:pPr>
            <a:r>
              <a:rPr lang="en-US" sz="2400" b="1" dirty="0">
                <a:solidFill>
                  <a:srgbClr val="000090"/>
                </a:solidFill>
                <a:latin typeface="Arial"/>
                <a:ea typeface="ＭＳ Ｐゴシック" charset="0"/>
                <a:cs typeface="Arial"/>
              </a:rPr>
              <a:t> Challenge of extending 1-D to the 2-D PSF: huge matrix and memory/computational demanding</a:t>
            </a:r>
          </a:p>
          <a:p>
            <a:pPr lvl="1" indent="-182880" defTabSz="456633">
              <a:spcBef>
                <a:spcPts val="600"/>
              </a:spcBef>
              <a:buClr>
                <a:schemeClr val="tx1"/>
              </a:buClr>
              <a:buFont typeface="Wingdings" charset="2"/>
              <a:buChar char="Ø"/>
            </a:pPr>
            <a:r>
              <a:rPr lang="en-US" sz="2200" b="1" dirty="0">
                <a:solidFill>
                  <a:srgbClr val="0000FF"/>
                </a:solidFill>
                <a:latin typeface="Arial"/>
                <a:ea typeface="ＭＳ Ｐゴシック" charset="0"/>
                <a:cs typeface="Arial"/>
              </a:rPr>
              <a:t> OMI/TROPOMI/OMPS approach: Group spectral regions to blocks to reduce the matrix, which might not be able to correct for fine spectral structures. </a:t>
            </a:r>
          </a:p>
          <a:p>
            <a:pPr lvl="1" indent="-182880" defTabSz="456633">
              <a:spcBef>
                <a:spcPts val="600"/>
              </a:spcBef>
              <a:buClr>
                <a:schemeClr val="tx1"/>
              </a:buClr>
              <a:buFont typeface="Wingdings" charset="2"/>
              <a:buChar char="Ø"/>
            </a:pPr>
            <a:r>
              <a:rPr lang="en-US" sz="2200" b="1" dirty="0">
                <a:solidFill>
                  <a:srgbClr val="0000FF"/>
                </a:solidFill>
                <a:latin typeface="Arial"/>
                <a:ea typeface="ＭＳ Ｐゴシック" charset="0"/>
                <a:cs typeface="Arial"/>
              </a:rPr>
              <a:t> Use average PSF for the entire CCD by neglecting the spectral and spatial variation, use Fast Fourier Transform to speed up the calculation</a:t>
            </a:r>
          </a:p>
          <a:p>
            <a:pPr marL="274320" lvl="1" defTabSz="456633">
              <a:buClr>
                <a:schemeClr val="tx1"/>
              </a:buClr>
            </a:pPr>
            <a:endParaRPr lang="en-US" sz="2200" b="1" dirty="0">
              <a:solidFill>
                <a:srgbClr val="0000FF"/>
              </a:solidFill>
              <a:latin typeface="Arial"/>
              <a:ea typeface="ＭＳ Ｐゴシック" charset="0"/>
              <a:cs typeface="Arial"/>
            </a:endParaRPr>
          </a:p>
          <a:p>
            <a:pPr lvl="0" indent="274320" defTabSz="456633">
              <a:buClr>
                <a:prstClr val="black"/>
              </a:buClr>
              <a:buFont typeface="Wingdings" charset="2"/>
              <a:buChar char="q"/>
            </a:pPr>
            <a:r>
              <a:rPr lang="en-US" sz="2400" b="1" dirty="0">
                <a:solidFill>
                  <a:srgbClr val="000090"/>
                </a:solidFill>
                <a:latin typeface="Arial"/>
                <a:ea typeface="ＭＳ Ｐゴシック" charset="0"/>
                <a:cs typeface="Arial"/>
              </a:rPr>
              <a:t> There might have some un-</a:t>
            </a:r>
            <a:r>
              <a:rPr lang="en-US" sz="2400" b="1" dirty="0" err="1">
                <a:solidFill>
                  <a:srgbClr val="000090"/>
                </a:solidFill>
                <a:latin typeface="Arial"/>
                <a:ea typeface="ＭＳ Ｐゴシック" charset="0"/>
                <a:cs typeface="Arial"/>
              </a:rPr>
              <a:t>illumilated</a:t>
            </a:r>
            <a:r>
              <a:rPr lang="en-US" sz="2400" b="1" dirty="0">
                <a:solidFill>
                  <a:srgbClr val="000090"/>
                </a:solidFill>
                <a:latin typeface="Arial"/>
                <a:ea typeface="ＭＳ Ｐゴシック" charset="0"/>
                <a:cs typeface="Arial"/>
              </a:rPr>
              <a:t> spatial/spectral pixels that can be used to monitor OOF and OOB stray lights</a:t>
            </a:r>
          </a:p>
          <a:p>
            <a:pPr lvl="1" indent="-182880" defTabSz="456633">
              <a:buClr>
                <a:schemeClr val="tx1"/>
              </a:buClr>
              <a:buFont typeface="Wingdings" charset="2"/>
              <a:buChar char="Ø"/>
            </a:pPr>
            <a:endParaRPr lang="en-US" sz="2200" b="1" dirty="0">
              <a:solidFill>
                <a:srgbClr val="000090"/>
              </a:solidFill>
              <a:latin typeface="Arial"/>
              <a:ea typeface="ＭＳ Ｐゴシック" charset="0"/>
              <a:cs typeface="Arial"/>
            </a:endParaRPr>
          </a:p>
        </p:txBody>
      </p:sp>
    </p:spTree>
    <p:extLst>
      <p:ext uri="{BB962C8B-B14F-4D97-AF65-F5344CB8AC3E}">
        <p14:creationId xmlns:p14="http://schemas.microsoft.com/office/powerpoint/2010/main" val="20123829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Spectral Calibration</a:t>
            </a:r>
          </a:p>
        </p:txBody>
      </p:sp>
      <p:sp>
        <p:nvSpPr>
          <p:cNvPr id="5" name="TextBox 4"/>
          <p:cNvSpPr txBox="1"/>
          <p:nvPr/>
        </p:nvSpPr>
        <p:spPr>
          <a:xfrm>
            <a:off x="0" y="980266"/>
            <a:ext cx="9143999" cy="5647700"/>
          </a:xfrm>
          <a:prstGeom prst="rect">
            <a:avLst/>
          </a:prstGeom>
          <a:noFill/>
        </p:spPr>
        <p:txBody>
          <a:bodyPr wrap="square" rtlCol="0">
            <a:spAutoFit/>
          </a:bodyPr>
          <a:lstStyle/>
          <a:p>
            <a:pPr marL="342900" indent="-342900" defTabSz="456633">
              <a:spcBef>
                <a:spcPts val="600"/>
              </a:spcBef>
              <a:buClr>
                <a:schemeClr val="tx1"/>
              </a:buClr>
              <a:buFont typeface="Wingdings" charset="2"/>
              <a:buChar char="q"/>
            </a:pPr>
            <a:r>
              <a:rPr lang="en-US" sz="2200" b="1" dirty="0">
                <a:solidFill>
                  <a:srgbClr val="000090"/>
                </a:solidFill>
                <a:latin typeface="Arial"/>
                <a:ea typeface="ＭＳ Ｐゴシック" charset="0"/>
                <a:cs typeface="Arial"/>
              </a:rPr>
              <a:t>Initial wavelength registration and slit functions from pre-launch characterization</a:t>
            </a:r>
          </a:p>
          <a:p>
            <a:pPr marL="342900" lvl="1" indent="-342900" defTabSz="456633">
              <a:spcBef>
                <a:spcPts val="600"/>
              </a:spcBef>
              <a:buClr>
                <a:schemeClr val="tx1"/>
              </a:buClr>
              <a:buFont typeface="Wingdings" charset="2"/>
              <a:buChar char="q"/>
            </a:pPr>
            <a:r>
              <a:rPr lang="en-US" sz="2200" b="1" dirty="0">
                <a:solidFill>
                  <a:srgbClr val="000090"/>
                </a:solidFill>
                <a:latin typeface="Arial"/>
                <a:ea typeface="ＭＳ Ｐゴシック" charset="0"/>
                <a:cs typeface="Arial"/>
              </a:rPr>
              <a:t>Solar measurements: cross-correlation with solar </a:t>
            </a:r>
            <a:r>
              <a:rPr lang="en-US" sz="2200" b="1" dirty="0" err="1">
                <a:solidFill>
                  <a:srgbClr val="000090"/>
                </a:solidFill>
                <a:latin typeface="Arial"/>
                <a:ea typeface="ＭＳ Ｐゴシック" charset="0"/>
                <a:cs typeface="Arial"/>
              </a:rPr>
              <a:t>Fraunhofer</a:t>
            </a:r>
            <a:r>
              <a:rPr lang="en-US" sz="2200" b="1" dirty="0">
                <a:solidFill>
                  <a:srgbClr val="000090"/>
                </a:solidFill>
                <a:latin typeface="Arial"/>
                <a:ea typeface="ＭＳ Ｐゴシック" charset="0"/>
                <a:cs typeface="Arial"/>
              </a:rPr>
              <a:t> lines to update the slit functions and perform wavelength calibration </a:t>
            </a:r>
            <a:r>
              <a:rPr lang="en-US" sz="2200" b="1" dirty="0">
                <a:solidFill>
                  <a:srgbClr val="000090"/>
                </a:solidFill>
                <a:latin typeface="Arial"/>
                <a:ea typeface="ＭＳ Ｐゴシック" charset="0"/>
                <a:cs typeface="Arial"/>
                <a:sym typeface="Wingdings"/>
              </a:rPr>
              <a:t> </a:t>
            </a:r>
            <a:r>
              <a:rPr lang="en-US" sz="2200" b="1" dirty="0">
                <a:solidFill>
                  <a:srgbClr val="0000FF"/>
                </a:solidFill>
                <a:latin typeface="Arial"/>
                <a:ea typeface="ＭＳ Ｐゴシック" charset="0"/>
                <a:cs typeface="Arial"/>
                <a:sym typeface="Wingdings"/>
              </a:rPr>
              <a:t>derive look-up tables of wavelength shifts vs. optical bench temperature</a:t>
            </a:r>
            <a:endParaRPr lang="en-US" sz="2200" b="1" dirty="0">
              <a:solidFill>
                <a:srgbClr val="0000FF"/>
              </a:solidFill>
              <a:latin typeface="Arial"/>
              <a:ea typeface="ＭＳ Ｐゴシック" charset="0"/>
              <a:cs typeface="Arial"/>
            </a:endParaRPr>
          </a:p>
          <a:p>
            <a:pPr marL="342900" indent="-342900" defTabSz="456633">
              <a:spcBef>
                <a:spcPts val="600"/>
              </a:spcBef>
              <a:buClr>
                <a:schemeClr val="tx1"/>
              </a:buClr>
              <a:buFont typeface="Wingdings" charset="2"/>
              <a:buChar char="q"/>
            </a:pPr>
            <a:r>
              <a:rPr lang="en-US" sz="2200" b="1" dirty="0">
                <a:solidFill>
                  <a:srgbClr val="000090"/>
                </a:solidFill>
                <a:latin typeface="Arial"/>
                <a:ea typeface="ＭＳ Ｐゴシック" charset="0"/>
                <a:cs typeface="Arial"/>
              </a:rPr>
              <a:t>Radiance measurements: initialize with solar wavelengths after correcting for Doppler shift and temperature-induced changes</a:t>
            </a:r>
          </a:p>
          <a:p>
            <a:pPr marL="800100" lvl="1" indent="-342900" defTabSz="456633">
              <a:spcBef>
                <a:spcPts val="600"/>
              </a:spcBef>
              <a:buClr>
                <a:schemeClr val="tx1"/>
              </a:buClr>
              <a:buFont typeface="Wingdings" charset="2"/>
              <a:buChar char="Ø"/>
            </a:pPr>
            <a:r>
              <a:rPr lang="en-US" sz="2000" b="1" dirty="0">
                <a:solidFill>
                  <a:srgbClr val="0000FF"/>
                </a:solidFill>
                <a:latin typeface="Arial"/>
                <a:ea typeface="ＭＳ Ｐゴシック" charset="0"/>
                <a:cs typeface="Arial"/>
              </a:rPr>
              <a:t>Cross-correlation with solar </a:t>
            </a:r>
            <a:r>
              <a:rPr lang="en-US" sz="2000" b="1" dirty="0" err="1">
                <a:solidFill>
                  <a:srgbClr val="0000FF"/>
                </a:solidFill>
                <a:latin typeface="Arial"/>
                <a:ea typeface="ＭＳ Ｐゴシック" charset="0"/>
                <a:cs typeface="Arial"/>
              </a:rPr>
              <a:t>Fraunhofer</a:t>
            </a:r>
            <a:r>
              <a:rPr lang="en-US" sz="2000" b="1" dirty="0">
                <a:solidFill>
                  <a:srgbClr val="0000FF"/>
                </a:solidFill>
                <a:latin typeface="Arial"/>
                <a:ea typeface="ＭＳ Ｐゴシック" charset="0"/>
                <a:cs typeface="Arial"/>
              </a:rPr>
              <a:t> lines (including trace gases and Ring effect), </a:t>
            </a:r>
            <a:r>
              <a:rPr lang="en-US" sz="2000" b="1" dirty="0">
                <a:solidFill>
                  <a:srgbClr val="660066"/>
                </a:solidFill>
                <a:latin typeface="Arial"/>
                <a:ea typeface="ＭＳ Ｐゴシック" charset="0"/>
                <a:cs typeface="Arial"/>
              </a:rPr>
              <a:t>too time-consuming to be applied to all pixels </a:t>
            </a:r>
            <a:r>
              <a:rPr lang="en-US" sz="2000" b="1" dirty="0">
                <a:solidFill>
                  <a:srgbClr val="660066"/>
                </a:solidFill>
                <a:latin typeface="Arial"/>
                <a:ea typeface="ＭＳ Ｐゴシック" charset="0"/>
                <a:cs typeface="Arial"/>
                <a:sym typeface="Wingdings"/>
              </a:rPr>
              <a:t> Derive look up tables of wavelength shifts vs. scene inhomogeneity estimated using radiance gradient between this and adjacent pixels (</a:t>
            </a:r>
            <a:r>
              <a:rPr lang="en-US" sz="2000" b="1" dirty="0" err="1">
                <a:solidFill>
                  <a:srgbClr val="660066"/>
                </a:solidFill>
                <a:latin typeface="Arial"/>
                <a:ea typeface="ＭＳ Ｐゴシック" charset="0"/>
                <a:cs typeface="Arial"/>
                <a:sym typeface="Wingdings"/>
              </a:rPr>
              <a:t>Voors</a:t>
            </a:r>
            <a:r>
              <a:rPr lang="en-US" sz="2000" b="1" dirty="0">
                <a:solidFill>
                  <a:srgbClr val="660066"/>
                </a:solidFill>
                <a:latin typeface="Arial"/>
                <a:ea typeface="ＭＳ Ｐゴシック" charset="0"/>
                <a:cs typeface="Arial"/>
                <a:sym typeface="Wingdings"/>
              </a:rPr>
              <a:t> et al., 2006; Noel et al., 2014)</a:t>
            </a:r>
          </a:p>
          <a:p>
            <a:pPr marL="800100" lvl="1" indent="-342900" defTabSz="456633">
              <a:spcBef>
                <a:spcPts val="600"/>
              </a:spcBef>
              <a:buClr>
                <a:schemeClr val="tx1"/>
              </a:buClr>
              <a:buFont typeface="Wingdings" charset="2"/>
              <a:buChar char="Ø"/>
            </a:pPr>
            <a:r>
              <a:rPr lang="en-US" sz="2000" b="1" dirty="0">
                <a:solidFill>
                  <a:srgbClr val="0000FF"/>
                </a:solidFill>
                <a:latin typeface="Arial"/>
                <a:ea typeface="ＭＳ Ｐゴシック" charset="0"/>
                <a:cs typeface="Arial"/>
                <a:sym typeface="Wingdings"/>
              </a:rPr>
              <a:t>Use look-up tables of wavelength shift vs. scene inhomogeneity</a:t>
            </a:r>
          </a:p>
          <a:p>
            <a:pPr marL="800100" lvl="1" indent="-342900" defTabSz="456633">
              <a:spcBef>
                <a:spcPts val="600"/>
              </a:spcBef>
              <a:buClr>
                <a:schemeClr val="tx1"/>
              </a:buClr>
              <a:buFont typeface="Wingdings" charset="2"/>
              <a:buChar char="Ø"/>
            </a:pPr>
            <a:r>
              <a:rPr lang="en-US" sz="2000" b="1" dirty="0">
                <a:solidFill>
                  <a:srgbClr val="0000FF"/>
                </a:solidFill>
                <a:latin typeface="Arial"/>
                <a:ea typeface="ＭＳ Ｐゴシック" charset="0"/>
                <a:cs typeface="Arial"/>
                <a:sym typeface="Wingdings"/>
              </a:rPr>
              <a:t>Our trace gas/ozone profile algorithms typically include wavelength correction on the pixel-by-pixel basis </a:t>
            </a:r>
            <a:endParaRPr lang="en-US" sz="2000" b="1" dirty="0">
              <a:solidFill>
                <a:srgbClr val="0000FF"/>
              </a:solidFill>
              <a:latin typeface="Arial"/>
              <a:ea typeface="ＭＳ Ｐゴシック" charset="0"/>
              <a:cs typeface="Arial"/>
            </a:endParaRPr>
          </a:p>
        </p:txBody>
      </p:sp>
    </p:spTree>
    <p:extLst>
      <p:ext uri="{BB962C8B-B14F-4D97-AF65-F5344CB8AC3E}">
        <p14:creationId xmlns:p14="http://schemas.microsoft.com/office/powerpoint/2010/main" val="130533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Polarization Correction</a:t>
            </a:r>
          </a:p>
        </p:txBody>
      </p:sp>
      <p:sp>
        <p:nvSpPr>
          <p:cNvPr id="10" name="TextBox 9"/>
          <p:cNvSpPr txBox="1"/>
          <p:nvPr/>
        </p:nvSpPr>
        <p:spPr>
          <a:xfrm>
            <a:off x="-45294" y="1014184"/>
            <a:ext cx="9207893" cy="4201150"/>
          </a:xfrm>
          <a:prstGeom prst="rect">
            <a:avLst/>
          </a:prstGeom>
          <a:noFill/>
        </p:spPr>
        <p:txBody>
          <a:bodyPr wrap="square" rtlCol="0">
            <a:spAutoFit/>
          </a:bodyPr>
          <a:lstStyle/>
          <a:p>
            <a:pPr marL="342900" indent="-342900" defTabSz="456633">
              <a:spcBef>
                <a:spcPts val="600"/>
              </a:spcBef>
              <a:spcAft>
                <a:spcPts val="600"/>
              </a:spcAft>
              <a:buClr>
                <a:schemeClr val="tx1"/>
              </a:buClr>
              <a:buFont typeface="Wingdings" charset="2"/>
              <a:buChar char="q"/>
            </a:pPr>
            <a:r>
              <a:rPr lang="en-US" sz="2200" b="1" dirty="0">
                <a:solidFill>
                  <a:srgbClr val="000090"/>
                </a:solidFill>
                <a:latin typeface="Arial"/>
                <a:ea typeface="ＭＳ Ｐゴシック" charset="0"/>
                <a:cs typeface="Arial"/>
              </a:rPr>
              <a:t>TEMPO/GEMS: polarization sensitive and does not measure atmospheric state of polarization on orbit</a:t>
            </a:r>
          </a:p>
          <a:p>
            <a:pPr marL="342900" indent="-342900" defTabSz="456633">
              <a:buClr>
                <a:schemeClr val="tx1"/>
              </a:buClr>
              <a:buFont typeface="Wingdings" charset="2"/>
              <a:buChar char="q"/>
            </a:pPr>
            <a:r>
              <a:rPr lang="en-US" sz="2200" b="1" dirty="0">
                <a:solidFill>
                  <a:srgbClr val="000090"/>
                </a:solidFill>
                <a:latin typeface="Arial"/>
                <a:ea typeface="ＭＳ Ｐゴシック" charset="0"/>
                <a:cs typeface="Arial"/>
              </a:rPr>
              <a:t>Stokes I = (I, Q, U, V) can be expressed in degree of linear polarization P,  angle of polarization </a:t>
            </a:r>
            <a:r>
              <a:rPr lang="en-US" sz="2200" b="1" dirty="0" err="1">
                <a:solidFill>
                  <a:srgbClr val="000090"/>
                </a:solidFill>
                <a:latin typeface="Arial"/>
                <a:ea typeface="ＭＳ Ｐゴシック" charset="0"/>
                <a:cs typeface="Arial"/>
              </a:rPr>
              <a:t>χ</a:t>
            </a:r>
            <a:r>
              <a:rPr lang="en-US" sz="2200" b="1" dirty="0">
                <a:solidFill>
                  <a:srgbClr val="000090"/>
                </a:solidFill>
                <a:latin typeface="Arial"/>
                <a:ea typeface="ＭＳ Ｐゴシック" charset="0"/>
                <a:cs typeface="Arial"/>
              </a:rPr>
              <a:t> in the local meridian plane or x’ in the instrument reference frame (</a:t>
            </a:r>
            <a:r>
              <a:rPr lang="en-US" sz="2200" b="1" dirty="0" err="1">
                <a:solidFill>
                  <a:srgbClr val="000090"/>
                </a:solidFill>
                <a:latin typeface="Arial"/>
                <a:ea typeface="ＭＳ Ｐゴシック" charset="0"/>
                <a:cs typeface="Arial"/>
              </a:rPr>
              <a:t>θ</a:t>
            </a:r>
            <a:r>
              <a:rPr lang="en-US" sz="2200" b="1" dirty="0">
                <a:solidFill>
                  <a:srgbClr val="000090"/>
                </a:solidFill>
                <a:latin typeface="Arial"/>
                <a:ea typeface="ＭＳ Ｐゴシック" charset="0"/>
                <a:cs typeface="Arial"/>
              </a:rPr>
              <a:t>: latitude ΦΔ: longitude difference between satellite and given pixel)</a:t>
            </a:r>
          </a:p>
          <a:p>
            <a:pPr>
              <a:spcAft>
                <a:spcPts val="600"/>
              </a:spcAft>
              <a:buBlip>
                <a:blip r:embed="rId4"/>
              </a:buBlip>
            </a:pPr>
            <a:endParaRPr lang="en-US" sz="2200" b="1" dirty="0">
              <a:solidFill>
                <a:schemeClr val="accent5">
                  <a:lumMod val="75000"/>
                </a:schemeClr>
              </a:solidFill>
              <a:latin typeface="Arial"/>
              <a:cs typeface="Arial"/>
            </a:endParaRPr>
          </a:p>
          <a:p>
            <a:pPr>
              <a:spcAft>
                <a:spcPts val="600"/>
              </a:spcAft>
            </a:pPr>
            <a:endParaRPr lang="en-US" sz="2200" b="1" dirty="0">
              <a:solidFill>
                <a:schemeClr val="accent5">
                  <a:lumMod val="75000"/>
                </a:schemeClr>
              </a:solidFill>
              <a:latin typeface="Arial"/>
              <a:cs typeface="Arial"/>
            </a:endParaRPr>
          </a:p>
          <a:p>
            <a:pPr>
              <a:spcBef>
                <a:spcPts val="2400"/>
              </a:spcBef>
              <a:spcAft>
                <a:spcPts val="600"/>
              </a:spcAft>
              <a:buBlip>
                <a:blip r:embed="rId4"/>
              </a:buBlip>
            </a:pPr>
            <a:r>
              <a:rPr lang="en-US" sz="2200" b="1" dirty="0">
                <a:solidFill>
                  <a:schemeClr val="accent5">
                    <a:lumMod val="75000"/>
                  </a:schemeClr>
                </a:solidFill>
                <a:latin typeface="Arial"/>
                <a:cs typeface="Arial"/>
              </a:rPr>
              <a:t> </a:t>
            </a:r>
            <a:r>
              <a:rPr lang="en-US" sz="2200" b="1" dirty="0">
                <a:solidFill>
                  <a:srgbClr val="000090"/>
                </a:solidFill>
                <a:latin typeface="Arial"/>
                <a:ea typeface="ＭＳ Ｐゴシック" charset="0"/>
                <a:cs typeface="Arial"/>
              </a:rPr>
              <a:t>Correction to radiance (Sun and Xiong, 2007):</a:t>
            </a:r>
          </a:p>
          <a:p>
            <a:pPr>
              <a:spcBef>
                <a:spcPts val="600"/>
              </a:spcBef>
              <a:buSzPct val="100000"/>
              <a:defRPr/>
            </a:pPr>
            <a:endParaRPr lang="en-US" sz="2400" b="1" dirty="0">
              <a:solidFill>
                <a:schemeClr val="accent5">
                  <a:lumMod val="75000"/>
                </a:schemeClr>
              </a:solidFill>
              <a:latin typeface="Arial"/>
              <a:cs typeface="Arial"/>
            </a:endParaRPr>
          </a:p>
        </p:txBody>
      </p:sp>
      <p:sp>
        <p:nvSpPr>
          <p:cNvPr id="8" name="직사각형 3"/>
          <p:cNvSpPr/>
          <p:nvPr/>
        </p:nvSpPr>
        <p:spPr>
          <a:xfrm>
            <a:off x="3427669" y="4670614"/>
            <a:ext cx="5734930" cy="2068910"/>
          </a:xfrm>
          <a:prstGeom prst="rect">
            <a:avLst/>
          </a:prstGeom>
        </p:spPr>
        <p:txBody>
          <a:bodyPr wrap="none">
            <a:noAutofit/>
          </a:bodyPr>
          <a:lstStyle/>
          <a:p>
            <a:r>
              <a:rPr lang="en-US" altLang="ko-KR" sz="1400" i="1" dirty="0">
                <a:latin typeface="Arial" panose="020B0604020202020204" pitchFamily="34" charset="0"/>
                <a:ea typeface="굴림" panose="020B0600000101010101" pitchFamily="50" charset="-127"/>
                <a:cs typeface="Arial" panose="020B0604020202020204" pitchFamily="34" charset="0"/>
              </a:rPr>
              <a:t>I’</a:t>
            </a:r>
            <a:r>
              <a:rPr lang="en-US" altLang="ko-KR" sz="1400" dirty="0">
                <a:latin typeface="Arial" panose="020B0604020202020204" pitchFamily="34" charset="0"/>
                <a:ea typeface="굴림" panose="020B0600000101010101" pitchFamily="50" charset="-127"/>
                <a:cs typeface="Arial" panose="020B0604020202020204" pitchFamily="34" charset="0"/>
              </a:rPr>
              <a:t> : Intensity reaching the CCD arrays</a:t>
            </a:r>
          </a:p>
          <a:p>
            <a:r>
              <a:rPr lang="en-US" altLang="ko-KR" sz="1400" i="1" dirty="0">
                <a:latin typeface="Arial" panose="020B0604020202020204" pitchFamily="34" charset="0"/>
                <a:ea typeface="굴림" panose="020B0600000101010101" pitchFamily="50" charset="-127"/>
                <a:cs typeface="Arial" panose="020B0604020202020204" pitchFamily="34" charset="0"/>
              </a:rPr>
              <a:t>h</a:t>
            </a:r>
            <a:r>
              <a:rPr lang="en-US" altLang="ko-KR" sz="1400" dirty="0">
                <a:latin typeface="Arial" panose="020B0604020202020204" pitchFamily="34" charset="0"/>
                <a:ea typeface="굴림" panose="020B0600000101010101" pitchFamily="50" charset="-127"/>
                <a:cs typeface="Arial" panose="020B0604020202020204" pitchFamily="34" charset="0"/>
              </a:rPr>
              <a:t> : Transmittance</a:t>
            </a:r>
          </a:p>
          <a:p>
            <a:r>
              <a:rPr lang="en-US" altLang="ko-KR" sz="1400" i="1" dirty="0">
                <a:latin typeface="Arial" panose="020B0604020202020204" pitchFamily="34" charset="0"/>
                <a:ea typeface="굴림" panose="020B0600000101010101" pitchFamily="50" charset="-127"/>
                <a:cs typeface="Arial" panose="020B0604020202020204" pitchFamily="34" charset="0"/>
              </a:rPr>
              <a:t>I </a:t>
            </a:r>
            <a:r>
              <a:rPr lang="en-US" altLang="ko-KR" sz="1400" dirty="0">
                <a:latin typeface="Arial" panose="020B0604020202020204" pitchFamily="34" charset="0"/>
                <a:ea typeface="굴림" panose="020B0600000101010101" pitchFamily="50" charset="-127"/>
                <a:cs typeface="Arial" panose="020B0604020202020204" pitchFamily="34" charset="0"/>
              </a:rPr>
              <a:t>: Intensity reaching the diffuser</a:t>
            </a:r>
          </a:p>
          <a:p>
            <a:r>
              <a:rPr lang="en-US" altLang="ko-KR" sz="1400" dirty="0">
                <a:latin typeface="Arial" panose="020B0604020202020204" pitchFamily="34" charset="0"/>
                <a:ea typeface="굴림" panose="020B0600000101010101" pitchFamily="50" charset="-127"/>
                <a:cs typeface="Arial" panose="020B0604020202020204" pitchFamily="34" charset="0"/>
              </a:rPr>
              <a:t>f: instrument polarization sensitivity</a:t>
            </a:r>
          </a:p>
          <a:p>
            <a:r>
              <a:rPr lang="en-US" altLang="ko-KR" sz="1400" dirty="0">
                <a:latin typeface="Arial" panose="020B0604020202020204" pitchFamily="34" charset="0"/>
                <a:ea typeface="굴림" panose="020B0600000101010101" pitchFamily="50" charset="-127"/>
                <a:cs typeface="Arial" panose="020B0604020202020204" pitchFamily="34" charset="0"/>
              </a:rPr>
              <a:t>a : Degree of polarization</a:t>
            </a:r>
          </a:p>
          <a:p>
            <a:r>
              <a:rPr lang="en-US" altLang="ko-KR" sz="1400" dirty="0" err="1">
                <a:latin typeface="Arial" pitchFamily="34" charset="0"/>
                <a:cs typeface="Arial" pitchFamily="34" charset="0"/>
              </a:rPr>
              <a:t>Φ</a:t>
            </a:r>
            <a:r>
              <a:rPr lang="en-US" altLang="ko-KR" sz="1400" dirty="0">
                <a:latin typeface="Arial" pitchFamily="34" charset="0"/>
                <a:cs typeface="Arial" pitchFamily="34" charset="0"/>
              </a:rPr>
              <a:t> : Angle of maximum transmission</a:t>
            </a:r>
          </a:p>
          <a:p>
            <a:r>
              <a:rPr lang="en-US" altLang="ko-KR" sz="1400" dirty="0">
                <a:latin typeface="Arial" pitchFamily="34" charset="0"/>
                <a:cs typeface="Arial" pitchFamily="34" charset="0"/>
              </a:rPr>
              <a:t> </a:t>
            </a:r>
            <a:r>
              <a:rPr lang="en-US" altLang="ko-KR" sz="1400" dirty="0" err="1">
                <a:latin typeface="Arial" pitchFamily="34" charset="0"/>
                <a:cs typeface="Arial" pitchFamily="34" charset="0"/>
              </a:rPr>
              <a:t>Χ</a:t>
            </a:r>
            <a:r>
              <a:rPr lang="en-US" altLang="ko-KR" sz="1400" dirty="0">
                <a:latin typeface="Arial" pitchFamily="34" charset="0"/>
                <a:cs typeface="Arial" pitchFamily="34" charset="0"/>
              </a:rPr>
              <a:t>: Phase angle of polarization w.r.t. instrument’s reference plane</a:t>
            </a:r>
          </a:p>
          <a:p>
            <a:r>
              <a:rPr lang="en-US" altLang="ko-KR" sz="1400" dirty="0">
                <a:latin typeface="Arial" pitchFamily="34" charset="0"/>
                <a:ea typeface="굴림" panose="020B0600000101010101" pitchFamily="50" charset="-127"/>
                <a:cs typeface="Arial" pitchFamily="34" charset="0"/>
              </a:rPr>
              <a:t> I</a:t>
            </a:r>
            <a:r>
              <a:rPr lang="en-US" altLang="ko-KR" sz="1400" baseline="-25000" dirty="0">
                <a:latin typeface="Arial" pitchFamily="34" charset="0"/>
                <a:ea typeface="굴림" panose="020B0600000101010101" pitchFamily="50" charset="-127"/>
                <a:cs typeface="Arial" pitchFamily="34" charset="0"/>
              </a:rPr>
              <a:t>max</a:t>
            </a:r>
            <a:r>
              <a:rPr lang="en-US" altLang="ko-KR" sz="1400" dirty="0">
                <a:latin typeface="Arial" pitchFamily="34" charset="0"/>
                <a:ea typeface="굴림" panose="020B0600000101010101" pitchFamily="50" charset="-127"/>
                <a:cs typeface="Arial" pitchFamily="34" charset="0"/>
              </a:rPr>
              <a:t>: maximum transmission</a:t>
            </a:r>
          </a:p>
          <a:p>
            <a:r>
              <a:rPr lang="en-US" altLang="ko-KR" sz="1400" dirty="0">
                <a:latin typeface="Arial" pitchFamily="34" charset="0"/>
                <a:ea typeface="굴림" panose="020B0600000101010101" pitchFamily="50" charset="-127"/>
                <a:cs typeface="Arial" pitchFamily="34" charset="0"/>
              </a:rPr>
              <a:t> </a:t>
            </a:r>
            <a:r>
              <a:rPr lang="en-US" altLang="ko-KR" sz="1400" dirty="0" err="1">
                <a:latin typeface="Arial" pitchFamily="34" charset="0"/>
                <a:ea typeface="굴림" panose="020B0600000101010101" pitchFamily="50" charset="-127"/>
                <a:cs typeface="Arial" pitchFamily="34" charset="0"/>
              </a:rPr>
              <a:t>I</a:t>
            </a:r>
            <a:r>
              <a:rPr lang="en-US" altLang="ko-KR" sz="1400" baseline="-25000" dirty="0" err="1">
                <a:latin typeface="Arial" pitchFamily="34" charset="0"/>
                <a:ea typeface="굴림" panose="020B0600000101010101" pitchFamily="50" charset="-127"/>
                <a:cs typeface="Arial" pitchFamily="34" charset="0"/>
              </a:rPr>
              <a:t>min</a:t>
            </a:r>
            <a:r>
              <a:rPr lang="en-US" altLang="ko-KR" sz="1400" dirty="0">
                <a:latin typeface="Arial" pitchFamily="34" charset="0"/>
                <a:ea typeface="굴림" panose="020B0600000101010101" pitchFamily="50" charset="-127"/>
                <a:cs typeface="Arial" pitchFamily="34" charset="0"/>
              </a:rPr>
              <a:t>: minimum transmission (assume it’s perpendicular to I</a:t>
            </a:r>
            <a:r>
              <a:rPr lang="en-US" altLang="ko-KR" sz="1400" baseline="-25000" dirty="0">
                <a:latin typeface="Arial" pitchFamily="34" charset="0"/>
                <a:ea typeface="굴림" panose="020B0600000101010101" pitchFamily="50" charset="-127"/>
                <a:cs typeface="Arial" pitchFamily="34" charset="0"/>
              </a:rPr>
              <a:t>max</a:t>
            </a:r>
            <a:r>
              <a:rPr lang="en-US" altLang="ko-KR" sz="1400" dirty="0">
                <a:latin typeface="Arial" pitchFamily="34" charset="0"/>
                <a:ea typeface="굴림" panose="020B0600000101010101" pitchFamily="50" charset="-127"/>
                <a:cs typeface="Arial" pitchFamily="34" charset="0"/>
              </a:rPr>
              <a:t>)</a:t>
            </a:r>
          </a:p>
          <a:p>
            <a:endParaRPr lang="en-US" altLang="ko-KR" sz="1500" dirty="0">
              <a:latin typeface="Arial" pitchFamily="34" charset="0"/>
              <a:ea typeface="굴림" panose="020B0600000101010101" pitchFamily="50" charset="-127"/>
              <a:cs typeface="Arial" pitchFamily="34" charset="0"/>
            </a:endParaRPr>
          </a:p>
        </p:txBody>
      </p:sp>
      <p:graphicFrame>
        <p:nvGraphicFramePr>
          <p:cNvPr id="5" name="Object 4"/>
          <p:cNvGraphicFramePr>
            <a:graphicFrameLocks noChangeAspect="1"/>
          </p:cNvGraphicFramePr>
          <p:nvPr>
            <p:extLst/>
          </p:nvPr>
        </p:nvGraphicFramePr>
        <p:xfrm>
          <a:off x="710293" y="3228717"/>
          <a:ext cx="8143875" cy="1068387"/>
        </p:xfrm>
        <a:graphic>
          <a:graphicData uri="http://schemas.openxmlformats.org/presentationml/2006/ole">
            <mc:AlternateContent xmlns:mc="http://schemas.openxmlformats.org/markup-compatibility/2006">
              <mc:Choice xmlns:v="urn:schemas-microsoft-com:vml" Requires="v">
                <p:oleObj spid="_x0000_s3504" name="Equation" r:id="rId5" imgW="4457700" imgH="482600" progId="Equation.3">
                  <p:embed/>
                </p:oleObj>
              </mc:Choice>
              <mc:Fallback>
                <p:oleObj name="Equation" r:id="rId5" imgW="4457700" imgH="482600" progId="Equation.3">
                  <p:embed/>
                  <p:pic>
                    <p:nvPicPr>
                      <p:cNvPr id="0" name=""/>
                      <p:cNvPicPr/>
                      <p:nvPr/>
                    </p:nvPicPr>
                    <p:blipFill>
                      <a:blip r:embed="rId6"/>
                      <a:stretch>
                        <a:fillRect/>
                      </a:stretch>
                    </p:blipFill>
                    <p:spPr>
                      <a:xfrm>
                        <a:off x="710293" y="3228717"/>
                        <a:ext cx="8143875" cy="1068387"/>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84138" y="4765675"/>
          <a:ext cx="3295650" cy="2055813"/>
        </p:xfrm>
        <a:graphic>
          <a:graphicData uri="http://schemas.openxmlformats.org/presentationml/2006/ole">
            <mc:AlternateContent xmlns:mc="http://schemas.openxmlformats.org/markup-compatibility/2006">
              <mc:Choice xmlns:v="urn:schemas-microsoft-com:vml" Requires="v">
                <p:oleObj spid="_x0000_s3505" name="Equation" r:id="rId7" imgW="1752600" imgH="901700" progId="Equation.3">
                  <p:embed/>
                </p:oleObj>
              </mc:Choice>
              <mc:Fallback>
                <p:oleObj name="Equation" r:id="rId7" imgW="1752600" imgH="901700" progId="Equation.3">
                  <p:embed/>
                  <p:pic>
                    <p:nvPicPr>
                      <p:cNvPr id="0" name=""/>
                      <p:cNvPicPr/>
                      <p:nvPr/>
                    </p:nvPicPr>
                    <p:blipFill>
                      <a:blip r:embed="rId8"/>
                      <a:stretch>
                        <a:fillRect/>
                      </a:stretch>
                    </p:blipFill>
                    <p:spPr>
                      <a:xfrm>
                        <a:off x="84138" y="4765675"/>
                        <a:ext cx="3295650" cy="2055813"/>
                      </a:xfrm>
                      <a:prstGeom prst="rect">
                        <a:avLst/>
                      </a:prstGeom>
                    </p:spPr>
                  </p:pic>
                </p:oleObj>
              </mc:Fallback>
            </mc:AlternateContent>
          </a:graphicData>
        </a:graphic>
      </p:graphicFrame>
    </p:spTree>
    <p:extLst>
      <p:ext uri="{BB962C8B-B14F-4D97-AF65-F5344CB8AC3E}">
        <p14:creationId xmlns:p14="http://schemas.microsoft.com/office/powerpoint/2010/main" val="15216016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8620" y="0"/>
            <a:ext cx="5972807" cy="922946"/>
          </a:xfrm>
        </p:spPr>
        <p:txBody>
          <a:bodyPr anchor="ctr">
            <a:normAutofit/>
          </a:bodyPr>
          <a:lstStyle/>
          <a:p>
            <a:r>
              <a:rPr lang="en-US" sz="3200" dirty="0"/>
              <a:t>Polarization Correction</a:t>
            </a:r>
          </a:p>
        </p:txBody>
      </p:sp>
      <p:sp>
        <p:nvSpPr>
          <p:cNvPr id="10" name="TextBox 9"/>
          <p:cNvSpPr txBox="1"/>
          <p:nvPr/>
        </p:nvSpPr>
        <p:spPr>
          <a:xfrm>
            <a:off x="-63893" y="980266"/>
            <a:ext cx="6774390" cy="5616922"/>
          </a:xfrm>
          <a:prstGeom prst="rect">
            <a:avLst/>
          </a:prstGeom>
          <a:noFill/>
        </p:spPr>
        <p:txBody>
          <a:bodyPr wrap="square" rtlCol="0">
            <a:spAutoFit/>
          </a:bodyPr>
          <a:lstStyle/>
          <a:p>
            <a:pPr marL="0" lvl="1">
              <a:spcAft>
                <a:spcPts val="600"/>
              </a:spcAft>
              <a:buBlip>
                <a:blip r:embed="rId3"/>
              </a:buBlip>
            </a:pPr>
            <a:r>
              <a:rPr lang="en-US" sz="2200" b="1" dirty="0">
                <a:solidFill>
                  <a:schemeClr val="accent5">
                    <a:lumMod val="75000"/>
                  </a:schemeClr>
                </a:solidFill>
                <a:latin typeface="Arial"/>
                <a:cs typeface="Arial"/>
              </a:rPr>
              <a:t> TEMPO/GEMS LPS:  using polarization test method: </a:t>
            </a:r>
            <a:r>
              <a:rPr lang="en-US" sz="2000" b="1" dirty="0">
                <a:solidFill>
                  <a:srgbClr val="0000FF"/>
                </a:solidFill>
                <a:latin typeface="Arial"/>
                <a:cs typeface="Arial"/>
              </a:rPr>
              <a:t>a wire-grid polarizer is placed between the integrating sphere and the instrument. The plane of polarization is varied by rotating the polarizer.</a:t>
            </a:r>
          </a:p>
          <a:p>
            <a:pPr marL="0" lvl="1">
              <a:spcAft>
                <a:spcPts val="600"/>
              </a:spcAft>
              <a:buBlip>
                <a:blip r:embed="rId3"/>
              </a:buBlip>
            </a:pPr>
            <a:endParaRPr lang="en-US" sz="2000" b="1" dirty="0">
              <a:solidFill>
                <a:srgbClr val="0000FF"/>
              </a:solidFill>
              <a:latin typeface="Arial"/>
              <a:cs typeface="Arial"/>
            </a:endParaRPr>
          </a:p>
          <a:p>
            <a:pPr marL="0" lvl="1">
              <a:spcAft>
                <a:spcPts val="600"/>
              </a:spcAft>
              <a:buBlip>
                <a:blip r:embed="rId3"/>
              </a:buBlip>
            </a:pPr>
            <a:endParaRPr lang="en-US" sz="2000" b="1" dirty="0">
              <a:solidFill>
                <a:srgbClr val="0000FF"/>
              </a:solidFill>
              <a:latin typeface="Arial"/>
              <a:cs typeface="Arial"/>
            </a:endParaRPr>
          </a:p>
          <a:p>
            <a:pPr marL="0" lvl="1">
              <a:spcAft>
                <a:spcPts val="600"/>
              </a:spcAft>
              <a:buBlip>
                <a:blip r:embed="rId3"/>
              </a:buBlip>
            </a:pPr>
            <a:endParaRPr lang="en-US" sz="2000" b="1" dirty="0">
              <a:solidFill>
                <a:srgbClr val="0000FF"/>
              </a:solidFill>
              <a:latin typeface="Arial"/>
              <a:cs typeface="Arial"/>
            </a:endParaRPr>
          </a:p>
          <a:p>
            <a:pPr marL="0" lvl="1">
              <a:spcAft>
                <a:spcPts val="600"/>
              </a:spcAft>
              <a:buBlip>
                <a:blip r:embed="rId3"/>
              </a:buBlip>
            </a:pPr>
            <a:endParaRPr lang="en-US" sz="2000" b="1" dirty="0">
              <a:solidFill>
                <a:srgbClr val="0000FF"/>
              </a:solidFill>
              <a:latin typeface="Arial"/>
              <a:cs typeface="Arial"/>
            </a:endParaRPr>
          </a:p>
          <a:p>
            <a:pPr marL="0" lvl="1">
              <a:spcAft>
                <a:spcPts val="600"/>
              </a:spcAft>
              <a:buBlip>
                <a:blip r:embed="rId3"/>
              </a:buBlip>
            </a:pPr>
            <a:endParaRPr lang="en-US" sz="2000" b="1" dirty="0">
              <a:solidFill>
                <a:srgbClr val="0000FF"/>
              </a:solidFill>
              <a:latin typeface="Arial"/>
              <a:cs typeface="Arial"/>
            </a:endParaRPr>
          </a:p>
          <a:p>
            <a:pPr marL="0" lvl="1">
              <a:spcAft>
                <a:spcPts val="600"/>
              </a:spcAft>
              <a:buBlip>
                <a:blip r:embed="rId3"/>
              </a:buBlip>
            </a:pPr>
            <a:endParaRPr lang="en-US" sz="2000" b="1" dirty="0">
              <a:solidFill>
                <a:srgbClr val="0000FF"/>
              </a:solidFill>
              <a:latin typeface="Arial"/>
              <a:cs typeface="Arial"/>
            </a:endParaRPr>
          </a:p>
          <a:p>
            <a:pPr marL="0" lvl="1">
              <a:spcAft>
                <a:spcPts val="600"/>
              </a:spcAft>
              <a:buBlip>
                <a:blip r:embed="rId3"/>
              </a:buBlip>
            </a:pPr>
            <a:endParaRPr lang="en-US" sz="2000" b="1" dirty="0">
              <a:solidFill>
                <a:srgbClr val="0000FF"/>
              </a:solidFill>
              <a:latin typeface="Arial"/>
              <a:cs typeface="Arial"/>
            </a:endParaRPr>
          </a:p>
          <a:p>
            <a:pPr marL="0" lvl="1">
              <a:spcAft>
                <a:spcPts val="600"/>
              </a:spcAft>
            </a:pPr>
            <a:endParaRPr lang="en-US" sz="2000" b="1" dirty="0">
              <a:solidFill>
                <a:schemeClr val="accent5">
                  <a:lumMod val="75000"/>
                </a:schemeClr>
              </a:solidFill>
              <a:latin typeface="Arial"/>
              <a:cs typeface="Arial"/>
            </a:endParaRPr>
          </a:p>
          <a:p>
            <a:pPr marL="0" lvl="1">
              <a:spcBef>
                <a:spcPts val="1200"/>
              </a:spcBef>
              <a:buBlip>
                <a:blip r:embed="rId3"/>
              </a:buBlip>
            </a:pPr>
            <a:r>
              <a:rPr lang="en-US" sz="2000" b="1" dirty="0">
                <a:solidFill>
                  <a:schemeClr val="accent5">
                    <a:lumMod val="75000"/>
                  </a:schemeClr>
                </a:solidFill>
                <a:latin typeface="Arial"/>
                <a:cs typeface="Arial"/>
              </a:rPr>
              <a:t> TEMPO: </a:t>
            </a:r>
            <a:r>
              <a:rPr lang="en-US" sz="2000" b="1" dirty="0">
                <a:solidFill>
                  <a:srgbClr val="0000FF"/>
                </a:solidFill>
                <a:latin typeface="Arial"/>
                <a:cs typeface="Arial"/>
              </a:rPr>
              <a:t>degree of linear polarization is based on look-up tables of RTM calculations vs. viewing geometry, O</a:t>
            </a:r>
            <a:r>
              <a:rPr lang="en-US" sz="2000" b="1" baseline="-25000" dirty="0">
                <a:solidFill>
                  <a:srgbClr val="0000FF"/>
                </a:solidFill>
                <a:latin typeface="Arial"/>
                <a:cs typeface="Arial"/>
              </a:rPr>
              <a:t>3</a:t>
            </a:r>
            <a:r>
              <a:rPr lang="en-US" sz="2000" b="1" dirty="0">
                <a:solidFill>
                  <a:srgbClr val="0000FF"/>
                </a:solidFill>
                <a:latin typeface="Arial"/>
                <a:cs typeface="Arial"/>
              </a:rPr>
              <a:t> profiles (22), surface albedo &amp; pressure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205" y="2305518"/>
            <a:ext cx="4652281" cy="32141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0860" t="15373" r="41166" b="10737"/>
          <a:stretch/>
        </p:blipFill>
        <p:spPr bwMode="auto">
          <a:xfrm>
            <a:off x="6488287" y="1409726"/>
            <a:ext cx="2563137" cy="49082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8151314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7465" y="64300"/>
            <a:ext cx="5972807" cy="922946"/>
          </a:xfrm>
        </p:spPr>
        <p:txBody>
          <a:bodyPr anchor="ctr">
            <a:normAutofit fontScale="90000"/>
          </a:bodyPr>
          <a:lstStyle/>
          <a:p>
            <a:r>
              <a:rPr lang="en-US" sz="3200" dirty="0"/>
              <a:t>Modeling of Linear Degree of Polarization</a:t>
            </a:r>
          </a:p>
        </p:txBody>
      </p:sp>
      <p:sp>
        <p:nvSpPr>
          <p:cNvPr id="34" name="Date Placeholder 6"/>
          <p:cNvSpPr>
            <a:spLocks noGrp="1"/>
          </p:cNvSpPr>
          <p:nvPr>
            <p:ph type="dt" sz="half" idx="4294967295"/>
          </p:nvPr>
        </p:nvSpPr>
        <p:spPr>
          <a:xfrm>
            <a:off x="53793" y="6550583"/>
            <a:ext cx="1572116" cy="365125"/>
          </a:xfrm>
          <a:prstGeom prst="rect">
            <a:avLst/>
          </a:prstGeom>
        </p:spPr>
        <p:txBody>
          <a:bodyPr/>
          <a:lstStyle/>
          <a:p>
            <a:r>
              <a:rPr lang="en-US" dirty="0">
                <a:solidFill>
                  <a:prstClr val="black">
                    <a:tint val="75000"/>
                  </a:prstClr>
                </a:solidFill>
                <a:latin typeface="Calibri"/>
              </a:rPr>
              <a:t>5/31/2017</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286" y="1103053"/>
            <a:ext cx="3627585" cy="3262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7"/>
          <p:cNvSpPr txBox="1">
            <a:spLocks noChangeArrowheads="1"/>
          </p:cNvSpPr>
          <p:nvPr/>
        </p:nvSpPr>
        <p:spPr bwMode="auto">
          <a:xfrm>
            <a:off x="7222821" y="1108218"/>
            <a:ext cx="1959129" cy="289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200" b="1" dirty="0" err="1">
                <a:solidFill>
                  <a:srgbClr val="FF0000"/>
                </a:solidFill>
              </a:rPr>
              <a:t>Cai</a:t>
            </a:r>
            <a:r>
              <a:rPr lang="en-US" sz="2200" b="1" dirty="0">
                <a:solidFill>
                  <a:srgbClr val="FF0000"/>
                </a:solidFill>
              </a:rPr>
              <a:t> et al., JGR, 2012</a:t>
            </a:r>
          </a:p>
          <a:p>
            <a:endParaRPr lang="en-US" sz="2200" b="1" dirty="0">
              <a:solidFill>
                <a:srgbClr val="FF0000"/>
              </a:solidFill>
            </a:endParaRPr>
          </a:p>
          <a:p>
            <a:r>
              <a:rPr lang="en-US" sz="2200" b="1" dirty="0">
                <a:solidFill>
                  <a:schemeClr val="accent5">
                    <a:lumMod val="75000"/>
                  </a:schemeClr>
                </a:solidFill>
                <a:latin typeface="Arial"/>
                <a:ea typeface="+mn-ea"/>
                <a:cs typeface="Arial"/>
              </a:rPr>
              <a:t>Compared simulated q with measured q by GOME-2</a:t>
            </a:r>
          </a:p>
        </p:txBody>
      </p:sp>
      <p:sp>
        <p:nvSpPr>
          <p:cNvPr id="5" name="Rectangle 4"/>
          <p:cNvSpPr/>
          <p:nvPr/>
        </p:nvSpPr>
        <p:spPr>
          <a:xfrm>
            <a:off x="3224915" y="4350740"/>
            <a:ext cx="5919086" cy="1015663"/>
          </a:xfrm>
          <a:prstGeom prst="rect">
            <a:avLst/>
          </a:prstGeom>
        </p:spPr>
        <p:txBody>
          <a:bodyPr wrap="square">
            <a:spAutoFit/>
          </a:bodyPr>
          <a:lstStyle/>
          <a:p>
            <a:pPr lvl="0" defTabSz="914400" eaLnBrk="0" fontAlgn="base" hangingPunct="0">
              <a:spcBef>
                <a:spcPts val="600"/>
              </a:spcBef>
              <a:spcAft>
                <a:spcPct val="0"/>
              </a:spcAft>
              <a:buSzPct val="100000"/>
              <a:buBlip>
                <a:blip r:embed="rId4"/>
              </a:buBlip>
            </a:pPr>
            <a:r>
              <a:rPr lang="en-US" sz="2000" b="1" dirty="0">
                <a:solidFill>
                  <a:schemeClr val="accent5">
                    <a:lumMod val="75000"/>
                  </a:schemeClr>
                </a:solidFill>
                <a:latin typeface="Arial"/>
                <a:cs typeface="Arial"/>
              </a:rPr>
              <a:t> VLIDORT simulation of q in GOME-2 PMDs 1-4 (UV) agrees very well with measured q, with mean biases </a:t>
            </a:r>
            <a:r>
              <a:rPr lang="en-US" sz="2000" b="1" dirty="0">
                <a:solidFill>
                  <a:srgbClr val="FF0000"/>
                </a:solidFill>
                <a:latin typeface="Arial"/>
                <a:cs typeface="Arial"/>
              </a:rPr>
              <a:t>less than ±0.05</a:t>
            </a:r>
            <a:r>
              <a:rPr lang="en-US" sz="2000" b="1" dirty="0">
                <a:solidFill>
                  <a:schemeClr val="accent5">
                    <a:lumMod val="75000"/>
                  </a:schemeClr>
                </a:solidFill>
                <a:latin typeface="Arial"/>
                <a:cs typeface="Arial"/>
              </a:rPr>
              <a:t>, and </a:t>
            </a:r>
            <a:r>
              <a:rPr lang="en-US" sz="2000" b="1" dirty="0">
                <a:solidFill>
                  <a:srgbClr val="FF0000"/>
                </a:solidFill>
                <a:latin typeface="Arial"/>
                <a:cs typeface="Arial"/>
              </a:rPr>
              <a:t>1σ &lt;0.015</a:t>
            </a:r>
            <a:r>
              <a:rPr lang="en-US" sz="2000" b="1" dirty="0">
                <a:solidFill>
                  <a:schemeClr val="accent5">
                    <a:lumMod val="75000"/>
                  </a:schemeClr>
                </a:solidFill>
                <a:latin typeface="Arial"/>
                <a:cs typeface="Arial"/>
              </a:rPr>
              <a:t>.</a:t>
            </a:r>
          </a:p>
        </p:txBody>
      </p:sp>
      <p:sp>
        <p:nvSpPr>
          <p:cNvPr id="15" name="TextBox 7"/>
          <p:cNvSpPr txBox="1">
            <a:spLocks noChangeArrowheads="1"/>
          </p:cNvSpPr>
          <p:nvPr/>
        </p:nvSpPr>
        <p:spPr bwMode="auto">
          <a:xfrm>
            <a:off x="53793" y="3984678"/>
            <a:ext cx="3583405"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r>
              <a:rPr lang="en-US" sz="2200" b="1" dirty="0">
                <a:solidFill>
                  <a:srgbClr val="0000FF"/>
                </a:solidFill>
                <a:latin typeface="Arial"/>
                <a:ea typeface="+mn-ea"/>
                <a:cs typeface="Arial"/>
              </a:rPr>
              <a:t>Simulation of </a:t>
            </a:r>
            <a:r>
              <a:rPr lang="en-US" sz="2200" b="1" i="1" dirty="0" err="1">
                <a:solidFill>
                  <a:srgbClr val="0000FF"/>
                </a:solidFill>
                <a:latin typeface="Arial"/>
                <a:ea typeface="+mn-ea"/>
                <a:cs typeface="Arial"/>
              </a:rPr>
              <a:t>DoLP</a:t>
            </a:r>
            <a:r>
              <a:rPr lang="en-US" sz="2200" b="1" dirty="0">
                <a:solidFill>
                  <a:srgbClr val="0000FF"/>
                </a:solidFill>
                <a:latin typeface="Arial"/>
                <a:ea typeface="+mn-ea"/>
                <a:cs typeface="Arial"/>
              </a:rPr>
              <a:t> at 375 nm over the GEMS domain</a:t>
            </a:r>
          </a:p>
        </p:txBody>
      </p:sp>
      <p:pic>
        <p:nvPicPr>
          <p:cNvPr id="16" name="그림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3" y="1078150"/>
            <a:ext cx="3434573" cy="2906528"/>
          </a:xfrm>
          <a:prstGeom prst="rect">
            <a:avLst/>
          </a:prstGeom>
        </p:spPr>
      </p:pic>
      <p:sp>
        <p:nvSpPr>
          <p:cNvPr id="10" name="TextBox 9"/>
          <p:cNvSpPr txBox="1"/>
          <p:nvPr/>
        </p:nvSpPr>
        <p:spPr>
          <a:xfrm>
            <a:off x="0" y="5466590"/>
            <a:ext cx="9207893" cy="1446550"/>
          </a:xfrm>
          <a:prstGeom prst="rect">
            <a:avLst/>
          </a:prstGeom>
          <a:noFill/>
        </p:spPr>
        <p:txBody>
          <a:bodyPr wrap="square" rtlCol="0">
            <a:spAutoFit/>
          </a:bodyPr>
          <a:lstStyle/>
          <a:p>
            <a:pPr marL="342900" indent="-342900" defTabSz="456633">
              <a:spcBef>
                <a:spcPts val="600"/>
              </a:spcBef>
              <a:spcAft>
                <a:spcPts val="600"/>
              </a:spcAft>
              <a:buClr>
                <a:schemeClr val="tx1"/>
              </a:buClr>
              <a:buFont typeface="Wingdings" charset="2"/>
              <a:buChar char="q"/>
            </a:pPr>
            <a:r>
              <a:rPr lang="en-US" sz="2200" b="1" dirty="0">
                <a:solidFill>
                  <a:srgbClr val="000090"/>
                </a:solidFill>
                <a:latin typeface="Arial"/>
                <a:ea typeface="ＭＳ Ｐゴシック" charset="0"/>
                <a:cs typeface="Arial"/>
              </a:rPr>
              <a:t>Developed polarization look-up table. Need to optimize the use of look-up table and yet to account for the dependence of polarization on ozone and cloud (using approach similar to first-order total ozone estimate in the TOMS algorithm).</a:t>
            </a:r>
          </a:p>
        </p:txBody>
      </p:sp>
    </p:spTree>
    <p:extLst>
      <p:ext uri="{BB962C8B-B14F-4D97-AF65-F5344CB8AC3E}">
        <p14:creationId xmlns:p14="http://schemas.microsoft.com/office/powerpoint/2010/main" val="718194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34782" y="35275"/>
            <a:ext cx="7643272" cy="960120"/>
          </a:xfrm>
        </p:spPr>
        <p:txBody>
          <a:bodyPr anchor="ctr"/>
          <a:lstStyle/>
          <a:p>
            <a:r>
              <a:rPr lang="en-US" b="1" dirty="0">
                <a:solidFill>
                  <a:schemeClr val="bg1"/>
                </a:solidFill>
                <a:ea typeface="ＭＳ Ｐゴシック" charset="-128"/>
              </a:rPr>
              <a:t>Data product definitions and details</a:t>
            </a:r>
          </a:p>
        </p:txBody>
      </p:sp>
      <p:graphicFrame>
        <p:nvGraphicFramePr>
          <p:cNvPr id="5" name="Table 4"/>
          <p:cNvGraphicFramePr>
            <a:graphicFrameLocks noGrp="1"/>
          </p:cNvGraphicFramePr>
          <p:nvPr>
            <p:extLst/>
          </p:nvPr>
        </p:nvGraphicFramePr>
        <p:xfrm>
          <a:off x="173960" y="1153382"/>
          <a:ext cx="8802596" cy="2936018"/>
        </p:xfrm>
        <a:graphic>
          <a:graphicData uri="http://schemas.openxmlformats.org/drawingml/2006/table">
            <a:tbl>
              <a:tblPr firstRow="1" firstCol="1" bandRow="1">
                <a:tableStyleId>{5C22544A-7EE6-4342-B048-85BDC9FD1C3A}</a:tableStyleId>
              </a:tblPr>
              <a:tblGrid>
                <a:gridCol w="2200649">
                  <a:extLst>
                    <a:ext uri="{9D8B030D-6E8A-4147-A177-3AD203B41FA5}">
                      <a16:colId xmlns:a16="http://schemas.microsoft.com/office/drawing/2014/main" val="20000"/>
                    </a:ext>
                  </a:extLst>
                </a:gridCol>
                <a:gridCol w="2200649">
                  <a:extLst>
                    <a:ext uri="{9D8B030D-6E8A-4147-A177-3AD203B41FA5}">
                      <a16:colId xmlns:a16="http://schemas.microsoft.com/office/drawing/2014/main" val="20001"/>
                    </a:ext>
                  </a:extLst>
                </a:gridCol>
                <a:gridCol w="2200649">
                  <a:extLst>
                    <a:ext uri="{9D8B030D-6E8A-4147-A177-3AD203B41FA5}">
                      <a16:colId xmlns:a16="http://schemas.microsoft.com/office/drawing/2014/main" val="20002"/>
                    </a:ext>
                  </a:extLst>
                </a:gridCol>
                <a:gridCol w="2200649">
                  <a:extLst>
                    <a:ext uri="{9D8B030D-6E8A-4147-A177-3AD203B41FA5}">
                      <a16:colId xmlns:a16="http://schemas.microsoft.com/office/drawing/2014/main" val="20003"/>
                    </a:ext>
                  </a:extLst>
                </a:gridCol>
              </a:tblGrid>
              <a:tr h="589315">
                <a:tc>
                  <a:txBody>
                    <a:bodyPr/>
                    <a:lstStyle/>
                    <a:p>
                      <a:pPr marL="0" marR="0" algn="ctr">
                        <a:spcBef>
                          <a:spcPts val="0"/>
                        </a:spcBef>
                        <a:spcAft>
                          <a:spcPts val="0"/>
                        </a:spcAft>
                      </a:pPr>
                      <a:r>
                        <a:rPr lang="en-US" sz="1200" dirty="0">
                          <a:effectLst/>
                          <a:latin typeface="+mn-lt"/>
                          <a:ea typeface="Cambria"/>
                          <a:cs typeface="Times New Roman"/>
                        </a:rPr>
                        <a:t>Data</a:t>
                      </a:r>
                      <a:r>
                        <a:rPr lang="en-US" sz="1200" baseline="0" dirty="0">
                          <a:effectLst/>
                          <a:latin typeface="+mn-lt"/>
                          <a:ea typeface="Cambria"/>
                          <a:cs typeface="Times New Roman"/>
                        </a:rPr>
                        <a:t> Product</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latin typeface="+mn-lt"/>
                          <a:ea typeface="+mn-ea"/>
                          <a:cs typeface="+mn-cs"/>
                        </a:rPr>
                        <a:t>Description</a:t>
                      </a:r>
                      <a:endParaRPr lang="en-US" sz="1200" dirty="0">
                        <a:effectLst/>
                        <a:latin typeface="+mn-lt"/>
                        <a:ea typeface="Cambria"/>
                        <a:cs typeface="Times New Roman"/>
                      </a:endParaRPr>
                    </a:p>
                  </a:txBody>
                  <a:tcPr marL="8890" marR="8890" marT="8890" marB="8890" anchor="ctr"/>
                </a:tc>
                <a:tc>
                  <a:txBody>
                    <a:bodyPr/>
                    <a:lstStyle/>
                    <a:p>
                      <a:pPr marL="0" marR="0" algn="ctr">
                        <a:spcBef>
                          <a:spcPts val="0"/>
                        </a:spcBef>
                        <a:spcAft>
                          <a:spcPts val="0"/>
                        </a:spcAft>
                      </a:pPr>
                      <a:r>
                        <a:rPr lang="en-US" sz="1200" dirty="0">
                          <a:effectLst/>
                          <a:latin typeface="+mn-lt"/>
                          <a:ea typeface="+mn-ea"/>
                          <a:cs typeface="+mn-cs"/>
                        </a:rPr>
                        <a:t>Time</a:t>
                      </a:r>
                      <a:r>
                        <a:rPr lang="en-US" sz="1200" baseline="0" dirty="0">
                          <a:effectLst/>
                          <a:latin typeface="+mn-lt"/>
                          <a:ea typeface="+mn-ea"/>
                          <a:cs typeface="+mn-cs"/>
                        </a:rPr>
                        <a:t> beyond on-orbit checkout to deliver initial data</a:t>
                      </a:r>
                      <a:endParaRPr lang="en-US" sz="1200" dirty="0">
                        <a:effectLst/>
                        <a:latin typeface="+mn-lt"/>
                        <a:ea typeface="Cambria"/>
                        <a:cs typeface="Times New Roman"/>
                      </a:endParaRPr>
                    </a:p>
                  </a:txBody>
                  <a:tcPr marL="8890" marR="8890" marT="8890" marB="88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lt1"/>
                          </a:solidFill>
                          <a:effectLst/>
                          <a:latin typeface="+mn-lt"/>
                          <a:ea typeface="+mn-ea"/>
                          <a:cs typeface="+mn-cs"/>
                        </a:rPr>
                        <a:t>Maximum data latency after first release for ≥ 80% of all products</a:t>
                      </a:r>
                      <a:r>
                        <a:rPr lang="en-US" sz="1200" b="1" kern="1200" baseline="30000" dirty="0">
                          <a:solidFill>
                            <a:schemeClr val="lt1"/>
                          </a:solidFill>
                          <a:effectLst/>
                          <a:latin typeface="+mn-lt"/>
                          <a:ea typeface="+mn-ea"/>
                          <a:cs typeface="+mn-cs"/>
                        </a:rPr>
                        <a:t>†</a:t>
                      </a:r>
                      <a:r>
                        <a:rPr lang="en-US" sz="1200" dirty="0">
                          <a:effectLst/>
                          <a:latin typeface="+mn-lt"/>
                        </a:rPr>
                        <a:t> </a:t>
                      </a:r>
                      <a:endParaRPr lang="en-US" sz="1200" dirty="0">
                        <a:effectLst/>
                        <a:latin typeface="+mn-lt"/>
                        <a:ea typeface="Cambria"/>
                        <a:cs typeface="Times New Roman"/>
                      </a:endParaRPr>
                    </a:p>
                  </a:txBody>
                  <a:tcPr marL="8890" marR="8890" marT="8890" marB="8890" anchor="ctr"/>
                </a:tc>
                <a:extLst>
                  <a:ext uri="{0D108BD9-81ED-4DB2-BD59-A6C34878D82A}">
                    <a16:rowId xmlns:a16="http://schemas.microsoft.com/office/drawing/2014/main" val="10000"/>
                  </a:ext>
                </a:extLst>
              </a:tr>
              <a:tr h="554582">
                <a:tc>
                  <a:txBody>
                    <a:bodyPr/>
                    <a:lstStyle/>
                    <a:p>
                      <a:pPr marL="0" marR="0" algn="l">
                        <a:spcBef>
                          <a:spcPts val="0"/>
                        </a:spcBef>
                        <a:spcAft>
                          <a:spcPts val="0"/>
                        </a:spcAft>
                      </a:pPr>
                      <a:r>
                        <a:rPr lang="en-US" sz="1200" dirty="0">
                          <a:effectLst/>
                          <a:latin typeface="+mn-lt"/>
                          <a:ea typeface="Times New Roman"/>
                          <a:cs typeface="Times New Roman"/>
                        </a:rPr>
                        <a:t>Level 0</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Reconstructed, Unprocessed Instrument Data</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2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 hours of receipt at SAO</a:t>
                      </a:r>
                    </a:p>
                  </a:txBody>
                  <a:tcPr marL="68580" marR="68580" marT="0" marB="0" anchor="ctr"/>
                </a:tc>
                <a:extLst>
                  <a:ext uri="{0D108BD9-81ED-4DB2-BD59-A6C34878D82A}">
                    <a16:rowId xmlns:a16="http://schemas.microsoft.com/office/drawing/2014/main" val="10001"/>
                  </a:ext>
                </a:extLst>
              </a:tr>
              <a:tr h="544814">
                <a:tc>
                  <a:txBody>
                    <a:bodyPr/>
                    <a:lstStyle/>
                    <a:p>
                      <a:pPr marL="0" marR="0" algn="l">
                        <a:spcBef>
                          <a:spcPts val="0"/>
                        </a:spcBef>
                        <a:spcAft>
                          <a:spcPts val="0"/>
                        </a:spcAft>
                      </a:pPr>
                      <a:r>
                        <a:rPr lang="en-US" sz="1200" dirty="0">
                          <a:effectLst/>
                          <a:latin typeface="+mn-lt"/>
                          <a:ea typeface="Times New Roman"/>
                          <a:cs typeface="Times New Roman"/>
                        </a:rPr>
                        <a:t>Level 1b</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Calibrated, Geolocated Radiances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4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3 hours of Level 0 and ancillary data receipt at SAO</a:t>
                      </a:r>
                    </a:p>
                  </a:txBody>
                  <a:tcPr marL="68580" marR="68580" marT="0" marB="0" anchor="ctr"/>
                </a:tc>
                <a:extLst>
                  <a:ext uri="{0D108BD9-81ED-4DB2-BD59-A6C34878D82A}">
                    <a16:rowId xmlns:a16="http://schemas.microsoft.com/office/drawing/2014/main" val="10002"/>
                  </a:ext>
                </a:extLst>
              </a:tr>
              <a:tr h="544813">
                <a:tc>
                  <a:txBody>
                    <a:bodyPr/>
                    <a:lstStyle/>
                    <a:p>
                      <a:pPr marL="0" marR="0" algn="l">
                        <a:spcBef>
                          <a:spcPts val="0"/>
                        </a:spcBef>
                        <a:spcAft>
                          <a:spcPts val="0"/>
                        </a:spcAft>
                      </a:pPr>
                      <a:r>
                        <a:rPr lang="en-US" sz="1200" dirty="0">
                          <a:effectLst/>
                          <a:latin typeface="+mn-lt"/>
                          <a:ea typeface="Times New Roman"/>
                          <a:cs typeface="Times New Roman"/>
                        </a:rPr>
                        <a:t>Level 2</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Within 24 hours of production of Level 1 at SAO</a:t>
                      </a:r>
                    </a:p>
                  </a:txBody>
                  <a:tcPr marL="68580" marR="68580" marT="0" marB="0" anchor="ctr"/>
                </a:tc>
                <a:extLst>
                  <a:ext uri="{0D108BD9-81ED-4DB2-BD59-A6C34878D82A}">
                    <a16:rowId xmlns:a16="http://schemas.microsoft.com/office/drawing/2014/main" val="10003"/>
                  </a:ext>
                </a:extLst>
              </a:tr>
              <a:tr h="702494">
                <a:tc>
                  <a:txBody>
                    <a:bodyPr/>
                    <a:lstStyle/>
                    <a:p>
                      <a:pPr marL="0" marR="0" algn="l">
                        <a:spcBef>
                          <a:spcPts val="0"/>
                        </a:spcBef>
                        <a:spcAft>
                          <a:spcPts val="0"/>
                        </a:spcAft>
                      </a:pPr>
                      <a:r>
                        <a:rPr lang="en-US" sz="1200" dirty="0">
                          <a:effectLst/>
                          <a:latin typeface="+mn-lt"/>
                          <a:ea typeface="Times New Roman"/>
                          <a:cs typeface="Times New Roman"/>
                        </a:rPr>
                        <a:t>Level 3</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Derived Gridded Geophysical Data Products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Times New Roman"/>
                          <a:cs typeface="Times New Roman"/>
                        </a:rPr>
                        <a:t>6 months</a:t>
                      </a:r>
                      <a:endParaRPr lang="en-US" sz="1200" dirty="0">
                        <a:effectLst/>
                        <a:latin typeface="+mn-lt"/>
                        <a:ea typeface="Cambria"/>
                        <a:cs typeface="Times New Roman"/>
                      </a:endParaRPr>
                    </a:p>
                  </a:txBody>
                  <a:tcPr marL="68580" marR="68580" marT="0" marB="0" anchor="ctr"/>
                </a:tc>
                <a:tc>
                  <a:txBody>
                    <a:bodyPr/>
                    <a:lstStyle/>
                    <a:p>
                      <a:pPr marL="0" marR="0" algn="l">
                        <a:spcBef>
                          <a:spcPts val="0"/>
                        </a:spcBef>
                        <a:spcAft>
                          <a:spcPts val="0"/>
                        </a:spcAft>
                      </a:pPr>
                      <a:r>
                        <a:rPr lang="en-US" sz="1200" dirty="0">
                          <a:effectLst/>
                          <a:latin typeface="+mn-lt"/>
                          <a:ea typeface="Cambria"/>
                          <a:cs typeface="Times New Roman"/>
                        </a:rPr>
                        <a:t>1 month after completion of data accumulation required for individual geophysical products</a:t>
                      </a:r>
                    </a:p>
                  </a:txBody>
                  <a:tcPr marL="68580" marR="68580" marT="0" marB="0" anchor="ctr"/>
                </a:tc>
                <a:extLst>
                  <a:ext uri="{0D108BD9-81ED-4DB2-BD59-A6C34878D82A}">
                    <a16:rowId xmlns:a16="http://schemas.microsoft.com/office/drawing/2014/main" val="10004"/>
                  </a:ext>
                </a:extLst>
              </a:tr>
            </a:tbl>
          </a:graphicData>
        </a:graphic>
      </p:graphicFrame>
      <p:sp>
        <p:nvSpPr>
          <p:cNvPr id="6" name="Content Placeholder 5"/>
          <p:cNvSpPr txBox="1">
            <a:spLocks/>
          </p:cNvSpPr>
          <p:nvPr/>
        </p:nvSpPr>
        <p:spPr>
          <a:xfrm>
            <a:off x="37266" y="4196033"/>
            <a:ext cx="9089338" cy="220476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000" b="1" dirty="0">
                <a:solidFill>
                  <a:prstClr val="black">
                    <a:lumMod val="95000"/>
                    <a:lumOff val="5000"/>
                  </a:prstClr>
                </a:solidFill>
                <a:latin typeface="Calibri"/>
              </a:rPr>
              <a:t>Data products are generated in NetCDF4/HDF5 format.</a:t>
            </a:r>
          </a:p>
          <a:p>
            <a:pPr marL="0" indent="0">
              <a:buFont typeface="Arial"/>
              <a:buNone/>
            </a:pPr>
            <a:r>
              <a:rPr lang="en-US" sz="2000" b="1" dirty="0">
                <a:solidFill>
                  <a:prstClr val="black">
                    <a:lumMod val="95000"/>
                    <a:lumOff val="5000"/>
                  </a:prstClr>
                </a:solidFill>
                <a:latin typeface="Calibri"/>
              </a:rPr>
              <a:t>All original observation data and standard science data products listed here shall be delivered to the Atmospheric Science Data Center (ASDC) at NASA </a:t>
            </a:r>
            <a:r>
              <a:rPr lang="en-US" sz="2000" b="1" dirty="0" err="1">
                <a:solidFill>
                  <a:prstClr val="black">
                    <a:lumMod val="95000"/>
                    <a:lumOff val="5000"/>
                  </a:prstClr>
                </a:solidFill>
                <a:latin typeface="Calibri"/>
              </a:rPr>
              <a:t>LaRc</a:t>
            </a:r>
            <a:r>
              <a:rPr lang="en-US" sz="2000" b="1" dirty="0">
                <a:solidFill>
                  <a:prstClr val="black">
                    <a:lumMod val="95000"/>
                    <a:lumOff val="5000"/>
                  </a:prstClr>
                </a:solidFill>
                <a:latin typeface="Calibri"/>
              </a:rPr>
              <a:t> within six months of completion of the prime mission.  </a:t>
            </a:r>
            <a:r>
              <a:rPr lang="en-US" sz="2000" b="1" i="1" dirty="0">
                <a:solidFill>
                  <a:prstClr val="black">
                    <a:lumMod val="95000"/>
                    <a:lumOff val="5000"/>
                  </a:prstClr>
                </a:solidFill>
                <a:latin typeface="Calibri"/>
              </a:rPr>
              <a:t>Data products are publicly distributed during the mission</a:t>
            </a:r>
            <a:r>
              <a:rPr lang="en-US" sz="2000" b="1" dirty="0">
                <a:solidFill>
                  <a:prstClr val="black">
                    <a:lumMod val="95000"/>
                    <a:lumOff val="5000"/>
                  </a:prstClr>
                </a:solidFill>
                <a:latin typeface="Calibri"/>
              </a:rPr>
              <a:t>.</a:t>
            </a:r>
          </a:p>
          <a:p>
            <a:pPr marL="0" indent="0">
              <a:buFont typeface="Arial"/>
              <a:buNone/>
            </a:pPr>
            <a:endParaRPr lang="en-US" sz="1600" b="1" dirty="0">
              <a:solidFill>
                <a:prstClr val="black">
                  <a:lumMod val="95000"/>
                  <a:lumOff val="5000"/>
                </a:prstClr>
              </a:solidFill>
              <a:latin typeface="Calibri"/>
            </a:endParaRPr>
          </a:p>
          <a:p>
            <a:pPr marL="0" indent="0">
              <a:buFont typeface="Arial"/>
              <a:buNone/>
            </a:pPr>
            <a:r>
              <a:rPr lang="en-US" sz="1600" b="1" baseline="30000" dirty="0">
                <a:solidFill>
                  <a:prstClr val="black">
                    <a:lumMod val="95000"/>
                    <a:lumOff val="5000"/>
                  </a:prstClr>
                </a:solidFill>
                <a:latin typeface="Calibri"/>
              </a:rPr>
              <a:t>†</a:t>
            </a:r>
            <a:r>
              <a:rPr lang="en-US" sz="1600" b="1" dirty="0">
                <a:solidFill>
                  <a:prstClr val="black">
                    <a:lumMod val="95000"/>
                    <a:lumOff val="5000"/>
                  </a:prstClr>
                </a:solidFill>
                <a:latin typeface="Calibri"/>
              </a:rPr>
              <a:t>80% of the products, not 80% of the product types, will be produced within this latency time.</a:t>
            </a: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57</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27218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570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72" y="16998"/>
            <a:ext cx="5972807" cy="960120"/>
          </a:xfrm>
        </p:spPr>
        <p:txBody>
          <a:bodyPr anchor="ctr"/>
          <a:lstStyle/>
          <a:p>
            <a:r>
              <a:rPr lang="en-US" sz="4400" dirty="0">
                <a:solidFill>
                  <a:schemeClr val="bg1">
                    <a:lumMod val="85000"/>
                  </a:schemeClr>
                </a:solidFill>
              </a:rPr>
              <a:t>Instrument layout</a:t>
            </a:r>
          </a:p>
        </p:txBody>
      </p:sp>
      <p:sp>
        <p:nvSpPr>
          <p:cNvPr id="8" name="Title 1"/>
          <p:cNvSpPr txBox="1">
            <a:spLocks/>
          </p:cNvSpPr>
          <p:nvPr/>
        </p:nvSpPr>
        <p:spPr>
          <a:xfrm>
            <a:off x="2001028" y="0"/>
            <a:ext cx="6231987" cy="964406"/>
          </a:xfrm>
          <a:prstGeom prst="rect">
            <a:avLst/>
          </a:prstGeom>
        </p:spPr>
        <p:txBody>
          <a:bodyPr vert="horz"/>
          <a:lstStyle>
            <a:lvl1pPr algn="ctr" defTabSz="457200" rtl="0" eaLnBrk="1" latinLnBrk="0" hangingPunct="1">
              <a:spcBef>
                <a:spcPct val="0"/>
              </a:spcBef>
              <a:buNone/>
              <a:defRPr sz="2800" kern="1200">
                <a:solidFill>
                  <a:srgbClr val="D9D9D9"/>
                </a:solidFill>
                <a:latin typeface="Arial Rounded MT Bold"/>
                <a:ea typeface="+mj-ea"/>
                <a:cs typeface="Arial Rounded MT Bold"/>
              </a:defRPr>
            </a:lvl1pPr>
          </a:lstStyle>
          <a:p>
            <a:endParaRPr lang="en-US" dirty="0"/>
          </a:p>
        </p:txBody>
      </p:sp>
      <p:grpSp>
        <p:nvGrpSpPr>
          <p:cNvPr id="7" name="Group 6"/>
          <p:cNvGrpSpPr/>
          <p:nvPr/>
        </p:nvGrpSpPr>
        <p:grpSpPr>
          <a:xfrm>
            <a:off x="587832" y="1119290"/>
            <a:ext cx="7059186" cy="4448753"/>
            <a:chOff x="109057" y="1102961"/>
            <a:chExt cx="8647016" cy="5439413"/>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4122" y="3023677"/>
              <a:ext cx="2411951" cy="30150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5" name="Group 4"/>
            <p:cNvGrpSpPr/>
            <p:nvPr/>
          </p:nvGrpSpPr>
          <p:grpSpPr>
            <a:xfrm>
              <a:off x="109057" y="1102961"/>
              <a:ext cx="8046337" cy="5439413"/>
              <a:chOff x="109057" y="1102961"/>
              <a:chExt cx="8046337" cy="5439413"/>
            </a:xfrm>
          </p:grpSpPr>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7" y="1102961"/>
                <a:ext cx="4076350" cy="543941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TextBox 10"/>
              <p:cNvSpPr txBox="1"/>
              <p:nvPr/>
            </p:nvSpPr>
            <p:spPr>
              <a:xfrm>
                <a:off x="4295163" y="1252693"/>
                <a:ext cx="3292440" cy="369332"/>
              </a:xfrm>
              <a:prstGeom prst="rect">
                <a:avLst/>
              </a:prstGeom>
              <a:noFill/>
            </p:spPr>
            <p:txBody>
              <a:bodyPr wrap="none" rtlCol="0">
                <a:spAutoFit/>
              </a:bodyPr>
              <a:lstStyle/>
              <a:p>
                <a:r>
                  <a:rPr lang="en-US" dirty="0">
                    <a:solidFill>
                      <a:prstClr val="black"/>
                    </a:solidFill>
                    <a:latin typeface="Calibri"/>
                  </a:rPr>
                  <a:t>Calibration Mechanism Assembly</a:t>
                </a:r>
              </a:p>
            </p:txBody>
          </p:sp>
          <p:sp>
            <p:nvSpPr>
              <p:cNvPr id="12" name="TextBox 11"/>
              <p:cNvSpPr txBox="1"/>
              <p:nvPr/>
            </p:nvSpPr>
            <p:spPr>
              <a:xfrm>
                <a:off x="4295163" y="1640093"/>
                <a:ext cx="2048959" cy="369332"/>
              </a:xfrm>
              <a:prstGeom prst="rect">
                <a:avLst/>
              </a:prstGeom>
              <a:noFill/>
            </p:spPr>
            <p:txBody>
              <a:bodyPr wrap="none" rtlCol="0">
                <a:spAutoFit/>
              </a:bodyPr>
              <a:lstStyle/>
              <a:p>
                <a:r>
                  <a:rPr lang="en-US" dirty="0">
                    <a:solidFill>
                      <a:prstClr val="black"/>
                    </a:solidFill>
                    <a:latin typeface="Calibri"/>
                  </a:rPr>
                  <a:t>Telescope Assembly</a:t>
                </a:r>
              </a:p>
            </p:txBody>
          </p:sp>
          <p:sp>
            <p:nvSpPr>
              <p:cNvPr id="13" name="TextBox 12"/>
              <p:cNvSpPr txBox="1"/>
              <p:nvPr/>
            </p:nvSpPr>
            <p:spPr>
              <a:xfrm>
                <a:off x="4314676" y="2483618"/>
                <a:ext cx="2413418" cy="369332"/>
              </a:xfrm>
              <a:prstGeom prst="rect">
                <a:avLst/>
              </a:prstGeom>
              <a:noFill/>
            </p:spPr>
            <p:txBody>
              <a:bodyPr wrap="none" rtlCol="0">
                <a:spAutoFit/>
              </a:bodyPr>
              <a:lstStyle/>
              <a:p>
                <a:r>
                  <a:rPr lang="en-US" dirty="0">
                    <a:solidFill>
                      <a:prstClr val="black"/>
                    </a:solidFill>
                    <a:latin typeface="Calibri"/>
                  </a:rPr>
                  <a:t>Spectrometer Assembly</a:t>
                </a:r>
              </a:p>
            </p:txBody>
          </p:sp>
          <p:sp>
            <p:nvSpPr>
              <p:cNvPr id="14" name="TextBox 13"/>
              <p:cNvSpPr txBox="1"/>
              <p:nvPr/>
            </p:nvSpPr>
            <p:spPr>
              <a:xfrm>
                <a:off x="4312786" y="2044054"/>
                <a:ext cx="2707472" cy="369332"/>
              </a:xfrm>
              <a:prstGeom prst="rect">
                <a:avLst/>
              </a:prstGeom>
              <a:noFill/>
            </p:spPr>
            <p:txBody>
              <a:bodyPr wrap="none" rtlCol="0">
                <a:spAutoFit/>
              </a:bodyPr>
              <a:lstStyle/>
              <a:p>
                <a:r>
                  <a:rPr lang="en-US" dirty="0">
                    <a:solidFill>
                      <a:prstClr val="black"/>
                    </a:solidFill>
                    <a:latin typeface="Calibri"/>
                  </a:rPr>
                  <a:t>Scan Mechanism Assembly</a:t>
                </a:r>
              </a:p>
            </p:txBody>
          </p:sp>
          <p:sp>
            <p:nvSpPr>
              <p:cNvPr id="15" name="TextBox 14"/>
              <p:cNvSpPr txBox="1"/>
              <p:nvPr/>
            </p:nvSpPr>
            <p:spPr>
              <a:xfrm>
                <a:off x="4311942" y="4106366"/>
                <a:ext cx="1929468" cy="646331"/>
              </a:xfrm>
              <a:prstGeom prst="rect">
                <a:avLst/>
              </a:prstGeom>
              <a:noFill/>
            </p:spPr>
            <p:txBody>
              <a:bodyPr wrap="square" rtlCol="0">
                <a:spAutoFit/>
              </a:bodyPr>
              <a:lstStyle/>
              <a:p>
                <a:r>
                  <a:rPr lang="en-US" dirty="0">
                    <a:solidFill>
                      <a:prstClr val="black"/>
                    </a:solidFill>
                    <a:latin typeface="Calibri"/>
                  </a:rPr>
                  <a:t>Focal Plane  </a:t>
                </a:r>
              </a:p>
              <a:p>
                <a:r>
                  <a:rPr lang="en-US" dirty="0">
                    <a:solidFill>
                      <a:prstClr val="black"/>
                    </a:solidFill>
                    <a:latin typeface="Calibri"/>
                  </a:rPr>
                  <a:t> Assembly</a:t>
                </a:r>
              </a:p>
            </p:txBody>
          </p:sp>
          <p:sp>
            <p:nvSpPr>
              <p:cNvPr id="16" name="TextBox 15"/>
              <p:cNvSpPr txBox="1"/>
              <p:nvPr/>
            </p:nvSpPr>
            <p:spPr>
              <a:xfrm>
                <a:off x="4772786" y="3361135"/>
                <a:ext cx="1569445" cy="790258"/>
              </a:xfrm>
              <a:prstGeom prst="rect">
                <a:avLst/>
              </a:prstGeom>
              <a:noFill/>
            </p:spPr>
            <p:txBody>
              <a:bodyPr wrap="square" rtlCol="0">
                <a:spAutoFit/>
              </a:bodyPr>
              <a:lstStyle/>
              <a:p>
                <a:pPr algn="r"/>
                <a:r>
                  <a:rPr lang="en-US" dirty="0">
                    <a:solidFill>
                      <a:prstClr val="black"/>
                    </a:solidFill>
                    <a:latin typeface="Calibri"/>
                  </a:rPr>
                  <a:t>Focal Plane Electronics</a:t>
                </a:r>
              </a:p>
            </p:txBody>
          </p:sp>
          <p:sp>
            <p:nvSpPr>
              <p:cNvPr id="17" name="TextBox 16"/>
              <p:cNvSpPr txBox="1"/>
              <p:nvPr/>
            </p:nvSpPr>
            <p:spPr>
              <a:xfrm>
                <a:off x="4311941" y="5460716"/>
                <a:ext cx="2991952" cy="790258"/>
              </a:xfrm>
              <a:prstGeom prst="rect">
                <a:avLst/>
              </a:prstGeom>
              <a:noFill/>
            </p:spPr>
            <p:txBody>
              <a:bodyPr wrap="square" rtlCol="0">
                <a:spAutoFit/>
              </a:bodyPr>
              <a:lstStyle/>
              <a:p>
                <a:r>
                  <a:rPr lang="en-US" dirty="0">
                    <a:solidFill>
                      <a:prstClr val="black"/>
                    </a:solidFill>
                    <a:latin typeface="Calibri"/>
                  </a:rPr>
                  <a:t>Instrument Support </a:t>
                </a:r>
              </a:p>
              <a:p>
                <a:r>
                  <a:rPr lang="en-US" dirty="0">
                    <a:solidFill>
                      <a:prstClr val="black"/>
                    </a:solidFill>
                    <a:latin typeface="Calibri"/>
                  </a:rPr>
                  <a:t> Assembly</a:t>
                </a:r>
              </a:p>
            </p:txBody>
          </p:sp>
          <p:sp>
            <p:nvSpPr>
              <p:cNvPr id="18" name="TextBox 17"/>
              <p:cNvSpPr txBox="1"/>
              <p:nvPr/>
            </p:nvSpPr>
            <p:spPr>
              <a:xfrm>
                <a:off x="4197300" y="2931809"/>
                <a:ext cx="2530793" cy="451576"/>
              </a:xfrm>
              <a:prstGeom prst="rect">
                <a:avLst/>
              </a:prstGeom>
              <a:noFill/>
            </p:spPr>
            <p:txBody>
              <a:bodyPr wrap="square" rtlCol="0">
                <a:spAutoFit/>
              </a:bodyPr>
              <a:lstStyle/>
              <a:p>
                <a:pPr algn="r"/>
                <a:r>
                  <a:rPr lang="en-US" dirty="0">
                    <a:solidFill>
                      <a:prstClr val="black"/>
                    </a:solidFill>
                    <a:latin typeface="Calibri"/>
                  </a:rPr>
                  <a:t>Radiator Assembly</a:t>
                </a:r>
              </a:p>
            </p:txBody>
          </p:sp>
          <p:cxnSp>
            <p:nvCxnSpPr>
              <p:cNvPr id="19" name="Straight Arrow Connector 18"/>
              <p:cNvCxnSpPr>
                <a:stCxn id="11" idx="1"/>
              </p:cNvCxnSpPr>
              <p:nvPr/>
            </p:nvCxnSpPr>
            <p:spPr>
              <a:xfrm flipH="1">
                <a:off x="3716323" y="1437359"/>
                <a:ext cx="578840" cy="109057"/>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2" idx="1"/>
              </p:cNvCxnSpPr>
              <p:nvPr/>
            </p:nvCxnSpPr>
            <p:spPr>
              <a:xfrm flipH="1">
                <a:off x="2290194" y="1824759"/>
                <a:ext cx="2004969" cy="89611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4" idx="1"/>
              </p:cNvCxnSpPr>
              <p:nvPr/>
            </p:nvCxnSpPr>
            <p:spPr>
              <a:xfrm flipH="1">
                <a:off x="1468073" y="2228720"/>
                <a:ext cx="2844713" cy="2279010"/>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3" idx="1"/>
              </p:cNvCxnSpPr>
              <p:nvPr/>
            </p:nvCxnSpPr>
            <p:spPr>
              <a:xfrm flipH="1">
                <a:off x="3523376" y="2668284"/>
                <a:ext cx="791300" cy="988714"/>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5" idx="1"/>
              </p:cNvCxnSpPr>
              <p:nvPr/>
            </p:nvCxnSpPr>
            <p:spPr>
              <a:xfrm flipH="1">
                <a:off x="3101009" y="4429532"/>
                <a:ext cx="1210933" cy="1180293"/>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6529498" y="3193796"/>
                <a:ext cx="260916" cy="57927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6" idx="3"/>
              </p:cNvCxnSpPr>
              <p:nvPr/>
            </p:nvCxnSpPr>
            <p:spPr>
              <a:xfrm>
                <a:off x="6342231" y="3756264"/>
                <a:ext cx="1813163" cy="407695"/>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008475" y="5811890"/>
                <a:ext cx="303467" cy="489328"/>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197300" y="4752697"/>
                <a:ext cx="2593114" cy="790258"/>
              </a:xfrm>
              <a:prstGeom prst="rect">
                <a:avLst/>
              </a:prstGeom>
              <a:noFill/>
            </p:spPr>
            <p:txBody>
              <a:bodyPr wrap="square" rtlCol="0">
                <a:spAutoFit/>
              </a:bodyPr>
              <a:lstStyle/>
              <a:p>
                <a:r>
                  <a:rPr lang="en-US" dirty="0">
                    <a:solidFill>
                      <a:prstClr val="black"/>
                    </a:solidFill>
                    <a:latin typeface="Calibri"/>
                  </a:rPr>
                  <a:t>Instrument </a:t>
                </a:r>
              </a:p>
              <a:p>
                <a:r>
                  <a:rPr lang="en-US" dirty="0">
                    <a:solidFill>
                      <a:prstClr val="black"/>
                    </a:solidFill>
                    <a:latin typeface="Calibri"/>
                  </a:rPr>
                  <a:t> Control Electronics</a:t>
                </a:r>
              </a:p>
            </p:txBody>
          </p:sp>
          <p:cxnSp>
            <p:nvCxnSpPr>
              <p:cNvPr id="28" name="Straight Arrow Connector 27"/>
              <p:cNvCxnSpPr/>
              <p:nvPr/>
            </p:nvCxnSpPr>
            <p:spPr>
              <a:xfrm>
                <a:off x="5756744" y="5021429"/>
                <a:ext cx="971350" cy="222636"/>
              </a:xfrm>
              <a:prstGeom prst="straightConnector1">
                <a:avLst/>
              </a:prstGeom>
              <a:ln w="19050">
                <a:solidFill>
                  <a:srgbClr val="FFC000"/>
                </a:solidFill>
                <a:tailEnd type="arrow"/>
              </a:ln>
            </p:spPr>
            <p:style>
              <a:lnRef idx="2">
                <a:schemeClr val="accent1"/>
              </a:lnRef>
              <a:fillRef idx="0">
                <a:schemeClr val="accent1"/>
              </a:fillRef>
              <a:effectRef idx="1">
                <a:schemeClr val="accent1"/>
              </a:effectRef>
              <a:fontRef idx="minor">
                <a:schemeClr val="tx1"/>
              </a:fontRef>
            </p:style>
          </p:cxnSp>
        </p:grpSp>
      </p:grpSp>
      <p:pic>
        <p:nvPicPr>
          <p:cNvPr id="29"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008" y="6045851"/>
            <a:ext cx="615068" cy="603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3" name="Slide Number Placeholder 2"/>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6</a:t>
            </a:fld>
            <a:endParaRPr lang="en-US" dirty="0">
              <a:solidFill>
                <a:prstClr val="black">
                  <a:tint val="75000"/>
                </a:prstClr>
              </a:solidFill>
              <a:latin typeface="Calibri"/>
            </a:endParaRPr>
          </a:p>
        </p:txBody>
      </p:sp>
      <p:sp>
        <p:nvSpPr>
          <p:cNvPr id="34" name="Rectangle 33"/>
          <p:cNvSpPr>
            <a:spLocks noChangeArrowheads="1"/>
          </p:cNvSpPr>
          <p:nvPr/>
        </p:nvSpPr>
        <p:spPr bwMode="auto">
          <a:xfrm>
            <a:off x="912633" y="5621789"/>
            <a:ext cx="7355820" cy="1249122"/>
          </a:xfrm>
          <a:prstGeom prst="rect">
            <a:avLst/>
          </a:prstGeom>
          <a:noFill/>
          <a:ln w="28575">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lvl1pPr marL="114300" indent="-114300">
              <a:spcBef>
                <a:spcPct val="20000"/>
              </a:spcBef>
              <a:buClr>
                <a:srgbClr val="006699"/>
              </a:buClr>
              <a:buSzPct val="100000"/>
              <a:buFont typeface="Wingdings" pitchFamily="2" charset="2"/>
              <a:buChar char="§"/>
              <a:defRPr b="1">
                <a:solidFill>
                  <a:schemeClr val="tx1"/>
                </a:solidFill>
                <a:latin typeface="Arial" pitchFamily="34" charset="0"/>
              </a:defRPr>
            </a:lvl1pPr>
            <a:lvl2pPr marL="344488">
              <a:spcBef>
                <a:spcPct val="20000"/>
              </a:spcBef>
              <a:buClr>
                <a:srgbClr val="006699"/>
              </a:buClr>
              <a:buSzPct val="100000"/>
              <a:buChar char="–"/>
              <a:defRPr sz="1600" b="1">
                <a:solidFill>
                  <a:schemeClr val="tx1"/>
                </a:solidFill>
                <a:latin typeface="Arial" pitchFamily="34" charset="0"/>
              </a:defRPr>
            </a:lvl2pPr>
            <a:lvl3pPr marL="744538" indent="-166688">
              <a:spcBef>
                <a:spcPct val="20000"/>
              </a:spcBef>
              <a:buSzPct val="100000"/>
              <a:buChar char="•"/>
              <a:defRPr sz="1600" b="1">
                <a:solidFill>
                  <a:schemeClr val="tx1"/>
                </a:solidFill>
                <a:latin typeface="Arial" pitchFamily="34" charset="0"/>
              </a:defRPr>
            </a:lvl3pPr>
            <a:lvl4pPr marL="1025525" indent="-165100">
              <a:spcBef>
                <a:spcPct val="20000"/>
              </a:spcBef>
              <a:buSzPct val="100000"/>
              <a:buChar char="–"/>
              <a:defRPr sz="1600" b="1">
                <a:solidFill>
                  <a:schemeClr val="tx1"/>
                </a:solidFill>
                <a:latin typeface="Arial" pitchFamily="34" charset="0"/>
              </a:defRPr>
            </a:lvl4pPr>
            <a:lvl5pPr marL="1304925" indent="-107950">
              <a:spcBef>
                <a:spcPct val="20000"/>
              </a:spcBef>
              <a:buSzPct val="100000"/>
              <a:buChar char="•"/>
              <a:defRPr sz="1600" b="1" i="1">
                <a:solidFill>
                  <a:schemeClr val="tx1"/>
                </a:solidFill>
                <a:latin typeface="Arial" pitchFamily="34" charset="0"/>
              </a:defRPr>
            </a:lvl5pPr>
            <a:lvl6pPr marL="1762125" indent="-107950" eaLnBrk="0" fontAlgn="base" hangingPunct="0">
              <a:spcBef>
                <a:spcPct val="20000"/>
              </a:spcBef>
              <a:spcAft>
                <a:spcPct val="0"/>
              </a:spcAft>
              <a:buSzPct val="100000"/>
              <a:buChar char="•"/>
              <a:defRPr sz="1600" b="1" i="1">
                <a:solidFill>
                  <a:schemeClr val="tx1"/>
                </a:solidFill>
                <a:latin typeface="Arial" pitchFamily="34" charset="0"/>
              </a:defRPr>
            </a:lvl6pPr>
            <a:lvl7pPr marL="2219325" indent="-107950" eaLnBrk="0" fontAlgn="base" hangingPunct="0">
              <a:spcBef>
                <a:spcPct val="20000"/>
              </a:spcBef>
              <a:spcAft>
                <a:spcPct val="0"/>
              </a:spcAft>
              <a:buSzPct val="100000"/>
              <a:buChar char="•"/>
              <a:defRPr sz="1600" b="1" i="1">
                <a:solidFill>
                  <a:schemeClr val="tx1"/>
                </a:solidFill>
                <a:latin typeface="Arial" pitchFamily="34" charset="0"/>
              </a:defRPr>
            </a:lvl7pPr>
            <a:lvl8pPr marL="2676525" indent="-107950" eaLnBrk="0" fontAlgn="base" hangingPunct="0">
              <a:spcBef>
                <a:spcPct val="20000"/>
              </a:spcBef>
              <a:spcAft>
                <a:spcPct val="0"/>
              </a:spcAft>
              <a:buSzPct val="100000"/>
              <a:buChar char="•"/>
              <a:defRPr sz="1600" b="1" i="1">
                <a:solidFill>
                  <a:schemeClr val="tx1"/>
                </a:solidFill>
                <a:latin typeface="Arial" pitchFamily="34" charset="0"/>
              </a:defRPr>
            </a:lvl8pPr>
            <a:lvl9pPr marL="3133725" indent="-107950" eaLnBrk="0" fontAlgn="base" hangingPunct="0">
              <a:spcBef>
                <a:spcPct val="20000"/>
              </a:spcBef>
              <a:spcAft>
                <a:spcPct val="0"/>
              </a:spcAft>
              <a:buSzPct val="100000"/>
              <a:buChar char="•"/>
              <a:defRPr sz="1600" b="1" i="1">
                <a:solidFill>
                  <a:schemeClr val="tx1"/>
                </a:solidFill>
                <a:latin typeface="Arial" pitchFamily="34" charset="0"/>
              </a:defRPr>
            </a:lvl9pPr>
          </a:lstStyle>
          <a:p>
            <a:pPr>
              <a:lnSpc>
                <a:spcPct val="90000"/>
              </a:lnSpc>
              <a:spcBef>
                <a:spcPts val="200"/>
              </a:spcBef>
              <a:buFontTx/>
              <a:buChar char="•"/>
            </a:pPr>
            <a:r>
              <a:rPr lang="en-US" altLang="en-US" sz="1600" dirty="0"/>
              <a:t>Calibration wheel with </a:t>
            </a:r>
            <a:r>
              <a:rPr lang="en-US" altLang="en-US" sz="1600" dirty="0" err="1"/>
              <a:t>transmissive</a:t>
            </a:r>
            <a:r>
              <a:rPr lang="en-US" altLang="en-US" sz="1600" dirty="0"/>
              <a:t> diffusers for daily solar calibration</a:t>
            </a:r>
          </a:p>
          <a:p>
            <a:pPr>
              <a:lnSpc>
                <a:spcPct val="90000"/>
              </a:lnSpc>
              <a:spcBef>
                <a:spcPts val="200"/>
              </a:spcBef>
              <a:buFontTx/>
              <a:buChar char="•"/>
            </a:pPr>
            <a:r>
              <a:rPr lang="en-US" altLang="en-US" sz="1600" dirty="0"/>
              <a:t>Step/stare 2-axis scan mechanism </a:t>
            </a:r>
          </a:p>
          <a:p>
            <a:pPr>
              <a:lnSpc>
                <a:spcPct val="90000"/>
              </a:lnSpc>
              <a:spcBef>
                <a:spcPts val="200"/>
              </a:spcBef>
              <a:buFontTx/>
              <a:buChar char="•"/>
            </a:pPr>
            <a:r>
              <a:rPr lang="en-US" altLang="en-US" sz="1600" dirty="0"/>
              <a:t>Detectors operating at -20°C</a:t>
            </a:r>
          </a:p>
          <a:p>
            <a:pPr>
              <a:lnSpc>
                <a:spcPct val="90000"/>
              </a:lnSpc>
              <a:spcBef>
                <a:spcPts val="200"/>
              </a:spcBef>
              <a:buFontTx/>
              <a:buChar char="•"/>
            </a:pPr>
            <a:r>
              <a:rPr lang="en-US" altLang="en-US" sz="1600" dirty="0"/>
              <a:t>Instrument Control Electronics (ICE) mounted below spacecraft deck</a:t>
            </a:r>
          </a:p>
          <a:p>
            <a:pPr>
              <a:lnSpc>
                <a:spcPct val="90000"/>
              </a:lnSpc>
              <a:spcBef>
                <a:spcPts val="200"/>
              </a:spcBef>
              <a:buFontTx/>
              <a:buChar char="•"/>
            </a:pPr>
            <a:r>
              <a:rPr lang="en-US" altLang="en-US" sz="1600" dirty="0"/>
              <a:t>Volume: 1.4 m x 1.1 m x 1.2 m   Mass: 1</a:t>
            </a:r>
            <a:r>
              <a:rPr lang="en-US" altLang="zh-CN" sz="1600" dirty="0"/>
              <a:t>48</a:t>
            </a:r>
            <a:r>
              <a:rPr lang="en-US" altLang="en-US" sz="1600" dirty="0"/>
              <a:t> kg     </a:t>
            </a:r>
            <a:r>
              <a:rPr lang="en-US" altLang="zh-CN" sz="1600" dirty="0"/>
              <a:t>Avg. </a:t>
            </a:r>
            <a:r>
              <a:rPr lang="en-US" altLang="en-US" sz="1600" dirty="0"/>
              <a:t>Power: 1</a:t>
            </a:r>
            <a:r>
              <a:rPr lang="en-US" altLang="zh-CN" sz="1600" dirty="0"/>
              <a:t>34</a:t>
            </a:r>
            <a:r>
              <a:rPr lang="en-US" altLang="en-US" sz="1600" dirty="0"/>
              <a:t>W</a:t>
            </a:r>
          </a:p>
        </p:txBody>
      </p:sp>
    </p:spTree>
    <p:extLst>
      <p:ext uri="{BB962C8B-B14F-4D97-AF65-F5344CB8AC3E}">
        <p14:creationId xmlns:p14="http://schemas.microsoft.com/office/powerpoint/2010/main" val="1282757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9400" y="75448"/>
            <a:ext cx="8545200" cy="785746"/>
          </a:xfrm>
        </p:spPr>
        <p:txBody>
          <a:bodyPr/>
          <a:lstStyle/>
          <a:p>
            <a:r>
              <a:rPr lang="en-US" dirty="0"/>
              <a:t>TEMPO Integrated into Higher Level Assemblies, and Undergo Sensor Integration</a:t>
            </a:r>
          </a:p>
        </p:txBody>
      </p:sp>
      <p:sp>
        <p:nvSpPr>
          <p:cNvPr id="4" name="Date Placeholder 3"/>
          <p:cNvSpPr>
            <a:spLocks noGrp="1"/>
          </p:cNvSpPr>
          <p:nvPr>
            <p:ph type="dt" sz="half" idx="10"/>
          </p:nvPr>
        </p:nvSpPr>
        <p:spPr>
          <a:xfrm>
            <a:off x="-1691" y="6504025"/>
            <a:ext cx="2133600" cy="365125"/>
          </a:xfrm>
        </p:spPr>
        <p:txBody>
          <a:bodyPr/>
          <a:lstStyle/>
          <a:p>
            <a:r>
              <a:rPr lang="en-US" dirty="0"/>
              <a:t>6/1/2016</a:t>
            </a:r>
          </a:p>
        </p:txBody>
      </p:sp>
      <p:sp>
        <p:nvSpPr>
          <p:cNvPr id="6" name="Slide Number Placeholder 5"/>
          <p:cNvSpPr>
            <a:spLocks noGrp="1"/>
          </p:cNvSpPr>
          <p:nvPr>
            <p:ph type="sldNum" sz="quarter" idx="12"/>
          </p:nvPr>
        </p:nvSpPr>
        <p:spPr/>
        <p:txBody>
          <a:bodyPr/>
          <a:lstStyle/>
          <a:p>
            <a:fld id="{AEC11D65-9821-2B49-88CD-D477606C3EDA}" type="slidenum">
              <a:rPr lang="en-US" smtClean="0"/>
              <a:pPr/>
              <a:t>7</a:t>
            </a:fld>
            <a:endParaRPr lang="en-US"/>
          </a:p>
        </p:txBody>
      </p:sp>
      <p:sp>
        <p:nvSpPr>
          <p:cNvPr id="10" name="TextBox 9"/>
          <p:cNvSpPr txBox="1"/>
          <p:nvPr/>
        </p:nvSpPr>
        <p:spPr>
          <a:xfrm>
            <a:off x="413825" y="4691898"/>
            <a:ext cx="3772689" cy="923330"/>
          </a:xfrm>
          <a:prstGeom prst="rect">
            <a:avLst/>
          </a:prstGeom>
          <a:noFill/>
        </p:spPr>
        <p:txBody>
          <a:bodyPr wrap="square" rtlCol="0">
            <a:spAutoFit/>
          </a:bodyPr>
          <a:lstStyle/>
          <a:p>
            <a:r>
              <a:rPr lang="en-US" dirty="0"/>
              <a:t>TEMPO Telescope with optics, scan mechanism and thermal installs completed. </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254" y="1305592"/>
            <a:ext cx="3953435" cy="328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240766" y="4742750"/>
            <a:ext cx="3772689" cy="646331"/>
          </a:xfrm>
          <a:prstGeom prst="rect">
            <a:avLst/>
          </a:prstGeom>
          <a:noFill/>
        </p:spPr>
        <p:txBody>
          <a:bodyPr wrap="square" rtlCol="0">
            <a:spAutoFit/>
          </a:bodyPr>
          <a:lstStyle/>
          <a:p>
            <a:r>
              <a:rPr lang="en-US" dirty="0"/>
              <a:t>TEMPO Spectrometer subsystem complete and ready for vibe test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1138" y="1237367"/>
            <a:ext cx="2589818" cy="3505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541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5114"/>
            <a:ext cx="5972807" cy="960120"/>
          </a:xfrm>
        </p:spPr>
        <p:txBody>
          <a:bodyPr anchor="ctr"/>
          <a:lstStyle/>
          <a:p>
            <a:r>
              <a:rPr lang="en-US" sz="4400" b="1" dirty="0">
                <a:solidFill>
                  <a:schemeClr val="bg1">
                    <a:lumMod val="85000"/>
                  </a:schemeClr>
                </a:solidFill>
              </a:rPr>
              <a:t>A day in the life</a:t>
            </a:r>
          </a:p>
        </p:txBody>
      </p:sp>
      <p:pic>
        <p:nvPicPr>
          <p:cNvPr id="5" name="Picture 4" descr="\\Luna\TEMPO\Users\Drake\CONOPS\A12108_003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80" y="1052653"/>
            <a:ext cx="8968835" cy="4786164"/>
          </a:xfrm>
          <a:prstGeom prst="rect">
            <a:avLst/>
          </a:prstGeom>
          <a:noFill/>
          <a:ln>
            <a:noFill/>
          </a:ln>
        </p:spPr>
      </p:pic>
      <p:sp>
        <p:nvSpPr>
          <p:cNvPr id="2" name="Date Placeholder 1"/>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8</a:t>
            </a:fld>
            <a:endParaRPr lang="en-US" dirty="0">
              <a:solidFill>
                <a:prstClr val="black">
                  <a:tint val="75000"/>
                </a:prstClr>
              </a:solidFill>
              <a:latin typeface="Calibri"/>
            </a:endParaRPr>
          </a:p>
        </p:txBody>
      </p:sp>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879" y="5677382"/>
            <a:ext cx="1215136" cy="1191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912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04948" y="13818"/>
            <a:ext cx="5972807" cy="960120"/>
          </a:xfrm>
        </p:spPr>
        <p:txBody>
          <a:bodyPr anchor="ctr"/>
          <a:lstStyle/>
          <a:p>
            <a:r>
              <a:rPr lang="en-US" sz="3200" dirty="0">
                <a:solidFill>
                  <a:schemeClr val="bg1">
                    <a:lumMod val="85000"/>
                  </a:schemeClr>
                </a:solidFill>
              </a:rPr>
              <a:t>TEMPO hourly NO</a:t>
            </a:r>
            <a:r>
              <a:rPr lang="en-US" sz="3200" baseline="-25000" dirty="0">
                <a:solidFill>
                  <a:schemeClr val="bg1">
                    <a:lumMod val="85000"/>
                  </a:schemeClr>
                </a:solidFill>
              </a:rPr>
              <a:t>2</a:t>
            </a:r>
            <a:r>
              <a:rPr lang="en-US" sz="3200" dirty="0">
                <a:solidFill>
                  <a:schemeClr val="bg1">
                    <a:lumMod val="85000"/>
                  </a:schemeClr>
                </a:solidFill>
              </a:rPr>
              <a:t> sweep</a:t>
            </a:r>
          </a:p>
        </p:txBody>
      </p:sp>
      <p:pic>
        <p:nvPicPr>
          <p:cNvPr id="6" name="Picture 5" descr="TEMPO_footprint_NO2_movi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05" y="1037935"/>
            <a:ext cx="7616167" cy="5820064"/>
          </a:xfrm>
          <a:prstGeom prst="rect">
            <a:avLst/>
          </a:prstGeom>
        </p:spPr>
      </p:pic>
      <p:sp>
        <p:nvSpPr>
          <p:cNvPr id="3" name="Date Placeholder 2"/>
          <p:cNvSpPr>
            <a:spLocks noGrp="1"/>
          </p:cNvSpPr>
          <p:nvPr>
            <p:ph type="dt" sz="half" idx="10"/>
          </p:nvPr>
        </p:nvSpPr>
        <p:spPr/>
        <p:txBody>
          <a:bodyPr/>
          <a:lstStyle/>
          <a:p>
            <a:r>
              <a:rPr lang="en-US">
                <a:solidFill>
                  <a:prstClr val="black">
                    <a:tint val="75000"/>
                  </a:prstClr>
                </a:solidFill>
                <a:latin typeface="Calibri"/>
              </a:rPr>
              <a:t>4/10/17</a:t>
            </a:r>
            <a:endParaRPr lang="en-US"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EC11D65-9821-2B49-88CD-D477606C3EDA}" type="slidenum">
              <a:rPr lang="en-US" smtClean="0">
                <a:solidFill>
                  <a:prstClr val="black">
                    <a:tint val="75000"/>
                  </a:prstClr>
                </a:solidFill>
                <a:latin typeface="Calibri"/>
              </a:rPr>
              <a:pPr/>
              <a:t>9</a:t>
            </a:fld>
            <a:endParaRPr lang="en-US" dirty="0">
              <a:solidFill>
                <a:prstClr val="black">
                  <a:tint val="75000"/>
                </a:prstClr>
              </a:solidFill>
              <a:latin typeface="Calibri"/>
            </a:endParaRPr>
          </a:p>
        </p:txBody>
      </p:sp>
      <p:sp>
        <p:nvSpPr>
          <p:cNvPr id="7" name="Rectangle 6"/>
          <p:cNvSpPr/>
          <p:nvPr/>
        </p:nvSpPr>
        <p:spPr>
          <a:xfrm>
            <a:off x="6473878" y="5178075"/>
            <a:ext cx="2133600" cy="495457"/>
          </a:xfrm>
          <a:prstGeom prst="rect">
            <a:avLst/>
          </a:prstGeom>
        </p:spPr>
        <p:txBody>
          <a:bodyPr wrap="square">
            <a:spAutoFit/>
          </a:bodyPr>
          <a:lstStyle/>
          <a:p>
            <a:pPr marL="285750" indent="-285750">
              <a:lnSpc>
                <a:spcPct val="150000"/>
              </a:lnSpc>
              <a:buFont typeface="Arial"/>
              <a:buChar char="•"/>
            </a:pPr>
            <a:endParaRPr lang="en-US" sz="2000" b="1" dirty="0">
              <a:solidFill>
                <a:srgbClr val="0000FF"/>
              </a:solidFill>
              <a:latin typeface="Arial Narrow"/>
              <a:cs typeface="Arial Narrow"/>
            </a:endParaRPr>
          </a:p>
        </p:txBody>
      </p:sp>
      <p:sp>
        <p:nvSpPr>
          <p:cNvPr id="8" name="TextBox 7"/>
          <p:cNvSpPr txBox="1"/>
          <p:nvPr/>
        </p:nvSpPr>
        <p:spPr>
          <a:xfrm>
            <a:off x="6513439" y="2533959"/>
            <a:ext cx="2728632" cy="3554819"/>
          </a:xfrm>
          <a:prstGeom prst="rect">
            <a:avLst/>
          </a:prstGeom>
          <a:noFill/>
        </p:spPr>
        <p:txBody>
          <a:bodyPr wrap="none" rtlCol="0">
            <a:spAutoFit/>
          </a:bodyPr>
          <a:lstStyle/>
          <a:p>
            <a:pPr>
              <a:spcAft>
                <a:spcPts val="600"/>
              </a:spcAft>
            </a:pPr>
            <a:r>
              <a:rPr lang="en-US" sz="2000" b="1" dirty="0">
                <a:solidFill>
                  <a:srgbClr val="0000FF"/>
                </a:solidFill>
                <a:latin typeface="Arial Narrow"/>
                <a:cs typeface="Arial Narrow"/>
              </a:rPr>
              <a:t>~ 1283 steps/</a:t>
            </a:r>
            <a:r>
              <a:rPr lang="en-US" sz="2000" b="1" dirty="0" err="1">
                <a:solidFill>
                  <a:srgbClr val="0000FF"/>
                </a:solidFill>
                <a:latin typeface="Arial Narrow"/>
                <a:cs typeface="Arial Narrow"/>
              </a:rPr>
              <a:t>hr</a:t>
            </a:r>
            <a:endParaRPr lang="en-US" sz="2000" b="1" dirty="0">
              <a:solidFill>
                <a:srgbClr val="0000FF"/>
              </a:solidFill>
              <a:latin typeface="Arial Narrow"/>
              <a:cs typeface="Arial Narrow"/>
            </a:endParaRPr>
          </a:p>
          <a:p>
            <a:pPr>
              <a:spcAft>
                <a:spcPts val="600"/>
              </a:spcAft>
            </a:pPr>
            <a:r>
              <a:rPr lang="en-US" sz="2000" b="1" dirty="0">
                <a:solidFill>
                  <a:srgbClr val="0000FF"/>
                </a:solidFill>
                <a:latin typeface="Arial Narrow"/>
                <a:cs typeface="Arial Narrow"/>
              </a:rPr>
              <a:t>~ 2.6 M pixels/</a:t>
            </a:r>
            <a:r>
              <a:rPr lang="en-US" sz="2000" b="1" dirty="0" err="1">
                <a:solidFill>
                  <a:srgbClr val="0000FF"/>
                </a:solidFill>
                <a:latin typeface="Arial Narrow"/>
                <a:cs typeface="Arial Narrow"/>
              </a:rPr>
              <a:t>hr</a:t>
            </a:r>
            <a:endParaRPr lang="en-US" sz="2000" b="1" dirty="0">
              <a:solidFill>
                <a:srgbClr val="0000FF"/>
              </a:solidFill>
              <a:latin typeface="Arial Narrow"/>
              <a:cs typeface="Arial Narrow"/>
            </a:endParaRPr>
          </a:p>
          <a:p>
            <a:pPr>
              <a:spcBef>
                <a:spcPts val="600"/>
              </a:spcBef>
            </a:pPr>
            <a:r>
              <a:rPr lang="en-US" sz="2000" b="1" dirty="0">
                <a:solidFill>
                  <a:srgbClr val="0000FF"/>
                </a:solidFill>
                <a:latin typeface="Arial Narrow"/>
                <a:cs typeface="Arial Narrow"/>
              </a:rPr>
              <a:t>N.B. special operations</a:t>
            </a:r>
          </a:p>
          <a:p>
            <a:pPr>
              <a:spcBef>
                <a:spcPts val="600"/>
              </a:spcBef>
            </a:pPr>
            <a:r>
              <a:rPr lang="en-US" sz="2000" b="1" dirty="0">
                <a:solidFill>
                  <a:srgbClr val="0000FF"/>
                </a:solidFill>
                <a:latin typeface="Arial Narrow"/>
                <a:cs typeface="Arial Narrow"/>
              </a:rPr>
              <a:t>give 10-minute resolution</a:t>
            </a:r>
          </a:p>
          <a:p>
            <a:pPr>
              <a:spcBef>
                <a:spcPts val="600"/>
              </a:spcBef>
            </a:pPr>
            <a:r>
              <a:rPr lang="en-US" sz="2000" b="1" dirty="0">
                <a:solidFill>
                  <a:srgbClr val="0000FF"/>
                </a:solidFill>
                <a:latin typeface="Arial Narrow"/>
                <a:cs typeface="Arial Narrow"/>
              </a:rPr>
              <a:t>for selected longitude</a:t>
            </a:r>
          </a:p>
          <a:p>
            <a:pPr>
              <a:spcBef>
                <a:spcPts val="600"/>
              </a:spcBef>
            </a:pPr>
            <a:r>
              <a:rPr lang="en-US" sz="2000" b="1" dirty="0">
                <a:solidFill>
                  <a:srgbClr val="0000FF"/>
                </a:solidFill>
                <a:latin typeface="Arial Narrow"/>
                <a:cs typeface="Arial Narrow"/>
              </a:rPr>
              <a:t>Regions</a:t>
            </a:r>
          </a:p>
          <a:p>
            <a:pPr>
              <a:spcBef>
                <a:spcPts val="600"/>
              </a:spcBef>
            </a:pPr>
            <a:endParaRPr lang="en-US" sz="2000" b="1" dirty="0">
              <a:solidFill>
                <a:srgbClr val="0000FF"/>
              </a:solidFill>
              <a:latin typeface="Arial Narrow"/>
              <a:cs typeface="Arial Narrow"/>
            </a:endParaRPr>
          </a:p>
          <a:p>
            <a:pPr>
              <a:spcBef>
                <a:spcPts val="600"/>
              </a:spcBef>
            </a:pPr>
            <a:r>
              <a:rPr lang="en-US" sz="2000" b="1" dirty="0">
                <a:solidFill>
                  <a:srgbClr val="0000FF"/>
                </a:solidFill>
                <a:latin typeface="Arial Narrow"/>
                <a:cs typeface="Arial Narrow"/>
              </a:rPr>
              <a:t>Courtesy of L. </a:t>
            </a:r>
            <a:r>
              <a:rPr lang="en-US" sz="2000" b="1" dirty="0" err="1">
                <a:solidFill>
                  <a:srgbClr val="0000FF"/>
                </a:solidFill>
                <a:latin typeface="Arial Narrow"/>
                <a:cs typeface="Arial Narrow"/>
              </a:rPr>
              <a:t>Lamsal</a:t>
            </a:r>
            <a:r>
              <a:rPr lang="en-US" sz="2000" b="1" dirty="0">
                <a:solidFill>
                  <a:srgbClr val="0000FF"/>
                </a:solidFill>
                <a:latin typeface="Arial Narrow"/>
                <a:cs typeface="Arial Narrow"/>
              </a:rPr>
              <a:t> &amp; </a:t>
            </a:r>
          </a:p>
          <a:p>
            <a:pPr>
              <a:spcBef>
                <a:spcPts val="600"/>
              </a:spcBef>
            </a:pPr>
            <a:r>
              <a:rPr lang="en-US" sz="2000" b="1" dirty="0">
                <a:solidFill>
                  <a:srgbClr val="0000FF"/>
                </a:solidFill>
                <a:latin typeface="Arial Narrow"/>
                <a:cs typeface="Arial Narrow"/>
              </a:rPr>
              <a:t>N. </a:t>
            </a:r>
            <a:r>
              <a:rPr lang="en-US" sz="2000" b="1" dirty="0" err="1">
                <a:solidFill>
                  <a:srgbClr val="0000FF"/>
                </a:solidFill>
                <a:latin typeface="Arial Narrow"/>
                <a:cs typeface="Arial Narrow"/>
              </a:rPr>
              <a:t>Krotkov</a:t>
            </a:r>
            <a:endParaRPr lang="en-US" sz="2000" b="1" dirty="0">
              <a:solidFill>
                <a:srgbClr val="0000FF"/>
              </a:solidFill>
              <a:latin typeface="Arial Narrow"/>
              <a:cs typeface="Arial Narrow"/>
            </a:endParaRPr>
          </a:p>
        </p:txBody>
      </p:sp>
    </p:spTree>
    <p:extLst>
      <p:ext uri="{BB962C8B-B14F-4D97-AF65-F5344CB8AC3E}">
        <p14:creationId xmlns:p14="http://schemas.microsoft.com/office/powerpoint/2010/main" val="21652464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spDef>
    <a:lnDef>
      <a:spPr bwMode="auto">
        <a:xfrm>
          <a:off x="0" y="0"/>
          <a:ext cx="1" cy="1"/>
        </a:xfrm>
        <a:custGeom>
          <a:avLst/>
          <a:gdLst/>
          <a:ahLst/>
          <a:cxnLst/>
          <a:rect l="0" t="0" r="0" b="0"/>
          <a:pathLst/>
        </a:custGeom>
        <a:noFill/>
        <a:ln w="9525" cap="flat" cmpd="sng" algn="ctr">
          <a:solidFill>
            <a:srgbClr val="008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20000"/>
          </a:spcBef>
          <a:spcAft>
            <a:spcPct val="0"/>
          </a:spcAft>
          <a:buClrTx/>
          <a:buSzTx/>
          <a:buFontTx/>
          <a:buChar char="–"/>
          <a:tabLst/>
          <a:defRPr kumimoji="0" lang="en-US" sz="2400" b="1" i="0" u="none" strike="noStrike" cap="none" normalizeH="0" baseline="0" smtClean="0">
            <a:ln>
              <a:noFill/>
            </a:ln>
            <a:solidFill>
              <a:schemeClr val="accent2"/>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16261</TotalTime>
  <Words>5087</Words>
  <Application>Microsoft Macintosh PowerPoint</Application>
  <PresentationFormat>On-screen Show (4:3)</PresentationFormat>
  <Paragraphs>762</Paragraphs>
  <Slides>58</Slides>
  <Notes>32</Notes>
  <HiddenSlides>0</HiddenSlides>
  <MMClips>0</MMClips>
  <ScaleCrop>false</ScaleCrop>
  <HeadingPairs>
    <vt:vector size="8" baseType="variant">
      <vt:variant>
        <vt:lpstr>Fonts Used</vt:lpstr>
      </vt:variant>
      <vt:variant>
        <vt:i4>16</vt:i4>
      </vt:variant>
      <vt:variant>
        <vt:lpstr>Theme</vt:lpstr>
      </vt:variant>
      <vt:variant>
        <vt:i4>9</vt:i4>
      </vt:variant>
      <vt:variant>
        <vt:lpstr>Embedded OLE Servers</vt:lpstr>
      </vt:variant>
      <vt:variant>
        <vt:i4>1</vt:i4>
      </vt:variant>
      <vt:variant>
        <vt:lpstr>Slide Titles</vt:lpstr>
      </vt:variant>
      <vt:variant>
        <vt:i4>58</vt:i4>
      </vt:variant>
    </vt:vector>
  </HeadingPairs>
  <TitlesOfParts>
    <vt:vector size="84" baseType="lpstr">
      <vt:lpstr>굴림</vt:lpstr>
      <vt:lpstr>맑은 고딕</vt:lpstr>
      <vt:lpstr>ＭＳ Ｐゴシック</vt:lpstr>
      <vt:lpstr>宋体</vt:lpstr>
      <vt:lpstr>ヒラギノ角ゴ Pro W3</vt:lpstr>
      <vt:lpstr>Arial</vt:lpstr>
      <vt:lpstr>Arial Narrow</vt:lpstr>
      <vt:lpstr>Arial Rounded MT Bold</vt:lpstr>
      <vt:lpstr>Calibri</vt:lpstr>
      <vt:lpstr>Cambria</vt:lpstr>
      <vt:lpstr>Helvetica</vt:lpstr>
      <vt:lpstr>Helvetica Neue Medium</vt:lpstr>
      <vt:lpstr>Symbol</vt:lpstr>
      <vt:lpstr>Times New Roman</vt:lpstr>
      <vt:lpstr>Verdana</vt:lpstr>
      <vt:lpstr>Wingdings</vt:lpstr>
      <vt:lpstr>Office Theme</vt:lpstr>
      <vt:lpstr>Default Design</vt:lpstr>
      <vt:lpstr>13_Office Theme</vt:lpstr>
      <vt:lpstr>1_Office Theme</vt:lpstr>
      <vt:lpstr>15_Office Theme</vt:lpstr>
      <vt:lpstr>3_Default Design</vt:lpstr>
      <vt:lpstr>4_Default Design</vt:lpstr>
      <vt:lpstr>12_Office Theme</vt:lpstr>
      <vt:lpstr>11_Office Theme</vt:lpstr>
      <vt:lpstr>Equation</vt:lpstr>
      <vt:lpstr>PowerPoint Presentation</vt:lpstr>
      <vt:lpstr>Hourly atmospheric pollution from geostationary Earth orbit </vt:lpstr>
      <vt:lpstr>Global pollution monitoring constellation</vt:lpstr>
      <vt:lpstr>TEMPO Status/Schedule</vt:lpstr>
      <vt:lpstr>TEMPO</vt:lpstr>
      <vt:lpstr>Instrument layout</vt:lpstr>
      <vt:lpstr>TEMPO Integrated into Higher Level Assemblies, and Undergo Sensor Integration</vt:lpstr>
      <vt:lpstr>A day in the life</vt:lpstr>
      <vt:lpstr>TEMPO hourly NO2 sweep</vt:lpstr>
      <vt:lpstr>Washington, DC coverage</vt:lpstr>
      <vt:lpstr>TEMPO footprint (GEO at 100º W)</vt:lpstr>
      <vt:lpstr>TEMPO Performance</vt:lpstr>
      <vt:lpstr>Baseline and threshold  data products</vt:lpstr>
      <vt:lpstr>Other Research Products</vt:lpstr>
      <vt:lpstr>TEMPO Launch Algorithms</vt:lpstr>
      <vt:lpstr>Ozone Profile Retrievals</vt:lpstr>
      <vt:lpstr>TEMPO NO2 Strat./Trop. Separation</vt:lpstr>
      <vt:lpstr>Night Lights Spectroscopic Signatures</vt:lpstr>
      <vt:lpstr>Ground Systems Overview </vt:lpstr>
      <vt:lpstr>Science data processing center (SDPC) overview</vt:lpstr>
      <vt:lpstr>L0-1 Processor Overview</vt:lpstr>
      <vt:lpstr>PowerPoint Presentation</vt:lpstr>
      <vt:lpstr>GEOS-5 Truth Atmosphere</vt:lpstr>
      <vt:lpstr>Synthetic radiance simulation</vt:lpstr>
      <vt:lpstr>The Synthetic View From TEMPO</vt:lpstr>
      <vt:lpstr>The Green Paper: Science studies, Special operations</vt:lpstr>
      <vt:lpstr>TEMPO Meetings and Workshops</vt:lpstr>
      <vt:lpstr>www.epa.gov/rsig</vt:lpstr>
      <vt:lpstr>Summary</vt:lpstr>
      <vt:lpstr>The end! Thanks to NASA, ESA, Ball Aerospace &amp; Technologies Corp., The Boeing Company</vt:lpstr>
      <vt:lpstr>PowerPoint Presentation</vt:lpstr>
      <vt:lpstr>PowerPoint Presentation</vt:lpstr>
      <vt:lpstr>PowerPoint Presentation</vt:lpstr>
      <vt:lpstr>PowerPoint Presentation</vt:lpstr>
      <vt:lpstr>TEMPO science questions</vt:lpstr>
      <vt:lpstr>PowerPoint Presentation</vt:lpstr>
      <vt:lpstr>TEMPO measurements will capture the diurnal cycle of pollutant emissions</vt:lpstr>
      <vt:lpstr>TEMPO measurements will capture the diurnal cycle of pollutant emissions</vt:lpstr>
      <vt:lpstr>The view from GEO</vt:lpstr>
      <vt:lpstr>Traffic, biomass burning</vt:lpstr>
      <vt:lpstr>NOx studies</vt:lpstr>
      <vt:lpstr>Halogens</vt:lpstr>
      <vt:lpstr>Spectral indicators</vt:lpstr>
      <vt:lpstr>Air quality and health</vt:lpstr>
      <vt:lpstr>AQ indices</vt:lpstr>
      <vt:lpstr>TEMPO CCD Image</vt:lpstr>
      <vt:lpstr>L0_ccd: Dark Measurements</vt:lpstr>
      <vt:lpstr>L0_ccd Radiance and Irradiance</vt:lpstr>
      <vt:lpstr>PowerPoint Presentation</vt:lpstr>
      <vt:lpstr>Dark Current (DC) Correction</vt:lpstr>
      <vt:lpstr>Stray Light Correction</vt:lpstr>
      <vt:lpstr>Stray Light Correction</vt:lpstr>
      <vt:lpstr>Spectral Calibration</vt:lpstr>
      <vt:lpstr>Polarization Correction</vt:lpstr>
      <vt:lpstr>Polarization Correction</vt:lpstr>
      <vt:lpstr>Modeling of Linear Degree of Polarization</vt:lpstr>
      <vt:lpstr>Data product definitions and details</vt:lpstr>
      <vt:lpstr>PowerPoint Presentation</vt:lpstr>
    </vt:vector>
  </TitlesOfParts>
  <Company>Smithsonian Astrophysical Observatory</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Chance</dc:creator>
  <cp:lastModifiedBy>Microsoft Office User</cp:lastModifiedBy>
  <cp:revision>193</cp:revision>
  <cp:lastPrinted>2017-09-14T14:36:00Z</cp:lastPrinted>
  <dcterms:created xsi:type="dcterms:W3CDTF">2017-03-03T20:23:31Z</dcterms:created>
  <dcterms:modified xsi:type="dcterms:W3CDTF">2018-07-02T05:41:40Z</dcterms:modified>
</cp:coreProperties>
</file>