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 id="2147483825" r:id="rId3"/>
    <p:sldMasterId id="2147483836" r:id="rId4"/>
  </p:sldMasterIdLst>
  <p:notesMasterIdLst>
    <p:notesMasterId r:id="rId33"/>
  </p:notesMasterIdLst>
  <p:sldIdLst>
    <p:sldId id="1042652896" r:id="rId5"/>
    <p:sldId id="257" r:id="rId6"/>
    <p:sldId id="1042652869" r:id="rId7"/>
    <p:sldId id="1042652897" r:id="rId8"/>
    <p:sldId id="1042652874" r:id="rId9"/>
    <p:sldId id="1042652898" r:id="rId10"/>
    <p:sldId id="682" r:id="rId11"/>
    <p:sldId id="272" r:id="rId12"/>
    <p:sldId id="1042652809" r:id="rId13"/>
    <p:sldId id="1042652899" r:id="rId14"/>
    <p:sldId id="1042652857" r:id="rId15"/>
    <p:sldId id="1042652883" r:id="rId16"/>
    <p:sldId id="1042652882" r:id="rId17"/>
    <p:sldId id="1042652889" r:id="rId18"/>
    <p:sldId id="1042652890" r:id="rId19"/>
    <p:sldId id="1042652900" r:id="rId20"/>
    <p:sldId id="1042652902" r:id="rId21"/>
    <p:sldId id="1042652901" r:id="rId22"/>
    <p:sldId id="1042652879" r:id="rId23"/>
    <p:sldId id="269" r:id="rId24"/>
    <p:sldId id="2985" r:id="rId25"/>
    <p:sldId id="1042652895" r:id="rId26"/>
    <p:sldId id="1042652876" r:id="rId27"/>
    <p:sldId id="1042652884" r:id="rId28"/>
    <p:sldId id="642" r:id="rId29"/>
    <p:sldId id="1042652891" r:id="rId30"/>
    <p:sldId id="2990" r:id="rId31"/>
    <p:sldId id="27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342"/>
    <p:restoredTop sz="96327"/>
  </p:normalViewPr>
  <p:slideViewPr>
    <p:cSldViewPr snapToGrid="0" snapToObjects="1">
      <p:cViewPr varScale="1">
        <p:scale>
          <a:sx n="128" d="100"/>
          <a:sy n="128" d="100"/>
        </p:scale>
        <p:origin x="880"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4/25/24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205730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 name="Google Shape;3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3005858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512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C165635-F46D-3643-9694-3A302E640B0D}" type="slidenum">
              <a:rPr lang="en-US" smtClean="0"/>
              <a:t>26</a:t>
            </a:fld>
            <a:endParaRPr lang="en-US"/>
          </a:p>
        </p:txBody>
      </p:sp>
    </p:spTree>
    <p:extLst>
      <p:ext uri="{BB962C8B-B14F-4D97-AF65-F5344CB8AC3E}">
        <p14:creationId xmlns:p14="http://schemas.microsoft.com/office/powerpoint/2010/main" val="2543836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9" name="Google Shape;4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34503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2827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555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925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3" name="Google Shape;3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50452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09550" algn="l" rtl="0">
              <a:spcBef>
                <a:spcPts val="0"/>
              </a:spcBef>
              <a:spcAft>
                <a:spcPts val="0"/>
              </a:spcAft>
              <a:buClr>
                <a:schemeClr val="dk1"/>
              </a:buClr>
              <a:buSzPts val="1200"/>
              <a:buFont typeface="Arial"/>
              <a:buNone/>
            </a:pPr>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60814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Caroline</a:t>
            </a:r>
          </a:p>
          <a:p>
            <a:r>
              <a:rPr lang="en-US"/>
              <a:t>-  First mention these are from first-light. Got a lot of media attention.</a:t>
            </a:r>
          </a:p>
          <a:p>
            <a:pPr marL="171450" indent="-171450">
              <a:buFontTx/>
              <a:buChar char="-"/>
            </a:pPr>
            <a:r>
              <a:rPr lang="en-US"/>
              <a:t>I will talk about first light and describe the sources of NO2 as I go along on this slide: transportation, fires, lightning, soils</a:t>
            </a:r>
          </a:p>
          <a:p>
            <a:pPr marL="171450" indent="-171450">
              <a:buFontTx/>
              <a:buChar char="-"/>
            </a:pPr>
            <a:r>
              <a:rPr lang="en-US"/>
              <a:t>Mention how we can’t measure below clouds</a:t>
            </a:r>
          </a:p>
          <a:p>
            <a:pPr marL="171450" indent="-171450">
              <a:buFontTx/>
              <a:buChar char="-"/>
            </a:pPr>
            <a:r>
              <a:rPr lang="en-US"/>
              <a:t>Will point out these data are novel because we can measure every hour</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6C165635-F46D-3643-9694-3A302E640B0D}" type="slidenum">
              <a:rPr lang="en-US" smtClean="0"/>
              <a:t>11</a:t>
            </a:fld>
            <a:endParaRPr lang="en-US"/>
          </a:p>
        </p:txBody>
      </p:sp>
    </p:spTree>
    <p:extLst>
      <p:ext uri="{BB962C8B-B14F-4D97-AF65-F5344CB8AC3E}">
        <p14:creationId xmlns:p14="http://schemas.microsoft.com/office/powerpoint/2010/main" val="1450252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165635-F46D-3643-9694-3A302E640B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37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3386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4408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7601952"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669061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7553825"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75193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3772702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1812933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537819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3432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4240433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58510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622541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a:spLocks noGrp="1"/>
          </p:cNvSpPr>
          <p:nvPr>
            <p:ph type="pic" idx="2"/>
          </p:nvPr>
        </p:nvSpPr>
        <p:spPr>
          <a:xfrm>
            <a:off x="5183188" y="987425"/>
            <a:ext cx="6172200" cy="4873625"/>
          </a:xfrm>
          <a:prstGeom prst="rect">
            <a:avLst/>
          </a:prstGeom>
          <a:noFill/>
          <a:ln>
            <a:noFill/>
          </a:ln>
        </p:spPr>
      </p:sp>
      <p:sp>
        <p:nvSpPr>
          <p:cNvPr id="14" name="Google Shape;14;p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 name="Google Shape;15;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3179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4027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
        <p:cNvGrpSpPr/>
        <p:nvPr/>
      </p:nvGrpSpPr>
      <p:grpSpPr>
        <a:xfrm>
          <a:off x="0" y="0"/>
          <a:ext cx="0" cy="0"/>
          <a:chOff x="0" y="0"/>
          <a:chExt cx="0" cy="0"/>
        </a:xfrm>
      </p:grpSpPr>
      <p:sp>
        <p:nvSpPr>
          <p:cNvPr id="23" name="Google Shape;23;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635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43851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93327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6037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128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8795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49285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17622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4313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image" Target="../media/image5.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image" Target="../media/image4.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theme" Target="../theme/theme2.xml"/><Relationship Id="rId8" Type="http://schemas.openxmlformats.org/officeDocument/2006/relationships/slideLayout" Target="../slideLayouts/slideLayout13.xml"/><Relationship Id="rId51" Type="http://schemas.openxmlformats.org/officeDocument/2006/relationships/image" Target="../media/image6.png"/><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8.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4.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1">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4" r:id="rId38"/>
    <p:sldLayoutId id="2147483815" r:id="rId39"/>
    <p:sldLayoutId id="2147483816" r:id="rId40"/>
    <p:sldLayoutId id="2147483817" r:id="rId41"/>
    <p:sldLayoutId id="2147483818" r:id="rId42"/>
    <p:sldLayoutId id="2147483819" r:id="rId43"/>
    <p:sldLayoutId id="2147483820" r:id="rId44"/>
    <p:sldLayoutId id="2147483821" r:id="rId45"/>
    <p:sldLayoutId id="2147483822" r:id="rId46"/>
    <p:sldLayoutId id="2147483824" r:id="rId47"/>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userDrawn="1"/>
        </p:nvPicPr>
        <p:blipFill>
          <a:blip r:embed="rId12"/>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DA0E24C6-B8C2-40F0-BF2D-44D0E3E3802A}" type="slidenum">
              <a:rPr lang="en-US" smtClean="0"/>
              <a:t>‹#›</a:t>
            </a:fld>
            <a:endParaRPr lang="en-US"/>
          </a:p>
        </p:txBody>
      </p:sp>
      <p:pic>
        <p:nvPicPr>
          <p:cNvPr id="11" name="Picture 10">
            <a:extLst>
              <a:ext uri="{FF2B5EF4-FFF2-40B4-BE49-F238E27FC236}">
                <a16:creationId xmlns:a16="http://schemas.microsoft.com/office/drawing/2014/main" id="{B80126D0-D1A6-4EF0-A134-28379FA08382}"/>
              </a:ext>
            </a:extLst>
          </p:cNvPr>
          <p:cNvPicPr>
            <a:picLocks noChangeAspect="1"/>
          </p:cNvPicPr>
          <p:nvPr userDrawn="1"/>
        </p:nvPicPr>
        <p:blipFill rotWithShape="1">
          <a:blip r:embed="rId14">
            <a:extLst>
              <a:ext uri="{28A0092B-C50C-407E-A947-70E740481C1C}">
                <a14:useLocalDpi xmlns:a14="http://schemas.microsoft.com/office/drawing/2010/main"/>
              </a:ext>
            </a:extLst>
          </a:blip>
          <a:srcRect l="-1" r="-1973" b="14120"/>
          <a:stretch/>
        </p:blipFill>
        <p:spPr>
          <a:xfrm>
            <a:off x="10058400" y="64008"/>
            <a:ext cx="932447" cy="907002"/>
          </a:xfrm>
          <a:prstGeom prst="rect">
            <a:avLst/>
          </a:prstGeom>
        </p:spPr>
      </p:pic>
    </p:spTree>
    <p:extLst>
      <p:ext uri="{BB962C8B-B14F-4D97-AF65-F5344CB8AC3E}">
        <p14:creationId xmlns:p14="http://schemas.microsoft.com/office/powerpoint/2010/main" val="3376611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7118899"/>
      </p:ext>
    </p:extLst>
  </p:cSld>
  <p:clrMap bg1="lt1" tx1="dk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gif"/><Relationship Id="rId4" Type="http://schemas.openxmlformats.org/officeDocument/2006/relationships/image" Target="../media/image47.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3" Type="http://schemas.openxmlformats.org/officeDocument/2006/relationships/image" Target="../media/image64.jpe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2" Type="http://schemas.openxmlformats.org/officeDocument/2006/relationships/notesSlide" Target="../notesSlides/notesSlide11.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5" Type="http://schemas.openxmlformats.org/officeDocument/2006/relationships/image" Target="../media/image56.jpe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5.jpe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8"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54.xml"/><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hyperlink" Target="https://tempo.si.edu/documents/SAO-DRD-11_TEMPO%20Science%20Validation_Plan_Baseline.pdf" TargetMode="External"/><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0087081" y="306296"/>
            <a:ext cx="1100871" cy="1039712"/>
          </a:xfrm>
          <a:prstGeom prst="rect">
            <a:avLst/>
          </a:prstGeom>
        </p:spPr>
      </p:pic>
      <p:cxnSp>
        <p:nvCxnSpPr>
          <p:cNvPr id="12" name="Straight Connector 11">
            <a:extLst>
              <a:ext uri="{FF2B5EF4-FFF2-40B4-BE49-F238E27FC236}">
                <a16:creationId xmlns:a16="http://schemas.microsoft.com/office/drawing/2014/main" id="{B955E514-0FA5-44A2-9FA4-BD5D148D59BA}"/>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F2A953D-C46C-42A3-8B98-5D8F6CEFD671}"/>
              </a:ext>
            </a:extLst>
          </p:cNvPr>
          <p:cNvSpPr txBox="1"/>
          <p:nvPr/>
        </p:nvSpPr>
        <p:spPr>
          <a:xfrm>
            <a:off x="8032373" y="603437"/>
            <a:ext cx="1766048" cy="420756"/>
          </a:xfrm>
          <a:prstGeom prst="rect">
            <a:avLst/>
          </a:prstGeom>
          <a:noFill/>
        </p:spPr>
        <p:txBody>
          <a:bodyPr wrap="square" rtlCol="0">
            <a:spAutoFit/>
          </a:bodyPr>
          <a:lstStyle/>
          <a:p>
            <a:pPr algn="ctr"/>
            <a:r>
              <a:rPr lang="en-US" sz="1067" dirty="0">
                <a:solidFill>
                  <a:srgbClr val="0000A9"/>
                </a:solidFill>
                <a:latin typeface="Helvetica" pitchFamily="2" charset="0"/>
              </a:rPr>
              <a:t>Tropospheric Emissions:</a:t>
            </a:r>
          </a:p>
          <a:p>
            <a:pPr algn="ctr"/>
            <a:r>
              <a:rPr lang="en-US" sz="1067" dirty="0">
                <a:solidFill>
                  <a:srgbClr val="0000A9"/>
                </a:solidFill>
                <a:latin typeface="Helvetica" pitchFamily="2" charset="0"/>
              </a:rPr>
              <a:t>Monitoring of Pollution </a:t>
            </a:r>
          </a:p>
        </p:txBody>
      </p:sp>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5" y="6020107"/>
            <a:ext cx="676547" cy="676547"/>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pic>
        <p:nvPicPr>
          <p:cNvPr id="18" name="Picture 2" descr="Space Systems Command - Wikipedia">
            <a:extLst>
              <a:ext uri="{FF2B5EF4-FFF2-40B4-BE49-F238E27FC236}">
                <a16:creationId xmlns:a16="http://schemas.microsoft.com/office/drawing/2014/main" id="{7D83D506-1979-465C-A6F8-0E04EA4F236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49660" y="5944224"/>
            <a:ext cx="565785"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a:extLst>
              <a:ext uri="{FF2B5EF4-FFF2-40B4-BE49-F238E27FC236}">
                <a16:creationId xmlns:a16="http://schemas.microsoft.com/office/drawing/2014/main" id="{7B218AC4-4BE3-46DD-AC63-DC9C7B2C44A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44974" y="6232474"/>
            <a:ext cx="1371600" cy="24645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665A911-1AF0-4EF5-A842-B5BDE1CB0B9B}"/>
              </a:ext>
            </a:extLst>
          </p:cNvPr>
          <p:cNvSpPr txBox="1">
            <a:spLocks noChangeArrowheads="1"/>
          </p:cNvSpPr>
          <p:nvPr/>
        </p:nvSpPr>
        <p:spPr bwMode="auto">
          <a:xfrm>
            <a:off x="4188175" y="1225084"/>
            <a:ext cx="7688396"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3000" b="1" dirty="0">
                <a:solidFill>
                  <a:srgbClr val="000090"/>
                </a:solidFill>
                <a:latin typeface="Arial Narrow" panose="020B0604020202020204" pitchFamily="34" charset="0"/>
                <a:ea typeface="ヒラギノ角ゴ Pro W3"/>
                <a:cs typeface="Arial Narrow" panose="020B0604020202020204" pitchFamily="34" charset="0"/>
              </a:rPr>
              <a:t>A New Era of Air Quality Monitoring from Space over North America with TEMPO: Commissioning and Early Nominal Operation Results</a:t>
            </a:r>
          </a:p>
        </p:txBody>
      </p:sp>
      <p:sp>
        <p:nvSpPr>
          <p:cNvPr id="2" name="TextBox 1">
            <a:extLst>
              <a:ext uri="{FF2B5EF4-FFF2-40B4-BE49-F238E27FC236}">
                <a16:creationId xmlns:a16="http://schemas.microsoft.com/office/drawing/2014/main" id="{977A38E5-F51B-DF57-4D15-09D59CCF6E43}"/>
              </a:ext>
            </a:extLst>
          </p:cNvPr>
          <p:cNvSpPr txBox="1">
            <a:spLocks noChangeArrowheads="1"/>
          </p:cNvSpPr>
          <p:nvPr/>
        </p:nvSpPr>
        <p:spPr bwMode="auto">
          <a:xfrm>
            <a:off x="4766736" y="2596502"/>
            <a:ext cx="7304828" cy="318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spcBef>
                <a:spcPts val="1200"/>
              </a:spcBef>
              <a:buClr>
                <a:srgbClr val="000000"/>
              </a:buClr>
              <a:defRPr/>
            </a:pPr>
            <a:r>
              <a:rPr kumimoji="0" lang="en-US" sz="1500" b="1" i="0" u="none" strike="noStrike" kern="0" cap="none" spc="0" normalizeH="0" baseline="0" noProof="0" dirty="0" err="1">
                <a:ln>
                  <a:noFill/>
                </a:ln>
                <a:solidFill>
                  <a:srgbClr val="002060"/>
                </a:solidFill>
                <a:effectLst/>
                <a:uLnTx/>
                <a:uFillTx/>
                <a:latin typeface="Arial"/>
                <a:ea typeface="Arial"/>
                <a:cs typeface="Arial"/>
                <a:sym typeface="Arial"/>
              </a:rPr>
              <a:t>Xiong</a:t>
            </a:r>
            <a:r>
              <a:rPr kumimoji="0" lang="en-US" sz="1500" b="1" i="0" u="none" strike="noStrike" kern="0" cap="none" spc="0" normalizeH="0" baseline="0" noProof="0" dirty="0">
                <a:ln>
                  <a:noFill/>
                </a:ln>
                <a:solidFill>
                  <a:srgbClr val="002060"/>
                </a:solidFill>
                <a:effectLst/>
                <a:uLnTx/>
                <a:uFillTx/>
                <a:latin typeface="Arial"/>
                <a:ea typeface="Arial"/>
                <a:cs typeface="Arial"/>
                <a:sym typeface="Arial"/>
              </a:rPr>
              <a:t> Liu</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Kelly Chance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Raid Suleiman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John Houck</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John Davis</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Kevin Daugherty</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David Flittner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David Rosenbaum</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lang="en-US" sz="1500" kern="0" dirty="0">
                <a:solidFill>
                  <a:srgbClr val="002060"/>
                </a:solidFill>
                <a:latin typeface="Arial"/>
                <a:ea typeface="Arial"/>
                <a:cs typeface="Arial"/>
                <a:sym typeface="Arial"/>
              </a:rPr>
              <a:t>Crystal Fenn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lang="en-US" sz="1500" kern="0" dirty="0">
                <a:solidFill>
                  <a:srgbClr val="002060"/>
                </a:solidFill>
                <a:latin typeface="Arial"/>
                <a:ea typeface="Arial"/>
                <a:cs typeface="Arial"/>
                <a:sym typeface="Arial"/>
              </a:rPr>
              <a:t>, </a:t>
            </a:r>
          </a:p>
          <a:p>
            <a:pPr algn="r" eaLnBrk="1" hangingPunct="1">
              <a:buClr>
                <a:srgbClr val="000000"/>
              </a:buClr>
              <a:defRPr/>
            </a:pPr>
            <a:r>
              <a:rPr lang="en-US" sz="1500" kern="0" dirty="0">
                <a:solidFill>
                  <a:srgbClr val="002060"/>
                </a:solidFill>
                <a:latin typeface="Arial"/>
                <a:ea typeface="Arial"/>
                <a:cs typeface="Arial"/>
                <a:sym typeface="Arial"/>
              </a:rPr>
              <a:t>Gonzalo </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Gonzalez Abad</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Caroline Nowlan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Huiqun</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Wang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Heesung</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Chong</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Weizhen</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Hou</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Junsung</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Park</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Christopher Chan Miller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Juseon</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Bak</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Jim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Carr</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James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Szykman</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Mike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Newchurch</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Aaron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Naeger,Ronald</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Cohen,Zolal</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Ayazpour</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Christopher Brown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Zachary Fasnacht, Marcellin Feasson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Jean Fitzmaurice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Jeffrey Geddes, David Haffner, Jay Herman, Joanna Joiner, Laura Judd,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Emma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Knowland</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Xuming</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Lei,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Nischal</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Mishra</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Robert Neece</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Ewan O'Sullivan</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Brad Pierce,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Wenhan</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Qin, Eric Roback</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Justin Strickland</a:t>
            </a:r>
            <a:r>
              <a:rPr kumimoji="0" lang="en-US" sz="150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Robert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Spurr</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p>
          <a:p>
            <a:pPr algn="r" eaLnBrk="1" hangingPunct="1">
              <a:buClr>
                <a:srgbClr val="000000"/>
              </a:buClr>
              <a:defRPr/>
            </a:pP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Luke Valin, Alexander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Vasilkov</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i="0" u="none" strike="noStrike" kern="0" cap="none" spc="0" normalizeH="0" baseline="0" noProof="0" dirty="0" err="1">
                <a:ln>
                  <a:noFill/>
                </a:ln>
                <a:solidFill>
                  <a:srgbClr val="002060"/>
                </a:solidFill>
                <a:effectLst/>
                <a:uLnTx/>
                <a:uFillTx/>
                <a:latin typeface="Arial"/>
                <a:ea typeface="Arial"/>
                <a:cs typeface="Arial"/>
                <a:sym typeface="Arial"/>
              </a:rPr>
              <a:t>Eun-Su</a:t>
            </a:r>
            <a:r>
              <a:rPr kumimoji="0" lang="en-US" sz="1500" i="0" u="none" strike="noStrike" kern="0" cap="none" spc="0" normalizeH="0" baseline="0" noProof="0" dirty="0">
                <a:ln>
                  <a:noFill/>
                </a:ln>
                <a:solidFill>
                  <a:srgbClr val="002060"/>
                </a:solidFill>
                <a:effectLst/>
                <a:uLnTx/>
                <a:uFillTx/>
                <a:latin typeface="Arial"/>
                <a:ea typeface="Arial"/>
                <a:cs typeface="Arial"/>
                <a:sym typeface="Arial"/>
              </a:rPr>
              <a:t> Yang, and the TEMPO Team</a:t>
            </a:r>
            <a:endParaRPr lang="en-US" sz="1600" b="1" kern="0" dirty="0">
              <a:solidFill>
                <a:srgbClr val="7030A0"/>
              </a:solidFill>
              <a:latin typeface="Arial"/>
              <a:cs typeface="Arial"/>
              <a:sym typeface="Arial"/>
            </a:endParaRPr>
          </a:p>
          <a:p>
            <a:pPr algn="r" eaLnBrk="1" hangingPunct="1">
              <a:spcBef>
                <a:spcPts val="900"/>
              </a:spcBef>
              <a:buClr>
                <a:srgbClr val="000000"/>
              </a:buClr>
              <a:defRPr/>
            </a:pPr>
            <a:r>
              <a:rPr lang="en-US" sz="1800" b="1" kern="0" baseline="30000" dirty="0">
                <a:solidFill>
                  <a:srgbClr val="7030A0"/>
                </a:solidFill>
                <a:latin typeface="Arial"/>
                <a:cs typeface="Arial"/>
                <a:sym typeface="Arial"/>
              </a:rPr>
              <a:t>1</a:t>
            </a:r>
            <a:r>
              <a:rPr lang="en-US" sz="1800" b="1" kern="0" dirty="0">
                <a:solidFill>
                  <a:srgbClr val="7030A0"/>
                </a:solidFill>
                <a:latin typeface="Arial"/>
                <a:cs typeface="Arial"/>
                <a:sym typeface="Arial"/>
              </a:rPr>
              <a:t>CfA | Harvard &amp; Smithsonian</a:t>
            </a:r>
          </a:p>
          <a:p>
            <a:pPr algn="r" eaLnBrk="1" hangingPunct="1">
              <a:spcBef>
                <a:spcPts val="900"/>
              </a:spcBef>
              <a:buClr>
                <a:srgbClr val="000000"/>
              </a:buClr>
              <a:defRPr/>
            </a:pPr>
            <a:r>
              <a:rPr lang="en-US" sz="1800" b="1" dirty="0">
                <a:solidFill>
                  <a:srgbClr val="000090"/>
                </a:solidFill>
                <a:cs typeface="Arial" charset="0"/>
              </a:rPr>
              <a:t>San Francisco, CA, December 11, 2023</a:t>
            </a:r>
          </a:p>
        </p:txBody>
      </p:sp>
      <p:sp>
        <p:nvSpPr>
          <p:cNvPr id="4" name="AutoShape 4" descr="AGU23, , San Francisco">
            <a:extLst>
              <a:ext uri="{FF2B5EF4-FFF2-40B4-BE49-F238E27FC236}">
                <a16:creationId xmlns:a16="http://schemas.microsoft.com/office/drawing/2014/main" id="{B53FE407-700D-9A78-9191-BD33236EAF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AGU23, , San Francisco">
            <a:extLst>
              <a:ext uri="{FF2B5EF4-FFF2-40B4-BE49-F238E27FC236}">
                <a16:creationId xmlns:a16="http://schemas.microsoft.com/office/drawing/2014/main" id="{13F5CB6C-9972-4F13-FB8A-BDB18CF6FE9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AGU23 Mobile logo">
            <a:extLst>
              <a:ext uri="{FF2B5EF4-FFF2-40B4-BE49-F238E27FC236}">
                <a16:creationId xmlns:a16="http://schemas.microsoft.com/office/drawing/2014/main" id="{911885BC-54F5-9345-4079-8B217AA80E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6778" y="368412"/>
            <a:ext cx="1358880" cy="8715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BFDE0A-A8E5-97B0-174F-B218C074C74E}"/>
              </a:ext>
            </a:extLst>
          </p:cNvPr>
          <p:cNvSpPr txBox="1"/>
          <p:nvPr/>
        </p:nvSpPr>
        <p:spPr>
          <a:xfrm>
            <a:off x="5904348" y="442345"/>
            <a:ext cx="1884189" cy="523220"/>
          </a:xfrm>
          <a:prstGeom prst="rect">
            <a:avLst/>
          </a:prstGeom>
          <a:noFill/>
        </p:spPr>
        <p:txBody>
          <a:bodyPr wrap="square">
            <a:spAutoFit/>
          </a:bodyPr>
          <a:lstStyle/>
          <a:p>
            <a:pPr algn="ctr" eaLnBrk="1" hangingPunct="1"/>
            <a:r>
              <a:rPr lang="en-US" sz="2800" b="1" dirty="0">
                <a:solidFill>
                  <a:srgbClr val="FF0000"/>
                </a:solidFill>
                <a:latin typeface="Arial Narrow" panose="020B0604020202020204" pitchFamily="34" charset="0"/>
                <a:ea typeface="ヒラギノ角ゴ Pro W3"/>
                <a:cs typeface="Arial Narrow" panose="020B0604020202020204" pitchFamily="34" charset="0"/>
              </a:rPr>
              <a:t>A13F-01A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978916"/>
            <a:ext cx="12192000" cy="5879084"/>
          </a:xfrm>
        </p:spPr>
        <p:txBody>
          <a:bodyPr/>
          <a:lstStyle/>
          <a:p>
            <a:pPr>
              <a:spcBef>
                <a:spcPts val="1200"/>
              </a:spcBef>
            </a:pPr>
            <a:r>
              <a:rPr lang="en-US" sz="2400" b="1" dirty="0">
                <a:solidFill>
                  <a:srgbClr val="002060"/>
                </a:solidFill>
                <a:latin typeface="+mj-lt"/>
              </a:rPr>
              <a:t>First Light NO</a:t>
            </a:r>
            <a:r>
              <a:rPr lang="en-US" sz="2400" b="1" baseline="-25000" dirty="0">
                <a:solidFill>
                  <a:srgbClr val="002060"/>
                </a:solidFill>
                <a:latin typeface="+mj-lt"/>
              </a:rPr>
              <a:t>2</a:t>
            </a:r>
            <a:r>
              <a:rPr lang="en-US" sz="2400" b="1" dirty="0">
                <a:solidFill>
                  <a:srgbClr val="002060"/>
                </a:solidFill>
                <a:latin typeface="+mj-lt"/>
              </a:rPr>
              <a:t> Images Release (8/24): updates to pre-launch (SDPC v4.0) for (offline/development):</a:t>
            </a:r>
          </a:p>
          <a:p>
            <a:pPr lvl="1">
              <a:spcBef>
                <a:spcPts val="0"/>
              </a:spcBef>
              <a:buFont typeface="Wingdings" pitchFamily="2" charset="2"/>
              <a:buChar char="ü"/>
            </a:pPr>
            <a:r>
              <a:rPr lang="en-US" sz="2000" b="1" dirty="0">
                <a:solidFill>
                  <a:srgbClr val="00B0F0"/>
                </a:solidFill>
                <a:latin typeface="+mj-lt"/>
              </a:rPr>
              <a:t>Use initial wavelength grid for radiance from calibrated first light working solar irradiance</a:t>
            </a:r>
          </a:p>
          <a:p>
            <a:pPr lvl="1">
              <a:spcBef>
                <a:spcPts val="0"/>
              </a:spcBef>
              <a:buFont typeface="Wingdings" pitchFamily="2" charset="2"/>
              <a:buChar char="ü"/>
            </a:pPr>
            <a:r>
              <a:rPr lang="en-US" sz="2000" b="1" dirty="0">
                <a:solidFill>
                  <a:srgbClr val="00B0F0"/>
                </a:solidFill>
                <a:latin typeface="+mj-lt"/>
              </a:rPr>
              <a:t>No straylight correction and polarization correction</a:t>
            </a:r>
          </a:p>
          <a:p>
            <a:pPr lvl="1">
              <a:spcBef>
                <a:spcPts val="0"/>
              </a:spcBef>
              <a:buFont typeface="Wingdings" pitchFamily="2" charset="2"/>
              <a:buChar char="ü"/>
            </a:pPr>
            <a:r>
              <a:rPr lang="en-US" sz="2000" b="1" dirty="0">
                <a:solidFill>
                  <a:srgbClr val="00B0F0"/>
                </a:solidFill>
                <a:latin typeface="+mj-lt"/>
              </a:rPr>
              <a:t>Specialized Image Navigation and Registration (INR)</a:t>
            </a:r>
          </a:p>
          <a:p>
            <a:pPr lvl="1">
              <a:spcBef>
                <a:spcPts val="0"/>
              </a:spcBef>
              <a:buFont typeface="Wingdings" pitchFamily="2" charset="2"/>
              <a:buChar char="ü"/>
            </a:pPr>
            <a:r>
              <a:rPr lang="en-US" sz="2000" b="1" dirty="0">
                <a:solidFill>
                  <a:srgbClr val="00B0F0"/>
                </a:solidFill>
                <a:latin typeface="+mj-lt"/>
              </a:rPr>
              <a:t>Optimization to clouds &amp; NO</a:t>
            </a:r>
            <a:r>
              <a:rPr lang="en-US" sz="2000" b="1" baseline="-25000" dirty="0">
                <a:solidFill>
                  <a:srgbClr val="00B0F0"/>
                </a:solidFill>
                <a:latin typeface="+mj-lt"/>
              </a:rPr>
              <a:t>2</a:t>
            </a:r>
            <a:r>
              <a:rPr lang="en-US" sz="2000" b="1" dirty="0">
                <a:solidFill>
                  <a:srgbClr val="00B0F0"/>
                </a:solidFill>
                <a:latin typeface="+mj-lt"/>
              </a:rPr>
              <a:t> algorithms</a:t>
            </a:r>
            <a:endParaRPr lang="en-US" sz="2000" b="1" dirty="0">
              <a:solidFill>
                <a:srgbClr val="002060"/>
              </a:solidFill>
              <a:latin typeface="+mj-lt"/>
            </a:endParaRPr>
          </a:p>
          <a:p>
            <a:pPr>
              <a:spcBef>
                <a:spcPts val="600"/>
              </a:spcBef>
            </a:pPr>
            <a:r>
              <a:rPr lang="en-US" sz="2400" b="1" dirty="0">
                <a:solidFill>
                  <a:srgbClr val="002060"/>
                </a:solidFill>
                <a:latin typeface="+mj-lt"/>
              </a:rPr>
              <a:t>First SDPC update: SDPC v4.1 approved on 10/16, operational on 10/17, L0-1b, cloud, NO</a:t>
            </a:r>
            <a:r>
              <a:rPr lang="en-US" sz="2400" b="1" baseline="-25000" dirty="0">
                <a:solidFill>
                  <a:srgbClr val="002060"/>
                </a:solidFill>
                <a:latin typeface="+mj-lt"/>
              </a:rPr>
              <a:t>2</a:t>
            </a:r>
            <a:r>
              <a:rPr lang="en-US" sz="2400" b="1" dirty="0">
                <a:solidFill>
                  <a:srgbClr val="002060"/>
                </a:solidFill>
                <a:latin typeface="+mj-lt"/>
              </a:rPr>
              <a:t>, HCHO, total O</a:t>
            </a:r>
            <a:r>
              <a:rPr lang="en-US" sz="2400" b="1" baseline="-25000" dirty="0">
                <a:solidFill>
                  <a:srgbClr val="002060"/>
                </a:solidFill>
                <a:latin typeface="+mj-lt"/>
              </a:rPr>
              <a:t>3</a:t>
            </a:r>
            <a:r>
              <a:rPr lang="en-US" sz="2400" b="1" dirty="0">
                <a:solidFill>
                  <a:srgbClr val="002060"/>
                </a:solidFill>
                <a:latin typeface="+mj-lt"/>
              </a:rPr>
              <a:t> produced and sent to ASDC</a:t>
            </a:r>
            <a:endParaRPr lang="en-US" sz="2400" b="1" baseline="-25000" dirty="0">
              <a:solidFill>
                <a:srgbClr val="002060"/>
              </a:solidFill>
              <a:latin typeface="+mj-lt"/>
            </a:endParaRPr>
          </a:p>
          <a:p>
            <a:pPr lvl="1">
              <a:spcBef>
                <a:spcPts val="0"/>
              </a:spcBef>
              <a:buFont typeface="Wingdings" pitchFamily="2" charset="2"/>
              <a:buChar char="ü"/>
            </a:pPr>
            <a:r>
              <a:rPr lang="en-US" sz="2000" b="1" dirty="0">
                <a:solidFill>
                  <a:srgbClr val="00B0F0"/>
                </a:solidFill>
                <a:latin typeface="+mj-lt"/>
              </a:rPr>
              <a:t>INR: working well meeting science requirements.</a:t>
            </a:r>
          </a:p>
          <a:p>
            <a:pPr lvl="1">
              <a:spcBef>
                <a:spcPts val="0"/>
              </a:spcBef>
              <a:buFont typeface="Wingdings" pitchFamily="2" charset="2"/>
              <a:buChar char="ü"/>
            </a:pPr>
            <a:r>
              <a:rPr lang="en-US" sz="2000" b="1" dirty="0">
                <a:solidFill>
                  <a:srgbClr val="00B0F0"/>
                </a:solidFill>
                <a:latin typeface="+mj-lt"/>
              </a:rPr>
              <a:t>L0-1b: gain/non-linearity, bad pixel map, improved saturation flagging, Octant phase (odd/even)</a:t>
            </a:r>
          </a:p>
          <a:p>
            <a:pPr lvl="1">
              <a:spcBef>
                <a:spcPts val="0"/>
              </a:spcBef>
              <a:buFont typeface="Wingdings" pitchFamily="2" charset="2"/>
              <a:buChar char="ü"/>
            </a:pPr>
            <a:r>
              <a:rPr lang="en-US" sz="2000" b="1" dirty="0">
                <a:solidFill>
                  <a:srgbClr val="00B0F0"/>
                </a:solidFill>
                <a:latin typeface="+mj-lt"/>
              </a:rPr>
              <a:t>Further optimization in cloud and NO</a:t>
            </a:r>
            <a:r>
              <a:rPr lang="en-US" sz="2000" b="1" baseline="-25000" dirty="0">
                <a:solidFill>
                  <a:srgbClr val="00B0F0"/>
                </a:solidFill>
                <a:latin typeface="+mj-lt"/>
              </a:rPr>
              <a:t>2</a:t>
            </a:r>
          </a:p>
          <a:p>
            <a:pPr lvl="1">
              <a:spcBef>
                <a:spcPts val="0"/>
              </a:spcBef>
              <a:buFont typeface="Wingdings" pitchFamily="2" charset="2"/>
              <a:buChar char="ü"/>
            </a:pPr>
            <a:r>
              <a:rPr lang="en-US" sz="2000" b="1" dirty="0">
                <a:solidFill>
                  <a:srgbClr val="00B0F0"/>
                </a:solidFill>
                <a:latin typeface="+mj-lt"/>
              </a:rPr>
              <a:t>Major changes to HCHO: radiance reference, and background/reference correction</a:t>
            </a:r>
          </a:p>
          <a:p>
            <a:pPr lvl="1">
              <a:spcBef>
                <a:spcPts val="0"/>
              </a:spcBef>
              <a:buFont typeface="Wingdings" pitchFamily="2" charset="2"/>
              <a:buChar char="ü"/>
            </a:pPr>
            <a:r>
              <a:rPr lang="en-US" sz="2000" b="1" dirty="0">
                <a:solidFill>
                  <a:srgbClr val="00B0F0"/>
                </a:solidFill>
                <a:latin typeface="+mj-lt"/>
              </a:rPr>
              <a:t>O</a:t>
            </a:r>
            <a:r>
              <a:rPr lang="en-US" sz="2000" b="1" baseline="-25000" dirty="0">
                <a:solidFill>
                  <a:srgbClr val="00B0F0"/>
                </a:solidFill>
                <a:latin typeface="+mj-lt"/>
              </a:rPr>
              <a:t>3</a:t>
            </a:r>
            <a:r>
              <a:rPr lang="en-US" sz="2000" b="1" dirty="0">
                <a:solidFill>
                  <a:srgbClr val="00B0F0"/>
                </a:solidFill>
                <a:latin typeface="+mj-lt"/>
              </a:rPr>
              <a:t> profile not ready due to absolute radiometric calibration</a:t>
            </a:r>
          </a:p>
          <a:p>
            <a:pPr>
              <a:spcBef>
                <a:spcPts val="600"/>
              </a:spcBef>
            </a:pPr>
            <a:r>
              <a:rPr lang="en-US" sz="2400" b="1" dirty="0">
                <a:solidFill>
                  <a:srgbClr val="002060"/>
                </a:solidFill>
                <a:latin typeface="+mj-lt"/>
              </a:rPr>
              <a:t>SDPC v4.2: approved on 11/17, operational on 11/18</a:t>
            </a:r>
            <a:endParaRPr lang="en-US" sz="2400" b="1" baseline="-25000" dirty="0">
              <a:solidFill>
                <a:srgbClr val="002060"/>
              </a:solidFill>
              <a:latin typeface="+mj-lt"/>
            </a:endParaRPr>
          </a:p>
          <a:p>
            <a:pPr lvl="1">
              <a:spcBef>
                <a:spcPts val="0"/>
              </a:spcBef>
              <a:buFont typeface="Wingdings" pitchFamily="2" charset="2"/>
              <a:buChar char="ü"/>
            </a:pPr>
            <a:r>
              <a:rPr lang="en-US" sz="2000" b="1" dirty="0">
                <a:solidFill>
                  <a:srgbClr val="00B0F0"/>
                </a:solidFill>
                <a:latin typeface="+mj-lt"/>
              </a:rPr>
              <a:t>INR: remove UV/Visible biases, accurate at subpixel level, tested to work for special observation</a:t>
            </a:r>
          </a:p>
          <a:p>
            <a:pPr lvl="1">
              <a:spcBef>
                <a:spcPts val="0"/>
              </a:spcBef>
              <a:buFont typeface="Wingdings" pitchFamily="2" charset="2"/>
              <a:buChar char="ü"/>
            </a:pPr>
            <a:r>
              <a:rPr lang="en-US" sz="2000" b="1" dirty="0">
                <a:solidFill>
                  <a:srgbClr val="00B0F0"/>
                </a:solidFill>
                <a:latin typeface="+mj-lt"/>
              </a:rPr>
              <a:t>Data processing pipeline: more robust, automatically recover from INR crash, other minor updates</a:t>
            </a:r>
          </a:p>
          <a:p>
            <a:pPr lvl="1">
              <a:spcBef>
                <a:spcPts val="0"/>
              </a:spcBef>
              <a:buFont typeface="Wingdings" pitchFamily="2" charset="2"/>
              <a:buChar char="ü"/>
            </a:pPr>
            <a:r>
              <a:rPr lang="en-US" sz="2000" b="1" dirty="0">
                <a:solidFill>
                  <a:srgbClr val="00B0F0"/>
                </a:solidFill>
                <a:latin typeface="+mj-lt"/>
              </a:rPr>
              <a:t>Used to reprocess TEMPO commissioning observations</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101600"/>
            <a:ext cx="12192000" cy="975701"/>
          </a:xfrm>
        </p:spPr>
        <p:txBody>
          <a:bodyPr/>
          <a:lstStyle/>
          <a:p>
            <a:r>
              <a:rPr lang="en-US" dirty="0"/>
              <a:t>Algorithm/Data Product Status</a:t>
            </a: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90130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D902DB-2770-4324-9627-02D7D4CAD164}"/>
              </a:ext>
            </a:extLst>
          </p:cNvPr>
          <p:cNvSpPr>
            <a:spLocks noGrp="1"/>
          </p:cNvSpPr>
          <p:nvPr>
            <p:ph type="title"/>
          </p:nvPr>
        </p:nvSpPr>
        <p:spPr>
          <a:xfrm>
            <a:off x="0" y="0"/>
            <a:ext cx="12191999" cy="975701"/>
          </a:xfrm>
        </p:spPr>
        <p:txBody>
          <a:bodyPr/>
          <a:lstStyle/>
          <a:p>
            <a:r>
              <a:rPr lang="en-US" dirty="0"/>
              <a:t>First Light NO</a:t>
            </a:r>
            <a:r>
              <a:rPr lang="en-US" baseline="-25000" dirty="0"/>
              <a:t>2</a:t>
            </a:r>
            <a:r>
              <a:rPr lang="en-US" dirty="0"/>
              <a:t> (2 August 2023)</a:t>
            </a:r>
          </a:p>
        </p:txBody>
      </p:sp>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TextBox 7">
            <a:extLst>
              <a:ext uri="{FF2B5EF4-FFF2-40B4-BE49-F238E27FC236}">
                <a16:creationId xmlns:a16="http://schemas.microsoft.com/office/drawing/2014/main" id="{0800D923-2821-5D45-B54B-3D6434C242AF}"/>
              </a:ext>
            </a:extLst>
          </p:cNvPr>
          <p:cNvSpPr txBox="1"/>
          <p:nvPr/>
        </p:nvSpPr>
        <p:spPr>
          <a:xfrm>
            <a:off x="8535737" y="6496243"/>
            <a:ext cx="34054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Calibri"/>
                <a:ea typeface="+mn-ea"/>
                <a:cs typeface="+mn-cs"/>
              </a:rPr>
              <a:t>Credit: NASA Scientific Visualization Studio</a:t>
            </a:r>
          </a:p>
        </p:txBody>
      </p:sp>
      <p:pic>
        <p:nvPicPr>
          <p:cNvPr id="2" name="tempo_no2_na_2160p60.mp4">
            <a:hlinkClick r:id="" action="ppaction://media"/>
            <a:extLst>
              <a:ext uri="{FF2B5EF4-FFF2-40B4-BE49-F238E27FC236}">
                <a16:creationId xmlns:a16="http://schemas.microsoft.com/office/drawing/2014/main" id="{4A30CA10-47B7-4763-8A5C-EEE7073FC7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0178" y="1100598"/>
            <a:ext cx="9360222" cy="5265126"/>
          </a:xfrm>
          <a:prstGeom prst="rect">
            <a:avLst/>
          </a:prstGeom>
        </p:spPr>
      </p:pic>
      <p:sp>
        <p:nvSpPr>
          <p:cNvPr id="4" name="TextBox 3">
            <a:extLst>
              <a:ext uri="{FF2B5EF4-FFF2-40B4-BE49-F238E27FC236}">
                <a16:creationId xmlns:a16="http://schemas.microsoft.com/office/drawing/2014/main" id="{9EFB0F41-ECB5-0ADF-C2A6-309B4FCABAF1}"/>
              </a:ext>
            </a:extLst>
          </p:cNvPr>
          <p:cNvSpPr txBox="1"/>
          <p:nvPr/>
        </p:nvSpPr>
        <p:spPr>
          <a:xfrm>
            <a:off x="4603394" y="6419298"/>
            <a:ext cx="3073790" cy="461665"/>
          </a:xfrm>
          <a:prstGeom prst="rect">
            <a:avLst/>
          </a:prstGeom>
          <a:noFill/>
        </p:spPr>
        <p:txBody>
          <a:bodyPr wrap="none" rtlCol="0">
            <a:spAutoFit/>
          </a:bodyPr>
          <a:lstStyle/>
          <a:p>
            <a:pPr algn="ctr"/>
            <a:r>
              <a:rPr lang="en-US" sz="2400" b="1" dirty="0">
                <a:solidFill>
                  <a:srgbClr val="00B050"/>
                </a:solidFill>
              </a:rPr>
              <a:t>A13F-03, </a:t>
            </a:r>
            <a:r>
              <a:rPr lang="en-US" sz="2400" b="1" dirty="0" err="1">
                <a:solidFill>
                  <a:srgbClr val="00B050"/>
                </a:solidFill>
              </a:rPr>
              <a:t>Nowlan</a:t>
            </a:r>
            <a:r>
              <a:rPr lang="en-US" sz="2400" b="1" dirty="0">
                <a:solidFill>
                  <a:srgbClr val="00B050"/>
                </a:solidFill>
              </a:rPr>
              <a:t> et al.</a:t>
            </a:r>
          </a:p>
        </p:txBody>
      </p:sp>
    </p:spTree>
    <p:extLst>
      <p:ext uri="{BB962C8B-B14F-4D97-AF65-F5344CB8AC3E}">
        <p14:creationId xmlns:p14="http://schemas.microsoft.com/office/powerpoint/2010/main" val="386430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1C6569-BEC6-A547-B842-23BCAF8F420B}"/>
              </a:ext>
            </a:extLst>
          </p:cNvPr>
          <p:cNvSpPr>
            <a:spLocks noGrp="1"/>
          </p:cNvSpPr>
          <p:nvPr>
            <p:ph type="title"/>
          </p:nvPr>
        </p:nvSpPr>
        <p:spPr>
          <a:xfrm>
            <a:off x="0" y="0"/>
            <a:ext cx="12192000" cy="975701"/>
          </a:xfrm>
        </p:spPr>
        <p:txBody>
          <a:bodyPr/>
          <a:lstStyle/>
          <a:p>
            <a:r>
              <a:rPr lang="en-US" dirty="0"/>
              <a:t>First Light HCHO (2 August 2023)</a:t>
            </a:r>
          </a:p>
        </p:txBody>
      </p:sp>
      <p:sp>
        <p:nvSpPr>
          <p:cNvPr id="4" name="Slide Number Placeholder 3">
            <a:extLst>
              <a:ext uri="{FF2B5EF4-FFF2-40B4-BE49-F238E27FC236}">
                <a16:creationId xmlns:a16="http://schemas.microsoft.com/office/drawing/2014/main" id="{2768E9D3-5F8A-4C47-9B36-A465DA2B6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8A04B33-11F0-90AD-D474-B116D2CB84DD}"/>
              </a:ext>
            </a:extLst>
          </p:cNvPr>
          <p:cNvPicPr>
            <a:picLocks noChangeAspect="1"/>
          </p:cNvPicPr>
          <p:nvPr/>
        </p:nvPicPr>
        <p:blipFill rotWithShape="1">
          <a:blip r:embed="rId2"/>
          <a:srcRect l="2240" r="2240" b="5525"/>
          <a:stretch/>
        </p:blipFill>
        <p:spPr>
          <a:xfrm>
            <a:off x="2303449" y="1065907"/>
            <a:ext cx="8229369" cy="5697473"/>
          </a:xfrm>
          <a:prstGeom prst="rect">
            <a:avLst/>
          </a:prstGeom>
        </p:spPr>
      </p:pic>
      <p:sp>
        <p:nvSpPr>
          <p:cNvPr id="5" name="TextBox 4">
            <a:extLst>
              <a:ext uri="{FF2B5EF4-FFF2-40B4-BE49-F238E27FC236}">
                <a16:creationId xmlns:a16="http://schemas.microsoft.com/office/drawing/2014/main" id="{FB3CF205-51DB-F18F-168E-0958861B6F2F}"/>
              </a:ext>
            </a:extLst>
          </p:cNvPr>
          <p:cNvSpPr txBox="1"/>
          <p:nvPr/>
        </p:nvSpPr>
        <p:spPr>
          <a:xfrm>
            <a:off x="4433969" y="5520620"/>
            <a:ext cx="3968330" cy="461665"/>
          </a:xfrm>
          <a:prstGeom prst="rect">
            <a:avLst/>
          </a:prstGeom>
          <a:noFill/>
        </p:spPr>
        <p:txBody>
          <a:bodyPr wrap="none" rtlCol="0">
            <a:spAutoFit/>
          </a:bodyPr>
          <a:lstStyle/>
          <a:p>
            <a:pPr algn="ctr"/>
            <a:r>
              <a:rPr lang="en-US" sz="2400" b="1" dirty="0">
                <a:solidFill>
                  <a:srgbClr val="00B050"/>
                </a:solidFill>
              </a:rPr>
              <a:t>A13F-04, Gonzalez Abad et al.</a:t>
            </a:r>
          </a:p>
        </p:txBody>
      </p:sp>
    </p:spTree>
    <p:extLst>
      <p:ext uri="{BB962C8B-B14F-4D97-AF65-F5344CB8AC3E}">
        <p14:creationId xmlns:p14="http://schemas.microsoft.com/office/powerpoint/2010/main" val="204604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F338D92-0EE4-9410-D1A3-D020E82CF940}"/>
              </a:ext>
            </a:extLst>
          </p:cNvPr>
          <p:cNvSpPr/>
          <p:nvPr/>
        </p:nvSpPr>
        <p:spPr>
          <a:xfrm>
            <a:off x="19607" y="5987572"/>
            <a:ext cx="12152783" cy="594360"/>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400" dirty="0">
                <a:solidFill>
                  <a:srgbClr val="00B050"/>
                </a:solidFill>
              </a:rPr>
              <a:t>TEMPO NO</a:t>
            </a:r>
            <a:r>
              <a:rPr lang="en-US" sz="2400" baseline="-25000" dirty="0">
                <a:solidFill>
                  <a:srgbClr val="00B050"/>
                </a:solidFill>
              </a:rPr>
              <a:t>2</a:t>
            </a:r>
            <a:r>
              <a:rPr lang="en-US" sz="2400" dirty="0">
                <a:solidFill>
                  <a:srgbClr val="00B050"/>
                </a:solidFill>
              </a:rPr>
              <a:t> &amp; HCHO meets requirement for &gt;90% of cloud-free scenes with </a:t>
            </a:r>
            <a:r>
              <a:rPr lang="en-US" sz="2400" b="1" dirty="0">
                <a:solidFill>
                  <a:srgbClr val="00B050"/>
                </a:solidFill>
              </a:rPr>
              <a:t>no pixel coadding</a:t>
            </a:r>
            <a:r>
              <a:rPr lang="en-US" sz="2400" dirty="0">
                <a:solidFill>
                  <a:srgbClr val="00B050"/>
                </a:solidFill>
              </a:rPr>
              <a:t>!</a:t>
            </a:r>
          </a:p>
        </p:txBody>
      </p:sp>
      <p:sp>
        <p:nvSpPr>
          <p:cNvPr id="3" name="Title 2">
            <a:extLst>
              <a:ext uri="{FF2B5EF4-FFF2-40B4-BE49-F238E27FC236}">
                <a16:creationId xmlns:a16="http://schemas.microsoft.com/office/drawing/2014/main" id="{C31C6569-BEC6-A547-B842-23BCAF8F420B}"/>
              </a:ext>
            </a:extLst>
          </p:cNvPr>
          <p:cNvSpPr>
            <a:spLocks noGrp="1"/>
          </p:cNvSpPr>
          <p:nvPr>
            <p:ph type="title"/>
          </p:nvPr>
        </p:nvSpPr>
        <p:spPr>
          <a:xfrm>
            <a:off x="0" y="0"/>
            <a:ext cx="12192000" cy="975701"/>
          </a:xfrm>
        </p:spPr>
        <p:txBody>
          <a:bodyPr/>
          <a:lstStyle/>
          <a:p>
            <a:r>
              <a:rPr lang="en-US" dirty="0"/>
              <a:t>NO</a:t>
            </a:r>
            <a:r>
              <a:rPr lang="en-US" baseline="-25000" dirty="0"/>
              <a:t>2</a:t>
            </a:r>
            <a:r>
              <a:rPr lang="en-US" dirty="0"/>
              <a:t> Tropospheric Column &amp; </a:t>
            </a:r>
            <a:br>
              <a:rPr lang="en-US" dirty="0"/>
            </a:br>
            <a:r>
              <a:rPr lang="en-US" dirty="0"/>
              <a:t>HCHO Column Uncertainties</a:t>
            </a:r>
          </a:p>
        </p:txBody>
      </p:sp>
      <p:sp>
        <p:nvSpPr>
          <p:cNvPr id="4" name="Slide Number Placeholder 3">
            <a:extLst>
              <a:ext uri="{FF2B5EF4-FFF2-40B4-BE49-F238E27FC236}">
                <a16:creationId xmlns:a16="http://schemas.microsoft.com/office/drawing/2014/main" id="{2768E9D3-5F8A-4C47-9B36-A465DA2B6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Content Placeholder 5">
            <a:extLst>
              <a:ext uri="{FF2B5EF4-FFF2-40B4-BE49-F238E27FC236}">
                <a16:creationId xmlns:a16="http://schemas.microsoft.com/office/drawing/2014/main" id="{EBE0EDC0-D5FA-DEE1-1638-99728E8E4FE0}"/>
              </a:ext>
            </a:extLst>
          </p:cNvPr>
          <p:cNvPicPr>
            <a:picLocks noGrp="1" noChangeAspect="1"/>
          </p:cNvPicPr>
          <p:nvPr>
            <p:ph sz="half" idx="1"/>
          </p:nvPr>
        </p:nvPicPr>
        <p:blipFill>
          <a:blip r:embed="rId2"/>
          <a:stretch>
            <a:fillRect/>
          </a:stretch>
        </p:blipFill>
        <p:spPr>
          <a:xfrm>
            <a:off x="67099" y="1086392"/>
            <a:ext cx="5517271" cy="4137954"/>
          </a:xfrm>
        </p:spPr>
      </p:pic>
      <p:sp>
        <p:nvSpPr>
          <p:cNvPr id="9" name="TextBox 8">
            <a:extLst>
              <a:ext uri="{FF2B5EF4-FFF2-40B4-BE49-F238E27FC236}">
                <a16:creationId xmlns:a16="http://schemas.microsoft.com/office/drawing/2014/main" id="{9AD7BE0B-38B8-C484-9C85-EA7734F278D4}"/>
              </a:ext>
            </a:extLst>
          </p:cNvPr>
          <p:cNvSpPr txBox="1"/>
          <p:nvPr/>
        </p:nvSpPr>
        <p:spPr>
          <a:xfrm>
            <a:off x="763938" y="5168126"/>
            <a:ext cx="4495798"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NO</a:t>
            </a:r>
            <a:r>
              <a:rPr kumimoji="0" lang="en-US" sz="2000" b="1" i="0" u="none" strike="noStrike" kern="1200" cap="none" spc="0" normalizeH="0" baseline="-25000" noProof="0" dirty="0">
                <a:ln>
                  <a:noFill/>
                </a:ln>
                <a:solidFill>
                  <a:srgbClr val="002060"/>
                </a:solidFill>
                <a:effectLst/>
                <a:uLnTx/>
                <a:uFillTx/>
                <a:latin typeface="Calibri" panose="020F0502020204030204"/>
                <a:ea typeface="+mn-ea"/>
                <a:cs typeface="+mn-cs"/>
              </a:rPr>
              <a:t>2</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Median uncertainty = 0.46 × 10</a:t>
            </a:r>
            <a:r>
              <a:rPr kumimoji="0" lang="en-US" sz="2000" b="1" i="0" u="none" strike="noStrike" kern="1200" cap="none" spc="0" normalizeH="0" baseline="30000" noProof="0" dirty="0">
                <a:ln>
                  <a:noFill/>
                </a:ln>
                <a:solidFill>
                  <a:srgbClr val="002060"/>
                </a:solidFill>
                <a:effectLst/>
                <a:uLnTx/>
                <a:uFillTx/>
                <a:latin typeface="Calibri" panose="020F0502020204030204"/>
                <a:ea typeface="+mn-ea"/>
                <a:cs typeface="+mn-cs"/>
              </a:rPr>
              <a:t>15</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 molecules/cm</a:t>
            </a:r>
            <a:r>
              <a:rPr kumimoji="0" lang="en-US" sz="2000" b="1" i="0" u="none" strike="noStrike" kern="1200" cap="none" spc="0" normalizeH="0" baseline="30000" noProof="0" dirty="0">
                <a:ln>
                  <a:noFill/>
                </a:ln>
                <a:solidFill>
                  <a:srgbClr val="002060"/>
                </a:solidFill>
                <a:effectLst/>
                <a:uLnTx/>
                <a:uFillTx/>
                <a:latin typeface="Calibri" panose="020F0502020204030204"/>
                <a:ea typeface="+mn-ea"/>
                <a:cs typeface="+mn-cs"/>
              </a:rPr>
              <a:t>2 </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(SZA &lt; 70°, all clouds)</a:t>
            </a:r>
          </a:p>
        </p:txBody>
      </p:sp>
      <p:cxnSp>
        <p:nvCxnSpPr>
          <p:cNvPr id="10" name="Straight Connector 9">
            <a:extLst>
              <a:ext uri="{FF2B5EF4-FFF2-40B4-BE49-F238E27FC236}">
                <a16:creationId xmlns:a16="http://schemas.microsoft.com/office/drawing/2014/main" id="{FC5F3205-E4C6-1C57-FE9E-989AFD0F0473}"/>
              </a:ext>
            </a:extLst>
          </p:cNvPr>
          <p:cNvCxnSpPr>
            <a:cxnSpLocks/>
          </p:cNvCxnSpPr>
          <p:nvPr/>
        </p:nvCxnSpPr>
        <p:spPr>
          <a:xfrm flipV="1">
            <a:off x="1740597" y="1550123"/>
            <a:ext cx="0" cy="31375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8F3A12D-81A1-4956-EF54-74D46FB1EE45}"/>
              </a:ext>
            </a:extLst>
          </p:cNvPr>
          <p:cNvCxnSpPr>
            <a:cxnSpLocks/>
          </p:cNvCxnSpPr>
          <p:nvPr/>
        </p:nvCxnSpPr>
        <p:spPr>
          <a:xfrm flipH="1" flipV="1">
            <a:off x="1836150" y="3466378"/>
            <a:ext cx="637138" cy="3450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AA7D479-A321-019A-3778-F39A35B2AD9B}"/>
              </a:ext>
            </a:extLst>
          </p:cNvPr>
          <p:cNvSpPr txBox="1"/>
          <p:nvPr/>
        </p:nvSpPr>
        <p:spPr>
          <a:xfrm>
            <a:off x="2570660" y="3604966"/>
            <a:ext cx="15331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Requirement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Coadd</a:t>
            </a:r>
            <a:r>
              <a:rPr lang="en-US" sz="1800" dirty="0">
                <a:solidFill>
                  <a:srgbClr val="FF0000"/>
                </a:solidFill>
                <a:latin typeface="Calibri" panose="020F0502020204030204"/>
              </a:rPr>
              <a:t> 4 pixels</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512E2AA-2F07-B373-C102-4EE88BE8722A}"/>
              </a:ext>
            </a:extLst>
          </p:cNvPr>
          <p:cNvSpPr txBox="1"/>
          <p:nvPr/>
        </p:nvSpPr>
        <p:spPr>
          <a:xfrm>
            <a:off x="3316224" y="2194557"/>
            <a:ext cx="186307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Aug. 29-Sep.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SZA &lt; 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cloud fractions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scans</a:t>
            </a:r>
          </a:p>
        </p:txBody>
      </p:sp>
      <p:sp>
        <p:nvSpPr>
          <p:cNvPr id="2" name="TextBox 1">
            <a:extLst>
              <a:ext uri="{FF2B5EF4-FFF2-40B4-BE49-F238E27FC236}">
                <a16:creationId xmlns:a16="http://schemas.microsoft.com/office/drawing/2014/main" id="{26293049-F859-A7B7-6D4B-1FB948ED5471}"/>
              </a:ext>
            </a:extLst>
          </p:cNvPr>
          <p:cNvSpPr txBox="1"/>
          <p:nvPr/>
        </p:nvSpPr>
        <p:spPr>
          <a:xfrm>
            <a:off x="1995830" y="1622054"/>
            <a:ext cx="2640787" cy="369332"/>
          </a:xfrm>
          <a:prstGeom prst="rect">
            <a:avLst/>
          </a:prstGeom>
          <a:noFill/>
        </p:spPr>
        <p:txBody>
          <a:bodyPr wrap="square" rtlCol="0">
            <a:spAutoFit/>
          </a:bodyPr>
          <a:lstStyle/>
          <a:p>
            <a:r>
              <a:rPr lang="en-US" sz="1800" dirty="0">
                <a:solidFill>
                  <a:srgbClr val="0070C0"/>
                </a:solidFill>
              </a:rPr>
              <a:t>Single pixel performance</a:t>
            </a:r>
          </a:p>
        </p:txBody>
      </p:sp>
      <p:cxnSp>
        <p:nvCxnSpPr>
          <p:cNvPr id="5" name="Straight Arrow Connector 4">
            <a:extLst>
              <a:ext uri="{FF2B5EF4-FFF2-40B4-BE49-F238E27FC236}">
                <a16:creationId xmlns:a16="http://schemas.microsoft.com/office/drawing/2014/main" id="{396DDFF8-A35C-F2FB-E845-76B570308878}"/>
              </a:ext>
            </a:extLst>
          </p:cNvPr>
          <p:cNvCxnSpPr>
            <a:cxnSpLocks/>
          </p:cNvCxnSpPr>
          <p:nvPr/>
        </p:nvCxnSpPr>
        <p:spPr>
          <a:xfrm flipH="1">
            <a:off x="1358119" y="1971660"/>
            <a:ext cx="796600" cy="555388"/>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277844D-DFAC-CB00-F8C7-6E75546B1D6F}"/>
              </a:ext>
            </a:extLst>
          </p:cNvPr>
          <p:cNvGrpSpPr>
            <a:grpSpLocks noChangeAspect="1"/>
          </p:cNvGrpSpPr>
          <p:nvPr/>
        </p:nvGrpSpPr>
        <p:grpSpPr>
          <a:xfrm>
            <a:off x="6095999" y="1119270"/>
            <a:ext cx="5517271" cy="4137953"/>
            <a:chOff x="4814973" y="739606"/>
            <a:chExt cx="4303776" cy="3227832"/>
          </a:xfrm>
        </p:grpSpPr>
        <p:pic>
          <p:nvPicPr>
            <p:cNvPr id="11" name="Picture 10">
              <a:extLst>
                <a:ext uri="{FF2B5EF4-FFF2-40B4-BE49-F238E27FC236}">
                  <a16:creationId xmlns:a16="http://schemas.microsoft.com/office/drawing/2014/main" id="{51ACF01E-9783-BC06-F59E-3C18A0FB4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973" y="739606"/>
              <a:ext cx="4303776" cy="3227832"/>
            </a:xfrm>
            <a:prstGeom prst="rect">
              <a:avLst/>
            </a:prstGeom>
          </p:spPr>
        </p:pic>
        <p:cxnSp>
          <p:nvCxnSpPr>
            <p:cNvPr id="16" name="Straight Connector 15">
              <a:extLst>
                <a:ext uri="{FF2B5EF4-FFF2-40B4-BE49-F238E27FC236}">
                  <a16:creationId xmlns:a16="http://schemas.microsoft.com/office/drawing/2014/main" id="{13C5CAB6-F752-3101-FE5F-A88AD7CA56B9}"/>
                </a:ext>
              </a:extLst>
            </p:cNvPr>
            <p:cNvCxnSpPr>
              <a:cxnSpLocks/>
            </p:cNvCxnSpPr>
            <p:nvPr/>
          </p:nvCxnSpPr>
          <p:spPr>
            <a:xfrm flipV="1">
              <a:off x="6015859" y="976736"/>
              <a:ext cx="0" cy="2606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F2F4DC3D-9491-81E1-5910-4837F3615385}"/>
              </a:ext>
            </a:extLst>
          </p:cNvPr>
          <p:cNvSpPr txBox="1"/>
          <p:nvPr/>
        </p:nvSpPr>
        <p:spPr>
          <a:xfrm>
            <a:off x="8298557" y="3653824"/>
            <a:ext cx="165013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Requirement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Coadd</a:t>
            </a:r>
            <a:r>
              <a:rPr lang="en-US" sz="1800" dirty="0">
                <a:solidFill>
                  <a:srgbClr val="FF0000"/>
                </a:solidFill>
                <a:latin typeface="Calibri" panose="020F0502020204030204"/>
              </a:rPr>
              <a:t> 12 pixels</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A0D9EF43-1950-FBD5-6DAB-D5097A4EAABE}"/>
              </a:ext>
            </a:extLst>
          </p:cNvPr>
          <p:cNvCxnSpPr>
            <a:cxnSpLocks/>
          </p:cNvCxnSpPr>
          <p:nvPr/>
        </p:nvCxnSpPr>
        <p:spPr>
          <a:xfrm flipH="1" flipV="1">
            <a:off x="7789162" y="3564866"/>
            <a:ext cx="637138" cy="3450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DDE9877-B975-D8CC-FB73-35914A522BBD}"/>
              </a:ext>
            </a:extLst>
          </p:cNvPr>
          <p:cNvSpPr txBox="1"/>
          <p:nvPr/>
        </p:nvSpPr>
        <p:spPr>
          <a:xfrm>
            <a:off x="8588329" y="2255157"/>
            <a:ext cx="1863074" cy="1200329"/>
          </a:xfrm>
          <a:prstGeom prst="rect">
            <a:avLst/>
          </a:prstGeom>
          <a:noFill/>
        </p:spPr>
        <p:txBody>
          <a:bodyPr wrap="none" rtlCol="0">
            <a:spAutoFit/>
          </a:bodyPr>
          <a:lstStyle/>
          <a:p>
            <a:pPr>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Aug. 29-30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SZA &lt; 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cloud fractions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scans</a:t>
            </a:r>
          </a:p>
        </p:txBody>
      </p:sp>
      <p:sp>
        <p:nvSpPr>
          <p:cNvPr id="20" name="TextBox 19">
            <a:extLst>
              <a:ext uri="{FF2B5EF4-FFF2-40B4-BE49-F238E27FC236}">
                <a16:creationId xmlns:a16="http://schemas.microsoft.com/office/drawing/2014/main" id="{9D7F1D38-80AD-CF44-0C59-902C9FF60CD0}"/>
              </a:ext>
            </a:extLst>
          </p:cNvPr>
          <p:cNvSpPr txBox="1"/>
          <p:nvPr/>
        </p:nvSpPr>
        <p:spPr>
          <a:xfrm>
            <a:off x="7785657" y="1622054"/>
            <a:ext cx="2640787" cy="369332"/>
          </a:xfrm>
          <a:prstGeom prst="rect">
            <a:avLst/>
          </a:prstGeom>
          <a:noFill/>
        </p:spPr>
        <p:txBody>
          <a:bodyPr wrap="square" rtlCol="0">
            <a:spAutoFit/>
          </a:bodyPr>
          <a:lstStyle/>
          <a:p>
            <a:r>
              <a:rPr lang="en-US" sz="1800" dirty="0">
                <a:solidFill>
                  <a:srgbClr val="0070C0"/>
                </a:solidFill>
              </a:rPr>
              <a:t>Single pixel performance</a:t>
            </a:r>
          </a:p>
        </p:txBody>
      </p:sp>
      <p:cxnSp>
        <p:nvCxnSpPr>
          <p:cNvPr id="21" name="Straight Arrow Connector 20">
            <a:extLst>
              <a:ext uri="{FF2B5EF4-FFF2-40B4-BE49-F238E27FC236}">
                <a16:creationId xmlns:a16="http://schemas.microsoft.com/office/drawing/2014/main" id="{E850EB72-93EF-71DB-1CCA-2DC6F68E1360}"/>
              </a:ext>
            </a:extLst>
          </p:cNvPr>
          <p:cNvCxnSpPr>
            <a:cxnSpLocks/>
          </p:cNvCxnSpPr>
          <p:nvPr/>
        </p:nvCxnSpPr>
        <p:spPr>
          <a:xfrm flipH="1">
            <a:off x="7259392" y="1964915"/>
            <a:ext cx="558913" cy="60945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2BEFDF-D4D4-AD68-A483-058E6B8AD740}"/>
              </a:ext>
            </a:extLst>
          </p:cNvPr>
          <p:cNvSpPr txBox="1"/>
          <p:nvPr/>
        </p:nvSpPr>
        <p:spPr>
          <a:xfrm>
            <a:off x="6737713" y="5167051"/>
            <a:ext cx="4690349" cy="707886"/>
          </a:xfrm>
          <a:prstGeom prst="rect">
            <a:avLst/>
          </a:prstGeom>
          <a:noFill/>
        </p:spPr>
        <p:txBody>
          <a:bodyPr wrap="square">
            <a:spAutoFit/>
          </a:bodyPr>
          <a:lstStyle/>
          <a:p>
            <a:pPr marL="342900" indent="-342900">
              <a:buFont typeface="Wingdings" pitchFamily="2" charset="2"/>
              <a:buChar char="Ø"/>
            </a:pPr>
            <a:r>
              <a:rPr lang="en-US" sz="2000" b="1" dirty="0">
                <a:solidFill>
                  <a:srgbClr val="002060"/>
                </a:solidFill>
              </a:rPr>
              <a:t>HCHO Median uncertainty = 5.5 x 10</a:t>
            </a:r>
            <a:r>
              <a:rPr lang="en-US" sz="2000" b="1" baseline="30000" dirty="0">
                <a:solidFill>
                  <a:srgbClr val="002060"/>
                </a:solidFill>
              </a:rPr>
              <a:t>15</a:t>
            </a:r>
            <a:r>
              <a:rPr lang="en-US" sz="2000" b="1" dirty="0">
                <a:solidFill>
                  <a:srgbClr val="002060"/>
                </a:solidFill>
              </a:rPr>
              <a:t> molecules/cm</a:t>
            </a:r>
            <a:r>
              <a:rPr lang="en-US" sz="2000" b="1" baseline="30000" dirty="0">
                <a:solidFill>
                  <a:srgbClr val="002060"/>
                </a:solidFill>
              </a:rPr>
              <a:t>2 </a:t>
            </a:r>
            <a:r>
              <a:rPr lang="en-US" sz="2000" b="1" dirty="0">
                <a:solidFill>
                  <a:srgbClr val="002060"/>
                </a:solidFill>
              </a:rPr>
              <a:t>(SZA &lt; 70˚, all clouds)</a:t>
            </a:r>
          </a:p>
        </p:txBody>
      </p:sp>
    </p:spTree>
    <p:extLst>
      <p:ext uri="{BB962C8B-B14F-4D97-AF65-F5344CB8AC3E}">
        <p14:creationId xmlns:p14="http://schemas.microsoft.com/office/powerpoint/2010/main" val="3017335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38A46F-F40B-466F-D0EA-7C6B26302CC7}"/>
              </a:ext>
            </a:extLst>
          </p:cNvPr>
          <p:cNvSpPr txBox="1"/>
          <p:nvPr/>
        </p:nvSpPr>
        <p:spPr>
          <a:xfrm>
            <a:off x="2596118" y="1069663"/>
            <a:ext cx="1401602" cy="341632"/>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600"/>
              </a:spcAft>
              <a:buClrTx/>
              <a:buSzTx/>
              <a:buFontTx/>
              <a:buNone/>
              <a:tabLst/>
              <a:defRPr/>
            </a:pPr>
            <a:r>
              <a:rPr kumimoji="0" lang="en-US" sz="1620" b="1" i="0" u="none" strike="noStrike" kern="1200" cap="none" spc="0" normalizeH="0" baseline="0" noProof="0" dirty="0">
                <a:ln>
                  <a:noFill/>
                </a:ln>
                <a:solidFill>
                  <a:prstClr val="black"/>
                </a:solidFill>
                <a:effectLst/>
                <a:uLnTx/>
                <a:uFillTx/>
                <a:latin typeface="Calibri"/>
                <a:ea typeface="+mn-ea"/>
                <a:cs typeface="+mn-cs"/>
              </a:rPr>
              <a:t>Cloud fraction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00D7ED97-8FB7-399F-0F7C-97681D096BED}"/>
              </a:ext>
            </a:extLst>
          </p:cNvPr>
          <p:cNvSpPr txBox="1"/>
          <p:nvPr/>
        </p:nvSpPr>
        <p:spPr>
          <a:xfrm>
            <a:off x="8187737" y="1069663"/>
            <a:ext cx="1472070" cy="341632"/>
          </a:xfrm>
          <a:prstGeom prst="rect">
            <a:avLst/>
          </a:prstGeom>
          <a:noFill/>
        </p:spPr>
        <p:txBody>
          <a:bodyPr wrap="none" rtlCol="0">
            <a:spAutoFit/>
          </a:bodyPr>
          <a:lstStyle/>
          <a:p>
            <a:pPr marL="0" marR="0" lvl="0" indent="0" algn="l" defTabSz="822960" rtl="0" eaLnBrk="1" fontAlgn="auto" latinLnBrk="0" hangingPunct="1">
              <a:lnSpc>
                <a:spcPct val="100000"/>
              </a:lnSpc>
              <a:spcBef>
                <a:spcPts val="0"/>
              </a:spcBef>
              <a:spcAft>
                <a:spcPts val="600"/>
              </a:spcAft>
              <a:buClrTx/>
              <a:buSzTx/>
              <a:buFontTx/>
              <a:buNone/>
              <a:tabLst/>
              <a:defRPr/>
            </a:pPr>
            <a:r>
              <a:rPr kumimoji="0" lang="en-US" sz="1620" b="1" i="0" u="none" strike="noStrike" kern="1200" cap="none" spc="0" normalizeH="0" baseline="0" noProof="0" dirty="0">
                <a:ln>
                  <a:noFill/>
                </a:ln>
                <a:solidFill>
                  <a:prstClr val="black"/>
                </a:solidFill>
                <a:effectLst/>
                <a:uLnTx/>
                <a:uFillTx/>
                <a:latin typeface="Calibri"/>
                <a:ea typeface="+mn-ea"/>
                <a:cs typeface="+mn-cs"/>
              </a:rPr>
              <a:t>Cloud pressure</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F885432F-1FB7-1C02-098A-8BC096C53145}"/>
              </a:ext>
            </a:extLst>
          </p:cNvPr>
          <p:cNvSpPr txBox="1"/>
          <p:nvPr/>
        </p:nvSpPr>
        <p:spPr>
          <a:xfrm>
            <a:off x="-1" y="198511"/>
            <a:ext cx="1218278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Cloud Products (29 </a:t>
            </a:r>
            <a:r>
              <a:rPr kumimoji="0" lang="en-US" sz="3600" b="0" i="0" u="none" strike="noStrike" kern="1200" cap="none" spc="0" normalizeH="0" baseline="0" noProof="0" dirty="0" err="1">
                <a:ln>
                  <a:noFill/>
                </a:ln>
                <a:solidFill>
                  <a:prstClr val="white"/>
                </a:solidFill>
                <a:effectLst/>
                <a:uLnTx/>
                <a:uFillTx/>
                <a:latin typeface="Calibri"/>
                <a:ea typeface="+mn-ea"/>
                <a:cs typeface="+mn-cs"/>
              </a:rPr>
              <a:t>Septe</a:t>
            </a:r>
            <a:r>
              <a:rPr lang="en-US" sz="3600" dirty="0" err="1">
                <a:solidFill>
                  <a:prstClr val="white"/>
                </a:solidFill>
                <a:latin typeface="Calibri"/>
              </a:rPr>
              <a:t>mber</a:t>
            </a:r>
            <a:r>
              <a:rPr kumimoji="0" lang="en-US" sz="3600" b="0" i="0" u="none" strike="noStrike" kern="1200" cap="none" spc="0" normalizeH="0" baseline="0" noProof="0" dirty="0">
                <a:ln>
                  <a:noFill/>
                </a:ln>
                <a:solidFill>
                  <a:prstClr val="white"/>
                </a:solidFill>
                <a:effectLst/>
                <a:uLnTx/>
                <a:uFillTx/>
                <a:latin typeface="Calibri"/>
                <a:ea typeface="+mn-ea"/>
                <a:cs typeface="+mn-cs"/>
              </a:rPr>
              <a:t> 2023)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C7AAC10F-4917-B741-143B-051F29D4807E}"/>
              </a:ext>
            </a:extLst>
          </p:cNvPr>
          <p:cNvSpPr txBox="1"/>
          <p:nvPr/>
        </p:nvSpPr>
        <p:spPr>
          <a:xfrm>
            <a:off x="162062" y="5742170"/>
            <a:ext cx="11962116"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400" b="1" i="0" u="none" strike="noStrike" kern="1200" cap="none" spc="0" normalizeH="0" baseline="0" noProof="0" dirty="0">
                <a:ln>
                  <a:noFill/>
                </a:ln>
                <a:solidFill>
                  <a:srgbClr val="002060"/>
                </a:solidFill>
                <a:effectLst/>
                <a:uLnTx/>
                <a:uFillTx/>
                <a:ea typeface="+mn-ea"/>
                <a:cs typeface="+mn-cs"/>
              </a:rPr>
              <a:t>Saturation causes no retrieval under very cloudy conditions.</a:t>
            </a:r>
            <a:endParaRPr kumimoji="0" lang="en-US" b="1" i="0" u="none" strike="noStrike" kern="1200" cap="none" spc="0" normalizeH="0" baseline="0" noProof="0" dirty="0">
              <a:ln>
                <a:noFill/>
              </a:ln>
              <a:solidFill>
                <a:srgbClr val="002060"/>
              </a:solidFill>
              <a:effectLst/>
              <a:uLnTx/>
              <a:uFillTx/>
              <a:ea typeface="+mn-ea"/>
              <a:cs typeface="+mn-cs"/>
            </a:endParaRPr>
          </a:p>
        </p:txBody>
      </p:sp>
      <p:sp>
        <p:nvSpPr>
          <p:cNvPr id="9" name="Slide Number Placeholder 5">
            <a:extLst>
              <a:ext uri="{FF2B5EF4-FFF2-40B4-BE49-F238E27FC236}">
                <a16:creationId xmlns:a16="http://schemas.microsoft.com/office/drawing/2014/main" id="{506B5C9D-8359-7771-2F4B-D55EE54AF9B5}"/>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pic>
        <p:nvPicPr>
          <p:cNvPr id="6" name="Picture 8">
            <a:extLst>
              <a:ext uri="{FF2B5EF4-FFF2-40B4-BE49-F238E27FC236}">
                <a16:creationId xmlns:a16="http://schemas.microsoft.com/office/drawing/2014/main" id="{3F92F2F8-955D-42A2-985C-0A8265497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355" y="1411294"/>
            <a:ext cx="6231645" cy="4330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61C61F0-2085-AA56-6AF9-79B8E2FBE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3" y="1411294"/>
            <a:ext cx="6231646" cy="4330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83E8C4-6944-4DA6-5F94-BA6DC13D6FBA}"/>
              </a:ext>
            </a:extLst>
          </p:cNvPr>
          <p:cNvSpPr txBox="1"/>
          <p:nvPr/>
        </p:nvSpPr>
        <p:spPr>
          <a:xfrm>
            <a:off x="4741374" y="6318716"/>
            <a:ext cx="3116174" cy="461665"/>
          </a:xfrm>
          <a:prstGeom prst="rect">
            <a:avLst/>
          </a:prstGeom>
          <a:noFill/>
        </p:spPr>
        <p:txBody>
          <a:bodyPr wrap="none" rtlCol="0">
            <a:spAutoFit/>
          </a:bodyPr>
          <a:lstStyle/>
          <a:p>
            <a:pPr algn="ctr"/>
            <a:r>
              <a:rPr lang="en-US" sz="2400" b="1" dirty="0">
                <a:solidFill>
                  <a:srgbClr val="00B050"/>
                </a:solidFill>
              </a:rPr>
              <a:t>A11L-2149, Wang et al.</a:t>
            </a:r>
          </a:p>
        </p:txBody>
      </p:sp>
    </p:spTree>
    <p:extLst>
      <p:ext uri="{BB962C8B-B14F-4D97-AF65-F5344CB8AC3E}">
        <p14:creationId xmlns:p14="http://schemas.microsoft.com/office/powerpoint/2010/main" val="3671393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D902DB-2770-4324-9627-02D7D4CAD164}"/>
              </a:ext>
            </a:extLst>
          </p:cNvPr>
          <p:cNvSpPr>
            <a:spLocks noGrp="1"/>
          </p:cNvSpPr>
          <p:nvPr>
            <p:ph type="title"/>
          </p:nvPr>
        </p:nvSpPr>
        <p:spPr>
          <a:xfrm>
            <a:off x="0" y="0"/>
            <a:ext cx="12191999" cy="975701"/>
          </a:xfrm>
        </p:spPr>
        <p:txBody>
          <a:bodyPr/>
          <a:lstStyle/>
          <a:p>
            <a:r>
              <a:rPr lang="en-US" dirty="0"/>
              <a:t> </a:t>
            </a:r>
          </a:p>
        </p:txBody>
      </p:sp>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12" name="Title 2">
            <a:extLst>
              <a:ext uri="{FF2B5EF4-FFF2-40B4-BE49-F238E27FC236}">
                <a16:creationId xmlns:a16="http://schemas.microsoft.com/office/drawing/2014/main" id="{A10DDB44-8327-E627-1A50-B56F53DCE2D0}"/>
              </a:ext>
            </a:extLst>
          </p:cNvPr>
          <p:cNvSpPr txBox="1">
            <a:spLocks/>
          </p:cNvSpPr>
          <p:nvPr/>
        </p:nvSpPr>
        <p:spPr>
          <a:xfrm>
            <a:off x="-1" y="74165"/>
            <a:ext cx="12191999" cy="975701"/>
          </a:xfrm>
          <a:prstGeom prst="rect">
            <a:avLst/>
          </a:prstGeom>
        </p:spPr>
        <p:txBody>
          <a:bodyPr anchor="ctr"/>
          <a:lstStyle>
            <a:lvl1pPr algn="ctr" defTabSz="609585" rtl="0" eaLnBrk="1" latinLnBrk="0" hangingPunct="1">
              <a:spcBef>
                <a:spcPct val="0"/>
              </a:spcBef>
              <a:buNone/>
              <a:defRPr sz="3600" b="0" kern="1200">
                <a:solidFill>
                  <a:schemeClr val="bg1"/>
                </a:solidFill>
                <a:latin typeface="+mn-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j-ea"/>
                <a:cs typeface="+mj-cs"/>
              </a:rPr>
              <a:t>First Light Total Ozone (02 August 2023)</a:t>
            </a:r>
          </a:p>
        </p:txBody>
      </p:sp>
      <p:pic>
        <p:nvPicPr>
          <p:cNvPr id="5" name="Picture 4">
            <a:extLst>
              <a:ext uri="{FF2B5EF4-FFF2-40B4-BE49-F238E27FC236}">
                <a16:creationId xmlns:a16="http://schemas.microsoft.com/office/drawing/2014/main" id="{58824063-8574-6BAA-E6E9-B47AB33B4CA2}"/>
              </a:ext>
            </a:extLst>
          </p:cNvPr>
          <p:cNvPicPr>
            <a:picLocks noChangeAspect="1"/>
          </p:cNvPicPr>
          <p:nvPr/>
        </p:nvPicPr>
        <p:blipFill rotWithShape="1">
          <a:blip r:embed="rId3"/>
          <a:srcRect l="16211" t="10890" r="19970" b="9461"/>
          <a:stretch/>
        </p:blipFill>
        <p:spPr>
          <a:xfrm>
            <a:off x="156193" y="2183797"/>
            <a:ext cx="5599760" cy="4193257"/>
          </a:xfrm>
          <a:prstGeom prst="rect">
            <a:avLst/>
          </a:prstGeom>
        </p:spPr>
      </p:pic>
      <p:pic>
        <p:nvPicPr>
          <p:cNvPr id="7" name="Picture 6" descr="A map of the earth&#10;&#10;Description automatically generated">
            <a:extLst>
              <a:ext uri="{FF2B5EF4-FFF2-40B4-BE49-F238E27FC236}">
                <a16:creationId xmlns:a16="http://schemas.microsoft.com/office/drawing/2014/main" id="{3210CB3D-822C-9A89-A516-9B1D39144924}"/>
              </a:ext>
            </a:extLst>
          </p:cNvPr>
          <p:cNvPicPr>
            <a:picLocks noChangeAspect="1"/>
          </p:cNvPicPr>
          <p:nvPr/>
        </p:nvPicPr>
        <p:blipFill rotWithShape="1">
          <a:blip r:embed="rId4"/>
          <a:srcRect l="17982" t="9404" r="14321" b="7210"/>
          <a:stretch/>
        </p:blipFill>
        <p:spPr>
          <a:xfrm>
            <a:off x="5854953" y="2183797"/>
            <a:ext cx="5675748" cy="4175157"/>
          </a:xfrm>
          <a:prstGeom prst="rect">
            <a:avLst/>
          </a:prstGeom>
        </p:spPr>
      </p:pic>
      <p:sp>
        <p:nvSpPr>
          <p:cNvPr id="8" name="TextBox 7">
            <a:extLst>
              <a:ext uri="{FF2B5EF4-FFF2-40B4-BE49-F238E27FC236}">
                <a16:creationId xmlns:a16="http://schemas.microsoft.com/office/drawing/2014/main" id="{E9771246-BEC3-0F16-FBC2-86738B305DD7}"/>
              </a:ext>
            </a:extLst>
          </p:cNvPr>
          <p:cNvSpPr txBox="1"/>
          <p:nvPr/>
        </p:nvSpPr>
        <p:spPr>
          <a:xfrm>
            <a:off x="2546102" y="6176999"/>
            <a:ext cx="9701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TEMPO</a:t>
            </a:r>
          </a:p>
        </p:txBody>
      </p:sp>
      <p:sp>
        <p:nvSpPr>
          <p:cNvPr id="9" name="TextBox 8">
            <a:extLst>
              <a:ext uri="{FF2B5EF4-FFF2-40B4-BE49-F238E27FC236}">
                <a16:creationId xmlns:a16="http://schemas.microsoft.com/office/drawing/2014/main" id="{5A19A9CB-FD6E-85D5-18A7-B9D82EF49BF1}"/>
              </a:ext>
            </a:extLst>
          </p:cNvPr>
          <p:cNvSpPr txBox="1"/>
          <p:nvPr/>
        </p:nvSpPr>
        <p:spPr>
          <a:xfrm>
            <a:off x="8379647" y="6221030"/>
            <a:ext cx="8402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OMPS</a:t>
            </a:r>
          </a:p>
        </p:txBody>
      </p:sp>
      <p:sp>
        <p:nvSpPr>
          <p:cNvPr id="13" name="TextBox 12">
            <a:extLst>
              <a:ext uri="{FF2B5EF4-FFF2-40B4-BE49-F238E27FC236}">
                <a16:creationId xmlns:a16="http://schemas.microsoft.com/office/drawing/2014/main" id="{0FCFD2AB-6172-A8F8-817C-5DFCD4FEBC74}"/>
              </a:ext>
            </a:extLst>
          </p:cNvPr>
          <p:cNvSpPr txBox="1"/>
          <p:nvPr/>
        </p:nvSpPr>
        <p:spPr>
          <a:xfrm>
            <a:off x="-37653" y="1025751"/>
            <a:ext cx="12229651" cy="1107996"/>
          </a:xfrm>
          <a:prstGeom prst="rect">
            <a:avLst/>
          </a:prstGeom>
          <a:noFill/>
        </p:spPr>
        <p:txBody>
          <a:bodyPr wrap="square">
            <a:spAutoFit/>
          </a:bodyPr>
          <a:lstStyle/>
          <a:p>
            <a:pPr marL="342900" indent="-342900">
              <a:buFont typeface="Wingdings" pitchFamily="2" charset="2"/>
              <a:buChar char="Ø"/>
            </a:pPr>
            <a:r>
              <a:rPr lang="en-US" sz="2200" b="1" dirty="0"/>
              <a:t>Similar spatial distribution with OMPS total ozone</a:t>
            </a:r>
          </a:p>
          <a:p>
            <a:pPr marL="342900" indent="-342900">
              <a:buFont typeface="Wingdings" pitchFamily="2" charset="2"/>
              <a:buChar char="Ø"/>
            </a:pPr>
            <a:r>
              <a:rPr lang="en-US" sz="2200" b="1" dirty="0"/>
              <a:t>Total ozone will be further improved with improved radiometric calibration (e.g., image processing, straylight correction)</a:t>
            </a:r>
          </a:p>
        </p:txBody>
      </p:sp>
    </p:spTree>
    <p:extLst>
      <p:ext uri="{BB962C8B-B14F-4D97-AF65-F5344CB8AC3E}">
        <p14:creationId xmlns:p14="http://schemas.microsoft.com/office/powerpoint/2010/main" val="4052502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85432F-1FB7-1C02-098A-8BC096C53145}"/>
              </a:ext>
            </a:extLst>
          </p:cNvPr>
          <p:cNvSpPr txBox="1"/>
          <p:nvPr/>
        </p:nvSpPr>
        <p:spPr>
          <a:xfrm>
            <a:off x="1" y="198511"/>
            <a:ext cx="1218278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First Light H</a:t>
            </a:r>
            <a:r>
              <a:rPr kumimoji="0" lang="en-US" sz="3600" b="0" i="0" u="none" strike="noStrike" kern="1200" cap="none" spc="0" normalizeH="0" baseline="-25000" noProof="0" dirty="0">
                <a:ln>
                  <a:noFill/>
                </a:ln>
                <a:solidFill>
                  <a:prstClr val="white"/>
                </a:solidFill>
                <a:effectLst/>
                <a:uLnTx/>
                <a:uFillTx/>
                <a:latin typeface="Calibri"/>
                <a:ea typeface="+mn-ea"/>
                <a:cs typeface="+mn-cs"/>
              </a:rPr>
              <a:t>2</a:t>
            </a:r>
            <a:r>
              <a:rPr kumimoji="0" lang="en-US" sz="3600" b="0" i="0" u="none" strike="noStrike" kern="1200" cap="none" spc="0" normalizeH="0" baseline="0" noProof="0" dirty="0">
                <a:ln>
                  <a:noFill/>
                </a:ln>
                <a:solidFill>
                  <a:prstClr val="white"/>
                </a:solidFill>
                <a:effectLst/>
                <a:uLnTx/>
                <a:uFillTx/>
                <a:latin typeface="Calibri"/>
                <a:ea typeface="+mn-ea"/>
                <a:cs typeface="+mn-cs"/>
              </a:rPr>
              <a:t>O SCD (2 August 2023)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7460B59F-1E09-5EB7-ECC9-64669F176B4D}"/>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11040A0-AEF9-F383-4B1C-46C816DB92D3}"/>
              </a:ext>
            </a:extLst>
          </p:cNvPr>
          <p:cNvPicPr>
            <a:picLocks noChangeAspect="1"/>
          </p:cNvPicPr>
          <p:nvPr/>
        </p:nvPicPr>
        <p:blipFill>
          <a:blip r:embed="rId2"/>
          <a:stretch>
            <a:fillRect/>
          </a:stretch>
        </p:blipFill>
        <p:spPr>
          <a:xfrm>
            <a:off x="1681433" y="1150147"/>
            <a:ext cx="9449459" cy="5241888"/>
          </a:xfrm>
          <a:prstGeom prst="rect">
            <a:avLst/>
          </a:prstGeom>
        </p:spPr>
      </p:pic>
    </p:spTree>
    <p:extLst>
      <p:ext uri="{BB962C8B-B14F-4D97-AF65-F5344CB8AC3E}">
        <p14:creationId xmlns:p14="http://schemas.microsoft.com/office/powerpoint/2010/main" val="155229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4"/>
          <p:cNvPicPr preferRelativeResize="0"/>
          <p:nvPr/>
        </p:nvPicPr>
        <p:blipFill rotWithShape="1">
          <a:blip r:embed="rId3">
            <a:alphaModFix/>
          </a:blip>
          <a:srcRect/>
          <a:stretch/>
        </p:blipFill>
        <p:spPr>
          <a:xfrm>
            <a:off x="240535" y="800899"/>
            <a:ext cx="2759126" cy="2743200"/>
          </a:xfrm>
          <a:prstGeom prst="rect">
            <a:avLst/>
          </a:prstGeom>
          <a:noFill/>
          <a:ln>
            <a:noFill/>
          </a:ln>
        </p:spPr>
      </p:pic>
      <p:pic>
        <p:nvPicPr>
          <p:cNvPr id="95" name="Google Shape;95;p14"/>
          <p:cNvPicPr preferRelativeResize="0"/>
          <p:nvPr/>
        </p:nvPicPr>
        <p:blipFill rotWithShape="1">
          <a:blip r:embed="rId4">
            <a:alphaModFix/>
          </a:blip>
          <a:srcRect/>
          <a:stretch/>
        </p:blipFill>
        <p:spPr>
          <a:xfrm>
            <a:off x="3207323" y="736244"/>
            <a:ext cx="2759126" cy="2743200"/>
          </a:xfrm>
          <a:prstGeom prst="rect">
            <a:avLst/>
          </a:prstGeom>
          <a:noFill/>
          <a:ln>
            <a:noFill/>
          </a:ln>
        </p:spPr>
      </p:pic>
      <p:pic>
        <p:nvPicPr>
          <p:cNvPr id="96" name="Google Shape;96;p14"/>
          <p:cNvPicPr preferRelativeResize="0"/>
          <p:nvPr/>
        </p:nvPicPr>
        <p:blipFill rotWithShape="1">
          <a:blip r:embed="rId5">
            <a:alphaModFix/>
          </a:blip>
          <a:srcRect/>
          <a:stretch/>
        </p:blipFill>
        <p:spPr>
          <a:xfrm>
            <a:off x="6096000" y="736244"/>
            <a:ext cx="2759126" cy="2743200"/>
          </a:xfrm>
          <a:prstGeom prst="rect">
            <a:avLst/>
          </a:prstGeom>
          <a:noFill/>
          <a:ln>
            <a:noFill/>
          </a:ln>
        </p:spPr>
      </p:pic>
      <p:pic>
        <p:nvPicPr>
          <p:cNvPr id="97" name="Google Shape;97;p14"/>
          <p:cNvPicPr preferRelativeResize="0"/>
          <p:nvPr/>
        </p:nvPicPr>
        <p:blipFill rotWithShape="1">
          <a:blip r:embed="rId6">
            <a:alphaModFix/>
          </a:blip>
          <a:srcRect/>
          <a:stretch/>
        </p:blipFill>
        <p:spPr>
          <a:xfrm>
            <a:off x="240535" y="3571305"/>
            <a:ext cx="2759126" cy="2743200"/>
          </a:xfrm>
          <a:prstGeom prst="rect">
            <a:avLst/>
          </a:prstGeom>
          <a:noFill/>
          <a:ln>
            <a:noFill/>
          </a:ln>
        </p:spPr>
      </p:pic>
      <p:pic>
        <p:nvPicPr>
          <p:cNvPr id="98" name="Google Shape;98;p14"/>
          <p:cNvPicPr preferRelativeResize="0"/>
          <p:nvPr/>
        </p:nvPicPr>
        <p:blipFill rotWithShape="1">
          <a:blip r:embed="rId7">
            <a:alphaModFix/>
          </a:blip>
          <a:srcRect/>
          <a:stretch/>
        </p:blipFill>
        <p:spPr>
          <a:xfrm>
            <a:off x="3207323" y="3571305"/>
            <a:ext cx="2759126" cy="2743200"/>
          </a:xfrm>
          <a:prstGeom prst="rect">
            <a:avLst/>
          </a:prstGeom>
          <a:noFill/>
          <a:ln>
            <a:noFill/>
          </a:ln>
        </p:spPr>
      </p:pic>
      <p:pic>
        <p:nvPicPr>
          <p:cNvPr id="99" name="Google Shape;99;p14"/>
          <p:cNvPicPr preferRelativeResize="0"/>
          <p:nvPr/>
        </p:nvPicPr>
        <p:blipFill rotWithShape="1">
          <a:blip r:embed="rId8">
            <a:alphaModFix/>
          </a:blip>
          <a:srcRect/>
          <a:stretch/>
        </p:blipFill>
        <p:spPr>
          <a:xfrm>
            <a:off x="6096000" y="3571305"/>
            <a:ext cx="2759126" cy="2743200"/>
          </a:xfrm>
          <a:prstGeom prst="rect">
            <a:avLst/>
          </a:prstGeom>
          <a:noFill/>
          <a:ln>
            <a:noFill/>
          </a:ln>
        </p:spPr>
      </p:pic>
      <p:pic>
        <p:nvPicPr>
          <p:cNvPr id="100" name="Google Shape;100;p14"/>
          <p:cNvPicPr preferRelativeResize="0"/>
          <p:nvPr/>
        </p:nvPicPr>
        <p:blipFill rotWithShape="1">
          <a:blip r:embed="rId9">
            <a:alphaModFix/>
          </a:blip>
          <a:srcRect/>
          <a:stretch/>
        </p:blipFill>
        <p:spPr>
          <a:xfrm>
            <a:off x="9125454" y="3544099"/>
            <a:ext cx="2759126" cy="2743200"/>
          </a:xfrm>
          <a:prstGeom prst="rect">
            <a:avLst/>
          </a:prstGeom>
          <a:noFill/>
          <a:ln>
            <a:noFill/>
          </a:ln>
        </p:spPr>
      </p:pic>
      <p:sp>
        <p:nvSpPr>
          <p:cNvPr id="101" name="Google Shape;101;p14"/>
          <p:cNvSpPr txBox="1"/>
          <p:nvPr/>
        </p:nvSpPr>
        <p:spPr>
          <a:xfrm>
            <a:off x="0" y="81082"/>
            <a:ext cx="12192000"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TEMPO AOD vs ABI AOD in the VA fire region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 name="Google Shape;102;p14"/>
          <p:cNvPicPr preferRelativeResize="0"/>
          <p:nvPr/>
        </p:nvPicPr>
        <p:blipFill rotWithShape="1">
          <a:blip r:embed="rId10">
            <a:alphaModFix/>
          </a:blip>
          <a:srcRect/>
          <a:stretch/>
        </p:blipFill>
        <p:spPr>
          <a:xfrm>
            <a:off x="8984677" y="868681"/>
            <a:ext cx="3040680" cy="2315930"/>
          </a:xfrm>
          <a:prstGeom prst="rect">
            <a:avLst/>
          </a:prstGeom>
          <a:noFill/>
          <a:ln>
            <a:noFill/>
          </a:ln>
        </p:spPr>
      </p:pic>
      <p:sp>
        <p:nvSpPr>
          <p:cNvPr id="2" name="TextBox 1">
            <a:extLst>
              <a:ext uri="{FF2B5EF4-FFF2-40B4-BE49-F238E27FC236}">
                <a16:creationId xmlns:a16="http://schemas.microsoft.com/office/drawing/2014/main" id="{D421A9A2-A7F6-A665-ED08-01CEC33F770A}"/>
              </a:ext>
            </a:extLst>
          </p:cNvPr>
          <p:cNvSpPr txBox="1"/>
          <p:nvPr/>
        </p:nvSpPr>
        <p:spPr>
          <a:xfrm>
            <a:off x="3409560" y="6488668"/>
            <a:ext cx="6750502" cy="369332"/>
          </a:xfrm>
          <a:prstGeom prst="rect">
            <a:avLst/>
          </a:prstGeom>
          <a:noFill/>
        </p:spPr>
        <p:txBody>
          <a:bodyPr wrap="none" rtlCol="0">
            <a:spAutoFit/>
          </a:bodyPr>
          <a:lstStyle/>
          <a:p>
            <a:r>
              <a:rPr lang="en-US" b="1" dirty="0"/>
              <a:t>Credits: NOAA </a:t>
            </a:r>
            <a:r>
              <a:rPr lang="en-US" b="1" dirty="0" err="1"/>
              <a:t>GeoXO</a:t>
            </a:r>
            <a:r>
              <a:rPr lang="en-US" b="1" dirty="0"/>
              <a:t> Team, </a:t>
            </a:r>
            <a:r>
              <a:rPr lang="en-US" b="1" dirty="0" err="1"/>
              <a:t>Pubu</a:t>
            </a:r>
            <a:r>
              <a:rPr lang="en-US" b="1" dirty="0"/>
              <a:t>, Hai, </a:t>
            </a:r>
            <a:r>
              <a:rPr lang="en-US" b="1" dirty="0" err="1"/>
              <a:t>Zigang</a:t>
            </a:r>
            <a:r>
              <a:rPr lang="en-US" b="1" dirty="0"/>
              <a:t> and Shobha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131316"/>
                <a:ext cx="12192000" cy="5489824"/>
              </a:xfrm>
            </p:spPr>
            <p:txBody>
              <a:bodyPr/>
              <a:lstStyle/>
              <a:p>
                <a:pPr>
                  <a:spcBef>
                    <a:spcPts val="1200"/>
                  </a:spcBef>
                </a:pPr>
                <a:r>
                  <a:rPr lang="en-US" sz="2400" b="1" dirty="0">
                    <a:solidFill>
                      <a:srgbClr val="002060"/>
                    </a:solidFill>
                    <a:latin typeface="+mj-lt"/>
                  </a:rPr>
                  <a:t>TEMPO Cal/Val activities are ongoing with bi-weekly Cal/Val meeting (led by Jim/Brad)</a:t>
                </a:r>
              </a:p>
              <a:p>
                <a:pPr>
                  <a:spcBef>
                    <a:spcPts val="1200"/>
                  </a:spcBef>
                </a:pPr>
                <a:r>
                  <a:rPr lang="en-US" sz="2400" b="1" dirty="0">
                    <a:solidFill>
                      <a:srgbClr val="002060"/>
                    </a:solidFill>
                    <a:latin typeface="+mj-lt"/>
                  </a:rPr>
                  <a:t>Two more updates before public release: 1 before L1b release in February 2024, and another before L2/3 release in April 2024</a:t>
                </a:r>
              </a:p>
              <a:p>
                <a:pPr lvl="1">
                  <a:spcBef>
                    <a:spcPts val="0"/>
                  </a:spcBef>
                  <a:buFont typeface="Wingdings" pitchFamily="2" charset="2"/>
                  <a:buChar char="ü"/>
                </a:pPr>
                <a:r>
                  <a:rPr lang="en-US" sz="2200" b="1" dirty="0">
                    <a:solidFill>
                      <a:srgbClr val="00B0F0"/>
                    </a:solidFill>
                    <a:latin typeface="+mj-lt"/>
                  </a:rPr>
                  <a:t>L0-1: BTDF correction, reference BTDF, improved wavelength calibration, improved CCD image processing steps (electronic offset correction, smear correction, dark current correction after accounting for temperature dependence), straylight correction</a:t>
                </a:r>
              </a:p>
              <a:p>
                <a:pPr lvl="1">
                  <a:spcBef>
                    <a:spcPts val="0"/>
                  </a:spcBef>
                  <a:buFont typeface="Wingdings" pitchFamily="2" charset="2"/>
                  <a:buChar char="ü"/>
                </a:pPr>
                <a:r>
                  <a:rPr lang="en-US" sz="2200" b="1" dirty="0">
                    <a:solidFill>
                      <a:srgbClr val="00B0F0"/>
                    </a:solidFill>
                    <a:latin typeface="+mj-lt"/>
                  </a:rPr>
                  <a:t>Improvements to cloud, NO</a:t>
                </a:r>
                <a:r>
                  <a:rPr lang="en-US" sz="2200" b="1" baseline="-25000" dirty="0">
                    <a:solidFill>
                      <a:srgbClr val="00B0F0"/>
                    </a:solidFill>
                    <a:latin typeface="+mj-lt"/>
                  </a:rPr>
                  <a:t>2</a:t>
                </a:r>
                <a:r>
                  <a:rPr lang="en-US" sz="2200" b="1" dirty="0">
                    <a:solidFill>
                      <a:srgbClr val="00B0F0"/>
                    </a:solidFill>
                    <a:latin typeface="+mj-lt"/>
                  </a:rPr>
                  <a:t> and HCHO algorithms</a:t>
                </a:r>
              </a:p>
              <a:p>
                <a:pPr lvl="1">
                  <a:spcBef>
                    <a:spcPts val="0"/>
                  </a:spcBef>
                  <a:buFont typeface="Wingdings" pitchFamily="2" charset="2"/>
                  <a:buChar char="ü"/>
                </a:pPr>
                <a:r>
                  <a:rPr lang="en-US" sz="2200" b="1" dirty="0">
                    <a:solidFill>
                      <a:srgbClr val="00B0F0"/>
                    </a:solidFill>
                    <a:latin typeface="+mj-lt"/>
                  </a:rPr>
                  <a:t>Updates to O</a:t>
                </a:r>
                <a:r>
                  <a:rPr lang="en-US" sz="2200" b="1" baseline="-25000" dirty="0">
                    <a:solidFill>
                      <a:srgbClr val="00B0F0"/>
                    </a:solidFill>
                    <a:latin typeface="+mj-lt"/>
                  </a:rPr>
                  <a:t>3</a:t>
                </a:r>
                <a:r>
                  <a:rPr lang="en-US" sz="2200" b="1" dirty="0">
                    <a:solidFill>
                      <a:srgbClr val="00B0F0"/>
                    </a:solidFill>
                    <a:latin typeface="+mj-lt"/>
                  </a:rPr>
                  <a:t> profile retrieval (very likely using UV only) and release the data product</a:t>
                </a:r>
              </a:p>
              <a:p>
                <a:pPr lvl="1">
                  <a:spcBef>
                    <a:spcPts val="0"/>
                  </a:spcBef>
                  <a:buFont typeface="Wingdings" pitchFamily="2" charset="2"/>
                  <a:buChar char="ü"/>
                </a:pPr>
                <a:r>
                  <a:rPr lang="en-US" sz="2200" b="1" dirty="0">
                    <a:solidFill>
                      <a:srgbClr val="00B0F0"/>
                    </a:solidFill>
                    <a:latin typeface="+mj-lt"/>
                  </a:rPr>
                  <a:t>Change L3 resolution from </a:t>
                </a:r>
                <a14:m>
                  <m:oMath xmlns:m="http://schemas.openxmlformats.org/officeDocument/2006/math">
                    <m:r>
                      <a:rPr lang="en-US" sz="2200" b="1" i="1" smtClean="0">
                        <a:solidFill>
                          <a:srgbClr val="00B0F0"/>
                        </a:solidFill>
                        <a:latin typeface="Cambria Math" panose="02040503050406030204" pitchFamily="18" charset="0"/>
                      </a:rPr>
                      <m:t>𝟎</m:t>
                    </m:r>
                    <m:r>
                      <a:rPr lang="en-US" sz="2200" b="1" i="1" smtClean="0">
                        <a:solidFill>
                          <a:srgbClr val="00B0F0"/>
                        </a:solidFill>
                        <a:latin typeface="Cambria Math" panose="02040503050406030204" pitchFamily="18" charset="0"/>
                      </a:rPr>
                      <m:t>.</m:t>
                    </m:r>
                    <m:r>
                      <a:rPr lang="en-US" sz="2200" b="1" i="1" smtClean="0">
                        <a:solidFill>
                          <a:srgbClr val="00B0F0"/>
                        </a:solidFill>
                        <a:latin typeface="Cambria Math" panose="02040503050406030204" pitchFamily="18" charset="0"/>
                      </a:rPr>
                      <m:t>𝟎𝟓</m:t>
                    </m:r>
                    <m:r>
                      <a:rPr lang="en-US" sz="2200" b="1" i="1" smtClean="0">
                        <a:solidFill>
                          <a:srgbClr val="00B0F0"/>
                        </a:solidFill>
                        <a:latin typeface="Cambria Math" panose="02040503050406030204" pitchFamily="18" charset="0"/>
                        <a:ea typeface="Cambria Math" panose="02040503050406030204" pitchFamily="18" charset="0"/>
                      </a:rPr>
                      <m:t>°×</m:t>
                    </m:r>
                    <m:r>
                      <a:rPr lang="en-US" sz="2200" b="1" i="1" smtClean="0">
                        <a:solidFill>
                          <a:srgbClr val="00B0F0"/>
                        </a:solidFill>
                        <a:latin typeface="Cambria Math" panose="02040503050406030204" pitchFamily="18" charset="0"/>
                        <a:ea typeface="Cambria Math" panose="02040503050406030204" pitchFamily="18" charset="0"/>
                      </a:rPr>
                      <m:t>𝟎</m:t>
                    </m:r>
                    <m:r>
                      <a:rPr lang="en-US" sz="2200" b="1" i="1" smtClean="0">
                        <a:solidFill>
                          <a:srgbClr val="00B0F0"/>
                        </a:solidFill>
                        <a:latin typeface="Cambria Math" panose="02040503050406030204" pitchFamily="18" charset="0"/>
                        <a:ea typeface="Cambria Math" panose="02040503050406030204" pitchFamily="18" charset="0"/>
                      </a:rPr>
                      <m:t>.</m:t>
                    </m:r>
                    <m:r>
                      <a:rPr lang="en-US" sz="2200" b="1" i="1" smtClean="0">
                        <a:solidFill>
                          <a:srgbClr val="00B0F0"/>
                        </a:solidFill>
                        <a:latin typeface="Cambria Math" panose="02040503050406030204" pitchFamily="18" charset="0"/>
                        <a:ea typeface="Cambria Math" panose="02040503050406030204" pitchFamily="18" charset="0"/>
                      </a:rPr>
                      <m:t>𝟎𝟓</m:t>
                    </m:r>
                    <m:r>
                      <a:rPr lang="en-US" sz="2200" b="1" i="1" smtClean="0">
                        <a:solidFill>
                          <a:srgbClr val="00B0F0"/>
                        </a:solidFill>
                        <a:latin typeface="Cambria Math" panose="02040503050406030204" pitchFamily="18" charset="0"/>
                        <a:ea typeface="Cambria Math" panose="02040503050406030204" pitchFamily="18" charset="0"/>
                      </a:rPr>
                      <m:t>° </m:t>
                    </m:r>
                  </m:oMath>
                </a14:m>
                <a:r>
                  <a:rPr lang="en-US" sz="2200" b="1" dirty="0">
                    <a:solidFill>
                      <a:srgbClr val="00B0F0"/>
                    </a:solidFill>
                    <a:latin typeface="+mj-lt"/>
                  </a:rPr>
                  <a:t>to </a:t>
                </a:r>
                <a14:m>
                  <m:oMath xmlns:m="http://schemas.openxmlformats.org/officeDocument/2006/math">
                    <m:r>
                      <a:rPr lang="en-US" sz="2200" b="1" i="1">
                        <a:solidFill>
                          <a:srgbClr val="00B0F0"/>
                        </a:solidFill>
                        <a:latin typeface="Cambria Math" panose="02040503050406030204" pitchFamily="18" charset="0"/>
                      </a:rPr>
                      <m:t>𝟎</m:t>
                    </m:r>
                    <m:r>
                      <a:rPr lang="en-US" sz="2200" b="1" i="1">
                        <a:solidFill>
                          <a:srgbClr val="00B0F0"/>
                        </a:solidFill>
                        <a:latin typeface="Cambria Math" panose="02040503050406030204" pitchFamily="18" charset="0"/>
                      </a:rPr>
                      <m:t>.</m:t>
                    </m:r>
                    <m:r>
                      <a:rPr lang="en-US" sz="2200" b="1" i="1">
                        <a:solidFill>
                          <a:srgbClr val="00B0F0"/>
                        </a:solidFill>
                        <a:latin typeface="Cambria Math" panose="02040503050406030204" pitchFamily="18" charset="0"/>
                      </a:rPr>
                      <m:t>𝟎𝟐</m:t>
                    </m:r>
                    <m:r>
                      <a:rPr lang="en-US" sz="2200" b="1" i="1">
                        <a:solidFill>
                          <a:srgbClr val="00B0F0"/>
                        </a:solidFill>
                        <a:latin typeface="Cambria Math" panose="02040503050406030204" pitchFamily="18" charset="0"/>
                        <a:ea typeface="Cambria Math" panose="02040503050406030204" pitchFamily="18" charset="0"/>
                      </a:rPr>
                      <m:t>°×</m:t>
                    </m:r>
                    <m:r>
                      <a:rPr lang="en-US" sz="2200" b="1" i="1">
                        <a:solidFill>
                          <a:srgbClr val="00B0F0"/>
                        </a:solidFill>
                        <a:latin typeface="Cambria Math" panose="02040503050406030204" pitchFamily="18" charset="0"/>
                        <a:ea typeface="Cambria Math" panose="02040503050406030204" pitchFamily="18" charset="0"/>
                      </a:rPr>
                      <m:t>𝟎</m:t>
                    </m:r>
                    <m:r>
                      <a:rPr lang="en-US" sz="2200" b="1" i="1">
                        <a:solidFill>
                          <a:srgbClr val="00B0F0"/>
                        </a:solidFill>
                        <a:latin typeface="Cambria Math" panose="02040503050406030204" pitchFamily="18" charset="0"/>
                        <a:ea typeface="Cambria Math" panose="02040503050406030204" pitchFamily="18" charset="0"/>
                      </a:rPr>
                      <m:t>.</m:t>
                    </m:r>
                    <m:r>
                      <a:rPr lang="en-US" sz="2200" b="1" i="1">
                        <a:solidFill>
                          <a:srgbClr val="00B0F0"/>
                        </a:solidFill>
                        <a:latin typeface="Cambria Math" panose="02040503050406030204" pitchFamily="18" charset="0"/>
                        <a:ea typeface="Cambria Math" panose="02040503050406030204" pitchFamily="18" charset="0"/>
                      </a:rPr>
                      <m:t>𝟎𝟐</m:t>
                    </m:r>
                    <m:r>
                      <a:rPr lang="en-US" sz="2200" b="1" i="1">
                        <a:solidFill>
                          <a:srgbClr val="00B0F0"/>
                        </a:solidFill>
                        <a:latin typeface="Cambria Math" panose="02040503050406030204" pitchFamily="18" charset="0"/>
                        <a:ea typeface="Cambria Math" panose="02040503050406030204" pitchFamily="18" charset="0"/>
                      </a:rPr>
                      <m:t>° </m:t>
                    </m:r>
                  </m:oMath>
                </a14:m>
                <a:endParaRPr lang="en-US" sz="2200" b="1" dirty="0">
                  <a:solidFill>
                    <a:srgbClr val="00B0F0"/>
                  </a:solidFill>
                  <a:latin typeface="+mj-lt"/>
                </a:endParaRPr>
              </a:p>
              <a:p>
                <a:pPr lvl="1">
                  <a:spcBef>
                    <a:spcPts val="0"/>
                  </a:spcBef>
                  <a:buFont typeface="Wingdings" pitchFamily="2" charset="2"/>
                  <a:buChar char="ü"/>
                </a:pPr>
                <a:r>
                  <a:rPr lang="en-US" sz="2200" b="1" dirty="0">
                    <a:solidFill>
                      <a:srgbClr val="00B0F0"/>
                    </a:solidFill>
                    <a:latin typeface="+mj-lt"/>
                  </a:rPr>
                  <a:t>Address Feedback from ASDC, TEMPO validation and science teams</a:t>
                </a:r>
              </a:p>
              <a:p>
                <a:pPr>
                  <a:spcBef>
                    <a:spcPts val="1200"/>
                  </a:spcBef>
                </a:pPr>
                <a:r>
                  <a:rPr lang="en-US" sz="2400" b="1" dirty="0">
                    <a:solidFill>
                      <a:srgbClr val="002060"/>
                    </a:solidFill>
                    <a:latin typeface="+mj-lt"/>
                  </a:rPr>
                  <a:t>After public release --- end of baseline mission:</a:t>
                </a:r>
              </a:p>
              <a:p>
                <a:pPr lvl="1">
                  <a:spcBef>
                    <a:spcPts val="0"/>
                  </a:spcBef>
                  <a:buFont typeface="Wingdings" pitchFamily="2" charset="2"/>
                  <a:buChar char="ü"/>
                </a:pPr>
                <a:r>
                  <a:rPr lang="en-US" sz="2200" b="1" dirty="0">
                    <a:solidFill>
                      <a:srgbClr val="00B0F0"/>
                    </a:solidFill>
                    <a:latin typeface="+mj-lt"/>
                  </a:rPr>
                  <a:t>Updates to science algorithms as needed based on validations and feedback</a:t>
                </a:r>
              </a:p>
              <a:p>
                <a:pPr lvl="1">
                  <a:spcBef>
                    <a:spcPts val="0"/>
                  </a:spcBef>
                  <a:buFont typeface="Wingdings" pitchFamily="2" charset="2"/>
                  <a:buChar char="ü"/>
                </a:pPr>
                <a:r>
                  <a:rPr lang="en-US" sz="2200" b="1" dirty="0">
                    <a:solidFill>
                      <a:srgbClr val="00B0F0"/>
                    </a:solidFill>
                    <a:latin typeface="+mj-lt"/>
                  </a:rPr>
                  <a:t>Release O</a:t>
                </a:r>
                <a:r>
                  <a:rPr lang="en-US" sz="2200" b="1" baseline="-25000" dirty="0">
                    <a:solidFill>
                      <a:srgbClr val="00B0F0"/>
                    </a:solidFill>
                    <a:latin typeface="+mj-lt"/>
                  </a:rPr>
                  <a:t>3</a:t>
                </a:r>
                <a:r>
                  <a:rPr lang="en-US" sz="2200" b="1" dirty="0">
                    <a:solidFill>
                      <a:srgbClr val="00B0F0"/>
                    </a:solidFill>
                    <a:latin typeface="+mj-lt"/>
                  </a:rPr>
                  <a:t> profile retrieval with UV/Visible to improve retrieval sensitivity to 0-2 km O</a:t>
                </a:r>
                <a:r>
                  <a:rPr lang="en-US" sz="2200" b="1" baseline="-25000" dirty="0">
                    <a:solidFill>
                      <a:srgbClr val="00B0F0"/>
                    </a:solidFill>
                    <a:latin typeface="+mj-lt"/>
                  </a:rPr>
                  <a:t>3</a:t>
                </a:r>
                <a:r>
                  <a:rPr lang="en-US" sz="2200" b="1" dirty="0">
                    <a:solidFill>
                      <a:srgbClr val="00B0F0"/>
                    </a:solidFill>
                    <a:latin typeface="+mj-lt"/>
                  </a:rPr>
                  <a:t>.</a:t>
                </a:r>
              </a:p>
            </p:txBody>
          </p:sp>
        </mc:Choice>
        <mc:Fallback xmlns="">
          <p:sp>
            <p:nvSpPr>
              <p:cNvPr id="5" name="Content Placeholder 4">
                <a:extLst>
                  <a:ext uri="{FF2B5EF4-FFF2-40B4-BE49-F238E27FC236}">
                    <a16:creationId xmlns:a16="http://schemas.microsoft.com/office/drawing/2014/main" id="{5FA5D90F-524B-41BE-9EAB-CE89211F4C72}"/>
                  </a:ext>
                </a:extLst>
              </p:cNvPr>
              <p:cNvSpPr>
                <a:spLocks noGrp="1" noRot="1" noChangeAspect="1" noMove="1" noResize="1" noEditPoints="1" noAdjustHandles="1" noChangeArrowheads="1" noChangeShapeType="1" noTextEdit="1"/>
              </p:cNvSpPr>
              <p:nvPr>
                <p:ph idx="1"/>
              </p:nvPr>
            </p:nvSpPr>
            <p:spPr>
              <a:xfrm>
                <a:off x="0" y="1131316"/>
                <a:ext cx="12192000" cy="5489824"/>
              </a:xfrm>
              <a:blipFill>
                <a:blip r:embed="rId2"/>
                <a:stretch>
                  <a:fillRect l="-728" t="-1155"/>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0"/>
            <a:ext cx="12192000" cy="975701"/>
          </a:xfrm>
        </p:spPr>
        <p:txBody>
          <a:bodyPr/>
          <a:lstStyle/>
          <a:p>
            <a:r>
              <a:rPr lang="en-US" dirty="0"/>
              <a:t>Ongoing and Forward Work</a:t>
            </a: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2" name="TextBox 1">
            <a:extLst>
              <a:ext uri="{FF2B5EF4-FFF2-40B4-BE49-F238E27FC236}">
                <a16:creationId xmlns:a16="http://schemas.microsoft.com/office/drawing/2014/main" id="{B2ED70D5-EE11-852B-3064-D10C484467F5}"/>
              </a:ext>
            </a:extLst>
          </p:cNvPr>
          <p:cNvSpPr txBox="1"/>
          <p:nvPr/>
        </p:nvSpPr>
        <p:spPr>
          <a:xfrm>
            <a:off x="8984652" y="3044279"/>
            <a:ext cx="3207348" cy="769441"/>
          </a:xfrm>
          <a:prstGeom prst="rect">
            <a:avLst/>
          </a:prstGeom>
          <a:noFill/>
        </p:spPr>
        <p:txBody>
          <a:bodyPr wrap="square">
            <a:spAutoFit/>
          </a:bodyPr>
          <a:lstStyle/>
          <a:p>
            <a:r>
              <a:rPr lang="en-US" sz="2200" b="1" dirty="0">
                <a:solidFill>
                  <a:srgbClr val="00B050"/>
                </a:solidFill>
                <a:effectLst/>
              </a:rPr>
              <a:t>A11L-2151, Chong et al.</a:t>
            </a:r>
          </a:p>
          <a:p>
            <a:r>
              <a:rPr lang="en-US" sz="2200" b="1" dirty="0">
                <a:solidFill>
                  <a:srgbClr val="00B050"/>
                </a:solidFill>
              </a:rPr>
              <a:t>A11L-2150, Hou et al.</a:t>
            </a:r>
          </a:p>
        </p:txBody>
      </p:sp>
    </p:spTree>
    <p:extLst>
      <p:ext uri="{BB962C8B-B14F-4D97-AF65-F5344CB8AC3E}">
        <p14:creationId xmlns:p14="http://schemas.microsoft.com/office/powerpoint/2010/main" val="3271156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0" y="1069848"/>
            <a:ext cx="12192000" cy="4937251"/>
          </a:xfrm>
        </p:spPr>
        <p:txBody>
          <a:bodyPr/>
          <a:lstStyle/>
          <a:p>
            <a:pPr>
              <a:spcBef>
                <a:spcPts val="0"/>
              </a:spcBef>
            </a:pPr>
            <a:r>
              <a:rPr lang="en-US" b="1" dirty="0">
                <a:solidFill>
                  <a:srgbClr val="002060"/>
                </a:solidFill>
                <a:latin typeface="+mj-lt"/>
              </a:rPr>
              <a:t>Started nominal operation on Oct. 19 after a successful TEMPO commissioning phase and Post Launch Acceptance Review (PLAR)</a:t>
            </a:r>
          </a:p>
          <a:p>
            <a:pPr>
              <a:spcBef>
                <a:spcPts val="0"/>
              </a:spcBef>
            </a:pPr>
            <a:r>
              <a:rPr lang="en-US" b="1" dirty="0">
                <a:solidFill>
                  <a:srgbClr val="002060"/>
                </a:solidFill>
                <a:latin typeface="+mj-lt"/>
              </a:rPr>
              <a:t>TEMPO is providing revolutionary hourly daytime atmospheric pollution measurements at high spatial resolution over North America </a:t>
            </a:r>
          </a:p>
          <a:p>
            <a:pPr>
              <a:spcBef>
                <a:spcPts val="0"/>
              </a:spcBef>
            </a:pPr>
            <a:r>
              <a:rPr lang="en-US" b="1" dirty="0">
                <a:solidFill>
                  <a:srgbClr val="002060"/>
                </a:solidFill>
                <a:latin typeface="+mj-lt"/>
              </a:rPr>
              <a:t>Most data products (L1b, cloud, NO</a:t>
            </a:r>
            <a:r>
              <a:rPr lang="en-US" b="1" baseline="-25000" dirty="0">
                <a:solidFill>
                  <a:srgbClr val="002060"/>
                </a:solidFill>
                <a:latin typeface="+mj-lt"/>
              </a:rPr>
              <a:t>2</a:t>
            </a:r>
            <a:r>
              <a:rPr lang="en-US" b="1" dirty="0">
                <a:solidFill>
                  <a:srgbClr val="002060"/>
                </a:solidFill>
                <a:latin typeface="+mj-lt"/>
              </a:rPr>
              <a:t>, HCHO, total O</a:t>
            </a:r>
            <a:r>
              <a:rPr lang="en-US" b="1" baseline="-25000" dirty="0">
                <a:solidFill>
                  <a:srgbClr val="002060"/>
                </a:solidFill>
                <a:latin typeface="+mj-lt"/>
              </a:rPr>
              <a:t>3</a:t>
            </a:r>
            <a:r>
              <a:rPr lang="en-US" b="1" dirty="0">
                <a:solidFill>
                  <a:srgbClr val="002060"/>
                </a:solidFill>
                <a:latin typeface="+mj-lt"/>
              </a:rPr>
              <a:t>) are in good quality at this early stage, showing that the TEMPO instrument and science algorithms are working very well</a:t>
            </a:r>
          </a:p>
          <a:p>
            <a:pPr>
              <a:spcBef>
                <a:spcPts val="0"/>
              </a:spcBef>
            </a:pPr>
            <a:r>
              <a:rPr lang="en-US" b="1" dirty="0">
                <a:solidFill>
                  <a:srgbClr val="002060"/>
                </a:solidFill>
                <a:latin typeface="+mj-lt"/>
              </a:rPr>
              <a:t>We have a good understanding about the improvements needed for the ozone profile product before the public release</a:t>
            </a:r>
          </a:p>
          <a:p>
            <a:pPr>
              <a:spcBef>
                <a:spcPts val="0"/>
              </a:spcBef>
            </a:pPr>
            <a:r>
              <a:rPr lang="en-US" b="1" dirty="0">
                <a:solidFill>
                  <a:srgbClr val="002060"/>
                </a:solidFill>
                <a:latin typeface="+mj-lt"/>
              </a:rPr>
              <a:t>Calibration and validation activities are being conducted to validate and improve the data products</a:t>
            </a:r>
          </a:p>
          <a:p>
            <a:pPr>
              <a:spcBef>
                <a:spcPts val="0"/>
              </a:spcBef>
            </a:pPr>
            <a:endParaRPr lang="en-US" b="1" dirty="0">
              <a:solidFill>
                <a:srgbClr val="002060"/>
              </a:solidFill>
              <a:latin typeface="+mj-lt"/>
            </a:endParaRP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62346"/>
            <a:ext cx="12192000" cy="975701"/>
          </a:xfrm>
        </p:spPr>
        <p:txBody>
          <a:bodyPr/>
          <a:lstStyle/>
          <a:p>
            <a:r>
              <a:rPr lang="en-US" dirty="0"/>
              <a:t>Summary</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55015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23650"/>
            <a:ext cx="12191999" cy="975701"/>
          </a:xfrm>
        </p:spPr>
        <p:txBody>
          <a:bodyPr/>
          <a:lstStyle/>
          <a:p>
            <a:pPr lvl="0"/>
            <a:r>
              <a:rPr lang="en-US" dirty="0"/>
              <a:t>Introduction to TEMPO</a:t>
            </a:r>
          </a:p>
        </p:txBody>
      </p:sp>
      <p:pic>
        <p:nvPicPr>
          <p:cNvPr id="269" name="Google Shape;269;p2"/>
          <p:cNvPicPr preferRelativeResize="0">
            <a:picLocks noChangeAspect="1"/>
          </p:cNvPicPr>
          <p:nvPr/>
        </p:nvPicPr>
        <p:blipFill rotWithShape="1">
          <a:blip r:embed="rId3">
            <a:alphaModFix/>
          </a:blip>
          <a:srcRect/>
          <a:stretch/>
        </p:blipFill>
        <p:spPr>
          <a:xfrm>
            <a:off x="8154760" y="1206500"/>
            <a:ext cx="3959884" cy="5283200"/>
          </a:xfrm>
          <a:prstGeom prst="rect">
            <a:avLst/>
          </a:prstGeom>
          <a:noFill/>
          <a:ln>
            <a:noFill/>
          </a:ln>
        </p:spPr>
      </p:pic>
      <p:sp>
        <p:nvSpPr>
          <p:cNvPr id="270" name="Google Shape;270;p2"/>
          <p:cNvSpPr/>
          <p:nvPr/>
        </p:nvSpPr>
        <p:spPr>
          <a:xfrm>
            <a:off x="1" y="1152236"/>
            <a:ext cx="8187266" cy="5651783"/>
          </a:xfrm>
          <a:prstGeom prst="rect">
            <a:avLst/>
          </a:prstGeom>
          <a:noFill/>
          <a:ln>
            <a:noFill/>
          </a:ln>
        </p:spPr>
        <p:txBody>
          <a:bodyPr spcFirstLastPara="1" wrap="square" lIns="91325" tIns="45650" rIns="91325" bIns="45650" anchor="t" anchorCtr="0">
            <a:noAutofit/>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itchFamily="2" charset="2"/>
              <a:buChar char="Ø"/>
              <a:tabLst/>
              <a:defRPr/>
            </a:pPr>
            <a:r>
              <a:rPr kumimoji="0" lang="en-US" sz="2400" b="1" i="0" u="none" strike="noStrike" kern="0" cap="none" spc="0" normalizeH="0" baseline="0" noProof="0" dirty="0">
                <a:ln>
                  <a:noFill/>
                </a:ln>
                <a:solidFill>
                  <a:srgbClr val="013589"/>
                </a:solidFill>
                <a:effectLst/>
                <a:uLnTx/>
                <a:uFillTx/>
                <a:latin typeface="Calibri"/>
                <a:ea typeface="Arial"/>
                <a:cs typeface="Arial"/>
                <a:sym typeface="Arial"/>
              </a:rPr>
              <a:t>NASA’s first Earth Venture Instrument (EVI) selected in 2012 </a:t>
            </a:r>
          </a:p>
          <a:p>
            <a:pPr marL="342900" marR="0" lvl="0" indent="-342900" algn="l" defTabSz="914400" rtl="0" eaLnBrk="1" fontAlgn="auto" latinLnBrk="0" hangingPunct="1">
              <a:lnSpc>
                <a:spcPct val="100000"/>
              </a:lnSpc>
              <a:spcBef>
                <a:spcPts val="0"/>
              </a:spcBef>
              <a:spcAft>
                <a:spcPts val="120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PI:</a:t>
            </a:r>
            <a:r>
              <a:rPr kumimoji="0" lang="en-US" sz="2000" b="0" i="0" u="none" strike="noStrike" kern="0" cap="none" spc="0" normalizeH="0" baseline="0" noProof="0" dirty="0">
                <a:ln>
                  <a:noFill/>
                </a:ln>
                <a:solidFill>
                  <a:srgbClr val="013589"/>
                </a:solidFill>
                <a:effectLst/>
                <a:uLnTx/>
                <a:uFillTx/>
                <a:latin typeface="Calibri"/>
                <a:ea typeface="Arial"/>
                <a:cs typeface="Arial"/>
                <a:sym typeface="Arial"/>
              </a:rPr>
              <a: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Kelly Chance, Smithsonian Astrophysical Observatory (SAO):</a:t>
            </a:r>
            <a:r>
              <a:rPr kumimoji="0" lang="en-US" sz="2000" b="0" i="0" u="none" strike="noStrike" kern="0" cap="none" spc="0" normalizeH="0" baseline="0" noProof="0" dirty="0">
                <a:ln>
                  <a:noFill/>
                </a:ln>
                <a:solidFill>
                  <a:srgbClr val="000000"/>
                </a:solidFill>
                <a:effectLst/>
                <a:uLnTx/>
                <a:uFillTx/>
                <a:latin typeface="Calibri"/>
                <a:cs typeface="Arial"/>
                <a:sym typeface="Arial"/>
              </a:rPr>
              <a:t> Science team</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 ground systems, science data processing center</a:t>
            </a:r>
            <a:endParaRPr kumimoji="0" sz="2000" b="0" i="0" u="none" strike="noStrike" kern="0" cap="none" spc="0" normalizeH="0" baseline="0" noProof="0" dirty="0">
              <a:ln>
                <a:noFill/>
              </a:ln>
              <a:solidFill>
                <a:srgbClr val="000000"/>
              </a:solidFill>
              <a:effectLst/>
              <a:uLnTx/>
              <a:uFillTx/>
              <a:latin typeface="Calibri"/>
              <a:cs typeface="Arial"/>
              <a:sym typeface="Arial"/>
            </a:endParaRPr>
          </a:p>
          <a:p>
            <a:pPr marL="342900" indent="-342900">
              <a:buClr>
                <a:srgbClr val="000000"/>
              </a:buClr>
              <a:buFont typeface="Wingdings" pitchFamily="2" charset="2"/>
              <a:buChar char="ü"/>
              <a:defRPr/>
            </a:pPr>
            <a:r>
              <a:rPr lang="en-US" sz="2000" b="1" kern="0" dirty="0">
                <a:solidFill>
                  <a:srgbClr val="013589"/>
                </a:solidFill>
                <a:ea typeface="Arial"/>
                <a:cs typeface="Arial"/>
                <a:sym typeface="Arial"/>
              </a:rPr>
              <a:t>Instrument Project Management: </a:t>
            </a:r>
            <a:r>
              <a:rPr lang="en-US" sz="2000" kern="0" dirty="0">
                <a:solidFill>
                  <a:srgbClr val="000000"/>
                </a:solidFill>
                <a:ea typeface="Arial"/>
                <a:cs typeface="Arial"/>
                <a:sym typeface="Arial"/>
              </a:rPr>
              <a:t>NASA </a:t>
            </a:r>
            <a:r>
              <a:rPr lang="en-US" sz="2000" kern="0" dirty="0" err="1">
                <a:solidFill>
                  <a:srgbClr val="000000"/>
                </a:solidFill>
                <a:ea typeface="Arial"/>
                <a:cs typeface="Arial"/>
                <a:sym typeface="Arial"/>
              </a:rPr>
              <a:t>LaRC</a:t>
            </a:r>
            <a:r>
              <a:rPr lang="en-US" sz="2000" kern="0" dirty="0">
                <a:solidFill>
                  <a:srgbClr val="000000"/>
                </a:solidFill>
                <a:ea typeface="Arial"/>
                <a:cs typeface="Arial"/>
                <a:sym typeface="Arial"/>
              </a:rPr>
              <a:t> </a:t>
            </a:r>
            <a:r>
              <a:rPr lang="en-US" sz="2000" b="1" kern="0" dirty="0">
                <a:ea typeface="Arial"/>
                <a:cs typeface="Arial"/>
                <a:sym typeface="Wingdings" pitchFamily="2" charset="2"/>
              </a:rPr>
              <a:t></a:t>
            </a:r>
            <a:r>
              <a:rPr lang="en-US" sz="2000" b="1" kern="0" dirty="0">
                <a:ea typeface="Arial"/>
                <a:cs typeface="Arial"/>
                <a:sym typeface="Arial"/>
              </a:rPr>
              <a:t> SAO (Phase 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Instrument Development: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Ball Aerospace</a:t>
            </a:r>
            <a:endParaRPr kumimoji="0" sz="2000" b="0" i="0" u="none" strike="noStrike" kern="0" cap="none" spc="0" normalizeH="0" baseline="0" noProof="0" dirty="0">
              <a:ln>
                <a:noFill/>
              </a:ln>
              <a:solidFill>
                <a:srgbClr val="000000"/>
              </a:solidFill>
              <a:effectLst/>
              <a:uLnTx/>
              <a:uFillTx/>
              <a:latin typeface="Calibri"/>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Other Institutions: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NASA GSFC, NOAA, EPA, NCAR, Harvard, UC Berkeley, St. Louis U, UAH, U Iowa</a:t>
            </a:r>
            <a:r>
              <a:rPr kumimoji="0" lang="en-US" sz="2000" b="0" i="0" u="none" strike="noStrike" kern="0" cap="none" spc="0" normalizeH="0" baseline="0" noProof="0" dirty="0">
                <a:ln>
                  <a:noFill/>
                </a:ln>
                <a:solidFill>
                  <a:srgbClr val="0C0C0C"/>
                </a:solidFill>
                <a:effectLst/>
                <a:uLnTx/>
                <a:uFillTx/>
                <a:latin typeface="Calibri"/>
                <a:ea typeface="Arial"/>
                <a:cs typeface="Arial"/>
                <a:sym typeface="Arial"/>
              </a:rPr>
              <a:t>, Sitting Bull College, RT Solutions, </a:t>
            </a:r>
            <a:r>
              <a:rPr kumimoji="0" lang="en-US" sz="2000" b="0" i="0" u="none" strike="noStrike" kern="0" cap="none" spc="0" normalizeH="0" baseline="0" noProof="0" dirty="0" err="1">
                <a:ln>
                  <a:noFill/>
                </a:ln>
                <a:solidFill>
                  <a:srgbClr val="0C0C0C"/>
                </a:solidFill>
                <a:effectLst/>
                <a:uLnTx/>
                <a:uFillTx/>
                <a:latin typeface="Calibri"/>
                <a:ea typeface="Arial"/>
                <a:cs typeface="Arial"/>
                <a:sym typeface="Arial"/>
              </a:rPr>
              <a:t>Carr</a:t>
            </a:r>
            <a:r>
              <a:rPr kumimoji="0" lang="en-US" sz="2000" b="0" i="0" u="none" strike="noStrike" kern="0" cap="none" spc="0" normalizeH="0" baseline="0" noProof="0" dirty="0">
                <a:ln>
                  <a:noFill/>
                </a:ln>
                <a:solidFill>
                  <a:srgbClr val="0C0C0C"/>
                </a:solidFill>
                <a:effectLst/>
                <a:uLnTx/>
                <a:uFillTx/>
                <a:latin typeface="Calibri"/>
                <a:ea typeface="Arial"/>
                <a:cs typeface="Arial"/>
                <a:sym typeface="Arial"/>
              </a:rPr>
              <a:t> Astronautics</a:t>
            </a:r>
            <a:endParaRPr kumimoji="0" sz="2000" b="0" i="0" u="none" strike="noStrike" kern="0" cap="none" spc="0" normalizeH="0" baseline="0" noProof="0" dirty="0">
              <a:ln>
                <a:noFill/>
              </a:ln>
              <a:solidFill>
                <a:srgbClr val="000000"/>
              </a:solidFill>
              <a:effectLst/>
              <a:uLnTx/>
              <a:uFillTx/>
              <a:latin typeface="Calibri"/>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ü"/>
              <a:tabLst/>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International collaboration:</a:t>
            </a:r>
            <a:r>
              <a:rPr kumimoji="0" lang="en-US" sz="2000" b="0" i="0" u="none" strike="noStrike" kern="0" cap="none" spc="0" normalizeH="0" baseline="0" noProof="0" dirty="0">
                <a:ln>
                  <a:noFill/>
                </a:ln>
                <a:solidFill>
                  <a:srgbClr val="013589"/>
                </a:solidFill>
                <a:effectLst/>
                <a:uLnTx/>
                <a:uFillTx/>
                <a:latin typeface="Calibri"/>
                <a:ea typeface="Arial"/>
                <a:cs typeface="Arial"/>
                <a:sym typeface="Arial"/>
              </a:rPr>
              <a:t> </a:t>
            </a:r>
            <a:r>
              <a:rPr kumimoji="0" lang="en-US" sz="2000" b="0" i="0" u="none" strike="noStrike" kern="0" cap="none" spc="0" normalizeH="0" baseline="0" noProof="0" dirty="0">
                <a:ln>
                  <a:noFill/>
                </a:ln>
                <a:solidFill>
                  <a:srgbClr val="0C0C0C"/>
                </a:solidFill>
                <a:effectLst/>
                <a:uLnTx/>
                <a:uFillTx/>
                <a:latin typeface="Calibri"/>
                <a:ea typeface="Arial"/>
                <a:cs typeface="Arial"/>
                <a:sym typeface="Arial"/>
              </a:rPr>
              <a:t>Mexico, Canada, Cuba, Korea, U.K., ESA,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Spain</a:t>
            </a:r>
            <a:endParaRPr kumimoji="0" sz="2000" b="0" i="0" u="none" strike="noStrike" kern="0" cap="none" spc="0" normalizeH="0" baseline="0" noProof="0" dirty="0">
              <a:ln>
                <a:noFill/>
              </a:ln>
              <a:solidFill>
                <a:srgbClr val="00000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solidFill>
                <a:srgbClr val="013589"/>
              </a:solidFill>
              <a:effectLst/>
              <a:uLnTx/>
              <a:uFillTx/>
              <a:latin typeface="Calibri"/>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itchFamily="2" charset="2"/>
              <a:buChar char="Ø"/>
              <a:tabLst/>
              <a:defRPr/>
            </a:pPr>
            <a:r>
              <a:rPr lang="en-US" sz="2400" b="1" kern="0" dirty="0">
                <a:solidFill>
                  <a:srgbClr val="013589"/>
                </a:solidFill>
                <a:latin typeface="Calibri"/>
                <a:ea typeface="Arial"/>
                <a:cs typeface="Arial"/>
                <a:sym typeface="Arial"/>
              </a:rPr>
              <a:t>NASA’s first host payload</a:t>
            </a:r>
            <a:endParaRPr kumimoji="0" lang="en-US" sz="2000" b="1" i="0" u="none" strike="noStrike" kern="0" cap="none" spc="0" normalizeH="0" baseline="0" noProof="0" dirty="0">
              <a:ln>
                <a:noFill/>
              </a:ln>
              <a:solidFill>
                <a:srgbClr val="013589"/>
              </a:solidFill>
              <a:effectLst/>
              <a:uLnTx/>
              <a:uFillTx/>
              <a:latin typeface="Calibri"/>
              <a:ea typeface="Arial"/>
              <a:cs typeface="Arial"/>
              <a:sym typeface="Arial"/>
            </a:endParaRPr>
          </a:p>
          <a:p>
            <a:pPr marL="800100" lvl="1" indent="-342900">
              <a:buClr>
                <a:srgbClr val="000000"/>
              </a:buClr>
              <a:buFont typeface="Wingdings" pitchFamily="2" charset="2"/>
              <a:buChar char="ü"/>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Mission Project Management: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NASA </a:t>
            </a:r>
            <a:r>
              <a:rPr kumimoji="0" lang="en-US" sz="2000" b="0" i="0" u="none" strike="noStrike" kern="0" cap="none" spc="0" normalizeH="0" baseline="0" noProof="0" dirty="0" err="1">
                <a:ln>
                  <a:noFill/>
                </a:ln>
                <a:solidFill>
                  <a:srgbClr val="000000"/>
                </a:solidFill>
                <a:effectLst/>
                <a:uLnTx/>
                <a:uFillTx/>
                <a:latin typeface="Calibri"/>
                <a:ea typeface="Arial"/>
                <a:cs typeface="Arial"/>
                <a:sym typeface="Arial"/>
              </a:rPr>
              <a:t>LaRC</a:t>
            </a:r>
            <a:endParaRPr kumimoji="0" sz="2000" b="0" i="0" u="none" strike="noStrike" kern="0" cap="none" spc="0" normalizeH="0" baseline="0" noProof="0" dirty="0">
              <a:ln>
                <a:noFill/>
              </a:ln>
              <a:solidFill>
                <a:srgbClr val="000000"/>
              </a:solidFill>
              <a:effectLst/>
              <a:uLnTx/>
              <a:uFillTx/>
              <a:latin typeface="Calibri"/>
              <a:cs typeface="Arial"/>
              <a:sym typeface="Arial"/>
            </a:endParaRPr>
          </a:p>
          <a:p>
            <a:pPr marL="800100" lvl="1" indent="-342900">
              <a:buClr>
                <a:srgbClr val="000000"/>
              </a:buClr>
              <a:buFont typeface="Wingdings" pitchFamily="2" charset="2"/>
              <a:buChar char="ü"/>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Host Satellite Provider:</a:t>
            </a:r>
            <a:r>
              <a:rPr kumimoji="0" lang="en-US" sz="2000" b="0" i="0" u="none" strike="noStrike" kern="0" cap="none" spc="0" normalizeH="0" baseline="0" noProof="0" dirty="0">
                <a:ln>
                  <a:noFill/>
                </a:ln>
                <a:solidFill>
                  <a:srgbClr val="013589"/>
                </a:solidFill>
                <a:effectLst/>
                <a:uLnTx/>
                <a:uFillTx/>
                <a:latin typeface="Calibri"/>
                <a:ea typeface="Arial"/>
                <a:cs typeface="Arial"/>
                <a:sym typeface="Arial"/>
              </a:rPr>
              <a:t> </a:t>
            </a:r>
            <a:r>
              <a:rPr kumimoji="0" lang="en-US" sz="2000" b="0" i="0" u="none" strike="noStrike" kern="0" cap="none" spc="0" normalizeH="0" baseline="0" noProof="0" dirty="0">
                <a:ln>
                  <a:noFill/>
                </a:ln>
                <a:solidFill>
                  <a:srgbClr val="000000"/>
                </a:solidFill>
                <a:effectLst/>
                <a:uLnTx/>
                <a:uFillTx/>
                <a:latin typeface="Calibri"/>
                <a:cs typeface="Arial"/>
                <a:sym typeface="Arial"/>
              </a:rPr>
              <a:t>Maxar </a:t>
            </a:r>
            <a:r>
              <a:rPr kumimoji="0" lang="en-US" sz="2000" b="0" i="0" u="none" strike="noStrike" kern="0" cap="none" spc="0" normalizeH="0" baseline="0" noProof="0" dirty="0">
                <a:ln>
                  <a:noFill/>
                </a:ln>
                <a:solidFill>
                  <a:srgbClr val="000000"/>
                </a:solidFill>
                <a:effectLst/>
                <a:uLnTx/>
                <a:uFillTx/>
                <a:latin typeface="Calibri"/>
                <a:cs typeface="Arial"/>
                <a:sym typeface="Calibri"/>
              </a:rPr>
              <a:t>Technologies</a:t>
            </a:r>
            <a:endParaRPr kumimoji="0" sz="2000" b="0" i="0" u="none" strike="noStrike" kern="0" cap="none" spc="0" normalizeH="0" baseline="0" noProof="0" dirty="0">
              <a:ln>
                <a:noFill/>
              </a:ln>
              <a:solidFill>
                <a:srgbClr val="000000"/>
              </a:solidFill>
              <a:effectLst/>
              <a:uLnTx/>
              <a:uFillTx/>
              <a:latin typeface="Calibri"/>
              <a:cs typeface="Arial"/>
              <a:sym typeface="Arial"/>
            </a:endParaRPr>
          </a:p>
          <a:p>
            <a:pPr marL="800100" lvl="1" indent="-342900">
              <a:buClr>
                <a:srgbClr val="000000"/>
              </a:buClr>
              <a:buFont typeface="Wingdings" pitchFamily="2" charset="2"/>
              <a:buChar char="ü"/>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Satellite Host: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Intelsat (IS-40e)</a:t>
            </a:r>
            <a:endParaRPr kumimoji="0" sz="2000" b="0" i="0" u="none" strike="noStrike" kern="0" cap="none" spc="0" normalizeH="0" baseline="0" noProof="0" dirty="0">
              <a:ln>
                <a:noFill/>
              </a:ln>
              <a:solidFill>
                <a:srgbClr val="000000"/>
              </a:solidFill>
              <a:effectLst/>
              <a:uLnTx/>
              <a:uFillTx/>
              <a:latin typeface="Calibri"/>
              <a:cs typeface="Arial"/>
              <a:sym typeface="Arial"/>
            </a:endParaRPr>
          </a:p>
          <a:p>
            <a:pPr marL="800100" lvl="1" indent="-342900">
              <a:buClr>
                <a:srgbClr val="000000"/>
              </a:buClr>
              <a:buFont typeface="Wingdings" pitchFamily="2" charset="2"/>
              <a:buChar char="ü"/>
              <a:defRPr/>
            </a:pPr>
            <a:r>
              <a:rPr kumimoji="0" lang="en-US" sz="2000" b="1" i="0" u="none" strike="noStrike" kern="0" cap="none" spc="0" normalizeH="0" baseline="0" noProof="0" dirty="0">
                <a:ln>
                  <a:noFill/>
                </a:ln>
                <a:solidFill>
                  <a:srgbClr val="013589"/>
                </a:solidFill>
                <a:effectLst/>
                <a:uLnTx/>
                <a:uFillTx/>
                <a:latin typeface="Calibri"/>
                <a:ea typeface="Arial"/>
                <a:cs typeface="Arial"/>
                <a:sym typeface="Arial"/>
              </a:rPr>
              <a:t>Launch: </a:t>
            </a:r>
            <a:r>
              <a:rPr kumimoji="0" lang="en-US" sz="2000" b="0" i="0" u="none" strike="noStrike" kern="0" cap="none" spc="0" normalizeH="0" baseline="0" noProof="0" dirty="0">
                <a:ln>
                  <a:noFill/>
                </a:ln>
                <a:solidFill>
                  <a:srgbClr val="000000"/>
                </a:solidFill>
                <a:effectLst/>
                <a:uLnTx/>
                <a:uFillTx/>
                <a:latin typeface="Calibri"/>
                <a:ea typeface="Arial"/>
                <a:cs typeface="Arial"/>
                <a:sym typeface="Arial"/>
              </a:rPr>
              <a:t>SpaceX</a:t>
            </a:r>
            <a:r>
              <a:rPr kumimoji="0" lang="en-US" sz="2000" b="0" i="0" u="none" strike="noStrike" kern="0" cap="none" spc="0" normalizeH="0" baseline="0" noProof="0" dirty="0">
                <a:ln>
                  <a:noFill/>
                </a:ln>
                <a:solidFill>
                  <a:srgbClr val="000000"/>
                </a:solidFill>
                <a:effectLst/>
                <a:uLnTx/>
                <a:uFillTx/>
                <a:latin typeface="Calibri"/>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13589"/>
              </a:solidFill>
              <a:effectLst/>
              <a:uLnTx/>
              <a:uFillTx/>
              <a:latin typeface="Calibri"/>
              <a:cs typeface="Arial"/>
              <a:sym typeface="Arial"/>
            </a:endParaRP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a:xfrm>
            <a:off x="9459074"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2" name="TextBox 1">
            <a:extLst>
              <a:ext uri="{FF2B5EF4-FFF2-40B4-BE49-F238E27FC236}">
                <a16:creationId xmlns:a16="http://schemas.microsoft.com/office/drawing/2014/main" id="{8F581327-E4B3-ADA8-2CE7-7F6C1663DD10}"/>
              </a:ext>
            </a:extLst>
          </p:cNvPr>
          <p:cNvSpPr txBox="1"/>
          <p:nvPr/>
        </p:nvSpPr>
        <p:spPr>
          <a:xfrm rot="18869047">
            <a:off x="8104759" y="4094825"/>
            <a:ext cx="3824182" cy="523220"/>
          </a:xfrm>
          <a:prstGeom prst="rect">
            <a:avLst/>
          </a:prstGeom>
          <a:noFill/>
        </p:spPr>
        <p:txBody>
          <a:bodyPr wrap="square" rtlCol="0">
            <a:spAutoFit/>
          </a:bodyPr>
          <a:lstStyle/>
          <a:p>
            <a:r>
              <a:rPr lang="en-US" sz="2800" i="1">
                <a:highlight>
                  <a:srgbClr val="FFFF00"/>
                </a:highlight>
              </a:rPr>
              <a:t>TEMPO: It’s about Time!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5701"/>
          </a:xfrm>
        </p:spPr>
        <p:txBody>
          <a:bodyPr/>
          <a:lstStyle/>
          <a:p>
            <a:r>
              <a:rPr lang="en-US" dirty="0"/>
              <a:t>TEMPO Software/Algorithm Teams</a:t>
            </a:r>
          </a:p>
        </p:txBody>
      </p:sp>
      <p:graphicFrame>
        <p:nvGraphicFramePr>
          <p:cNvPr id="3" name="Table 2"/>
          <p:cNvGraphicFramePr>
            <a:graphicFrameLocks noGrp="1"/>
          </p:cNvGraphicFramePr>
          <p:nvPr/>
        </p:nvGraphicFramePr>
        <p:xfrm>
          <a:off x="244385" y="1286087"/>
          <a:ext cx="11703230" cy="4478781"/>
        </p:xfrm>
        <a:graphic>
          <a:graphicData uri="http://schemas.openxmlformats.org/drawingml/2006/table">
            <a:tbl>
              <a:tblPr firstRow="1" bandRow="1">
                <a:tableStyleId>{5C22544A-7EE6-4342-B048-85BDC9FD1C3A}</a:tableStyleId>
              </a:tblPr>
              <a:tblGrid>
                <a:gridCol w="3301544">
                  <a:extLst>
                    <a:ext uri="{9D8B030D-6E8A-4147-A177-3AD203B41FA5}">
                      <a16:colId xmlns:a16="http://schemas.microsoft.com/office/drawing/2014/main" val="4274859182"/>
                    </a:ext>
                  </a:extLst>
                </a:gridCol>
                <a:gridCol w="8401686">
                  <a:extLst>
                    <a:ext uri="{9D8B030D-6E8A-4147-A177-3AD203B41FA5}">
                      <a16:colId xmlns:a16="http://schemas.microsoft.com/office/drawing/2014/main" val="3563283890"/>
                    </a:ext>
                  </a:extLst>
                </a:gridCol>
              </a:tblGrid>
              <a:tr h="440943">
                <a:tc>
                  <a:txBody>
                    <a:bodyPr/>
                    <a:lstStyle/>
                    <a:p>
                      <a:pPr algn="ctr"/>
                      <a:r>
                        <a:rPr lang="en-US" sz="2000" dirty="0"/>
                        <a:t>Operational Algorithm</a:t>
                      </a:r>
                    </a:p>
                  </a:txBody>
                  <a:tcPr marL="45720" marR="45720" marT="18288" marB="18288" anchor="ctr"/>
                </a:tc>
                <a:tc>
                  <a:txBody>
                    <a:bodyPr/>
                    <a:lstStyle/>
                    <a:p>
                      <a:pPr algn="ctr"/>
                      <a:r>
                        <a:rPr lang="en-US" sz="2000"/>
                        <a:t>Personnel</a:t>
                      </a:r>
                    </a:p>
                  </a:txBody>
                  <a:tcPr marL="45720" marR="45720" marT="18288" marB="18288" anchor="ctr"/>
                </a:tc>
                <a:extLst>
                  <a:ext uri="{0D108BD9-81ED-4DB2-BD59-A6C34878D82A}">
                    <a16:rowId xmlns:a16="http://schemas.microsoft.com/office/drawing/2014/main" val="1820010966"/>
                  </a:ext>
                </a:extLst>
              </a:tr>
              <a:tr h="401574">
                <a:tc>
                  <a:txBody>
                    <a:bodyPr/>
                    <a:lstStyle/>
                    <a:p>
                      <a:pPr algn="ctr"/>
                      <a:r>
                        <a:rPr lang="en-US" sz="1800" b="1" dirty="0"/>
                        <a:t>Instrument Operation Center (IOC) including Raw-L0</a:t>
                      </a:r>
                    </a:p>
                  </a:txBody>
                  <a:tcPr marL="45720" marR="45720" marT="18288" marB="18288" anchor="ctr"/>
                </a:tc>
                <a:tc>
                  <a:txBody>
                    <a:bodyPr/>
                    <a:lstStyle/>
                    <a:p>
                      <a:pPr algn="ctr"/>
                      <a:r>
                        <a:rPr lang="en-US" sz="1800" dirty="0"/>
                        <a:t>John Davis</a:t>
                      </a:r>
                    </a:p>
                  </a:txBody>
                  <a:tcPr marL="45720" marR="45720" marT="18288" marB="18288" anchor="ctr"/>
                </a:tc>
                <a:extLst>
                  <a:ext uri="{0D108BD9-81ED-4DB2-BD59-A6C34878D82A}">
                    <a16:rowId xmlns:a16="http://schemas.microsoft.com/office/drawing/2014/main" val="3666669201"/>
                  </a:ext>
                </a:extLst>
              </a:tr>
              <a:tr h="401574">
                <a:tc>
                  <a:txBody>
                    <a:bodyPr/>
                    <a:lstStyle/>
                    <a:p>
                      <a:pPr algn="ctr"/>
                      <a:r>
                        <a:rPr lang="en-US" sz="1800" b="1"/>
                        <a:t>L0-1b</a:t>
                      </a:r>
                    </a:p>
                  </a:txBody>
                  <a:tcPr marL="45720" marR="45720" marT="18288" marB="18288" anchor="ctr"/>
                </a:tc>
                <a:tc>
                  <a:txBody>
                    <a:bodyPr/>
                    <a:lstStyle/>
                    <a:p>
                      <a:pPr algn="ctr"/>
                      <a:r>
                        <a:rPr lang="en-US" sz="1800" b="1" dirty="0" err="1"/>
                        <a:t>Heesung</a:t>
                      </a:r>
                      <a:r>
                        <a:rPr lang="en-US" sz="1800" b="1" dirty="0"/>
                        <a:t> Chong</a:t>
                      </a:r>
                      <a:r>
                        <a:rPr lang="en-US" sz="1800" dirty="0"/>
                        <a:t>, John Houck, </a:t>
                      </a:r>
                      <a:r>
                        <a:rPr lang="en-US" sz="1800" dirty="0" err="1"/>
                        <a:t>Weizhen</a:t>
                      </a:r>
                      <a:r>
                        <a:rPr lang="en-US" sz="1800" dirty="0"/>
                        <a:t> Hou, </a:t>
                      </a:r>
                      <a:r>
                        <a:rPr lang="en-US" sz="1800" dirty="0" err="1"/>
                        <a:t>Xiong</a:t>
                      </a:r>
                      <a:r>
                        <a:rPr lang="en-US" sz="1800" dirty="0"/>
                        <a:t> Liu, Dave </a:t>
                      </a:r>
                      <a:r>
                        <a:rPr lang="en-US" sz="1800" dirty="0" err="1"/>
                        <a:t>Flittner</a:t>
                      </a:r>
                      <a:r>
                        <a:rPr lang="en-US" sz="1800" dirty="0"/>
                        <a:t>, </a:t>
                      </a:r>
                    </a:p>
                    <a:p>
                      <a:pPr algn="ctr"/>
                      <a:r>
                        <a:rPr lang="en-US" sz="1800" dirty="0"/>
                        <a:t>Jim </a:t>
                      </a:r>
                      <a:r>
                        <a:rPr lang="en-US" sz="1800" dirty="0" err="1"/>
                        <a:t>Carr</a:t>
                      </a:r>
                      <a:endParaRPr lang="en-US" sz="1800" dirty="0"/>
                    </a:p>
                  </a:txBody>
                  <a:tcPr marL="45720" marR="45720" marT="18288" marB="18288" anchor="ctr"/>
                </a:tc>
                <a:extLst>
                  <a:ext uri="{0D108BD9-81ED-4DB2-BD59-A6C34878D82A}">
                    <a16:rowId xmlns:a16="http://schemas.microsoft.com/office/drawing/2014/main" val="3194161440"/>
                  </a:ext>
                </a:extLst>
              </a:tr>
              <a:tr h="401574">
                <a:tc>
                  <a:txBody>
                    <a:bodyPr/>
                    <a:lstStyle/>
                    <a:p>
                      <a:pPr algn="ctr"/>
                      <a:r>
                        <a:rPr lang="en-US" sz="1800" b="1"/>
                        <a:t>Ozone profile</a:t>
                      </a:r>
                    </a:p>
                  </a:txBody>
                  <a:tcPr marL="45720" marR="45720" marT="18288" marB="18288" anchor="ctr"/>
                </a:tc>
                <a:tc>
                  <a:txBody>
                    <a:bodyPr/>
                    <a:lstStyle/>
                    <a:p>
                      <a:pPr algn="ctr"/>
                      <a:r>
                        <a:rPr lang="en-US" sz="1800" b="1" dirty="0" err="1"/>
                        <a:t>Xiong</a:t>
                      </a:r>
                      <a:r>
                        <a:rPr lang="en-US" sz="1800" b="1" dirty="0"/>
                        <a:t> Liu</a:t>
                      </a:r>
                      <a:r>
                        <a:rPr lang="en-US" sz="1800" dirty="0"/>
                        <a:t>, </a:t>
                      </a:r>
                      <a:r>
                        <a:rPr lang="en-US" sz="1800" dirty="0" err="1"/>
                        <a:t>Junsung</a:t>
                      </a:r>
                      <a:r>
                        <a:rPr lang="en-US" sz="1800" dirty="0"/>
                        <a:t> Park</a:t>
                      </a:r>
                    </a:p>
                  </a:txBody>
                  <a:tcPr marL="45720" marR="45720" marT="18288" marB="18288" anchor="ctr"/>
                </a:tc>
                <a:extLst>
                  <a:ext uri="{0D108BD9-81ED-4DB2-BD59-A6C34878D82A}">
                    <a16:rowId xmlns:a16="http://schemas.microsoft.com/office/drawing/2014/main" val="555868796"/>
                  </a:ext>
                </a:extLst>
              </a:tr>
              <a:tr h="401574">
                <a:tc>
                  <a:txBody>
                    <a:bodyPr/>
                    <a:lstStyle/>
                    <a:p>
                      <a:pPr algn="ctr"/>
                      <a:r>
                        <a:rPr lang="en-US" sz="1800" b="1"/>
                        <a:t>Total ozone</a:t>
                      </a:r>
                    </a:p>
                  </a:txBody>
                  <a:tcPr marL="45720" marR="45720" marT="18288" marB="18288" anchor="ctr"/>
                </a:tc>
                <a:tc>
                  <a:txBody>
                    <a:bodyPr/>
                    <a:lstStyle/>
                    <a:p>
                      <a:pPr algn="ctr"/>
                      <a:r>
                        <a:rPr lang="en-US" sz="1800" baseline="0" dirty="0"/>
                        <a:t>GSFC / </a:t>
                      </a:r>
                      <a:r>
                        <a:rPr lang="en-US" sz="1800" baseline="0" dirty="0" err="1"/>
                        <a:t>Xiong</a:t>
                      </a:r>
                      <a:r>
                        <a:rPr lang="en-US" sz="1800" baseline="0" dirty="0"/>
                        <a:t> Liu</a:t>
                      </a:r>
                      <a:endParaRPr lang="en-US" sz="1800" dirty="0"/>
                    </a:p>
                  </a:txBody>
                  <a:tcPr marL="45720" marR="45720" marT="18288" marB="18288" anchor="ctr"/>
                </a:tc>
                <a:extLst>
                  <a:ext uri="{0D108BD9-81ED-4DB2-BD59-A6C34878D82A}">
                    <a16:rowId xmlns:a16="http://schemas.microsoft.com/office/drawing/2014/main" val="3304165603"/>
                  </a:ext>
                </a:extLst>
              </a:tr>
              <a:tr h="401574">
                <a:tc>
                  <a:txBody>
                    <a:bodyPr/>
                    <a:lstStyle/>
                    <a:p>
                      <a:pPr algn="ctr"/>
                      <a:r>
                        <a:rPr lang="en-US" sz="1800" b="1"/>
                        <a:t>Nitrogen dioxide</a:t>
                      </a:r>
                    </a:p>
                  </a:txBody>
                  <a:tcPr marL="45720" marR="45720" marT="18288" marB="18288" anchor="ctr"/>
                </a:tc>
                <a:tc>
                  <a:txBody>
                    <a:bodyPr/>
                    <a:lstStyle/>
                    <a:p>
                      <a:pPr algn="ctr"/>
                      <a:r>
                        <a:rPr lang="en-US" sz="1800" b="1" baseline="0" dirty="0"/>
                        <a:t>Caroline </a:t>
                      </a:r>
                      <a:r>
                        <a:rPr lang="en-US" sz="1800" b="1" baseline="0" dirty="0" err="1"/>
                        <a:t>Nowlan</a:t>
                      </a:r>
                      <a:r>
                        <a:rPr lang="en-US" sz="1800" baseline="0" dirty="0"/>
                        <a:t>, Gonzalo González Abad</a:t>
                      </a:r>
                      <a:endParaRPr lang="en-US" sz="1800" dirty="0"/>
                    </a:p>
                  </a:txBody>
                  <a:tcPr marL="45720" marR="45720" marT="18288" marB="18288" anchor="ctr"/>
                </a:tc>
                <a:extLst>
                  <a:ext uri="{0D108BD9-81ED-4DB2-BD59-A6C34878D82A}">
                    <a16:rowId xmlns:a16="http://schemas.microsoft.com/office/drawing/2014/main" val="2297871223"/>
                  </a:ext>
                </a:extLst>
              </a:tr>
              <a:tr h="401574">
                <a:tc>
                  <a:txBody>
                    <a:bodyPr/>
                    <a:lstStyle/>
                    <a:p>
                      <a:pPr algn="ctr"/>
                      <a:r>
                        <a:rPr lang="en-US" sz="1800" b="1"/>
                        <a:t>Formaldehyde</a:t>
                      </a:r>
                    </a:p>
                  </a:txBody>
                  <a:tcPr marL="45720" marR="45720" marT="18288" marB="18288" anchor="ctr"/>
                </a:tc>
                <a:tc>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1800" b="1" baseline="0" dirty="0"/>
                        <a:t>Gonzalo González Abad</a:t>
                      </a:r>
                      <a:r>
                        <a:rPr lang="en-US" sz="1800" baseline="0" dirty="0"/>
                        <a:t>, Caroline </a:t>
                      </a:r>
                      <a:r>
                        <a:rPr lang="en-US" sz="1800" baseline="0" dirty="0" err="1"/>
                        <a:t>Nowlan</a:t>
                      </a:r>
                      <a:endParaRPr lang="en-US" sz="1800" dirty="0"/>
                    </a:p>
                  </a:txBody>
                  <a:tcPr marL="45720" marR="45720" marT="18288" marB="18288" anchor="ctr"/>
                </a:tc>
                <a:extLst>
                  <a:ext uri="{0D108BD9-81ED-4DB2-BD59-A6C34878D82A}">
                    <a16:rowId xmlns:a16="http://schemas.microsoft.com/office/drawing/2014/main" val="2047173385"/>
                  </a:ext>
                </a:extLst>
              </a:tr>
              <a:tr h="401574">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Clouds</a:t>
                      </a:r>
                    </a:p>
                  </a:txBody>
                  <a:tcPr marL="45720" marR="45720" marT="18288" marB="18288"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err="1"/>
                        <a:t>Huiqun</a:t>
                      </a:r>
                      <a:r>
                        <a:rPr lang="en-US" sz="1800" b="1" dirty="0"/>
                        <a:t> (Helen) Wang</a:t>
                      </a:r>
                      <a:r>
                        <a:rPr lang="en-US" sz="1800" dirty="0"/>
                        <a:t>, </a:t>
                      </a:r>
                      <a:r>
                        <a:rPr lang="en-US" sz="1800" baseline="0" dirty="0" err="1"/>
                        <a:t>Eun-Su</a:t>
                      </a:r>
                      <a:r>
                        <a:rPr lang="en-US" sz="1800" baseline="0" dirty="0"/>
                        <a:t> Yang, Alexander </a:t>
                      </a:r>
                      <a:r>
                        <a:rPr lang="en-US" sz="1800" baseline="0" dirty="0" err="1"/>
                        <a:t>Vasilkov</a:t>
                      </a:r>
                      <a:r>
                        <a:rPr lang="en-US" sz="1800" baseline="0" dirty="0"/>
                        <a:t>, </a:t>
                      </a:r>
                      <a:r>
                        <a:rPr lang="en-US" sz="1800" dirty="0"/>
                        <a:t>Joanna</a:t>
                      </a:r>
                      <a:r>
                        <a:rPr lang="en-US" sz="1800" baseline="0" dirty="0"/>
                        <a:t> Joiner </a:t>
                      </a:r>
                      <a:endParaRPr lang="en-US" sz="1800" dirty="0"/>
                    </a:p>
                  </a:txBody>
                  <a:tcPr marL="45720" marR="45720" marT="18288" marB="18288" anchor="ctr"/>
                </a:tc>
                <a:extLst>
                  <a:ext uri="{0D108BD9-81ED-4DB2-BD59-A6C34878D82A}">
                    <a16:rowId xmlns:a16="http://schemas.microsoft.com/office/drawing/2014/main" val="1441257900"/>
                  </a:ext>
                </a:extLst>
              </a:tr>
              <a:tr h="401574">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Science Data Processing Center</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b="1" dirty="0"/>
                        <a:t>Operational Implementation &amp; Processing Pipeline</a:t>
                      </a:r>
                    </a:p>
                  </a:txBody>
                  <a:tcPr marL="45720" marR="45720" marT="18288" marB="18288"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800" dirty="0"/>
                        <a:t>John Houck</a:t>
                      </a:r>
                    </a:p>
                  </a:txBody>
                  <a:tcPr marL="45720" marR="45720" marT="18288" marB="18288" anchor="ctr"/>
                </a:tc>
                <a:extLst>
                  <a:ext uri="{0D108BD9-81ED-4DB2-BD59-A6C34878D82A}">
                    <a16:rowId xmlns:a16="http://schemas.microsoft.com/office/drawing/2014/main" val="29248138"/>
                  </a:ext>
                </a:extLst>
              </a:tr>
            </a:tbl>
          </a:graphicData>
        </a:graphic>
      </p:graphicFrame>
      <p:sp>
        <p:nvSpPr>
          <p:cNvPr id="7" name="Slide Number Placeholder 6">
            <a:extLst>
              <a:ext uri="{FF2B5EF4-FFF2-40B4-BE49-F238E27FC236}">
                <a16:creationId xmlns:a16="http://schemas.microsoft.com/office/drawing/2014/main" id="{CE387028-3E14-45FA-8547-679796073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160023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AD958DC-31EA-476B-8F22-AB0B69C3692C}"/>
              </a:ext>
            </a:extLst>
          </p:cNvPr>
          <p:cNvSpPr>
            <a:spLocks noGrp="1"/>
          </p:cNvSpPr>
          <p:nvPr>
            <p:ph idx="1"/>
          </p:nvPr>
        </p:nvSpPr>
        <p:spPr>
          <a:xfrm>
            <a:off x="-20782" y="1041364"/>
            <a:ext cx="12192000" cy="5861153"/>
          </a:xfrm>
        </p:spPr>
        <p:txBody>
          <a:bodyPr/>
          <a:lstStyle/>
          <a:p>
            <a:r>
              <a:rPr lang="en-US" sz="2400" b="1" dirty="0"/>
              <a:t>Launch-ready Science Data Processing Center (SDPC) V4 software completed in Mar 2023</a:t>
            </a:r>
          </a:p>
          <a:p>
            <a:r>
              <a:rPr lang="en-US" sz="2400" b="1" dirty="0"/>
              <a:t>Algorithm mostly based on OMI heritage algorithms except for new L0-1b processor including Imaging Navigation and Registration (INR) using GOES-R by </a:t>
            </a:r>
            <a:r>
              <a:rPr lang="en-US" sz="2400" b="1" dirty="0" err="1"/>
              <a:t>Carr</a:t>
            </a:r>
            <a:r>
              <a:rPr lang="en-US" sz="2400" b="1" dirty="0"/>
              <a:t> Astronautics</a:t>
            </a:r>
          </a:p>
          <a:p>
            <a:r>
              <a:rPr lang="en-US" sz="2400" b="1" dirty="0"/>
              <a:t>SAO trace gas algorithm (HCHO, NO</a:t>
            </a:r>
            <a:r>
              <a:rPr lang="en-US" sz="2400" b="1" baseline="-25000" dirty="0"/>
              <a:t>2</a:t>
            </a:r>
            <a:r>
              <a:rPr lang="en-US" sz="2400" b="1" dirty="0"/>
              <a:t>): spectral fitting to derive Slant Column Densities (SCDs), calculate air mass factor (AMFs) and derive Vertical Column Densities (VCDs) </a:t>
            </a:r>
          </a:p>
          <a:p>
            <a:pPr marL="914400" lvl="1">
              <a:spcBef>
                <a:spcPts val="0"/>
              </a:spcBef>
              <a:buFont typeface="Wingdings" pitchFamily="2" charset="2"/>
              <a:buChar char="ü"/>
            </a:pPr>
            <a:r>
              <a:rPr lang="en-US" sz="2000" dirty="0"/>
              <a:t>NO</a:t>
            </a:r>
            <a:r>
              <a:rPr lang="en-US" sz="2000" baseline="-25000" dirty="0"/>
              <a:t>2</a:t>
            </a:r>
            <a:r>
              <a:rPr lang="en-US" sz="2000" dirty="0"/>
              <a:t> requires stratospheric/tropospheric separation based on spatial filtering method (Geddes et al., 2018)</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Cloud algorithm: SAO O</a:t>
            </a:r>
            <a:r>
              <a:rPr kumimoji="0" lang="en-US" sz="2400" b="1" i="0" u="none" strike="noStrike" kern="1200" cap="none" spc="0" normalizeH="0" baseline="-25000" noProof="0" dirty="0">
                <a:ln>
                  <a:noFill/>
                </a:ln>
                <a:solidFill>
                  <a:prstClr val="black"/>
                </a:solidFill>
                <a:effectLst/>
                <a:uLnTx/>
                <a:uFillTx/>
                <a:latin typeface="Calibri"/>
                <a:ea typeface="+mn-ea"/>
                <a:cs typeface="+mn-cs"/>
              </a:rPr>
              <a:t>2</a:t>
            </a:r>
            <a:r>
              <a:rPr kumimoji="0" lang="en-US" sz="2400" b="1" i="0" u="none" strike="noStrike" kern="1200" cap="none" spc="0" normalizeH="0" baseline="0" noProof="0" dirty="0">
                <a:ln>
                  <a:noFill/>
                </a:ln>
                <a:solidFill>
                  <a:prstClr val="black"/>
                </a:solidFill>
                <a:effectLst/>
                <a:uLnTx/>
                <a:uFillTx/>
                <a:latin typeface="Calibri"/>
                <a:ea typeface="+mn-ea"/>
                <a:cs typeface="+mn-cs"/>
              </a:rPr>
              <a:t>-O</a:t>
            </a:r>
            <a:r>
              <a:rPr kumimoji="0" lang="en-US" sz="2400" b="1" i="0" u="none" strike="noStrike" kern="1200" cap="none" spc="0" normalizeH="0" baseline="-25000" noProof="0" dirty="0">
                <a:ln>
                  <a:noFill/>
                </a:ln>
                <a:solidFill>
                  <a:prstClr val="black"/>
                </a:solidFill>
                <a:effectLst/>
                <a:uLnTx/>
                <a:uFillTx/>
                <a:latin typeface="Calibri"/>
                <a:ea typeface="+mn-ea"/>
                <a:cs typeface="+mn-cs"/>
              </a:rPr>
              <a:t>2</a:t>
            </a:r>
            <a:r>
              <a:rPr kumimoji="0" lang="en-US" sz="2400" b="1" i="0" u="none" strike="noStrike" kern="1200" cap="none" spc="0" normalizeH="0" baseline="0" noProof="0" dirty="0">
                <a:ln>
                  <a:noFill/>
                </a:ln>
                <a:solidFill>
                  <a:prstClr val="black"/>
                </a:solidFill>
                <a:effectLst/>
                <a:uLnTx/>
                <a:uFillTx/>
                <a:latin typeface="Calibri"/>
                <a:ea typeface="+mn-ea"/>
                <a:cs typeface="+mn-cs"/>
              </a:rPr>
              <a:t> fitting + NASA GSFC’s O</a:t>
            </a:r>
            <a:r>
              <a:rPr kumimoji="0" lang="en-US" sz="2400" b="1" i="0" u="none" strike="noStrike" kern="1200" cap="none" spc="0" normalizeH="0" baseline="-25000" noProof="0" dirty="0">
                <a:ln>
                  <a:noFill/>
                </a:ln>
                <a:solidFill>
                  <a:prstClr val="black"/>
                </a:solidFill>
                <a:effectLst/>
                <a:uLnTx/>
                <a:uFillTx/>
                <a:latin typeface="Calibri"/>
                <a:ea typeface="+mn-ea"/>
                <a:cs typeface="+mn-cs"/>
              </a:rPr>
              <a:t>2</a:t>
            </a:r>
            <a:r>
              <a:rPr kumimoji="0" lang="en-US" sz="2400" b="1" i="0" u="none" strike="noStrike" kern="1200" cap="none" spc="0" normalizeH="0" baseline="0" noProof="0" dirty="0">
                <a:ln>
                  <a:noFill/>
                </a:ln>
                <a:solidFill>
                  <a:prstClr val="black"/>
                </a:solidFill>
                <a:effectLst/>
                <a:uLnTx/>
                <a:uFillTx/>
                <a:latin typeface="Calibri"/>
                <a:ea typeface="+mn-ea"/>
                <a:cs typeface="+mn-cs"/>
              </a:rPr>
              <a:t>-O</a:t>
            </a:r>
            <a:r>
              <a:rPr kumimoji="0" lang="en-US" sz="2400" b="1" i="0" u="none" strike="noStrike" kern="1200" cap="none" spc="0" normalizeH="0" baseline="-25000" noProof="0" dirty="0">
                <a:ln>
                  <a:noFill/>
                </a:ln>
                <a:solidFill>
                  <a:prstClr val="black"/>
                </a:solidFill>
                <a:effectLst/>
                <a:uLnTx/>
                <a:uFillTx/>
                <a:latin typeface="Calibri"/>
                <a:ea typeface="+mn-ea"/>
                <a:cs typeface="+mn-cs"/>
              </a:rPr>
              <a:t>2</a:t>
            </a:r>
            <a:r>
              <a:rPr kumimoji="0" lang="en-US" sz="2400" b="1" i="0" u="none" strike="noStrike" kern="1200" cap="none" spc="0" normalizeH="0" baseline="0" noProof="0" dirty="0">
                <a:ln>
                  <a:noFill/>
                </a:ln>
                <a:solidFill>
                  <a:prstClr val="black"/>
                </a:solidFill>
                <a:effectLst/>
                <a:uLnTx/>
                <a:uFillTx/>
                <a:latin typeface="Calibri"/>
                <a:ea typeface="+mn-ea"/>
                <a:cs typeface="+mn-cs"/>
              </a:rPr>
              <a:t> cloud at ~477/466 nm</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lang="en-US" sz="2400" b="1" dirty="0">
                <a:solidFill>
                  <a:prstClr val="black"/>
                </a:solidFill>
                <a:latin typeface="Calibri"/>
              </a:rPr>
              <a:t>Total ozone algorithm: heritage TOMS V8.5, using ozone absorbing and non ozone absorbing pairs to derive total ozone column</a:t>
            </a:r>
          </a:p>
          <a:p>
            <a:pPr marL="457189" marR="0" lvl="0" indent="-457189" algn="l" defTabSz="609585" rtl="0" eaLnBrk="1" fontAlgn="auto" latinLnBrk="0" hangingPunct="1">
              <a:lnSpc>
                <a:spcPct val="100000"/>
              </a:lnSpc>
              <a:spcBef>
                <a:spcPct val="20000"/>
              </a:spcBef>
              <a:spcAft>
                <a:spcPts val="0"/>
              </a:spcAft>
              <a:buClrTx/>
              <a:buSzTx/>
              <a:buFont typeface="Wingdings" charset="2"/>
              <a:buChar char="Ø"/>
              <a:tabLst/>
              <a:defRPr/>
            </a:pPr>
            <a:r>
              <a:rPr lang="en-US" sz="2400" b="1" dirty="0">
                <a:solidFill>
                  <a:prstClr val="black"/>
                </a:solidFill>
                <a:latin typeface="Calibri"/>
              </a:rPr>
              <a:t>Ozone profile algorithm: heritage SAO OMI O</a:t>
            </a:r>
            <a:r>
              <a:rPr lang="en-US" sz="2400" b="1" baseline="-25000" dirty="0">
                <a:solidFill>
                  <a:prstClr val="black"/>
                </a:solidFill>
                <a:latin typeface="Calibri"/>
              </a:rPr>
              <a:t>3</a:t>
            </a:r>
            <a:r>
              <a:rPr lang="en-US" sz="2400" b="1" dirty="0">
                <a:solidFill>
                  <a:prstClr val="black"/>
                </a:solidFill>
                <a:latin typeface="Calibri"/>
              </a:rPr>
              <a:t> profile, using 290-340, 540-650 nm, retrieve O</a:t>
            </a:r>
            <a:r>
              <a:rPr lang="en-US" sz="2400" b="1" baseline="-25000" dirty="0">
                <a:solidFill>
                  <a:prstClr val="black"/>
                </a:solidFill>
                <a:latin typeface="Calibri"/>
              </a:rPr>
              <a:t>3</a:t>
            </a:r>
            <a:r>
              <a:rPr lang="en-US" sz="2400" b="1" dirty="0">
                <a:solidFill>
                  <a:prstClr val="black"/>
                </a:solidFill>
                <a:latin typeface="Calibri"/>
              </a:rPr>
              <a:t> profile at 24 layers, including total, stratospheric, tropospheric, and 0-2 km O</a:t>
            </a:r>
            <a:r>
              <a:rPr lang="en-US" sz="2400" b="1" baseline="-25000" dirty="0">
                <a:solidFill>
                  <a:prstClr val="black"/>
                </a:solidFill>
                <a:latin typeface="Calibri"/>
              </a:rPr>
              <a:t>3</a:t>
            </a:r>
          </a:p>
          <a:p>
            <a:r>
              <a:rPr lang="en-US" sz="2400" b="1" dirty="0"/>
              <a:t>Main L1-2 algorithms updates include:</a:t>
            </a:r>
          </a:p>
          <a:p>
            <a:pPr marL="914400" lvl="1">
              <a:spcBef>
                <a:spcPts val="0"/>
              </a:spcBef>
              <a:buFont typeface="Wingdings" pitchFamily="2" charset="2"/>
              <a:buChar char="ü"/>
            </a:pPr>
            <a:r>
              <a:rPr lang="en-US" sz="2000" dirty="0"/>
              <a:t>NASA GMAO’s GEOS-CF trace gas profiles and meteorology </a:t>
            </a:r>
          </a:p>
          <a:p>
            <a:pPr marL="914400" lvl="1">
              <a:spcBef>
                <a:spcPts val="0"/>
              </a:spcBef>
              <a:buFont typeface="Wingdings" pitchFamily="2" charset="2"/>
              <a:buChar char="ü"/>
            </a:pPr>
            <a:r>
              <a:rPr lang="en-US" sz="2000" dirty="0"/>
              <a:t>Hourly resolved monthly mean Geometry-dependent Lambertian Equivalent Reflectivity (GLER) climatology</a:t>
            </a:r>
          </a:p>
        </p:txBody>
      </p:sp>
      <p:sp>
        <p:nvSpPr>
          <p:cNvPr id="349" name="Google Shape;349;p9"/>
          <p:cNvSpPr txBox="1">
            <a:spLocks noGrp="1"/>
          </p:cNvSpPr>
          <p:nvPr>
            <p:ph type="title"/>
          </p:nvPr>
        </p:nvSpPr>
        <p:spPr>
          <a:xfrm>
            <a:off x="0" y="0"/>
            <a:ext cx="12192000" cy="975701"/>
          </a:xfrm>
        </p:spPr>
        <p:txBody>
          <a:bodyPr/>
          <a:lstStyle/>
          <a:p>
            <a:pPr lvl="0"/>
            <a:r>
              <a:rPr lang="en-US"/>
              <a:t>Science Algorithms</a:t>
            </a:r>
          </a:p>
        </p:txBody>
      </p:sp>
      <p:sp>
        <p:nvSpPr>
          <p:cNvPr id="4" name="Slide Number Placeholder 3">
            <a:extLst>
              <a:ext uri="{FF2B5EF4-FFF2-40B4-BE49-F238E27FC236}">
                <a16:creationId xmlns:a16="http://schemas.microsoft.com/office/drawing/2014/main" id="{8EFF4E15-C04F-4807-80D9-94AAA5C591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63102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1C6569-BEC6-A547-B842-23BCAF8F420B}"/>
              </a:ext>
            </a:extLst>
          </p:cNvPr>
          <p:cNvSpPr>
            <a:spLocks noGrp="1"/>
          </p:cNvSpPr>
          <p:nvPr>
            <p:ph type="title"/>
          </p:nvPr>
        </p:nvSpPr>
        <p:spPr>
          <a:xfrm>
            <a:off x="0" y="0"/>
            <a:ext cx="12192000" cy="975701"/>
          </a:xfrm>
        </p:spPr>
        <p:txBody>
          <a:bodyPr/>
          <a:lstStyle/>
          <a:p>
            <a:pPr>
              <a:tabLst>
                <a:tab pos="8970963" algn="l"/>
              </a:tabLst>
            </a:pPr>
            <a:r>
              <a:rPr lang="en-US" dirty="0"/>
              <a:t>TEMPO and TROPOM HCHO</a:t>
            </a:r>
            <a:br>
              <a:rPr lang="en-US" dirty="0"/>
            </a:br>
            <a:r>
              <a:rPr lang="en-US" dirty="0"/>
              <a:t>(29-30 August 2023)</a:t>
            </a:r>
          </a:p>
        </p:txBody>
      </p:sp>
      <p:sp>
        <p:nvSpPr>
          <p:cNvPr id="4" name="Slide Number Placeholder 3">
            <a:extLst>
              <a:ext uri="{FF2B5EF4-FFF2-40B4-BE49-F238E27FC236}">
                <a16:creationId xmlns:a16="http://schemas.microsoft.com/office/drawing/2014/main" id="{2768E9D3-5F8A-4C47-9B36-A465DA2B6C27}"/>
              </a:ext>
            </a:extLst>
          </p:cNvPr>
          <p:cNvSpPr>
            <a:spLocks noGrp="1"/>
          </p:cNvSpPr>
          <p:nvPr>
            <p:ph type="sldNum" sz="quarter" idx="12"/>
          </p:nvPr>
        </p:nvSpPr>
        <p:spPr>
          <a:xfrm>
            <a:off x="9448800" y="660418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6E10DFC-87C6-7CA8-9B84-782D1CB512D3}"/>
              </a:ext>
            </a:extLst>
          </p:cNvPr>
          <p:cNvPicPr>
            <a:picLocks noChangeAspect="1"/>
          </p:cNvPicPr>
          <p:nvPr/>
        </p:nvPicPr>
        <p:blipFill rotWithShape="1">
          <a:blip r:embed="rId2">
            <a:extLst>
              <a:ext uri="{28A0092B-C50C-407E-A947-70E740481C1C}">
                <a14:useLocalDpi xmlns:a14="http://schemas.microsoft.com/office/drawing/2010/main" val="0"/>
              </a:ext>
            </a:extLst>
          </a:blip>
          <a:srcRect l="7221" r="6890" b="4807"/>
          <a:stretch/>
        </p:blipFill>
        <p:spPr>
          <a:xfrm>
            <a:off x="5304038" y="1073413"/>
            <a:ext cx="5960992" cy="4624671"/>
          </a:xfrm>
          <a:prstGeom prst="rect">
            <a:avLst/>
          </a:prstGeom>
        </p:spPr>
      </p:pic>
      <p:pic>
        <p:nvPicPr>
          <p:cNvPr id="5" name="Picture 4">
            <a:extLst>
              <a:ext uri="{FF2B5EF4-FFF2-40B4-BE49-F238E27FC236}">
                <a16:creationId xmlns:a16="http://schemas.microsoft.com/office/drawing/2014/main" id="{AD11F475-142C-7DD7-258B-39CA95B6AA89}"/>
              </a:ext>
            </a:extLst>
          </p:cNvPr>
          <p:cNvPicPr>
            <a:picLocks noChangeAspect="1"/>
          </p:cNvPicPr>
          <p:nvPr/>
        </p:nvPicPr>
        <p:blipFill rotWithShape="1">
          <a:blip r:embed="rId3">
            <a:extLst>
              <a:ext uri="{28A0092B-C50C-407E-A947-70E740481C1C}">
                <a14:useLocalDpi xmlns:a14="http://schemas.microsoft.com/office/drawing/2010/main" val="0"/>
              </a:ext>
            </a:extLst>
          </a:blip>
          <a:srcRect b="16390"/>
          <a:stretch/>
        </p:blipFill>
        <p:spPr>
          <a:xfrm>
            <a:off x="108841" y="1065395"/>
            <a:ext cx="3980202" cy="2467726"/>
          </a:xfrm>
          <a:prstGeom prst="rect">
            <a:avLst/>
          </a:prstGeom>
        </p:spPr>
      </p:pic>
      <p:pic>
        <p:nvPicPr>
          <p:cNvPr id="6" name="Picture 5">
            <a:extLst>
              <a:ext uri="{FF2B5EF4-FFF2-40B4-BE49-F238E27FC236}">
                <a16:creationId xmlns:a16="http://schemas.microsoft.com/office/drawing/2014/main" id="{95CEFDB7-489C-B5C4-4ECF-91B0699DF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39" y="3533120"/>
            <a:ext cx="3980202" cy="2990308"/>
          </a:xfrm>
          <a:prstGeom prst="rect">
            <a:avLst/>
          </a:prstGeom>
        </p:spPr>
      </p:pic>
      <p:sp>
        <p:nvSpPr>
          <p:cNvPr id="8" name="TextBox 7">
            <a:extLst>
              <a:ext uri="{FF2B5EF4-FFF2-40B4-BE49-F238E27FC236}">
                <a16:creationId xmlns:a16="http://schemas.microsoft.com/office/drawing/2014/main" id="{39E7B232-A78C-7907-8B2A-7C31D1E99341}"/>
              </a:ext>
            </a:extLst>
          </p:cNvPr>
          <p:cNvSpPr txBox="1"/>
          <p:nvPr/>
        </p:nvSpPr>
        <p:spPr>
          <a:xfrm>
            <a:off x="108839" y="1032120"/>
            <a:ext cx="3070071" cy="369332"/>
          </a:xfrm>
          <a:prstGeom prst="rect">
            <a:avLst/>
          </a:prstGeom>
          <a:noFill/>
        </p:spPr>
        <p:txBody>
          <a:bodyPr wrap="none" rtlCol="0">
            <a:spAutoFit/>
          </a:bodyPr>
          <a:lstStyle/>
          <a:p>
            <a:r>
              <a:rPr lang="en-US" dirty="0">
                <a:solidFill>
                  <a:schemeClr val="bg1"/>
                </a:solidFill>
              </a:rPr>
              <a:t>Google Engine S5P HCHO 0829</a:t>
            </a:r>
          </a:p>
        </p:txBody>
      </p:sp>
      <p:sp>
        <p:nvSpPr>
          <p:cNvPr id="9" name="TextBox 8">
            <a:extLst>
              <a:ext uri="{FF2B5EF4-FFF2-40B4-BE49-F238E27FC236}">
                <a16:creationId xmlns:a16="http://schemas.microsoft.com/office/drawing/2014/main" id="{433FEC43-1A2E-0EFF-1745-811010A2CE3A}"/>
              </a:ext>
            </a:extLst>
          </p:cNvPr>
          <p:cNvSpPr txBox="1"/>
          <p:nvPr/>
        </p:nvSpPr>
        <p:spPr>
          <a:xfrm>
            <a:off x="0" y="3533120"/>
            <a:ext cx="3070071" cy="369332"/>
          </a:xfrm>
          <a:prstGeom prst="rect">
            <a:avLst/>
          </a:prstGeom>
          <a:noFill/>
        </p:spPr>
        <p:txBody>
          <a:bodyPr wrap="none" rtlCol="0">
            <a:spAutoFit/>
          </a:bodyPr>
          <a:lstStyle/>
          <a:p>
            <a:r>
              <a:rPr lang="en-US" dirty="0">
                <a:solidFill>
                  <a:schemeClr val="bg1"/>
                </a:solidFill>
              </a:rPr>
              <a:t>Google Engine S5P HCHO 0830</a:t>
            </a:r>
          </a:p>
        </p:txBody>
      </p:sp>
      <p:sp>
        <p:nvSpPr>
          <p:cNvPr id="10" name="TextBox 9">
            <a:extLst>
              <a:ext uri="{FF2B5EF4-FFF2-40B4-BE49-F238E27FC236}">
                <a16:creationId xmlns:a16="http://schemas.microsoft.com/office/drawing/2014/main" id="{9AB4555A-8678-0AC8-5589-9A7A403BCF06}"/>
              </a:ext>
            </a:extLst>
          </p:cNvPr>
          <p:cNvSpPr txBox="1"/>
          <p:nvPr/>
        </p:nvSpPr>
        <p:spPr>
          <a:xfrm>
            <a:off x="4680345" y="4566609"/>
            <a:ext cx="7242863" cy="461665"/>
          </a:xfrm>
          <a:prstGeom prst="rect">
            <a:avLst/>
          </a:prstGeom>
          <a:noFill/>
        </p:spPr>
        <p:txBody>
          <a:bodyPr wrap="square" rtlCol="0">
            <a:spAutoFit/>
          </a:bodyPr>
          <a:lstStyle/>
          <a:p>
            <a:r>
              <a:rPr lang="en-US" dirty="0"/>
              <a:t>TEMPO HCHO 0829-0830 (scans close to S5P overpass)</a:t>
            </a:r>
          </a:p>
        </p:txBody>
      </p:sp>
      <p:sp>
        <p:nvSpPr>
          <p:cNvPr id="11" name="TextBox 10">
            <a:extLst>
              <a:ext uri="{FF2B5EF4-FFF2-40B4-BE49-F238E27FC236}">
                <a16:creationId xmlns:a16="http://schemas.microsoft.com/office/drawing/2014/main" id="{9BB45EA4-9F5E-FE57-A9D4-E3FE87C7E6E6}"/>
              </a:ext>
            </a:extLst>
          </p:cNvPr>
          <p:cNvSpPr txBox="1"/>
          <p:nvPr/>
        </p:nvSpPr>
        <p:spPr>
          <a:xfrm>
            <a:off x="4197880" y="5735187"/>
            <a:ext cx="8207794" cy="923330"/>
          </a:xfrm>
          <a:prstGeom prst="rect">
            <a:avLst/>
          </a:prstGeom>
          <a:noFill/>
        </p:spPr>
        <p:txBody>
          <a:bodyPr wrap="square" rtlCol="0">
            <a:spAutoFit/>
          </a:bodyPr>
          <a:lstStyle/>
          <a:p>
            <a:pPr marL="285750" indent="-285750">
              <a:buFont typeface="Wingdings" pitchFamily="2" charset="2"/>
              <a:buChar char="Ø"/>
            </a:pPr>
            <a:r>
              <a:rPr lang="en-US" sz="1800" dirty="0"/>
              <a:t>TEMPO vs TROPOMI shows spatial agreement in HCHO columns. TEMPO shows small noise and almost no striping. Systematic biases are expected associated with AMF, radiance reference and background corrections.</a:t>
            </a:r>
            <a:endParaRPr lang="es-ES" sz="1800" dirty="0"/>
          </a:p>
        </p:txBody>
      </p:sp>
      <p:sp>
        <p:nvSpPr>
          <p:cNvPr id="12" name="Date Placeholder 6">
            <a:extLst>
              <a:ext uri="{FF2B5EF4-FFF2-40B4-BE49-F238E27FC236}">
                <a16:creationId xmlns:a16="http://schemas.microsoft.com/office/drawing/2014/main" id="{902E2A82-E5C8-3265-2772-0B6520C3DBC2}"/>
              </a:ext>
            </a:extLst>
          </p:cNvPr>
          <p:cNvSpPr>
            <a:spLocks noGrp="1"/>
          </p:cNvSpPr>
          <p:nvPr>
            <p:ph type="dt" sz="half" idx="10"/>
          </p:nvPr>
        </p:nvSpPr>
        <p:spPr>
          <a:xfrm>
            <a:off x="0" y="6621140"/>
            <a:ext cx="2743200" cy="182880"/>
          </a:xfrm>
        </p:spPr>
        <p:txBody>
          <a:bodyPr/>
          <a:lstStyle/>
          <a:p>
            <a:r>
              <a:rPr lang="en-US" dirty="0"/>
              <a:t>October 18-19, 2023</a:t>
            </a:r>
          </a:p>
        </p:txBody>
      </p:sp>
      <p:sp>
        <p:nvSpPr>
          <p:cNvPr id="13" name="Footer Placeholder 6">
            <a:extLst>
              <a:ext uri="{FF2B5EF4-FFF2-40B4-BE49-F238E27FC236}">
                <a16:creationId xmlns:a16="http://schemas.microsoft.com/office/drawing/2014/main" id="{F1EF414A-8696-7B2A-5D08-EA19247AFA96}"/>
              </a:ext>
            </a:extLst>
          </p:cNvPr>
          <p:cNvSpPr>
            <a:spLocks noGrp="1"/>
          </p:cNvSpPr>
          <p:nvPr>
            <p:ph type="ftr" sz="quarter" idx="11"/>
          </p:nvPr>
        </p:nvSpPr>
        <p:spPr>
          <a:xfrm>
            <a:off x="4038600" y="6621140"/>
            <a:ext cx="4114800" cy="182880"/>
          </a:xfrm>
        </p:spPr>
        <p:txBody>
          <a:bodyPr/>
          <a:lstStyle/>
          <a:p>
            <a:r>
              <a:rPr lang="en-US" dirty="0"/>
              <a:t>TEMPO PLAR</a:t>
            </a:r>
          </a:p>
        </p:txBody>
      </p:sp>
    </p:spTree>
    <p:extLst>
      <p:ext uri="{BB962C8B-B14F-4D97-AF65-F5344CB8AC3E}">
        <p14:creationId xmlns:p14="http://schemas.microsoft.com/office/powerpoint/2010/main" val="685708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97C03D88-187E-42EA-961A-2D859AE0061C}"/>
              </a:ext>
            </a:extLst>
          </p:cNvPr>
          <p:cNvSpPr>
            <a:spLocks noGrp="1"/>
          </p:cNvSpPr>
          <p:nvPr>
            <p:ph idx="1"/>
          </p:nvPr>
        </p:nvSpPr>
        <p:spPr>
          <a:xfrm>
            <a:off x="6391373" y="1114308"/>
            <a:ext cx="5800627" cy="3557251"/>
          </a:xfrm>
        </p:spPr>
        <p:txBody>
          <a:bodyPr/>
          <a:lstStyle/>
          <a:p>
            <a:pPr marL="227013" indent="-227013"/>
            <a:r>
              <a:rPr lang="en-US" sz="2200"/>
              <a:t>This example is for solar zenith angle =25, viewing zenith angle 45, relative azimuthal angle 86, Signal to noise Ratio (SNR) with 4 pixels coadded</a:t>
            </a:r>
          </a:p>
          <a:p>
            <a:pPr marL="227013" indent="-227013"/>
            <a:r>
              <a:rPr lang="en-US" sz="2200"/>
              <a:t>Add visible to improve retrieval sensitivity in the lower troposphere and help separate free tropospheric O</a:t>
            </a:r>
            <a:r>
              <a:rPr lang="en-US" sz="2200" baseline="-25000"/>
              <a:t>3</a:t>
            </a:r>
            <a:r>
              <a:rPr lang="en-US" sz="2200"/>
              <a:t> from boundary layer O</a:t>
            </a:r>
            <a:r>
              <a:rPr lang="en-US" sz="2200" baseline="-25000"/>
              <a:t>3</a:t>
            </a:r>
          </a:p>
          <a:p>
            <a:pPr marL="227013" indent="-227013"/>
            <a:r>
              <a:rPr lang="en-US" sz="2200"/>
              <a:t>Under ideal conditions: 3-5 total Degree of Freedom for Signal (DFS) with up to ~1.5 in the troposphere, and up to ~0.5 DFS in 0-2 km</a:t>
            </a:r>
          </a:p>
        </p:txBody>
      </p:sp>
      <p:sp>
        <p:nvSpPr>
          <p:cNvPr id="4" name="Title 3"/>
          <p:cNvSpPr>
            <a:spLocks noGrp="1"/>
          </p:cNvSpPr>
          <p:nvPr>
            <p:ph type="title"/>
          </p:nvPr>
        </p:nvSpPr>
        <p:spPr>
          <a:xfrm>
            <a:off x="0" y="0"/>
            <a:ext cx="12192000" cy="975701"/>
          </a:xfrm>
        </p:spPr>
        <p:txBody>
          <a:bodyPr/>
          <a:lstStyle/>
          <a:p>
            <a:r>
              <a:rPr lang="en-US"/>
              <a:t>Including Visible to Improve </a:t>
            </a:r>
            <a:br>
              <a:rPr lang="en-US"/>
            </a:br>
            <a:r>
              <a:rPr lang="en-US"/>
              <a:t>Tropospheric Ozone Retrieval Sensitivity</a:t>
            </a:r>
          </a:p>
        </p:txBody>
      </p:sp>
      <p:sp>
        <p:nvSpPr>
          <p:cNvPr id="2" name="Rectangle 1"/>
          <p:cNvSpPr/>
          <p:nvPr/>
        </p:nvSpPr>
        <p:spPr>
          <a:xfrm>
            <a:off x="0" y="4752601"/>
            <a:ext cx="12192000" cy="1744037"/>
          </a:xfrm>
          <a:prstGeom prst="rect">
            <a:avLst/>
          </a:prstGeom>
        </p:spPr>
        <p:txBody>
          <a:bodyPr/>
          <a:lstStyle/>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Adapted from OMI (Liu et al., 2010): </a:t>
            </a:r>
            <a:r>
              <a:rPr kumimoji="0" lang="en-US" sz="2000" b="0" i="0" u="none" strike="noStrike" kern="1200" cap="none" spc="0" normalizeH="0" baseline="0" noProof="0">
                <a:ln>
                  <a:noFill/>
                </a:ln>
                <a:solidFill>
                  <a:srgbClr val="013589"/>
                </a:solidFill>
                <a:effectLst/>
                <a:uLnTx/>
                <a:uFillTx/>
                <a:latin typeface="Calibri"/>
                <a:ea typeface="+mn-ea"/>
                <a:cs typeface="Arial"/>
                <a:sym typeface="Arial"/>
              </a:rPr>
              <a:t>Spectral fitting + VLIDORT + Optimal Estimation (OE) from Fitting windows: 293-345 nm, 540-650 nm</a:t>
            </a:r>
          </a:p>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Retrieve partial O</a:t>
            </a:r>
            <a:r>
              <a:rPr kumimoji="0" lang="en-US" sz="2000" b="0" i="0" u="none" strike="noStrike" kern="1200" cap="none" spc="0" normalizeH="0" baseline="-25000" noProof="0">
                <a:ln>
                  <a:noFill/>
                </a:ln>
                <a:solidFill>
                  <a:prstClr val="black"/>
                </a:solidFill>
                <a:effectLst/>
                <a:uLnTx/>
                <a:uFillTx/>
                <a:latin typeface="Calibri"/>
                <a:ea typeface="+mn-ea"/>
                <a:cs typeface="Arial"/>
                <a:sym typeface="Arial"/>
              </a:rPr>
              <a:t>3</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columns at ~24 layers (bottom layer is 0-2 km above the surface) as well as total, stratospheric, and tropospheric O</a:t>
            </a:r>
            <a:r>
              <a:rPr kumimoji="0" lang="en-US" sz="2000" b="0" i="0" u="none" strike="noStrike" kern="1200" cap="none" spc="0" normalizeH="0" baseline="-25000" noProof="0">
                <a:ln>
                  <a:noFill/>
                </a:ln>
                <a:solidFill>
                  <a:prstClr val="black"/>
                </a:solidFill>
                <a:effectLst/>
                <a:uLnTx/>
                <a:uFillTx/>
                <a:latin typeface="Calibri"/>
                <a:ea typeface="+mn-ea"/>
                <a:cs typeface="Arial"/>
                <a:sym typeface="Arial"/>
              </a:rPr>
              <a:t>3</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columns, other trace gases, and auxiliary parameters. </a:t>
            </a:r>
          </a:p>
          <a:p>
            <a:pPr marL="227013" marR="0" lvl="0" indent="-227013" algn="l" defTabSz="609585" rtl="0" eaLnBrk="1" fontAlgn="auto" latinLnBrk="0" hangingPunct="1">
              <a:lnSpc>
                <a:spcPct val="100000"/>
              </a:lnSpc>
              <a:spcBef>
                <a:spcPts val="0"/>
              </a:spcBef>
              <a:spcAft>
                <a:spcPts val="0"/>
              </a:spcAft>
              <a:buClrTx/>
              <a:buSzTx/>
              <a:buFont typeface="Wingdings" charset="2"/>
              <a:buChar char="Ø"/>
              <a:tabLst/>
              <a:defRPr/>
            </a:pP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A priori: a combination of tropopause-based climatology (</a:t>
            </a:r>
            <a:r>
              <a:rPr kumimoji="0" lang="en-US" sz="2000" b="0" i="0" u="none" strike="noStrike" kern="1200" cap="none" spc="0" normalizeH="0" baseline="0" noProof="0" err="1">
                <a:ln>
                  <a:noFill/>
                </a:ln>
                <a:solidFill>
                  <a:prstClr val="black"/>
                </a:solidFill>
                <a:effectLst/>
                <a:uLnTx/>
                <a:uFillTx/>
                <a:latin typeface="Calibri"/>
                <a:ea typeface="+mn-ea"/>
                <a:cs typeface="Arial"/>
                <a:sym typeface="Arial"/>
              </a:rPr>
              <a:t>Bak</a:t>
            </a:r>
            <a:r>
              <a:rPr kumimoji="0" lang="en-US" sz="2000" b="0" i="0" u="none" strike="noStrike" kern="1200" cap="none" spc="0" normalizeH="0" baseline="0" noProof="0">
                <a:ln>
                  <a:noFill/>
                </a:ln>
                <a:solidFill>
                  <a:prstClr val="black"/>
                </a:solidFill>
                <a:effectLst/>
                <a:uLnTx/>
                <a:uFillTx/>
                <a:latin typeface="Calibri"/>
                <a:ea typeface="+mn-ea"/>
                <a:cs typeface="Arial"/>
                <a:sym typeface="Arial"/>
              </a:rPr>
              <a:t> et al., 2013) with diurnally-resolved GEOS-CF data</a:t>
            </a:r>
          </a:p>
        </p:txBody>
      </p:sp>
      <p:pic>
        <p:nvPicPr>
          <p:cNvPr id="8" name="Picture 7">
            <a:extLst>
              <a:ext uri="{FF2B5EF4-FFF2-40B4-BE49-F238E27FC236}">
                <a16:creationId xmlns:a16="http://schemas.microsoft.com/office/drawing/2014/main" id="{908494AD-B0DF-AC4C-B3E4-DAA94276FBA5}"/>
              </a:ext>
            </a:extLst>
          </p:cNvPr>
          <p:cNvPicPr>
            <a:picLocks noChangeAspect="1"/>
          </p:cNvPicPr>
          <p:nvPr/>
        </p:nvPicPr>
        <p:blipFill rotWithShape="1">
          <a:blip r:embed="rId3">
            <a:extLst>
              <a:ext uri="{28A0092B-C50C-407E-A947-70E740481C1C}">
                <a14:useLocalDpi xmlns:a14="http://schemas.microsoft.com/office/drawing/2010/main" val="0"/>
              </a:ext>
            </a:extLst>
          </a:blip>
          <a:srcRect l="8691" t="37404" r="17167" b="24503"/>
          <a:stretch/>
        </p:blipFill>
        <p:spPr bwMode="auto">
          <a:xfrm>
            <a:off x="431460" y="1068607"/>
            <a:ext cx="6101315" cy="3699584"/>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3" name="Slide Number Placeholder 2">
            <a:extLst>
              <a:ext uri="{FF2B5EF4-FFF2-40B4-BE49-F238E27FC236}">
                <a16:creationId xmlns:a16="http://schemas.microsoft.com/office/drawing/2014/main" id="{27EB93FC-3D49-4271-8A60-E1B64CFC5B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46096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23BB00-8B07-E795-6BF4-5B821353A5E1}"/>
              </a:ext>
            </a:extLst>
          </p:cNvPr>
          <p:cNvSpPr/>
          <p:nvPr/>
        </p:nvSpPr>
        <p:spPr>
          <a:xfrm>
            <a:off x="0" y="6247120"/>
            <a:ext cx="12191998" cy="594360"/>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400" dirty="0">
                <a:solidFill>
                  <a:schemeClr val="tx1"/>
                </a:solidFill>
              </a:rPr>
              <a:t>Ozone profile algorithm has been tested and we know how to improve the data product!</a:t>
            </a:r>
          </a:p>
        </p:txBody>
      </p:sp>
      <p:sp>
        <p:nvSpPr>
          <p:cNvPr id="3" name="Title 2">
            <a:extLst>
              <a:ext uri="{FF2B5EF4-FFF2-40B4-BE49-F238E27FC236}">
                <a16:creationId xmlns:a16="http://schemas.microsoft.com/office/drawing/2014/main" id="{2ED902DB-2770-4324-9627-02D7D4CAD164}"/>
              </a:ext>
            </a:extLst>
          </p:cNvPr>
          <p:cNvSpPr>
            <a:spLocks noGrp="1"/>
          </p:cNvSpPr>
          <p:nvPr>
            <p:ph type="title"/>
          </p:nvPr>
        </p:nvSpPr>
        <p:spPr>
          <a:xfrm>
            <a:off x="0" y="0"/>
            <a:ext cx="12191999" cy="975701"/>
          </a:xfrm>
        </p:spPr>
        <p:txBody>
          <a:bodyPr/>
          <a:lstStyle/>
          <a:p>
            <a:r>
              <a:rPr lang="en-US" dirty="0"/>
              <a:t> </a:t>
            </a:r>
          </a:p>
        </p:txBody>
      </p:sp>
      <p:sp>
        <p:nvSpPr>
          <p:cNvPr id="6" name="Slide Number Placeholder 5">
            <a:extLst>
              <a:ext uri="{FF2B5EF4-FFF2-40B4-BE49-F238E27FC236}">
                <a16:creationId xmlns:a16="http://schemas.microsoft.com/office/drawing/2014/main" id="{31C27442-4CF8-4819-B17A-526E9A3732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12" name="Title 2">
            <a:extLst>
              <a:ext uri="{FF2B5EF4-FFF2-40B4-BE49-F238E27FC236}">
                <a16:creationId xmlns:a16="http://schemas.microsoft.com/office/drawing/2014/main" id="{A10DDB44-8327-E627-1A50-B56F53DCE2D0}"/>
              </a:ext>
            </a:extLst>
          </p:cNvPr>
          <p:cNvSpPr txBox="1">
            <a:spLocks/>
          </p:cNvSpPr>
          <p:nvPr/>
        </p:nvSpPr>
        <p:spPr>
          <a:xfrm>
            <a:off x="1" y="16520"/>
            <a:ext cx="12191999" cy="975701"/>
          </a:xfrm>
          <a:prstGeom prst="rect">
            <a:avLst/>
          </a:prstGeom>
        </p:spPr>
        <p:txBody>
          <a:bodyPr anchor="ctr"/>
          <a:lstStyle>
            <a:lvl1pPr algn="ctr" defTabSz="609585" rtl="0" eaLnBrk="1" latinLnBrk="0" hangingPunct="1">
              <a:spcBef>
                <a:spcPct val="0"/>
              </a:spcBef>
              <a:buNone/>
              <a:defRPr sz="3600" b="0" kern="1200">
                <a:solidFill>
                  <a:schemeClr val="bg1"/>
                </a:solidFill>
                <a:latin typeface="+mn-lt"/>
                <a:ea typeface="+mj-ea"/>
                <a:cs typeface="+mj-cs"/>
              </a:defRPr>
            </a:lvl1pPr>
          </a:lstStyle>
          <a:p>
            <a:pPr lvl="0">
              <a:defRPr/>
            </a:pPr>
            <a:r>
              <a:rPr lang="en-US" dirty="0"/>
              <a:t>Total Ozone from Ozone Profile Product: </a:t>
            </a:r>
          </a:p>
          <a:p>
            <a:pPr lvl="0">
              <a:defRPr/>
            </a:pPr>
            <a:r>
              <a:rPr lang="en-US" dirty="0"/>
              <a:t>UV (8/28) vs. UV/VIS (8/29)</a:t>
            </a:r>
            <a:endParaRPr kumimoji="0" lang="en-US" sz="3600" b="0" i="0" u="none" strike="noStrike" kern="1200" cap="none" spc="0" normalizeH="0" baseline="0" noProof="0" dirty="0">
              <a:ln>
                <a:noFill/>
              </a:ln>
              <a:solidFill>
                <a:prstClr val="white"/>
              </a:solidFill>
              <a:effectLst/>
              <a:uLnTx/>
              <a:uFillTx/>
              <a:latin typeface="Calibri"/>
              <a:ea typeface="+mj-ea"/>
              <a:cs typeface="+mj-cs"/>
            </a:endParaRPr>
          </a:p>
        </p:txBody>
      </p:sp>
      <p:pic>
        <p:nvPicPr>
          <p:cNvPr id="8" name="Picture 7" descr="A map of the earth&#10;&#10;Description automatically generated">
            <a:extLst>
              <a:ext uri="{FF2B5EF4-FFF2-40B4-BE49-F238E27FC236}">
                <a16:creationId xmlns:a16="http://schemas.microsoft.com/office/drawing/2014/main" id="{8909BDE3-1E9E-95DC-E523-399E469C8028}"/>
              </a:ext>
            </a:extLst>
          </p:cNvPr>
          <p:cNvPicPr>
            <a:picLocks noChangeAspect="1"/>
          </p:cNvPicPr>
          <p:nvPr/>
        </p:nvPicPr>
        <p:blipFill rotWithShape="1">
          <a:blip r:embed="rId3"/>
          <a:srcRect l="18272" t="8429" r="14041" b="7818"/>
          <a:stretch/>
        </p:blipFill>
        <p:spPr>
          <a:xfrm>
            <a:off x="1091865" y="2667039"/>
            <a:ext cx="4777157" cy="3525062"/>
          </a:xfrm>
          <a:prstGeom prst="rect">
            <a:avLst/>
          </a:prstGeom>
        </p:spPr>
      </p:pic>
      <p:sp>
        <p:nvSpPr>
          <p:cNvPr id="11" name="TextBox 10">
            <a:extLst>
              <a:ext uri="{FF2B5EF4-FFF2-40B4-BE49-F238E27FC236}">
                <a16:creationId xmlns:a16="http://schemas.microsoft.com/office/drawing/2014/main" id="{76A4FDA2-04CD-B7B5-8371-5B27B1766902}"/>
              </a:ext>
            </a:extLst>
          </p:cNvPr>
          <p:cNvSpPr txBox="1"/>
          <p:nvPr/>
        </p:nvSpPr>
        <p:spPr>
          <a:xfrm>
            <a:off x="0" y="1026889"/>
            <a:ext cx="12191998" cy="1785104"/>
          </a:xfrm>
          <a:prstGeom prst="rect">
            <a:avLst/>
          </a:prstGeom>
          <a:noFill/>
        </p:spPr>
        <p:txBody>
          <a:bodyPr wrap="square" rtlCol="0">
            <a:spAutoFit/>
          </a:bodyPr>
          <a:lstStyle/>
          <a:p>
            <a:pPr marL="342900" indent="-342900">
              <a:buFont typeface="Wingdings" pitchFamily="2" charset="2"/>
              <a:buChar char="Ø"/>
            </a:pPr>
            <a:r>
              <a:rPr lang="en-US" sz="2200" dirty="0"/>
              <a:t>Large total ozone bias due to large positive biases (~20-30%) in radiance below ~305 nm, and the fitting of a first-order wavelength dependent surface albedo. Necessary to improve UV radiometric calibration (e.g., solar diffuser BTDF, image processing, straylight correction) and derive soft calibration</a:t>
            </a:r>
          </a:p>
          <a:p>
            <a:pPr marL="342900" indent="-342900">
              <a:buFont typeface="Wingdings" pitchFamily="2" charset="2"/>
              <a:buChar char="Ø"/>
            </a:pPr>
            <a:r>
              <a:rPr lang="en-US" sz="2200" dirty="0"/>
              <a:t>Less stable with UV/VIS retrievals than UV only retrievals. In addition, need to improve VIS spectral dependence of surface albedo and UV/VIS radiometric calibration consistency.</a:t>
            </a:r>
          </a:p>
        </p:txBody>
      </p:sp>
      <p:pic>
        <p:nvPicPr>
          <p:cNvPr id="4" name="Picture 3" descr="A map of the earth&#10;&#10;Description automatically generated">
            <a:extLst>
              <a:ext uri="{FF2B5EF4-FFF2-40B4-BE49-F238E27FC236}">
                <a16:creationId xmlns:a16="http://schemas.microsoft.com/office/drawing/2014/main" id="{0D59726B-82B3-6ADD-8760-3ED1362E5BBB}"/>
              </a:ext>
            </a:extLst>
          </p:cNvPr>
          <p:cNvPicPr>
            <a:picLocks noChangeAspect="1"/>
          </p:cNvPicPr>
          <p:nvPr/>
        </p:nvPicPr>
        <p:blipFill rotWithShape="1">
          <a:blip r:embed="rId4"/>
          <a:srcRect l="9241" t="11590" r="14052" b="9513"/>
          <a:stretch/>
        </p:blipFill>
        <p:spPr>
          <a:xfrm>
            <a:off x="6017138" y="2756726"/>
            <a:ext cx="4416908" cy="3407266"/>
          </a:xfrm>
          <a:prstGeom prst="rect">
            <a:avLst/>
          </a:prstGeom>
        </p:spPr>
      </p:pic>
      <p:sp>
        <p:nvSpPr>
          <p:cNvPr id="10" name="TextBox 9">
            <a:extLst>
              <a:ext uri="{FF2B5EF4-FFF2-40B4-BE49-F238E27FC236}">
                <a16:creationId xmlns:a16="http://schemas.microsoft.com/office/drawing/2014/main" id="{9B5F538E-D0CF-A026-2EA9-AB404B865CC6}"/>
              </a:ext>
            </a:extLst>
          </p:cNvPr>
          <p:cNvSpPr txBox="1"/>
          <p:nvPr/>
        </p:nvSpPr>
        <p:spPr>
          <a:xfrm>
            <a:off x="10582162" y="3429000"/>
            <a:ext cx="1277330" cy="1569660"/>
          </a:xfrm>
          <a:prstGeom prst="rect">
            <a:avLst/>
          </a:prstGeom>
          <a:noFill/>
        </p:spPr>
        <p:txBody>
          <a:bodyPr wrap="square" rtlCol="0">
            <a:spAutoFit/>
          </a:bodyPr>
          <a:lstStyle/>
          <a:p>
            <a:r>
              <a:rPr lang="en-US" sz="2400" b="1" dirty="0"/>
              <a:t>Ozone Profile (UV/VIS)</a:t>
            </a:r>
          </a:p>
          <a:p>
            <a:r>
              <a:rPr lang="en-US" sz="2400" b="1" dirty="0"/>
              <a:t> on 8/29</a:t>
            </a:r>
          </a:p>
        </p:txBody>
      </p:sp>
      <p:sp>
        <p:nvSpPr>
          <p:cNvPr id="5" name="TextBox 4">
            <a:extLst>
              <a:ext uri="{FF2B5EF4-FFF2-40B4-BE49-F238E27FC236}">
                <a16:creationId xmlns:a16="http://schemas.microsoft.com/office/drawing/2014/main" id="{56B489A5-E52C-C56B-74C9-89B5ECF78AE9}"/>
              </a:ext>
            </a:extLst>
          </p:cNvPr>
          <p:cNvSpPr txBox="1"/>
          <p:nvPr/>
        </p:nvSpPr>
        <p:spPr>
          <a:xfrm>
            <a:off x="0" y="3311279"/>
            <a:ext cx="1423555" cy="1569660"/>
          </a:xfrm>
          <a:prstGeom prst="rect">
            <a:avLst/>
          </a:prstGeom>
          <a:noFill/>
        </p:spPr>
        <p:txBody>
          <a:bodyPr wrap="square" rtlCol="0">
            <a:spAutoFit/>
          </a:bodyPr>
          <a:lstStyle/>
          <a:p>
            <a:r>
              <a:rPr lang="en-US" sz="2400" b="1" dirty="0"/>
              <a:t>Ozone Profile (UV only) on 8/28</a:t>
            </a:r>
          </a:p>
        </p:txBody>
      </p:sp>
    </p:spTree>
    <p:extLst>
      <p:ext uri="{BB962C8B-B14F-4D97-AF65-F5344CB8AC3E}">
        <p14:creationId xmlns:p14="http://schemas.microsoft.com/office/powerpoint/2010/main" val="2957637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91BDF6-D6E4-4C48-90B6-12D694E13F74}"/>
              </a:ext>
            </a:extLst>
          </p:cNvPr>
          <p:cNvSpPr>
            <a:spLocks noGrp="1"/>
          </p:cNvSpPr>
          <p:nvPr>
            <p:ph idx="1"/>
          </p:nvPr>
        </p:nvSpPr>
        <p:spPr/>
        <p:txBody>
          <a:bodyPr/>
          <a:lstStyle/>
          <a:p>
            <a:r>
              <a:rPr lang="en-US" sz="1800" dirty="0"/>
              <a:t>Verify and update image correction steps in the L0-1 processing during Commissioning Phase and Nominal Operation</a:t>
            </a:r>
          </a:p>
          <a:p>
            <a:pPr lvl="1"/>
            <a:r>
              <a:rPr lang="en-US" sz="1800" dirty="0"/>
              <a:t>System linearity, zero-input, relative gains, saturation blooming, dark current variation and temperature-dependent correction, check quality flags, evolution of solar diffuser, noise calculation, straylight</a:t>
            </a:r>
          </a:p>
          <a:p>
            <a:r>
              <a:rPr lang="en-US" sz="1800" dirty="0"/>
              <a:t>Assess wavelength calibration and its performance</a:t>
            </a:r>
          </a:p>
          <a:p>
            <a:pPr lvl="1"/>
            <a:r>
              <a:rPr lang="en-US" sz="1800" dirty="0"/>
              <a:t>Will assess performance of routine processing (wavelength calibration in both L0-1b &amp; L1-2 via high-resolution solar reference and atmospheric absorption)</a:t>
            </a:r>
          </a:p>
          <a:p>
            <a:pPr lvl="1"/>
            <a:r>
              <a:rPr lang="en-US" sz="1800" dirty="0"/>
              <a:t>Pre-launch measured instrument line shape will be compared with that derived from solar irradiance</a:t>
            </a:r>
          </a:p>
          <a:p>
            <a:r>
              <a:rPr lang="en-US" sz="1800" dirty="0"/>
              <a:t>Assess radiometric calibration using a multi-pronged approach</a:t>
            </a:r>
          </a:p>
          <a:p>
            <a:pPr lvl="1"/>
            <a:r>
              <a:rPr lang="en-US" sz="1800" dirty="0"/>
              <a:t>Internal assessment of images, assess performance of routine processing</a:t>
            </a:r>
          </a:p>
          <a:p>
            <a:pPr lvl="1"/>
            <a:r>
              <a:rPr lang="en-US" sz="1800" dirty="0"/>
              <a:t>Comparison solar irradiance with solar reference and correlative contemporaneous sensors (e.g., OMPS, TROPOMI, GOME-2, EPIC, MODIS, VIIRS) </a:t>
            </a:r>
          </a:p>
          <a:p>
            <a:pPr lvl="1"/>
            <a:r>
              <a:rPr lang="en-US" sz="1800" dirty="0"/>
              <a:t>Comparison with radiative transfer simulation</a:t>
            </a:r>
          </a:p>
          <a:p>
            <a:r>
              <a:rPr lang="en-US" sz="1800" dirty="0"/>
              <a:t>Assess and improve INR accuracy</a:t>
            </a:r>
          </a:p>
          <a:p>
            <a:pPr lvl="1"/>
            <a:r>
              <a:rPr lang="en-US" sz="1800" dirty="0"/>
              <a:t>Alignment issue, ephemeris reliability, IRU time synchronization, scan tailoring verification</a:t>
            </a:r>
          </a:p>
          <a:p>
            <a:pPr lvl="1"/>
            <a:r>
              <a:rPr lang="en-US" sz="1800" dirty="0"/>
              <a:t>Different configuration for special observation</a:t>
            </a:r>
          </a:p>
        </p:txBody>
      </p:sp>
      <p:sp>
        <p:nvSpPr>
          <p:cNvPr id="3" name="Title 2">
            <a:extLst>
              <a:ext uri="{FF2B5EF4-FFF2-40B4-BE49-F238E27FC236}">
                <a16:creationId xmlns:a16="http://schemas.microsoft.com/office/drawing/2014/main" id="{CEDBD2B5-506F-43C9-BF67-027E3A58C0E4}"/>
              </a:ext>
            </a:extLst>
          </p:cNvPr>
          <p:cNvSpPr>
            <a:spLocks noGrp="1"/>
          </p:cNvSpPr>
          <p:nvPr>
            <p:ph type="title"/>
          </p:nvPr>
        </p:nvSpPr>
        <p:spPr/>
        <p:txBody>
          <a:bodyPr/>
          <a:lstStyle/>
          <a:p>
            <a:r>
              <a:rPr lang="en-US" dirty="0"/>
              <a:t>Calibration and L1b Validation</a:t>
            </a:r>
          </a:p>
        </p:txBody>
      </p:sp>
      <p:sp>
        <p:nvSpPr>
          <p:cNvPr id="7" name="Date Placeholder 6">
            <a:extLst>
              <a:ext uri="{FF2B5EF4-FFF2-40B4-BE49-F238E27FC236}">
                <a16:creationId xmlns:a16="http://schemas.microsoft.com/office/drawing/2014/main" id="{26C9D852-2AA6-41EA-8C6A-028687FC57C8}"/>
              </a:ext>
            </a:extLst>
          </p:cNvPr>
          <p:cNvSpPr>
            <a:spLocks noGrp="1"/>
          </p:cNvSpPr>
          <p:nvPr>
            <p:ph type="dt" sz="half" idx="10"/>
          </p:nvPr>
        </p:nvSpPr>
        <p:spPr/>
        <p:txBody>
          <a:bodyPr/>
          <a:lstStyle/>
          <a:p>
            <a:r>
              <a:rPr lang="en-US" dirty="0"/>
              <a:t>October 18-19, 2023</a:t>
            </a:r>
          </a:p>
        </p:txBody>
      </p:sp>
      <p:sp>
        <p:nvSpPr>
          <p:cNvPr id="10" name="Footer Placeholder 9">
            <a:extLst>
              <a:ext uri="{FF2B5EF4-FFF2-40B4-BE49-F238E27FC236}">
                <a16:creationId xmlns:a16="http://schemas.microsoft.com/office/drawing/2014/main" id="{D4A0A6E5-984B-4007-A93A-E089A01B7DCA}"/>
              </a:ext>
            </a:extLst>
          </p:cNvPr>
          <p:cNvSpPr>
            <a:spLocks noGrp="1"/>
          </p:cNvSpPr>
          <p:nvPr>
            <p:ph type="ftr" sz="quarter" idx="11"/>
          </p:nvPr>
        </p:nvSpPr>
        <p:spPr/>
        <p:txBody>
          <a:bodyPr/>
          <a:lstStyle/>
          <a:p>
            <a:r>
              <a:rPr lang="en-US" dirty="0"/>
              <a:t>TEMPO PLAR</a:t>
            </a:r>
          </a:p>
        </p:txBody>
      </p:sp>
      <p:sp>
        <p:nvSpPr>
          <p:cNvPr id="5" name="Slide Number Placeholder 4">
            <a:extLst>
              <a:ext uri="{FF2B5EF4-FFF2-40B4-BE49-F238E27FC236}">
                <a16:creationId xmlns:a16="http://schemas.microsoft.com/office/drawing/2014/main" id="{D98C7CE1-E54D-4679-8743-58D37E2A875B}"/>
              </a:ext>
            </a:extLst>
          </p:cNvPr>
          <p:cNvSpPr>
            <a:spLocks noGrp="1"/>
          </p:cNvSpPr>
          <p:nvPr>
            <p:ph type="sldNum" sz="quarter" idx="12"/>
          </p:nvPr>
        </p:nvSpPr>
        <p:spPr/>
        <p:txBody>
          <a:bodyPr/>
          <a:lstStyle/>
          <a:p>
            <a:pPr lvl="0"/>
            <a:fld id="{00000000-1234-1234-1234-123412341234}" type="slidenum">
              <a:rPr lang="en-US" smtClean="0"/>
              <a:pPr lvl="0"/>
              <a:t>27</a:t>
            </a:fld>
            <a:endParaRPr lang="en-US"/>
          </a:p>
        </p:txBody>
      </p:sp>
    </p:spTree>
    <p:extLst>
      <p:ext uri="{BB962C8B-B14F-4D97-AF65-F5344CB8AC3E}">
        <p14:creationId xmlns:p14="http://schemas.microsoft.com/office/powerpoint/2010/main" val="2541447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3655890-8AB3-4CA6-B3DB-72505CF29082}"/>
              </a:ext>
            </a:extLst>
          </p:cNvPr>
          <p:cNvSpPr>
            <a:spLocks noGrp="1"/>
          </p:cNvSpPr>
          <p:nvPr>
            <p:ph idx="1"/>
          </p:nvPr>
        </p:nvSpPr>
        <p:spPr>
          <a:xfrm>
            <a:off x="101600" y="1093320"/>
            <a:ext cx="11988800" cy="5410200"/>
          </a:xfrm>
        </p:spPr>
        <p:txBody>
          <a:bodyPr/>
          <a:lstStyle/>
          <a:p>
            <a:pPr>
              <a:spcBef>
                <a:spcPts val="0"/>
              </a:spcBef>
            </a:pPr>
            <a:r>
              <a:rPr lang="en-US" sz="1800" dirty="0"/>
              <a:t>TEMPO PLRA validation requirements: 3 Pandoras, 1 month per season</a:t>
            </a:r>
          </a:p>
          <a:p>
            <a:pPr>
              <a:spcBef>
                <a:spcPts val="0"/>
              </a:spcBef>
            </a:pPr>
            <a:r>
              <a:rPr lang="en-US" sz="1800" dirty="0"/>
              <a:t>Jim </a:t>
            </a:r>
            <a:r>
              <a:rPr lang="en-US" sz="1800" dirty="0" err="1"/>
              <a:t>Szykman</a:t>
            </a:r>
            <a:r>
              <a:rPr lang="en-US" sz="1800" dirty="0"/>
              <a:t> has led the development of </a:t>
            </a:r>
            <a:r>
              <a:rPr lang="en-US" sz="1800" dirty="0">
                <a:hlinkClick r:id="rId3"/>
              </a:rPr>
              <a:t>best-efforts basis validation plan</a:t>
            </a:r>
            <a:r>
              <a:rPr lang="en-US" sz="1800" dirty="0"/>
              <a:t>: beta, provisional, full </a:t>
            </a:r>
          </a:p>
          <a:p>
            <a:pPr>
              <a:spcBef>
                <a:spcPts val="0"/>
              </a:spcBef>
            </a:pPr>
            <a:r>
              <a:rPr lang="en-US" sz="1800" dirty="0"/>
              <a:t>Use satellite observations (i.e., LEO and EPIC/DSCOVR) for cross validations</a:t>
            </a:r>
          </a:p>
          <a:p>
            <a:pPr>
              <a:spcBef>
                <a:spcPts val="0"/>
              </a:spcBef>
            </a:pPr>
            <a:r>
              <a:rPr lang="en-US" sz="1800" dirty="0"/>
              <a:t>Pandora &amp; </a:t>
            </a:r>
            <a:r>
              <a:rPr lang="en-US" sz="1800" dirty="0" err="1"/>
              <a:t>Pandonia</a:t>
            </a:r>
            <a:r>
              <a:rPr lang="en-US" sz="1800" dirty="0"/>
              <a:t> Global Network (PGN): validate NO</a:t>
            </a:r>
            <a:r>
              <a:rPr lang="en-US" sz="1800" baseline="-25000" dirty="0"/>
              <a:t>2</a:t>
            </a:r>
            <a:r>
              <a:rPr lang="en-US" sz="1800" dirty="0"/>
              <a:t>, HCHO, total O</a:t>
            </a:r>
            <a:r>
              <a:rPr lang="en-US" sz="1800" baseline="-25000" dirty="0"/>
              <a:t>3</a:t>
            </a:r>
            <a:r>
              <a:rPr lang="en-US" sz="1800" dirty="0"/>
              <a:t> and diurnal variation</a:t>
            </a:r>
          </a:p>
          <a:p>
            <a:pPr>
              <a:spcBef>
                <a:spcPts val="0"/>
              </a:spcBef>
            </a:pPr>
            <a:r>
              <a:rPr lang="en-US" sz="1800" dirty="0" err="1"/>
              <a:t>TOLNet</a:t>
            </a:r>
            <a:r>
              <a:rPr lang="en-US" sz="1800" dirty="0"/>
              <a:t>: 8 LIDAR instruments by time of launch to validate tropospheric O</a:t>
            </a:r>
            <a:r>
              <a:rPr lang="en-US" sz="1800" baseline="-25000" dirty="0"/>
              <a:t>3</a:t>
            </a:r>
            <a:r>
              <a:rPr lang="en-US" sz="1800" dirty="0"/>
              <a:t> &amp; 0-2 km O</a:t>
            </a:r>
            <a:r>
              <a:rPr lang="en-US" sz="1800" baseline="-25000" dirty="0"/>
              <a:t>3</a:t>
            </a:r>
            <a:r>
              <a:rPr lang="en-US" sz="1800" dirty="0"/>
              <a:t> and diurnal variation</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a:p>
            <a:pPr>
              <a:spcBef>
                <a:spcPts val="600"/>
              </a:spcBef>
            </a:pPr>
            <a:r>
              <a:rPr lang="en-US" sz="1800" dirty="0"/>
              <a:t>Airborne instruments: GEO-TASO, GCAS, HSRL-2, IAGOS, </a:t>
            </a:r>
            <a:r>
              <a:rPr lang="en-US" sz="1800" dirty="0" err="1"/>
              <a:t>SeaRey</a:t>
            </a:r>
            <a:r>
              <a:rPr lang="en-US" sz="1800" dirty="0"/>
              <a:t> UAV</a:t>
            </a:r>
          </a:p>
          <a:p>
            <a:pPr>
              <a:spcBef>
                <a:spcPts val="0"/>
              </a:spcBef>
            </a:pPr>
            <a:r>
              <a:rPr lang="en-US" sz="1800" dirty="0"/>
              <a:t>Other instruments: </a:t>
            </a:r>
            <a:r>
              <a:rPr lang="en-US" sz="1800" dirty="0" err="1"/>
              <a:t>ozonesonde</a:t>
            </a:r>
            <a:r>
              <a:rPr lang="en-US" sz="1800" dirty="0"/>
              <a:t>, Dobson/Brewer, MAXDOAS, FTIR, AERONET, …</a:t>
            </a:r>
          </a:p>
          <a:p>
            <a:pPr>
              <a:spcBef>
                <a:spcPts val="0"/>
              </a:spcBef>
            </a:pPr>
            <a:r>
              <a:rPr lang="en-US" sz="1800" dirty="0"/>
              <a:t>Planned flight campaigns AGES+ (e.g., STAQS, </a:t>
            </a:r>
            <a:r>
              <a:rPr lang="en-US" sz="1800" dirty="0" err="1"/>
              <a:t>AEROMMA+CUPiDS</a:t>
            </a:r>
            <a:r>
              <a:rPr lang="en-US" sz="1800" dirty="0"/>
              <a:t>, GOTHAAM) during Aug 2003, provide integrated approaches linking TEMPO science, applications, and validation</a:t>
            </a:r>
          </a:p>
          <a:p>
            <a:pPr>
              <a:spcBef>
                <a:spcPts val="0"/>
              </a:spcBef>
            </a:pPr>
            <a:r>
              <a:rPr lang="en-US" sz="1800" dirty="0"/>
              <a:t>Indirect evaluation with chemistry transport models and data assimilation</a:t>
            </a:r>
          </a:p>
          <a:p>
            <a:endParaRPr lang="en-US" sz="1400" dirty="0"/>
          </a:p>
        </p:txBody>
      </p:sp>
      <p:pic>
        <p:nvPicPr>
          <p:cNvPr id="411" name="Google Shape;411;p12" descr="Chart, surface chart&#10;&#10;Description automatically generated"/>
          <p:cNvPicPr preferRelativeResize="0">
            <a:picLocks noChangeAspect="1"/>
          </p:cNvPicPr>
          <p:nvPr/>
        </p:nvPicPr>
        <p:blipFill rotWithShape="1">
          <a:blip r:embed="rId4">
            <a:alphaModFix/>
          </a:blip>
          <a:srcRect/>
          <a:stretch/>
        </p:blipFill>
        <p:spPr>
          <a:xfrm>
            <a:off x="363918" y="2862201"/>
            <a:ext cx="3451373" cy="2284936"/>
          </a:xfrm>
          <a:prstGeom prst="rect">
            <a:avLst/>
          </a:prstGeom>
          <a:noFill/>
          <a:ln>
            <a:noFill/>
          </a:ln>
        </p:spPr>
      </p:pic>
      <p:sp>
        <p:nvSpPr>
          <p:cNvPr id="412" name="Google Shape;412;p12"/>
          <p:cNvSpPr txBox="1">
            <a:spLocks noGrp="1"/>
          </p:cNvSpPr>
          <p:nvPr>
            <p:ph type="title"/>
          </p:nvPr>
        </p:nvSpPr>
        <p:spPr>
          <a:xfrm>
            <a:off x="0" y="0"/>
            <a:ext cx="12192000" cy="975701"/>
          </a:xfrm>
        </p:spPr>
        <p:txBody>
          <a:bodyPr/>
          <a:lstStyle/>
          <a:p>
            <a:pPr lvl="0"/>
            <a:r>
              <a:rPr lang="en-US" dirty="0"/>
              <a:t>TEMPO Level 2 Data Products</a:t>
            </a:r>
            <a:br>
              <a:rPr lang="en-US" dirty="0"/>
            </a:br>
            <a:r>
              <a:rPr lang="en-US" dirty="0"/>
              <a:t>Validation Plan</a:t>
            </a:r>
          </a:p>
        </p:txBody>
      </p:sp>
      <p:sp>
        <p:nvSpPr>
          <p:cNvPr id="3" name="Footer Placeholder 2">
            <a:extLst>
              <a:ext uri="{FF2B5EF4-FFF2-40B4-BE49-F238E27FC236}">
                <a16:creationId xmlns:a16="http://schemas.microsoft.com/office/drawing/2014/main" id="{0B73A46F-9B9E-482C-BB61-6ED94A603F5D}"/>
              </a:ext>
            </a:extLst>
          </p:cNvPr>
          <p:cNvSpPr>
            <a:spLocks noGrp="1"/>
          </p:cNvSpPr>
          <p:nvPr>
            <p:ph type="ftr" sz="quarter" idx="11"/>
          </p:nvPr>
        </p:nvSpPr>
        <p:spPr/>
        <p:txBody>
          <a:bodyPr/>
          <a:lstStyle/>
          <a:p>
            <a:r>
              <a:rPr lang="en-US" dirty="0"/>
              <a:t>TEMPO PLAR</a:t>
            </a:r>
          </a:p>
        </p:txBody>
      </p:sp>
      <p:sp>
        <p:nvSpPr>
          <p:cNvPr id="416" name="Google Shape;416;p12"/>
          <p:cNvSpPr txBox="1"/>
          <p:nvPr/>
        </p:nvSpPr>
        <p:spPr>
          <a:xfrm>
            <a:off x="8439169" y="2577526"/>
            <a:ext cx="358565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44A6"/>
                </a:solidFill>
                <a:latin typeface="Calibri"/>
                <a:ea typeface="Calibri"/>
                <a:cs typeface="Calibri"/>
                <a:sym typeface="Calibri"/>
              </a:rPr>
              <a:t>www-</a:t>
            </a:r>
            <a:r>
              <a:rPr lang="en-US" sz="1600" err="1">
                <a:solidFill>
                  <a:srgbClr val="0044A6"/>
                </a:solidFill>
                <a:latin typeface="Calibri"/>
                <a:ea typeface="Calibri"/>
                <a:cs typeface="Calibri"/>
                <a:sym typeface="Calibri"/>
              </a:rPr>
              <a:t>air.larc.nasa.gov</a:t>
            </a:r>
            <a:r>
              <a:rPr lang="en-US" sz="1600">
                <a:solidFill>
                  <a:srgbClr val="0044A6"/>
                </a:solidFill>
                <a:latin typeface="Calibri"/>
                <a:ea typeface="Calibri"/>
                <a:cs typeface="Calibri"/>
                <a:sym typeface="Calibri"/>
              </a:rPr>
              <a:t>/missions/</a:t>
            </a:r>
            <a:r>
              <a:rPr lang="en-US" sz="1600" err="1">
                <a:solidFill>
                  <a:srgbClr val="0044A6"/>
                </a:solidFill>
                <a:latin typeface="Calibri"/>
                <a:ea typeface="Calibri"/>
                <a:cs typeface="Calibri"/>
                <a:sym typeface="Calibri"/>
              </a:rPr>
              <a:t>TOLNet</a:t>
            </a:r>
            <a:r>
              <a:rPr lang="en-US" sz="1600">
                <a:solidFill>
                  <a:srgbClr val="0044A6"/>
                </a:solidFill>
                <a:latin typeface="Calibri"/>
                <a:ea typeface="Calibri"/>
                <a:cs typeface="Calibri"/>
                <a:sym typeface="Calibri"/>
              </a:rPr>
              <a:t>/</a:t>
            </a:r>
            <a:endParaRPr sz="1600">
              <a:solidFill>
                <a:srgbClr val="0044A6"/>
              </a:solidFill>
              <a:latin typeface="Calibri"/>
              <a:ea typeface="Calibri"/>
              <a:cs typeface="Calibri"/>
              <a:sym typeface="Calibri"/>
            </a:endParaRPr>
          </a:p>
        </p:txBody>
      </p:sp>
      <p:grpSp>
        <p:nvGrpSpPr>
          <p:cNvPr id="417" name="Google Shape;417;p12"/>
          <p:cNvGrpSpPr>
            <a:grpSpLocks noChangeAspect="1"/>
          </p:cNvGrpSpPr>
          <p:nvPr/>
        </p:nvGrpSpPr>
        <p:grpSpPr>
          <a:xfrm>
            <a:off x="124060" y="2577526"/>
            <a:ext cx="11611810" cy="2585967"/>
            <a:chOff x="395868" y="2904810"/>
            <a:chExt cx="11611810" cy="2585967"/>
          </a:xfrm>
        </p:grpSpPr>
        <p:pic>
          <p:nvPicPr>
            <p:cNvPr id="418" name="Google Shape;418;p12"/>
            <p:cNvPicPr preferRelativeResize="0">
              <a:picLocks noChangeAspect="1"/>
            </p:cNvPicPr>
            <p:nvPr/>
          </p:nvPicPr>
          <p:blipFill rotWithShape="1">
            <a:blip r:embed="rId5">
              <a:alphaModFix/>
            </a:blip>
            <a:srcRect/>
            <a:stretch/>
          </p:blipFill>
          <p:spPr>
            <a:xfrm>
              <a:off x="4475728" y="2904810"/>
              <a:ext cx="3784161" cy="2561220"/>
            </a:xfrm>
            <a:prstGeom prst="rect">
              <a:avLst/>
            </a:prstGeom>
            <a:noFill/>
            <a:ln>
              <a:noFill/>
            </a:ln>
          </p:spPr>
        </p:pic>
        <p:grpSp>
          <p:nvGrpSpPr>
            <p:cNvPr id="419" name="Google Shape;419;p12"/>
            <p:cNvGrpSpPr/>
            <p:nvPr/>
          </p:nvGrpSpPr>
          <p:grpSpPr>
            <a:xfrm>
              <a:off x="395868" y="2904810"/>
              <a:ext cx="11611810" cy="2585967"/>
              <a:chOff x="395868" y="2904810"/>
              <a:chExt cx="11611810" cy="2585967"/>
            </a:xfrm>
          </p:grpSpPr>
          <p:pic>
            <p:nvPicPr>
              <p:cNvPr id="420" name="Google Shape;420;p12" descr="Chart&#10;&#10;Description automatically generated"/>
              <p:cNvPicPr preferRelativeResize="0">
                <a:picLocks noChangeAspect="1"/>
              </p:cNvPicPr>
              <p:nvPr/>
            </p:nvPicPr>
            <p:blipFill rotWithShape="1">
              <a:blip r:embed="rId6">
                <a:alphaModFix/>
              </a:blip>
              <a:srcRect/>
              <a:stretch/>
            </p:blipFill>
            <p:spPr>
              <a:xfrm>
                <a:off x="8940957" y="3243364"/>
                <a:ext cx="3066721" cy="2247413"/>
              </a:xfrm>
              <a:prstGeom prst="rect">
                <a:avLst/>
              </a:prstGeom>
              <a:noFill/>
              <a:ln>
                <a:noFill/>
              </a:ln>
            </p:spPr>
          </p:pic>
          <p:sp>
            <p:nvSpPr>
              <p:cNvPr id="421" name="Google Shape;421;p12"/>
              <p:cNvSpPr txBox="1"/>
              <p:nvPr/>
            </p:nvSpPr>
            <p:spPr>
              <a:xfrm>
                <a:off x="6346177" y="3359489"/>
                <a:ext cx="22402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err="1">
                    <a:solidFill>
                      <a:schemeClr val="dk1"/>
                    </a:solidFill>
                    <a:latin typeface="Calibri"/>
                    <a:ea typeface="Calibri"/>
                    <a:cs typeface="Calibri"/>
                    <a:sym typeface="Calibri"/>
                  </a:rPr>
                  <a:t>Nowlan</a:t>
                </a:r>
                <a:r>
                  <a:rPr lang="en-US" sz="1200" b="1">
                    <a:solidFill>
                      <a:schemeClr val="dk1"/>
                    </a:solidFill>
                    <a:latin typeface="Calibri"/>
                    <a:ea typeface="Calibri"/>
                    <a:cs typeface="Calibri"/>
                    <a:sym typeface="Calibri"/>
                  </a:rPr>
                  <a:t> et al. (2018) GCAS, DISCOVER-AQ, Texas, Sep 2013</a:t>
                </a:r>
                <a:endParaRPr/>
              </a:p>
            </p:txBody>
          </p:sp>
          <p:sp>
            <p:nvSpPr>
              <p:cNvPr id="422" name="Google Shape;422;p12"/>
              <p:cNvSpPr txBox="1"/>
              <p:nvPr/>
            </p:nvSpPr>
            <p:spPr>
              <a:xfrm>
                <a:off x="395868" y="2904810"/>
                <a:ext cx="398419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u="sng">
                    <a:solidFill>
                      <a:srgbClr val="0044A6"/>
                    </a:solidFill>
                    <a:latin typeface="Calibri"/>
                    <a:ea typeface="Calibri"/>
                    <a:cs typeface="Calibri"/>
                    <a:sym typeface="Calibri"/>
                  </a:rPr>
                  <a:t>https://</a:t>
                </a:r>
                <a:r>
                  <a:rPr lang="en-US" sz="1600" u="sng" err="1">
                    <a:solidFill>
                      <a:srgbClr val="0044A6"/>
                    </a:solidFill>
                    <a:latin typeface="Calibri"/>
                    <a:ea typeface="Calibri"/>
                    <a:cs typeface="Calibri"/>
                    <a:sym typeface="Calibri"/>
                  </a:rPr>
                  <a:t>www.pandonia</a:t>
                </a:r>
                <a:r>
                  <a:rPr lang="en-US" sz="1600" u="sng">
                    <a:solidFill>
                      <a:srgbClr val="0044A6"/>
                    </a:solidFill>
                    <a:latin typeface="Calibri"/>
                    <a:ea typeface="Calibri"/>
                    <a:cs typeface="Calibri"/>
                    <a:sym typeface="Calibri"/>
                  </a:rPr>
                  <a:t>-global-</a:t>
                </a:r>
                <a:r>
                  <a:rPr lang="en-US" sz="1600" u="sng" err="1">
                    <a:solidFill>
                      <a:srgbClr val="0044A6"/>
                    </a:solidFill>
                    <a:latin typeface="Calibri"/>
                    <a:ea typeface="Calibri"/>
                    <a:cs typeface="Calibri"/>
                    <a:sym typeface="Calibri"/>
                  </a:rPr>
                  <a:t>network.org</a:t>
                </a:r>
                <a:r>
                  <a:rPr lang="en-US" sz="1600" u="sng">
                    <a:solidFill>
                      <a:srgbClr val="0044A6"/>
                    </a:solidFill>
                    <a:latin typeface="Calibri"/>
                    <a:ea typeface="Calibri"/>
                    <a:cs typeface="Calibri"/>
                    <a:sym typeface="Calibri"/>
                  </a:rPr>
                  <a:t>/</a:t>
                </a:r>
                <a:endParaRPr sz="1600">
                  <a:solidFill>
                    <a:srgbClr val="0044A6"/>
                  </a:solidFill>
                  <a:latin typeface="Calibri"/>
                  <a:ea typeface="Calibri"/>
                  <a:cs typeface="Calibri"/>
                  <a:sym typeface="Calibri"/>
                </a:endParaRPr>
              </a:p>
            </p:txBody>
          </p:sp>
          <p:sp>
            <p:nvSpPr>
              <p:cNvPr id="423" name="Google Shape;423;p12"/>
              <p:cNvSpPr txBox="1"/>
              <p:nvPr/>
            </p:nvSpPr>
            <p:spPr>
              <a:xfrm>
                <a:off x="536082" y="4852523"/>
                <a:ext cx="365065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00A9"/>
                    </a:solidFill>
                    <a:latin typeface="Calibri"/>
                    <a:ea typeface="Calibri"/>
                    <a:cs typeface="Calibri"/>
                    <a:sym typeface="Calibri"/>
                  </a:rPr>
                  <a:t>~60 PGNs in TEMPO </a:t>
                </a:r>
                <a:r>
                  <a:rPr lang="en-US" sz="1400" b="1" err="1">
                    <a:solidFill>
                      <a:srgbClr val="0000A9"/>
                    </a:solidFill>
                    <a:latin typeface="Calibri"/>
                    <a:ea typeface="Calibri"/>
                    <a:cs typeface="Calibri"/>
                    <a:sym typeface="Calibri"/>
                  </a:rPr>
                  <a:t>FoR</a:t>
                </a:r>
                <a:r>
                  <a:rPr lang="en-US" sz="1400" b="1">
                    <a:solidFill>
                      <a:srgbClr val="0000A9"/>
                    </a:solidFill>
                    <a:latin typeface="Calibri"/>
                    <a:ea typeface="Calibri"/>
                    <a:cs typeface="Calibri"/>
                    <a:sym typeface="Calibri"/>
                  </a:rPr>
                  <a:t>, ~20 to add in 2 years</a:t>
                </a:r>
                <a:endParaRPr sz="1400">
                  <a:solidFill>
                    <a:schemeClr val="dk1"/>
                  </a:solidFill>
                  <a:latin typeface="Calibri"/>
                  <a:ea typeface="Calibri"/>
                  <a:cs typeface="Calibri"/>
                  <a:sym typeface="Calibri"/>
                </a:endParaRPr>
              </a:p>
            </p:txBody>
          </p:sp>
        </p:grpSp>
      </p:grpSp>
      <p:sp>
        <p:nvSpPr>
          <p:cNvPr id="4" name="Slide Number Placeholder 3">
            <a:extLst>
              <a:ext uri="{FF2B5EF4-FFF2-40B4-BE49-F238E27FC236}">
                <a16:creationId xmlns:a16="http://schemas.microsoft.com/office/drawing/2014/main" id="{8E3325C4-4000-4A14-8180-EB81F583B31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5" name="Date Placeholder 4">
            <a:extLst>
              <a:ext uri="{FF2B5EF4-FFF2-40B4-BE49-F238E27FC236}">
                <a16:creationId xmlns:a16="http://schemas.microsoft.com/office/drawing/2014/main" id="{0835E400-8D64-4AD1-B56F-2F20CDCC44F3}"/>
              </a:ext>
            </a:extLst>
          </p:cNvPr>
          <p:cNvSpPr>
            <a:spLocks noGrp="1"/>
          </p:cNvSpPr>
          <p:nvPr>
            <p:ph type="dt" sz="half" idx="10"/>
          </p:nvPr>
        </p:nvSpPr>
        <p:spPr/>
        <p:txBody>
          <a:bodyPr/>
          <a:lstStyle/>
          <a:p>
            <a:r>
              <a:rPr lang="en-US" dirty="0"/>
              <a:t>October 18-19, 2023</a:t>
            </a:r>
          </a:p>
        </p:txBody>
      </p:sp>
    </p:spTree>
    <p:extLst>
      <p:ext uri="{BB962C8B-B14F-4D97-AF65-F5344CB8AC3E}">
        <p14:creationId xmlns:p14="http://schemas.microsoft.com/office/powerpoint/2010/main" val="196667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DD9AB-CA4F-42C3-82BA-9D1DB14D6EEA}"/>
              </a:ext>
            </a:extLst>
          </p:cNvPr>
          <p:cNvSpPr>
            <a:spLocks noGrp="1"/>
          </p:cNvSpPr>
          <p:nvPr>
            <p:ph type="title"/>
          </p:nvPr>
        </p:nvSpPr>
        <p:spPr>
          <a:xfrm>
            <a:off x="0" y="0"/>
            <a:ext cx="12191998" cy="975701"/>
          </a:xfrm>
        </p:spPr>
        <p:txBody>
          <a:bodyPr/>
          <a:lstStyle/>
          <a:p>
            <a:pPr lvl="0"/>
            <a:r>
              <a:rPr lang="en-US" dirty="0"/>
              <a:t>TEMPO Commissioning</a:t>
            </a:r>
          </a:p>
        </p:txBody>
      </p:sp>
      <p:grpSp>
        <p:nvGrpSpPr>
          <p:cNvPr id="8" name="Group 7">
            <a:extLst>
              <a:ext uri="{FF2B5EF4-FFF2-40B4-BE49-F238E27FC236}">
                <a16:creationId xmlns:a16="http://schemas.microsoft.com/office/drawing/2014/main" id="{470C5BDA-41DA-5A82-444E-4D8EF525DAFC}"/>
              </a:ext>
            </a:extLst>
          </p:cNvPr>
          <p:cNvGrpSpPr/>
          <p:nvPr/>
        </p:nvGrpSpPr>
        <p:grpSpPr>
          <a:xfrm>
            <a:off x="38715" y="4359303"/>
            <a:ext cx="12114568" cy="2531829"/>
            <a:chOff x="15391" y="3912560"/>
            <a:chExt cx="12114568" cy="2531829"/>
          </a:xfrm>
        </p:grpSpPr>
        <p:sp>
          <p:nvSpPr>
            <p:cNvPr id="39" name="TextBox 38">
              <a:extLst>
                <a:ext uri="{FF2B5EF4-FFF2-40B4-BE49-F238E27FC236}">
                  <a16:creationId xmlns:a16="http://schemas.microsoft.com/office/drawing/2014/main" id="{43ABDDF3-1D1F-4642-A2EA-D0830112B5F4}"/>
                </a:ext>
              </a:extLst>
            </p:cNvPr>
            <p:cNvSpPr txBox="1"/>
            <p:nvPr/>
          </p:nvSpPr>
          <p:spPr>
            <a:xfrm rot="19200000">
              <a:off x="15391" y="4299037"/>
              <a:ext cx="1077539"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Launch</a:t>
              </a:r>
            </a:p>
          </p:txBody>
        </p:sp>
        <p:sp>
          <p:nvSpPr>
            <p:cNvPr id="40" name="TextBox 39">
              <a:extLst>
                <a:ext uri="{FF2B5EF4-FFF2-40B4-BE49-F238E27FC236}">
                  <a16:creationId xmlns:a16="http://schemas.microsoft.com/office/drawing/2014/main" id="{6C4257BE-453F-4A5A-BBD2-5489285280E2}"/>
                </a:ext>
              </a:extLst>
            </p:cNvPr>
            <p:cNvSpPr txBox="1"/>
            <p:nvPr/>
          </p:nvSpPr>
          <p:spPr>
            <a:xfrm rot="19200000">
              <a:off x="2105082" y="3912560"/>
              <a:ext cx="1410514"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TEMPO</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Power On</a:t>
              </a:r>
            </a:p>
          </p:txBody>
        </p:sp>
        <p:sp>
          <p:nvSpPr>
            <p:cNvPr id="42" name="TextBox 41">
              <a:extLst>
                <a:ext uri="{FF2B5EF4-FFF2-40B4-BE49-F238E27FC236}">
                  <a16:creationId xmlns:a16="http://schemas.microsoft.com/office/drawing/2014/main" id="{CB7ACD97-E063-4AAA-973C-92933BA7DC8F}"/>
                </a:ext>
              </a:extLst>
            </p:cNvPr>
            <p:cNvSpPr txBox="1"/>
            <p:nvPr/>
          </p:nvSpPr>
          <p:spPr>
            <a:xfrm rot="19200000">
              <a:off x="5265496" y="4189862"/>
              <a:ext cx="1392945"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First Light</a:t>
              </a:r>
            </a:p>
          </p:txBody>
        </p:sp>
        <p:grpSp>
          <p:nvGrpSpPr>
            <p:cNvPr id="7" name="Group 6">
              <a:extLst>
                <a:ext uri="{FF2B5EF4-FFF2-40B4-BE49-F238E27FC236}">
                  <a16:creationId xmlns:a16="http://schemas.microsoft.com/office/drawing/2014/main" id="{551EDE38-5B96-170F-C139-12F646909253}"/>
                </a:ext>
              </a:extLst>
            </p:cNvPr>
            <p:cNvGrpSpPr/>
            <p:nvPr/>
          </p:nvGrpSpPr>
          <p:grpSpPr>
            <a:xfrm>
              <a:off x="147220" y="4413320"/>
              <a:ext cx="11982739" cy="2031069"/>
              <a:chOff x="147220" y="4413320"/>
              <a:chExt cx="11982739" cy="2031069"/>
            </a:xfrm>
          </p:grpSpPr>
          <p:sp>
            <p:nvSpPr>
              <p:cNvPr id="32" name="Rectangle 31">
                <a:extLst>
                  <a:ext uri="{FF2B5EF4-FFF2-40B4-BE49-F238E27FC236}">
                    <a16:creationId xmlns:a16="http://schemas.microsoft.com/office/drawing/2014/main" id="{5D7F8B68-F4F9-4452-85AA-2338261403B6}"/>
                  </a:ext>
                </a:extLst>
              </p:cNvPr>
              <p:cNvSpPr/>
              <p:nvPr/>
            </p:nvSpPr>
            <p:spPr>
              <a:xfrm>
                <a:off x="2341378" y="5546290"/>
                <a:ext cx="8156844" cy="320040"/>
              </a:xfrm>
              <a:prstGeom prst="rect">
                <a:avLst/>
              </a:prstGeom>
              <a:solidFill>
                <a:srgbClr val="ADBB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a:ea typeface="+mn-ea"/>
                    <a:cs typeface="+mn-cs"/>
                    <a:sym typeface="Arial"/>
                  </a:rPr>
                  <a:t>                                         TEMPO Commissioning</a:t>
                </a:r>
              </a:p>
            </p:txBody>
          </p:sp>
          <p:sp>
            <p:nvSpPr>
              <p:cNvPr id="33" name="Rectangle 32">
                <a:extLst>
                  <a:ext uri="{FF2B5EF4-FFF2-40B4-BE49-F238E27FC236}">
                    <a16:creationId xmlns:a16="http://schemas.microsoft.com/office/drawing/2014/main" id="{12A7A316-1D8A-4C86-8503-48EF52190D6D}"/>
                  </a:ext>
                </a:extLst>
              </p:cNvPr>
              <p:cNvSpPr/>
              <p:nvPr/>
            </p:nvSpPr>
            <p:spPr>
              <a:xfrm>
                <a:off x="209723" y="5544089"/>
                <a:ext cx="2133336" cy="64008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S/C Activity</a:t>
                </a:r>
                <a:b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b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(TEMPO Off)</a:t>
                </a:r>
              </a:p>
            </p:txBody>
          </p:sp>
          <p:sp>
            <p:nvSpPr>
              <p:cNvPr id="34" name="Rectangle 33">
                <a:extLst>
                  <a:ext uri="{FF2B5EF4-FFF2-40B4-BE49-F238E27FC236}">
                    <a16:creationId xmlns:a16="http://schemas.microsoft.com/office/drawing/2014/main" id="{6B5C7389-8A5F-4885-BBD8-EFA0C9095415}"/>
                  </a:ext>
                </a:extLst>
              </p:cNvPr>
              <p:cNvSpPr/>
              <p:nvPr/>
            </p:nvSpPr>
            <p:spPr>
              <a:xfrm>
                <a:off x="2343393" y="5862755"/>
                <a:ext cx="3813048" cy="320040"/>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a:ea typeface="+mn-ea"/>
                    <a:cs typeface="+mn-cs"/>
                    <a:sym typeface="Arial"/>
                  </a:rPr>
                  <a:t>Activation</a:t>
                </a:r>
              </a:p>
            </p:txBody>
          </p:sp>
          <p:cxnSp>
            <p:nvCxnSpPr>
              <p:cNvPr id="35" name="Straight Connector 34">
                <a:extLst>
                  <a:ext uri="{FF2B5EF4-FFF2-40B4-BE49-F238E27FC236}">
                    <a16:creationId xmlns:a16="http://schemas.microsoft.com/office/drawing/2014/main" id="{F0093BEB-AFE6-49BE-B2D3-C475AB3CD867}"/>
                  </a:ext>
                </a:extLst>
              </p:cNvPr>
              <p:cNvCxnSpPr>
                <a:cxnSpLocks/>
              </p:cNvCxnSpPr>
              <p:nvPr/>
            </p:nvCxnSpPr>
            <p:spPr>
              <a:xfrm>
                <a:off x="2341378" y="4917486"/>
                <a:ext cx="0" cy="1274329"/>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740F2C0C-3A3F-42BC-9E48-8270D981BBC2}"/>
                  </a:ext>
                </a:extLst>
              </p:cNvPr>
              <p:cNvSpPr/>
              <p:nvPr/>
            </p:nvSpPr>
            <p:spPr>
              <a:xfrm>
                <a:off x="209722" y="5269769"/>
                <a:ext cx="5881639" cy="274320"/>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a:ea typeface="+mn-ea"/>
                    <a:cs typeface="+mn-cs"/>
                    <a:sym typeface="Arial"/>
                  </a:rPr>
                  <a:t>        Outgassing</a:t>
                </a:r>
              </a:p>
            </p:txBody>
          </p:sp>
          <p:sp>
            <p:nvSpPr>
              <p:cNvPr id="37" name="Rectangle 36">
                <a:extLst>
                  <a:ext uri="{FF2B5EF4-FFF2-40B4-BE49-F238E27FC236}">
                    <a16:creationId xmlns:a16="http://schemas.microsoft.com/office/drawing/2014/main" id="{B39B526D-F65E-45ED-8671-182FC7E5F085}"/>
                  </a:ext>
                </a:extLst>
              </p:cNvPr>
              <p:cNvSpPr/>
              <p:nvPr/>
            </p:nvSpPr>
            <p:spPr>
              <a:xfrm>
                <a:off x="6149207" y="5861821"/>
                <a:ext cx="4333570" cy="32004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Instrument Characterization and Analysis</a:t>
                </a:r>
              </a:p>
            </p:txBody>
          </p:sp>
          <p:cxnSp>
            <p:nvCxnSpPr>
              <p:cNvPr id="38" name="Straight Connector 37">
                <a:extLst>
                  <a:ext uri="{FF2B5EF4-FFF2-40B4-BE49-F238E27FC236}">
                    <a16:creationId xmlns:a16="http://schemas.microsoft.com/office/drawing/2014/main" id="{D3D66BC0-FC2C-479E-9C3D-5C224688C0A8}"/>
                  </a:ext>
                </a:extLst>
              </p:cNvPr>
              <p:cNvCxnSpPr>
                <a:cxnSpLocks/>
              </p:cNvCxnSpPr>
              <p:nvPr/>
            </p:nvCxnSpPr>
            <p:spPr>
              <a:xfrm flipH="1">
                <a:off x="209723" y="4901194"/>
                <a:ext cx="8018" cy="1280667"/>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37ABBFC-A812-4706-8A33-42D0A502B9DF}"/>
                  </a:ext>
                </a:extLst>
              </p:cNvPr>
              <p:cNvCxnSpPr>
                <a:cxnSpLocks/>
              </p:cNvCxnSpPr>
              <p:nvPr/>
            </p:nvCxnSpPr>
            <p:spPr>
              <a:xfrm flipH="1">
                <a:off x="6096000" y="4901194"/>
                <a:ext cx="6014"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3" name="Arrow: Right 42">
                <a:extLst>
                  <a:ext uri="{FF2B5EF4-FFF2-40B4-BE49-F238E27FC236}">
                    <a16:creationId xmlns:a16="http://schemas.microsoft.com/office/drawing/2014/main" id="{49E7A36E-678D-473B-AF0A-7CFC3469F6D1}"/>
                  </a:ext>
                </a:extLst>
              </p:cNvPr>
              <p:cNvSpPr/>
              <p:nvPr/>
            </p:nvSpPr>
            <p:spPr>
              <a:xfrm>
                <a:off x="10481632" y="5279252"/>
                <a:ext cx="1648327" cy="1165137"/>
              </a:xfrm>
              <a:prstGeom prst="rightArrow">
                <a:avLst>
                  <a:gd name="adj1" fmla="val 54761"/>
                  <a:gd name="adj2" fmla="val 48734"/>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endParaRPr>
              </a:p>
            </p:txBody>
          </p:sp>
          <p:cxnSp>
            <p:nvCxnSpPr>
              <p:cNvPr id="44" name="Straight Connector 43">
                <a:extLst>
                  <a:ext uri="{FF2B5EF4-FFF2-40B4-BE49-F238E27FC236}">
                    <a16:creationId xmlns:a16="http://schemas.microsoft.com/office/drawing/2014/main" id="{B65202F6-29C9-4CDF-A546-913C43DF88BC}"/>
                  </a:ext>
                </a:extLst>
              </p:cNvPr>
              <p:cNvCxnSpPr>
                <a:cxnSpLocks/>
              </p:cNvCxnSpPr>
              <p:nvPr/>
            </p:nvCxnSpPr>
            <p:spPr>
              <a:xfrm flipH="1">
                <a:off x="10485565" y="4901196"/>
                <a:ext cx="8018" cy="1280665"/>
              </a:xfrm>
              <a:prstGeom prst="line">
                <a:avLst/>
              </a:prstGeom>
              <a:ln w="19050"/>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99EEBFA7-5D82-48FD-ACE7-C8BBBACB0F28}"/>
                  </a:ext>
                </a:extLst>
              </p:cNvPr>
              <p:cNvSpPr txBox="1"/>
              <p:nvPr/>
            </p:nvSpPr>
            <p:spPr>
              <a:xfrm rot="19200000">
                <a:off x="10307114" y="4413320"/>
                <a:ext cx="817853"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a:sym typeface="Arial"/>
                  </a:rPr>
                  <a:t>PLAR</a:t>
                </a:r>
              </a:p>
            </p:txBody>
          </p:sp>
          <p:sp>
            <p:nvSpPr>
              <p:cNvPr id="46" name="Rectangle 45">
                <a:extLst>
                  <a:ext uri="{FF2B5EF4-FFF2-40B4-BE49-F238E27FC236}">
                    <a16:creationId xmlns:a16="http://schemas.microsoft.com/office/drawing/2014/main" id="{142B41FA-AB79-4998-9873-FFBC59F3FFF8}"/>
                  </a:ext>
                </a:extLst>
              </p:cNvPr>
              <p:cNvSpPr/>
              <p:nvPr/>
            </p:nvSpPr>
            <p:spPr>
              <a:xfrm>
                <a:off x="10487816" y="5546290"/>
                <a:ext cx="1232953" cy="6285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rPr>
                  <a:t>Nominal Operations</a:t>
                </a:r>
              </a:p>
            </p:txBody>
          </p:sp>
          <p:sp>
            <p:nvSpPr>
              <p:cNvPr id="47" name="TextBox 46">
                <a:extLst>
                  <a:ext uri="{FF2B5EF4-FFF2-40B4-BE49-F238E27FC236}">
                    <a16:creationId xmlns:a16="http://schemas.microsoft.com/office/drawing/2014/main" id="{20B5D773-9874-45F0-959E-55F1286544A7}"/>
                  </a:ext>
                </a:extLst>
              </p:cNvPr>
              <p:cNvSpPr txBox="1"/>
              <p:nvPr/>
            </p:nvSpPr>
            <p:spPr>
              <a:xfrm>
                <a:off x="2352626" y="4912558"/>
                <a:ext cx="2522870"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9646">
                        <a:lumMod val="75000"/>
                      </a:srgbClr>
                    </a:solidFill>
                    <a:effectLst/>
                    <a:uLnTx/>
                    <a:uFillTx/>
                    <a:latin typeface="Calibri"/>
                    <a:ea typeface="+mn-ea"/>
                    <a:cs typeface="Arial"/>
                    <a:sym typeface="Arial"/>
                  </a:rPr>
                  <a:t>L+61 days (6/7/23)</a:t>
                </a:r>
              </a:p>
            </p:txBody>
          </p:sp>
          <p:sp>
            <p:nvSpPr>
              <p:cNvPr id="48" name="TextBox 47">
                <a:extLst>
                  <a:ext uri="{FF2B5EF4-FFF2-40B4-BE49-F238E27FC236}">
                    <a16:creationId xmlns:a16="http://schemas.microsoft.com/office/drawing/2014/main" id="{91A6D8B7-AC3C-4912-A777-4011EB1DEA8F}"/>
                  </a:ext>
                </a:extLst>
              </p:cNvPr>
              <p:cNvSpPr txBox="1"/>
              <p:nvPr/>
            </p:nvSpPr>
            <p:spPr>
              <a:xfrm>
                <a:off x="6104735" y="4901194"/>
                <a:ext cx="3358035"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9646">
                        <a:lumMod val="75000"/>
                      </a:srgbClr>
                    </a:solidFill>
                    <a:effectLst/>
                    <a:uLnTx/>
                    <a:uFillTx/>
                    <a:latin typeface="Calibri"/>
                    <a:ea typeface="+mn-ea"/>
                    <a:cs typeface="Arial"/>
                    <a:sym typeface="Arial"/>
                  </a:rPr>
                  <a:t>L+115 days (7/31-8/2/23)</a:t>
                </a:r>
              </a:p>
            </p:txBody>
          </p:sp>
          <p:sp>
            <p:nvSpPr>
              <p:cNvPr id="49" name="TextBox 48">
                <a:extLst>
                  <a:ext uri="{FF2B5EF4-FFF2-40B4-BE49-F238E27FC236}">
                    <a16:creationId xmlns:a16="http://schemas.microsoft.com/office/drawing/2014/main" id="{C35AD370-CD2B-44FA-890F-A75EA2E9D83E}"/>
                  </a:ext>
                </a:extLst>
              </p:cNvPr>
              <p:cNvSpPr txBox="1"/>
              <p:nvPr/>
            </p:nvSpPr>
            <p:spPr>
              <a:xfrm>
                <a:off x="10418003" y="4790770"/>
                <a:ext cx="1564274" cy="830997"/>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9646">
                        <a:lumMod val="75000"/>
                      </a:srgbClr>
                    </a:solidFill>
                    <a:effectLst/>
                    <a:uLnTx/>
                    <a:uFillTx/>
                    <a:latin typeface="Calibri"/>
                    <a:ea typeface="+mn-ea"/>
                    <a:cs typeface="Arial"/>
                    <a:sym typeface="Arial"/>
                  </a:rPr>
                  <a:t>L+194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9646">
                        <a:lumMod val="75000"/>
                      </a:srgbClr>
                    </a:solidFill>
                    <a:effectLst/>
                    <a:uLnTx/>
                    <a:uFillTx/>
                    <a:latin typeface="Calibri"/>
                    <a:ea typeface="+mn-ea"/>
                    <a:cs typeface="Arial"/>
                    <a:sym typeface="Arial"/>
                  </a:rPr>
                  <a:t>(10/19/23)</a:t>
                </a:r>
              </a:p>
            </p:txBody>
          </p:sp>
          <p:sp>
            <p:nvSpPr>
              <p:cNvPr id="50" name="TextBox 49">
                <a:extLst>
                  <a:ext uri="{FF2B5EF4-FFF2-40B4-BE49-F238E27FC236}">
                    <a16:creationId xmlns:a16="http://schemas.microsoft.com/office/drawing/2014/main" id="{8C4AB5C4-3F1A-4792-80FB-20B6150C99EF}"/>
                  </a:ext>
                </a:extLst>
              </p:cNvPr>
              <p:cNvSpPr txBox="1"/>
              <p:nvPr/>
            </p:nvSpPr>
            <p:spPr>
              <a:xfrm>
                <a:off x="147220" y="4913346"/>
                <a:ext cx="1737976" cy="46166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9646">
                        <a:lumMod val="75000"/>
                      </a:srgbClr>
                    </a:solidFill>
                    <a:effectLst/>
                    <a:uLnTx/>
                    <a:uFillTx/>
                    <a:latin typeface="Calibri"/>
                    <a:ea typeface="+mn-ea"/>
                    <a:cs typeface="Arial"/>
                    <a:sym typeface="Arial"/>
                  </a:rPr>
                  <a:t>L+0 (4/7/23)</a:t>
                </a:r>
              </a:p>
            </p:txBody>
          </p:sp>
          <p:grpSp>
            <p:nvGrpSpPr>
              <p:cNvPr id="51" name="Group 50">
                <a:extLst>
                  <a:ext uri="{FF2B5EF4-FFF2-40B4-BE49-F238E27FC236}">
                    <a16:creationId xmlns:a16="http://schemas.microsoft.com/office/drawing/2014/main" id="{CB0E63E5-D22A-4E82-B3A8-3D164AF473CA}"/>
                  </a:ext>
                </a:extLst>
              </p:cNvPr>
              <p:cNvGrpSpPr/>
              <p:nvPr/>
            </p:nvGrpSpPr>
            <p:grpSpPr>
              <a:xfrm rot="410590">
                <a:off x="1633962" y="5176961"/>
                <a:ext cx="516582" cy="1125414"/>
                <a:chOff x="2493544" y="2879498"/>
                <a:chExt cx="499312" cy="649706"/>
              </a:xfrm>
            </p:grpSpPr>
            <p:sp>
              <p:nvSpPr>
                <p:cNvPr id="52" name="Parallelogram 51">
                  <a:extLst>
                    <a:ext uri="{FF2B5EF4-FFF2-40B4-BE49-F238E27FC236}">
                      <a16:creationId xmlns:a16="http://schemas.microsoft.com/office/drawing/2014/main" id="{253055D1-7D21-4C9F-8D2B-7D0409BF526B}"/>
                    </a:ext>
                  </a:extLst>
                </p:cNvPr>
                <p:cNvSpPr/>
                <p:nvPr/>
              </p:nvSpPr>
              <p:spPr>
                <a:xfrm>
                  <a:off x="2493544" y="2879498"/>
                  <a:ext cx="499311" cy="649706"/>
                </a:xfrm>
                <a:prstGeom prst="parallelogram">
                  <a:avLst>
                    <a:gd name="adj" fmla="val 4758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prstClr val="black"/>
                      </a:solidFill>
                    </a:ln>
                    <a:solidFill>
                      <a:sysClr val="windowText" lastClr="000000"/>
                    </a:solidFill>
                    <a:effectLst/>
                    <a:uLnTx/>
                    <a:uFillTx/>
                    <a:latin typeface="Calibri"/>
                    <a:ea typeface="+mn-ea"/>
                    <a:cs typeface="+mn-cs"/>
                    <a:sym typeface="Arial"/>
                  </a:endParaRPr>
                </a:p>
              </p:txBody>
            </p:sp>
            <p:cxnSp>
              <p:nvCxnSpPr>
                <p:cNvPr id="53" name="Straight Connector 52">
                  <a:extLst>
                    <a:ext uri="{FF2B5EF4-FFF2-40B4-BE49-F238E27FC236}">
                      <a16:creationId xmlns:a16="http://schemas.microsoft.com/office/drawing/2014/main" id="{DC647DA6-8602-464C-86D8-E0F633AC22E6}"/>
                    </a:ext>
                  </a:extLst>
                </p:cNvPr>
                <p:cNvCxnSpPr>
                  <a:stCxn id="52" idx="0"/>
                </p:cNvCxnSpPr>
                <p:nvPr/>
              </p:nvCxnSpPr>
              <p:spPr>
                <a:xfrm flipH="1">
                  <a:off x="2493544" y="2879498"/>
                  <a:ext cx="249656" cy="649706"/>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325A7F2E-2341-4E5D-97A4-AB79D670CC6C}"/>
                    </a:ext>
                  </a:extLst>
                </p:cNvPr>
                <p:cNvCxnSpPr/>
                <p:nvPr/>
              </p:nvCxnSpPr>
              <p:spPr>
                <a:xfrm flipH="1">
                  <a:off x="2743200" y="2879498"/>
                  <a:ext cx="249656" cy="649706"/>
                </a:xfrm>
                <a:prstGeom prst="line">
                  <a:avLst/>
                </a:prstGeom>
              </p:spPr>
              <p:style>
                <a:lnRef idx="1">
                  <a:schemeClr val="dk1"/>
                </a:lnRef>
                <a:fillRef idx="0">
                  <a:schemeClr val="dk1"/>
                </a:fillRef>
                <a:effectRef idx="0">
                  <a:schemeClr val="dk1"/>
                </a:effectRef>
                <a:fontRef idx="minor">
                  <a:schemeClr val="tx1"/>
                </a:fontRef>
              </p:style>
            </p:cxnSp>
          </p:grpSp>
        </p:grpSp>
      </p:grpSp>
      <p:sp>
        <p:nvSpPr>
          <p:cNvPr id="4" name="Google Shape;406;p11">
            <a:extLst>
              <a:ext uri="{FF2B5EF4-FFF2-40B4-BE49-F238E27FC236}">
                <a16:creationId xmlns:a16="http://schemas.microsoft.com/office/drawing/2014/main" id="{C8C46B9B-61F3-E730-2D65-62618FE8727F}"/>
              </a:ext>
            </a:extLst>
          </p:cNvPr>
          <p:cNvSpPr txBox="1"/>
          <p:nvPr/>
        </p:nvSpPr>
        <p:spPr>
          <a:xfrm>
            <a:off x="-20620" y="1013131"/>
            <a:ext cx="12191998" cy="3359854"/>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lang="en-US" sz="2400" b="1" kern="0" dirty="0">
                <a:solidFill>
                  <a:srgbClr val="013589"/>
                </a:solidFill>
                <a:latin typeface="Calibri"/>
                <a:cs typeface="Arial"/>
                <a:sym typeface="Helvetica Neue"/>
              </a:rPr>
              <a:t>TEMPO commissioning: SAO + </a:t>
            </a:r>
            <a:r>
              <a:rPr lang="en-US" sz="2400" b="1" kern="0" dirty="0" err="1">
                <a:solidFill>
                  <a:srgbClr val="013589"/>
                </a:solidFill>
                <a:latin typeface="Calibri"/>
                <a:cs typeface="Arial"/>
                <a:sym typeface="Helvetica Neue"/>
              </a:rPr>
              <a:t>LaRC</a:t>
            </a:r>
            <a:r>
              <a:rPr lang="en-US" sz="2400" b="1" kern="0" dirty="0">
                <a:solidFill>
                  <a:srgbClr val="013589"/>
                </a:solidFill>
                <a:latin typeface="Calibri"/>
                <a:cs typeface="Arial"/>
                <a:sym typeface="Helvetica Neue"/>
              </a:rPr>
              <a:t> + Intelsat + Maxar + Ball + </a:t>
            </a:r>
            <a:r>
              <a:rPr lang="en-US" sz="2400" b="1" kern="0" dirty="0" err="1">
                <a:solidFill>
                  <a:srgbClr val="013589"/>
                </a:solidFill>
                <a:latin typeface="Calibri"/>
                <a:cs typeface="Arial"/>
                <a:sym typeface="Helvetica Neue"/>
              </a:rPr>
              <a:t>Carr</a:t>
            </a:r>
            <a:r>
              <a:rPr lang="en-US" sz="2400" b="1" kern="0" dirty="0">
                <a:solidFill>
                  <a:srgbClr val="013589"/>
                </a:solidFill>
                <a:latin typeface="Calibri"/>
                <a:cs typeface="Arial"/>
                <a:sym typeface="Helvetica Neue"/>
              </a:rPr>
              <a:t> Astronautics</a:t>
            </a:r>
          </a:p>
          <a:p>
            <a:pPr marL="800100" lvl="1" indent="-342900">
              <a:buSzPts val="1800"/>
              <a:buFont typeface="Wingdings" pitchFamily="2" charset="2"/>
              <a:buChar char="ü"/>
              <a:defRPr/>
            </a:pPr>
            <a:r>
              <a:rPr kumimoji="0" lang="en-US" sz="2200" b="1" i="0" u="none" strike="noStrike" kern="0" cap="none" spc="0" normalizeH="0" baseline="0" noProof="0" dirty="0">
                <a:ln>
                  <a:noFill/>
                </a:ln>
                <a:solidFill>
                  <a:srgbClr val="00B0F0"/>
                </a:solidFill>
                <a:effectLst/>
                <a:uLnTx/>
                <a:uFillTx/>
                <a:latin typeface="Calibri"/>
                <a:ea typeface="Helvetica Neue"/>
                <a:cs typeface="Helvetica Neue"/>
                <a:sym typeface="Helvetica Neue"/>
              </a:rPr>
              <a:t>TEMPO power on 6/7 </a:t>
            </a:r>
          </a:p>
          <a:p>
            <a:pPr marL="800100" lvl="1" indent="-342900">
              <a:buSzPts val="1800"/>
              <a:buFont typeface="Wingdings" pitchFamily="2" charset="2"/>
              <a:buChar char="ü"/>
              <a:defRPr/>
            </a:pPr>
            <a:r>
              <a:rPr lang="en-US" sz="2200" b="1" kern="0" dirty="0">
                <a:solidFill>
                  <a:srgbClr val="00B0F0"/>
                </a:solidFill>
                <a:latin typeface="Calibri"/>
                <a:ea typeface="Helvetica Neue"/>
                <a:cs typeface="Helvetica Neue"/>
                <a:sym typeface="Helvetica Neue"/>
              </a:rPr>
              <a:t>Dry out (6/9-7/9) and cool down (7/10-7/12) </a:t>
            </a:r>
          </a:p>
          <a:p>
            <a:pPr marL="800100" lvl="1" indent="-342900">
              <a:buSzPts val="1800"/>
              <a:buFont typeface="Wingdings" pitchFamily="2" charset="2"/>
              <a:buChar char="ü"/>
              <a:defRPr/>
            </a:pPr>
            <a:r>
              <a:rPr lang="en-US" sz="2200" b="1" kern="0" dirty="0">
                <a:solidFill>
                  <a:srgbClr val="00B0F0"/>
                </a:solidFill>
                <a:latin typeface="Calibri"/>
                <a:ea typeface="Helvetica Neue"/>
                <a:cs typeface="Helvetica Neue"/>
                <a:sym typeface="Helvetica Neue"/>
              </a:rPr>
              <a:t>First light (7/31-8/2): working/reference diffuser solar &amp; Earth imaging</a:t>
            </a:r>
          </a:p>
          <a:p>
            <a:pPr marL="800100" lvl="1" indent="-342900">
              <a:buSzPts val="1800"/>
              <a:buFont typeface="Wingdings" pitchFamily="2" charset="2"/>
              <a:buChar char="ü"/>
              <a:defRPr/>
            </a:pPr>
            <a:r>
              <a:rPr kumimoji="0" lang="en-US" sz="2200" b="1" i="0" u="none" strike="noStrike" kern="0" cap="none" spc="0" normalizeH="0" baseline="0" noProof="0" dirty="0">
                <a:ln>
                  <a:noFill/>
                </a:ln>
                <a:solidFill>
                  <a:srgbClr val="00B0F0"/>
                </a:solidFill>
                <a:effectLst/>
                <a:uLnTx/>
                <a:uFillTx/>
                <a:latin typeface="Calibri"/>
                <a:ea typeface="Helvetica Neue"/>
                <a:cs typeface="Helvetica Neue"/>
                <a:sym typeface="Helvetica Neue"/>
              </a:rPr>
              <a:t>Instrument </a:t>
            </a:r>
            <a:r>
              <a:rPr lang="en-US" sz="2200" b="1" kern="0" dirty="0">
                <a:solidFill>
                  <a:srgbClr val="00B0F0"/>
                </a:solidFill>
                <a:latin typeface="Calibri"/>
                <a:ea typeface="Helvetica Neue"/>
                <a:cs typeface="Helvetica Neue"/>
                <a:sym typeface="Helvetica Neue"/>
              </a:rPr>
              <a:t>C</a:t>
            </a:r>
            <a:r>
              <a:rPr kumimoji="0" lang="en-US" sz="2200" b="1" i="0" u="none" strike="noStrike" kern="0" cap="none" spc="0" normalizeH="0" baseline="0" noProof="0" dirty="0" err="1">
                <a:ln>
                  <a:noFill/>
                </a:ln>
                <a:solidFill>
                  <a:srgbClr val="00B0F0"/>
                </a:solidFill>
                <a:effectLst/>
                <a:uLnTx/>
                <a:uFillTx/>
                <a:latin typeface="Calibri"/>
                <a:ea typeface="Helvetica Neue"/>
                <a:cs typeface="Helvetica Neue"/>
                <a:sym typeface="Helvetica Neue"/>
              </a:rPr>
              <a:t>haracterization</a:t>
            </a:r>
            <a:r>
              <a:rPr kumimoji="0" lang="en-US" sz="2200" b="1" i="0" u="none" strike="noStrike" kern="0" cap="none" spc="0" normalizeH="0" baseline="0" noProof="0" dirty="0">
                <a:ln>
                  <a:noFill/>
                </a:ln>
                <a:solidFill>
                  <a:srgbClr val="00B0F0"/>
                </a:solidFill>
                <a:effectLst/>
                <a:uLnTx/>
                <a:uFillTx/>
                <a:latin typeface="Calibri"/>
                <a:ea typeface="Helvetica Neue"/>
                <a:cs typeface="Helvetica Neue"/>
                <a:sym typeface="Helvetica Neue"/>
              </a:rPr>
              <a:t> and Analysis (ICA) activities</a:t>
            </a:r>
          </a:p>
          <a:p>
            <a:pPr marL="800100" lvl="1" indent="-342900">
              <a:buSzPts val="1800"/>
              <a:buFont typeface="Wingdings" pitchFamily="2" charset="2"/>
              <a:buChar char="ü"/>
              <a:defRPr/>
            </a:pPr>
            <a:r>
              <a:rPr kumimoji="0" lang="en-US" sz="2200" b="1" i="0" u="none" strike="noStrike" kern="0" cap="none" spc="0" normalizeH="0" baseline="0" noProof="0" dirty="0">
                <a:ln>
                  <a:noFill/>
                </a:ln>
                <a:solidFill>
                  <a:srgbClr val="00B0F0"/>
                </a:solidFill>
                <a:effectLst/>
                <a:uLnTx/>
                <a:uFillTx/>
                <a:latin typeface="Calibri"/>
                <a:ea typeface="Helvetica Neue"/>
                <a:cs typeface="Helvetica Neue"/>
                <a:sym typeface="Helvetica Neue"/>
              </a:rPr>
              <a:t>Coordinate with AGES+ campaigns in Aug. and Coastal Texas Air Quality Field Campaign in Sep. (no Earth imaging for only 6 days, special observations over LA and Texas)</a:t>
            </a:r>
          </a:p>
          <a:p>
            <a:pPr marL="285750" indent="-285750">
              <a:spcBef>
                <a:spcPts val="450"/>
              </a:spcBef>
              <a:buSzPts val="1800"/>
              <a:buFont typeface="Wingdings" panose="05000000000000000000" pitchFamily="2" charset="2"/>
              <a:buChar char="Ø"/>
              <a:defRPr/>
            </a:pPr>
            <a:r>
              <a:rPr lang="en-US" sz="2400" b="1" kern="0" dirty="0">
                <a:solidFill>
                  <a:srgbClr val="013589"/>
                </a:solidFill>
                <a:latin typeface="Calibri"/>
                <a:cs typeface="Arial"/>
                <a:sym typeface="Helvetica Neue"/>
              </a:rPr>
              <a:t>Nominal operation: started on 10/19 after successfully passing the Post Launch Acceptance Review (PLAR) on 10/18-19</a:t>
            </a:r>
          </a:p>
        </p:txBody>
      </p:sp>
      <p:sp>
        <p:nvSpPr>
          <p:cNvPr id="2" name="TextBox 1">
            <a:extLst>
              <a:ext uri="{FF2B5EF4-FFF2-40B4-BE49-F238E27FC236}">
                <a16:creationId xmlns:a16="http://schemas.microsoft.com/office/drawing/2014/main" id="{DBF192C9-2918-BADD-6861-25177BC03AE2}"/>
              </a:ext>
            </a:extLst>
          </p:cNvPr>
          <p:cNvSpPr txBox="1"/>
          <p:nvPr/>
        </p:nvSpPr>
        <p:spPr>
          <a:xfrm>
            <a:off x="8537832" y="1554892"/>
            <a:ext cx="3479800" cy="461665"/>
          </a:xfrm>
          <a:prstGeom prst="rect">
            <a:avLst/>
          </a:prstGeom>
          <a:noFill/>
        </p:spPr>
        <p:txBody>
          <a:bodyPr wrap="square" rtlCol="0">
            <a:spAutoFit/>
          </a:bodyPr>
          <a:lstStyle/>
          <a:p>
            <a:pPr algn="ctr"/>
            <a:r>
              <a:rPr lang="en-US" sz="2400" b="1" dirty="0">
                <a:solidFill>
                  <a:srgbClr val="00B050"/>
                </a:solidFill>
              </a:rPr>
              <a:t>A13F-02, Suleiman et al.</a:t>
            </a:r>
          </a:p>
        </p:txBody>
      </p:sp>
      <p:sp>
        <p:nvSpPr>
          <p:cNvPr id="5" name="Slide Number Placeholder 4">
            <a:extLst>
              <a:ext uri="{FF2B5EF4-FFF2-40B4-BE49-F238E27FC236}">
                <a16:creationId xmlns:a16="http://schemas.microsoft.com/office/drawing/2014/main" id="{1FAF5193-1B0E-A820-382B-8F72F5BBF15D}"/>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08872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CD542C-BEC2-4DF3-BFD0-835DD07644B4}"/>
              </a:ext>
            </a:extLst>
          </p:cNvPr>
          <p:cNvSpPr>
            <a:spLocks noGrp="1"/>
          </p:cNvSpPr>
          <p:nvPr>
            <p:ph type="title"/>
          </p:nvPr>
        </p:nvSpPr>
        <p:spPr>
          <a:xfrm>
            <a:off x="0" y="0"/>
            <a:ext cx="12191999" cy="975701"/>
          </a:xfrm>
        </p:spPr>
        <p:txBody>
          <a:bodyPr/>
          <a:lstStyle/>
          <a:p>
            <a:r>
              <a:rPr lang="en-US" dirty="0"/>
              <a:t>Plan for Nominal Operation &amp; Public Release</a:t>
            </a:r>
          </a:p>
        </p:txBody>
      </p:sp>
      <p:sp>
        <p:nvSpPr>
          <p:cNvPr id="5" name="Slide Number Placeholder 4">
            <a:extLst>
              <a:ext uri="{FF2B5EF4-FFF2-40B4-BE49-F238E27FC236}">
                <a16:creationId xmlns:a16="http://schemas.microsoft.com/office/drawing/2014/main" id="{ABFD2C0B-9635-4F28-A1FA-26B0A4A65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7" name="Content Placeholder 4">
            <a:extLst>
              <a:ext uri="{FF2B5EF4-FFF2-40B4-BE49-F238E27FC236}">
                <a16:creationId xmlns:a16="http://schemas.microsoft.com/office/drawing/2014/main" id="{D5D63F88-57FD-4E1B-781A-62544B11661A}"/>
              </a:ext>
            </a:extLst>
          </p:cNvPr>
          <p:cNvSpPr>
            <a:spLocks noGrp="1"/>
          </p:cNvSpPr>
          <p:nvPr>
            <p:ph idx="1"/>
          </p:nvPr>
        </p:nvSpPr>
        <p:spPr>
          <a:xfrm>
            <a:off x="7381188" y="1143000"/>
            <a:ext cx="4658412" cy="5257800"/>
          </a:xfrm>
        </p:spPr>
        <p:txBody>
          <a:bodyPr>
            <a:normAutofit/>
          </a:bodyPr>
          <a:lstStyle/>
          <a:p>
            <a:pPr marL="0" indent="0">
              <a:buNone/>
            </a:pPr>
            <a:endParaRPr lang="en-US" dirty="0"/>
          </a:p>
          <a:p>
            <a:endParaRPr lang="en-US" dirty="0"/>
          </a:p>
          <a:p>
            <a:endParaRPr lang="en-US" dirty="0"/>
          </a:p>
          <a:p>
            <a:endParaRPr lang="en-US" dirty="0"/>
          </a:p>
          <a:p>
            <a:pPr lvl="1"/>
            <a:endParaRPr lang="en-US" dirty="0"/>
          </a:p>
          <a:p>
            <a:pPr lvl="1"/>
            <a:endParaRPr lang="en-US" dirty="0"/>
          </a:p>
        </p:txBody>
      </p:sp>
      <p:graphicFrame>
        <p:nvGraphicFramePr>
          <p:cNvPr id="6" name="Table 5">
            <a:extLst>
              <a:ext uri="{FF2B5EF4-FFF2-40B4-BE49-F238E27FC236}">
                <a16:creationId xmlns:a16="http://schemas.microsoft.com/office/drawing/2014/main" id="{F9D51A14-BDF6-C623-4546-A024C8306A6C}"/>
              </a:ext>
            </a:extLst>
          </p:cNvPr>
          <p:cNvGraphicFramePr>
            <a:graphicFrameLocks noGrp="1"/>
          </p:cNvGraphicFramePr>
          <p:nvPr>
            <p:extLst>
              <p:ext uri="{D42A27DB-BD31-4B8C-83A1-F6EECF244321}">
                <p14:modId xmlns:p14="http://schemas.microsoft.com/office/powerpoint/2010/main" val="404105841"/>
              </p:ext>
            </p:extLst>
          </p:nvPr>
        </p:nvGraphicFramePr>
        <p:xfrm>
          <a:off x="0" y="1494527"/>
          <a:ext cx="7263745" cy="4258221"/>
        </p:xfrm>
        <a:graphic>
          <a:graphicData uri="http://schemas.openxmlformats.org/drawingml/2006/table">
            <a:tbl>
              <a:tblPr firstRow="1" firstCol="1" lastRow="1" lastCol="1" bandRow="1" bandCol="1">
                <a:tableStyleId>{5C22544A-7EE6-4342-B048-85BDC9FD1C3A}</a:tableStyleId>
              </a:tblPr>
              <a:tblGrid>
                <a:gridCol w="901406">
                  <a:extLst>
                    <a:ext uri="{9D8B030D-6E8A-4147-A177-3AD203B41FA5}">
                      <a16:colId xmlns:a16="http://schemas.microsoft.com/office/drawing/2014/main" val="3413417363"/>
                    </a:ext>
                  </a:extLst>
                </a:gridCol>
                <a:gridCol w="1919467">
                  <a:extLst>
                    <a:ext uri="{9D8B030D-6E8A-4147-A177-3AD203B41FA5}">
                      <a16:colId xmlns:a16="http://schemas.microsoft.com/office/drawing/2014/main" val="535246667"/>
                    </a:ext>
                  </a:extLst>
                </a:gridCol>
                <a:gridCol w="1589583">
                  <a:extLst>
                    <a:ext uri="{9D8B030D-6E8A-4147-A177-3AD203B41FA5}">
                      <a16:colId xmlns:a16="http://schemas.microsoft.com/office/drawing/2014/main" val="3172053937"/>
                    </a:ext>
                  </a:extLst>
                </a:gridCol>
                <a:gridCol w="2853289">
                  <a:extLst>
                    <a:ext uri="{9D8B030D-6E8A-4147-A177-3AD203B41FA5}">
                      <a16:colId xmlns:a16="http://schemas.microsoft.com/office/drawing/2014/main" val="1549241265"/>
                    </a:ext>
                  </a:extLst>
                </a:gridCol>
              </a:tblGrid>
              <a:tr h="935395">
                <a:tc>
                  <a:txBody>
                    <a:bodyPr/>
                    <a:lstStyle/>
                    <a:p>
                      <a:pPr marL="0" marR="0" algn="l">
                        <a:spcBef>
                          <a:spcPts val="0"/>
                        </a:spcBef>
                        <a:spcAft>
                          <a:spcPts val="0"/>
                        </a:spcAft>
                      </a:pPr>
                      <a:r>
                        <a:rPr lang="en-US" sz="1600" dirty="0">
                          <a:effectLst/>
                        </a:rPr>
                        <a:t> </a:t>
                      </a:r>
                    </a:p>
                    <a:p>
                      <a:pPr marL="0" marR="0" algn="l">
                        <a:spcBef>
                          <a:spcPts val="0"/>
                        </a:spcBef>
                        <a:spcAft>
                          <a:spcPts val="0"/>
                        </a:spcAft>
                      </a:pPr>
                      <a:r>
                        <a:rPr lang="en-US" sz="1600" dirty="0">
                          <a:effectLst/>
                        </a:rPr>
                        <a:t> </a:t>
                      </a:r>
                    </a:p>
                    <a:p>
                      <a:pPr marL="0" marR="0" algn="l">
                        <a:spcBef>
                          <a:spcPts val="0"/>
                        </a:spcBef>
                        <a:spcAft>
                          <a:spcPts val="0"/>
                        </a:spcAft>
                      </a:pPr>
                      <a:r>
                        <a:rPr lang="en-US" sz="1600" dirty="0">
                          <a:effectLst/>
                        </a:rPr>
                        <a:t>Data Product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600" dirty="0">
                          <a:effectLst/>
                        </a:rPr>
                        <a:t> </a:t>
                      </a:r>
                    </a:p>
                    <a:p>
                      <a:pPr marL="0" marR="0" algn="l">
                        <a:spcBef>
                          <a:spcPts val="0"/>
                        </a:spcBef>
                        <a:spcAft>
                          <a:spcPts val="0"/>
                        </a:spcAft>
                      </a:pPr>
                      <a:r>
                        <a:rPr lang="en-US" sz="1600" dirty="0">
                          <a:effectLst/>
                        </a:rPr>
                        <a:t> </a:t>
                      </a:r>
                    </a:p>
                    <a:p>
                      <a:pPr marL="0" marR="0" algn="l">
                        <a:spcBef>
                          <a:spcPts val="0"/>
                        </a:spcBef>
                        <a:spcAft>
                          <a:spcPts val="0"/>
                        </a:spcAft>
                      </a:pPr>
                      <a:r>
                        <a:rPr lang="en-US" sz="1600" dirty="0">
                          <a:effectLst/>
                        </a:rPr>
                        <a:t> </a:t>
                      </a:r>
                    </a:p>
                    <a:p>
                      <a:pPr marL="0" marR="0" algn="l">
                        <a:spcBef>
                          <a:spcPts val="0"/>
                        </a:spcBef>
                        <a:spcAft>
                          <a:spcPts val="0"/>
                        </a:spcAft>
                      </a:pPr>
                      <a:r>
                        <a:rPr lang="en-US" sz="1600" dirty="0">
                          <a:effectLst/>
                        </a:rPr>
                        <a:t>Description</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600" dirty="0">
                          <a:effectLst/>
                        </a:rPr>
                        <a:t>Time beyond On-Orbit Checkout (OOC) to deliver initial data</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lgn="l">
                        <a:spcBef>
                          <a:spcPts val="0"/>
                        </a:spcBef>
                        <a:spcAft>
                          <a:spcPts val="0"/>
                        </a:spcAft>
                      </a:pPr>
                      <a:r>
                        <a:rPr lang="en-US" sz="1600" dirty="0">
                          <a:effectLst/>
                        </a:rPr>
                        <a:t>Maximum data latency after first release for ≥ 80% of products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139922621"/>
                  </a:ext>
                </a:extLst>
              </a:tr>
              <a:tr h="701546">
                <a:tc>
                  <a:txBody>
                    <a:bodyPr/>
                    <a:lstStyle/>
                    <a:p>
                      <a:pPr marL="0" marR="0" algn="l">
                        <a:spcBef>
                          <a:spcPts val="0"/>
                        </a:spcBef>
                        <a:spcAft>
                          <a:spcPts val="0"/>
                        </a:spcAft>
                      </a:pPr>
                      <a:r>
                        <a:rPr lang="en-US" sz="1600" dirty="0">
                          <a:effectLst/>
                        </a:rPr>
                        <a:t>Level 0</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Reconstructed, Unprocessed Instrument Data</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2 months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Within 2 hours of receipt at SAO</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4079517"/>
                  </a:ext>
                </a:extLst>
              </a:tr>
              <a:tr h="701546">
                <a:tc>
                  <a:txBody>
                    <a:bodyPr/>
                    <a:lstStyle/>
                    <a:p>
                      <a:pPr marL="0" marR="0" algn="l">
                        <a:spcBef>
                          <a:spcPts val="0"/>
                        </a:spcBef>
                        <a:spcAft>
                          <a:spcPts val="0"/>
                        </a:spcAft>
                      </a:pPr>
                      <a:r>
                        <a:rPr lang="en-US" sz="1600" dirty="0">
                          <a:effectLst/>
                        </a:rPr>
                        <a:t>Level 1b</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Calibrated, Geolocated Radiances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4 months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Within 3 hours of Level 0 and ancillary data receipt at SAO</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13811472"/>
                  </a:ext>
                </a:extLst>
              </a:tr>
              <a:tr h="701546">
                <a:tc>
                  <a:txBody>
                    <a:bodyPr/>
                    <a:lstStyle/>
                    <a:p>
                      <a:pPr marL="0" marR="0" algn="l">
                        <a:spcBef>
                          <a:spcPts val="0"/>
                        </a:spcBef>
                        <a:spcAft>
                          <a:spcPts val="0"/>
                        </a:spcAft>
                      </a:pPr>
                      <a:r>
                        <a:rPr lang="en-US" sz="1600" dirty="0">
                          <a:effectLst/>
                        </a:rPr>
                        <a:t>Level 2</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Derived Geophysical Data Products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6 months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Within 24 hours of production of Level 1 at SAO</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99731219"/>
                  </a:ext>
                </a:extLst>
              </a:tr>
              <a:tr h="935395">
                <a:tc>
                  <a:txBody>
                    <a:bodyPr/>
                    <a:lstStyle/>
                    <a:p>
                      <a:pPr marL="0" marR="0" algn="l">
                        <a:spcBef>
                          <a:spcPts val="0"/>
                        </a:spcBef>
                        <a:spcAft>
                          <a:spcPts val="0"/>
                        </a:spcAft>
                      </a:pPr>
                      <a:r>
                        <a:rPr lang="en-US" sz="1600" dirty="0">
                          <a:effectLst/>
                        </a:rPr>
                        <a:t>Level 3</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Derived Gridded Geophysical Data Products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6 months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600" dirty="0">
                          <a:effectLst/>
                        </a:rPr>
                        <a:t>1 month after completion of data accumulation required for individual geophysical products</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754531"/>
                  </a:ext>
                </a:extLst>
              </a:tr>
              <a:tr h="179017">
                <a:tc gridSpan="4">
                  <a:txBody>
                    <a:bodyPr/>
                    <a:lstStyle/>
                    <a:p>
                      <a:pPr marL="0" marR="0" algn="l">
                        <a:spcBef>
                          <a:spcPts val="0"/>
                        </a:spcBef>
                        <a:spcAft>
                          <a:spcPts val="0"/>
                        </a:spcAft>
                      </a:pPr>
                      <a:r>
                        <a:rPr lang="en-US" sz="12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3347069"/>
                  </a:ext>
                </a:extLst>
              </a:tr>
            </a:tbl>
          </a:graphicData>
        </a:graphic>
      </p:graphicFrame>
      <p:sp>
        <p:nvSpPr>
          <p:cNvPr id="8" name="Google Shape;406;p11">
            <a:extLst>
              <a:ext uri="{FF2B5EF4-FFF2-40B4-BE49-F238E27FC236}">
                <a16:creationId xmlns:a16="http://schemas.microsoft.com/office/drawing/2014/main" id="{BE44DFEE-BC1F-5E7D-2BE5-AE85CC91FAE7}"/>
              </a:ext>
            </a:extLst>
          </p:cNvPr>
          <p:cNvSpPr txBox="1"/>
          <p:nvPr/>
        </p:nvSpPr>
        <p:spPr>
          <a:xfrm>
            <a:off x="7263746" y="1008202"/>
            <a:ext cx="4928254" cy="5519419"/>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Baseline mission (Phase E, 20 months,</a:t>
            </a:r>
            <a:r>
              <a:rPr kumimoji="0" lang="en-US"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rPr>
              <a:t> </a:t>
            </a: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10/2023-6/2025), NASA senior/extension review</a:t>
            </a: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Data products sent to ASDC for archival and distribution</a:t>
            </a: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lang="en-US" sz="2400" b="1" kern="0" dirty="0">
                <a:solidFill>
                  <a:prstClr val="black"/>
                </a:solidFill>
                <a:latin typeface="Calibri"/>
                <a:ea typeface="Helvetica Neue"/>
                <a:cs typeface="Helvetica Neue"/>
                <a:sym typeface="Helvetica Neue"/>
              </a:rPr>
              <a:t>Early access to data ASDC have been provided to TEMPO Science and Validation Teams</a:t>
            </a:r>
            <a:endPar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endParaRPr>
          </a:p>
          <a:p>
            <a:pPr marL="285750" marR="0" lvl="0" indent="-285750" algn="l" defTabSz="914400" rtl="0" eaLnBrk="1" fontAlgn="auto" latinLnBrk="0" hangingPunct="1">
              <a:lnSpc>
                <a:spcPct val="100000"/>
              </a:lnSpc>
              <a:spcBef>
                <a:spcPts val="450"/>
              </a:spcBef>
              <a:spcAft>
                <a:spcPts val="0"/>
              </a:spcAft>
              <a:buClrTx/>
              <a:buSzPts val="1800"/>
              <a:buFont typeface="Wingdings" panose="05000000000000000000" pitchFamily="2" charset="2"/>
              <a:buChar char="Ø"/>
              <a:tabLst/>
              <a:defRPr/>
            </a:pPr>
            <a:r>
              <a:rPr kumimoji="0" lang="en-US" sz="2400" b="1" i="0" u="none" strike="noStrike" kern="0" cap="none" spc="0" normalizeH="0" baseline="0" noProof="0" dirty="0">
                <a:ln>
                  <a:noFill/>
                </a:ln>
                <a:solidFill>
                  <a:prstClr val="black"/>
                </a:solidFill>
                <a:effectLst/>
                <a:uLnTx/>
                <a:uFillTx/>
                <a:latin typeface="Calibri"/>
                <a:ea typeface="Helvetica Neue"/>
                <a:cs typeface="Helvetica Neue"/>
                <a:sym typeface="Helvetica Neue"/>
              </a:rPr>
              <a:t>Plan for initial public release of baseline products at ASDC after algorithm verification, product validation, algorithm  optimization/improvement: </a:t>
            </a:r>
            <a:r>
              <a:rPr lang="en-US" sz="2400" b="1" kern="0" dirty="0">
                <a:solidFill>
                  <a:srgbClr val="013589"/>
                </a:solidFill>
                <a:latin typeface="Calibri"/>
                <a:ea typeface="Helvetica Neue"/>
                <a:cs typeface="Helvetica Neue"/>
                <a:sym typeface="Helvetica Neue"/>
              </a:rPr>
              <a:t>~2/2024 for L1b,</a:t>
            </a:r>
            <a:r>
              <a:rPr lang="en-US" b="1" kern="0" dirty="0">
                <a:solidFill>
                  <a:srgbClr val="013589"/>
                </a:solidFill>
                <a:latin typeface="Calibri"/>
                <a:ea typeface="Helvetica Neue"/>
                <a:cs typeface="Helvetica Neue"/>
                <a:sym typeface="Helvetica Neue"/>
              </a:rPr>
              <a:t> ~</a:t>
            </a:r>
            <a:r>
              <a:rPr kumimoji="0" lang="en-US"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rPr>
              <a:t>4/2024 for L2/L3</a:t>
            </a:r>
            <a:endParaRPr kumimoji="0" sz="2400" b="1" i="0" u="none" strike="noStrike" kern="0" cap="none" spc="0" normalizeH="0" baseline="0" noProof="0" dirty="0">
              <a:ln>
                <a:noFill/>
              </a:ln>
              <a:solidFill>
                <a:srgbClr val="013589"/>
              </a:solidFill>
              <a:effectLst/>
              <a:uLnTx/>
              <a:uFillTx/>
              <a:latin typeface="Calibri"/>
              <a:ea typeface="Helvetica Neue"/>
              <a:cs typeface="Helvetica Neue"/>
              <a:sym typeface="Helvetica Neue"/>
            </a:endParaRPr>
          </a:p>
        </p:txBody>
      </p:sp>
    </p:spTree>
    <p:extLst>
      <p:ext uri="{BB962C8B-B14F-4D97-AF65-F5344CB8AC3E}">
        <p14:creationId xmlns:p14="http://schemas.microsoft.com/office/powerpoint/2010/main" val="3202981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10" name="Picture 9" descr="A screen shot of a graph&#10;&#10;Description automatically generated">
            <a:extLst>
              <a:ext uri="{FF2B5EF4-FFF2-40B4-BE49-F238E27FC236}">
                <a16:creationId xmlns:a16="http://schemas.microsoft.com/office/drawing/2014/main" id="{940EE9A5-B731-E5B5-0508-AD63A9A01AAF}"/>
              </a:ext>
            </a:extLst>
          </p:cNvPr>
          <p:cNvPicPr>
            <a:picLocks noChangeAspect="1"/>
          </p:cNvPicPr>
          <p:nvPr/>
        </p:nvPicPr>
        <p:blipFill rotWithShape="1">
          <a:blip r:embed="rId3"/>
          <a:srcRect l="1792" t="21852" r="11039" b="41499"/>
          <a:stretch/>
        </p:blipFill>
        <p:spPr>
          <a:xfrm>
            <a:off x="0" y="4220470"/>
            <a:ext cx="4439190" cy="2641143"/>
          </a:xfrm>
          <a:prstGeom prst="rect">
            <a:avLst/>
          </a:prstGeom>
        </p:spPr>
      </p:pic>
      <p:sp>
        <p:nvSpPr>
          <p:cNvPr id="7" name="Content Placeholder 6">
            <a:extLst>
              <a:ext uri="{FF2B5EF4-FFF2-40B4-BE49-F238E27FC236}">
                <a16:creationId xmlns:a16="http://schemas.microsoft.com/office/drawing/2014/main" id="{731B3FC1-58DE-4196-868B-9EE338E9A5C5}"/>
              </a:ext>
            </a:extLst>
          </p:cNvPr>
          <p:cNvSpPr>
            <a:spLocks noGrp="1"/>
          </p:cNvSpPr>
          <p:nvPr>
            <p:ph idx="1"/>
          </p:nvPr>
        </p:nvSpPr>
        <p:spPr>
          <a:xfrm>
            <a:off x="0" y="985926"/>
            <a:ext cx="12192000" cy="5410200"/>
          </a:xfrm>
        </p:spPr>
        <p:txBody>
          <a:bodyPr/>
          <a:lstStyle/>
          <a:p>
            <a:r>
              <a:rPr lang="en-US" sz="2400" b="1" dirty="0">
                <a:latin typeface="Calibri" panose="020F0502020204030204" pitchFamily="34" charset="0"/>
                <a:cs typeface="Calibri" panose="020F0502020204030204" pitchFamily="34" charset="0"/>
              </a:rPr>
              <a:t>Imaging spectrometer measuring solar irradiance and solar backscattered Earth radiance</a:t>
            </a:r>
          </a:p>
          <a:p>
            <a:pPr marL="0" indent="0">
              <a:buNone/>
            </a:pPr>
            <a:endParaRPr lang="en-US" sz="2400" dirty="0"/>
          </a:p>
        </p:txBody>
      </p:sp>
      <p:sp>
        <p:nvSpPr>
          <p:cNvPr id="300" name="Google Shape;300;p5"/>
          <p:cNvSpPr txBox="1">
            <a:spLocks noGrp="1"/>
          </p:cNvSpPr>
          <p:nvPr>
            <p:ph type="title"/>
          </p:nvPr>
        </p:nvSpPr>
        <p:spPr>
          <a:xfrm>
            <a:off x="0" y="0"/>
            <a:ext cx="12192000" cy="975701"/>
          </a:xfrm>
        </p:spPr>
        <p:txBody>
          <a:bodyPr/>
          <a:lstStyle/>
          <a:p>
            <a:pPr lvl="0"/>
            <a:r>
              <a:rPr lang="en-US"/>
              <a:t>TEMPO Instrument &amp; First Light (8/1-2/2023)</a:t>
            </a:r>
          </a:p>
        </p:txBody>
      </p:sp>
      <p:grpSp>
        <p:nvGrpSpPr>
          <p:cNvPr id="9" name="Group 8">
            <a:extLst>
              <a:ext uri="{FF2B5EF4-FFF2-40B4-BE49-F238E27FC236}">
                <a16:creationId xmlns:a16="http://schemas.microsoft.com/office/drawing/2014/main" id="{475BA7FE-48E1-1316-A538-1A801DB8E365}"/>
              </a:ext>
            </a:extLst>
          </p:cNvPr>
          <p:cNvGrpSpPr/>
          <p:nvPr/>
        </p:nvGrpSpPr>
        <p:grpSpPr>
          <a:xfrm>
            <a:off x="672797" y="1517756"/>
            <a:ext cx="10975830" cy="5268326"/>
            <a:chOff x="238853" y="1287948"/>
            <a:chExt cx="10975830" cy="5268325"/>
          </a:xfrm>
        </p:grpSpPr>
        <p:pic>
          <p:nvPicPr>
            <p:cNvPr id="2" name="Picture 1">
              <a:extLst>
                <a:ext uri="{FF2B5EF4-FFF2-40B4-BE49-F238E27FC236}">
                  <a16:creationId xmlns:a16="http://schemas.microsoft.com/office/drawing/2014/main" id="{A71E6EF8-C0A1-9F80-4DFE-9FAA9393A0FF}"/>
                </a:ext>
              </a:extLst>
            </p:cNvPr>
            <p:cNvPicPr>
              <a:picLocks noChangeAspect="1"/>
            </p:cNvPicPr>
            <p:nvPr/>
          </p:nvPicPr>
          <p:blipFill rotWithShape="1">
            <a:blip r:embed="rId4"/>
            <a:srcRect l="49518" t="51034" r="1198" b="1490"/>
            <a:stretch/>
          </p:blipFill>
          <p:spPr>
            <a:xfrm>
              <a:off x="7691982" y="3837915"/>
              <a:ext cx="3522701" cy="2718358"/>
            </a:xfrm>
            <a:prstGeom prst="rect">
              <a:avLst/>
            </a:prstGeom>
          </p:spPr>
        </p:pic>
        <p:pic>
          <p:nvPicPr>
            <p:cNvPr id="5" name="Picture 4" descr="A blue and yellow squares&#10;&#10;Description automatically generated">
              <a:extLst>
                <a:ext uri="{FF2B5EF4-FFF2-40B4-BE49-F238E27FC236}">
                  <a16:creationId xmlns:a16="http://schemas.microsoft.com/office/drawing/2014/main" id="{2D087E7A-C6F2-5769-9C4C-F59AF9185996}"/>
                </a:ext>
              </a:extLst>
            </p:cNvPr>
            <p:cNvPicPr>
              <a:picLocks noChangeAspect="1"/>
            </p:cNvPicPr>
            <p:nvPr/>
          </p:nvPicPr>
          <p:blipFill>
            <a:blip r:embed="rId5"/>
            <a:stretch>
              <a:fillRect/>
            </a:stretch>
          </p:blipFill>
          <p:spPr>
            <a:xfrm>
              <a:off x="238853" y="1287948"/>
              <a:ext cx="2905166" cy="2885248"/>
            </a:xfrm>
            <a:prstGeom prst="rect">
              <a:avLst/>
            </a:prstGeom>
          </p:spPr>
        </p:pic>
        <p:sp>
          <p:nvSpPr>
            <p:cNvPr id="6" name="TextBox 5">
              <a:extLst>
                <a:ext uri="{FF2B5EF4-FFF2-40B4-BE49-F238E27FC236}">
                  <a16:creationId xmlns:a16="http://schemas.microsoft.com/office/drawing/2014/main" id="{357DC3F5-97D0-68C3-9560-B37A2CFF5F00}"/>
                </a:ext>
              </a:extLst>
            </p:cNvPr>
            <p:cNvSpPr txBox="1"/>
            <p:nvPr/>
          </p:nvSpPr>
          <p:spPr>
            <a:xfrm>
              <a:off x="4050692" y="4504017"/>
              <a:ext cx="3434930" cy="1200329"/>
            </a:xfrm>
            <a:prstGeom prst="rect">
              <a:avLst/>
            </a:prstGeom>
            <a:noFill/>
          </p:spPr>
          <p:txBody>
            <a:bodyPr wrap="square" rtlCol="0">
              <a:spAutoFit/>
            </a:bodyPr>
            <a:lstStyle/>
            <a:p>
              <a:pPr algn="ctr"/>
              <a:r>
                <a:rPr lang="en-US" sz="2400" b="1" dirty="0"/>
                <a:t>First Light Earth 8/2/2023 @11:13-17:16 ET</a:t>
              </a:r>
            </a:p>
            <a:p>
              <a:pPr algn="ctr"/>
              <a:r>
                <a:rPr lang="en-US" sz="2400" b="1" dirty="0"/>
                <a:t>RGB Images</a:t>
              </a:r>
            </a:p>
          </p:txBody>
        </p:sp>
        <p:sp>
          <p:nvSpPr>
            <p:cNvPr id="8" name="TextBox 7">
              <a:extLst>
                <a:ext uri="{FF2B5EF4-FFF2-40B4-BE49-F238E27FC236}">
                  <a16:creationId xmlns:a16="http://schemas.microsoft.com/office/drawing/2014/main" id="{33FE0BF9-C1E3-6AF2-2B94-C19A5B735910}"/>
                </a:ext>
              </a:extLst>
            </p:cNvPr>
            <p:cNvSpPr txBox="1"/>
            <p:nvPr/>
          </p:nvSpPr>
          <p:spPr>
            <a:xfrm>
              <a:off x="615762" y="5473513"/>
              <a:ext cx="3434930" cy="830997"/>
            </a:xfrm>
            <a:prstGeom prst="rect">
              <a:avLst/>
            </a:prstGeom>
            <a:noFill/>
          </p:spPr>
          <p:txBody>
            <a:bodyPr wrap="square" rtlCol="0">
              <a:spAutoFit/>
            </a:bodyPr>
            <a:lstStyle/>
            <a:p>
              <a:pPr algn="ctr"/>
              <a:r>
                <a:rPr lang="en-US" sz="2400" b="1" dirty="0"/>
                <a:t>First Light Solar </a:t>
              </a:r>
            </a:p>
            <a:p>
              <a:pPr algn="ctr"/>
              <a:r>
                <a:rPr lang="en-US" sz="2400" b="1" dirty="0"/>
                <a:t>8/1/2023 @12:18 am ET</a:t>
              </a:r>
            </a:p>
          </p:txBody>
        </p:sp>
      </p:grpSp>
      <p:sp>
        <p:nvSpPr>
          <p:cNvPr id="4" name="Slide Number Placeholder 5">
            <a:extLst>
              <a:ext uri="{FF2B5EF4-FFF2-40B4-BE49-F238E27FC236}">
                <a16:creationId xmlns:a16="http://schemas.microsoft.com/office/drawing/2014/main" id="{AEEBA016-9B5E-06A0-05C0-26A69EB1195C}"/>
              </a:ext>
            </a:extLst>
          </p:cNvPr>
          <p:cNvSpPr>
            <a:spLocks noGrp="1"/>
          </p:cNvSpPr>
          <p:nvPr>
            <p:ph type="sldNum" sz="quarter" idx="12"/>
          </p:nvPr>
        </p:nvSpPr>
        <p:spPr>
          <a:xfrm>
            <a:off x="9448800" y="6621140"/>
            <a:ext cx="2743200" cy="182880"/>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0E24C6-B8C2-40F0-BF2D-44D0E3E3802A}"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10" descr="A screenshot of a graph&#10;&#10;Description automatically generated">
            <a:extLst>
              <a:ext uri="{FF2B5EF4-FFF2-40B4-BE49-F238E27FC236}">
                <a16:creationId xmlns:a16="http://schemas.microsoft.com/office/drawing/2014/main" id="{2B7A3CB9-4620-E3E4-59F1-2F344DDAD496}"/>
              </a:ext>
            </a:extLst>
          </p:cNvPr>
          <p:cNvPicPr>
            <a:picLocks noChangeAspect="1"/>
          </p:cNvPicPr>
          <p:nvPr/>
        </p:nvPicPr>
        <p:blipFill rotWithShape="1">
          <a:blip r:embed="rId6"/>
          <a:srcRect t="50472" r="50613" b="1889"/>
          <a:stretch/>
        </p:blipFill>
        <p:spPr>
          <a:xfrm>
            <a:off x="8131234" y="1350829"/>
            <a:ext cx="3522700" cy="2718359"/>
          </a:xfrm>
          <a:prstGeom prst="rect">
            <a:avLst/>
          </a:prstGeom>
        </p:spPr>
      </p:pic>
      <p:sp>
        <p:nvSpPr>
          <p:cNvPr id="12" name="Google Shape;307;p5">
            <a:extLst>
              <a:ext uri="{FF2B5EF4-FFF2-40B4-BE49-F238E27FC236}">
                <a16:creationId xmlns:a16="http://schemas.microsoft.com/office/drawing/2014/main" id="{BC2DECF9-C50D-9980-7E95-E41A85118791}"/>
              </a:ext>
            </a:extLst>
          </p:cNvPr>
          <p:cNvSpPr txBox="1"/>
          <p:nvPr/>
        </p:nvSpPr>
        <p:spPr>
          <a:xfrm>
            <a:off x="8565860" y="1527473"/>
            <a:ext cx="1613774"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00B050"/>
                </a:solidFill>
                <a:effectLst/>
                <a:uLnTx/>
                <a:uFillTx/>
                <a:latin typeface="Calibri"/>
                <a:ea typeface="Calibri"/>
                <a:cs typeface="Calibri"/>
                <a:sym typeface="Calibri"/>
              </a:rPr>
              <a:t>~293-494 nm</a:t>
            </a:r>
            <a:endParaRPr kumimoji="0" b="0" i="0" u="none" strike="noStrike" kern="0" cap="none" spc="0" normalizeH="0" baseline="0" noProof="0" dirty="0">
              <a:ln>
                <a:noFill/>
              </a:ln>
              <a:solidFill>
                <a:srgbClr val="00B050"/>
              </a:solidFill>
              <a:effectLst/>
              <a:uLnTx/>
              <a:uFillTx/>
              <a:latin typeface="Arial"/>
              <a:cs typeface="Arial"/>
              <a:sym typeface="Arial"/>
            </a:endParaRPr>
          </a:p>
        </p:txBody>
      </p:sp>
      <p:sp>
        <p:nvSpPr>
          <p:cNvPr id="13" name="Google Shape;308;p5">
            <a:extLst>
              <a:ext uri="{FF2B5EF4-FFF2-40B4-BE49-F238E27FC236}">
                <a16:creationId xmlns:a16="http://schemas.microsoft.com/office/drawing/2014/main" id="{F1F116B6-801C-6B43-1E9A-7FC57E9D20B8}"/>
              </a:ext>
            </a:extLst>
          </p:cNvPr>
          <p:cNvSpPr txBox="1"/>
          <p:nvPr/>
        </p:nvSpPr>
        <p:spPr>
          <a:xfrm>
            <a:off x="10071064" y="1527473"/>
            <a:ext cx="1577563"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00B050"/>
                </a:solidFill>
                <a:effectLst/>
                <a:uLnTx/>
                <a:uFillTx/>
                <a:latin typeface="Calibri"/>
                <a:ea typeface="Calibri"/>
                <a:cs typeface="Calibri"/>
                <a:sym typeface="Calibri"/>
              </a:rPr>
              <a:t>~538-741 nm</a:t>
            </a:r>
            <a:endParaRPr kumimoji="0" b="0" i="0" u="none" strike="noStrike" kern="0" cap="none" spc="0" normalizeH="0" baseline="0" noProof="0" dirty="0">
              <a:ln>
                <a:noFill/>
              </a:ln>
              <a:solidFill>
                <a:srgbClr val="00B050"/>
              </a:solidFill>
              <a:effectLst/>
              <a:uLnTx/>
              <a:uFillTx/>
              <a:latin typeface="Arial"/>
              <a:cs typeface="Arial"/>
              <a:sym typeface="Arial"/>
            </a:endParaRPr>
          </a:p>
        </p:txBody>
      </p:sp>
      <p:pic>
        <p:nvPicPr>
          <p:cNvPr id="14" name="Picture 13">
            <a:extLst>
              <a:ext uri="{FF2B5EF4-FFF2-40B4-BE49-F238E27FC236}">
                <a16:creationId xmlns:a16="http://schemas.microsoft.com/office/drawing/2014/main" id="{D4DEC471-57F6-887D-12F0-4C6B56B3E43C}"/>
              </a:ext>
            </a:extLst>
          </p:cNvPr>
          <p:cNvPicPr>
            <a:picLocks noChangeAspect="1"/>
          </p:cNvPicPr>
          <p:nvPr/>
        </p:nvPicPr>
        <p:blipFill rotWithShape="1">
          <a:blip r:embed="rId7"/>
          <a:srcRect l="28408" t="1057" r="23492" b="52784"/>
          <a:stretch/>
        </p:blipFill>
        <p:spPr>
          <a:xfrm>
            <a:off x="3904044" y="1362721"/>
            <a:ext cx="4108600" cy="3154222"/>
          </a:xfrm>
          <a:prstGeom prst="rect">
            <a:avLst/>
          </a:prstGeom>
        </p:spPr>
      </p:pic>
      <p:sp>
        <p:nvSpPr>
          <p:cNvPr id="15" name="TextBox 14">
            <a:extLst>
              <a:ext uri="{FF2B5EF4-FFF2-40B4-BE49-F238E27FC236}">
                <a16:creationId xmlns:a16="http://schemas.microsoft.com/office/drawing/2014/main" id="{F196DDC1-4170-EC60-2FF7-5FD9694044FA}"/>
              </a:ext>
            </a:extLst>
          </p:cNvPr>
          <p:cNvSpPr txBox="1"/>
          <p:nvPr/>
        </p:nvSpPr>
        <p:spPr>
          <a:xfrm>
            <a:off x="4798971" y="5881583"/>
            <a:ext cx="3321648" cy="830997"/>
          </a:xfrm>
          <a:prstGeom prst="rect">
            <a:avLst/>
          </a:prstGeom>
          <a:noFill/>
        </p:spPr>
        <p:txBody>
          <a:bodyPr wrap="square">
            <a:spAutoFit/>
          </a:bodyPr>
          <a:lstStyle/>
          <a:p>
            <a:r>
              <a:rPr lang="en-US" sz="2400" b="1" dirty="0">
                <a:solidFill>
                  <a:srgbClr val="00B050"/>
                </a:solidFill>
                <a:effectLst/>
              </a:rPr>
              <a:t>A11L-2151, Chong et al.</a:t>
            </a:r>
          </a:p>
          <a:p>
            <a:r>
              <a:rPr lang="en-US" sz="2400" b="1" dirty="0">
                <a:solidFill>
                  <a:srgbClr val="00B050"/>
                </a:solidFill>
              </a:rPr>
              <a:t>A11L-2150, Hou et al.</a:t>
            </a:r>
          </a:p>
        </p:txBody>
      </p:sp>
    </p:spTree>
    <p:extLst>
      <p:ext uri="{BB962C8B-B14F-4D97-AF65-F5344CB8AC3E}">
        <p14:creationId xmlns:p14="http://schemas.microsoft.com/office/powerpoint/2010/main" val="86489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16">
                <a:extLst>
                  <a:ext uri="{FF2B5EF4-FFF2-40B4-BE49-F238E27FC236}">
                    <a16:creationId xmlns:a16="http://schemas.microsoft.com/office/drawing/2014/main" id="{100471FD-9374-4E54-84D8-AE2DEC3C9AB0}"/>
                  </a:ext>
                </a:extLst>
              </p:cNvPr>
              <p:cNvSpPr>
                <a:spLocks noGrp="1"/>
              </p:cNvSpPr>
              <p:nvPr>
                <p:ph idx="1"/>
              </p:nvPr>
            </p:nvSpPr>
            <p:spPr>
              <a:xfrm>
                <a:off x="5705205" y="1604547"/>
                <a:ext cx="6639195" cy="4857898"/>
              </a:xfrm>
            </p:spPr>
            <p:txBody>
              <a:bodyPr/>
              <a:lstStyle/>
              <a:p>
                <a:r>
                  <a:rPr lang="en-US" sz="2400" b="1" dirty="0">
                    <a:latin typeface="Calibri" panose="020F0502020204030204" pitchFamily="34" charset="0"/>
                    <a:cs typeface="Calibri" panose="020F0502020204030204" pitchFamily="34" charset="0"/>
                  </a:rPr>
                  <a:t>Nominal: </a:t>
                </a:r>
                <a:r>
                  <a:rPr lang="en-US" sz="2400" dirty="0">
                    <a:latin typeface="Calibri" panose="020F0502020204030204" pitchFamily="34" charset="0"/>
                    <a:cs typeface="Calibri" panose="020F0502020204030204" pitchFamily="34" charset="0"/>
                  </a:rPr>
                  <a:t>Scan Field of Regard (FOR) in 1 hour</a:t>
                </a:r>
              </a:p>
              <a:p>
                <a:pPr lvl="1"/>
                <a:r>
                  <a:rPr lang="en-US" sz="2200" dirty="0"/>
                  <a:t>~ 2K N/S pixels </a:t>
                </a:r>
                <a14:m>
                  <m:oMath xmlns:m="http://schemas.openxmlformats.org/officeDocument/2006/math">
                    <m:r>
                      <a:rPr lang="en-US" sz="2200" b="0" i="0" smtClean="0">
                        <a:latin typeface="Cambria Math" panose="02040503050406030204" pitchFamily="18" charset="0"/>
                        <a:ea typeface="Cambria Math" panose="02040503050406030204" pitchFamily="18" charset="0"/>
                      </a:rPr>
                      <m:t>×</m:t>
                    </m:r>
                  </m:oMath>
                </a14:m>
                <a:r>
                  <a:rPr lang="en-US" sz="2200" dirty="0">
                    <a:solidFill>
                      <a:srgbClr val="FF0000"/>
                    </a:solidFill>
                  </a:rPr>
                  <a:t> </a:t>
                </a:r>
                <a:r>
                  <a:rPr lang="en-US" sz="2200" dirty="0"/>
                  <a:t>~1200 steps/</a:t>
                </a:r>
                <a:r>
                  <a:rPr lang="en-US" sz="2200" dirty="0" err="1"/>
                  <a:t>hr</a:t>
                </a:r>
                <a:endParaRPr lang="en-US" sz="2200" dirty="0"/>
              </a:p>
              <a:p>
                <a:pPr lvl="1"/>
                <a:r>
                  <a:rPr lang="en-US" sz="2200" dirty="0"/>
                  <a:t>2 </a:t>
                </a:r>
                <a14:m>
                  <m:oMath xmlns:m="http://schemas.openxmlformats.org/officeDocument/2006/math">
                    <m:r>
                      <a:rPr lang="en-US" sz="2200" b="0" i="0" smtClean="0">
                        <a:latin typeface="Cambria Math" panose="02040503050406030204" pitchFamily="18" charset="0"/>
                        <a:ea typeface="Cambria Math" panose="02040503050406030204" pitchFamily="18" charset="0"/>
                      </a:rPr>
                      <m:t>×</m:t>
                    </m:r>
                  </m:oMath>
                </a14:m>
                <a:r>
                  <a:rPr lang="en-US" sz="2200" dirty="0"/>
                  <a:t> 4.75 km</a:t>
                </a:r>
                <a:r>
                  <a:rPr lang="en-US" sz="2200" baseline="30000" dirty="0"/>
                  <a:t>2</a:t>
                </a:r>
                <a:r>
                  <a:rPr lang="en-US" sz="2200" dirty="0"/>
                  <a:t> @center of FOR</a:t>
                </a:r>
              </a:p>
              <a:p>
                <a:r>
                  <a:rPr lang="en-US" sz="2400" b="1" dirty="0"/>
                  <a:t>Optimized scan</a:t>
                </a:r>
                <a:r>
                  <a:rPr lang="en-US" sz="2400" dirty="0"/>
                  <a:t>: in the early morning and late afternoon, daylight portion, higher temporal resolution (~30 mins)</a:t>
                </a:r>
              </a:p>
              <a:p>
                <a:r>
                  <a:rPr lang="en-US" sz="2400" b="1" dirty="0"/>
                  <a:t>Special Observations (up to 25%):</a:t>
                </a:r>
              </a:p>
              <a:p>
                <a:pPr lvl="1">
                  <a:buFont typeface="Wingdings" pitchFamily="2" charset="2"/>
                  <a:buChar char="ü"/>
                </a:pPr>
                <a:r>
                  <a:rPr lang="en-US" sz="2200" b="1" dirty="0"/>
                  <a:t>High-time scan</a:t>
                </a:r>
                <a:r>
                  <a:rPr lang="en-US" sz="2200" dirty="0"/>
                  <a:t>: selected portion at higher temporal res. (e.g., &lt;= 10 mins)</a:t>
                </a:r>
              </a:p>
              <a:p>
                <a:pPr lvl="1">
                  <a:buFont typeface="Wingdings" pitchFamily="2" charset="2"/>
                  <a:buChar char="ü"/>
                </a:pPr>
                <a:r>
                  <a:rPr lang="en-US" sz="2200" dirty="0"/>
                  <a:t>Oversample to effectively increase spatial resolution</a:t>
                </a:r>
              </a:p>
              <a:p>
                <a:pPr lvl="1">
                  <a:buFont typeface="Wingdings" pitchFamily="2" charset="2"/>
                  <a:buChar char="ü"/>
                </a:pPr>
                <a:r>
                  <a:rPr lang="en-US" sz="2200" dirty="0"/>
                  <a:t>Change FOR</a:t>
                </a:r>
              </a:p>
            </p:txBody>
          </p:sp>
        </mc:Choice>
        <mc:Fallback xmlns="">
          <p:sp>
            <p:nvSpPr>
              <p:cNvPr id="17" name="Content Placeholder 16">
                <a:extLst>
                  <a:ext uri="{FF2B5EF4-FFF2-40B4-BE49-F238E27FC236}">
                    <a16:creationId xmlns:a16="http://schemas.microsoft.com/office/drawing/2014/main" id="{100471FD-9374-4E54-84D8-AE2DEC3C9AB0}"/>
                  </a:ext>
                </a:extLst>
              </p:cNvPr>
              <p:cNvSpPr>
                <a:spLocks noGrp="1" noRot="1" noChangeAspect="1" noMove="1" noResize="1" noEditPoints="1" noAdjustHandles="1" noChangeArrowheads="1" noChangeShapeType="1" noTextEdit="1"/>
              </p:cNvSpPr>
              <p:nvPr>
                <p:ph idx="1"/>
              </p:nvPr>
            </p:nvSpPr>
            <p:spPr>
              <a:xfrm>
                <a:off x="5705205" y="1604547"/>
                <a:ext cx="6639195" cy="4857898"/>
              </a:xfrm>
              <a:blipFill>
                <a:blip r:embed="rId3"/>
                <a:stretch>
                  <a:fillRect l="-1336" t="-1044" b="-522"/>
                </a:stretch>
              </a:blipFill>
            </p:spPr>
            <p:txBody>
              <a:bodyPr/>
              <a:lstStyle/>
              <a:p>
                <a:r>
                  <a:rPr lang="en-US">
                    <a:noFill/>
                  </a:rPr>
                  <a:t> </a:t>
                </a:r>
              </a:p>
            </p:txBody>
          </p:sp>
        </mc:Fallback>
      </mc:AlternateContent>
      <p:sp>
        <p:nvSpPr>
          <p:cNvPr id="7" name="Title 6">
            <a:extLst>
              <a:ext uri="{FF2B5EF4-FFF2-40B4-BE49-F238E27FC236}">
                <a16:creationId xmlns:a16="http://schemas.microsoft.com/office/drawing/2014/main" id="{BF59EAD2-D438-4FAA-A3D7-FE3E4EEF616E}"/>
              </a:ext>
            </a:extLst>
          </p:cNvPr>
          <p:cNvSpPr>
            <a:spLocks noGrp="1"/>
          </p:cNvSpPr>
          <p:nvPr>
            <p:ph type="title"/>
          </p:nvPr>
        </p:nvSpPr>
        <p:spPr>
          <a:xfrm>
            <a:off x="0" y="0"/>
            <a:ext cx="12192000" cy="975701"/>
          </a:xfrm>
        </p:spPr>
        <p:txBody>
          <a:bodyPr/>
          <a:lstStyle/>
          <a:p>
            <a:r>
              <a:rPr lang="en-US"/>
              <a:t>TEMPO Operation</a:t>
            </a:r>
          </a:p>
        </p:txBody>
      </p:sp>
      <p:pic>
        <p:nvPicPr>
          <p:cNvPr id="318" name="Google Shape;318;p6"/>
          <p:cNvPicPr preferRelativeResize="0">
            <a:picLocks noChangeAspect="1"/>
          </p:cNvPicPr>
          <p:nvPr/>
        </p:nvPicPr>
        <p:blipFill rotWithShape="1">
          <a:blip r:embed="rId4">
            <a:alphaModFix/>
          </a:blip>
          <a:srcRect l="10152" t="12520" r="10281" b="8383"/>
          <a:stretch/>
        </p:blipFill>
        <p:spPr>
          <a:xfrm>
            <a:off x="114301" y="1806458"/>
            <a:ext cx="5505663" cy="4223522"/>
          </a:xfrm>
          <a:prstGeom prst="rect">
            <a:avLst/>
          </a:prstGeom>
          <a:noFill/>
          <a:ln>
            <a:noFill/>
          </a:ln>
        </p:spPr>
      </p:pic>
      <p:sp>
        <p:nvSpPr>
          <p:cNvPr id="319" name="Google Shape;319;p6"/>
          <p:cNvSpPr txBox="1"/>
          <p:nvPr/>
        </p:nvSpPr>
        <p:spPr>
          <a:xfrm>
            <a:off x="114301" y="6040350"/>
            <a:ext cx="6486795" cy="52318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Field of regard is optimized to cover both Puerto Rico and Canadian tar sands.</a:t>
            </a:r>
            <a:endParaRPr kumimoji="0" sz="1400" b="0" i="0" u="none" strike="noStrike" kern="0" cap="none" spc="0" normalizeH="0" baseline="0" noProof="0">
              <a:ln>
                <a:noFill/>
              </a:ln>
              <a:solidFill>
                <a:srgbClr val="000000"/>
              </a:solidFill>
              <a:effectLst/>
              <a:uLnTx/>
              <a:uFillTx/>
              <a:latin typeface="Calibri"/>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S5p-TROPOMI NO</a:t>
            </a:r>
            <a:r>
              <a:rPr kumimoji="0" lang="en-US" sz="1400" b="0" i="0" u="none" strike="noStrike" kern="0" cap="none" spc="0" normalizeH="0" baseline="-25000" noProof="0">
                <a:ln>
                  <a:noFill/>
                </a:ln>
                <a:solidFill>
                  <a:srgbClr val="000000"/>
                </a:solidFill>
                <a:effectLst/>
                <a:uLnTx/>
                <a:uFillTx/>
                <a:latin typeface="Calibri"/>
                <a:ea typeface="Calibri"/>
                <a:cs typeface="Calibri"/>
                <a:sym typeface="Calibri"/>
              </a:rPr>
              <a:t>2</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product oversampled by Kang Sun.</a:t>
            </a:r>
            <a:endParaRPr kumimoji="0" sz="1400" b="0" i="0" u="none" strike="noStrike" kern="0" cap="none" spc="0" normalizeH="0" baseline="0" noProof="0">
              <a:ln>
                <a:noFill/>
              </a:ln>
              <a:solidFill>
                <a:srgbClr val="000000"/>
              </a:solidFill>
              <a:effectLst/>
              <a:uLnTx/>
              <a:uFillTx/>
              <a:latin typeface="Calibri"/>
              <a:cs typeface="Arial"/>
              <a:sym typeface="Arial"/>
            </a:endParaRPr>
          </a:p>
        </p:txBody>
      </p:sp>
      <p:sp>
        <p:nvSpPr>
          <p:cNvPr id="320" name="Google Shape;320;p6"/>
          <p:cNvSpPr txBox="1"/>
          <p:nvPr/>
        </p:nvSpPr>
        <p:spPr>
          <a:xfrm>
            <a:off x="114301" y="1089766"/>
            <a:ext cx="11955780" cy="461665"/>
          </a:xfrm>
          <a:prstGeom prst="rect">
            <a:avLst/>
          </a:prstGeom>
          <a:noFill/>
          <a:ln>
            <a:noFill/>
          </a:ln>
        </p:spPr>
        <p:txBody>
          <a:bodyPr spcFirstLastPara="1" wrap="square" lIns="91425" tIns="45700" rIns="91425" bIns="45700" anchor="t" anchorCtr="0">
            <a:spAutoFit/>
          </a:bodyPr>
          <a:lstStyle/>
          <a:p>
            <a:pPr marL="342900" marR="0" lvl="1" indent="-342900" algn="l" defTabSz="914400" rtl="0" eaLnBrk="1" fontAlgn="auto" latinLnBrk="0" hangingPunct="1">
              <a:lnSpc>
                <a:spcPct val="100000"/>
              </a:lnSpc>
              <a:spcBef>
                <a:spcPts val="0"/>
              </a:spcBef>
              <a:spcAft>
                <a:spcPts val="0"/>
              </a:spcAft>
              <a:buClrTx/>
              <a:buSzPts val="2400"/>
              <a:buFont typeface="Wingdings" panose="05000000000000000000" pitchFamily="2" charset="2"/>
              <a:buChar char="Ø"/>
              <a:tabLst/>
              <a:defRPr/>
            </a:pPr>
            <a:r>
              <a:rPr kumimoji="0" lang="en-US" sz="2400" b="1" i="0" u="none" strike="noStrike" kern="0" cap="none" spc="0" normalizeH="0" baseline="0" noProof="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Operate on geostationary communications satellite Intelsat 40e (IS-40e) at 91</a:t>
            </a:r>
            <a:r>
              <a:rPr kumimoji="0" lang="en-US" sz="2400" b="1" i="0" u="none" strike="noStrike" kern="0" cap="none" spc="0" normalizeH="0" baseline="30000" noProof="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 ∘ </a:t>
            </a:r>
            <a:r>
              <a:rPr kumimoji="0" lang="en-US" sz="2400" b="1" i="0" u="none" strike="noStrike" kern="0" cap="none" spc="0" normalizeH="0" baseline="0" noProof="0">
                <a:ln>
                  <a:noFill/>
                </a:ln>
                <a:solidFill>
                  <a:prstClr val="black"/>
                </a:solidFill>
                <a:effectLst/>
                <a:uLnTx/>
                <a:uFillTx/>
                <a:latin typeface="Calibri" panose="020F0502020204030204" pitchFamily="34" charset="0"/>
                <a:ea typeface="Arial Narrow"/>
                <a:cs typeface="Calibri" panose="020F0502020204030204" pitchFamily="34" charset="0"/>
                <a:sym typeface="Arial Narrow"/>
              </a:rPr>
              <a:t>W</a:t>
            </a:r>
            <a:endParaRPr kumimoji="0" sz="1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58D3CAB-2215-4D8C-AEF2-11A859A4CD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600" b="0" i="0" u="none" strike="noStrike" kern="0" cap="none" spc="0" normalizeH="0" baseline="0" noProof="0" dirty="0">
              <a:ln>
                <a:noFill/>
              </a:ln>
              <a:solidFill>
                <a:prstClr val="black">
                  <a:tint val="75000"/>
                </a:prstClr>
              </a:solidFill>
              <a:effectLst/>
              <a:uLnTx/>
              <a:uFillTx/>
              <a:latin typeface="Arial"/>
              <a:cs typeface="Arial"/>
              <a:sym typeface="Arial"/>
            </a:endParaRPr>
          </a:p>
        </p:txBody>
      </p:sp>
      <p:sp>
        <p:nvSpPr>
          <p:cNvPr id="2" name="TextBox 1">
            <a:extLst>
              <a:ext uri="{FF2B5EF4-FFF2-40B4-BE49-F238E27FC236}">
                <a16:creationId xmlns:a16="http://schemas.microsoft.com/office/drawing/2014/main" id="{0CE33DEC-96B4-D1F0-2FB1-9DE72B1AF748}"/>
              </a:ext>
            </a:extLst>
          </p:cNvPr>
          <p:cNvSpPr txBox="1"/>
          <p:nvPr/>
        </p:nvSpPr>
        <p:spPr>
          <a:xfrm>
            <a:off x="8589134" y="5890750"/>
            <a:ext cx="3301866" cy="461665"/>
          </a:xfrm>
          <a:prstGeom prst="rect">
            <a:avLst/>
          </a:prstGeom>
          <a:noFill/>
        </p:spPr>
        <p:txBody>
          <a:bodyPr wrap="none" rtlCol="0">
            <a:spAutoFit/>
          </a:bodyPr>
          <a:lstStyle/>
          <a:p>
            <a:pPr algn="ctr"/>
            <a:r>
              <a:rPr lang="en-US" sz="2400" b="1" dirty="0">
                <a:solidFill>
                  <a:srgbClr val="00B050"/>
                </a:solidFill>
              </a:rPr>
              <a:t>A11L-2148, </a:t>
            </a:r>
            <a:r>
              <a:rPr lang="en-US" sz="2400" b="1" dirty="0" err="1">
                <a:solidFill>
                  <a:srgbClr val="00B050"/>
                </a:solidFill>
              </a:rPr>
              <a:t>Naeger</a:t>
            </a:r>
            <a:r>
              <a:rPr lang="en-US" sz="2400" b="1" dirty="0">
                <a:solidFill>
                  <a:srgbClr val="00B050"/>
                </a:solidFill>
              </a:rPr>
              <a:t> et al.</a:t>
            </a:r>
          </a:p>
        </p:txBody>
      </p:sp>
      <p:sp>
        <p:nvSpPr>
          <p:cNvPr id="5" name="TextBox 4">
            <a:extLst>
              <a:ext uri="{FF2B5EF4-FFF2-40B4-BE49-F238E27FC236}">
                <a16:creationId xmlns:a16="http://schemas.microsoft.com/office/drawing/2014/main" id="{65ECB509-C989-2ACF-2265-EB31C474D2FF}"/>
              </a:ext>
            </a:extLst>
          </p:cNvPr>
          <p:cNvSpPr txBox="1"/>
          <p:nvPr/>
        </p:nvSpPr>
        <p:spPr>
          <a:xfrm>
            <a:off x="5806127" y="6453500"/>
            <a:ext cx="6200454" cy="400110"/>
          </a:xfrm>
          <a:prstGeom prst="rect">
            <a:avLst/>
          </a:prstGeom>
          <a:noFill/>
        </p:spPr>
        <p:txBody>
          <a:bodyPr wrap="square">
            <a:spAutoFit/>
          </a:bodyPr>
          <a:lstStyle/>
          <a:p>
            <a:r>
              <a:rPr lang="en-US" sz="2000" dirty="0">
                <a:sym typeface="Wingdings" pitchFamily="2" charset="2"/>
              </a:rPr>
              <a:t></a:t>
            </a:r>
            <a:r>
              <a:rPr lang="en-US" sz="2000" dirty="0"/>
              <a:t>https://</a:t>
            </a:r>
            <a:r>
              <a:rPr lang="en-US" sz="2000" dirty="0" err="1"/>
              <a:t>weather.ndc.nasa.gov</a:t>
            </a:r>
            <a:r>
              <a:rPr lang="en-US" sz="2000" dirty="0"/>
              <a:t>/tempo/</a:t>
            </a:r>
            <a:r>
              <a:rPr lang="en-US" sz="2000" dirty="0" err="1"/>
              <a:t>green_paper.html</a:t>
            </a:r>
            <a:endParaRPr lang="en-US" sz="2000" dirty="0"/>
          </a:p>
        </p:txBody>
      </p:sp>
      <p:sp>
        <p:nvSpPr>
          <p:cNvPr id="6" name="TextBox 5">
            <a:extLst>
              <a:ext uri="{FF2B5EF4-FFF2-40B4-BE49-F238E27FC236}">
                <a16:creationId xmlns:a16="http://schemas.microsoft.com/office/drawing/2014/main" id="{B26227F8-D26A-E69F-2BE4-EDF5E215315F}"/>
              </a:ext>
            </a:extLst>
          </p:cNvPr>
          <p:cNvSpPr txBox="1"/>
          <p:nvPr/>
        </p:nvSpPr>
        <p:spPr>
          <a:xfrm>
            <a:off x="2736035" y="6457890"/>
            <a:ext cx="3264996" cy="400110"/>
          </a:xfrm>
          <a:prstGeom prst="rect">
            <a:avLst/>
          </a:prstGeom>
          <a:noFill/>
        </p:spPr>
        <p:txBody>
          <a:bodyPr wrap="none" rtlCol="0">
            <a:spAutoFit/>
          </a:bodyPr>
          <a:lstStyle/>
          <a:p>
            <a:pPr algn="ctr"/>
            <a:r>
              <a:rPr lang="en-US" sz="2000" b="1" dirty="0">
                <a:solidFill>
                  <a:srgbClr val="7030A0"/>
                </a:solidFill>
              </a:rPr>
              <a:t>Request special observation</a:t>
            </a:r>
          </a:p>
        </p:txBody>
      </p:sp>
    </p:spTree>
    <p:extLst>
      <p:ext uri="{BB962C8B-B14F-4D97-AF65-F5344CB8AC3E}">
        <p14:creationId xmlns:p14="http://schemas.microsoft.com/office/powerpoint/2010/main" val="427619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62F3A1-790B-3196-6744-23823DF5AED0}"/>
              </a:ext>
            </a:extLst>
          </p:cNvPr>
          <p:cNvPicPr>
            <a:picLocks noChangeAspect="1"/>
          </p:cNvPicPr>
          <p:nvPr/>
        </p:nvPicPr>
        <p:blipFill>
          <a:blip r:embed="rId2"/>
          <a:stretch>
            <a:fillRect/>
          </a:stretch>
        </p:blipFill>
        <p:spPr>
          <a:xfrm>
            <a:off x="1293383" y="1069205"/>
            <a:ext cx="4484453" cy="2690672"/>
          </a:xfrm>
          <a:prstGeom prst="rect">
            <a:avLst/>
          </a:prstGeom>
        </p:spPr>
      </p:pic>
      <p:pic>
        <p:nvPicPr>
          <p:cNvPr id="18" name="Picture 17" descr="A map of the earth&#10;&#10;Description automatically generated">
            <a:extLst>
              <a:ext uri="{FF2B5EF4-FFF2-40B4-BE49-F238E27FC236}">
                <a16:creationId xmlns:a16="http://schemas.microsoft.com/office/drawing/2014/main" id="{95E2D79B-4AEE-946A-019A-F15E59161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592" y="1103732"/>
            <a:ext cx="4426908" cy="2656145"/>
          </a:xfrm>
          <a:prstGeom prst="rect">
            <a:avLst/>
          </a:prstGeom>
        </p:spPr>
      </p:pic>
      <p:sp>
        <p:nvSpPr>
          <p:cNvPr id="3" name="Title 2">
            <a:extLst>
              <a:ext uri="{FF2B5EF4-FFF2-40B4-BE49-F238E27FC236}">
                <a16:creationId xmlns:a16="http://schemas.microsoft.com/office/drawing/2014/main" id="{27B4FE8E-5754-2A44-7EEF-DB5B31B24990}"/>
              </a:ext>
            </a:extLst>
          </p:cNvPr>
          <p:cNvSpPr>
            <a:spLocks noGrp="1"/>
          </p:cNvSpPr>
          <p:nvPr>
            <p:ph type="title"/>
          </p:nvPr>
        </p:nvSpPr>
        <p:spPr>
          <a:xfrm>
            <a:off x="0" y="0"/>
            <a:ext cx="12192000" cy="975701"/>
          </a:xfrm>
        </p:spPr>
        <p:txBody>
          <a:bodyPr/>
          <a:lstStyle/>
          <a:p>
            <a:r>
              <a:rPr lang="en-US" dirty="0"/>
              <a:t>Field of Regard</a:t>
            </a:r>
          </a:p>
        </p:txBody>
      </p:sp>
      <p:sp>
        <p:nvSpPr>
          <p:cNvPr id="7" name="TextBox 6">
            <a:extLst>
              <a:ext uri="{FF2B5EF4-FFF2-40B4-BE49-F238E27FC236}">
                <a16:creationId xmlns:a16="http://schemas.microsoft.com/office/drawing/2014/main" id="{D0B02D5C-7644-20F2-F181-DB8FA7A89905}"/>
              </a:ext>
            </a:extLst>
          </p:cNvPr>
          <p:cNvSpPr txBox="1"/>
          <p:nvPr/>
        </p:nvSpPr>
        <p:spPr>
          <a:xfrm>
            <a:off x="969059" y="3557206"/>
            <a:ext cx="4763464" cy="646331"/>
          </a:xfrm>
          <a:prstGeom prst="rect">
            <a:avLst/>
          </a:prstGeom>
          <a:noFill/>
        </p:spPr>
        <p:txBody>
          <a:bodyPr wrap="square" rtlCol="0">
            <a:spAutoFit/>
          </a:bodyPr>
          <a:lstStyle/>
          <a:p>
            <a:pPr algn="ctr"/>
            <a:r>
              <a:rPr lang="en-US" b="1" dirty="0"/>
              <a:t>First light 8/2 </a:t>
            </a:r>
            <a:r>
              <a:rPr lang="en-US" dirty="0"/>
              <a:t>field of Regard: 62.7 mins</a:t>
            </a:r>
          </a:p>
          <a:p>
            <a:pPr algn="ctr"/>
            <a:r>
              <a:rPr lang="en-US" dirty="0"/>
              <a:t>(100 </a:t>
            </a:r>
            <a:r>
              <a:rPr lang="en-US" dirty="0" err="1"/>
              <a:t>ms</a:t>
            </a:r>
            <a:r>
              <a:rPr lang="en-US" dirty="0"/>
              <a:t> integration time, 26 coadds, 61.5 µrad)</a:t>
            </a:r>
          </a:p>
        </p:txBody>
      </p:sp>
      <p:sp>
        <p:nvSpPr>
          <p:cNvPr id="11" name="TextBox 10">
            <a:extLst>
              <a:ext uri="{FF2B5EF4-FFF2-40B4-BE49-F238E27FC236}">
                <a16:creationId xmlns:a16="http://schemas.microsoft.com/office/drawing/2014/main" id="{AC000218-6777-8152-CF3F-43F748D4F4BF}"/>
              </a:ext>
            </a:extLst>
          </p:cNvPr>
          <p:cNvSpPr txBox="1"/>
          <p:nvPr/>
        </p:nvSpPr>
        <p:spPr>
          <a:xfrm>
            <a:off x="762620" y="4108775"/>
            <a:ext cx="10611060" cy="461665"/>
          </a:xfrm>
          <a:prstGeom prst="rect">
            <a:avLst/>
          </a:prstGeom>
          <a:noFill/>
        </p:spPr>
        <p:txBody>
          <a:bodyPr wrap="square" rtlCol="0">
            <a:spAutoFit/>
          </a:bodyPr>
          <a:lstStyle/>
          <a:p>
            <a:pPr algn="ctr"/>
            <a:r>
              <a:rPr lang="en-US" b="1" dirty="0"/>
              <a:t>Fields of regard characterization (FOR mapping) with different N-S SMA angles</a:t>
            </a:r>
          </a:p>
        </p:txBody>
      </p:sp>
      <p:pic>
        <p:nvPicPr>
          <p:cNvPr id="12" name="Picture 11">
            <a:extLst>
              <a:ext uri="{FF2B5EF4-FFF2-40B4-BE49-F238E27FC236}">
                <a16:creationId xmlns:a16="http://schemas.microsoft.com/office/drawing/2014/main" id="{5ABD5835-673A-FF93-0296-6E3CB8CDE3E2}"/>
              </a:ext>
            </a:extLst>
          </p:cNvPr>
          <p:cNvPicPr>
            <a:picLocks noChangeAspect="1"/>
          </p:cNvPicPr>
          <p:nvPr/>
        </p:nvPicPr>
        <p:blipFill>
          <a:blip r:embed="rId4"/>
          <a:stretch>
            <a:fillRect/>
          </a:stretch>
        </p:blipFill>
        <p:spPr>
          <a:xfrm>
            <a:off x="55416" y="4396155"/>
            <a:ext cx="4031673" cy="2419004"/>
          </a:xfrm>
          <a:prstGeom prst="rect">
            <a:avLst/>
          </a:prstGeom>
        </p:spPr>
      </p:pic>
      <p:pic>
        <p:nvPicPr>
          <p:cNvPr id="13" name="Picture 12">
            <a:extLst>
              <a:ext uri="{FF2B5EF4-FFF2-40B4-BE49-F238E27FC236}">
                <a16:creationId xmlns:a16="http://schemas.microsoft.com/office/drawing/2014/main" id="{F84B0AC5-CACC-A984-1D3E-398F48F733B5}"/>
              </a:ext>
            </a:extLst>
          </p:cNvPr>
          <p:cNvPicPr>
            <a:picLocks noChangeAspect="1"/>
          </p:cNvPicPr>
          <p:nvPr/>
        </p:nvPicPr>
        <p:blipFill>
          <a:blip r:embed="rId5"/>
          <a:stretch>
            <a:fillRect/>
          </a:stretch>
        </p:blipFill>
        <p:spPr>
          <a:xfrm>
            <a:off x="4087089" y="4400678"/>
            <a:ext cx="4031673" cy="2419004"/>
          </a:xfrm>
          <a:prstGeom prst="rect">
            <a:avLst/>
          </a:prstGeom>
        </p:spPr>
      </p:pic>
      <p:pic>
        <p:nvPicPr>
          <p:cNvPr id="14" name="Picture 13">
            <a:extLst>
              <a:ext uri="{FF2B5EF4-FFF2-40B4-BE49-F238E27FC236}">
                <a16:creationId xmlns:a16="http://schemas.microsoft.com/office/drawing/2014/main" id="{E3E246A2-9299-8665-F92D-3F75E1AB787A}"/>
              </a:ext>
            </a:extLst>
          </p:cNvPr>
          <p:cNvPicPr>
            <a:picLocks noChangeAspect="1"/>
          </p:cNvPicPr>
          <p:nvPr/>
        </p:nvPicPr>
        <p:blipFill>
          <a:blip r:embed="rId6"/>
          <a:stretch>
            <a:fillRect/>
          </a:stretch>
        </p:blipFill>
        <p:spPr>
          <a:xfrm>
            <a:off x="8118762" y="4400679"/>
            <a:ext cx="4031673" cy="2419004"/>
          </a:xfrm>
          <a:prstGeom prst="rect">
            <a:avLst/>
          </a:prstGeom>
        </p:spPr>
      </p:pic>
      <p:sp>
        <p:nvSpPr>
          <p:cNvPr id="6" name="Slide Number Placeholder 5">
            <a:extLst>
              <a:ext uri="{FF2B5EF4-FFF2-40B4-BE49-F238E27FC236}">
                <a16:creationId xmlns:a16="http://schemas.microsoft.com/office/drawing/2014/main" id="{97BFCE8D-E320-E35E-CFE5-648AA1DA1BA4}"/>
              </a:ext>
            </a:extLst>
          </p:cNvPr>
          <p:cNvSpPr>
            <a:spLocks noGrp="1"/>
          </p:cNvSpPr>
          <p:nvPr>
            <p:ph type="sldNum" sz="quarter" idx="12"/>
          </p:nvPr>
        </p:nvSpPr>
        <p:spPr/>
        <p:txBody>
          <a:bodyPr/>
          <a:lstStyle/>
          <a:p>
            <a:fld id="{8ED73442-08FF-4492-B0C7-9D805A86EDBE}" type="slidenum">
              <a:rPr lang="en-US" smtClean="0"/>
              <a:t>7</a:t>
            </a:fld>
            <a:endParaRPr lang="en-US"/>
          </a:p>
        </p:txBody>
      </p:sp>
      <p:sp>
        <p:nvSpPr>
          <p:cNvPr id="8" name="TextBox 7">
            <a:extLst>
              <a:ext uri="{FF2B5EF4-FFF2-40B4-BE49-F238E27FC236}">
                <a16:creationId xmlns:a16="http://schemas.microsoft.com/office/drawing/2014/main" id="{DF206C39-55B8-776D-6794-7F2ED8968388}"/>
              </a:ext>
            </a:extLst>
          </p:cNvPr>
          <p:cNvSpPr txBox="1"/>
          <p:nvPr/>
        </p:nvSpPr>
        <p:spPr>
          <a:xfrm>
            <a:off x="5296465" y="1007214"/>
            <a:ext cx="1543371" cy="400110"/>
          </a:xfrm>
          <a:prstGeom prst="rect">
            <a:avLst/>
          </a:prstGeom>
          <a:noFill/>
        </p:spPr>
        <p:txBody>
          <a:bodyPr wrap="none" rtlCol="0">
            <a:spAutoFit/>
          </a:bodyPr>
          <a:lstStyle/>
          <a:p>
            <a:r>
              <a:rPr lang="en-US" sz="2000">
                <a:solidFill>
                  <a:srgbClr val="FF0000"/>
                </a:solidFill>
              </a:rPr>
              <a:t>Requirement</a:t>
            </a:r>
          </a:p>
        </p:txBody>
      </p:sp>
      <p:cxnSp>
        <p:nvCxnSpPr>
          <p:cNvPr id="10" name="Straight Arrow Connector 9">
            <a:extLst>
              <a:ext uri="{FF2B5EF4-FFF2-40B4-BE49-F238E27FC236}">
                <a16:creationId xmlns:a16="http://schemas.microsoft.com/office/drawing/2014/main" id="{4E414B22-5FDF-FF08-6D36-414250E73309}"/>
              </a:ext>
            </a:extLst>
          </p:cNvPr>
          <p:cNvCxnSpPr>
            <a:cxnSpLocks/>
          </p:cNvCxnSpPr>
          <p:nvPr/>
        </p:nvCxnSpPr>
        <p:spPr>
          <a:xfrm flipV="1">
            <a:off x="4754722" y="1207269"/>
            <a:ext cx="447491" cy="4468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F6450B9-02FA-3B0B-BF17-1EAE3ED55C0C}"/>
              </a:ext>
            </a:extLst>
          </p:cNvPr>
          <p:cNvSpPr txBox="1"/>
          <p:nvPr/>
        </p:nvSpPr>
        <p:spPr>
          <a:xfrm>
            <a:off x="5329218" y="1383898"/>
            <a:ext cx="1528688" cy="400110"/>
          </a:xfrm>
          <a:prstGeom prst="rect">
            <a:avLst/>
          </a:prstGeom>
          <a:noFill/>
        </p:spPr>
        <p:txBody>
          <a:bodyPr wrap="none" rtlCol="0">
            <a:spAutoFit/>
          </a:bodyPr>
          <a:lstStyle/>
          <a:p>
            <a:r>
              <a:rPr lang="en-US" sz="2000"/>
              <a:t>Performance</a:t>
            </a:r>
          </a:p>
        </p:txBody>
      </p:sp>
      <p:cxnSp>
        <p:nvCxnSpPr>
          <p:cNvPr id="16" name="Straight Arrow Connector 15">
            <a:extLst>
              <a:ext uri="{FF2B5EF4-FFF2-40B4-BE49-F238E27FC236}">
                <a16:creationId xmlns:a16="http://schemas.microsoft.com/office/drawing/2014/main" id="{B44BC148-8F35-7270-4BE7-03E922C51B2F}"/>
              </a:ext>
            </a:extLst>
          </p:cNvPr>
          <p:cNvCxnSpPr>
            <a:cxnSpLocks/>
          </p:cNvCxnSpPr>
          <p:nvPr/>
        </p:nvCxnSpPr>
        <p:spPr>
          <a:xfrm flipV="1">
            <a:off x="5105790" y="1670204"/>
            <a:ext cx="316069" cy="7087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DDBE1CD1-BBD0-BF5D-85E8-BC4EEB502FC2}"/>
              </a:ext>
            </a:extLst>
          </p:cNvPr>
          <p:cNvSpPr txBox="1"/>
          <p:nvPr/>
        </p:nvSpPr>
        <p:spPr>
          <a:xfrm>
            <a:off x="5887192" y="3557205"/>
            <a:ext cx="4933208" cy="646331"/>
          </a:xfrm>
          <a:prstGeom prst="rect">
            <a:avLst/>
          </a:prstGeom>
          <a:noFill/>
        </p:spPr>
        <p:txBody>
          <a:bodyPr wrap="square" rtlCol="0">
            <a:spAutoFit/>
          </a:bodyPr>
          <a:lstStyle/>
          <a:p>
            <a:pPr algn="ctr"/>
            <a:r>
              <a:rPr lang="en-US" b="1" dirty="0"/>
              <a:t>Optimized</a:t>
            </a:r>
            <a:r>
              <a:rPr lang="en-US" dirty="0"/>
              <a:t> field of Regard in late Sep.: 59.75 mins</a:t>
            </a:r>
          </a:p>
          <a:p>
            <a:pPr algn="ctr"/>
            <a:r>
              <a:rPr lang="en-US" dirty="0"/>
              <a:t>(100 </a:t>
            </a:r>
            <a:r>
              <a:rPr lang="en-US" dirty="0" err="1"/>
              <a:t>ms</a:t>
            </a:r>
            <a:r>
              <a:rPr lang="en-US" dirty="0"/>
              <a:t> integration time, 26 coadds, 64 µrad)</a:t>
            </a:r>
          </a:p>
        </p:txBody>
      </p:sp>
      <p:cxnSp>
        <p:nvCxnSpPr>
          <p:cNvPr id="21" name="Straight Arrow Connector 20">
            <a:extLst>
              <a:ext uri="{FF2B5EF4-FFF2-40B4-BE49-F238E27FC236}">
                <a16:creationId xmlns:a16="http://schemas.microsoft.com/office/drawing/2014/main" id="{103997AB-990B-371E-C840-508D2F817921}"/>
              </a:ext>
            </a:extLst>
          </p:cNvPr>
          <p:cNvCxnSpPr>
            <a:cxnSpLocks/>
          </p:cNvCxnSpPr>
          <p:nvPr/>
        </p:nvCxnSpPr>
        <p:spPr>
          <a:xfrm flipH="1" flipV="1">
            <a:off x="6787559" y="1175060"/>
            <a:ext cx="448755" cy="4468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F1938C5-1113-99DE-0086-3B88864D17EF}"/>
              </a:ext>
            </a:extLst>
          </p:cNvPr>
          <p:cNvCxnSpPr>
            <a:cxnSpLocks/>
          </p:cNvCxnSpPr>
          <p:nvPr/>
        </p:nvCxnSpPr>
        <p:spPr>
          <a:xfrm flipH="1" flipV="1">
            <a:off x="6478292" y="1718463"/>
            <a:ext cx="357050" cy="7306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4256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7"/>
          <p:cNvSpPr txBox="1">
            <a:spLocks noGrp="1"/>
          </p:cNvSpPr>
          <p:nvPr>
            <p:ph type="title"/>
          </p:nvPr>
        </p:nvSpPr>
        <p:spPr>
          <a:xfrm>
            <a:off x="0" y="0"/>
            <a:ext cx="12192000" cy="975701"/>
          </a:xfrm>
        </p:spPr>
        <p:txBody>
          <a:bodyPr/>
          <a:lstStyle/>
          <a:p>
            <a:pPr lvl="0"/>
            <a:r>
              <a:rPr lang="en-US" dirty="0"/>
              <a:t>Baseline and Threshold </a:t>
            </a:r>
            <a:br>
              <a:rPr lang="en-US" dirty="0"/>
            </a:br>
            <a:r>
              <a:rPr lang="en-US" dirty="0"/>
              <a:t>Measurements Requirements</a:t>
            </a:r>
          </a:p>
        </p:txBody>
      </p:sp>
      <p:sp>
        <p:nvSpPr>
          <p:cNvPr id="329" name="Google Shape;329;p7"/>
          <p:cNvSpPr txBox="1"/>
          <p:nvPr/>
        </p:nvSpPr>
        <p:spPr>
          <a:xfrm>
            <a:off x="1253448" y="5008036"/>
            <a:ext cx="10171415"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     # of hourly measurements to be averaged to achieve required precision</a:t>
            </a:r>
            <a:endParaRPr kumimoji="0" sz="2000" b="0" i="0" u="none" strike="noStrike" kern="0" cap="none" spc="0" normalizeH="0" baseline="0" noProof="0" dirty="0">
              <a:ln>
                <a:noFill/>
              </a:ln>
              <a:solidFill>
                <a:prstClr val="black"/>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Mission duration:  20 months for baseline, 12 months for threshold</a:t>
            </a:r>
            <a:endParaRPr kumimoji="0" sz="2000" b="0" i="0" u="none" strike="noStrike" kern="0" cap="none" spc="0" normalizeH="0" baseline="0" noProof="0" dirty="0">
              <a:ln>
                <a:noFill/>
              </a:ln>
              <a:solidFill>
                <a:prstClr val="black"/>
              </a:solidFill>
              <a:effectLst/>
              <a:uLnTx/>
              <a:uFillTx/>
              <a:latin typeface="Calibri"/>
              <a:cs typeface="Arial"/>
              <a:sym typeface="Arial"/>
            </a:endParaRPr>
          </a:p>
          <a:p>
            <a:pPr marL="285750" marR="0" lvl="0" indent="-285750"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Spatial resolution: &lt; 60 km</a:t>
            </a:r>
            <a:r>
              <a:rPr kumimoji="0" lang="en-US" sz="2000" b="0" i="0" u="none" strike="noStrike" kern="0" cap="none" spc="0" normalizeH="0" baseline="30000" noProof="0" dirty="0">
                <a:ln>
                  <a:noFill/>
                </a:ln>
                <a:solidFill>
                  <a:prstClr val="black"/>
                </a:solidFill>
                <a:effectLst/>
                <a:uLnTx/>
                <a:uFillTx/>
                <a:latin typeface="Calibri"/>
                <a:ea typeface="Calibri"/>
                <a:cs typeface="Calibri"/>
                <a:sym typeface="Calibri"/>
              </a:rPr>
              <a:t>2</a:t>
            </a: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 for baseline (4 native pixels coadded),  &lt; 300 km</a:t>
            </a:r>
            <a:r>
              <a:rPr kumimoji="0" lang="en-US" sz="2000" b="0" i="0" u="none" strike="noStrike" kern="0" cap="none" spc="0" normalizeH="0" baseline="30000" noProof="0" dirty="0">
                <a:ln>
                  <a:noFill/>
                </a:ln>
                <a:solidFill>
                  <a:prstClr val="black"/>
                </a:solidFill>
                <a:effectLst/>
                <a:uLnTx/>
                <a:uFillTx/>
                <a:latin typeface="Calibri"/>
                <a:ea typeface="Calibri"/>
                <a:cs typeface="Calibri"/>
                <a:sym typeface="Calibri"/>
              </a:rPr>
              <a:t>2</a:t>
            </a:r>
            <a:r>
              <a:rPr kumimoji="0" lang="en-US" sz="2000" b="0" i="0" u="none" strike="noStrike" kern="0" cap="none" spc="0" normalizeH="0" baseline="0" noProof="0" dirty="0">
                <a:ln>
                  <a:noFill/>
                </a:ln>
                <a:solidFill>
                  <a:prstClr val="black"/>
                </a:solidFill>
                <a:effectLst/>
                <a:uLnTx/>
                <a:uFillTx/>
                <a:latin typeface="Calibri"/>
                <a:ea typeface="Calibri"/>
                <a:cs typeface="Calibri"/>
                <a:sym typeface="Calibri"/>
              </a:rPr>
              <a:t> for threshold</a:t>
            </a:r>
            <a:endParaRPr kumimoji="0" sz="2000" b="0" i="0" u="none" strike="noStrike" kern="0" cap="none" spc="0" normalizeH="0" baseline="0" noProof="0" dirty="0">
              <a:ln>
                <a:noFill/>
              </a:ln>
              <a:solidFill>
                <a:prstClr val="black"/>
              </a:solidFill>
              <a:effectLst/>
              <a:uLnTx/>
              <a:uFillTx/>
              <a:latin typeface="Calibri"/>
              <a:cs typeface="Arial"/>
              <a:sym typeface="Arial"/>
            </a:endParaRPr>
          </a:p>
        </p:txBody>
      </p:sp>
      <p:sp>
        <p:nvSpPr>
          <p:cNvPr id="4" name="Slide Number Placeholder 3">
            <a:extLst>
              <a:ext uri="{FF2B5EF4-FFF2-40B4-BE49-F238E27FC236}">
                <a16:creationId xmlns:a16="http://schemas.microsoft.com/office/drawing/2014/main" id="{D918086D-4970-4231-8654-639D8E7422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graphicFrame>
        <p:nvGraphicFramePr>
          <p:cNvPr id="3" name="Table 2">
            <a:extLst>
              <a:ext uri="{FF2B5EF4-FFF2-40B4-BE49-F238E27FC236}">
                <a16:creationId xmlns:a16="http://schemas.microsoft.com/office/drawing/2014/main" id="{F3DF39DD-E9A6-3ED4-89F1-2CA568A940E9}"/>
              </a:ext>
            </a:extLst>
          </p:cNvPr>
          <p:cNvGraphicFramePr>
            <a:graphicFrameLocks noGrp="1"/>
          </p:cNvGraphicFramePr>
          <p:nvPr>
            <p:extLst>
              <p:ext uri="{D42A27DB-BD31-4B8C-83A1-F6EECF244321}">
                <p14:modId xmlns:p14="http://schemas.microsoft.com/office/powerpoint/2010/main" val="1671036029"/>
              </p:ext>
            </p:extLst>
          </p:nvPr>
        </p:nvGraphicFramePr>
        <p:xfrm>
          <a:off x="1172967" y="1408649"/>
          <a:ext cx="9647433" cy="3343441"/>
        </p:xfrm>
        <a:graphic>
          <a:graphicData uri="http://schemas.openxmlformats.org/drawingml/2006/table">
            <a:tbl>
              <a:tblPr firstRow="1" firstCol="1" bandRow="1">
                <a:tableStyleId>{5C22544A-7EE6-4342-B048-85BDC9FD1C3A}</a:tableStyleId>
              </a:tblPr>
              <a:tblGrid>
                <a:gridCol w="3628689">
                  <a:extLst>
                    <a:ext uri="{9D8B030D-6E8A-4147-A177-3AD203B41FA5}">
                      <a16:colId xmlns:a16="http://schemas.microsoft.com/office/drawing/2014/main" val="20000"/>
                    </a:ext>
                  </a:extLst>
                </a:gridCol>
                <a:gridCol w="3643993">
                  <a:extLst>
                    <a:ext uri="{9D8B030D-6E8A-4147-A177-3AD203B41FA5}">
                      <a16:colId xmlns:a16="http://schemas.microsoft.com/office/drawing/2014/main" val="20001"/>
                    </a:ext>
                  </a:extLst>
                </a:gridCol>
                <a:gridCol w="2374751">
                  <a:extLst>
                    <a:ext uri="{9D8B030D-6E8A-4147-A177-3AD203B41FA5}">
                      <a16:colId xmlns:a16="http://schemas.microsoft.com/office/drawing/2014/main" val="20002"/>
                    </a:ext>
                  </a:extLst>
                </a:gridCol>
              </a:tblGrid>
              <a:tr h="409877">
                <a:tc>
                  <a:txBody>
                    <a:bodyPr/>
                    <a:lstStyle/>
                    <a:p>
                      <a:pPr marL="0" marR="0" algn="ctr">
                        <a:spcBef>
                          <a:spcPts val="0"/>
                        </a:spcBef>
                        <a:spcAft>
                          <a:spcPts val="0"/>
                        </a:spcAft>
                      </a:pPr>
                      <a:r>
                        <a:rPr lang="en-US" sz="2400" dirty="0">
                          <a:effectLst/>
                        </a:rPr>
                        <a:t>Species/Products</a:t>
                      </a:r>
                      <a:endParaRPr lang="en-US" sz="24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2400">
                          <a:effectLst/>
                        </a:rPr>
                        <a:t>Required Precision</a:t>
                      </a:r>
                      <a:endParaRPr lang="en-US" sz="2400">
                        <a:effectLst/>
                        <a:latin typeface="Cambria"/>
                        <a:ea typeface="Cambria"/>
                        <a:cs typeface="Times New Roman"/>
                      </a:endParaRPr>
                    </a:p>
                    <a:p>
                      <a:pPr marL="0" marR="0" algn="ctr">
                        <a:lnSpc>
                          <a:spcPts val="900"/>
                        </a:lnSpc>
                        <a:spcBef>
                          <a:spcPts val="0"/>
                        </a:spcBef>
                        <a:spcAft>
                          <a:spcPts val="0"/>
                        </a:spcAft>
                      </a:pPr>
                      <a:r>
                        <a:rPr lang="en-US" sz="2400">
                          <a:effectLst/>
                        </a:rPr>
                        <a:t> </a:t>
                      </a:r>
                      <a:endParaRPr lang="en-US" sz="240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2400" dirty="0">
                          <a:solidFill>
                            <a:srgbClr val="FF0000"/>
                          </a:solidFill>
                          <a:effectLst/>
                          <a:latin typeface="+mn-lt"/>
                          <a:ea typeface="Cambria"/>
                          <a:cs typeface="Times New Roman"/>
                        </a:rPr>
                        <a:t>Temporal Revisit*</a:t>
                      </a:r>
                    </a:p>
                  </a:txBody>
                  <a:tcPr marL="8890" marR="8890" marT="8890" marB="8890" anchor="ctr"/>
                </a:tc>
                <a:extLst>
                  <a:ext uri="{0D108BD9-81ED-4DB2-BD59-A6C34878D82A}">
                    <a16:rowId xmlns:a16="http://schemas.microsoft.com/office/drawing/2014/main" val="10000"/>
                  </a:ext>
                </a:extLst>
              </a:tr>
              <a:tr h="914762">
                <a:tc>
                  <a:txBody>
                    <a:bodyPr/>
                    <a:lstStyle/>
                    <a:p>
                      <a:pPr marL="0" marR="0" algn="ctr">
                        <a:spcBef>
                          <a:spcPts val="0"/>
                        </a:spcBef>
                        <a:spcAft>
                          <a:spcPts val="0"/>
                        </a:spcAft>
                      </a:pPr>
                      <a:r>
                        <a:rPr lang="en-US" sz="2000" dirty="0">
                          <a:effectLst/>
                        </a:rPr>
                        <a:t>0-2 km O</a:t>
                      </a:r>
                      <a:r>
                        <a:rPr lang="en-US" sz="2000" baseline="-25000" dirty="0">
                          <a:effectLst/>
                        </a:rPr>
                        <a:t>3 </a:t>
                      </a:r>
                      <a:r>
                        <a:rPr lang="en-US" sz="2000" dirty="0">
                          <a:effectLst/>
                        </a:rPr>
                        <a:t>(Selected Scenes) </a:t>
                      </a:r>
                      <a:r>
                        <a:rPr lang="en-US" sz="2000" dirty="0">
                          <a:solidFill>
                            <a:srgbClr val="FFFF00"/>
                          </a:solidFill>
                          <a:effectLst/>
                        </a:rPr>
                        <a:t>Baseline only</a:t>
                      </a:r>
                      <a:endParaRPr lang="en-US" sz="20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a:effectLst/>
                        </a:rPr>
                        <a:t>10 ppbv</a:t>
                      </a:r>
                      <a:endParaRPr lang="en-US" sz="200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2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1"/>
                  </a:ext>
                </a:extLst>
              </a:tr>
              <a:tr h="470343">
                <a:tc>
                  <a:txBody>
                    <a:bodyPr/>
                    <a:lstStyle/>
                    <a:p>
                      <a:pPr marL="0" marR="0" algn="ctr">
                        <a:spcBef>
                          <a:spcPts val="0"/>
                        </a:spcBef>
                        <a:spcAft>
                          <a:spcPts val="0"/>
                        </a:spcAft>
                      </a:pPr>
                      <a:r>
                        <a:rPr lang="en-US" sz="2000" dirty="0">
                          <a:effectLst/>
                        </a:rPr>
                        <a:t>Tropospheric O</a:t>
                      </a:r>
                      <a:r>
                        <a:rPr lang="en-US" sz="2000" baseline="-25000" dirty="0">
                          <a:effectLst/>
                        </a:rPr>
                        <a:t>3</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a:t>
                      </a:r>
                      <a:r>
                        <a:rPr lang="en-US" sz="2000" dirty="0" err="1">
                          <a:effectLst/>
                        </a:rPr>
                        <a:t>ppbv</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a:effectLst/>
                        </a:rPr>
                        <a:t>1 hour</a:t>
                      </a:r>
                      <a:endParaRPr lang="en-US" sz="200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2"/>
                  </a:ext>
                </a:extLst>
              </a:tr>
              <a:tr h="470343">
                <a:tc>
                  <a:txBody>
                    <a:bodyPr/>
                    <a:lstStyle/>
                    <a:p>
                      <a:pPr marL="0" marR="0" algn="ctr">
                        <a:spcBef>
                          <a:spcPts val="0"/>
                        </a:spcBef>
                        <a:spcAft>
                          <a:spcPts val="0"/>
                        </a:spcAft>
                      </a:pPr>
                      <a:r>
                        <a:rPr lang="en-US" sz="2000" dirty="0">
                          <a:effectLst/>
                        </a:rPr>
                        <a:t>Total O</a:t>
                      </a:r>
                      <a:r>
                        <a:rPr lang="en-US" sz="2000" baseline="-25000" dirty="0">
                          <a:effectLst/>
                        </a:rPr>
                        <a:t>3</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a:effectLst/>
                        </a:rPr>
                        <a:t>3%</a:t>
                      </a:r>
                      <a:endParaRPr lang="en-US" sz="200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a:effectLst/>
                        </a:rPr>
                        <a:t>1 hour</a:t>
                      </a:r>
                      <a:endParaRPr lang="en-US" sz="200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3"/>
                  </a:ext>
                </a:extLst>
              </a:tr>
              <a:tr h="470343">
                <a:tc>
                  <a:txBody>
                    <a:bodyPr/>
                    <a:lstStyle/>
                    <a:p>
                      <a:pPr marL="0" marR="0" algn="ctr">
                        <a:spcBef>
                          <a:spcPts val="0"/>
                        </a:spcBef>
                        <a:spcAft>
                          <a:spcPts val="0"/>
                        </a:spcAft>
                      </a:pPr>
                      <a:r>
                        <a:rPr lang="en-US" sz="2000">
                          <a:effectLst/>
                        </a:rPr>
                        <a:t>Tropospheric NO</a:t>
                      </a:r>
                      <a:r>
                        <a:rPr lang="en-US" sz="2000" baseline="-25000">
                          <a:effectLst/>
                        </a:rPr>
                        <a:t>2</a:t>
                      </a:r>
                      <a:endParaRPr lang="en-US" sz="200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a:effectLst/>
                        </a:rPr>
                        <a:t>1.0 × 10</a:t>
                      </a:r>
                      <a:r>
                        <a:rPr lang="en-US" sz="2000" baseline="30000">
                          <a:effectLst/>
                        </a:rPr>
                        <a:t>15</a:t>
                      </a:r>
                      <a:r>
                        <a:rPr lang="en-US" sz="2000">
                          <a:effectLst/>
                        </a:rPr>
                        <a:t> molecules cm</a:t>
                      </a:r>
                      <a:r>
                        <a:rPr lang="en-US" sz="2000" baseline="30000">
                          <a:effectLst/>
                        </a:rPr>
                        <a:t>-2</a:t>
                      </a:r>
                      <a:endParaRPr lang="en-US" sz="200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a:effectLst/>
                        </a:rPr>
                        <a:t>1 hour</a:t>
                      </a:r>
                      <a:endParaRPr lang="en-US" sz="200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4"/>
                  </a:ext>
                </a:extLst>
              </a:tr>
              <a:tr h="470343">
                <a:tc>
                  <a:txBody>
                    <a:bodyPr/>
                    <a:lstStyle/>
                    <a:p>
                      <a:pPr marL="0" marR="0" algn="ctr">
                        <a:spcBef>
                          <a:spcPts val="0"/>
                        </a:spcBef>
                        <a:spcAft>
                          <a:spcPts val="0"/>
                        </a:spcAft>
                      </a:pPr>
                      <a:r>
                        <a:rPr lang="en-US" sz="2000" dirty="0">
                          <a:effectLst/>
                        </a:rPr>
                        <a:t>Tropospheric H</a:t>
                      </a:r>
                      <a:r>
                        <a:rPr lang="en-US" sz="2000" baseline="-25000" dirty="0">
                          <a:effectLst/>
                        </a:rPr>
                        <a:t>2</a:t>
                      </a:r>
                      <a:r>
                        <a:rPr lang="en-US" sz="2000" dirty="0">
                          <a:effectLst/>
                        </a:rPr>
                        <a:t>CO</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a:effectLst/>
                        </a:rPr>
                        <a:t>1.0 × 10</a:t>
                      </a:r>
                      <a:r>
                        <a:rPr lang="en-US" sz="2000" baseline="30000">
                          <a:effectLst/>
                        </a:rPr>
                        <a:t>16</a:t>
                      </a:r>
                      <a:r>
                        <a:rPr lang="en-US" sz="2000">
                          <a:effectLst/>
                        </a:rPr>
                        <a:t> molecules cm</a:t>
                      </a:r>
                      <a:r>
                        <a:rPr lang="en-US" sz="2000" baseline="30000">
                          <a:effectLst/>
                        </a:rPr>
                        <a:t>-2</a:t>
                      </a:r>
                      <a:endParaRPr lang="en-US" sz="200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3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0995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
          <p:cNvSpPr txBox="1">
            <a:spLocks noGrp="1"/>
          </p:cNvSpPr>
          <p:nvPr>
            <p:ph type="title"/>
          </p:nvPr>
        </p:nvSpPr>
        <p:spPr>
          <a:xfrm>
            <a:off x="0" y="0"/>
            <a:ext cx="12192000" cy="975701"/>
          </a:xfrm>
        </p:spPr>
        <p:txBody>
          <a:bodyPr/>
          <a:lstStyle/>
          <a:p>
            <a:pPr lvl="0"/>
            <a:r>
              <a:rPr lang="en-US" dirty="0"/>
              <a:t>TEMPO Data Products </a:t>
            </a:r>
            <a:br>
              <a:rPr lang="en-US" dirty="0"/>
            </a:br>
            <a:r>
              <a:rPr lang="en-US" dirty="0"/>
              <a:t>Baseline + </a:t>
            </a:r>
            <a:r>
              <a:rPr lang="en-US" dirty="0">
                <a:solidFill>
                  <a:srgbClr val="00B050"/>
                </a:solidFill>
              </a:rPr>
              <a:t>SNWG TEMPO NRT </a:t>
            </a:r>
          </a:p>
        </p:txBody>
      </p:sp>
      <p:graphicFrame>
        <p:nvGraphicFramePr>
          <p:cNvPr id="336" name="Google Shape;336;p8"/>
          <p:cNvGraphicFramePr/>
          <p:nvPr>
            <p:extLst>
              <p:ext uri="{D42A27DB-BD31-4B8C-83A1-F6EECF244321}">
                <p14:modId xmlns:p14="http://schemas.microsoft.com/office/powerpoint/2010/main" val="2956436333"/>
              </p:ext>
            </p:extLst>
          </p:nvPr>
        </p:nvGraphicFramePr>
        <p:xfrm>
          <a:off x="99555" y="1147717"/>
          <a:ext cx="11992887" cy="4131327"/>
        </p:xfrm>
        <a:graphic>
          <a:graphicData uri="http://schemas.openxmlformats.org/drawingml/2006/table">
            <a:tbl>
              <a:tblPr firstRow="1" bandRow="1">
                <a:noFill/>
              </a:tblPr>
              <a:tblGrid>
                <a:gridCol w="625182">
                  <a:extLst>
                    <a:ext uri="{9D8B030D-6E8A-4147-A177-3AD203B41FA5}">
                      <a16:colId xmlns:a16="http://schemas.microsoft.com/office/drawing/2014/main" val="20000"/>
                    </a:ext>
                  </a:extLst>
                </a:gridCol>
                <a:gridCol w="1410210">
                  <a:extLst>
                    <a:ext uri="{9D8B030D-6E8A-4147-A177-3AD203B41FA5}">
                      <a16:colId xmlns:a16="http://schemas.microsoft.com/office/drawing/2014/main" val="20001"/>
                    </a:ext>
                  </a:extLst>
                </a:gridCol>
                <a:gridCol w="1759978">
                  <a:extLst>
                    <a:ext uri="{9D8B030D-6E8A-4147-A177-3AD203B41FA5}">
                      <a16:colId xmlns:a16="http://schemas.microsoft.com/office/drawing/2014/main" val="20002"/>
                    </a:ext>
                  </a:extLst>
                </a:gridCol>
                <a:gridCol w="3927108">
                  <a:extLst>
                    <a:ext uri="{9D8B030D-6E8A-4147-A177-3AD203B41FA5}">
                      <a16:colId xmlns:a16="http://schemas.microsoft.com/office/drawing/2014/main" val="20003"/>
                    </a:ext>
                  </a:extLst>
                </a:gridCol>
                <a:gridCol w="1344782">
                  <a:extLst>
                    <a:ext uri="{9D8B030D-6E8A-4147-A177-3AD203B41FA5}">
                      <a16:colId xmlns:a16="http://schemas.microsoft.com/office/drawing/2014/main" val="3104119214"/>
                    </a:ext>
                  </a:extLst>
                </a:gridCol>
                <a:gridCol w="1408043">
                  <a:extLst>
                    <a:ext uri="{9D8B030D-6E8A-4147-A177-3AD203B41FA5}">
                      <a16:colId xmlns:a16="http://schemas.microsoft.com/office/drawing/2014/main" val="20004"/>
                    </a:ext>
                  </a:extLst>
                </a:gridCol>
                <a:gridCol w="1517584">
                  <a:extLst>
                    <a:ext uri="{9D8B030D-6E8A-4147-A177-3AD203B41FA5}">
                      <a16:colId xmlns:a16="http://schemas.microsoft.com/office/drawing/2014/main" val="20005"/>
                    </a:ext>
                  </a:extLst>
                </a:gridCol>
              </a:tblGrid>
              <a:tr h="0">
                <a:tc>
                  <a:txBody>
                    <a:bodyPr/>
                    <a:lstStyle/>
                    <a:p>
                      <a:pPr marL="0" marR="0" lvl="0" indent="0" algn="ctr" rtl="0">
                        <a:lnSpc>
                          <a:spcPct val="70000"/>
                        </a:lnSpc>
                        <a:spcBef>
                          <a:spcPts val="0"/>
                        </a:spcBef>
                        <a:spcAft>
                          <a:spcPts val="0"/>
                        </a:spcAft>
                        <a:buNone/>
                      </a:pPr>
                      <a:r>
                        <a:rPr lang="en-US" sz="1800" b="1" u="none" strike="noStrike" cap="none">
                          <a:latin typeface="+mj-lt"/>
                        </a:rPr>
                        <a:t>Level</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Product</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Algorithm</a:t>
                      </a:r>
                      <a:endParaRPr sz="1800" b="1">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dirty="0">
                          <a:latin typeface="+mj-lt"/>
                        </a:rPr>
                        <a:t>Major Outputs</a:t>
                      </a:r>
                      <a:endParaRPr sz="1800" b="1" dirty="0">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kern="1200" cap="none">
                          <a:solidFill>
                            <a:schemeClr val="tx1"/>
                          </a:solidFill>
                          <a:latin typeface="+mj-lt"/>
                          <a:ea typeface="+mn-ea"/>
                          <a:cs typeface="+mn-cs"/>
                        </a:rPr>
                        <a:t>A Priori (L2)</a:t>
                      </a:r>
                      <a:endParaRPr sz="1800" b="1" u="none" strike="noStrike" kern="1200" cap="none">
                        <a:solidFill>
                          <a:schemeClr val="tx1"/>
                        </a:solidFill>
                        <a:latin typeface="+mj-lt"/>
                        <a:ea typeface="+mn-ea"/>
                        <a:cs typeface="+mn-cs"/>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Res km</a:t>
                      </a:r>
                      <a:r>
                        <a:rPr lang="en-US" sz="1800" b="1" u="none" strike="noStrike" cap="none" baseline="30000">
                          <a:latin typeface="+mj-lt"/>
                        </a:rPr>
                        <a:t>2 </a:t>
                      </a:r>
                      <a:r>
                        <a:rPr lang="en-US" sz="1800" b="1" u="none" strike="noStrike" cap="none" baseline="30000">
                          <a:solidFill>
                            <a:schemeClr val="tx1"/>
                          </a:solidFill>
                          <a:latin typeface="+mj-lt"/>
                        </a:rPr>
                        <a:t>* </a:t>
                      </a:r>
                      <a:endParaRPr sz="1800" b="1" u="none" strike="noStrike" cap="none" baseline="30000">
                        <a:solidFill>
                          <a:schemeClr val="tx1"/>
                        </a:solidFill>
                        <a:latin typeface="+mj-lt"/>
                      </a:endParaRPr>
                    </a:p>
                  </a:txBody>
                  <a:tcPr marL="18300" marR="18300" marT="45725" marB="45725" anchor="ctr"/>
                </a:tc>
                <a:tc>
                  <a:txBody>
                    <a:bodyPr/>
                    <a:lstStyle/>
                    <a:p>
                      <a:pPr marL="0" marR="0" lvl="0" indent="0" algn="ctr" rtl="0">
                        <a:lnSpc>
                          <a:spcPct val="70000"/>
                        </a:lnSpc>
                        <a:spcBef>
                          <a:spcPts val="0"/>
                        </a:spcBef>
                        <a:spcAft>
                          <a:spcPts val="0"/>
                        </a:spcAft>
                        <a:buNone/>
                      </a:pPr>
                      <a:r>
                        <a:rPr lang="en-US" sz="1800" b="1" u="none" strike="noStrike" cap="none">
                          <a:latin typeface="+mj-lt"/>
                        </a:rPr>
                        <a:t>Freq/Size</a:t>
                      </a:r>
                      <a:endParaRPr sz="1800" b="1">
                        <a:latin typeface="+mj-lt"/>
                      </a:endParaRPr>
                    </a:p>
                  </a:txBody>
                  <a:tcPr marL="18300" marR="18300" marT="45725" marB="45725" anchor="ctr"/>
                </a:tc>
                <a:extLst>
                  <a:ext uri="{0D108BD9-81ED-4DB2-BD59-A6C34878D82A}">
                    <a16:rowId xmlns:a16="http://schemas.microsoft.com/office/drawing/2014/main" val="10000"/>
                  </a:ext>
                </a:extLst>
              </a:tr>
              <a:tr h="300662">
                <a:tc>
                  <a:txBody>
                    <a:bodyPr/>
                    <a:lstStyle/>
                    <a:p>
                      <a:pPr marL="0" marR="0" lvl="0" indent="0" algn="l" rtl="0">
                        <a:lnSpc>
                          <a:spcPct val="70000"/>
                        </a:lnSpc>
                        <a:spcBef>
                          <a:spcPts val="0"/>
                        </a:spcBef>
                        <a:spcAft>
                          <a:spcPts val="0"/>
                        </a:spcAft>
                        <a:buNone/>
                      </a:pPr>
                      <a:r>
                        <a:rPr lang="en-US" sz="1800" b="1" u="none" strike="noStrike" cap="none">
                          <a:latin typeface="+mj-lt"/>
                        </a:rPr>
                        <a:t>L0</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Digital counts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Raw to L0</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Reconstructed/reformatted digital counts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Daily/hourly</a:t>
                      </a:r>
                      <a:endParaRPr sz="1800">
                        <a:latin typeface="+mj-lt"/>
                      </a:endParaRPr>
                    </a:p>
                  </a:txBody>
                  <a:tcPr marL="18300" marR="18300" marT="45725" marB="45725" anchor="ctr"/>
                </a:tc>
                <a:extLst>
                  <a:ext uri="{0D108BD9-81ED-4DB2-BD59-A6C34878D82A}">
                    <a16:rowId xmlns:a16="http://schemas.microsoft.com/office/drawing/2014/main" val="10001"/>
                  </a:ext>
                </a:extLst>
              </a:tr>
              <a:tr h="0">
                <a:tc>
                  <a:txBody>
                    <a:bodyPr/>
                    <a:lstStyle/>
                    <a:p>
                      <a:pPr marL="0" marR="0" lvl="0" indent="0" algn="l" rtl="0">
                        <a:lnSpc>
                          <a:spcPct val="70000"/>
                        </a:lnSpc>
                        <a:spcBef>
                          <a:spcPts val="0"/>
                        </a:spcBef>
                        <a:spcAft>
                          <a:spcPts val="0"/>
                        </a:spcAft>
                        <a:buNone/>
                      </a:pPr>
                      <a:r>
                        <a:rPr lang="en-US" sz="1800" b="1" u="none" strike="noStrike" cap="none">
                          <a:latin typeface="+mj-lt"/>
                        </a:rPr>
                        <a:t>L1-b</a:t>
                      </a:r>
                      <a:endParaRPr sz="1800">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Irradiance </a:t>
                      </a:r>
                      <a:r>
                        <a:rPr lang="en-US" sz="1800" b="1" u="none" strike="noStrike" kern="1200" cap="none" baseline="30000" dirty="0">
                          <a:solidFill>
                            <a:srgbClr val="00B050"/>
                          </a:solidFill>
                          <a:latin typeface="+mn-lt"/>
                          <a:ea typeface="+mn-ea"/>
                          <a:cs typeface="+mn-cs"/>
                        </a:rPr>
                        <a:t>NRT</a:t>
                      </a: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SAO L0-1</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Calibrated &amp; quality flags</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b="0" i="0" u="none" strike="noStrike" cap="none" dirty="0">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endParaRPr sz="1800" b="0" i="0" u="none" strike="noStrike" cap="none" dirty="0">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daily</a:t>
                      </a:r>
                      <a:endParaRPr sz="1800" dirty="0">
                        <a:latin typeface="+mj-lt"/>
                      </a:endParaRPr>
                    </a:p>
                  </a:txBody>
                  <a:tcPr marL="18300" marR="18300" marT="45725" marB="45725" anchor="ctr"/>
                </a:tc>
                <a:extLst>
                  <a:ext uri="{0D108BD9-81ED-4DB2-BD59-A6C34878D82A}">
                    <a16:rowId xmlns:a16="http://schemas.microsoft.com/office/drawing/2014/main" val="10002"/>
                  </a:ext>
                </a:extLst>
              </a:tr>
              <a:tr h="415407">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a:latin typeface="+mj-lt"/>
                        </a:rPr>
                        <a:t>Radiance </a:t>
                      </a:r>
                      <a:r>
                        <a:rPr lang="en-US" sz="1800" b="1" u="none" strike="noStrike" kern="1200" cap="none" baseline="3000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b="1" u="none" strike="noStrike" cap="none">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L0-1</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Geolocated, calibrated, viewing, geolocation &amp; quality flags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3"/>
                  </a:ext>
                </a:extLst>
              </a:tr>
              <a:tr h="194124">
                <a:tc>
                  <a:txBody>
                    <a:bodyPr/>
                    <a:lstStyle/>
                    <a:p>
                      <a:pPr marL="0" marR="0" lvl="0" indent="0" algn="l" rtl="0">
                        <a:lnSpc>
                          <a:spcPct val="70000"/>
                        </a:lnSpc>
                        <a:spcBef>
                          <a:spcPts val="0"/>
                        </a:spcBef>
                        <a:spcAft>
                          <a:spcPts val="0"/>
                        </a:spcAft>
                        <a:buNone/>
                      </a:pPr>
                      <a:r>
                        <a:rPr lang="en-US" sz="1800" b="1" u="none" strike="noStrike" cap="none">
                          <a:latin typeface="+mj-lt"/>
                        </a:rPr>
                        <a:t>L2</a:t>
                      </a:r>
                      <a:endParaRPr sz="1800">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dirty="0">
                          <a:latin typeface="+mj-lt"/>
                        </a:rPr>
                        <a:t>Cloud </a:t>
                      </a:r>
                      <a:r>
                        <a:rPr lang="en-US" sz="1800" b="1" u="none" strike="noStrike" kern="1200" cap="none" baseline="30000" dirty="0">
                          <a:solidFill>
                            <a:srgbClr val="00B050"/>
                          </a:solidFill>
                          <a:latin typeface="+mn-lt"/>
                          <a:ea typeface="+mn-ea"/>
                          <a:cs typeface="+mn-cs"/>
                        </a:rPr>
                        <a:t>NRT</a:t>
                      </a: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solidFill>
                            <a:schemeClr val="dk1"/>
                          </a:solidFill>
                          <a:latin typeface="+mj-lt"/>
                          <a:ea typeface="Arial Narrow"/>
                          <a:cs typeface="Arial Narrow"/>
                          <a:sym typeface="Arial Narrow"/>
                        </a:rPr>
                        <a:t>OMI O</a:t>
                      </a:r>
                      <a:r>
                        <a:rPr lang="en-US" sz="1800" b="0" i="0" u="none" strike="noStrike" cap="none" baseline="-25000" dirty="0">
                          <a:solidFill>
                            <a:schemeClr val="dk1"/>
                          </a:solidFill>
                          <a:latin typeface="+mj-lt"/>
                          <a:ea typeface="Arial Narrow"/>
                          <a:cs typeface="Arial Narrow"/>
                          <a:sym typeface="Arial Narrow"/>
                        </a:rPr>
                        <a:t>2</a:t>
                      </a:r>
                      <a:r>
                        <a:rPr lang="en-US" sz="1800" b="0" i="0" u="none" strike="noStrike" cap="none" dirty="0">
                          <a:solidFill>
                            <a:schemeClr val="dk1"/>
                          </a:solidFill>
                          <a:latin typeface="+mj-lt"/>
                          <a:ea typeface="Arial Narrow"/>
                          <a:cs typeface="Arial Narrow"/>
                          <a:sym typeface="Arial Narrow"/>
                        </a:rPr>
                        <a:t>-O</a:t>
                      </a:r>
                      <a:r>
                        <a:rPr lang="en-US" sz="1800" b="0" i="0" u="none" strike="noStrike" cap="none" baseline="-25000" dirty="0">
                          <a:solidFill>
                            <a:schemeClr val="dk1"/>
                          </a:solidFill>
                          <a:latin typeface="+mj-lt"/>
                          <a:ea typeface="Arial Narrow"/>
                          <a:cs typeface="Arial Narrow"/>
                          <a:sym typeface="Arial Narrow"/>
                        </a:rPr>
                        <a:t>2</a:t>
                      </a:r>
                      <a:endParaRPr sz="1800" baseline="-250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Cloud fraction, cloud pressure</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a:latin typeface="+mj-lt"/>
                        </a:rPr>
                        <a:t>GEOS-CF</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4"/>
                  </a:ext>
                </a:extLst>
              </a:tr>
              <a:tr h="457297">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dirty="0">
                          <a:latin typeface="+mj-lt"/>
                        </a:rPr>
                        <a:t>O</a:t>
                      </a:r>
                      <a:r>
                        <a:rPr lang="en-US" sz="1800" b="1" u="none" strike="noStrike" cap="none" baseline="-25000" dirty="0">
                          <a:latin typeface="+mj-lt"/>
                        </a:rPr>
                        <a:t>3</a:t>
                      </a:r>
                      <a:r>
                        <a:rPr lang="en-US" sz="1800" b="1" u="none" strike="noStrike" cap="none" dirty="0">
                          <a:latin typeface="+mj-lt"/>
                        </a:rPr>
                        <a:t> profile</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O</a:t>
                      </a:r>
                      <a:r>
                        <a:rPr lang="en-US" sz="1800" b="0" i="0" u="none" strike="noStrike" cap="none" baseline="-25000">
                          <a:latin typeface="+mj-lt"/>
                          <a:ea typeface="Arial Narrow"/>
                          <a:cs typeface="Arial Narrow"/>
                          <a:sym typeface="Arial Narrow"/>
                        </a:rPr>
                        <a:t>3</a:t>
                      </a:r>
                      <a:r>
                        <a:rPr lang="en-US" sz="1800" b="0" i="0" u="none" strike="noStrike" cap="none">
                          <a:latin typeface="+mj-lt"/>
                          <a:ea typeface="Arial Narrow"/>
                          <a:cs typeface="Arial Narrow"/>
                          <a:sym typeface="Arial Narrow"/>
                        </a:rPr>
                        <a:t> profile</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O</a:t>
                      </a:r>
                      <a:r>
                        <a:rPr lang="en-US" sz="1800" b="0" i="0" u="none" strike="noStrike" cap="none" baseline="-25000">
                          <a:latin typeface="+mj-lt"/>
                          <a:ea typeface="Arial Narrow"/>
                          <a:cs typeface="Arial Narrow"/>
                          <a:sym typeface="Arial Narrow"/>
                        </a:rPr>
                        <a:t>3</a:t>
                      </a:r>
                      <a:r>
                        <a:rPr lang="en-US" sz="1800" b="0" i="0" u="none" strike="noStrike" cap="none">
                          <a:latin typeface="+mj-lt"/>
                          <a:ea typeface="Arial Narrow"/>
                          <a:cs typeface="Arial Narrow"/>
                          <a:sym typeface="Arial Narrow"/>
                        </a:rPr>
                        <a:t> profile, total/</a:t>
                      </a:r>
                      <a:r>
                        <a:rPr lang="en-US" sz="1800" b="0" i="0" u="none" strike="noStrike" cap="none" err="1">
                          <a:latin typeface="+mj-lt"/>
                          <a:ea typeface="Arial Narrow"/>
                          <a:cs typeface="Arial Narrow"/>
                          <a:sym typeface="Arial Narrow"/>
                        </a:rPr>
                        <a:t>strat</a:t>
                      </a:r>
                      <a:r>
                        <a:rPr lang="en-US" sz="1800" b="0" i="0" u="none" strike="noStrike" cap="none">
                          <a:latin typeface="+mj-lt"/>
                          <a:ea typeface="Arial Narrow"/>
                          <a:cs typeface="Arial Narrow"/>
                          <a:sym typeface="Arial Narrow"/>
                        </a:rPr>
                        <a:t>/trop/0-2 km O</a:t>
                      </a:r>
                      <a:r>
                        <a:rPr lang="en-US" sz="1800" b="0" i="0" u="none" strike="noStrike" cap="none" baseline="-25000">
                          <a:latin typeface="+mj-lt"/>
                          <a:ea typeface="Arial Narrow"/>
                          <a:cs typeface="Arial Narrow"/>
                          <a:sym typeface="Arial Narrow"/>
                        </a:rPr>
                        <a:t>3</a:t>
                      </a:r>
                      <a:r>
                        <a:rPr lang="en-US" sz="1800" b="0" i="0" u="none" strike="noStrike" cap="none">
                          <a:latin typeface="+mj-lt"/>
                          <a:ea typeface="Arial Narrow"/>
                          <a:cs typeface="Arial Narrow"/>
                          <a:sym typeface="Arial Narrow"/>
                        </a:rPr>
                        <a:t> column, errors, a priori, AKs</a:t>
                      </a:r>
                      <a:endParaRPr sz="180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800" b="0" i="0" u="none" strike="noStrike" kern="1200" cap="none" err="1">
                          <a:solidFill>
                            <a:schemeClr val="tx1"/>
                          </a:solidFill>
                          <a:latin typeface="+mj-lt"/>
                          <a:ea typeface="Arial Narrow"/>
                          <a:cs typeface="Arial Narrow"/>
                          <a:sym typeface="Arial Narrow"/>
                        </a:rPr>
                        <a:t>Climatology+GEOS-CF</a:t>
                      </a:r>
                      <a:endParaRPr sz="1800" b="0" i="0" u="none" strike="noStrike" kern="1200" cap="none">
                        <a:solidFill>
                          <a:schemeClr val="tx1"/>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&gt;= 8.0 x 4.75</a:t>
                      </a:r>
                      <a:r>
                        <a:rPr lang="en-US" sz="1800" b="0" i="0" u="none" strike="noStrike" cap="none" baseline="30000">
                          <a:solidFill>
                            <a:schemeClr val="tx1"/>
                          </a:solidFill>
                          <a:latin typeface="+mj-lt"/>
                          <a:ea typeface="Arial Narrow"/>
                          <a:cs typeface="Arial Narrow"/>
                          <a:sym typeface="Arial Narrow"/>
                        </a:rPr>
                        <a:t>**</a:t>
                      </a:r>
                      <a:r>
                        <a:rPr lang="en-US" sz="1800" b="0" i="0" u="none" strike="noStrike" cap="none">
                          <a:latin typeface="+mj-lt"/>
                          <a:ea typeface="Arial Narrow"/>
                          <a:cs typeface="Arial Narrow"/>
                          <a:sym typeface="Arial Narrow"/>
                        </a:rPr>
                        <a:t> </a:t>
                      </a:r>
                      <a:endParaRPr sz="1800" b="0" i="0" u="none" strike="noStrike" cap="none">
                        <a:solidFill>
                          <a:srgbClr val="FF0908"/>
                        </a:solidFill>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5"/>
                  </a:ext>
                </a:extLst>
              </a:tr>
              <a:tr h="411451">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Total O</a:t>
                      </a:r>
                      <a:r>
                        <a:rPr lang="en-US" sz="1800" b="1" u="none" strike="noStrike" cap="none" baseline="-25000">
                          <a:latin typeface="+mj-lt"/>
                        </a:rPr>
                        <a:t>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TOMS V8.5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Total O</a:t>
                      </a:r>
                      <a:r>
                        <a:rPr lang="en-US" sz="1800" b="0" i="0" u="none" strike="noStrike" cap="none" baseline="-25000">
                          <a:latin typeface="+mj-lt"/>
                          <a:ea typeface="Arial Narrow"/>
                          <a:cs typeface="Arial Narrow"/>
                          <a:sym typeface="Arial Narrow"/>
                        </a:rPr>
                        <a:t>3</a:t>
                      </a:r>
                      <a:r>
                        <a:rPr lang="en-US" sz="1800" b="0" i="0" u="none" strike="noStrike" cap="none">
                          <a:latin typeface="+mj-lt"/>
                          <a:ea typeface="Arial Narrow"/>
                          <a:cs typeface="Arial Narrow"/>
                          <a:sym typeface="Arial Narrow"/>
                        </a:rPr>
                        <a:t>, AI, cloud fraction</a:t>
                      </a:r>
                      <a:endParaRPr sz="1800">
                        <a:latin typeface="+mj-lt"/>
                      </a:endParaRPr>
                    </a:p>
                  </a:txBody>
                  <a:tcPr marL="18300" marR="18300" marT="45725" marB="45725" anchor="ctr"/>
                </a:tc>
                <a:tc>
                  <a:txBody>
                    <a:bodyPr/>
                    <a:lstStyle/>
                    <a:p>
                      <a:pPr marL="0" marR="0" lvl="0" indent="0" algn="l" defTabSz="609585" rtl="0" eaLnBrk="1" latinLnBrk="0" hangingPunct="1">
                        <a:lnSpc>
                          <a:spcPct val="70000"/>
                        </a:lnSpc>
                        <a:spcBef>
                          <a:spcPts val="0"/>
                        </a:spcBef>
                        <a:spcAft>
                          <a:spcPts val="0"/>
                        </a:spcAft>
                        <a:buClr>
                          <a:schemeClr val="dk1"/>
                        </a:buClr>
                        <a:buSzPts val="1400"/>
                        <a:buFont typeface="Arial Narrow"/>
                        <a:buNone/>
                      </a:pPr>
                      <a:r>
                        <a:rPr lang="en-US" sz="1800" b="0" i="0" u="none" strike="noStrike" kern="1200" cap="none">
                          <a:solidFill>
                            <a:schemeClr val="tx1"/>
                          </a:solidFill>
                          <a:latin typeface="+mj-lt"/>
                          <a:cs typeface="Arial Narrow"/>
                        </a:rPr>
                        <a:t>Climatology</a:t>
                      </a:r>
                      <a:endParaRPr sz="1800" b="0" i="0" u="none" strike="noStrike" kern="1200" cap="none">
                        <a:solidFill>
                          <a:schemeClr val="tx1"/>
                        </a:solidFill>
                        <a:latin typeface="+mj-lt"/>
                        <a:cs typeface="Arial Narrow"/>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6"/>
                  </a:ext>
                </a:extLst>
              </a:tr>
              <a:tr h="656933">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defTabSz="609585" rtl="0" eaLnBrk="1" fontAlgn="auto" latinLnBrk="0" hangingPunct="1">
                        <a:lnSpc>
                          <a:spcPct val="70000"/>
                        </a:lnSpc>
                        <a:spcBef>
                          <a:spcPts val="0"/>
                        </a:spcBef>
                        <a:spcAft>
                          <a:spcPts val="0"/>
                        </a:spcAft>
                        <a:buClrTx/>
                        <a:buSzTx/>
                        <a:buFontTx/>
                        <a:buNone/>
                        <a:tabLst/>
                        <a:defRPr/>
                      </a:pPr>
                      <a:r>
                        <a:rPr lang="en-US" sz="1800" b="1" u="none" strike="noStrike" cap="none">
                          <a:latin typeface="+mj-lt"/>
                        </a:rPr>
                        <a:t>NO</a:t>
                      </a:r>
                      <a:r>
                        <a:rPr lang="en-US" sz="1800" b="1" u="none" strike="noStrike" cap="none" baseline="-25000">
                          <a:latin typeface="+mj-lt"/>
                        </a:rPr>
                        <a:t>2 </a:t>
                      </a:r>
                      <a:r>
                        <a:rPr lang="en-US" sz="1800" b="1" u="none" strike="noStrike" kern="1200" cap="none" baseline="30000">
                          <a:solidFill>
                            <a:srgbClr val="00B050"/>
                          </a:solidFill>
                          <a:latin typeface="+mn-lt"/>
                          <a:ea typeface="+mn-ea"/>
                          <a:cs typeface="+mn-cs"/>
                        </a:rPr>
                        <a:t>NRT</a:t>
                      </a:r>
                    </a:p>
                    <a:p>
                      <a:pPr marL="0" marR="0" lvl="0" indent="0" algn="l" rtl="0">
                        <a:lnSpc>
                          <a:spcPct val="70000"/>
                        </a:lnSpc>
                        <a:spcBef>
                          <a:spcPts val="0"/>
                        </a:spcBef>
                        <a:spcAft>
                          <a:spcPts val="0"/>
                        </a:spcAft>
                        <a:buNone/>
                      </a:pPr>
                      <a:endParaRPr sz="1800" b="1" u="none" strike="noStrike" cap="none" baseline="-25000">
                        <a:solidFill>
                          <a:srgbClr val="013589"/>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trace gas, BU </a:t>
                      </a:r>
                      <a:r>
                        <a:rPr lang="en-US" sz="1800" b="0" i="0" u="none" strike="noStrike" cap="none" err="1">
                          <a:latin typeface="+mj-lt"/>
                          <a:ea typeface="Arial Narrow"/>
                          <a:cs typeface="Arial Narrow"/>
                          <a:sym typeface="Arial Narrow"/>
                        </a:rPr>
                        <a:t>strat</a:t>
                      </a:r>
                      <a:r>
                        <a:rPr lang="en-US" sz="1800" b="0" i="0" u="none" strike="noStrike" cap="none">
                          <a:latin typeface="+mj-lt"/>
                          <a:ea typeface="Arial Narrow"/>
                          <a:cs typeface="Arial Narrow"/>
                          <a:sym typeface="Arial Narrow"/>
                        </a:rPr>
                        <a:t>./trop. </a:t>
                      </a:r>
                      <a:r>
                        <a:rPr lang="en-US" sz="1800" b="0" i="0" u="none" strike="noStrike" cap="none" err="1">
                          <a:latin typeface="+mj-lt"/>
                          <a:ea typeface="Arial Narrow"/>
                          <a:cs typeface="Arial Narrow"/>
                          <a:sym typeface="Arial Narrow"/>
                        </a:rPr>
                        <a:t>sep.</a:t>
                      </a:r>
                      <a:endParaRPr sz="1800" b="0" i="0" u="none" strike="noStrike" cap="none">
                        <a:latin typeface="+mj-lt"/>
                        <a:ea typeface="Arial Narrow"/>
                        <a:cs typeface="Arial Narrow"/>
                        <a:sym typeface="Arial Narrow"/>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SCD, strat./trop. VCD, error, shape factor, scattering weights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a:latin typeface="+mj-lt"/>
                        </a:rPr>
                        <a:t>GEOS-CF</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7"/>
                  </a:ext>
                </a:extLst>
              </a:tr>
              <a:tr h="411451">
                <a:tc>
                  <a:txBody>
                    <a:bodyPr/>
                    <a:lstStyle/>
                    <a:p>
                      <a:pPr marL="0" marR="0" lvl="0" indent="0" algn="l" rtl="0">
                        <a:lnSpc>
                          <a:spcPct val="70000"/>
                        </a:lnSpc>
                        <a:spcBef>
                          <a:spcPts val="0"/>
                        </a:spcBef>
                        <a:spcAft>
                          <a:spcPts val="0"/>
                        </a:spcAft>
                        <a:buNone/>
                      </a:pPr>
                      <a:endParaRPr sz="1800" b="1" u="none" strike="noStrike" cap="none">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HCHO </a:t>
                      </a:r>
                      <a:r>
                        <a:rPr lang="en-US" sz="1800" b="1" u="none" strike="noStrike" cap="none" baseline="30000">
                          <a:solidFill>
                            <a:srgbClr val="00B050"/>
                          </a:solidFill>
                          <a:latin typeface="+mj-lt"/>
                        </a:rPr>
                        <a:t>NRT</a:t>
                      </a:r>
                      <a:endParaRPr sz="1800" b="1" u="none" strike="noStrike" cap="none" baseline="30000">
                        <a:solidFill>
                          <a:srgbClr val="00B050"/>
                        </a:solidFill>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trace gas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SCD, VCD, error, shape factor, scattering weights</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a:latin typeface="+mj-lt"/>
                        </a:rPr>
                        <a:t>GEOS-CF</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2.0 x 4.75</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Clr>
                          <a:schemeClr val="dk1"/>
                        </a:buClr>
                        <a:buSzPts val="1400"/>
                        <a:buFont typeface="Arial Narrow"/>
                        <a:buNone/>
                      </a:pPr>
                      <a:r>
                        <a:rPr lang="en-US" sz="1800" b="0" i="0" u="none" strike="noStrike" cap="none">
                          <a:latin typeface="+mj-lt"/>
                          <a:ea typeface="Arial Narrow"/>
                          <a:cs typeface="Arial Narrow"/>
                          <a:sym typeface="Arial Narrow"/>
                        </a:rPr>
                        <a:t>Hourly, granule</a:t>
                      </a:r>
                      <a:endParaRPr sz="1800">
                        <a:latin typeface="+mj-lt"/>
                      </a:endParaRPr>
                    </a:p>
                  </a:txBody>
                  <a:tcPr marL="18300" marR="18300" marT="45725" marB="45725" anchor="ctr"/>
                </a:tc>
                <a:extLst>
                  <a:ext uri="{0D108BD9-81ED-4DB2-BD59-A6C34878D82A}">
                    <a16:rowId xmlns:a16="http://schemas.microsoft.com/office/drawing/2014/main" val="10008"/>
                  </a:ext>
                </a:extLst>
              </a:tr>
              <a:tr h="411451">
                <a:tc>
                  <a:txBody>
                    <a:bodyPr/>
                    <a:lstStyle/>
                    <a:p>
                      <a:pPr marL="0" marR="0" lvl="0" indent="0" algn="l" rtl="0">
                        <a:lnSpc>
                          <a:spcPct val="70000"/>
                        </a:lnSpc>
                        <a:spcBef>
                          <a:spcPts val="0"/>
                        </a:spcBef>
                        <a:spcAft>
                          <a:spcPts val="0"/>
                        </a:spcAft>
                        <a:buNone/>
                      </a:pPr>
                      <a:r>
                        <a:rPr lang="en-US" sz="1800" b="1" u="none" strike="noStrike" cap="none">
                          <a:latin typeface="+mj-lt"/>
                        </a:rPr>
                        <a:t>L3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1" u="none" strike="noStrike" cap="none">
                          <a:latin typeface="+mj-lt"/>
                        </a:rPr>
                        <a:t>Gridded L2</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SAO L2-3</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a:latin typeface="+mj-lt"/>
                          <a:ea typeface="Arial Narrow"/>
                          <a:cs typeface="Arial Narrow"/>
                          <a:sym typeface="Arial Narrow"/>
                        </a:rPr>
                        <a:t>Same as L2</a:t>
                      </a: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endParaRPr sz="180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5 x 5</a:t>
                      </a:r>
                      <a:r>
                        <a:rPr lang="en-US" sz="1800" b="0" i="0" u="none" strike="noStrike" cap="none" dirty="0">
                          <a:latin typeface="+mj-lt"/>
                          <a:ea typeface="Arial Narrow"/>
                          <a:cs typeface="Arial Narrow"/>
                          <a:sym typeface="Wingdings" pitchFamily="2" charset="2"/>
                        </a:rPr>
                        <a:t> </a:t>
                      </a:r>
                      <a:r>
                        <a:rPr lang="en-US" sz="1800" b="0" i="0" u="none" strike="noStrike" cap="none" dirty="0">
                          <a:latin typeface="+mj-lt"/>
                          <a:ea typeface="Arial Narrow"/>
                          <a:cs typeface="Arial Narrow"/>
                          <a:sym typeface="Arial Narrow"/>
                        </a:rPr>
                        <a:t>2 x 2 </a:t>
                      </a:r>
                      <a:endParaRPr sz="1800" dirty="0">
                        <a:latin typeface="+mj-lt"/>
                      </a:endParaRPr>
                    </a:p>
                  </a:txBody>
                  <a:tcPr marL="18300" marR="18300" marT="45725" marB="45725" anchor="ctr"/>
                </a:tc>
                <a:tc>
                  <a:txBody>
                    <a:bodyPr/>
                    <a:lstStyle/>
                    <a:p>
                      <a:pPr marL="0" marR="0" lvl="0" indent="0" algn="l" rtl="0">
                        <a:lnSpc>
                          <a:spcPct val="70000"/>
                        </a:lnSpc>
                        <a:spcBef>
                          <a:spcPts val="0"/>
                        </a:spcBef>
                        <a:spcAft>
                          <a:spcPts val="0"/>
                        </a:spcAft>
                        <a:buNone/>
                      </a:pPr>
                      <a:r>
                        <a:rPr lang="en-US" sz="1800" b="0" i="0" u="none" strike="noStrike" cap="none" dirty="0">
                          <a:latin typeface="+mj-lt"/>
                          <a:ea typeface="Arial Narrow"/>
                          <a:cs typeface="Arial Narrow"/>
                          <a:sym typeface="Arial Narrow"/>
                        </a:rPr>
                        <a:t>Hourly, scan</a:t>
                      </a:r>
                      <a:endParaRPr sz="1800" dirty="0">
                        <a:latin typeface="+mj-lt"/>
                      </a:endParaRPr>
                    </a:p>
                  </a:txBody>
                  <a:tcPr marL="18300" marR="18300" marT="45725" marB="45725" anchor="ctr"/>
                </a:tc>
                <a:extLst>
                  <a:ext uri="{0D108BD9-81ED-4DB2-BD59-A6C34878D82A}">
                    <a16:rowId xmlns:a16="http://schemas.microsoft.com/office/drawing/2014/main" val="10015"/>
                  </a:ext>
                </a:extLst>
              </a:tr>
            </a:tbl>
          </a:graphicData>
        </a:graphic>
      </p:graphicFrame>
      <p:sp>
        <p:nvSpPr>
          <p:cNvPr id="337" name="Google Shape;337;p8"/>
          <p:cNvSpPr txBox="1"/>
          <p:nvPr/>
        </p:nvSpPr>
        <p:spPr>
          <a:xfrm>
            <a:off x="49777" y="5236672"/>
            <a:ext cx="12092444"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 Spatial resolution at center of FOR. </a:t>
            </a:r>
            <a:r>
              <a:rPr kumimoji="0" lang="en-US" b="0" i="0" u="none" strike="noStrike" kern="0" cap="none" spc="0" normalizeH="0" baseline="0" noProof="0" dirty="0">
                <a:ln>
                  <a:noFill/>
                </a:ln>
                <a:solidFill>
                  <a:prstClr val="black"/>
                </a:solidFill>
                <a:effectLst/>
                <a:uLnTx/>
                <a:uFillTx/>
                <a:latin typeface="Calibri"/>
                <a:ea typeface="Times New Roman"/>
                <a:cs typeface="Times New Roman"/>
                <a:sym typeface="Times New Roman"/>
              </a:rPr>
              <a:t>**</a:t>
            </a:r>
            <a:r>
              <a:rPr kumimoji="0" lang="en-US" b="0" i="0" u="none" strike="noStrike" kern="0" cap="none" spc="0" normalizeH="0" baseline="0" noProof="0" dirty="0">
                <a:ln>
                  <a:noFill/>
                </a:ln>
                <a:solidFill>
                  <a:srgbClr val="FF0000"/>
                </a:solidFill>
                <a:effectLst/>
                <a:uLnTx/>
                <a:uFillTx/>
                <a:latin typeface="Calibri"/>
                <a:ea typeface="Times New Roman"/>
                <a:cs typeface="Times New Roman"/>
                <a:sym typeface="Times New Roman"/>
              </a:rPr>
              <a:t> </a:t>
            </a:r>
            <a:r>
              <a:rPr kumimoji="0" lang="en-US" b="0" i="0" u="none" strike="noStrike" kern="0" cap="none" spc="0" normalizeH="0" baseline="0" noProof="0" dirty="0">
                <a:ln>
                  <a:noFill/>
                </a:ln>
                <a:solidFill>
                  <a:srgbClr val="000000"/>
                </a:solidFill>
                <a:effectLst/>
                <a:uLnTx/>
                <a:uFillTx/>
                <a:latin typeface="Calibri"/>
                <a:ea typeface="Times New Roman"/>
                <a:cs typeface="Times New Roman"/>
                <a:sym typeface="Times New Roman"/>
              </a:rPr>
              <a:t>Might be at 8 x 9.5 km</a:t>
            </a:r>
            <a:r>
              <a:rPr kumimoji="0" lang="en-US" b="0" i="0" u="none" strike="noStrike" kern="0" cap="none" spc="0" normalizeH="0" baseline="30000" noProof="0" dirty="0">
                <a:ln>
                  <a:noFill/>
                </a:ln>
                <a:solidFill>
                  <a:srgbClr val="000000"/>
                </a:solidFill>
                <a:effectLst/>
                <a:uLnTx/>
                <a:uFillTx/>
                <a:latin typeface="Calibri"/>
                <a:ea typeface="Times New Roman"/>
                <a:cs typeface="Times New Roman"/>
                <a:sym typeface="Times New Roman"/>
              </a:rPr>
              <a:t>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rgbClr val="00B050"/>
                </a:solidFill>
                <a:effectLst/>
                <a:uLnTx/>
                <a:uFillTx/>
                <a:latin typeface="Calibri"/>
                <a:ea typeface="Times New Roman"/>
                <a:cs typeface="Times New Roman"/>
                <a:sym typeface="Times New Roman"/>
              </a:rPr>
              <a:t>Satellite Needs Working Group (SNWG) will fund TEMPO NRT products (L2 products &lt; 3 hours from observation time): 1/1/2023-12/31/2025, NOAA </a:t>
            </a:r>
            <a:r>
              <a:rPr kumimoji="0" lang="en-US" b="0" i="0" u="none" strike="noStrike" kern="0" cap="none" spc="0" normalizeH="0" baseline="0" noProof="0" dirty="0" err="1">
                <a:ln>
                  <a:noFill/>
                </a:ln>
                <a:solidFill>
                  <a:srgbClr val="00B050"/>
                </a:solidFill>
                <a:effectLst/>
                <a:uLnTx/>
                <a:uFillTx/>
                <a:latin typeface="Calibri"/>
                <a:ea typeface="Times New Roman"/>
                <a:cs typeface="Times New Roman"/>
                <a:sym typeface="Times New Roman"/>
              </a:rPr>
              <a:t>GeoXO</a:t>
            </a:r>
            <a:r>
              <a:rPr kumimoji="0" lang="en-US" b="0" i="0" u="none" strike="noStrike" kern="0" cap="none" spc="0" normalizeH="0" baseline="0" noProof="0" dirty="0">
                <a:ln>
                  <a:noFill/>
                </a:ln>
                <a:solidFill>
                  <a:srgbClr val="00B050"/>
                </a:solidFill>
                <a:effectLst/>
                <a:uLnTx/>
                <a:uFillTx/>
                <a:latin typeface="Calibri"/>
                <a:ea typeface="Times New Roman"/>
                <a:cs typeface="Times New Roman"/>
                <a:sym typeface="Times New Roman"/>
              </a:rPr>
              <a:t> </a:t>
            </a:r>
            <a:r>
              <a:rPr lang="en-US" kern="0" dirty="0">
                <a:solidFill>
                  <a:srgbClr val="00B050"/>
                </a:solidFill>
                <a:latin typeface="Calibri"/>
                <a:ea typeface="Times New Roman"/>
                <a:cs typeface="Times New Roman"/>
                <a:sym typeface="Times New Roman"/>
              </a:rPr>
              <a:t>team </a:t>
            </a:r>
            <a:r>
              <a:rPr kumimoji="0" lang="en-US" b="0" i="0" u="none" strike="noStrike" kern="0" cap="none" spc="0" normalizeH="0" baseline="0" noProof="0" dirty="0">
                <a:ln>
                  <a:noFill/>
                </a:ln>
                <a:solidFill>
                  <a:srgbClr val="00B050"/>
                </a:solidFill>
                <a:effectLst/>
                <a:uLnTx/>
                <a:uFillTx/>
                <a:latin typeface="Calibri"/>
                <a:ea typeface="Times New Roman"/>
                <a:cs typeface="Times New Roman"/>
                <a:sym typeface="Times New Roman"/>
              </a:rPr>
              <a:t>to produce TEMPO/GOES-R NRT aerosol products  </a:t>
            </a:r>
          </a:p>
        </p:txBody>
      </p:sp>
      <p:sp>
        <p:nvSpPr>
          <p:cNvPr id="2" name="Slide Number Placeholder 1">
            <a:extLst>
              <a:ext uri="{FF2B5EF4-FFF2-40B4-BE49-F238E27FC236}">
                <a16:creationId xmlns:a16="http://schemas.microsoft.com/office/drawing/2014/main" id="{F65D0B07-468B-E302-258B-A9056932BE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
        <p:nvSpPr>
          <p:cNvPr id="5" name="TextBox 4">
            <a:extLst>
              <a:ext uri="{FF2B5EF4-FFF2-40B4-BE49-F238E27FC236}">
                <a16:creationId xmlns:a16="http://schemas.microsoft.com/office/drawing/2014/main" id="{13CDBA07-D85C-229C-C064-DC80B3978045}"/>
              </a:ext>
            </a:extLst>
          </p:cNvPr>
          <p:cNvSpPr txBox="1"/>
          <p:nvPr/>
        </p:nvSpPr>
        <p:spPr>
          <a:xfrm>
            <a:off x="3616324" y="6096461"/>
            <a:ext cx="5222876" cy="830997"/>
          </a:xfrm>
          <a:prstGeom prst="rect">
            <a:avLst/>
          </a:prstGeom>
          <a:noFill/>
        </p:spPr>
        <p:txBody>
          <a:bodyPr wrap="square">
            <a:spAutoFit/>
          </a:bodyPr>
          <a:lstStyle/>
          <a:p>
            <a:r>
              <a:rPr lang="en-US" sz="2400" b="1" dirty="0">
                <a:solidFill>
                  <a:srgbClr val="00B050"/>
                </a:solidFill>
                <a:effectLst/>
              </a:rPr>
              <a:t>A11L-2154, </a:t>
            </a:r>
            <a:r>
              <a:rPr lang="en-US" sz="2400" b="1" dirty="0" err="1">
                <a:solidFill>
                  <a:srgbClr val="00B050"/>
                </a:solidFill>
                <a:effectLst/>
              </a:rPr>
              <a:t>Ciren</a:t>
            </a:r>
            <a:r>
              <a:rPr lang="en-US" sz="2400" b="1" dirty="0">
                <a:solidFill>
                  <a:srgbClr val="00B050"/>
                </a:solidFill>
                <a:effectLst/>
              </a:rPr>
              <a:t> and </a:t>
            </a:r>
            <a:r>
              <a:rPr lang="en-US" sz="2400" b="1" dirty="0" err="1">
                <a:solidFill>
                  <a:srgbClr val="00B050"/>
                </a:solidFill>
                <a:effectLst/>
              </a:rPr>
              <a:t>Kondragunta</a:t>
            </a:r>
            <a:endParaRPr lang="en-US" sz="2400" b="1" dirty="0">
              <a:solidFill>
                <a:srgbClr val="00B050"/>
              </a:solidFill>
              <a:effectLst/>
            </a:endParaRPr>
          </a:p>
          <a:p>
            <a:r>
              <a:rPr lang="en-US" sz="2400" b="1" dirty="0">
                <a:solidFill>
                  <a:srgbClr val="00B050"/>
                </a:solidFill>
              </a:rPr>
              <a:t>A41O-2839, Zhang, </a:t>
            </a:r>
            <a:r>
              <a:rPr lang="en-US" sz="2400" b="1" dirty="0" err="1">
                <a:solidFill>
                  <a:srgbClr val="00B050"/>
                </a:solidFill>
                <a:effectLst/>
              </a:rPr>
              <a:t>Kondragunta</a:t>
            </a:r>
            <a:r>
              <a:rPr lang="en-US" sz="2400" b="1" dirty="0">
                <a:solidFill>
                  <a:srgbClr val="00B050"/>
                </a:solidFill>
              </a:rPr>
              <a:t>, et al.</a:t>
            </a:r>
          </a:p>
        </p:txBody>
      </p:sp>
    </p:spTree>
    <p:extLst>
      <p:ext uri="{BB962C8B-B14F-4D97-AF65-F5344CB8AC3E}">
        <p14:creationId xmlns:p14="http://schemas.microsoft.com/office/powerpoint/2010/main" val="925930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E583755-DFDA-4DC7-9855-11E240C735CD}" vid="{B1693466-D641-4694-BAB3-37399BADBB58}"/>
    </a:ext>
  </a:ext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59139</TotalTime>
  <Words>3202</Words>
  <Application>Microsoft Macintosh PowerPoint</Application>
  <PresentationFormat>Widescreen</PresentationFormat>
  <Paragraphs>411</Paragraphs>
  <Slides>28</Slides>
  <Notes>16</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28</vt:i4>
      </vt:variant>
    </vt:vector>
  </HeadingPairs>
  <TitlesOfParts>
    <vt:vector size="44" baseType="lpstr">
      <vt:lpstr>Arial Rounded</vt:lpstr>
      <vt:lpstr>ＭＳ Ｐゴシック</vt:lpstr>
      <vt:lpstr>Arial</vt:lpstr>
      <vt:lpstr>Arial Narrow</vt:lpstr>
      <vt:lpstr>Arial Rounded MT Bold</vt:lpstr>
      <vt:lpstr>Calibri</vt:lpstr>
      <vt:lpstr>Cambria</vt:lpstr>
      <vt:lpstr>Cambria Math</vt:lpstr>
      <vt:lpstr>Courier New</vt:lpstr>
      <vt:lpstr>Helvetica</vt:lpstr>
      <vt:lpstr>Times New Roman</vt:lpstr>
      <vt:lpstr>Wingdings</vt:lpstr>
      <vt:lpstr>Office Theme</vt:lpstr>
      <vt:lpstr>1_TEMPO Wide ORR MRR</vt:lpstr>
      <vt:lpstr>1_Office Theme</vt:lpstr>
      <vt:lpstr>2_Office Theme</vt:lpstr>
      <vt:lpstr>PowerPoint Presentation</vt:lpstr>
      <vt:lpstr>Introduction to TEMPO</vt:lpstr>
      <vt:lpstr>TEMPO Commissioning</vt:lpstr>
      <vt:lpstr>Plan for Nominal Operation &amp; Public Release</vt:lpstr>
      <vt:lpstr>TEMPO Instrument &amp; First Light (8/1-2/2023)</vt:lpstr>
      <vt:lpstr>TEMPO Operation</vt:lpstr>
      <vt:lpstr>Field of Regard</vt:lpstr>
      <vt:lpstr>Baseline and Threshold  Measurements Requirements</vt:lpstr>
      <vt:lpstr>TEMPO Data Products  Baseline + SNWG TEMPO NRT </vt:lpstr>
      <vt:lpstr>Algorithm/Data Product Status</vt:lpstr>
      <vt:lpstr>First Light NO2 (2 August 2023)</vt:lpstr>
      <vt:lpstr>First Light HCHO (2 August 2023)</vt:lpstr>
      <vt:lpstr>NO2 Tropospheric Column &amp;  HCHO Column Uncertainties</vt:lpstr>
      <vt:lpstr>PowerPoint Presentation</vt:lpstr>
      <vt:lpstr> </vt:lpstr>
      <vt:lpstr>PowerPoint Presentation</vt:lpstr>
      <vt:lpstr>PowerPoint Presentation</vt:lpstr>
      <vt:lpstr>Ongoing and Forward Work</vt:lpstr>
      <vt:lpstr>Summary</vt:lpstr>
      <vt:lpstr>PowerPoint Presentation</vt:lpstr>
      <vt:lpstr>PowerPoint Presentation</vt:lpstr>
      <vt:lpstr>TEMPO Software/Algorithm Teams</vt:lpstr>
      <vt:lpstr>Science Algorithms</vt:lpstr>
      <vt:lpstr>TEMPO and TROPOM HCHO (29-30 August 2023)</vt:lpstr>
      <vt:lpstr>Including Visible to Improve  Tropospheric Ozone Retrieval Sensitivity</vt:lpstr>
      <vt:lpstr> </vt:lpstr>
      <vt:lpstr>Calibration and L1b Validation</vt:lpstr>
      <vt:lpstr>TEMPO Level 2 Data Products Validation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Liu, Xiong</cp:lastModifiedBy>
  <cp:revision>564</cp:revision>
  <dcterms:created xsi:type="dcterms:W3CDTF">2021-11-05T03:06:55Z</dcterms:created>
  <dcterms:modified xsi:type="dcterms:W3CDTF">2024-04-26T03:33:08Z</dcterms:modified>
</cp:coreProperties>
</file>