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
  </p:handoutMasterIdLst>
  <p:sldIdLst>
    <p:sldId id="256" r:id="rId2"/>
  </p:sldIdLst>
  <p:sldSz cx="32918400" cy="43891200"/>
  <p:notesSz cx="6858000" cy="9144000"/>
  <p:defaultTextStyle>
    <a:defPPr>
      <a:defRPr lang="en-US"/>
    </a:defPPr>
    <a:lvl1pPr marL="0" algn="l" defTabSz="2194560" rtl="0" eaLnBrk="1" latinLnBrk="0" hangingPunct="1">
      <a:defRPr sz="8400" kern="1200">
        <a:solidFill>
          <a:schemeClr val="tx1"/>
        </a:solidFill>
        <a:latin typeface="+mn-lt"/>
        <a:ea typeface="+mn-ea"/>
        <a:cs typeface="+mn-cs"/>
      </a:defRPr>
    </a:lvl1pPr>
    <a:lvl2pPr marL="2194560" algn="l" defTabSz="2194560" rtl="0" eaLnBrk="1" latinLnBrk="0" hangingPunct="1">
      <a:defRPr sz="8400" kern="1200">
        <a:solidFill>
          <a:schemeClr val="tx1"/>
        </a:solidFill>
        <a:latin typeface="+mn-lt"/>
        <a:ea typeface="+mn-ea"/>
        <a:cs typeface="+mn-cs"/>
      </a:defRPr>
    </a:lvl2pPr>
    <a:lvl3pPr marL="4389120" algn="l" defTabSz="2194560" rtl="0" eaLnBrk="1" latinLnBrk="0" hangingPunct="1">
      <a:defRPr sz="8400" kern="1200">
        <a:solidFill>
          <a:schemeClr val="tx1"/>
        </a:solidFill>
        <a:latin typeface="+mn-lt"/>
        <a:ea typeface="+mn-ea"/>
        <a:cs typeface="+mn-cs"/>
      </a:defRPr>
    </a:lvl3pPr>
    <a:lvl4pPr marL="6583680" algn="l" defTabSz="2194560" rtl="0" eaLnBrk="1" latinLnBrk="0" hangingPunct="1">
      <a:defRPr sz="8400" kern="1200">
        <a:solidFill>
          <a:schemeClr val="tx1"/>
        </a:solidFill>
        <a:latin typeface="+mn-lt"/>
        <a:ea typeface="+mn-ea"/>
        <a:cs typeface="+mn-cs"/>
      </a:defRPr>
    </a:lvl4pPr>
    <a:lvl5pPr marL="8778240" algn="l" defTabSz="2194560" rtl="0" eaLnBrk="1" latinLnBrk="0" hangingPunct="1">
      <a:defRPr sz="8400" kern="1200">
        <a:solidFill>
          <a:schemeClr val="tx1"/>
        </a:solidFill>
        <a:latin typeface="+mn-lt"/>
        <a:ea typeface="+mn-ea"/>
        <a:cs typeface="+mn-cs"/>
      </a:defRPr>
    </a:lvl5pPr>
    <a:lvl6pPr marL="10972800" algn="l" defTabSz="2194560" rtl="0" eaLnBrk="1" latinLnBrk="0" hangingPunct="1">
      <a:defRPr sz="8400" kern="1200">
        <a:solidFill>
          <a:schemeClr val="tx1"/>
        </a:solidFill>
        <a:latin typeface="+mn-lt"/>
        <a:ea typeface="+mn-ea"/>
        <a:cs typeface="+mn-cs"/>
      </a:defRPr>
    </a:lvl6pPr>
    <a:lvl7pPr marL="13167360" algn="l" defTabSz="2194560" rtl="0" eaLnBrk="1" latinLnBrk="0" hangingPunct="1">
      <a:defRPr sz="8400" kern="1200">
        <a:solidFill>
          <a:schemeClr val="tx1"/>
        </a:solidFill>
        <a:latin typeface="+mn-lt"/>
        <a:ea typeface="+mn-ea"/>
        <a:cs typeface="+mn-cs"/>
      </a:defRPr>
    </a:lvl7pPr>
    <a:lvl8pPr marL="15361920" algn="l" defTabSz="2194560" rtl="0" eaLnBrk="1" latinLnBrk="0" hangingPunct="1">
      <a:defRPr sz="8400" kern="1200">
        <a:solidFill>
          <a:schemeClr val="tx1"/>
        </a:solidFill>
        <a:latin typeface="+mn-lt"/>
        <a:ea typeface="+mn-ea"/>
        <a:cs typeface="+mn-cs"/>
      </a:defRPr>
    </a:lvl8pPr>
    <a:lvl9pPr marL="17556480" algn="l" defTabSz="2194560" rtl="0" eaLnBrk="1" latinLnBrk="0" hangingPunct="1">
      <a:defRPr sz="8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7264" autoAdjust="0"/>
  </p:normalViewPr>
  <p:slideViewPr>
    <p:cSldViewPr snapToObjects="1">
      <p:cViewPr>
        <p:scale>
          <a:sx n="100" d="100"/>
          <a:sy n="100" d="100"/>
        </p:scale>
        <p:origin x="-80" y="9304"/>
      </p:cViewPr>
      <p:guideLst>
        <p:guide orient="horz" pos="13824"/>
        <p:guide pos="6912"/>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C6247FD-BAF5-1D42-87FD-6FEC9A48C49F}" type="datetimeFigureOut">
              <a:rPr lang="en-US" smtClean="0"/>
              <a:t>4/29/19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CB74D7-5C8B-344F-A4E5-44A87BE56423}" type="slidenum">
              <a:rPr lang="en-US" smtClean="0"/>
              <a:t>‹#›</a:t>
            </a:fld>
            <a:endParaRPr lang="en-US" dirty="0"/>
          </a:p>
        </p:txBody>
      </p:sp>
    </p:spTree>
    <p:extLst>
      <p:ext uri="{BB962C8B-B14F-4D97-AF65-F5344CB8AC3E}">
        <p14:creationId xmlns:p14="http://schemas.microsoft.com/office/powerpoint/2010/main" val="348096824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730"/>
            <a:ext cx="27980640" cy="9408156"/>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760" y="24871680"/>
            <a:ext cx="23042880" cy="1121664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99D043-1EDE-4A4E-AFB4-DF930B71E512}" type="datetimeFigureOut">
              <a:rPr lang="en-US" smtClean="0"/>
              <a:t>4/29/19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29D3E-5DFA-7144-A2F9-177CD18C6385}" type="slidenum">
              <a:rPr lang="en-US" smtClean="0"/>
              <a:t>‹#›</a:t>
            </a:fld>
            <a:endParaRPr lang="en-US" dirty="0"/>
          </a:p>
        </p:txBody>
      </p:sp>
    </p:spTree>
    <p:extLst>
      <p:ext uri="{BB962C8B-B14F-4D97-AF65-F5344CB8AC3E}">
        <p14:creationId xmlns:p14="http://schemas.microsoft.com/office/powerpoint/2010/main" val="296841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9D043-1EDE-4A4E-AFB4-DF930B71E512}" type="datetimeFigureOut">
              <a:rPr lang="en-US" smtClean="0"/>
              <a:t>4/29/19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29D3E-5DFA-7144-A2F9-177CD18C6385}" type="slidenum">
              <a:rPr lang="en-US" smtClean="0"/>
              <a:t>‹#›</a:t>
            </a:fld>
            <a:endParaRPr lang="en-US" dirty="0"/>
          </a:p>
        </p:txBody>
      </p:sp>
    </p:spTree>
    <p:extLst>
      <p:ext uri="{BB962C8B-B14F-4D97-AF65-F5344CB8AC3E}">
        <p14:creationId xmlns:p14="http://schemas.microsoft.com/office/powerpoint/2010/main" val="2352853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1757694"/>
            <a:ext cx="7406640" cy="3744975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45920" y="1757694"/>
            <a:ext cx="21671280" cy="3744975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9D043-1EDE-4A4E-AFB4-DF930B71E512}" type="datetimeFigureOut">
              <a:rPr lang="en-US" smtClean="0"/>
              <a:t>4/29/19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29D3E-5DFA-7144-A2F9-177CD18C6385}" type="slidenum">
              <a:rPr lang="en-US" smtClean="0"/>
              <a:t>‹#›</a:t>
            </a:fld>
            <a:endParaRPr lang="en-US" dirty="0"/>
          </a:p>
        </p:txBody>
      </p:sp>
    </p:spTree>
    <p:extLst>
      <p:ext uri="{BB962C8B-B14F-4D97-AF65-F5344CB8AC3E}">
        <p14:creationId xmlns:p14="http://schemas.microsoft.com/office/powerpoint/2010/main" val="1219902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9D043-1EDE-4A4E-AFB4-DF930B71E512}" type="datetimeFigureOut">
              <a:rPr lang="en-US" smtClean="0"/>
              <a:t>4/29/19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29D3E-5DFA-7144-A2F9-177CD18C6385}" type="slidenum">
              <a:rPr lang="en-US" smtClean="0"/>
              <a:t>‹#›</a:t>
            </a:fld>
            <a:endParaRPr lang="en-US" dirty="0"/>
          </a:p>
        </p:txBody>
      </p:sp>
    </p:spTree>
    <p:extLst>
      <p:ext uri="{BB962C8B-B14F-4D97-AF65-F5344CB8AC3E}">
        <p14:creationId xmlns:p14="http://schemas.microsoft.com/office/powerpoint/2010/main" val="31493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8" y="28204164"/>
            <a:ext cx="27980640" cy="871728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8" y="18602964"/>
            <a:ext cx="27980640" cy="9601200"/>
          </a:xfrm>
        </p:spPr>
        <p:txBody>
          <a:bodyPr anchor="b"/>
          <a:lstStyle>
            <a:lvl1pPr marL="0" indent="0">
              <a:buNone/>
              <a:defRPr sz="9600">
                <a:solidFill>
                  <a:schemeClr val="tx1">
                    <a:tint val="75000"/>
                  </a:schemeClr>
                </a:solidFill>
              </a:defRPr>
            </a:lvl1pPr>
            <a:lvl2pPr marL="2194560" indent="0">
              <a:buNone/>
              <a:defRPr sz="8400">
                <a:solidFill>
                  <a:schemeClr val="tx1">
                    <a:tint val="75000"/>
                  </a:schemeClr>
                </a:solidFill>
              </a:defRPr>
            </a:lvl2pPr>
            <a:lvl3pPr marL="4389120" indent="0">
              <a:buNone/>
              <a:defRPr sz="7200">
                <a:solidFill>
                  <a:schemeClr val="tx1">
                    <a:tint val="75000"/>
                  </a:schemeClr>
                </a:solidFill>
              </a:defRPr>
            </a:lvl3pPr>
            <a:lvl4pPr marL="6583680" indent="0">
              <a:buNone/>
              <a:defRPr sz="7200">
                <a:solidFill>
                  <a:schemeClr val="tx1">
                    <a:tint val="75000"/>
                  </a:schemeClr>
                </a:solidFill>
              </a:defRPr>
            </a:lvl4pPr>
            <a:lvl5pPr marL="8778240" indent="0">
              <a:buNone/>
              <a:defRPr sz="7200">
                <a:solidFill>
                  <a:schemeClr val="tx1">
                    <a:tint val="75000"/>
                  </a:schemeClr>
                </a:solidFill>
              </a:defRPr>
            </a:lvl5pPr>
            <a:lvl6pPr marL="10972800" indent="0">
              <a:buNone/>
              <a:defRPr sz="7200">
                <a:solidFill>
                  <a:schemeClr val="tx1">
                    <a:tint val="75000"/>
                  </a:schemeClr>
                </a:solidFill>
              </a:defRPr>
            </a:lvl6pPr>
            <a:lvl7pPr marL="13167360" indent="0">
              <a:buNone/>
              <a:defRPr sz="7200">
                <a:solidFill>
                  <a:schemeClr val="tx1">
                    <a:tint val="75000"/>
                  </a:schemeClr>
                </a:solidFill>
              </a:defRPr>
            </a:lvl7pPr>
            <a:lvl8pPr marL="15361920" indent="0">
              <a:buNone/>
              <a:defRPr sz="7200">
                <a:solidFill>
                  <a:schemeClr val="tx1">
                    <a:tint val="75000"/>
                  </a:schemeClr>
                </a:solidFill>
              </a:defRPr>
            </a:lvl8pPr>
            <a:lvl9pPr marL="17556480" indent="0">
              <a:buNone/>
              <a:defRPr sz="7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99D043-1EDE-4A4E-AFB4-DF930B71E512}" type="datetimeFigureOut">
              <a:rPr lang="en-US" smtClean="0"/>
              <a:t>4/29/19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29D3E-5DFA-7144-A2F9-177CD18C6385}" type="slidenum">
              <a:rPr lang="en-US" smtClean="0"/>
              <a:t>‹#›</a:t>
            </a:fld>
            <a:endParaRPr lang="en-US" dirty="0"/>
          </a:p>
        </p:txBody>
      </p:sp>
    </p:spTree>
    <p:extLst>
      <p:ext uri="{BB962C8B-B14F-4D97-AF65-F5344CB8AC3E}">
        <p14:creationId xmlns:p14="http://schemas.microsoft.com/office/powerpoint/2010/main" val="476119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45920" y="10241286"/>
            <a:ext cx="14538960" cy="28966164"/>
          </a:xfrm>
        </p:spPr>
        <p:txBody>
          <a:bodyPr/>
          <a:lstStyle>
            <a:lvl1pPr>
              <a:defRPr sz="13200"/>
            </a:lvl1pPr>
            <a:lvl2pPr>
              <a:defRPr sz="12000"/>
            </a:lvl2pPr>
            <a:lvl3pPr>
              <a:defRPr sz="96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733520" y="10241286"/>
            <a:ext cx="14538960" cy="28966164"/>
          </a:xfrm>
        </p:spPr>
        <p:txBody>
          <a:bodyPr/>
          <a:lstStyle>
            <a:lvl1pPr>
              <a:defRPr sz="13200"/>
            </a:lvl1pPr>
            <a:lvl2pPr>
              <a:defRPr sz="12000"/>
            </a:lvl2pPr>
            <a:lvl3pPr>
              <a:defRPr sz="96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99D043-1EDE-4A4E-AFB4-DF930B71E512}" type="datetimeFigureOut">
              <a:rPr lang="en-US" smtClean="0"/>
              <a:t>4/29/19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29D3E-5DFA-7144-A2F9-177CD18C6385}" type="slidenum">
              <a:rPr lang="en-US" smtClean="0"/>
              <a:t>‹#›</a:t>
            </a:fld>
            <a:endParaRPr lang="en-US" dirty="0"/>
          </a:p>
        </p:txBody>
      </p:sp>
    </p:spTree>
    <p:extLst>
      <p:ext uri="{BB962C8B-B14F-4D97-AF65-F5344CB8AC3E}">
        <p14:creationId xmlns:p14="http://schemas.microsoft.com/office/powerpoint/2010/main" val="3450523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0" y="9824724"/>
            <a:ext cx="14544672" cy="4094472"/>
          </a:xfrm>
        </p:spPr>
        <p:txBody>
          <a:bodyPr anchor="b"/>
          <a:lstStyle>
            <a:lvl1pPr marL="0" indent="0">
              <a:buNone/>
              <a:defRPr sz="12000" b="1"/>
            </a:lvl1pPr>
            <a:lvl2pPr marL="2194560" indent="0">
              <a:buNone/>
              <a:defRPr sz="9600" b="1"/>
            </a:lvl2pPr>
            <a:lvl3pPr marL="4389120" indent="0">
              <a:buNone/>
              <a:defRPr sz="8400" b="1"/>
            </a:lvl3pPr>
            <a:lvl4pPr marL="6583680" indent="0">
              <a:buNone/>
              <a:defRPr sz="7200" b="1"/>
            </a:lvl4pPr>
            <a:lvl5pPr marL="8778240" indent="0">
              <a:buNone/>
              <a:defRPr sz="7200" b="1"/>
            </a:lvl5pPr>
            <a:lvl6pPr marL="10972800" indent="0">
              <a:buNone/>
              <a:defRPr sz="7200" b="1"/>
            </a:lvl6pPr>
            <a:lvl7pPr marL="13167360" indent="0">
              <a:buNone/>
              <a:defRPr sz="7200" b="1"/>
            </a:lvl7pPr>
            <a:lvl8pPr marL="15361920" indent="0">
              <a:buNone/>
              <a:defRPr sz="7200" b="1"/>
            </a:lvl8pPr>
            <a:lvl9pPr marL="17556480" indent="0">
              <a:buNone/>
              <a:defRPr sz="7200" b="1"/>
            </a:lvl9pPr>
          </a:lstStyle>
          <a:p>
            <a:pPr lvl="0"/>
            <a:r>
              <a:rPr lang="en-US" smtClean="0"/>
              <a:t>Click to edit Master text styles</a:t>
            </a:r>
          </a:p>
        </p:txBody>
      </p:sp>
      <p:sp>
        <p:nvSpPr>
          <p:cNvPr id="4" name="Content Placeholder 3"/>
          <p:cNvSpPr>
            <a:spLocks noGrp="1"/>
          </p:cNvSpPr>
          <p:nvPr>
            <p:ph sz="half" idx="2"/>
          </p:nvPr>
        </p:nvSpPr>
        <p:spPr>
          <a:xfrm>
            <a:off x="1645920" y="13919196"/>
            <a:ext cx="14544672" cy="25288248"/>
          </a:xfrm>
        </p:spPr>
        <p:txBody>
          <a:bodyPr/>
          <a:lstStyle>
            <a:lvl1pPr>
              <a:defRPr sz="12000"/>
            </a:lvl1pPr>
            <a:lvl2pPr>
              <a:defRPr sz="9600"/>
            </a:lvl2pPr>
            <a:lvl3pPr>
              <a:defRPr sz="84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090" y="9824724"/>
            <a:ext cx="14550396" cy="4094472"/>
          </a:xfrm>
        </p:spPr>
        <p:txBody>
          <a:bodyPr anchor="b"/>
          <a:lstStyle>
            <a:lvl1pPr marL="0" indent="0">
              <a:buNone/>
              <a:defRPr sz="12000" b="1"/>
            </a:lvl1pPr>
            <a:lvl2pPr marL="2194560" indent="0">
              <a:buNone/>
              <a:defRPr sz="9600" b="1"/>
            </a:lvl2pPr>
            <a:lvl3pPr marL="4389120" indent="0">
              <a:buNone/>
              <a:defRPr sz="8400" b="1"/>
            </a:lvl3pPr>
            <a:lvl4pPr marL="6583680" indent="0">
              <a:buNone/>
              <a:defRPr sz="7200" b="1"/>
            </a:lvl4pPr>
            <a:lvl5pPr marL="8778240" indent="0">
              <a:buNone/>
              <a:defRPr sz="7200" b="1"/>
            </a:lvl5pPr>
            <a:lvl6pPr marL="10972800" indent="0">
              <a:buNone/>
              <a:defRPr sz="7200" b="1"/>
            </a:lvl6pPr>
            <a:lvl7pPr marL="13167360" indent="0">
              <a:buNone/>
              <a:defRPr sz="7200" b="1"/>
            </a:lvl7pPr>
            <a:lvl8pPr marL="15361920" indent="0">
              <a:buNone/>
              <a:defRPr sz="7200" b="1"/>
            </a:lvl8pPr>
            <a:lvl9pPr marL="17556480" indent="0">
              <a:buNone/>
              <a:defRPr sz="7200" b="1"/>
            </a:lvl9pPr>
          </a:lstStyle>
          <a:p>
            <a:pPr lvl="0"/>
            <a:r>
              <a:rPr lang="en-US" smtClean="0"/>
              <a:t>Click to edit Master text styles</a:t>
            </a:r>
          </a:p>
        </p:txBody>
      </p:sp>
      <p:sp>
        <p:nvSpPr>
          <p:cNvPr id="6" name="Content Placeholder 5"/>
          <p:cNvSpPr>
            <a:spLocks noGrp="1"/>
          </p:cNvSpPr>
          <p:nvPr>
            <p:ph sz="quarter" idx="4"/>
          </p:nvPr>
        </p:nvSpPr>
        <p:spPr>
          <a:xfrm>
            <a:off x="16722090" y="13919196"/>
            <a:ext cx="14550396" cy="25288248"/>
          </a:xfrm>
        </p:spPr>
        <p:txBody>
          <a:bodyPr/>
          <a:lstStyle>
            <a:lvl1pPr>
              <a:defRPr sz="12000"/>
            </a:lvl1pPr>
            <a:lvl2pPr>
              <a:defRPr sz="9600"/>
            </a:lvl2pPr>
            <a:lvl3pPr>
              <a:defRPr sz="84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99D043-1EDE-4A4E-AFB4-DF930B71E512}" type="datetimeFigureOut">
              <a:rPr lang="en-US" smtClean="0"/>
              <a:t>4/29/19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129D3E-5DFA-7144-A2F9-177CD18C6385}" type="slidenum">
              <a:rPr lang="en-US" smtClean="0"/>
              <a:t>‹#›</a:t>
            </a:fld>
            <a:endParaRPr lang="en-US" dirty="0"/>
          </a:p>
        </p:txBody>
      </p:sp>
    </p:spTree>
    <p:extLst>
      <p:ext uri="{BB962C8B-B14F-4D97-AF65-F5344CB8AC3E}">
        <p14:creationId xmlns:p14="http://schemas.microsoft.com/office/powerpoint/2010/main" val="326155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99D043-1EDE-4A4E-AFB4-DF930B71E512}" type="datetimeFigureOut">
              <a:rPr lang="en-US" smtClean="0"/>
              <a:t>4/29/19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129D3E-5DFA-7144-A2F9-177CD18C6385}" type="slidenum">
              <a:rPr lang="en-US" smtClean="0"/>
              <a:t>‹#›</a:t>
            </a:fld>
            <a:endParaRPr lang="en-US" dirty="0"/>
          </a:p>
        </p:txBody>
      </p:sp>
    </p:spTree>
    <p:extLst>
      <p:ext uri="{BB962C8B-B14F-4D97-AF65-F5344CB8AC3E}">
        <p14:creationId xmlns:p14="http://schemas.microsoft.com/office/powerpoint/2010/main" val="1850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9D043-1EDE-4A4E-AFB4-DF930B71E512}" type="datetimeFigureOut">
              <a:rPr lang="en-US" smtClean="0"/>
              <a:t>4/29/19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129D3E-5DFA-7144-A2F9-177CD18C6385}" type="slidenum">
              <a:rPr lang="en-US" smtClean="0"/>
              <a:t>‹#›</a:t>
            </a:fld>
            <a:endParaRPr lang="en-US" dirty="0"/>
          </a:p>
        </p:txBody>
      </p:sp>
    </p:spTree>
    <p:extLst>
      <p:ext uri="{BB962C8B-B14F-4D97-AF65-F5344CB8AC3E}">
        <p14:creationId xmlns:p14="http://schemas.microsoft.com/office/powerpoint/2010/main" val="287168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747524"/>
            <a:ext cx="10829928" cy="743712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2870186" y="1747524"/>
            <a:ext cx="18402300" cy="37459920"/>
          </a:xfrm>
        </p:spPr>
        <p:txBody>
          <a:bodyPr/>
          <a:lstStyle>
            <a:lvl1pPr>
              <a:defRPr sz="15600"/>
            </a:lvl1pPr>
            <a:lvl2pPr>
              <a:defRPr sz="13200"/>
            </a:lvl2pPr>
            <a:lvl3pPr>
              <a:defRPr sz="120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920" y="9184644"/>
            <a:ext cx="10829928" cy="30022800"/>
          </a:xfrm>
        </p:spPr>
        <p:txBody>
          <a:bodyPr/>
          <a:lstStyle>
            <a:lvl1pPr marL="0" indent="0">
              <a:buNone/>
              <a:defRPr sz="7200"/>
            </a:lvl1pPr>
            <a:lvl2pPr marL="2194560" indent="0">
              <a:buNone/>
              <a:defRPr sz="6000"/>
            </a:lvl2pPr>
            <a:lvl3pPr marL="4389120" indent="0">
              <a:buNone/>
              <a:defRPr sz="480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99D043-1EDE-4A4E-AFB4-DF930B71E512}" type="datetimeFigureOut">
              <a:rPr lang="en-US" smtClean="0"/>
              <a:t>4/29/19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29D3E-5DFA-7144-A2F9-177CD18C6385}" type="slidenum">
              <a:rPr lang="en-US" smtClean="0"/>
              <a:t>‹#›</a:t>
            </a:fld>
            <a:endParaRPr lang="en-US" dirty="0"/>
          </a:p>
        </p:txBody>
      </p:sp>
    </p:spTree>
    <p:extLst>
      <p:ext uri="{BB962C8B-B14F-4D97-AF65-F5344CB8AC3E}">
        <p14:creationId xmlns:p14="http://schemas.microsoft.com/office/powerpoint/2010/main" val="3098202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2" y="30723840"/>
            <a:ext cx="19751040" cy="3627120"/>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6452232" y="3921756"/>
            <a:ext cx="19751040" cy="26334720"/>
          </a:xfrm>
        </p:spPr>
        <p:txBody>
          <a:bodyPr/>
          <a:lstStyle>
            <a:lvl1pPr marL="0" indent="0">
              <a:buNone/>
              <a:defRPr sz="15600"/>
            </a:lvl1pPr>
            <a:lvl2pPr marL="2194560" indent="0">
              <a:buNone/>
              <a:defRPr sz="13200"/>
            </a:lvl2pPr>
            <a:lvl3pPr marL="4389120" indent="0">
              <a:buNone/>
              <a:defRPr sz="120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dirty="0"/>
          </a:p>
        </p:txBody>
      </p:sp>
      <p:sp>
        <p:nvSpPr>
          <p:cNvPr id="4" name="Text Placeholder 3"/>
          <p:cNvSpPr>
            <a:spLocks noGrp="1"/>
          </p:cNvSpPr>
          <p:nvPr>
            <p:ph type="body" sz="half" idx="2"/>
          </p:nvPr>
        </p:nvSpPr>
        <p:spPr>
          <a:xfrm>
            <a:off x="6452232" y="34350960"/>
            <a:ext cx="19751040" cy="5151120"/>
          </a:xfrm>
        </p:spPr>
        <p:txBody>
          <a:bodyPr/>
          <a:lstStyle>
            <a:lvl1pPr marL="0" indent="0">
              <a:buNone/>
              <a:defRPr sz="7200"/>
            </a:lvl1pPr>
            <a:lvl2pPr marL="2194560" indent="0">
              <a:buNone/>
              <a:defRPr sz="6000"/>
            </a:lvl2pPr>
            <a:lvl3pPr marL="4389120" indent="0">
              <a:buNone/>
              <a:defRPr sz="480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99D043-1EDE-4A4E-AFB4-DF930B71E512}" type="datetimeFigureOut">
              <a:rPr lang="en-US" smtClean="0"/>
              <a:t>4/29/19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29D3E-5DFA-7144-A2F9-177CD18C6385}" type="slidenum">
              <a:rPr lang="en-US" smtClean="0"/>
              <a:t>‹#›</a:t>
            </a:fld>
            <a:endParaRPr lang="en-US" dirty="0"/>
          </a:p>
        </p:txBody>
      </p:sp>
    </p:spTree>
    <p:extLst>
      <p:ext uri="{BB962C8B-B14F-4D97-AF65-F5344CB8AC3E}">
        <p14:creationId xmlns:p14="http://schemas.microsoft.com/office/powerpoint/2010/main" val="2984174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757688"/>
            <a:ext cx="29626560" cy="73152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45920" y="10241286"/>
            <a:ext cx="29626560" cy="28966164"/>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45920" y="40680654"/>
            <a:ext cx="7680960" cy="2336796"/>
          </a:xfrm>
          <a:prstGeom prst="rect">
            <a:avLst/>
          </a:prstGeom>
        </p:spPr>
        <p:txBody>
          <a:bodyPr vert="horz" lIns="438912" tIns="219456" rIns="438912" bIns="219456" rtlCol="0" anchor="ctr"/>
          <a:lstStyle>
            <a:lvl1pPr algn="l">
              <a:defRPr sz="6000">
                <a:solidFill>
                  <a:schemeClr val="tx1">
                    <a:tint val="75000"/>
                  </a:schemeClr>
                </a:solidFill>
              </a:defRPr>
            </a:lvl1pPr>
          </a:lstStyle>
          <a:p>
            <a:fld id="{9299D043-1EDE-4A4E-AFB4-DF930B71E512}" type="datetimeFigureOut">
              <a:rPr lang="en-US" smtClean="0"/>
              <a:t>4/29/19</a:t>
            </a:fld>
            <a:endParaRPr lang="en-US" dirty="0"/>
          </a:p>
        </p:txBody>
      </p:sp>
      <p:sp>
        <p:nvSpPr>
          <p:cNvPr id="5" name="Footer Placeholder 4"/>
          <p:cNvSpPr>
            <a:spLocks noGrp="1"/>
          </p:cNvSpPr>
          <p:nvPr>
            <p:ph type="ftr" sz="quarter" idx="3"/>
          </p:nvPr>
        </p:nvSpPr>
        <p:spPr>
          <a:xfrm>
            <a:off x="11247120" y="40680654"/>
            <a:ext cx="10424160" cy="2336796"/>
          </a:xfrm>
          <a:prstGeom prst="rect">
            <a:avLst/>
          </a:prstGeom>
        </p:spPr>
        <p:txBody>
          <a:bodyPr vert="horz" lIns="438912" tIns="219456" rIns="438912" bIns="219456" rtlCol="0" anchor="ctr"/>
          <a:lstStyle>
            <a:lvl1pPr algn="ctr">
              <a:defRPr sz="6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3591520" y="40680654"/>
            <a:ext cx="7680960" cy="2336796"/>
          </a:xfrm>
          <a:prstGeom prst="rect">
            <a:avLst/>
          </a:prstGeom>
        </p:spPr>
        <p:txBody>
          <a:bodyPr vert="horz" lIns="438912" tIns="219456" rIns="438912" bIns="219456" rtlCol="0" anchor="ctr"/>
          <a:lstStyle>
            <a:lvl1pPr algn="r">
              <a:defRPr sz="6000">
                <a:solidFill>
                  <a:schemeClr val="tx1">
                    <a:tint val="75000"/>
                  </a:schemeClr>
                </a:solidFill>
              </a:defRPr>
            </a:lvl1pPr>
          </a:lstStyle>
          <a:p>
            <a:fld id="{D9129D3E-5DFA-7144-A2F9-177CD18C6385}" type="slidenum">
              <a:rPr lang="en-US" smtClean="0"/>
              <a:t>‹#›</a:t>
            </a:fld>
            <a:endParaRPr lang="en-US" dirty="0"/>
          </a:p>
        </p:txBody>
      </p:sp>
    </p:spTree>
    <p:extLst>
      <p:ext uri="{BB962C8B-B14F-4D97-AF65-F5344CB8AC3E}">
        <p14:creationId xmlns:p14="http://schemas.microsoft.com/office/powerpoint/2010/main" val="748195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6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6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2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20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400" kern="1200">
          <a:solidFill>
            <a:schemeClr val="tx1"/>
          </a:solidFill>
          <a:latin typeface="+mn-lt"/>
          <a:ea typeface="+mn-ea"/>
          <a:cs typeface="+mn-cs"/>
        </a:defRPr>
      </a:lvl1pPr>
      <a:lvl2pPr marL="2194560" algn="l" defTabSz="2194560" rtl="0" eaLnBrk="1" latinLnBrk="0" hangingPunct="1">
        <a:defRPr sz="8400" kern="1200">
          <a:solidFill>
            <a:schemeClr val="tx1"/>
          </a:solidFill>
          <a:latin typeface="+mn-lt"/>
          <a:ea typeface="+mn-ea"/>
          <a:cs typeface="+mn-cs"/>
        </a:defRPr>
      </a:lvl2pPr>
      <a:lvl3pPr marL="4389120" algn="l" defTabSz="2194560" rtl="0" eaLnBrk="1" latinLnBrk="0" hangingPunct="1">
        <a:defRPr sz="8400" kern="1200">
          <a:solidFill>
            <a:schemeClr val="tx1"/>
          </a:solidFill>
          <a:latin typeface="+mn-lt"/>
          <a:ea typeface="+mn-ea"/>
          <a:cs typeface="+mn-cs"/>
        </a:defRPr>
      </a:lvl3pPr>
      <a:lvl4pPr marL="6583680" algn="l" defTabSz="2194560" rtl="0" eaLnBrk="1" latinLnBrk="0" hangingPunct="1">
        <a:defRPr sz="8400" kern="1200">
          <a:solidFill>
            <a:schemeClr val="tx1"/>
          </a:solidFill>
          <a:latin typeface="+mn-lt"/>
          <a:ea typeface="+mn-ea"/>
          <a:cs typeface="+mn-cs"/>
        </a:defRPr>
      </a:lvl4pPr>
      <a:lvl5pPr marL="8778240" algn="l" defTabSz="2194560" rtl="0" eaLnBrk="1" latinLnBrk="0" hangingPunct="1">
        <a:defRPr sz="8400" kern="1200">
          <a:solidFill>
            <a:schemeClr val="tx1"/>
          </a:solidFill>
          <a:latin typeface="+mn-lt"/>
          <a:ea typeface="+mn-ea"/>
          <a:cs typeface="+mn-cs"/>
        </a:defRPr>
      </a:lvl5pPr>
      <a:lvl6pPr marL="10972800" algn="l" defTabSz="2194560" rtl="0" eaLnBrk="1" latinLnBrk="0" hangingPunct="1">
        <a:defRPr sz="8400" kern="1200">
          <a:solidFill>
            <a:schemeClr val="tx1"/>
          </a:solidFill>
          <a:latin typeface="+mn-lt"/>
          <a:ea typeface="+mn-ea"/>
          <a:cs typeface="+mn-cs"/>
        </a:defRPr>
      </a:lvl6pPr>
      <a:lvl7pPr marL="13167360" algn="l" defTabSz="2194560" rtl="0" eaLnBrk="1" latinLnBrk="0" hangingPunct="1">
        <a:defRPr sz="8400" kern="1200">
          <a:solidFill>
            <a:schemeClr val="tx1"/>
          </a:solidFill>
          <a:latin typeface="+mn-lt"/>
          <a:ea typeface="+mn-ea"/>
          <a:cs typeface="+mn-cs"/>
        </a:defRPr>
      </a:lvl7pPr>
      <a:lvl8pPr marL="15361920" algn="l" defTabSz="2194560" rtl="0" eaLnBrk="1" latinLnBrk="0" hangingPunct="1">
        <a:defRPr sz="8400" kern="1200">
          <a:solidFill>
            <a:schemeClr val="tx1"/>
          </a:solidFill>
          <a:latin typeface="+mn-lt"/>
          <a:ea typeface="+mn-ea"/>
          <a:cs typeface="+mn-cs"/>
        </a:defRPr>
      </a:lvl8pPr>
      <a:lvl9pPr marL="17556480" algn="l" defTabSz="2194560" rtl="0" eaLnBrk="1" latinLnBrk="0" hangingPunct="1">
        <a:defRPr sz="8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jpeg"/><Relationship Id="rId20" Type="http://schemas.openxmlformats.org/officeDocument/2006/relationships/image" Target="../media/image19.png"/><Relationship Id="rId21" Type="http://schemas.openxmlformats.org/officeDocument/2006/relationships/hyperlink" Target="http://doi.org/10.22644/ijsl.2017.36.1.017" TargetMode="External"/><Relationship Id="rId22" Type="http://schemas.openxmlformats.org/officeDocument/2006/relationships/image" Target="../media/image20.png"/><Relationship Id="rId23" Type="http://schemas.openxmlformats.org/officeDocument/2006/relationships/image" Target="../media/image21.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emf"/><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7874"/>
            <a:ext cx="32918400" cy="7197152"/>
          </a:xfrm>
        </p:spPr>
        <p:txBody>
          <a:bodyPr anchor="t">
            <a:normAutofit/>
          </a:bodyPr>
          <a:lstStyle/>
          <a:p>
            <a:pPr>
              <a:spcAft>
                <a:spcPts val="1200"/>
              </a:spcAft>
            </a:pPr>
            <a:r>
              <a:rPr lang="en-US" sz="6000" b="1" dirty="0">
                <a:latin typeface="Arial"/>
                <a:cs typeface="Arial"/>
              </a:rPr>
              <a:t>North American Pollution Measurements </a:t>
            </a:r>
            <a:r>
              <a:rPr lang="en-US" sz="6000" b="1" dirty="0" smtClean="0">
                <a:latin typeface="Arial"/>
                <a:cs typeface="Arial"/>
              </a:rPr>
              <a:t>from</a:t>
            </a:r>
            <a:br>
              <a:rPr lang="en-US" sz="6000" b="1" dirty="0" smtClean="0">
                <a:latin typeface="Arial"/>
                <a:cs typeface="Arial"/>
              </a:rPr>
            </a:br>
            <a:r>
              <a:rPr lang="en-US" sz="6000" b="1" dirty="0" smtClean="0">
                <a:latin typeface="Arial"/>
                <a:cs typeface="Arial"/>
              </a:rPr>
              <a:t>Geostationary Orbit with Tropospheric</a:t>
            </a:r>
            <a:br>
              <a:rPr lang="en-US" sz="6000" b="1" dirty="0" smtClean="0">
                <a:latin typeface="Arial"/>
                <a:cs typeface="Arial"/>
              </a:rPr>
            </a:br>
            <a:r>
              <a:rPr lang="en-US" sz="6000" b="1" dirty="0" smtClean="0">
                <a:latin typeface="Arial"/>
                <a:cs typeface="Arial"/>
              </a:rPr>
              <a:t>Emissions</a:t>
            </a:r>
            <a:r>
              <a:rPr lang="en-US" sz="6000" b="1" dirty="0">
                <a:latin typeface="Arial"/>
                <a:cs typeface="Arial"/>
              </a:rPr>
              <a:t>: Monitoring Of Pollution (TEMPO</a:t>
            </a:r>
            <a:r>
              <a:rPr lang="en-US" sz="6000" b="1" dirty="0" smtClean="0">
                <a:latin typeface="Arial"/>
                <a:cs typeface="Arial"/>
              </a:rPr>
              <a:t>)</a:t>
            </a:r>
            <a:br>
              <a:rPr lang="en-US" sz="6000" b="1" dirty="0" smtClean="0">
                <a:latin typeface="Arial"/>
                <a:cs typeface="Arial"/>
              </a:rPr>
            </a:br>
            <a:r>
              <a:rPr lang="en-US" sz="1600" b="1" dirty="0" smtClean="0">
                <a:solidFill>
                  <a:schemeClr val="bg1"/>
                </a:solidFill>
                <a:latin typeface="Arial"/>
                <a:cs typeface="Arial"/>
              </a:rPr>
              <a:t>xxx</a:t>
            </a:r>
            <a:r>
              <a:rPr lang="en-US" sz="6000" b="1" dirty="0">
                <a:latin typeface="Arial"/>
                <a:cs typeface="Arial"/>
              </a:rPr>
              <a:t/>
            </a:r>
            <a:br>
              <a:rPr lang="en-US" sz="6000" b="1" dirty="0">
                <a:latin typeface="Arial"/>
                <a:cs typeface="Arial"/>
              </a:rPr>
            </a:br>
            <a:r>
              <a:rPr lang="en-US" sz="4000" b="1" dirty="0" smtClean="0">
                <a:latin typeface="Arial"/>
                <a:cs typeface="Arial"/>
              </a:rPr>
              <a:t>K. Chance, X. </a:t>
            </a:r>
            <a:r>
              <a:rPr lang="en-US" sz="4000" b="1" dirty="0">
                <a:latin typeface="Arial"/>
                <a:cs typeface="Arial"/>
              </a:rPr>
              <a:t>Liu</a:t>
            </a:r>
            <a:r>
              <a:rPr lang="en-US" sz="4000" b="1" dirty="0" smtClean="0">
                <a:latin typeface="Arial"/>
                <a:cs typeface="Arial"/>
              </a:rPr>
              <a:t>, R.M</a:t>
            </a:r>
            <a:r>
              <a:rPr lang="en-US" sz="4000" b="1" dirty="0">
                <a:latin typeface="Arial"/>
                <a:cs typeface="Arial"/>
              </a:rPr>
              <a:t>. Suleiman, </a:t>
            </a:r>
            <a:r>
              <a:rPr lang="en-US" sz="4000" b="1" dirty="0" smtClean="0">
                <a:latin typeface="Arial"/>
                <a:cs typeface="Arial"/>
              </a:rPr>
              <a:t> H. Wang, C.R. Nowlan, G. González Abad, P. Zoogman,</a:t>
            </a:r>
            <a:br>
              <a:rPr lang="en-US" sz="4000" b="1" dirty="0" smtClean="0">
                <a:latin typeface="Arial"/>
                <a:cs typeface="Arial"/>
              </a:rPr>
            </a:br>
            <a:r>
              <a:rPr lang="en-US" sz="4000" b="1" dirty="0" smtClean="0">
                <a:latin typeface="Arial"/>
                <a:cs typeface="Arial"/>
              </a:rPr>
              <a:t>C. Chan Miller, A.H. Souri, Y. Jung, and J. Bak, </a:t>
            </a:r>
            <a:r>
              <a:rPr lang="en-US" sz="4000" b="1" i="1" dirty="0" smtClean="0">
                <a:latin typeface="Arial"/>
                <a:cs typeface="Arial"/>
              </a:rPr>
              <a:t>Smithsonian Astrophysical Observatory</a:t>
            </a:r>
            <a:r>
              <a:rPr lang="en-US" sz="4000" b="1" dirty="0">
                <a:latin typeface="Arial"/>
                <a:cs typeface="Arial"/>
              </a:rPr>
              <a:t/>
            </a:r>
            <a:br>
              <a:rPr lang="en-US" sz="4000" b="1" dirty="0">
                <a:latin typeface="Arial"/>
                <a:cs typeface="Arial"/>
              </a:rPr>
            </a:br>
            <a:r>
              <a:rPr lang="en-US" sz="4000" b="1" dirty="0">
                <a:latin typeface="Arial"/>
                <a:cs typeface="Arial"/>
              </a:rPr>
              <a:t>David Flittner, Jay Al-Saadi</a:t>
            </a:r>
            <a:r>
              <a:rPr lang="en-US" sz="4000" b="1" dirty="0" smtClean="0">
                <a:latin typeface="Arial"/>
                <a:cs typeface="Arial"/>
              </a:rPr>
              <a:t>, </a:t>
            </a:r>
            <a:r>
              <a:rPr lang="en-US" sz="4000" b="1" i="1" dirty="0" smtClean="0">
                <a:latin typeface="Arial"/>
                <a:cs typeface="Arial"/>
              </a:rPr>
              <a:t>NASA </a:t>
            </a:r>
            <a:r>
              <a:rPr lang="en-US" sz="4000" b="1" i="1" dirty="0">
                <a:latin typeface="Arial"/>
                <a:cs typeface="Arial"/>
              </a:rPr>
              <a:t>LaRC</a:t>
            </a:r>
            <a:r>
              <a:rPr lang="en-US" sz="4000" b="1" dirty="0">
                <a:latin typeface="Arial"/>
                <a:cs typeface="Arial"/>
              </a:rPr>
              <a:t/>
            </a:r>
            <a:br>
              <a:rPr lang="en-US" sz="4000" b="1" dirty="0">
                <a:latin typeface="Arial"/>
                <a:cs typeface="Arial"/>
              </a:rPr>
            </a:br>
            <a:r>
              <a:rPr lang="en-US" sz="4000" b="1" dirty="0">
                <a:latin typeface="Arial"/>
                <a:cs typeface="Arial"/>
              </a:rPr>
              <a:t>Scott Janz, </a:t>
            </a:r>
            <a:r>
              <a:rPr lang="en-US" sz="4000" b="1" i="1" dirty="0">
                <a:latin typeface="Arial"/>
                <a:cs typeface="Arial"/>
              </a:rPr>
              <a:t>NASA GSFC</a:t>
            </a:r>
            <a:r>
              <a:rPr lang="en-US" sz="4000" b="1" dirty="0" smtClean="0">
                <a:effectLst/>
                <a:latin typeface="Arial"/>
                <a:cs typeface="Arial"/>
              </a:rPr>
              <a:t> </a:t>
            </a:r>
            <a:r>
              <a:rPr lang="en-US" sz="4000" b="1" dirty="0">
                <a:latin typeface="Arial"/>
                <a:cs typeface="Arial"/>
              </a:rPr>
              <a:t/>
            </a:r>
            <a:br>
              <a:rPr lang="en-US" sz="4000" b="1" dirty="0">
                <a:latin typeface="Arial"/>
                <a:cs typeface="Arial"/>
              </a:rPr>
            </a:br>
            <a:r>
              <a:rPr lang="en-US" sz="4000" b="1" dirty="0" smtClean="0">
                <a:latin typeface="Arial"/>
                <a:cs typeface="Arial"/>
              </a:rPr>
              <a:t>Plus </a:t>
            </a:r>
            <a:r>
              <a:rPr lang="en-US" sz="4000" b="1" i="1" dirty="0" smtClean="0">
                <a:latin typeface="Arial"/>
                <a:cs typeface="Arial"/>
              </a:rPr>
              <a:t>Team TEMPO</a:t>
            </a:r>
            <a:endParaRPr lang="en-US" sz="4000" b="1" i="1" dirty="0">
              <a:latin typeface="Arial"/>
              <a:cs typeface="Arial"/>
            </a:endParaRPr>
          </a:p>
        </p:txBody>
      </p:sp>
      <p:pic>
        <p:nvPicPr>
          <p:cNvPr id="4" name="Picture 3" descr="CfA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735" y="319400"/>
            <a:ext cx="5334000" cy="2286000"/>
          </a:xfrm>
          <a:prstGeom prst="rect">
            <a:avLst/>
          </a:prstGeom>
        </p:spPr>
      </p:pic>
      <p:pic>
        <p:nvPicPr>
          <p:cNvPr id="6" name="Picture 5" descr="NASAmeatb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7396" y="777593"/>
            <a:ext cx="2462404" cy="2041807"/>
          </a:xfrm>
          <a:prstGeom prst="rect">
            <a:avLst/>
          </a:prstGeom>
        </p:spPr>
      </p:pic>
      <p:pic>
        <p:nvPicPr>
          <p:cNvPr id="7" name="Picture 6" descr="Ball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9551" y="807268"/>
            <a:ext cx="1804146" cy="1798132"/>
          </a:xfrm>
          <a:prstGeom prst="rect">
            <a:avLst/>
          </a:prstGeom>
        </p:spPr>
      </p:pic>
      <p:pic>
        <p:nvPicPr>
          <p:cNvPr id="12" name="Picture 11" descr="Smithsonian-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32200" y="3223001"/>
            <a:ext cx="2686050" cy="2686050"/>
          </a:xfrm>
          <a:prstGeom prst="rect">
            <a:avLst/>
          </a:prstGeom>
        </p:spPr>
      </p:pic>
      <p:grpSp>
        <p:nvGrpSpPr>
          <p:cNvPr id="5" name="Group 4"/>
          <p:cNvGrpSpPr/>
          <p:nvPr/>
        </p:nvGrpSpPr>
        <p:grpSpPr>
          <a:xfrm>
            <a:off x="522962" y="6858278"/>
            <a:ext cx="10068838" cy="14331600"/>
            <a:chOff x="522962" y="7620278"/>
            <a:chExt cx="10058400" cy="14870971"/>
          </a:xfrm>
        </p:grpSpPr>
        <p:sp>
          <p:nvSpPr>
            <p:cNvPr id="14" name="Rounded Rectangle 13"/>
            <p:cNvSpPr/>
            <p:nvPr/>
          </p:nvSpPr>
          <p:spPr>
            <a:xfrm>
              <a:off x="522962" y="7620278"/>
              <a:ext cx="10058400" cy="14706321"/>
            </a:xfrm>
            <a:prstGeom prst="roundRect">
              <a:avLst/>
            </a:prstGeom>
            <a:noFill/>
            <a:ln w="254000">
              <a:solidFill>
                <a:srgbClr val="0000FF"/>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685800" y="7848600"/>
              <a:ext cx="9677400" cy="14642649"/>
            </a:xfrm>
            <a:prstGeom prst="rect">
              <a:avLst/>
            </a:prstGeom>
            <a:noFill/>
          </p:spPr>
          <p:txBody>
            <a:bodyPr wrap="square" rtlCol="0">
              <a:spAutoFit/>
            </a:bodyPr>
            <a:lstStyle/>
            <a:p>
              <a:pPr algn="ctr">
                <a:spcAft>
                  <a:spcPts val="600"/>
                </a:spcAft>
              </a:pPr>
              <a:r>
                <a:rPr lang="en-US" sz="3200" b="1" dirty="0" smtClean="0"/>
                <a:t>Abstract</a:t>
              </a:r>
            </a:p>
            <a:p>
              <a:pPr>
                <a:spcAft>
                  <a:spcPts val="1200"/>
                </a:spcAft>
              </a:pPr>
              <a:r>
                <a:rPr lang="en-US" sz="3200" dirty="0" smtClean="0"/>
                <a:t>The </a:t>
              </a:r>
              <a:r>
                <a:rPr lang="en-US" sz="3200" dirty="0"/>
                <a:t>Smithsonian Astrophysical Observatory-led TEMPO </a:t>
              </a:r>
              <a:r>
                <a:rPr lang="en-US" sz="3200" dirty="0" smtClean="0"/>
                <a:t>is </a:t>
              </a:r>
              <a:r>
                <a:rPr lang="en-US" sz="3200" dirty="0"/>
                <a:t>the first NASA Earth Venture Instrument. It is to be launched between </a:t>
              </a:r>
              <a:r>
                <a:rPr lang="en-US" sz="3200" dirty="0" smtClean="0"/>
                <a:t>2021 </a:t>
              </a:r>
              <a:r>
                <a:rPr lang="en-US" sz="3200" dirty="0"/>
                <a:t>and </a:t>
              </a:r>
              <a:r>
                <a:rPr lang="en-US" sz="3200" dirty="0" smtClean="0"/>
                <a:t>2022 </a:t>
              </a:r>
              <a:r>
                <a:rPr lang="en-US" sz="3200" dirty="0"/>
                <a:t>to measure atmospheric pollution from Mexico City and Cuba to the Canadian oil sands, and from the Atlantic to the Pacific. It does this hourly at high spatial resolution, ~10 km</a:t>
              </a:r>
              <a:r>
                <a:rPr lang="en-US" sz="3200" baseline="30000" dirty="0"/>
                <a:t>2</a:t>
              </a:r>
              <a:r>
                <a:rPr lang="en-US" sz="3200" dirty="0"/>
                <a:t>, to measure the key elements of air pollution chemistry. Geostationary daytime measurements capture the variability in the diurnal cycle of emissions and chemistry at sub-urban scale to improve emission inventories, monitor population exposure, and enable emission-control strategies. TEMPO is now completed and is awaiting selection of its commercial host </a:t>
              </a:r>
              <a:r>
                <a:rPr lang="en-US" sz="3200" dirty="0" smtClean="0"/>
                <a:t>satellite.</a:t>
              </a:r>
              <a:endParaRPr lang="en-US" sz="3200" dirty="0"/>
            </a:p>
            <a:p>
              <a:pPr>
                <a:spcAft>
                  <a:spcPts val="600"/>
                </a:spcAft>
              </a:pPr>
              <a:r>
                <a:rPr lang="en-US" sz="3200" dirty="0"/>
                <a:t>TEMPO will measure UV/visible Earth reflectance spectra to retrieve ozone (O</a:t>
              </a:r>
              <a:r>
                <a:rPr lang="en-US" sz="3200" baseline="-25000" dirty="0"/>
                <a:t>3</a:t>
              </a:r>
              <a:r>
                <a:rPr lang="en-US" sz="3200" dirty="0"/>
                <a:t>, including tropospheric and planetary boundary layer O</a:t>
              </a:r>
              <a:r>
                <a:rPr lang="en-US" sz="3200" baseline="-25000" dirty="0"/>
                <a:t>3</a:t>
              </a:r>
              <a:r>
                <a:rPr lang="en-US" sz="3200" dirty="0" smtClean="0"/>
                <a:t>), </a:t>
              </a:r>
              <a:r>
                <a:rPr lang="en-US" sz="3200" dirty="0"/>
                <a:t>NO</a:t>
              </a:r>
              <a:r>
                <a:rPr lang="en-US" sz="3200" baseline="-25000" dirty="0"/>
                <a:t>2</a:t>
              </a:r>
              <a:r>
                <a:rPr lang="en-US" sz="3200" dirty="0"/>
                <a:t>, </a:t>
              </a:r>
              <a:r>
                <a:rPr lang="en-US" sz="3200" dirty="0" smtClean="0"/>
                <a:t>HNO</a:t>
              </a:r>
              <a:r>
                <a:rPr lang="en-US" sz="3200" baseline="-25000" dirty="0" smtClean="0"/>
                <a:t>2</a:t>
              </a:r>
              <a:r>
                <a:rPr lang="en-US" sz="3200" dirty="0" smtClean="0"/>
                <a:t>, SO</a:t>
              </a:r>
              <a:r>
                <a:rPr lang="en-US" sz="3200" baseline="-25000" dirty="0" smtClean="0"/>
                <a:t>2</a:t>
              </a:r>
              <a:r>
                <a:rPr lang="en-US" sz="3200" dirty="0"/>
                <a:t>, H</a:t>
              </a:r>
              <a:r>
                <a:rPr lang="en-US" sz="3200" baseline="-25000" dirty="0"/>
                <a:t>2</a:t>
              </a:r>
              <a:r>
                <a:rPr lang="en-US" sz="3200" dirty="0"/>
                <a:t>CO, C</a:t>
              </a:r>
              <a:r>
                <a:rPr lang="en-US" sz="3200" baseline="-25000" dirty="0"/>
                <a:t>2</a:t>
              </a:r>
              <a:r>
                <a:rPr lang="en-US" sz="3200" dirty="0"/>
                <a:t>H</a:t>
              </a:r>
              <a:r>
                <a:rPr lang="en-US" sz="3200" baseline="-25000" dirty="0"/>
                <a:t>2</a:t>
              </a:r>
              <a:r>
                <a:rPr lang="en-US" sz="3200" dirty="0"/>
                <a:t>O</a:t>
              </a:r>
              <a:r>
                <a:rPr lang="en-US" sz="3200" baseline="-25000" dirty="0"/>
                <a:t>2</a:t>
              </a:r>
              <a:r>
                <a:rPr lang="en-US" sz="3200" dirty="0"/>
                <a:t>, H</a:t>
              </a:r>
              <a:r>
                <a:rPr lang="en-US" sz="3200" baseline="-25000" dirty="0"/>
                <a:t>2</a:t>
              </a:r>
              <a:r>
                <a:rPr lang="en-US" sz="3200" dirty="0"/>
                <a:t>O, BrO, OClO, IO, aerosols, cloud parameters, and UVB radiation. It will track </a:t>
              </a:r>
              <a:r>
                <a:rPr lang="en-US" sz="3200" dirty="0" smtClean="0"/>
                <a:t>pollution loading</a:t>
              </a:r>
              <a:r>
                <a:rPr lang="en-US" sz="3200" dirty="0"/>
                <a:t>, </a:t>
              </a:r>
              <a:r>
                <a:rPr lang="en-US" sz="3200" dirty="0" smtClean="0"/>
                <a:t>transport, and </a:t>
              </a:r>
              <a:r>
                <a:rPr lang="en-US" sz="3200" dirty="0"/>
                <a:t>transformation. It will provide near-real-time air quality products. TEMPO is the North American component of the upcoming global geostationary constellation for pollution monitoring, together with the European Sentinel-</a:t>
              </a:r>
              <a:r>
                <a:rPr lang="en-US" sz="3200" dirty="0" smtClean="0"/>
                <a:t>4 </a:t>
              </a:r>
              <a:r>
                <a:rPr lang="en-US" sz="3200" dirty="0" smtClean="0"/>
                <a:t>and </a:t>
              </a:r>
              <a:r>
                <a:rPr lang="en-US" sz="3200" dirty="0"/>
                <a:t>the Korean </a:t>
              </a:r>
              <a:r>
                <a:rPr lang="en-US" sz="3200"/>
                <a:t>Geostationary </a:t>
              </a:r>
              <a:r>
                <a:rPr lang="en-US" sz="3200" smtClean="0"/>
                <a:t>Environmental Monitoring      	Spectrometer </a:t>
              </a:r>
              <a:r>
                <a:rPr lang="en-US" sz="3200" dirty="0"/>
                <a:t>(GEMS</a:t>
              </a:r>
              <a:r>
                <a:rPr lang="en-US" sz="3200" dirty="0" smtClean="0"/>
                <a:t>) [1].</a:t>
              </a:r>
              <a:r>
                <a:rPr lang="en-US" sz="3200" dirty="0" smtClean="0">
                  <a:effectLst/>
                </a:rPr>
                <a:t> </a:t>
              </a:r>
              <a:endParaRPr lang="en-US" sz="3200" dirty="0"/>
            </a:p>
          </p:txBody>
        </p:sp>
      </p:grpSp>
      <p:grpSp>
        <p:nvGrpSpPr>
          <p:cNvPr id="13" name="Group 12"/>
          <p:cNvGrpSpPr/>
          <p:nvPr/>
        </p:nvGrpSpPr>
        <p:grpSpPr>
          <a:xfrm>
            <a:off x="22326600" y="6934200"/>
            <a:ext cx="10058400" cy="27981401"/>
            <a:chOff x="11508022" y="6934200"/>
            <a:chExt cx="10058400" cy="28517719"/>
          </a:xfrm>
        </p:grpSpPr>
        <p:sp>
          <p:nvSpPr>
            <p:cNvPr id="15" name="Rounded Rectangle 14"/>
            <p:cNvSpPr/>
            <p:nvPr/>
          </p:nvSpPr>
          <p:spPr>
            <a:xfrm>
              <a:off x="11508022" y="6934200"/>
              <a:ext cx="10058400" cy="27926153"/>
            </a:xfrm>
            <a:prstGeom prst="roundRect">
              <a:avLst/>
            </a:prstGeom>
            <a:noFill/>
            <a:ln w="2540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1709400" y="7315200"/>
              <a:ext cx="9677400" cy="28136719"/>
            </a:xfrm>
            <a:prstGeom prst="rect">
              <a:avLst/>
            </a:prstGeom>
          </p:spPr>
          <p:txBody>
            <a:bodyPr wrap="square">
              <a:spAutoFit/>
            </a:bodyPr>
            <a:lstStyle/>
            <a:p>
              <a:pPr algn="ctr">
                <a:spcAft>
                  <a:spcPts val="600"/>
                </a:spcAft>
              </a:pPr>
              <a:r>
                <a:rPr lang="en-US" sz="3200" b="1" dirty="0" smtClean="0"/>
                <a:t>TEMPO </a:t>
              </a:r>
              <a:r>
                <a:rPr lang="en-US" sz="3200" b="1" dirty="0"/>
                <a:t>Green Paper: Chemistry experiments with the Tropospheric Emissions: Monitoring of Pollution </a:t>
              </a:r>
              <a:r>
                <a:rPr lang="en-US" sz="3200" b="1" dirty="0" smtClean="0"/>
                <a:t>instrument</a:t>
              </a:r>
            </a:p>
            <a:p>
              <a:pPr algn="ctr">
                <a:spcAft>
                  <a:spcPts val="1200"/>
                </a:spcAft>
              </a:pPr>
              <a:r>
                <a:rPr lang="en-US" sz="2800" b="1" i="1" dirty="0"/>
                <a:t>http://tempo.si.edu/publications.html</a:t>
              </a:r>
            </a:p>
            <a:p>
              <a:pPr>
                <a:spcAft>
                  <a:spcPts val="600"/>
                </a:spcAft>
              </a:pPr>
              <a:r>
                <a:rPr lang="en-US" sz="2000" dirty="0"/>
                <a:t>K. Chance, X. Liu, R. Suleiman, G. González Abad, P. Zoogman, H. Wang, C. Nowlan, G. Huang, K. Sun, J. Al-Saadi, J.-C. Antuña, J. Carr, R. Chatfield, M. Chin, R. Cohen, D. Edwards, J. Fishman, D. Flittner, J. Herman, J. Geddes D.J. Jacob, S. Janz J. Joiner, J. Kim, N.A. Krotkov, B. Lefer, R.V. Martin, M. Newchurch, P.G. Pfister, K. Pickering, R.B. Pierce, A. Saiz-Lopez, W. Simpson, R.J.D. Spurr, J.J. Szykman, O. Torres, and J. Wang</a:t>
              </a:r>
              <a:r>
                <a:rPr lang="en-US" sz="2000" dirty="0" smtClean="0"/>
                <a:t>.</a:t>
              </a:r>
              <a:endParaRPr lang="en-US" sz="2000" dirty="0"/>
            </a:p>
            <a:p>
              <a:pPr>
                <a:spcAft>
                  <a:spcPts val="1200"/>
                </a:spcAft>
              </a:pPr>
              <a:r>
                <a:rPr lang="en-US" sz="3200" dirty="0"/>
                <a:t>TEMPO is required to spend much of its observing time scanning the full field of regard (FOR) each hour, for as much of the daylight portion of the diurnal cycle as we can arrange (but certainly to 70</a:t>
              </a:r>
              <a:r>
                <a:rPr lang="en-US" sz="3200" baseline="30000" dirty="0"/>
                <a:t>o</a:t>
              </a:r>
              <a:r>
                <a:rPr lang="en-US" sz="3200" dirty="0"/>
                <a:t> solar zenith angle). However, some observing time, perhaps as much as 25%, is available for non-standard observations. Non-standard operations simply mean observing a portion of the FOR (an East/West slice, as North/South is fixed) at higher temporal resolution</a:t>
              </a:r>
              <a:r>
                <a:rPr lang="en-US" sz="3200" dirty="0" smtClean="0"/>
                <a:t>.</a:t>
              </a:r>
              <a:endParaRPr lang="en-US" sz="3200" dirty="0"/>
            </a:p>
            <a:p>
              <a:pPr>
                <a:spcAft>
                  <a:spcPts val="1200"/>
                </a:spcAft>
              </a:pPr>
              <a:r>
                <a:rPr lang="en-US" sz="3200" dirty="0"/>
                <a:t>Non-standard observations </a:t>
              </a:r>
              <a:r>
                <a:rPr lang="en-US" sz="3200" dirty="0" smtClean="0"/>
                <a:t>are </a:t>
              </a:r>
              <a:r>
                <a:rPr lang="en-US" sz="3200" dirty="0"/>
                <a:t>of two types: First, events, which might include volcanic eruptions, forest fires, dust outbreaks, </a:t>
              </a:r>
              <a:r>
                <a:rPr lang="en-US" sz="3200" dirty="0" smtClean="0"/>
                <a:t>and significant </a:t>
              </a:r>
              <a:r>
                <a:rPr lang="en-US" sz="3200" dirty="0"/>
                <a:t>storms. Second, “chemistry </a:t>
              </a:r>
              <a:r>
                <a:rPr lang="en-US" sz="3200" dirty="0" smtClean="0"/>
                <a:t>experiments,” </a:t>
              </a:r>
              <a:r>
                <a:rPr lang="en-US" sz="3200" dirty="0"/>
                <a:t>which use the world’s highest chemistry set to inform atmospheric pollution science in general and satellite retrievals of pollution (especially for TEMPO) in </a:t>
              </a:r>
              <a:r>
                <a:rPr lang="en-US" sz="3200" dirty="0" smtClean="0"/>
                <a:t>particular. </a:t>
              </a:r>
              <a:r>
                <a:rPr lang="en-US" sz="3200" dirty="0"/>
                <a:t>Special operations normally have 10-minute time resolution and 1000 km E/W swath but they don’t have </a:t>
              </a:r>
              <a:r>
                <a:rPr lang="en-US" sz="3200" dirty="0" smtClean="0"/>
                <a:t>to. </a:t>
              </a:r>
              <a:r>
                <a:rPr lang="en-US" sz="3200" dirty="0"/>
                <a:t>For oversampling studies, for example, they could be quicker and narrower. Anything down to step and stare (with several km jitter) </a:t>
              </a:r>
              <a:r>
                <a:rPr lang="en-US" sz="3200" dirty="0" smtClean="0"/>
                <a:t>is </a:t>
              </a:r>
              <a:r>
                <a:rPr lang="en-US" sz="3200" dirty="0"/>
                <a:t>possible</a:t>
              </a:r>
              <a:r>
                <a:rPr lang="en-US" sz="3200" dirty="0" smtClean="0"/>
                <a:t>.</a:t>
              </a:r>
              <a:endParaRPr lang="en-US" sz="3200" dirty="0"/>
            </a:p>
            <a:p>
              <a:pPr>
                <a:spcAft>
                  <a:spcPts val="1200"/>
                </a:spcAft>
              </a:pPr>
              <a:r>
                <a:rPr lang="en-US" sz="3200" dirty="0"/>
                <a:t>TEMPO science studies may include: Solar-induced fluorescence from chlorophyll over land and in the ocean to study tropical dynamics, primary productivity and carbon uptake, to detect red tides, and to study phytoplankton; measurements of stratospheric O</a:t>
              </a:r>
              <a:r>
                <a:rPr lang="en-US" sz="3200" baseline="-25000" dirty="0"/>
                <a:t>3</a:t>
              </a:r>
              <a:r>
                <a:rPr lang="en-US" sz="3200" dirty="0"/>
                <a:t> intrusions that cause air quality exceedances; measurements at peaks in vehicle travel to capture the variability in emissions from mobile sources; measurements of thunderstorm activity, including outflow regions to better quantify lightning NO</a:t>
              </a:r>
              <a:r>
                <a:rPr lang="en-US" sz="3200" baseline="-25000" dirty="0"/>
                <a:t>x</a:t>
              </a:r>
              <a:r>
                <a:rPr lang="en-US" sz="3200" dirty="0"/>
                <a:t> and O</a:t>
              </a:r>
              <a:r>
                <a:rPr lang="en-US" sz="3200" baseline="-25000" dirty="0"/>
                <a:t>3</a:t>
              </a:r>
              <a:r>
                <a:rPr lang="en-US" sz="3200" dirty="0"/>
                <a:t> production; cropland measurements to follow the temporal evolution of emissions after fertilizer application and from rain-induced emissions from semi-arid soils; investigating the chemical processing of primary fire emissions and the secondary formation of volatile organic compounds and O</a:t>
              </a:r>
              <a:r>
                <a:rPr lang="en-US" sz="3200" baseline="-25000" dirty="0"/>
                <a:t>3</a:t>
              </a:r>
              <a:r>
                <a:rPr lang="en-US" sz="3200" dirty="0"/>
                <a:t>; prognostics of fire danger using VOCs, CO, and H</a:t>
              </a:r>
              <a:r>
                <a:rPr lang="en-US" sz="3200" baseline="-25000" dirty="0"/>
                <a:t>2</a:t>
              </a:r>
              <a:r>
                <a:rPr lang="en-US" sz="3200" dirty="0"/>
                <a:t>O; examining ocean halogen emissions and their impact on the oxidizing capacity of coastal environments; measuring spectra of nighttime lights, resolved by lighting type, as markers for human activity, energy conservation, and compliance with outdoor lighting standards </a:t>
              </a:r>
              <a:r>
                <a:rPr lang="en-US" sz="3200" dirty="0" smtClean="0"/>
                <a:t>	intended </a:t>
              </a:r>
              <a:r>
                <a:rPr lang="en-US" sz="3200" dirty="0"/>
                <a:t>to reduce light </a:t>
              </a:r>
              <a:r>
                <a:rPr lang="en-US" sz="3200" dirty="0" smtClean="0"/>
                <a:t>pollution [5].</a:t>
              </a:r>
              <a:r>
                <a:rPr lang="en-US" sz="2000" dirty="0" smtClean="0"/>
                <a:t> </a:t>
              </a:r>
              <a:endParaRPr lang="en-US" sz="2000" b="1" dirty="0"/>
            </a:p>
          </p:txBody>
        </p:sp>
      </p:grpSp>
      <p:grpSp>
        <p:nvGrpSpPr>
          <p:cNvPr id="21" name="Group 20"/>
          <p:cNvGrpSpPr/>
          <p:nvPr/>
        </p:nvGrpSpPr>
        <p:grpSpPr>
          <a:xfrm>
            <a:off x="533400" y="21488400"/>
            <a:ext cx="10058400" cy="21717000"/>
            <a:chOff x="522962" y="7620278"/>
            <a:chExt cx="10058400" cy="14706321"/>
          </a:xfrm>
        </p:grpSpPr>
        <p:sp>
          <p:nvSpPr>
            <p:cNvPr id="22" name="Rounded Rectangle 21"/>
            <p:cNvSpPr/>
            <p:nvPr/>
          </p:nvSpPr>
          <p:spPr>
            <a:xfrm>
              <a:off x="522962" y="7620278"/>
              <a:ext cx="10058400" cy="14706321"/>
            </a:xfrm>
            <a:prstGeom prst="roundRect">
              <a:avLst/>
            </a:prstGeom>
            <a:noFill/>
            <a:ln w="254000">
              <a:solidFill>
                <a:srgbClr val="0000FF"/>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685800" y="7848600"/>
              <a:ext cx="9677400" cy="769441"/>
            </a:xfrm>
            <a:prstGeom prst="rect">
              <a:avLst/>
            </a:prstGeom>
            <a:noFill/>
          </p:spPr>
          <p:txBody>
            <a:bodyPr wrap="square" rtlCol="0">
              <a:spAutoFit/>
            </a:bodyPr>
            <a:lstStyle/>
            <a:p>
              <a:pPr algn="ctr">
                <a:spcAft>
                  <a:spcPts val="600"/>
                </a:spcAft>
              </a:pPr>
              <a:r>
                <a:rPr lang="en-US" sz="4400" dirty="0" smtClean="0"/>
                <a:t>TEMPO Mission Snapshots</a:t>
              </a:r>
            </a:p>
          </p:txBody>
        </p:sp>
      </p:grpSp>
      <p:pic>
        <p:nvPicPr>
          <p:cNvPr id="8" name="Picture 7" descr="SI4.png"/>
          <p:cNvPicPr>
            <a:picLocks noChangeAspect="1"/>
          </p:cNvPicPr>
          <p:nvPr/>
        </p:nvPicPr>
        <p:blipFill rotWithShape="1">
          <a:blip r:embed="rId6">
            <a:extLst>
              <a:ext uri="{28A0092B-C50C-407E-A947-70E740481C1C}">
                <a14:useLocalDpi xmlns:a14="http://schemas.microsoft.com/office/drawing/2010/main" val="0"/>
              </a:ext>
            </a:extLst>
          </a:blip>
          <a:srcRect b="19508"/>
          <a:stretch/>
        </p:blipFill>
        <p:spPr>
          <a:xfrm>
            <a:off x="1143000" y="31699200"/>
            <a:ext cx="3785616" cy="2777236"/>
          </a:xfrm>
          <a:prstGeom prst="rect">
            <a:avLst/>
          </a:prstGeom>
        </p:spPr>
      </p:pic>
      <p:pic>
        <p:nvPicPr>
          <p:cNvPr id="9" name="Picture 8" descr="SI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336" y="28117800"/>
            <a:ext cx="3712464" cy="2029968"/>
          </a:xfrm>
          <a:prstGeom prst="rect">
            <a:avLst/>
          </a:prstGeom>
        </p:spPr>
      </p:pic>
      <p:pic>
        <p:nvPicPr>
          <p:cNvPr id="10" name="Picture 9" descr="SI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2160" y="23012400"/>
            <a:ext cx="3953116" cy="3276688"/>
          </a:xfrm>
          <a:prstGeom prst="rect">
            <a:avLst/>
          </a:prstGeom>
        </p:spPr>
      </p:pic>
      <p:pic>
        <p:nvPicPr>
          <p:cNvPr id="25" name="Picture 24">
            <a:extLst>
              <a:ext uri="{FF2B5EF4-FFF2-40B4-BE49-F238E27FC236}">
                <a16:creationId xmlns:a16="http://schemas.microsoft.com/office/drawing/2014/main" xmlns="" id="{DCE61F7F-A617-EF40-B3D4-98945AEB47B9}"/>
              </a:ext>
            </a:extLst>
          </p:cNvPr>
          <p:cNvPicPr>
            <a:picLocks noChangeAspect="1"/>
          </p:cNvPicPr>
          <p:nvPr/>
        </p:nvPicPr>
        <p:blipFill rotWithShape="1">
          <a:blip r:embed="rId9">
            <a:extLst>
              <a:ext uri="{28A0092B-C50C-407E-A947-70E740481C1C}">
                <a14:useLocalDpi xmlns:a14="http://schemas.microsoft.com/office/drawing/2010/main"/>
              </a:ext>
            </a:extLst>
          </a:blip>
          <a:srcRect l="1381" t="21900" r="4591" b="4195"/>
          <a:stretch/>
        </p:blipFill>
        <p:spPr>
          <a:xfrm>
            <a:off x="1066800" y="22936200"/>
            <a:ext cx="3212114" cy="3189982"/>
          </a:xfrm>
          <a:prstGeom prst="rect">
            <a:avLst/>
          </a:prstGeom>
        </p:spPr>
      </p:pic>
      <p:pic>
        <p:nvPicPr>
          <p:cNvPr id="26" name="Picture 25" descr="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2160" y="29032200"/>
            <a:ext cx="4855852" cy="2895600"/>
          </a:xfrm>
          <a:prstGeom prst="rect">
            <a:avLst/>
          </a:prstGeom>
        </p:spPr>
      </p:pic>
      <p:sp>
        <p:nvSpPr>
          <p:cNvPr id="27" name="TextBox 26"/>
          <p:cNvSpPr txBox="1"/>
          <p:nvPr/>
        </p:nvSpPr>
        <p:spPr>
          <a:xfrm>
            <a:off x="914400" y="26289000"/>
            <a:ext cx="3711673" cy="1569660"/>
          </a:xfrm>
          <a:prstGeom prst="rect">
            <a:avLst/>
          </a:prstGeom>
          <a:noFill/>
        </p:spPr>
        <p:txBody>
          <a:bodyPr wrap="none" rtlCol="0">
            <a:spAutoFit/>
          </a:bodyPr>
          <a:lstStyle/>
          <a:p>
            <a:r>
              <a:rPr lang="en-US" sz="3200" dirty="0" smtClean="0"/>
              <a:t>The TEMPO instru-</a:t>
            </a:r>
          </a:p>
          <a:p>
            <a:r>
              <a:rPr lang="en-US" sz="3200" dirty="0" smtClean="0"/>
              <a:t>ment, delivered,</a:t>
            </a:r>
          </a:p>
          <a:p>
            <a:r>
              <a:rPr lang="en-US" sz="3200" dirty="0" smtClean="0"/>
              <a:t>ready for storage</a:t>
            </a:r>
            <a:endParaRPr lang="en-US" sz="3200" dirty="0"/>
          </a:p>
        </p:txBody>
      </p:sp>
      <p:sp>
        <p:nvSpPr>
          <p:cNvPr id="28" name="TextBox 27"/>
          <p:cNvSpPr txBox="1"/>
          <p:nvPr/>
        </p:nvSpPr>
        <p:spPr>
          <a:xfrm>
            <a:off x="5213919" y="26365200"/>
            <a:ext cx="5453135" cy="2554545"/>
          </a:xfrm>
          <a:prstGeom prst="rect">
            <a:avLst/>
          </a:prstGeom>
          <a:noFill/>
        </p:spPr>
        <p:txBody>
          <a:bodyPr wrap="none" rtlCol="0">
            <a:spAutoFit/>
          </a:bodyPr>
          <a:lstStyle/>
          <a:p>
            <a:r>
              <a:rPr lang="en-US" sz="3200" dirty="0" smtClean="0"/>
              <a:t>TEMPO spectral coverage</a:t>
            </a:r>
          </a:p>
          <a:p>
            <a:r>
              <a:rPr lang="en-US" sz="3200" dirty="0" smtClean="0"/>
              <a:t>(two dashed rectangles),</a:t>
            </a:r>
          </a:p>
          <a:p>
            <a:r>
              <a:rPr lang="en-US" sz="3200" dirty="0" smtClean="0"/>
              <a:t>illustrated using ESA GOME</a:t>
            </a:r>
          </a:p>
          <a:p>
            <a:r>
              <a:rPr lang="en-US" sz="3200" dirty="0" smtClean="0"/>
              <a:t>spectra for the range of</a:t>
            </a:r>
          </a:p>
          <a:p>
            <a:r>
              <a:rPr lang="en-US" sz="3200" dirty="0" smtClean="0"/>
              <a:t>Earth conditions</a:t>
            </a:r>
          </a:p>
        </p:txBody>
      </p:sp>
      <p:sp>
        <p:nvSpPr>
          <p:cNvPr id="29" name="TextBox 28"/>
          <p:cNvSpPr txBox="1"/>
          <p:nvPr/>
        </p:nvSpPr>
        <p:spPr>
          <a:xfrm>
            <a:off x="838200" y="30099000"/>
            <a:ext cx="4609756" cy="1569660"/>
          </a:xfrm>
          <a:prstGeom prst="rect">
            <a:avLst/>
          </a:prstGeom>
          <a:noFill/>
        </p:spPr>
        <p:txBody>
          <a:bodyPr wrap="none" rtlCol="0">
            <a:spAutoFit/>
          </a:bodyPr>
          <a:lstStyle/>
          <a:p>
            <a:r>
              <a:rPr lang="en-US" sz="3200" dirty="0" smtClean="0"/>
              <a:t>The TEMPO Field-</a:t>
            </a:r>
          </a:p>
          <a:p>
            <a:r>
              <a:rPr lang="en-US" sz="3200" dirty="0" smtClean="0"/>
              <a:t>of-Regard, as measured</a:t>
            </a:r>
          </a:p>
          <a:p>
            <a:r>
              <a:rPr lang="en-US" sz="3200" dirty="0" smtClean="0"/>
              <a:t>hourly during daylight</a:t>
            </a:r>
            <a:endParaRPr lang="en-US" sz="3200" dirty="0"/>
          </a:p>
        </p:txBody>
      </p:sp>
      <p:sp>
        <p:nvSpPr>
          <p:cNvPr id="30" name="TextBox 29"/>
          <p:cNvSpPr txBox="1"/>
          <p:nvPr/>
        </p:nvSpPr>
        <p:spPr>
          <a:xfrm>
            <a:off x="5213919" y="32156400"/>
            <a:ext cx="4746411" cy="1077218"/>
          </a:xfrm>
          <a:prstGeom prst="rect">
            <a:avLst/>
          </a:prstGeom>
          <a:noFill/>
        </p:spPr>
        <p:txBody>
          <a:bodyPr wrap="none" rtlCol="0">
            <a:spAutoFit/>
          </a:bodyPr>
          <a:lstStyle/>
          <a:p>
            <a:r>
              <a:rPr lang="en-US" sz="3200" dirty="0"/>
              <a:t>S</a:t>
            </a:r>
            <a:r>
              <a:rPr lang="en-US" sz="3200" dirty="0" smtClean="0"/>
              <a:t>patial coverage versus</a:t>
            </a:r>
          </a:p>
          <a:p>
            <a:r>
              <a:rPr lang="en-US" sz="3200" dirty="0" smtClean="0"/>
              <a:t>location in North America</a:t>
            </a:r>
          </a:p>
        </p:txBody>
      </p:sp>
      <p:sp>
        <p:nvSpPr>
          <p:cNvPr id="31" name="TextBox 30"/>
          <p:cNvSpPr txBox="1"/>
          <p:nvPr/>
        </p:nvSpPr>
        <p:spPr>
          <a:xfrm>
            <a:off x="990600" y="34366200"/>
            <a:ext cx="4845798" cy="2062103"/>
          </a:xfrm>
          <a:prstGeom prst="rect">
            <a:avLst/>
          </a:prstGeom>
          <a:noFill/>
        </p:spPr>
        <p:txBody>
          <a:bodyPr wrap="none" rtlCol="0">
            <a:spAutoFit/>
          </a:bodyPr>
          <a:lstStyle/>
          <a:p>
            <a:r>
              <a:rPr lang="en-US" sz="3200" dirty="0" smtClean="0"/>
              <a:t>TEMPO hourly foot-</a:t>
            </a:r>
          </a:p>
          <a:p>
            <a:r>
              <a:rPr lang="en-US" sz="3200" dirty="0" smtClean="0"/>
              <a:t>prints for the Baltimore-</a:t>
            </a:r>
          </a:p>
          <a:p>
            <a:r>
              <a:rPr lang="en-US" sz="3200" dirty="0" smtClean="0"/>
              <a:t>Washington area (Google</a:t>
            </a:r>
          </a:p>
          <a:p>
            <a:r>
              <a:rPr lang="en-US" sz="3200" dirty="0" smtClean="0"/>
              <a:t>Earth/Landsat)</a:t>
            </a:r>
          </a:p>
        </p:txBody>
      </p:sp>
      <p:pic>
        <p:nvPicPr>
          <p:cNvPr id="34" name="Picture 33" descr="1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2463" y="33451800"/>
            <a:ext cx="4278337" cy="3332642"/>
          </a:xfrm>
          <a:prstGeom prst="rect">
            <a:avLst/>
          </a:prstGeom>
        </p:spPr>
      </p:pic>
      <p:pic>
        <p:nvPicPr>
          <p:cNvPr id="35" name="Picture 34" descr="11.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867" y="36380332"/>
            <a:ext cx="4351052" cy="2557868"/>
          </a:xfrm>
          <a:prstGeom prst="rect">
            <a:avLst/>
          </a:prstGeom>
        </p:spPr>
      </p:pic>
      <p:pic>
        <p:nvPicPr>
          <p:cNvPr id="36" name="Picture 35" descr="yy.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45735" y="38633400"/>
            <a:ext cx="4309937" cy="2583089"/>
          </a:xfrm>
          <a:prstGeom prst="rect">
            <a:avLst/>
          </a:prstGeom>
        </p:spPr>
      </p:pic>
      <p:sp>
        <p:nvSpPr>
          <p:cNvPr id="37" name="TextBox 36"/>
          <p:cNvSpPr txBox="1"/>
          <p:nvPr/>
        </p:nvSpPr>
        <p:spPr>
          <a:xfrm>
            <a:off x="5753444" y="36899672"/>
            <a:ext cx="4314001" cy="1200328"/>
          </a:xfrm>
          <a:prstGeom prst="rect">
            <a:avLst/>
          </a:prstGeom>
          <a:noFill/>
        </p:spPr>
        <p:txBody>
          <a:bodyPr wrap="none" rtlCol="0">
            <a:spAutoFit/>
          </a:bodyPr>
          <a:lstStyle/>
          <a:p>
            <a:r>
              <a:rPr lang="en-US" sz="2400" dirty="0" smtClean="0"/>
              <a:t>The advantage of hourly</a:t>
            </a:r>
          </a:p>
          <a:p>
            <a:r>
              <a:rPr lang="en-US" sz="2400" dirty="0" smtClean="0"/>
              <a:t>measurements during daylight</a:t>
            </a:r>
          </a:p>
          <a:p>
            <a:r>
              <a:rPr lang="en-US" sz="2400" dirty="0" smtClean="0"/>
              <a:t>[2].</a:t>
            </a:r>
            <a:endParaRPr lang="en-US" sz="2400" dirty="0"/>
          </a:p>
        </p:txBody>
      </p:sp>
      <p:sp>
        <p:nvSpPr>
          <p:cNvPr id="38" name="TextBox 37"/>
          <p:cNvSpPr txBox="1"/>
          <p:nvPr/>
        </p:nvSpPr>
        <p:spPr>
          <a:xfrm>
            <a:off x="838199" y="38938200"/>
            <a:ext cx="4907535" cy="4031873"/>
          </a:xfrm>
          <a:prstGeom prst="rect">
            <a:avLst/>
          </a:prstGeom>
          <a:noFill/>
        </p:spPr>
        <p:txBody>
          <a:bodyPr wrap="square" rtlCol="0">
            <a:spAutoFit/>
          </a:bodyPr>
          <a:lstStyle/>
          <a:p>
            <a:r>
              <a:rPr lang="en-US" sz="3200" dirty="0" smtClean="0"/>
              <a:t>TEMPO will use the EPA’s Remote Sensing Information Gateway and other data distribution tools for subsetting, visualization, and product distribution to make TEMPO </a:t>
            </a:r>
            <a:r>
              <a:rPr lang="en-US" sz="3200" i="1" dirty="0" smtClean="0"/>
              <a:t>your instrument!</a:t>
            </a:r>
          </a:p>
        </p:txBody>
      </p:sp>
      <p:sp>
        <p:nvSpPr>
          <p:cNvPr id="39" name="TextBox 38"/>
          <p:cNvSpPr txBox="1"/>
          <p:nvPr/>
        </p:nvSpPr>
        <p:spPr>
          <a:xfrm>
            <a:off x="5905844" y="41401424"/>
            <a:ext cx="3787615" cy="584776"/>
          </a:xfrm>
          <a:prstGeom prst="rect">
            <a:avLst/>
          </a:prstGeom>
          <a:noFill/>
        </p:spPr>
        <p:txBody>
          <a:bodyPr wrap="none" rtlCol="0">
            <a:spAutoFit/>
          </a:bodyPr>
          <a:lstStyle/>
          <a:p>
            <a:r>
              <a:rPr lang="en-US" sz="3200" dirty="0" smtClean="0"/>
              <a:t>The view from GEO</a:t>
            </a:r>
          </a:p>
        </p:txBody>
      </p:sp>
      <p:grpSp>
        <p:nvGrpSpPr>
          <p:cNvPr id="11" name="Group 10"/>
          <p:cNvGrpSpPr/>
          <p:nvPr/>
        </p:nvGrpSpPr>
        <p:grpSpPr>
          <a:xfrm>
            <a:off x="11430000" y="6934200"/>
            <a:ext cx="10058400" cy="34159484"/>
            <a:chOff x="22371316" y="6934200"/>
            <a:chExt cx="10058400" cy="34159484"/>
          </a:xfrm>
        </p:grpSpPr>
        <p:sp>
          <p:nvSpPr>
            <p:cNvPr id="16" name="Rounded Rectangle 15"/>
            <p:cNvSpPr/>
            <p:nvPr/>
          </p:nvSpPr>
          <p:spPr>
            <a:xfrm>
              <a:off x="22371316" y="6934200"/>
              <a:ext cx="10058400" cy="33728597"/>
            </a:xfrm>
            <a:prstGeom prst="roundRect">
              <a:avLst/>
            </a:prstGeom>
            <a:noFill/>
            <a:ln w="2540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p:cNvSpPr/>
            <p:nvPr/>
          </p:nvSpPr>
          <p:spPr>
            <a:xfrm>
              <a:off x="22555200" y="7315200"/>
              <a:ext cx="9601200" cy="33778484"/>
            </a:xfrm>
            <a:prstGeom prst="rect">
              <a:avLst/>
            </a:prstGeom>
          </p:spPr>
          <p:txBody>
            <a:bodyPr wrap="square">
              <a:spAutoFit/>
            </a:bodyPr>
            <a:lstStyle/>
            <a:p>
              <a:pPr algn="ctr">
                <a:spcAft>
                  <a:spcPts val="600"/>
                </a:spcAft>
              </a:pPr>
              <a:r>
                <a:rPr lang="en-US" sz="3200" b="1" dirty="0" smtClean="0"/>
                <a:t>SAO </a:t>
              </a:r>
              <a:r>
                <a:rPr lang="en-US" sz="3200" b="1" dirty="0"/>
                <a:t>developments leading to </a:t>
              </a:r>
              <a:r>
                <a:rPr lang="en-US" sz="3200" b="1" dirty="0" smtClean="0"/>
                <a:t>TEMPO</a:t>
              </a:r>
            </a:p>
            <a:p>
              <a:r>
                <a:rPr lang="en-US" sz="2800" dirty="0" smtClean="0"/>
                <a:t>The </a:t>
              </a:r>
              <a:r>
                <a:rPr lang="en-US" sz="2800" dirty="0"/>
                <a:t>SAO was established </a:t>
              </a:r>
              <a:r>
                <a:rPr lang="en-US" sz="2800" dirty="0" smtClean="0"/>
                <a:t>in 1890</a:t>
              </a:r>
            </a:p>
            <a:p>
              <a:r>
                <a:rPr lang="en-US" sz="2800" dirty="0" smtClean="0"/>
                <a:t>by </a:t>
              </a:r>
              <a:r>
                <a:rPr lang="en-US" sz="2800" dirty="0"/>
                <a:t>Smithsonian </a:t>
              </a:r>
              <a:r>
                <a:rPr lang="en-US" sz="2800" dirty="0" smtClean="0"/>
                <a:t>Secretary Samuel P.</a:t>
              </a:r>
            </a:p>
            <a:p>
              <a:r>
                <a:rPr lang="en-US" sz="2800" dirty="0" smtClean="0"/>
                <a:t>Langley </a:t>
              </a:r>
              <a:r>
                <a:rPr lang="en-US" sz="2800" dirty="0"/>
                <a:t>for </a:t>
              </a:r>
              <a:r>
                <a:rPr lang="en-US" sz="2800" dirty="0" smtClean="0"/>
                <a:t>the purpose </a:t>
              </a:r>
              <a:r>
                <a:rPr lang="en-US" sz="2800" dirty="0"/>
                <a:t>of </a:t>
              </a:r>
              <a:r>
                <a:rPr lang="en-US" sz="2800" dirty="0" smtClean="0"/>
                <a:t>making</a:t>
              </a:r>
            </a:p>
            <a:p>
              <a:r>
                <a:rPr lang="en-US" sz="2800" dirty="0" smtClean="0"/>
                <a:t>solar &amp; atmospheric measurements.</a:t>
              </a:r>
            </a:p>
            <a:p>
              <a:r>
                <a:rPr lang="en-US" sz="2800" dirty="0" smtClean="0"/>
                <a:t>Langley’s </a:t>
              </a:r>
              <a:r>
                <a:rPr lang="en-US" sz="2800" dirty="0"/>
                <a:t>recently </a:t>
              </a:r>
              <a:r>
                <a:rPr lang="en-US" sz="2800" dirty="0" smtClean="0"/>
                <a:t>invented bolo-</a:t>
              </a:r>
            </a:p>
            <a:p>
              <a:r>
                <a:rPr lang="en-US" sz="2800" dirty="0" smtClean="0"/>
                <a:t>meter </a:t>
              </a:r>
              <a:r>
                <a:rPr lang="en-US" sz="2800" dirty="0"/>
                <a:t>was used to </a:t>
              </a:r>
              <a:r>
                <a:rPr lang="en-US" sz="2800" dirty="0" smtClean="0"/>
                <a:t>make measure-</a:t>
              </a:r>
            </a:p>
            <a:p>
              <a:r>
                <a:rPr lang="en-US" sz="2800" dirty="0" smtClean="0"/>
                <a:t>ments </a:t>
              </a:r>
              <a:r>
                <a:rPr lang="en-US" sz="2800" dirty="0"/>
                <a:t>from the infrared through the near ultraviolet in order to determine the mean value of the solar </a:t>
              </a:r>
              <a:r>
                <a:rPr lang="en-US" sz="2800" dirty="0" smtClean="0"/>
                <a:t>constant</a:t>
              </a:r>
            </a:p>
            <a:p>
              <a:r>
                <a:rPr lang="en-US" sz="2800" dirty="0" smtClean="0"/>
                <a:t>and </a:t>
              </a:r>
              <a:r>
                <a:rPr lang="en-US" sz="2800" dirty="0"/>
                <a:t>its variation. Langley and Abbot also developed substantial new experimental techniques (such as </a:t>
              </a:r>
              <a:r>
                <a:rPr lang="en-US" sz="2800" dirty="0" smtClean="0"/>
                <a:t>an</a:t>
              </a:r>
            </a:p>
            <a:p>
              <a:r>
                <a:rPr lang="en-US" sz="2800" dirty="0" smtClean="0"/>
                <a:t>early </a:t>
              </a:r>
              <a:r>
                <a:rPr lang="en-US" sz="2800" dirty="0"/>
                <a:t>chart recorder) and various analysis </a:t>
              </a:r>
              <a:r>
                <a:rPr lang="en-US" sz="2800" dirty="0" smtClean="0"/>
                <a:t>techniques</a:t>
              </a:r>
            </a:p>
            <a:p>
              <a:r>
                <a:rPr lang="en-US" sz="2800" dirty="0" smtClean="0"/>
                <a:t>(</a:t>
              </a:r>
              <a:r>
                <a:rPr lang="en-US" sz="2800" i="1" dirty="0"/>
                <a:t>e.g.</a:t>
              </a:r>
              <a:r>
                <a:rPr lang="en-US" sz="2800" dirty="0"/>
                <a:t>, the “Langley plot,” </a:t>
              </a:r>
              <a:r>
                <a:rPr lang="en-US" sz="2800" dirty="0" smtClean="0"/>
                <a:t>which introduced the air</a:t>
              </a:r>
              <a:endParaRPr lang="en-US" sz="2800" dirty="0"/>
            </a:p>
            <a:p>
              <a:r>
                <a:rPr lang="en-US" sz="2800" dirty="0" smtClean="0"/>
                <a:t>mass factor), including </a:t>
              </a:r>
              <a:r>
                <a:rPr lang="en-US" sz="2800" dirty="0"/>
                <a:t>photographic techniques </a:t>
              </a:r>
              <a:r>
                <a:rPr lang="en-US" sz="2800" dirty="0" smtClean="0"/>
                <a:t>for</a:t>
              </a:r>
            </a:p>
            <a:p>
              <a:r>
                <a:rPr lang="en-US" sz="2800" dirty="0" smtClean="0"/>
                <a:t>high pass filtering </a:t>
              </a:r>
              <a:r>
                <a:rPr lang="en-US" sz="2800" dirty="0"/>
                <a:t>to produce line spectra </a:t>
              </a:r>
              <a:r>
                <a:rPr lang="en-US" sz="2800" dirty="0" smtClean="0"/>
                <a:t>from</a:t>
              </a:r>
            </a:p>
            <a:p>
              <a:r>
                <a:rPr lang="en-US" sz="2800" dirty="0" smtClean="0"/>
                <a:t>“</a:t>
              </a:r>
              <a:r>
                <a:rPr lang="en-US" sz="2800" dirty="0"/>
                <a:t>bolographs</a:t>
              </a:r>
              <a:r>
                <a:rPr lang="en-US" sz="2800" dirty="0" smtClean="0"/>
                <a:t>” (</a:t>
              </a:r>
              <a:r>
                <a:rPr lang="en-US" sz="2800" dirty="0"/>
                <a:t>spectra – illustrated), foreshadowing </a:t>
              </a:r>
              <a:r>
                <a:rPr lang="en-US" sz="2800" dirty="0" smtClean="0"/>
                <a:t>the</a:t>
              </a:r>
            </a:p>
            <a:p>
              <a:pPr>
                <a:spcAft>
                  <a:spcPts val="1200"/>
                </a:spcAft>
              </a:pPr>
              <a:r>
                <a:rPr lang="en-US" sz="2800" dirty="0" smtClean="0"/>
                <a:t>high pass filtering </a:t>
              </a:r>
              <a:r>
                <a:rPr lang="en-US" sz="2800" dirty="0"/>
                <a:t>used today by researchers employing the DOAS technique for analyzing atmospheric </a:t>
              </a:r>
              <a:r>
                <a:rPr lang="en-US" sz="2800" dirty="0" smtClean="0"/>
                <a:t>spectra [3].</a:t>
              </a:r>
            </a:p>
            <a:p>
              <a:r>
                <a:rPr lang="en-US" sz="2800" dirty="0" smtClean="0"/>
                <a:t>The </a:t>
              </a:r>
              <a:r>
                <a:rPr lang="en-US" sz="2800" dirty="0"/>
                <a:t>development of TEMPO and other satellite UVN spectrometers for pollution measurements </a:t>
              </a:r>
              <a:r>
                <a:rPr lang="en-US" sz="2800" dirty="0" smtClean="0"/>
                <a:t>has been greatly enabled by </a:t>
              </a:r>
              <a:r>
                <a:rPr lang="en-US" sz="2800" dirty="0"/>
                <a:t>research done at the </a:t>
              </a:r>
              <a:r>
                <a:rPr lang="en-US" sz="2800" dirty="0" smtClean="0"/>
                <a:t>SAO, as documented in www.cfa.harvard.edu</a:t>
              </a:r>
              <a:r>
                <a:rPr lang="en-US" sz="2800" dirty="0"/>
                <a:t>/atmosphere/</a:t>
              </a:r>
              <a:r>
                <a:rPr lang="en-US" sz="2800" dirty="0" smtClean="0"/>
                <a:t>publications.html. </a:t>
              </a:r>
              <a:r>
                <a:rPr lang="en-US" sz="2800" dirty="0"/>
                <a:t>Algorithm physics studies applicable to TEMPO </a:t>
              </a:r>
              <a:r>
                <a:rPr lang="en-US" sz="2800" dirty="0" smtClean="0"/>
                <a:t>include:</a:t>
              </a:r>
              <a:endParaRPr lang="en-US" sz="2800" dirty="0"/>
            </a:p>
            <a:p>
              <a:pPr marL="457200" indent="-457200">
                <a:buFont typeface="Arial"/>
                <a:buChar char="•"/>
              </a:pPr>
              <a:r>
                <a:rPr lang="en-US" sz="2800" dirty="0" smtClean="0"/>
                <a:t>Calibrated </a:t>
              </a:r>
              <a:r>
                <a:rPr lang="en-US" sz="2800" dirty="0"/>
                <a:t>high resolution solar reference spectra;</a:t>
              </a:r>
            </a:p>
            <a:p>
              <a:pPr marL="457200" lvl="0" indent="-457200">
                <a:buFont typeface="Arial"/>
                <a:buChar char="•"/>
              </a:pPr>
              <a:r>
                <a:rPr lang="en-US" sz="2800" dirty="0"/>
                <a:t>In-flight wavelength and slit width calibration;</a:t>
              </a:r>
            </a:p>
            <a:p>
              <a:pPr marL="457200" lvl="0" indent="-457200">
                <a:buFont typeface="Arial"/>
                <a:buChar char="•"/>
              </a:pPr>
              <a:r>
                <a:rPr lang="en-US" sz="2800" dirty="0"/>
                <a:t>Undersampling correction;</a:t>
              </a:r>
            </a:p>
            <a:p>
              <a:pPr marL="457200" lvl="0" indent="-457200">
                <a:buFont typeface="Arial"/>
                <a:buChar char="•"/>
              </a:pPr>
              <a:r>
                <a:rPr lang="en-US" sz="2800" dirty="0"/>
                <a:t>Common-mode correction;</a:t>
              </a:r>
            </a:p>
            <a:p>
              <a:pPr marL="457200" lvl="0" indent="-457200">
                <a:spcAft>
                  <a:spcPts val="1200"/>
                </a:spcAft>
                <a:buFont typeface="Arial"/>
                <a:buChar char="•"/>
              </a:pPr>
              <a:r>
                <a:rPr lang="en-US" sz="2800" dirty="0"/>
                <a:t>Raman scattering (Ring effect</a:t>
              </a:r>
              <a:r>
                <a:rPr lang="en-US" sz="2800" dirty="0" smtClean="0"/>
                <a:t>), </a:t>
              </a:r>
              <a:r>
                <a:rPr lang="en-US" sz="2800" dirty="0"/>
                <a:t>including the </a:t>
              </a:r>
              <a:r>
                <a:rPr lang="en-US" sz="2800" dirty="0" smtClean="0"/>
                <a:t>molecular oxygen ground state </a:t>
              </a:r>
              <a:r>
                <a:rPr lang="en-US" sz="2800" i="1" dirty="0" smtClean="0"/>
                <a:t>a</a:t>
              </a:r>
              <a:r>
                <a:rPr lang="en-US" sz="2800" dirty="0" smtClean="0"/>
                <a:t> </a:t>
              </a:r>
              <a:r>
                <a:rPr lang="en-US" sz="2800" baseline="30000" dirty="0"/>
                <a:t>3</a:t>
              </a:r>
              <a:r>
                <a:rPr lang="en-US" sz="2800" i="1" dirty="0"/>
                <a:t>Σ</a:t>
              </a:r>
              <a:r>
                <a:rPr lang="en-US" sz="2800" i="1" baseline="-25000" dirty="0"/>
                <a:t>g</a:t>
              </a:r>
              <a:r>
                <a:rPr lang="en-US" sz="2800" baseline="30000" dirty="0"/>
                <a:t>-</a:t>
              </a:r>
              <a:r>
                <a:rPr lang="en-US" sz="2800" dirty="0"/>
                <a:t> triplet </a:t>
              </a:r>
              <a:r>
                <a:rPr lang="en-US" sz="2800" dirty="0" smtClean="0"/>
                <a:t>electronic structure.</a:t>
              </a:r>
              <a:endParaRPr lang="en-US" sz="2800" dirty="0"/>
            </a:p>
            <a:p>
              <a:r>
                <a:rPr lang="en-US" sz="2800" dirty="0" smtClean="0"/>
                <a:t>In </a:t>
              </a:r>
              <a:r>
                <a:rPr lang="en-US" sz="2800" dirty="0"/>
                <a:t>early studies for SCIAMACHY, done in collaboration with the Max Planck Institute, we </a:t>
              </a:r>
              <a:r>
                <a:rPr lang="en-US" sz="2800" dirty="0" smtClean="0"/>
                <a:t>determined [4]:</a:t>
              </a:r>
            </a:p>
            <a:p>
              <a:pPr marL="457200" lvl="0" indent="-457200">
                <a:buFont typeface="Arial"/>
                <a:buChar char="•"/>
              </a:pPr>
              <a:r>
                <a:rPr lang="en-US" sz="2800" dirty="0" smtClean="0"/>
                <a:t>Ozone </a:t>
              </a:r>
              <a:r>
                <a:rPr lang="en-US" sz="2800" dirty="0"/>
                <a:t>profiles, including tropospheric and boundary layer ozone, can be retrieved from nadir UV</a:t>
              </a:r>
              <a:r>
                <a:rPr lang="en-US" sz="2800" dirty="0" smtClean="0"/>
                <a:t>/vis </a:t>
              </a:r>
              <a:r>
                <a:rPr lang="en-US" sz="2800" dirty="0"/>
                <a:t>spectra, </a:t>
              </a:r>
              <a:r>
                <a:rPr lang="en-US" sz="2800" dirty="0" smtClean="0"/>
                <a:t>now demonstrated </a:t>
              </a:r>
              <a:r>
                <a:rPr lang="en-US" sz="2800" dirty="0"/>
                <a:t>for several satellite spectrometers beginning with GOME-1. TEMPO is the first satellite spectrometer specifically designed to be able to </a:t>
              </a:r>
              <a:r>
                <a:rPr lang="en-US" sz="2800" dirty="0" smtClean="0"/>
                <a:t>use UV </a:t>
              </a:r>
              <a:r>
                <a:rPr lang="en-US" sz="2800" dirty="0"/>
                <a:t>and visible together to optimize this;</a:t>
              </a:r>
            </a:p>
            <a:p>
              <a:pPr marL="457200" lvl="0" indent="-457200">
                <a:buFont typeface="Arial"/>
                <a:buChar char="•"/>
              </a:pPr>
              <a:r>
                <a:rPr lang="en-US" sz="2800" dirty="0"/>
                <a:t>Formaldehyde (HCHO) in the </a:t>
              </a:r>
              <a:r>
                <a:rPr lang="en-US" sz="2800" dirty="0" smtClean="0"/>
                <a:t>troposphere</a:t>
              </a:r>
            </a:p>
            <a:p>
              <a:pPr lvl="0"/>
              <a:r>
                <a:rPr lang="en-US" sz="2800" dirty="0"/>
                <a:t> </a:t>
              </a:r>
              <a:r>
                <a:rPr lang="en-US" sz="2800" dirty="0" smtClean="0"/>
                <a:t>   can </a:t>
              </a:r>
              <a:r>
                <a:rPr lang="en-US" sz="2800" dirty="0"/>
                <a:t>be retrieved </a:t>
              </a:r>
              <a:r>
                <a:rPr lang="en-US" sz="2800" dirty="0" smtClean="0"/>
                <a:t>globally from satellite</a:t>
              </a:r>
            </a:p>
            <a:p>
              <a:pPr lvl="0"/>
              <a:r>
                <a:rPr lang="en-US" sz="2800" dirty="0" smtClean="0"/>
                <a:t>    spectra</a:t>
              </a:r>
              <a:r>
                <a:rPr lang="en-US" sz="2800" dirty="0"/>
                <a:t>, first demonstrated by SAO in </a:t>
              </a:r>
              <a:r>
                <a:rPr lang="en-US" sz="2800" dirty="0" smtClean="0"/>
                <a:t>1998;</a:t>
              </a:r>
              <a:endParaRPr lang="en-US" sz="2800" dirty="0"/>
            </a:p>
            <a:p>
              <a:pPr marL="457200" lvl="0" indent="-457200">
                <a:spcAft>
                  <a:spcPts val="1200"/>
                </a:spcAft>
                <a:buFont typeface="Arial"/>
                <a:buChar char="•"/>
              </a:pPr>
              <a:r>
                <a:rPr lang="en-US" sz="2800" dirty="0"/>
                <a:t>BrO measurements may be made globally rather than just in the South polar vortex, </a:t>
              </a:r>
              <a:r>
                <a:rPr lang="en-US" sz="2800" dirty="0" smtClean="0"/>
                <a:t>predicted by SAO in the late 1980s and demonstrated </a:t>
              </a:r>
              <a:r>
                <a:rPr lang="en-US" sz="2800" dirty="0"/>
                <a:t>in 1998</a:t>
              </a:r>
              <a:r>
                <a:rPr lang="en-US" sz="2800" dirty="0" smtClean="0"/>
                <a:t>.</a:t>
              </a:r>
              <a:endParaRPr lang="en-US" sz="2800" dirty="0"/>
            </a:p>
            <a:p>
              <a:pPr lvl="0">
                <a:spcAft>
                  <a:spcPts val="1200"/>
                </a:spcAft>
              </a:pPr>
              <a:r>
                <a:rPr lang="en-US" sz="2800" dirty="0" smtClean="0"/>
                <a:t>Additionally, SAO made the</a:t>
              </a:r>
              <a:r>
                <a:rPr lang="en-US" sz="2800" dirty="0"/>
                <a:t> f</a:t>
              </a:r>
              <a:r>
                <a:rPr lang="en-US" sz="2800" dirty="0" smtClean="0"/>
                <a:t>irst </a:t>
              </a:r>
              <a:r>
                <a:rPr lang="en-US" sz="2800" dirty="0"/>
                <a:t>measurements of glyoxal (C</a:t>
              </a:r>
              <a:r>
                <a:rPr lang="en-US" sz="2800" baseline="-25000" dirty="0"/>
                <a:t>2</a:t>
              </a:r>
              <a:r>
                <a:rPr lang="en-US" sz="2800" dirty="0"/>
                <a:t>H</a:t>
              </a:r>
              <a:r>
                <a:rPr lang="en-US" sz="2800" baseline="-25000" dirty="0"/>
                <a:t>2</a:t>
              </a:r>
              <a:r>
                <a:rPr lang="en-US" sz="2800" dirty="0"/>
                <a:t>O</a:t>
              </a:r>
              <a:r>
                <a:rPr lang="en-US" sz="2800" baseline="-25000" dirty="0"/>
                <a:t>2</a:t>
              </a:r>
              <a:r>
                <a:rPr lang="en-US" sz="2800" dirty="0"/>
                <a:t>) from space (2005</a:t>
              </a:r>
              <a:r>
                <a:rPr lang="en-US" sz="2800" dirty="0" smtClean="0"/>
                <a:t>) and</a:t>
              </a:r>
              <a:r>
                <a:rPr lang="en-US" sz="2800" dirty="0"/>
                <a:t> </a:t>
              </a:r>
              <a:r>
                <a:rPr lang="en-US" sz="2800" dirty="0" smtClean="0"/>
                <a:t>first developed precipitable water (H</a:t>
              </a:r>
              <a:r>
                <a:rPr lang="en-US" sz="2800" baseline="-25000" dirty="0" smtClean="0"/>
                <a:t>2</a:t>
              </a:r>
              <a:r>
                <a:rPr lang="en-US" sz="2800" dirty="0" smtClean="0"/>
                <a:t>O) </a:t>
              </a:r>
              <a:r>
                <a:rPr lang="en-US" sz="2800" dirty="0"/>
                <a:t>measurements using the blue 7</a:t>
              </a:r>
              <a:r>
                <a:rPr lang="en-US" sz="2800" i="1" dirty="0"/>
                <a:t>ν</a:t>
              </a:r>
              <a:r>
                <a:rPr lang="en-US" sz="2800" dirty="0"/>
                <a:t> polyad (2010). </a:t>
              </a:r>
              <a:endParaRPr lang="en-US" sz="2800" dirty="0" smtClean="0"/>
            </a:p>
            <a:p>
              <a:pPr>
                <a:spcAft>
                  <a:spcPts val="1200"/>
                </a:spcAft>
              </a:pPr>
              <a:r>
                <a:rPr lang="en-US" sz="2800" b="1" dirty="0"/>
                <a:t>E</a:t>
              </a:r>
              <a:r>
                <a:rPr lang="en-US" sz="2800" b="1" dirty="0" smtClean="0"/>
                <a:t>xample</a:t>
              </a:r>
              <a:r>
                <a:rPr lang="en-US" sz="2800" b="1" dirty="0"/>
                <a:t>: H</a:t>
              </a:r>
              <a:r>
                <a:rPr lang="en-US" sz="2800" b="1" baseline="-25000" dirty="0"/>
                <a:t>2</a:t>
              </a:r>
              <a:r>
                <a:rPr lang="en-US" sz="2800" b="1" dirty="0"/>
                <a:t>O data products using the blue 7</a:t>
              </a:r>
              <a:r>
                <a:rPr lang="en-US" sz="2800" b="1" i="1" dirty="0"/>
                <a:t>ν</a:t>
              </a:r>
              <a:r>
                <a:rPr lang="en-US" sz="2800" b="1" dirty="0"/>
                <a:t> polyad</a:t>
              </a:r>
              <a:r>
                <a:rPr lang="en-US" sz="2800" dirty="0"/>
                <a:t> </a:t>
              </a:r>
            </a:p>
            <a:p>
              <a:r>
                <a:rPr lang="en-US" sz="2800" dirty="0"/>
                <a:t>OSIRIS limb measurements made during </a:t>
              </a:r>
              <a:r>
                <a:rPr lang="en-US" sz="2800" dirty="0" smtClean="0"/>
                <a:t>the</a:t>
              </a:r>
            </a:p>
            <a:p>
              <a:r>
                <a:rPr lang="en-US" sz="2800" dirty="0" smtClean="0"/>
                <a:t>2009 </a:t>
              </a:r>
              <a:r>
                <a:rPr lang="en-US" sz="2800" dirty="0"/>
                <a:t>Black Saturday bushfires in </a:t>
              </a:r>
              <a:r>
                <a:rPr lang="en-US" sz="2800" dirty="0" smtClean="0"/>
                <a:t>Australia</a:t>
              </a:r>
            </a:p>
            <a:p>
              <a:r>
                <a:rPr lang="en-US" sz="2800" dirty="0" smtClean="0"/>
                <a:t>showed </a:t>
              </a:r>
              <a:r>
                <a:rPr lang="en-US" sz="2800" dirty="0"/>
                <a:t>substantial change in the </a:t>
              </a:r>
              <a:r>
                <a:rPr lang="en-US" sz="2800" dirty="0" smtClean="0"/>
                <a:t>stratospheric</a:t>
              </a:r>
            </a:p>
            <a:p>
              <a:r>
                <a:rPr lang="en-US" sz="2800" dirty="0" smtClean="0"/>
                <a:t>spectrum</a:t>
              </a:r>
              <a:r>
                <a:rPr lang="en-US" sz="2800" dirty="0"/>
                <a:t>, which </a:t>
              </a:r>
              <a:r>
                <a:rPr lang="en-US" sz="2800" dirty="0" smtClean="0"/>
                <a:t>SAO </a:t>
              </a:r>
              <a:r>
                <a:rPr lang="en-US" sz="2800" dirty="0"/>
                <a:t>identified as water </a:t>
              </a:r>
              <a:r>
                <a:rPr lang="en-US" sz="2800" dirty="0" smtClean="0"/>
                <a:t>vapor</a:t>
              </a:r>
            </a:p>
            <a:p>
              <a:pPr>
                <a:spcAft>
                  <a:spcPts val="1200"/>
                </a:spcAft>
              </a:pPr>
              <a:r>
                <a:rPr lang="en-US" sz="2800" dirty="0" smtClean="0"/>
                <a:t>from </a:t>
              </a:r>
              <a:r>
                <a:rPr lang="en-US" sz="2800" dirty="0"/>
                <a:t>heightened convection</a:t>
              </a:r>
              <a:r>
                <a:rPr lang="en-US" sz="2800" dirty="0" smtClean="0"/>
                <a:t>.</a:t>
              </a:r>
              <a:endParaRPr lang="en-US" sz="2800" dirty="0"/>
            </a:p>
            <a:p>
              <a:r>
                <a:rPr lang="en-US" sz="2800" dirty="0"/>
                <a:t>SAO then performed a modeling study for </a:t>
              </a:r>
              <a:r>
                <a:rPr lang="en-US" sz="2800" dirty="0" smtClean="0"/>
                <a:t>the</a:t>
              </a:r>
            </a:p>
            <a:p>
              <a:r>
                <a:rPr lang="en-US" sz="2800" dirty="0" smtClean="0"/>
                <a:t>UVN </a:t>
              </a:r>
              <a:r>
                <a:rPr lang="en-US" sz="2800" dirty="0"/>
                <a:t>spectrum </a:t>
              </a:r>
              <a:r>
                <a:rPr lang="en-US" sz="2800" dirty="0" smtClean="0"/>
                <a:t>to compare </a:t>
              </a:r>
              <a:r>
                <a:rPr lang="en-US" sz="2800" dirty="0"/>
                <a:t>with </a:t>
              </a:r>
              <a:r>
                <a:rPr lang="en-US" sz="2800" dirty="0" smtClean="0"/>
                <a:t>the satellite</a:t>
              </a:r>
            </a:p>
            <a:p>
              <a:r>
                <a:rPr lang="en-US" sz="2800" dirty="0" smtClean="0"/>
                <a:t>spectra</a:t>
              </a:r>
              <a:r>
                <a:rPr lang="en-US" sz="2800" dirty="0"/>
                <a:t>. The 7</a:t>
              </a:r>
              <a:r>
                <a:rPr lang="en-US" sz="2800" i="1" dirty="0"/>
                <a:t>ν</a:t>
              </a:r>
              <a:r>
                <a:rPr lang="en-US" sz="2800" dirty="0"/>
                <a:t> polyad, centered at 445 nm</a:t>
              </a:r>
              <a:r>
                <a:rPr lang="en-US" sz="2800" dirty="0" smtClean="0"/>
                <a:t>,</a:t>
              </a:r>
            </a:p>
            <a:p>
              <a:r>
                <a:rPr lang="en-US" sz="2800" dirty="0" smtClean="0"/>
                <a:t>turned </a:t>
              </a:r>
              <a:r>
                <a:rPr lang="en-US" sz="2800" dirty="0"/>
                <a:t>out to be the “Goldilocks band” for </a:t>
              </a:r>
              <a:r>
                <a:rPr lang="en-US" sz="2800" dirty="0" smtClean="0"/>
                <a:t>H</a:t>
              </a:r>
              <a:r>
                <a:rPr lang="en-US" sz="2800" baseline="-25000" dirty="0" smtClean="0"/>
                <a:t>2</a:t>
              </a:r>
              <a:r>
                <a:rPr lang="en-US" sz="2800" dirty="0" smtClean="0"/>
                <a:t>O.</a:t>
              </a:r>
            </a:p>
            <a:p>
              <a:r>
                <a:rPr lang="en-US" sz="2800" dirty="0" smtClean="0"/>
                <a:t>It </a:t>
              </a:r>
              <a:r>
                <a:rPr lang="en-US" sz="2800" dirty="0"/>
                <a:t>is in a clean location, strong enough to </a:t>
              </a:r>
              <a:r>
                <a:rPr lang="en-US" sz="2800" dirty="0" smtClean="0"/>
                <a:t>be</a:t>
              </a:r>
            </a:p>
            <a:p>
              <a:pPr>
                <a:spcAft>
                  <a:spcPts val="1200"/>
                </a:spcAft>
              </a:pPr>
              <a:r>
                <a:rPr lang="en-US" sz="2800" dirty="0" smtClean="0"/>
                <a:t>measured </a:t>
              </a:r>
              <a:r>
                <a:rPr lang="en-US" sz="2800" dirty="0"/>
                <a:t>precisely yet weak enough that spectral saturation is not an issue. </a:t>
              </a:r>
            </a:p>
            <a:p>
              <a:r>
                <a:rPr lang="en-US" sz="2800" dirty="0"/>
                <a:t>Preliminary studies gave robust </a:t>
              </a:r>
              <a:r>
                <a:rPr lang="en-US" sz="2800" dirty="0" smtClean="0"/>
                <a:t>retrievals</a:t>
              </a:r>
            </a:p>
            <a:p>
              <a:r>
                <a:rPr lang="en-US" sz="2800" dirty="0" smtClean="0"/>
                <a:t>as </a:t>
              </a:r>
              <a:r>
                <a:rPr lang="en-US" sz="2800" dirty="0"/>
                <a:t>in the example from our 2010 </a:t>
              </a:r>
              <a:r>
                <a:rPr lang="en-US" sz="2800" dirty="0" smtClean="0"/>
                <a:t>proposal</a:t>
              </a:r>
            </a:p>
            <a:p>
              <a:r>
                <a:rPr lang="en-US" sz="2800" dirty="0" smtClean="0"/>
                <a:t>to </a:t>
              </a:r>
              <a:r>
                <a:rPr lang="en-US" sz="2800" dirty="0"/>
                <a:t>NASA at right</a:t>
              </a:r>
              <a:r>
                <a:rPr lang="en-US" sz="2800" dirty="0" smtClean="0"/>
                <a:t>, showing </a:t>
              </a:r>
              <a:r>
                <a:rPr lang="en-US" sz="2800" dirty="0"/>
                <a:t>OMI </a:t>
              </a:r>
              <a:r>
                <a:rPr lang="en-US" sz="2800" dirty="0" smtClean="0"/>
                <a:t>observa-</a:t>
              </a:r>
            </a:p>
            <a:p>
              <a:pPr>
                <a:spcAft>
                  <a:spcPts val="1200"/>
                </a:spcAft>
              </a:pPr>
              <a:r>
                <a:rPr lang="en-US" sz="2800" dirty="0" smtClean="0"/>
                <a:t>tions </a:t>
              </a:r>
              <a:r>
                <a:rPr lang="en-US" sz="2800" dirty="0"/>
                <a:t>of an Alaskan forest fire in August 2005</a:t>
              </a:r>
              <a:r>
                <a:rPr lang="en-US" sz="2800" dirty="0" smtClean="0"/>
                <a:t>.</a:t>
              </a:r>
              <a:endParaRPr lang="en-US" sz="2800" dirty="0"/>
            </a:p>
            <a:p>
              <a:r>
                <a:rPr lang="en-US" sz="2800" dirty="0" smtClean="0"/>
                <a:t>SAO </a:t>
              </a:r>
              <a:r>
                <a:rPr lang="en-US" sz="2800" dirty="0"/>
                <a:t>now produces H</a:t>
              </a:r>
              <a:r>
                <a:rPr lang="en-US" sz="2800" baseline="-25000" dirty="0"/>
                <a:t>2</a:t>
              </a:r>
              <a:r>
                <a:rPr lang="en-US" sz="2800" dirty="0"/>
                <a:t>O </a:t>
              </a:r>
              <a:r>
                <a:rPr lang="en-US" sz="2800" dirty="0" smtClean="0"/>
                <a:t>columns </a:t>
              </a:r>
              <a:r>
                <a:rPr lang="en-US" sz="2800" dirty="0"/>
                <a:t>for all OMI measurements, available from the </a:t>
              </a:r>
              <a:r>
                <a:rPr lang="en-US" sz="2800" dirty="0" smtClean="0"/>
                <a:t>NASA</a:t>
              </a:r>
            </a:p>
            <a:p>
              <a:r>
                <a:rPr lang="en-US" sz="2800" dirty="0" smtClean="0"/>
                <a:t>GSFC </a:t>
              </a:r>
              <a:r>
                <a:rPr lang="en-US" sz="2800" dirty="0"/>
                <a:t>AVDC. The right figure is for July 2015</a:t>
              </a:r>
              <a:r>
                <a:rPr lang="en-US" sz="2800" dirty="0" smtClean="0"/>
                <a:t>.</a:t>
              </a:r>
            </a:p>
            <a:p>
              <a:r>
                <a:rPr lang="en-US" sz="2800" dirty="0" smtClean="0"/>
                <a:t>Visible </a:t>
              </a:r>
              <a:r>
                <a:rPr lang="en-US" sz="2800" dirty="0"/>
                <a:t>H</a:t>
              </a:r>
              <a:r>
                <a:rPr lang="en-US" sz="2800" baseline="-25000" dirty="0"/>
                <a:t>2</a:t>
              </a:r>
              <a:r>
                <a:rPr lang="en-US" sz="2800" dirty="0"/>
                <a:t>O measurements have </a:t>
              </a:r>
              <a:r>
                <a:rPr lang="en-US" sz="2800" dirty="0" smtClean="0"/>
                <a:t>the</a:t>
              </a:r>
            </a:p>
            <a:p>
              <a:r>
                <a:rPr lang="en-US" sz="2800" dirty="0" smtClean="0"/>
                <a:t>significant </a:t>
              </a:r>
              <a:r>
                <a:rPr lang="en-US" sz="2800" dirty="0"/>
                <a:t>advantage </a:t>
              </a:r>
              <a:r>
                <a:rPr lang="en-US" sz="2800" dirty="0" smtClean="0"/>
                <a:t>over microwave measurements in </a:t>
              </a:r>
              <a:r>
                <a:rPr lang="en-US" sz="2800" dirty="0"/>
                <a:t>that they may be made over land and ocean with comparable accuracies. Demonstrated applications include following atmospheric rivers, quantifying the patterns associated with El Niño and La Niña, and measuring the </a:t>
              </a:r>
              <a:r>
                <a:rPr lang="en-US" sz="2800" dirty="0" smtClean="0"/>
                <a:t>	enhanced </a:t>
              </a:r>
              <a:r>
                <a:rPr lang="en-US" sz="2800" dirty="0"/>
                <a:t>humidity from corn </a:t>
              </a:r>
              <a:r>
                <a:rPr lang="en-US" sz="2800" dirty="0" smtClean="0"/>
                <a:t>sweat </a:t>
              </a:r>
              <a:r>
                <a:rPr lang="en-US" sz="2800" dirty="0"/>
                <a:t>events</a:t>
              </a:r>
              <a:r>
                <a:rPr lang="en-US" sz="2800" dirty="0" smtClean="0"/>
                <a:t>.</a:t>
              </a:r>
            </a:p>
          </p:txBody>
        </p:sp>
        <p:pic>
          <p:nvPicPr>
            <p:cNvPr id="41" name="Picture 40" descr="7.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422600" y="7924800"/>
              <a:ext cx="3771900" cy="2514600"/>
            </a:xfrm>
            <a:prstGeom prst="rect">
              <a:avLst/>
            </a:prstGeom>
          </p:spPr>
        </p:pic>
        <p:pic>
          <p:nvPicPr>
            <p:cNvPr id="42" name="Picture 41" descr="2.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200473" y="11125200"/>
              <a:ext cx="1032127" cy="3048000"/>
            </a:xfrm>
            <a:prstGeom prst="rect">
              <a:avLst/>
            </a:prstGeom>
          </p:spPr>
        </p:pic>
        <p:pic>
          <p:nvPicPr>
            <p:cNvPr id="43" name="Picture 42" descr="OMI HCHO.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189799" y="23469600"/>
              <a:ext cx="2042801" cy="1285098"/>
            </a:xfrm>
            <a:prstGeom prst="rect">
              <a:avLst/>
            </a:prstGeom>
          </p:spPr>
        </p:pic>
        <p:pic>
          <p:nvPicPr>
            <p:cNvPr id="44" name="Picture 43" descr="OSIRISsmokespectrum.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400000">
              <a:off x="30314183" y="28448533"/>
              <a:ext cx="1480000" cy="1973333"/>
            </a:xfrm>
            <a:prstGeom prst="rect">
              <a:avLst/>
            </a:prstGeom>
          </p:spPr>
        </p:pic>
        <p:pic>
          <p:nvPicPr>
            <p:cNvPr id="45" name="Picture 44" descr="sao-h2o-window.png"/>
            <p:cNvPicPr>
              <a:picLocks noChangeAspect="1"/>
            </p:cNvPicPr>
            <p:nvPr/>
          </p:nvPicPr>
          <p:blipFill rotWithShape="1">
            <a:blip r:embed="rId18">
              <a:extLst>
                <a:ext uri="{28A0092B-C50C-407E-A947-70E740481C1C}">
                  <a14:useLocalDpi xmlns:a14="http://schemas.microsoft.com/office/drawing/2010/main" val="0"/>
                </a:ext>
              </a:extLst>
            </a:blip>
            <a:srcRect l="3084" t="2746" r="11687" b="4452"/>
            <a:stretch/>
          </p:blipFill>
          <p:spPr>
            <a:xfrm>
              <a:off x="29946600" y="31242000"/>
              <a:ext cx="2362200" cy="1968616"/>
            </a:xfrm>
            <a:prstGeom prst="rect">
              <a:avLst/>
            </a:prstGeom>
          </p:spPr>
        </p:pic>
        <p:pic>
          <p:nvPicPr>
            <p:cNvPr id="46" name="Picture 45" descr="prop2010.png"/>
            <p:cNvPicPr>
              <a:picLocks noChangeAspect="1"/>
            </p:cNvPicPr>
            <p:nvPr/>
          </p:nvPicPr>
          <p:blipFill rotWithShape="1">
            <a:blip r:embed="rId19">
              <a:extLst>
                <a:ext uri="{28A0092B-C50C-407E-A947-70E740481C1C}">
                  <a14:useLocalDpi xmlns:a14="http://schemas.microsoft.com/office/drawing/2010/main" val="0"/>
                </a:ext>
              </a:extLst>
            </a:blip>
            <a:srcRect t="44872" b="34280"/>
            <a:stretch/>
          </p:blipFill>
          <p:spPr>
            <a:xfrm>
              <a:off x="29438600" y="33985200"/>
              <a:ext cx="2841438" cy="1524000"/>
            </a:xfrm>
            <a:prstGeom prst="rect">
              <a:avLst/>
            </a:prstGeom>
          </p:spPr>
        </p:pic>
        <p:pic>
          <p:nvPicPr>
            <p:cNvPr id="47" name="Picture 46" descr="SAO-OMI-H2O.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827606" y="36195000"/>
              <a:ext cx="2404994" cy="1508882"/>
            </a:xfrm>
            <a:prstGeom prst="rect">
              <a:avLst/>
            </a:prstGeom>
          </p:spPr>
        </p:pic>
      </p:grpSp>
      <p:sp>
        <p:nvSpPr>
          <p:cNvPr id="53" name="Rounded Rectangle 52"/>
          <p:cNvSpPr/>
          <p:nvPr/>
        </p:nvSpPr>
        <p:spPr>
          <a:xfrm>
            <a:off x="22326600" y="34899600"/>
            <a:ext cx="10058400" cy="8153400"/>
          </a:xfrm>
          <a:prstGeom prst="roundRect">
            <a:avLst/>
          </a:prstGeom>
          <a:noFill/>
          <a:ln w="2540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22527978" y="35128200"/>
            <a:ext cx="9677400" cy="7571302"/>
          </a:xfrm>
          <a:prstGeom prst="rect">
            <a:avLst/>
          </a:prstGeom>
          <a:noFill/>
        </p:spPr>
        <p:txBody>
          <a:bodyPr wrap="square" rtlCol="0">
            <a:spAutoFit/>
          </a:bodyPr>
          <a:lstStyle/>
          <a:p>
            <a:pPr algn="ctr">
              <a:spcAft>
                <a:spcPts val="1200"/>
              </a:spcAft>
            </a:pPr>
            <a:r>
              <a:rPr lang="en-US" sz="2800" b="1" dirty="0" smtClean="0"/>
              <a:t>References</a:t>
            </a:r>
            <a:endParaRPr lang="en-US" sz="3200" b="1" dirty="0" smtClean="0"/>
          </a:p>
          <a:p>
            <a:pPr indent="-457200">
              <a:spcAft>
                <a:spcPts val="1200"/>
              </a:spcAft>
            </a:pPr>
            <a:r>
              <a:rPr lang="en-US" sz="2400" dirty="0"/>
              <a:t>[1] P. Zoogman, X. Liu, R.M. Suleiman, et al., Tropospheric Emissions: Monitoring of Pollution (TEMPO), J. Quant Spectrosc. Radiat. Transfer, 186, 17-39, doi:10.1016/j.jqsrt.2016.05.008, 2017.</a:t>
            </a:r>
          </a:p>
          <a:p>
            <a:pPr>
              <a:spcAft>
                <a:spcPts val="1200"/>
              </a:spcAft>
            </a:pPr>
            <a:r>
              <a:rPr lang="en-US" sz="2400" dirty="0"/>
              <a:t>[2] Fishman, J., et al., The United States’ Next Generation of Atmospheric  Composition and Coastal Ecosystem Measurements: NASA’s Geostationary  Coastal and Air Pollution Events (GEO-CAPE) Mission, Bull. Amer. Met.  Soc., 93(10), 1547–1566, 2012.</a:t>
            </a:r>
          </a:p>
          <a:p>
            <a:pPr indent="-457200" fontAlgn="base">
              <a:spcAft>
                <a:spcPts val="1200"/>
              </a:spcAft>
            </a:pPr>
            <a:r>
              <a:rPr lang="en-US" sz="2400" dirty="0"/>
              <a:t>[3] Langley, S.P., and C.G. Abbot, </a:t>
            </a:r>
            <a:r>
              <a:rPr lang="en-US" sz="2400" i="1" dirty="0"/>
              <a:t>Annals of the Astrophysical Observatory of the Smithsonian Institution, Volume 1</a:t>
            </a:r>
            <a:r>
              <a:rPr lang="en-US" sz="2400" dirty="0"/>
              <a:t> (1900).</a:t>
            </a:r>
          </a:p>
          <a:p>
            <a:pPr indent="-457200">
              <a:spcAft>
                <a:spcPts val="1200"/>
              </a:spcAft>
            </a:pPr>
            <a:r>
              <a:rPr lang="en-US" sz="2400" dirty="0"/>
              <a:t>[4] Chance, K.V., J.P. Burrows, and W.  Schneider, Retrieval and molecule sensitivity studies for the Global Ozone Monitoring Experiment and the SCanning Imaging Absorption spectroMeter for Atmospheric CHartographY, Proc. </a:t>
            </a:r>
            <a:r>
              <a:rPr lang="en-US" sz="2400" dirty="0" smtClean="0"/>
              <a:t>SPIE, </a:t>
            </a:r>
            <a:r>
              <a:rPr lang="en-US" sz="2400" dirty="0"/>
              <a:t>Remote Sensing of Atmospheric Chemistry, 1491, 151-165, 1991. </a:t>
            </a:r>
          </a:p>
          <a:p>
            <a:pPr indent="-457200">
              <a:spcAft>
                <a:spcPts val="1200"/>
              </a:spcAft>
            </a:pPr>
            <a:r>
              <a:rPr lang="en-US" sz="2400" dirty="0" smtClean="0"/>
              <a:t>[5] Carr</a:t>
            </a:r>
            <a:r>
              <a:rPr lang="en-US" sz="2400" dirty="0"/>
              <a:t>, J., X. Liu, B. Baker, and K. Chance, Observing </a:t>
            </a:r>
            <a:r>
              <a:rPr lang="en-US" sz="2400" dirty="0" smtClean="0"/>
              <a:t>nightlights </a:t>
            </a:r>
            <a:r>
              <a:rPr lang="en-US" sz="2400" dirty="0"/>
              <a:t>from </a:t>
            </a:r>
            <a:r>
              <a:rPr lang="en-US" sz="2400" dirty="0" smtClean="0"/>
              <a:t>space </a:t>
            </a:r>
            <a:r>
              <a:rPr lang="en-US" sz="2400" dirty="0"/>
              <a:t>with </a:t>
            </a:r>
            <a:r>
              <a:rPr lang="en-US" sz="2400" dirty="0" smtClean="0"/>
              <a:t>TEMPO, </a:t>
            </a:r>
            <a:r>
              <a:rPr lang="en-US" sz="2400" dirty="0"/>
              <a:t>International Journal of Sustainable Lighting, </a:t>
            </a:r>
            <a:r>
              <a:rPr lang="en-US" sz="2400" dirty="0" smtClean="0"/>
              <a:t>36, </a:t>
            </a:r>
            <a:r>
              <a:rPr lang="en-US" sz="2400" dirty="0"/>
              <a:t>17-</a:t>
            </a:r>
            <a:r>
              <a:rPr lang="en-US" sz="2400" dirty="0" smtClean="0"/>
              <a:t>26, 2017. </a:t>
            </a:r>
            <a:r>
              <a:rPr lang="en-US" sz="2400" dirty="0">
                <a:hlinkClick r:id="rId21"/>
              </a:rPr>
              <a:t>http://doi.org/10.22644/ijsl.</a:t>
            </a:r>
            <a:r>
              <a:rPr lang="en-US" sz="2400" dirty="0" smtClean="0">
                <a:hlinkClick r:id="rId21"/>
              </a:rPr>
              <a:t>2017.36.1.017</a:t>
            </a:r>
            <a:endParaRPr lang="en-US" sz="2400" dirty="0" smtClean="0"/>
          </a:p>
        </p:txBody>
      </p:sp>
      <p:sp>
        <p:nvSpPr>
          <p:cNvPr id="24" name="TextBox 23"/>
          <p:cNvSpPr txBox="1"/>
          <p:nvPr/>
        </p:nvSpPr>
        <p:spPr>
          <a:xfrm>
            <a:off x="11690084" y="40843200"/>
            <a:ext cx="9677400" cy="2862322"/>
          </a:xfrm>
          <a:prstGeom prst="rect">
            <a:avLst/>
          </a:prstGeom>
          <a:noFill/>
        </p:spPr>
        <p:txBody>
          <a:bodyPr wrap="square" rtlCol="0">
            <a:spAutoFit/>
          </a:bodyPr>
          <a:lstStyle/>
          <a:p>
            <a:pPr algn="ctr"/>
            <a:r>
              <a:rPr lang="en-US" sz="4000" b="1" i="1" dirty="0" smtClean="0">
                <a:solidFill>
                  <a:srgbClr val="FF0000"/>
                </a:solidFill>
              </a:rPr>
              <a:t>Acknowledgements</a:t>
            </a:r>
          </a:p>
          <a:p>
            <a:r>
              <a:rPr lang="en-US" sz="2800" b="1" dirty="0" smtClean="0">
                <a:solidFill>
                  <a:srgbClr val="FF0000"/>
                </a:solidFill>
              </a:rPr>
              <a:t>TEMPO is the first NASA Earth Venture Instrument (EVI-1). It is supported by contract NNL13AA09C to the Smithsonian Astrophysical Observatory. It is a pleasure to thank the European Space Agency for the use of GOME data.</a:t>
            </a:r>
            <a:endParaRPr lang="en-US" sz="2800" b="1" dirty="0">
              <a:solidFill>
                <a:srgbClr val="FF0000"/>
              </a:solidFill>
            </a:endParaRPr>
          </a:p>
        </p:txBody>
      </p:sp>
      <p:sp>
        <p:nvSpPr>
          <p:cNvPr id="33" name="TextBox 32"/>
          <p:cNvSpPr txBox="1"/>
          <p:nvPr/>
        </p:nvSpPr>
        <p:spPr>
          <a:xfrm>
            <a:off x="19050000" y="30251400"/>
            <a:ext cx="2350323" cy="307777"/>
          </a:xfrm>
          <a:prstGeom prst="rect">
            <a:avLst/>
          </a:prstGeom>
          <a:noFill/>
        </p:spPr>
        <p:txBody>
          <a:bodyPr wrap="none" rtlCol="0">
            <a:spAutoFit/>
          </a:bodyPr>
          <a:lstStyle/>
          <a:p>
            <a:r>
              <a:rPr lang="en-US" sz="1400" dirty="0" smtClean="0"/>
              <a:t>Courtesy Svetlana Petelina</a:t>
            </a:r>
            <a:endParaRPr lang="en-US" sz="1400" dirty="0"/>
          </a:p>
        </p:txBody>
      </p:sp>
      <p:pic>
        <p:nvPicPr>
          <p:cNvPr id="17" name="Picture 16" descr="qrafter-20190405-120616.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7458134" y="3607534"/>
            <a:ext cx="1650266" cy="1650266"/>
          </a:xfrm>
          <a:prstGeom prst="rect">
            <a:avLst/>
          </a:prstGeom>
        </p:spPr>
      </p:pic>
      <p:pic>
        <p:nvPicPr>
          <p:cNvPr id="48" name="Picture 47" descr="presentations.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7600" y="2870200"/>
            <a:ext cx="3454400" cy="3454400"/>
          </a:xfrm>
          <a:prstGeom prst="rect">
            <a:avLst/>
          </a:prstGeom>
        </p:spPr>
      </p:pic>
      <p:sp>
        <p:nvSpPr>
          <p:cNvPr id="19" name="TextBox 18"/>
          <p:cNvSpPr txBox="1"/>
          <p:nvPr/>
        </p:nvSpPr>
        <p:spPr>
          <a:xfrm>
            <a:off x="27279600" y="5410200"/>
            <a:ext cx="2006052" cy="461665"/>
          </a:xfrm>
          <a:prstGeom prst="rect">
            <a:avLst/>
          </a:prstGeom>
          <a:noFill/>
        </p:spPr>
        <p:txBody>
          <a:bodyPr wrap="none" rtlCol="0">
            <a:spAutoFit/>
          </a:bodyPr>
          <a:lstStyle/>
          <a:p>
            <a:r>
              <a:rPr lang="en-US" sz="2400" i="1" dirty="0" smtClean="0"/>
              <a:t>MethaneSat!</a:t>
            </a:r>
            <a:endParaRPr lang="en-US" sz="2400" i="1" dirty="0"/>
          </a:p>
        </p:txBody>
      </p:sp>
    </p:spTree>
    <p:extLst>
      <p:ext uri="{BB962C8B-B14F-4D97-AF65-F5344CB8AC3E}">
        <p14:creationId xmlns:p14="http://schemas.microsoft.com/office/powerpoint/2010/main" val="517611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2810</TotalTime>
  <Words>1805</Words>
  <Application>Microsoft Macintosh PowerPoint</Application>
  <PresentationFormat>Custom</PresentationFormat>
  <Paragraphs>91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North American Pollution Measurements from Geostationary Orbit with Tropospheric Emissions: Monitoring Of Pollution (TEMPO) xxx K. Chance, X. Liu, R.M. Suleiman,  H. Wang, C.R. Nowlan, G. González Abad, P. Zoogman, C. Chan Miller, A.H. Souri, Y. Jung, and J. Bak, Smithsonian Astrophysical Observatory David Flittner, Jay Al-Saadi, NASA LaRC Scott Janz, NASA GSFC  Plus Team TEMPO</vt:lpstr>
    </vt:vector>
  </TitlesOfParts>
  <Company>Smithsonian Astrophysical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LPS</dc:title>
  <dc:creator>Kelly Chance</dc:creator>
  <cp:lastModifiedBy>Kelly Chance</cp:lastModifiedBy>
  <cp:revision>82</cp:revision>
  <cp:lastPrinted>2019-04-29T14:35:45Z</cp:lastPrinted>
  <dcterms:created xsi:type="dcterms:W3CDTF">2019-04-01T15:14:08Z</dcterms:created>
  <dcterms:modified xsi:type="dcterms:W3CDTF">2019-04-29T14:58:10Z</dcterms:modified>
</cp:coreProperties>
</file>