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5" r:id="rId2"/>
    <p:sldMasterId id="2147483670" r:id="rId3"/>
    <p:sldMasterId id="2147483674" r:id="rId4"/>
  </p:sldMasterIdLst>
  <p:notesMasterIdLst>
    <p:notesMasterId r:id="rId15"/>
  </p:notesMasterIdLst>
  <p:sldIdLst>
    <p:sldId id="256" r:id="rId5"/>
    <p:sldId id="29333" r:id="rId6"/>
    <p:sldId id="260" r:id="rId7"/>
    <p:sldId id="262" r:id="rId8"/>
    <p:sldId id="29372" r:id="rId9"/>
    <p:sldId id="29375" r:id="rId10"/>
    <p:sldId id="29367" r:id="rId11"/>
    <p:sldId id="261" r:id="rId12"/>
    <p:sldId id="29376" r:id="rId13"/>
    <p:sldId id="2937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ldbyB8QCdSmQLftL9/4GmOxb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AC-VC #22, 1-4 June 2026, Leiden,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235350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e Interi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FAB-83CB-DA42-B371-342944B7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AE0C-EC9C-C94F-8F1D-E622DB26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11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4D49-C4F3-A149-9CC2-3823D391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90AEC-D69D-1541-922A-1F4FD6B55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E029B-3EE2-5842-A4F9-54785714B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136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5B36-22B2-9E4C-9902-3F418BD3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4D80-0737-BB41-9167-5EA70250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A11C9-2D68-D141-A155-D2713D94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398A6-F0E8-514E-8403-2E9AAD75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9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A864-A6D0-1B4B-B794-2240F208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80A52-2E94-A549-9FE3-1C399875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14D38-0CF4-264E-ACA6-131B9D26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0BDDE-9060-1443-9974-93C88717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398A6-F0E8-514E-8403-2E9AAD754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3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134-76D6-426F-9E9E-A603F6D33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21950-7662-4918-BE3D-EBB7D13AA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FE9A1-651A-4AE6-BE2A-3B5D38D32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D241-126F-4810-9F26-370B262C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5445A-F7EC-4F43-B484-185B4CBB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DC05-567A-41D8-9239-CBCD5AC53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73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lternate Interi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FAB-83CB-DA42-B371-342944B7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AE0C-EC9C-C94F-8F1D-E622DB264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26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532E-963A-40FD-95C7-755CDB52A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66072-1685-41F4-876F-48ED04D09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057E2-A5CE-4BAC-A578-38529446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B001-DB25-40DA-8DCB-AC9291F8E562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EC079-7FBD-4619-8165-9C080AA1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C7579-650D-4DA6-B1C6-7991944B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BA8F-82E4-4C35-8A1D-5564E591C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39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  <p:pic>
        <p:nvPicPr>
          <p:cNvPr id="3" name="Google Shape;26;p17">
            <a:extLst>
              <a:ext uri="{FF2B5EF4-FFF2-40B4-BE49-F238E27FC236}">
                <a16:creationId xmlns:a16="http://schemas.microsoft.com/office/drawing/2014/main" id="{3EC0B25A-60AB-4A82-8E10-FBD30EA6D1F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83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99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0060EF-81F1-4141-8E1B-CC190331A1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420050"/>
            <a:ext cx="11658600" cy="457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73B46-884B-E84F-B974-E245A71D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646E-AFD3-1344-BA4A-45557BA5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FC5F0E-928F-7C44-8531-56CA711FA974}"/>
              </a:ext>
            </a:extLst>
          </p:cNvPr>
          <p:cNvGrpSpPr/>
          <p:nvPr userDrawn="1"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8F3A59-92FC-4C40-9173-BACB393D3BCE}"/>
                </a:ext>
              </a:extLst>
            </p:cNvPr>
            <p:cNvSpPr/>
            <p:nvPr userDrawn="1"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alibri" panose="020F0502020204030204" pitchFamily="34" charset="0"/>
              </a:endParaRPr>
            </a:p>
          </p:txBody>
        </p:sp>
        <p:pic>
          <p:nvPicPr>
            <p:cNvPr id="11" name="Google Shape;713;p54">
              <a:extLst>
                <a:ext uri="{FF2B5EF4-FFF2-40B4-BE49-F238E27FC236}">
                  <a16:creationId xmlns:a16="http://schemas.microsoft.com/office/drawing/2014/main" id="{EBE35BB8-2E8D-1941-AAF6-36AED8EF9E09}"/>
                </a:ext>
              </a:extLst>
            </p:cNvPr>
            <p:cNvPicPr preferRelativeResize="0"/>
            <p:nvPr userDrawn="1"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5E15D8-BD0F-5F47-96B2-1ECAD9B7D893}"/>
              </a:ext>
            </a:extLst>
          </p:cNvPr>
          <p:cNvSpPr txBox="1"/>
          <p:nvPr userDrawn="1"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National Environmental Satellite, Data, and Information Service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FDF60-65E1-6143-92C8-2356F51BD003}"/>
              </a:ext>
            </a:extLst>
          </p:cNvPr>
          <p:cNvSpPr/>
          <p:nvPr userDrawn="1"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Google Shape;693;p53">
            <a:extLst>
              <a:ext uri="{FF2B5EF4-FFF2-40B4-BE49-F238E27FC236}">
                <a16:creationId xmlns:a16="http://schemas.microsoft.com/office/drawing/2014/main" id="{597BC08F-8901-B043-AD40-0CBFF7BF4FC2}"/>
              </a:ext>
            </a:extLst>
          </p:cNvPr>
          <p:cNvSpPr/>
          <p:nvPr userDrawn="1"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03;p53">
            <a:extLst>
              <a:ext uri="{FF2B5EF4-FFF2-40B4-BE49-F238E27FC236}">
                <a16:creationId xmlns:a16="http://schemas.microsoft.com/office/drawing/2014/main" id="{F684540E-0D7B-3B49-B466-B32A09E7D896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6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1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1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7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50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;p17">
            <a:extLst>
              <a:ext uri="{FF2B5EF4-FFF2-40B4-BE49-F238E27FC236}">
                <a16:creationId xmlns:a16="http://schemas.microsoft.com/office/drawing/2014/main" id="{037A73F8-8590-474F-989B-1FCB0FA6DCFA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142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29/2025JD04359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4793621" y="1290313"/>
            <a:ext cx="7280212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10078"/>
              </a:solidFill>
              <a:effectLst/>
              <a:uLnTx/>
              <a:uFillTx/>
              <a:latin typeface="Franklin Gothic Heavy" panose="020B09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Urban NOx Emissions from TEMPO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1;p10">
            <a:extLst>
              <a:ext uri="{FF2B5EF4-FFF2-40B4-BE49-F238E27FC236}">
                <a16:creationId xmlns:a16="http://schemas.microsoft.com/office/drawing/2014/main" id="{1618C535-090D-4DA6-8B67-38BFAAED482A}"/>
              </a:ext>
            </a:extLst>
          </p:cNvPr>
          <p:cNvSpPr txBox="1"/>
          <p:nvPr/>
        </p:nvSpPr>
        <p:spPr>
          <a:xfrm>
            <a:off x="4840756" y="2862534"/>
            <a:ext cx="6308967" cy="46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Shobha Kondragunta (NESDIS)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800" b="1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Zigang</a:t>
            </a:r>
            <a:r>
              <a:rPr lang="en-US" sz="2800" b="1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Wei (STC at NOAA)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Barry Baker (NWS)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Brian McDonald (OAR)</a:t>
            </a:r>
            <a:endParaRPr kumimoji="0" lang="en-US" sz="1400" b="1" u="none" strike="noStrike" kern="0" cap="none" spc="0" normalizeH="0" baseline="0" noProof="0" dirty="0">
              <a:ln>
                <a:noFill/>
              </a:ln>
              <a:solidFill>
                <a:srgbClr val="010078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US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June 15-18, 2026 | TEMPO DART Workshop | University of Iowa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10078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C947-BAF8-4A09-AEF9-0B1542DA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A7601-92BF-49CD-93ED-3A82FD818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1" y="1345972"/>
            <a:ext cx="11265818" cy="4394951"/>
          </a:xfrm>
        </p:spPr>
        <p:txBody>
          <a:bodyPr>
            <a:normAutofit/>
          </a:bodyPr>
          <a:lstStyle/>
          <a:p>
            <a:r>
              <a:rPr lang="en-US" dirty="0"/>
              <a:t>Conducted initial analysis to understand if the EMG method can be applied to TEMPO tropNO2 data on an hourly basis and demonstrated that it can be done</a:t>
            </a:r>
          </a:p>
          <a:p>
            <a:r>
              <a:rPr lang="en-US" dirty="0"/>
              <a:t>Case study analysis</a:t>
            </a:r>
          </a:p>
          <a:p>
            <a:pPr lvl="1"/>
            <a:r>
              <a:rPr lang="en-US" dirty="0"/>
              <a:t>Baltimore Key bridge collapse</a:t>
            </a:r>
          </a:p>
          <a:p>
            <a:r>
              <a:rPr lang="en-US" dirty="0"/>
              <a:t>Repeat the analysis with V4 reprocessed TEMPO tropNO2 data</a:t>
            </a:r>
          </a:p>
          <a:p>
            <a:r>
              <a:rPr lang="en-US" dirty="0"/>
              <a:t>Work with NWS in incorporating emissions updates into CECE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6;p18" title="animation.aqmv7.gif">
            <a:extLst>
              <a:ext uri="{FF2B5EF4-FFF2-40B4-BE49-F238E27FC236}">
                <a16:creationId xmlns:a16="http://schemas.microsoft.com/office/drawing/2014/main" id="{99235523-4DE4-408E-8D18-CCC2FFCB9C8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7440" y="1041938"/>
            <a:ext cx="9814560" cy="45567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B588D-C631-4B7F-A81D-1825CFE0B09C}"/>
              </a:ext>
            </a:extLst>
          </p:cNvPr>
          <p:cNvSpPr txBox="1"/>
          <p:nvPr/>
        </p:nvSpPr>
        <p:spPr>
          <a:xfrm>
            <a:off x="4075761" y="99688"/>
            <a:ext cx="622382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Weather Service Unified Forecast System – Air Quality Model Forecast of Canadian Smoke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 – August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26544-7682-4448-BDCA-0DC72831E3F1}"/>
              </a:ext>
            </a:extLst>
          </p:cNvPr>
          <p:cNvSpPr txBox="1"/>
          <p:nvPr/>
        </p:nvSpPr>
        <p:spPr>
          <a:xfrm>
            <a:off x="0" y="1182239"/>
            <a:ext cx="2216490" cy="4545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Anthropogenic emissions inventories and near real time satellite-based fire emissions drive the model forecasts for ozone and PM2.5.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Goal of deriving TEMPO urban NOx emissions is for timely updates of anthropogenic NOx emissions.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9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8E4E629-65D7-41CA-A9B2-B41BAEF09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67" y="1150088"/>
            <a:ext cx="11903980" cy="1906877"/>
          </a:xfrm>
        </p:spPr>
        <p:txBody>
          <a:bodyPr/>
          <a:lstStyle/>
          <a:p>
            <a:pPr marL="50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CECE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modern, high-performance C++ software component designed to manage and calculate atmospheric emissions for Earth system models. It is built as a next-generation tool for the Unified Forecast System (UFS) community, functioning similarly to legacy systems like HEMCO (Harvard-NASA Emissions Component) but optimized for modern computing architectures.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FCF1524-3277-46B6-8DEC-F982AB1A48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52760" y="3041639"/>
            <a:ext cx="6729358" cy="2722667"/>
          </a:xfrm>
        </p:spPr>
        <p:txBody>
          <a:bodyPr/>
          <a:lstStyle/>
          <a:p>
            <a:pPr marL="50800" indent="0">
              <a:lnSpc>
                <a:spcPct val="100000"/>
              </a:lnSpc>
              <a:buNone/>
            </a:pPr>
            <a:r>
              <a:rPr lang="en-US" sz="1800" b="1" i="1" dirty="0"/>
              <a:t>CECE’s hybrid ingestion allows for:</a:t>
            </a:r>
          </a:p>
          <a:p>
            <a:pPr marL="50800" indent="0">
              <a:lnSpc>
                <a:spcPct val="100000"/>
              </a:lnSpc>
              <a:buNone/>
            </a:pPr>
            <a:r>
              <a:rPr lang="en-US" sz="1800" b="1" dirty="0"/>
              <a:t>Offline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Emissions derived using satellite data via data assimilation and inverse modeling.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Use satellite-based emissions to derive time-varying and space-varying scaling factors to adjust base inventory.</a:t>
            </a:r>
          </a:p>
          <a:p>
            <a:pPr marL="50800" indent="0">
              <a:lnSpc>
                <a:spcPct val="100000"/>
              </a:lnSpc>
              <a:buNone/>
            </a:pPr>
            <a:r>
              <a:rPr lang="en-US" sz="1800" b="1" dirty="0"/>
              <a:t>Inline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Weather driven emissions where the weather information comes from the model itself (e.g., dust emission).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DE760-1665-8433-9BF9-6FA01204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NOAA’s Community Emissions Computing Engine (CECE)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AF6EC-DD17-42BE-A0F4-6635B6AD3A6A}"/>
              </a:ext>
            </a:extLst>
          </p:cNvPr>
          <p:cNvSpPr txBox="1"/>
          <p:nvPr/>
        </p:nvSpPr>
        <p:spPr>
          <a:xfrm>
            <a:off x="9117106" y="6176682"/>
            <a:ext cx="28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CECE Lead: Barry Baker (NWS)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F2C6A6-F34E-4B08-A34B-07DA0740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073" y="3048000"/>
            <a:ext cx="3407616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5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en-US" dirty="0">
                <a:solidFill>
                  <a:schemeClr val="bg1"/>
                </a:solidFill>
              </a:rPr>
              <a:t>Selection of Urban Areas to Apply EMG Method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91" name="Google Shape;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6343" y="1049948"/>
            <a:ext cx="7527493" cy="522944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"/>
          <p:cNvSpPr txBox="1"/>
          <p:nvPr/>
        </p:nvSpPr>
        <p:spPr>
          <a:xfrm>
            <a:off x="241858" y="1930387"/>
            <a:ext cx="4037911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City selection is based on the major hotspots on TEMPO tropNO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annual mean maps.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Fitting domain: Dynamic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C15A36-0490-45B3-97E8-5C7EF2DF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412" y="187496"/>
            <a:ext cx="5640530" cy="818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TEMPO NOx Emissions Variability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056FC-BC98-4FD4-AAA8-543C384C8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651" cy="651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2E5BE5-4619-455C-900D-AC3A8342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66" y="1555422"/>
            <a:ext cx="6707029" cy="450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D10717-1668-415D-BB83-C7FAC169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80" y="245684"/>
            <a:ext cx="5890285" cy="57159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E71175-229C-4872-B5AA-946278FB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2" y="4179069"/>
            <a:ext cx="4762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2C95A-5C5D-4DD6-B9A2-B7DD95E9056B}"/>
              </a:ext>
            </a:extLst>
          </p:cNvPr>
          <p:cNvSpPr txBox="1"/>
          <p:nvPr/>
        </p:nvSpPr>
        <p:spPr>
          <a:xfrm>
            <a:off x="169683" y="2860722"/>
            <a:ext cx="61085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Lyu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, C., Harkins, C., Li, M., Mueller, K., Prothero, J.,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Verreyken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, B., et al. (2025). Development of the United States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GReenhouse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 gas and Air Pollutants Emissions System (GRA2PES). </a:t>
            </a:r>
            <a:r>
              <a:rPr lang="en-US" b="0" i="1" dirty="0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Journal of Geophysical Research: Atmospheres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4020202020204" pitchFamily="34" charset="0"/>
              </a:rPr>
              <a:t>, 130, e2025JD043597. 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Open Sans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https://doi.org/10.1029/2025JD043597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3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79;p16">
            <a:extLst>
              <a:ext uri="{FF2B5EF4-FFF2-40B4-BE49-F238E27FC236}">
                <a16:creationId xmlns:a16="http://schemas.microsoft.com/office/drawing/2014/main" id="{5EC6D0DE-4C97-4F60-84A8-44D2ADBB792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518" y="3781492"/>
            <a:ext cx="3397624" cy="24758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4E895BE-3EA0-4A0C-B8DA-C4635777F464}"/>
              </a:ext>
            </a:extLst>
          </p:cNvPr>
          <p:cNvGraphicFramePr>
            <a:graphicFrameLocks noGrp="1"/>
          </p:cNvGraphicFramePr>
          <p:nvPr/>
        </p:nvGraphicFramePr>
        <p:xfrm>
          <a:off x="4946725" y="4808056"/>
          <a:ext cx="4320988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023">
                  <a:extLst>
                    <a:ext uri="{9D8B030D-6E8A-4147-A177-3AD203B41FA5}">
                      <a16:colId xmlns:a16="http://schemas.microsoft.com/office/drawing/2014/main" val="1085766171"/>
                    </a:ext>
                  </a:extLst>
                </a:gridCol>
                <a:gridCol w="1532965">
                  <a:extLst>
                    <a:ext uri="{9D8B030D-6E8A-4147-A177-3AD203B41FA5}">
                      <a16:colId xmlns:a16="http://schemas.microsoft.com/office/drawing/2014/main" val="1944926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NOx Flux (kg/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120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TEMPO (July 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033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Aircraft (July 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4146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CC75FF0-589D-4944-8333-DB1BB833EA12}"/>
              </a:ext>
            </a:extLst>
          </p:cNvPr>
          <p:cNvSpPr txBox="1"/>
          <p:nvPr/>
        </p:nvSpPr>
        <p:spPr>
          <a:xfrm>
            <a:off x="0" y="679704"/>
            <a:ext cx="257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 23, 2025 aircraft flights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2EA241-F59C-4A2A-9DCB-86533FB3E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088931"/>
            <a:ext cx="3397103" cy="25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DAB14B-A4D7-43A9-AEB6-60C39692D9BB}"/>
              </a:ext>
            </a:extLst>
          </p:cNvPr>
          <p:cNvSpPr txBox="1"/>
          <p:nvPr/>
        </p:nvSpPr>
        <p:spPr>
          <a:xfrm>
            <a:off x="681317" y="1030941"/>
            <a:ext cx="205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Morning flight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3B68B-8EAB-46EE-8A6E-76BD7708E260}"/>
              </a:ext>
            </a:extLst>
          </p:cNvPr>
          <p:cNvSpPr txBox="1"/>
          <p:nvPr/>
        </p:nvSpPr>
        <p:spPr>
          <a:xfrm>
            <a:off x="663387" y="3639671"/>
            <a:ext cx="205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Afternoon flight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7E2D6-F2CB-4CC7-8B3F-7743769A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120" y="565093"/>
            <a:ext cx="5669771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08BEF-5E94-4860-BF1D-FF1B6174F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EMG method on model forecast of tropNO2.  Because the model uses known emissions, we can compare them to those derived from EMG.</a:t>
            </a:r>
          </a:p>
          <a:p>
            <a:r>
              <a:rPr lang="en-US" dirty="0"/>
              <a:t>All else (fitting domain, wind fields, realigning pixels in the wind direction) etc. in the EMG method remain the same.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DE760-1665-8433-9BF9-6FA01204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Independent Verification of EMG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56FBEC-D7F4-47E2-B58D-C5F88FC0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43" y="1484790"/>
            <a:ext cx="4913198" cy="47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08BEF-5E94-4860-BF1D-FF1B6174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15" y="1106558"/>
            <a:ext cx="6221690" cy="1363265"/>
          </a:xfrm>
        </p:spPr>
        <p:txBody>
          <a:bodyPr/>
          <a:lstStyle/>
          <a:p>
            <a:r>
              <a:rPr lang="en-US" sz="2400" dirty="0"/>
              <a:t>Run EMG method on tropNO2 over power plants.  </a:t>
            </a:r>
          </a:p>
          <a:p>
            <a:r>
              <a:rPr lang="en-US" sz="2400" dirty="0"/>
              <a:t>Data for power plants available from EPA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BDE760-1665-8433-9BF9-6FA01204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Independent Verification of EMG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4FB51-4BA6-4230-9ECC-3E8290C9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11" y="1127446"/>
            <a:ext cx="5559552" cy="5394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DC1AD-BA8B-4F32-8729-A322EAF38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6" y="3020376"/>
            <a:ext cx="4971791" cy="31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71824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lternate Interio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GeoXO-template</Template>
  <TotalTime>28196</TotalTime>
  <Words>517</Words>
  <Application>Microsoft Office PowerPoint</Application>
  <PresentationFormat>Widescreen</PresentationFormat>
  <Paragraphs>54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Franklin Gothic Heavy</vt:lpstr>
      <vt:lpstr>Montserrat</vt:lpstr>
      <vt:lpstr>NTR</vt:lpstr>
      <vt:lpstr>Open Sans</vt:lpstr>
      <vt:lpstr>System Font Regular</vt:lpstr>
      <vt:lpstr>Tahoma</vt:lpstr>
      <vt:lpstr>ceos</vt:lpstr>
      <vt:lpstr>3_Alternate Interior </vt:lpstr>
      <vt:lpstr>Alternate Interior </vt:lpstr>
      <vt:lpstr>Office Theme</vt:lpstr>
      <vt:lpstr>PowerPoint Presentation</vt:lpstr>
      <vt:lpstr>PowerPoint Presentation</vt:lpstr>
      <vt:lpstr>NOAA’s Community Emissions Computing Engine (CECE) </vt:lpstr>
      <vt:lpstr>Selection of Urban Areas to Apply EMG Method</vt:lpstr>
      <vt:lpstr>TEMPO NOx Emissions Variability</vt:lpstr>
      <vt:lpstr>PowerPoint Presentation</vt:lpstr>
      <vt:lpstr>PowerPoint Presentation</vt:lpstr>
      <vt:lpstr>Independent Verification of EMG</vt:lpstr>
      <vt:lpstr>Independent Verification of EMG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Zhang</dc:creator>
  <cp:lastModifiedBy>Shobha Kondragunta</cp:lastModifiedBy>
  <cp:revision>179</cp:revision>
  <dcterms:created xsi:type="dcterms:W3CDTF">2025-02-26T16:16:58Z</dcterms:created>
  <dcterms:modified xsi:type="dcterms:W3CDTF">2026-06-18T11:20:27Z</dcterms:modified>
</cp:coreProperties>
</file>