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60" r:id="rId2"/>
    <p:sldId id="312" r:id="rId3"/>
    <p:sldId id="333" r:id="rId4"/>
    <p:sldId id="335" r:id="rId5"/>
    <p:sldId id="334" r:id="rId6"/>
    <p:sldId id="336" r:id="rId7"/>
    <p:sldId id="337" r:id="rId8"/>
    <p:sldId id="338" r:id="rId9"/>
    <p:sldId id="339" r:id="rId10"/>
    <p:sldId id="340" r:id="rId11"/>
    <p:sldId id="341" r:id="rId12"/>
    <p:sldId id="259" r:id="rId13"/>
    <p:sldId id="279" r:id="rId14"/>
    <p:sldId id="314" r:id="rId15"/>
    <p:sldId id="342" r:id="rId16"/>
    <p:sldId id="343" r:id="rId17"/>
    <p:sldId id="344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2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1F07C-292E-43EB-A0D3-D5B4F1FCFFBA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1F5F1-8EC2-47EF-8707-BFA8B1C69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57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1F5F1-8EC2-47EF-8707-BFA8B1C69D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1F5F1-8EC2-47EF-8707-BFA8B1C69D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93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1F5F1-8EC2-47EF-8707-BFA8B1C69D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2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1F5F1-8EC2-47EF-8707-BFA8B1C69D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14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1F5F1-8EC2-47EF-8707-BFA8B1C69D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9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81F5F1-8EC2-47EF-8707-BFA8B1C69D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0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2A4E5-B845-4334-092C-9727BE1C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F2D41-0447-E9F3-41A0-E3D00DDF0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7585E-BA4A-8B8C-7298-38A1209C1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C6727-B973-4F4E-9354-9B308A3AF7E3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7D323-8129-CD5A-899F-F40E4BFAF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7D737-7CE9-166D-9F3B-70BACAA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1A6DF-D458-4E09-AE14-2B8AE461B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3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  <p:sldLayoutId id="21474836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.souri@nasa.gov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417" y="4838700"/>
            <a:ext cx="15576235" cy="2362200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Classification of Daylight HCHO Hourly Variability Across North America and Comparison Against WRF-CMAQ: Insights from TEMPO's First Growing Season in 2024</a:t>
            </a:r>
            <a:endParaRPr lang="en-US" sz="44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88835" y="7505700"/>
            <a:ext cx="15773400" cy="2667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Amir H. Souri</a:t>
            </a:r>
            <a:r>
              <a:rPr lang="en-US" sz="3200" baseline="30000" dirty="0"/>
              <a:t>1,2</a:t>
            </a:r>
            <a:r>
              <a:rPr lang="en-US" sz="3200" dirty="0"/>
              <a:t>, Sarah A. Strode</a:t>
            </a:r>
            <a:r>
              <a:rPr lang="en-US" sz="3200" baseline="30000" dirty="0"/>
              <a:t>1,2</a:t>
            </a:r>
            <a:r>
              <a:rPr lang="en-US" sz="3200" dirty="0"/>
              <a:t>, Junhua Liu</a:t>
            </a:r>
            <a:r>
              <a:rPr lang="en-US" sz="3200" baseline="30000" dirty="0"/>
              <a:t>1,2</a:t>
            </a:r>
            <a:r>
              <a:rPr lang="en-US" sz="3200" dirty="0"/>
              <a:t>, Barron Henderson</a:t>
            </a:r>
            <a:r>
              <a:rPr lang="en-US" sz="3200" baseline="30000" dirty="0"/>
              <a:t>3</a:t>
            </a:r>
            <a:r>
              <a:rPr lang="en-US" sz="3200" dirty="0"/>
              <a:t>, Gonzalo Gonzalez Abad</a:t>
            </a:r>
            <a:r>
              <a:rPr lang="en-US" sz="3200" baseline="30000" dirty="0"/>
              <a:t>4</a:t>
            </a:r>
            <a:r>
              <a:rPr lang="en-US" sz="3200" dirty="0"/>
              <a:t>, and Bryan N. Duncan</a:t>
            </a:r>
            <a:r>
              <a:rPr lang="en-US" sz="3200" baseline="30000" dirty="0"/>
              <a:t>1</a:t>
            </a:r>
          </a:p>
          <a:p>
            <a:pPr algn="ctr"/>
            <a:r>
              <a:rPr lang="en-US" sz="3200" dirty="0"/>
              <a:t>(1) NASA GSFC, (2) GESTARII, (3) EPA, (4) CFA</a:t>
            </a:r>
          </a:p>
          <a:p>
            <a:pPr marL="514350" indent="-514350" algn="ctr">
              <a:buAutoNum type="arabicParenBoth"/>
            </a:pPr>
            <a:endParaRPr lang="en-US" sz="3200" dirty="0"/>
          </a:p>
          <a:p>
            <a:pPr algn="ctr"/>
            <a:r>
              <a:rPr lang="en-US" sz="3200" dirty="0"/>
              <a:t>TEMPO DART 2026 - Iowa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C5EA0BB-E60B-3391-2DAB-7C1CD297C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0" y="190500"/>
            <a:ext cx="1398272" cy="15075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E15343-DC2F-C3C0-A99A-F20A92150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86" y="1866900"/>
            <a:ext cx="164502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21C746-BF71-5E6D-B28D-105B574E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9140"/>
            <a:ext cx="15201900" cy="1395421"/>
          </a:xfrm>
        </p:spPr>
        <p:txBody>
          <a:bodyPr/>
          <a:lstStyle/>
          <a:p>
            <a:r>
              <a:rPr lang="en-US" dirty="0"/>
              <a:t>WRF-CMAQ: </a:t>
            </a:r>
            <a:r>
              <a:rPr lang="en-US" i="1" dirty="0"/>
              <a:t>Spatially Gifted, Temporally Challenged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252DC9-CF97-DA89-1CC1-2EB3B3410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9761" y="1638300"/>
            <a:ext cx="14056039" cy="624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55EDE-2D24-3483-2561-3FEB7D29A1A1}"/>
              </a:ext>
            </a:extLst>
          </p:cNvPr>
          <p:cNvSpPr txBox="1"/>
          <p:nvPr/>
        </p:nvSpPr>
        <p:spPr>
          <a:xfrm>
            <a:off x="76200" y="7734300"/>
            <a:ext cx="18211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424242"/>
                </a:solidFill>
                <a:effectLst/>
              </a:rPr>
              <a:t>C2/C6: Delayed chemistry onset; wrong NOX-VOC regime; HCHO yields from CB06; M3Dry overestimates dry deposition (×4) (Hogrefe et al., 2023)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424242"/>
                </a:solidFill>
                <a:effectLst/>
              </a:rPr>
              <a:t>C3: Missing morning production + insufficient afternoon ventilation signal from weak HCHO gradients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424242"/>
                </a:solidFill>
                <a:effectLst/>
              </a:rPr>
              <a:t>Universal: Amplitude deficit</a:t>
            </a:r>
          </a:p>
        </p:txBody>
      </p:sp>
    </p:spTree>
    <p:extLst>
      <p:ext uri="{BB962C8B-B14F-4D97-AF65-F5344CB8AC3E}">
        <p14:creationId xmlns:p14="http://schemas.microsoft.com/office/powerpoint/2010/main" val="364954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EC979D-7920-C33F-9D4C-5B50D7EDD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81187"/>
            <a:ext cx="17602200" cy="7385051"/>
          </a:xfrm>
        </p:spPr>
        <p:txBody>
          <a:bodyPr/>
          <a:lstStyle/>
          <a:p>
            <a:r>
              <a:rPr lang="en-US" dirty="0"/>
              <a:t>TEMPO reveals six distinct daylight HCHO regimes across North America that develop naturally from the data without geographic constraints</a:t>
            </a:r>
          </a:p>
          <a:p>
            <a:endParaRPr lang="en-US" dirty="0"/>
          </a:p>
          <a:p>
            <a:r>
              <a:rPr lang="en-US" dirty="0"/>
              <a:t>WRF-CMAQ gets the spatial picture approximately right (within 10% for strong signals) but fundamentally misrepresents the timing and amplitude of hourly HCHO evolution. </a:t>
            </a:r>
          </a:p>
          <a:p>
            <a:pPr marL="457200" lvl="1" indent="0">
              <a:buNone/>
            </a:pPr>
            <a:r>
              <a:rPr lang="en-US" sz="4000" b="1" dirty="0"/>
              <a:t>☠</a:t>
            </a:r>
            <a:r>
              <a:rPr lang="en-US" dirty="0"/>
              <a:t>These deficiencies are completely hidden from LEO satellite observations</a:t>
            </a:r>
          </a:p>
          <a:p>
            <a:endParaRPr lang="en-US" dirty="0"/>
          </a:p>
          <a:p>
            <a:r>
              <a:rPr lang="en-US" dirty="0"/>
              <a:t>A universal daylight amplitude deficit across all surface types points to missing chemistry beyond regional emission errors</a:t>
            </a:r>
          </a:p>
          <a:p>
            <a:endParaRPr lang="en-US" dirty="0"/>
          </a:p>
          <a:p>
            <a:r>
              <a:rPr lang="en-US" dirty="0"/>
              <a:t>Our work shows a new template for exploiting geostationary observations to systematically diagnose and prioritize model development, but multi-model studies are needed to distinguish universal from model-specific failures.</a:t>
            </a:r>
          </a:p>
          <a:p>
            <a:pPr lvl="1"/>
            <a:r>
              <a:rPr lang="en-US" dirty="0"/>
              <a:t>This underestimation of daylight HCHO amplitude is not unique to our simulation, having been independently reported across multiple chemical transport models (Tao et al., 2025; Zhao et al., 2025).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30F0D7-2DE0-1E9D-4EF4-DE07E0DFE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3907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48639-0596-AE41-C9CF-B9B3F0DE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839787"/>
            <a:ext cx="15773400" cy="4278313"/>
          </a:xfrm>
        </p:spPr>
        <p:txBody>
          <a:bodyPr/>
          <a:lstStyle/>
          <a:p>
            <a:r>
              <a:rPr lang="en-US" dirty="0">
                <a:latin typeface="+mn-lt"/>
              </a:rPr>
              <a:t>Thanks for your attention! 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00796-7DDB-FCCC-51B6-CE8EC94AA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5295900"/>
            <a:ext cx="15773400" cy="47244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tx1"/>
                </a:solidFill>
                <a:latin typeface="+mn-lt"/>
              </a:rPr>
              <a:t>This project is funded by the TEMPO/ACX DART program.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</a:rPr>
              <a:t>Contact: </a:t>
            </a:r>
            <a:r>
              <a:rPr lang="en-US" dirty="0">
                <a:latin typeface="+mn-lt"/>
                <a:hlinkClick r:id="rId3"/>
              </a:rPr>
              <a:t>a.souri@nasa.gov</a:t>
            </a: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383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6B2A6-22FE-14ED-EC15-22E9F2C2F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3771900"/>
            <a:ext cx="8229600" cy="1989137"/>
          </a:xfrm>
        </p:spPr>
        <p:txBody>
          <a:bodyPr>
            <a:normAutofit/>
          </a:bodyPr>
          <a:lstStyle/>
          <a:p>
            <a:r>
              <a:rPr lang="en-US" sz="6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16694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78AD55-87C9-B207-0A75-3AC0BD110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35838"/>
            <a:ext cx="15773400" cy="738505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62F596-A3BD-8485-4215-689CB0393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AEROMMA AMFs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9C361E-8D94-8BF9-8FAC-5046CB8B4F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1"/>
          <a:stretch>
            <a:fillRect/>
          </a:stretch>
        </p:blipFill>
        <p:spPr bwMode="auto">
          <a:xfrm>
            <a:off x="8305800" y="2247900"/>
            <a:ext cx="9852702" cy="5673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D9620E-40B6-F752-9DFE-FF550BAF8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26"/>
          <a:stretch>
            <a:fillRect/>
          </a:stretch>
        </p:blipFill>
        <p:spPr bwMode="auto">
          <a:xfrm>
            <a:off x="0" y="2552700"/>
            <a:ext cx="8610028" cy="495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8449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6813BF-A598-40A6-F0B2-B92A045E2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Scatterplots for TEMPO vs. CMAQ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732BED-9479-399F-7AE2-0897E2754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1679242"/>
            <a:ext cx="13639800" cy="850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5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075872-824C-0745-C150-0D6BD24C4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AMFs don’t explain the clusters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69C5616-08E9-9D79-B0FF-15D4767BD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247900"/>
            <a:ext cx="9722907" cy="634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2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E0B8D7-AC88-CFCE-7B67-3CA0A125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CMAQ NO2 vs. Bias-corrected TROPOMI NO2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3341D5-CC75-012D-03AF-6E90356D1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467100"/>
            <a:ext cx="1800132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9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9680A-0FDA-2565-4873-89F660FD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DEE273-0781-DFBC-0E35-CE29D934D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81187"/>
            <a:ext cx="17830800" cy="7834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n-lt"/>
            </a:endParaRP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712171-53F3-A369-116A-6DB1F1D1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Short Answers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343DAC5-548B-5332-8D3D-79B60048E4B5}"/>
              </a:ext>
            </a:extLst>
          </p:cNvPr>
          <p:cNvSpPr txBox="1">
            <a:spLocks/>
          </p:cNvSpPr>
          <p:nvPr/>
        </p:nvSpPr>
        <p:spPr>
          <a:xfrm>
            <a:off x="292998" y="1881187"/>
            <a:ext cx="17830800" cy="7910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What distinct hourly patterns of HCHO VCDs does TEMPO reveal across North America during the 2024 growing season?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i="1" dirty="0"/>
              <a:t>Can a fine resolution regional model explain these patterns through the fundamental language of transport, emissions, chemistry, and dry/wet deposition?</a:t>
            </a:r>
          </a:p>
          <a:p>
            <a:pPr marL="0" indent="0">
              <a:buNone/>
            </a:pPr>
            <a:r>
              <a:rPr lang="en-US" i="1" dirty="0">
                <a:solidFill>
                  <a:srgbClr val="7030A0"/>
                </a:solidFill>
              </a:rPr>
              <a:t>Not really! </a:t>
            </a:r>
            <a:r>
              <a:rPr lang="en-US" dirty="0">
                <a:solidFill>
                  <a:srgbClr val="7030A0"/>
                </a:solidFill>
              </a:rPr>
              <a:t>WRF-CMAQ aligns well with TEMPO monthly-mean spatial patterns but fails to capture hourly HCHO evolution across most regimes except for C2.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So, what are the implications of the model being too flat?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i="1" dirty="0"/>
          </a:p>
          <a:p>
            <a:endParaRPr lang="en-US" dirty="0"/>
          </a:p>
          <a:p>
            <a:pPr marL="285750" indent="-285750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123C4-5A98-AC81-1944-D5C48490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497"/>
          <a:stretch>
            <a:fillRect/>
          </a:stretch>
        </p:blipFill>
        <p:spPr>
          <a:xfrm>
            <a:off x="40952" y="2857500"/>
            <a:ext cx="9373332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D76910-C328-3830-C970-4C37C858B4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65" t="46503" r="-1" b="516"/>
          <a:stretch>
            <a:fillRect/>
          </a:stretch>
        </p:blipFill>
        <p:spPr>
          <a:xfrm>
            <a:off x="9435378" y="2781300"/>
            <a:ext cx="8624022" cy="388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AA3D2-979A-FEE2-3F81-693335B3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65" t="92212" r="-1" b="516"/>
          <a:stretch>
            <a:fillRect/>
          </a:stretch>
        </p:blipFill>
        <p:spPr>
          <a:xfrm>
            <a:off x="838200" y="6134100"/>
            <a:ext cx="8624022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2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AE9C10-FE85-F3BB-299B-D491FAF5C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Data: </a:t>
            </a:r>
            <a:r>
              <a:rPr lang="en-US" i="1" dirty="0"/>
              <a:t>Bias-Corrected TEMPO V3 HCHO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75DE14-B8E3-D1BD-0448-C7B2F83DE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790700"/>
            <a:ext cx="8167450" cy="8167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00A9F-F17A-8F45-D1D5-BC618A174107}"/>
              </a:ext>
            </a:extLst>
          </p:cNvPr>
          <p:cNvSpPr txBox="1"/>
          <p:nvPr/>
        </p:nvSpPr>
        <p:spPr>
          <a:xfrm>
            <a:off x="152400" y="1943100"/>
            <a:ext cx="10058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TEMPO L2 HCHO V3, hourly, monthly-mean May-Sep 2024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Quality screening: QF=0, SZA&lt;70°, CF&lt;0.2, 7AM-5PM LST, ≥5 </a:t>
            </a:r>
            <a:r>
              <a:rPr lang="en-US" sz="3200" dirty="0" err="1"/>
              <a:t>obs</a:t>
            </a:r>
            <a:r>
              <a:rPr lang="en-US" sz="3200" dirty="0"/>
              <a:t>/month (&gt;15 samples per month per hour)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Regridded</a:t>
            </a:r>
            <a:r>
              <a:rPr lang="en-US" sz="3200" dirty="0"/>
              <a:t> to 8 km² domain, monthly averaged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AMFs recalculated with WRF-CMAQ profiles to have consistent a priori assumption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Bias-corrected against TROPOMI/FTIR network (Souri et al., 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Both TROPOMI and TEMPO errors are considered.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Two recent studies (</a:t>
            </a:r>
            <a:r>
              <a:rPr lang="da-DK" sz="3200" dirty="0"/>
              <a:t>Rawat et al. 2026 and Ortega et al. 2026) have shown little variations of TEMPO’s HCHO biases as function of time of the day.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Both studies found a good degree of correponsondance between TEMPO and FTIR/Pandora.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0869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3317D-67CE-8E8B-F6A7-2E644B1BC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6F56C4-835A-269C-685D-844BE538C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81187"/>
            <a:ext cx="10134600" cy="8296673"/>
          </a:xfrm>
        </p:spPr>
        <p:txBody>
          <a:bodyPr>
            <a:normAutofit/>
          </a:bodyPr>
          <a:lstStyle/>
          <a:p>
            <a:r>
              <a:rPr lang="en-US" dirty="0"/>
              <a:t>Monthly-averaged profiles, 24 km² smoothing, ≥7 </a:t>
            </a:r>
            <a:r>
              <a:rPr lang="en-US" dirty="0" err="1"/>
              <a:t>hrs</a:t>
            </a:r>
            <a:r>
              <a:rPr lang="en-US" dirty="0"/>
              <a:t>/pixel → 1.2M profiles out of 1.8M</a:t>
            </a:r>
          </a:p>
          <a:p>
            <a:r>
              <a:rPr lang="en-US" dirty="0"/>
              <a:t>20 shape/magnitude features extracted per profile:</a:t>
            </a:r>
          </a:p>
          <a:p>
            <a:pPr lvl="1"/>
            <a:r>
              <a:rPr lang="en-US" dirty="0"/>
              <a:t>Geometric: median, range, curvature, peaks/valleys locations</a:t>
            </a:r>
          </a:p>
          <a:p>
            <a:pPr lvl="1"/>
            <a:r>
              <a:rPr lang="en-US" dirty="0"/>
              <a:t>Statistical: monotonicity, linear/quadratic trends, flatness, oscillatory behavior</a:t>
            </a:r>
          </a:p>
          <a:p>
            <a:pPr lvl="1"/>
            <a:r>
              <a:rPr lang="en-US" dirty="0"/>
              <a:t>Noise proxy: standard deviation of residuals from interpolated profiles</a:t>
            </a:r>
          </a:p>
          <a:p>
            <a:r>
              <a:rPr lang="en-US" dirty="0"/>
              <a:t>Correlation matrix was deceiving, VIF showed high values for half of the features</a:t>
            </a:r>
          </a:p>
          <a:p>
            <a:r>
              <a:rPr lang="en-US" dirty="0"/>
              <a:t>PCA reduces multicollinearity → 10 PCs explaining &gt;90% variance</a:t>
            </a:r>
          </a:p>
          <a:p>
            <a:r>
              <a:rPr lang="en-US" dirty="0"/>
              <a:t>K-means clustering → 6 distinct regimes</a:t>
            </a:r>
          </a:p>
          <a:p>
            <a:r>
              <a:rPr lang="en-US" dirty="0"/>
              <a:t>The number of PCAs and clusters is determined through trial-error.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BA42AE-E8C7-8249-DFD4-68D5A670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Data: </a:t>
            </a:r>
            <a:r>
              <a:rPr lang="en-US" i="1" dirty="0"/>
              <a:t>Geographically-agnostic</a:t>
            </a:r>
            <a:r>
              <a:rPr lang="en-US" dirty="0"/>
              <a:t> </a:t>
            </a:r>
            <a:r>
              <a:rPr lang="en-US" i="1" dirty="0"/>
              <a:t>Classifier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FD911D-A92A-D621-2385-BEAEF1E8FA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 r="6713"/>
          <a:stretch>
            <a:fillRect/>
          </a:stretch>
        </p:blipFill>
        <p:spPr bwMode="auto">
          <a:xfrm>
            <a:off x="10210800" y="2324100"/>
            <a:ext cx="7953692" cy="7162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141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906F2A-B6D4-399D-51E9-9D63244F9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81187"/>
            <a:ext cx="7086600" cy="75295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WRFv4.5 Meteorology:</a:t>
            </a:r>
            <a:endParaRPr lang="en-US" dirty="0"/>
          </a:p>
          <a:p>
            <a:r>
              <a:rPr lang="en-US" dirty="0"/>
              <a:t>Initialized with 3-hourly NCAR NARR reanalysis</a:t>
            </a:r>
          </a:p>
          <a:p>
            <a:r>
              <a:rPr lang="en-US" dirty="0"/>
              <a:t>Above-PBL nudging for temperature, winds, and moisture</a:t>
            </a:r>
          </a:p>
          <a:p>
            <a:r>
              <a:rPr lang="en-US" dirty="0"/>
              <a:t>Soil moisture/temperature constrained by 6-hourly </a:t>
            </a:r>
            <a:r>
              <a:rPr lang="en-US" u="sng" dirty="0"/>
              <a:t>surface observations</a:t>
            </a:r>
          </a:p>
          <a:p>
            <a:r>
              <a:rPr lang="en-US" dirty="0"/>
              <a:t>Key schemes: Thompson microphysics, Tiedtke cumulus, RRTMG radiation, ACM2 PBL, </a:t>
            </a:r>
            <a:r>
              <a:rPr lang="en-US" dirty="0" err="1"/>
              <a:t>Pleim</a:t>
            </a:r>
            <a:r>
              <a:rPr lang="en-US" dirty="0"/>
              <a:t>-Xiu LSM</a:t>
            </a:r>
          </a:p>
          <a:p>
            <a:pPr marL="0" indent="0">
              <a:buNone/>
            </a:pPr>
            <a:r>
              <a:rPr lang="en-US" b="1" dirty="0"/>
              <a:t>CMAQv5.5 Chemistry:</a:t>
            </a:r>
            <a:endParaRPr lang="en-US" dirty="0"/>
          </a:p>
          <a:p>
            <a:r>
              <a:rPr lang="en-US" dirty="0"/>
              <a:t>Gas-phase: CB06r7 carbon-bond mechanism</a:t>
            </a:r>
          </a:p>
          <a:p>
            <a:r>
              <a:rPr lang="en-US" dirty="0"/>
              <a:t>Aerosols: AERO7 modal scheme</a:t>
            </a:r>
          </a:p>
          <a:p>
            <a:r>
              <a:rPr lang="en-US" dirty="0"/>
              <a:t>Boundary conditions: GEOS-CFv1 (3-hourly)</a:t>
            </a:r>
          </a:p>
          <a:p>
            <a:pPr marL="0" indent="0">
              <a:buNone/>
            </a:pPr>
            <a:r>
              <a:rPr lang="en-US" b="1" dirty="0"/>
              <a:t>Emissions:</a:t>
            </a:r>
            <a:endParaRPr lang="en-US" dirty="0"/>
          </a:p>
          <a:p>
            <a:r>
              <a:rPr lang="en-US" dirty="0"/>
              <a:t>Anthropogenic: </a:t>
            </a:r>
            <a:r>
              <a:rPr lang="en-US" u="sng" dirty="0"/>
              <a:t>NEI2022v2</a:t>
            </a:r>
            <a:r>
              <a:rPr lang="en-US" dirty="0"/>
              <a:t> (hourly)</a:t>
            </a:r>
          </a:p>
          <a:p>
            <a:r>
              <a:rPr lang="en-US" dirty="0"/>
              <a:t>Biogenic: BEISv4 (interactive)</a:t>
            </a:r>
          </a:p>
          <a:p>
            <a:r>
              <a:rPr lang="en-US" dirty="0"/>
              <a:t>Lightning NOX: Kang et al. (2019)</a:t>
            </a:r>
          </a:p>
          <a:p>
            <a:r>
              <a:rPr lang="en-US" dirty="0"/>
              <a:t>Biomass burning: FINNv1 (65% PBL, 35% free troposphere)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2900BE-D3BB-A922-5532-86EA32613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and Data: </a:t>
            </a:r>
            <a:r>
              <a:rPr lang="en-US" i="1" dirty="0"/>
              <a:t>WRF-CMAQ model (8x8 km</a:t>
            </a:r>
            <a:r>
              <a:rPr lang="en-US" i="1" baseline="30000" dirty="0"/>
              <a:t>2</a:t>
            </a:r>
            <a:r>
              <a:rPr lang="en-US" i="1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72BC2-DC71-DAD3-E3A9-1A18E64E00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/>
          <a:stretch>
            <a:fillRect/>
          </a:stretch>
        </p:blipFill>
        <p:spPr bwMode="auto">
          <a:xfrm>
            <a:off x="7315200" y="1943100"/>
            <a:ext cx="10773860" cy="563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FFF33A-7142-1F5F-D5BA-12AA53075295}"/>
              </a:ext>
            </a:extLst>
          </p:cNvPr>
          <p:cNvSpPr txBox="1"/>
          <p:nvPr/>
        </p:nvSpPr>
        <p:spPr>
          <a:xfrm>
            <a:off x="7772400" y="7810500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Hourly 1:1 correlation was found &gt; 0.9 for surface air temperature and RH and &gt; 0.6 for U and V wind components.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13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E32BDE-1A95-2532-0297-23D2DF81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09140"/>
            <a:ext cx="15735300" cy="1395421"/>
          </a:xfrm>
        </p:spPr>
        <p:txBody>
          <a:bodyPr/>
          <a:lstStyle/>
          <a:p>
            <a:r>
              <a:rPr lang="en-US" dirty="0"/>
              <a:t>Spatial and temporal variability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E1DC54-FC72-046D-0979-47CDA6299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6870"/>
          <a:stretch>
            <a:fillRect/>
          </a:stretch>
        </p:blipFill>
        <p:spPr>
          <a:xfrm>
            <a:off x="0" y="-38100"/>
            <a:ext cx="16728831" cy="2705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8ABDB-1258-C5B1-D052-5228D3C6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3497"/>
          <a:stretch>
            <a:fillRect/>
          </a:stretch>
        </p:blipFill>
        <p:spPr>
          <a:xfrm>
            <a:off x="0" y="3943928"/>
            <a:ext cx="9068683" cy="32710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C90F8-DDC0-7A08-AB53-EF4C9BB90F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65" t="92212" r="-1" b="516"/>
          <a:stretch>
            <a:fillRect/>
          </a:stretch>
        </p:blipFill>
        <p:spPr>
          <a:xfrm>
            <a:off x="838200" y="7144328"/>
            <a:ext cx="8230483" cy="513772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14970043-E44D-0EB2-7F02-51A0EF7DB3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741" b="680"/>
          <a:stretch>
            <a:fillRect/>
          </a:stretch>
        </p:blipFill>
        <p:spPr>
          <a:xfrm>
            <a:off x="-169985" y="2552700"/>
            <a:ext cx="16728831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85C1D-5157-896A-877E-E094C43B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75"/>
          <a:stretch>
            <a:fillRect/>
          </a:stretch>
        </p:blipFill>
        <p:spPr>
          <a:xfrm>
            <a:off x="9144000" y="3127396"/>
            <a:ext cx="9144883" cy="7170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2866CD-89CB-072E-FDEC-370CFFD9DB94}"/>
              </a:ext>
            </a:extLst>
          </p:cNvPr>
          <p:cNvSpPr txBox="1"/>
          <p:nvPr/>
        </p:nvSpPr>
        <p:spPr>
          <a:xfrm>
            <a:off x="1371600" y="3574596"/>
            <a:ext cx="941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ea typeface="Aptos" panose="020B0004020202020204" pitchFamily="34" charset="0"/>
              </a:rPr>
              <a:t>13.5% occurrence                     </a:t>
            </a:r>
            <a:r>
              <a:rPr lang="en-US" i="1" dirty="0"/>
              <a:t>6.9% occurrence                  11.0% occurrence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6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8E865-752D-45FD-F773-791D350F3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78D31B-DD05-FBEC-3B79-D99FA6C6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09140"/>
            <a:ext cx="15735300" cy="1395421"/>
          </a:xfrm>
        </p:spPr>
        <p:txBody>
          <a:bodyPr/>
          <a:lstStyle/>
          <a:p>
            <a:r>
              <a:rPr lang="en-US" dirty="0"/>
              <a:t>Spatial and temporal variability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29B922-086A-C56E-62DC-387BB56FD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2620" b="15155"/>
          <a:stretch>
            <a:fillRect/>
          </a:stretch>
        </p:blipFill>
        <p:spPr>
          <a:xfrm>
            <a:off x="0" y="-38100"/>
            <a:ext cx="16728831" cy="2648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09BCE2-21AF-8B29-E774-4845CD9C8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582" b="337"/>
          <a:stretch>
            <a:fillRect/>
          </a:stretch>
        </p:blipFill>
        <p:spPr>
          <a:xfrm>
            <a:off x="0" y="3924300"/>
            <a:ext cx="9068683" cy="373380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505D152-147F-25E4-BE76-D4065CC14E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741" b="680"/>
          <a:stretch>
            <a:fillRect/>
          </a:stretch>
        </p:blipFill>
        <p:spPr>
          <a:xfrm>
            <a:off x="-169985" y="2552700"/>
            <a:ext cx="16728831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F6028C-DAF2-1AF0-2503-36CC1104B4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8" y="3084992"/>
            <a:ext cx="9068681" cy="7202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8AB5D9-595E-6F02-63F9-2B69B51DECF9}"/>
              </a:ext>
            </a:extLst>
          </p:cNvPr>
          <p:cNvSpPr txBox="1"/>
          <p:nvPr/>
        </p:nvSpPr>
        <p:spPr>
          <a:xfrm>
            <a:off x="1371600" y="3478768"/>
            <a:ext cx="94194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ea typeface="Aptos" panose="020B0004020202020204" pitchFamily="34" charset="0"/>
              </a:rPr>
              <a:t>11.</a:t>
            </a:r>
            <a:r>
              <a:rPr lang="en-US" i="1" dirty="0">
                <a:ea typeface="Aptos" panose="020B0004020202020204" pitchFamily="34" charset="0"/>
              </a:rPr>
              <a:t>8</a:t>
            </a:r>
            <a:r>
              <a:rPr lang="en-US" sz="1800" i="1" dirty="0">
                <a:effectLst/>
                <a:ea typeface="Aptos" panose="020B0004020202020204" pitchFamily="34" charset="0"/>
              </a:rPr>
              <a:t>% occurrence                     </a:t>
            </a:r>
            <a:r>
              <a:rPr lang="en-US" i="1" dirty="0"/>
              <a:t>47.7% occurrence                  9.1% occurrence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9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1FFF-B109-CFC2-47BD-4B17E9088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5A5318-0CE4-9443-EA6E-7320564B9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81187"/>
            <a:ext cx="5486400" cy="8062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Box A (Southeast, C2):</a:t>
            </a:r>
            <a:endParaRPr lang="en-US" dirty="0"/>
          </a:p>
          <a:p>
            <a:r>
              <a:rPr lang="en-US" dirty="0"/>
              <a:t>HCHO: biogenic isoprene + anthropogenic VOCs</a:t>
            </a:r>
          </a:p>
          <a:p>
            <a:r>
              <a:rPr lang="en-US" dirty="0"/>
              <a:t>CMAQ: good spatial pattern but delayed morning buildup</a:t>
            </a:r>
          </a:p>
          <a:p>
            <a:pPr marL="0" indent="0">
              <a:buNone/>
            </a:pPr>
            <a:r>
              <a:rPr lang="en-US" b="1" dirty="0"/>
              <a:t>Boxes C/E (Southwest/Permian, C3/C6):</a:t>
            </a:r>
            <a:endParaRPr lang="en-US" dirty="0"/>
          </a:p>
          <a:p>
            <a:r>
              <a:rPr lang="en-US" dirty="0"/>
              <a:t>HCHO: urban VOCs + oil/gas</a:t>
            </a:r>
          </a:p>
          <a:p>
            <a:r>
              <a:rPr lang="en-US" dirty="0"/>
              <a:t>CMAQ: largest underestimation, worst at midday</a:t>
            </a:r>
          </a:p>
          <a:p>
            <a:r>
              <a:rPr lang="en-US" dirty="0"/>
              <a:t>Confirmed across multiple studies (Skipper et al., 2024; Hoque et al., 2024)</a:t>
            </a:r>
          </a:p>
          <a:p>
            <a:r>
              <a:rPr lang="en-US" dirty="0"/>
              <a:t>TEMPO reveals midday peak of bias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D67A98-AD4B-B2B1-FEA5-5831EA70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09140"/>
            <a:ext cx="15582900" cy="1395421"/>
          </a:xfrm>
        </p:spPr>
        <p:txBody>
          <a:bodyPr/>
          <a:lstStyle/>
          <a:p>
            <a:r>
              <a:rPr lang="en-US" dirty="0"/>
              <a:t>WRF-CMAQ vs. TEMPO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08F92-9467-F9FE-4E58-F9427C3B6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636" y="1714500"/>
            <a:ext cx="12726226" cy="6629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226FE-5031-D856-0243-6FBBD094FD00}"/>
              </a:ext>
            </a:extLst>
          </p:cNvPr>
          <p:cNvSpPr txBox="1"/>
          <p:nvPr/>
        </p:nvSpPr>
        <p:spPr>
          <a:xfrm>
            <a:off x="7543800" y="84963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May–September 2024 mean total HCHO columns from CMAQ simulations (left column), bias-corrected TEMPO observations (middle column), and their differences (CMAQ minus TEMPO, right column) at three times of day</a:t>
            </a:r>
          </a:p>
        </p:txBody>
      </p:sp>
    </p:spTree>
    <p:extLst>
      <p:ext uri="{BB962C8B-B14F-4D97-AF65-F5344CB8AC3E}">
        <p14:creationId xmlns:p14="http://schemas.microsoft.com/office/powerpoint/2010/main" val="106312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241B5B-E4F9-F025-782D-FB798450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of the diurnal cycle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00ECBA-F46F-F29D-6A5F-93FEFFF4E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08" t="13672" r="4541" b="12821"/>
          <a:stretch>
            <a:fillRect/>
          </a:stretch>
        </p:blipFill>
        <p:spPr bwMode="auto">
          <a:xfrm>
            <a:off x="1066800" y="1790700"/>
            <a:ext cx="15773400" cy="47957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9227AC-37E4-E6B5-5A03-9926CA034164}"/>
              </a:ext>
            </a:extLst>
          </p:cNvPr>
          <p:cNvSpPr txBox="1"/>
          <p:nvPr/>
        </p:nvSpPr>
        <p:spPr>
          <a:xfrm>
            <a:off x="381000" y="6846180"/>
            <a:ext cx="1767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TEMPO: large daylight amplitude (&gt;8×10¹⁵) over eastern US NOX/isoprene hotspots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CMAQ captures spatial pattern (R=0.54) but underestimates amplitude by 3.6×10¹⁵ universally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Universal deficit (ocean, mountains, deserts) points to a more fundamental issue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Likely causes: missing oxygenated VOCs, CB06r7 HCHO yield errors, boundary conditions, and insufficient OH daily variability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037000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65189</TotalTime>
  <Words>1007</Words>
  <Application>Microsoft Office PowerPoint</Application>
  <PresentationFormat>Custom</PresentationFormat>
  <Paragraphs>108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Wingdings</vt:lpstr>
      <vt:lpstr>Calibri</vt:lpstr>
      <vt:lpstr>Aptos</vt:lpstr>
      <vt:lpstr>Arial</vt:lpstr>
      <vt:lpstr>Custom Design</vt:lpstr>
      <vt:lpstr>Classification of Daylight HCHO Hourly Variability Across North America and Comparison Against WRF-CMAQ: Insights from TEMPO's First Growing Season in 2024</vt:lpstr>
      <vt:lpstr>Objectives and Short Answers</vt:lpstr>
      <vt:lpstr>Tools and Data: Bias-Corrected TEMPO V3 HCHO</vt:lpstr>
      <vt:lpstr>Tools and Data: Geographically-agnostic Classifier</vt:lpstr>
      <vt:lpstr>Tools and Data: WRF-CMAQ model (8x8 km2)</vt:lpstr>
      <vt:lpstr>Spatial and temporal variability</vt:lpstr>
      <vt:lpstr>Spatial and temporal variability</vt:lpstr>
      <vt:lpstr>WRF-CMAQ vs. TEMPO</vt:lpstr>
      <vt:lpstr>Amplitude of the diurnal cycle</vt:lpstr>
      <vt:lpstr>WRF-CMAQ: Spatially Gifted, Temporally Challenged</vt:lpstr>
      <vt:lpstr>Summary</vt:lpstr>
      <vt:lpstr>Thanks for your attention!  </vt:lpstr>
      <vt:lpstr>Backup slides</vt:lpstr>
      <vt:lpstr>AEROMMA AMFs</vt:lpstr>
      <vt:lpstr>Scatterplots for TEMPO vs. CMAQ</vt:lpstr>
      <vt:lpstr>AMFs don’t explain the clusters</vt:lpstr>
      <vt:lpstr>CMAQ NO2 vs. Bias-corrected TROPOMI NO2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dc:creator>Souri, Amir Hossein (GSFC-614.0)[MORGAN STATE UNIV.]</dc:creator>
  <cp:lastModifiedBy>Souri, Amir Hossein (GSFC-614.0)[MORGAN STATE UNIV.]</cp:lastModifiedBy>
  <cp:revision>464</cp:revision>
  <cp:lastPrinted>2024-04-01T18:16:20Z</cp:lastPrinted>
  <dcterms:created xsi:type="dcterms:W3CDTF">2006-08-16T00:00:00Z</dcterms:created>
  <dcterms:modified xsi:type="dcterms:W3CDTF">2026-06-15T13:45:47Z</dcterms:modified>
  <dc:identifier>DAF4U0ThXf8</dc:identifier>
</cp:coreProperties>
</file>