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1"/>
  </p:notesMasterIdLst>
  <p:sldIdLst>
    <p:sldId id="272" r:id="rId3"/>
    <p:sldId id="283" r:id="rId4"/>
    <p:sldId id="274" r:id="rId5"/>
    <p:sldId id="267" r:id="rId6"/>
    <p:sldId id="257" r:id="rId7"/>
    <p:sldId id="260" r:id="rId8"/>
    <p:sldId id="280" r:id="rId9"/>
    <p:sldId id="285" r:id="rId10"/>
    <p:sldId id="277" r:id="rId11"/>
    <p:sldId id="273" r:id="rId12"/>
    <p:sldId id="276" r:id="rId13"/>
    <p:sldId id="271" r:id="rId14"/>
    <p:sldId id="278" r:id="rId15"/>
    <p:sldId id="279" r:id="rId16"/>
    <p:sldId id="281" r:id="rId17"/>
    <p:sldId id="282" r:id="rId18"/>
    <p:sldId id="261" r:id="rId19"/>
    <p:sldId id="25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6F9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4"/>
    <p:restoredTop sz="92536"/>
  </p:normalViewPr>
  <p:slideViewPr>
    <p:cSldViewPr snapToGrid="0">
      <p:cViewPr varScale="1">
        <p:scale>
          <a:sx n="171" d="100"/>
          <a:sy n="171" d="100"/>
        </p:scale>
        <p:origin x="176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L-A interaction</a:t>
            </a:r>
          </a:p>
        </p:txBody>
      </p:sp>
    </p:spTree>
    <p:extLst>
      <p:ext uri="{BB962C8B-B14F-4D97-AF65-F5344CB8AC3E}">
        <p14:creationId xmlns:p14="http://schemas.microsoft.com/office/powerpoint/2010/main" val="57413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eeed87ee4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eeed87ee4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3c655654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3c655654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From a land-atmosphere interaction viewpoint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F42646D2-2D57-B38F-20AE-B9CCFBBE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eed12fc07f_0_0:notes">
            <a:extLst>
              <a:ext uri="{FF2B5EF4-FFF2-40B4-BE49-F238E27FC236}">
                <a16:creationId xmlns:a16="http://schemas.microsoft.com/office/drawing/2014/main" id="{9FF247CA-B71D-EE5B-7462-7E1E512A7F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eed12fc07f_0_0:notes">
            <a:extLst>
              <a:ext uri="{FF2B5EF4-FFF2-40B4-BE49-F238E27FC236}">
                <a16:creationId xmlns:a16="http://schemas.microsoft.com/office/drawing/2014/main" id="{32D2A4D4-6B12-34A2-B5C0-47B4901E7E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Models differ – e.g., CLM important for long-term predictability </a:t>
            </a:r>
            <a:endParaRPr lang="en-US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8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Eddy covariance for </a:t>
            </a:r>
            <a:r>
              <a:rPr lang="en-US" dirty="0" err="1"/>
              <a:t>atmos</a:t>
            </a:r>
            <a:r>
              <a:rPr lang="en-US" dirty="0"/>
              <a:t> N fluxes; or soil chamber for soil-atm exchanges</a:t>
            </a:r>
          </a:p>
          <a:p>
            <a:pPr marL="158750" indent="0">
              <a:buNone/>
            </a:pPr>
            <a:r>
              <a:rPr lang="en-US" dirty="0"/>
              <a:t>Mineralization vs. ammonization – depending on substrate C:N ratios</a:t>
            </a:r>
          </a:p>
          <a:p>
            <a:pPr marL="158750" indent="0">
              <a:buNone/>
            </a:pPr>
            <a:r>
              <a:rPr lang="en-US" dirty="0"/>
              <a:t>Nitrifiers need O2 </a:t>
            </a:r>
            <a:r>
              <a:rPr lang="en-US" dirty="0">
                <a:sym typeface="Wingdings" pitchFamily="2" charset="2"/>
              </a:rPr>
              <a:t> more into de-nitrification with can occur under O2-depleted regimes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9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Identify the regimes of soil moisture vs. soil fluxes</a:t>
            </a:r>
          </a:p>
        </p:txBody>
      </p:sp>
    </p:spTree>
    <p:extLst>
      <p:ext uri="{BB962C8B-B14F-4D97-AF65-F5344CB8AC3E}">
        <p14:creationId xmlns:p14="http://schemas.microsoft.com/office/powerpoint/2010/main" val="422511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885829f6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885829f6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e885829f6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e885829f6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Water limited vs. o2 limited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Larger SZA, NOx lifetime longer, NO2 larger; Or true NOx should be lower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May be delayed (so not matching no2 and SM from the same day)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No cloud cover filter </a:t>
            </a:r>
            <a:r>
              <a:rPr lang="en-US" sz="1100" dirty="0" err="1"/>
              <a:t>ecf</a:t>
            </a:r>
            <a:r>
              <a:rPr lang="en-US" sz="1100" dirty="0"/>
              <a:t> &lt; 0.1 yet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Identify response regimes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C7D59605-5D76-E3B6-1860-E4560448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aa698c796_0_1:notes">
            <a:extLst>
              <a:ext uri="{FF2B5EF4-FFF2-40B4-BE49-F238E27FC236}">
                <a16:creationId xmlns:a16="http://schemas.microsoft.com/office/drawing/2014/main" id="{051E8EF6-5322-8C7D-6033-7DDA8F4181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eaa698c796_0_1:notes">
            <a:extLst>
              <a:ext uri="{FF2B5EF4-FFF2-40B4-BE49-F238E27FC236}">
                <a16:creationId xmlns:a16="http://schemas.microsoft.com/office/drawing/2014/main" id="{5C120B47-F91D-B206-F1D0-1306C9C268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FF should not scale with soil moisture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op soil layer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05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670C8A52-F129-C811-1646-6C69B4FBB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aa698c796_0_1:notes">
            <a:extLst>
              <a:ext uri="{FF2B5EF4-FFF2-40B4-BE49-F238E27FC236}">
                <a16:creationId xmlns:a16="http://schemas.microsoft.com/office/drawing/2014/main" id="{CB076657-C42F-0010-A269-40FC0B327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eaa698c796_0_1:notes">
            <a:extLst>
              <a:ext uri="{FF2B5EF4-FFF2-40B4-BE49-F238E27FC236}">
                <a16:creationId xmlns:a16="http://schemas.microsoft.com/office/drawing/2014/main" id="{E629D188-AA6C-3240-4C04-1A801E9E29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FF should not scale with soil moisture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op soil layer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691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FF vs. ag may not have the same seasonality </a:t>
            </a:r>
          </a:p>
          <a:p>
            <a:pPr marL="158750" indent="0">
              <a:buNone/>
            </a:pPr>
            <a:r>
              <a:rPr lang="en-US" dirty="0"/>
              <a:t>April to June</a:t>
            </a:r>
          </a:p>
          <a:p>
            <a:pPr marL="158750" indent="0">
              <a:buNone/>
            </a:pPr>
            <a:r>
              <a:rPr lang="en-US" dirty="0" err="1"/>
              <a:t>CrIS</a:t>
            </a:r>
            <a:r>
              <a:rPr lang="en-US" dirty="0"/>
              <a:t> NH3</a:t>
            </a:r>
          </a:p>
        </p:txBody>
      </p:sp>
    </p:spTree>
    <p:extLst>
      <p:ext uri="{BB962C8B-B14F-4D97-AF65-F5344CB8AC3E}">
        <p14:creationId xmlns:p14="http://schemas.microsoft.com/office/powerpoint/2010/main" val="419148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11F-C175-7645-B812-3E4CF5B4D386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8CDE-C3E2-7D44-A156-53E826F654BB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2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0C19-740A-9A4A-8D04-8414D99FAB77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66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685E-8966-3A40-9BD9-D06A9613C721}" type="datetime1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1219-3995-464E-8A89-DCA88B014F69}" type="datetime1">
              <a:rPr lang="en-US" smtClean="0"/>
              <a:t>6/17/26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23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5926-C0FE-C547-9384-E120B65BFEEB}" type="datetime1">
              <a:rPr lang="en-US" smtClean="0"/>
              <a:t>6/17/26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A3B2-15D8-7742-857F-8F1770DC98B5}" type="datetime1">
              <a:rPr lang="en-US" smtClean="0"/>
              <a:t>6/17/26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6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8785-293E-D541-BCC1-B7CA7D11B90C}" type="datetime1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027CE-70BD-2F4E-8802-549FF8824FC0}" type="datetime1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E06CC-C7F9-794F-ADB7-AE3C38577A9D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CEE1-B835-5641-94F9-3388126CEEFC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6258-7B6A-A747-A685-90EBBC3A1CA1}" type="datetime1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3C757-FD86-924E-8D4D-F627B37A6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" name="Picture 6" descr="A close-up of a field of trees&#10;&#10;Description automatically generated">
            <a:extLst>
              <a:ext uri="{FF2B5EF4-FFF2-40B4-BE49-F238E27FC236}">
                <a16:creationId xmlns:a16="http://schemas.microsoft.com/office/drawing/2014/main" id="{2AC8ED60-4F4A-7196-692E-E2F734240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 b="9091"/>
          <a:stretch/>
        </p:blipFill>
        <p:spPr bwMode="auto">
          <a:xfrm>
            <a:off x="2642616" y="7"/>
            <a:ext cx="6501384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F9E43-572C-E0C0-7ADF-E84DE9D7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5" y="681797"/>
            <a:ext cx="4624995" cy="1252200"/>
          </a:xfrm>
          <a:solidFill>
            <a:schemeClr val="bg1">
              <a:alpha val="60000"/>
            </a:schemeClr>
          </a:solidFill>
        </p:spPr>
        <p:txBody>
          <a:bodyPr anchor="b">
            <a:normAutofit/>
          </a:bodyPr>
          <a:lstStyle/>
          <a:p>
            <a:pPr algn="l">
              <a:lnSpc>
                <a:spcPct val="114000"/>
              </a:lnSpc>
            </a:pP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Towards Quantifying NO</a:t>
            </a:r>
            <a:r>
              <a:rPr lang="en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 Fluxes from Agricultural Land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2" y="3410190"/>
            <a:ext cx="29832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AC884F-4BD5-993E-A01A-20BF811B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C63C757-FD86-924E-8D4D-F627B37A674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4AD96-4FC6-174D-5B1F-DB38A0F010A8}"/>
              </a:ext>
            </a:extLst>
          </p:cNvPr>
          <p:cNvSpPr txBox="1"/>
          <p:nvPr/>
        </p:nvSpPr>
        <p:spPr>
          <a:xfrm>
            <a:off x="441025" y="2922850"/>
            <a:ext cx="2766060" cy="461665"/>
          </a:xfrm>
          <a:prstGeom prst="rect">
            <a:avLst/>
          </a:prstGeom>
          <a:solidFill>
            <a:schemeClr val="bg1">
              <a:alpha val="65772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TEMPO DART meeting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Jun 18, 2026 @Iowa City</a:t>
            </a:r>
          </a:p>
        </p:txBody>
      </p:sp>
      <p:pic>
        <p:nvPicPr>
          <p:cNvPr id="16" name="Google Shape;58;p13">
            <a:extLst>
              <a:ext uri="{FF2B5EF4-FFF2-40B4-BE49-F238E27FC236}">
                <a16:creationId xmlns:a16="http://schemas.microsoft.com/office/drawing/2014/main" id="{EEDE131C-5247-F871-33AB-808A8B1A0D9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085" y="4335229"/>
            <a:ext cx="747452" cy="705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A547B447-5341-450E-822A-F233479D51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8485" y="3420456"/>
            <a:ext cx="5997660" cy="9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Dien Wu (CSU Atmos Sci)</a:t>
            </a:r>
            <a:endParaRPr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Co-Is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Stephen Ogle, </a:t>
            </a:r>
            <a:r>
              <a:rPr lang="en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Zhuangji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 (CSU Ecology), </a:t>
            </a:r>
            <a:r>
              <a:rPr lang="en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Anping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Chen (CSU Biology)</a:t>
            </a:r>
            <a:endParaRPr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Joshua Laughner &amp; Le Kuai (Caltech/JPL)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SzPts val="523"/>
            </a:pPr>
            <a:r>
              <a:rPr lang="en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#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" sz="1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80NSSC26K0139</a:t>
            </a:r>
            <a:endParaRPr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56;p13">
            <a:extLst>
              <a:ext uri="{FF2B5EF4-FFF2-40B4-BE49-F238E27FC236}">
                <a16:creationId xmlns:a16="http://schemas.microsoft.com/office/drawing/2014/main" id="{069894F3-E6F4-51C5-7113-B3E717D68FC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485" y="4433972"/>
            <a:ext cx="2743920" cy="683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99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0510E-0F45-22A1-798E-DC830F86B2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0745E5-2561-0A3D-E4F1-CECF23D4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4" t="5730" r="50000" b="40567"/>
          <a:stretch>
            <a:fillRect/>
          </a:stretch>
        </p:blipFill>
        <p:spPr>
          <a:xfrm>
            <a:off x="436187" y="742913"/>
            <a:ext cx="4351016" cy="3649205"/>
          </a:xfrm>
          <a:prstGeom prst="rect">
            <a:avLst/>
          </a:prstGeom>
        </p:spPr>
      </p:pic>
      <p:sp>
        <p:nvSpPr>
          <p:cNvPr id="18" name="Google Shape;81;p17">
            <a:extLst>
              <a:ext uri="{FF2B5EF4-FFF2-40B4-BE49-F238E27FC236}">
                <a16:creationId xmlns:a16="http://schemas.microsoft.com/office/drawing/2014/main" id="{F8ADDF1B-5910-6D67-643C-B69BECBD5CAD}"/>
              </a:ext>
            </a:extLst>
          </p:cNvPr>
          <p:cNvSpPr txBox="1">
            <a:spLocks/>
          </p:cNvSpPr>
          <p:nvPr/>
        </p:nvSpPr>
        <p:spPr>
          <a:xfrm>
            <a:off x="311701" y="210012"/>
            <a:ext cx="8304475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TEMPO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Overpass </a:t>
            </a:r>
            <a:r>
              <a:rPr lang="en-US" sz="2000" b="1" dirty="0">
                <a:solidFill>
                  <a:schemeClr val="bg1"/>
                </a:solidFill>
              </a:rPr>
              <a:t>Date </a:t>
            </a:r>
            <a:r>
              <a:rPr lang="en-US" sz="2000" dirty="0">
                <a:solidFill>
                  <a:schemeClr val="bg1"/>
                </a:solidFill>
              </a:rPr>
              <a:t>Selection – Co-emitted tracers + Canopy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D8BC2-74B8-65DD-371C-CBBADF250CF3}"/>
              </a:ext>
            </a:extLst>
          </p:cNvPr>
          <p:cNvSpPr txBox="1"/>
          <p:nvPr/>
        </p:nvSpPr>
        <p:spPr>
          <a:xfrm>
            <a:off x="826648" y="1013649"/>
            <a:ext cx="1935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>
                <a:solidFill>
                  <a:schemeClr val="accent4">
                    <a:lumMod val="75000"/>
                  </a:schemeClr>
                </a:solidFill>
              </a:rPr>
              <a:t>TROPOMI CO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 combustion signals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73B11C-6131-4D85-B5D3-7AE89A87CAE8}"/>
              </a:ext>
            </a:extLst>
          </p:cNvPr>
          <p:cNvGrpSpPr/>
          <p:nvPr/>
        </p:nvGrpSpPr>
        <p:grpSpPr>
          <a:xfrm>
            <a:off x="4854497" y="1186049"/>
            <a:ext cx="4166661" cy="3629418"/>
            <a:chOff x="4854497" y="1302950"/>
            <a:chExt cx="4166661" cy="3629418"/>
          </a:xfrm>
        </p:grpSpPr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4172F26D-FDA7-65E2-9CDF-BD8736A1F03B}"/>
                </a:ext>
              </a:extLst>
            </p:cNvPr>
            <p:cNvSpPr/>
            <p:nvPr/>
          </p:nvSpPr>
          <p:spPr>
            <a:xfrm>
              <a:off x="6886770" y="2353239"/>
              <a:ext cx="189439" cy="1338146"/>
            </a:xfrm>
            <a:prstGeom prst="upArrow">
              <a:avLst/>
            </a:prstGeom>
            <a:solidFill>
              <a:srgbClr val="6F9A5C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BC8A37-543A-15F8-B775-E28FB0ACD6CE}"/>
                </a:ext>
              </a:extLst>
            </p:cNvPr>
            <p:cNvSpPr txBox="1"/>
            <p:nvPr/>
          </p:nvSpPr>
          <p:spPr>
            <a:xfrm>
              <a:off x="4854497" y="2756265"/>
              <a:ext cx="4166661" cy="80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>
                <a:lnSpc>
                  <a:spcPct val="114000"/>
                </a:lnSpc>
                <a:buClr>
                  <a:srgbClr val="38761D"/>
                </a:buClr>
              </a:pPr>
              <a:r>
                <a:rPr lang="en-US" dirty="0">
                  <a:solidFill>
                    <a:srgbClr val="6F9A5C"/>
                  </a:solidFill>
                  <a:sym typeface="Wingdings" pitchFamily="2" charset="2"/>
                </a:rPr>
                <a:t>Seasonality in </a:t>
              </a:r>
            </a:p>
            <a:p>
              <a:pPr marL="114300">
                <a:lnSpc>
                  <a:spcPct val="114000"/>
                </a:lnSpc>
                <a:buClr>
                  <a:srgbClr val="38761D"/>
                </a:buClr>
              </a:pPr>
              <a:r>
                <a:rPr lang="en-US" b="1" u="sng" dirty="0">
                  <a:solidFill>
                    <a:srgbClr val="6F9A5C"/>
                  </a:solidFill>
                  <a:sym typeface="Wingdings" pitchFamily="2" charset="2"/>
                </a:rPr>
                <a:t> </a:t>
              </a:r>
              <a:r>
                <a:rPr lang="en-US" b="1" u="sng" dirty="0">
                  <a:solidFill>
                    <a:srgbClr val="6F9A5C"/>
                  </a:solidFill>
                </a:rPr>
                <a:t>vegetation water content (</a:t>
              </a:r>
              <a:r>
                <a:rPr lang="en-US" b="1" dirty="0">
                  <a:solidFill>
                    <a:srgbClr val="6F9A5C"/>
                  </a:solidFill>
                </a:rPr>
                <a:t>s</a:t>
              </a:r>
              <a:r>
                <a:rPr lang="en-US" dirty="0">
                  <a:solidFill>
                    <a:srgbClr val="6F9A5C"/>
                  </a:solidFill>
                </a:rPr>
                <a:t>oil moisture bias</a:t>
              </a:r>
              <a:r>
                <a:rPr lang="en-US" b="1" u="sng" dirty="0">
                  <a:solidFill>
                    <a:srgbClr val="6F9A5C"/>
                  </a:solidFill>
                </a:rPr>
                <a:t>)</a:t>
              </a:r>
            </a:p>
            <a:p>
              <a:pPr marL="114300">
                <a:lnSpc>
                  <a:spcPct val="114000"/>
                </a:lnSpc>
                <a:buClr>
                  <a:srgbClr val="38761D"/>
                </a:buClr>
              </a:pPr>
              <a:r>
                <a:rPr lang="en-US" dirty="0">
                  <a:solidFill>
                    <a:srgbClr val="6F9A5C"/>
                  </a:solidFill>
                </a:rPr>
                <a:t>leaf area index (canopy interception)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0AF53E6-75BB-3AE3-144B-09304D86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6153" y="3829615"/>
              <a:ext cx="1268452" cy="110275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D7342B-9C23-8AB9-0D1C-18C89860D4B0}"/>
                </a:ext>
              </a:extLst>
            </p:cNvPr>
            <p:cNvGrpSpPr/>
            <p:nvPr/>
          </p:nvGrpSpPr>
          <p:grpSpPr>
            <a:xfrm>
              <a:off x="6362348" y="1302950"/>
              <a:ext cx="1336061" cy="808261"/>
              <a:chOff x="5131641" y="1243999"/>
              <a:chExt cx="1336061" cy="80826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0FB915E-829F-E6FA-09D6-ABF1D72DB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3265" y="1387308"/>
                <a:ext cx="864437" cy="664952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7C44D82-D186-6A23-E30A-352C50197F76}"/>
                  </a:ext>
                </a:extLst>
              </p:cNvPr>
              <p:cNvSpPr/>
              <p:nvPr/>
            </p:nvSpPr>
            <p:spPr>
              <a:xfrm>
                <a:off x="5131641" y="1243999"/>
                <a:ext cx="864129" cy="4757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7E79"/>
                    </a:solidFill>
                  </a:rPr>
                  <a:t>TEMPO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63B8D2-719E-2EF6-CF80-0BCF26CA3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2" t="85865" r="51013" b="9490"/>
          <a:stretch>
            <a:fillRect/>
          </a:stretch>
        </p:blipFill>
        <p:spPr>
          <a:xfrm>
            <a:off x="443682" y="4347148"/>
            <a:ext cx="4285715" cy="31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B8381-19BA-0294-BD3C-0688CEC9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22" t="91348" r="22667"/>
          <a:stretch>
            <a:fillRect/>
          </a:stretch>
        </p:blipFill>
        <p:spPr>
          <a:xfrm>
            <a:off x="244246" y="4515173"/>
            <a:ext cx="5142614" cy="6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C6E9B-67B8-B44C-5346-B8241218BD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6E5D05-CD52-1D67-39BD-7E51602522C0}"/>
              </a:ext>
            </a:extLst>
          </p:cNvPr>
          <p:cNvGrpSpPr/>
          <p:nvPr/>
        </p:nvGrpSpPr>
        <p:grpSpPr>
          <a:xfrm>
            <a:off x="6294784" y="1285557"/>
            <a:ext cx="2572168" cy="3075923"/>
            <a:chOff x="6518023" y="1646054"/>
            <a:chExt cx="2401036" cy="2903847"/>
          </a:xfrm>
        </p:grpSpPr>
        <p:pic>
          <p:nvPicPr>
            <p:cNvPr id="6" name="Google Shape;168;p24" title="Fig2_map_NOx_LosAngeles_yr_MAM-1.png">
              <a:extLst>
                <a:ext uri="{FF2B5EF4-FFF2-40B4-BE49-F238E27FC236}">
                  <a16:creationId xmlns:a16="http://schemas.microsoft.com/office/drawing/2014/main" id="{5CBD06F3-9C33-BD19-D863-B447CC0AC53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3993" t="13272" r="62012" b="12085"/>
            <a:stretch>
              <a:fillRect/>
            </a:stretch>
          </p:blipFill>
          <p:spPr>
            <a:xfrm>
              <a:off x="6518023" y="1760220"/>
              <a:ext cx="2401036" cy="2789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73;p24">
              <a:extLst>
                <a:ext uri="{FF2B5EF4-FFF2-40B4-BE49-F238E27FC236}">
                  <a16:creationId xmlns:a16="http://schemas.microsoft.com/office/drawing/2014/main" id="{2275CA3D-0227-5D9C-4CB4-04D65C9EC6B8}"/>
                </a:ext>
              </a:extLst>
            </p:cNvPr>
            <p:cNvSpPr txBox="1"/>
            <p:nvPr/>
          </p:nvSpPr>
          <p:spPr>
            <a:xfrm>
              <a:off x="7965339" y="1646054"/>
              <a:ext cx="953720" cy="326370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674E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Weekdays</a:t>
              </a:r>
              <a:endParaRPr sz="1200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174;p24">
              <a:extLst>
                <a:ext uri="{FF2B5EF4-FFF2-40B4-BE49-F238E27FC236}">
                  <a16:creationId xmlns:a16="http://schemas.microsoft.com/office/drawing/2014/main" id="{8E12E2A8-A78F-0677-81D4-2314573F83AA}"/>
                </a:ext>
              </a:extLst>
            </p:cNvPr>
            <p:cNvSpPr txBox="1"/>
            <p:nvPr/>
          </p:nvSpPr>
          <p:spPr>
            <a:xfrm>
              <a:off x="7965339" y="2993083"/>
              <a:ext cx="953720" cy="32395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674E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Weekends</a:t>
              </a:r>
              <a:endParaRPr sz="1200" dirty="0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E9C752-40A1-8BBD-AFAB-AD021D88866B}"/>
              </a:ext>
            </a:extLst>
          </p:cNvPr>
          <p:cNvSpPr txBox="1"/>
          <p:nvPr/>
        </p:nvSpPr>
        <p:spPr>
          <a:xfrm>
            <a:off x="6600097" y="921718"/>
            <a:ext cx="2259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Spatially resolved estimates over “short pulses”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1E45A6-4ACF-706D-479B-620561029313}"/>
              </a:ext>
            </a:extLst>
          </p:cNvPr>
          <p:cNvGrpSpPr/>
          <p:nvPr/>
        </p:nvGrpSpPr>
        <p:grpSpPr>
          <a:xfrm>
            <a:off x="69325" y="1217780"/>
            <a:ext cx="5924882" cy="2817602"/>
            <a:chOff x="122842" y="1591429"/>
            <a:chExt cx="5924882" cy="28176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B37DFD-E1AE-7E61-F620-61B6FD57AD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2842" y="1837418"/>
              <a:ext cx="5924882" cy="2571613"/>
              <a:chOff x="419191" y="1673083"/>
              <a:chExt cx="6892712" cy="2991686"/>
            </a:xfrm>
          </p:grpSpPr>
          <p:pic>
            <p:nvPicPr>
              <p:cNvPr id="13" name="Google Shape;184;p25">
                <a:extLst>
                  <a:ext uri="{FF2B5EF4-FFF2-40B4-BE49-F238E27FC236}">
                    <a16:creationId xmlns:a16="http://schemas.microsoft.com/office/drawing/2014/main" id="{FD7429C6-5DD8-67DF-95F1-2025D9A5E9C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6820" t="9301" b="16043"/>
              <a:stretch/>
            </p:blipFill>
            <p:spPr>
              <a:xfrm>
                <a:off x="419191" y="1673083"/>
                <a:ext cx="6892712" cy="29916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Google Shape;185;p25">
                <a:extLst>
                  <a:ext uri="{FF2B5EF4-FFF2-40B4-BE49-F238E27FC236}">
                    <a16:creationId xmlns:a16="http://schemas.microsoft.com/office/drawing/2014/main" id="{8D729EBE-FEE8-A0C6-8396-3C1F52E3CC37}"/>
                  </a:ext>
                </a:extLst>
              </p:cNvPr>
              <p:cNvSpPr txBox="1"/>
              <p:nvPr/>
            </p:nvSpPr>
            <p:spPr>
              <a:xfrm>
                <a:off x="3016933" y="3720481"/>
                <a:ext cx="2456407" cy="465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7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Posterior on Weekends</a:t>
                </a:r>
                <a:endParaRPr dirty="0">
                  <a:solidFill>
                    <a:srgbClr val="FF7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86;p25">
                <a:extLst>
                  <a:ext uri="{FF2B5EF4-FFF2-40B4-BE49-F238E27FC236}">
                    <a16:creationId xmlns:a16="http://schemas.microsoft.com/office/drawing/2014/main" id="{0A50F00A-82C5-D5A4-A2C3-2CACA4435E18}"/>
                  </a:ext>
                </a:extLst>
              </p:cNvPr>
              <p:cNvSpPr txBox="1"/>
              <p:nvPr/>
            </p:nvSpPr>
            <p:spPr>
              <a:xfrm>
                <a:off x="2820400" y="2092375"/>
                <a:ext cx="2573207" cy="4653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rgbClr val="FF7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Posterior on Weekdays</a:t>
                </a:r>
                <a:endParaRPr dirty="0">
                  <a:solidFill>
                    <a:srgbClr val="FF7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87;p25">
                <a:extLst>
                  <a:ext uri="{FF2B5EF4-FFF2-40B4-BE49-F238E27FC236}">
                    <a16:creationId xmlns:a16="http://schemas.microsoft.com/office/drawing/2014/main" id="{A554D06D-9D03-59AB-1A23-DBE4238335DF}"/>
                  </a:ext>
                </a:extLst>
              </p:cNvPr>
              <p:cNvSpPr/>
              <p:nvPr/>
            </p:nvSpPr>
            <p:spPr>
              <a:xfrm rot="21173720">
                <a:off x="3403831" y="3055485"/>
                <a:ext cx="1311216" cy="683282"/>
              </a:xfrm>
              <a:prstGeom prst="ellipse">
                <a:avLst/>
              </a:prstGeom>
              <a:noFill/>
              <a:ln w="35650" cap="flat" cmpd="sng">
                <a:solidFill>
                  <a:srgbClr val="FF7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14000" tIns="114000" rIns="114000" bIns="11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45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88;p25">
                <a:extLst>
                  <a:ext uri="{FF2B5EF4-FFF2-40B4-BE49-F238E27FC236}">
                    <a16:creationId xmlns:a16="http://schemas.microsoft.com/office/drawing/2014/main" id="{8C6A0188-FF56-3F26-AA12-19D946817FD5}"/>
                  </a:ext>
                </a:extLst>
              </p:cNvPr>
              <p:cNvSpPr txBox="1"/>
              <p:nvPr/>
            </p:nvSpPr>
            <p:spPr>
              <a:xfrm>
                <a:off x="1325142" y="3853575"/>
                <a:ext cx="1771524" cy="3387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4050" tIns="104050" rIns="104050" bIns="1040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Traffic Counts</a:t>
                </a:r>
                <a:endParaRPr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7F1020-DE74-A166-CDC9-277DAB9E0625}"/>
                </a:ext>
              </a:extLst>
            </p:cNvPr>
            <p:cNvSpPr txBox="1"/>
            <p:nvPr/>
          </p:nvSpPr>
          <p:spPr>
            <a:xfrm>
              <a:off x="453628" y="1591429"/>
              <a:ext cx="40657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sz="1200" dirty="0">
                  <a:solidFill>
                    <a:srgbClr val="FF7E7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Spatially integrated, multi-year estimates</a:t>
              </a:r>
              <a:endParaRPr lang="en-US" sz="12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35;p22">
            <a:extLst>
              <a:ext uri="{FF2B5EF4-FFF2-40B4-BE49-F238E27FC236}">
                <a16:creationId xmlns:a16="http://schemas.microsoft.com/office/drawing/2014/main" id="{E20EB36F-B4F7-5C4D-3280-0C189155754F}"/>
              </a:ext>
            </a:extLst>
          </p:cNvPr>
          <p:cNvSpPr txBox="1"/>
          <p:nvPr/>
        </p:nvSpPr>
        <p:spPr>
          <a:xfrm>
            <a:off x="4305142" y="4726349"/>
            <a:ext cx="4452600" cy="3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[Hunt et al., 2007; Miyazaki et al., 2012; Wu et al., 2023; in prep]</a:t>
            </a:r>
            <a:endParaRPr sz="1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81;p17">
                <a:extLst>
                  <a:ext uri="{FF2B5EF4-FFF2-40B4-BE49-F238E27FC236}">
                    <a16:creationId xmlns:a16="http://schemas.microsoft.com/office/drawing/2014/main" id="{5E827E4B-5AED-7AC9-9040-109F0E6453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701" y="210012"/>
                <a:ext cx="8074016" cy="4731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114300">
                  <a:lnSpc>
                    <a:spcPct val="114000"/>
                  </a:lnSpc>
                  <a:buClr>
                    <a:srgbClr val="741B47"/>
                  </a:buClr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STILT-NOx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TROPOMI NO2 + LETKF Captures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urban NOx</a:t>
                </a:r>
                <a:endParaRPr lang="e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Google Shape;81;p17">
                <a:extLst>
                  <a:ext uri="{FF2B5EF4-FFF2-40B4-BE49-F238E27FC236}">
                    <a16:creationId xmlns:a16="http://schemas.microsoft.com/office/drawing/2014/main" id="{5E827E4B-5AED-7AC9-9040-109F0E645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1" y="210012"/>
                <a:ext cx="8074016" cy="473100"/>
              </a:xfrm>
              <a:prstGeom prst="rect">
                <a:avLst/>
              </a:prstGeom>
              <a:blipFill>
                <a:blip r:embed="rId4"/>
                <a:stretch>
                  <a:fillRect b="-2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35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7524D5-DCE3-CC39-1008-A8A421D83102}"/>
              </a:ext>
            </a:extLst>
          </p:cNvPr>
          <p:cNvGrpSpPr/>
          <p:nvPr/>
        </p:nvGrpSpPr>
        <p:grpSpPr>
          <a:xfrm>
            <a:off x="5417269" y="32022"/>
            <a:ext cx="3439736" cy="2743589"/>
            <a:chOff x="4626317" y="1140846"/>
            <a:chExt cx="4354647" cy="3497135"/>
          </a:xfrm>
        </p:grpSpPr>
        <p:pic>
          <p:nvPicPr>
            <p:cNvPr id="6" name="Google Shape;86;p17">
              <a:extLst>
                <a:ext uri="{FF2B5EF4-FFF2-40B4-BE49-F238E27FC236}">
                  <a16:creationId xmlns:a16="http://schemas.microsoft.com/office/drawing/2014/main" id="{C35830A4-8898-3C14-03D1-80BCB0BD6D7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20475" y="1398656"/>
              <a:ext cx="4260489" cy="274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3EE68B-CDA8-9307-0C39-9E000D8E25E8}"/>
                </a:ext>
              </a:extLst>
            </p:cNvPr>
            <p:cNvSpPr txBox="1"/>
            <p:nvPr/>
          </p:nvSpPr>
          <p:spPr>
            <a:xfrm>
              <a:off x="6381934" y="1170896"/>
              <a:ext cx="13101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🌾 </a:t>
              </a:r>
              <a:r>
                <a:rPr lang="en-US" sz="1100" dirty="0">
                  <a:solidFill>
                    <a:srgbClr val="008F00"/>
                  </a:solidFill>
                  <a:latin typeface="Aptos" panose="020B0004020202020204" pitchFamily="34" charset="0"/>
                </a:rPr>
                <a:t>Plant growth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00D2CC-E7F2-27EF-6751-996D56365AC4}"/>
                </a:ext>
              </a:extLst>
            </p:cNvPr>
            <p:cNvSpPr txBox="1"/>
            <p:nvPr/>
          </p:nvSpPr>
          <p:spPr>
            <a:xfrm>
              <a:off x="5894693" y="4049516"/>
              <a:ext cx="2995550" cy="588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4">
                      <a:lumMod val="50000"/>
                    </a:schemeClr>
                  </a:solidFill>
                  <a:latin typeface="Aptos" panose="020B0004020202020204" pitchFamily="34" charset="0"/>
                </a:rPr>
                <a:t>Organic matter formation and decomposition; Nitrification and denitrification; NH3 volatilization; Methanogenesis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509763-1A55-E7BE-0318-E7C145D132D0}"/>
                </a:ext>
              </a:extLst>
            </p:cNvPr>
            <p:cNvSpPr txBox="1"/>
            <p:nvPr/>
          </p:nvSpPr>
          <p:spPr>
            <a:xfrm>
              <a:off x="4626317" y="3849519"/>
              <a:ext cx="1268376" cy="647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💧</a:t>
              </a:r>
              <a:r>
                <a:rPr lang="en-US" sz="900" dirty="0">
                  <a:solidFill>
                    <a:schemeClr val="accent1">
                      <a:lumMod val="75000"/>
                    </a:schemeClr>
                  </a:solidFill>
                  <a:latin typeface="Aptos" panose="020B0004020202020204" pitchFamily="34" charset="0"/>
                </a:rPr>
                <a:t>Soil water and temp flows between layers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2831A-35E6-812F-C269-802A1C122465}"/>
                </a:ext>
              </a:extLst>
            </p:cNvPr>
            <p:cNvSpPr txBox="1"/>
            <p:nvPr/>
          </p:nvSpPr>
          <p:spPr>
            <a:xfrm>
              <a:off x="7883127" y="1140846"/>
              <a:ext cx="109783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</a:rPr>
                <a:t>💨 Trace gas fluxes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349F7-2B0A-EBDF-68FC-45926F259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37509"/>
            <a:ext cx="4670434" cy="3596463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Ogle &amp; Wang: Extended period of </a:t>
            </a:r>
            <a:r>
              <a:rPr lang="en-US" sz="1400" b="1" dirty="0" err="1">
                <a:solidFill>
                  <a:schemeClr val="tx1"/>
                </a:solidFill>
              </a:rPr>
              <a:t>DayCent</a:t>
            </a:r>
            <a:r>
              <a:rPr lang="en-US" sz="1400" dirty="0">
                <a:solidFill>
                  <a:schemeClr val="tx1"/>
                </a:solidFill>
              </a:rPr>
              <a:t> model calibration to adjust crop production 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1400" dirty="0">
                <a:solidFill>
                  <a:schemeClr val="tx1"/>
                </a:solidFill>
              </a:rPr>
              <a:t>bottom-up simulations beyond 2020 (Aug 2026)</a:t>
            </a:r>
          </a:p>
          <a:p>
            <a:r>
              <a:rPr lang="en-US" sz="1400" dirty="0">
                <a:solidFill>
                  <a:schemeClr val="tx1"/>
                </a:solidFill>
              </a:rPr>
              <a:t>Chen: C flux pulses to soil moisture using SMAP</a:t>
            </a:r>
          </a:p>
          <a:p>
            <a:pPr marL="11430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Next steps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* More thorough data quality filter, e.g., check </a:t>
            </a:r>
            <a:r>
              <a:rPr lang="en-US" sz="1400" dirty="0" err="1">
                <a:solidFill>
                  <a:schemeClr val="tx1"/>
                </a:solidFill>
              </a:rPr>
              <a:t>ecf</a:t>
            </a:r>
            <a:r>
              <a:rPr lang="en-US" sz="1400" dirty="0">
                <a:solidFill>
                  <a:schemeClr val="tx1"/>
                </a:solidFill>
              </a:rPr>
              <a:t> &lt; 0.1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* Develop an algorithm to convert </a:t>
            </a:r>
            <a:r>
              <a:rPr lang="en-US" sz="1400" dirty="0" err="1">
                <a:solidFill>
                  <a:schemeClr val="tx1"/>
                </a:solidFill>
              </a:rPr>
              <a:t>tropo</a:t>
            </a:r>
            <a:r>
              <a:rPr lang="en-US" sz="1400" dirty="0">
                <a:solidFill>
                  <a:schemeClr val="tx1"/>
                </a:solidFill>
              </a:rPr>
              <a:t> NO2 to soil NOx flux in a more efficient way (excluding SMAP)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* Add hourly varying TEMPO data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* Examine impacts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altLang="zh-CN" sz="1400" dirty="0">
                <a:solidFill>
                  <a:schemeClr val="tx1"/>
                </a:solidFill>
              </a:rPr>
              <a:t>from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precip</a:t>
            </a:r>
            <a:r>
              <a:rPr lang="en-US" sz="1400" dirty="0">
                <a:solidFill>
                  <a:schemeClr val="tx1"/>
                </a:solidFill>
              </a:rPr>
              <a:t> or irrigation frequency 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* </a:t>
            </a:r>
            <a:r>
              <a:rPr lang="en-US" sz="1400" dirty="0">
                <a:solidFill>
                  <a:schemeClr val="dk1"/>
                </a:solidFill>
              </a:rPr>
              <a:t>Flux Validation of TEMPO pixels against </a:t>
            </a:r>
            <a:r>
              <a:rPr lang="en-US" sz="1400" dirty="0" err="1">
                <a:solidFill>
                  <a:schemeClr val="dk1"/>
                </a:solidFill>
              </a:rPr>
              <a:t>FarmFlux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475E8-36BC-04DA-05E5-CBB8B94F29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13" name="Google Shape;81;p17">
            <a:extLst>
              <a:ext uri="{FF2B5EF4-FFF2-40B4-BE49-F238E27FC236}">
                <a16:creationId xmlns:a16="http://schemas.microsoft.com/office/drawing/2014/main" id="{AA7F912F-81EA-78E0-4C9C-EE241E12E192}"/>
              </a:ext>
            </a:extLst>
          </p:cNvPr>
          <p:cNvSpPr txBox="1">
            <a:spLocks/>
          </p:cNvSpPr>
          <p:nvPr/>
        </p:nvSpPr>
        <p:spPr>
          <a:xfrm>
            <a:off x="311702" y="210012"/>
            <a:ext cx="4104181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Work in Progress</a:t>
            </a:r>
            <a:endParaRPr lang="en" sz="2000" dirty="0">
              <a:solidFill>
                <a:schemeClr val="bg1"/>
              </a:solidFill>
            </a:endParaRPr>
          </a:p>
        </p:txBody>
      </p:sp>
      <p:pic>
        <p:nvPicPr>
          <p:cNvPr id="14" name="Google Shape;58;p13">
            <a:extLst>
              <a:ext uri="{FF2B5EF4-FFF2-40B4-BE49-F238E27FC236}">
                <a16:creationId xmlns:a16="http://schemas.microsoft.com/office/drawing/2014/main" id="{15C887B1-6B32-D6BB-4E9B-27262A68CC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682" y="131631"/>
            <a:ext cx="747452" cy="70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6;p13">
            <a:extLst>
              <a:ext uri="{FF2B5EF4-FFF2-40B4-BE49-F238E27FC236}">
                <a16:creationId xmlns:a16="http://schemas.microsoft.com/office/drawing/2014/main" id="{536909A6-3E7F-9D85-0399-7B63B8AB538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485" y="4433972"/>
            <a:ext cx="2743920" cy="683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0.png">
            <a:extLst>
              <a:ext uri="{FF2B5EF4-FFF2-40B4-BE49-F238E27FC236}">
                <a16:creationId xmlns:a16="http://schemas.microsoft.com/office/drawing/2014/main" id="{747AA53E-BF93-1C69-1E25-81E33932BB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168" r="70273" b="22182"/>
          <a:stretch>
            <a:fillRect/>
          </a:stretch>
        </p:blipFill>
        <p:spPr>
          <a:xfrm>
            <a:off x="6689081" y="2757113"/>
            <a:ext cx="2057727" cy="2360140"/>
          </a:xfrm>
          <a:prstGeom prst="rect">
            <a:avLst/>
          </a:prstGeom>
          <a:ln/>
        </p:spPr>
      </p:pic>
      <p:pic>
        <p:nvPicPr>
          <p:cNvPr id="11" name="Picture 10" descr="Profile image">
            <a:extLst>
              <a:ext uri="{FF2B5EF4-FFF2-40B4-BE49-F238E27FC236}">
                <a16:creationId xmlns:a16="http://schemas.microsoft.com/office/drawing/2014/main" id="{299A167C-3A7B-EEDD-5EBF-474DEA79E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625" y="3146336"/>
            <a:ext cx="1393039" cy="1393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011544-9DA6-FCAF-3180-DC644C5BB0FC}"/>
              </a:ext>
            </a:extLst>
          </p:cNvPr>
          <p:cNvSpPr txBox="1"/>
          <p:nvPr/>
        </p:nvSpPr>
        <p:spPr>
          <a:xfrm>
            <a:off x="5168698" y="4588333"/>
            <a:ext cx="1520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Olivia Griffith </a:t>
            </a:r>
          </a:p>
          <a:p>
            <a:pPr algn="ctr"/>
            <a:r>
              <a:rPr lang="en-US" sz="1100" dirty="0"/>
              <a:t>(B.S. from UMD)</a:t>
            </a:r>
          </a:p>
        </p:txBody>
      </p:sp>
    </p:spTree>
    <p:extLst>
      <p:ext uri="{BB962C8B-B14F-4D97-AF65-F5344CB8AC3E}">
        <p14:creationId xmlns:p14="http://schemas.microsoft.com/office/powerpoint/2010/main" val="132533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FEBB-E0D1-0D08-FFC6-F03F5BD3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CF922-1295-10C7-F1F8-D7BFE37BD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14A79-C93D-377A-1623-1170DA094F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478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9DE26-1370-8FD2-451A-796A95A0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3C757-FD86-924E-8D4D-F627B37A6745}" type="slidenum">
              <a:rPr lang="en-US" smtClean="0"/>
              <a:t>14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3202C4-FA1C-EB20-EB3A-8A970A8EB0F2}"/>
              </a:ext>
            </a:extLst>
          </p:cNvPr>
          <p:cNvGrpSpPr>
            <a:grpSpLocks noChangeAspect="1"/>
          </p:cNvGrpSpPr>
          <p:nvPr/>
        </p:nvGrpSpPr>
        <p:grpSpPr>
          <a:xfrm>
            <a:off x="4440477" y="470387"/>
            <a:ext cx="3454614" cy="3651784"/>
            <a:chOff x="725744" y="1694995"/>
            <a:chExt cx="3098121" cy="32749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0FEB38-6428-FBA6-07CC-1C50CDB8A340}"/>
                </a:ext>
              </a:extLst>
            </p:cNvPr>
            <p:cNvGrpSpPr/>
            <p:nvPr/>
          </p:nvGrpSpPr>
          <p:grpSpPr>
            <a:xfrm>
              <a:off x="725744" y="1694995"/>
              <a:ext cx="3064220" cy="3274943"/>
              <a:chOff x="649041" y="1694995"/>
              <a:chExt cx="3064220" cy="3274943"/>
            </a:xfrm>
          </p:grpSpPr>
          <p:pic>
            <p:nvPicPr>
              <p:cNvPr id="7" name="Picture 6" descr="A graph of a graph with different colored squares&#10;&#10;AI-generated content may be incorrect.">
                <a:extLst>
                  <a:ext uri="{FF2B5EF4-FFF2-40B4-BE49-F238E27FC236}">
                    <a16:creationId xmlns:a16="http://schemas.microsoft.com/office/drawing/2014/main" id="{8C3AA187-9B64-B365-D87B-AABDA650B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7832" r="13762"/>
              <a:stretch>
                <a:fillRect/>
              </a:stretch>
            </p:blipFill>
            <p:spPr>
              <a:xfrm>
                <a:off x="649041" y="1694995"/>
                <a:ext cx="3064220" cy="327494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D8D79C4-371A-B7A0-9BD4-388EE6995BE7}"/>
                  </a:ext>
                </a:extLst>
              </p:cNvPr>
              <p:cNvSpPr/>
              <p:nvPr/>
            </p:nvSpPr>
            <p:spPr>
              <a:xfrm>
                <a:off x="1929132" y="2436426"/>
                <a:ext cx="858741" cy="2533510"/>
              </a:xfrm>
              <a:prstGeom prst="rect">
                <a:avLst/>
              </a:prstGeom>
              <a:noFill/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3054FD-1D78-ECDA-F150-250A7E434203}"/>
                  </a:ext>
                </a:extLst>
              </p:cNvPr>
              <p:cNvSpPr txBox="1"/>
              <p:nvPr/>
            </p:nvSpPr>
            <p:spPr>
              <a:xfrm>
                <a:off x="1861715" y="1888118"/>
                <a:ext cx="9261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ptos" panose="020B0004020202020204" pitchFamily="34" charset="0"/>
                  </a:rPr>
                  <a:t>N</a:t>
                </a:r>
                <a:r>
                  <a:rPr lang="en-US" baseline="-25000" dirty="0">
                    <a:latin typeface="Aptos" panose="020B0004020202020204" pitchFamily="34" charset="0"/>
                  </a:rPr>
                  <a:t>2</a:t>
                </a:r>
                <a:r>
                  <a:rPr lang="en-US" dirty="0">
                    <a:latin typeface="Aptos" panose="020B0004020202020204" pitchFamily="34" charset="0"/>
                  </a:rPr>
                  <a:t>O:NO</a:t>
                </a:r>
                <a:r>
                  <a:rPr lang="en-US" baseline="-25000" dirty="0">
                    <a:latin typeface="Aptos" panose="020B0004020202020204" pitchFamily="34" charset="0"/>
                  </a:rPr>
                  <a:t>x</a:t>
                </a:r>
                <a:r>
                  <a:rPr lang="en-US" dirty="0">
                    <a:latin typeface="Aptos" panose="020B0004020202020204" pitchFamily="34" charset="0"/>
                  </a:rPr>
                  <a:t> ratio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E396F3-1042-EF52-47F1-6A70187DE466}"/>
                  </a:ext>
                </a:extLst>
              </p:cNvPr>
              <p:cNvSpPr txBox="1"/>
              <p:nvPr/>
            </p:nvSpPr>
            <p:spPr>
              <a:xfrm>
                <a:off x="1937083" y="3198110"/>
                <a:ext cx="421419" cy="5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4">
                        <a:lumMod val="75000"/>
                      </a:schemeClr>
                    </a:solidFill>
                  </a:rPr>
                  <a:t>Ag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8E9EA4-CFA7-CA7A-4F24-F9A755AF446F}"/>
                  </a:ext>
                </a:extLst>
              </p:cNvPr>
              <p:cNvSpPr txBox="1"/>
              <p:nvPr/>
            </p:nvSpPr>
            <p:spPr>
              <a:xfrm>
                <a:off x="2036115" y="4292659"/>
                <a:ext cx="751757" cy="59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Traffic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D0C69-FF63-12C7-5B1D-A128CE2B1ED4}"/>
                </a:ext>
              </a:extLst>
            </p:cNvPr>
            <p:cNvSpPr txBox="1"/>
            <p:nvPr/>
          </p:nvSpPr>
          <p:spPr>
            <a:xfrm>
              <a:off x="1045778" y="1913206"/>
              <a:ext cx="926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ptos" panose="020B0004020202020204" pitchFamily="34" charset="0"/>
                </a:rPr>
                <a:t>CO:NO</a:t>
              </a:r>
              <a:r>
                <a:rPr lang="en-US" baseline="-25000" dirty="0" err="1">
                  <a:latin typeface="Aptos" panose="020B0004020202020204" pitchFamily="34" charset="0"/>
                </a:rPr>
                <a:t>x</a:t>
              </a:r>
              <a:r>
                <a:rPr lang="en-US" dirty="0">
                  <a:latin typeface="Aptos" panose="020B0004020202020204" pitchFamily="34" charset="0"/>
                </a:rPr>
                <a:t> ratio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51BC67-29E7-4362-463F-ACA28A563161}"/>
                </a:ext>
              </a:extLst>
            </p:cNvPr>
            <p:cNvSpPr txBox="1"/>
            <p:nvPr/>
          </p:nvSpPr>
          <p:spPr>
            <a:xfrm>
              <a:off x="2897707" y="2436426"/>
              <a:ext cx="926158" cy="59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ptos" panose="020B0004020202020204" pitchFamily="34" charset="0"/>
                </a:rPr>
                <a:t>NH</a:t>
              </a:r>
              <a:r>
                <a:rPr lang="en-US" baseline="-25000" dirty="0">
                  <a:latin typeface="Aptos" panose="020B0004020202020204" pitchFamily="34" charset="0"/>
                </a:rPr>
                <a:t>3</a:t>
              </a:r>
              <a:r>
                <a:rPr lang="en-US" dirty="0">
                  <a:latin typeface="Aptos" panose="020B0004020202020204" pitchFamily="34" charset="0"/>
                </a:rPr>
                <a:t>:NO</a:t>
              </a:r>
              <a:r>
                <a:rPr lang="en-US" baseline="-25000" dirty="0">
                  <a:latin typeface="Aptos" panose="020B0004020202020204" pitchFamily="34" charset="0"/>
                </a:rPr>
                <a:t>x</a:t>
              </a:r>
              <a:r>
                <a:rPr lang="en-US" dirty="0">
                  <a:latin typeface="Aptos" panose="020B0004020202020204" pitchFamily="34" charset="0"/>
                </a:rPr>
                <a:t> ratio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7897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45C5F-F7F9-212B-A44E-125C5D81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C3FF8-D070-3F71-2CDF-E1F3D075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189639"/>
            <a:ext cx="7772400" cy="4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B636C-1D9C-EE29-CB49-1C52CA5B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C2F24-1757-C10F-02DB-CADF260B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0" y="2053718"/>
            <a:ext cx="8136674" cy="18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29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Population density</a:t>
            </a:r>
            <a:endParaRPr sz="2420"/>
          </a:p>
        </p:txBody>
      </p:sp>
      <p:pic>
        <p:nvPicPr>
          <p:cNvPr id="88" name="Google Shape;88;p18" title="Screenshot 2026-06-13 at 17.04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331" y="2895492"/>
            <a:ext cx="2514474" cy="2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 title="Screenshot 2026-06-13 at 17.06.3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4493" y="2493953"/>
            <a:ext cx="2471350" cy="252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 title="Screenshot 2026-06-13 at 17.15.4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425" y="1017726"/>
            <a:ext cx="2861873" cy="154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34A41-7A8A-2F98-568F-835763140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711" y="30754"/>
            <a:ext cx="1772233" cy="2299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B0FD4-A84D-904E-19E6-7CA52E9FF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118" y="843133"/>
            <a:ext cx="2675558" cy="1721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973AD-108E-69FC-67A6-977A59C9C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95" y="2407920"/>
            <a:ext cx="1699278" cy="27355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2C678C-146C-A97C-7901-9BF74F44A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E5D31B-51A8-E9D9-973C-C381AEAE72A3}"/>
              </a:ext>
            </a:extLst>
          </p:cNvPr>
          <p:cNvGrpSpPr>
            <a:grpSpLocks noChangeAspect="1"/>
          </p:cNvGrpSpPr>
          <p:nvPr/>
        </p:nvGrpSpPr>
        <p:grpSpPr>
          <a:xfrm>
            <a:off x="206483" y="1070551"/>
            <a:ext cx="7877617" cy="4072949"/>
            <a:chOff x="475972" y="1242059"/>
            <a:chExt cx="6981711" cy="3461666"/>
          </a:xfrm>
        </p:grpSpPr>
        <p:pic>
          <p:nvPicPr>
            <p:cNvPr id="77" name="Google Shape;77;p16" title="fig2.png"/>
            <p:cNvPicPr preferRelativeResize="0"/>
            <p:nvPr/>
          </p:nvPicPr>
          <p:blipFill>
            <a:blip r:embed="rId3">
              <a:alphaModFix/>
            </a:blip>
            <a:srcRect b="8681"/>
            <a:stretch>
              <a:fillRect/>
            </a:stretch>
          </p:blipFill>
          <p:spPr>
            <a:xfrm>
              <a:off x="630517" y="1242059"/>
              <a:ext cx="6827166" cy="3399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816AF9-7D4C-02BF-3E63-BAF2F51179FA}"/>
                </a:ext>
              </a:extLst>
            </p:cNvPr>
            <p:cNvSpPr/>
            <p:nvPr/>
          </p:nvSpPr>
          <p:spPr>
            <a:xfrm>
              <a:off x="3192839" y="1347631"/>
              <a:ext cx="2304336" cy="47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600" dirty="0">
                <a:solidFill>
                  <a:srgbClr val="FF7E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1600" dirty="0">
                  <a:solidFill>
                    <a:srgbClr val="FF7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 1. Source Attribution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2721E1-DCB4-10B1-29D1-02C6DDD86499}"/>
                </a:ext>
              </a:extLst>
            </p:cNvPr>
            <p:cNvSpPr/>
            <p:nvPr/>
          </p:nvSpPr>
          <p:spPr>
            <a:xfrm>
              <a:off x="3278728" y="4442717"/>
              <a:ext cx="2499360" cy="26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 2. Flux Estimates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4475CC-E89A-4BBA-6A97-B2E5D1F6683E}"/>
                </a:ext>
              </a:extLst>
            </p:cNvPr>
            <p:cNvSpPr/>
            <p:nvPr/>
          </p:nvSpPr>
          <p:spPr>
            <a:xfrm>
              <a:off x="475972" y="2941967"/>
              <a:ext cx="1120725" cy="128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>
                  <a:solidFill>
                    <a:srgbClr val="D48D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 3. Identify the drivers of posterior fluxes</a:t>
              </a:r>
            </a:p>
          </p:txBody>
        </p:sp>
      </p:grp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353225"/>
            <a:ext cx="8520600" cy="683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Objective: Investigate the magnitude, variability, and responses of </a:t>
            </a:r>
            <a:r>
              <a:rPr lang="en" sz="2000" dirty="0" err="1">
                <a:latin typeface="Arial" panose="020B0604020202020204" pitchFamily="34" charset="0"/>
                <a:cs typeface="Arial" panose="020B0604020202020204" pitchFamily="34" charset="0"/>
              </a:rPr>
              <a:t>SNOx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 to environmental and management factors 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42AEA-2B57-5380-E1FF-78648E088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724DE-8825-9F93-7319-67FC86B28871}"/>
              </a:ext>
            </a:extLst>
          </p:cNvPr>
          <p:cNvSpPr txBox="1"/>
          <p:nvPr/>
        </p:nvSpPr>
        <p:spPr>
          <a:xfrm>
            <a:off x="311699" y="1040877"/>
            <a:ext cx="3516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9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8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Canopy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Continuum”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25300719-087D-43CB-91E5-6EB34889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130DBE-A2EE-BDAE-333F-E2CCC809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64"/>
          <a:stretch>
            <a:fillRect/>
          </a:stretch>
        </p:blipFill>
        <p:spPr>
          <a:xfrm rot="60000">
            <a:off x="122842" y="2567922"/>
            <a:ext cx="3040120" cy="2469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878C78-F884-46FA-28EF-AF65F9B3E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685" y="2560338"/>
            <a:ext cx="5932955" cy="2440381"/>
          </a:xfrm>
          <a:prstGeom prst="rect">
            <a:avLst/>
          </a:prstGeom>
        </p:spPr>
      </p:pic>
      <p:sp>
        <p:nvSpPr>
          <p:cNvPr id="68" name="Google Shape;68;p15">
            <a:extLst>
              <a:ext uri="{FF2B5EF4-FFF2-40B4-BE49-F238E27FC236}">
                <a16:creationId xmlns:a16="http://schemas.microsoft.com/office/drawing/2014/main" id="{C30A80C9-64FF-D786-824A-39246B002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13371"/>
            <a:ext cx="8561622" cy="488118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1800" dirty="0">
                <a:solidFill>
                  <a:schemeClr val="bg1"/>
                </a:solidFill>
              </a:rPr>
              <a:t>Large Discrepancies </a:t>
            </a:r>
            <a:r>
              <a:rPr lang="en-US" sz="1800" dirty="0">
                <a:solidFill>
                  <a:schemeClr val="bg1"/>
                </a:solidFill>
              </a:rPr>
              <a:t>in Soil Respiration (C) Response in </a:t>
            </a:r>
            <a:r>
              <a:rPr lang="en-US" sz="1800" b="1" dirty="0">
                <a:solidFill>
                  <a:schemeClr val="bg1"/>
                </a:solidFill>
              </a:rPr>
              <a:t>Land Surface Models</a:t>
            </a:r>
            <a:endParaRPr sz="1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40A84-0AD2-B614-095F-06BD56BAB7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32CE3D-F5D5-6D42-0F42-C189FD452B5C}"/>
              </a:ext>
            </a:extLst>
          </p:cNvPr>
          <p:cNvSpPr txBox="1"/>
          <p:nvPr/>
        </p:nvSpPr>
        <p:spPr>
          <a:xfrm>
            <a:off x="311700" y="894151"/>
            <a:ext cx="5687656" cy="317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Microbial activity </a:t>
            </a: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en-US" b="1" dirty="0">
                <a:solidFill>
                  <a:schemeClr val="accent1"/>
                </a:solidFill>
              </a:rPr>
              <a:t>H</a:t>
            </a:r>
            <a:r>
              <a:rPr lang="en-US" b="1" baseline="-25000" dirty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O</a:t>
            </a:r>
            <a:r>
              <a:rPr lang="en-US" dirty="0">
                <a:solidFill>
                  <a:schemeClr val="accent1"/>
                </a:solidFill>
              </a:rPr>
              <a:t>) </a:t>
            </a:r>
            <a:r>
              <a:rPr lang="en-US" dirty="0"/>
              <a:t>and Microbial pathways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(O</a:t>
            </a:r>
            <a:r>
              <a:rPr lang="en-US" b="1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FB717C-C37C-C1F0-B78D-062AFA7E3CD4}"/>
              </a:ext>
            </a:extLst>
          </p:cNvPr>
          <p:cNvCxnSpPr/>
          <p:nvPr/>
        </p:nvCxnSpPr>
        <p:spPr>
          <a:xfrm>
            <a:off x="4252542" y="2734207"/>
            <a:ext cx="0" cy="18669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1ED48C-56BF-1FAB-D2EC-69DC5701EDD5}"/>
              </a:ext>
            </a:extLst>
          </p:cNvPr>
          <p:cNvSpPr txBox="1"/>
          <p:nvPr/>
        </p:nvSpPr>
        <p:spPr>
          <a:xfrm>
            <a:off x="3491712" y="3260281"/>
            <a:ext cx="795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Coarser sandy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E09EE-6233-9341-61DA-A567BA87F69A}"/>
              </a:ext>
            </a:extLst>
          </p:cNvPr>
          <p:cNvSpPr txBox="1"/>
          <p:nvPr/>
        </p:nvSpPr>
        <p:spPr>
          <a:xfrm>
            <a:off x="4548856" y="3667657"/>
            <a:ext cx="771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Finer clay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B105BAD-75CE-9021-685C-D8B8084E8E23}"/>
              </a:ext>
            </a:extLst>
          </p:cNvPr>
          <p:cNvSpPr/>
          <p:nvPr/>
        </p:nvSpPr>
        <p:spPr>
          <a:xfrm>
            <a:off x="4076487" y="3774724"/>
            <a:ext cx="422311" cy="21092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24BCF-B869-43B3-F447-2059363E9A2D}"/>
              </a:ext>
            </a:extLst>
          </p:cNvPr>
          <p:cNvSpPr txBox="1"/>
          <p:nvPr/>
        </p:nvSpPr>
        <p:spPr>
          <a:xfrm>
            <a:off x="513116" y="2736656"/>
            <a:ext cx="708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Water limited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25E9A0-0654-7918-26A8-7CE28FD5F245}"/>
              </a:ext>
            </a:extLst>
          </p:cNvPr>
          <p:cNvSpPr txBox="1"/>
          <p:nvPr/>
        </p:nvSpPr>
        <p:spPr>
          <a:xfrm>
            <a:off x="2271824" y="2736656"/>
            <a:ext cx="7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O</a:t>
            </a:r>
            <a:r>
              <a:rPr lang="en-US" sz="1200" baseline="-25000" dirty="0">
                <a:solidFill>
                  <a:schemeClr val="accent1"/>
                </a:solidFill>
              </a:rPr>
              <a:t>2</a:t>
            </a:r>
            <a:r>
              <a:rPr lang="en-US" sz="1200" dirty="0">
                <a:solidFill>
                  <a:schemeClr val="accent1"/>
                </a:solidFill>
              </a:rPr>
              <a:t> limited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7DE07F-44BC-3AD9-7B15-66A4225800C7}"/>
              </a:ext>
            </a:extLst>
          </p:cNvPr>
          <p:cNvSpPr txBox="1"/>
          <p:nvPr/>
        </p:nvSpPr>
        <p:spPr>
          <a:xfrm>
            <a:off x="689428" y="2385560"/>
            <a:ext cx="820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        CENTURY model		  Terrestrial Ecosystem model	     Community Land Model v4.5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83F37F-68BD-EDFA-3E19-25791E73FD08}"/>
              </a:ext>
            </a:extLst>
          </p:cNvPr>
          <p:cNvSpPr/>
          <p:nvPr/>
        </p:nvSpPr>
        <p:spPr>
          <a:xfrm>
            <a:off x="3584690" y="2786743"/>
            <a:ext cx="333926" cy="180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DCEE04-D967-2705-0E25-E11117102EB8}"/>
              </a:ext>
            </a:extLst>
          </p:cNvPr>
          <p:cNvSpPr/>
          <p:nvPr/>
        </p:nvSpPr>
        <p:spPr>
          <a:xfrm>
            <a:off x="6428729" y="2750458"/>
            <a:ext cx="1452503" cy="355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7158E-CDDB-ED1D-584A-7B4C55D1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0" y="1760532"/>
            <a:ext cx="823139" cy="855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622568-563C-FA7A-1858-E35A1D288D7E}"/>
              </a:ext>
            </a:extLst>
          </p:cNvPr>
          <p:cNvSpPr txBox="1"/>
          <p:nvPr/>
        </p:nvSpPr>
        <p:spPr>
          <a:xfrm>
            <a:off x="488740" y="3364739"/>
            <a:ext cx="7959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Coarser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4B090-E0AE-2F2A-DCA2-80B219EFC233}"/>
              </a:ext>
            </a:extLst>
          </p:cNvPr>
          <p:cNvSpPr txBox="1"/>
          <p:nvPr/>
        </p:nvSpPr>
        <p:spPr>
          <a:xfrm>
            <a:off x="1377782" y="3347834"/>
            <a:ext cx="974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Finer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2217C05-E1C7-8083-746A-EA6EE0BBFC6E}"/>
              </a:ext>
            </a:extLst>
          </p:cNvPr>
          <p:cNvSpPr/>
          <p:nvPr/>
        </p:nvSpPr>
        <p:spPr>
          <a:xfrm>
            <a:off x="1073515" y="3672673"/>
            <a:ext cx="422311" cy="210923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E6C169-24DB-E0BE-27D6-DFFC85875541}"/>
              </a:ext>
            </a:extLst>
          </p:cNvPr>
          <p:cNvCxnSpPr>
            <a:cxnSpLocks/>
          </p:cNvCxnSpPr>
          <p:nvPr/>
        </p:nvCxnSpPr>
        <p:spPr>
          <a:xfrm flipH="1">
            <a:off x="1284671" y="2708288"/>
            <a:ext cx="35101" cy="195492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B689D5-5B92-2939-203E-C194E8F35A35}"/>
              </a:ext>
            </a:extLst>
          </p:cNvPr>
          <p:cNvSpPr txBox="1"/>
          <p:nvPr/>
        </p:nvSpPr>
        <p:spPr>
          <a:xfrm>
            <a:off x="2980484" y="4891885"/>
            <a:ext cx="25499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[Moyano et al. 2013; Bonan et al., 2018]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A20A5C4-7E13-5562-9C29-678CE1ED0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285" y="1760532"/>
            <a:ext cx="996948" cy="8633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B212EFD-74DA-5393-04C9-BF28151F0247}"/>
              </a:ext>
            </a:extLst>
          </p:cNvPr>
          <p:cNvGrpSpPr/>
          <p:nvPr/>
        </p:nvGrpSpPr>
        <p:grpSpPr>
          <a:xfrm>
            <a:off x="6031972" y="759546"/>
            <a:ext cx="2714836" cy="1449544"/>
            <a:chOff x="5942603" y="721721"/>
            <a:chExt cx="2714836" cy="1449544"/>
          </a:xfrm>
        </p:grpSpPr>
        <p:pic>
          <p:nvPicPr>
            <p:cNvPr id="31" name="Picture 30" descr="Exploring Enzymes | Scientific American">
              <a:extLst>
                <a:ext uri="{FF2B5EF4-FFF2-40B4-BE49-F238E27FC236}">
                  <a16:creationId xmlns:a16="http://schemas.microsoft.com/office/drawing/2014/main" id="{23CE3529-B5A9-A363-14A9-D624F4A2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34410" y="721721"/>
              <a:ext cx="2123029" cy="1415351"/>
            </a:xfrm>
            <a:prstGeom prst="rect">
              <a:avLst/>
            </a:prstGeom>
          </p:spPr>
        </p:pic>
        <p:pic>
          <p:nvPicPr>
            <p:cNvPr id="32" name="Picture 31" descr="Colorful bacteria and viruses with different emotions. Funny cartoon microbe.  Stock Vector | Adobe Stock">
              <a:extLst>
                <a:ext uri="{FF2B5EF4-FFF2-40B4-BE49-F238E27FC236}">
                  <a16:creationId xmlns:a16="http://schemas.microsoft.com/office/drawing/2014/main" id="{5383E8A3-85D4-D75B-A057-6D9EF8859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5236" t="10969" r="23500"/>
            <a:stretch>
              <a:fillRect/>
            </a:stretch>
          </p:blipFill>
          <p:spPr>
            <a:xfrm>
              <a:off x="6256913" y="796859"/>
              <a:ext cx="380479" cy="55292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AAA87D-C444-C9E9-59B4-8465C8AB7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37374" y="1383976"/>
              <a:ext cx="524859" cy="7872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4F6F3A-D0A7-312B-F9DD-F4DA9E5F7AD6}"/>
                </a:ext>
              </a:extLst>
            </p:cNvPr>
            <p:cNvSpPr txBox="1"/>
            <p:nvPr/>
          </p:nvSpPr>
          <p:spPr>
            <a:xfrm>
              <a:off x="5942603" y="1211326"/>
              <a:ext cx="7778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/>
                <a:t>microbes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935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8349-E06A-C7F3-E44D-F50A9FA5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4228"/>
            <a:ext cx="8520600" cy="48007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Under-constrained Responses of </a:t>
            </a:r>
            <a:r>
              <a:rPr lang="en-US" sz="2000" b="1" dirty="0">
                <a:solidFill>
                  <a:schemeClr val="bg1"/>
                </a:solidFill>
              </a:rPr>
              <a:t>Soil N Fluxes </a:t>
            </a:r>
            <a:r>
              <a:rPr lang="en-US" sz="2000" dirty="0">
                <a:solidFill>
                  <a:schemeClr val="bg1"/>
                </a:solidFill>
              </a:rPr>
              <a:t>vs. Soil Moisture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C67B0-E332-C50F-7C77-110B1E3AB6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AAF8A-F0C7-D238-4F21-B8505E51B4D1}"/>
              </a:ext>
            </a:extLst>
          </p:cNvPr>
          <p:cNvGrpSpPr/>
          <p:nvPr/>
        </p:nvGrpSpPr>
        <p:grpSpPr>
          <a:xfrm>
            <a:off x="703031" y="855217"/>
            <a:ext cx="4883755" cy="1939562"/>
            <a:chOff x="4078198" y="2235792"/>
            <a:chExt cx="4883755" cy="1939562"/>
          </a:xfrm>
        </p:grpSpPr>
        <p:pic>
          <p:nvPicPr>
            <p:cNvPr id="5" name="Picture 4" descr="The microbial nitrogen cycle described and simplified by the... | Download  Scientific Diagram">
              <a:extLst>
                <a:ext uri="{FF2B5EF4-FFF2-40B4-BE49-F238E27FC236}">
                  <a16:creationId xmlns:a16="http://schemas.microsoft.com/office/drawing/2014/main" id="{5B808046-8677-D843-8649-B2ADECE7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8198" y="2235792"/>
              <a:ext cx="4883755" cy="1482364"/>
            </a:xfrm>
            <a:prstGeom prst="rect">
              <a:avLst/>
            </a:prstGeom>
          </p:spPr>
        </p:pic>
        <p:pic>
          <p:nvPicPr>
            <p:cNvPr id="14" name="Picture 13" descr="Colorful bacteria and viruses with different emotions. Funny cartoon microbe.  Stock Vector | Adobe Stock">
              <a:extLst>
                <a:ext uri="{FF2B5EF4-FFF2-40B4-BE49-F238E27FC236}">
                  <a16:creationId xmlns:a16="http://schemas.microsoft.com/office/drawing/2014/main" id="{4412264A-AE28-4E1A-25C8-DFF069A60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5236" t="10969" r="23500"/>
            <a:stretch>
              <a:fillRect/>
            </a:stretch>
          </p:blipFill>
          <p:spPr>
            <a:xfrm>
              <a:off x="5031159" y="3263645"/>
              <a:ext cx="470063" cy="6831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559431-47CC-7E3B-98BC-81B646BD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24247" y="3202697"/>
              <a:ext cx="648438" cy="97265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F25563-3B48-5FA4-A419-AC9206CF426B}"/>
              </a:ext>
            </a:extLst>
          </p:cNvPr>
          <p:cNvGrpSpPr/>
          <p:nvPr/>
        </p:nvGrpSpPr>
        <p:grpSpPr>
          <a:xfrm>
            <a:off x="580030" y="2488493"/>
            <a:ext cx="3375778" cy="2618900"/>
            <a:chOff x="311700" y="1394461"/>
            <a:chExt cx="3670135" cy="2707476"/>
          </a:xfrm>
        </p:grpSpPr>
        <p:pic>
          <p:nvPicPr>
            <p:cNvPr id="6" name="Picture 2" descr="SOIL - A new look at an old concept: using 15N2O isotopomers to ...">
              <a:extLst>
                <a:ext uri="{FF2B5EF4-FFF2-40B4-BE49-F238E27FC236}">
                  <a16:creationId xmlns:a16="http://schemas.microsoft.com/office/drawing/2014/main" id="{E16C0D37-4805-A26D-A9FD-E176ECD08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00" y="1394461"/>
              <a:ext cx="3670135" cy="270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24E15B2-23DE-0AF4-5DF5-D089E48BB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87319" y="1952497"/>
              <a:ext cx="977357" cy="1466035"/>
            </a:xfrm>
            <a:prstGeom prst="rect">
              <a:avLst/>
            </a:prstGeom>
          </p:spPr>
        </p:pic>
        <p:pic>
          <p:nvPicPr>
            <p:cNvPr id="27" name="Picture 26" descr="Colorful bacteria and viruses with different emotions. Funny cartoon microbe.  Stock Vector | Adobe Stock">
              <a:extLst>
                <a:ext uri="{FF2B5EF4-FFF2-40B4-BE49-F238E27FC236}">
                  <a16:creationId xmlns:a16="http://schemas.microsoft.com/office/drawing/2014/main" id="{14C43879-E328-836E-EA84-819A9002E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5236" t="10969" r="23500"/>
            <a:stretch>
              <a:fillRect/>
            </a:stretch>
          </p:blipFill>
          <p:spPr>
            <a:xfrm>
              <a:off x="1347114" y="2133688"/>
              <a:ext cx="520090" cy="75581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732BFD-18A0-09E6-057A-DAF8C586548D}"/>
              </a:ext>
            </a:extLst>
          </p:cNvPr>
          <p:cNvGrpSpPr/>
          <p:nvPr/>
        </p:nvGrpSpPr>
        <p:grpSpPr>
          <a:xfrm>
            <a:off x="5715520" y="754393"/>
            <a:ext cx="2796510" cy="4302424"/>
            <a:chOff x="407442" y="782226"/>
            <a:chExt cx="2796510" cy="4302424"/>
          </a:xfrm>
        </p:grpSpPr>
        <p:pic>
          <p:nvPicPr>
            <p:cNvPr id="29" name="Picture 28" descr="Figure 1: Environmental variables that regulate soil NOx emission.">
              <a:extLst>
                <a:ext uri="{FF2B5EF4-FFF2-40B4-BE49-F238E27FC236}">
                  <a16:creationId xmlns:a16="http://schemas.microsoft.com/office/drawing/2014/main" id="{FA5262D2-F5C9-9680-737D-3EB07876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3845"/>
            <a:stretch>
              <a:fillRect/>
            </a:stretch>
          </p:blipFill>
          <p:spPr>
            <a:xfrm>
              <a:off x="407442" y="782226"/>
              <a:ext cx="2796510" cy="430242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63D7D6-61B4-F605-D453-44EBFF315A0A}"/>
                </a:ext>
              </a:extLst>
            </p:cNvPr>
            <p:cNvSpPr txBox="1"/>
            <p:nvPr/>
          </p:nvSpPr>
          <p:spPr>
            <a:xfrm>
              <a:off x="714605" y="3095050"/>
              <a:ext cx="23896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indent="0">
                <a:buNone/>
              </a:pPr>
              <a:r>
                <a:rPr lang="en-US" sz="1200" dirty="0">
                  <a:solidFill>
                    <a:schemeClr val="tx1"/>
                  </a:solidFill>
                </a:rPr>
                <a:t>Soil temperature response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744B746-5E35-0864-94FC-253E96C13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19" y="1681322"/>
            <a:ext cx="686864" cy="68686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E53EFD1-1ABA-B273-33A7-B509D3DE6EAE}"/>
              </a:ext>
            </a:extLst>
          </p:cNvPr>
          <p:cNvSpPr txBox="1"/>
          <p:nvPr/>
        </p:nvSpPr>
        <p:spPr>
          <a:xfrm>
            <a:off x="4802127" y="4869698"/>
            <a:ext cx="1898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[Oikawa et al., 2015]</a:t>
            </a:r>
            <a:endParaRPr lang="en-US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4F719F-2F27-0CC7-E0DC-43821091FB47}"/>
              </a:ext>
            </a:extLst>
          </p:cNvPr>
          <p:cNvSpPr txBox="1"/>
          <p:nvPr/>
        </p:nvSpPr>
        <p:spPr>
          <a:xfrm>
            <a:off x="963238" y="3491391"/>
            <a:ext cx="6347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Water limited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189D0B-389E-2F90-B9ED-41F9C78E1063}"/>
              </a:ext>
            </a:extLst>
          </p:cNvPr>
          <p:cNvSpPr txBox="1"/>
          <p:nvPr/>
        </p:nvSpPr>
        <p:spPr>
          <a:xfrm>
            <a:off x="2482983" y="2809503"/>
            <a:ext cx="70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1"/>
                </a:solidFill>
              </a:rPr>
              <a:t>O</a:t>
            </a:r>
            <a:r>
              <a:rPr lang="en-US" sz="1200" baseline="-25000" dirty="0">
                <a:solidFill>
                  <a:schemeClr val="accent1"/>
                </a:solidFill>
              </a:rPr>
              <a:t>2</a:t>
            </a:r>
            <a:r>
              <a:rPr lang="en-US" sz="1200" dirty="0">
                <a:solidFill>
                  <a:schemeClr val="accent1"/>
                </a:solidFill>
              </a:rPr>
              <a:t> limited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0E07F0-61EC-CE46-305A-34C1B79BF9FB}"/>
              </a:ext>
            </a:extLst>
          </p:cNvPr>
          <p:cNvSpPr txBox="1"/>
          <p:nvPr/>
        </p:nvSpPr>
        <p:spPr>
          <a:xfrm rot="21283004">
            <a:off x="2837298" y="2362343"/>
            <a:ext cx="437019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Limited in situ flux samples (tower, chamber, aircraft)</a:t>
            </a:r>
          </a:p>
          <a:p>
            <a:r>
              <a:rPr lang="en-US" dirty="0">
                <a:solidFill>
                  <a:schemeClr val="bg1"/>
                </a:solidFill>
              </a:rPr>
              <a:t>Limited </a:t>
            </a:r>
            <a:r>
              <a:rPr lang="en-US" baseline="300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N for tagging nitrification vs. denitrification</a:t>
            </a:r>
          </a:p>
        </p:txBody>
      </p:sp>
    </p:spTree>
    <p:extLst>
      <p:ext uri="{BB962C8B-B14F-4D97-AF65-F5344CB8AC3E}">
        <p14:creationId xmlns:p14="http://schemas.microsoft.com/office/powerpoint/2010/main" val="17760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CB85D-DCBC-366C-CA75-F58EF4808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63" y="803026"/>
            <a:ext cx="3298917" cy="102577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Previous evidence: NOx pulses and noonish </a:t>
            </a:r>
            <a:r>
              <a:rPr lang="en-US" sz="1400" dirty="0" err="1">
                <a:solidFill>
                  <a:schemeClr val="tx1"/>
                </a:solidFill>
              </a:rPr>
              <a:t>tropo</a:t>
            </a:r>
            <a:r>
              <a:rPr lang="en-US" sz="1400" dirty="0">
                <a:solidFill>
                  <a:schemeClr val="tx1"/>
                </a:solidFill>
              </a:rPr>
              <a:t> NO2 after the 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3D521-0FA6-6983-DC36-C6AB4CC455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 descr="Details are in the caption following the image">
            <a:extLst>
              <a:ext uri="{FF2B5EF4-FFF2-40B4-BE49-F238E27FC236}">
                <a16:creationId xmlns:a16="http://schemas.microsoft.com/office/drawing/2014/main" id="{2FF63FBE-0314-3517-9AEC-7339EBD3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809"/>
          <a:stretch>
            <a:fillRect/>
          </a:stretch>
        </p:blipFill>
        <p:spPr>
          <a:xfrm>
            <a:off x="3239180" y="780688"/>
            <a:ext cx="4170555" cy="43409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47D4CAA-221E-FDB7-9EBB-F67668C0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4228"/>
            <a:ext cx="4691480" cy="48007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TROPOMI</a:t>
            </a:r>
            <a:r>
              <a:rPr lang="en-US" sz="2000" dirty="0">
                <a:solidFill>
                  <a:schemeClr val="bg1"/>
                </a:solidFill>
              </a:rPr>
              <a:t> NO2 vs. SMAP Soil Moisture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DEA37-3B14-E0C2-81DA-CD7AE461CA13}"/>
              </a:ext>
            </a:extLst>
          </p:cNvPr>
          <p:cNvSpPr txBox="1"/>
          <p:nvPr/>
        </p:nvSpPr>
        <p:spPr>
          <a:xfrm>
            <a:off x="722858" y="4860017"/>
            <a:ext cx="1453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[Huber et al., 2020]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79427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5;p16">
            <a:extLst>
              <a:ext uri="{FF2B5EF4-FFF2-40B4-BE49-F238E27FC236}">
                <a16:creationId xmlns:a16="http://schemas.microsoft.com/office/drawing/2014/main" id="{C8CE28C2-D419-A3A2-23DA-F30CCED03E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941" y="1222147"/>
            <a:ext cx="7216173" cy="383467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2" y="743898"/>
            <a:ext cx="6310080" cy="879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Investigate the magnitude, variability, and </a:t>
            </a:r>
            <a:r>
              <a:rPr lang="en-US" sz="1600" b="1" dirty="0">
                <a:solidFill>
                  <a:schemeClr val="dk1"/>
                </a:solidFill>
              </a:rPr>
              <a:t>responses of soil NOx fluxes to environmental and management factors </a:t>
            </a:r>
            <a:endParaRPr lang="en-US" sz="1200" b="1" dirty="0">
              <a:solidFill>
                <a:schemeClr val="dk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977488-AFC0-BB81-4066-36980FBD24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Google Shape;81;p17">
            <a:extLst>
              <a:ext uri="{FF2B5EF4-FFF2-40B4-BE49-F238E27FC236}">
                <a16:creationId xmlns:a16="http://schemas.microsoft.com/office/drawing/2014/main" id="{E492AC0B-C51C-E83E-6209-1ABB29622EA3}"/>
              </a:ext>
            </a:extLst>
          </p:cNvPr>
          <p:cNvSpPr txBox="1">
            <a:spLocks/>
          </p:cNvSpPr>
          <p:nvPr/>
        </p:nvSpPr>
        <p:spPr>
          <a:xfrm>
            <a:off x="311703" y="210012"/>
            <a:ext cx="1093351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Goal</a:t>
            </a:r>
            <a:endParaRPr lang="en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210012"/>
            <a:ext cx="7241655" cy="473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 dirty="0">
                <a:solidFill>
                  <a:schemeClr val="bg1"/>
                </a:solidFill>
              </a:rPr>
              <a:t>TEMPO </a:t>
            </a:r>
            <a:r>
              <a:rPr lang="en" sz="2000" dirty="0" err="1">
                <a:solidFill>
                  <a:schemeClr val="bg1"/>
                </a:solidFill>
              </a:rPr>
              <a:t>Tropo</a:t>
            </a:r>
            <a:r>
              <a:rPr lang="en" sz="2000" dirty="0">
                <a:solidFill>
                  <a:schemeClr val="bg1"/>
                </a:solidFill>
              </a:rPr>
              <a:t> NO</a:t>
            </a:r>
            <a:r>
              <a:rPr lang="en" sz="2000" baseline="-25000" dirty="0">
                <a:solidFill>
                  <a:schemeClr val="bg1"/>
                </a:solidFill>
              </a:rPr>
              <a:t>2</a:t>
            </a:r>
            <a:r>
              <a:rPr lang="en" sz="2000" dirty="0">
                <a:solidFill>
                  <a:schemeClr val="bg1"/>
                </a:solidFill>
              </a:rPr>
              <a:t> @noon vs. SMAP </a:t>
            </a:r>
            <a:r>
              <a:rPr lang="en" sz="2000" dirty="0" err="1">
                <a:solidFill>
                  <a:schemeClr val="bg1"/>
                </a:solidFill>
              </a:rPr>
              <a:t>θ</a:t>
            </a:r>
            <a:r>
              <a:rPr lang="en" sz="2000" dirty="0">
                <a:solidFill>
                  <a:schemeClr val="bg1"/>
                </a:solidFill>
              </a:rPr>
              <a:t> @6 am (prelim)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EE67FB-F42C-D39C-0070-647EDE080C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0D1BCB-371C-01E7-0F4E-B9E1CB2422CF}"/>
              </a:ext>
            </a:extLst>
          </p:cNvPr>
          <p:cNvGrpSpPr/>
          <p:nvPr/>
        </p:nvGrpSpPr>
        <p:grpSpPr>
          <a:xfrm>
            <a:off x="306426" y="703639"/>
            <a:ext cx="7303361" cy="4439861"/>
            <a:chOff x="362858" y="687768"/>
            <a:chExt cx="7303361" cy="44398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078091-F823-D7F4-A112-AE3AFF0C4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14" t="47289"/>
            <a:stretch>
              <a:fillRect/>
            </a:stretch>
          </p:blipFill>
          <p:spPr>
            <a:xfrm>
              <a:off x="362858" y="2771287"/>
              <a:ext cx="7292996" cy="235634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725E6-F93B-84AD-8019-F97864CE1B80}"/>
                </a:ext>
              </a:extLst>
            </p:cNvPr>
            <p:cNvGrpSpPr/>
            <p:nvPr/>
          </p:nvGrpSpPr>
          <p:grpSpPr>
            <a:xfrm>
              <a:off x="362859" y="687768"/>
              <a:ext cx="7303360" cy="4363631"/>
              <a:chOff x="471716" y="778502"/>
              <a:chExt cx="7303360" cy="436363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CADAE01-59F3-1BB3-F55E-89E40393F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114" t="8321" b="56958"/>
              <a:stretch>
                <a:fillRect/>
              </a:stretch>
            </p:blipFill>
            <p:spPr>
              <a:xfrm>
                <a:off x="471716" y="1029757"/>
                <a:ext cx="7303360" cy="155438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72C3CC-9FC0-ACA7-772A-C147BFF2418B}"/>
                  </a:ext>
                </a:extLst>
              </p:cNvPr>
              <p:cNvSpPr txBox="1"/>
              <p:nvPr/>
            </p:nvSpPr>
            <p:spPr>
              <a:xfrm>
                <a:off x="5619096" y="780655"/>
                <a:ext cx="2099548" cy="28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1"/>
                    </a:solidFill>
                  </a:rPr>
                  <a:t>Iowa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F42311-BB4A-6359-FCE1-3241B35C44F7}"/>
                  </a:ext>
                </a:extLst>
              </p:cNvPr>
              <p:cNvSpPr txBox="1"/>
              <p:nvPr/>
            </p:nvSpPr>
            <p:spPr>
              <a:xfrm>
                <a:off x="787709" y="2585180"/>
                <a:ext cx="2057978" cy="2648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1"/>
                    </a:solidFill>
                  </a:rPr>
                  <a:t>Lower Mississippi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39B73-45F7-FE35-7F4E-BD86609B2F4F}"/>
                  </a:ext>
                </a:extLst>
              </p:cNvPr>
              <p:cNvSpPr txBox="1"/>
              <p:nvPr/>
            </p:nvSpPr>
            <p:spPr>
              <a:xfrm>
                <a:off x="751423" y="778502"/>
                <a:ext cx="2094263" cy="28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Idaho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2DE02-75BB-7772-1C39-41681A7C9465}"/>
                  </a:ext>
                </a:extLst>
              </p:cNvPr>
              <p:cNvSpPr txBox="1"/>
              <p:nvPr/>
            </p:nvSpPr>
            <p:spPr>
              <a:xfrm>
                <a:off x="3210832" y="785788"/>
                <a:ext cx="2099549" cy="28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Imperial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A3DFA3-BBC5-1D97-766A-2B25186DC7C4}"/>
                  </a:ext>
                </a:extLst>
              </p:cNvPr>
              <p:cNvSpPr txBox="1"/>
              <p:nvPr/>
            </p:nvSpPr>
            <p:spPr>
              <a:xfrm>
                <a:off x="5595512" y="2584140"/>
                <a:ext cx="2042501" cy="28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Yaqui, Mexico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2295F-245E-465F-CB4F-A79267BAD642}"/>
                  </a:ext>
                </a:extLst>
              </p:cNvPr>
              <p:cNvSpPr txBox="1"/>
              <p:nvPr/>
            </p:nvSpPr>
            <p:spPr>
              <a:xfrm>
                <a:off x="1101991" y="4711246"/>
                <a:ext cx="19846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/>
                  <a:t>Spatial mean from</a:t>
                </a:r>
              </a:p>
              <a:p>
                <a:pPr algn="r"/>
                <a:r>
                  <a:rPr lang="en-US" sz="1100" dirty="0"/>
                  <a:t> Aug 2023 to Sept 2025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D0AC4C-FA36-D436-BE05-F143835DA3CF}"/>
                  </a:ext>
                </a:extLst>
              </p:cNvPr>
              <p:cNvSpPr txBox="1"/>
              <p:nvPr/>
            </p:nvSpPr>
            <p:spPr>
              <a:xfrm>
                <a:off x="3199349" y="2569597"/>
                <a:ext cx="2042501" cy="2804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</a:rPr>
                  <a:t>SJV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B28EDB-62C9-95E8-21FF-34D3A7406240}"/>
              </a:ext>
            </a:extLst>
          </p:cNvPr>
          <p:cNvSpPr txBox="1"/>
          <p:nvPr/>
        </p:nvSpPr>
        <p:spPr>
          <a:xfrm>
            <a:off x="7553355" y="2911333"/>
            <a:ext cx="139268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1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sym typeface="Wingdings" pitchFamily="2" charset="2"/>
              </a:rPr>
              <a:t> </a:t>
            </a:r>
            <a:r>
              <a:rPr lang="en" sz="1100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</a:rPr>
              <a:t>Semi-arid climate with intensive irrigation and fertilizer apply rates with Low population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379D1-7494-1643-31C1-F5DBB9CF794F}"/>
              </a:ext>
            </a:extLst>
          </p:cNvPr>
          <p:cNvSpPr txBox="1"/>
          <p:nvPr/>
        </p:nvSpPr>
        <p:spPr>
          <a:xfrm rot="21107995">
            <a:off x="1984239" y="2469119"/>
            <a:ext cx="428289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Is spatial variability physically meaningful?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674C2A-C797-CD1D-F7F5-13C263EB66E6}"/>
              </a:ext>
            </a:extLst>
          </p:cNvPr>
          <p:cNvSpPr txBox="1"/>
          <p:nvPr/>
        </p:nvSpPr>
        <p:spPr>
          <a:xfrm>
            <a:off x="7646053" y="187705"/>
            <a:ext cx="988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Irrigated</a:t>
            </a:r>
          </a:p>
          <a:p>
            <a:r>
              <a:rPr lang="en-US" b="1" dirty="0">
                <a:solidFill>
                  <a:schemeClr val="accent1"/>
                </a:solidFill>
              </a:rPr>
              <a:t>Rainfed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764A2FA-1768-1D57-F2F4-674D15A9F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F20C8-AA2D-E62F-30AC-FD0F600482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3" name="Google Shape;81;p17">
            <a:extLst>
              <a:ext uri="{FF2B5EF4-FFF2-40B4-BE49-F238E27FC236}">
                <a16:creationId xmlns:a16="http://schemas.microsoft.com/office/drawing/2014/main" id="{904B35C6-35D7-E250-A5D2-3BB2259F0AF6}"/>
              </a:ext>
            </a:extLst>
          </p:cNvPr>
          <p:cNvSpPr txBox="1">
            <a:spLocks/>
          </p:cNvSpPr>
          <p:nvPr/>
        </p:nvSpPr>
        <p:spPr>
          <a:xfrm>
            <a:off x="311701" y="210012"/>
            <a:ext cx="3904700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De-noising? </a:t>
            </a:r>
            <a:endParaRPr lang="en" sz="2000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14A4417-F8DB-AB51-37F7-84C7D42EC325}"/>
              </a:ext>
            </a:extLst>
          </p:cNvPr>
          <p:cNvGrpSpPr/>
          <p:nvPr/>
        </p:nvGrpSpPr>
        <p:grpSpPr>
          <a:xfrm>
            <a:off x="515257" y="877757"/>
            <a:ext cx="4700731" cy="3854202"/>
            <a:chOff x="515257" y="877757"/>
            <a:chExt cx="4700731" cy="3854202"/>
          </a:xfrm>
        </p:grpSpPr>
        <p:cxnSp>
          <p:nvCxnSpPr>
            <p:cNvPr id="21" name="Google Shape;95;p19">
              <a:extLst>
                <a:ext uri="{FF2B5EF4-FFF2-40B4-BE49-F238E27FC236}">
                  <a16:creationId xmlns:a16="http://schemas.microsoft.com/office/drawing/2014/main" id="{A21893A9-FEAA-EE7A-AE21-01455017BF86}"/>
                </a:ext>
              </a:extLst>
            </p:cNvPr>
            <p:cNvCxnSpPr>
              <a:cxnSpLocks/>
              <a:stCxn id="23" idx="3"/>
              <a:endCxn id="24" idx="3"/>
            </p:cNvCxnSpPr>
            <p:nvPr/>
          </p:nvCxnSpPr>
          <p:spPr>
            <a:xfrm>
              <a:off x="2535044" y="1108607"/>
              <a:ext cx="2680944" cy="3159393"/>
            </a:xfrm>
            <a:prstGeom prst="curvedConnector3">
              <a:avLst>
                <a:gd name="adj1" fmla="val 108527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2" name="Google Shape;100;p19">
              <a:extLst>
                <a:ext uri="{FF2B5EF4-FFF2-40B4-BE49-F238E27FC236}">
                  <a16:creationId xmlns:a16="http://schemas.microsoft.com/office/drawing/2014/main" id="{7373E808-E579-0624-51E8-E5D87987B48E}"/>
                </a:ext>
              </a:extLst>
            </p:cNvPr>
            <p:cNvSpPr txBox="1"/>
            <p:nvPr/>
          </p:nvSpPr>
          <p:spPr>
            <a:xfrm>
              <a:off x="515257" y="3804043"/>
              <a:ext cx="2401222" cy="927916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dirty="0">
                  <a:solidFill>
                    <a:srgbClr val="0B5394"/>
                  </a:solidFill>
                </a:rPr>
                <a:t>Soil moisture </a:t>
              </a:r>
              <a:r>
                <a:rPr lang="en" dirty="0" err="1">
                  <a:solidFill>
                    <a:srgbClr val="0B5394"/>
                  </a:solidFill>
                </a:rPr>
                <a:t>θ</a:t>
              </a:r>
              <a:endParaRPr lang="en" dirty="0">
                <a:solidFill>
                  <a:srgbClr val="0B5394"/>
                </a:solidFill>
              </a:endParaRPr>
            </a:p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dirty="0">
                  <a:solidFill>
                    <a:srgbClr val="0B5394"/>
                  </a:solidFill>
                </a:rPr>
                <a:t>Soil temperature</a:t>
              </a:r>
            </a:p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b="1" i="1" dirty="0">
                  <a:solidFill>
                    <a:srgbClr val="0B5394"/>
                  </a:solidFill>
                </a:rPr>
                <a:t>Management practices </a:t>
              </a:r>
              <a:endParaRPr sz="1100" b="1" i="1" dirty="0">
                <a:solidFill>
                  <a:srgbClr val="0B5394"/>
                </a:solidFill>
              </a:endParaRPr>
            </a:p>
          </p:txBody>
        </p:sp>
        <p:sp>
          <p:nvSpPr>
            <p:cNvPr id="23" name="Google Shape;96;p19">
              <a:extLst>
                <a:ext uri="{FF2B5EF4-FFF2-40B4-BE49-F238E27FC236}">
                  <a16:creationId xmlns:a16="http://schemas.microsoft.com/office/drawing/2014/main" id="{A77F6DDE-0D04-0A92-EB5F-790BF0BE862F}"/>
                </a:ext>
              </a:extLst>
            </p:cNvPr>
            <p:cNvSpPr txBox="1"/>
            <p:nvPr/>
          </p:nvSpPr>
          <p:spPr>
            <a:xfrm>
              <a:off x="899532" y="877757"/>
              <a:ext cx="1635512" cy="46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err="1">
                  <a:solidFill>
                    <a:schemeClr val="dk1"/>
                  </a:solidFill>
                </a:rPr>
                <a:t>Tropo</a:t>
              </a:r>
              <a:r>
                <a:rPr lang="en" sz="1800" dirty="0">
                  <a:solidFill>
                    <a:schemeClr val="dk1"/>
                  </a:solidFill>
                </a:rPr>
                <a:t> NO</a:t>
              </a:r>
              <a:r>
                <a:rPr lang="en" sz="1800" baseline="-25000" dirty="0">
                  <a:solidFill>
                    <a:schemeClr val="dk1"/>
                  </a:solidFill>
                </a:rPr>
                <a:t>2</a:t>
              </a:r>
              <a:r>
                <a:rPr lang="en" sz="1800" dirty="0">
                  <a:solidFill>
                    <a:schemeClr val="dk1"/>
                  </a:solidFill>
                </a:rPr>
                <a:t> </a:t>
              </a:r>
              <a:endParaRPr sz="1800" dirty="0"/>
            </a:p>
          </p:txBody>
        </p:sp>
        <p:sp>
          <p:nvSpPr>
            <p:cNvPr id="24" name="Google Shape;97;p19">
              <a:extLst>
                <a:ext uri="{FF2B5EF4-FFF2-40B4-BE49-F238E27FC236}">
                  <a16:creationId xmlns:a16="http://schemas.microsoft.com/office/drawing/2014/main" id="{9827AFA0-04B6-4DEC-A30F-16AD59CEDC65}"/>
                </a:ext>
              </a:extLst>
            </p:cNvPr>
            <p:cNvSpPr txBox="1"/>
            <p:nvPr/>
          </p:nvSpPr>
          <p:spPr>
            <a:xfrm>
              <a:off x="3452228" y="4037182"/>
              <a:ext cx="1763760" cy="46163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</a:rPr>
                <a:t>Soil NO</a:t>
              </a:r>
              <a:r>
                <a:rPr lang="en" sz="1800" baseline="-25000" dirty="0">
                  <a:solidFill>
                    <a:schemeClr val="dk1"/>
                  </a:solidFill>
                </a:rPr>
                <a:t>x</a:t>
              </a:r>
              <a:r>
                <a:rPr lang="en" sz="1800" dirty="0">
                  <a:solidFill>
                    <a:schemeClr val="dk1"/>
                  </a:solidFill>
                </a:rPr>
                <a:t> fluxes</a:t>
              </a:r>
              <a:endParaRPr sz="1800" dirty="0">
                <a:solidFill>
                  <a:schemeClr val="dk1"/>
                </a:solidFill>
              </a:endParaRPr>
            </a:p>
          </p:txBody>
        </p:sp>
        <p:cxnSp>
          <p:nvCxnSpPr>
            <p:cNvPr id="25" name="Google Shape;101;p19">
              <a:extLst>
                <a:ext uri="{FF2B5EF4-FFF2-40B4-BE49-F238E27FC236}">
                  <a16:creationId xmlns:a16="http://schemas.microsoft.com/office/drawing/2014/main" id="{9EC30EA9-858D-3A0E-8B85-7D3ADABE238A}"/>
                </a:ext>
              </a:extLst>
            </p:cNvPr>
            <p:cNvCxnSpPr>
              <a:cxnSpLocks/>
              <a:stCxn id="24" idx="1"/>
              <a:endCxn id="22" idx="3"/>
            </p:cNvCxnSpPr>
            <p:nvPr/>
          </p:nvCxnSpPr>
          <p:spPr>
            <a:xfrm rot="10800000" flipV="1">
              <a:off x="2916480" y="4267999"/>
              <a:ext cx="535749" cy="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D7B0458-9C95-4D3B-7115-8DB78DC2C2E9}"/>
                </a:ext>
              </a:extLst>
            </p:cNvPr>
            <p:cNvCxnSpPr>
              <a:cxnSpLocks/>
              <a:stCxn id="23" idx="2"/>
              <a:endCxn id="22" idx="0"/>
            </p:cNvCxnSpPr>
            <p:nvPr/>
          </p:nvCxnSpPr>
          <p:spPr>
            <a:xfrm flipH="1">
              <a:off x="1715868" y="1339457"/>
              <a:ext cx="1420" cy="2464586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404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A6C66537-4AFE-5B42-2642-25438C63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6F78C-4ACE-0F01-6E12-769B68B0B103}"/>
              </a:ext>
            </a:extLst>
          </p:cNvPr>
          <p:cNvGrpSpPr/>
          <p:nvPr/>
        </p:nvGrpSpPr>
        <p:grpSpPr>
          <a:xfrm>
            <a:off x="515257" y="877757"/>
            <a:ext cx="4700731" cy="3854202"/>
            <a:chOff x="515257" y="877757"/>
            <a:chExt cx="4700731" cy="3854202"/>
          </a:xfrm>
        </p:grpSpPr>
        <p:cxnSp>
          <p:nvCxnSpPr>
            <p:cNvPr id="13" name="Google Shape;95;p19">
              <a:extLst>
                <a:ext uri="{FF2B5EF4-FFF2-40B4-BE49-F238E27FC236}">
                  <a16:creationId xmlns:a16="http://schemas.microsoft.com/office/drawing/2014/main" id="{DA327286-761F-B51D-2AAE-0105E1858F47}"/>
                </a:ext>
              </a:extLst>
            </p:cNvPr>
            <p:cNvCxnSpPr>
              <a:cxnSpLocks/>
              <a:stCxn id="15" idx="3"/>
              <a:endCxn id="16" idx="3"/>
            </p:cNvCxnSpPr>
            <p:nvPr/>
          </p:nvCxnSpPr>
          <p:spPr>
            <a:xfrm>
              <a:off x="2535044" y="1108607"/>
              <a:ext cx="2680944" cy="3159393"/>
            </a:xfrm>
            <a:prstGeom prst="curvedConnector3">
              <a:avLst>
                <a:gd name="adj1" fmla="val 108527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4" name="Google Shape;100;p19">
              <a:extLst>
                <a:ext uri="{FF2B5EF4-FFF2-40B4-BE49-F238E27FC236}">
                  <a16:creationId xmlns:a16="http://schemas.microsoft.com/office/drawing/2014/main" id="{8E74DA2F-364A-E4DE-1128-538FD5FBD030}"/>
                </a:ext>
              </a:extLst>
            </p:cNvPr>
            <p:cNvSpPr txBox="1"/>
            <p:nvPr/>
          </p:nvSpPr>
          <p:spPr>
            <a:xfrm>
              <a:off x="515257" y="3804043"/>
              <a:ext cx="2401222" cy="927916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dirty="0">
                  <a:solidFill>
                    <a:srgbClr val="0B5394"/>
                  </a:solidFill>
                </a:rPr>
                <a:t>Soil moisture </a:t>
              </a:r>
              <a:r>
                <a:rPr lang="en" dirty="0" err="1">
                  <a:solidFill>
                    <a:srgbClr val="0B5394"/>
                  </a:solidFill>
                </a:rPr>
                <a:t>θ</a:t>
              </a:r>
              <a:endParaRPr lang="en" dirty="0">
                <a:solidFill>
                  <a:srgbClr val="0B5394"/>
                </a:solidFill>
              </a:endParaRPr>
            </a:p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dirty="0">
                  <a:solidFill>
                    <a:srgbClr val="0B5394"/>
                  </a:solidFill>
                </a:rPr>
                <a:t>Soil temperature</a:t>
              </a:r>
            </a:p>
            <a:p>
              <a:pPr marL="1143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5394"/>
                </a:buClr>
                <a:buSzPts val="1800"/>
              </a:pPr>
              <a:r>
                <a:rPr lang="en" b="1" i="1" dirty="0">
                  <a:solidFill>
                    <a:srgbClr val="0B5394"/>
                  </a:solidFill>
                </a:rPr>
                <a:t>Management practices </a:t>
              </a:r>
              <a:endParaRPr sz="1100" b="1" i="1" dirty="0">
                <a:solidFill>
                  <a:srgbClr val="0B5394"/>
                </a:solidFill>
              </a:endParaRPr>
            </a:p>
          </p:txBody>
        </p:sp>
        <p:sp>
          <p:nvSpPr>
            <p:cNvPr id="15" name="Google Shape;96;p19">
              <a:extLst>
                <a:ext uri="{FF2B5EF4-FFF2-40B4-BE49-F238E27FC236}">
                  <a16:creationId xmlns:a16="http://schemas.microsoft.com/office/drawing/2014/main" id="{0D5E62B1-CCFF-5AB5-7C2E-E25FA7DDB84F}"/>
                </a:ext>
              </a:extLst>
            </p:cNvPr>
            <p:cNvSpPr txBox="1"/>
            <p:nvPr/>
          </p:nvSpPr>
          <p:spPr>
            <a:xfrm>
              <a:off x="899532" y="877757"/>
              <a:ext cx="1635512" cy="461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err="1">
                  <a:solidFill>
                    <a:schemeClr val="dk1"/>
                  </a:solidFill>
                </a:rPr>
                <a:t>Tropo</a:t>
              </a:r>
              <a:r>
                <a:rPr lang="en" sz="1800" dirty="0">
                  <a:solidFill>
                    <a:schemeClr val="dk1"/>
                  </a:solidFill>
                </a:rPr>
                <a:t> NO</a:t>
              </a:r>
              <a:r>
                <a:rPr lang="en" sz="1800" baseline="-25000" dirty="0">
                  <a:solidFill>
                    <a:schemeClr val="dk1"/>
                  </a:solidFill>
                </a:rPr>
                <a:t>2</a:t>
              </a:r>
              <a:r>
                <a:rPr lang="en" sz="1800" dirty="0">
                  <a:solidFill>
                    <a:schemeClr val="dk1"/>
                  </a:solidFill>
                </a:rPr>
                <a:t> </a:t>
              </a:r>
              <a:endParaRPr sz="1800" dirty="0"/>
            </a:p>
          </p:txBody>
        </p:sp>
        <p:sp>
          <p:nvSpPr>
            <p:cNvPr id="16" name="Google Shape;97;p19">
              <a:extLst>
                <a:ext uri="{FF2B5EF4-FFF2-40B4-BE49-F238E27FC236}">
                  <a16:creationId xmlns:a16="http://schemas.microsoft.com/office/drawing/2014/main" id="{DA37B051-CAB2-9C1D-7C48-FB3585D6944C}"/>
                </a:ext>
              </a:extLst>
            </p:cNvPr>
            <p:cNvSpPr txBox="1"/>
            <p:nvPr/>
          </p:nvSpPr>
          <p:spPr>
            <a:xfrm>
              <a:off x="3452228" y="4037182"/>
              <a:ext cx="1763760" cy="46163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</a:rPr>
                <a:t>Soil NO</a:t>
              </a:r>
              <a:r>
                <a:rPr lang="en" sz="1800" baseline="-25000" dirty="0">
                  <a:solidFill>
                    <a:schemeClr val="dk1"/>
                  </a:solidFill>
                </a:rPr>
                <a:t>x</a:t>
              </a:r>
              <a:r>
                <a:rPr lang="en" sz="1800" dirty="0">
                  <a:solidFill>
                    <a:schemeClr val="dk1"/>
                  </a:solidFill>
                </a:rPr>
                <a:t> fluxes</a:t>
              </a:r>
              <a:endParaRPr sz="1800" dirty="0">
                <a:solidFill>
                  <a:schemeClr val="dk1"/>
                </a:solidFill>
              </a:endParaRPr>
            </a:p>
          </p:txBody>
        </p:sp>
        <p:cxnSp>
          <p:nvCxnSpPr>
            <p:cNvPr id="17" name="Google Shape;101;p19">
              <a:extLst>
                <a:ext uri="{FF2B5EF4-FFF2-40B4-BE49-F238E27FC236}">
                  <a16:creationId xmlns:a16="http://schemas.microsoft.com/office/drawing/2014/main" id="{976F3EF9-CF79-937C-FD1E-24E1911ED800}"/>
                </a:ext>
              </a:extLst>
            </p:cNvPr>
            <p:cNvCxnSpPr>
              <a:cxnSpLocks/>
              <a:stCxn id="16" idx="1"/>
              <a:endCxn id="14" idx="3"/>
            </p:cNvCxnSpPr>
            <p:nvPr/>
          </p:nvCxnSpPr>
          <p:spPr>
            <a:xfrm rot="10800000" flipV="1">
              <a:off x="2916480" y="4267999"/>
              <a:ext cx="535749" cy="1"/>
            </a:xfrm>
            <a:prstGeom prst="curvedConnector3">
              <a:avLst>
                <a:gd name="adj1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9DF2F27-007E-1FAF-9002-28C02951F7AD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 flipH="1">
              <a:off x="1715868" y="1339457"/>
              <a:ext cx="1420" cy="2464586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9F0E5-DCAA-2ABC-945E-409E3D9F2D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3" name="Google Shape;81;p17">
            <a:extLst>
              <a:ext uri="{FF2B5EF4-FFF2-40B4-BE49-F238E27FC236}">
                <a16:creationId xmlns:a16="http://schemas.microsoft.com/office/drawing/2014/main" id="{3302EC00-0CCD-D86D-962F-DA3FF921EBFC}"/>
              </a:ext>
            </a:extLst>
          </p:cNvPr>
          <p:cNvSpPr txBox="1">
            <a:spLocks/>
          </p:cNvSpPr>
          <p:nvPr/>
        </p:nvSpPr>
        <p:spPr>
          <a:xfrm>
            <a:off x="311701" y="210012"/>
            <a:ext cx="3791948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Order Correction Factors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C6DED8-DCB8-3611-BA71-D6F7F80F721C}"/>
              </a:ext>
            </a:extLst>
          </p:cNvPr>
          <p:cNvSpPr txBox="1"/>
          <p:nvPr/>
        </p:nvSpPr>
        <p:spPr>
          <a:xfrm>
            <a:off x="5969369" y="4810596"/>
            <a:ext cx="28249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[Wu et al., 2023; Laughner and Cohen, 2019]</a:t>
            </a:r>
          </a:p>
        </p:txBody>
      </p:sp>
      <p:sp>
        <p:nvSpPr>
          <p:cNvPr id="2" name="Google Shape;99;p19">
            <a:extLst>
              <a:ext uri="{FF2B5EF4-FFF2-40B4-BE49-F238E27FC236}">
                <a16:creationId xmlns:a16="http://schemas.microsoft.com/office/drawing/2014/main" id="{27FC22C6-6E07-4F59-46AA-4096B18EC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1" y="1491378"/>
            <a:ext cx="5312584" cy="21161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●"/>
            </a:pPr>
            <a:r>
              <a:rPr lang="en" sz="1400" dirty="0">
                <a:solidFill>
                  <a:srgbClr val="741B47"/>
                </a:solidFill>
              </a:rPr>
              <a:t>NO</a:t>
            </a:r>
            <a:r>
              <a:rPr lang="en" sz="1400" baseline="-25000" dirty="0">
                <a:solidFill>
                  <a:srgbClr val="741B47"/>
                </a:solidFill>
              </a:rPr>
              <a:t>x</a:t>
            </a:r>
            <a:r>
              <a:rPr lang="en" sz="1400" dirty="0">
                <a:solidFill>
                  <a:srgbClr val="741B47"/>
                </a:solidFill>
              </a:rPr>
              <a:t> lifetime ← SZA, temp, [NOx], VOCR </a:t>
            </a:r>
            <a:endParaRPr sz="1400" dirty="0">
              <a:solidFill>
                <a:srgbClr val="741B47"/>
              </a:solidFill>
            </a:endParaRPr>
          </a:p>
          <a:p>
            <a:pPr marL="4572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Char char="●"/>
            </a:pPr>
            <a:r>
              <a:rPr lang="en" sz="1400" dirty="0">
                <a:solidFill>
                  <a:srgbClr val="741B47"/>
                </a:solidFill>
              </a:rPr>
              <a:t>NO</a:t>
            </a:r>
            <a:r>
              <a:rPr lang="en" sz="1400" baseline="-25000" dirty="0">
                <a:solidFill>
                  <a:srgbClr val="741B47"/>
                </a:solidFill>
              </a:rPr>
              <a:t>2</a:t>
            </a:r>
            <a:r>
              <a:rPr lang="en" sz="1400" dirty="0">
                <a:solidFill>
                  <a:srgbClr val="741B47"/>
                </a:solidFill>
              </a:rPr>
              <a:t>:NO</a:t>
            </a:r>
            <a:r>
              <a:rPr lang="en" sz="1400" baseline="-25000" dirty="0">
                <a:solidFill>
                  <a:srgbClr val="741B47"/>
                </a:solidFill>
              </a:rPr>
              <a:t>x</a:t>
            </a:r>
            <a:r>
              <a:rPr lang="en" sz="1400" dirty="0">
                <a:solidFill>
                  <a:srgbClr val="741B47"/>
                </a:solidFill>
              </a:rPr>
              <a:t> ratio ← SZA and distance from sources (~[Ox])</a:t>
            </a:r>
            <a:endParaRPr sz="1400" dirty="0">
              <a:solidFill>
                <a:srgbClr val="741B47"/>
              </a:solidFill>
            </a:endParaRPr>
          </a:p>
          <a:p>
            <a:pPr marL="4572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 sz="1400" dirty="0">
                <a:solidFill>
                  <a:srgbClr val="1155CC"/>
                </a:solidFill>
              </a:rPr>
              <a:t>Mixing effects (</a:t>
            </a:r>
            <a:r>
              <a:rPr lang="en" sz="1400" dirty="0" err="1">
                <a:solidFill>
                  <a:srgbClr val="1155CC"/>
                </a:solidFill>
              </a:rPr>
              <a:t>θ</a:t>
            </a:r>
            <a:r>
              <a:rPr lang="en" sz="1400" dirty="0">
                <a:solidFill>
                  <a:srgbClr val="1155CC"/>
                </a:solidFill>
              </a:rPr>
              <a:t>) ← wind speed + PBLH</a:t>
            </a:r>
          </a:p>
          <a:p>
            <a:pPr lvl="0">
              <a:lnSpc>
                <a:spcPct val="114000"/>
              </a:lnSpc>
              <a:buClr>
                <a:srgbClr val="1155CC"/>
              </a:buClr>
            </a:pPr>
            <a:r>
              <a:rPr lang="en" sz="1400" dirty="0">
                <a:solidFill>
                  <a:srgbClr val="1155CC"/>
                </a:solidFill>
              </a:rPr>
              <a:t>Different sources ← wind direction</a:t>
            </a:r>
            <a:endParaRPr sz="1400" dirty="0">
              <a:solidFill>
                <a:srgbClr val="1155CC"/>
              </a:solidFill>
            </a:endParaRPr>
          </a:p>
          <a:p>
            <a:pPr marL="457200" lvl="0" indent="-3429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tNO2 averaging kernels</a:t>
            </a:r>
            <a:endParaRPr lang="en-US" sz="1400" dirty="0">
              <a:solidFill>
                <a:schemeClr val="dk1"/>
              </a:solidFill>
            </a:endParaRPr>
          </a:p>
          <a:p>
            <a:pPr>
              <a:lnSpc>
                <a:spcPct val="114000"/>
              </a:lnSpc>
              <a:buClr>
                <a:srgbClr val="FFC000"/>
              </a:buClr>
            </a:pPr>
            <a:r>
              <a:rPr lang="en-US" sz="1400" dirty="0">
                <a:solidFill>
                  <a:srgbClr val="BF9000"/>
                </a:solidFill>
              </a:rPr>
              <a:t>Combustion sources ← TROPOMI CO &amp; Activity data</a:t>
            </a:r>
            <a:endParaRPr lang="en-US" sz="1400" dirty="0">
              <a:solidFill>
                <a:srgbClr val="38761D"/>
              </a:solidFill>
            </a:endParaRPr>
          </a:p>
          <a:p>
            <a:pPr>
              <a:lnSpc>
                <a:spcPct val="114000"/>
              </a:lnSpc>
              <a:buClr>
                <a:srgbClr val="38761D"/>
              </a:buClr>
            </a:pPr>
            <a:r>
              <a:rPr lang="en-US" sz="1400" dirty="0">
                <a:solidFill>
                  <a:srgbClr val="38761D"/>
                </a:solidFill>
              </a:rPr>
              <a:t>Canopy interception (</a:t>
            </a:r>
            <a:r>
              <a:rPr lang="el-GR" sz="1400" dirty="0">
                <a:solidFill>
                  <a:srgbClr val="38761D"/>
                </a:solidFill>
              </a:rPr>
              <a:t>θ) ← </a:t>
            </a:r>
            <a:r>
              <a:rPr lang="en-US" sz="1400" dirty="0">
                <a:solidFill>
                  <a:srgbClr val="38761D"/>
                </a:solidFill>
              </a:rPr>
              <a:t>Vegetation water content + LAI</a:t>
            </a:r>
          </a:p>
          <a:p>
            <a:pPr>
              <a:lnSpc>
                <a:spcPct val="114000"/>
              </a:lnSpc>
              <a:buClr>
                <a:schemeClr val="accent4">
                  <a:lumMod val="50000"/>
                </a:schemeClr>
              </a:buClr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" sz="1400" dirty="0">
                <a:solidFill>
                  <a:schemeClr val="accent4">
                    <a:lumMod val="50000"/>
                  </a:schemeClr>
                </a:solidFill>
              </a:rPr>
              <a:t>oil textures ←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saturation 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θ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s,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soilGrids</a:t>
            </a:r>
            <a:endParaRPr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EDC836-8F4C-7EA9-29B0-98E0F3A944F4}"/>
              </a:ext>
            </a:extLst>
          </p:cNvPr>
          <p:cNvGrpSpPr/>
          <p:nvPr/>
        </p:nvGrpSpPr>
        <p:grpSpPr>
          <a:xfrm>
            <a:off x="5855035" y="1396008"/>
            <a:ext cx="3146194" cy="2091606"/>
            <a:chOff x="5855035" y="1396008"/>
            <a:chExt cx="3146194" cy="2091606"/>
          </a:xfrm>
        </p:grpSpPr>
        <p:pic>
          <p:nvPicPr>
            <p:cNvPr id="8" name="Google Shape;127;p21" title="Screenshot 2025-07-28 at 10.54.49 AM.png">
              <a:extLst>
                <a:ext uri="{FF2B5EF4-FFF2-40B4-BE49-F238E27FC236}">
                  <a16:creationId xmlns:a16="http://schemas.microsoft.com/office/drawing/2014/main" id="{68F162B9-C9B8-B9FD-3A9F-24C0469BAB9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55035" y="1813069"/>
              <a:ext cx="3146194" cy="16745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0BE779-7386-CDB6-CC71-8BECAFDCD023}"/>
                </a:ext>
              </a:extLst>
            </p:cNvPr>
            <p:cNvSpPr txBox="1"/>
            <p:nvPr/>
          </p:nvSpPr>
          <p:spPr>
            <a:xfrm>
              <a:off x="6071763" y="1396008"/>
              <a:ext cx="2576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Lagrangian</a:t>
              </a:r>
              <a:r>
                <a:rPr lang="en-US" sz="1200" dirty="0"/>
                <a:t> chem transport model</a:t>
              </a:r>
            </a:p>
            <a:p>
              <a:r>
                <a:rPr lang="en-US" sz="1200" dirty="0"/>
                <a:t>(STILT-NOx or -PECAN)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D5CCB-260F-05D0-B161-ABF66C875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FFC65-2A5A-AEC8-E86F-9A0AA5074E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18" name="Google Shape;81;p17">
            <a:extLst>
              <a:ext uri="{FF2B5EF4-FFF2-40B4-BE49-F238E27FC236}">
                <a16:creationId xmlns:a16="http://schemas.microsoft.com/office/drawing/2014/main" id="{5E59CB2D-677E-C308-72AC-2F1784972135}"/>
              </a:ext>
            </a:extLst>
          </p:cNvPr>
          <p:cNvSpPr txBox="1">
            <a:spLocks/>
          </p:cNvSpPr>
          <p:nvPr/>
        </p:nvSpPr>
        <p:spPr>
          <a:xfrm>
            <a:off x="311702" y="210012"/>
            <a:ext cx="7836122" cy="4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14000"/>
              </a:lnSpc>
              <a:buClr>
                <a:srgbClr val="741B47"/>
              </a:buClr>
            </a:pPr>
            <a:r>
              <a:rPr lang="en-US" sz="2000" dirty="0">
                <a:solidFill>
                  <a:schemeClr val="bg1"/>
                </a:solidFill>
              </a:rPr>
              <a:t>TEMPO </a:t>
            </a:r>
            <a:r>
              <a:rPr lang="en-US" sz="2000" b="1" dirty="0">
                <a:solidFill>
                  <a:schemeClr val="bg1"/>
                </a:solidFill>
              </a:rPr>
              <a:t>Pixel</a:t>
            </a:r>
            <a:r>
              <a:rPr lang="en-US" sz="2000" dirty="0">
                <a:solidFill>
                  <a:schemeClr val="bg1"/>
                </a:solidFill>
              </a:rPr>
              <a:t> Selection – Contributions from Upwind Activities</a:t>
            </a:r>
          </a:p>
          <a:p>
            <a:pPr marL="114300">
              <a:lnSpc>
                <a:spcPct val="114000"/>
              </a:lnSpc>
              <a:buClr>
                <a:srgbClr val="741B47"/>
              </a:buClr>
            </a:pPr>
            <a:endParaRPr lang="en" sz="2000" dirty="0">
              <a:solidFill>
                <a:schemeClr val="bg1"/>
              </a:solidFill>
            </a:endParaRPr>
          </a:p>
        </p:txBody>
      </p:sp>
      <p:pic>
        <p:nvPicPr>
          <p:cNvPr id="10" name="image4.png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439FF917-485E-A4D4-7FF6-A333CC4CE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96" r="28890"/>
          <a:stretch>
            <a:fillRect/>
          </a:stretch>
        </p:blipFill>
        <p:spPr>
          <a:xfrm>
            <a:off x="392243" y="795454"/>
            <a:ext cx="3952761" cy="4261363"/>
          </a:xfrm>
          <a:prstGeom prst="rect">
            <a:avLst/>
          </a:prstGeom>
          <a:ln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17B62FB-0DB9-4D57-4DC0-95C387FA0F8C}"/>
              </a:ext>
            </a:extLst>
          </p:cNvPr>
          <p:cNvSpPr txBox="1">
            <a:spLocks/>
          </p:cNvSpPr>
          <p:nvPr/>
        </p:nvSpPr>
        <p:spPr>
          <a:xfrm>
            <a:off x="4345003" y="2145549"/>
            <a:ext cx="3550060" cy="156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lnSpc>
                <a:spcPct val="114000"/>
              </a:lnSpc>
              <a:buClr>
                <a:schemeClr val="accent4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X-STILT Footprint x </a:t>
            </a:r>
            <a:r>
              <a:rPr lang="en-US" sz="1600" dirty="0">
                <a:solidFill>
                  <a:srgbClr val="7030A0"/>
                </a:solidFill>
              </a:rPr>
              <a:t>Activity Data</a:t>
            </a:r>
          </a:p>
          <a:p>
            <a:pPr marL="114300" indent="0">
              <a:lnSpc>
                <a:spcPct val="114000"/>
              </a:lnSpc>
              <a:buClr>
                <a:schemeClr val="accent4"/>
              </a:buClr>
              <a:buNone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 </a:t>
            </a:r>
            <a:r>
              <a:rPr lang="en-US" sz="1600" b="1" dirty="0">
                <a:solidFill>
                  <a:srgbClr val="7030A0"/>
                </a:solidFill>
              </a:rPr>
              <a:t>e.g., </a:t>
            </a:r>
            <a:r>
              <a:rPr lang="en-US" sz="1600" b="1" u="sng" dirty="0">
                <a:solidFill>
                  <a:srgbClr val="7030A0"/>
                </a:solidFill>
              </a:rPr>
              <a:t>Population Density</a:t>
            </a:r>
          </a:p>
          <a:p>
            <a:pPr marL="114300" indent="0">
              <a:lnSpc>
                <a:spcPct val="114000"/>
              </a:lnSpc>
              <a:buClr>
                <a:srgbClr val="38761D"/>
              </a:buClr>
              <a:buNone/>
            </a:pPr>
            <a:r>
              <a:rPr lang="en-US" sz="1600" dirty="0">
                <a:solidFill>
                  <a:schemeClr val="tx1"/>
                </a:solidFill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6940117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70051ed-867f-4092-a6af-8a42e27b7e09}" enabled="1" method="Standard" siteId="{5217e0e7-539d-4563-b1bf-7c6dcf074f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5605</TotalTime>
  <Words>858</Words>
  <Application>Microsoft Macintosh PowerPoint</Application>
  <PresentationFormat>On-screen Show (16:9)</PresentationFormat>
  <Paragraphs>151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Cambria Math</vt:lpstr>
      <vt:lpstr>Wingdings</vt:lpstr>
      <vt:lpstr>Simple Light</vt:lpstr>
      <vt:lpstr>Office Theme</vt:lpstr>
      <vt:lpstr>Towards Quantifying NOx Fluxes from Agricultural Land</vt:lpstr>
      <vt:lpstr>Large Discrepancies in Soil Respiration (C) Response in Land Surface Models</vt:lpstr>
      <vt:lpstr>Under-constrained Responses of Soil N Fluxes vs. Soil Moisture</vt:lpstr>
      <vt:lpstr>TROPOMI NO2 vs. SMAP Soil Moisture</vt:lpstr>
      <vt:lpstr>PowerPoint Presentation</vt:lpstr>
      <vt:lpstr>TEMPO Tropo NO2 @noon vs. SMAP θ @6 am (prelim)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Population density</vt:lpstr>
      <vt:lpstr>Objective: Investigate the magnitude, variability, and responses of SNOx to environmental and management factors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DIEN WU</cp:lastModifiedBy>
  <cp:revision>513</cp:revision>
  <dcterms:modified xsi:type="dcterms:W3CDTF">2026-06-18T04:20:05Z</dcterms:modified>
</cp:coreProperties>
</file>