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5" r:id="rId1"/>
    <p:sldMasterId id="2147483737" r:id="rId2"/>
  </p:sldMasterIdLst>
  <p:notesMasterIdLst>
    <p:notesMasterId r:id="rId21"/>
  </p:notesMasterIdLst>
  <p:sldIdLst>
    <p:sldId id="256" r:id="rId3"/>
    <p:sldId id="259" r:id="rId4"/>
    <p:sldId id="353" r:id="rId5"/>
    <p:sldId id="262" r:id="rId6"/>
    <p:sldId id="292" r:id="rId7"/>
    <p:sldId id="354" r:id="rId8"/>
    <p:sldId id="355" r:id="rId9"/>
    <p:sldId id="267" r:id="rId10"/>
    <p:sldId id="335" r:id="rId11"/>
    <p:sldId id="318" r:id="rId12"/>
    <p:sldId id="356" r:id="rId13"/>
    <p:sldId id="328" r:id="rId14"/>
    <p:sldId id="315" r:id="rId15"/>
    <p:sldId id="289" r:id="rId16"/>
    <p:sldId id="291" r:id="rId17"/>
    <p:sldId id="326" r:id="rId18"/>
    <p:sldId id="334" r:id="rId19"/>
    <p:sldId id="133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5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293"/>
    <p:restoredTop sz="94430"/>
  </p:normalViewPr>
  <p:slideViewPr>
    <p:cSldViewPr snapToGrid="0">
      <p:cViewPr varScale="1">
        <p:scale>
          <a:sx n="67" d="100"/>
          <a:sy n="67" d="100"/>
        </p:scale>
        <p:origin x="3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51F156-1351-F440-B4C0-C1A04F76EFF4}" type="datetimeFigureOut">
              <a:rPr lang="en-US" smtClean="0"/>
              <a:t>6/17/2026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DA9CE1-5E11-894A-AF09-6EAC5C96704C}" type="slidenum">
              <a:rPr lang="en-US" smtClean="0"/>
              <a:t>‹#›</a:t>
            </a:fld>
            <a:endParaRPr lang="en-US"/>
          </a:p>
        </p:txBody>
      </p:sp>
    </p:spTree>
    <p:extLst>
      <p:ext uri="{BB962C8B-B14F-4D97-AF65-F5344CB8AC3E}">
        <p14:creationId xmlns:p14="http://schemas.microsoft.com/office/powerpoint/2010/main" val="2283265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Nitrification -- aerobic conditions </a:t>
            </a:r>
          </a:p>
          <a:p>
            <a:r>
              <a:rPr lang="en-US" dirty="0"/>
              <a:t>Denitrification – anaerobic conditions </a:t>
            </a:r>
          </a:p>
        </p:txBody>
      </p:sp>
      <p:sp>
        <p:nvSpPr>
          <p:cNvPr id="4" name="Slide Number Placeholder 3"/>
          <p:cNvSpPr>
            <a:spLocks noGrp="1"/>
          </p:cNvSpPr>
          <p:nvPr>
            <p:ph type="sldNum" sz="quarter" idx="5"/>
          </p:nvPr>
        </p:nvSpPr>
        <p:spPr/>
        <p:txBody>
          <a:bodyPr/>
          <a:lstStyle/>
          <a:p>
            <a:fld id="{97DA9CE1-5E11-894A-AF09-6EAC5C96704C}" type="slidenum">
              <a:rPr lang="en-US" smtClean="0"/>
              <a:t>2</a:t>
            </a:fld>
            <a:endParaRPr lang="en-US"/>
          </a:p>
        </p:txBody>
      </p:sp>
    </p:spTree>
    <p:extLst>
      <p:ext uri="{BB962C8B-B14F-4D97-AF65-F5344CB8AC3E}">
        <p14:creationId xmlns:p14="http://schemas.microsoft.com/office/powerpoint/2010/main" val="1244858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notes on coarse, moderately coarse, medium, and fine categories here </a:t>
            </a:r>
          </a:p>
        </p:txBody>
      </p:sp>
      <p:sp>
        <p:nvSpPr>
          <p:cNvPr id="4" name="Slide Number Placeholder 3"/>
          <p:cNvSpPr>
            <a:spLocks noGrp="1"/>
          </p:cNvSpPr>
          <p:nvPr>
            <p:ph type="sldNum" sz="quarter" idx="5"/>
          </p:nvPr>
        </p:nvSpPr>
        <p:spPr/>
        <p:txBody>
          <a:bodyPr/>
          <a:lstStyle/>
          <a:p>
            <a:fld id="{97DA9CE1-5E11-894A-AF09-6EAC5C96704C}" type="slidenum">
              <a:rPr lang="en-US" smtClean="0"/>
              <a:t>16</a:t>
            </a:fld>
            <a:endParaRPr lang="en-US"/>
          </a:p>
        </p:txBody>
      </p:sp>
    </p:spTree>
    <p:extLst>
      <p:ext uri="{BB962C8B-B14F-4D97-AF65-F5344CB8AC3E}">
        <p14:creationId xmlns:p14="http://schemas.microsoft.com/office/powerpoint/2010/main" val="1020829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51B3C7-2B2D-3F4A-93B5-05BA190A92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0132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8F8B7-E23F-053E-40F7-AC3912898F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D83878-E69F-79EB-B218-4A07745599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DD2633-6C0F-BB04-D9A9-8FCE371DEC37}"/>
              </a:ext>
            </a:extLst>
          </p:cNvPr>
          <p:cNvSpPr>
            <a:spLocks noGrp="1"/>
          </p:cNvSpPr>
          <p:nvPr>
            <p:ph type="body" idx="1"/>
          </p:nvPr>
        </p:nvSpPr>
        <p:spPr/>
        <p:txBody>
          <a:bodyPr/>
          <a:lstStyle/>
          <a:p>
            <a:r>
              <a:rPr lang="en-US" dirty="0"/>
              <a:t>Nitrification -- aerobic conditions </a:t>
            </a:r>
          </a:p>
          <a:p>
            <a:r>
              <a:rPr lang="en-US" dirty="0"/>
              <a:t>Denitrification – anaerobic conditions </a:t>
            </a:r>
          </a:p>
        </p:txBody>
      </p:sp>
      <p:sp>
        <p:nvSpPr>
          <p:cNvPr id="4" name="Slide Number Placeholder 3">
            <a:extLst>
              <a:ext uri="{FF2B5EF4-FFF2-40B4-BE49-F238E27FC236}">
                <a16:creationId xmlns:a16="http://schemas.microsoft.com/office/drawing/2014/main" id="{8126D94D-5ACD-F5D0-F809-A1E5AA2A8B0D}"/>
              </a:ext>
            </a:extLst>
          </p:cNvPr>
          <p:cNvSpPr>
            <a:spLocks noGrp="1"/>
          </p:cNvSpPr>
          <p:nvPr>
            <p:ph type="sldNum" sz="quarter" idx="5"/>
          </p:nvPr>
        </p:nvSpPr>
        <p:spPr/>
        <p:txBody>
          <a:bodyPr/>
          <a:lstStyle/>
          <a:p>
            <a:fld id="{97DA9CE1-5E11-894A-AF09-6EAC5C96704C}" type="slidenum">
              <a:rPr lang="en-US" smtClean="0"/>
              <a:t>3</a:t>
            </a:fld>
            <a:endParaRPr lang="en-US"/>
          </a:p>
        </p:txBody>
      </p:sp>
    </p:spTree>
    <p:extLst>
      <p:ext uri="{BB962C8B-B14F-4D97-AF65-F5344CB8AC3E}">
        <p14:creationId xmlns:p14="http://schemas.microsoft.com/office/powerpoint/2010/main" val="4206700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
            </a:r>
            <a:r>
              <a:rPr lang="en-US" baseline="30000" dirty="0"/>
              <a:t>3</a:t>
            </a:r>
            <a:r>
              <a:rPr lang="en-US" baseline="0" dirty="0"/>
              <a:t>/m</a:t>
            </a:r>
            <a:r>
              <a:rPr lang="en-US" baseline="30000" dirty="0"/>
              <a:t>3</a:t>
            </a:r>
            <a:r>
              <a:rPr lang="en-US" baseline="0" dirty="0"/>
              <a:t>]</a:t>
            </a:r>
            <a:r>
              <a:rPr lang="en-US" dirty="0"/>
              <a:t>, </a:t>
            </a:r>
          </a:p>
        </p:txBody>
      </p:sp>
      <p:sp>
        <p:nvSpPr>
          <p:cNvPr id="4" name="Slide Number Placeholder 3"/>
          <p:cNvSpPr>
            <a:spLocks noGrp="1"/>
          </p:cNvSpPr>
          <p:nvPr>
            <p:ph type="sldNum" sz="quarter" idx="5"/>
          </p:nvPr>
        </p:nvSpPr>
        <p:spPr/>
        <p:txBody>
          <a:bodyPr/>
          <a:lstStyle/>
          <a:p>
            <a:fld id="{97DA9CE1-5E11-894A-AF09-6EAC5C96704C}" type="slidenum">
              <a:rPr lang="en-US" smtClean="0"/>
              <a:t>8</a:t>
            </a:fld>
            <a:endParaRPr lang="en-US"/>
          </a:p>
        </p:txBody>
      </p:sp>
    </p:spTree>
    <p:extLst>
      <p:ext uri="{BB962C8B-B14F-4D97-AF65-F5344CB8AC3E}">
        <p14:creationId xmlns:p14="http://schemas.microsoft.com/office/powerpoint/2010/main" val="2694025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18B7C-6DD8-CB63-9FCF-141279EE41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6D0FF8-EDC5-81C6-4312-CFA1128023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FB739B-CDAA-0DEC-D184-15D088FAB0E9}"/>
              </a:ext>
            </a:extLst>
          </p:cNvPr>
          <p:cNvSpPr>
            <a:spLocks noGrp="1"/>
          </p:cNvSpPr>
          <p:nvPr>
            <p:ph type="body" idx="1"/>
          </p:nvPr>
        </p:nvSpPr>
        <p:spPr/>
        <p:txBody>
          <a:bodyPr/>
          <a:lstStyle/>
          <a:p>
            <a:r>
              <a:rPr lang="en-US" dirty="0"/>
              <a:t>[m</a:t>
            </a:r>
            <a:r>
              <a:rPr lang="en-US" baseline="30000" dirty="0"/>
              <a:t>3</a:t>
            </a:r>
            <a:r>
              <a:rPr lang="en-US" baseline="0" dirty="0"/>
              <a:t>/m</a:t>
            </a:r>
            <a:r>
              <a:rPr lang="en-US" baseline="30000" dirty="0"/>
              <a:t>3</a:t>
            </a:r>
            <a:r>
              <a:rPr lang="en-US" baseline="0" dirty="0"/>
              <a:t>]</a:t>
            </a:r>
            <a:r>
              <a:rPr lang="en-US" dirty="0"/>
              <a:t>, </a:t>
            </a:r>
          </a:p>
        </p:txBody>
      </p:sp>
      <p:sp>
        <p:nvSpPr>
          <p:cNvPr id="4" name="Slide Number Placeholder 3">
            <a:extLst>
              <a:ext uri="{FF2B5EF4-FFF2-40B4-BE49-F238E27FC236}">
                <a16:creationId xmlns:a16="http://schemas.microsoft.com/office/drawing/2014/main" id="{FFE1DB6F-01F1-1504-D0AF-E55D7D80D1F4}"/>
              </a:ext>
            </a:extLst>
          </p:cNvPr>
          <p:cNvSpPr>
            <a:spLocks noGrp="1"/>
          </p:cNvSpPr>
          <p:nvPr>
            <p:ph type="sldNum" sz="quarter" idx="5"/>
          </p:nvPr>
        </p:nvSpPr>
        <p:spPr/>
        <p:txBody>
          <a:bodyPr/>
          <a:lstStyle/>
          <a:p>
            <a:fld id="{97DA9CE1-5E11-894A-AF09-6EAC5C96704C}" type="slidenum">
              <a:rPr lang="en-US" smtClean="0"/>
              <a:t>9</a:t>
            </a:fld>
            <a:endParaRPr lang="en-US"/>
          </a:p>
        </p:txBody>
      </p:sp>
    </p:spTree>
    <p:extLst>
      <p:ext uri="{BB962C8B-B14F-4D97-AF65-F5344CB8AC3E}">
        <p14:creationId xmlns:p14="http://schemas.microsoft.com/office/powerpoint/2010/main" val="2495961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showing an average of </a:t>
            </a:r>
            <a:r>
              <a:rPr lang="en-US" dirty="0" err="1"/>
              <a:t>precip</a:t>
            </a:r>
            <a:r>
              <a:rPr lang="en-US" dirty="0"/>
              <a:t>, SM, and NO2 over the region </a:t>
            </a:r>
          </a:p>
          <a:p>
            <a:r>
              <a:rPr lang="en-US" dirty="0"/>
              <a:t>Looks very messy! </a:t>
            </a:r>
          </a:p>
          <a:p>
            <a:r>
              <a:rPr lang="en-US" dirty="0"/>
              <a:t>Point out the middle of the time with relatively high SM, low NO2, when SM falls, get spikes in NO2 </a:t>
            </a:r>
          </a:p>
          <a:p>
            <a:r>
              <a:rPr lang="en-US" dirty="0"/>
              <a:t>Hard to pick anything out from this picture, we want to know what individual events look like</a:t>
            </a:r>
          </a:p>
        </p:txBody>
      </p:sp>
      <p:sp>
        <p:nvSpPr>
          <p:cNvPr id="4" name="Slide Number Placeholder 3"/>
          <p:cNvSpPr>
            <a:spLocks noGrp="1"/>
          </p:cNvSpPr>
          <p:nvPr>
            <p:ph type="sldNum" sz="quarter" idx="5"/>
          </p:nvPr>
        </p:nvSpPr>
        <p:spPr/>
        <p:txBody>
          <a:bodyPr/>
          <a:lstStyle/>
          <a:p>
            <a:fld id="{97DA9CE1-5E11-894A-AF09-6EAC5C96704C}" type="slidenum">
              <a:rPr lang="en-US" smtClean="0"/>
              <a:t>10</a:t>
            </a:fld>
            <a:endParaRPr lang="en-US"/>
          </a:p>
        </p:txBody>
      </p:sp>
    </p:spTree>
    <p:extLst>
      <p:ext uri="{BB962C8B-B14F-4D97-AF65-F5344CB8AC3E}">
        <p14:creationId xmlns:p14="http://schemas.microsoft.com/office/powerpoint/2010/main" val="1208677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E39EC-AA28-1761-D161-CDED6C849A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916BBA-FBD4-277C-C856-0F98AC6156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B04C38-9C02-2398-853E-7D5326F7E66E}"/>
              </a:ext>
            </a:extLst>
          </p:cNvPr>
          <p:cNvSpPr>
            <a:spLocks noGrp="1"/>
          </p:cNvSpPr>
          <p:nvPr>
            <p:ph type="body" idx="1"/>
          </p:nvPr>
        </p:nvSpPr>
        <p:spPr/>
        <p:txBody>
          <a:bodyPr/>
          <a:lstStyle/>
          <a:p>
            <a:r>
              <a:rPr lang="en-US" dirty="0"/>
              <a:t>Looking at all of the pulses that are detected, we find around 5,606 pulses. And I impose a grouping criteria on them to see if they are spatiotemporally correlated with each other. To be grouped together, they must be within 0.2 </a:t>
            </a:r>
            <a:r>
              <a:rPr lang="en-US" dirty="0" err="1"/>
              <a:t>degees</a:t>
            </a:r>
            <a:r>
              <a:rPr lang="en-US" dirty="0"/>
              <a:t> and 24 hours of lighting up as a ”pulse”. </a:t>
            </a:r>
            <a:r>
              <a:rPr lang="en-US" dirty="0" err="1"/>
              <a:t>Thorughout</a:t>
            </a:r>
            <a:r>
              <a:rPr lang="en-US" dirty="0"/>
              <a:t> the Midwest, grouping reduces the number events by 3, showing that most of them are correlated together. (show bottom plot) </a:t>
            </a:r>
          </a:p>
          <a:p>
            <a:endParaRPr lang="en-US" dirty="0"/>
          </a:p>
          <a:p>
            <a:r>
              <a:rPr lang="en-US" dirty="0"/>
              <a:t>Additionally, so, I used to filter my pulse events to only be when a certain amount of precipitation occurs prior to the event, however, because soil moisture is the factor that has a control on soil </a:t>
            </a:r>
            <a:r>
              <a:rPr lang="en-US" dirty="0" err="1"/>
              <a:t>nox</a:t>
            </a:r>
            <a:r>
              <a:rPr lang="en-US" dirty="0"/>
              <a:t> emissions, and because soil moisture often fluctuates regardless of active precipitation, we want to just focus on soil moisture. So, here is showing the sum of precipitation for every pulse event. I was really happy to see this because I was afraid that most of them were not related to precipitation, but rather it shows that most do have </a:t>
            </a:r>
            <a:r>
              <a:rPr lang="en-US" dirty="0" err="1"/>
              <a:t>precip</a:t>
            </a:r>
            <a:r>
              <a:rPr lang="en-US" dirty="0"/>
              <a:t>, yet there are a good amount that have little to no </a:t>
            </a:r>
            <a:r>
              <a:rPr lang="en-US" dirty="0" err="1"/>
              <a:t>precip</a:t>
            </a:r>
            <a:r>
              <a:rPr lang="en-US" dirty="0"/>
              <a:t> leading up to the pulse. </a:t>
            </a:r>
          </a:p>
          <a:p>
            <a:endParaRPr lang="en-US" dirty="0"/>
          </a:p>
          <a:p>
            <a:r>
              <a:rPr lang="en-US" dirty="0"/>
              <a:t>Additionally, we can look at the amount of NO2 at pulse starts relative to background no2 (not pulses), and we can see that they are relatively higher than background. Remember this number (3x10^15) </a:t>
            </a:r>
          </a:p>
          <a:p>
            <a:endParaRPr lang="en-US" dirty="0"/>
          </a:p>
          <a:p>
            <a:endParaRPr lang="en-US" dirty="0"/>
          </a:p>
        </p:txBody>
      </p:sp>
      <p:sp>
        <p:nvSpPr>
          <p:cNvPr id="4" name="Slide Number Placeholder 3">
            <a:extLst>
              <a:ext uri="{FF2B5EF4-FFF2-40B4-BE49-F238E27FC236}">
                <a16:creationId xmlns:a16="http://schemas.microsoft.com/office/drawing/2014/main" id="{ABCA69C3-77DB-DFC4-FC97-565B5CBE7D88}"/>
              </a:ext>
            </a:extLst>
          </p:cNvPr>
          <p:cNvSpPr>
            <a:spLocks noGrp="1"/>
          </p:cNvSpPr>
          <p:nvPr>
            <p:ph type="sldNum" sz="quarter" idx="5"/>
          </p:nvPr>
        </p:nvSpPr>
        <p:spPr/>
        <p:txBody>
          <a:bodyPr/>
          <a:lstStyle/>
          <a:p>
            <a:fld id="{97DA9CE1-5E11-894A-AF09-6EAC5C96704C}" type="slidenum">
              <a:rPr lang="en-US" smtClean="0"/>
              <a:t>11</a:t>
            </a:fld>
            <a:endParaRPr lang="en-US"/>
          </a:p>
        </p:txBody>
      </p:sp>
    </p:spTree>
    <p:extLst>
      <p:ext uri="{BB962C8B-B14F-4D97-AF65-F5344CB8AC3E}">
        <p14:creationId xmlns:p14="http://schemas.microsoft.com/office/powerpoint/2010/main" val="3837428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all of the pulses that are detected, we find around 5,606 pulses. And I impose a grouping criteria on them to see if they are spatiotemporally correlated with each other. To be grouped together, they must be within 0.2 </a:t>
            </a:r>
            <a:r>
              <a:rPr lang="en-US" dirty="0" err="1"/>
              <a:t>degees</a:t>
            </a:r>
            <a:r>
              <a:rPr lang="en-US" dirty="0"/>
              <a:t> and 24 hours of lighting up as a ”pulse”. </a:t>
            </a:r>
            <a:r>
              <a:rPr lang="en-US" dirty="0" err="1"/>
              <a:t>Thorughout</a:t>
            </a:r>
            <a:r>
              <a:rPr lang="en-US" dirty="0"/>
              <a:t> the Midwest, grouping reduces the number events by 3, showing that most of them are correlated together. (show bottom plot) </a:t>
            </a:r>
          </a:p>
          <a:p>
            <a:endParaRPr lang="en-US" dirty="0"/>
          </a:p>
          <a:p>
            <a:r>
              <a:rPr lang="en-US" dirty="0"/>
              <a:t>Additionally, so, I used to filter my pulse events to only be when a certain amount of precipitation occurs prior to the event, however, because soil moisture is the factor that has a control on soil </a:t>
            </a:r>
            <a:r>
              <a:rPr lang="en-US" dirty="0" err="1"/>
              <a:t>nox</a:t>
            </a:r>
            <a:r>
              <a:rPr lang="en-US" dirty="0"/>
              <a:t> emissions, and because soil moisture often fluctuates regardless of active precipitation, we want to just focus on soil moisture. So, here is showing the sum of precipitation for every pulse event. I was really happy to see this because I was afraid that most of them were not related to precipitation, but rather it shows that most do have </a:t>
            </a:r>
            <a:r>
              <a:rPr lang="en-US" dirty="0" err="1"/>
              <a:t>precip</a:t>
            </a:r>
            <a:r>
              <a:rPr lang="en-US" dirty="0"/>
              <a:t>, yet there are a good amount that have little to no </a:t>
            </a:r>
            <a:r>
              <a:rPr lang="en-US" dirty="0" err="1"/>
              <a:t>precip</a:t>
            </a:r>
            <a:r>
              <a:rPr lang="en-US" dirty="0"/>
              <a:t> leading up to the pulse. </a:t>
            </a:r>
          </a:p>
          <a:p>
            <a:endParaRPr lang="en-US" dirty="0"/>
          </a:p>
          <a:p>
            <a:r>
              <a:rPr lang="en-US" dirty="0"/>
              <a:t>Additionally, we can look at the amount of NO2 at pulse starts relative to background no2 (not pulses), and we can see that they are relatively higher than background. Remember this number (3x10^15) </a:t>
            </a:r>
          </a:p>
          <a:p>
            <a:endParaRPr lang="en-US" dirty="0"/>
          </a:p>
          <a:p>
            <a:endParaRPr lang="en-US" dirty="0"/>
          </a:p>
        </p:txBody>
      </p:sp>
      <p:sp>
        <p:nvSpPr>
          <p:cNvPr id="4" name="Slide Number Placeholder 3"/>
          <p:cNvSpPr>
            <a:spLocks noGrp="1"/>
          </p:cNvSpPr>
          <p:nvPr>
            <p:ph type="sldNum" sz="quarter" idx="5"/>
          </p:nvPr>
        </p:nvSpPr>
        <p:spPr/>
        <p:txBody>
          <a:bodyPr/>
          <a:lstStyle/>
          <a:p>
            <a:fld id="{97DA9CE1-5E11-894A-AF09-6EAC5C96704C}" type="slidenum">
              <a:rPr lang="en-US" smtClean="0"/>
              <a:t>12</a:t>
            </a:fld>
            <a:endParaRPr lang="en-US"/>
          </a:p>
        </p:txBody>
      </p:sp>
    </p:spTree>
    <p:extLst>
      <p:ext uri="{BB962C8B-B14F-4D97-AF65-F5344CB8AC3E}">
        <p14:creationId xmlns:p14="http://schemas.microsoft.com/office/powerpoint/2010/main" val="1036843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Unsure if the early morning hours are still artifacts from the V03 bias after scaling, but we still see a good amount of pulses occur throughout the day.  </a:t>
            </a:r>
          </a:p>
        </p:txBody>
      </p:sp>
      <p:sp>
        <p:nvSpPr>
          <p:cNvPr id="4" name="Slide Number Placeholder 3"/>
          <p:cNvSpPr>
            <a:spLocks noGrp="1"/>
          </p:cNvSpPr>
          <p:nvPr>
            <p:ph type="sldNum" sz="quarter" idx="5"/>
          </p:nvPr>
        </p:nvSpPr>
        <p:spPr/>
        <p:txBody>
          <a:bodyPr/>
          <a:lstStyle/>
          <a:p>
            <a:fld id="{97DA9CE1-5E11-894A-AF09-6EAC5C96704C}" type="slidenum">
              <a:rPr lang="en-US" smtClean="0"/>
              <a:t>13</a:t>
            </a:fld>
            <a:endParaRPr lang="en-US"/>
          </a:p>
        </p:txBody>
      </p:sp>
    </p:spTree>
    <p:extLst>
      <p:ext uri="{BB962C8B-B14F-4D97-AF65-F5344CB8AC3E}">
        <p14:creationId xmlns:p14="http://schemas.microsoft.com/office/powerpoint/2010/main" val="3877156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 slide with ”this figure was great, but it likely doesn’t represent every grid cell due to soil moisture differences… so look to soil type! </a:t>
            </a:r>
          </a:p>
        </p:txBody>
      </p:sp>
      <p:sp>
        <p:nvSpPr>
          <p:cNvPr id="4" name="Slide Number Placeholder 3"/>
          <p:cNvSpPr>
            <a:spLocks noGrp="1"/>
          </p:cNvSpPr>
          <p:nvPr>
            <p:ph type="sldNum" sz="quarter" idx="5"/>
          </p:nvPr>
        </p:nvSpPr>
        <p:spPr/>
        <p:txBody>
          <a:bodyPr/>
          <a:lstStyle/>
          <a:p>
            <a:fld id="{97DA9CE1-5E11-894A-AF09-6EAC5C96704C}" type="slidenum">
              <a:rPr lang="en-US" smtClean="0"/>
              <a:t>14</a:t>
            </a:fld>
            <a:endParaRPr lang="en-US"/>
          </a:p>
        </p:txBody>
      </p:sp>
    </p:spTree>
    <p:extLst>
      <p:ext uri="{BB962C8B-B14F-4D97-AF65-F5344CB8AC3E}">
        <p14:creationId xmlns:p14="http://schemas.microsoft.com/office/powerpoint/2010/main" val="596218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AB71D-4DC6-CBF8-D785-C3F53D5D18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AB96A6-FB56-6E3A-4EC8-B86D4F6DB8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4D55CA-8844-7B84-0FD5-830D5F1313DF}"/>
              </a:ext>
            </a:extLst>
          </p:cNvPr>
          <p:cNvSpPr>
            <a:spLocks noGrp="1"/>
          </p:cNvSpPr>
          <p:nvPr>
            <p:ph type="dt" sz="half" idx="10"/>
          </p:nvPr>
        </p:nvSpPr>
        <p:spPr/>
        <p:txBody>
          <a:bodyPr/>
          <a:lstStyle/>
          <a:p>
            <a:fld id="{14B63115-A58E-4E4D-8B62-B28B0EB33D56}" type="datetimeFigureOut">
              <a:rPr lang="en-US" smtClean="0"/>
              <a:t>6/17/2026</a:t>
            </a:fld>
            <a:endParaRPr lang="en-US"/>
          </a:p>
        </p:txBody>
      </p:sp>
      <p:sp>
        <p:nvSpPr>
          <p:cNvPr id="5" name="Footer Placeholder 4">
            <a:extLst>
              <a:ext uri="{FF2B5EF4-FFF2-40B4-BE49-F238E27FC236}">
                <a16:creationId xmlns:a16="http://schemas.microsoft.com/office/drawing/2014/main" id="{1FB58AF0-427A-2940-76BE-6441D7E79B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881CDD-F37C-15CE-1D91-24AA28B23C9E}"/>
              </a:ext>
            </a:extLst>
          </p:cNvPr>
          <p:cNvSpPr>
            <a:spLocks noGrp="1"/>
          </p:cNvSpPr>
          <p:nvPr>
            <p:ph type="sldNum" sz="quarter" idx="12"/>
          </p:nvPr>
        </p:nvSpPr>
        <p:spPr/>
        <p:txBody>
          <a:bodyPr/>
          <a:lstStyle/>
          <a:p>
            <a:fld id="{8B91220B-9385-7E43-B813-E356119C7B41}" type="slidenum">
              <a:rPr lang="en-US" smtClean="0"/>
              <a:t>‹#›</a:t>
            </a:fld>
            <a:endParaRPr lang="en-US"/>
          </a:p>
        </p:txBody>
      </p:sp>
    </p:spTree>
    <p:extLst>
      <p:ext uri="{BB962C8B-B14F-4D97-AF65-F5344CB8AC3E}">
        <p14:creationId xmlns:p14="http://schemas.microsoft.com/office/powerpoint/2010/main" val="2894137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BB36B-7182-57D8-B216-9F312E0238E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6F581E-4B77-2E65-40B9-8841984838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C14285-1FAF-8E19-993A-01E0F1BC1913}"/>
              </a:ext>
            </a:extLst>
          </p:cNvPr>
          <p:cNvSpPr>
            <a:spLocks noGrp="1"/>
          </p:cNvSpPr>
          <p:nvPr>
            <p:ph type="dt" sz="half" idx="10"/>
          </p:nvPr>
        </p:nvSpPr>
        <p:spPr/>
        <p:txBody>
          <a:bodyPr/>
          <a:lstStyle/>
          <a:p>
            <a:fld id="{14B63115-A58E-4E4D-8B62-B28B0EB33D56}" type="datetimeFigureOut">
              <a:rPr lang="en-US" smtClean="0"/>
              <a:t>6/17/2026</a:t>
            </a:fld>
            <a:endParaRPr lang="en-US"/>
          </a:p>
        </p:txBody>
      </p:sp>
      <p:sp>
        <p:nvSpPr>
          <p:cNvPr id="5" name="Footer Placeholder 4">
            <a:extLst>
              <a:ext uri="{FF2B5EF4-FFF2-40B4-BE49-F238E27FC236}">
                <a16:creationId xmlns:a16="http://schemas.microsoft.com/office/drawing/2014/main" id="{3E2BEF38-8C2F-3FC0-DFDC-A39184379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BDB97F-C127-5C82-1D7D-33CE4017099D}"/>
              </a:ext>
            </a:extLst>
          </p:cNvPr>
          <p:cNvSpPr>
            <a:spLocks noGrp="1"/>
          </p:cNvSpPr>
          <p:nvPr>
            <p:ph type="sldNum" sz="quarter" idx="12"/>
          </p:nvPr>
        </p:nvSpPr>
        <p:spPr/>
        <p:txBody>
          <a:bodyPr/>
          <a:lstStyle/>
          <a:p>
            <a:fld id="{8B91220B-9385-7E43-B813-E356119C7B41}" type="slidenum">
              <a:rPr lang="en-US" smtClean="0"/>
              <a:t>‹#›</a:t>
            </a:fld>
            <a:endParaRPr lang="en-US"/>
          </a:p>
        </p:txBody>
      </p:sp>
    </p:spTree>
    <p:extLst>
      <p:ext uri="{BB962C8B-B14F-4D97-AF65-F5344CB8AC3E}">
        <p14:creationId xmlns:p14="http://schemas.microsoft.com/office/powerpoint/2010/main" val="1820413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E8D892-4BB5-40E3-1D2D-8148D07BA9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8D9DE3-E34A-646A-0C72-DA6B150C45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E11B00-F867-616B-2461-80371DD77D74}"/>
              </a:ext>
            </a:extLst>
          </p:cNvPr>
          <p:cNvSpPr>
            <a:spLocks noGrp="1"/>
          </p:cNvSpPr>
          <p:nvPr>
            <p:ph type="dt" sz="half" idx="10"/>
          </p:nvPr>
        </p:nvSpPr>
        <p:spPr/>
        <p:txBody>
          <a:bodyPr/>
          <a:lstStyle/>
          <a:p>
            <a:fld id="{14B63115-A58E-4E4D-8B62-B28B0EB33D56}" type="datetimeFigureOut">
              <a:rPr lang="en-US" smtClean="0"/>
              <a:t>6/17/2026</a:t>
            </a:fld>
            <a:endParaRPr lang="en-US"/>
          </a:p>
        </p:txBody>
      </p:sp>
      <p:sp>
        <p:nvSpPr>
          <p:cNvPr id="5" name="Footer Placeholder 4">
            <a:extLst>
              <a:ext uri="{FF2B5EF4-FFF2-40B4-BE49-F238E27FC236}">
                <a16:creationId xmlns:a16="http://schemas.microsoft.com/office/drawing/2014/main" id="{739162F8-D87F-6C5C-9A20-947C292940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44828E-5692-70A8-06B2-6886C24F9483}"/>
              </a:ext>
            </a:extLst>
          </p:cNvPr>
          <p:cNvSpPr>
            <a:spLocks noGrp="1"/>
          </p:cNvSpPr>
          <p:nvPr>
            <p:ph type="sldNum" sz="quarter" idx="12"/>
          </p:nvPr>
        </p:nvSpPr>
        <p:spPr/>
        <p:txBody>
          <a:bodyPr/>
          <a:lstStyle/>
          <a:p>
            <a:fld id="{8B91220B-9385-7E43-B813-E356119C7B41}" type="slidenum">
              <a:rPr lang="en-US" smtClean="0"/>
              <a:t>‹#›</a:t>
            </a:fld>
            <a:endParaRPr lang="en-US"/>
          </a:p>
        </p:txBody>
      </p:sp>
    </p:spTree>
    <p:extLst>
      <p:ext uri="{BB962C8B-B14F-4D97-AF65-F5344CB8AC3E}">
        <p14:creationId xmlns:p14="http://schemas.microsoft.com/office/powerpoint/2010/main" val="1741695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2"/>
            <a:ext cx="8534401" cy="1752600"/>
          </a:xfrm>
        </p:spPr>
        <p:txBody>
          <a:bodyPr/>
          <a:lstStyle>
            <a:lvl1pPr marL="0" indent="0" algn="ctr">
              <a:buNone/>
              <a:defRPr/>
            </a:lvl1pPr>
            <a:lvl2pPr marL="428288" indent="0" algn="ctr">
              <a:buNone/>
              <a:defRPr/>
            </a:lvl2pPr>
            <a:lvl3pPr marL="856600" indent="0" algn="ctr">
              <a:buNone/>
              <a:defRPr/>
            </a:lvl3pPr>
            <a:lvl4pPr marL="1284882" indent="0" algn="ctr">
              <a:buNone/>
              <a:defRPr/>
            </a:lvl4pPr>
            <a:lvl5pPr marL="1713176" indent="0" algn="ctr">
              <a:buNone/>
              <a:defRPr/>
            </a:lvl5pPr>
            <a:lvl6pPr marL="2141480" indent="0" algn="ctr">
              <a:buNone/>
              <a:defRPr/>
            </a:lvl6pPr>
            <a:lvl7pPr marL="2569756" indent="0" algn="ctr">
              <a:buNone/>
              <a:defRPr/>
            </a:lvl7pPr>
            <a:lvl8pPr marL="2998061" indent="0" algn="ctr">
              <a:buNone/>
              <a:defRPr/>
            </a:lvl8pPr>
            <a:lvl9pPr marL="3426363"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5B3D6EC-358D-4746-A771-33B6B627220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29709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BB2EE32-D7CE-4A7E-A634-7EDB5BB020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24132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7531"/>
            <a:ext cx="10363200" cy="1362075"/>
          </a:xfrm>
        </p:spPr>
        <p:txBody>
          <a:bodyPr anchor="t"/>
          <a:lstStyle>
            <a:lvl1pPr algn="l">
              <a:defRPr sz="3992" b="1" cap="all"/>
            </a:lvl1pPr>
          </a:lstStyle>
          <a:p>
            <a:r>
              <a:rPr lang="en-US"/>
              <a:t>Click to edit Master title style</a:t>
            </a:r>
          </a:p>
        </p:txBody>
      </p:sp>
      <p:sp>
        <p:nvSpPr>
          <p:cNvPr id="3" name="Text Placeholder 2"/>
          <p:cNvSpPr>
            <a:spLocks noGrp="1"/>
          </p:cNvSpPr>
          <p:nvPr>
            <p:ph type="body" idx="1"/>
          </p:nvPr>
        </p:nvSpPr>
        <p:spPr>
          <a:xfrm>
            <a:off x="963085" y="2906718"/>
            <a:ext cx="10363200" cy="1500187"/>
          </a:xfrm>
        </p:spPr>
        <p:txBody>
          <a:bodyPr anchor="b"/>
          <a:lstStyle>
            <a:lvl1pPr marL="0" indent="0">
              <a:buNone/>
              <a:defRPr sz="1996"/>
            </a:lvl1pPr>
            <a:lvl2pPr marL="428288" indent="0">
              <a:buNone/>
              <a:defRPr sz="1814"/>
            </a:lvl2pPr>
            <a:lvl3pPr marL="856600" indent="0">
              <a:buNone/>
              <a:defRPr sz="1633"/>
            </a:lvl3pPr>
            <a:lvl4pPr marL="1284882" indent="0">
              <a:buNone/>
              <a:defRPr sz="1361"/>
            </a:lvl4pPr>
            <a:lvl5pPr marL="1713176" indent="0">
              <a:buNone/>
              <a:defRPr sz="1361"/>
            </a:lvl5pPr>
            <a:lvl6pPr marL="2141480" indent="0">
              <a:buNone/>
              <a:defRPr sz="1361"/>
            </a:lvl6pPr>
            <a:lvl7pPr marL="2569756" indent="0">
              <a:buNone/>
              <a:defRPr sz="1361"/>
            </a:lvl7pPr>
            <a:lvl8pPr marL="2998061" indent="0">
              <a:buNone/>
              <a:defRPr sz="1361"/>
            </a:lvl8pPr>
            <a:lvl9pPr marL="3426363" indent="0">
              <a:buNone/>
              <a:defRPr sz="1361"/>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5003A8-3BA8-4C4D-AA91-9A0610A46C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68478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12"/>
            </a:lvl1pPr>
            <a:lvl2pPr>
              <a:defRPr sz="2359"/>
            </a:lvl2pPr>
            <a:lvl3pPr>
              <a:defRPr sz="1996"/>
            </a:lvl3pPr>
            <a:lvl4pPr>
              <a:defRPr sz="1814"/>
            </a:lvl4pPr>
            <a:lvl5pPr>
              <a:defRPr sz="1814"/>
            </a:lvl5pPr>
            <a:lvl6pPr>
              <a:defRPr sz="1814"/>
            </a:lvl6pPr>
            <a:lvl7pPr>
              <a:defRPr sz="1814"/>
            </a:lvl7pPr>
            <a:lvl8pPr>
              <a:defRPr sz="1814"/>
            </a:lvl8pPr>
            <a:lvl9pPr>
              <a:defRPr sz="181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12"/>
            </a:lvl1pPr>
            <a:lvl2pPr>
              <a:defRPr sz="2359"/>
            </a:lvl2pPr>
            <a:lvl3pPr>
              <a:defRPr sz="1996"/>
            </a:lvl3pPr>
            <a:lvl4pPr>
              <a:defRPr sz="1814"/>
            </a:lvl4pPr>
            <a:lvl5pPr>
              <a:defRPr sz="1814"/>
            </a:lvl5pPr>
            <a:lvl6pPr>
              <a:defRPr sz="1814"/>
            </a:lvl6pPr>
            <a:lvl7pPr>
              <a:defRPr sz="1814"/>
            </a:lvl7pPr>
            <a:lvl8pPr>
              <a:defRPr sz="1814"/>
            </a:lvl8pPr>
            <a:lvl9pPr>
              <a:defRPr sz="181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66AA951-EA27-4BAF-8542-7DC5B44FDE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640411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2359" b="1"/>
            </a:lvl1pPr>
            <a:lvl2pPr marL="428288" indent="0">
              <a:buNone/>
              <a:defRPr sz="1996" b="1"/>
            </a:lvl2pPr>
            <a:lvl3pPr marL="856600" indent="0">
              <a:buNone/>
              <a:defRPr sz="1814" b="1"/>
            </a:lvl3pPr>
            <a:lvl4pPr marL="1284882" indent="0">
              <a:buNone/>
              <a:defRPr sz="1633" b="1"/>
            </a:lvl4pPr>
            <a:lvl5pPr marL="1713176" indent="0">
              <a:buNone/>
              <a:defRPr sz="1633" b="1"/>
            </a:lvl5pPr>
            <a:lvl6pPr marL="2141480" indent="0">
              <a:buNone/>
              <a:defRPr sz="1633" b="1"/>
            </a:lvl6pPr>
            <a:lvl7pPr marL="2569756" indent="0">
              <a:buNone/>
              <a:defRPr sz="1633" b="1"/>
            </a:lvl7pPr>
            <a:lvl8pPr marL="2998061" indent="0">
              <a:buNone/>
              <a:defRPr sz="1633" b="1"/>
            </a:lvl8pPr>
            <a:lvl9pPr marL="3426363" indent="0">
              <a:buNone/>
              <a:defRPr sz="1633"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359"/>
            </a:lvl1pPr>
            <a:lvl2pPr>
              <a:defRPr sz="1996"/>
            </a:lvl2pPr>
            <a:lvl3pPr>
              <a:defRPr sz="1814"/>
            </a:lvl3pPr>
            <a:lvl4pPr>
              <a:defRPr sz="1633"/>
            </a:lvl4pPr>
            <a:lvl5pPr>
              <a:defRPr sz="1633"/>
            </a:lvl5pPr>
            <a:lvl6pPr>
              <a:defRPr sz="1633"/>
            </a:lvl6pPr>
            <a:lvl7pPr>
              <a:defRPr sz="1633"/>
            </a:lvl7pPr>
            <a:lvl8pPr>
              <a:defRPr sz="1633"/>
            </a:lvl8pPr>
            <a:lvl9pPr>
              <a:defRPr sz="16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4"/>
            <a:ext cx="5389033" cy="639762"/>
          </a:xfrm>
        </p:spPr>
        <p:txBody>
          <a:bodyPr anchor="b"/>
          <a:lstStyle>
            <a:lvl1pPr marL="0" indent="0">
              <a:buNone/>
              <a:defRPr sz="2359" b="1"/>
            </a:lvl1pPr>
            <a:lvl2pPr marL="428288" indent="0">
              <a:buNone/>
              <a:defRPr sz="1996" b="1"/>
            </a:lvl2pPr>
            <a:lvl3pPr marL="856600" indent="0">
              <a:buNone/>
              <a:defRPr sz="1814" b="1"/>
            </a:lvl3pPr>
            <a:lvl4pPr marL="1284882" indent="0">
              <a:buNone/>
              <a:defRPr sz="1633" b="1"/>
            </a:lvl4pPr>
            <a:lvl5pPr marL="1713176" indent="0">
              <a:buNone/>
              <a:defRPr sz="1633" b="1"/>
            </a:lvl5pPr>
            <a:lvl6pPr marL="2141480" indent="0">
              <a:buNone/>
              <a:defRPr sz="1633" b="1"/>
            </a:lvl6pPr>
            <a:lvl7pPr marL="2569756" indent="0">
              <a:buNone/>
              <a:defRPr sz="1633" b="1"/>
            </a:lvl7pPr>
            <a:lvl8pPr marL="2998061" indent="0">
              <a:buNone/>
              <a:defRPr sz="1633" b="1"/>
            </a:lvl8pPr>
            <a:lvl9pPr marL="3426363" indent="0">
              <a:buNone/>
              <a:defRPr sz="1633" b="1"/>
            </a:lvl9pPr>
          </a:lstStyle>
          <a:p>
            <a:pPr lvl="0"/>
            <a:r>
              <a:rPr lang="en-US"/>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359"/>
            </a:lvl1pPr>
            <a:lvl2pPr>
              <a:defRPr sz="1996"/>
            </a:lvl2pPr>
            <a:lvl3pPr>
              <a:defRPr sz="1814"/>
            </a:lvl3pPr>
            <a:lvl4pPr>
              <a:defRPr sz="1633"/>
            </a:lvl4pPr>
            <a:lvl5pPr>
              <a:defRPr sz="1633"/>
            </a:lvl5pPr>
            <a:lvl6pPr>
              <a:defRPr sz="1633"/>
            </a:lvl6pPr>
            <a:lvl7pPr>
              <a:defRPr sz="1633"/>
            </a:lvl7pPr>
            <a:lvl8pPr>
              <a:defRPr sz="1633"/>
            </a:lvl8pPr>
            <a:lvl9pPr>
              <a:defRPr sz="16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178894C-935C-4E76-BB0E-217B8D6EB48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54478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CA959E2-EC16-4A8E-8920-ED4964F7C86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94560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BC2B2ED-D15A-4849-AB7F-298ED71550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074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996" b="1"/>
            </a:lvl1pPr>
          </a:lstStyle>
          <a:p>
            <a:r>
              <a:rPr lang="en-US"/>
              <a:t>Click to edit Master title style</a:t>
            </a:r>
          </a:p>
        </p:txBody>
      </p:sp>
      <p:sp>
        <p:nvSpPr>
          <p:cNvPr id="3" name="Content Placeholder 2"/>
          <p:cNvSpPr>
            <a:spLocks noGrp="1"/>
          </p:cNvSpPr>
          <p:nvPr>
            <p:ph idx="1"/>
          </p:nvPr>
        </p:nvSpPr>
        <p:spPr>
          <a:xfrm>
            <a:off x="4766740" y="273681"/>
            <a:ext cx="6815666" cy="5853113"/>
          </a:xfrm>
        </p:spPr>
        <p:txBody>
          <a:bodyPr/>
          <a:lstStyle>
            <a:lvl1pPr>
              <a:defRPr sz="3175"/>
            </a:lvl1pPr>
            <a:lvl2pPr>
              <a:defRPr sz="2812"/>
            </a:lvl2pPr>
            <a:lvl3pPr>
              <a:defRPr sz="2359"/>
            </a:lvl3pPr>
            <a:lvl4pPr>
              <a:defRPr sz="1996"/>
            </a:lvl4pPr>
            <a:lvl5pPr>
              <a:defRPr sz="1996"/>
            </a:lvl5pPr>
            <a:lvl6pPr>
              <a:defRPr sz="1996"/>
            </a:lvl6pPr>
            <a:lvl7pPr>
              <a:defRPr sz="1996"/>
            </a:lvl7pPr>
            <a:lvl8pPr>
              <a:defRPr sz="1996"/>
            </a:lvl8pPr>
            <a:lvl9pPr>
              <a:defRPr sz="19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361"/>
            </a:lvl1pPr>
            <a:lvl2pPr marL="428288" indent="0">
              <a:buNone/>
              <a:defRPr sz="1179"/>
            </a:lvl2pPr>
            <a:lvl3pPr marL="856600" indent="0">
              <a:buNone/>
              <a:defRPr sz="998"/>
            </a:lvl3pPr>
            <a:lvl4pPr marL="1284882" indent="0">
              <a:buNone/>
              <a:defRPr sz="907"/>
            </a:lvl4pPr>
            <a:lvl5pPr marL="1713176" indent="0">
              <a:buNone/>
              <a:defRPr sz="907"/>
            </a:lvl5pPr>
            <a:lvl6pPr marL="2141480" indent="0">
              <a:buNone/>
              <a:defRPr sz="907"/>
            </a:lvl6pPr>
            <a:lvl7pPr marL="2569756" indent="0">
              <a:buNone/>
              <a:defRPr sz="907"/>
            </a:lvl7pPr>
            <a:lvl8pPr marL="2998061" indent="0">
              <a:buNone/>
              <a:defRPr sz="907"/>
            </a:lvl8pPr>
            <a:lvl9pPr marL="3426363" indent="0">
              <a:buNone/>
              <a:defRPr sz="907"/>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10BF6AA-4266-4ABB-97AE-FFAD3032C21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7183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3425F-A661-EFD4-6956-A116F2848C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B2F36D-6A9E-328F-F98C-6BE0BA7C0E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5ECE67-3ED1-B857-2825-22D5240CD16D}"/>
              </a:ext>
            </a:extLst>
          </p:cNvPr>
          <p:cNvSpPr>
            <a:spLocks noGrp="1"/>
          </p:cNvSpPr>
          <p:nvPr>
            <p:ph type="dt" sz="half" idx="10"/>
          </p:nvPr>
        </p:nvSpPr>
        <p:spPr/>
        <p:txBody>
          <a:bodyPr/>
          <a:lstStyle/>
          <a:p>
            <a:fld id="{14B63115-A58E-4E4D-8B62-B28B0EB33D56}" type="datetimeFigureOut">
              <a:rPr lang="en-US" smtClean="0"/>
              <a:t>6/17/2026</a:t>
            </a:fld>
            <a:endParaRPr lang="en-US"/>
          </a:p>
        </p:txBody>
      </p:sp>
      <p:sp>
        <p:nvSpPr>
          <p:cNvPr id="5" name="Footer Placeholder 4">
            <a:extLst>
              <a:ext uri="{FF2B5EF4-FFF2-40B4-BE49-F238E27FC236}">
                <a16:creationId xmlns:a16="http://schemas.microsoft.com/office/drawing/2014/main" id="{38ED9199-3EF4-B222-FB9D-C1924E042C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828876-E807-392A-A375-8417D931B046}"/>
              </a:ext>
            </a:extLst>
          </p:cNvPr>
          <p:cNvSpPr>
            <a:spLocks noGrp="1"/>
          </p:cNvSpPr>
          <p:nvPr>
            <p:ph type="sldNum" sz="quarter" idx="12"/>
          </p:nvPr>
        </p:nvSpPr>
        <p:spPr/>
        <p:txBody>
          <a:bodyPr/>
          <a:lstStyle/>
          <a:p>
            <a:fld id="{8B91220B-9385-7E43-B813-E356119C7B41}" type="slidenum">
              <a:rPr lang="en-US" smtClean="0"/>
              <a:t>‹#›</a:t>
            </a:fld>
            <a:endParaRPr lang="en-US"/>
          </a:p>
        </p:txBody>
      </p:sp>
    </p:spTree>
    <p:extLst>
      <p:ext uri="{BB962C8B-B14F-4D97-AF65-F5344CB8AC3E}">
        <p14:creationId xmlns:p14="http://schemas.microsoft.com/office/powerpoint/2010/main" val="3786131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1996"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175"/>
            </a:lvl1pPr>
            <a:lvl2pPr marL="428288" indent="0">
              <a:buNone/>
              <a:defRPr sz="2812"/>
            </a:lvl2pPr>
            <a:lvl3pPr marL="856600" indent="0">
              <a:buNone/>
              <a:defRPr sz="2359"/>
            </a:lvl3pPr>
            <a:lvl4pPr marL="1284882" indent="0">
              <a:buNone/>
              <a:defRPr sz="1996"/>
            </a:lvl4pPr>
            <a:lvl5pPr marL="1713176" indent="0">
              <a:buNone/>
              <a:defRPr sz="1996"/>
            </a:lvl5pPr>
            <a:lvl6pPr marL="2141480" indent="0">
              <a:buNone/>
              <a:defRPr sz="1996"/>
            </a:lvl6pPr>
            <a:lvl7pPr marL="2569756" indent="0">
              <a:buNone/>
              <a:defRPr sz="1996"/>
            </a:lvl7pPr>
            <a:lvl8pPr marL="2998061" indent="0">
              <a:buNone/>
              <a:defRPr sz="1996"/>
            </a:lvl8pPr>
            <a:lvl9pPr marL="3426363" indent="0">
              <a:buNone/>
              <a:defRPr sz="1996"/>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361"/>
            </a:lvl1pPr>
            <a:lvl2pPr marL="428288" indent="0">
              <a:buNone/>
              <a:defRPr sz="1179"/>
            </a:lvl2pPr>
            <a:lvl3pPr marL="856600" indent="0">
              <a:buNone/>
              <a:defRPr sz="998"/>
            </a:lvl3pPr>
            <a:lvl4pPr marL="1284882" indent="0">
              <a:buNone/>
              <a:defRPr sz="907"/>
            </a:lvl4pPr>
            <a:lvl5pPr marL="1713176" indent="0">
              <a:buNone/>
              <a:defRPr sz="907"/>
            </a:lvl5pPr>
            <a:lvl6pPr marL="2141480" indent="0">
              <a:buNone/>
              <a:defRPr sz="907"/>
            </a:lvl6pPr>
            <a:lvl7pPr marL="2569756" indent="0">
              <a:buNone/>
              <a:defRPr sz="907"/>
            </a:lvl7pPr>
            <a:lvl8pPr marL="2998061" indent="0">
              <a:buNone/>
              <a:defRPr sz="907"/>
            </a:lvl8pPr>
            <a:lvl9pPr marL="3426363" indent="0">
              <a:buNone/>
              <a:defRPr sz="907"/>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4A1E390-DB4C-43EB-910E-446B1E1758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54923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E1682FD-92EA-432B-B8C5-65EF4D39A2C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08410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2" y="27526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5269"/>
            <a:ext cx="8026399"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C61C798-B158-46E8-983C-AC8FBAEA4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77562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1"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1" y="6245225"/>
            <a:ext cx="38608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5FF67C5A-6022-460B-A465-667371A742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784869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5269"/>
            <a:ext cx="10972801"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1" y="6245225"/>
            <a:ext cx="38608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9E010FF5-DBD6-42E0-92FD-BD77A435C9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6695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780B5-7D0D-1282-019C-8E09BE9D76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2A5682-F6B2-E8DA-43B5-4B03D4166F7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746CEA-B858-9F58-6D79-C6DEA96C29CB}"/>
              </a:ext>
            </a:extLst>
          </p:cNvPr>
          <p:cNvSpPr>
            <a:spLocks noGrp="1"/>
          </p:cNvSpPr>
          <p:nvPr>
            <p:ph type="dt" sz="half" idx="10"/>
          </p:nvPr>
        </p:nvSpPr>
        <p:spPr/>
        <p:txBody>
          <a:bodyPr/>
          <a:lstStyle/>
          <a:p>
            <a:fld id="{14B63115-A58E-4E4D-8B62-B28B0EB33D56}" type="datetimeFigureOut">
              <a:rPr lang="en-US" smtClean="0"/>
              <a:t>6/17/2026</a:t>
            </a:fld>
            <a:endParaRPr lang="en-US"/>
          </a:p>
        </p:txBody>
      </p:sp>
      <p:sp>
        <p:nvSpPr>
          <p:cNvPr id="5" name="Footer Placeholder 4">
            <a:extLst>
              <a:ext uri="{FF2B5EF4-FFF2-40B4-BE49-F238E27FC236}">
                <a16:creationId xmlns:a16="http://schemas.microsoft.com/office/drawing/2014/main" id="{A0A996A2-919A-FB3C-E358-A2DBE3F242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0693EA-E718-F21F-B54B-6D513C645FC2}"/>
              </a:ext>
            </a:extLst>
          </p:cNvPr>
          <p:cNvSpPr>
            <a:spLocks noGrp="1"/>
          </p:cNvSpPr>
          <p:nvPr>
            <p:ph type="sldNum" sz="quarter" idx="12"/>
          </p:nvPr>
        </p:nvSpPr>
        <p:spPr/>
        <p:txBody>
          <a:bodyPr/>
          <a:lstStyle/>
          <a:p>
            <a:fld id="{8B91220B-9385-7E43-B813-E356119C7B41}" type="slidenum">
              <a:rPr lang="en-US" smtClean="0"/>
              <a:t>‹#›</a:t>
            </a:fld>
            <a:endParaRPr lang="en-US"/>
          </a:p>
        </p:txBody>
      </p:sp>
    </p:spTree>
    <p:extLst>
      <p:ext uri="{BB962C8B-B14F-4D97-AF65-F5344CB8AC3E}">
        <p14:creationId xmlns:p14="http://schemas.microsoft.com/office/powerpoint/2010/main" val="4050788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694A2-373C-C4D9-56C1-8C2F76E81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785193-7891-AD5B-FEDF-128172856F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99CB5C-B619-7E2E-3527-337D25CFD6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3AFC11-21D3-5CCA-4D9A-9BDD7A6440CB}"/>
              </a:ext>
            </a:extLst>
          </p:cNvPr>
          <p:cNvSpPr>
            <a:spLocks noGrp="1"/>
          </p:cNvSpPr>
          <p:nvPr>
            <p:ph type="dt" sz="half" idx="10"/>
          </p:nvPr>
        </p:nvSpPr>
        <p:spPr/>
        <p:txBody>
          <a:bodyPr/>
          <a:lstStyle/>
          <a:p>
            <a:fld id="{14B63115-A58E-4E4D-8B62-B28B0EB33D56}" type="datetimeFigureOut">
              <a:rPr lang="en-US" smtClean="0"/>
              <a:t>6/17/2026</a:t>
            </a:fld>
            <a:endParaRPr lang="en-US"/>
          </a:p>
        </p:txBody>
      </p:sp>
      <p:sp>
        <p:nvSpPr>
          <p:cNvPr id="6" name="Footer Placeholder 5">
            <a:extLst>
              <a:ext uri="{FF2B5EF4-FFF2-40B4-BE49-F238E27FC236}">
                <a16:creationId xmlns:a16="http://schemas.microsoft.com/office/drawing/2014/main" id="{6B454987-9C56-23F3-03E8-4A15D43C19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1208AC-2704-12B6-F849-EB973021DACF}"/>
              </a:ext>
            </a:extLst>
          </p:cNvPr>
          <p:cNvSpPr>
            <a:spLocks noGrp="1"/>
          </p:cNvSpPr>
          <p:nvPr>
            <p:ph type="sldNum" sz="quarter" idx="12"/>
          </p:nvPr>
        </p:nvSpPr>
        <p:spPr/>
        <p:txBody>
          <a:bodyPr/>
          <a:lstStyle/>
          <a:p>
            <a:fld id="{8B91220B-9385-7E43-B813-E356119C7B41}" type="slidenum">
              <a:rPr lang="en-US" smtClean="0"/>
              <a:t>‹#›</a:t>
            </a:fld>
            <a:endParaRPr lang="en-US"/>
          </a:p>
        </p:txBody>
      </p:sp>
    </p:spTree>
    <p:extLst>
      <p:ext uri="{BB962C8B-B14F-4D97-AF65-F5344CB8AC3E}">
        <p14:creationId xmlns:p14="http://schemas.microsoft.com/office/powerpoint/2010/main" val="926237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0EA5C-F214-785B-C709-3E838F7DAC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EA4BC0-DF86-3259-7958-6F183B2189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BFCF02-22AE-F5A3-5B7D-AC27C5BC4B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1DC75E-8046-5A54-BF1A-7219FA7609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5F6BCD-A5D0-F9C1-0FD2-0F11AB2333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99EC6D-BF99-70F3-3432-EC142A200A41}"/>
              </a:ext>
            </a:extLst>
          </p:cNvPr>
          <p:cNvSpPr>
            <a:spLocks noGrp="1"/>
          </p:cNvSpPr>
          <p:nvPr>
            <p:ph type="dt" sz="half" idx="10"/>
          </p:nvPr>
        </p:nvSpPr>
        <p:spPr/>
        <p:txBody>
          <a:bodyPr/>
          <a:lstStyle/>
          <a:p>
            <a:fld id="{14B63115-A58E-4E4D-8B62-B28B0EB33D56}" type="datetimeFigureOut">
              <a:rPr lang="en-US" smtClean="0"/>
              <a:t>6/17/2026</a:t>
            </a:fld>
            <a:endParaRPr lang="en-US"/>
          </a:p>
        </p:txBody>
      </p:sp>
      <p:sp>
        <p:nvSpPr>
          <p:cNvPr id="8" name="Footer Placeholder 7">
            <a:extLst>
              <a:ext uri="{FF2B5EF4-FFF2-40B4-BE49-F238E27FC236}">
                <a16:creationId xmlns:a16="http://schemas.microsoft.com/office/drawing/2014/main" id="{71971EB5-EAC5-9B94-5A17-5E0FEA439F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5D74DF-6351-E8E8-C316-9DDA38A6A471}"/>
              </a:ext>
            </a:extLst>
          </p:cNvPr>
          <p:cNvSpPr>
            <a:spLocks noGrp="1"/>
          </p:cNvSpPr>
          <p:nvPr>
            <p:ph type="sldNum" sz="quarter" idx="12"/>
          </p:nvPr>
        </p:nvSpPr>
        <p:spPr/>
        <p:txBody>
          <a:bodyPr/>
          <a:lstStyle/>
          <a:p>
            <a:fld id="{8B91220B-9385-7E43-B813-E356119C7B41}" type="slidenum">
              <a:rPr lang="en-US" smtClean="0"/>
              <a:t>‹#›</a:t>
            </a:fld>
            <a:endParaRPr lang="en-US"/>
          </a:p>
        </p:txBody>
      </p:sp>
    </p:spTree>
    <p:extLst>
      <p:ext uri="{BB962C8B-B14F-4D97-AF65-F5344CB8AC3E}">
        <p14:creationId xmlns:p14="http://schemas.microsoft.com/office/powerpoint/2010/main" val="1234853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9E58E-6D61-A4DC-641F-F211315048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21B94C-53A1-8050-CBA2-1F08D0CA6E44}"/>
              </a:ext>
            </a:extLst>
          </p:cNvPr>
          <p:cNvSpPr>
            <a:spLocks noGrp="1"/>
          </p:cNvSpPr>
          <p:nvPr>
            <p:ph type="dt" sz="half" idx="10"/>
          </p:nvPr>
        </p:nvSpPr>
        <p:spPr/>
        <p:txBody>
          <a:bodyPr/>
          <a:lstStyle/>
          <a:p>
            <a:fld id="{14B63115-A58E-4E4D-8B62-B28B0EB33D56}" type="datetimeFigureOut">
              <a:rPr lang="en-US" smtClean="0"/>
              <a:t>6/17/2026</a:t>
            </a:fld>
            <a:endParaRPr lang="en-US"/>
          </a:p>
        </p:txBody>
      </p:sp>
      <p:sp>
        <p:nvSpPr>
          <p:cNvPr id="4" name="Footer Placeholder 3">
            <a:extLst>
              <a:ext uri="{FF2B5EF4-FFF2-40B4-BE49-F238E27FC236}">
                <a16:creationId xmlns:a16="http://schemas.microsoft.com/office/drawing/2014/main" id="{212FC0D6-7E79-74D2-35B4-7534811B09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7D1FF3-AEB7-9D79-7C00-2F298B8388B4}"/>
              </a:ext>
            </a:extLst>
          </p:cNvPr>
          <p:cNvSpPr>
            <a:spLocks noGrp="1"/>
          </p:cNvSpPr>
          <p:nvPr>
            <p:ph type="sldNum" sz="quarter" idx="12"/>
          </p:nvPr>
        </p:nvSpPr>
        <p:spPr/>
        <p:txBody>
          <a:bodyPr/>
          <a:lstStyle/>
          <a:p>
            <a:fld id="{8B91220B-9385-7E43-B813-E356119C7B41}" type="slidenum">
              <a:rPr lang="en-US" smtClean="0"/>
              <a:t>‹#›</a:t>
            </a:fld>
            <a:endParaRPr lang="en-US"/>
          </a:p>
        </p:txBody>
      </p:sp>
    </p:spTree>
    <p:extLst>
      <p:ext uri="{BB962C8B-B14F-4D97-AF65-F5344CB8AC3E}">
        <p14:creationId xmlns:p14="http://schemas.microsoft.com/office/powerpoint/2010/main" val="2746707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4F0F64-C465-C554-A0AF-C321C5787A75}"/>
              </a:ext>
            </a:extLst>
          </p:cNvPr>
          <p:cNvSpPr>
            <a:spLocks noGrp="1"/>
          </p:cNvSpPr>
          <p:nvPr>
            <p:ph type="dt" sz="half" idx="10"/>
          </p:nvPr>
        </p:nvSpPr>
        <p:spPr/>
        <p:txBody>
          <a:bodyPr/>
          <a:lstStyle/>
          <a:p>
            <a:fld id="{14B63115-A58E-4E4D-8B62-B28B0EB33D56}" type="datetimeFigureOut">
              <a:rPr lang="en-US" smtClean="0"/>
              <a:t>6/17/2026</a:t>
            </a:fld>
            <a:endParaRPr lang="en-US"/>
          </a:p>
        </p:txBody>
      </p:sp>
      <p:sp>
        <p:nvSpPr>
          <p:cNvPr id="3" name="Footer Placeholder 2">
            <a:extLst>
              <a:ext uri="{FF2B5EF4-FFF2-40B4-BE49-F238E27FC236}">
                <a16:creationId xmlns:a16="http://schemas.microsoft.com/office/drawing/2014/main" id="{29586445-2C0D-A921-0021-49C5265496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193637-7067-392B-8429-C8A3D9DE0DA0}"/>
              </a:ext>
            </a:extLst>
          </p:cNvPr>
          <p:cNvSpPr>
            <a:spLocks noGrp="1"/>
          </p:cNvSpPr>
          <p:nvPr>
            <p:ph type="sldNum" sz="quarter" idx="12"/>
          </p:nvPr>
        </p:nvSpPr>
        <p:spPr/>
        <p:txBody>
          <a:bodyPr/>
          <a:lstStyle/>
          <a:p>
            <a:fld id="{8B91220B-9385-7E43-B813-E356119C7B41}" type="slidenum">
              <a:rPr lang="en-US" smtClean="0"/>
              <a:t>‹#›</a:t>
            </a:fld>
            <a:endParaRPr lang="en-US"/>
          </a:p>
        </p:txBody>
      </p:sp>
    </p:spTree>
    <p:extLst>
      <p:ext uri="{BB962C8B-B14F-4D97-AF65-F5344CB8AC3E}">
        <p14:creationId xmlns:p14="http://schemas.microsoft.com/office/powerpoint/2010/main" val="1823783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64C57-F7BD-BB01-5D1E-142CD77D85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D23FED-E235-00FF-DD33-F00664ECB2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9CC551-77F2-8220-F9B0-16597E7B97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C6C051-8399-B73C-12DC-A0E7FF46C69C}"/>
              </a:ext>
            </a:extLst>
          </p:cNvPr>
          <p:cNvSpPr>
            <a:spLocks noGrp="1"/>
          </p:cNvSpPr>
          <p:nvPr>
            <p:ph type="dt" sz="half" idx="10"/>
          </p:nvPr>
        </p:nvSpPr>
        <p:spPr/>
        <p:txBody>
          <a:bodyPr/>
          <a:lstStyle/>
          <a:p>
            <a:fld id="{14B63115-A58E-4E4D-8B62-B28B0EB33D56}" type="datetimeFigureOut">
              <a:rPr lang="en-US" smtClean="0"/>
              <a:t>6/17/2026</a:t>
            </a:fld>
            <a:endParaRPr lang="en-US"/>
          </a:p>
        </p:txBody>
      </p:sp>
      <p:sp>
        <p:nvSpPr>
          <p:cNvPr id="6" name="Footer Placeholder 5">
            <a:extLst>
              <a:ext uri="{FF2B5EF4-FFF2-40B4-BE49-F238E27FC236}">
                <a16:creationId xmlns:a16="http://schemas.microsoft.com/office/drawing/2014/main" id="{24A47DEC-2C6E-C2E9-ECB4-9E671E0231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F60DFF-51FF-3096-AAB7-238B4B9FB2C9}"/>
              </a:ext>
            </a:extLst>
          </p:cNvPr>
          <p:cNvSpPr>
            <a:spLocks noGrp="1"/>
          </p:cNvSpPr>
          <p:nvPr>
            <p:ph type="sldNum" sz="quarter" idx="12"/>
          </p:nvPr>
        </p:nvSpPr>
        <p:spPr/>
        <p:txBody>
          <a:bodyPr/>
          <a:lstStyle/>
          <a:p>
            <a:fld id="{8B91220B-9385-7E43-B813-E356119C7B41}" type="slidenum">
              <a:rPr lang="en-US" smtClean="0"/>
              <a:t>‹#›</a:t>
            </a:fld>
            <a:endParaRPr lang="en-US"/>
          </a:p>
        </p:txBody>
      </p:sp>
    </p:spTree>
    <p:extLst>
      <p:ext uri="{BB962C8B-B14F-4D97-AF65-F5344CB8AC3E}">
        <p14:creationId xmlns:p14="http://schemas.microsoft.com/office/powerpoint/2010/main" val="1224920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258EB-7C79-CCF5-A254-051E1C85CE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C9FD43-0A8E-7CEE-E1C6-5846BE61B5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654B9E-C041-1E6B-2C99-3F19068A8D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3C26B4-2544-C94A-43C8-AE359DA555D4}"/>
              </a:ext>
            </a:extLst>
          </p:cNvPr>
          <p:cNvSpPr>
            <a:spLocks noGrp="1"/>
          </p:cNvSpPr>
          <p:nvPr>
            <p:ph type="dt" sz="half" idx="10"/>
          </p:nvPr>
        </p:nvSpPr>
        <p:spPr/>
        <p:txBody>
          <a:bodyPr/>
          <a:lstStyle/>
          <a:p>
            <a:fld id="{14B63115-A58E-4E4D-8B62-B28B0EB33D56}" type="datetimeFigureOut">
              <a:rPr lang="en-US" smtClean="0"/>
              <a:t>6/17/2026</a:t>
            </a:fld>
            <a:endParaRPr lang="en-US"/>
          </a:p>
        </p:txBody>
      </p:sp>
      <p:sp>
        <p:nvSpPr>
          <p:cNvPr id="6" name="Footer Placeholder 5">
            <a:extLst>
              <a:ext uri="{FF2B5EF4-FFF2-40B4-BE49-F238E27FC236}">
                <a16:creationId xmlns:a16="http://schemas.microsoft.com/office/drawing/2014/main" id="{FC5109D3-A0A1-D292-0D45-6843B4FE51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A8BE53-D6AD-78E2-F9B8-E356028B235F}"/>
              </a:ext>
            </a:extLst>
          </p:cNvPr>
          <p:cNvSpPr>
            <a:spLocks noGrp="1"/>
          </p:cNvSpPr>
          <p:nvPr>
            <p:ph type="sldNum" sz="quarter" idx="12"/>
          </p:nvPr>
        </p:nvSpPr>
        <p:spPr/>
        <p:txBody>
          <a:bodyPr/>
          <a:lstStyle/>
          <a:p>
            <a:fld id="{8B91220B-9385-7E43-B813-E356119C7B41}" type="slidenum">
              <a:rPr lang="en-US" smtClean="0"/>
              <a:t>‹#›</a:t>
            </a:fld>
            <a:endParaRPr lang="en-US"/>
          </a:p>
        </p:txBody>
      </p:sp>
    </p:spTree>
    <p:extLst>
      <p:ext uri="{BB962C8B-B14F-4D97-AF65-F5344CB8AC3E}">
        <p14:creationId xmlns:p14="http://schemas.microsoft.com/office/powerpoint/2010/main" val="308128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8706FC-486E-4ADA-07FE-7BD87D40BF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2EA382-31C6-ACA4-B86A-822D58874D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FBF92F-9F3D-9062-F228-4B34E3A292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4B63115-A58E-4E4D-8B62-B28B0EB33D56}" type="datetimeFigureOut">
              <a:rPr lang="en-US" smtClean="0"/>
              <a:t>6/17/2026</a:t>
            </a:fld>
            <a:endParaRPr lang="en-US"/>
          </a:p>
        </p:txBody>
      </p:sp>
      <p:sp>
        <p:nvSpPr>
          <p:cNvPr id="5" name="Footer Placeholder 4">
            <a:extLst>
              <a:ext uri="{FF2B5EF4-FFF2-40B4-BE49-F238E27FC236}">
                <a16:creationId xmlns:a16="http://schemas.microsoft.com/office/drawing/2014/main" id="{A508AEEA-44C1-04AD-9FB9-110EE11D8F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8EA3C98-8F5C-7626-A430-74F1508B2A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B91220B-9385-7E43-B813-E356119C7B41}" type="slidenum">
              <a:rPr lang="en-US" smtClean="0"/>
              <a:t>‹#›</a:t>
            </a:fld>
            <a:endParaRPr lang="en-US"/>
          </a:p>
        </p:txBody>
      </p:sp>
    </p:spTree>
    <p:extLst>
      <p:ext uri="{BB962C8B-B14F-4D97-AF65-F5344CB8AC3E}">
        <p14:creationId xmlns:p14="http://schemas.microsoft.com/office/powerpoint/2010/main" val="213715554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1"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31" tIns="47139" rIns="94231" bIns="47139"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3"/>
            <a:ext cx="10972801"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31" tIns="47139" rIns="94231" bIns="4713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31" tIns="47139" rIns="94231" bIns="47139" numCol="1" anchor="t" anchorCtr="0" compatLnSpc="1">
            <a:prstTxWarp prst="textNoShape">
              <a:avLst/>
            </a:prstTxWarp>
          </a:bodyPr>
          <a:lstStyle>
            <a:lvl1pPr>
              <a:spcBef>
                <a:spcPct val="0"/>
              </a:spcBef>
              <a:defRPr sz="1361">
                <a:solidFill>
                  <a:schemeClr val="tx1"/>
                </a:solidFill>
              </a:defRPr>
            </a:lvl1pPr>
          </a:lstStyle>
          <a:p>
            <a:pPr defTabSz="777079"/>
            <a:endParaRPr lang="en-US">
              <a:solidFill>
                <a:srgbClr val="000000"/>
              </a:solidFill>
            </a:endParaRPr>
          </a:p>
        </p:txBody>
      </p:sp>
      <p:sp>
        <p:nvSpPr>
          <p:cNvPr id="1029" name="Rectangle 5"/>
          <p:cNvSpPr>
            <a:spLocks noGrp="1" noChangeArrowheads="1"/>
          </p:cNvSpPr>
          <p:nvPr>
            <p:ph type="ftr" sz="quarter" idx="3"/>
          </p:nvPr>
        </p:nvSpPr>
        <p:spPr bwMode="auto">
          <a:xfrm>
            <a:off x="4165601"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31" tIns="47139" rIns="94231" bIns="47139" numCol="1" anchor="t" anchorCtr="0" compatLnSpc="1">
            <a:prstTxWarp prst="textNoShape">
              <a:avLst/>
            </a:prstTxWarp>
          </a:bodyPr>
          <a:lstStyle>
            <a:lvl1pPr algn="ctr">
              <a:spcBef>
                <a:spcPct val="0"/>
              </a:spcBef>
              <a:defRPr sz="1361">
                <a:solidFill>
                  <a:schemeClr val="tx1"/>
                </a:solidFill>
              </a:defRPr>
            </a:lvl1pPr>
          </a:lstStyle>
          <a:p>
            <a:pPr defTabSz="777079"/>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31" tIns="47139" rIns="94231" bIns="47139" numCol="1" anchor="t" anchorCtr="0" compatLnSpc="1">
            <a:prstTxWarp prst="textNoShape">
              <a:avLst/>
            </a:prstTxWarp>
          </a:bodyPr>
          <a:lstStyle>
            <a:lvl1pPr algn="r">
              <a:spcBef>
                <a:spcPct val="0"/>
              </a:spcBef>
              <a:defRPr sz="1361">
                <a:solidFill>
                  <a:schemeClr val="tx1"/>
                </a:solidFill>
              </a:defRPr>
            </a:lvl1pPr>
          </a:lstStyle>
          <a:p>
            <a:pPr defTabSz="777079"/>
            <a:fld id="{9A4401F1-7B17-4FA3-AF08-9ADA78C632B2}" type="slidenum">
              <a:rPr lang="en-US" smtClean="0">
                <a:solidFill>
                  <a:srgbClr val="000000"/>
                </a:solidFill>
              </a:rPr>
              <a:pPr defTabSz="777079"/>
              <a:t>‹#›</a:t>
            </a:fld>
            <a:endParaRPr lang="en-US">
              <a:solidFill>
                <a:srgbClr val="000000"/>
              </a:solidFill>
            </a:endParaRPr>
          </a:p>
        </p:txBody>
      </p:sp>
    </p:spTree>
    <p:extLst>
      <p:ext uri="{BB962C8B-B14F-4D97-AF65-F5344CB8AC3E}">
        <p14:creationId xmlns:p14="http://schemas.microsoft.com/office/powerpoint/2010/main" val="301677583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Lst>
  <p:txStyles>
    <p:titleStyle>
      <a:lvl1pPr algn="ctr" rtl="0" fontAlgn="base">
        <a:spcBef>
          <a:spcPct val="0"/>
        </a:spcBef>
        <a:spcAft>
          <a:spcPct val="0"/>
        </a:spcAft>
        <a:defRPr sz="4445">
          <a:solidFill>
            <a:schemeClr val="tx2"/>
          </a:solidFill>
          <a:latin typeface="+mj-lt"/>
          <a:ea typeface="+mj-ea"/>
          <a:cs typeface="+mj-cs"/>
        </a:defRPr>
      </a:lvl1pPr>
      <a:lvl2pPr algn="ctr" rtl="0" fontAlgn="base">
        <a:spcBef>
          <a:spcPct val="0"/>
        </a:spcBef>
        <a:spcAft>
          <a:spcPct val="0"/>
        </a:spcAft>
        <a:defRPr sz="4445">
          <a:solidFill>
            <a:schemeClr val="tx2"/>
          </a:solidFill>
          <a:latin typeface="Arial" charset="0"/>
        </a:defRPr>
      </a:lvl2pPr>
      <a:lvl3pPr algn="ctr" rtl="0" fontAlgn="base">
        <a:spcBef>
          <a:spcPct val="0"/>
        </a:spcBef>
        <a:spcAft>
          <a:spcPct val="0"/>
        </a:spcAft>
        <a:defRPr sz="4445">
          <a:solidFill>
            <a:schemeClr val="tx2"/>
          </a:solidFill>
          <a:latin typeface="Arial" charset="0"/>
        </a:defRPr>
      </a:lvl3pPr>
      <a:lvl4pPr algn="ctr" rtl="0" fontAlgn="base">
        <a:spcBef>
          <a:spcPct val="0"/>
        </a:spcBef>
        <a:spcAft>
          <a:spcPct val="0"/>
        </a:spcAft>
        <a:defRPr sz="4445">
          <a:solidFill>
            <a:schemeClr val="tx2"/>
          </a:solidFill>
          <a:latin typeface="Arial" charset="0"/>
        </a:defRPr>
      </a:lvl4pPr>
      <a:lvl5pPr algn="ctr" rtl="0" fontAlgn="base">
        <a:spcBef>
          <a:spcPct val="0"/>
        </a:spcBef>
        <a:spcAft>
          <a:spcPct val="0"/>
        </a:spcAft>
        <a:defRPr sz="4445">
          <a:solidFill>
            <a:schemeClr val="tx2"/>
          </a:solidFill>
          <a:latin typeface="Arial" charset="0"/>
        </a:defRPr>
      </a:lvl5pPr>
      <a:lvl6pPr marL="428288" algn="ctr" rtl="0" fontAlgn="base">
        <a:spcBef>
          <a:spcPct val="0"/>
        </a:spcBef>
        <a:spcAft>
          <a:spcPct val="0"/>
        </a:spcAft>
        <a:defRPr sz="4445">
          <a:solidFill>
            <a:schemeClr val="tx2"/>
          </a:solidFill>
          <a:latin typeface="Arial" charset="0"/>
        </a:defRPr>
      </a:lvl6pPr>
      <a:lvl7pPr marL="856600" algn="ctr" rtl="0" fontAlgn="base">
        <a:spcBef>
          <a:spcPct val="0"/>
        </a:spcBef>
        <a:spcAft>
          <a:spcPct val="0"/>
        </a:spcAft>
        <a:defRPr sz="4445">
          <a:solidFill>
            <a:schemeClr val="tx2"/>
          </a:solidFill>
          <a:latin typeface="Arial" charset="0"/>
        </a:defRPr>
      </a:lvl7pPr>
      <a:lvl8pPr marL="1284882" algn="ctr" rtl="0" fontAlgn="base">
        <a:spcBef>
          <a:spcPct val="0"/>
        </a:spcBef>
        <a:spcAft>
          <a:spcPct val="0"/>
        </a:spcAft>
        <a:defRPr sz="4445">
          <a:solidFill>
            <a:schemeClr val="tx2"/>
          </a:solidFill>
          <a:latin typeface="Arial" charset="0"/>
        </a:defRPr>
      </a:lvl8pPr>
      <a:lvl9pPr marL="1713176" algn="ctr" rtl="0" fontAlgn="base">
        <a:spcBef>
          <a:spcPct val="0"/>
        </a:spcBef>
        <a:spcAft>
          <a:spcPct val="0"/>
        </a:spcAft>
        <a:defRPr sz="4445">
          <a:solidFill>
            <a:schemeClr val="tx2"/>
          </a:solidFill>
          <a:latin typeface="Arial" charset="0"/>
        </a:defRPr>
      </a:lvl9pPr>
    </p:titleStyle>
    <p:bodyStyle>
      <a:lvl1pPr marL="321226" indent="-321226" algn="l" rtl="0" fontAlgn="base">
        <a:spcBef>
          <a:spcPct val="20000"/>
        </a:spcBef>
        <a:spcAft>
          <a:spcPct val="0"/>
        </a:spcAft>
        <a:buChar char="•"/>
        <a:defRPr sz="3175">
          <a:solidFill>
            <a:schemeClr val="tx1"/>
          </a:solidFill>
          <a:latin typeface="+mn-lt"/>
          <a:ea typeface="+mn-ea"/>
          <a:cs typeface="+mn-cs"/>
        </a:defRPr>
      </a:lvl1pPr>
      <a:lvl2pPr marL="695977" indent="-267632" algn="l" rtl="0" fontAlgn="base">
        <a:spcBef>
          <a:spcPct val="20000"/>
        </a:spcBef>
        <a:spcAft>
          <a:spcPct val="0"/>
        </a:spcAft>
        <a:buChar char="–"/>
        <a:defRPr sz="2812">
          <a:solidFill>
            <a:schemeClr val="tx1"/>
          </a:solidFill>
          <a:latin typeface="+mn-lt"/>
        </a:defRPr>
      </a:lvl2pPr>
      <a:lvl3pPr marL="1070747" indent="-214154" algn="l" rtl="0" fontAlgn="base">
        <a:spcBef>
          <a:spcPct val="20000"/>
        </a:spcBef>
        <a:spcAft>
          <a:spcPct val="0"/>
        </a:spcAft>
        <a:buChar char="•"/>
        <a:defRPr sz="2359">
          <a:solidFill>
            <a:schemeClr val="tx1"/>
          </a:solidFill>
          <a:latin typeface="+mn-lt"/>
        </a:defRPr>
      </a:lvl3pPr>
      <a:lvl4pPr marL="1499016" indent="-214154" algn="l" rtl="0" fontAlgn="base">
        <a:spcBef>
          <a:spcPct val="20000"/>
        </a:spcBef>
        <a:spcAft>
          <a:spcPct val="0"/>
        </a:spcAft>
        <a:buChar char="–"/>
        <a:defRPr sz="1996">
          <a:solidFill>
            <a:schemeClr val="tx1"/>
          </a:solidFill>
          <a:latin typeface="+mn-lt"/>
        </a:defRPr>
      </a:lvl4pPr>
      <a:lvl5pPr marL="1927334" indent="-214154" algn="l" rtl="0" fontAlgn="base">
        <a:spcBef>
          <a:spcPct val="20000"/>
        </a:spcBef>
        <a:spcAft>
          <a:spcPct val="0"/>
        </a:spcAft>
        <a:buChar char="»"/>
        <a:defRPr sz="1996">
          <a:solidFill>
            <a:schemeClr val="tx1"/>
          </a:solidFill>
          <a:latin typeface="+mn-lt"/>
        </a:defRPr>
      </a:lvl5pPr>
      <a:lvl6pPr marL="2355638" indent="-214154" algn="l" rtl="0" fontAlgn="base">
        <a:spcBef>
          <a:spcPct val="20000"/>
        </a:spcBef>
        <a:spcAft>
          <a:spcPct val="0"/>
        </a:spcAft>
        <a:buChar char="»"/>
        <a:defRPr sz="1996">
          <a:solidFill>
            <a:schemeClr val="tx1"/>
          </a:solidFill>
          <a:latin typeface="+mn-lt"/>
        </a:defRPr>
      </a:lvl6pPr>
      <a:lvl7pPr marL="2783919" indent="-214154" algn="l" rtl="0" fontAlgn="base">
        <a:spcBef>
          <a:spcPct val="20000"/>
        </a:spcBef>
        <a:spcAft>
          <a:spcPct val="0"/>
        </a:spcAft>
        <a:buChar char="»"/>
        <a:defRPr sz="1996">
          <a:solidFill>
            <a:schemeClr val="tx1"/>
          </a:solidFill>
          <a:latin typeface="+mn-lt"/>
        </a:defRPr>
      </a:lvl7pPr>
      <a:lvl8pPr marL="3212218" indent="-214154" algn="l" rtl="0" fontAlgn="base">
        <a:spcBef>
          <a:spcPct val="20000"/>
        </a:spcBef>
        <a:spcAft>
          <a:spcPct val="0"/>
        </a:spcAft>
        <a:buChar char="»"/>
        <a:defRPr sz="1996">
          <a:solidFill>
            <a:schemeClr val="tx1"/>
          </a:solidFill>
          <a:latin typeface="+mn-lt"/>
        </a:defRPr>
      </a:lvl8pPr>
      <a:lvl9pPr marL="3640504" indent="-214154" algn="l" rtl="0" fontAlgn="base">
        <a:spcBef>
          <a:spcPct val="20000"/>
        </a:spcBef>
        <a:spcAft>
          <a:spcPct val="0"/>
        </a:spcAft>
        <a:buChar char="»"/>
        <a:defRPr sz="1996">
          <a:solidFill>
            <a:schemeClr val="tx1"/>
          </a:solidFill>
          <a:latin typeface="+mn-lt"/>
        </a:defRPr>
      </a:lvl9pPr>
    </p:bodyStyle>
    <p:otherStyle>
      <a:defPPr>
        <a:defRPr lang="en-US"/>
      </a:defPPr>
      <a:lvl1pPr marL="0" algn="l" defTabSz="856600" rtl="0" eaLnBrk="1" latinLnBrk="0" hangingPunct="1">
        <a:defRPr sz="1814" kern="1200">
          <a:solidFill>
            <a:schemeClr val="tx1"/>
          </a:solidFill>
          <a:latin typeface="+mn-lt"/>
          <a:ea typeface="+mn-ea"/>
          <a:cs typeface="+mn-cs"/>
        </a:defRPr>
      </a:lvl1pPr>
      <a:lvl2pPr marL="428288" algn="l" defTabSz="856600" rtl="0" eaLnBrk="1" latinLnBrk="0" hangingPunct="1">
        <a:defRPr sz="1814" kern="1200">
          <a:solidFill>
            <a:schemeClr val="tx1"/>
          </a:solidFill>
          <a:latin typeface="+mn-lt"/>
          <a:ea typeface="+mn-ea"/>
          <a:cs typeface="+mn-cs"/>
        </a:defRPr>
      </a:lvl2pPr>
      <a:lvl3pPr marL="856600" algn="l" defTabSz="856600" rtl="0" eaLnBrk="1" latinLnBrk="0" hangingPunct="1">
        <a:defRPr sz="1814" kern="1200">
          <a:solidFill>
            <a:schemeClr val="tx1"/>
          </a:solidFill>
          <a:latin typeface="+mn-lt"/>
          <a:ea typeface="+mn-ea"/>
          <a:cs typeface="+mn-cs"/>
        </a:defRPr>
      </a:lvl3pPr>
      <a:lvl4pPr marL="1284882" algn="l" defTabSz="856600" rtl="0" eaLnBrk="1" latinLnBrk="0" hangingPunct="1">
        <a:defRPr sz="1814" kern="1200">
          <a:solidFill>
            <a:schemeClr val="tx1"/>
          </a:solidFill>
          <a:latin typeface="+mn-lt"/>
          <a:ea typeface="+mn-ea"/>
          <a:cs typeface="+mn-cs"/>
        </a:defRPr>
      </a:lvl4pPr>
      <a:lvl5pPr marL="1713176" algn="l" defTabSz="856600" rtl="0" eaLnBrk="1" latinLnBrk="0" hangingPunct="1">
        <a:defRPr sz="1814" kern="1200">
          <a:solidFill>
            <a:schemeClr val="tx1"/>
          </a:solidFill>
          <a:latin typeface="+mn-lt"/>
          <a:ea typeface="+mn-ea"/>
          <a:cs typeface="+mn-cs"/>
        </a:defRPr>
      </a:lvl5pPr>
      <a:lvl6pPr marL="2141480" algn="l" defTabSz="856600" rtl="0" eaLnBrk="1" latinLnBrk="0" hangingPunct="1">
        <a:defRPr sz="1814" kern="1200">
          <a:solidFill>
            <a:schemeClr val="tx1"/>
          </a:solidFill>
          <a:latin typeface="+mn-lt"/>
          <a:ea typeface="+mn-ea"/>
          <a:cs typeface="+mn-cs"/>
        </a:defRPr>
      </a:lvl6pPr>
      <a:lvl7pPr marL="2569756" algn="l" defTabSz="856600" rtl="0" eaLnBrk="1" latinLnBrk="0" hangingPunct="1">
        <a:defRPr sz="1814" kern="1200">
          <a:solidFill>
            <a:schemeClr val="tx1"/>
          </a:solidFill>
          <a:latin typeface="+mn-lt"/>
          <a:ea typeface="+mn-ea"/>
          <a:cs typeface="+mn-cs"/>
        </a:defRPr>
      </a:lvl7pPr>
      <a:lvl8pPr marL="2998061" algn="l" defTabSz="856600" rtl="0" eaLnBrk="1" latinLnBrk="0" hangingPunct="1">
        <a:defRPr sz="1814" kern="1200">
          <a:solidFill>
            <a:schemeClr val="tx1"/>
          </a:solidFill>
          <a:latin typeface="+mn-lt"/>
          <a:ea typeface="+mn-ea"/>
          <a:cs typeface="+mn-cs"/>
        </a:defRPr>
      </a:lvl8pPr>
      <a:lvl9pPr marL="3426363" algn="l" defTabSz="856600" rtl="0" eaLnBrk="1" latinLnBrk="0" hangingPunct="1">
        <a:defRPr sz="181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3" Type="http://schemas.openxmlformats.org/officeDocument/2006/relationships/image" Target="../media/image19.jpeg"/><Relationship Id="rId7" Type="http://schemas.openxmlformats.org/officeDocument/2006/relationships/image" Target="../media/image23.jpeg"/><Relationship Id="rId12"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 Id="rId1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0E2F58BF-12E5-4B5A-AD25-4DAAA2742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385065-E402-5675-6C68-9AD8E8EB5DFD}"/>
              </a:ext>
            </a:extLst>
          </p:cNvPr>
          <p:cNvSpPr>
            <a:spLocks noGrp="1"/>
          </p:cNvSpPr>
          <p:nvPr>
            <p:ph type="ctrTitle"/>
          </p:nvPr>
        </p:nvSpPr>
        <p:spPr>
          <a:xfrm>
            <a:off x="477982" y="1342786"/>
            <a:ext cx="4023360" cy="3204134"/>
          </a:xfrm>
        </p:spPr>
        <p:txBody>
          <a:bodyPr anchor="b">
            <a:noAutofit/>
          </a:bodyPr>
          <a:lstStyle/>
          <a:p>
            <a:pPr algn="l"/>
            <a:r>
              <a:rPr lang="en-US" sz="3600" dirty="0"/>
              <a:t>A Large Catalog of Soil NOx Emission Pulses in the Agricultural Midwest: Evidence for Mechanisms Driving Emissions</a:t>
            </a:r>
          </a:p>
        </p:txBody>
      </p:sp>
      <p:sp>
        <p:nvSpPr>
          <p:cNvPr id="1040" name="!!accent">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46" name="Rectangle 104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 name="Subtitle 2">
            <a:extLst>
              <a:ext uri="{FF2B5EF4-FFF2-40B4-BE49-F238E27FC236}">
                <a16:creationId xmlns:a16="http://schemas.microsoft.com/office/drawing/2014/main" id="{0FE842D0-0B79-E4A1-4E22-D1AD80D3D082}"/>
              </a:ext>
            </a:extLst>
          </p:cNvPr>
          <p:cNvSpPr txBox="1">
            <a:spLocks/>
          </p:cNvSpPr>
          <p:nvPr/>
        </p:nvSpPr>
        <p:spPr>
          <a:xfrm>
            <a:off x="477982" y="5107533"/>
            <a:ext cx="4023359" cy="120814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b="1" dirty="0" err="1"/>
              <a:t>Toireasa</a:t>
            </a:r>
            <a:r>
              <a:rPr lang="en-US" sz="2000" b="1" dirty="0"/>
              <a:t>-Marie O’Rourke, Sam Beaudry, Ron Cohen</a:t>
            </a:r>
          </a:p>
          <a:p>
            <a:pPr algn="l"/>
            <a:r>
              <a:rPr lang="en-US" sz="2000" b="1" dirty="0"/>
              <a:t>UC Berkeley</a:t>
            </a:r>
          </a:p>
        </p:txBody>
      </p:sp>
      <p:pic>
        <p:nvPicPr>
          <p:cNvPr id="10" name="Picture 2" descr="U.S. Corn Farming Is Changing Midwest Weather Patterns">
            <a:extLst>
              <a:ext uri="{FF2B5EF4-FFF2-40B4-BE49-F238E27FC236}">
                <a16:creationId xmlns:a16="http://schemas.microsoft.com/office/drawing/2014/main" id="{47454723-22E9-F8E4-D27C-4CB207198B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57" r="25861" b="-1"/>
          <a:stretch>
            <a:fillRect/>
          </a:stretch>
        </p:blipFill>
        <p:spPr bwMode="auto">
          <a:xfrm>
            <a:off x="4868487" y="10"/>
            <a:ext cx="7323513"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5826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214E5-CFFF-DAA6-5851-7CE2327D8024}"/>
              </a:ext>
            </a:extLst>
          </p:cNvPr>
          <p:cNvSpPr>
            <a:spLocks noGrp="1"/>
          </p:cNvSpPr>
          <p:nvPr>
            <p:ph type="title"/>
          </p:nvPr>
        </p:nvSpPr>
        <p:spPr>
          <a:xfrm>
            <a:off x="342900" y="365125"/>
            <a:ext cx="11010900" cy="1325563"/>
          </a:xfrm>
        </p:spPr>
        <p:txBody>
          <a:bodyPr/>
          <a:lstStyle/>
          <a:p>
            <a:r>
              <a:rPr lang="en-US" dirty="0"/>
              <a:t>5 month Agricultural Midwest Time series 2024</a:t>
            </a:r>
          </a:p>
        </p:txBody>
      </p:sp>
      <p:sp>
        <p:nvSpPr>
          <p:cNvPr id="4" name="Rectangle 3">
            <a:extLst>
              <a:ext uri="{FF2B5EF4-FFF2-40B4-BE49-F238E27FC236}">
                <a16:creationId xmlns:a16="http://schemas.microsoft.com/office/drawing/2014/main" id="{68D3167C-2C8A-C972-06EF-F3F736CC0CC4}"/>
              </a:ext>
            </a:extLst>
          </p:cNvPr>
          <p:cNvSpPr/>
          <p:nvPr/>
        </p:nvSpPr>
        <p:spPr>
          <a:xfrm>
            <a:off x="0" y="0"/>
            <a:ext cx="342900" cy="14001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55506D6A-6C20-2A48-7C5D-DB5DC952C36A}"/>
              </a:ext>
            </a:extLst>
          </p:cNvPr>
          <p:cNvCxnSpPr>
            <a:cxnSpLocks/>
          </p:cNvCxnSpPr>
          <p:nvPr/>
        </p:nvCxnSpPr>
        <p:spPr>
          <a:xfrm>
            <a:off x="0" y="1400175"/>
            <a:ext cx="12344400" cy="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6" name="Content Placeholder 4" descr="A graph of different types of weather&#10;&#10;AI-generated content may be incorrect.">
            <a:extLst>
              <a:ext uri="{FF2B5EF4-FFF2-40B4-BE49-F238E27FC236}">
                <a16:creationId xmlns:a16="http://schemas.microsoft.com/office/drawing/2014/main" id="{11CAEDAD-8483-CCAE-5298-929CA402F9C1}"/>
              </a:ext>
            </a:extLst>
          </p:cNvPr>
          <p:cNvPicPr>
            <a:picLocks noChangeAspect="1"/>
          </p:cNvPicPr>
          <p:nvPr/>
        </p:nvPicPr>
        <p:blipFill>
          <a:blip r:embed="rId3"/>
          <a:stretch>
            <a:fillRect/>
          </a:stretch>
        </p:blipFill>
        <p:spPr>
          <a:xfrm>
            <a:off x="2105025" y="1558716"/>
            <a:ext cx="7419975" cy="4934159"/>
          </a:xfrm>
          <a:prstGeom prst="rect">
            <a:avLst/>
          </a:prstGeom>
        </p:spPr>
      </p:pic>
    </p:spTree>
    <p:extLst>
      <p:ext uri="{BB962C8B-B14F-4D97-AF65-F5344CB8AC3E}">
        <p14:creationId xmlns:p14="http://schemas.microsoft.com/office/powerpoint/2010/main" val="2625180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4C187-75F5-DF66-CAC5-F29BDB4C30B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48F4130-2D51-A854-31A1-C41459DD9AC8}"/>
              </a:ext>
            </a:extLst>
          </p:cNvPr>
          <p:cNvSpPr/>
          <p:nvPr/>
        </p:nvSpPr>
        <p:spPr>
          <a:xfrm>
            <a:off x="0" y="0"/>
            <a:ext cx="342900" cy="14001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69BA62FB-BA3F-0496-D2DC-362367E4FD33}"/>
              </a:ext>
            </a:extLst>
          </p:cNvPr>
          <p:cNvCxnSpPr>
            <a:cxnSpLocks/>
          </p:cNvCxnSpPr>
          <p:nvPr/>
        </p:nvCxnSpPr>
        <p:spPr>
          <a:xfrm>
            <a:off x="0" y="1400175"/>
            <a:ext cx="10982325" cy="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9" name="Picture 8" descr="A graph of a number of molecules&#10;&#10;AI-generated content may be incorrect.">
            <a:extLst>
              <a:ext uri="{FF2B5EF4-FFF2-40B4-BE49-F238E27FC236}">
                <a16:creationId xmlns:a16="http://schemas.microsoft.com/office/drawing/2014/main" id="{C2443BBE-2CD2-81EC-2FB3-4DB8E28B5D21}"/>
              </a:ext>
            </a:extLst>
          </p:cNvPr>
          <p:cNvPicPr>
            <a:picLocks noChangeAspect="1"/>
          </p:cNvPicPr>
          <p:nvPr/>
        </p:nvPicPr>
        <p:blipFill>
          <a:blip r:embed="rId3"/>
          <a:srcRect t="6847"/>
          <a:stretch>
            <a:fillRect/>
          </a:stretch>
        </p:blipFill>
        <p:spPr>
          <a:xfrm>
            <a:off x="1759407" y="1800225"/>
            <a:ext cx="8673185" cy="5442304"/>
          </a:xfrm>
          <a:prstGeom prst="rect">
            <a:avLst/>
          </a:prstGeom>
        </p:spPr>
      </p:pic>
      <p:sp>
        <p:nvSpPr>
          <p:cNvPr id="8" name="Title 7">
            <a:extLst>
              <a:ext uri="{FF2B5EF4-FFF2-40B4-BE49-F238E27FC236}">
                <a16:creationId xmlns:a16="http://schemas.microsoft.com/office/drawing/2014/main" id="{6D322C26-C102-4AE2-368D-A79003BF5C35}"/>
              </a:ext>
            </a:extLst>
          </p:cNvPr>
          <p:cNvSpPr>
            <a:spLocks noGrp="1"/>
          </p:cNvSpPr>
          <p:nvPr>
            <p:ph type="title"/>
          </p:nvPr>
        </p:nvSpPr>
        <p:spPr/>
        <p:txBody>
          <a:bodyPr/>
          <a:lstStyle/>
          <a:p>
            <a:r>
              <a:rPr lang="en-US" dirty="0"/>
              <a:t>~5600 Pulses</a:t>
            </a:r>
          </a:p>
        </p:txBody>
      </p:sp>
    </p:spTree>
    <p:extLst>
      <p:ext uri="{BB962C8B-B14F-4D97-AF65-F5344CB8AC3E}">
        <p14:creationId xmlns:p14="http://schemas.microsoft.com/office/powerpoint/2010/main" val="1641631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20951A-5547-375C-797D-49A6FBF6B49E}"/>
              </a:ext>
            </a:extLst>
          </p:cNvPr>
          <p:cNvSpPr/>
          <p:nvPr/>
        </p:nvSpPr>
        <p:spPr>
          <a:xfrm>
            <a:off x="0" y="0"/>
            <a:ext cx="342900" cy="14001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7A2F02B6-FBFF-6458-4221-96F0FFA066D7}"/>
              </a:ext>
            </a:extLst>
          </p:cNvPr>
          <p:cNvCxnSpPr>
            <a:cxnSpLocks/>
          </p:cNvCxnSpPr>
          <p:nvPr/>
        </p:nvCxnSpPr>
        <p:spPr>
          <a:xfrm>
            <a:off x="0" y="1400175"/>
            <a:ext cx="10982325" cy="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11" name="Picture 10" descr="A graph showing a graph of time and time&#10;&#10;AI-generated content may be incorrect.">
            <a:extLst>
              <a:ext uri="{FF2B5EF4-FFF2-40B4-BE49-F238E27FC236}">
                <a16:creationId xmlns:a16="http://schemas.microsoft.com/office/drawing/2014/main" id="{AA22363C-277D-7428-6C80-C0CD5AFC12DF}"/>
              </a:ext>
            </a:extLst>
          </p:cNvPr>
          <p:cNvPicPr>
            <a:picLocks noChangeAspect="1"/>
          </p:cNvPicPr>
          <p:nvPr/>
        </p:nvPicPr>
        <p:blipFill>
          <a:blip r:embed="rId3"/>
          <a:stretch>
            <a:fillRect/>
          </a:stretch>
        </p:blipFill>
        <p:spPr>
          <a:xfrm>
            <a:off x="103807" y="2286006"/>
            <a:ext cx="11887301" cy="4206870"/>
          </a:xfrm>
          <a:prstGeom prst="rect">
            <a:avLst/>
          </a:prstGeom>
        </p:spPr>
      </p:pic>
      <mc:AlternateContent xmlns:mc="http://schemas.openxmlformats.org/markup-compatibility/2006" xmlns:a14="http://schemas.microsoft.com/office/drawing/2010/main">
        <mc:Choice Requires="a14">
          <p:sp>
            <p:nvSpPr>
              <p:cNvPr id="13" name="Content Placeholder 12">
                <a:extLst>
                  <a:ext uri="{FF2B5EF4-FFF2-40B4-BE49-F238E27FC236}">
                    <a16:creationId xmlns:a16="http://schemas.microsoft.com/office/drawing/2014/main" id="{F050A4C0-B56E-B31B-B382-A9AB3A8CE0E0}"/>
                  </a:ext>
                </a:extLst>
              </p:cNvPr>
              <p:cNvSpPr>
                <a:spLocks noGrp="1"/>
              </p:cNvSpPr>
              <p:nvPr>
                <p:ph idx="1"/>
              </p:nvPr>
            </p:nvSpPr>
            <p:spPr>
              <a:xfrm>
                <a:off x="838199" y="434975"/>
                <a:ext cx="9305925" cy="2126143"/>
              </a:xfrm>
            </p:spPr>
            <p:txBody>
              <a:bodyPr/>
              <a:lstStyle/>
              <a:p>
                <a:pPr marL="0" indent="0">
                  <a:buNone/>
                </a:pPr>
                <a:r>
                  <a:rPr lang="en-US" dirty="0"/>
                  <a:t>Aggregate pulses within 0.2</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and 24 hours of each other reduces number of independent events by a factor of 3 </a:t>
                </a:r>
              </a:p>
              <a:p>
                <a:endParaRPr lang="en-US" dirty="0"/>
              </a:p>
            </p:txBody>
          </p:sp>
        </mc:Choice>
        <mc:Fallback xmlns="">
          <p:sp>
            <p:nvSpPr>
              <p:cNvPr id="13" name="Content Placeholder 12">
                <a:extLst>
                  <a:ext uri="{FF2B5EF4-FFF2-40B4-BE49-F238E27FC236}">
                    <a16:creationId xmlns:a16="http://schemas.microsoft.com/office/drawing/2014/main" id="{F050A4C0-B56E-B31B-B382-A9AB3A8CE0E0}"/>
                  </a:ext>
                </a:extLst>
              </p:cNvPr>
              <p:cNvSpPr>
                <a:spLocks noGrp="1" noRot="1" noChangeAspect="1" noMove="1" noResize="1" noEditPoints="1" noAdjustHandles="1" noChangeArrowheads="1" noChangeShapeType="1" noTextEdit="1"/>
              </p:cNvSpPr>
              <p:nvPr>
                <p:ph idx="1"/>
              </p:nvPr>
            </p:nvSpPr>
            <p:spPr>
              <a:xfrm>
                <a:off x="838199" y="434975"/>
                <a:ext cx="9305925" cy="2126143"/>
              </a:xfrm>
              <a:blipFill>
                <a:blip r:embed="rId4"/>
                <a:stretch>
                  <a:fillRect l="-1310" t="-4871"/>
                </a:stretch>
              </a:blipFill>
            </p:spPr>
            <p:txBody>
              <a:bodyPr/>
              <a:lstStyle/>
              <a:p>
                <a:r>
                  <a:rPr lang="en-US">
                    <a:noFill/>
                  </a:rPr>
                  <a:t> </a:t>
                </a:r>
              </a:p>
            </p:txBody>
          </p:sp>
        </mc:Fallback>
      </mc:AlternateContent>
    </p:spTree>
    <p:extLst>
      <p:ext uri="{BB962C8B-B14F-4D97-AF65-F5344CB8AC3E}">
        <p14:creationId xmlns:p14="http://schemas.microsoft.com/office/powerpoint/2010/main" val="3428853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the united states with different colored spots&#10;&#10;AI-generated content may be incorrect.">
            <a:extLst>
              <a:ext uri="{FF2B5EF4-FFF2-40B4-BE49-F238E27FC236}">
                <a16:creationId xmlns:a16="http://schemas.microsoft.com/office/drawing/2014/main" id="{186C0342-B69A-2363-FD89-1B88D3D82FDF}"/>
              </a:ext>
            </a:extLst>
          </p:cNvPr>
          <p:cNvPicPr>
            <a:picLocks noChangeAspect="1"/>
          </p:cNvPicPr>
          <p:nvPr/>
        </p:nvPicPr>
        <p:blipFill>
          <a:blip r:embed="rId3"/>
          <a:stretch>
            <a:fillRect/>
          </a:stretch>
        </p:blipFill>
        <p:spPr>
          <a:xfrm>
            <a:off x="1190625" y="147051"/>
            <a:ext cx="10534650" cy="6563897"/>
          </a:xfrm>
          <a:prstGeom prst="rect">
            <a:avLst/>
          </a:prstGeom>
        </p:spPr>
      </p:pic>
      <p:sp>
        <p:nvSpPr>
          <p:cNvPr id="17" name="Rectangle 16">
            <a:extLst>
              <a:ext uri="{FF2B5EF4-FFF2-40B4-BE49-F238E27FC236}">
                <a16:creationId xmlns:a16="http://schemas.microsoft.com/office/drawing/2014/main" id="{B9530731-8C90-F07D-9F78-DBE8FD1FCDF9}"/>
              </a:ext>
            </a:extLst>
          </p:cNvPr>
          <p:cNvSpPr/>
          <p:nvPr/>
        </p:nvSpPr>
        <p:spPr>
          <a:xfrm>
            <a:off x="0" y="0"/>
            <a:ext cx="342900" cy="14001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Content Placeholder 6">
            <a:extLst>
              <a:ext uri="{FF2B5EF4-FFF2-40B4-BE49-F238E27FC236}">
                <a16:creationId xmlns:a16="http://schemas.microsoft.com/office/drawing/2014/main" id="{097BCE8C-6289-E94B-F860-7E14C1C787D8}"/>
              </a:ext>
            </a:extLst>
          </p:cNvPr>
          <p:cNvSpPr>
            <a:spLocks noGrp="1"/>
          </p:cNvSpPr>
          <p:nvPr>
            <p:ph idx="1"/>
          </p:nvPr>
        </p:nvSpPr>
        <p:spPr>
          <a:xfrm>
            <a:off x="838200" y="1825625"/>
            <a:ext cx="4210878" cy="4351338"/>
          </a:xfrm>
        </p:spPr>
        <p:txBody>
          <a:bodyPr/>
          <a:lstStyle/>
          <a:p>
            <a:endParaRPr lang="en-US" dirty="0"/>
          </a:p>
          <a:p>
            <a:endParaRPr lang="en-US" dirty="0"/>
          </a:p>
        </p:txBody>
      </p:sp>
      <p:sp>
        <p:nvSpPr>
          <p:cNvPr id="25" name="Content Placeholder 12">
            <a:extLst>
              <a:ext uri="{FF2B5EF4-FFF2-40B4-BE49-F238E27FC236}">
                <a16:creationId xmlns:a16="http://schemas.microsoft.com/office/drawing/2014/main" id="{98D64D05-ED1E-C114-2680-854C54C01793}"/>
              </a:ext>
            </a:extLst>
          </p:cNvPr>
          <p:cNvSpPr txBox="1">
            <a:spLocks/>
          </p:cNvSpPr>
          <p:nvPr/>
        </p:nvSpPr>
        <p:spPr>
          <a:xfrm>
            <a:off x="838200" y="1825625"/>
            <a:ext cx="5257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619303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1D69D-3888-76F3-3BCC-F6D126057D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CD6362-149B-85B1-432F-9409E1BB96CA}"/>
              </a:ext>
            </a:extLst>
          </p:cNvPr>
          <p:cNvSpPr>
            <a:spLocks noGrp="1"/>
          </p:cNvSpPr>
          <p:nvPr>
            <p:ph type="title"/>
          </p:nvPr>
        </p:nvSpPr>
        <p:spPr/>
        <p:txBody>
          <a:bodyPr>
            <a:normAutofit/>
          </a:bodyPr>
          <a:lstStyle/>
          <a:p>
            <a:r>
              <a:rPr lang="en-US" sz="4000" dirty="0"/>
              <a:t>2/3 of Pulses initiating by drying, 1/3 wetting</a:t>
            </a:r>
          </a:p>
        </p:txBody>
      </p:sp>
      <p:sp>
        <p:nvSpPr>
          <p:cNvPr id="4" name="Rectangle 3">
            <a:extLst>
              <a:ext uri="{FF2B5EF4-FFF2-40B4-BE49-F238E27FC236}">
                <a16:creationId xmlns:a16="http://schemas.microsoft.com/office/drawing/2014/main" id="{D9AFEFE6-6C63-97D9-D4A5-92A764040075}"/>
              </a:ext>
            </a:extLst>
          </p:cNvPr>
          <p:cNvSpPr/>
          <p:nvPr/>
        </p:nvSpPr>
        <p:spPr>
          <a:xfrm>
            <a:off x="0" y="0"/>
            <a:ext cx="342900" cy="14001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873CBE2D-2879-EE0D-28F8-55F55457B244}"/>
              </a:ext>
            </a:extLst>
          </p:cNvPr>
          <p:cNvCxnSpPr>
            <a:cxnSpLocks/>
          </p:cNvCxnSpPr>
          <p:nvPr/>
        </p:nvCxnSpPr>
        <p:spPr>
          <a:xfrm>
            <a:off x="0" y="1400175"/>
            <a:ext cx="12344400" cy="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7" name="Picture 6" descr="A graph of growth of soil moisture&#10;&#10;AI-generated content may be incorrect.">
            <a:extLst>
              <a:ext uri="{FF2B5EF4-FFF2-40B4-BE49-F238E27FC236}">
                <a16:creationId xmlns:a16="http://schemas.microsoft.com/office/drawing/2014/main" id="{85670E54-DCB6-780B-FFF9-4436F18892C4}"/>
              </a:ext>
            </a:extLst>
          </p:cNvPr>
          <p:cNvPicPr>
            <a:picLocks noChangeAspect="1"/>
          </p:cNvPicPr>
          <p:nvPr/>
        </p:nvPicPr>
        <p:blipFill>
          <a:blip r:embed="rId3"/>
          <a:stretch>
            <a:fillRect/>
          </a:stretch>
        </p:blipFill>
        <p:spPr>
          <a:xfrm>
            <a:off x="1381125" y="1779492"/>
            <a:ext cx="9086850" cy="4905932"/>
          </a:xfrm>
          <a:prstGeom prst="rect">
            <a:avLst/>
          </a:prstGeom>
        </p:spPr>
      </p:pic>
    </p:spTree>
    <p:extLst>
      <p:ext uri="{BB962C8B-B14F-4D97-AF65-F5344CB8AC3E}">
        <p14:creationId xmlns:p14="http://schemas.microsoft.com/office/powerpoint/2010/main" val="2067036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83106-11E2-3BA4-4CFA-1643213EE3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5204D6-6A6B-3663-D928-9750568E8DF6}"/>
              </a:ext>
            </a:extLst>
          </p:cNvPr>
          <p:cNvSpPr>
            <a:spLocks noGrp="1"/>
          </p:cNvSpPr>
          <p:nvPr>
            <p:ph type="title"/>
          </p:nvPr>
        </p:nvSpPr>
        <p:spPr/>
        <p:txBody>
          <a:bodyPr>
            <a:normAutofit/>
          </a:bodyPr>
          <a:lstStyle/>
          <a:p>
            <a:r>
              <a:rPr lang="en-US" sz="4000" dirty="0"/>
              <a:t>Soil type</a:t>
            </a:r>
          </a:p>
        </p:txBody>
      </p:sp>
      <p:sp>
        <p:nvSpPr>
          <p:cNvPr id="4" name="Rectangle 3">
            <a:extLst>
              <a:ext uri="{FF2B5EF4-FFF2-40B4-BE49-F238E27FC236}">
                <a16:creationId xmlns:a16="http://schemas.microsoft.com/office/drawing/2014/main" id="{D51C6677-6286-3CC7-DBC9-90094A028C20}"/>
              </a:ext>
            </a:extLst>
          </p:cNvPr>
          <p:cNvSpPr/>
          <p:nvPr/>
        </p:nvSpPr>
        <p:spPr>
          <a:xfrm>
            <a:off x="0" y="0"/>
            <a:ext cx="342900" cy="14001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B6846D42-42A7-78E9-F7E9-050574114BCB}"/>
              </a:ext>
            </a:extLst>
          </p:cNvPr>
          <p:cNvCxnSpPr>
            <a:cxnSpLocks/>
          </p:cNvCxnSpPr>
          <p:nvPr/>
        </p:nvCxnSpPr>
        <p:spPr>
          <a:xfrm>
            <a:off x="0" y="1400175"/>
            <a:ext cx="12344400" cy="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17" name="Content Placeholder 5" descr="A close-up of a graph&#10;&#10;AI-generated content may be incorrect.">
            <a:extLst>
              <a:ext uri="{FF2B5EF4-FFF2-40B4-BE49-F238E27FC236}">
                <a16:creationId xmlns:a16="http://schemas.microsoft.com/office/drawing/2014/main" id="{DEE0AD61-0239-2216-01FC-9A64B69D510A}"/>
              </a:ext>
            </a:extLst>
          </p:cNvPr>
          <p:cNvPicPr>
            <a:picLocks noChangeAspect="1"/>
          </p:cNvPicPr>
          <p:nvPr/>
        </p:nvPicPr>
        <p:blipFill>
          <a:blip r:embed="rId2"/>
          <a:srcRect l="46939"/>
          <a:stretch>
            <a:fillRect/>
          </a:stretch>
        </p:blipFill>
        <p:spPr>
          <a:xfrm>
            <a:off x="733424" y="1400174"/>
            <a:ext cx="8943975" cy="5641367"/>
          </a:xfrm>
          <a:prstGeom prst="rect">
            <a:avLst/>
          </a:prstGeom>
        </p:spPr>
      </p:pic>
    </p:spTree>
    <p:extLst>
      <p:ext uri="{BB962C8B-B14F-4D97-AF65-F5344CB8AC3E}">
        <p14:creationId xmlns:p14="http://schemas.microsoft.com/office/powerpoint/2010/main" val="24775376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68FB1-2B9E-BCC9-54DA-24B56ABB23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2B10CF-9D1E-9E51-C08C-B64FB9FCDAB5}"/>
              </a:ext>
            </a:extLst>
          </p:cNvPr>
          <p:cNvSpPr>
            <a:spLocks noGrp="1"/>
          </p:cNvSpPr>
          <p:nvPr>
            <p:ph type="title"/>
          </p:nvPr>
        </p:nvSpPr>
        <p:spPr/>
        <p:txBody>
          <a:bodyPr>
            <a:normAutofit/>
          </a:bodyPr>
          <a:lstStyle/>
          <a:p>
            <a:r>
              <a:rPr lang="en-US" sz="4000" dirty="0"/>
              <a:t>Soil type </a:t>
            </a:r>
          </a:p>
        </p:txBody>
      </p:sp>
      <p:pic>
        <p:nvPicPr>
          <p:cNvPr id="9" name="Content Placeholder 8" descr="A graph of different colored lines&#10;&#10;AI-generated content may be incorrect.">
            <a:extLst>
              <a:ext uri="{FF2B5EF4-FFF2-40B4-BE49-F238E27FC236}">
                <a16:creationId xmlns:a16="http://schemas.microsoft.com/office/drawing/2014/main" id="{981449A3-03CE-8B86-1EA3-45D99D9F9EC1}"/>
              </a:ext>
            </a:extLst>
          </p:cNvPr>
          <p:cNvPicPr>
            <a:picLocks noGrp="1" noChangeAspect="1"/>
          </p:cNvPicPr>
          <p:nvPr>
            <p:ph idx="1"/>
          </p:nvPr>
        </p:nvPicPr>
        <p:blipFill>
          <a:blip r:embed="rId3"/>
          <a:stretch>
            <a:fillRect/>
          </a:stretch>
        </p:blipFill>
        <p:spPr>
          <a:xfrm>
            <a:off x="342900" y="1690688"/>
            <a:ext cx="11304004" cy="4605336"/>
          </a:xfrm>
        </p:spPr>
      </p:pic>
      <p:sp>
        <p:nvSpPr>
          <p:cNvPr id="4" name="Rectangle 3">
            <a:extLst>
              <a:ext uri="{FF2B5EF4-FFF2-40B4-BE49-F238E27FC236}">
                <a16:creationId xmlns:a16="http://schemas.microsoft.com/office/drawing/2014/main" id="{6CBAF663-3DA0-A957-EBC8-2C8D6ED5021B}"/>
              </a:ext>
            </a:extLst>
          </p:cNvPr>
          <p:cNvSpPr/>
          <p:nvPr/>
        </p:nvSpPr>
        <p:spPr>
          <a:xfrm>
            <a:off x="0" y="0"/>
            <a:ext cx="342900" cy="14001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6785FD14-3A44-84F6-945E-B99097462A85}"/>
              </a:ext>
            </a:extLst>
          </p:cNvPr>
          <p:cNvCxnSpPr>
            <a:cxnSpLocks/>
          </p:cNvCxnSpPr>
          <p:nvPr/>
        </p:nvCxnSpPr>
        <p:spPr>
          <a:xfrm>
            <a:off x="0" y="1400175"/>
            <a:ext cx="12344400" cy="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9327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B48340-F4D7-1D41-59F3-5595A6B193CA}"/>
              </a:ext>
            </a:extLst>
          </p:cNvPr>
          <p:cNvSpPr>
            <a:spLocks noGrp="1"/>
          </p:cNvSpPr>
          <p:nvPr>
            <p:ph idx="1"/>
          </p:nvPr>
        </p:nvSpPr>
        <p:spPr>
          <a:xfrm>
            <a:off x="171449" y="1587500"/>
            <a:ext cx="7343775" cy="4737100"/>
          </a:xfrm>
        </p:spPr>
        <p:txBody>
          <a:bodyPr>
            <a:noAutofit/>
          </a:bodyPr>
          <a:lstStyle/>
          <a:p>
            <a:pPr marL="514350" indent="-514350">
              <a:buFont typeface="+mj-lt"/>
              <a:buAutoNum type="arabicPeriod"/>
            </a:pPr>
            <a:r>
              <a:rPr lang="en-US" sz="2000" dirty="0"/>
              <a:t>The massive increase in data collected by TEMPO allows detection of short-lived NO</a:t>
            </a:r>
            <a:r>
              <a:rPr lang="en-US" sz="2000" baseline="-25000" dirty="0"/>
              <a:t>x</a:t>
            </a:r>
            <a:r>
              <a:rPr lang="en-US" sz="2000" dirty="0"/>
              <a:t> pulse events across the Midwest. </a:t>
            </a:r>
          </a:p>
          <a:p>
            <a:pPr marL="514350" indent="-514350">
              <a:buFont typeface="+mj-lt"/>
              <a:buAutoNum type="arabicPeriod"/>
            </a:pPr>
            <a:r>
              <a:rPr lang="en-US" sz="2000" dirty="0"/>
              <a:t>Getting the right absolute values requires TEMPO V04 and since the a priori doesn’t have the right emissions in the right location, SDR to correct (Beaudry and Cohen, JGR 2026).</a:t>
            </a:r>
          </a:p>
          <a:p>
            <a:pPr marL="514350" indent="-514350">
              <a:buFont typeface="+mj-lt"/>
              <a:buAutoNum type="arabicPeriod"/>
            </a:pPr>
            <a:r>
              <a:rPr lang="en-US" sz="2000" dirty="0"/>
              <a:t>2/3 of pulses occur during soil drying, not immediately following re-wetting.</a:t>
            </a:r>
          </a:p>
          <a:p>
            <a:pPr marL="514350" indent="-514350">
              <a:buFont typeface="+mj-lt"/>
              <a:buAutoNum type="arabicPeriod"/>
            </a:pPr>
            <a:r>
              <a:rPr lang="en-US" sz="2000" dirty="0"/>
              <a:t>Pulses occur at soil moisture specific to a soil types.</a:t>
            </a:r>
          </a:p>
          <a:p>
            <a:pPr marL="514350" indent="-514350">
              <a:buFont typeface="+mj-lt"/>
              <a:buAutoNum type="arabicPeriod"/>
            </a:pPr>
            <a:r>
              <a:rPr lang="en-US" sz="2000" dirty="0"/>
              <a:t>Most current model implementations grossly misrepresent these pulses, their timing and underestimate their frequency. </a:t>
            </a:r>
          </a:p>
          <a:p>
            <a:pPr marL="514350" indent="-514350">
              <a:buFont typeface="+mj-lt"/>
              <a:buAutoNum type="arabicPeriod"/>
            </a:pPr>
            <a:r>
              <a:rPr lang="en-US" sz="2000" dirty="0"/>
              <a:t>Describing this behavior requires a major model revision. Huber, Kort and Steiner (2023 and 2024) are a starting point for that revision but direct pulsing comparisons are needed.</a:t>
            </a:r>
          </a:p>
        </p:txBody>
      </p:sp>
      <p:sp>
        <p:nvSpPr>
          <p:cNvPr id="4" name="Rectangle 3">
            <a:extLst>
              <a:ext uri="{FF2B5EF4-FFF2-40B4-BE49-F238E27FC236}">
                <a16:creationId xmlns:a16="http://schemas.microsoft.com/office/drawing/2014/main" id="{FBB2C4DA-E389-42E8-40B0-FADA5FF1BFDC}"/>
              </a:ext>
            </a:extLst>
          </p:cNvPr>
          <p:cNvSpPr/>
          <p:nvPr/>
        </p:nvSpPr>
        <p:spPr>
          <a:xfrm>
            <a:off x="0" y="0"/>
            <a:ext cx="342900" cy="14001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DBB89530-103C-0155-DA71-54C298186066}"/>
              </a:ext>
            </a:extLst>
          </p:cNvPr>
          <p:cNvCxnSpPr>
            <a:cxnSpLocks/>
          </p:cNvCxnSpPr>
          <p:nvPr/>
        </p:nvCxnSpPr>
        <p:spPr>
          <a:xfrm>
            <a:off x="0" y="1400175"/>
            <a:ext cx="12344400" cy="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8" name="Title 1">
            <a:extLst>
              <a:ext uri="{FF2B5EF4-FFF2-40B4-BE49-F238E27FC236}">
                <a16:creationId xmlns:a16="http://schemas.microsoft.com/office/drawing/2014/main" id="{0A9822FB-2C6E-1041-325C-1EE223CBB3FC}"/>
              </a:ext>
            </a:extLst>
          </p:cNvPr>
          <p:cNvSpPr>
            <a:spLocks noGrp="1"/>
          </p:cNvSpPr>
          <p:nvPr>
            <p:ph type="title"/>
          </p:nvPr>
        </p:nvSpPr>
        <p:spPr>
          <a:xfrm>
            <a:off x="838200" y="193675"/>
            <a:ext cx="10515600" cy="1325563"/>
          </a:xfrm>
        </p:spPr>
        <p:txBody>
          <a:bodyPr>
            <a:normAutofit/>
          </a:bodyPr>
          <a:lstStyle/>
          <a:p>
            <a:r>
              <a:rPr lang="en-US" dirty="0"/>
              <a:t>Summary</a:t>
            </a:r>
          </a:p>
        </p:txBody>
      </p:sp>
      <p:pic>
        <p:nvPicPr>
          <p:cNvPr id="10" name="Picture 2" descr="U.S. Corn Farming Is Changing Midwest Weather Patterns">
            <a:extLst>
              <a:ext uri="{FF2B5EF4-FFF2-40B4-BE49-F238E27FC236}">
                <a16:creationId xmlns:a16="http://schemas.microsoft.com/office/drawing/2014/main" id="{9AB4E041-1E81-6F1C-58A1-CC138703BE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57" r="25861" b="-1"/>
          <a:stretch>
            <a:fillRect/>
          </a:stretch>
        </p:blipFill>
        <p:spPr bwMode="auto">
          <a:xfrm>
            <a:off x="7668331" y="1519238"/>
            <a:ext cx="4409369" cy="4129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0353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9942" y="63113"/>
            <a:ext cx="8712968"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a:ln>
                  <a:noFill/>
                </a:ln>
                <a:solidFill>
                  <a:srgbClr val="000000"/>
                </a:solidFill>
                <a:effectLst/>
                <a:uLnTx/>
                <a:uFillTx/>
                <a:latin typeface="Arial Black" panose="020B0A04020102020204" pitchFamily="34" charset="0"/>
                <a:ea typeface="+mn-ea"/>
                <a:cs typeface="Arial"/>
                <a:sym typeface="Arial"/>
              </a:rPr>
              <a:t>Thank you!</a:t>
            </a:r>
            <a:endParaRPr kumimoji="0" lang="en-US" sz="1400" b="0" i="0" u="none" strike="noStrike" kern="0" cap="none" spc="0" normalizeH="0" baseline="0" noProof="0" dirty="0">
              <a:ln>
                <a:noFill/>
              </a:ln>
              <a:solidFill>
                <a:srgbClr val="FFFF00"/>
              </a:solidFill>
              <a:effectLst/>
              <a:uLnTx/>
              <a:uFillTx/>
              <a:latin typeface="Arial"/>
              <a:ea typeface="+mn-ea"/>
              <a:cs typeface="Arial"/>
              <a:sym typeface="Arial"/>
            </a:endParaRPr>
          </a:p>
        </p:txBody>
      </p:sp>
      <p:pic>
        <p:nvPicPr>
          <p:cNvPr id="3" name="Picture 2" descr="A group of people posing for a photo&#10;&#10;AI-generated content may be incorrect.">
            <a:extLst>
              <a:ext uri="{FF2B5EF4-FFF2-40B4-BE49-F238E27FC236}">
                <a16:creationId xmlns:a16="http://schemas.microsoft.com/office/drawing/2014/main" id="{4E1D3975-5509-F035-4F7B-0894213DF74E}"/>
              </a:ext>
            </a:extLst>
          </p:cNvPr>
          <p:cNvPicPr>
            <a:picLocks noChangeAspect="1"/>
          </p:cNvPicPr>
          <p:nvPr/>
        </p:nvPicPr>
        <p:blipFill>
          <a:blip r:embed="rId3"/>
          <a:srcRect l="22318" t="7873" r="15438" b="2484"/>
          <a:stretch>
            <a:fillRect/>
          </a:stretch>
        </p:blipFill>
        <p:spPr>
          <a:xfrm rot="5400000">
            <a:off x="8170640" y="2807534"/>
            <a:ext cx="3785792" cy="4089116"/>
          </a:xfrm>
          <a:prstGeom prst="rect">
            <a:avLst/>
          </a:prstGeom>
        </p:spPr>
      </p:pic>
      <p:sp>
        <p:nvSpPr>
          <p:cNvPr id="17" name="TextBox 16">
            <a:extLst>
              <a:ext uri="{FF2B5EF4-FFF2-40B4-BE49-F238E27FC236}">
                <a16:creationId xmlns:a16="http://schemas.microsoft.com/office/drawing/2014/main" id="{04212AF1-2B51-B5CF-1BE9-E0F8EC010379}"/>
              </a:ext>
            </a:extLst>
          </p:cNvPr>
          <p:cNvSpPr txBox="1"/>
          <p:nvPr/>
        </p:nvSpPr>
        <p:spPr>
          <a:xfrm>
            <a:off x="4448914" y="-45868"/>
            <a:ext cx="7743086" cy="40934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At UCB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Hikari Murayama		</a:t>
            </a:r>
            <a:r>
              <a:rPr kumimoji="0" lang="en-US" sz="16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Toireasa</a:t>
            </a: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-Marie O’Rourke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Sol Hsiang (now Stanford)	Danika Heaney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Luke Sherman			Naomi </a:t>
            </a:r>
            <a:r>
              <a:rPr kumimoji="0" lang="en-US" sz="16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Asimow</a:t>
            </a: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(now at </a:t>
            </a:r>
            <a:r>
              <a:rPr kumimoji="0" lang="en-US" sz="16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Terradot</a:t>
            </a: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Ryan Giordano			Natalie Schur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Sequoia Andrade		Pietro Vannucci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Sherry Wang (now MIT)		Sam Beaudry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Anna Winter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Will </a:t>
            </a:r>
            <a:r>
              <a:rPr kumimoji="0" lang="en-US" sz="16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Berelson</a:t>
            </a: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(USC)		</a:t>
            </a:r>
            <a:r>
              <a:rPr kumimoji="0" lang="en-US" sz="16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Yishu</a:t>
            </a: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Zhu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Craig Michie (U. Strathclyde)	Milan Patel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Meredith Hastings (Brown U.) 	Serena Peters</a:t>
            </a:r>
          </a:p>
          <a:p>
            <a:pPr marL="0" marR="0" lvl="0" indent="0" algn="l" defTabSz="851924" rtl="0" eaLnBrk="1" fontAlgn="auto" latinLnBrk="1"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Angela Guzman Hernandez</a:t>
            </a:r>
          </a:p>
          <a:p>
            <a:pPr marL="0" marR="0" lvl="0" indent="0" algn="l" defTabSz="851924" rtl="0" eaLnBrk="1" fontAlgn="auto" latinLnBrk="1"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(University of Atlantico)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Sanam </a:t>
            </a:r>
            <a:r>
              <a:rPr kumimoji="0" lang="en-US" sz="16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Vardag</a:t>
            </a: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(U. Heidelberg)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0" marR="0" lvl="0" indent="0" algn="l" defTabSz="851924" rtl="0" eaLnBrk="1" fontAlgn="auto" latinLnBrk="1"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grpSp>
        <p:nvGrpSpPr>
          <p:cNvPr id="35" name="Group 34">
            <a:extLst>
              <a:ext uri="{FF2B5EF4-FFF2-40B4-BE49-F238E27FC236}">
                <a16:creationId xmlns:a16="http://schemas.microsoft.com/office/drawing/2014/main" id="{EED1A8BF-A3EF-2AF6-A415-77C562F5A5F8}"/>
              </a:ext>
            </a:extLst>
          </p:cNvPr>
          <p:cNvGrpSpPr/>
          <p:nvPr/>
        </p:nvGrpSpPr>
        <p:grpSpPr>
          <a:xfrm>
            <a:off x="0" y="1907373"/>
            <a:ext cx="6021779" cy="4991027"/>
            <a:chOff x="134523" y="1638739"/>
            <a:chExt cx="6021779" cy="4991027"/>
          </a:xfrm>
        </p:grpSpPr>
        <p:pic>
          <p:nvPicPr>
            <p:cNvPr id="24" name="Picture 4" descr="Solomon Hsiang | Stanford Institute for ...">
              <a:extLst>
                <a:ext uri="{FF2B5EF4-FFF2-40B4-BE49-F238E27FC236}">
                  <a16:creationId xmlns:a16="http://schemas.microsoft.com/office/drawing/2014/main" id="{6B11B201-2929-640D-85CE-F170C6572D6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137" t="6050" r="35992" b="37094"/>
            <a:stretch>
              <a:fillRect/>
            </a:stretch>
          </p:blipFill>
          <p:spPr bwMode="auto">
            <a:xfrm>
              <a:off x="143415" y="3331362"/>
              <a:ext cx="1475532" cy="164363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a:extLst>
                <a:ext uri="{FF2B5EF4-FFF2-40B4-BE49-F238E27FC236}">
                  <a16:creationId xmlns:a16="http://schemas.microsoft.com/office/drawing/2014/main" id="{C3A4F802-EE44-73FE-2BA1-0654ABC6E87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37" r="-5351" b="19549"/>
            <a:stretch>
              <a:fillRect/>
            </a:stretch>
          </p:blipFill>
          <p:spPr bwMode="auto">
            <a:xfrm>
              <a:off x="1569156" y="4961059"/>
              <a:ext cx="1655813" cy="166687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Luke Sherman">
              <a:extLst>
                <a:ext uri="{FF2B5EF4-FFF2-40B4-BE49-F238E27FC236}">
                  <a16:creationId xmlns:a16="http://schemas.microsoft.com/office/drawing/2014/main" id="{6DEFAFFB-546F-FB8B-5B49-93011C275C5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0043" r="5260"/>
            <a:stretch>
              <a:fillRect/>
            </a:stretch>
          </p:blipFill>
          <p:spPr bwMode="auto">
            <a:xfrm>
              <a:off x="143415" y="4961059"/>
              <a:ext cx="1484424" cy="166870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A photo of Sequoia Andrade">
              <a:extLst>
                <a:ext uri="{FF2B5EF4-FFF2-40B4-BE49-F238E27FC236}">
                  <a16:creationId xmlns:a16="http://schemas.microsoft.com/office/drawing/2014/main" id="{1FFA2BBF-DB0B-4D00-09BA-97AFAEC7981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68" r="8119"/>
            <a:stretch>
              <a:fillRect/>
            </a:stretch>
          </p:blipFill>
          <p:spPr bwMode="auto">
            <a:xfrm>
              <a:off x="1600213" y="3324392"/>
              <a:ext cx="1509820" cy="166687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a:extLst>
                <a:ext uri="{FF2B5EF4-FFF2-40B4-BE49-F238E27FC236}">
                  <a16:creationId xmlns:a16="http://schemas.microsoft.com/office/drawing/2014/main" id="{3D6B8098-86F6-E1D8-9156-C14EDB5C72C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355" b="21979"/>
            <a:stretch>
              <a:fillRect/>
            </a:stretch>
          </p:blipFill>
          <p:spPr bwMode="auto">
            <a:xfrm>
              <a:off x="3139248" y="4979458"/>
              <a:ext cx="1493509" cy="16296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ikari Murayama - PhD Candidate at UC Berkeley graduating ...">
              <a:extLst>
                <a:ext uri="{FF2B5EF4-FFF2-40B4-BE49-F238E27FC236}">
                  <a16:creationId xmlns:a16="http://schemas.microsoft.com/office/drawing/2014/main" id="{4235BBB6-95DE-4BBF-FE09-4809C0089DF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9758" t="7352" r="11668" b="15867"/>
            <a:stretch>
              <a:fillRect/>
            </a:stretch>
          </p:blipFill>
          <p:spPr bwMode="auto">
            <a:xfrm>
              <a:off x="134523" y="1648715"/>
              <a:ext cx="1475531" cy="168264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About me – Ryan Giordano, Statistician">
              <a:extLst>
                <a:ext uri="{FF2B5EF4-FFF2-40B4-BE49-F238E27FC236}">
                  <a16:creationId xmlns:a16="http://schemas.microsoft.com/office/drawing/2014/main" id="{8E90FA99-1B0B-B74F-5310-B9B6E19BE00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2690" b="12775"/>
            <a:stretch>
              <a:fillRect/>
            </a:stretch>
          </p:blipFill>
          <p:spPr bwMode="auto">
            <a:xfrm>
              <a:off x="1610054" y="1657517"/>
              <a:ext cx="1532438" cy="166687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William Berelson">
              <a:extLst>
                <a:ext uri="{FF2B5EF4-FFF2-40B4-BE49-F238E27FC236}">
                  <a16:creationId xmlns:a16="http://schemas.microsoft.com/office/drawing/2014/main" id="{4B3409A2-4A25-E161-F23E-63E89CD46B0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 r="3604" b="22305"/>
            <a:stretch>
              <a:fillRect/>
            </a:stretch>
          </p:blipFill>
          <p:spPr bwMode="auto">
            <a:xfrm>
              <a:off x="3092248" y="1638739"/>
              <a:ext cx="1491189" cy="168264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a:extLst>
                <a:ext uri="{FF2B5EF4-FFF2-40B4-BE49-F238E27FC236}">
                  <a16:creationId xmlns:a16="http://schemas.microsoft.com/office/drawing/2014/main" id="{7A17B6FA-4CD9-3272-797B-2585AD27DF9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6660" t="1" r="25314" b="23276"/>
            <a:stretch>
              <a:fillRect/>
            </a:stretch>
          </p:blipFill>
          <p:spPr bwMode="auto">
            <a:xfrm>
              <a:off x="4623864" y="4979458"/>
              <a:ext cx="1532438" cy="162969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Craig Michie | GEMINOA">
              <a:extLst>
                <a:ext uri="{FF2B5EF4-FFF2-40B4-BE49-F238E27FC236}">
                  <a16:creationId xmlns:a16="http://schemas.microsoft.com/office/drawing/2014/main" id="{F8D2E801-CCE1-F388-A70D-4D05F1F915D3}"/>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6844" r="814"/>
            <a:stretch>
              <a:fillRect/>
            </a:stretch>
          </p:blipFill>
          <p:spPr bwMode="auto">
            <a:xfrm>
              <a:off x="3085585" y="3324392"/>
              <a:ext cx="1532438" cy="165952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452F0ED8-8048-C624-1FF9-CEEF9586C514}"/>
                </a:ext>
              </a:extLst>
            </p:cNvPr>
            <p:cNvPicPr>
              <a:picLocks noChangeAspect="1"/>
            </p:cNvPicPr>
            <p:nvPr/>
          </p:nvPicPr>
          <p:blipFill>
            <a:blip r:embed="rId14"/>
            <a:srcRect l="5653" r="8982"/>
            <a:stretch>
              <a:fillRect/>
            </a:stretch>
          </p:blipFill>
          <p:spPr>
            <a:xfrm>
              <a:off x="4609131" y="3310185"/>
              <a:ext cx="1542588" cy="1666875"/>
            </a:xfrm>
            <a:prstGeom prst="rect">
              <a:avLst/>
            </a:prstGeom>
          </p:spPr>
        </p:pic>
      </p:grpSp>
    </p:spTree>
    <p:extLst>
      <p:ext uri="{BB962C8B-B14F-4D97-AF65-F5344CB8AC3E}">
        <p14:creationId xmlns:p14="http://schemas.microsoft.com/office/powerpoint/2010/main" val="698813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E9A8D-A557-6D7D-E2B4-A41ED3A92147}"/>
              </a:ext>
            </a:extLst>
          </p:cNvPr>
          <p:cNvSpPr>
            <a:spLocks noGrp="1"/>
          </p:cNvSpPr>
          <p:nvPr>
            <p:ph type="title"/>
          </p:nvPr>
        </p:nvSpPr>
        <p:spPr/>
        <p:txBody>
          <a:bodyPr/>
          <a:lstStyle/>
          <a:p>
            <a:r>
              <a:rPr lang="en-US" dirty="0"/>
              <a:t>Soil NO</a:t>
            </a:r>
            <a:r>
              <a:rPr lang="en-US" baseline="-25000" dirty="0"/>
              <a:t>x</a:t>
            </a:r>
            <a:r>
              <a:rPr lang="en-US" dirty="0"/>
              <a:t> Emissions </a:t>
            </a:r>
          </a:p>
        </p:txBody>
      </p:sp>
      <p:sp>
        <p:nvSpPr>
          <p:cNvPr id="3" name="Content Placeholder 2">
            <a:extLst>
              <a:ext uri="{FF2B5EF4-FFF2-40B4-BE49-F238E27FC236}">
                <a16:creationId xmlns:a16="http://schemas.microsoft.com/office/drawing/2014/main" id="{966C7A8F-A419-7FE8-777B-95A73C169559}"/>
              </a:ext>
            </a:extLst>
          </p:cNvPr>
          <p:cNvSpPr>
            <a:spLocks noGrp="1"/>
          </p:cNvSpPr>
          <p:nvPr>
            <p:ph idx="1"/>
          </p:nvPr>
        </p:nvSpPr>
        <p:spPr>
          <a:xfrm>
            <a:off x="838200" y="1825625"/>
            <a:ext cx="5257800" cy="4351338"/>
          </a:xfrm>
        </p:spPr>
        <p:txBody>
          <a:bodyPr>
            <a:normAutofit/>
          </a:bodyPr>
          <a:lstStyle/>
          <a:p>
            <a:r>
              <a:rPr lang="en-US" dirty="0"/>
              <a:t>Produced by microbial processes </a:t>
            </a:r>
          </a:p>
          <a:p>
            <a:r>
              <a:rPr lang="en-US" dirty="0"/>
              <a:t>Strongly controlled by </a:t>
            </a:r>
          </a:p>
          <a:p>
            <a:pPr lvl="1"/>
            <a:r>
              <a:rPr lang="en-US" dirty="0"/>
              <a:t>Soil moisture </a:t>
            </a:r>
          </a:p>
          <a:p>
            <a:pPr lvl="1"/>
            <a:r>
              <a:rPr lang="en-US" dirty="0"/>
              <a:t>Temperature </a:t>
            </a:r>
          </a:p>
          <a:p>
            <a:pPr lvl="1"/>
            <a:r>
              <a:rPr lang="en-US" dirty="0"/>
              <a:t>Nitrogen availability </a:t>
            </a:r>
          </a:p>
        </p:txBody>
      </p:sp>
      <p:pic>
        <p:nvPicPr>
          <p:cNvPr id="4098" name="Picture 2" descr="A review of the factors affecting the emission of the ozone chemical  precursors VOCs and NOx from the soil - ScienceDirect">
            <a:extLst>
              <a:ext uri="{FF2B5EF4-FFF2-40B4-BE49-F238E27FC236}">
                <a16:creationId xmlns:a16="http://schemas.microsoft.com/office/drawing/2014/main" id="{18A1217F-4506-7A5A-0EA4-6637087FB7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9724" y="2091719"/>
            <a:ext cx="7140503" cy="4113819"/>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6F780644-5030-3E0D-19D7-CB8BF9E7100E}"/>
              </a:ext>
            </a:extLst>
          </p:cNvPr>
          <p:cNvCxnSpPr>
            <a:cxnSpLocks/>
          </p:cNvCxnSpPr>
          <p:nvPr/>
        </p:nvCxnSpPr>
        <p:spPr>
          <a:xfrm>
            <a:off x="0" y="1400175"/>
            <a:ext cx="5729288" cy="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9D7D9D30-1686-01EA-6790-D12A93766082}"/>
              </a:ext>
            </a:extLst>
          </p:cNvPr>
          <p:cNvSpPr/>
          <p:nvPr/>
        </p:nvSpPr>
        <p:spPr>
          <a:xfrm>
            <a:off x="0" y="0"/>
            <a:ext cx="342900" cy="14001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05933DF-4AA7-CC29-36C8-30E002B13DE5}"/>
              </a:ext>
            </a:extLst>
          </p:cNvPr>
          <p:cNvSpPr txBox="1"/>
          <p:nvPr/>
        </p:nvSpPr>
        <p:spPr>
          <a:xfrm>
            <a:off x="9882222" y="6448737"/>
            <a:ext cx="1524713" cy="276999"/>
          </a:xfrm>
          <a:prstGeom prst="rect">
            <a:avLst/>
          </a:prstGeom>
          <a:noFill/>
        </p:spPr>
        <p:txBody>
          <a:bodyPr wrap="none" rtlCol="0">
            <a:spAutoFit/>
          </a:bodyPr>
          <a:lstStyle/>
          <a:p>
            <a:r>
              <a:rPr lang="en-US" sz="1200" dirty="0">
                <a:solidFill>
                  <a:schemeClr val="tx1">
                    <a:lumMod val="50000"/>
                    <a:lumOff val="50000"/>
                  </a:schemeClr>
                </a:solidFill>
              </a:rPr>
              <a:t>Pilegaard et al. 2013</a:t>
            </a:r>
          </a:p>
        </p:txBody>
      </p:sp>
      <p:sp>
        <p:nvSpPr>
          <p:cNvPr id="28" name="TextBox 27">
            <a:extLst>
              <a:ext uri="{FF2B5EF4-FFF2-40B4-BE49-F238E27FC236}">
                <a16:creationId xmlns:a16="http://schemas.microsoft.com/office/drawing/2014/main" id="{1C7A2B0F-0998-A8BD-E48A-C4B934C71C9E}"/>
              </a:ext>
            </a:extLst>
          </p:cNvPr>
          <p:cNvSpPr txBox="1"/>
          <p:nvPr/>
        </p:nvSpPr>
        <p:spPr>
          <a:xfrm>
            <a:off x="9220235" y="3086161"/>
            <a:ext cx="184731" cy="276999"/>
          </a:xfrm>
          <a:prstGeom prst="rect">
            <a:avLst/>
          </a:prstGeom>
          <a:noFill/>
        </p:spPr>
        <p:txBody>
          <a:bodyPr wrap="none" rtlCol="0">
            <a:spAutoFit/>
          </a:bodyPr>
          <a:lstStyle/>
          <a:p>
            <a:endParaRPr lang="en-US" sz="1200" dirty="0">
              <a:solidFill>
                <a:schemeClr val="tx1">
                  <a:lumMod val="50000"/>
                  <a:lumOff val="50000"/>
                </a:schemeClr>
              </a:solidFill>
            </a:endParaRPr>
          </a:p>
        </p:txBody>
      </p:sp>
    </p:spTree>
    <p:extLst>
      <p:ext uri="{BB962C8B-B14F-4D97-AF65-F5344CB8AC3E}">
        <p14:creationId xmlns:p14="http://schemas.microsoft.com/office/powerpoint/2010/main" val="2260627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388C3-D275-A4EA-0E69-75AD03A356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5977CF-97A6-0FE7-8D9A-27E969F906E3}"/>
              </a:ext>
            </a:extLst>
          </p:cNvPr>
          <p:cNvSpPr>
            <a:spLocks noGrp="1"/>
          </p:cNvSpPr>
          <p:nvPr>
            <p:ph type="title"/>
          </p:nvPr>
        </p:nvSpPr>
        <p:spPr/>
        <p:txBody>
          <a:bodyPr/>
          <a:lstStyle/>
          <a:p>
            <a:r>
              <a:rPr lang="en-US" dirty="0"/>
              <a:t>Soil NO</a:t>
            </a:r>
            <a:r>
              <a:rPr lang="en-US" baseline="-25000" dirty="0"/>
              <a:t>x</a:t>
            </a:r>
            <a:r>
              <a:rPr lang="en-US" dirty="0"/>
              <a:t> Emissions </a:t>
            </a:r>
          </a:p>
        </p:txBody>
      </p:sp>
      <p:sp>
        <p:nvSpPr>
          <p:cNvPr id="3" name="Content Placeholder 2">
            <a:extLst>
              <a:ext uri="{FF2B5EF4-FFF2-40B4-BE49-F238E27FC236}">
                <a16:creationId xmlns:a16="http://schemas.microsoft.com/office/drawing/2014/main" id="{81EEF793-B484-70DC-3579-B380DB05AE2B}"/>
              </a:ext>
            </a:extLst>
          </p:cNvPr>
          <p:cNvSpPr>
            <a:spLocks noGrp="1"/>
          </p:cNvSpPr>
          <p:nvPr>
            <p:ph idx="1"/>
          </p:nvPr>
        </p:nvSpPr>
        <p:spPr>
          <a:xfrm>
            <a:off x="838200" y="1825625"/>
            <a:ext cx="5838825" cy="4351338"/>
          </a:xfrm>
        </p:spPr>
        <p:txBody>
          <a:bodyPr>
            <a:normAutofit fontScale="85000" lnSpcReduction="10000"/>
          </a:bodyPr>
          <a:lstStyle/>
          <a:p>
            <a:r>
              <a:rPr lang="en-US" dirty="0"/>
              <a:t>Thought to occur as short duration pulses initiated by rainfall</a:t>
            </a:r>
          </a:p>
          <a:p>
            <a:r>
              <a:rPr lang="en-US" dirty="0"/>
              <a:t>Lots of point measurements for short time windows (weeks), almost no long-term flux measurements</a:t>
            </a:r>
          </a:p>
          <a:p>
            <a:r>
              <a:rPr lang="en-US" dirty="0"/>
              <a:t>Most satellite observations have focused on the continental scale seasonal cycle and not the process scale</a:t>
            </a:r>
          </a:p>
          <a:p>
            <a:r>
              <a:rPr lang="en-US" dirty="0"/>
              <a:t>We have limited evidence one way or the other to show we understand the scaling from point measurements to ecosystems (e.g. aircraft eddy-flux measurements in SJV by Zhu, … and RCC, ACP 2023.)</a:t>
            </a:r>
          </a:p>
        </p:txBody>
      </p:sp>
      <p:cxnSp>
        <p:nvCxnSpPr>
          <p:cNvPr id="14" name="Straight Connector 13">
            <a:extLst>
              <a:ext uri="{FF2B5EF4-FFF2-40B4-BE49-F238E27FC236}">
                <a16:creationId xmlns:a16="http://schemas.microsoft.com/office/drawing/2014/main" id="{7B758B9B-18F3-659B-802C-F081D79BF2A1}"/>
              </a:ext>
            </a:extLst>
          </p:cNvPr>
          <p:cNvCxnSpPr>
            <a:cxnSpLocks/>
          </p:cNvCxnSpPr>
          <p:nvPr/>
        </p:nvCxnSpPr>
        <p:spPr>
          <a:xfrm>
            <a:off x="0" y="1400175"/>
            <a:ext cx="5729288" cy="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8C547BB8-755A-128C-1522-DA6BF24979B2}"/>
              </a:ext>
            </a:extLst>
          </p:cNvPr>
          <p:cNvSpPr/>
          <p:nvPr/>
        </p:nvSpPr>
        <p:spPr>
          <a:xfrm>
            <a:off x="0" y="0"/>
            <a:ext cx="342900" cy="14001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69D0172-68A5-6BD7-98CA-04059B94F37A}"/>
              </a:ext>
            </a:extLst>
          </p:cNvPr>
          <p:cNvSpPr txBox="1"/>
          <p:nvPr/>
        </p:nvSpPr>
        <p:spPr>
          <a:xfrm>
            <a:off x="9220235" y="3086161"/>
            <a:ext cx="184731" cy="276999"/>
          </a:xfrm>
          <a:prstGeom prst="rect">
            <a:avLst/>
          </a:prstGeom>
          <a:noFill/>
        </p:spPr>
        <p:txBody>
          <a:bodyPr wrap="none" rtlCol="0">
            <a:spAutoFit/>
          </a:bodyPr>
          <a:lstStyle/>
          <a:p>
            <a:endParaRPr lang="en-US" sz="1200" dirty="0">
              <a:solidFill>
                <a:schemeClr val="tx1">
                  <a:lumMod val="50000"/>
                  <a:lumOff val="50000"/>
                </a:schemeClr>
              </a:solidFill>
            </a:endParaRPr>
          </a:p>
        </p:txBody>
      </p:sp>
      <p:pic>
        <p:nvPicPr>
          <p:cNvPr id="5" name="Picture 6" descr="Relative contributions of nitrification and denitrification processes... |  Download Scientific Diagram">
            <a:extLst>
              <a:ext uri="{FF2B5EF4-FFF2-40B4-BE49-F238E27FC236}">
                <a16:creationId xmlns:a16="http://schemas.microsoft.com/office/drawing/2014/main" id="{D5AFE8EB-6FD2-188F-8FE4-25709B9062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773" t="23588" r="22864" b="4733"/>
          <a:stretch>
            <a:fillRect/>
          </a:stretch>
        </p:blipFill>
        <p:spPr bwMode="auto">
          <a:xfrm>
            <a:off x="7093455" y="2897779"/>
            <a:ext cx="4914900" cy="378347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D0228BC-4894-C3D2-F5DE-AF049A572E20}"/>
              </a:ext>
            </a:extLst>
          </p:cNvPr>
          <p:cNvSpPr txBox="1"/>
          <p:nvPr/>
        </p:nvSpPr>
        <p:spPr>
          <a:xfrm>
            <a:off x="6516413" y="6473594"/>
            <a:ext cx="1853392" cy="276999"/>
          </a:xfrm>
          <a:prstGeom prst="rect">
            <a:avLst/>
          </a:prstGeom>
          <a:noFill/>
        </p:spPr>
        <p:txBody>
          <a:bodyPr wrap="none" rtlCol="0">
            <a:spAutoFit/>
          </a:bodyPr>
          <a:lstStyle/>
          <a:p>
            <a:r>
              <a:rPr lang="en-US" sz="1200" dirty="0">
                <a:solidFill>
                  <a:schemeClr val="tx1">
                    <a:lumMod val="50000"/>
                    <a:lumOff val="50000"/>
                  </a:schemeClr>
                </a:solidFill>
              </a:rPr>
              <a:t>A.F. Bouwman et al. 1998</a:t>
            </a:r>
          </a:p>
        </p:txBody>
      </p:sp>
      <p:pic>
        <p:nvPicPr>
          <p:cNvPr id="9" name="Picture 9" descr="Long-Term Soil Gas Monitoring Solutions from LI-COR | LI-COR Environmental">
            <a:extLst>
              <a:ext uri="{FF2B5EF4-FFF2-40B4-BE49-F238E27FC236}">
                <a16:creationId xmlns:a16="http://schemas.microsoft.com/office/drawing/2014/main" id="{C9475FAF-FD35-9C3F-1896-2381C70A93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443" r="20822"/>
          <a:stretch>
            <a:fillRect/>
          </a:stretch>
        </p:blipFill>
        <p:spPr bwMode="auto">
          <a:xfrm>
            <a:off x="7541153" y="107407"/>
            <a:ext cx="4054980" cy="3038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533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B7F66-F8DE-7F1D-A6CB-9F0C0238BE45}"/>
              </a:ext>
            </a:extLst>
          </p:cNvPr>
          <p:cNvSpPr>
            <a:spLocks noGrp="1"/>
          </p:cNvSpPr>
          <p:nvPr>
            <p:ph type="title"/>
          </p:nvPr>
        </p:nvSpPr>
        <p:spPr>
          <a:xfrm>
            <a:off x="685800" y="77131"/>
            <a:ext cx="10969488" cy="1325563"/>
          </a:xfrm>
        </p:spPr>
        <p:txBody>
          <a:bodyPr>
            <a:normAutofit/>
          </a:bodyPr>
          <a:lstStyle/>
          <a:p>
            <a:r>
              <a:rPr lang="en-US" sz="3600" dirty="0"/>
              <a:t>Main starting point is a model from my group:</a:t>
            </a:r>
            <a:br>
              <a:rPr lang="en-US" sz="3600" dirty="0"/>
            </a:br>
            <a:r>
              <a:rPr lang="en-US" sz="3600" dirty="0"/>
              <a:t> Hudman, … and RCC, ACP 2012</a:t>
            </a:r>
          </a:p>
        </p:txBody>
      </p:sp>
      <p:sp>
        <p:nvSpPr>
          <p:cNvPr id="4" name="Rectangle 3">
            <a:extLst>
              <a:ext uri="{FF2B5EF4-FFF2-40B4-BE49-F238E27FC236}">
                <a16:creationId xmlns:a16="http://schemas.microsoft.com/office/drawing/2014/main" id="{4F97124A-C4B5-6D87-26E4-92ED55FE2F4C}"/>
              </a:ext>
            </a:extLst>
          </p:cNvPr>
          <p:cNvSpPr/>
          <p:nvPr/>
        </p:nvSpPr>
        <p:spPr>
          <a:xfrm>
            <a:off x="0" y="0"/>
            <a:ext cx="342900" cy="14001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95B3F7DE-50B0-6BC9-F140-E106C8E6409C}"/>
              </a:ext>
            </a:extLst>
          </p:cNvPr>
          <p:cNvCxnSpPr>
            <a:cxnSpLocks/>
          </p:cNvCxnSpPr>
          <p:nvPr/>
        </p:nvCxnSpPr>
        <p:spPr>
          <a:xfrm>
            <a:off x="342900" y="1400175"/>
            <a:ext cx="11045687" cy="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2" name="Content Placeholder 11">
            <a:extLst>
              <a:ext uri="{FF2B5EF4-FFF2-40B4-BE49-F238E27FC236}">
                <a16:creationId xmlns:a16="http://schemas.microsoft.com/office/drawing/2014/main" id="{0A7FDD63-ECF6-EFDD-F572-7BAA99E2790F}"/>
              </a:ext>
            </a:extLst>
          </p:cNvPr>
          <p:cNvSpPr>
            <a:spLocks noGrp="1"/>
          </p:cNvSpPr>
          <p:nvPr>
            <p:ph idx="1"/>
          </p:nvPr>
        </p:nvSpPr>
        <p:spPr>
          <a:xfrm>
            <a:off x="342900" y="4978400"/>
            <a:ext cx="11045686" cy="1412876"/>
          </a:xfrm>
        </p:spPr>
        <p:txBody>
          <a:bodyPr>
            <a:normAutofit/>
          </a:bodyPr>
          <a:lstStyle/>
          <a:p>
            <a:r>
              <a:rPr lang="en-US" dirty="0"/>
              <a:t>Soil Moisture dependence updated by Huber, Kort and Steiner (2024)</a:t>
            </a:r>
          </a:p>
          <a:p>
            <a:r>
              <a:rPr lang="en-US" dirty="0"/>
              <a:t>Temperature dependence separately updated by Jun Wang’s group</a:t>
            </a:r>
          </a:p>
        </p:txBody>
      </p:sp>
      <p:pic>
        <p:nvPicPr>
          <p:cNvPr id="6" name="Picture 5">
            <a:extLst>
              <a:ext uri="{FF2B5EF4-FFF2-40B4-BE49-F238E27FC236}">
                <a16:creationId xmlns:a16="http://schemas.microsoft.com/office/drawing/2014/main" id="{2A81C9C8-6362-272D-9BE2-99453212B0E9}"/>
              </a:ext>
            </a:extLst>
          </p:cNvPr>
          <p:cNvPicPr>
            <a:picLocks noChangeAspect="1"/>
          </p:cNvPicPr>
          <p:nvPr/>
        </p:nvPicPr>
        <p:blipFill>
          <a:blip r:embed="rId2"/>
          <a:srcRect t="71438"/>
          <a:stretch>
            <a:fillRect/>
          </a:stretch>
        </p:blipFill>
        <p:spPr>
          <a:xfrm>
            <a:off x="803874" y="1585823"/>
            <a:ext cx="9549801" cy="3206930"/>
          </a:xfrm>
          <a:prstGeom prst="rect">
            <a:avLst/>
          </a:prstGeom>
        </p:spPr>
      </p:pic>
    </p:spTree>
    <p:extLst>
      <p:ext uri="{BB962C8B-B14F-4D97-AF65-F5344CB8AC3E}">
        <p14:creationId xmlns:p14="http://schemas.microsoft.com/office/powerpoint/2010/main" val="2331782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71966-7681-641E-141B-601F1D07B5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949A0A-0F41-800F-1E19-5CA454CEC4CF}"/>
              </a:ext>
            </a:extLst>
          </p:cNvPr>
          <p:cNvSpPr>
            <a:spLocks noGrp="1"/>
          </p:cNvSpPr>
          <p:nvPr>
            <p:ph type="title"/>
          </p:nvPr>
        </p:nvSpPr>
        <p:spPr/>
        <p:txBody>
          <a:bodyPr>
            <a:normAutofit/>
          </a:bodyPr>
          <a:lstStyle/>
          <a:p>
            <a:r>
              <a:rPr lang="en-US" sz="4000" dirty="0"/>
              <a:t>Insights from Satellites</a:t>
            </a:r>
          </a:p>
        </p:txBody>
      </p:sp>
      <p:sp>
        <p:nvSpPr>
          <p:cNvPr id="3" name="Content Placeholder 2">
            <a:extLst>
              <a:ext uri="{FF2B5EF4-FFF2-40B4-BE49-F238E27FC236}">
                <a16:creationId xmlns:a16="http://schemas.microsoft.com/office/drawing/2014/main" id="{B64BA267-3B34-D4D7-20CF-463DF4299F89}"/>
              </a:ext>
            </a:extLst>
          </p:cNvPr>
          <p:cNvSpPr>
            <a:spLocks noGrp="1"/>
          </p:cNvSpPr>
          <p:nvPr>
            <p:ph idx="1"/>
          </p:nvPr>
        </p:nvSpPr>
        <p:spPr>
          <a:xfrm>
            <a:off x="421659" y="3349626"/>
            <a:ext cx="11427441" cy="1325562"/>
          </a:xfrm>
        </p:spPr>
        <p:txBody>
          <a:bodyPr>
            <a:noAutofit/>
          </a:bodyPr>
          <a:lstStyle/>
          <a:p>
            <a:r>
              <a:rPr lang="en-US" dirty="0">
                <a:sym typeface="Wingdings" pitchFamily="2" charset="2"/>
              </a:rPr>
              <a:t>Most approaches to using space-based measurements treat soil NOx as a seasonal anomaly to be separated from lightning.</a:t>
            </a:r>
          </a:p>
          <a:p>
            <a:r>
              <a:rPr lang="en-US" dirty="0">
                <a:sym typeface="Wingdings" pitchFamily="2" charset="2"/>
              </a:rPr>
              <a:t>Bertram, … and RCC 2005, example from winter wheat fields in Montana</a:t>
            </a:r>
          </a:p>
          <a:p>
            <a:r>
              <a:rPr lang="en-US" dirty="0">
                <a:sym typeface="Wingdings" pitchFamily="2" charset="2"/>
              </a:rPr>
              <a:t>Huber, Kort and Steiner, 2020 show example from TROPOMI in the Mississippi delta</a:t>
            </a:r>
          </a:p>
          <a:p>
            <a:r>
              <a:rPr lang="en-US" dirty="0">
                <a:sym typeface="Wingdings" pitchFamily="2" charset="2"/>
              </a:rPr>
              <a:t>HKS 2024 paper does a seasonal evaluation of models compared to TROPOMI; their moisture update is favored by the comparison</a:t>
            </a:r>
          </a:p>
        </p:txBody>
      </p:sp>
      <p:sp>
        <p:nvSpPr>
          <p:cNvPr id="4" name="Rectangle 3">
            <a:extLst>
              <a:ext uri="{FF2B5EF4-FFF2-40B4-BE49-F238E27FC236}">
                <a16:creationId xmlns:a16="http://schemas.microsoft.com/office/drawing/2014/main" id="{F3417FDE-0FA2-67DB-9ABC-BAE295671130}"/>
              </a:ext>
            </a:extLst>
          </p:cNvPr>
          <p:cNvSpPr/>
          <p:nvPr/>
        </p:nvSpPr>
        <p:spPr>
          <a:xfrm>
            <a:off x="0" y="0"/>
            <a:ext cx="342900" cy="14001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AB176EBA-99AA-C8E9-5A0A-EFA6F81B88C6}"/>
              </a:ext>
            </a:extLst>
          </p:cNvPr>
          <p:cNvCxnSpPr>
            <a:cxnSpLocks/>
          </p:cNvCxnSpPr>
          <p:nvPr/>
        </p:nvCxnSpPr>
        <p:spPr>
          <a:xfrm>
            <a:off x="0" y="1400175"/>
            <a:ext cx="12344400" cy="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9" name="Picture 5" descr="TROPOMI finds source of pollutants – Physics World">
            <a:extLst>
              <a:ext uri="{FF2B5EF4-FFF2-40B4-BE49-F238E27FC236}">
                <a16:creationId xmlns:a16="http://schemas.microsoft.com/office/drawing/2014/main" id="{D5D51AD7-86EE-909E-8128-0DDE509E19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4775" y="203332"/>
            <a:ext cx="4124325" cy="291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098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EDBF4-BB51-FC4C-D043-F88CD7DA4B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83CBBA-CBE7-2BBF-3CFA-538596E79EF1}"/>
              </a:ext>
            </a:extLst>
          </p:cNvPr>
          <p:cNvSpPr>
            <a:spLocks noGrp="1"/>
          </p:cNvSpPr>
          <p:nvPr>
            <p:ph type="title"/>
          </p:nvPr>
        </p:nvSpPr>
        <p:spPr/>
        <p:txBody>
          <a:bodyPr>
            <a:normAutofit/>
          </a:bodyPr>
          <a:lstStyle/>
          <a:p>
            <a:r>
              <a:rPr lang="en-US" sz="4000" dirty="0"/>
              <a:t>TEMPO</a:t>
            </a:r>
          </a:p>
        </p:txBody>
      </p:sp>
      <p:sp>
        <p:nvSpPr>
          <p:cNvPr id="3" name="Content Placeholder 2">
            <a:extLst>
              <a:ext uri="{FF2B5EF4-FFF2-40B4-BE49-F238E27FC236}">
                <a16:creationId xmlns:a16="http://schemas.microsoft.com/office/drawing/2014/main" id="{FFC3E709-83CC-5916-C466-3F97442B699D}"/>
              </a:ext>
            </a:extLst>
          </p:cNvPr>
          <p:cNvSpPr>
            <a:spLocks noGrp="1"/>
          </p:cNvSpPr>
          <p:nvPr>
            <p:ph idx="1"/>
          </p:nvPr>
        </p:nvSpPr>
        <p:spPr>
          <a:xfrm>
            <a:off x="609600" y="1690688"/>
            <a:ext cx="10972800" cy="1325562"/>
          </a:xfrm>
        </p:spPr>
        <p:txBody>
          <a:bodyPr>
            <a:normAutofit fontScale="92500"/>
          </a:bodyPr>
          <a:lstStyle/>
          <a:p>
            <a:r>
              <a:rPr lang="en-US" dirty="0">
                <a:sym typeface="Wingdings" pitchFamily="2" charset="2"/>
              </a:rPr>
              <a:t>TEMPO has more than 10 times the number of observations of prior satellites and higher spatial resolution</a:t>
            </a:r>
          </a:p>
          <a:p>
            <a:r>
              <a:rPr lang="en-US" dirty="0">
                <a:sym typeface="Wingdings" pitchFamily="2" charset="2"/>
              </a:rPr>
              <a:t>Exactly what we need for re-evaluating our approach to pulsing events</a:t>
            </a:r>
          </a:p>
        </p:txBody>
      </p:sp>
      <p:sp>
        <p:nvSpPr>
          <p:cNvPr id="4" name="Rectangle 3">
            <a:extLst>
              <a:ext uri="{FF2B5EF4-FFF2-40B4-BE49-F238E27FC236}">
                <a16:creationId xmlns:a16="http://schemas.microsoft.com/office/drawing/2014/main" id="{7D4D86C8-F167-C801-400E-2F9DFEF4FFF8}"/>
              </a:ext>
            </a:extLst>
          </p:cNvPr>
          <p:cNvSpPr/>
          <p:nvPr/>
        </p:nvSpPr>
        <p:spPr>
          <a:xfrm>
            <a:off x="0" y="0"/>
            <a:ext cx="342900" cy="14001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C0593018-D38C-96E1-D96E-9027FBC99FD4}"/>
              </a:ext>
            </a:extLst>
          </p:cNvPr>
          <p:cNvCxnSpPr>
            <a:cxnSpLocks/>
          </p:cNvCxnSpPr>
          <p:nvPr/>
        </p:nvCxnSpPr>
        <p:spPr>
          <a:xfrm>
            <a:off x="0" y="1400175"/>
            <a:ext cx="12344400" cy="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AB92C4F5-90BD-F054-5BBE-E0BA53E5333E}"/>
              </a:ext>
            </a:extLst>
          </p:cNvPr>
          <p:cNvPicPr>
            <a:picLocks noChangeAspect="1"/>
          </p:cNvPicPr>
          <p:nvPr/>
        </p:nvPicPr>
        <p:blipFill>
          <a:blip r:embed="rId2"/>
          <a:stretch>
            <a:fillRect/>
          </a:stretch>
        </p:blipFill>
        <p:spPr>
          <a:xfrm>
            <a:off x="2107086" y="3090863"/>
            <a:ext cx="7741763" cy="3476625"/>
          </a:xfrm>
          <a:prstGeom prst="rect">
            <a:avLst/>
          </a:prstGeom>
        </p:spPr>
      </p:pic>
    </p:spTree>
    <p:extLst>
      <p:ext uri="{BB962C8B-B14F-4D97-AF65-F5344CB8AC3E}">
        <p14:creationId xmlns:p14="http://schemas.microsoft.com/office/powerpoint/2010/main" val="1864694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5B1AE-B023-104C-6F16-32AA0CF44E1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D9EC6A3-CF8A-C029-407F-355D93F6039B}"/>
              </a:ext>
            </a:extLst>
          </p:cNvPr>
          <p:cNvSpPr/>
          <p:nvPr/>
        </p:nvSpPr>
        <p:spPr>
          <a:xfrm>
            <a:off x="0" y="0"/>
            <a:ext cx="342900" cy="14001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8A551945-4895-2FF6-0DA7-91D16BAF3469}"/>
              </a:ext>
            </a:extLst>
          </p:cNvPr>
          <p:cNvCxnSpPr>
            <a:cxnSpLocks/>
          </p:cNvCxnSpPr>
          <p:nvPr/>
        </p:nvCxnSpPr>
        <p:spPr>
          <a:xfrm>
            <a:off x="0" y="1400175"/>
            <a:ext cx="12344400" cy="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964B10A8-22F3-1037-EA9D-2B6E20EB33D6}"/>
              </a:ext>
            </a:extLst>
          </p:cNvPr>
          <p:cNvPicPr>
            <a:picLocks noChangeAspect="1"/>
          </p:cNvPicPr>
          <p:nvPr/>
        </p:nvPicPr>
        <p:blipFill>
          <a:blip r:embed="rId2"/>
          <a:srcRect t="16128" r="21054"/>
          <a:stretch>
            <a:fillRect/>
          </a:stretch>
        </p:blipFill>
        <p:spPr>
          <a:xfrm>
            <a:off x="1118210" y="1583015"/>
            <a:ext cx="3453790" cy="4892398"/>
          </a:xfrm>
          <a:prstGeom prst="rect">
            <a:avLst/>
          </a:prstGeom>
        </p:spPr>
      </p:pic>
      <p:pic>
        <p:nvPicPr>
          <p:cNvPr id="12" name="Picture 11">
            <a:extLst>
              <a:ext uri="{FF2B5EF4-FFF2-40B4-BE49-F238E27FC236}">
                <a16:creationId xmlns:a16="http://schemas.microsoft.com/office/drawing/2014/main" id="{FA0E1B11-FF4A-514B-ED48-8E30BC99A058}"/>
              </a:ext>
            </a:extLst>
          </p:cNvPr>
          <p:cNvPicPr>
            <a:picLocks noChangeAspect="1"/>
          </p:cNvPicPr>
          <p:nvPr/>
        </p:nvPicPr>
        <p:blipFill>
          <a:blip r:embed="rId3"/>
          <a:stretch>
            <a:fillRect/>
          </a:stretch>
        </p:blipFill>
        <p:spPr>
          <a:xfrm>
            <a:off x="6425467" y="1662112"/>
            <a:ext cx="3223358" cy="4818567"/>
          </a:xfrm>
          <a:prstGeom prst="rect">
            <a:avLst/>
          </a:prstGeom>
        </p:spPr>
      </p:pic>
      <p:sp>
        <p:nvSpPr>
          <p:cNvPr id="14" name="Subtitle 2">
            <a:extLst>
              <a:ext uri="{FF2B5EF4-FFF2-40B4-BE49-F238E27FC236}">
                <a16:creationId xmlns:a16="http://schemas.microsoft.com/office/drawing/2014/main" id="{B2970B15-D347-742D-EDD5-1FEBE1EE3650}"/>
              </a:ext>
            </a:extLst>
          </p:cNvPr>
          <p:cNvSpPr txBox="1">
            <a:spLocks/>
          </p:cNvSpPr>
          <p:nvPr/>
        </p:nvSpPr>
        <p:spPr>
          <a:xfrm>
            <a:off x="776287" y="700087"/>
            <a:ext cx="8453438" cy="44455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b="1" dirty="0" err="1"/>
              <a:t>Toireasa</a:t>
            </a:r>
            <a:r>
              <a:rPr lang="en-US" sz="3200" b="1" dirty="0"/>
              <a:t>-Marie O’Rourke             Sam Beaudry</a:t>
            </a:r>
          </a:p>
        </p:txBody>
      </p:sp>
    </p:spTree>
    <p:extLst>
      <p:ext uri="{BB962C8B-B14F-4D97-AF65-F5344CB8AC3E}">
        <p14:creationId xmlns:p14="http://schemas.microsoft.com/office/powerpoint/2010/main" val="2577244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F90C4-7A11-2B94-3B80-852EB920856C}"/>
              </a:ext>
            </a:extLst>
          </p:cNvPr>
          <p:cNvSpPr>
            <a:spLocks noGrp="1"/>
          </p:cNvSpPr>
          <p:nvPr>
            <p:ph type="title"/>
          </p:nvPr>
        </p:nvSpPr>
        <p:spPr/>
        <p:txBody>
          <a:bodyPr/>
          <a:lstStyle/>
          <a:p>
            <a:r>
              <a:rPr lang="en-US" dirty="0"/>
              <a:t>Study domain &amp; multi satellite datasets </a:t>
            </a:r>
          </a:p>
        </p:txBody>
      </p:sp>
      <p:sp>
        <p:nvSpPr>
          <p:cNvPr id="3" name="Content Placeholder 2">
            <a:extLst>
              <a:ext uri="{FF2B5EF4-FFF2-40B4-BE49-F238E27FC236}">
                <a16:creationId xmlns:a16="http://schemas.microsoft.com/office/drawing/2014/main" id="{A5C62CA2-4A5B-DF50-417B-8FB92905A199}"/>
              </a:ext>
            </a:extLst>
          </p:cNvPr>
          <p:cNvSpPr>
            <a:spLocks noGrp="1"/>
          </p:cNvSpPr>
          <p:nvPr>
            <p:ph idx="1"/>
          </p:nvPr>
        </p:nvSpPr>
        <p:spPr>
          <a:xfrm>
            <a:off x="838200" y="1825625"/>
            <a:ext cx="5257800" cy="4351338"/>
          </a:xfrm>
        </p:spPr>
        <p:txBody>
          <a:bodyPr/>
          <a:lstStyle/>
          <a:p>
            <a:r>
              <a:rPr lang="en-US" dirty="0"/>
              <a:t>Midwest March-July 2024</a:t>
            </a:r>
          </a:p>
          <a:p>
            <a:r>
              <a:rPr lang="en-US" dirty="0"/>
              <a:t>Re-gridded to a 10km x 10km hourly grid </a:t>
            </a:r>
          </a:p>
          <a:p>
            <a:pPr marL="0" indent="0">
              <a:buNone/>
            </a:pPr>
            <a:endParaRPr lang="en-US" dirty="0"/>
          </a:p>
        </p:txBody>
      </p:sp>
      <p:pic>
        <p:nvPicPr>
          <p:cNvPr id="16386" name="Picture 2">
            <a:extLst>
              <a:ext uri="{FF2B5EF4-FFF2-40B4-BE49-F238E27FC236}">
                <a16:creationId xmlns:a16="http://schemas.microsoft.com/office/drawing/2014/main" id="{91229CEE-7FD7-90BA-1983-B2FDADDBCB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3191273"/>
            <a:ext cx="5450204" cy="340637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a:extLst>
              <a:ext uri="{FF2B5EF4-FFF2-40B4-BE49-F238E27FC236}">
                <a16:creationId xmlns:a16="http://schemas.microsoft.com/office/drawing/2014/main" id="{3F74072F-D0DB-4E06-68C8-A58F4D671F0C}"/>
              </a:ext>
            </a:extLst>
          </p:cNvPr>
          <p:cNvGraphicFramePr>
            <a:graphicFrameLocks noGrp="1"/>
          </p:cNvGraphicFramePr>
          <p:nvPr>
            <p:extLst>
              <p:ext uri="{D42A27DB-BD31-4B8C-83A1-F6EECF244321}">
                <p14:modId xmlns:p14="http://schemas.microsoft.com/office/powerpoint/2010/main" val="1411881779"/>
              </p:ext>
            </p:extLst>
          </p:nvPr>
        </p:nvGraphicFramePr>
        <p:xfrm>
          <a:off x="6172200" y="1690688"/>
          <a:ext cx="5676900" cy="4629452"/>
        </p:xfrm>
        <a:graphic>
          <a:graphicData uri="http://schemas.openxmlformats.org/drawingml/2006/table">
            <a:tbl>
              <a:tblPr firstRow="1" bandRow="1">
                <a:tableStyleId>{3B4B98B0-60AC-42C2-AFA5-B58CD77FA1E5}</a:tableStyleId>
              </a:tblPr>
              <a:tblGrid>
                <a:gridCol w="1892300">
                  <a:extLst>
                    <a:ext uri="{9D8B030D-6E8A-4147-A177-3AD203B41FA5}">
                      <a16:colId xmlns:a16="http://schemas.microsoft.com/office/drawing/2014/main" val="2259417354"/>
                    </a:ext>
                  </a:extLst>
                </a:gridCol>
                <a:gridCol w="1892300">
                  <a:extLst>
                    <a:ext uri="{9D8B030D-6E8A-4147-A177-3AD203B41FA5}">
                      <a16:colId xmlns:a16="http://schemas.microsoft.com/office/drawing/2014/main" val="3382817039"/>
                    </a:ext>
                  </a:extLst>
                </a:gridCol>
                <a:gridCol w="1892300">
                  <a:extLst>
                    <a:ext uri="{9D8B030D-6E8A-4147-A177-3AD203B41FA5}">
                      <a16:colId xmlns:a16="http://schemas.microsoft.com/office/drawing/2014/main" val="2629235052"/>
                    </a:ext>
                  </a:extLst>
                </a:gridCol>
              </a:tblGrid>
              <a:tr h="626685">
                <a:tc>
                  <a:txBody>
                    <a:bodyPr/>
                    <a:lstStyle/>
                    <a:p>
                      <a:pPr algn="ctr"/>
                      <a:r>
                        <a:rPr lang="en-US" dirty="0"/>
                        <a:t>Dataset</a:t>
                      </a:r>
                    </a:p>
                  </a:txBody>
                  <a:tcPr anchor="ctr"/>
                </a:tc>
                <a:tc>
                  <a:txBody>
                    <a:bodyPr/>
                    <a:lstStyle/>
                    <a:p>
                      <a:pPr algn="ctr"/>
                      <a:r>
                        <a:rPr lang="en-US" dirty="0"/>
                        <a:t>Variables</a:t>
                      </a:r>
                    </a:p>
                  </a:txBody>
                  <a:tcPr anchor="ctr"/>
                </a:tc>
                <a:tc>
                  <a:txBody>
                    <a:bodyPr/>
                    <a:lstStyle/>
                    <a:p>
                      <a:pPr algn="ctr"/>
                      <a:r>
                        <a:rPr lang="en-US" dirty="0"/>
                        <a:t>Resolution </a:t>
                      </a:r>
                    </a:p>
                  </a:txBody>
                  <a:tcPr anchor="ctr"/>
                </a:tc>
                <a:extLst>
                  <a:ext uri="{0D108BD9-81ED-4DB2-BD59-A6C34878D82A}">
                    <a16:rowId xmlns:a16="http://schemas.microsoft.com/office/drawing/2014/main" val="1603247893"/>
                  </a:ext>
                </a:extLst>
              </a:tr>
              <a:tr h="626685">
                <a:tc>
                  <a:txBody>
                    <a:bodyPr/>
                    <a:lstStyle/>
                    <a:p>
                      <a:pPr algn="ctr"/>
                      <a:r>
                        <a:rPr lang="en-US" dirty="0"/>
                        <a:t>TEMPO V03</a:t>
                      </a:r>
                    </a:p>
                  </a:txBody>
                  <a:tcPr anchor="ctr"/>
                </a:tc>
                <a:tc>
                  <a:txBody>
                    <a:bodyPr/>
                    <a:lstStyle/>
                    <a:p>
                      <a:pPr algn="ctr"/>
                      <a:r>
                        <a:rPr lang="en-US" dirty="0"/>
                        <a:t>NO</a:t>
                      </a:r>
                      <a:r>
                        <a:rPr lang="en-US" baseline="-25000" dirty="0"/>
                        <a:t>2  </a:t>
                      </a:r>
                      <a:r>
                        <a:rPr lang="en-US" baseline="0" dirty="0"/>
                        <a:t>[molecules/cm</a:t>
                      </a:r>
                      <a:r>
                        <a:rPr lang="en-US" baseline="30000" dirty="0"/>
                        <a:t>2</a:t>
                      </a:r>
                      <a:r>
                        <a:rPr lang="en-US" baseline="0" dirty="0"/>
                        <a:t>]</a:t>
                      </a:r>
                      <a:endParaRPr lang="en-US" baseline="-25000" dirty="0"/>
                    </a:p>
                  </a:txBody>
                  <a:tcPr anchor="ctr"/>
                </a:tc>
                <a:tc>
                  <a:txBody>
                    <a:bodyPr/>
                    <a:lstStyle/>
                    <a:p>
                      <a:pPr algn="ctr"/>
                      <a:r>
                        <a:rPr lang="en-US" dirty="0"/>
                        <a:t>2.5 km x 4.5 km hourly</a:t>
                      </a:r>
                    </a:p>
                  </a:txBody>
                  <a:tcPr anchor="ctr"/>
                </a:tc>
                <a:extLst>
                  <a:ext uri="{0D108BD9-81ED-4DB2-BD59-A6C34878D82A}">
                    <a16:rowId xmlns:a16="http://schemas.microsoft.com/office/drawing/2014/main" val="2477327663"/>
                  </a:ext>
                </a:extLst>
              </a:tr>
              <a:tr h="1289798">
                <a:tc>
                  <a:txBody>
                    <a:bodyPr/>
                    <a:lstStyle/>
                    <a:p>
                      <a:pPr algn="ctr"/>
                      <a:r>
                        <a:rPr lang="en-US" dirty="0"/>
                        <a:t>SMAP</a:t>
                      </a:r>
                    </a:p>
                  </a:txBody>
                  <a:tcPr anchor="ctr"/>
                </a:tc>
                <a:tc>
                  <a:txBody>
                    <a:bodyPr/>
                    <a:lstStyle/>
                    <a:p>
                      <a:pPr algn="ctr"/>
                      <a:r>
                        <a:rPr lang="en-US" dirty="0"/>
                        <a:t>Soil moisture, soil porosity, leaf area index, soil temperature</a:t>
                      </a:r>
                    </a:p>
                  </a:txBody>
                  <a:tcPr anchor="ctr"/>
                </a:tc>
                <a:tc>
                  <a:txBody>
                    <a:bodyPr/>
                    <a:lstStyle/>
                    <a:p>
                      <a:pPr algn="ctr"/>
                      <a:r>
                        <a:rPr lang="en-US" dirty="0"/>
                        <a:t>9km x 9km 3-hourly</a:t>
                      </a:r>
                    </a:p>
                  </a:txBody>
                  <a:tcPr anchor="ctr"/>
                </a:tc>
                <a:extLst>
                  <a:ext uri="{0D108BD9-81ED-4DB2-BD59-A6C34878D82A}">
                    <a16:rowId xmlns:a16="http://schemas.microsoft.com/office/drawing/2014/main" val="834088471"/>
                  </a:ext>
                </a:extLst>
              </a:tr>
              <a:tr h="626685">
                <a:tc>
                  <a:txBody>
                    <a:bodyPr/>
                    <a:lstStyle/>
                    <a:p>
                      <a:pPr algn="ctr"/>
                      <a:r>
                        <a:rPr lang="en-US" dirty="0"/>
                        <a:t>IMERG GPM</a:t>
                      </a:r>
                    </a:p>
                  </a:txBody>
                  <a:tcPr anchor="ctr"/>
                </a:tc>
                <a:tc>
                  <a:txBody>
                    <a:bodyPr/>
                    <a:lstStyle/>
                    <a:p>
                      <a:pPr algn="ctr"/>
                      <a:r>
                        <a:rPr lang="en-US" dirty="0"/>
                        <a:t>Precipitation [mm/</a:t>
                      </a:r>
                      <a:r>
                        <a:rPr lang="en-US" dirty="0" err="1"/>
                        <a:t>hr</a:t>
                      </a:r>
                      <a:r>
                        <a:rPr lang="en-US" dirty="0"/>
                        <a:t>] </a:t>
                      </a:r>
                    </a:p>
                  </a:txBody>
                  <a:tcPr anchor="ctr"/>
                </a:tc>
                <a:tc>
                  <a:txBody>
                    <a:bodyPr/>
                    <a:lstStyle/>
                    <a:p>
                      <a:pPr algn="ctr"/>
                      <a:r>
                        <a:rPr lang="en-US" dirty="0"/>
                        <a:t>10km x 10km half-hourly</a:t>
                      </a:r>
                    </a:p>
                  </a:txBody>
                  <a:tcPr anchor="ctr"/>
                </a:tc>
                <a:extLst>
                  <a:ext uri="{0D108BD9-81ED-4DB2-BD59-A6C34878D82A}">
                    <a16:rowId xmlns:a16="http://schemas.microsoft.com/office/drawing/2014/main" val="2144044982"/>
                  </a:ext>
                </a:extLst>
              </a:tr>
              <a:tr h="626685">
                <a:tc>
                  <a:txBody>
                    <a:bodyPr/>
                    <a:lstStyle/>
                    <a:p>
                      <a:pPr algn="ctr"/>
                      <a:r>
                        <a:rPr lang="en-US" dirty="0"/>
                        <a:t>MODIS</a:t>
                      </a:r>
                    </a:p>
                  </a:txBody>
                  <a:tcPr anchor="ctr"/>
                </a:tc>
                <a:tc>
                  <a:txBody>
                    <a:bodyPr/>
                    <a:lstStyle/>
                    <a:p>
                      <a:pPr algn="ctr"/>
                      <a:r>
                        <a:rPr lang="en-US" dirty="0"/>
                        <a:t>Cropland Layer</a:t>
                      </a:r>
                    </a:p>
                  </a:txBody>
                  <a:tcPr anchor="ctr"/>
                </a:tc>
                <a:tc>
                  <a:txBody>
                    <a:bodyPr/>
                    <a:lstStyle/>
                    <a:p>
                      <a:pPr algn="ctr"/>
                      <a:r>
                        <a:rPr lang="en-US" dirty="0"/>
                        <a:t>~5.6km x 5.6km </a:t>
                      </a:r>
                    </a:p>
                  </a:txBody>
                  <a:tcPr anchor="ctr"/>
                </a:tc>
                <a:extLst>
                  <a:ext uri="{0D108BD9-81ED-4DB2-BD59-A6C34878D82A}">
                    <a16:rowId xmlns:a16="http://schemas.microsoft.com/office/drawing/2014/main" val="1494812308"/>
                  </a:ext>
                </a:extLst>
              </a:tr>
              <a:tr h="806124">
                <a:tc>
                  <a:txBody>
                    <a:bodyPr/>
                    <a:lstStyle/>
                    <a:p>
                      <a:pPr algn="ctr"/>
                      <a:r>
                        <a:rPr lang="en-US" dirty="0"/>
                        <a:t>CA Soil Resource Lab (UC Davis)</a:t>
                      </a:r>
                    </a:p>
                  </a:txBody>
                  <a:tcPr anchor="ctr"/>
                </a:tc>
                <a:tc>
                  <a:txBody>
                    <a:bodyPr/>
                    <a:lstStyle/>
                    <a:p>
                      <a:pPr algn="ctr"/>
                      <a:r>
                        <a:rPr lang="en-US" dirty="0"/>
                        <a:t>Soil Type </a:t>
                      </a:r>
                    </a:p>
                  </a:txBody>
                  <a:tcPr anchor="ctr"/>
                </a:tc>
                <a:tc>
                  <a:txBody>
                    <a:bodyPr/>
                    <a:lstStyle/>
                    <a:p>
                      <a:pPr algn="ctr"/>
                      <a:r>
                        <a:rPr lang="en-US" dirty="0"/>
                        <a:t>800 m x 800m</a:t>
                      </a:r>
                    </a:p>
                  </a:txBody>
                  <a:tcPr anchor="ctr"/>
                </a:tc>
                <a:extLst>
                  <a:ext uri="{0D108BD9-81ED-4DB2-BD59-A6C34878D82A}">
                    <a16:rowId xmlns:a16="http://schemas.microsoft.com/office/drawing/2014/main" val="2431262786"/>
                  </a:ext>
                </a:extLst>
              </a:tr>
            </a:tbl>
          </a:graphicData>
        </a:graphic>
      </p:graphicFrame>
      <p:sp>
        <p:nvSpPr>
          <p:cNvPr id="6" name="Rectangle 5">
            <a:extLst>
              <a:ext uri="{FF2B5EF4-FFF2-40B4-BE49-F238E27FC236}">
                <a16:creationId xmlns:a16="http://schemas.microsoft.com/office/drawing/2014/main" id="{30C90985-BEDE-DAAA-CF46-462E7609B3CC}"/>
              </a:ext>
            </a:extLst>
          </p:cNvPr>
          <p:cNvSpPr/>
          <p:nvPr/>
        </p:nvSpPr>
        <p:spPr>
          <a:xfrm>
            <a:off x="0" y="0"/>
            <a:ext cx="342900" cy="14001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02265588-80CD-BA71-DA21-A2BFE3376134}"/>
              </a:ext>
            </a:extLst>
          </p:cNvPr>
          <p:cNvCxnSpPr>
            <a:cxnSpLocks/>
          </p:cNvCxnSpPr>
          <p:nvPr/>
        </p:nvCxnSpPr>
        <p:spPr>
          <a:xfrm>
            <a:off x="0" y="1400175"/>
            <a:ext cx="12344400" cy="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4175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FA6C4-19AE-B715-23B9-60A5338272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4CFC48-38A2-4CC0-1A16-7491505BDDB9}"/>
              </a:ext>
            </a:extLst>
          </p:cNvPr>
          <p:cNvSpPr>
            <a:spLocks noGrp="1"/>
          </p:cNvSpPr>
          <p:nvPr>
            <p:ph type="title"/>
          </p:nvPr>
        </p:nvSpPr>
        <p:spPr/>
        <p:txBody>
          <a:bodyPr/>
          <a:lstStyle/>
          <a:p>
            <a:r>
              <a:rPr lang="en-US" dirty="0"/>
              <a:t>Identifying Pulses in TEMPO data</a:t>
            </a:r>
          </a:p>
        </p:txBody>
      </p:sp>
      <p:graphicFrame>
        <p:nvGraphicFramePr>
          <p:cNvPr id="4" name="Content Placeholder 3">
            <a:extLst>
              <a:ext uri="{FF2B5EF4-FFF2-40B4-BE49-F238E27FC236}">
                <a16:creationId xmlns:a16="http://schemas.microsoft.com/office/drawing/2014/main" id="{D5A65326-CDF7-3726-6D83-4319D933BD20}"/>
              </a:ext>
            </a:extLst>
          </p:cNvPr>
          <p:cNvGraphicFramePr>
            <a:graphicFrameLocks noGrp="1"/>
          </p:cNvGraphicFramePr>
          <p:nvPr>
            <p:ph idx="1"/>
            <p:extLst>
              <p:ext uri="{D42A27DB-BD31-4B8C-83A1-F6EECF244321}">
                <p14:modId xmlns:p14="http://schemas.microsoft.com/office/powerpoint/2010/main" val="1557142418"/>
              </p:ext>
            </p:extLst>
          </p:nvPr>
        </p:nvGraphicFramePr>
        <p:xfrm>
          <a:off x="9194592" y="1690688"/>
          <a:ext cx="2654508" cy="3205480"/>
        </p:xfrm>
        <a:graphic>
          <a:graphicData uri="http://schemas.openxmlformats.org/drawingml/2006/table">
            <a:tbl>
              <a:tblPr firstRow="1" bandRow="1">
                <a:tableStyleId>{3B4B98B0-60AC-42C2-AFA5-B58CD77FA1E5}</a:tableStyleId>
              </a:tblPr>
              <a:tblGrid>
                <a:gridCol w="1327254">
                  <a:extLst>
                    <a:ext uri="{9D8B030D-6E8A-4147-A177-3AD203B41FA5}">
                      <a16:colId xmlns:a16="http://schemas.microsoft.com/office/drawing/2014/main" val="718155640"/>
                    </a:ext>
                  </a:extLst>
                </a:gridCol>
                <a:gridCol w="1327254">
                  <a:extLst>
                    <a:ext uri="{9D8B030D-6E8A-4147-A177-3AD203B41FA5}">
                      <a16:colId xmlns:a16="http://schemas.microsoft.com/office/drawing/2014/main" val="2737864390"/>
                    </a:ext>
                  </a:extLst>
                </a:gridCol>
              </a:tblGrid>
              <a:tr h="370840">
                <a:tc>
                  <a:txBody>
                    <a:bodyPr/>
                    <a:lstStyle/>
                    <a:p>
                      <a:r>
                        <a:rPr lang="en-US" dirty="0"/>
                        <a:t>Quality Filter</a:t>
                      </a:r>
                    </a:p>
                  </a:txBody>
                  <a:tcPr/>
                </a:tc>
                <a:tc>
                  <a:txBody>
                    <a:bodyPr/>
                    <a:lstStyle/>
                    <a:p>
                      <a:r>
                        <a:rPr lang="en-US" dirty="0"/>
                        <a:t>Condition</a:t>
                      </a:r>
                    </a:p>
                  </a:txBody>
                  <a:tcPr/>
                </a:tc>
                <a:extLst>
                  <a:ext uri="{0D108BD9-81ED-4DB2-BD59-A6C34878D82A}">
                    <a16:rowId xmlns:a16="http://schemas.microsoft.com/office/drawing/2014/main" val="3557041390"/>
                  </a:ext>
                </a:extLst>
              </a:tr>
              <a:tr h="370840">
                <a:tc>
                  <a:txBody>
                    <a:bodyPr/>
                    <a:lstStyle/>
                    <a:p>
                      <a:r>
                        <a:rPr lang="en-US" dirty="0"/>
                        <a:t>Quality flag </a:t>
                      </a:r>
                    </a:p>
                  </a:txBody>
                  <a:tcPr/>
                </a:tc>
                <a:tc>
                  <a:txBody>
                    <a:bodyPr/>
                    <a:lstStyle/>
                    <a:p>
                      <a:r>
                        <a:rPr lang="en-US" dirty="0"/>
                        <a:t>=0</a:t>
                      </a:r>
                    </a:p>
                  </a:txBody>
                  <a:tcPr/>
                </a:tc>
                <a:extLst>
                  <a:ext uri="{0D108BD9-81ED-4DB2-BD59-A6C34878D82A}">
                    <a16:rowId xmlns:a16="http://schemas.microsoft.com/office/drawing/2014/main" val="2490342916"/>
                  </a:ext>
                </a:extLst>
              </a:tr>
              <a:tr h="370840">
                <a:tc>
                  <a:txBody>
                    <a:bodyPr/>
                    <a:lstStyle/>
                    <a:p>
                      <a:r>
                        <a:rPr lang="en-US" dirty="0"/>
                        <a:t>Cloud fraction </a:t>
                      </a:r>
                    </a:p>
                  </a:txBody>
                  <a:tcPr/>
                </a:tc>
                <a:tc>
                  <a:txBody>
                    <a:bodyPr/>
                    <a:lstStyle/>
                    <a:p>
                      <a:pPr rtl="0"/>
                      <a:r>
                        <a:rPr lang="en-US" sz="1800" b="0" u="none" strike="noStrike" kern="1200" dirty="0">
                          <a:solidFill>
                            <a:schemeClr val="dk1"/>
                          </a:solidFill>
                          <a:effectLst/>
                        </a:rPr>
                        <a:t>≤ 0.10</a:t>
                      </a:r>
                      <a:endParaRPr lang="en-US" b="0" dirty="0">
                        <a:effectLst/>
                      </a:endParaRPr>
                    </a:p>
                  </a:txBody>
                  <a:tcPr/>
                </a:tc>
                <a:extLst>
                  <a:ext uri="{0D108BD9-81ED-4DB2-BD59-A6C34878D82A}">
                    <a16:rowId xmlns:a16="http://schemas.microsoft.com/office/drawing/2014/main" val="982559919"/>
                  </a:ext>
                </a:extLst>
              </a:tr>
              <a:tr h="370840">
                <a:tc>
                  <a:txBody>
                    <a:bodyPr/>
                    <a:lstStyle/>
                    <a:p>
                      <a:r>
                        <a:rPr lang="en-US" dirty="0"/>
                        <a:t>Snow ice fraction</a:t>
                      </a:r>
                    </a:p>
                  </a:txBody>
                  <a:tcPr/>
                </a:tc>
                <a:tc>
                  <a:txBody>
                    <a:bodyPr/>
                    <a:lstStyle/>
                    <a:p>
                      <a:r>
                        <a:rPr lang="en-US" sz="1800" b="0" u="none" strike="noStrike" kern="1200" dirty="0">
                          <a:solidFill>
                            <a:schemeClr val="dk1"/>
                          </a:solidFill>
                          <a:effectLst/>
                        </a:rPr>
                        <a:t>≤ 0.01</a:t>
                      </a:r>
                      <a:endParaRPr lang="en-US" dirty="0"/>
                    </a:p>
                  </a:txBody>
                  <a:tcPr/>
                </a:tc>
                <a:extLst>
                  <a:ext uri="{0D108BD9-81ED-4DB2-BD59-A6C34878D82A}">
                    <a16:rowId xmlns:a16="http://schemas.microsoft.com/office/drawing/2014/main" val="4066509284"/>
                  </a:ext>
                </a:extLst>
              </a:tr>
              <a:tr h="370840">
                <a:tc>
                  <a:txBody>
                    <a:bodyPr/>
                    <a:lstStyle/>
                    <a:p>
                      <a:r>
                        <a:rPr lang="en-US" dirty="0"/>
                        <a:t>Solar zenith angle </a:t>
                      </a:r>
                    </a:p>
                  </a:txBody>
                  <a:tcPr/>
                </a:tc>
                <a:tc>
                  <a:txBody>
                    <a:bodyPr/>
                    <a:lstStyle/>
                    <a:p>
                      <a:r>
                        <a:rPr lang="en-US" dirty="0"/>
                        <a:t>&lt; 70 º</a:t>
                      </a:r>
                    </a:p>
                  </a:txBody>
                  <a:tcPr/>
                </a:tc>
                <a:extLst>
                  <a:ext uri="{0D108BD9-81ED-4DB2-BD59-A6C34878D82A}">
                    <a16:rowId xmlns:a16="http://schemas.microsoft.com/office/drawing/2014/main" val="2847390195"/>
                  </a:ext>
                </a:extLst>
              </a:tr>
            </a:tbl>
          </a:graphicData>
        </a:graphic>
      </p:graphicFrame>
      <p:sp>
        <p:nvSpPr>
          <p:cNvPr id="6" name="Rectangle 5">
            <a:extLst>
              <a:ext uri="{FF2B5EF4-FFF2-40B4-BE49-F238E27FC236}">
                <a16:creationId xmlns:a16="http://schemas.microsoft.com/office/drawing/2014/main" id="{5402F32C-4235-64A5-8928-056F381AE999}"/>
              </a:ext>
            </a:extLst>
          </p:cNvPr>
          <p:cNvSpPr/>
          <p:nvPr/>
        </p:nvSpPr>
        <p:spPr>
          <a:xfrm>
            <a:off x="0" y="0"/>
            <a:ext cx="342900" cy="14001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AF0EF469-83FB-7EFC-435C-01B6325C238A}"/>
              </a:ext>
            </a:extLst>
          </p:cNvPr>
          <p:cNvCxnSpPr>
            <a:cxnSpLocks/>
          </p:cNvCxnSpPr>
          <p:nvPr/>
        </p:nvCxnSpPr>
        <p:spPr>
          <a:xfrm>
            <a:off x="68826" y="1400175"/>
            <a:ext cx="12344400" cy="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4" name="Content Placeholder 2">
            <a:extLst>
              <a:ext uri="{FF2B5EF4-FFF2-40B4-BE49-F238E27FC236}">
                <a16:creationId xmlns:a16="http://schemas.microsoft.com/office/drawing/2014/main" id="{B66231B4-8925-5158-E960-FB5864340709}"/>
              </a:ext>
            </a:extLst>
          </p:cNvPr>
          <p:cNvSpPr txBox="1">
            <a:spLocks/>
          </p:cNvSpPr>
          <p:nvPr/>
        </p:nvSpPr>
        <p:spPr>
          <a:xfrm>
            <a:off x="838199" y="1825625"/>
            <a:ext cx="807809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fontAlgn="base">
              <a:buAutoNum type="arabicPeriod"/>
            </a:pPr>
            <a:r>
              <a:rPr lang="en-US" dirty="0"/>
              <a:t>Quality filtering </a:t>
            </a:r>
          </a:p>
          <a:p>
            <a:pPr marL="514350" indent="-514350" fontAlgn="base">
              <a:buAutoNum type="arabicPeriod"/>
            </a:pPr>
            <a:r>
              <a:rPr lang="en-US" dirty="0"/>
              <a:t>Re-grid with area-weighted averages to 10km x 10km and apply crop filter</a:t>
            </a:r>
          </a:p>
          <a:p>
            <a:pPr marL="514350" indent="-514350" fontAlgn="base">
              <a:buAutoNum type="arabicPeriod"/>
            </a:pPr>
            <a:r>
              <a:rPr lang="en-US" dirty="0"/>
              <a:t>Hourly scaling of NO</a:t>
            </a:r>
            <a:r>
              <a:rPr lang="en-US" baseline="-25000" dirty="0"/>
              <a:t>2</a:t>
            </a:r>
            <a:r>
              <a:rPr lang="en-US" dirty="0"/>
              <a:t> from V03 to match V04 </a:t>
            </a:r>
          </a:p>
          <a:p>
            <a:pPr marL="514350" indent="-514350" fontAlgn="base">
              <a:buAutoNum type="arabicPeriod"/>
            </a:pPr>
            <a:r>
              <a:rPr lang="en-US" dirty="0">
                <a:solidFill>
                  <a:srgbClr val="FF0000"/>
                </a:solidFill>
              </a:rPr>
              <a:t>Identify NO</a:t>
            </a:r>
            <a:r>
              <a:rPr lang="en-US" baseline="-25000" dirty="0">
                <a:solidFill>
                  <a:srgbClr val="FF0000"/>
                </a:solidFill>
              </a:rPr>
              <a:t>2</a:t>
            </a:r>
            <a:r>
              <a:rPr lang="en-US" dirty="0">
                <a:solidFill>
                  <a:srgbClr val="FF0000"/>
                </a:solidFill>
              </a:rPr>
              <a:t> pulses</a:t>
            </a:r>
          </a:p>
          <a:p>
            <a:pPr lvl="1" fontAlgn="base"/>
            <a:r>
              <a:rPr lang="en-US" dirty="0">
                <a:solidFill>
                  <a:srgbClr val="FF0000"/>
                </a:solidFill>
              </a:rPr>
              <a:t>3 SD above 14-day rolling mean </a:t>
            </a:r>
          </a:p>
          <a:p>
            <a:pPr lvl="1" fontAlgn="base"/>
            <a:r>
              <a:rPr lang="en-US" dirty="0">
                <a:solidFill>
                  <a:srgbClr val="FF0000"/>
                </a:solidFill>
              </a:rPr>
              <a:t>≥2 hours </a:t>
            </a:r>
            <a:endParaRPr lang="en-US" sz="1800" dirty="0">
              <a:solidFill>
                <a:srgbClr val="FF0000"/>
              </a:solidFill>
            </a:endParaRPr>
          </a:p>
          <a:p>
            <a:pPr marL="514350" indent="-514350" fontAlgn="base">
              <a:buAutoNum type="arabicPeriod"/>
            </a:pPr>
            <a:r>
              <a:rPr lang="en-US" dirty="0"/>
              <a:t> Interpolate SMAP hourly </a:t>
            </a:r>
          </a:p>
          <a:p>
            <a:pPr marL="514350" indent="-514350" fontAlgn="base">
              <a:buAutoNum type="arabicPeriod"/>
            </a:pPr>
            <a:r>
              <a:rPr lang="en-US" dirty="0"/>
              <a:t>Group pulses</a:t>
            </a:r>
          </a:p>
        </p:txBody>
      </p:sp>
    </p:spTree>
    <p:extLst>
      <p:ext uri="{BB962C8B-B14F-4D97-AF65-F5344CB8AC3E}">
        <p14:creationId xmlns:p14="http://schemas.microsoft.com/office/powerpoint/2010/main" val="287401084"/>
      </p:ext>
    </p:extLst>
  </p:cSld>
  <p:clrMapOvr>
    <a:masterClrMapping/>
  </p:clrMapOvr>
</p:sld>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0"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24803</TotalTime>
  <Words>1381</Words>
  <Application>Microsoft Office PowerPoint</Application>
  <PresentationFormat>Widescreen</PresentationFormat>
  <Paragraphs>130</Paragraphs>
  <Slides>18</Slides>
  <Notes>11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Aptos</vt:lpstr>
      <vt:lpstr>Aptos Display</vt:lpstr>
      <vt:lpstr>Arial</vt:lpstr>
      <vt:lpstr>Arial Black</vt:lpstr>
      <vt:lpstr>Calibri</vt:lpstr>
      <vt:lpstr>Cambria Math</vt:lpstr>
      <vt:lpstr>Wingdings</vt:lpstr>
      <vt:lpstr>Office Theme</vt:lpstr>
      <vt:lpstr>5_Default Design</vt:lpstr>
      <vt:lpstr>A Large Catalog of Soil NOx Emission Pulses in the Agricultural Midwest: Evidence for Mechanisms Driving Emissions</vt:lpstr>
      <vt:lpstr>Soil NOx Emissions </vt:lpstr>
      <vt:lpstr>Soil NOx Emissions </vt:lpstr>
      <vt:lpstr>Main starting point is a model from my group:  Hudman, … and RCC, ACP 2012</vt:lpstr>
      <vt:lpstr>Insights from Satellites</vt:lpstr>
      <vt:lpstr>TEMPO</vt:lpstr>
      <vt:lpstr>PowerPoint Presentation</vt:lpstr>
      <vt:lpstr>Study domain &amp; multi satellite datasets </vt:lpstr>
      <vt:lpstr>Identifying Pulses in TEMPO data</vt:lpstr>
      <vt:lpstr>5 month Agricultural Midwest Time series 2024</vt:lpstr>
      <vt:lpstr>~5600 Pulses</vt:lpstr>
      <vt:lpstr>PowerPoint Presentation</vt:lpstr>
      <vt:lpstr>PowerPoint Presentation</vt:lpstr>
      <vt:lpstr>2/3 of Pulses initiating by drying, 1/3 wetting</vt:lpstr>
      <vt:lpstr>Soil type</vt:lpstr>
      <vt:lpstr>Soil type </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Danika Heaney</dc:creator>
  <cp:lastModifiedBy>Ronald Cohen</cp:lastModifiedBy>
  <cp:revision>25</cp:revision>
  <dcterms:created xsi:type="dcterms:W3CDTF">2026-04-30T17:33:45Z</dcterms:created>
  <dcterms:modified xsi:type="dcterms:W3CDTF">2026-06-17T18:43:51Z</dcterms:modified>
</cp:coreProperties>
</file>