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2" r:id="rId2"/>
  </p:sldMasterIdLst>
  <p:notesMasterIdLst>
    <p:notesMasterId r:id="rId32"/>
  </p:notesMasterIdLst>
  <p:handoutMasterIdLst>
    <p:handoutMasterId r:id="rId33"/>
  </p:handoutMasterIdLst>
  <p:sldIdLst>
    <p:sldId id="439" r:id="rId3"/>
    <p:sldId id="1042653475" r:id="rId4"/>
    <p:sldId id="1042653361" r:id="rId5"/>
    <p:sldId id="644" r:id="rId6"/>
    <p:sldId id="640" r:id="rId7"/>
    <p:sldId id="1042653448" r:id="rId8"/>
    <p:sldId id="1042653468" r:id="rId9"/>
    <p:sldId id="1042653476" r:id="rId10"/>
    <p:sldId id="1042653473" r:id="rId11"/>
    <p:sldId id="1042653477" r:id="rId12"/>
    <p:sldId id="1042653478" r:id="rId13"/>
    <p:sldId id="1042653480" r:id="rId14"/>
    <p:sldId id="1042653479" r:id="rId15"/>
    <p:sldId id="1042653481" r:id="rId16"/>
    <p:sldId id="1042653487" r:id="rId17"/>
    <p:sldId id="1042653474" r:id="rId18"/>
    <p:sldId id="1042653482" r:id="rId19"/>
    <p:sldId id="1042653483" r:id="rId20"/>
    <p:sldId id="1042653486" r:id="rId21"/>
    <p:sldId id="1042653489" r:id="rId22"/>
    <p:sldId id="1042653485" r:id="rId23"/>
    <p:sldId id="1042653465" r:id="rId24"/>
    <p:sldId id="1042653466" r:id="rId25"/>
    <p:sldId id="1042653470" r:id="rId26"/>
    <p:sldId id="1042653472" r:id="rId27"/>
    <p:sldId id="1042653488" r:id="rId28"/>
    <p:sldId id="1042653442" r:id="rId29"/>
    <p:sldId id="1042653443" r:id="rId30"/>
    <p:sldId id="104265344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993300"/>
    <a:srgbClr val="EAEFF7"/>
    <a:srgbClr val="D2DEEF"/>
    <a:srgbClr val="CCECFF"/>
    <a:srgbClr val="08B810"/>
    <a:srgbClr val="66FF33"/>
    <a:srgbClr val="00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2" autoAdjust="0"/>
    <p:restoredTop sz="83817" autoAdjust="0"/>
  </p:normalViewPr>
  <p:slideViewPr>
    <p:cSldViewPr snapToGrid="0">
      <p:cViewPr varScale="1">
        <p:scale>
          <a:sx n="53" d="100"/>
          <a:sy n="53" d="100"/>
        </p:scale>
        <p:origin x="1120" y="24"/>
      </p:cViewPr>
      <p:guideLst/>
    </p:cSldViewPr>
  </p:slideViewPr>
  <p:notesTextViewPr>
    <p:cViewPr>
      <p:scale>
        <a:sx n="3" d="2"/>
        <a:sy n="3" d="2"/>
      </p:scale>
      <p:origin x="0" y="0"/>
    </p:cViewPr>
  </p:notesTextViewPr>
  <p:notesViewPr>
    <p:cSldViewPr snapToGrid="0" showGuides="1">
      <p:cViewPr varScale="1">
        <p:scale>
          <a:sx n="85" d="100"/>
          <a:sy n="85"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CD5ED1-4E5F-4479-866B-0815A79A1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781D14-DE74-4BF2-85B0-58119D139B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B9E480-7A9F-450E-98A6-5B7E67D60226}" type="datetimeFigureOut">
              <a:rPr lang="en-US" smtClean="0"/>
              <a:t>6/17/2026</a:t>
            </a:fld>
            <a:endParaRPr lang="en-US"/>
          </a:p>
        </p:txBody>
      </p:sp>
      <p:sp>
        <p:nvSpPr>
          <p:cNvPr id="4" name="Footer Placeholder 3">
            <a:extLst>
              <a:ext uri="{FF2B5EF4-FFF2-40B4-BE49-F238E27FC236}">
                <a16:creationId xmlns:a16="http://schemas.microsoft.com/office/drawing/2014/main" id="{ACBBEF23-D6B2-44A2-AD32-BE5B4AFB35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D8D9C6-153A-4E69-9D80-8D554AE29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C51E62-1B8A-487F-8A70-7DE246A28768}" type="slidenum">
              <a:rPr lang="en-US" smtClean="0"/>
              <a:t>‹#›</a:t>
            </a:fld>
            <a:endParaRPr lang="en-US"/>
          </a:p>
        </p:txBody>
      </p:sp>
    </p:spTree>
    <p:extLst>
      <p:ext uri="{BB962C8B-B14F-4D97-AF65-F5344CB8AC3E}">
        <p14:creationId xmlns:p14="http://schemas.microsoft.com/office/powerpoint/2010/main" val="3958604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F1E9E-9B8A-4622-9D50-4CC03E01C1CD}" type="datetimeFigureOut">
              <a:rPr lang="en-US" smtClean="0"/>
              <a:t>6/17/2026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1FA54-0328-4391-811B-7BB3C3BBAAC2}" type="slidenum">
              <a:rPr lang="en-US" smtClean="0"/>
              <a:t>‹#›</a:t>
            </a:fld>
            <a:endParaRPr lang="en-US"/>
          </a:p>
        </p:txBody>
      </p:sp>
    </p:spTree>
    <p:extLst>
      <p:ext uri="{BB962C8B-B14F-4D97-AF65-F5344CB8AC3E}">
        <p14:creationId xmlns:p14="http://schemas.microsoft.com/office/powerpoint/2010/main" val="372506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720D-97E1-5565-883F-EC367C0C1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52C1-F6C6-F47D-2026-5D7932103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92852-C994-A000-B892-64AFA75C37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2C3AB7-7CF1-E959-FDFF-BD1393D2E59F}"/>
              </a:ext>
            </a:extLst>
          </p:cNvPr>
          <p:cNvSpPr>
            <a:spLocks noGrp="1"/>
          </p:cNvSpPr>
          <p:nvPr>
            <p:ph type="sldNum" sz="quarter" idx="5"/>
          </p:nvPr>
        </p:nvSpPr>
        <p:spPr/>
        <p:txBody>
          <a:bodyPr/>
          <a:lstStyle/>
          <a:p>
            <a:fld id="{C5B1FA54-0328-4391-811B-7BB3C3BBAAC2}" type="slidenum">
              <a:rPr lang="en-US" smtClean="0"/>
              <a:t>2</a:t>
            </a:fld>
            <a:endParaRPr lang="en-US"/>
          </a:p>
        </p:txBody>
      </p:sp>
    </p:spTree>
    <p:extLst>
      <p:ext uri="{BB962C8B-B14F-4D97-AF65-F5344CB8AC3E}">
        <p14:creationId xmlns:p14="http://schemas.microsoft.com/office/powerpoint/2010/main" val="3573198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C58C0-8D1E-6C07-51D4-D5A75D1B8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D14BE-4335-4368-B6F8-EEBE00571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C3BE4-3839-A686-64C5-B2200D11BE42}"/>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503BC156-5FB9-7A0A-F0EE-EEE44695D395}"/>
              </a:ext>
            </a:extLst>
          </p:cNvPr>
          <p:cNvSpPr>
            <a:spLocks noGrp="1"/>
          </p:cNvSpPr>
          <p:nvPr>
            <p:ph type="sldNum" sz="quarter" idx="5"/>
          </p:nvPr>
        </p:nvSpPr>
        <p:spPr/>
        <p:txBody>
          <a:bodyPr/>
          <a:lstStyle/>
          <a:p>
            <a:fld id="{C5B1FA54-0328-4391-811B-7BB3C3BBAAC2}" type="slidenum">
              <a:rPr lang="en-US" smtClean="0"/>
              <a:t>13</a:t>
            </a:fld>
            <a:endParaRPr lang="en-US"/>
          </a:p>
        </p:txBody>
      </p:sp>
    </p:spTree>
    <p:extLst>
      <p:ext uri="{BB962C8B-B14F-4D97-AF65-F5344CB8AC3E}">
        <p14:creationId xmlns:p14="http://schemas.microsoft.com/office/powerpoint/2010/main" val="172844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9A3F-4D3E-081D-D900-138EDBD31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40BCD-4BE1-D0BC-739C-8C8FD40E6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777E90-8A60-CEF7-91D4-52B9ECF13A4D}"/>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5AB611FD-AF12-7F21-64A1-88ABA016CF6F}"/>
              </a:ext>
            </a:extLst>
          </p:cNvPr>
          <p:cNvSpPr>
            <a:spLocks noGrp="1"/>
          </p:cNvSpPr>
          <p:nvPr>
            <p:ph type="sldNum" sz="quarter" idx="5"/>
          </p:nvPr>
        </p:nvSpPr>
        <p:spPr/>
        <p:txBody>
          <a:bodyPr/>
          <a:lstStyle/>
          <a:p>
            <a:fld id="{C5B1FA54-0328-4391-811B-7BB3C3BBAAC2}" type="slidenum">
              <a:rPr lang="en-US" smtClean="0"/>
              <a:t>14</a:t>
            </a:fld>
            <a:endParaRPr lang="en-US"/>
          </a:p>
        </p:txBody>
      </p:sp>
    </p:spTree>
    <p:extLst>
      <p:ext uri="{BB962C8B-B14F-4D97-AF65-F5344CB8AC3E}">
        <p14:creationId xmlns:p14="http://schemas.microsoft.com/office/powerpoint/2010/main" val="281334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E7334-24F9-0941-69A3-952D426C2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0193A-92C4-506F-2C34-BB2294FEC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47387-E051-C297-5873-46D47986B6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9D9ECC-529F-6178-4C77-3DC1B897CB0E}"/>
              </a:ext>
            </a:extLst>
          </p:cNvPr>
          <p:cNvSpPr>
            <a:spLocks noGrp="1"/>
          </p:cNvSpPr>
          <p:nvPr>
            <p:ph type="sldNum" sz="quarter" idx="5"/>
          </p:nvPr>
        </p:nvSpPr>
        <p:spPr/>
        <p:txBody>
          <a:bodyPr/>
          <a:lstStyle/>
          <a:p>
            <a:fld id="{C5B1FA54-0328-4391-811B-7BB3C3BBAAC2}" type="slidenum">
              <a:rPr lang="en-US" smtClean="0"/>
              <a:t>15</a:t>
            </a:fld>
            <a:endParaRPr lang="en-US"/>
          </a:p>
        </p:txBody>
      </p:sp>
    </p:spTree>
    <p:extLst>
      <p:ext uri="{BB962C8B-B14F-4D97-AF65-F5344CB8AC3E}">
        <p14:creationId xmlns:p14="http://schemas.microsoft.com/office/powerpoint/2010/main" val="3095542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1485B-B22D-BDFF-D0E5-CB2B46C89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D7B12-9EA5-0B76-5F4B-680AAD22B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04C25-AE94-AAA3-77F8-35EE1DE597C3}"/>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7F3FD454-F038-F783-9C54-292275F3F9E1}"/>
              </a:ext>
            </a:extLst>
          </p:cNvPr>
          <p:cNvSpPr>
            <a:spLocks noGrp="1"/>
          </p:cNvSpPr>
          <p:nvPr>
            <p:ph type="sldNum" sz="quarter" idx="5"/>
          </p:nvPr>
        </p:nvSpPr>
        <p:spPr/>
        <p:txBody>
          <a:bodyPr/>
          <a:lstStyle/>
          <a:p>
            <a:fld id="{C5B1FA54-0328-4391-811B-7BB3C3BBAAC2}" type="slidenum">
              <a:rPr lang="en-US" smtClean="0"/>
              <a:t>16</a:t>
            </a:fld>
            <a:endParaRPr lang="en-US"/>
          </a:p>
        </p:txBody>
      </p:sp>
    </p:spTree>
    <p:extLst>
      <p:ext uri="{BB962C8B-B14F-4D97-AF65-F5344CB8AC3E}">
        <p14:creationId xmlns:p14="http://schemas.microsoft.com/office/powerpoint/2010/main" val="107061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23406-02F6-508C-CA8F-4ED1CF1B3F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8CFCE-D308-2DAE-3E8F-72FF1348F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493A7-27FB-4EAB-C256-145E52C2D672}"/>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DA3243A6-7014-C253-52D4-FD7998D993B5}"/>
              </a:ext>
            </a:extLst>
          </p:cNvPr>
          <p:cNvSpPr>
            <a:spLocks noGrp="1"/>
          </p:cNvSpPr>
          <p:nvPr>
            <p:ph type="sldNum" sz="quarter" idx="5"/>
          </p:nvPr>
        </p:nvSpPr>
        <p:spPr/>
        <p:txBody>
          <a:bodyPr/>
          <a:lstStyle/>
          <a:p>
            <a:fld id="{C5B1FA54-0328-4391-811B-7BB3C3BBAAC2}" type="slidenum">
              <a:rPr lang="en-US" smtClean="0"/>
              <a:t>17</a:t>
            </a:fld>
            <a:endParaRPr lang="en-US"/>
          </a:p>
        </p:txBody>
      </p:sp>
    </p:spTree>
    <p:extLst>
      <p:ext uri="{BB962C8B-B14F-4D97-AF65-F5344CB8AC3E}">
        <p14:creationId xmlns:p14="http://schemas.microsoft.com/office/powerpoint/2010/main" val="241826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1E2F0-708A-5557-2EE3-5869182C1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D6BB5-2DE4-8998-C670-027242833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30FB6-141A-B56A-7041-C0AD4FCD3F54}"/>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2FE4940A-FA01-0EEE-91CB-DC4AEDFE59C7}"/>
              </a:ext>
            </a:extLst>
          </p:cNvPr>
          <p:cNvSpPr>
            <a:spLocks noGrp="1"/>
          </p:cNvSpPr>
          <p:nvPr>
            <p:ph type="sldNum" sz="quarter" idx="5"/>
          </p:nvPr>
        </p:nvSpPr>
        <p:spPr/>
        <p:txBody>
          <a:bodyPr/>
          <a:lstStyle/>
          <a:p>
            <a:fld id="{C5B1FA54-0328-4391-811B-7BB3C3BBAAC2}" type="slidenum">
              <a:rPr lang="en-US" smtClean="0"/>
              <a:t>18</a:t>
            </a:fld>
            <a:endParaRPr lang="en-US"/>
          </a:p>
        </p:txBody>
      </p:sp>
    </p:spTree>
    <p:extLst>
      <p:ext uri="{BB962C8B-B14F-4D97-AF65-F5344CB8AC3E}">
        <p14:creationId xmlns:p14="http://schemas.microsoft.com/office/powerpoint/2010/main" val="821463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4FB1-7E50-6F82-638F-0D00EDAAC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638D0-64FB-069F-4F0B-D03988BEC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A4908-5CA9-F8F6-C2BF-FBBBBDB11284}"/>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8E6FD8AF-81D3-3C01-FA1F-D52792E7782A}"/>
              </a:ext>
            </a:extLst>
          </p:cNvPr>
          <p:cNvSpPr>
            <a:spLocks noGrp="1"/>
          </p:cNvSpPr>
          <p:nvPr>
            <p:ph type="sldNum" sz="quarter" idx="5"/>
          </p:nvPr>
        </p:nvSpPr>
        <p:spPr/>
        <p:txBody>
          <a:bodyPr/>
          <a:lstStyle/>
          <a:p>
            <a:fld id="{C5B1FA54-0328-4391-811B-7BB3C3BBAAC2}" type="slidenum">
              <a:rPr lang="en-US" smtClean="0"/>
              <a:t>19</a:t>
            </a:fld>
            <a:endParaRPr lang="en-US"/>
          </a:p>
        </p:txBody>
      </p:sp>
    </p:spTree>
    <p:extLst>
      <p:ext uri="{BB962C8B-B14F-4D97-AF65-F5344CB8AC3E}">
        <p14:creationId xmlns:p14="http://schemas.microsoft.com/office/powerpoint/2010/main" val="1674048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8C595-08CB-3A33-FCC2-FFB259C71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E0258-E34D-BB16-6C44-0418CE6FF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4A0F7-C61D-F41F-021D-30E8FEEB5A14}"/>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2BF15D7D-1787-C280-79EE-FE3966272EC9}"/>
              </a:ext>
            </a:extLst>
          </p:cNvPr>
          <p:cNvSpPr>
            <a:spLocks noGrp="1"/>
          </p:cNvSpPr>
          <p:nvPr>
            <p:ph type="sldNum" sz="quarter" idx="5"/>
          </p:nvPr>
        </p:nvSpPr>
        <p:spPr/>
        <p:txBody>
          <a:bodyPr/>
          <a:lstStyle/>
          <a:p>
            <a:fld id="{C5B1FA54-0328-4391-811B-7BB3C3BBAAC2}" type="slidenum">
              <a:rPr lang="en-US" smtClean="0"/>
              <a:t>20</a:t>
            </a:fld>
            <a:endParaRPr lang="en-US"/>
          </a:p>
        </p:txBody>
      </p:sp>
    </p:spTree>
    <p:extLst>
      <p:ext uri="{BB962C8B-B14F-4D97-AF65-F5344CB8AC3E}">
        <p14:creationId xmlns:p14="http://schemas.microsoft.com/office/powerpoint/2010/main" val="1732829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10CF7-3125-8FB4-369C-3878F8C59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E47D4-A177-389F-E7F8-AB21E9D2B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4B918-514A-F051-1C78-AE65F4F4912F}"/>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A56AD470-8DA5-13BC-45DE-24AE65FC85A8}"/>
              </a:ext>
            </a:extLst>
          </p:cNvPr>
          <p:cNvSpPr>
            <a:spLocks noGrp="1"/>
          </p:cNvSpPr>
          <p:nvPr>
            <p:ph type="sldNum" sz="quarter" idx="5"/>
          </p:nvPr>
        </p:nvSpPr>
        <p:spPr/>
        <p:txBody>
          <a:bodyPr/>
          <a:lstStyle/>
          <a:p>
            <a:fld id="{C5B1FA54-0328-4391-811B-7BB3C3BBAAC2}" type="slidenum">
              <a:rPr lang="en-US" smtClean="0"/>
              <a:t>21</a:t>
            </a:fld>
            <a:endParaRPr lang="en-US"/>
          </a:p>
        </p:txBody>
      </p:sp>
    </p:spTree>
    <p:extLst>
      <p:ext uri="{BB962C8B-B14F-4D97-AF65-F5344CB8AC3E}">
        <p14:creationId xmlns:p14="http://schemas.microsoft.com/office/powerpoint/2010/main" val="530724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p:cNvSpPr>
            <a:spLocks noGrp="1"/>
          </p:cNvSpPr>
          <p:nvPr>
            <p:ph type="sldNum" sz="quarter" idx="5"/>
          </p:nvPr>
        </p:nvSpPr>
        <p:spPr/>
        <p:txBody>
          <a:bodyPr/>
          <a:lstStyle/>
          <a:p>
            <a:fld id="{C5B1FA54-0328-4391-811B-7BB3C3BBAAC2}" type="slidenum">
              <a:rPr lang="en-US" smtClean="0"/>
              <a:t>23</a:t>
            </a:fld>
            <a:endParaRPr lang="en-US"/>
          </a:p>
        </p:txBody>
      </p:sp>
    </p:spTree>
    <p:extLst>
      <p:ext uri="{BB962C8B-B14F-4D97-AF65-F5344CB8AC3E}">
        <p14:creationId xmlns:p14="http://schemas.microsoft.com/office/powerpoint/2010/main" val="2679062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level 3 product provides the same type of product variables as the level 2 product except the level 3 product is on a standard, regular grid of 0.02 degrees or about 2 km across the TEMPO Field of Regard. The level 3 product essentially stitches together the level 2 granules (9 granules or slices across the full TEMPO Field of Regard) and uses an area-weighted re-gridding method to remap the level 2 data onto the regular 0.02 degree grid of the level 3 product. </a:t>
            </a:r>
          </a:p>
        </p:txBody>
      </p:sp>
      <p:sp>
        <p:nvSpPr>
          <p:cNvPr id="4" name="Slide Number Placeholder 3"/>
          <p:cNvSpPr>
            <a:spLocks noGrp="1"/>
          </p:cNvSpPr>
          <p:nvPr>
            <p:ph type="sldNum" sz="quarter" idx="5"/>
          </p:nvPr>
        </p:nvSpPr>
        <p:spPr/>
        <p:txBody>
          <a:bodyPr/>
          <a:lstStyle/>
          <a:p>
            <a:fld id="{C5B1FA54-0328-4391-811B-7BB3C3BBAAC2}" type="slidenum">
              <a:rPr lang="en-US" smtClean="0"/>
              <a:t>4</a:t>
            </a:fld>
            <a:endParaRPr lang="en-US"/>
          </a:p>
        </p:txBody>
      </p:sp>
    </p:spTree>
    <p:extLst>
      <p:ext uri="{BB962C8B-B14F-4D97-AF65-F5344CB8AC3E}">
        <p14:creationId xmlns:p14="http://schemas.microsoft.com/office/powerpoint/2010/main" val="3428815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2A5CE-7E72-71A8-5062-E549F1708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37A2A-E75D-11C0-746F-8807C9D43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B8C2E-8D40-2205-28A3-90EF4D28FF81}"/>
              </a:ext>
            </a:extLst>
          </p:cNvPr>
          <p:cNvSpPr>
            <a:spLocks noGrp="1"/>
          </p:cNvSpPr>
          <p:nvPr>
            <p:ph type="body" idx="1"/>
          </p:nvPr>
        </p:nvSpPr>
        <p:spPr/>
        <p:txBody>
          <a:bodyPr/>
          <a:lstStyle/>
          <a:p>
            <a:r>
              <a:rPr lang="en-US" dirty="0"/>
              <a:t>Animation showing one day in the life of TEMPO as it scans east to west across the TEMPO </a:t>
            </a:r>
            <a:r>
              <a:rPr lang="en-US" dirty="0" err="1"/>
              <a:t>FoR</a:t>
            </a:r>
            <a:r>
              <a:rPr lang="en-US" dirty="0"/>
              <a:t>, showing large tropospheric NO2 columns from urban areas like Chicago and Los Angeles, NO2 plumes related to wildfires in the western U.S. especially in California, and notable NO2 columns over the Permian Basin.</a:t>
            </a:r>
          </a:p>
        </p:txBody>
      </p:sp>
      <p:sp>
        <p:nvSpPr>
          <p:cNvPr id="4" name="Slide Number Placeholder 3">
            <a:extLst>
              <a:ext uri="{FF2B5EF4-FFF2-40B4-BE49-F238E27FC236}">
                <a16:creationId xmlns:a16="http://schemas.microsoft.com/office/drawing/2014/main" id="{0470993D-C7D4-A9D5-8C80-2B8048E79168}"/>
              </a:ext>
            </a:extLst>
          </p:cNvPr>
          <p:cNvSpPr>
            <a:spLocks noGrp="1"/>
          </p:cNvSpPr>
          <p:nvPr>
            <p:ph type="sldNum" sz="quarter" idx="5"/>
          </p:nvPr>
        </p:nvSpPr>
        <p:spPr/>
        <p:txBody>
          <a:bodyPr/>
          <a:lstStyle/>
          <a:p>
            <a:fld id="{C5B1FA54-0328-4391-811B-7BB3C3BBAAC2}" type="slidenum">
              <a:rPr lang="en-US" smtClean="0"/>
              <a:t>24</a:t>
            </a:fld>
            <a:endParaRPr lang="en-US"/>
          </a:p>
        </p:txBody>
      </p:sp>
    </p:spTree>
    <p:extLst>
      <p:ext uri="{BB962C8B-B14F-4D97-AF65-F5344CB8AC3E}">
        <p14:creationId xmlns:p14="http://schemas.microsoft.com/office/powerpoint/2010/main" val="615147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5CBB1-BFE9-8DA4-219F-4B9F682EB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992BF-01E8-0AD3-B558-D2E64932A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9D21BD-7CB4-0E53-805D-3407B56912E9}"/>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776F67ED-33A0-1937-2FDC-42ADC1247FA1}"/>
              </a:ext>
            </a:extLst>
          </p:cNvPr>
          <p:cNvSpPr>
            <a:spLocks noGrp="1"/>
          </p:cNvSpPr>
          <p:nvPr>
            <p:ph type="sldNum" sz="quarter" idx="5"/>
          </p:nvPr>
        </p:nvSpPr>
        <p:spPr/>
        <p:txBody>
          <a:bodyPr/>
          <a:lstStyle/>
          <a:p>
            <a:fld id="{C5B1FA54-0328-4391-811B-7BB3C3BBAAC2}" type="slidenum">
              <a:rPr lang="en-US" smtClean="0"/>
              <a:t>25</a:t>
            </a:fld>
            <a:endParaRPr lang="en-US"/>
          </a:p>
        </p:txBody>
      </p:sp>
    </p:spTree>
    <p:extLst>
      <p:ext uri="{BB962C8B-B14F-4D97-AF65-F5344CB8AC3E}">
        <p14:creationId xmlns:p14="http://schemas.microsoft.com/office/powerpoint/2010/main" val="5940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3ACEF-03FD-8EE8-8A90-AB18B662D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C75CD-0F30-204B-BEBA-876CA3ED6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AA428-6949-C907-83C8-A4E6AA228C06}"/>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FB0D1F75-ADF1-3447-D6E9-B7DEBE8CF023}"/>
              </a:ext>
            </a:extLst>
          </p:cNvPr>
          <p:cNvSpPr>
            <a:spLocks noGrp="1"/>
          </p:cNvSpPr>
          <p:nvPr>
            <p:ph type="sldNum" sz="quarter" idx="5"/>
          </p:nvPr>
        </p:nvSpPr>
        <p:spPr/>
        <p:txBody>
          <a:bodyPr/>
          <a:lstStyle/>
          <a:p>
            <a:fld id="{C5B1FA54-0328-4391-811B-7BB3C3BBAAC2}" type="slidenum">
              <a:rPr lang="en-US" smtClean="0"/>
              <a:t>26</a:t>
            </a:fld>
            <a:endParaRPr lang="en-US"/>
          </a:p>
        </p:txBody>
      </p:sp>
    </p:spTree>
    <p:extLst>
      <p:ext uri="{BB962C8B-B14F-4D97-AF65-F5344CB8AC3E}">
        <p14:creationId xmlns:p14="http://schemas.microsoft.com/office/powerpoint/2010/main" val="324350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SO2 product will be a near real-time product with &lt; 2 hour data latency.  </a:t>
            </a:r>
          </a:p>
        </p:txBody>
      </p:sp>
      <p:sp>
        <p:nvSpPr>
          <p:cNvPr id="4" name="Slide Number Placeholder 3"/>
          <p:cNvSpPr>
            <a:spLocks noGrp="1"/>
          </p:cNvSpPr>
          <p:nvPr>
            <p:ph type="sldNum" sz="quarter" idx="5"/>
          </p:nvPr>
        </p:nvSpPr>
        <p:spPr/>
        <p:txBody>
          <a:bodyPr/>
          <a:lstStyle/>
          <a:p>
            <a:fld id="{C5B1FA54-0328-4391-811B-7BB3C3BBAAC2}" type="slidenum">
              <a:rPr lang="en-US" smtClean="0"/>
              <a:t>5</a:t>
            </a:fld>
            <a:endParaRPr lang="en-US"/>
          </a:p>
        </p:txBody>
      </p:sp>
    </p:spTree>
    <p:extLst>
      <p:ext uri="{BB962C8B-B14F-4D97-AF65-F5344CB8AC3E}">
        <p14:creationId xmlns:p14="http://schemas.microsoft.com/office/powerpoint/2010/main" val="313053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B7C6-EA70-9222-FA40-6678215D4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C36C3-DBF6-C6B8-3E93-0A7E81C3B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D6293-7BB3-B03D-7241-1138B75E48A5}"/>
              </a:ext>
            </a:extLst>
          </p:cNvPr>
          <p:cNvSpPr>
            <a:spLocks noGrp="1"/>
          </p:cNvSpPr>
          <p:nvPr>
            <p:ph type="body" idx="1"/>
          </p:nvPr>
        </p:nvSpPr>
        <p:spPr/>
        <p:txBody>
          <a:bodyPr/>
          <a:lstStyle/>
          <a:p>
            <a:r>
              <a:rPr lang="en-US" dirty="0"/>
              <a:t>Graphic to stress the point that TEMPO makes atmospheric column measurements, rather than surface-level measurements, and relies on complex retrievals that account for surface and atmospheric conditions and TEMPO viewing geometry, which leads to important errors / uncertainties that users must consider.    </a:t>
            </a:r>
          </a:p>
        </p:txBody>
      </p:sp>
      <p:sp>
        <p:nvSpPr>
          <p:cNvPr id="4" name="Slide Number Placeholder 3">
            <a:extLst>
              <a:ext uri="{FF2B5EF4-FFF2-40B4-BE49-F238E27FC236}">
                <a16:creationId xmlns:a16="http://schemas.microsoft.com/office/drawing/2014/main" id="{4B709479-EB1F-7777-DEDD-AFE03929545B}"/>
              </a:ext>
            </a:extLst>
          </p:cNvPr>
          <p:cNvSpPr>
            <a:spLocks noGrp="1"/>
          </p:cNvSpPr>
          <p:nvPr>
            <p:ph type="sldNum" sz="quarter" idx="5"/>
          </p:nvPr>
        </p:nvSpPr>
        <p:spPr/>
        <p:txBody>
          <a:bodyPr/>
          <a:lstStyle/>
          <a:p>
            <a:fld id="{C5B1FA54-0328-4391-811B-7BB3C3BBAAC2}" type="slidenum">
              <a:rPr lang="en-US" smtClean="0"/>
              <a:t>6</a:t>
            </a:fld>
            <a:endParaRPr lang="en-US"/>
          </a:p>
        </p:txBody>
      </p:sp>
    </p:spTree>
    <p:extLst>
      <p:ext uri="{BB962C8B-B14F-4D97-AF65-F5344CB8AC3E}">
        <p14:creationId xmlns:p14="http://schemas.microsoft.com/office/powerpoint/2010/main" val="2387358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954F-AFB5-9E64-DE95-0B3F13B3C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38531-A531-AA11-24ED-5AD42463A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DE2A2-4531-0DB7-2E43-515EFE99E3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15C83F-360E-D709-E367-B47320157125}"/>
              </a:ext>
            </a:extLst>
          </p:cNvPr>
          <p:cNvSpPr>
            <a:spLocks noGrp="1"/>
          </p:cNvSpPr>
          <p:nvPr>
            <p:ph type="sldNum" sz="quarter" idx="5"/>
          </p:nvPr>
        </p:nvSpPr>
        <p:spPr/>
        <p:txBody>
          <a:bodyPr/>
          <a:lstStyle/>
          <a:p>
            <a:fld id="{C5B1FA54-0328-4391-811B-7BB3C3BBAAC2}" type="slidenum">
              <a:rPr lang="en-US" smtClean="0"/>
              <a:t>7</a:t>
            </a:fld>
            <a:endParaRPr lang="en-US"/>
          </a:p>
        </p:txBody>
      </p:sp>
    </p:spTree>
    <p:extLst>
      <p:ext uri="{BB962C8B-B14F-4D97-AF65-F5344CB8AC3E}">
        <p14:creationId xmlns:p14="http://schemas.microsoft.com/office/powerpoint/2010/main" val="317261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79AB6-8430-8DB3-3E9C-56424C26E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C00D6-8CE6-6555-68C7-CA58D8260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20BA1-DD98-F993-DBA2-6CA646FEE519}"/>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85E548A8-F7FE-C309-5BAD-D1D3071B3B1F}"/>
              </a:ext>
            </a:extLst>
          </p:cNvPr>
          <p:cNvSpPr>
            <a:spLocks noGrp="1"/>
          </p:cNvSpPr>
          <p:nvPr>
            <p:ph type="sldNum" sz="quarter" idx="5"/>
          </p:nvPr>
        </p:nvSpPr>
        <p:spPr/>
        <p:txBody>
          <a:bodyPr/>
          <a:lstStyle/>
          <a:p>
            <a:fld id="{C5B1FA54-0328-4391-811B-7BB3C3BBAAC2}" type="slidenum">
              <a:rPr lang="en-US" smtClean="0"/>
              <a:t>9</a:t>
            </a:fld>
            <a:endParaRPr lang="en-US"/>
          </a:p>
        </p:txBody>
      </p:sp>
    </p:spTree>
    <p:extLst>
      <p:ext uri="{BB962C8B-B14F-4D97-AF65-F5344CB8AC3E}">
        <p14:creationId xmlns:p14="http://schemas.microsoft.com/office/powerpoint/2010/main" val="183339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FCDDA-98E1-E70E-D0E9-EA8BAA6F8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ADA57-E879-7CF4-551E-FFB5DA0B3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BF5E96-266B-3638-0B2E-0BF90294BC43}"/>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19F55C8A-43C2-8FB7-538C-9A7A8476E938}"/>
              </a:ext>
            </a:extLst>
          </p:cNvPr>
          <p:cNvSpPr>
            <a:spLocks noGrp="1"/>
          </p:cNvSpPr>
          <p:nvPr>
            <p:ph type="sldNum" sz="quarter" idx="5"/>
          </p:nvPr>
        </p:nvSpPr>
        <p:spPr/>
        <p:txBody>
          <a:bodyPr/>
          <a:lstStyle/>
          <a:p>
            <a:fld id="{C5B1FA54-0328-4391-811B-7BB3C3BBAAC2}" type="slidenum">
              <a:rPr lang="en-US" smtClean="0"/>
              <a:t>10</a:t>
            </a:fld>
            <a:endParaRPr lang="en-US"/>
          </a:p>
        </p:txBody>
      </p:sp>
    </p:spTree>
    <p:extLst>
      <p:ext uri="{BB962C8B-B14F-4D97-AF65-F5344CB8AC3E}">
        <p14:creationId xmlns:p14="http://schemas.microsoft.com/office/powerpoint/2010/main" val="827258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69C98-68B2-A223-C7A4-968A13FA5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7855D-AD05-1E0F-398F-3347E59D6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D8EFF-0029-F332-5E76-23A94B4C6FD0}"/>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9C7314C4-DEE5-30EA-7421-1BBAEFDBE4EA}"/>
              </a:ext>
            </a:extLst>
          </p:cNvPr>
          <p:cNvSpPr>
            <a:spLocks noGrp="1"/>
          </p:cNvSpPr>
          <p:nvPr>
            <p:ph type="sldNum" sz="quarter" idx="5"/>
          </p:nvPr>
        </p:nvSpPr>
        <p:spPr/>
        <p:txBody>
          <a:bodyPr/>
          <a:lstStyle/>
          <a:p>
            <a:fld id="{C5B1FA54-0328-4391-811B-7BB3C3BBAAC2}" type="slidenum">
              <a:rPr lang="en-US" smtClean="0"/>
              <a:t>11</a:t>
            </a:fld>
            <a:endParaRPr lang="en-US"/>
          </a:p>
        </p:txBody>
      </p:sp>
    </p:spTree>
    <p:extLst>
      <p:ext uri="{BB962C8B-B14F-4D97-AF65-F5344CB8AC3E}">
        <p14:creationId xmlns:p14="http://schemas.microsoft.com/office/powerpoint/2010/main" val="99645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7122-1410-E7D7-5D8D-0FDA0A2B7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6F068-BE45-0D23-6409-F918311AC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F1476-CF60-A4A1-FCBB-DCE4D03BAB6E}"/>
              </a:ext>
            </a:extLst>
          </p:cNvPr>
          <p:cNvSpPr>
            <a:spLocks noGrp="1"/>
          </p:cNvSpPr>
          <p:nvPr>
            <p:ph type="body" idx="1"/>
          </p:nvPr>
        </p:nvSpPr>
        <p:spPr/>
        <p:txBody>
          <a:bodyPr/>
          <a:lstStyle/>
          <a:p>
            <a:r>
              <a:rPr lang="en-US" dirty="0"/>
              <a:t>TEMPO validation against the Pandora ground-based network using the latest Version 3 TEMPO data shows overall good results for NO2 and HCHO.  The maps show correlation and normalized mean bias (in percent) for TEMPO NO2 and HCHO versus Pandora NO2 and HCHO at each of the Pandora sites across the TEMPO Field of Regard.  Key point is TEMPO NO2 and HCHO compares well to the Pandora sites, with overall better performance of the TEMPO NO2 product.  The good validation results led to the previous ‘beta’ version of TEMPO products being upgraded to ‘provisional status’, indicating TEMPO data products are suitable for scientific research.  Note these validation results were done using the strictest quality assurance thresholds to retain the highest quality TEMPO data.    </a:t>
            </a:r>
          </a:p>
        </p:txBody>
      </p:sp>
      <p:sp>
        <p:nvSpPr>
          <p:cNvPr id="4" name="Slide Number Placeholder 3">
            <a:extLst>
              <a:ext uri="{FF2B5EF4-FFF2-40B4-BE49-F238E27FC236}">
                <a16:creationId xmlns:a16="http://schemas.microsoft.com/office/drawing/2014/main" id="{D9D7AEE0-97FB-BC83-73A4-555FDA6DF1CA}"/>
              </a:ext>
            </a:extLst>
          </p:cNvPr>
          <p:cNvSpPr>
            <a:spLocks noGrp="1"/>
          </p:cNvSpPr>
          <p:nvPr>
            <p:ph type="sldNum" sz="quarter" idx="5"/>
          </p:nvPr>
        </p:nvSpPr>
        <p:spPr/>
        <p:txBody>
          <a:bodyPr/>
          <a:lstStyle/>
          <a:p>
            <a:fld id="{C5B1FA54-0328-4391-811B-7BB3C3BBAAC2}" type="slidenum">
              <a:rPr lang="en-US" smtClean="0"/>
              <a:t>12</a:t>
            </a:fld>
            <a:endParaRPr lang="en-US"/>
          </a:p>
        </p:txBody>
      </p:sp>
    </p:spTree>
    <p:extLst>
      <p:ext uri="{BB962C8B-B14F-4D97-AF65-F5344CB8AC3E}">
        <p14:creationId xmlns:p14="http://schemas.microsoft.com/office/powerpoint/2010/main" val="3130128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7.png"/><Relationship Id="rId7"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18.jpg"/><Relationship Id="rId10" Type="http://schemas.openxmlformats.org/officeDocument/2006/relationships/image" Target="../media/image3.jpeg"/><Relationship Id="rId4" Type="http://schemas.openxmlformats.org/officeDocument/2006/relationships/image" Target="../media/image6.png"/><Relationship Id="rId9" Type="http://schemas.openxmlformats.org/officeDocument/2006/relationships/image" Target="../media/image1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gif"/><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jpeg"/><Relationship Id="rId5" Type="http://schemas.openxmlformats.org/officeDocument/2006/relationships/image" Target="../media/image4.jpg"/><Relationship Id="rId4" Type="http://schemas.openxmlformats.org/officeDocument/2006/relationships/image" Target="../media/image18.jpg"/><Relationship Id="rId9"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fif"/><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D7B5C8-4AEE-48C2-9019-AD3503AF3CA8}"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115394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pic>
        <p:nvPicPr>
          <p:cNvPr id="10" name="Picture 2" descr="C:\Documents and Settings\mike\Local Settings\Temporary Internet Files\Content.Outlook\NGUL2M1K\new-uah-logo.jpg"/>
          <p:cNvPicPr>
            <a:picLocks noChangeAspect="1" noChangeArrowheads="1"/>
          </p:cNvPicPr>
          <p:nvPr userDrawn="1"/>
        </p:nvPicPr>
        <p:blipFill>
          <a:blip r:embed="rId2"/>
          <a:srcRect/>
          <a:stretch>
            <a:fillRect/>
          </a:stretch>
        </p:blipFill>
        <p:spPr bwMode="auto">
          <a:xfrm>
            <a:off x="10467155" y="6094112"/>
            <a:ext cx="1446698" cy="723349"/>
          </a:xfrm>
          <a:prstGeom prst="rect">
            <a:avLst/>
          </a:prstGeom>
          <a:noFill/>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7196" y="6280393"/>
            <a:ext cx="1641413" cy="350786"/>
          </a:xfrm>
          <a:prstGeom prst="rect">
            <a:avLst/>
          </a:prstGeom>
        </p:spPr>
      </p:pic>
      <p:pic>
        <p:nvPicPr>
          <p:cNvPr id="1026" name="Picture 2" descr="Symbols of NASA | NAS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19173" y="6057353"/>
            <a:ext cx="1593732" cy="796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40AE41F-3CE7-4F9D-A021-0D24037F50A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6638"/>
          <a:stretch/>
        </p:blipFill>
        <p:spPr>
          <a:xfrm>
            <a:off x="5044542" y="-4954"/>
            <a:ext cx="7147458" cy="1775854"/>
          </a:xfrm>
          <a:prstGeom prst="rect">
            <a:avLst/>
          </a:prstGeom>
        </p:spPr>
      </p:pic>
      <p:sp>
        <p:nvSpPr>
          <p:cNvPr id="13" name="TextBox 12">
            <a:extLst>
              <a:ext uri="{FF2B5EF4-FFF2-40B4-BE49-F238E27FC236}">
                <a16:creationId xmlns:a16="http://schemas.microsoft.com/office/drawing/2014/main" id="{C11AFA65-AA87-42B9-8E4F-83710F72A389}"/>
              </a:ext>
            </a:extLst>
          </p:cNvPr>
          <p:cNvSpPr txBox="1"/>
          <p:nvPr userDrawn="1"/>
        </p:nvSpPr>
        <p:spPr>
          <a:xfrm>
            <a:off x="3283443" y="6489098"/>
            <a:ext cx="361311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U.S. Government sponsorship acknowledged.</a:t>
            </a:r>
          </a:p>
        </p:txBody>
      </p:sp>
      <p:pic>
        <p:nvPicPr>
          <p:cNvPr id="14" name="Picture 13">
            <a:extLst>
              <a:ext uri="{FF2B5EF4-FFF2-40B4-BE49-F238E27FC236}">
                <a16:creationId xmlns:a16="http://schemas.microsoft.com/office/drawing/2014/main" id="{EBEEEF21-E924-4825-BE70-1721F54D09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54" y="598614"/>
            <a:ext cx="2571365" cy="3857048"/>
          </a:xfrm>
          <a:prstGeom prst="rect">
            <a:avLst/>
          </a:prstGeom>
          <a:effectLst>
            <a:softEdge rad="635000"/>
          </a:effectLst>
        </p:spPr>
      </p:pic>
      <p:pic>
        <p:nvPicPr>
          <p:cNvPr id="15" name="Picture 14">
            <a:extLst>
              <a:ext uri="{FF2B5EF4-FFF2-40B4-BE49-F238E27FC236}">
                <a16:creationId xmlns:a16="http://schemas.microsoft.com/office/drawing/2014/main" id="{09D48DA5-08CF-4631-B824-4FC7CA0797C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677" y="4284845"/>
            <a:ext cx="3901440" cy="2590800"/>
          </a:xfrm>
          <a:prstGeom prst="rect">
            <a:avLst/>
          </a:prstGeom>
          <a:effectLst>
            <a:softEdge rad="635000"/>
          </a:effectLst>
        </p:spPr>
      </p:pic>
      <p:pic>
        <p:nvPicPr>
          <p:cNvPr id="16" name="Picture 15">
            <a:extLst>
              <a:ext uri="{FF2B5EF4-FFF2-40B4-BE49-F238E27FC236}">
                <a16:creationId xmlns:a16="http://schemas.microsoft.com/office/drawing/2014/main" id="{803085E0-8D60-4984-B2B7-4419BF1B926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13916" y="217240"/>
            <a:ext cx="3255975" cy="2441982"/>
          </a:xfrm>
          <a:prstGeom prst="rect">
            <a:avLst/>
          </a:prstGeom>
          <a:effectLst>
            <a:softEdge rad="635000"/>
          </a:effectLst>
        </p:spPr>
      </p:pic>
      <p:pic>
        <p:nvPicPr>
          <p:cNvPr id="17" name="Picture 16">
            <a:extLst>
              <a:ext uri="{FF2B5EF4-FFF2-40B4-BE49-F238E27FC236}">
                <a16:creationId xmlns:a16="http://schemas.microsoft.com/office/drawing/2014/main" id="{DD403C60-C430-4E9B-94DF-2FAA2EBB4F3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883" r="7825" b="36394"/>
          <a:stretch/>
        </p:blipFill>
        <p:spPr>
          <a:xfrm>
            <a:off x="2495662" y="2389176"/>
            <a:ext cx="4179237" cy="2066486"/>
          </a:xfrm>
          <a:prstGeom prst="rect">
            <a:avLst/>
          </a:prstGeom>
          <a:effectLst>
            <a:softEdge rad="635000"/>
          </a:effectLst>
        </p:spPr>
      </p:pic>
      <p:pic>
        <p:nvPicPr>
          <p:cNvPr id="18" name="Picture 17">
            <a:extLst>
              <a:ext uri="{FF2B5EF4-FFF2-40B4-BE49-F238E27FC236}">
                <a16:creationId xmlns:a16="http://schemas.microsoft.com/office/drawing/2014/main" id="{FDBFFD40-866C-4C11-859F-9EA5CD3056E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62907" y="4148134"/>
            <a:ext cx="3505537" cy="2629152"/>
          </a:xfrm>
          <a:prstGeom prst="rect">
            <a:avLst/>
          </a:prstGeom>
          <a:effectLst>
            <a:softEdge rad="635000"/>
          </a:effectLst>
        </p:spPr>
      </p:pic>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60241736-9805-4801-859B-9FC8C1CC8619}"/>
              </a:ext>
            </a:extLst>
          </p:cNvPr>
          <p:cNvSpPr/>
          <p:nvPr userDrawn="1"/>
        </p:nvSpPr>
        <p:spPr>
          <a:xfrm>
            <a:off x="848739" y="16470"/>
            <a:ext cx="3547959" cy="400110"/>
          </a:xfrm>
          <a:prstGeom prst="rect">
            <a:avLst/>
          </a:prstGeom>
        </p:spPr>
        <p:txBody>
          <a:bodyPr wrap="none">
            <a:spAutoFit/>
          </a:bodyPr>
          <a:lstStyle/>
          <a:p>
            <a:r>
              <a:rPr lang="en-US" sz="2000" b="1" dirty="0">
                <a:solidFill>
                  <a:schemeClr val="tx1"/>
                </a:solidFill>
              </a:rPr>
              <a:t>weather.msfc.nasa.gov/tempo/</a:t>
            </a:r>
          </a:p>
        </p:txBody>
      </p:sp>
    </p:spTree>
    <p:extLst>
      <p:ext uri="{BB962C8B-B14F-4D97-AF65-F5344CB8AC3E}">
        <p14:creationId xmlns:p14="http://schemas.microsoft.com/office/powerpoint/2010/main" val="328801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0CA3EF-3952-48AF-9E9B-0FFE89DB001F}"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038929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481506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0CA3EF-3952-48AF-9E9B-0FFE89DB001F}"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655824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0CA3EF-3952-48AF-9E9B-0FFE89DB001F}" type="datetimeFigureOut">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673061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0CA3EF-3952-48AF-9E9B-0FFE89DB001F}" type="datetimeFigureOut">
              <a:rPr lang="en-US" smtClean="0"/>
              <a:t>6/17/2026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902784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0CA3EF-3952-48AF-9E9B-0FFE89DB001F}" type="datetimeFigureOut">
              <a:rPr lang="en-US" smtClean="0"/>
              <a:t>6/17/2026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542470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CA3EF-3952-48AF-9E9B-0FFE89DB001F}" type="datetimeFigureOut">
              <a:rPr lang="en-US" smtClean="0"/>
              <a:t>6/17/2026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569199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CA3EF-3952-48AF-9E9B-0FFE89DB001F}" type="datetimeFigureOut">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2698929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CA3EF-3952-48AF-9E9B-0FFE89DB001F}" type="datetimeFigureOut">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216315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09823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49978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733090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p:bg>
      <p:bgPr>
        <a:gradFill>
          <a:gsLst>
            <a:gs pos="40000">
              <a:schemeClr val="bg1">
                <a:alpha val="50000"/>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AEAEB-5E6E-4CAF-AC0F-A5894AEDE798}" type="datetime1">
              <a:rPr lang="en-US" smtClean="0"/>
              <a:t>6/17/2026</a:t>
            </a:fld>
            <a:endParaRPr lang="en-US"/>
          </a:p>
        </p:txBody>
      </p:sp>
      <p:pic>
        <p:nvPicPr>
          <p:cNvPr id="5" name="Picture 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1485" y="-20094"/>
            <a:ext cx="7589520" cy="6894576"/>
          </a:xfrm>
          <a:prstGeom prst="rect">
            <a:avLst/>
          </a:prstGeom>
        </p:spPr>
      </p:pic>
      <p:pic>
        <p:nvPicPr>
          <p:cNvPr id="8"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43" y="21167"/>
            <a:ext cx="1324558" cy="12594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userDrawn="1"/>
        </p:nvSpPr>
        <p:spPr bwMode="auto">
          <a:xfrm>
            <a:off x="7988266" y="365108"/>
            <a:ext cx="2790861"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380985" eaLnBrk="1" hangingPunct="1"/>
            <a:r>
              <a:rPr lang="en-US" sz="1833" b="1" dirty="0">
                <a:solidFill>
                  <a:srgbClr val="0070C0"/>
                </a:solidFill>
                <a:latin typeface="Calibri" panose="020F0502020204030204" pitchFamily="34" charset="0"/>
                <a:cs typeface="Calibri" panose="020F0502020204030204" pitchFamily="34" charset="0"/>
              </a:rPr>
              <a:t>Tropospheric Emissions: Monitoring of Pollution</a:t>
            </a:r>
            <a:endParaRPr lang="en-US" sz="1833" b="1" dirty="0">
              <a:solidFill>
                <a:srgbClr val="0070C0"/>
              </a:solidFill>
              <a:cs typeface="Arial" charset="0"/>
            </a:endParaRPr>
          </a:p>
        </p:txBody>
      </p:sp>
      <p:pic>
        <p:nvPicPr>
          <p:cNvPr id="10" name="Picture 2" descr="C:\Documents and Settings\mike\Local Settings\Temporary Internet Files\Content.Outlook\NGUL2M1K\new-uah-logo.jpg"/>
          <p:cNvPicPr>
            <a:picLocks noChangeAspect="1" noChangeArrowheads="1"/>
          </p:cNvPicPr>
          <p:nvPr userDrawn="1"/>
        </p:nvPicPr>
        <p:blipFill>
          <a:blip r:embed="rId4"/>
          <a:srcRect/>
          <a:stretch>
            <a:fillRect/>
          </a:stretch>
        </p:blipFill>
        <p:spPr bwMode="auto">
          <a:xfrm>
            <a:off x="10467155" y="6094112"/>
            <a:ext cx="1446698" cy="723349"/>
          </a:xfrm>
          <a:prstGeom prst="rect">
            <a:avLst/>
          </a:prstGeom>
          <a:noFill/>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554" y="6280393"/>
            <a:ext cx="1641413" cy="350786"/>
          </a:xfrm>
          <a:prstGeom prst="rect">
            <a:avLst/>
          </a:prstGeom>
        </p:spPr>
      </p:pic>
      <p:sp>
        <p:nvSpPr>
          <p:cNvPr id="20" name="Text Placeholder 19"/>
          <p:cNvSpPr>
            <a:spLocks noGrp="1"/>
          </p:cNvSpPr>
          <p:nvPr>
            <p:ph type="body" sz="quarter" idx="13" hasCustomPrompt="1"/>
          </p:nvPr>
        </p:nvSpPr>
        <p:spPr>
          <a:xfrm>
            <a:off x="7855974" y="1605268"/>
            <a:ext cx="4098282" cy="912019"/>
          </a:xfrm>
        </p:spPr>
        <p:txBody>
          <a:bodyPr anchor="ctr">
            <a:noAutofit/>
          </a:bodyPr>
          <a:lstStyle>
            <a:lvl1pPr marL="0" indent="0" algn="ctr">
              <a:buNone/>
              <a:defRPr sz="3200">
                <a:latin typeface="+mj-lt"/>
              </a:defRPr>
            </a:lvl1pPr>
          </a:lstStyle>
          <a:p>
            <a:pPr lvl="0"/>
            <a:r>
              <a:rPr lang="en-US" dirty="0"/>
              <a:t>Title</a:t>
            </a:r>
          </a:p>
        </p:txBody>
      </p:sp>
      <p:sp>
        <p:nvSpPr>
          <p:cNvPr id="22" name="Text Placeholder 21"/>
          <p:cNvSpPr>
            <a:spLocks noGrp="1"/>
          </p:cNvSpPr>
          <p:nvPr>
            <p:ph type="body" sz="quarter" idx="14" hasCustomPrompt="1"/>
          </p:nvPr>
        </p:nvSpPr>
        <p:spPr>
          <a:xfrm>
            <a:off x="8158289" y="3174563"/>
            <a:ext cx="3606292" cy="601300"/>
          </a:xfrm>
        </p:spPr>
        <p:txBody>
          <a:bodyPr anchor="ctr">
            <a:normAutofit/>
          </a:bodyPr>
          <a:lstStyle>
            <a:lvl1pPr marL="0" indent="0" algn="ctr">
              <a:buNone/>
              <a:defRPr sz="2400"/>
            </a:lvl1pPr>
          </a:lstStyle>
          <a:p>
            <a:pPr lvl="0"/>
            <a:r>
              <a:rPr lang="en-US" dirty="0"/>
              <a:t>Authors</a:t>
            </a:r>
          </a:p>
        </p:txBody>
      </p:sp>
      <p:pic>
        <p:nvPicPr>
          <p:cNvPr id="1026" name="Picture 2" descr="Symbols of NASA | NAS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519173" y="6057353"/>
            <a:ext cx="1593732" cy="79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899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94040" y="196265"/>
            <a:ext cx="692966" cy="777570"/>
          </a:xfrm>
          <a:prstGeom prst="rect">
            <a:avLst/>
          </a:prstGeom>
        </p:spPr>
      </p:pic>
      <p:pic>
        <p:nvPicPr>
          <p:cNvPr id="14"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6025" y="196265"/>
            <a:ext cx="768101" cy="730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19883" y="164800"/>
            <a:ext cx="10058400"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811310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290" y="5136384"/>
            <a:ext cx="1641413" cy="350786"/>
          </a:xfrm>
          <a:prstGeom prst="rect">
            <a:avLst/>
          </a:prstGeom>
        </p:spPr>
      </p:pic>
      <p:pic>
        <p:nvPicPr>
          <p:cNvPr id="1026" name="Picture 2" descr="Symbols of NASA | NAS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43681" y="4896125"/>
            <a:ext cx="1593732" cy="796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40AE41F-3CE7-4F9D-A021-0D24037F50A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6638"/>
          <a:stretch/>
        </p:blipFill>
        <p:spPr>
          <a:xfrm>
            <a:off x="5044542" y="-4954"/>
            <a:ext cx="7147458" cy="1775854"/>
          </a:xfrm>
          <a:prstGeom prst="rect">
            <a:avLst/>
          </a:prstGeom>
        </p:spPr>
      </p:pic>
      <p:sp>
        <p:nvSpPr>
          <p:cNvPr id="13" name="TextBox 12">
            <a:extLst>
              <a:ext uri="{FF2B5EF4-FFF2-40B4-BE49-F238E27FC236}">
                <a16:creationId xmlns:a16="http://schemas.microsoft.com/office/drawing/2014/main" id="{C11AFA65-AA87-42B9-8E4F-83710F72A389}"/>
              </a:ext>
            </a:extLst>
          </p:cNvPr>
          <p:cNvSpPr txBox="1"/>
          <p:nvPr userDrawn="1"/>
        </p:nvSpPr>
        <p:spPr>
          <a:xfrm>
            <a:off x="3283443" y="6489098"/>
            <a:ext cx="361311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U.S. Government sponsorship acknowledged.</a:t>
            </a:r>
          </a:p>
        </p:txBody>
      </p:sp>
      <p:pic>
        <p:nvPicPr>
          <p:cNvPr id="14" name="Picture 13">
            <a:extLst>
              <a:ext uri="{FF2B5EF4-FFF2-40B4-BE49-F238E27FC236}">
                <a16:creationId xmlns:a16="http://schemas.microsoft.com/office/drawing/2014/main" id="{EBEEEF21-E924-4825-BE70-1721F54D09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54" y="598614"/>
            <a:ext cx="2571365" cy="3857048"/>
          </a:xfrm>
          <a:prstGeom prst="rect">
            <a:avLst/>
          </a:prstGeom>
          <a:effectLst>
            <a:softEdge rad="635000"/>
          </a:effectLst>
        </p:spPr>
      </p:pic>
      <p:pic>
        <p:nvPicPr>
          <p:cNvPr id="15" name="Picture 14">
            <a:extLst>
              <a:ext uri="{FF2B5EF4-FFF2-40B4-BE49-F238E27FC236}">
                <a16:creationId xmlns:a16="http://schemas.microsoft.com/office/drawing/2014/main" id="{09D48DA5-08CF-4631-B824-4FC7CA0797C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677" y="4284845"/>
            <a:ext cx="3901440" cy="2590800"/>
          </a:xfrm>
          <a:prstGeom prst="rect">
            <a:avLst/>
          </a:prstGeom>
          <a:effectLst>
            <a:softEdge rad="635000"/>
          </a:effectLst>
        </p:spPr>
      </p:pic>
      <p:pic>
        <p:nvPicPr>
          <p:cNvPr id="16" name="Picture 15">
            <a:extLst>
              <a:ext uri="{FF2B5EF4-FFF2-40B4-BE49-F238E27FC236}">
                <a16:creationId xmlns:a16="http://schemas.microsoft.com/office/drawing/2014/main" id="{803085E0-8D60-4984-B2B7-4419BF1B926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13916" y="217240"/>
            <a:ext cx="3255975" cy="2441982"/>
          </a:xfrm>
          <a:prstGeom prst="rect">
            <a:avLst/>
          </a:prstGeom>
          <a:effectLst>
            <a:softEdge rad="635000"/>
          </a:effectLst>
        </p:spPr>
      </p:pic>
      <p:pic>
        <p:nvPicPr>
          <p:cNvPr id="17" name="Picture 16">
            <a:extLst>
              <a:ext uri="{FF2B5EF4-FFF2-40B4-BE49-F238E27FC236}">
                <a16:creationId xmlns:a16="http://schemas.microsoft.com/office/drawing/2014/main" id="{DD403C60-C430-4E9B-94DF-2FAA2EBB4F3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883" r="7825" b="36394"/>
          <a:stretch/>
        </p:blipFill>
        <p:spPr>
          <a:xfrm>
            <a:off x="2495662" y="2389176"/>
            <a:ext cx="4179237" cy="2066486"/>
          </a:xfrm>
          <a:prstGeom prst="rect">
            <a:avLst/>
          </a:prstGeom>
          <a:effectLst>
            <a:softEdge rad="635000"/>
          </a:effectLst>
        </p:spPr>
      </p:pic>
      <p:pic>
        <p:nvPicPr>
          <p:cNvPr id="18" name="Picture 17">
            <a:extLst>
              <a:ext uri="{FF2B5EF4-FFF2-40B4-BE49-F238E27FC236}">
                <a16:creationId xmlns:a16="http://schemas.microsoft.com/office/drawing/2014/main" id="{FDBFFD40-866C-4C11-859F-9EA5CD3056E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362907" y="4148134"/>
            <a:ext cx="3505537" cy="2629152"/>
          </a:xfrm>
          <a:prstGeom prst="rect">
            <a:avLst/>
          </a:prstGeom>
          <a:effectLst>
            <a:softEdge rad="635000"/>
          </a:effectLst>
        </p:spPr>
      </p:pic>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60241736-9805-4801-859B-9FC8C1CC8619}"/>
              </a:ext>
            </a:extLst>
          </p:cNvPr>
          <p:cNvSpPr/>
          <p:nvPr userDrawn="1"/>
        </p:nvSpPr>
        <p:spPr>
          <a:xfrm>
            <a:off x="848739" y="16470"/>
            <a:ext cx="3547959" cy="400110"/>
          </a:xfrm>
          <a:prstGeom prst="rect">
            <a:avLst/>
          </a:prstGeom>
        </p:spPr>
        <p:txBody>
          <a:bodyPr wrap="none">
            <a:spAutoFit/>
          </a:bodyPr>
          <a:lstStyle/>
          <a:p>
            <a:r>
              <a:rPr lang="en-US" sz="2000" b="1" dirty="0">
                <a:solidFill>
                  <a:schemeClr val="tx1"/>
                </a:solidFill>
              </a:rPr>
              <a:t>weather.msfc.nasa.gov/tempo/</a:t>
            </a:r>
          </a:p>
        </p:txBody>
      </p:sp>
    </p:spTree>
    <p:extLst>
      <p:ext uri="{BB962C8B-B14F-4D97-AF65-F5344CB8AC3E}">
        <p14:creationId xmlns:p14="http://schemas.microsoft.com/office/powerpoint/2010/main" val="306576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gs>
          </a:gsLst>
          <a:lin ang="162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B4EC40-2BD8-4ECA-84CB-F62ABA4FDCE9}"/>
              </a:ext>
            </a:extLst>
          </p:cNvPr>
          <p:cNvSpPr/>
          <p:nvPr userDrawn="1"/>
        </p:nvSpPr>
        <p:spPr>
          <a:xfrm>
            <a:off x="0" y="6226139"/>
            <a:ext cx="12192000" cy="631862"/>
          </a:xfrm>
          <a:prstGeom prst="rect">
            <a:avLst/>
          </a:prstGeom>
          <a:gradFill>
            <a:gsLst>
              <a:gs pos="65000">
                <a:srgbClr val="D5C5A9">
                  <a:alpha val="75000"/>
                </a:srgbClr>
              </a:gs>
              <a:gs pos="100000">
                <a:schemeClr val="bg1"/>
              </a:gs>
              <a:gs pos="100000">
                <a:schemeClr val="bg1"/>
              </a:gs>
              <a:gs pos="80000">
                <a:srgbClr val="D5C5A9">
                  <a:alpha val="6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a:xfrm>
            <a:off x="11476233" y="6365294"/>
            <a:ext cx="590225" cy="365125"/>
          </a:xfrm>
        </p:spPr>
        <p:txBody>
          <a:bodyPr/>
          <a:lstStyle/>
          <a:p>
            <a:fld id="{BBC93AA5-82BE-468E-90B3-DD1DC18545AD}" type="slidenum">
              <a:rPr lang="en-US" smtClean="0"/>
              <a:t>‹#›</a:t>
            </a:fld>
            <a:endParaRPr lang="en-US" dirty="0"/>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998" y="164800"/>
            <a:ext cx="651926" cy="731520"/>
          </a:xfrm>
          <a:prstGeom prst="rect">
            <a:avLst/>
          </a:prstGeom>
        </p:spPr>
      </p:pic>
      <p:pic>
        <p:nvPicPr>
          <p:cNvPr id="14"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13010" y="195071"/>
            <a:ext cx="769357"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73893" y="164800"/>
            <a:ext cx="9844215"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9" name="Picture 8">
            <a:extLst>
              <a:ext uri="{FF2B5EF4-FFF2-40B4-BE49-F238E27FC236}">
                <a16:creationId xmlns:a16="http://schemas.microsoft.com/office/drawing/2014/main" id="{D7B21F03-70FD-4E3C-9D74-AD74F38ACB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4607" y="6379633"/>
            <a:ext cx="1641413" cy="350786"/>
          </a:xfrm>
          <a:prstGeom prst="rect">
            <a:avLst/>
          </a:prstGeom>
        </p:spPr>
      </p:pic>
      <p:pic>
        <p:nvPicPr>
          <p:cNvPr id="10" name="Picture 2" descr="Symbols of NASA | NASA">
            <a:extLst>
              <a:ext uri="{FF2B5EF4-FFF2-40B4-BE49-F238E27FC236}">
                <a16:creationId xmlns:a16="http://schemas.microsoft.com/office/drawing/2014/main" id="{C5E4D061-8E58-4FD2-98F9-4BCEB79F384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708731" y="6206005"/>
            <a:ext cx="1303989" cy="65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411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64800"/>
            <a:ext cx="870374" cy="827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2838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7" name="Picture 6" descr="A close-up of a compass&#10;&#10;Description automatically generated with low confidence">
            <a:extLst>
              <a:ext uri="{FF2B5EF4-FFF2-40B4-BE49-F238E27FC236}">
                <a16:creationId xmlns:a16="http://schemas.microsoft.com/office/drawing/2014/main" id="{A7A8BB7B-D3D5-4138-AEA3-51FD3889F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4385" y="10255"/>
            <a:ext cx="1470969" cy="1136658"/>
          </a:xfrm>
          <a:prstGeom prst="rect">
            <a:avLst/>
          </a:prstGeom>
        </p:spPr>
      </p:pic>
    </p:spTree>
    <p:extLst>
      <p:ext uri="{BB962C8B-B14F-4D97-AF65-F5344CB8AC3E}">
        <p14:creationId xmlns:p14="http://schemas.microsoft.com/office/powerpoint/2010/main" val="3150147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D7B5C8-4AEE-48C2-9019-AD3503AF3CA8}" type="datetimeFigureOut">
              <a:rPr lang="en-US" smtClean="0"/>
              <a:t>6/17/2026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40465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D7B5C8-4AEE-48C2-9019-AD3503AF3CA8}" type="datetimeFigureOut">
              <a:rPr lang="en-US" smtClean="0"/>
              <a:t>6/17/2026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57694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D7B5C8-4AEE-48C2-9019-AD3503AF3CA8}" type="datetimeFigureOut">
              <a:rPr lang="en-US" smtClean="0"/>
              <a:t>6/17/2026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60798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D7B5C8-4AEE-48C2-9019-AD3503AF3CA8}" type="datetimeFigureOut">
              <a:rPr lang="en-US" smtClean="0"/>
              <a:t>6/17/2026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3628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198" t="4979" r="21277" b="6861"/>
          <a:stretch/>
        </p:blipFill>
        <p:spPr bwMode="auto">
          <a:xfrm>
            <a:off x="5800952" y="4671"/>
            <a:ext cx="1483877" cy="1137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466454" y="28362"/>
            <a:ext cx="4903716" cy="369332"/>
          </a:xfrm>
          <a:prstGeom prst="rect">
            <a:avLst/>
          </a:prstGeom>
          <a:noFill/>
        </p:spPr>
        <p:txBody>
          <a:bodyPr wrap="square" rtlCol="0">
            <a:spAutoFit/>
          </a:bodyPr>
          <a:lstStyle/>
          <a:p>
            <a:pPr algn="ctr"/>
            <a:r>
              <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Building the Pathway from TEMPO to </a:t>
            </a:r>
            <a:r>
              <a:rPr lang="en-US" sz="1800" b="0" i="0" u="none" dirty="0" err="1">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GeoXO</a:t>
            </a:r>
            <a:endPar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215602"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7517917" y="4135510"/>
            <a:ext cx="3606292" cy="601300"/>
          </a:xfrm>
        </p:spPr>
        <p:txBody>
          <a:bodyPr anchor="ctr">
            <a:normAutofit/>
          </a:bodyPr>
          <a:lstStyle>
            <a:lvl1pPr marL="0" indent="0" algn="ctr">
              <a:buNone/>
              <a:defRPr sz="2400"/>
            </a:lvl1pPr>
          </a:lstStyle>
          <a:p>
            <a:pPr lvl="0"/>
            <a:r>
              <a:rPr lang="en-US" dirty="0"/>
              <a:t>Authors</a:t>
            </a:r>
          </a:p>
        </p:txBody>
      </p:sp>
      <p:pic>
        <p:nvPicPr>
          <p:cNvPr id="3" name="Picture 2" descr="A picture containing text, outdoor, sky, person&#10;&#10;Description automatically generated">
            <a:extLst>
              <a:ext uri="{FF2B5EF4-FFF2-40B4-BE49-F238E27FC236}">
                <a16:creationId xmlns:a16="http://schemas.microsoft.com/office/drawing/2014/main" id="{D1784684-906E-45A1-B6F7-BDB04BBE1AC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161"/>
          <a:stretch/>
        </p:blipFill>
        <p:spPr>
          <a:xfrm>
            <a:off x="2361807" y="2613124"/>
            <a:ext cx="2087161" cy="2038278"/>
          </a:xfrm>
          <a:prstGeom prst="rect">
            <a:avLst/>
          </a:prstGeom>
          <a:effectLst>
            <a:softEdge rad="317500"/>
          </a:effectLst>
        </p:spPr>
      </p:pic>
      <p:pic>
        <p:nvPicPr>
          <p:cNvPr id="20" name="Picture 19" descr="A close-up of a compass&#10;&#10;Description automatically generated with low confidence">
            <a:extLst>
              <a:ext uri="{FF2B5EF4-FFF2-40B4-BE49-F238E27FC236}">
                <a16:creationId xmlns:a16="http://schemas.microsoft.com/office/drawing/2014/main" id="{23855AFC-A977-4A18-AB8C-54D2ECC239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9835" y="1048901"/>
            <a:ext cx="1876041" cy="1449668"/>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6524DD1E-2333-4E6E-B863-1F9A987CAFA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8692" y="1070698"/>
            <a:ext cx="1466057" cy="1398393"/>
          </a:xfrm>
          <a:prstGeom prst="rect">
            <a:avLst/>
          </a:prstGeom>
        </p:spPr>
      </p:pic>
      <p:pic>
        <p:nvPicPr>
          <p:cNvPr id="25" name="Picture 24" descr="Diagram, logo&#10;&#10;Description automatically generated">
            <a:extLst>
              <a:ext uri="{FF2B5EF4-FFF2-40B4-BE49-F238E27FC236}">
                <a16:creationId xmlns:a16="http://schemas.microsoft.com/office/drawing/2014/main" id="{89AA9A9B-2CB8-4C31-8C07-0A475AEEEC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39674" y="1216617"/>
            <a:ext cx="1100170" cy="1124948"/>
          </a:xfrm>
          <a:prstGeom prst="rect">
            <a:avLst/>
          </a:prstGeom>
        </p:spPr>
      </p:pic>
      <p:pic>
        <p:nvPicPr>
          <p:cNvPr id="27" name="Picture 26" descr="Logo, icon, company name&#10;&#10;Description automatically generated">
            <a:extLst>
              <a:ext uri="{FF2B5EF4-FFF2-40B4-BE49-F238E27FC236}">
                <a16:creationId xmlns:a16="http://schemas.microsoft.com/office/drawing/2014/main" id="{636D7EEB-AEBF-41DE-8CDF-CD2F3CF57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73723" y="85159"/>
            <a:ext cx="990633" cy="990633"/>
          </a:xfrm>
          <a:prstGeom prst="rect">
            <a:avLst/>
          </a:prstGeom>
        </p:spPr>
      </p:pic>
      <p:sp>
        <p:nvSpPr>
          <p:cNvPr id="21" name="TextBox 20">
            <a:extLst>
              <a:ext uri="{FF2B5EF4-FFF2-40B4-BE49-F238E27FC236}">
                <a16:creationId xmlns:a16="http://schemas.microsoft.com/office/drawing/2014/main" id="{528C81E5-9CAA-4D40-9AC8-3DBBC235EE76}"/>
              </a:ext>
            </a:extLst>
          </p:cNvPr>
          <p:cNvSpPr txBox="1"/>
          <p:nvPr userDrawn="1"/>
        </p:nvSpPr>
        <p:spPr>
          <a:xfrm>
            <a:off x="6929236" y="216344"/>
            <a:ext cx="4365597" cy="758797"/>
          </a:xfrm>
          <a:prstGeom prst="rect">
            <a:avLst/>
          </a:prstGeom>
          <a:noFill/>
        </p:spPr>
        <p:txBody>
          <a:bodyPr wrap="square" rtlCol="0">
            <a:spAutoFit/>
          </a:bodyPr>
          <a:lstStyle/>
          <a:p>
            <a:pPr marL="0" marR="0" algn="ctr">
              <a:lnSpc>
                <a:spcPct val="107000"/>
              </a:lnSpc>
              <a:spcBef>
                <a:spcPts val="0"/>
              </a:spcBef>
              <a:spcAft>
                <a:spcPts val="800"/>
              </a:spcAft>
            </a:pP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Joint Science Meeting for TEMPO,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GeoXO</a:t>
            </a: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ACX, &amp;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TOLNet</a:t>
            </a:r>
            <a:endPar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AE3866A4-3944-4715-998F-4D07B8AB3B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09835" y="5948756"/>
            <a:ext cx="5486415" cy="912261"/>
          </a:xfrm>
          <a:prstGeom prst="rect">
            <a:avLst/>
          </a:prstGeom>
        </p:spPr>
      </p:pic>
    </p:spTree>
    <p:extLst>
      <p:ext uri="{BB962C8B-B14F-4D97-AF65-F5344CB8AC3E}">
        <p14:creationId xmlns:p14="http://schemas.microsoft.com/office/powerpoint/2010/main" val="37117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64800"/>
            <a:ext cx="870374" cy="827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2838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7" name="Picture 6" descr="A close-up of a compass&#10;&#10;Description automatically generated with low confidence">
            <a:extLst>
              <a:ext uri="{FF2B5EF4-FFF2-40B4-BE49-F238E27FC236}">
                <a16:creationId xmlns:a16="http://schemas.microsoft.com/office/drawing/2014/main" id="{A7A8BB7B-D3D5-4138-AEA3-51FD3889F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4385" y="10255"/>
            <a:ext cx="1470969" cy="1136658"/>
          </a:xfrm>
          <a:prstGeom prst="rect">
            <a:avLst/>
          </a:prstGeom>
        </p:spPr>
      </p:pic>
    </p:spTree>
    <p:extLst>
      <p:ext uri="{BB962C8B-B14F-4D97-AF65-F5344CB8AC3E}">
        <p14:creationId xmlns:p14="http://schemas.microsoft.com/office/powerpoint/2010/main" val="174067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94040" y="196265"/>
            <a:ext cx="692966" cy="777570"/>
          </a:xfrm>
          <a:prstGeom prst="rect">
            <a:avLst/>
          </a:prstGeom>
        </p:spPr>
      </p:pic>
      <p:pic>
        <p:nvPicPr>
          <p:cNvPr id="14"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6025" y="196265"/>
            <a:ext cx="768101" cy="730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19883" y="164800"/>
            <a:ext cx="10058400"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78706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7B5C8-4AEE-48C2-9019-AD3503AF3CA8}" type="datetimeFigureOut">
              <a:rPr lang="en-US" smtClean="0"/>
              <a:t>6/17/2026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93AA5-82BE-468E-90B3-DD1DC18545AD}" type="slidenum">
              <a:rPr lang="en-US" smtClean="0"/>
              <a:t>‹#›</a:t>
            </a:fld>
            <a:endParaRPr lang="en-US"/>
          </a:p>
        </p:txBody>
      </p:sp>
    </p:spTree>
    <p:extLst>
      <p:ext uri="{BB962C8B-B14F-4D97-AF65-F5344CB8AC3E}">
        <p14:creationId xmlns:p14="http://schemas.microsoft.com/office/powerpoint/2010/main" val="239895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68" r:id="rId8"/>
    <p:sldLayoutId id="2147483688" r:id="rId9"/>
    <p:sldLayoutId id="214748373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CA3EF-3952-48AF-9E9B-0FFE89DB001F}" type="datetimeFigureOut">
              <a:rPr lang="en-US" smtClean="0"/>
              <a:t>6/17/2026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B3423-3633-47E8-84CC-D3E44E255D47}" type="slidenum">
              <a:rPr lang="en-US" smtClean="0"/>
              <a:t>‹#›</a:t>
            </a:fld>
            <a:endParaRPr lang="en-US"/>
          </a:p>
        </p:txBody>
      </p:sp>
    </p:spTree>
    <p:extLst>
      <p:ext uri="{BB962C8B-B14F-4D97-AF65-F5344CB8AC3E}">
        <p14:creationId xmlns:p14="http://schemas.microsoft.com/office/powerpoint/2010/main" val="75995104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7.xml"/><Relationship Id="rId7" Type="http://schemas.openxmlformats.org/officeDocument/2006/relationships/image" Target="../media/image39.png"/><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8.xml"/><Relationship Id="rId7" Type="http://schemas.openxmlformats.org/officeDocument/2006/relationships/image" Target="../media/image40.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38.jpeg"/><Relationship Id="rId5" Type="http://schemas.openxmlformats.org/officeDocument/2006/relationships/image" Target="../media/image36.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9.xml"/><Relationship Id="rId7" Type="http://schemas.openxmlformats.org/officeDocument/2006/relationships/image" Target="../media/image43.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38.jpe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0.xml"/><Relationship Id="rId7" Type="http://schemas.openxmlformats.org/officeDocument/2006/relationships/image" Target="../media/image47.pn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38.jpe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1.xml"/><Relationship Id="rId7" Type="http://schemas.openxmlformats.org/officeDocument/2006/relationships/image" Target="../media/image51.pn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38.jpe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2.xml"/><Relationship Id="rId7"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4.xml"/><Relationship Id="rId7" Type="http://schemas.openxmlformats.org/officeDocument/2006/relationships/image" Target="../media/image55.png"/><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image" Target="../media/image38.jpe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5.xml"/><Relationship Id="rId7" Type="http://schemas.openxmlformats.org/officeDocument/2006/relationships/image" Target="../media/image55.pn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38.jpe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60.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61.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8.xml"/><Relationship Id="rId6" Type="http://schemas.openxmlformats.org/officeDocument/2006/relationships/image" Target="../media/image64.gif"/><Relationship Id="rId5" Type="http://schemas.openxmlformats.org/officeDocument/2006/relationships/image" Target="../media/image63.gif"/><Relationship Id="rId4" Type="http://schemas.openxmlformats.org/officeDocument/2006/relationships/image" Target="../media/image62.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image" Target="../media/image66.gif"/><Relationship Id="rId5" Type="http://schemas.openxmlformats.org/officeDocument/2006/relationships/image" Target="../media/image64.gif"/><Relationship Id="rId4" Type="http://schemas.openxmlformats.org/officeDocument/2006/relationships/image" Target="../media/image6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0.png"/><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D2ABC73F-4376-41E6-9E51-D4BB19FA75BE}"/>
              </a:ext>
            </a:extLst>
          </p:cNvPr>
          <p:cNvSpPr txBox="1">
            <a:spLocks/>
          </p:cNvSpPr>
          <p:nvPr/>
        </p:nvSpPr>
        <p:spPr>
          <a:xfrm>
            <a:off x="7518369" y="4944534"/>
            <a:ext cx="4082026" cy="11039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endParaRPr lang="en-US" sz="20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6CF3CC0-AF19-4731-940B-9EB10C5FD906}"/>
              </a:ext>
            </a:extLst>
          </p:cNvPr>
          <p:cNvSpPr/>
          <p:nvPr/>
        </p:nvSpPr>
        <p:spPr>
          <a:xfrm>
            <a:off x="9812780" y="1428750"/>
            <a:ext cx="2331595" cy="338554"/>
          </a:xfrm>
          <a:prstGeom prst="rect">
            <a:avLst/>
          </a:prstGeom>
        </p:spPr>
        <p:txBody>
          <a:bodyPr wrap="square">
            <a:spAutoFit/>
          </a:bodyPr>
          <a:lstStyle/>
          <a:p>
            <a:r>
              <a:rPr lang="en-US" sz="1600" b="1" i="1" dirty="0">
                <a:solidFill>
                  <a:srgbClr val="FF0000"/>
                </a:solidFill>
                <a:latin typeface="Arial" panose="020B0604020202020204" pitchFamily="34" charset="0"/>
                <a:cs typeface="Arial" panose="020B0604020202020204" pitchFamily="34" charset="0"/>
              </a:rPr>
              <a:t>http://</a:t>
            </a:r>
            <a:r>
              <a:rPr lang="en-US" sz="1600" b="1" i="1" dirty="0" err="1">
                <a:solidFill>
                  <a:srgbClr val="FF0000"/>
                </a:solidFill>
                <a:latin typeface="Arial" panose="020B0604020202020204" pitchFamily="34" charset="0"/>
                <a:cs typeface="Arial" panose="020B0604020202020204" pitchFamily="34" charset="0"/>
              </a:rPr>
              <a:t>tempo.si.edu</a:t>
            </a:r>
            <a:r>
              <a:rPr lang="en-US" sz="1600" b="1" i="1" dirty="0">
                <a:solidFill>
                  <a:srgbClr val="FF0000"/>
                </a:solidFill>
                <a:latin typeface="Arial" panose="020B0604020202020204" pitchFamily="34" charset="0"/>
                <a:cs typeface="Arial" panose="020B0604020202020204" pitchFamily="34" charset="0"/>
              </a:rPr>
              <a:t>/</a:t>
            </a:r>
          </a:p>
        </p:txBody>
      </p:sp>
      <p:sp>
        <p:nvSpPr>
          <p:cNvPr id="11" name="Text Placeholder 1">
            <a:extLst>
              <a:ext uri="{FF2B5EF4-FFF2-40B4-BE49-F238E27FC236}">
                <a16:creationId xmlns:a16="http://schemas.microsoft.com/office/drawing/2014/main" id="{A834A98A-D052-47E9-82B0-0E6A5416948D}"/>
              </a:ext>
            </a:extLst>
          </p:cNvPr>
          <p:cNvSpPr txBox="1">
            <a:spLocks/>
          </p:cNvSpPr>
          <p:nvPr/>
        </p:nvSpPr>
        <p:spPr>
          <a:xfrm>
            <a:off x="6096001" y="2088833"/>
            <a:ext cx="6048374" cy="20450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latin typeface="Century Gothic" panose="020B0502020202020204" pitchFamily="34" charset="0"/>
                <a:ea typeface="Calibri" panose="020F0502020204030204" pitchFamily="34" charset="0"/>
              </a:rPr>
              <a:t>Data Product Overview &amp; Use Case Demonstration</a:t>
            </a:r>
            <a:endParaRPr lang="en-US" sz="4400" b="1" dirty="0">
              <a:effectLst>
                <a:outerShdw blurRad="38100" dist="38100" dir="2700000" algn="tl">
                  <a:srgbClr val="000000">
                    <a:alpha val="43137"/>
                  </a:srgbClr>
                </a:outerShdw>
              </a:effectLst>
              <a:latin typeface="Century Gothic" panose="020B0502020202020204" pitchFamily="34" charset="0"/>
            </a:endParaRPr>
          </a:p>
        </p:txBody>
      </p:sp>
      <p:sp>
        <p:nvSpPr>
          <p:cNvPr id="8" name="Text Placeholder 1">
            <a:extLst>
              <a:ext uri="{FF2B5EF4-FFF2-40B4-BE49-F238E27FC236}">
                <a16:creationId xmlns:a16="http://schemas.microsoft.com/office/drawing/2014/main" id="{0B1EFAFB-12B8-4180-92B7-864A5DDCAFED}"/>
              </a:ext>
            </a:extLst>
          </p:cNvPr>
          <p:cNvSpPr txBox="1">
            <a:spLocks/>
          </p:cNvSpPr>
          <p:nvPr/>
        </p:nvSpPr>
        <p:spPr>
          <a:xfrm>
            <a:off x="5935317" y="4477750"/>
            <a:ext cx="6256683" cy="1570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None/>
            </a:pPr>
            <a:r>
              <a:rPr lang="en-US" dirty="0">
                <a:effectLst>
                  <a:outerShdw blurRad="38100" dist="38100" dir="2700000" algn="tl">
                    <a:srgbClr val="000000">
                      <a:alpha val="43137"/>
                    </a:srgbClr>
                  </a:outerShdw>
                </a:effectLst>
                <a:latin typeface="Century Gothic" panose="020B0502020202020204" pitchFamily="34" charset="0"/>
              </a:rPr>
              <a:t>Aaron Naeger </a:t>
            </a:r>
          </a:p>
          <a:p>
            <a:pPr marL="0" indent="0" algn="ctr">
              <a:spcBef>
                <a:spcPts val="600"/>
              </a:spcBef>
              <a:buNone/>
            </a:pPr>
            <a:r>
              <a:rPr lang="en-US" b="1" dirty="0">
                <a:solidFill>
                  <a:srgbClr val="00B050"/>
                </a:solidFill>
                <a:effectLst>
                  <a:outerShdw blurRad="38100" dist="38100" dir="2700000" algn="tl">
                    <a:srgbClr val="000000">
                      <a:alpha val="43137"/>
                    </a:srgbClr>
                  </a:outerShdw>
                </a:effectLst>
                <a:latin typeface="Century Gothic" panose="020B0502020202020204" pitchFamily="34" charset="0"/>
              </a:rPr>
              <a:t>&amp; TEMPO Team</a:t>
            </a:r>
          </a:p>
          <a:p>
            <a:pPr marL="0" indent="0" algn="ctr">
              <a:spcBef>
                <a:spcPts val="600"/>
              </a:spcBef>
              <a:buNone/>
            </a:pPr>
            <a:r>
              <a:rPr lang="en-US" sz="2000" dirty="0">
                <a:effectLst>
                  <a:outerShdw blurRad="38100" dist="38100" dir="2700000" algn="tl">
                    <a:srgbClr val="000000">
                      <a:alpha val="43137"/>
                    </a:srgbClr>
                  </a:outerShdw>
                </a:effectLst>
                <a:latin typeface="Century Gothic" panose="020B0502020202020204" pitchFamily="34" charset="0"/>
              </a:rPr>
              <a:t>NASA Marshall Space Flight Center, Huntsville, AL</a:t>
            </a:r>
          </a:p>
        </p:txBody>
      </p:sp>
      <p:pic>
        <p:nvPicPr>
          <p:cNvPr id="3" name="Picture 2">
            <a:extLst>
              <a:ext uri="{FF2B5EF4-FFF2-40B4-BE49-F238E27FC236}">
                <a16:creationId xmlns:a16="http://schemas.microsoft.com/office/drawing/2014/main" id="{36259E17-3624-64A8-D507-0E33FD3CE9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026742"/>
            <a:ext cx="5343524" cy="123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223034"/>
      </p:ext>
    </p:extLst>
  </p:cSld>
  <p:clrMapOvr>
    <a:masterClrMapping/>
  </p:clrMapOvr>
  <mc:AlternateContent xmlns:mc="http://schemas.openxmlformats.org/markup-compatibility/2006" xmlns:p14="http://schemas.microsoft.com/office/powerpoint/2010/main">
    <mc:Choice Requires="p14">
      <p:transition spd="slow" p14:dur="2000" advTm="28968"/>
    </mc:Choice>
    <mc:Fallback xmlns="">
      <p:transition spd="slow" advTm="2896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DF1A-F002-B61B-2383-CB99D6C20C2A}"/>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C8F1A1D9-A9D3-E7C9-BB3B-B312A1104554}"/>
              </a:ext>
            </a:extLst>
          </p:cNvPr>
          <p:cNvSpPr>
            <a:spLocks noGrp="1"/>
          </p:cNvSpPr>
          <p:nvPr>
            <p:ph type="sldNum" sz="quarter" idx="12"/>
          </p:nvPr>
        </p:nvSpPr>
        <p:spPr/>
        <p:txBody>
          <a:bodyPr/>
          <a:lstStyle/>
          <a:p>
            <a:fld id="{BBC93AA5-82BE-468E-90B3-DD1DC18545AD}" type="slidenum">
              <a:rPr lang="en-US" smtClean="0"/>
              <a:t>10</a:t>
            </a:fld>
            <a:endParaRPr lang="en-US" dirty="0"/>
          </a:p>
        </p:txBody>
      </p:sp>
      <p:sp>
        <p:nvSpPr>
          <p:cNvPr id="2" name="Text Placeholder 1">
            <a:extLst>
              <a:ext uri="{FF2B5EF4-FFF2-40B4-BE49-F238E27FC236}">
                <a16:creationId xmlns:a16="http://schemas.microsoft.com/office/drawing/2014/main" id="{5052E763-DEA3-C1EB-228D-F0089A76FB8B}"/>
              </a:ext>
            </a:extLst>
          </p:cNvPr>
          <p:cNvSpPr>
            <a:spLocks noGrp="1"/>
          </p:cNvSpPr>
          <p:nvPr>
            <p:ph type="body" sz="quarter" idx="13"/>
          </p:nvPr>
        </p:nvSpPr>
        <p:spPr>
          <a:xfrm>
            <a:off x="825441" y="80574"/>
            <a:ext cx="3181075" cy="2434584"/>
          </a:xfrm>
        </p:spPr>
        <p:txBody>
          <a:bodyPr>
            <a:normAutofit/>
          </a:bodyPr>
          <a:lstStyle/>
          <a:p>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May 4, 2026 NO</a:t>
            </a:r>
            <a:r>
              <a:rPr lang="en-US" sz="4000"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2</a:t>
            </a:r>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Example</a:t>
            </a:r>
          </a:p>
        </p:txBody>
      </p:sp>
      <p:sp>
        <p:nvSpPr>
          <p:cNvPr id="35" name="Slide Number Placeholder 1">
            <a:extLst>
              <a:ext uri="{FF2B5EF4-FFF2-40B4-BE49-F238E27FC236}">
                <a16:creationId xmlns:a16="http://schemas.microsoft.com/office/drawing/2014/main" id="{1F7C4E3B-6484-8FE8-795F-9A281313934D}"/>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10</a:t>
            </a:fld>
            <a:endParaRPr lang="en-US" dirty="0"/>
          </a:p>
        </p:txBody>
      </p:sp>
      <p:sp>
        <p:nvSpPr>
          <p:cNvPr id="12" name="Slide Number Placeholder 1">
            <a:extLst>
              <a:ext uri="{FF2B5EF4-FFF2-40B4-BE49-F238E27FC236}">
                <a16:creationId xmlns:a16="http://schemas.microsoft.com/office/drawing/2014/main" id="{FEB68B61-6421-5682-AF32-B27488727EF0}"/>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10</a:t>
            </a:fld>
            <a:endParaRPr lang="en-US" dirty="0"/>
          </a:p>
        </p:txBody>
      </p:sp>
      <p:pic>
        <p:nvPicPr>
          <p:cNvPr id="5" name="Picture 4" descr="Map&#10;&#10;AI-generated content may be incorrect.">
            <a:extLst>
              <a:ext uri="{FF2B5EF4-FFF2-40B4-BE49-F238E27FC236}">
                <a16:creationId xmlns:a16="http://schemas.microsoft.com/office/drawing/2014/main" id="{2321DB44-C170-BCA5-E530-3D25B02AA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181" y="3132979"/>
            <a:ext cx="5582652" cy="3657600"/>
          </a:xfrm>
          <a:prstGeom prst="rect">
            <a:avLst/>
          </a:prstGeom>
        </p:spPr>
      </p:pic>
      <p:pic>
        <p:nvPicPr>
          <p:cNvPr id="7" name="Picture 6" descr="Map&#10;&#10;AI-generated content may be incorrect.">
            <a:extLst>
              <a:ext uri="{FF2B5EF4-FFF2-40B4-BE49-F238E27FC236}">
                <a16:creationId xmlns:a16="http://schemas.microsoft.com/office/drawing/2014/main" id="{17DFD215-34BC-87D4-4BC5-675D60F7B3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599" y="3132979"/>
            <a:ext cx="5582652" cy="3657600"/>
          </a:xfrm>
          <a:prstGeom prst="rect">
            <a:avLst/>
          </a:prstGeom>
        </p:spPr>
      </p:pic>
      <p:sp>
        <p:nvSpPr>
          <p:cNvPr id="8" name="TextBox 7">
            <a:extLst>
              <a:ext uri="{FF2B5EF4-FFF2-40B4-BE49-F238E27FC236}">
                <a16:creationId xmlns:a16="http://schemas.microsoft.com/office/drawing/2014/main" id="{EC886D9A-347D-9EA2-1B27-1221FD006DCF}"/>
              </a:ext>
            </a:extLst>
          </p:cNvPr>
          <p:cNvSpPr txBox="1"/>
          <p:nvPr/>
        </p:nvSpPr>
        <p:spPr>
          <a:xfrm>
            <a:off x="10387943" y="2283777"/>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0.1</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70°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&gt; 0</a:t>
            </a:r>
          </a:p>
        </p:txBody>
      </p:sp>
      <p:sp>
        <p:nvSpPr>
          <p:cNvPr id="9" name="TextBox 8">
            <a:extLst>
              <a:ext uri="{FF2B5EF4-FFF2-40B4-BE49-F238E27FC236}">
                <a16:creationId xmlns:a16="http://schemas.microsoft.com/office/drawing/2014/main" id="{15CF363C-7ED9-EF94-571F-C230DA53DAB3}"/>
              </a:ext>
            </a:extLst>
          </p:cNvPr>
          <p:cNvSpPr txBox="1"/>
          <p:nvPr/>
        </p:nvSpPr>
        <p:spPr>
          <a:xfrm>
            <a:off x="431957" y="2283372"/>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0.5</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 2</a:t>
            </a:r>
          </a:p>
        </p:txBody>
      </p:sp>
      <p:pic>
        <p:nvPicPr>
          <p:cNvPr id="1026" name="Picture 2">
            <a:extLst>
              <a:ext uri="{FF2B5EF4-FFF2-40B4-BE49-F238E27FC236}">
                <a16:creationId xmlns:a16="http://schemas.microsoft.com/office/drawing/2014/main" id="{C9E7D47C-918B-7369-E990-AF4C8CB557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1086" y="92606"/>
            <a:ext cx="4261009" cy="3041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1D77E7A-BD71-2D69-B522-19D0D46DB7AA}"/>
              </a:ext>
            </a:extLst>
          </p:cNvPr>
          <p:cNvSpPr txBox="1"/>
          <p:nvPr/>
        </p:nvSpPr>
        <p:spPr>
          <a:xfrm>
            <a:off x="8360861" y="187741"/>
            <a:ext cx="2480020" cy="646331"/>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Century Gothic" panose="020B0502020202020204" pitchFamily="34" charset="0"/>
                <a:sym typeface="Arial"/>
              </a:rPr>
              <a:t>GOES ABI True Color</a:t>
            </a: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~1250 UTC</a:t>
            </a:r>
          </a:p>
        </p:txBody>
      </p:sp>
      <p:sp>
        <p:nvSpPr>
          <p:cNvPr id="13" name="Oval 12">
            <a:extLst>
              <a:ext uri="{FF2B5EF4-FFF2-40B4-BE49-F238E27FC236}">
                <a16:creationId xmlns:a16="http://schemas.microsoft.com/office/drawing/2014/main" id="{1314EB70-270F-6DF4-CCF8-FC8B806900CD}"/>
              </a:ext>
            </a:extLst>
          </p:cNvPr>
          <p:cNvSpPr/>
          <p:nvPr/>
        </p:nvSpPr>
        <p:spPr>
          <a:xfrm>
            <a:off x="2755232" y="4884821"/>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E7499A9-59CC-2C7A-1C9C-2BD341F858A8}"/>
              </a:ext>
            </a:extLst>
          </p:cNvPr>
          <p:cNvSpPr/>
          <p:nvPr/>
        </p:nvSpPr>
        <p:spPr>
          <a:xfrm>
            <a:off x="8554458" y="4896163"/>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634688-8C43-90A5-7AD8-D0EBC1231020}"/>
              </a:ext>
            </a:extLst>
          </p:cNvPr>
          <p:cNvSpPr/>
          <p:nvPr/>
        </p:nvSpPr>
        <p:spPr>
          <a:xfrm>
            <a:off x="1876931" y="3352733"/>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6B6853-7E88-C6CA-0A94-FE02C1716242}"/>
              </a:ext>
            </a:extLst>
          </p:cNvPr>
          <p:cNvSpPr/>
          <p:nvPr/>
        </p:nvSpPr>
        <p:spPr>
          <a:xfrm>
            <a:off x="5735057" y="1593282"/>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D0C54A9-CB19-ECCB-F3FC-D231A021602B}"/>
              </a:ext>
            </a:extLst>
          </p:cNvPr>
          <p:cNvSpPr/>
          <p:nvPr/>
        </p:nvSpPr>
        <p:spPr>
          <a:xfrm>
            <a:off x="7700214" y="3363999"/>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ADBC799-8849-C8B5-B2C0-F2C1B735E7DC}"/>
              </a:ext>
            </a:extLst>
          </p:cNvPr>
          <p:cNvSpPr/>
          <p:nvPr/>
        </p:nvSpPr>
        <p:spPr>
          <a:xfrm>
            <a:off x="5045881" y="187741"/>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FA6C19-5B14-C491-7CB3-1CD1EEEF254F}"/>
              </a:ext>
            </a:extLst>
          </p:cNvPr>
          <p:cNvSpPr txBox="1"/>
          <p:nvPr/>
        </p:nvSpPr>
        <p:spPr>
          <a:xfrm>
            <a:off x="6616185" y="4250371"/>
            <a:ext cx="1311996" cy="877163"/>
          </a:xfrm>
          <a:prstGeom prst="rect">
            <a:avLst/>
          </a:prstGeom>
          <a:noFill/>
        </p:spPr>
        <p:txBody>
          <a:bodyPr wrap="square" rtlCol="0">
            <a:spAutoFit/>
          </a:bodyPr>
          <a:lstStyle/>
          <a:p>
            <a:pPr defTabSz="1219170">
              <a:spcAft>
                <a:spcPts val="600"/>
              </a:spcAft>
              <a:defRPr/>
            </a:pPr>
            <a:r>
              <a:rPr lang="en-US" sz="1700" b="1" i="1" dirty="0">
                <a:solidFill>
                  <a:srgbClr val="FF0000"/>
                </a:solidFill>
                <a:latin typeface="Century Gothic" panose="020B0502020202020204" pitchFamily="34" charset="0"/>
                <a:cs typeface="Arial" panose="020B0604020202020204" pitchFamily="34" charset="0"/>
              </a:rPr>
              <a:t>No data due to SZA &gt; 70°</a:t>
            </a:r>
          </a:p>
        </p:txBody>
      </p:sp>
      <p:cxnSp>
        <p:nvCxnSpPr>
          <p:cNvPr id="21" name="Straight Connector 20">
            <a:extLst>
              <a:ext uri="{FF2B5EF4-FFF2-40B4-BE49-F238E27FC236}">
                <a16:creationId xmlns:a16="http://schemas.microsoft.com/office/drawing/2014/main" id="{FFD7E313-8054-643C-6EF2-50BAD595B925}"/>
              </a:ext>
            </a:extLst>
          </p:cNvPr>
          <p:cNvCxnSpPr/>
          <p:nvPr/>
        </p:nvCxnSpPr>
        <p:spPr>
          <a:xfrm>
            <a:off x="7700214" y="3352733"/>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895FCF-3345-C17D-C7B0-CF154ABF2298}"/>
              </a:ext>
            </a:extLst>
          </p:cNvPr>
          <p:cNvCxnSpPr/>
          <p:nvPr/>
        </p:nvCxnSpPr>
        <p:spPr>
          <a:xfrm>
            <a:off x="1900988" y="3352487"/>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19E7E58-7E3A-4CE7-3980-A511A65AD4BE}"/>
                  </a:ext>
                </a:extLst>
              </p:cNvPr>
              <p:cNvSpPr txBox="1"/>
              <p:nvPr/>
            </p:nvSpPr>
            <p:spPr>
              <a:xfrm>
                <a:off x="2141382" y="2588472"/>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2.116</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4" name="TextBox 23">
                <a:extLst>
                  <a:ext uri="{FF2B5EF4-FFF2-40B4-BE49-F238E27FC236}">
                    <a16:creationId xmlns:a16="http://schemas.microsoft.com/office/drawing/2014/main" id="{A19E7E58-7E3A-4CE7-3980-A511A65AD4BE}"/>
                  </a:ext>
                </a:extLst>
              </p:cNvPr>
              <p:cNvSpPr txBox="1">
                <a:spLocks noRot="1" noChangeAspect="1" noMove="1" noResize="1" noEditPoints="1" noAdjustHandles="1" noChangeArrowheads="1" noChangeShapeType="1" noTextEdit="1"/>
              </p:cNvSpPr>
              <p:nvPr/>
            </p:nvSpPr>
            <p:spPr>
              <a:xfrm>
                <a:off x="2141382" y="2588472"/>
                <a:ext cx="1550634" cy="461665"/>
              </a:xfrm>
              <a:prstGeom prst="rect">
                <a:avLst/>
              </a:prstGeom>
              <a:blipFill>
                <a:blip r:embed="rId7"/>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8446B1B-6393-9189-1E8B-B6B9AE457427}"/>
                  </a:ext>
                </a:extLst>
              </p:cNvPr>
              <p:cNvSpPr txBox="1"/>
              <p:nvPr/>
            </p:nvSpPr>
            <p:spPr>
              <a:xfrm>
                <a:off x="8597284" y="2615966"/>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2.086</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5" name="TextBox 24">
                <a:extLst>
                  <a:ext uri="{FF2B5EF4-FFF2-40B4-BE49-F238E27FC236}">
                    <a16:creationId xmlns:a16="http://schemas.microsoft.com/office/drawing/2014/main" id="{58446B1B-6393-9189-1E8B-B6B9AE457427}"/>
                  </a:ext>
                </a:extLst>
              </p:cNvPr>
              <p:cNvSpPr txBox="1">
                <a:spLocks noRot="1" noChangeAspect="1" noMove="1" noResize="1" noEditPoints="1" noAdjustHandles="1" noChangeArrowheads="1" noChangeShapeType="1" noTextEdit="1"/>
              </p:cNvSpPr>
              <p:nvPr/>
            </p:nvSpPr>
            <p:spPr>
              <a:xfrm>
                <a:off x="8597284" y="2615966"/>
                <a:ext cx="1550634" cy="461665"/>
              </a:xfrm>
              <a:prstGeom prst="rect">
                <a:avLst/>
              </a:prstGeom>
              <a:blipFill>
                <a:blip r:embed="rId8"/>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26" name="Google Shape;361;p51">
            <a:extLst>
              <a:ext uri="{FF2B5EF4-FFF2-40B4-BE49-F238E27FC236}">
                <a16:creationId xmlns:a16="http://schemas.microsoft.com/office/drawing/2014/main" id="{0E1890A2-3AF7-F6CA-9B7A-CA129E0C231F}"/>
              </a:ext>
            </a:extLst>
          </p:cNvPr>
          <p:cNvSpPr txBox="1">
            <a:spLocks/>
          </p:cNvSpPr>
          <p:nvPr/>
        </p:nvSpPr>
        <p:spPr>
          <a:xfrm>
            <a:off x="8935925" y="1330300"/>
            <a:ext cx="2395256" cy="684773"/>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SZA &gt; 80°</a:t>
            </a:r>
          </a:p>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QF ≠ 2</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677A4FD8-024F-864F-7787-B7775C7E0F27}"/>
              </a:ext>
            </a:extLst>
          </p:cNvPr>
          <p:cNvCxnSpPr>
            <a:cxnSpLocks/>
          </p:cNvCxnSpPr>
          <p:nvPr/>
        </p:nvCxnSpPr>
        <p:spPr>
          <a:xfrm flipH="1">
            <a:off x="9300411" y="1982310"/>
            <a:ext cx="132350" cy="5448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56664815"/>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D78F4-32CC-723A-E894-8928D739EC30}"/>
            </a:ext>
          </a:extLst>
        </p:cNvPr>
        <p:cNvGrpSpPr/>
        <p:nvPr/>
      </p:nvGrpSpPr>
      <p:grpSpPr>
        <a:xfrm>
          <a:off x="0" y="0"/>
          <a:ext cx="0" cy="0"/>
          <a:chOff x="0" y="0"/>
          <a:chExt cx="0" cy="0"/>
        </a:xfrm>
      </p:grpSpPr>
      <p:pic>
        <p:nvPicPr>
          <p:cNvPr id="6" name="Picture 5" descr="Map&#10;&#10;AI-generated content may be incorrect.">
            <a:extLst>
              <a:ext uri="{FF2B5EF4-FFF2-40B4-BE49-F238E27FC236}">
                <a16:creationId xmlns:a16="http://schemas.microsoft.com/office/drawing/2014/main" id="{B4C158B8-1CA3-A663-C5A1-EC61B689C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599" y="3132979"/>
            <a:ext cx="5582652" cy="3657600"/>
          </a:xfrm>
          <a:prstGeom prst="rect">
            <a:avLst/>
          </a:prstGeom>
        </p:spPr>
      </p:pic>
      <p:sp>
        <p:nvSpPr>
          <p:cNvPr id="19" name="TextBox 18">
            <a:extLst>
              <a:ext uri="{FF2B5EF4-FFF2-40B4-BE49-F238E27FC236}">
                <a16:creationId xmlns:a16="http://schemas.microsoft.com/office/drawing/2014/main" id="{6B178C2E-6B83-0247-3F35-404E286AA40F}"/>
              </a:ext>
            </a:extLst>
          </p:cNvPr>
          <p:cNvSpPr txBox="1"/>
          <p:nvPr/>
        </p:nvSpPr>
        <p:spPr>
          <a:xfrm>
            <a:off x="6616185" y="4250371"/>
            <a:ext cx="1311996" cy="877163"/>
          </a:xfrm>
          <a:prstGeom prst="rect">
            <a:avLst/>
          </a:prstGeom>
          <a:noFill/>
        </p:spPr>
        <p:txBody>
          <a:bodyPr wrap="square" rtlCol="0">
            <a:spAutoFit/>
          </a:bodyPr>
          <a:lstStyle/>
          <a:p>
            <a:pPr defTabSz="1219170">
              <a:spcAft>
                <a:spcPts val="600"/>
              </a:spcAft>
              <a:defRPr/>
            </a:pPr>
            <a:r>
              <a:rPr lang="en-US" sz="1700" b="1" i="1" dirty="0">
                <a:solidFill>
                  <a:srgbClr val="FF0000"/>
                </a:solidFill>
                <a:latin typeface="Century Gothic" panose="020B0502020202020204" pitchFamily="34" charset="0"/>
                <a:cs typeface="Arial" panose="020B0604020202020204" pitchFamily="34" charset="0"/>
              </a:rPr>
              <a:t>No data due to SZA &gt; 70°</a:t>
            </a:r>
          </a:p>
        </p:txBody>
      </p:sp>
      <p:pic>
        <p:nvPicPr>
          <p:cNvPr id="4" name="Picture 3" descr="Map&#10;&#10;AI-generated content may be incorrect.">
            <a:extLst>
              <a:ext uri="{FF2B5EF4-FFF2-40B4-BE49-F238E27FC236}">
                <a16:creationId xmlns:a16="http://schemas.microsoft.com/office/drawing/2014/main" id="{D33557E0-0C60-F8E3-4305-5533C25EB6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 y="3136392"/>
            <a:ext cx="5582652" cy="3657600"/>
          </a:xfrm>
          <a:prstGeom prst="rect">
            <a:avLst/>
          </a:prstGeom>
        </p:spPr>
      </p:pic>
      <p:sp>
        <p:nvSpPr>
          <p:cNvPr id="11" name="Slide Number Placeholder 1">
            <a:extLst>
              <a:ext uri="{FF2B5EF4-FFF2-40B4-BE49-F238E27FC236}">
                <a16:creationId xmlns:a16="http://schemas.microsoft.com/office/drawing/2014/main" id="{4B9B6603-5F03-74E0-F89B-222919A10911}"/>
              </a:ext>
            </a:extLst>
          </p:cNvPr>
          <p:cNvSpPr>
            <a:spLocks noGrp="1"/>
          </p:cNvSpPr>
          <p:nvPr>
            <p:ph type="sldNum" sz="quarter" idx="12"/>
          </p:nvPr>
        </p:nvSpPr>
        <p:spPr/>
        <p:txBody>
          <a:bodyPr/>
          <a:lstStyle/>
          <a:p>
            <a:fld id="{BBC93AA5-82BE-468E-90B3-DD1DC18545AD}" type="slidenum">
              <a:rPr lang="en-US" smtClean="0"/>
              <a:t>11</a:t>
            </a:fld>
            <a:endParaRPr lang="en-US" dirty="0"/>
          </a:p>
        </p:txBody>
      </p:sp>
      <p:sp>
        <p:nvSpPr>
          <p:cNvPr id="35" name="Slide Number Placeholder 1">
            <a:extLst>
              <a:ext uri="{FF2B5EF4-FFF2-40B4-BE49-F238E27FC236}">
                <a16:creationId xmlns:a16="http://schemas.microsoft.com/office/drawing/2014/main" id="{DE77EA22-B1B8-4CF0-BC66-2771C37E68FA}"/>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11</a:t>
            </a:fld>
            <a:endParaRPr lang="en-US" dirty="0"/>
          </a:p>
        </p:txBody>
      </p:sp>
      <p:sp>
        <p:nvSpPr>
          <p:cNvPr id="12" name="Slide Number Placeholder 1">
            <a:extLst>
              <a:ext uri="{FF2B5EF4-FFF2-40B4-BE49-F238E27FC236}">
                <a16:creationId xmlns:a16="http://schemas.microsoft.com/office/drawing/2014/main" id="{DA3ACAA4-384A-4871-7765-5EF3A9723DF3}"/>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11</a:t>
            </a:fld>
            <a:endParaRPr lang="en-US" dirty="0"/>
          </a:p>
        </p:txBody>
      </p:sp>
      <p:sp>
        <p:nvSpPr>
          <p:cNvPr id="8" name="TextBox 7">
            <a:extLst>
              <a:ext uri="{FF2B5EF4-FFF2-40B4-BE49-F238E27FC236}">
                <a16:creationId xmlns:a16="http://schemas.microsoft.com/office/drawing/2014/main" id="{3EA8A352-6B69-8D0E-6144-6664D4CBFF87}"/>
              </a:ext>
            </a:extLst>
          </p:cNvPr>
          <p:cNvSpPr txBox="1"/>
          <p:nvPr/>
        </p:nvSpPr>
        <p:spPr>
          <a:xfrm>
            <a:off x="10387943" y="2283777"/>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0.1</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70°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&gt; 0</a:t>
            </a:r>
          </a:p>
        </p:txBody>
      </p:sp>
      <p:sp>
        <p:nvSpPr>
          <p:cNvPr id="9" name="TextBox 8">
            <a:extLst>
              <a:ext uri="{FF2B5EF4-FFF2-40B4-BE49-F238E27FC236}">
                <a16:creationId xmlns:a16="http://schemas.microsoft.com/office/drawing/2014/main" id="{A3156371-2A95-9F4A-9AD8-E1A0C127E155}"/>
              </a:ext>
            </a:extLst>
          </p:cNvPr>
          <p:cNvSpPr txBox="1"/>
          <p:nvPr/>
        </p:nvSpPr>
        <p:spPr>
          <a:xfrm>
            <a:off x="431957" y="2283372"/>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0.5</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US" sz="20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sym typeface="Arial"/>
              </a:rPr>
              <a:t>QF </a:t>
            </a:r>
            <a:r>
              <a:rPr lang="en-US" sz="2000" b="1" kern="0" dirty="0">
                <a:solidFill>
                  <a:srgbClr val="FF0000"/>
                </a:solidFill>
                <a:latin typeface="Century Gothic" panose="020B0502020202020204" pitchFamily="34" charset="0"/>
                <a:sym typeface="Arial"/>
              </a:rPr>
              <a:t>&gt;</a:t>
            </a:r>
            <a:r>
              <a:rPr kumimoji="0" lang="en-US" sz="20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sym typeface="Arial"/>
              </a:rPr>
              <a:t> </a:t>
            </a:r>
            <a:r>
              <a:rPr lang="en-US" sz="2000" b="1" kern="0" dirty="0">
                <a:solidFill>
                  <a:srgbClr val="FF0000"/>
                </a:solidFill>
                <a:latin typeface="Century Gothic" panose="020B0502020202020204" pitchFamily="34" charset="0"/>
                <a:sym typeface="Arial"/>
              </a:rPr>
              <a:t>0</a:t>
            </a:r>
            <a:endParaRPr kumimoji="0" lang="en-US" sz="20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sym typeface="Arial"/>
            </a:endParaRPr>
          </a:p>
        </p:txBody>
      </p:sp>
      <p:pic>
        <p:nvPicPr>
          <p:cNvPr id="1026" name="Picture 2">
            <a:extLst>
              <a:ext uri="{FF2B5EF4-FFF2-40B4-BE49-F238E27FC236}">
                <a16:creationId xmlns:a16="http://schemas.microsoft.com/office/drawing/2014/main" id="{3B62DFD2-4524-C565-0406-F9077E1794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1086" y="92606"/>
            <a:ext cx="4261009" cy="3041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89B3D1-F822-D7AF-1EAC-8D1943D391CC}"/>
              </a:ext>
            </a:extLst>
          </p:cNvPr>
          <p:cNvSpPr txBox="1"/>
          <p:nvPr/>
        </p:nvSpPr>
        <p:spPr>
          <a:xfrm>
            <a:off x="8360861" y="187741"/>
            <a:ext cx="2480020" cy="646331"/>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Century Gothic" panose="020B0502020202020204" pitchFamily="34" charset="0"/>
                <a:sym typeface="Arial"/>
              </a:rPr>
              <a:t>GOES ABI True Color</a:t>
            </a: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~1250 UTC</a:t>
            </a:r>
          </a:p>
        </p:txBody>
      </p:sp>
      <p:sp>
        <p:nvSpPr>
          <p:cNvPr id="13" name="Oval 12">
            <a:extLst>
              <a:ext uri="{FF2B5EF4-FFF2-40B4-BE49-F238E27FC236}">
                <a16:creationId xmlns:a16="http://schemas.microsoft.com/office/drawing/2014/main" id="{F8B506C6-0FBA-13D3-BF0A-90ECCD7DD1D1}"/>
              </a:ext>
            </a:extLst>
          </p:cNvPr>
          <p:cNvSpPr/>
          <p:nvPr/>
        </p:nvSpPr>
        <p:spPr>
          <a:xfrm>
            <a:off x="2755232" y="4884821"/>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9BCDC7-CDA0-EA2B-E79A-9B2CB1E05F24}"/>
              </a:ext>
            </a:extLst>
          </p:cNvPr>
          <p:cNvSpPr/>
          <p:nvPr/>
        </p:nvSpPr>
        <p:spPr>
          <a:xfrm>
            <a:off x="8554458" y="4896163"/>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4AF7809-4307-F369-2D5E-0301A10A72A0}"/>
              </a:ext>
            </a:extLst>
          </p:cNvPr>
          <p:cNvSpPr/>
          <p:nvPr/>
        </p:nvSpPr>
        <p:spPr>
          <a:xfrm>
            <a:off x="1876931" y="3352733"/>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D8AEFFD-DE6B-4B57-9B08-38B40E6DB906}"/>
              </a:ext>
            </a:extLst>
          </p:cNvPr>
          <p:cNvSpPr/>
          <p:nvPr/>
        </p:nvSpPr>
        <p:spPr>
          <a:xfrm>
            <a:off x="5735057" y="1593282"/>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A33044-CDFD-D13E-C02E-64A62DA4F2DC}"/>
              </a:ext>
            </a:extLst>
          </p:cNvPr>
          <p:cNvSpPr/>
          <p:nvPr/>
        </p:nvSpPr>
        <p:spPr>
          <a:xfrm>
            <a:off x="7700214" y="3363999"/>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93632C7-54FB-07D6-56D9-35BDADC93F41}"/>
              </a:ext>
            </a:extLst>
          </p:cNvPr>
          <p:cNvSpPr/>
          <p:nvPr/>
        </p:nvSpPr>
        <p:spPr>
          <a:xfrm>
            <a:off x="5045881" y="187741"/>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FD0277E-D850-4F90-7659-8829CDFDFD36}"/>
              </a:ext>
            </a:extLst>
          </p:cNvPr>
          <p:cNvCxnSpPr/>
          <p:nvPr/>
        </p:nvCxnSpPr>
        <p:spPr>
          <a:xfrm>
            <a:off x="7700214" y="3352733"/>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86BB01-977F-6D11-60E0-820CE54BCFB1}"/>
              </a:ext>
            </a:extLst>
          </p:cNvPr>
          <p:cNvCxnSpPr/>
          <p:nvPr/>
        </p:nvCxnSpPr>
        <p:spPr>
          <a:xfrm>
            <a:off x="1900988" y="3352487"/>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Text Placeholder 1">
            <a:extLst>
              <a:ext uri="{FF2B5EF4-FFF2-40B4-BE49-F238E27FC236}">
                <a16:creationId xmlns:a16="http://schemas.microsoft.com/office/drawing/2014/main" id="{802E5E34-F5EC-961A-6168-046807892C84}"/>
              </a:ext>
            </a:extLst>
          </p:cNvPr>
          <p:cNvSpPr txBox="1">
            <a:spLocks/>
          </p:cNvSpPr>
          <p:nvPr/>
        </p:nvSpPr>
        <p:spPr>
          <a:xfrm>
            <a:off x="825441" y="80574"/>
            <a:ext cx="3181075" cy="2434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May 4, 2026 NO</a:t>
            </a:r>
            <a:r>
              <a:rPr lang="en-US" sz="4000"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2</a:t>
            </a:r>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Example</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C990769-F03B-0BAD-3ED6-F85D142972B3}"/>
                  </a:ext>
                </a:extLst>
              </p:cNvPr>
              <p:cNvSpPr txBox="1"/>
              <p:nvPr/>
            </p:nvSpPr>
            <p:spPr>
              <a:xfrm>
                <a:off x="8597284" y="2615966"/>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2.086</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6" name="TextBox 25">
                <a:extLst>
                  <a:ext uri="{FF2B5EF4-FFF2-40B4-BE49-F238E27FC236}">
                    <a16:creationId xmlns:a16="http://schemas.microsoft.com/office/drawing/2014/main" id="{BC990769-F03B-0BAD-3ED6-F85D142972B3}"/>
                  </a:ext>
                </a:extLst>
              </p:cNvPr>
              <p:cNvSpPr txBox="1">
                <a:spLocks noRot="1" noChangeAspect="1" noMove="1" noResize="1" noEditPoints="1" noAdjustHandles="1" noChangeArrowheads="1" noChangeShapeType="1" noTextEdit="1"/>
              </p:cNvSpPr>
              <p:nvPr/>
            </p:nvSpPr>
            <p:spPr>
              <a:xfrm>
                <a:off x="8597284" y="2615966"/>
                <a:ext cx="1550634" cy="461665"/>
              </a:xfrm>
              <a:prstGeom prst="rect">
                <a:avLst/>
              </a:prstGeom>
              <a:blipFill>
                <a:blip r:embed="rId7"/>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27" name="Google Shape;361;p51">
            <a:extLst>
              <a:ext uri="{FF2B5EF4-FFF2-40B4-BE49-F238E27FC236}">
                <a16:creationId xmlns:a16="http://schemas.microsoft.com/office/drawing/2014/main" id="{E5E816FD-6E0F-3FB1-9D61-AD7F5D299838}"/>
              </a:ext>
            </a:extLst>
          </p:cNvPr>
          <p:cNvSpPr txBox="1">
            <a:spLocks/>
          </p:cNvSpPr>
          <p:nvPr/>
        </p:nvSpPr>
        <p:spPr>
          <a:xfrm>
            <a:off x="8935925" y="1330300"/>
            <a:ext cx="2395256" cy="684773"/>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SZA &lt; 80°</a:t>
            </a:r>
          </a:p>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QF &lt; 2</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72328312-5542-CBBB-8489-0727843C4B61}"/>
              </a:ext>
            </a:extLst>
          </p:cNvPr>
          <p:cNvCxnSpPr>
            <a:cxnSpLocks/>
          </p:cNvCxnSpPr>
          <p:nvPr/>
        </p:nvCxnSpPr>
        <p:spPr>
          <a:xfrm flipH="1">
            <a:off x="9300411" y="1982310"/>
            <a:ext cx="132350" cy="5448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6B174D3-D4CC-7F23-90EF-1BAE031BEB7A}"/>
                  </a:ext>
                </a:extLst>
              </p:cNvPr>
              <p:cNvSpPr txBox="1"/>
              <p:nvPr/>
            </p:nvSpPr>
            <p:spPr>
              <a:xfrm>
                <a:off x="2141382" y="2588472"/>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2.116</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9" name="TextBox 28">
                <a:extLst>
                  <a:ext uri="{FF2B5EF4-FFF2-40B4-BE49-F238E27FC236}">
                    <a16:creationId xmlns:a16="http://schemas.microsoft.com/office/drawing/2014/main" id="{D6B174D3-D4CC-7F23-90EF-1BAE031BEB7A}"/>
                  </a:ext>
                </a:extLst>
              </p:cNvPr>
              <p:cNvSpPr txBox="1">
                <a:spLocks noRot="1" noChangeAspect="1" noMove="1" noResize="1" noEditPoints="1" noAdjustHandles="1" noChangeArrowheads="1" noChangeShapeType="1" noTextEdit="1"/>
              </p:cNvSpPr>
              <p:nvPr/>
            </p:nvSpPr>
            <p:spPr>
              <a:xfrm>
                <a:off x="2141382" y="2588472"/>
                <a:ext cx="1550634" cy="461665"/>
              </a:xfrm>
              <a:prstGeom prst="rect">
                <a:avLst/>
              </a:prstGeom>
              <a:blipFill>
                <a:blip r:embed="rId8"/>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30" name="Google Shape;361;p51">
            <a:extLst>
              <a:ext uri="{FF2B5EF4-FFF2-40B4-BE49-F238E27FC236}">
                <a16:creationId xmlns:a16="http://schemas.microsoft.com/office/drawing/2014/main" id="{94E9CC27-31BE-F846-4956-5149C94A9994}"/>
              </a:ext>
            </a:extLst>
          </p:cNvPr>
          <p:cNvSpPr txBox="1">
            <a:spLocks/>
          </p:cNvSpPr>
          <p:nvPr/>
        </p:nvSpPr>
        <p:spPr>
          <a:xfrm>
            <a:off x="1898175" y="2211353"/>
            <a:ext cx="2395256" cy="376996"/>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srgbClr val="FF000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Limited QF impact</a:t>
            </a:r>
            <a:endPar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9675075"/>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BF6FA-79B4-FD79-1907-948F7A35DCC6}"/>
            </a:ext>
          </a:extLst>
        </p:cNvPr>
        <p:cNvGrpSpPr/>
        <p:nvPr/>
      </p:nvGrpSpPr>
      <p:grpSpPr>
        <a:xfrm>
          <a:off x="0" y="0"/>
          <a:ext cx="0" cy="0"/>
          <a:chOff x="0" y="0"/>
          <a:chExt cx="0" cy="0"/>
        </a:xfrm>
      </p:grpSpPr>
      <p:pic>
        <p:nvPicPr>
          <p:cNvPr id="4" name="Picture 3" descr="Map&#10;&#10;AI-generated content may be incorrect.">
            <a:extLst>
              <a:ext uri="{FF2B5EF4-FFF2-40B4-BE49-F238E27FC236}">
                <a16:creationId xmlns:a16="http://schemas.microsoft.com/office/drawing/2014/main" id="{3CB63073-B70E-18DE-A3B8-637F9DF311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768" y="3136392"/>
            <a:ext cx="5582652" cy="3657600"/>
          </a:xfrm>
          <a:prstGeom prst="rect">
            <a:avLst/>
          </a:prstGeom>
        </p:spPr>
      </p:pic>
      <p:pic>
        <p:nvPicPr>
          <p:cNvPr id="20" name="Picture 19" descr="Map&#10;&#10;AI-generated content may be incorrect.">
            <a:extLst>
              <a:ext uri="{FF2B5EF4-FFF2-40B4-BE49-F238E27FC236}">
                <a16:creationId xmlns:a16="http://schemas.microsoft.com/office/drawing/2014/main" id="{21ECB2D8-8A76-6857-EECF-71B19870F9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 y="3136392"/>
            <a:ext cx="5582652" cy="3657600"/>
          </a:xfrm>
          <a:prstGeom prst="rect">
            <a:avLst/>
          </a:prstGeom>
        </p:spPr>
      </p:pic>
      <p:sp>
        <p:nvSpPr>
          <p:cNvPr id="11" name="Slide Number Placeholder 1">
            <a:extLst>
              <a:ext uri="{FF2B5EF4-FFF2-40B4-BE49-F238E27FC236}">
                <a16:creationId xmlns:a16="http://schemas.microsoft.com/office/drawing/2014/main" id="{32F658BB-C67C-971A-1D83-A995BDCCB8FF}"/>
              </a:ext>
            </a:extLst>
          </p:cNvPr>
          <p:cNvSpPr>
            <a:spLocks noGrp="1"/>
          </p:cNvSpPr>
          <p:nvPr>
            <p:ph type="sldNum" sz="quarter" idx="12"/>
          </p:nvPr>
        </p:nvSpPr>
        <p:spPr/>
        <p:txBody>
          <a:bodyPr/>
          <a:lstStyle/>
          <a:p>
            <a:fld id="{BBC93AA5-82BE-468E-90B3-DD1DC18545AD}" type="slidenum">
              <a:rPr lang="en-US" smtClean="0"/>
              <a:t>12</a:t>
            </a:fld>
            <a:endParaRPr lang="en-US" dirty="0"/>
          </a:p>
        </p:txBody>
      </p:sp>
      <p:sp>
        <p:nvSpPr>
          <p:cNvPr id="2" name="Text Placeholder 1">
            <a:extLst>
              <a:ext uri="{FF2B5EF4-FFF2-40B4-BE49-F238E27FC236}">
                <a16:creationId xmlns:a16="http://schemas.microsoft.com/office/drawing/2014/main" id="{17C60C86-9B13-EDC5-64B8-3B094303E14F}"/>
              </a:ext>
            </a:extLst>
          </p:cNvPr>
          <p:cNvSpPr>
            <a:spLocks noGrp="1"/>
          </p:cNvSpPr>
          <p:nvPr>
            <p:ph type="body" sz="quarter" idx="13"/>
          </p:nvPr>
        </p:nvSpPr>
        <p:spPr>
          <a:xfrm>
            <a:off x="825441" y="80574"/>
            <a:ext cx="3181075" cy="2434584"/>
          </a:xfrm>
        </p:spPr>
        <p:txBody>
          <a:bodyPr>
            <a:normAutofit/>
          </a:bodyPr>
          <a:lstStyle/>
          <a:p>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May 4, 2026 </a:t>
            </a:r>
            <a:r>
              <a:rPr lang="en-US" sz="4000" b="1" dirty="0">
                <a:solidFill>
                  <a:srgbClr val="FF000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NRT</a:t>
            </a:r>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NO</a:t>
            </a:r>
            <a:r>
              <a:rPr lang="en-US" sz="4000"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2 </a:t>
            </a:r>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Example</a:t>
            </a:r>
          </a:p>
        </p:txBody>
      </p:sp>
      <p:sp>
        <p:nvSpPr>
          <p:cNvPr id="35" name="Slide Number Placeholder 1">
            <a:extLst>
              <a:ext uri="{FF2B5EF4-FFF2-40B4-BE49-F238E27FC236}">
                <a16:creationId xmlns:a16="http://schemas.microsoft.com/office/drawing/2014/main" id="{A51A5C35-2E05-781D-CE5A-379B4B6883EF}"/>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12</a:t>
            </a:fld>
            <a:endParaRPr lang="en-US" dirty="0"/>
          </a:p>
        </p:txBody>
      </p:sp>
      <p:sp>
        <p:nvSpPr>
          <p:cNvPr id="12" name="Slide Number Placeholder 1">
            <a:extLst>
              <a:ext uri="{FF2B5EF4-FFF2-40B4-BE49-F238E27FC236}">
                <a16:creationId xmlns:a16="http://schemas.microsoft.com/office/drawing/2014/main" id="{FE0E161F-55DA-8C1F-2D0C-D28391A3F49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12</a:t>
            </a:fld>
            <a:endParaRPr lang="en-US" dirty="0"/>
          </a:p>
        </p:txBody>
      </p:sp>
      <p:sp>
        <p:nvSpPr>
          <p:cNvPr id="8" name="TextBox 7">
            <a:extLst>
              <a:ext uri="{FF2B5EF4-FFF2-40B4-BE49-F238E27FC236}">
                <a16:creationId xmlns:a16="http://schemas.microsoft.com/office/drawing/2014/main" id="{FF16F5CE-99AB-6CD2-C2BF-30C72FCC74A9}"/>
              </a:ext>
            </a:extLst>
          </p:cNvPr>
          <p:cNvSpPr txBox="1"/>
          <p:nvPr/>
        </p:nvSpPr>
        <p:spPr>
          <a:xfrm>
            <a:off x="10387943" y="2283777"/>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0.1</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70°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&gt; 0</a:t>
            </a:r>
          </a:p>
        </p:txBody>
      </p:sp>
      <p:sp>
        <p:nvSpPr>
          <p:cNvPr id="9" name="TextBox 8">
            <a:extLst>
              <a:ext uri="{FF2B5EF4-FFF2-40B4-BE49-F238E27FC236}">
                <a16:creationId xmlns:a16="http://schemas.microsoft.com/office/drawing/2014/main" id="{C28EEE4C-2050-DBC8-1F94-FFB90716BE2B}"/>
              </a:ext>
            </a:extLst>
          </p:cNvPr>
          <p:cNvSpPr txBox="1"/>
          <p:nvPr/>
        </p:nvSpPr>
        <p:spPr>
          <a:xfrm>
            <a:off x="431957" y="2283372"/>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0.5</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 2</a:t>
            </a:r>
          </a:p>
        </p:txBody>
      </p:sp>
      <p:pic>
        <p:nvPicPr>
          <p:cNvPr id="1026" name="Picture 2">
            <a:extLst>
              <a:ext uri="{FF2B5EF4-FFF2-40B4-BE49-F238E27FC236}">
                <a16:creationId xmlns:a16="http://schemas.microsoft.com/office/drawing/2014/main" id="{4777B53B-2278-F703-4E93-8B9005194A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1086" y="92606"/>
            <a:ext cx="4261009" cy="3041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253588-F09D-D6BB-42E3-184426004F2E}"/>
              </a:ext>
            </a:extLst>
          </p:cNvPr>
          <p:cNvSpPr txBox="1"/>
          <p:nvPr/>
        </p:nvSpPr>
        <p:spPr>
          <a:xfrm>
            <a:off x="8360861" y="187741"/>
            <a:ext cx="2480020" cy="646331"/>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Century Gothic" panose="020B0502020202020204" pitchFamily="34" charset="0"/>
                <a:sym typeface="Arial"/>
              </a:rPr>
              <a:t>GOES ABI True Color</a:t>
            </a: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~1250 UTC</a:t>
            </a:r>
          </a:p>
        </p:txBody>
      </p:sp>
      <p:sp>
        <p:nvSpPr>
          <p:cNvPr id="13" name="Oval 12">
            <a:extLst>
              <a:ext uri="{FF2B5EF4-FFF2-40B4-BE49-F238E27FC236}">
                <a16:creationId xmlns:a16="http://schemas.microsoft.com/office/drawing/2014/main" id="{7A8B6E5A-FFEB-DC96-427F-9D9B610F46C1}"/>
              </a:ext>
            </a:extLst>
          </p:cNvPr>
          <p:cNvSpPr/>
          <p:nvPr/>
        </p:nvSpPr>
        <p:spPr>
          <a:xfrm>
            <a:off x="2755232" y="4884821"/>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B12D980-3522-4F76-E94B-9A3839E521FA}"/>
              </a:ext>
            </a:extLst>
          </p:cNvPr>
          <p:cNvSpPr/>
          <p:nvPr/>
        </p:nvSpPr>
        <p:spPr>
          <a:xfrm>
            <a:off x="8554458" y="4896163"/>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BC7A504-4FC6-152C-173E-CD9534C9A2E5}"/>
              </a:ext>
            </a:extLst>
          </p:cNvPr>
          <p:cNvSpPr/>
          <p:nvPr/>
        </p:nvSpPr>
        <p:spPr>
          <a:xfrm>
            <a:off x="1876931" y="3352733"/>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2B77FF7-17CB-6D54-5891-F5B7E70C69F3}"/>
              </a:ext>
            </a:extLst>
          </p:cNvPr>
          <p:cNvSpPr/>
          <p:nvPr/>
        </p:nvSpPr>
        <p:spPr>
          <a:xfrm>
            <a:off x="5735057" y="1593282"/>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8188114-5ABD-ABA7-5487-C65CBA76CEE6}"/>
              </a:ext>
            </a:extLst>
          </p:cNvPr>
          <p:cNvSpPr/>
          <p:nvPr/>
        </p:nvSpPr>
        <p:spPr>
          <a:xfrm>
            <a:off x="7700214" y="3363999"/>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FADB70F-F1CC-1743-19D2-36A95AEE9B74}"/>
              </a:ext>
            </a:extLst>
          </p:cNvPr>
          <p:cNvSpPr/>
          <p:nvPr/>
        </p:nvSpPr>
        <p:spPr>
          <a:xfrm>
            <a:off x="5045881" y="187741"/>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0E8627F-1F20-9E0D-B915-26F9E7F88B12}"/>
              </a:ext>
            </a:extLst>
          </p:cNvPr>
          <p:cNvSpPr txBox="1"/>
          <p:nvPr/>
        </p:nvSpPr>
        <p:spPr>
          <a:xfrm>
            <a:off x="6616185" y="4250371"/>
            <a:ext cx="1311996" cy="877163"/>
          </a:xfrm>
          <a:prstGeom prst="rect">
            <a:avLst/>
          </a:prstGeom>
          <a:noFill/>
        </p:spPr>
        <p:txBody>
          <a:bodyPr wrap="square" rtlCol="0">
            <a:spAutoFit/>
          </a:bodyPr>
          <a:lstStyle/>
          <a:p>
            <a:pPr defTabSz="1219170">
              <a:spcAft>
                <a:spcPts val="600"/>
              </a:spcAft>
              <a:defRPr/>
            </a:pPr>
            <a:r>
              <a:rPr lang="en-US" sz="1700" b="1" i="1" dirty="0">
                <a:solidFill>
                  <a:srgbClr val="FF0000"/>
                </a:solidFill>
                <a:latin typeface="Century Gothic" panose="020B0502020202020204" pitchFamily="34" charset="0"/>
                <a:cs typeface="Arial" panose="020B0604020202020204" pitchFamily="34" charset="0"/>
              </a:rPr>
              <a:t>No data due to SZA &gt; 70°</a:t>
            </a:r>
          </a:p>
        </p:txBody>
      </p:sp>
      <p:cxnSp>
        <p:nvCxnSpPr>
          <p:cNvPr id="21" name="Straight Connector 20">
            <a:extLst>
              <a:ext uri="{FF2B5EF4-FFF2-40B4-BE49-F238E27FC236}">
                <a16:creationId xmlns:a16="http://schemas.microsoft.com/office/drawing/2014/main" id="{628BCB68-9A1F-013F-5D6C-BECFAE126F4D}"/>
              </a:ext>
            </a:extLst>
          </p:cNvPr>
          <p:cNvCxnSpPr/>
          <p:nvPr/>
        </p:nvCxnSpPr>
        <p:spPr>
          <a:xfrm>
            <a:off x="7700214" y="3352733"/>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34CB231-749A-30AD-A5D6-1CD88FBEC30C}"/>
              </a:ext>
            </a:extLst>
          </p:cNvPr>
          <p:cNvCxnSpPr/>
          <p:nvPr/>
        </p:nvCxnSpPr>
        <p:spPr>
          <a:xfrm>
            <a:off x="1900988" y="3352487"/>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44748A5-9578-FFA1-1508-F56086B8C844}"/>
                  </a:ext>
                </a:extLst>
              </p:cNvPr>
              <p:cNvSpPr txBox="1"/>
              <p:nvPr/>
            </p:nvSpPr>
            <p:spPr>
              <a:xfrm>
                <a:off x="2141382" y="2588472"/>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2.088</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3" name="TextBox 22">
                <a:extLst>
                  <a:ext uri="{FF2B5EF4-FFF2-40B4-BE49-F238E27FC236}">
                    <a16:creationId xmlns:a16="http://schemas.microsoft.com/office/drawing/2014/main" id="{A44748A5-9578-FFA1-1508-F56086B8C844}"/>
                  </a:ext>
                </a:extLst>
              </p:cNvPr>
              <p:cNvSpPr txBox="1">
                <a:spLocks noRot="1" noChangeAspect="1" noMove="1" noResize="1" noEditPoints="1" noAdjustHandles="1" noChangeArrowheads="1" noChangeShapeType="1" noTextEdit="1"/>
              </p:cNvSpPr>
              <p:nvPr/>
            </p:nvSpPr>
            <p:spPr>
              <a:xfrm>
                <a:off x="2141382" y="2588472"/>
                <a:ext cx="1550634" cy="461665"/>
              </a:xfrm>
              <a:prstGeom prst="rect">
                <a:avLst/>
              </a:prstGeom>
              <a:blipFill>
                <a:blip r:embed="rId7"/>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4155616-A16A-D8A5-C351-15AD8A52692E}"/>
                  </a:ext>
                </a:extLst>
              </p:cNvPr>
              <p:cNvSpPr txBox="1"/>
              <p:nvPr/>
            </p:nvSpPr>
            <p:spPr>
              <a:xfrm>
                <a:off x="8597284" y="2615966"/>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2.067</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5" name="TextBox 24">
                <a:extLst>
                  <a:ext uri="{FF2B5EF4-FFF2-40B4-BE49-F238E27FC236}">
                    <a16:creationId xmlns:a16="http://schemas.microsoft.com/office/drawing/2014/main" id="{34155616-A16A-D8A5-C351-15AD8A52692E}"/>
                  </a:ext>
                </a:extLst>
              </p:cNvPr>
              <p:cNvSpPr txBox="1">
                <a:spLocks noRot="1" noChangeAspect="1" noMove="1" noResize="1" noEditPoints="1" noAdjustHandles="1" noChangeArrowheads="1" noChangeShapeType="1" noTextEdit="1"/>
              </p:cNvSpPr>
              <p:nvPr/>
            </p:nvSpPr>
            <p:spPr>
              <a:xfrm>
                <a:off x="8597284" y="2615966"/>
                <a:ext cx="1550634" cy="461665"/>
              </a:xfrm>
              <a:prstGeom prst="rect">
                <a:avLst/>
              </a:prstGeom>
              <a:blipFill>
                <a:blip r:embed="rId8"/>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26" name="Google Shape;361;p51">
            <a:extLst>
              <a:ext uri="{FF2B5EF4-FFF2-40B4-BE49-F238E27FC236}">
                <a16:creationId xmlns:a16="http://schemas.microsoft.com/office/drawing/2014/main" id="{BED95705-6E19-2092-C955-24CE7BC43C7E}"/>
              </a:ext>
            </a:extLst>
          </p:cNvPr>
          <p:cNvSpPr txBox="1">
            <a:spLocks/>
          </p:cNvSpPr>
          <p:nvPr/>
        </p:nvSpPr>
        <p:spPr>
          <a:xfrm>
            <a:off x="8935925" y="1330300"/>
            <a:ext cx="2395256" cy="684773"/>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SZA &lt; 80°</a:t>
            </a:r>
          </a:p>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QF &lt; 2</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91681900-8FE1-A1FF-7B43-BA1AB0A3C371}"/>
              </a:ext>
            </a:extLst>
          </p:cNvPr>
          <p:cNvCxnSpPr>
            <a:cxnSpLocks/>
          </p:cNvCxnSpPr>
          <p:nvPr/>
        </p:nvCxnSpPr>
        <p:spPr>
          <a:xfrm flipH="1">
            <a:off x="9300411" y="1982310"/>
            <a:ext cx="132350" cy="5448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80491061"/>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45957-8391-21D0-6358-8A4C00FA9D9A}"/>
            </a:ext>
          </a:extLst>
        </p:cNvPr>
        <p:cNvGrpSpPr/>
        <p:nvPr/>
      </p:nvGrpSpPr>
      <p:grpSpPr>
        <a:xfrm>
          <a:off x="0" y="0"/>
          <a:ext cx="0" cy="0"/>
          <a:chOff x="0" y="0"/>
          <a:chExt cx="0" cy="0"/>
        </a:xfrm>
      </p:grpSpPr>
      <p:pic>
        <p:nvPicPr>
          <p:cNvPr id="4" name="Picture 3" descr="Map&#10;&#10;AI-generated content may be incorrect.">
            <a:extLst>
              <a:ext uri="{FF2B5EF4-FFF2-40B4-BE49-F238E27FC236}">
                <a16:creationId xmlns:a16="http://schemas.microsoft.com/office/drawing/2014/main" id="{3F3AEB72-B8FF-1D02-51F2-7477E47F6C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 y="3136392"/>
            <a:ext cx="5588477" cy="3657600"/>
          </a:xfrm>
          <a:prstGeom prst="rect">
            <a:avLst/>
          </a:prstGeom>
        </p:spPr>
      </p:pic>
      <p:pic>
        <p:nvPicPr>
          <p:cNvPr id="20" name="Picture 19" descr="Map&#10;&#10;AI-generated content may be incorrect.">
            <a:extLst>
              <a:ext uri="{FF2B5EF4-FFF2-40B4-BE49-F238E27FC236}">
                <a16:creationId xmlns:a16="http://schemas.microsoft.com/office/drawing/2014/main" id="{B116270C-AAA6-B3B0-553A-BE287BF37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768" y="3136392"/>
            <a:ext cx="5588477" cy="3657600"/>
          </a:xfrm>
          <a:prstGeom prst="rect">
            <a:avLst/>
          </a:prstGeom>
        </p:spPr>
      </p:pic>
      <p:sp>
        <p:nvSpPr>
          <p:cNvPr id="11" name="Slide Number Placeholder 1">
            <a:extLst>
              <a:ext uri="{FF2B5EF4-FFF2-40B4-BE49-F238E27FC236}">
                <a16:creationId xmlns:a16="http://schemas.microsoft.com/office/drawing/2014/main" id="{AD5E9CC6-443A-B1FB-A773-02C7A3ECCB85}"/>
              </a:ext>
            </a:extLst>
          </p:cNvPr>
          <p:cNvSpPr>
            <a:spLocks noGrp="1"/>
          </p:cNvSpPr>
          <p:nvPr>
            <p:ph type="sldNum" sz="quarter" idx="12"/>
          </p:nvPr>
        </p:nvSpPr>
        <p:spPr/>
        <p:txBody>
          <a:bodyPr/>
          <a:lstStyle/>
          <a:p>
            <a:fld id="{BBC93AA5-82BE-468E-90B3-DD1DC18545AD}" type="slidenum">
              <a:rPr lang="en-US" smtClean="0"/>
              <a:t>13</a:t>
            </a:fld>
            <a:endParaRPr lang="en-US" dirty="0"/>
          </a:p>
        </p:txBody>
      </p:sp>
      <p:sp>
        <p:nvSpPr>
          <p:cNvPr id="35" name="Slide Number Placeholder 1">
            <a:extLst>
              <a:ext uri="{FF2B5EF4-FFF2-40B4-BE49-F238E27FC236}">
                <a16:creationId xmlns:a16="http://schemas.microsoft.com/office/drawing/2014/main" id="{15C538C8-1008-D118-8C2F-2D2A79DB1263}"/>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13</a:t>
            </a:fld>
            <a:endParaRPr lang="en-US" dirty="0"/>
          </a:p>
        </p:txBody>
      </p:sp>
      <p:sp>
        <p:nvSpPr>
          <p:cNvPr id="12" name="Slide Number Placeholder 1">
            <a:extLst>
              <a:ext uri="{FF2B5EF4-FFF2-40B4-BE49-F238E27FC236}">
                <a16:creationId xmlns:a16="http://schemas.microsoft.com/office/drawing/2014/main" id="{1A66283C-19E9-765E-8970-F610165AC2DC}"/>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13</a:t>
            </a:fld>
            <a:endParaRPr lang="en-US" dirty="0"/>
          </a:p>
        </p:txBody>
      </p:sp>
      <p:sp>
        <p:nvSpPr>
          <p:cNvPr id="8" name="TextBox 7">
            <a:extLst>
              <a:ext uri="{FF2B5EF4-FFF2-40B4-BE49-F238E27FC236}">
                <a16:creationId xmlns:a16="http://schemas.microsoft.com/office/drawing/2014/main" id="{104CEE17-D600-E813-2F95-24F9098A6637}"/>
              </a:ext>
            </a:extLst>
          </p:cNvPr>
          <p:cNvSpPr txBox="1"/>
          <p:nvPr/>
        </p:nvSpPr>
        <p:spPr>
          <a:xfrm>
            <a:off x="10387943" y="2283777"/>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0.1</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70°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&gt; 0</a:t>
            </a:r>
          </a:p>
        </p:txBody>
      </p:sp>
      <p:sp>
        <p:nvSpPr>
          <p:cNvPr id="9" name="TextBox 8">
            <a:extLst>
              <a:ext uri="{FF2B5EF4-FFF2-40B4-BE49-F238E27FC236}">
                <a16:creationId xmlns:a16="http://schemas.microsoft.com/office/drawing/2014/main" id="{424E9C35-88AA-0E7E-0721-31EAC22B42E9}"/>
              </a:ext>
            </a:extLst>
          </p:cNvPr>
          <p:cNvSpPr txBox="1"/>
          <p:nvPr/>
        </p:nvSpPr>
        <p:spPr>
          <a:xfrm>
            <a:off x="431957" y="2283372"/>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0.5</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 2</a:t>
            </a:r>
          </a:p>
        </p:txBody>
      </p:sp>
      <p:pic>
        <p:nvPicPr>
          <p:cNvPr id="1026" name="Picture 2">
            <a:extLst>
              <a:ext uri="{FF2B5EF4-FFF2-40B4-BE49-F238E27FC236}">
                <a16:creationId xmlns:a16="http://schemas.microsoft.com/office/drawing/2014/main" id="{10277DD1-9CCE-6287-F6A6-3F4198ABDE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1086" y="92606"/>
            <a:ext cx="4261009" cy="3041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97752C-E68C-9D17-8D44-E95FE6300963}"/>
              </a:ext>
            </a:extLst>
          </p:cNvPr>
          <p:cNvSpPr txBox="1"/>
          <p:nvPr/>
        </p:nvSpPr>
        <p:spPr>
          <a:xfrm>
            <a:off x="8360861" y="187741"/>
            <a:ext cx="2480020" cy="646331"/>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Century Gothic" panose="020B0502020202020204" pitchFamily="34" charset="0"/>
                <a:sym typeface="Arial"/>
              </a:rPr>
              <a:t>GOES ABI True Color</a:t>
            </a: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~1250 UTC</a:t>
            </a:r>
          </a:p>
        </p:txBody>
      </p:sp>
      <p:sp>
        <p:nvSpPr>
          <p:cNvPr id="13" name="Oval 12">
            <a:extLst>
              <a:ext uri="{FF2B5EF4-FFF2-40B4-BE49-F238E27FC236}">
                <a16:creationId xmlns:a16="http://schemas.microsoft.com/office/drawing/2014/main" id="{B15DD863-494A-26AB-2DD9-3FBE0537EEEE}"/>
              </a:ext>
            </a:extLst>
          </p:cNvPr>
          <p:cNvSpPr/>
          <p:nvPr/>
        </p:nvSpPr>
        <p:spPr>
          <a:xfrm>
            <a:off x="2755232" y="4884821"/>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385DCA-44CC-642B-C46B-480F38DC1665}"/>
              </a:ext>
            </a:extLst>
          </p:cNvPr>
          <p:cNvSpPr/>
          <p:nvPr/>
        </p:nvSpPr>
        <p:spPr>
          <a:xfrm>
            <a:off x="8554458" y="4896163"/>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CCE751-71E6-1D67-EA2E-88DC08EB4918}"/>
              </a:ext>
            </a:extLst>
          </p:cNvPr>
          <p:cNvSpPr/>
          <p:nvPr/>
        </p:nvSpPr>
        <p:spPr>
          <a:xfrm>
            <a:off x="1876931" y="3352733"/>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BF61870-2451-A35C-E097-E8B67E7A207D}"/>
              </a:ext>
            </a:extLst>
          </p:cNvPr>
          <p:cNvSpPr/>
          <p:nvPr/>
        </p:nvSpPr>
        <p:spPr>
          <a:xfrm>
            <a:off x="5735057" y="1593282"/>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C807A44-2742-14B7-1FB9-2060F069198B}"/>
              </a:ext>
            </a:extLst>
          </p:cNvPr>
          <p:cNvSpPr/>
          <p:nvPr/>
        </p:nvSpPr>
        <p:spPr>
          <a:xfrm>
            <a:off x="7700214" y="3363999"/>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924DBD-F5D6-D43A-9425-0E1A306ED056}"/>
              </a:ext>
            </a:extLst>
          </p:cNvPr>
          <p:cNvSpPr/>
          <p:nvPr/>
        </p:nvSpPr>
        <p:spPr>
          <a:xfrm>
            <a:off x="5045881" y="187741"/>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E48EBDD-69E9-F418-D84C-C020BC04F42A}"/>
              </a:ext>
            </a:extLst>
          </p:cNvPr>
          <p:cNvSpPr txBox="1"/>
          <p:nvPr/>
        </p:nvSpPr>
        <p:spPr>
          <a:xfrm>
            <a:off x="6616185" y="4250371"/>
            <a:ext cx="1311996" cy="877163"/>
          </a:xfrm>
          <a:prstGeom prst="rect">
            <a:avLst/>
          </a:prstGeom>
          <a:noFill/>
        </p:spPr>
        <p:txBody>
          <a:bodyPr wrap="square" rtlCol="0">
            <a:spAutoFit/>
          </a:bodyPr>
          <a:lstStyle/>
          <a:p>
            <a:pPr defTabSz="1219170">
              <a:spcAft>
                <a:spcPts val="600"/>
              </a:spcAft>
              <a:defRPr/>
            </a:pPr>
            <a:r>
              <a:rPr lang="en-US" sz="1700" b="1" i="1" dirty="0">
                <a:solidFill>
                  <a:srgbClr val="FF0000"/>
                </a:solidFill>
                <a:latin typeface="Century Gothic" panose="020B0502020202020204" pitchFamily="34" charset="0"/>
                <a:cs typeface="Arial" panose="020B0604020202020204" pitchFamily="34" charset="0"/>
              </a:rPr>
              <a:t>No data due to SZA &gt; 70°</a:t>
            </a:r>
          </a:p>
        </p:txBody>
      </p:sp>
      <p:cxnSp>
        <p:nvCxnSpPr>
          <p:cNvPr id="21" name="Straight Connector 20">
            <a:extLst>
              <a:ext uri="{FF2B5EF4-FFF2-40B4-BE49-F238E27FC236}">
                <a16:creationId xmlns:a16="http://schemas.microsoft.com/office/drawing/2014/main" id="{5B18562B-5C43-2B3C-0C83-1741D7393C1D}"/>
              </a:ext>
            </a:extLst>
          </p:cNvPr>
          <p:cNvCxnSpPr/>
          <p:nvPr/>
        </p:nvCxnSpPr>
        <p:spPr>
          <a:xfrm>
            <a:off x="7700214" y="3352733"/>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75C0B9-7E99-E61F-186A-51BDA89CF0EA}"/>
              </a:ext>
            </a:extLst>
          </p:cNvPr>
          <p:cNvCxnSpPr/>
          <p:nvPr/>
        </p:nvCxnSpPr>
        <p:spPr>
          <a:xfrm>
            <a:off x="1900988" y="3352487"/>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Text Placeholder 1">
            <a:extLst>
              <a:ext uri="{FF2B5EF4-FFF2-40B4-BE49-F238E27FC236}">
                <a16:creationId xmlns:a16="http://schemas.microsoft.com/office/drawing/2014/main" id="{E8B3D0F1-4301-8200-98CF-38DDC1E57A45}"/>
              </a:ext>
            </a:extLst>
          </p:cNvPr>
          <p:cNvSpPr txBox="1">
            <a:spLocks/>
          </p:cNvSpPr>
          <p:nvPr/>
        </p:nvSpPr>
        <p:spPr>
          <a:xfrm>
            <a:off x="825441" y="80574"/>
            <a:ext cx="3181075" cy="2434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May 4, 2026 HCHO Example</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FDF5680-AC66-35DD-FBB0-2209ED79BE3A}"/>
                  </a:ext>
                </a:extLst>
              </p:cNvPr>
              <p:cNvSpPr txBox="1"/>
              <p:nvPr/>
            </p:nvSpPr>
            <p:spPr>
              <a:xfrm>
                <a:off x="2141382" y="2588472"/>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6.859</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6" name="TextBox 25">
                <a:extLst>
                  <a:ext uri="{FF2B5EF4-FFF2-40B4-BE49-F238E27FC236}">
                    <a16:creationId xmlns:a16="http://schemas.microsoft.com/office/drawing/2014/main" id="{4FDF5680-AC66-35DD-FBB0-2209ED79BE3A}"/>
                  </a:ext>
                </a:extLst>
              </p:cNvPr>
              <p:cNvSpPr txBox="1">
                <a:spLocks noRot="1" noChangeAspect="1" noMove="1" noResize="1" noEditPoints="1" noAdjustHandles="1" noChangeArrowheads="1" noChangeShapeType="1" noTextEdit="1"/>
              </p:cNvSpPr>
              <p:nvPr/>
            </p:nvSpPr>
            <p:spPr>
              <a:xfrm>
                <a:off x="2141382" y="2588472"/>
                <a:ext cx="1550634" cy="461665"/>
              </a:xfrm>
              <a:prstGeom prst="rect">
                <a:avLst/>
              </a:prstGeom>
              <a:blipFill>
                <a:blip r:embed="rId7"/>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05676BD-C728-CA7C-A1F1-16C99A7B2AC1}"/>
                  </a:ext>
                </a:extLst>
              </p:cNvPr>
              <p:cNvSpPr txBox="1"/>
              <p:nvPr/>
            </p:nvSpPr>
            <p:spPr>
              <a:xfrm>
                <a:off x="8597284" y="2615966"/>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5.555</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7" name="TextBox 26">
                <a:extLst>
                  <a:ext uri="{FF2B5EF4-FFF2-40B4-BE49-F238E27FC236}">
                    <a16:creationId xmlns:a16="http://schemas.microsoft.com/office/drawing/2014/main" id="{905676BD-C728-CA7C-A1F1-16C99A7B2AC1}"/>
                  </a:ext>
                </a:extLst>
              </p:cNvPr>
              <p:cNvSpPr txBox="1">
                <a:spLocks noRot="1" noChangeAspect="1" noMove="1" noResize="1" noEditPoints="1" noAdjustHandles="1" noChangeArrowheads="1" noChangeShapeType="1" noTextEdit="1"/>
              </p:cNvSpPr>
              <p:nvPr/>
            </p:nvSpPr>
            <p:spPr>
              <a:xfrm>
                <a:off x="8597284" y="2615966"/>
                <a:ext cx="1550634" cy="461665"/>
              </a:xfrm>
              <a:prstGeom prst="rect">
                <a:avLst/>
              </a:prstGeom>
              <a:blipFill>
                <a:blip r:embed="rId8"/>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28" name="Google Shape;361;p51">
            <a:extLst>
              <a:ext uri="{FF2B5EF4-FFF2-40B4-BE49-F238E27FC236}">
                <a16:creationId xmlns:a16="http://schemas.microsoft.com/office/drawing/2014/main" id="{FBEEF5BC-C7A6-7B15-DF4A-F0A2663768EA}"/>
              </a:ext>
            </a:extLst>
          </p:cNvPr>
          <p:cNvSpPr txBox="1">
            <a:spLocks/>
          </p:cNvSpPr>
          <p:nvPr/>
        </p:nvSpPr>
        <p:spPr>
          <a:xfrm>
            <a:off x="8935925" y="1330300"/>
            <a:ext cx="2395256" cy="684773"/>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SZA &lt; 80°</a:t>
            </a:r>
          </a:p>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QF &lt; 2</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D92BE79A-796E-820F-5FAC-E8C54AF67AF6}"/>
              </a:ext>
            </a:extLst>
          </p:cNvPr>
          <p:cNvCxnSpPr>
            <a:cxnSpLocks/>
          </p:cNvCxnSpPr>
          <p:nvPr/>
        </p:nvCxnSpPr>
        <p:spPr>
          <a:xfrm flipH="1">
            <a:off x="9300411" y="1982310"/>
            <a:ext cx="132350" cy="5448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6878047"/>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1C341-D1A8-C825-6B88-11234A640D40}"/>
            </a:ext>
          </a:extLst>
        </p:cNvPr>
        <p:cNvGrpSpPr/>
        <p:nvPr/>
      </p:nvGrpSpPr>
      <p:grpSpPr>
        <a:xfrm>
          <a:off x="0" y="0"/>
          <a:ext cx="0" cy="0"/>
          <a:chOff x="0" y="0"/>
          <a:chExt cx="0" cy="0"/>
        </a:xfrm>
      </p:grpSpPr>
      <p:pic>
        <p:nvPicPr>
          <p:cNvPr id="23" name="Picture 22" descr="Map&#10;&#10;AI-generated content may be incorrect.">
            <a:extLst>
              <a:ext uri="{FF2B5EF4-FFF2-40B4-BE49-F238E27FC236}">
                <a16:creationId xmlns:a16="http://schemas.microsoft.com/office/drawing/2014/main" id="{BD61BE84-CC48-5DB6-C038-05BA18A10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 y="3136392"/>
            <a:ext cx="5588477" cy="3657600"/>
          </a:xfrm>
          <a:prstGeom prst="rect">
            <a:avLst/>
          </a:prstGeom>
        </p:spPr>
      </p:pic>
      <p:pic>
        <p:nvPicPr>
          <p:cNvPr id="6" name="Picture 5" descr="Map&#10;&#10;AI-generated content may be incorrect.">
            <a:extLst>
              <a:ext uri="{FF2B5EF4-FFF2-40B4-BE49-F238E27FC236}">
                <a16:creationId xmlns:a16="http://schemas.microsoft.com/office/drawing/2014/main" id="{4CC2A6C1-0C48-A925-004C-90544405FF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768" y="3136392"/>
            <a:ext cx="5588477" cy="3657600"/>
          </a:xfrm>
          <a:prstGeom prst="rect">
            <a:avLst/>
          </a:prstGeom>
        </p:spPr>
      </p:pic>
      <p:sp>
        <p:nvSpPr>
          <p:cNvPr id="11" name="Slide Number Placeholder 1">
            <a:extLst>
              <a:ext uri="{FF2B5EF4-FFF2-40B4-BE49-F238E27FC236}">
                <a16:creationId xmlns:a16="http://schemas.microsoft.com/office/drawing/2014/main" id="{B09FAFE9-4E4C-255D-7D53-89E750182409}"/>
              </a:ext>
            </a:extLst>
          </p:cNvPr>
          <p:cNvSpPr>
            <a:spLocks noGrp="1"/>
          </p:cNvSpPr>
          <p:nvPr>
            <p:ph type="sldNum" sz="quarter" idx="12"/>
          </p:nvPr>
        </p:nvSpPr>
        <p:spPr/>
        <p:txBody>
          <a:bodyPr/>
          <a:lstStyle/>
          <a:p>
            <a:fld id="{BBC93AA5-82BE-468E-90B3-DD1DC18545AD}" type="slidenum">
              <a:rPr lang="en-US" smtClean="0"/>
              <a:t>14</a:t>
            </a:fld>
            <a:endParaRPr lang="en-US" dirty="0"/>
          </a:p>
        </p:txBody>
      </p:sp>
      <p:sp>
        <p:nvSpPr>
          <p:cNvPr id="35" name="Slide Number Placeholder 1">
            <a:extLst>
              <a:ext uri="{FF2B5EF4-FFF2-40B4-BE49-F238E27FC236}">
                <a16:creationId xmlns:a16="http://schemas.microsoft.com/office/drawing/2014/main" id="{C2381679-3999-8E96-BD0F-3DDDDD54223D}"/>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14</a:t>
            </a:fld>
            <a:endParaRPr lang="en-US" dirty="0"/>
          </a:p>
        </p:txBody>
      </p:sp>
      <p:sp>
        <p:nvSpPr>
          <p:cNvPr id="12" name="Slide Number Placeholder 1">
            <a:extLst>
              <a:ext uri="{FF2B5EF4-FFF2-40B4-BE49-F238E27FC236}">
                <a16:creationId xmlns:a16="http://schemas.microsoft.com/office/drawing/2014/main" id="{7A245C36-152E-967D-E1D7-B456CD4D7235}"/>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14</a:t>
            </a:fld>
            <a:endParaRPr lang="en-US" dirty="0"/>
          </a:p>
        </p:txBody>
      </p:sp>
      <p:sp>
        <p:nvSpPr>
          <p:cNvPr id="8" name="TextBox 7">
            <a:extLst>
              <a:ext uri="{FF2B5EF4-FFF2-40B4-BE49-F238E27FC236}">
                <a16:creationId xmlns:a16="http://schemas.microsoft.com/office/drawing/2014/main" id="{495DC3F5-1C1A-554A-FF1C-A9CCD0C6CA94}"/>
              </a:ext>
            </a:extLst>
          </p:cNvPr>
          <p:cNvSpPr txBox="1"/>
          <p:nvPr/>
        </p:nvSpPr>
        <p:spPr>
          <a:xfrm>
            <a:off x="10387943" y="2283777"/>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0.1</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70°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&gt; 0</a:t>
            </a:r>
          </a:p>
        </p:txBody>
      </p:sp>
      <p:sp>
        <p:nvSpPr>
          <p:cNvPr id="9" name="TextBox 8">
            <a:extLst>
              <a:ext uri="{FF2B5EF4-FFF2-40B4-BE49-F238E27FC236}">
                <a16:creationId xmlns:a16="http://schemas.microsoft.com/office/drawing/2014/main" id="{6A8ED629-943D-E2CD-5ADD-B376F9A18090}"/>
              </a:ext>
            </a:extLst>
          </p:cNvPr>
          <p:cNvSpPr txBox="1"/>
          <p:nvPr/>
        </p:nvSpPr>
        <p:spPr>
          <a:xfrm>
            <a:off x="431957" y="2283372"/>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0.5</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 2</a:t>
            </a:r>
          </a:p>
        </p:txBody>
      </p:sp>
      <p:pic>
        <p:nvPicPr>
          <p:cNvPr id="1026" name="Picture 2">
            <a:extLst>
              <a:ext uri="{FF2B5EF4-FFF2-40B4-BE49-F238E27FC236}">
                <a16:creationId xmlns:a16="http://schemas.microsoft.com/office/drawing/2014/main" id="{9DB388D8-2F60-E9C9-BEF6-236558EECF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1086" y="92606"/>
            <a:ext cx="4261009" cy="3041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977C79E-5E54-316D-8D56-A6B1B3DF45F7}"/>
              </a:ext>
            </a:extLst>
          </p:cNvPr>
          <p:cNvSpPr txBox="1"/>
          <p:nvPr/>
        </p:nvSpPr>
        <p:spPr>
          <a:xfrm>
            <a:off x="8360861" y="187741"/>
            <a:ext cx="2480020" cy="646331"/>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Century Gothic" panose="020B0502020202020204" pitchFamily="34" charset="0"/>
                <a:sym typeface="Arial"/>
              </a:rPr>
              <a:t>GOES ABI True Color</a:t>
            </a: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~1250 UTC</a:t>
            </a:r>
          </a:p>
        </p:txBody>
      </p:sp>
      <p:sp>
        <p:nvSpPr>
          <p:cNvPr id="13" name="Oval 12">
            <a:extLst>
              <a:ext uri="{FF2B5EF4-FFF2-40B4-BE49-F238E27FC236}">
                <a16:creationId xmlns:a16="http://schemas.microsoft.com/office/drawing/2014/main" id="{C9F52D1E-D914-0304-6B71-25F1CAB54F2D}"/>
              </a:ext>
            </a:extLst>
          </p:cNvPr>
          <p:cNvSpPr/>
          <p:nvPr/>
        </p:nvSpPr>
        <p:spPr>
          <a:xfrm>
            <a:off x="2755232" y="4884821"/>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AE21A6D-5CD8-B9B0-7C71-FD76C117273F}"/>
              </a:ext>
            </a:extLst>
          </p:cNvPr>
          <p:cNvSpPr/>
          <p:nvPr/>
        </p:nvSpPr>
        <p:spPr>
          <a:xfrm>
            <a:off x="8554458" y="4896163"/>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CDD500F-7866-6C9D-CB85-4EB47EB7E359}"/>
              </a:ext>
            </a:extLst>
          </p:cNvPr>
          <p:cNvSpPr/>
          <p:nvPr/>
        </p:nvSpPr>
        <p:spPr>
          <a:xfrm>
            <a:off x="1876931" y="3352733"/>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92A4EAF-D667-A403-2317-74F25E634B41}"/>
              </a:ext>
            </a:extLst>
          </p:cNvPr>
          <p:cNvSpPr/>
          <p:nvPr/>
        </p:nvSpPr>
        <p:spPr>
          <a:xfrm>
            <a:off x="5735057" y="1593282"/>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84AB20A-60B3-0A4F-AC9C-C0AB98D3FD22}"/>
              </a:ext>
            </a:extLst>
          </p:cNvPr>
          <p:cNvSpPr/>
          <p:nvPr/>
        </p:nvSpPr>
        <p:spPr>
          <a:xfrm>
            <a:off x="7700214" y="3363999"/>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5B9AAA-D44D-C689-5D60-74FEC2BCDCDC}"/>
              </a:ext>
            </a:extLst>
          </p:cNvPr>
          <p:cNvSpPr/>
          <p:nvPr/>
        </p:nvSpPr>
        <p:spPr>
          <a:xfrm>
            <a:off x="5045881" y="187741"/>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44C542-5222-5169-F3C3-9C2364C84A78}"/>
              </a:ext>
            </a:extLst>
          </p:cNvPr>
          <p:cNvSpPr txBox="1"/>
          <p:nvPr/>
        </p:nvSpPr>
        <p:spPr>
          <a:xfrm>
            <a:off x="6616185" y="4250371"/>
            <a:ext cx="1311996" cy="877163"/>
          </a:xfrm>
          <a:prstGeom prst="rect">
            <a:avLst/>
          </a:prstGeom>
          <a:noFill/>
        </p:spPr>
        <p:txBody>
          <a:bodyPr wrap="square" rtlCol="0">
            <a:spAutoFit/>
          </a:bodyPr>
          <a:lstStyle/>
          <a:p>
            <a:pPr defTabSz="1219170">
              <a:spcAft>
                <a:spcPts val="600"/>
              </a:spcAft>
              <a:defRPr/>
            </a:pPr>
            <a:r>
              <a:rPr lang="en-US" sz="1700" b="1" i="1" dirty="0">
                <a:solidFill>
                  <a:srgbClr val="FF0000"/>
                </a:solidFill>
                <a:latin typeface="Century Gothic" panose="020B0502020202020204" pitchFamily="34" charset="0"/>
                <a:cs typeface="Arial" panose="020B0604020202020204" pitchFamily="34" charset="0"/>
              </a:rPr>
              <a:t>No data due to SZA &gt; 70°</a:t>
            </a:r>
          </a:p>
        </p:txBody>
      </p:sp>
      <p:cxnSp>
        <p:nvCxnSpPr>
          <p:cNvPr id="21" name="Straight Connector 20">
            <a:extLst>
              <a:ext uri="{FF2B5EF4-FFF2-40B4-BE49-F238E27FC236}">
                <a16:creationId xmlns:a16="http://schemas.microsoft.com/office/drawing/2014/main" id="{73C8FF7A-03CB-EAF3-5323-B48B55CFC039}"/>
              </a:ext>
            </a:extLst>
          </p:cNvPr>
          <p:cNvCxnSpPr/>
          <p:nvPr/>
        </p:nvCxnSpPr>
        <p:spPr>
          <a:xfrm>
            <a:off x="7700214" y="3352733"/>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DEE603-489B-91B2-2BA5-CF4BB403AFB9}"/>
              </a:ext>
            </a:extLst>
          </p:cNvPr>
          <p:cNvCxnSpPr/>
          <p:nvPr/>
        </p:nvCxnSpPr>
        <p:spPr>
          <a:xfrm>
            <a:off x="1900988" y="3352487"/>
            <a:ext cx="493291" cy="319512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Text Placeholder 1">
            <a:extLst>
              <a:ext uri="{FF2B5EF4-FFF2-40B4-BE49-F238E27FC236}">
                <a16:creationId xmlns:a16="http://schemas.microsoft.com/office/drawing/2014/main" id="{CB97716D-0AF2-6F35-02E3-81210634C86C}"/>
              </a:ext>
            </a:extLst>
          </p:cNvPr>
          <p:cNvSpPr txBox="1">
            <a:spLocks/>
          </p:cNvSpPr>
          <p:nvPr/>
        </p:nvSpPr>
        <p:spPr>
          <a:xfrm>
            <a:off x="825441" y="80574"/>
            <a:ext cx="3181075" cy="2434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May 4, 2026 </a:t>
            </a:r>
            <a:r>
              <a:rPr lang="en-US" sz="4000" b="1" dirty="0">
                <a:solidFill>
                  <a:srgbClr val="FF000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NRT</a:t>
            </a:r>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HCHO Example</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329AB61-73AB-69B7-27D9-362198C4ABF1}"/>
                  </a:ext>
                </a:extLst>
              </p:cNvPr>
              <p:cNvSpPr txBox="1"/>
              <p:nvPr/>
            </p:nvSpPr>
            <p:spPr>
              <a:xfrm>
                <a:off x="2141382" y="2588472"/>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8.378</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6" name="TextBox 25">
                <a:extLst>
                  <a:ext uri="{FF2B5EF4-FFF2-40B4-BE49-F238E27FC236}">
                    <a16:creationId xmlns:a16="http://schemas.microsoft.com/office/drawing/2014/main" id="{2329AB61-73AB-69B7-27D9-362198C4ABF1}"/>
                  </a:ext>
                </a:extLst>
              </p:cNvPr>
              <p:cNvSpPr txBox="1">
                <a:spLocks noRot="1" noChangeAspect="1" noMove="1" noResize="1" noEditPoints="1" noAdjustHandles="1" noChangeArrowheads="1" noChangeShapeType="1" noTextEdit="1"/>
              </p:cNvSpPr>
              <p:nvPr/>
            </p:nvSpPr>
            <p:spPr>
              <a:xfrm>
                <a:off x="2141382" y="2588472"/>
                <a:ext cx="1550634" cy="461665"/>
              </a:xfrm>
              <a:prstGeom prst="rect">
                <a:avLst/>
              </a:prstGeom>
              <a:blipFill>
                <a:blip r:embed="rId7"/>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EF49F42-5241-14C6-9AAF-835733CD2D0C}"/>
                  </a:ext>
                </a:extLst>
              </p:cNvPr>
              <p:cNvSpPr txBox="1"/>
              <p:nvPr/>
            </p:nvSpPr>
            <p:spPr>
              <a:xfrm>
                <a:off x="8597284" y="2615966"/>
                <a:ext cx="1550634"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7.005</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7" name="TextBox 26">
                <a:extLst>
                  <a:ext uri="{FF2B5EF4-FFF2-40B4-BE49-F238E27FC236}">
                    <a16:creationId xmlns:a16="http://schemas.microsoft.com/office/drawing/2014/main" id="{4EF49F42-5241-14C6-9AAF-835733CD2D0C}"/>
                  </a:ext>
                </a:extLst>
              </p:cNvPr>
              <p:cNvSpPr txBox="1">
                <a:spLocks noRot="1" noChangeAspect="1" noMove="1" noResize="1" noEditPoints="1" noAdjustHandles="1" noChangeArrowheads="1" noChangeShapeType="1" noTextEdit="1"/>
              </p:cNvSpPr>
              <p:nvPr/>
            </p:nvSpPr>
            <p:spPr>
              <a:xfrm>
                <a:off x="8597284" y="2615966"/>
                <a:ext cx="1550634" cy="461665"/>
              </a:xfrm>
              <a:prstGeom prst="rect">
                <a:avLst/>
              </a:prstGeom>
              <a:blipFill>
                <a:blip r:embed="rId8"/>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2" name="Google Shape;361;p51">
            <a:extLst>
              <a:ext uri="{FF2B5EF4-FFF2-40B4-BE49-F238E27FC236}">
                <a16:creationId xmlns:a16="http://schemas.microsoft.com/office/drawing/2014/main" id="{A90E9E75-C9A2-3938-0BFC-76CAD50C4C95}"/>
              </a:ext>
            </a:extLst>
          </p:cNvPr>
          <p:cNvSpPr txBox="1">
            <a:spLocks/>
          </p:cNvSpPr>
          <p:nvPr/>
        </p:nvSpPr>
        <p:spPr>
          <a:xfrm>
            <a:off x="8935925" y="1330300"/>
            <a:ext cx="2395256" cy="684773"/>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SZA &lt; 80°</a:t>
            </a:r>
          </a:p>
          <a:p>
            <a:pPr marL="0" marR="0" lvl="0" indent="0" algn="l" defTabSz="609585" rtl="0" eaLnBrk="1" fontAlgn="auto" latinLnBrk="0" hangingPunct="1">
              <a:lnSpc>
                <a:spcPct val="100000"/>
              </a:lnSpc>
              <a:spcBef>
                <a:spcPts val="0"/>
              </a:spcBef>
              <a:spcAft>
                <a:spcPts val="0"/>
              </a:spcAft>
              <a:buClr>
                <a:prstClr val="black"/>
              </a:buClr>
              <a:buSzPts val="1400"/>
              <a:buNone/>
              <a:tabLst/>
              <a:defRPr/>
            </a:pPr>
            <a:r>
              <a:rPr lang="en-US" sz="2000" b="1" dirty="0">
                <a:solidFill>
                  <a:prstClr val="black"/>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QF &lt; 2</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7F52E125-D7A5-A882-F959-48822C9399EF}"/>
              </a:ext>
            </a:extLst>
          </p:cNvPr>
          <p:cNvCxnSpPr>
            <a:cxnSpLocks/>
          </p:cNvCxnSpPr>
          <p:nvPr/>
        </p:nvCxnSpPr>
        <p:spPr>
          <a:xfrm flipH="1">
            <a:off x="9300411" y="1982310"/>
            <a:ext cx="132350" cy="5448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73142072"/>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A7DFD-321A-516D-5B72-E6D0DBAB035D}"/>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B48E95A4-69E9-798A-CAB7-D9B2A4A0BBE2}"/>
              </a:ext>
            </a:extLst>
          </p:cNvPr>
          <p:cNvSpPr>
            <a:spLocks noGrp="1"/>
          </p:cNvSpPr>
          <p:nvPr>
            <p:ph type="sldNum" sz="quarter" idx="12"/>
          </p:nvPr>
        </p:nvSpPr>
        <p:spPr/>
        <p:txBody>
          <a:bodyPr/>
          <a:lstStyle/>
          <a:p>
            <a:fld id="{BBC93AA5-82BE-468E-90B3-DD1DC18545AD}" type="slidenum">
              <a:rPr lang="en-US" smtClean="0"/>
              <a:t>15</a:t>
            </a:fld>
            <a:endParaRPr lang="en-US" dirty="0"/>
          </a:p>
        </p:txBody>
      </p:sp>
      <p:sp>
        <p:nvSpPr>
          <p:cNvPr id="2" name="Text Placeholder 1">
            <a:extLst>
              <a:ext uri="{FF2B5EF4-FFF2-40B4-BE49-F238E27FC236}">
                <a16:creationId xmlns:a16="http://schemas.microsoft.com/office/drawing/2014/main" id="{F76E486A-A39D-3063-D181-223EE4AA0962}"/>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L2 Data Across Field of Regard (</a:t>
            </a:r>
            <a:r>
              <a:rPr lang="en-US" dirty="0" err="1">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FoR</a:t>
            </a:r>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a:t>
            </a:r>
          </a:p>
        </p:txBody>
      </p:sp>
      <p:sp>
        <p:nvSpPr>
          <p:cNvPr id="35" name="Slide Number Placeholder 1">
            <a:extLst>
              <a:ext uri="{FF2B5EF4-FFF2-40B4-BE49-F238E27FC236}">
                <a16:creationId xmlns:a16="http://schemas.microsoft.com/office/drawing/2014/main" id="{2ECBFF9F-0389-030A-6B4C-B33D4DA89CA0}"/>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15</a:t>
            </a:fld>
            <a:endParaRPr lang="en-US" dirty="0"/>
          </a:p>
        </p:txBody>
      </p:sp>
      <p:sp>
        <p:nvSpPr>
          <p:cNvPr id="12" name="Slide Number Placeholder 1">
            <a:extLst>
              <a:ext uri="{FF2B5EF4-FFF2-40B4-BE49-F238E27FC236}">
                <a16:creationId xmlns:a16="http://schemas.microsoft.com/office/drawing/2014/main" id="{2BDD26CC-7BAC-809D-A330-33A454B40C93}"/>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15</a:t>
            </a:fld>
            <a:endParaRPr lang="en-US" dirty="0"/>
          </a:p>
        </p:txBody>
      </p:sp>
      <p:sp>
        <p:nvSpPr>
          <p:cNvPr id="3" name="TextBox 2">
            <a:extLst>
              <a:ext uri="{FF2B5EF4-FFF2-40B4-BE49-F238E27FC236}">
                <a16:creationId xmlns:a16="http://schemas.microsoft.com/office/drawing/2014/main" id="{EBF8AD3C-4369-49D5-B4BE-E128D65A99AD}"/>
              </a:ext>
            </a:extLst>
          </p:cNvPr>
          <p:cNvSpPr txBox="1"/>
          <p:nvPr/>
        </p:nvSpPr>
        <p:spPr>
          <a:xfrm>
            <a:off x="229225" y="5458756"/>
            <a:ext cx="11501564" cy="1302921"/>
          </a:xfrm>
          <a:prstGeom prst="rect">
            <a:avLst/>
          </a:prstGeom>
          <a:noFill/>
        </p:spPr>
        <p:txBody>
          <a:bodyPr wrap="square" rtlCol="0">
            <a:spAutoFit/>
          </a:bodyPr>
          <a:lstStyle/>
          <a:p>
            <a:pPr marL="347472" indent="-347472" defTabSz="1219170">
              <a:spcAft>
                <a:spcPts val="400"/>
              </a:spcAft>
              <a:buFont typeface="Arial" panose="020B0604020202020204" pitchFamily="34" charset="0"/>
              <a:buChar char="•"/>
              <a:defRPr/>
            </a:pPr>
            <a:r>
              <a:rPr lang="en-US" b="1" dirty="0">
                <a:solidFill>
                  <a:schemeClr val="tx1"/>
                </a:solidFill>
                <a:latin typeface="Century Gothic" panose="020B0502020202020204" pitchFamily="34" charset="0"/>
                <a:cs typeface="Arial" panose="020B0604020202020204" pitchFamily="34" charset="0"/>
              </a:rPr>
              <a:t>VCDs – </a:t>
            </a:r>
            <a:r>
              <a:rPr lang="en-US" dirty="0">
                <a:solidFill>
                  <a:schemeClr val="tx1"/>
                </a:solidFill>
                <a:latin typeface="Century Gothic" panose="020B0502020202020204" pitchFamily="34" charset="0"/>
                <a:cs typeface="Arial" panose="020B0604020202020204" pitchFamily="34" charset="0"/>
              </a:rPr>
              <a:t>total amount of trace gas in the vertical column of air directly above a specific area of Earth’s surface to the top of the atmosphere </a:t>
            </a:r>
          </a:p>
          <a:p>
            <a:pPr lvl="1" indent="-347472" defTabSz="1219170">
              <a:spcAft>
                <a:spcPts val="400"/>
              </a:spcAft>
              <a:buFont typeface="Courier New" panose="02070309020205020404" pitchFamily="49" charset="0"/>
              <a:buChar char="o"/>
              <a:defRPr/>
            </a:pPr>
            <a:r>
              <a:rPr lang="en-US" b="1" dirty="0">
                <a:solidFill>
                  <a:schemeClr val="tx1"/>
                </a:solidFill>
                <a:latin typeface="Century Gothic" panose="020B0502020202020204" pitchFamily="34" charset="0"/>
                <a:cs typeface="Arial" panose="020B0604020202020204" pitchFamily="34" charset="0"/>
              </a:rPr>
              <a:t>molecules cm</a:t>
            </a:r>
            <a:r>
              <a:rPr lang="en-US" b="1" baseline="30000" dirty="0">
                <a:solidFill>
                  <a:schemeClr val="tx1"/>
                </a:solidFill>
                <a:latin typeface="Century Gothic" panose="020B0502020202020204" pitchFamily="34" charset="0"/>
                <a:cs typeface="Arial" panose="020B0604020202020204" pitchFamily="34" charset="0"/>
              </a:rPr>
              <a:t>-2  </a:t>
            </a:r>
            <a:r>
              <a:rPr lang="en-US" dirty="0">
                <a:latin typeface="Century Gothic" panose="020B0502020202020204" pitchFamily="34" charset="0"/>
                <a:cs typeface="Arial" panose="020B0604020202020204" pitchFamily="34" charset="0"/>
              </a:rPr>
              <a:t>- total number of gas molecules found in the vertical column of air</a:t>
            </a:r>
          </a:p>
          <a:p>
            <a:pPr lvl="1" indent="-347472" defTabSz="1219170">
              <a:spcAft>
                <a:spcPts val="400"/>
              </a:spcAft>
              <a:buFont typeface="Courier New" panose="02070309020205020404" pitchFamily="49" charset="0"/>
              <a:buChar char="o"/>
              <a:defRPr/>
            </a:pPr>
            <a:r>
              <a:rPr lang="en-US" b="1" dirty="0">
                <a:latin typeface="Century Gothic" panose="020B0502020202020204" pitchFamily="34" charset="0"/>
                <a:cs typeface="Arial" panose="020B0604020202020204" pitchFamily="34" charset="0"/>
              </a:rPr>
              <a:t>Dobson Units (DU) </a:t>
            </a:r>
            <a:r>
              <a:rPr lang="en-US" dirty="0">
                <a:latin typeface="Century Gothic" panose="020B0502020202020204" pitchFamily="34" charset="0"/>
                <a:cs typeface="Arial" panose="020B0604020202020204" pitchFamily="34" charset="0"/>
              </a:rPr>
              <a:t>– measures thickness of a gas layer if compressed to sea-level pressure</a:t>
            </a:r>
          </a:p>
        </p:txBody>
      </p:sp>
      <p:pic>
        <p:nvPicPr>
          <p:cNvPr id="14" name="Picture 13" descr="Map&#10;&#10;AI-generated content may be incorrect.">
            <a:extLst>
              <a:ext uri="{FF2B5EF4-FFF2-40B4-BE49-F238E27FC236}">
                <a16:creationId xmlns:a16="http://schemas.microsoft.com/office/drawing/2014/main" id="{78D1B4CC-1B1E-9075-27BF-350D136E649D}"/>
              </a:ext>
            </a:extLst>
          </p:cNvPr>
          <p:cNvPicPr>
            <a:picLocks noChangeAspect="1"/>
          </p:cNvPicPr>
          <p:nvPr/>
        </p:nvPicPr>
        <p:blipFill>
          <a:blip r:embed="rId4" cstate="print">
            <a:extLst>
              <a:ext uri="{28A0092B-C50C-407E-A947-70E740481C1C}">
                <a14:useLocalDpi xmlns:a14="http://schemas.microsoft.com/office/drawing/2010/main" val="0"/>
              </a:ext>
            </a:extLst>
          </a:blip>
          <a:srcRect r="9676"/>
          <a:stretch>
            <a:fillRect/>
          </a:stretch>
        </p:blipFill>
        <p:spPr>
          <a:xfrm>
            <a:off x="229226" y="926591"/>
            <a:ext cx="5581700" cy="2331720"/>
          </a:xfrm>
          <a:prstGeom prst="rect">
            <a:avLst/>
          </a:prstGeom>
        </p:spPr>
      </p:pic>
      <p:pic>
        <p:nvPicPr>
          <p:cNvPr id="17" name="Picture 16" descr="Map&#10;&#10;AI-generated content may be incorrect.">
            <a:extLst>
              <a:ext uri="{FF2B5EF4-FFF2-40B4-BE49-F238E27FC236}">
                <a16:creationId xmlns:a16="http://schemas.microsoft.com/office/drawing/2014/main" id="{0C0DB419-D902-0264-12C2-88418CF596BE}"/>
              </a:ext>
            </a:extLst>
          </p:cNvPr>
          <p:cNvPicPr>
            <a:picLocks noChangeAspect="1"/>
          </p:cNvPicPr>
          <p:nvPr/>
        </p:nvPicPr>
        <p:blipFill>
          <a:blip r:embed="rId5" cstate="print">
            <a:extLst>
              <a:ext uri="{28A0092B-C50C-407E-A947-70E740481C1C}">
                <a14:useLocalDpi xmlns:a14="http://schemas.microsoft.com/office/drawing/2010/main" val="0"/>
              </a:ext>
            </a:extLst>
          </a:blip>
          <a:srcRect l="90591" t="10940" r="339" b="5285"/>
          <a:stretch>
            <a:fillRect/>
          </a:stretch>
        </p:blipFill>
        <p:spPr>
          <a:xfrm>
            <a:off x="5333237" y="937221"/>
            <a:ext cx="646770" cy="2254184"/>
          </a:xfrm>
          <a:prstGeom prst="rect">
            <a:avLst/>
          </a:prstGeom>
        </p:spPr>
      </p:pic>
      <p:pic>
        <p:nvPicPr>
          <p:cNvPr id="20" name="Picture 19" descr="Map&#10;&#10;AI-generated content may be incorrect.">
            <a:extLst>
              <a:ext uri="{FF2B5EF4-FFF2-40B4-BE49-F238E27FC236}">
                <a16:creationId xmlns:a16="http://schemas.microsoft.com/office/drawing/2014/main" id="{16E3D6F2-66AF-65C6-A18F-F5CA4CE69AD5}"/>
              </a:ext>
            </a:extLst>
          </p:cNvPr>
          <p:cNvPicPr>
            <a:picLocks noChangeAspect="1"/>
          </p:cNvPicPr>
          <p:nvPr/>
        </p:nvPicPr>
        <p:blipFill>
          <a:blip r:embed="rId6" cstate="print">
            <a:extLst>
              <a:ext uri="{28A0092B-C50C-407E-A947-70E740481C1C}">
                <a14:useLocalDpi xmlns:a14="http://schemas.microsoft.com/office/drawing/2010/main" val="0"/>
              </a:ext>
            </a:extLst>
          </a:blip>
          <a:srcRect r="9542"/>
          <a:stretch>
            <a:fillRect/>
          </a:stretch>
        </p:blipFill>
        <p:spPr>
          <a:xfrm>
            <a:off x="6029580" y="937221"/>
            <a:ext cx="5600765" cy="2331720"/>
          </a:xfrm>
          <a:prstGeom prst="rect">
            <a:avLst/>
          </a:prstGeom>
        </p:spPr>
      </p:pic>
      <p:pic>
        <p:nvPicPr>
          <p:cNvPr id="22" name="Picture 21" descr="Map&#10;&#10;AI-generated content may be incorrect.">
            <a:extLst>
              <a:ext uri="{FF2B5EF4-FFF2-40B4-BE49-F238E27FC236}">
                <a16:creationId xmlns:a16="http://schemas.microsoft.com/office/drawing/2014/main" id="{0B868A56-BC03-86B1-0819-1EA7FBC4D966}"/>
              </a:ext>
            </a:extLst>
          </p:cNvPr>
          <p:cNvPicPr>
            <a:picLocks noChangeAspect="1"/>
          </p:cNvPicPr>
          <p:nvPr/>
        </p:nvPicPr>
        <p:blipFill>
          <a:blip r:embed="rId7" cstate="print">
            <a:extLst>
              <a:ext uri="{28A0092B-C50C-407E-A947-70E740481C1C}">
                <a14:useLocalDpi xmlns:a14="http://schemas.microsoft.com/office/drawing/2010/main" val="0"/>
              </a:ext>
            </a:extLst>
          </a:blip>
          <a:srcRect l="90858" t="8741" r="1140" b="4843"/>
          <a:stretch>
            <a:fillRect/>
          </a:stretch>
        </p:blipFill>
        <p:spPr>
          <a:xfrm>
            <a:off x="11125612" y="932654"/>
            <a:ext cx="554306" cy="2254184"/>
          </a:xfrm>
          <a:prstGeom prst="rect">
            <a:avLst/>
          </a:prstGeom>
        </p:spPr>
      </p:pic>
      <p:pic>
        <p:nvPicPr>
          <p:cNvPr id="24" name="Picture 23" descr="Map&#10;&#10;AI-generated content may be incorrect.">
            <a:extLst>
              <a:ext uri="{FF2B5EF4-FFF2-40B4-BE49-F238E27FC236}">
                <a16:creationId xmlns:a16="http://schemas.microsoft.com/office/drawing/2014/main" id="{E905EF7F-5AD8-225C-2E5E-2B9A4A3FDA9A}"/>
              </a:ext>
            </a:extLst>
          </p:cNvPr>
          <p:cNvPicPr>
            <a:picLocks noChangeAspect="1"/>
          </p:cNvPicPr>
          <p:nvPr/>
        </p:nvPicPr>
        <p:blipFill>
          <a:blip r:embed="rId8" cstate="print">
            <a:extLst>
              <a:ext uri="{28A0092B-C50C-407E-A947-70E740481C1C}">
                <a14:useLocalDpi xmlns:a14="http://schemas.microsoft.com/office/drawing/2010/main" val="0"/>
              </a:ext>
            </a:extLst>
          </a:blip>
          <a:srcRect r="10583"/>
          <a:stretch>
            <a:fillRect/>
          </a:stretch>
        </p:blipFill>
        <p:spPr>
          <a:xfrm>
            <a:off x="232908" y="3186838"/>
            <a:ext cx="5578018" cy="2331720"/>
          </a:xfrm>
          <a:prstGeom prst="rect">
            <a:avLst/>
          </a:prstGeom>
        </p:spPr>
      </p:pic>
      <p:pic>
        <p:nvPicPr>
          <p:cNvPr id="28" name="Picture 27" descr="Map&#10;&#10;AI-generated content may be incorrect.">
            <a:extLst>
              <a:ext uri="{FF2B5EF4-FFF2-40B4-BE49-F238E27FC236}">
                <a16:creationId xmlns:a16="http://schemas.microsoft.com/office/drawing/2014/main" id="{8A7FA943-830D-0F2A-A418-3600D4B04DBF}"/>
              </a:ext>
            </a:extLst>
          </p:cNvPr>
          <p:cNvPicPr>
            <a:picLocks noChangeAspect="1"/>
          </p:cNvPicPr>
          <p:nvPr/>
        </p:nvPicPr>
        <p:blipFill>
          <a:blip r:embed="rId9" cstate="print">
            <a:extLst>
              <a:ext uri="{28A0092B-C50C-407E-A947-70E740481C1C}">
                <a14:useLocalDpi xmlns:a14="http://schemas.microsoft.com/office/drawing/2010/main" val="0"/>
              </a:ext>
            </a:extLst>
          </a:blip>
          <a:srcRect l="52" r="9587"/>
          <a:stretch>
            <a:fillRect/>
          </a:stretch>
        </p:blipFill>
        <p:spPr>
          <a:xfrm>
            <a:off x="6043685" y="3209139"/>
            <a:ext cx="5571720" cy="2331720"/>
          </a:xfrm>
          <a:prstGeom prst="rect">
            <a:avLst/>
          </a:prstGeom>
        </p:spPr>
      </p:pic>
      <p:pic>
        <p:nvPicPr>
          <p:cNvPr id="30" name="Picture 29" descr="Map&#10;&#10;AI-generated content may be incorrect.">
            <a:extLst>
              <a:ext uri="{FF2B5EF4-FFF2-40B4-BE49-F238E27FC236}">
                <a16:creationId xmlns:a16="http://schemas.microsoft.com/office/drawing/2014/main" id="{F27BD21F-C245-B11A-27CC-76801E36F3F6}"/>
              </a:ext>
            </a:extLst>
          </p:cNvPr>
          <p:cNvPicPr>
            <a:picLocks noChangeAspect="1"/>
          </p:cNvPicPr>
          <p:nvPr/>
        </p:nvPicPr>
        <p:blipFill>
          <a:blip r:embed="rId10" cstate="print">
            <a:extLst>
              <a:ext uri="{28A0092B-C50C-407E-A947-70E740481C1C}">
                <a14:useLocalDpi xmlns:a14="http://schemas.microsoft.com/office/drawing/2010/main" val="0"/>
              </a:ext>
            </a:extLst>
          </a:blip>
          <a:srcRect l="90680" t="9881" r="498" b="4223"/>
          <a:stretch>
            <a:fillRect/>
          </a:stretch>
        </p:blipFill>
        <p:spPr>
          <a:xfrm>
            <a:off x="11120933" y="3332318"/>
            <a:ext cx="609856" cy="2245380"/>
          </a:xfrm>
          <a:prstGeom prst="rect">
            <a:avLst/>
          </a:prstGeom>
        </p:spPr>
      </p:pic>
      <p:pic>
        <p:nvPicPr>
          <p:cNvPr id="26" name="Picture 25" descr="Map&#10;&#10;AI-generated content may be incorrect.">
            <a:extLst>
              <a:ext uri="{FF2B5EF4-FFF2-40B4-BE49-F238E27FC236}">
                <a16:creationId xmlns:a16="http://schemas.microsoft.com/office/drawing/2014/main" id="{C31C148E-0C1D-34F3-86B8-4955C441E96D}"/>
              </a:ext>
            </a:extLst>
          </p:cNvPr>
          <p:cNvPicPr>
            <a:picLocks noChangeAspect="1"/>
          </p:cNvPicPr>
          <p:nvPr/>
        </p:nvPicPr>
        <p:blipFill>
          <a:blip r:embed="rId11" cstate="print">
            <a:extLst>
              <a:ext uri="{28A0092B-C50C-407E-A947-70E740481C1C}">
                <a14:useLocalDpi xmlns:a14="http://schemas.microsoft.com/office/drawing/2010/main" val="0"/>
              </a:ext>
            </a:extLst>
          </a:blip>
          <a:srcRect l="90210" t="9880" r="674" b="3870"/>
          <a:stretch>
            <a:fillRect/>
          </a:stretch>
        </p:blipFill>
        <p:spPr>
          <a:xfrm>
            <a:off x="5326134" y="3258311"/>
            <a:ext cx="646771" cy="2287131"/>
          </a:xfrm>
          <a:prstGeom prst="rect">
            <a:avLst/>
          </a:prstGeom>
        </p:spPr>
      </p:pic>
      <p:sp>
        <p:nvSpPr>
          <p:cNvPr id="31" name="Oval 30">
            <a:extLst>
              <a:ext uri="{FF2B5EF4-FFF2-40B4-BE49-F238E27FC236}">
                <a16:creationId xmlns:a16="http://schemas.microsoft.com/office/drawing/2014/main" id="{A219CD4D-AE5F-6C05-6DB9-8ACB1B8B9727}"/>
              </a:ext>
            </a:extLst>
          </p:cNvPr>
          <p:cNvSpPr/>
          <p:nvPr/>
        </p:nvSpPr>
        <p:spPr>
          <a:xfrm>
            <a:off x="5680759" y="1332287"/>
            <a:ext cx="348821" cy="152032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EF9FB04-861B-E5AA-A8AD-AACAE97A4105}"/>
              </a:ext>
            </a:extLst>
          </p:cNvPr>
          <p:cNvSpPr/>
          <p:nvPr/>
        </p:nvSpPr>
        <p:spPr>
          <a:xfrm>
            <a:off x="11505508" y="3704925"/>
            <a:ext cx="225282" cy="152032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5D00937-8257-A710-A4EC-92C6F2A0775D}"/>
              </a:ext>
            </a:extLst>
          </p:cNvPr>
          <p:cNvSpPr/>
          <p:nvPr/>
        </p:nvSpPr>
        <p:spPr>
          <a:xfrm>
            <a:off x="5754725" y="3664007"/>
            <a:ext cx="225282" cy="152032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7D3A042-713F-643B-9D21-1BFFFCB13094}"/>
              </a:ext>
            </a:extLst>
          </p:cNvPr>
          <p:cNvSpPr/>
          <p:nvPr/>
        </p:nvSpPr>
        <p:spPr>
          <a:xfrm>
            <a:off x="11488743" y="1358721"/>
            <a:ext cx="264080" cy="152032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1D00126-817E-D436-ED59-AE6C94E5CCBC}"/>
              </a:ext>
            </a:extLst>
          </p:cNvPr>
          <p:cNvSpPr txBox="1"/>
          <p:nvPr/>
        </p:nvSpPr>
        <p:spPr>
          <a:xfrm>
            <a:off x="229224" y="788023"/>
            <a:ext cx="2719099" cy="33855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Tropospheric NO</a:t>
            </a:r>
            <a:r>
              <a:rPr lang="en-US" sz="1600" b="1" kern="0" baseline="-25000" dirty="0">
                <a:solidFill>
                  <a:srgbClr val="FFFFFF"/>
                </a:solidFill>
                <a:latin typeface="Century Gothic" panose="020B0502020202020204" pitchFamily="34" charset="0"/>
                <a:sym typeface="Arial"/>
              </a:rPr>
              <a:t>2</a:t>
            </a:r>
            <a:r>
              <a:rPr lang="en-US" sz="1600" b="1" kern="0" dirty="0">
                <a:solidFill>
                  <a:srgbClr val="FFFFFF"/>
                </a:solidFill>
                <a:latin typeface="Century Gothic" panose="020B0502020202020204" pitchFamily="34" charset="0"/>
                <a:sym typeface="Arial"/>
              </a:rPr>
              <a:t> VCDs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8" name="TextBox 37">
            <a:extLst>
              <a:ext uri="{FF2B5EF4-FFF2-40B4-BE49-F238E27FC236}">
                <a16:creationId xmlns:a16="http://schemas.microsoft.com/office/drawing/2014/main" id="{3E6AAAE4-7686-5C6B-C93E-6E35938DB616}"/>
              </a:ext>
            </a:extLst>
          </p:cNvPr>
          <p:cNvSpPr txBox="1"/>
          <p:nvPr/>
        </p:nvSpPr>
        <p:spPr>
          <a:xfrm>
            <a:off x="6043685" y="799506"/>
            <a:ext cx="2505404"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Total HCHO VCDs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9" name="TextBox 38">
            <a:extLst>
              <a:ext uri="{FF2B5EF4-FFF2-40B4-BE49-F238E27FC236}">
                <a16:creationId xmlns:a16="http://schemas.microsoft.com/office/drawing/2014/main" id="{C1C87DD6-27B5-3650-840F-5CBA57C6A1A7}"/>
              </a:ext>
            </a:extLst>
          </p:cNvPr>
          <p:cNvSpPr txBox="1"/>
          <p:nvPr/>
        </p:nvSpPr>
        <p:spPr>
          <a:xfrm>
            <a:off x="229224" y="3123388"/>
            <a:ext cx="2436858"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Total O</a:t>
            </a:r>
            <a:r>
              <a:rPr lang="en-US" sz="1600" b="1" kern="0" baseline="-25000" dirty="0">
                <a:solidFill>
                  <a:srgbClr val="FFFFFF"/>
                </a:solidFill>
                <a:latin typeface="Century Gothic" panose="020B0502020202020204" pitchFamily="34" charset="0"/>
                <a:sym typeface="Arial"/>
              </a:rPr>
              <a:t>3</a:t>
            </a:r>
            <a:r>
              <a:rPr lang="en-US" sz="1600" b="1" kern="0" dirty="0">
                <a:solidFill>
                  <a:srgbClr val="FFFFFF"/>
                </a:solidFill>
                <a:latin typeface="Century Gothic" panose="020B0502020202020204" pitchFamily="34" charset="0"/>
                <a:sym typeface="Arial"/>
              </a:rPr>
              <a:t> columns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40" name="TextBox 39">
            <a:extLst>
              <a:ext uri="{FF2B5EF4-FFF2-40B4-BE49-F238E27FC236}">
                <a16:creationId xmlns:a16="http://schemas.microsoft.com/office/drawing/2014/main" id="{A654F0AF-F793-3B4C-D98D-B406EC073D2A}"/>
              </a:ext>
            </a:extLst>
          </p:cNvPr>
          <p:cNvSpPr txBox="1"/>
          <p:nvPr/>
        </p:nvSpPr>
        <p:spPr>
          <a:xfrm>
            <a:off x="6095999" y="3194178"/>
            <a:ext cx="2453089"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0-2 km O</a:t>
            </a:r>
            <a:r>
              <a:rPr lang="en-US" sz="1600" b="1" kern="0" baseline="-25000" dirty="0">
                <a:solidFill>
                  <a:srgbClr val="FFFFFF"/>
                </a:solidFill>
                <a:latin typeface="Century Gothic" panose="020B0502020202020204" pitchFamily="34" charset="0"/>
                <a:sym typeface="Arial"/>
              </a:rPr>
              <a:t>3</a:t>
            </a:r>
            <a:r>
              <a:rPr lang="en-US" sz="1600" b="1" kern="0" dirty="0">
                <a:solidFill>
                  <a:srgbClr val="FFFFFF"/>
                </a:solidFill>
                <a:latin typeface="Century Gothic" panose="020B0502020202020204" pitchFamily="34" charset="0"/>
                <a:sym typeface="Arial"/>
              </a:rPr>
              <a:t> columns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custDataLst>
      <p:tags r:id="rId1"/>
    </p:custDataLst>
    <p:extLst>
      <p:ext uri="{BB962C8B-B14F-4D97-AF65-F5344CB8AC3E}">
        <p14:creationId xmlns:p14="http://schemas.microsoft.com/office/powerpoint/2010/main" val="531939951"/>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E267F-2AA8-C594-E990-4D3265E63BA4}"/>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EE106D-C377-0313-3F06-AC1ACC32A21F}"/>
              </a:ext>
            </a:extLst>
          </p:cNvPr>
          <p:cNvSpPr>
            <a:spLocks noGrp="1"/>
          </p:cNvSpPr>
          <p:nvPr>
            <p:ph type="sldNum" sz="quarter" idx="12"/>
          </p:nvPr>
        </p:nvSpPr>
        <p:spPr/>
        <p:txBody>
          <a:bodyPr/>
          <a:lstStyle/>
          <a:p>
            <a:fld id="{BBC93AA5-82BE-468E-90B3-DD1DC18545AD}" type="slidenum">
              <a:rPr lang="en-US" smtClean="0"/>
              <a:t>16</a:t>
            </a:fld>
            <a:endParaRPr lang="en-US" dirty="0"/>
          </a:p>
        </p:txBody>
      </p:sp>
      <p:sp>
        <p:nvSpPr>
          <p:cNvPr id="2" name="Text Placeholder 1">
            <a:extLst>
              <a:ext uri="{FF2B5EF4-FFF2-40B4-BE49-F238E27FC236}">
                <a16:creationId xmlns:a16="http://schemas.microsoft.com/office/drawing/2014/main" id="{A19B6E59-B3D1-C4AB-B7F5-1D88BA6E1450}"/>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Data Filtering Guidance – O</a:t>
            </a:r>
            <a:r>
              <a:rPr lang="en-US"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3</a:t>
            </a:r>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Total</a:t>
            </a:r>
          </a:p>
        </p:txBody>
      </p:sp>
      <p:sp>
        <p:nvSpPr>
          <p:cNvPr id="35" name="Slide Number Placeholder 1">
            <a:extLst>
              <a:ext uri="{FF2B5EF4-FFF2-40B4-BE49-F238E27FC236}">
                <a16:creationId xmlns:a16="http://schemas.microsoft.com/office/drawing/2014/main" id="{A18975CF-9BDC-7784-8128-CED436E402D8}"/>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16</a:t>
            </a:fld>
            <a:endParaRPr lang="en-US" dirty="0"/>
          </a:p>
        </p:txBody>
      </p:sp>
      <p:sp>
        <p:nvSpPr>
          <p:cNvPr id="12" name="Slide Number Placeholder 1">
            <a:extLst>
              <a:ext uri="{FF2B5EF4-FFF2-40B4-BE49-F238E27FC236}">
                <a16:creationId xmlns:a16="http://schemas.microsoft.com/office/drawing/2014/main" id="{0117EDC1-FE88-63F6-4AAA-1ECF2A34D3BB}"/>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16</a:t>
            </a:fld>
            <a:endParaRPr lang="en-US" dirty="0"/>
          </a:p>
        </p:txBody>
      </p:sp>
      <p:graphicFrame>
        <p:nvGraphicFramePr>
          <p:cNvPr id="4" name="Table 3">
            <a:extLst>
              <a:ext uri="{FF2B5EF4-FFF2-40B4-BE49-F238E27FC236}">
                <a16:creationId xmlns:a16="http://schemas.microsoft.com/office/drawing/2014/main" id="{39BC811A-07EE-DD1D-D59D-3CB87BD699C9}"/>
              </a:ext>
            </a:extLst>
          </p:cNvPr>
          <p:cNvGraphicFramePr>
            <a:graphicFrameLocks noGrp="1"/>
          </p:cNvGraphicFramePr>
          <p:nvPr>
            <p:extLst>
              <p:ext uri="{D42A27DB-BD31-4B8C-83A1-F6EECF244321}">
                <p14:modId xmlns:p14="http://schemas.microsoft.com/office/powerpoint/2010/main" val="2341922920"/>
              </p:ext>
            </p:extLst>
          </p:nvPr>
        </p:nvGraphicFramePr>
        <p:xfrm>
          <a:off x="1031103" y="764851"/>
          <a:ext cx="10170297" cy="5735841"/>
        </p:xfrm>
        <a:graphic>
          <a:graphicData uri="http://schemas.openxmlformats.org/drawingml/2006/table">
            <a:tbl>
              <a:tblPr firstRow="1" bandRow="1">
                <a:tableStyleId>{5C22544A-7EE6-4342-B048-85BDC9FD1C3A}</a:tableStyleId>
              </a:tblPr>
              <a:tblGrid>
                <a:gridCol w="1522207">
                  <a:extLst>
                    <a:ext uri="{9D8B030D-6E8A-4147-A177-3AD203B41FA5}">
                      <a16:colId xmlns:a16="http://schemas.microsoft.com/office/drawing/2014/main" val="917341819"/>
                    </a:ext>
                  </a:extLst>
                </a:gridCol>
                <a:gridCol w="4315772">
                  <a:extLst>
                    <a:ext uri="{9D8B030D-6E8A-4147-A177-3AD203B41FA5}">
                      <a16:colId xmlns:a16="http://schemas.microsoft.com/office/drawing/2014/main" val="4142738289"/>
                    </a:ext>
                  </a:extLst>
                </a:gridCol>
                <a:gridCol w="1110106">
                  <a:extLst>
                    <a:ext uri="{9D8B030D-6E8A-4147-A177-3AD203B41FA5}">
                      <a16:colId xmlns:a16="http://schemas.microsoft.com/office/drawing/2014/main" val="3218229176"/>
                    </a:ext>
                  </a:extLst>
                </a:gridCol>
                <a:gridCol w="1718265">
                  <a:extLst>
                    <a:ext uri="{9D8B030D-6E8A-4147-A177-3AD203B41FA5}">
                      <a16:colId xmlns:a16="http://schemas.microsoft.com/office/drawing/2014/main" val="2181882303"/>
                    </a:ext>
                  </a:extLst>
                </a:gridCol>
                <a:gridCol w="1503947">
                  <a:extLst>
                    <a:ext uri="{9D8B030D-6E8A-4147-A177-3AD203B41FA5}">
                      <a16:colId xmlns:a16="http://schemas.microsoft.com/office/drawing/2014/main" val="1013433496"/>
                    </a:ext>
                  </a:extLst>
                </a:gridCol>
              </a:tblGrid>
              <a:tr h="663758">
                <a:tc>
                  <a:txBody>
                    <a:bodyPr/>
                    <a:lstStyle/>
                    <a:p>
                      <a:pPr algn="ctr"/>
                      <a:r>
                        <a:rPr lang="en-US" dirty="0"/>
                        <a:t>QA Parameter</a:t>
                      </a:r>
                    </a:p>
                  </a:txBody>
                  <a:tcPr/>
                </a:tc>
                <a:tc>
                  <a:txBody>
                    <a:bodyPr/>
                    <a:lstStyle/>
                    <a:p>
                      <a:pPr algn="ctr"/>
                      <a:r>
                        <a:rPr lang="en-US" dirty="0"/>
                        <a:t>Variable</a:t>
                      </a:r>
                    </a:p>
                    <a:p>
                      <a:pPr algn="ctr"/>
                      <a:r>
                        <a:rPr lang="en-US" dirty="0"/>
                        <a:t>(group)</a:t>
                      </a:r>
                    </a:p>
                  </a:txBody>
                  <a:tcPr/>
                </a:tc>
                <a:tc>
                  <a:txBody>
                    <a:bodyPr/>
                    <a:lstStyle/>
                    <a:p>
                      <a:pPr algn="ctr"/>
                      <a:r>
                        <a:rPr lang="en-US" dirty="0"/>
                        <a:t>Range</a:t>
                      </a:r>
                    </a:p>
                  </a:txBody>
                  <a:tcPr/>
                </a:tc>
                <a:tc>
                  <a:txBody>
                    <a:bodyPr/>
                    <a:lstStyle/>
                    <a:p>
                      <a:pPr algn="ctr"/>
                      <a:r>
                        <a:rPr lang="en-US" dirty="0"/>
                        <a:t>Qualitative Use (Worldview)</a:t>
                      </a:r>
                    </a:p>
                  </a:txBody>
                  <a:tcPr/>
                </a:tc>
                <a:tc>
                  <a:txBody>
                    <a:bodyPr/>
                    <a:lstStyle/>
                    <a:p>
                      <a:pPr algn="ctr"/>
                      <a:r>
                        <a:rPr lang="en-US" dirty="0">
                          <a:solidFill>
                            <a:schemeClr val="accent4"/>
                          </a:solidFill>
                        </a:rPr>
                        <a:t>Quantitative Use</a:t>
                      </a:r>
                    </a:p>
                  </a:txBody>
                  <a:tcPr/>
                </a:tc>
                <a:extLst>
                  <a:ext uri="{0D108BD9-81ED-4DB2-BD59-A6C34878D82A}">
                    <a16:rowId xmlns:a16="http://schemas.microsoft.com/office/drawing/2014/main" val="3864150035"/>
                  </a:ext>
                </a:extLst>
              </a:tr>
              <a:tr h="1436298">
                <a:tc>
                  <a:txBody>
                    <a:bodyPr/>
                    <a:lstStyle/>
                    <a:p>
                      <a:endParaRPr lang="en-US" b="1" dirty="0"/>
                    </a:p>
                    <a:p>
                      <a:r>
                        <a:rPr lang="en-US" b="1" dirty="0"/>
                        <a:t>Quality Flag</a:t>
                      </a:r>
                    </a:p>
                  </a:txBody>
                  <a:tcPr/>
                </a:tc>
                <a:tc>
                  <a:txBody>
                    <a:bodyPr/>
                    <a:lstStyle/>
                    <a:p>
                      <a:pPr algn="ctr"/>
                      <a:r>
                        <a:rPr lang="en-US" sz="1600" b="1" dirty="0" err="1">
                          <a:solidFill>
                            <a:schemeClr val="tx1"/>
                          </a:solidFill>
                          <a:latin typeface="Century Gothic" panose="020B0502020202020204" pitchFamily="34" charset="0"/>
                          <a:cs typeface="Arial" panose="020B0604020202020204" pitchFamily="34" charset="0"/>
                        </a:rPr>
                        <a:t>quality_flag</a:t>
                      </a:r>
                      <a:r>
                        <a:rPr lang="en-US" sz="1600" b="1" dirty="0">
                          <a:solidFill>
                            <a:schemeClr val="tx1"/>
                          </a:solidFill>
                          <a:latin typeface="Century Gothic" panose="020B0502020202020204" pitchFamily="34" charset="0"/>
                          <a:cs typeface="Arial" panose="020B0604020202020204" pitchFamily="34" charset="0"/>
                        </a:rPr>
                        <a:t> </a:t>
                      </a:r>
                      <a:br>
                        <a:rPr lang="en-US" sz="1600" b="1" dirty="0">
                          <a:solidFill>
                            <a:schemeClr val="tx1"/>
                          </a:solidFill>
                          <a:latin typeface="Century Gothic" panose="020B0502020202020204" pitchFamily="34" charset="0"/>
                          <a:cs typeface="Arial" panose="020B0604020202020204" pitchFamily="34" charset="0"/>
                        </a:rPr>
                      </a:br>
                      <a:r>
                        <a:rPr lang="en-US" sz="1600" b="0" dirty="0">
                          <a:solidFill>
                            <a:schemeClr val="tx1"/>
                          </a:solidFill>
                          <a:latin typeface="Century Gothic" panose="020B0502020202020204" pitchFamily="34" charset="0"/>
                          <a:cs typeface="Arial" panose="020B0604020202020204" pitchFamily="34" charset="0"/>
                        </a:rPr>
                        <a:t>(</a:t>
                      </a:r>
                      <a:r>
                        <a:rPr lang="en-US" sz="1600" dirty="0">
                          <a:solidFill>
                            <a:schemeClr val="tx1"/>
                          </a:solidFill>
                          <a:latin typeface="Century Gothic" panose="020B0502020202020204" pitchFamily="34" charset="0"/>
                          <a:cs typeface="Arial" panose="020B0604020202020204" pitchFamily="34" charset="0"/>
                        </a:rPr>
                        <a:t>product)</a:t>
                      </a:r>
                    </a:p>
                    <a:p>
                      <a:pPr algn="l"/>
                      <a:r>
                        <a:rPr lang="en-US" sz="1400" b="1" dirty="0">
                          <a:solidFill>
                            <a:schemeClr val="tx1"/>
                          </a:solidFill>
                          <a:latin typeface="Century Gothic" panose="020B0502020202020204" pitchFamily="34" charset="0"/>
                          <a:cs typeface="Arial" panose="020B0604020202020204" pitchFamily="34" charset="0"/>
                        </a:rPr>
                        <a:t>0</a:t>
                      </a:r>
                      <a:r>
                        <a:rPr lang="en-US" sz="1400" dirty="0">
                          <a:solidFill>
                            <a:schemeClr val="tx1"/>
                          </a:solidFill>
                          <a:latin typeface="Century Gothic" panose="020B0502020202020204" pitchFamily="34" charset="0"/>
                          <a:cs typeface="Arial" panose="020B0604020202020204" pitchFamily="34" charset="0"/>
                        </a:rPr>
                        <a:t> = highest-quality</a:t>
                      </a:r>
                    </a:p>
                    <a:p>
                      <a:pPr algn="l"/>
                      <a:r>
                        <a:rPr lang="en-US" sz="1400" b="1" dirty="0">
                          <a:solidFill>
                            <a:schemeClr val="tx1"/>
                          </a:solidFill>
                          <a:latin typeface="Century Gothic" panose="020B0502020202020204" pitchFamily="34" charset="0"/>
                          <a:cs typeface="Arial" panose="020B0604020202020204" pitchFamily="34" charset="0"/>
                        </a:rPr>
                        <a:t>1</a:t>
                      </a:r>
                      <a:r>
                        <a:rPr lang="en-US" sz="1400" dirty="0">
                          <a:solidFill>
                            <a:schemeClr val="tx1"/>
                          </a:solidFill>
                          <a:latin typeface="Century Gothic" panose="020B0502020202020204" pitchFamily="34" charset="0"/>
                          <a:cs typeface="Arial" panose="020B0604020202020204" pitchFamily="34" charset="0"/>
                        </a:rPr>
                        <a:t> = Glint contamination</a:t>
                      </a:r>
                    </a:p>
                    <a:p>
                      <a:pPr algn="l"/>
                      <a:r>
                        <a:rPr lang="en-US" sz="1400" b="1" dirty="0">
                          <a:solidFill>
                            <a:schemeClr val="tx1"/>
                          </a:solidFill>
                          <a:effectLst/>
                          <a:latin typeface="Century Gothic" panose="020B0502020202020204" pitchFamily="34" charset="0"/>
                          <a:cs typeface="Arial" panose="020B0604020202020204" pitchFamily="34" charset="0"/>
                        </a:rPr>
                        <a:t>2</a:t>
                      </a:r>
                      <a:r>
                        <a:rPr lang="en-US" sz="1400" dirty="0">
                          <a:solidFill>
                            <a:schemeClr val="tx1"/>
                          </a:solidFill>
                          <a:latin typeface="Century Gothic" panose="020B0502020202020204" pitchFamily="34" charset="0"/>
                          <a:cs typeface="Arial" panose="020B0604020202020204" pitchFamily="34" charset="0"/>
                        </a:rPr>
                        <a:t> = SZA &gt; 84°</a:t>
                      </a:r>
                    </a:p>
                    <a:p>
                      <a:pPr algn="l"/>
                      <a:r>
                        <a:rPr lang="en-US" sz="1400" b="1"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5 </a:t>
                      </a:r>
                      <a:r>
                        <a:rPr lang="en-US" sz="1400" dirty="0">
                          <a:solidFill>
                            <a:schemeClr val="tx1"/>
                          </a:solidFill>
                          <a:latin typeface="Century Gothic" panose="020B0502020202020204" pitchFamily="34" charset="0"/>
                          <a:cs typeface="Arial" panose="020B0604020202020204" pitchFamily="34" charset="0"/>
                        </a:rPr>
                        <a:t>= SO2 present</a:t>
                      </a:r>
                    </a:p>
                    <a:p>
                      <a:pPr algn="l"/>
                      <a:r>
                        <a:rPr lang="en-US" sz="1400" b="1" dirty="0">
                          <a:solidFill>
                            <a:schemeClr val="tx1"/>
                          </a:solidFill>
                          <a:latin typeface="Century Gothic" panose="020B0502020202020204" pitchFamily="34" charset="0"/>
                          <a:cs typeface="Arial" panose="020B0604020202020204" pitchFamily="34" charset="0"/>
                        </a:rPr>
                        <a:t>&lt;1024</a:t>
                      </a:r>
                      <a:r>
                        <a:rPr lang="en-US" sz="1400" dirty="0">
                          <a:solidFill>
                            <a:schemeClr val="tx1"/>
                          </a:solidFill>
                          <a:latin typeface="Century Gothic" panose="020B0502020202020204" pitchFamily="34" charset="0"/>
                          <a:cs typeface="Arial" panose="020B0604020202020204" pitchFamily="34" charset="0"/>
                        </a:rPr>
                        <a:t> = ONLY disregard radiance/irradiance data which are missing or contain errors</a:t>
                      </a:r>
                      <a:endParaRPr lang="en-US" dirty="0">
                        <a:solidFill>
                          <a:schemeClr val="tx1"/>
                        </a:solidFill>
                      </a:endParaRPr>
                    </a:p>
                  </a:txBody>
                  <a:tcPr/>
                </a:tc>
                <a:tc>
                  <a:txBody>
                    <a:bodyPr/>
                    <a:lstStyle/>
                    <a:p>
                      <a:pPr algn="ctr"/>
                      <a:endParaRPr lang="en-US" sz="2000" dirty="0">
                        <a:solidFill>
                          <a:schemeClr val="tx1"/>
                        </a:solidFill>
                      </a:endParaRPr>
                    </a:p>
                    <a:p>
                      <a:pPr algn="ctr"/>
                      <a:r>
                        <a:rPr lang="en-US" sz="2000" dirty="0">
                          <a:solidFill>
                            <a:schemeClr val="tx1"/>
                          </a:solidFill>
                        </a:rPr>
                        <a:t>0 to 32768</a:t>
                      </a:r>
                    </a:p>
                  </a:txBody>
                  <a:tcPr/>
                </a:tc>
                <a:tc>
                  <a:txBody>
                    <a:bodyPr/>
                    <a:lstStyle/>
                    <a:p>
                      <a:pPr algn="ctr"/>
                      <a:endParaRPr lang="en-US" sz="2000" dirty="0">
                        <a:solidFill>
                          <a:schemeClr val="tx1"/>
                        </a:solidFill>
                      </a:endParaRPr>
                    </a:p>
                    <a:p>
                      <a:pPr algn="ctr"/>
                      <a:r>
                        <a:rPr lang="en-US" sz="2000" dirty="0">
                          <a:solidFill>
                            <a:schemeClr val="tx1"/>
                          </a:solidFill>
                        </a:rPr>
                        <a:t>≠ [0, 1, 2, 5] (adequate)</a:t>
                      </a:r>
                    </a:p>
                  </a:txBody>
                  <a:tcPr/>
                </a:tc>
                <a:tc>
                  <a:txBody>
                    <a:bodyPr/>
                    <a:lstStyle/>
                    <a:p>
                      <a:pPr algn="ctr"/>
                      <a:endParaRPr lang="en-US" sz="2000" dirty="0">
                        <a:solidFill>
                          <a:schemeClr val="tx1"/>
                        </a:solidFill>
                      </a:endParaRPr>
                    </a:p>
                    <a:p>
                      <a:pPr algn="ctr"/>
                      <a:r>
                        <a:rPr lang="en-US" sz="2000" dirty="0">
                          <a:solidFill>
                            <a:schemeClr val="tx1"/>
                          </a:solidFill>
                        </a:rPr>
                        <a:t>&gt; 0 (best)</a:t>
                      </a:r>
                    </a:p>
                  </a:txBody>
                  <a:tcPr/>
                </a:tc>
                <a:extLst>
                  <a:ext uri="{0D108BD9-81ED-4DB2-BD59-A6C34878D82A}">
                    <a16:rowId xmlns:a16="http://schemas.microsoft.com/office/drawing/2014/main" val="521231542"/>
                  </a:ext>
                </a:extLst>
              </a:tr>
              <a:tr h="974574">
                <a:tc>
                  <a:txBody>
                    <a:bodyPr/>
                    <a:lstStyle/>
                    <a:p>
                      <a:pPr>
                        <a:spcBef>
                          <a:spcPts val="1000"/>
                        </a:spcBef>
                      </a:pPr>
                      <a:r>
                        <a:rPr lang="en-US" b="1" dirty="0"/>
                        <a:t>Effective Cloud Fraction (ECF)</a:t>
                      </a:r>
                    </a:p>
                  </a:txBody>
                  <a:tcPr/>
                </a:tc>
                <a:tc>
                  <a:txBody>
                    <a:bodyPr/>
                    <a:lstStyle/>
                    <a:p>
                      <a:pPr algn="ctr">
                        <a:spcBef>
                          <a:spcPts val="0"/>
                        </a:spcBef>
                        <a:spcAft>
                          <a:spcPts val="0"/>
                        </a:spcAft>
                      </a:pPr>
                      <a:endParaRPr lang="en-US" sz="1600" b="1" dirty="0">
                        <a:solidFill>
                          <a:schemeClr val="tx1"/>
                        </a:solidFill>
                        <a:latin typeface="Century Gothic" panose="020B0502020202020204" pitchFamily="34" charset="0"/>
                        <a:cs typeface="Arial" panose="020B0604020202020204" pitchFamily="34" charset="0"/>
                      </a:endParaRPr>
                    </a:p>
                    <a:p>
                      <a:pPr algn="ctr">
                        <a:spcBef>
                          <a:spcPts val="0"/>
                        </a:spcBef>
                        <a:spcAft>
                          <a:spcPts val="0"/>
                        </a:spcAft>
                      </a:pPr>
                      <a:r>
                        <a:rPr lang="en-US" sz="1600" b="1" dirty="0">
                          <a:solidFill>
                            <a:schemeClr val="tx1"/>
                          </a:solidFill>
                          <a:latin typeface="Century Gothic" panose="020B0502020202020204" pitchFamily="34" charset="0"/>
                          <a:cs typeface="Arial" panose="020B0604020202020204" pitchFamily="34" charset="0"/>
                        </a:rPr>
                        <a:t>fc</a:t>
                      </a:r>
                      <a:br>
                        <a:rPr lang="en-US" sz="1600" b="1" dirty="0">
                          <a:solidFill>
                            <a:schemeClr val="tx1"/>
                          </a:solidFill>
                          <a:latin typeface="Century Gothic" panose="020B0502020202020204" pitchFamily="34" charset="0"/>
                          <a:cs typeface="Arial" panose="020B0604020202020204" pitchFamily="34" charset="0"/>
                        </a:rPr>
                      </a:br>
                      <a:r>
                        <a:rPr lang="en-US" sz="1600" b="0" dirty="0">
                          <a:solidFill>
                            <a:schemeClr val="tx1"/>
                          </a:solidFill>
                          <a:latin typeface="Century Gothic" panose="020B0502020202020204" pitchFamily="34" charset="0"/>
                          <a:cs typeface="Arial" panose="020B0604020202020204" pitchFamily="34" charset="0"/>
                        </a:rPr>
                        <a:t>(</a:t>
                      </a:r>
                      <a:r>
                        <a:rPr lang="en-US" sz="1600" dirty="0">
                          <a:solidFill>
                            <a:schemeClr val="tx1"/>
                          </a:solidFill>
                          <a:latin typeface="Century Gothic" panose="020B0502020202020204" pitchFamily="34" charset="0"/>
                          <a:cs typeface="Arial" panose="020B0604020202020204" pitchFamily="34" charset="0"/>
                        </a:rPr>
                        <a:t>product)</a:t>
                      </a:r>
                      <a:endParaRPr lang="en-US" sz="1600" dirty="0">
                        <a:solidFill>
                          <a:schemeClr val="tx1"/>
                        </a:solidFill>
                      </a:endParaRPr>
                    </a:p>
                  </a:txBody>
                  <a:tcPr/>
                </a:tc>
                <a:tc>
                  <a:txBody>
                    <a:bodyPr/>
                    <a:lstStyle/>
                    <a:p>
                      <a:pPr algn="ctr"/>
                      <a:endParaRPr lang="en-US" sz="2000" dirty="0">
                        <a:solidFill>
                          <a:schemeClr val="tx1"/>
                        </a:solidFill>
                      </a:endParaRPr>
                    </a:p>
                    <a:p>
                      <a:pPr algn="ctr"/>
                      <a:r>
                        <a:rPr lang="en-US" sz="2000" dirty="0">
                          <a:solidFill>
                            <a:schemeClr val="tx1"/>
                          </a:solidFill>
                        </a:rPr>
                        <a:t>0 – 1.0</a:t>
                      </a:r>
                    </a:p>
                  </a:txBody>
                  <a:tcPr/>
                </a:tc>
                <a:tc>
                  <a:txBody>
                    <a:bodyPr/>
                    <a:lstStyle/>
                    <a:p>
                      <a:pPr algn="ctr"/>
                      <a:endParaRPr lang="en-US" sz="2000" dirty="0">
                        <a:solidFill>
                          <a:schemeClr val="tx1"/>
                        </a:solidFill>
                      </a:endParaRPr>
                    </a:p>
                    <a:p>
                      <a:pPr algn="ctr"/>
                      <a:r>
                        <a:rPr lang="en-US" sz="2000" dirty="0">
                          <a:solidFill>
                            <a:schemeClr val="tx1"/>
                          </a:solidFill>
                        </a:rPr>
                        <a:t>No Filter</a:t>
                      </a:r>
                    </a:p>
                  </a:txBody>
                  <a:tcPr/>
                </a:tc>
                <a:tc>
                  <a:txBody>
                    <a:bodyPr/>
                    <a:lstStyle/>
                    <a:p>
                      <a:pPr algn="ctr"/>
                      <a:r>
                        <a:rPr lang="en-US" sz="2000" dirty="0">
                          <a:solidFill>
                            <a:schemeClr val="tx1"/>
                          </a:solidFill>
                        </a:rPr>
                        <a:t> </a:t>
                      </a:r>
                    </a:p>
                    <a:p>
                      <a:pPr algn="ctr"/>
                      <a:r>
                        <a:rPr lang="en-US" sz="2000" dirty="0">
                          <a:solidFill>
                            <a:schemeClr val="tx1"/>
                          </a:solidFill>
                        </a:rPr>
                        <a:t>&gt; 0.5</a:t>
                      </a:r>
                    </a:p>
                  </a:txBody>
                  <a:tcPr/>
                </a:tc>
                <a:extLst>
                  <a:ext uri="{0D108BD9-81ED-4DB2-BD59-A6C34878D82A}">
                    <a16:rowId xmlns:a16="http://schemas.microsoft.com/office/drawing/2014/main" val="3036118000"/>
                  </a:ext>
                </a:extLst>
              </a:tr>
              <a:tr h="104950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1" dirty="0"/>
                        <a:t>Solar Zenith Angle (SZA)</a:t>
                      </a:r>
                    </a:p>
                  </a:txBody>
                  <a:tcPr/>
                </a:tc>
                <a:tc>
                  <a:txBody>
                    <a:bodyPr/>
                    <a:lstStyle/>
                    <a:p>
                      <a:pPr algn="ctr"/>
                      <a:endParaRPr lang="en-US" sz="1600" b="1" dirty="0">
                        <a:solidFill>
                          <a:schemeClr val="tx1"/>
                        </a:solidFill>
                        <a:latin typeface="Century Gothic" panose="020B0502020202020204" pitchFamily="34" charset="0"/>
                        <a:cs typeface="Arial" panose="020B0604020202020204" pitchFamily="34" charset="0"/>
                      </a:endParaRPr>
                    </a:p>
                    <a:p>
                      <a:pPr algn="ctr"/>
                      <a:r>
                        <a:rPr lang="en-US" sz="1600" b="1" dirty="0" err="1">
                          <a:solidFill>
                            <a:schemeClr val="tx1"/>
                          </a:solidFill>
                          <a:latin typeface="Century Gothic" panose="020B0502020202020204" pitchFamily="34" charset="0"/>
                          <a:cs typeface="Arial" panose="020B0604020202020204" pitchFamily="34" charset="0"/>
                        </a:rPr>
                        <a:t>solar_zenith_angle</a:t>
                      </a:r>
                      <a:r>
                        <a:rPr lang="en-US" sz="1600" b="1" dirty="0">
                          <a:solidFill>
                            <a:schemeClr val="tx1"/>
                          </a:solidFill>
                          <a:latin typeface="Century Gothic" panose="020B0502020202020204" pitchFamily="34" charset="0"/>
                          <a:cs typeface="Arial" panose="020B0604020202020204" pitchFamily="34" charset="0"/>
                        </a:rPr>
                        <a:t> </a:t>
                      </a:r>
                    </a:p>
                    <a:p>
                      <a:pPr algn="ctr"/>
                      <a:r>
                        <a:rPr lang="en-US" sz="1600" b="0" dirty="0">
                          <a:solidFill>
                            <a:schemeClr val="tx1"/>
                          </a:solidFill>
                          <a:latin typeface="Century Gothic" panose="020B0502020202020204" pitchFamily="34" charset="0"/>
                          <a:cs typeface="Arial" panose="020B0604020202020204" pitchFamily="34" charset="0"/>
                        </a:rPr>
                        <a:t>(geolocation)</a:t>
                      </a:r>
                    </a:p>
                  </a:txBody>
                  <a:tcPr/>
                </a:tc>
                <a:tc>
                  <a:txBody>
                    <a:bodyPr/>
                    <a:lstStyle/>
                    <a:p>
                      <a:pPr algn="ctr"/>
                      <a:endParaRPr lang="en-US" sz="2000" dirty="0">
                        <a:solidFill>
                          <a:schemeClr val="tx1"/>
                        </a:solidFill>
                      </a:endParaRPr>
                    </a:p>
                    <a:p>
                      <a:pPr algn="ctr"/>
                      <a:r>
                        <a:rPr lang="en-US" sz="2000" dirty="0">
                          <a:solidFill>
                            <a:schemeClr val="tx1"/>
                          </a:solidFill>
                        </a:rPr>
                        <a:t>0 – 90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txBody>
                  <a:tcPr/>
                </a:tc>
                <a:tc>
                  <a:txBody>
                    <a:bodyPr/>
                    <a:lstStyle/>
                    <a:p>
                      <a:pPr algn="ctr"/>
                      <a:endParaRPr lang="en-US" sz="2000" dirty="0">
                        <a:solidFill>
                          <a:schemeClr val="tx1"/>
                        </a:solidFill>
                      </a:endParaRPr>
                    </a:p>
                    <a:p>
                      <a:pPr algn="ctr"/>
                      <a:r>
                        <a:rPr lang="en-US" sz="2000" dirty="0">
                          <a:solidFill>
                            <a:schemeClr val="tx1"/>
                          </a:solidFill>
                        </a:rPr>
                        <a:t>&gt; 80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txBody>
                  <a:tcPr/>
                </a:tc>
                <a:tc>
                  <a:txBody>
                    <a:bodyPr/>
                    <a:lstStyle/>
                    <a:p>
                      <a:pPr algn="ctr"/>
                      <a:endParaRPr lang="en-US" sz="2000" dirty="0">
                        <a:solidFill>
                          <a:schemeClr val="tx1"/>
                        </a:solidFill>
                      </a:endParaRPr>
                    </a:p>
                    <a:p>
                      <a:pPr algn="ctr"/>
                      <a:r>
                        <a:rPr lang="en-US" sz="2000" dirty="0">
                          <a:solidFill>
                            <a:schemeClr val="tx1"/>
                          </a:solidFill>
                        </a:rPr>
                        <a:t> &gt; 80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txBody>
                  <a:tcPr/>
                </a:tc>
                <a:extLst>
                  <a:ext uri="{0D108BD9-81ED-4DB2-BD59-A6C34878D82A}">
                    <a16:rowId xmlns:a16="http://schemas.microsoft.com/office/drawing/2014/main" val="2381931514"/>
                  </a:ext>
                </a:extLst>
              </a:tr>
              <a:tr h="1106027">
                <a:tc>
                  <a:txBody>
                    <a:bodyPr/>
                    <a:lstStyle/>
                    <a:p>
                      <a:endParaRPr lang="en-US" b="1" dirty="0"/>
                    </a:p>
                    <a:p>
                      <a:r>
                        <a:rPr lang="en-US" b="1" dirty="0"/>
                        <a:t>Viewing Zenith Angle (VZA)</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600" b="1" dirty="0">
                        <a:solidFill>
                          <a:schemeClr val="tx1"/>
                        </a:solidFill>
                        <a:latin typeface="Century Gothic" panose="020B0502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solidFill>
                            <a:schemeClr val="tx1"/>
                          </a:solidFill>
                          <a:latin typeface="Century Gothic" panose="020B0502020202020204" pitchFamily="34" charset="0"/>
                          <a:cs typeface="Arial" panose="020B0604020202020204" pitchFamily="34" charset="0"/>
                        </a:rPr>
                        <a:t>viewing_zenith_angle</a:t>
                      </a:r>
                      <a:r>
                        <a:rPr lang="en-US" sz="1600" b="1" dirty="0">
                          <a:solidFill>
                            <a:schemeClr val="tx1"/>
                          </a:solidFill>
                          <a:latin typeface="Century Gothic" panose="020B0502020202020204" pitchFamily="34" charset="0"/>
                          <a:cs typeface="Arial" panose="020B0604020202020204" pitchFamily="34" charset="0"/>
                        </a:rPr>
                        <a:t> </a:t>
                      </a:r>
                      <a:br>
                        <a:rPr lang="en-US" sz="1600" b="1" dirty="0">
                          <a:solidFill>
                            <a:schemeClr val="tx1"/>
                          </a:solidFill>
                          <a:latin typeface="Century Gothic" panose="020B0502020202020204" pitchFamily="34" charset="0"/>
                          <a:cs typeface="Arial" panose="020B0604020202020204" pitchFamily="34" charset="0"/>
                        </a:rPr>
                      </a:br>
                      <a:r>
                        <a:rPr lang="en-US" sz="1600" b="0" dirty="0">
                          <a:solidFill>
                            <a:schemeClr val="tx1"/>
                          </a:solidFill>
                          <a:latin typeface="Century Gothic" panose="020B0502020202020204" pitchFamily="34" charset="0"/>
                          <a:cs typeface="Arial" panose="020B0604020202020204" pitchFamily="34" charset="0"/>
                        </a:rPr>
                        <a:t>(</a:t>
                      </a:r>
                      <a:r>
                        <a:rPr lang="en-US" sz="1600" dirty="0">
                          <a:solidFill>
                            <a:schemeClr val="tx1"/>
                          </a:solidFill>
                          <a:latin typeface="Century Gothic" panose="020B0502020202020204" pitchFamily="34" charset="0"/>
                          <a:cs typeface="Arial" panose="020B0604020202020204" pitchFamily="34" charset="0"/>
                        </a:rPr>
                        <a:t>geolocation)</a:t>
                      </a:r>
                      <a:endParaRPr lang="en-US" sz="16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rPr>
                        <a:t>0 – 90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p>
                      <a:pPr algn="ctr"/>
                      <a:endParaRPr lang="en-US" sz="20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rPr>
                        <a:t>&gt; 80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p>
                      <a:pPr algn="ctr"/>
                      <a:endParaRPr lang="en-US" sz="2000" dirty="0">
                        <a:solidFill>
                          <a:schemeClr val="tx1"/>
                        </a:solidFill>
                      </a:endParaRPr>
                    </a:p>
                  </a:txBody>
                  <a:tcPr/>
                </a:tc>
                <a:tc>
                  <a:txBody>
                    <a:bodyPr/>
                    <a:lstStyle/>
                    <a:p>
                      <a:pPr algn="ctr"/>
                      <a:endParaRPr lang="en-US" sz="2000" dirty="0">
                        <a:solidFill>
                          <a:schemeClr val="tx1"/>
                        </a:solidFill>
                      </a:endParaRPr>
                    </a:p>
                    <a:p>
                      <a:pPr algn="ctr"/>
                      <a:r>
                        <a:rPr lang="en-US" sz="2000" dirty="0">
                          <a:solidFill>
                            <a:schemeClr val="tx1"/>
                          </a:solidFill>
                        </a:rPr>
                        <a:t>&gt; 80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txBody>
                  <a:tcPr/>
                </a:tc>
                <a:extLst>
                  <a:ext uri="{0D108BD9-81ED-4DB2-BD59-A6C34878D82A}">
                    <a16:rowId xmlns:a16="http://schemas.microsoft.com/office/drawing/2014/main" val="1269520199"/>
                  </a:ext>
                </a:extLst>
              </a:tr>
            </a:tbl>
          </a:graphicData>
        </a:graphic>
      </p:graphicFrame>
    </p:spTree>
    <p:custDataLst>
      <p:tags r:id="rId1"/>
    </p:custDataLst>
    <p:extLst>
      <p:ext uri="{BB962C8B-B14F-4D97-AF65-F5344CB8AC3E}">
        <p14:creationId xmlns:p14="http://schemas.microsoft.com/office/powerpoint/2010/main" val="488851395"/>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A177A-306D-B8EA-2A43-FF8BA1EEE955}"/>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75849E5-A0A1-1AE6-1966-57775C4CB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768" y="3136392"/>
            <a:ext cx="5643644" cy="3657600"/>
          </a:xfrm>
          <a:prstGeom prst="rect">
            <a:avLst/>
          </a:prstGeom>
        </p:spPr>
      </p:pic>
      <p:pic>
        <p:nvPicPr>
          <p:cNvPr id="4" name="Picture 3" descr="Map&#10;&#10;AI-generated content may be incorrect.">
            <a:extLst>
              <a:ext uri="{FF2B5EF4-FFF2-40B4-BE49-F238E27FC236}">
                <a16:creationId xmlns:a16="http://schemas.microsoft.com/office/drawing/2014/main" id="{D79D6CDB-DD7C-D803-CF1B-B8356FACC4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 y="3136392"/>
            <a:ext cx="5643644" cy="3657600"/>
          </a:xfrm>
          <a:prstGeom prst="rect">
            <a:avLst/>
          </a:prstGeom>
        </p:spPr>
      </p:pic>
      <p:sp>
        <p:nvSpPr>
          <p:cNvPr id="11" name="Slide Number Placeholder 1">
            <a:extLst>
              <a:ext uri="{FF2B5EF4-FFF2-40B4-BE49-F238E27FC236}">
                <a16:creationId xmlns:a16="http://schemas.microsoft.com/office/drawing/2014/main" id="{FDE6BD67-DAD8-96B6-3FF3-BDAB7872B34D}"/>
              </a:ext>
            </a:extLst>
          </p:cNvPr>
          <p:cNvSpPr>
            <a:spLocks noGrp="1"/>
          </p:cNvSpPr>
          <p:nvPr>
            <p:ph type="sldNum" sz="quarter" idx="12"/>
          </p:nvPr>
        </p:nvSpPr>
        <p:spPr/>
        <p:txBody>
          <a:bodyPr/>
          <a:lstStyle/>
          <a:p>
            <a:fld id="{BBC93AA5-82BE-468E-90B3-DD1DC18545AD}" type="slidenum">
              <a:rPr lang="en-US" smtClean="0"/>
              <a:t>17</a:t>
            </a:fld>
            <a:endParaRPr lang="en-US" dirty="0"/>
          </a:p>
        </p:txBody>
      </p:sp>
      <p:sp>
        <p:nvSpPr>
          <p:cNvPr id="2" name="Text Placeholder 1">
            <a:extLst>
              <a:ext uri="{FF2B5EF4-FFF2-40B4-BE49-F238E27FC236}">
                <a16:creationId xmlns:a16="http://schemas.microsoft.com/office/drawing/2014/main" id="{6246524A-0AFA-E28A-F92B-26B1EC6A5AD9}"/>
              </a:ext>
            </a:extLst>
          </p:cNvPr>
          <p:cNvSpPr>
            <a:spLocks noGrp="1"/>
          </p:cNvSpPr>
          <p:nvPr>
            <p:ph type="body" sz="quarter" idx="13"/>
          </p:nvPr>
        </p:nvSpPr>
        <p:spPr>
          <a:xfrm>
            <a:off x="825441" y="80574"/>
            <a:ext cx="3181075" cy="2434584"/>
          </a:xfrm>
        </p:spPr>
        <p:txBody>
          <a:bodyPr>
            <a:normAutofit/>
          </a:bodyPr>
          <a:lstStyle/>
          <a:p>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May 4, 2026 O</a:t>
            </a:r>
            <a:r>
              <a:rPr lang="en-US" sz="4000"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3</a:t>
            </a:r>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Total Example</a:t>
            </a:r>
          </a:p>
        </p:txBody>
      </p:sp>
      <p:sp>
        <p:nvSpPr>
          <p:cNvPr id="35" name="Slide Number Placeholder 1">
            <a:extLst>
              <a:ext uri="{FF2B5EF4-FFF2-40B4-BE49-F238E27FC236}">
                <a16:creationId xmlns:a16="http://schemas.microsoft.com/office/drawing/2014/main" id="{00678253-9A4D-47B2-DC28-893877BBEC09}"/>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17</a:t>
            </a:fld>
            <a:endParaRPr lang="en-US" dirty="0"/>
          </a:p>
        </p:txBody>
      </p:sp>
      <p:sp>
        <p:nvSpPr>
          <p:cNvPr id="12" name="Slide Number Placeholder 1">
            <a:extLst>
              <a:ext uri="{FF2B5EF4-FFF2-40B4-BE49-F238E27FC236}">
                <a16:creationId xmlns:a16="http://schemas.microsoft.com/office/drawing/2014/main" id="{9B9936D0-1C2A-E840-6D12-F1E08362C64A}"/>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17</a:t>
            </a:fld>
            <a:endParaRPr lang="en-US" dirty="0"/>
          </a:p>
        </p:txBody>
      </p:sp>
      <p:sp>
        <p:nvSpPr>
          <p:cNvPr id="8" name="TextBox 7">
            <a:extLst>
              <a:ext uri="{FF2B5EF4-FFF2-40B4-BE49-F238E27FC236}">
                <a16:creationId xmlns:a16="http://schemas.microsoft.com/office/drawing/2014/main" id="{B43DBFE8-F79F-1F54-47A5-AB35AB620E5D}"/>
              </a:ext>
            </a:extLst>
          </p:cNvPr>
          <p:cNvSpPr txBox="1"/>
          <p:nvPr/>
        </p:nvSpPr>
        <p:spPr>
          <a:xfrm>
            <a:off x="10387943" y="2283777"/>
            <a:ext cx="1720755"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0.5</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&gt; 0</a:t>
            </a:r>
          </a:p>
        </p:txBody>
      </p:sp>
      <p:sp>
        <p:nvSpPr>
          <p:cNvPr id="9" name="TextBox 8">
            <a:extLst>
              <a:ext uri="{FF2B5EF4-FFF2-40B4-BE49-F238E27FC236}">
                <a16:creationId xmlns:a16="http://schemas.microsoft.com/office/drawing/2014/main" id="{0BA4CF94-1023-4494-439F-0DBDF3D388D3}"/>
              </a:ext>
            </a:extLst>
          </p:cNvPr>
          <p:cNvSpPr txBox="1"/>
          <p:nvPr/>
        </p:nvSpPr>
        <p:spPr>
          <a:xfrm>
            <a:off x="167266" y="2283372"/>
            <a:ext cx="1720755"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NO ECF</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 0,1,2,5</a:t>
            </a:r>
          </a:p>
        </p:txBody>
      </p:sp>
      <p:pic>
        <p:nvPicPr>
          <p:cNvPr id="1026" name="Picture 2">
            <a:extLst>
              <a:ext uri="{FF2B5EF4-FFF2-40B4-BE49-F238E27FC236}">
                <a16:creationId xmlns:a16="http://schemas.microsoft.com/office/drawing/2014/main" id="{69643A63-7BDA-776C-92E4-A3D3DC4A98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1086" y="92606"/>
            <a:ext cx="4261009" cy="3041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C276A5D-B777-D8ED-48C5-64AD6DEF766F}"/>
              </a:ext>
            </a:extLst>
          </p:cNvPr>
          <p:cNvSpPr txBox="1"/>
          <p:nvPr/>
        </p:nvSpPr>
        <p:spPr>
          <a:xfrm>
            <a:off x="8360861" y="187741"/>
            <a:ext cx="2480020" cy="646331"/>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Century Gothic" panose="020B0502020202020204" pitchFamily="34" charset="0"/>
                <a:sym typeface="Arial"/>
              </a:rPr>
              <a:t>GOES ABI True Color</a:t>
            </a: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~1250 UTC</a:t>
            </a:r>
          </a:p>
        </p:txBody>
      </p:sp>
      <p:sp>
        <p:nvSpPr>
          <p:cNvPr id="16" name="Oval 15">
            <a:extLst>
              <a:ext uri="{FF2B5EF4-FFF2-40B4-BE49-F238E27FC236}">
                <a16:creationId xmlns:a16="http://schemas.microsoft.com/office/drawing/2014/main" id="{2B273D96-4C6B-AA56-C709-305EDD7B6ECB}"/>
              </a:ext>
            </a:extLst>
          </p:cNvPr>
          <p:cNvSpPr/>
          <p:nvPr/>
        </p:nvSpPr>
        <p:spPr>
          <a:xfrm>
            <a:off x="5735057" y="1593282"/>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6C6ACB-27E9-EF38-4275-E8F39B34EA35}"/>
              </a:ext>
            </a:extLst>
          </p:cNvPr>
          <p:cNvSpPr/>
          <p:nvPr/>
        </p:nvSpPr>
        <p:spPr>
          <a:xfrm>
            <a:off x="5045881" y="187741"/>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ADF1DAF-CC16-C23A-57E8-589AF71F3A81}"/>
                  </a:ext>
                </a:extLst>
              </p:cNvPr>
              <p:cNvSpPr txBox="1"/>
              <p:nvPr/>
            </p:nvSpPr>
            <p:spPr>
              <a:xfrm>
                <a:off x="2141381" y="2588472"/>
                <a:ext cx="1720755"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385.02</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4" name="TextBox 23">
                <a:extLst>
                  <a:ext uri="{FF2B5EF4-FFF2-40B4-BE49-F238E27FC236}">
                    <a16:creationId xmlns:a16="http://schemas.microsoft.com/office/drawing/2014/main" id="{FADF1DAF-CC16-C23A-57E8-589AF71F3A81}"/>
                  </a:ext>
                </a:extLst>
              </p:cNvPr>
              <p:cNvSpPr txBox="1">
                <a:spLocks noRot="1" noChangeAspect="1" noMove="1" noResize="1" noEditPoints="1" noAdjustHandles="1" noChangeArrowheads="1" noChangeShapeType="1" noTextEdit="1"/>
              </p:cNvSpPr>
              <p:nvPr/>
            </p:nvSpPr>
            <p:spPr>
              <a:xfrm>
                <a:off x="2141381" y="2588472"/>
                <a:ext cx="1720755" cy="461665"/>
              </a:xfrm>
              <a:prstGeom prst="rect">
                <a:avLst/>
              </a:prstGeom>
              <a:blipFill>
                <a:blip r:embed="rId7"/>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3C33EAE-1D36-76BA-A885-66AE91695E1B}"/>
                  </a:ext>
                </a:extLst>
              </p:cNvPr>
              <p:cNvSpPr txBox="1"/>
              <p:nvPr/>
            </p:nvSpPr>
            <p:spPr>
              <a:xfrm>
                <a:off x="8504793" y="2615966"/>
                <a:ext cx="1691253"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385.52</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5" name="TextBox 24">
                <a:extLst>
                  <a:ext uri="{FF2B5EF4-FFF2-40B4-BE49-F238E27FC236}">
                    <a16:creationId xmlns:a16="http://schemas.microsoft.com/office/drawing/2014/main" id="{C3C33EAE-1D36-76BA-A885-66AE91695E1B}"/>
                  </a:ext>
                </a:extLst>
              </p:cNvPr>
              <p:cNvSpPr txBox="1">
                <a:spLocks noRot="1" noChangeAspect="1" noMove="1" noResize="1" noEditPoints="1" noAdjustHandles="1" noChangeArrowheads="1" noChangeShapeType="1" noTextEdit="1"/>
              </p:cNvSpPr>
              <p:nvPr/>
            </p:nvSpPr>
            <p:spPr>
              <a:xfrm>
                <a:off x="8504793" y="2615966"/>
                <a:ext cx="1691253" cy="461665"/>
              </a:xfrm>
              <a:prstGeom prst="rect">
                <a:avLst/>
              </a:prstGeom>
              <a:blipFill>
                <a:blip r:embed="rId8"/>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23" name="Oval 22">
            <a:extLst>
              <a:ext uri="{FF2B5EF4-FFF2-40B4-BE49-F238E27FC236}">
                <a16:creationId xmlns:a16="http://schemas.microsoft.com/office/drawing/2014/main" id="{2E6039CC-EFB2-D6EF-5B72-F57FC558A6D6}"/>
              </a:ext>
            </a:extLst>
          </p:cNvPr>
          <p:cNvSpPr/>
          <p:nvPr/>
        </p:nvSpPr>
        <p:spPr>
          <a:xfrm rot="935323">
            <a:off x="8089150" y="5268930"/>
            <a:ext cx="3017008" cy="80794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Oval 26">
            <a:extLst>
              <a:ext uri="{FF2B5EF4-FFF2-40B4-BE49-F238E27FC236}">
                <a16:creationId xmlns:a16="http://schemas.microsoft.com/office/drawing/2014/main" id="{FC70DFFD-A094-F866-EE1F-F48B73F9C98D}"/>
              </a:ext>
            </a:extLst>
          </p:cNvPr>
          <p:cNvSpPr/>
          <p:nvPr/>
        </p:nvSpPr>
        <p:spPr>
          <a:xfrm rot="935323">
            <a:off x="2277892" y="5265818"/>
            <a:ext cx="3017008" cy="80794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ustDataLst>
      <p:tags r:id="rId1"/>
    </p:custDataLst>
    <p:extLst>
      <p:ext uri="{BB962C8B-B14F-4D97-AF65-F5344CB8AC3E}">
        <p14:creationId xmlns:p14="http://schemas.microsoft.com/office/powerpoint/2010/main" val="2096494835"/>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2DCB-EDA7-7B7B-C33D-D608CCF9F66F}"/>
            </a:ext>
          </a:extLst>
        </p:cNvPr>
        <p:cNvGrpSpPr/>
        <p:nvPr/>
      </p:nvGrpSpPr>
      <p:grpSpPr>
        <a:xfrm>
          <a:off x="0" y="0"/>
          <a:ext cx="0" cy="0"/>
          <a:chOff x="0" y="0"/>
          <a:chExt cx="0" cy="0"/>
        </a:xfrm>
      </p:grpSpPr>
      <p:pic>
        <p:nvPicPr>
          <p:cNvPr id="7" name="Picture 6" descr="Map&#10;&#10;AI-generated content may be incorrect.">
            <a:extLst>
              <a:ext uri="{FF2B5EF4-FFF2-40B4-BE49-F238E27FC236}">
                <a16:creationId xmlns:a16="http://schemas.microsoft.com/office/drawing/2014/main" id="{1F0AF545-A556-6B10-8323-F2507148A0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768" y="3136392"/>
            <a:ext cx="5643644" cy="3657600"/>
          </a:xfrm>
          <a:prstGeom prst="rect">
            <a:avLst/>
          </a:prstGeom>
        </p:spPr>
      </p:pic>
      <p:pic>
        <p:nvPicPr>
          <p:cNvPr id="3" name="Picture 2" descr="Map&#10;&#10;AI-generated content may be incorrect.">
            <a:extLst>
              <a:ext uri="{FF2B5EF4-FFF2-40B4-BE49-F238E27FC236}">
                <a16:creationId xmlns:a16="http://schemas.microsoft.com/office/drawing/2014/main" id="{88D6CFE4-B273-D8C5-B4F0-542B0D15D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 y="3136392"/>
            <a:ext cx="5643644" cy="3657600"/>
          </a:xfrm>
          <a:prstGeom prst="rect">
            <a:avLst/>
          </a:prstGeom>
        </p:spPr>
      </p:pic>
      <p:sp>
        <p:nvSpPr>
          <p:cNvPr id="5" name="Oval 4">
            <a:extLst>
              <a:ext uri="{FF2B5EF4-FFF2-40B4-BE49-F238E27FC236}">
                <a16:creationId xmlns:a16="http://schemas.microsoft.com/office/drawing/2014/main" id="{D928CBB3-8E12-ACC0-7B86-F393A14AF270}"/>
              </a:ext>
            </a:extLst>
          </p:cNvPr>
          <p:cNvSpPr/>
          <p:nvPr/>
        </p:nvSpPr>
        <p:spPr>
          <a:xfrm rot="935323">
            <a:off x="2277892" y="5265818"/>
            <a:ext cx="3017008" cy="80794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Slide Number Placeholder 1">
            <a:extLst>
              <a:ext uri="{FF2B5EF4-FFF2-40B4-BE49-F238E27FC236}">
                <a16:creationId xmlns:a16="http://schemas.microsoft.com/office/drawing/2014/main" id="{D96E2331-DDBB-3257-2408-B98F6C0BE678}"/>
              </a:ext>
            </a:extLst>
          </p:cNvPr>
          <p:cNvSpPr>
            <a:spLocks noGrp="1"/>
          </p:cNvSpPr>
          <p:nvPr>
            <p:ph type="sldNum" sz="quarter" idx="12"/>
          </p:nvPr>
        </p:nvSpPr>
        <p:spPr/>
        <p:txBody>
          <a:bodyPr/>
          <a:lstStyle/>
          <a:p>
            <a:fld id="{BBC93AA5-82BE-468E-90B3-DD1DC18545AD}" type="slidenum">
              <a:rPr lang="en-US" smtClean="0"/>
              <a:t>18</a:t>
            </a:fld>
            <a:endParaRPr lang="en-US" dirty="0"/>
          </a:p>
        </p:txBody>
      </p:sp>
      <p:sp>
        <p:nvSpPr>
          <p:cNvPr id="2" name="Text Placeholder 1">
            <a:extLst>
              <a:ext uri="{FF2B5EF4-FFF2-40B4-BE49-F238E27FC236}">
                <a16:creationId xmlns:a16="http://schemas.microsoft.com/office/drawing/2014/main" id="{B559E71D-CBB0-D2EB-1373-A823522877D0}"/>
              </a:ext>
            </a:extLst>
          </p:cNvPr>
          <p:cNvSpPr>
            <a:spLocks noGrp="1"/>
          </p:cNvSpPr>
          <p:nvPr>
            <p:ph type="body" sz="quarter" idx="13"/>
          </p:nvPr>
        </p:nvSpPr>
        <p:spPr>
          <a:xfrm>
            <a:off x="825441" y="80574"/>
            <a:ext cx="3181075" cy="2434584"/>
          </a:xfrm>
        </p:spPr>
        <p:txBody>
          <a:bodyPr>
            <a:normAutofit/>
          </a:bodyPr>
          <a:lstStyle/>
          <a:p>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May 4, 2026 O</a:t>
            </a:r>
            <a:r>
              <a:rPr lang="en-US" sz="4000"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3</a:t>
            </a:r>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Total Example</a:t>
            </a:r>
          </a:p>
        </p:txBody>
      </p:sp>
      <p:sp>
        <p:nvSpPr>
          <p:cNvPr id="35" name="Slide Number Placeholder 1">
            <a:extLst>
              <a:ext uri="{FF2B5EF4-FFF2-40B4-BE49-F238E27FC236}">
                <a16:creationId xmlns:a16="http://schemas.microsoft.com/office/drawing/2014/main" id="{5C9CBE6B-EDC8-D0B3-AF24-E7B10682B90A}"/>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18</a:t>
            </a:fld>
            <a:endParaRPr lang="en-US" dirty="0"/>
          </a:p>
        </p:txBody>
      </p:sp>
      <p:sp>
        <p:nvSpPr>
          <p:cNvPr id="12" name="Slide Number Placeholder 1">
            <a:extLst>
              <a:ext uri="{FF2B5EF4-FFF2-40B4-BE49-F238E27FC236}">
                <a16:creationId xmlns:a16="http://schemas.microsoft.com/office/drawing/2014/main" id="{BC65A76B-A115-382F-353B-F7AC3DBCDC99}"/>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18</a:t>
            </a:fld>
            <a:endParaRPr lang="en-US" dirty="0"/>
          </a:p>
        </p:txBody>
      </p:sp>
      <p:sp>
        <p:nvSpPr>
          <p:cNvPr id="8" name="TextBox 7">
            <a:extLst>
              <a:ext uri="{FF2B5EF4-FFF2-40B4-BE49-F238E27FC236}">
                <a16:creationId xmlns:a16="http://schemas.microsoft.com/office/drawing/2014/main" id="{9A25A452-0098-76B2-758C-22F6CA443EFE}"/>
              </a:ext>
            </a:extLst>
          </p:cNvPr>
          <p:cNvSpPr txBox="1"/>
          <p:nvPr/>
        </p:nvSpPr>
        <p:spPr>
          <a:xfrm>
            <a:off x="10387943" y="2283777"/>
            <a:ext cx="172051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0.5</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 </a:t>
            </a:r>
            <a:r>
              <a:rPr lang="en-US" sz="2000" b="1" kern="0" dirty="0">
                <a:solidFill>
                  <a:srgbClr val="FFFFFF"/>
                </a:solidFill>
                <a:latin typeface="Century Gothic" panose="020B0502020202020204" pitchFamily="34" charset="0"/>
                <a:sym typeface="Arial"/>
              </a:rPr>
              <a:t>0,1,2,5</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9" name="TextBox 8">
            <a:extLst>
              <a:ext uri="{FF2B5EF4-FFF2-40B4-BE49-F238E27FC236}">
                <a16:creationId xmlns:a16="http://schemas.microsoft.com/office/drawing/2014/main" id="{19BBBE1A-1544-9538-667D-5A790AF3F306}"/>
              </a:ext>
            </a:extLst>
          </p:cNvPr>
          <p:cNvSpPr txBox="1"/>
          <p:nvPr/>
        </p:nvSpPr>
        <p:spPr>
          <a:xfrm>
            <a:off x="167266" y="2283372"/>
            <a:ext cx="1720755"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NO ECF</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QF ≠ 0,1,2,5</a:t>
            </a:r>
          </a:p>
        </p:txBody>
      </p:sp>
      <p:pic>
        <p:nvPicPr>
          <p:cNvPr id="1026" name="Picture 2">
            <a:extLst>
              <a:ext uri="{FF2B5EF4-FFF2-40B4-BE49-F238E27FC236}">
                <a16:creationId xmlns:a16="http://schemas.microsoft.com/office/drawing/2014/main" id="{90789A26-8B8D-445A-6299-4E06E57B74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1086" y="92606"/>
            <a:ext cx="4261009" cy="3041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3F745F3-3CE1-71DC-BA2A-241022F52484}"/>
              </a:ext>
            </a:extLst>
          </p:cNvPr>
          <p:cNvSpPr txBox="1"/>
          <p:nvPr/>
        </p:nvSpPr>
        <p:spPr>
          <a:xfrm>
            <a:off x="8360861" y="187741"/>
            <a:ext cx="2480020" cy="646331"/>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Century Gothic" panose="020B0502020202020204" pitchFamily="34" charset="0"/>
                <a:sym typeface="Arial"/>
              </a:rPr>
              <a:t>GOES ABI True Color</a:t>
            </a: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~1250 UTC</a:t>
            </a:r>
          </a:p>
        </p:txBody>
      </p:sp>
      <p:sp>
        <p:nvSpPr>
          <p:cNvPr id="16" name="Oval 15">
            <a:extLst>
              <a:ext uri="{FF2B5EF4-FFF2-40B4-BE49-F238E27FC236}">
                <a16:creationId xmlns:a16="http://schemas.microsoft.com/office/drawing/2014/main" id="{868FBE94-6165-5D93-7DBB-D6B9A1A43D91}"/>
              </a:ext>
            </a:extLst>
          </p:cNvPr>
          <p:cNvSpPr/>
          <p:nvPr/>
        </p:nvSpPr>
        <p:spPr>
          <a:xfrm>
            <a:off x="5735057" y="1593282"/>
            <a:ext cx="2358189" cy="1022684"/>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3ADA021-0382-414A-25CF-7E4B9CD3C397}"/>
              </a:ext>
            </a:extLst>
          </p:cNvPr>
          <p:cNvSpPr/>
          <p:nvPr/>
        </p:nvSpPr>
        <p:spPr>
          <a:xfrm>
            <a:off x="5045881" y="187741"/>
            <a:ext cx="1720515" cy="807941"/>
          </a:xfrm>
          <a:prstGeom prst="ellipse">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4841D10-F278-FF0F-6D5C-9AA52BAF32F9}"/>
                  </a:ext>
                </a:extLst>
              </p:cNvPr>
              <p:cNvSpPr txBox="1"/>
              <p:nvPr/>
            </p:nvSpPr>
            <p:spPr>
              <a:xfrm>
                <a:off x="2141381" y="2588472"/>
                <a:ext cx="1720755"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385.02</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4" name="TextBox 23">
                <a:extLst>
                  <a:ext uri="{FF2B5EF4-FFF2-40B4-BE49-F238E27FC236}">
                    <a16:creationId xmlns:a16="http://schemas.microsoft.com/office/drawing/2014/main" id="{54841D10-F278-FF0F-6D5C-9AA52BAF32F9}"/>
                  </a:ext>
                </a:extLst>
              </p:cNvPr>
              <p:cNvSpPr txBox="1">
                <a:spLocks noRot="1" noChangeAspect="1" noMove="1" noResize="1" noEditPoints="1" noAdjustHandles="1" noChangeArrowheads="1" noChangeShapeType="1" noTextEdit="1"/>
              </p:cNvSpPr>
              <p:nvPr/>
            </p:nvSpPr>
            <p:spPr>
              <a:xfrm>
                <a:off x="2141381" y="2588472"/>
                <a:ext cx="1720755" cy="461665"/>
              </a:xfrm>
              <a:prstGeom prst="rect">
                <a:avLst/>
              </a:prstGeom>
              <a:blipFill>
                <a:blip r:embed="rId7"/>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0578DCA-6B0D-C1A5-EEF2-AAA9CC11F46C}"/>
                  </a:ext>
                </a:extLst>
              </p:cNvPr>
              <p:cNvSpPr txBox="1"/>
              <p:nvPr/>
            </p:nvSpPr>
            <p:spPr>
              <a:xfrm>
                <a:off x="8504793" y="2615966"/>
                <a:ext cx="1691253" cy="461665"/>
              </a:xfrm>
              <a:prstGeom prst="rect">
                <a:avLst/>
              </a:prstGeom>
              <a:solidFill>
                <a:schemeClr val="tx1">
                  <a:lumMod val="65000"/>
                  <a:lumOff val="35000"/>
                </a:schemeClr>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lvl="0" algn="ctr">
                  <a:buClr>
                    <a:srgbClr val="000000"/>
                  </a:buClr>
                  <a:defRPr/>
                </a:pPr>
                <a14:m>
                  <m:oMath xmlns:m="http://schemas.openxmlformats.org/officeDocument/2006/math">
                    <m:acc>
                      <m:accPr>
                        <m:chr m:val="̅"/>
                        <m:ctrlP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ctrlPr>
                      </m:accPr>
                      <m:e>
                        <m:r>
                          <a:rPr kumimoji="0" lang="en-US" sz="2400" b="1" i="1" u="none" strike="noStrike" kern="0" cap="none" spc="0" normalizeH="0" baseline="0" noProof="0" smtClean="0">
                            <a:ln>
                              <a:noFill/>
                            </a:ln>
                            <a:solidFill>
                              <a:srgbClr val="FFFFFF"/>
                            </a:solidFill>
                            <a:effectLst/>
                            <a:uLnTx/>
                            <a:uFillTx/>
                            <a:latin typeface="Cambria Math" panose="02040503050406030204" pitchFamily="18" charset="0"/>
                            <a:ea typeface="+mn-ea"/>
                            <a:cs typeface="+mn-cs"/>
                            <a:sym typeface="Arial"/>
                          </a:rPr>
                          <m:t>𝒙</m:t>
                        </m:r>
                      </m:e>
                    </m:acc>
                  </m:oMath>
                </a14:m>
                <a:r>
                  <a:rPr kumimoji="0" lang="en-US"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 385.52</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mc:Choice>
        <mc:Fallback xmlns="">
          <p:sp>
            <p:nvSpPr>
              <p:cNvPr id="25" name="TextBox 24">
                <a:extLst>
                  <a:ext uri="{FF2B5EF4-FFF2-40B4-BE49-F238E27FC236}">
                    <a16:creationId xmlns:a16="http://schemas.microsoft.com/office/drawing/2014/main" id="{E0578DCA-6B0D-C1A5-EEF2-AAA9CC11F46C}"/>
                  </a:ext>
                </a:extLst>
              </p:cNvPr>
              <p:cNvSpPr txBox="1">
                <a:spLocks noRot="1" noChangeAspect="1" noMove="1" noResize="1" noEditPoints="1" noAdjustHandles="1" noChangeArrowheads="1" noChangeShapeType="1" noTextEdit="1"/>
              </p:cNvSpPr>
              <p:nvPr/>
            </p:nvSpPr>
            <p:spPr>
              <a:xfrm>
                <a:off x="8504793" y="2615966"/>
                <a:ext cx="1691253" cy="461665"/>
              </a:xfrm>
              <a:prstGeom prst="rect">
                <a:avLst/>
              </a:prstGeom>
              <a:blipFill>
                <a:blip r:embed="rId8"/>
                <a:stretch>
                  <a:fillRect/>
                </a:stretch>
              </a:blip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23" name="Oval 22">
            <a:extLst>
              <a:ext uri="{FF2B5EF4-FFF2-40B4-BE49-F238E27FC236}">
                <a16:creationId xmlns:a16="http://schemas.microsoft.com/office/drawing/2014/main" id="{8A9484C6-A057-C62C-CA91-D789B5822376}"/>
              </a:ext>
            </a:extLst>
          </p:cNvPr>
          <p:cNvSpPr/>
          <p:nvPr/>
        </p:nvSpPr>
        <p:spPr>
          <a:xfrm rot="935323">
            <a:off x="8089150" y="5268930"/>
            <a:ext cx="3017008" cy="80794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ustDataLst>
      <p:tags r:id="rId1"/>
    </p:custDataLst>
    <p:extLst>
      <p:ext uri="{BB962C8B-B14F-4D97-AF65-F5344CB8AC3E}">
        <p14:creationId xmlns:p14="http://schemas.microsoft.com/office/powerpoint/2010/main" val="3761655025"/>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A36B8-312C-9ACB-427E-36DA081D51BD}"/>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65430B99-B4B3-9D51-D841-365515441CD8}"/>
              </a:ext>
            </a:extLst>
          </p:cNvPr>
          <p:cNvSpPr>
            <a:spLocks noGrp="1"/>
          </p:cNvSpPr>
          <p:nvPr>
            <p:ph type="sldNum" sz="quarter" idx="12"/>
          </p:nvPr>
        </p:nvSpPr>
        <p:spPr/>
        <p:txBody>
          <a:bodyPr/>
          <a:lstStyle/>
          <a:p>
            <a:fld id="{BBC93AA5-82BE-468E-90B3-DD1DC18545AD}" type="slidenum">
              <a:rPr lang="en-US" smtClean="0"/>
              <a:t>19</a:t>
            </a:fld>
            <a:endParaRPr lang="en-US" dirty="0"/>
          </a:p>
        </p:txBody>
      </p:sp>
      <p:sp>
        <p:nvSpPr>
          <p:cNvPr id="2" name="Text Placeholder 1">
            <a:extLst>
              <a:ext uri="{FF2B5EF4-FFF2-40B4-BE49-F238E27FC236}">
                <a16:creationId xmlns:a16="http://schemas.microsoft.com/office/drawing/2014/main" id="{B3B08C43-E824-C10D-1959-74F632D6828A}"/>
              </a:ext>
            </a:extLst>
          </p:cNvPr>
          <p:cNvSpPr>
            <a:spLocks noGrp="1"/>
          </p:cNvSpPr>
          <p:nvPr>
            <p:ph type="body" sz="quarter" idx="13"/>
          </p:nvPr>
        </p:nvSpPr>
        <p:spPr>
          <a:xfrm>
            <a:off x="897622" y="164800"/>
            <a:ext cx="10360404" cy="761791"/>
          </a:xfrm>
        </p:spPr>
        <p:txBody>
          <a:bodyPr>
            <a:normAutofit/>
          </a:bodyPr>
          <a:lstStyle/>
          <a:p>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O</a:t>
            </a:r>
            <a:r>
              <a:rPr lang="en-US" sz="4000"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3</a:t>
            </a:r>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Total Column – Level 3 Product</a:t>
            </a:r>
          </a:p>
        </p:txBody>
      </p:sp>
      <p:sp>
        <p:nvSpPr>
          <p:cNvPr id="35" name="Slide Number Placeholder 1">
            <a:extLst>
              <a:ext uri="{FF2B5EF4-FFF2-40B4-BE49-F238E27FC236}">
                <a16:creationId xmlns:a16="http://schemas.microsoft.com/office/drawing/2014/main" id="{D04DEC92-7DAA-AA23-5EFA-6DFE7DAD4382}"/>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19</a:t>
            </a:fld>
            <a:endParaRPr lang="en-US" dirty="0"/>
          </a:p>
        </p:txBody>
      </p:sp>
      <p:sp>
        <p:nvSpPr>
          <p:cNvPr id="12" name="Slide Number Placeholder 1">
            <a:extLst>
              <a:ext uri="{FF2B5EF4-FFF2-40B4-BE49-F238E27FC236}">
                <a16:creationId xmlns:a16="http://schemas.microsoft.com/office/drawing/2014/main" id="{DF770345-07DA-97BC-A597-280CA2636681}"/>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19</a:t>
            </a:fld>
            <a:endParaRPr lang="en-US" dirty="0"/>
          </a:p>
        </p:txBody>
      </p:sp>
      <p:sp>
        <p:nvSpPr>
          <p:cNvPr id="4" name="TextBox 3">
            <a:extLst>
              <a:ext uri="{FF2B5EF4-FFF2-40B4-BE49-F238E27FC236}">
                <a16:creationId xmlns:a16="http://schemas.microsoft.com/office/drawing/2014/main" id="{CE5F1BF6-A971-C528-3023-0CB9B569FAC4}"/>
              </a:ext>
            </a:extLst>
          </p:cNvPr>
          <p:cNvSpPr txBox="1"/>
          <p:nvPr/>
        </p:nvSpPr>
        <p:spPr>
          <a:xfrm>
            <a:off x="360946" y="1248567"/>
            <a:ext cx="11369843"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400"/>
              </a:spcAft>
              <a:buFont typeface="Arial" panose="020B0604020202020204" pitchFamily="34" charset="0"/>
              <a:buChar char="•"/>
            </a:pPr>
            <a:r>
              <a:rPr lang="en-US" sz="2200" dirty="0">
                <a:latin typeface="Century Gothic" panose="020B0502020202020204" pitchFamily="34" charset="0"/>
              </a:rPr>
              <a:t>When </a:t>
            </a:r>
            <a:r>
              <a:rPr lang="en-US" sz="2200" dirty="0" err="1">
                <a:latin typeface="Century Gothic" panose="020B0502020202020204" pitchFamily="34" charset="0"/>
              </a:rPr>
              <a:t>regridding</a:t>
            </a:r>
            <a:r>
              <a:rPr lang="en-US" sz="2200" dirty="0">
                <a:latin typeface="Century Gothic" panose="020B0502020202020204" pitchFamily="34" charset="0"/>
              </a:rPr>
              <a:t> TEMPO Level 2 data to the regular 0.02° Level 3 grid, data filtering is used during the procedure </a:t>
            </a:r>
          </a:p>
          <a:p>
            <a:pPr marL="800100" lvl="1" indent="-342900">
              <a:spcAft>
                <a:spcPts val="400"/>
              </a:spcAft>
              <a:buFont typeface="Courier New" panose="02070309020205020404" pitchFamily="49" charset="0"/>
              <a:buChar char="o"/>
            </a:pPr>
            <a:r>
              <a:rPr lang="en-US" sz="2200" dirty="0">
                <a:latin typeface="Century Gothic" panose="020B0502020202020204" pitchFamily="34" charset="0"/>
              </a:rPr>
              <a:t>“Best” Quality flag (QF = 0)</a:t>
            </a:r>
          </a:p>
          <a:p>
            <a:pPr marL="800100" lvl="1" indent="-342900">
              <a:spcAft>
                <a:spcPts val="400"/>
              </a:spcAft>
              <a:buFont typeface="Courier New" panose="02070309020205020404" pitchFamily="49" charset="0"/>
              <a:buChar char="o"/>
            </a:pPr>
            <a:r>
              <a:rPr lang="en-US" sz="2200" dirty="0">
                <a:latin typeface="Century Gothic" panose="020B0502020202020204" pitchFamily="34" charset="0"/>
              </a:rPr>
              <a:t>Solar (SZA &lt; 80°) &amp; viewing zenith angles (VZA &lt; 80°) </a:t>
            </a:r>
          </a:p>
          <a:p>
            <a:pPr marL="285750" indent="-285750">
              <a:spcAft>
                <a:spcPts val="400"/>
              </a:spcAft>
              <a:buFont typeface="Arial" panose="020B0604020202020204" pitchFamily="34" charset="0"/>
              <a:buChar char="•"/>
            </a:pPr>
            <a:r>
              <a:rPr lang="en-US" sz="2200" dirty="0">
                <a:latin typeface="Century Gothic" panose="020B0502020202020204" pitchFamily="34" charset="0"/>
              </a:rPr>
              <a:t>Effective cloud fraction is </a:t>
            </a:r>
            <a:r>
              <a:rPr lang="en-US" sz="2200" b="1" dirty="0">
                <a:effectLst>
                  <a:outerShdw blurRad="38100" dist="38100" dir="2700000" algn="tl">
                    <a:srgbClr val="000000">
                      <a:alpha val="43137"/>
                    </a:srgbClr>
                  </a:outerShdw>
                </a:effectLst>
                <a:latin typeface="Century Gothic" panose="020B0502020202020204" pitchFamily="34" charset="0"/>
              </a:rPr>
              <a:t>NOT used </a:t>
            </a:r>
            <a:r>
              <a:rPr lang="en-US" sz="2200" dirty="0">
                <a:latin typeface="Century Gothic" panose="020B0502020202020204" pitchFamily="34" charset="0"/>
              </a:rPr>
              <a:t>for filtering when producing the O</a:t>
            </a:r>
            <a:r>
              <a:rPr lang="en-US" sz="2200" baseline="-25000" dirty="0">
                <a:latin typeface="Century Gothic" panose="020B0502020202020204" pitchFamily="34" charset="0"/>
              </a:rPr>
              <a:t>3</a:t>
            </a:r>
            <a:r>
              <a:rPr lang="en-US" sz="2200" dirty="0">
                <a:latin typeface="Century Gothic" panose="020B0502020202020204" pitchFamily="34" charset="0"/>
              </a:rPr>
              <a:t> Total Column product </a:t>
            </a:r>
          </a:p>
        </p:txBody>
      </p:sp>
      <p:sp>
        <p:nvSpPr>
          <p:cNvPr id="3" name="TextBox 2">
            <a:extLst>
              <a:ext uri="{FF2B5EF4-FFF2-40B4-BE49-F238E27FC236}">
                <a16:creationId xmlns:a16="http://schemas.microsoft.com/office/drawing/2014/main" id="{633F76A9-0578-B433-BC6B-FF69370198B8}"/>
              </a:ext>
            </a:extLst>
          </p:cNvPr>
          <p:cNvSpPr txBox="1"/>
          <p:nvPr/>
        </p:nvSpPr>
        <p:spPr>
          <a:xfrm>
            <a:off x="742754" y="4608664"/>
            <a:ext cx="10887591" cy="954107"/>
          </a:xfrm>
          <a:prstGeom prst="rect">
            <a:avLst/>
          </a:prstGeom>
          <a:noFill/>
        </p:spPr>
        <p:txBody>
          <a:bodyPr wrap="square" rtlCol="0">
            <a:spAutoFit/>
          </a:bodyPr>
          <a:lstStyle/>
          <a:p>
            <a:pPr algn="ctr" defTabSz="1219170">
              <a:spcAft>
                <a:spcPts val="400"/>
              </a:spcAft>
              <a:buClr>
                <a:srgbClr val="53585D"/>
              </a:buClr>
              <a:defRPr/>
            </a:pPr>
            <a:r>
              <a:rPr lang="en-US" sz="2800" b="1" dirty="0">
                <a:latin typeface="Century Gothic" panose="020B0502020202020204" pitchFamily="34" charset="0"/>
                <a:cs typeface="Arial" panose="020B0604020202020204" pitchFamily="34" charset="0"/>
              </a:rPr>
              <a:t>Users need to apply fc (effective cloud fraction) variable for filtering clouds from Level 3 O</a:t>
            </a:r>
            <a:r>
              <a:rPr lang="en-US" sz="2800" b="1" baseline="-25000" dirty="0">
                <a:latin typeface="Century Gothic" panose="020B0502020202020204" pitchFamily="34" charset="0"/>
                <a:cs typeface="Arial" panose="020B0604020202020204" pitchFamily="34" charset="0"/>
              </a:rPr>
              <a:t>3</a:t>
            </a:r>
            <a:r>
              <a:rPr lang="en-US" sz="2800" b="1" dirty="0">
                <a:latin typeface="Century Gothic" panose="020B0502020202020204" pitchFamily="34" charset="0"/>
                <a:cs typeface="Arial" panose="020B0604020202020204" pitchFamily="34" charset="0"/>
              </a:rPr>
              <a:t> Total Column product</a:t>
            </a:r>
          </a:p>
        </p:txBody>
      </p:sp>
    </p:spTree>
    <p:custDataLst>
      <p:tags r:id="rId1"/>
    </p:custDataLst>
    <p:extLst>
      <p:ext uri="{BB962C8B-B14F-4D97-AF65-F5344CB8AC3E}">
        <p14:creationId xmlns:p14="http://schemas.microsoft.com/office/powerpoint/2010/main" val="4039146531"/>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B9870-1025-E480-5BA2-3EE2A793EB09}"/>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51B49E27-FEC6-AD38-8589-6C10752EC781}"/>
              </a:ext>
            </a:extLst>
          </p:cNvPr>
          <p:cNvSpPr>
            <a:spLocks noGrp="1"/>
          </p:cNvSpPr>
          <p:nvPr>
            <p:ph type="sldNum" sz="quarter" idx="12"/>
          </p:nvPr>
        </p:nvSpPr>
        <p:spPr/>
        <p:txBody>
          <a:bodyPr/>
          <a:lstStyle/>
          <a:p>
            <a:fld id="{BBC93AA5-82BE-468E-90B3-DD1DC18545AD}" type="slidenum">
              <a:rPr lang="en-US" smtClean="0"/>
              <a:t>2</a:t>
            </a:fld>
            <a:endParaRPr lang="en-US" dirty="0"/>
          </a:p>
        </p:txBody>
      </p:sp>
      <p:sp>
        <p:nvSpPr>
          <p:cNvPr id="2" name="Text Placeholder 1">
            <a:extLst>
              <a:ext uri="{FF2B5EF4-FFF2-40B4-BE49-F238E27FC236}">
                <a16:creationId xmlns:a16="http://schemas.microsoft.com/office/drawing/2014/main" id="{EFFB70A2-748E-90B2-6E90-851307B1E67B}"/>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How Does TEMPO Observe Pollutants?</a:t>
            </a:r>
          </a:p>
        </p:txBody>
      </p:sp>
      <p:sp>
        <p:nvSpPr>
          <p:cNvPr id="35" name="Slide Number Placeholder 1">
            <a:extLst>
              <a:ext uri="{FF2B5EF4-FFF2-40B4-BE49-F238E27FC236}">
                <a16:creationId xmlns:a16="http://schemas.microsoft.com/office/drawing/2014/main" id="{77940CC4-8486-F2F7-632B-FDCB48E0023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a:t>
            </a:fld>
            <a:endParaRPr lang="en-US" dirty="0"/>
          </a:p>
        </p:txBody>
      </p:sp>
      <p:sp>
        <p:nvSpPr>
          <p:cNvPr id="12" name="Slide Number Placeholder 1">
            <a:extLst>
              <a:ext uri="{FF2B5EF4-FFF2-40B4-BE49-F238E27FC236}">
                <a16:creationId xmlns:a16="http://schemas.microsoft.com/office/drawing/2014/main" id="{617E152F-0200-E902-3B6E-55BDC497667A}"/>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a:t>
            </a:fld>
            <a:endParaRPr lang="en-US" dirty="0"/>
          </a:p>
        </p:txBody>
      </p:sp>
      <p:grpSp>
        <p:nvGrpSpPr>
          <p:cNvPr id="4" name="Group 3">
            <a:extLst>
              <a:ext uri="{FF2B5EF4-FFF2-40B4-BE49-F238E27FC236}">
                <a16:creationId xmlns:a16="http://schemas.microsoft.com/office/drawing/2014/main" id="{6D1C6813-5BE5-9C41-5835-EBE5624E6804}"/>
              </a:ext>
            </a:extLst>
          </p:cNvPr>
          <p:cNvGrpSpPr/>
          <p:nvPr/>
        </p:nvGrpSpPr>
        <p:grpSpPr>
          <a:xfrm>
            <a:off x="44613" y="939806"/>
            <a:ext cx="7569272" cy="5231082"/>
            <a:chOff x="105362" y="916307"/>
            <a:chExt cx="7569272" cy="5231082"/>
          </a:xfrm>
        </p:grpSpPr>
        <p:cxnSp>
          <p:nvCxnSpPr>
            <p:cNvPr id="5" name="Straight Arrow Connector 4">
              <a:extLst>
                <a:ext uri="{FF2B5EF4-FFF2-40B4-BE49-F238E27FC236}">
                  <a16:creationId xmlns:a16="http://schemas.microsoft.com/office/drawing/2014/main" id="{E4D9A0D0-5314-6875-F25A-A556B5E49C82}"/>
                </a:ext>
              </a:extLst>
            </p:cNvPr>
            <p:cNvCxnSpPr>
              <a:cxnSpLocks/>
            </p:cNvCxnSpPr>
            <p:nvPr/>
          </p:nvCxnSpPr>
          <p:spPr>
            <a:xfrm flipV="1">
              <a:off x="2825767" y="1617578"/>
              <a:ext cx="0" cy="1986230"/>
            </a:xfrm>
            <a:prstGeom prst="straightConnector1">
              <a:avLst/>
            </a:prstGeom>
            <a:noFill/>
            <a:ln w="63500" cap="flat" cmpd="sng" algn="ctr">
              <a:solidFill>
                <a:srgbClr val="92D050"/>
              </a:solidFill>
              <a:prstDash val="sysDash"/>
              <a:miter lim="800000"/>
              <a:tailEnd type="triangle"/>
            </a:ln>
            <a:effectLst/>
          </p:spPr>
        </p:cxnSp>
        <p:sp>
          <p:nvSpPr>
            <p:cNvPr id="6" name="TextBox 5">
              <a:extLst>
                <a:ext uri="{FF2B5EF4-FFF2-40B4-BE49-F238E27FC236}">
                  <a16:creationId xmlns:a16="http://schemas.microsoft.com/office/drawing/2014/main" id="{D9A23379-FE86-BE8E-4AC3-20A5FA2B7D99}"/>
                </a:ext>
              </a:extLst>
            </p:cNvPr>
            <p:cNvSpPr txBox="1"/>
            <p:nvPr/>
          </p:nvSpPr>
          <p:spPr>
            <a:xfrm>
              <a:off x="1986119" y="916307"/>
              <a:ext cx="2295158" cy="5817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Arial" panose="020B0604020202020204" pitchFamily="34" charset="0"/>
                </a:rPr>
                <a:t>Vertical Column Density (VCD)</a:t>
              </a:r>
              <a:endParaRPr kumimoji="0" lang="en-US" sz="1600" b="0" i="0" u="none" strike="noStrike" kern="1200" cap="none" spc="0" normalizeH="0" baseline="0" noProof="0" dirty="0">
                <a:ln>
                  <a:noFill/>
                </a:ln>
                <a:solidFill>
                  <a:srgbClr val="92D050"/>
                </a:solidFill>
                <a:effectLst/>
                <a:uLnTx/>
                <a:uFillTx/>
                <a:latin typeface="Century Gothic" panose="020B0502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F9AD2FB-C3EB-5905-0F8B-A7926BC80A42}"/>
                </a:ext>
              </a:extLst>
            </p:cNvPr>
            <p:cNvSpPr txBox="1"/>
            <p:nvPr/>
          </p:nvSpPr>
          <p:spPr>
            <a:xfrm>
              <a:off x="4089564" y="2057284"/>
              <a:ext cx="1379632" cy="48990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Slant Column Density (SCD)</a:t>
              </a:r>
              <a:endParaRPr kumimoji="0" lang="en-US" sz="13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F802552D-CCF1-F574-4DB8-961806261FEF}"/>
                </a:ext>
              </a:extLst>
            </p:cNvPr>
            <p:cNvSpPr/>
            <p:nvPr/>
          </p:nvSpPr>
          <p:spPr>
            <a:xfrm>
              <a:off x="191594" y="968560"/>
              <a:ext cx="7400411" cy="4846816"/>
            </a:xfrm>
            <a:prstGeom prst="rect">
              <a:avLst/>
            </a:prstGeom>
            <a:gradFill>
              <a:gsLst>
                <a:gs pos="0">
                  <a:sysClr val="window" lastClr="FFFFFF">
                    <a:alpha val="75000"/>
                    <a:lumMod val="75000"/>
                    <a:lumOff val="25000"/>
                  </a:sysClr>
                </a:gs>
                <a:gs pos="62000">
                  <a:sysClr val="windowText" lastClr="000000">
                    <a:lumMod val="85000"/>
                    <a:lumOff val="15000"/>
                  </a:sysClr>
                </a:gs>
                <a:gs pos="52000">
                  <a:srgbClr val="4472C4">
                    <a:lumMod val="75000"/>
                  </a:srgbClr>
                </a:gs>
                <a:gs pos="26000">
                  <a:srgbClr val="5B9BD5">
                    <a:lumMod val="30000"/>
                    <a:lumOff val="70000"/>
                  </a:srgbClr>
                </a:gs>
              </a:gsLst>
              <a:lin ang="16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D0F65663-9CB9-5606-1A7E-15DE4B0BC2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8008" y="1212100"/>
              <a:ext cx="1884586" cy="1469869"/>
            </a:xfrm>
            <a:prstGeom prst="rect">
              <a:avLst/>
            </a:prstGeom>
          </p:spPr>
        </p:pic>
        <p:sp>
          <p:nvSpPr>
            <p:cNvPr id="10" name="Rectangle 9">
              <a:extLst>
                <a:ext uri="{FF2B5EF4-FFF2-40B4-BE49-F238E27FC236}">
                  <a16:creationId xmlns:a16="http://schemas.microsoft.com/office/drawing/2014/main" id="{8869817D-2F3C-7AE3-3D6B-C355F6BABFD4}"/>
                </a:ext>
              </a:extLst>
            </p:cNvPr>
            <p:cNvSpPr/>
            <p:nvPr/>
          </p:nvSpPr>
          <p:spPr>
            <a:xfrm>
              <a:off x="202125" y="5653932"/>
              <a:ext cx="7379208" cy="491235"/>
            </a:xfrm>
            <a:prstGeom prst="rect">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CE8F93B-D1CA-356D-D023-E5CBF5D5C541}"/>
                </a:ext>
              </a:extLst>
            </p:cNvPr>
            <p:cNvSpPr/>
            <p:nvPr/>
          </p:nvSpPr>
          <p:spPr>
            <a:xfrm>
              <a:off x="202123" y="4993044"/>
              <a:ext cx="7389881" cy="776891"/>
            </a:xfrm>
            <a:prstGeom prst="rect">
              <a:avLst/>
            </a:prstGeom>
            <a:gradFill>
              <a:gsLst>
                <a:gs pos="84000">
                  <a:srgbClr val="EAEFF7"/>
                </a:gs>
                <a:gs pos="11000">
                  <a:srgbClr val="993300"/>
                </a:gs>
                <a:gs pos="0">
                  <a:srgbClr val="993300"/>
                </a:gs>
                <a:gs pos="18000">
                  <a:srgbClr val="993300"/>
                </a:gs>
              </a:gsLst>
              <a:lin ang="162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rrow: Down 14">
              <a:extLst>
                <a:ext uri="{FF2B5EF4-FFF2-40B4-BE49-F238E27FC236}">
                  <a16:creationId xmlns:a16="http://schemas.microsoft.com/office/drawing/2014/main" id="{4FCD3E1F-1DC3-0C93-4561-445000FCD46C}"/>
                </a:ext>
              </a:extLst>
            </p:cNvPr>
            <p:cNvSpPr/>
            <p:nvPr/>
          </p:nvSpPr>
          <p:spPr>
            <a:xfrm rot="19507068">
              <a:off x="2264841" y="2323050"/>
              <a:ext cx="286650" cy="3204878"/>
            </a:xfrm>
            <a:prstGeom prst="down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6" name="Straight Arrow Connector 15">
              <a:extLst>
                <a:ext uri="{FF2B5EF4-FFF2-40B4-BE49-F238E27FC236}">
                  <a16:creationId xmlns:a16="http://schemas.microsoft.com/office/drawing/2014/main" id="{EC33CFA5-CD7A-3DCA-89DF-C483A0C6B65C}"/>
                </a:ext>
              </a:extLst>
            </p:cNvPr>
            <p:cNvCxnSpPr>
              <a:cxnSpLocks/>
            </p:cNvCxnSpPr>
            <p:nvPr/>
          </p:nvCxnSpPr>
          <p:spPr>
            <a:xfrm>
              <a:off x="3337450" y="5268267"/>
              <a:ext cx="267228" cy="392832"/>
            </a:xfrm>
            <a:prstGeom prst="straightConnector1">
              <a:avLst/>
            </a:prstGeom>
            <a:noFill/>
            <a:ln w="79375" cap="flat" cmpd="sng" algn="ctr">
              <a:solidFill>
                <a:srgbClr val="FFC000">
                  <a:lumMod val="60000"/>
                  <a:lumOff val="40000"/>
                </a:srgbClr>
              </a:solidFill>
              <a:prstDash val="sysDash"/>
              <a:miter lim="800000"/>
              <a:tailEnd type="triangle"/>
            </a:ln>
            <a:effectLst/>
          </p:spPr>
        </p:cxnSp>
        <p:sp>
          <p:nvSpPr>
            <p:cNvPr id="18" name="Cloud 17">
              <a:extLst>
                <a:ext uri="{FF2B5EF4-FFF2-40B4-BE49-F238E27FC236}">
                  <a16:creationId xmlns:a16="http://schemas.microsoft.com/office/drawing/2014/main" id="{9C1FEE08-05A6-070A-194F-2EE0E99C5581}"/>
                </a:ext>
              </a:extLst>
            </p:cNvPr>
            <p:cNvSpPr/>
            <p:nvPr/>
          </p:nvSpPr>
          <p:spPr>
            <a:xfrm>
              <a:off x="496630" y="5080661"/>
              <a:ext cx="1210099" cy="408370"/>
            </a:xfrm>
            <a:prstGeom prst="cloud">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9" name="Straight Arrow Connector 18">
              <a:extLst>
                <a:ext uri="{FF2B5EF4-FFF2-40B4-BE49-F238E27FC236}">
                  <a16:creationId xmlns:a16="http://schemas.microsoft.com/office/drawing/2014/main" id="{D68FB336-3E58-D70C-0CCB-27BDD0BF1359}"/>
                </a:ext>
              </a:extLst>
            </p:cNvPr>
            <p:cNvCxnSpPr>
              <a:cxnSpLocks/>
            </p:cNvCxnSpPr>
            <p:nvPr/>
          </p:nvCxnSpPr>
          <p:spPr>
            <a:xfrm flipV="1">
              <a:off x="3732870" y="2414385"/>
              <a:ext cx="0" cy="2960424"/>
            </a:xfrm>
            <a:prstGeom prst="straightConnector1">
              <a:avLst/>
            </a:prstGeom>
            <a:noFill/>
            <a:ln w="79375" cap="flat" cmpd="sng" algn="ctr">
              <a:solidFill>
                <a:srgbClr val="92D050"/>
              </a:solidFill>
              <a:prstDash val="sysDash"/>
              <a:miter lim="800000"/>
              <a:tailEnd type="triangle"/>
            </a:ln>
            <a:effectLst/>
          </p:spPr>
        </p:cxnSp>
        <p:sp>
          <p:nvSpPr>
            <p:cNvPr id="21" name="TextBox 20">
              <a:extLst>
                <a:ext uri="{FF2B5EF4-FFF2-40B4-BE49-F238E27FC236}">
                  <a16:creationId xmlns:a16="http://schemas.microsoft.com/office/drawing/2014/main" id="{FEC50BC0-F0CD-17C0-D38D-B4A8613B2A0E}"/>
                </a:ext>
              </a:extLst>
            </p:cNvPr>
            <p:cNvSpPr txBox="1"/>
            <p:nvPr/>
          </p:nvSpPr>
          <p:spPr>
            <a:xfrm>
              <a:off x="1556659" y="5157582"/>
              <a:ext cx="1925107" cy="5817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Trace Gas Absorption (NO</a:t>
              </a:r>
              <a:r>
                <a:rPr kumimoji="0" lang="en-US" sz="16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2</a:t>
              </a: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 </a:t>
              </a:r>
            </a:p>
          </p:txBody>
        </p:sp>
        <p:sp>
          <p:nvSpPr>
            <p:cNvPr id="23" name="TextBox 22">
              <a:extLst>
                <a:ext uri="{FF2B5EF4-FFF2-40B4-BE49-F238E27FC236}">
                  <a16:creationId xmlns:a16="http://schemas.microsoft.com/office/drawing/2014/main" id="{4757EE22-5870-A2FD-C64E-2F4B64CEC60E}"/>
                </a:ext>
              </a:extLst>
            </p:cNvPr>
            <p:cNvSpPr txBox="1"/>
            <p:nvPr/>
          </p:nvSpPr>
          <p:spPr>
            <a:xfrm>
              <a:off x="2612114" y="5810577"/>
              <a:ext cx="2207281" cy="33681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Surface Reflectance</a:t>
              </a:r>
            </a:p>
          </p:txBody>
        </p:sp>
        <p:sp>
          <p:nvSpPr>
            <p:cNvPr id="25" name="TextBox 24">
              <a:extLst>
                <a:ext uri="{FF2B5EF4-FFF2-40B4-BE49-F238E27FC236}">
                  <a16:creationId xmlns:a16="http://schemas.microsoft.com/office/drawing/2014/main" id="{8F64BEBD-743D-7E77-F636-96E9D64FB08C}"/>
                </a:ext>
              </a:extLst>
            </p:cNvPr>
            <p:cNvSpPr txBox="1"/>
            <p:nvPr/>
          </p:nvSpPr>
          <p:spPr>
            <a:xfrm>
              <a:off x="604373" y="2829751"/>
              <a:ext cx="1157035" cy="5817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UV-VIS Radiation</a:t>
              </a:r>
            </a:p>
          </p:txBody>
        </p:sp>
        <p:pic>
          <p:nvPicPr>
            <p:cNvPr id="27" name="Picture 4" descr="Sun, Vector, Illustration, Free Image, Star, Energy">
              <a:extLst>
                <a:ext uri="{FF2B5EF4-FFF2-40B4-BE49-F238E27FC236}">
                  <a16:creationId xmlns:a16="http://schemas.microsoft.com/office/drawing/2014/main" id="{C82D53D2-B580-2DE4-C631-059F4A2861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62" y="940541"/>
              <a:ext cx="1798141" cy="180739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7EC6E32-028D-08CF-F53B-54D541AC31D7}"/>
                </a:ext>
              </a:extLst>
            </p:cNvPr>
            <p:cNvSpPr txBox="1"/>
            <p:nvPr/>
          </p:nvSpPr>
          <p:spPr>
            <a:xfrm>
              <a:off x="5265967" y="919659"/>
              <a:ext cx="2408667" cy="33681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UV-VIS Spectrometer</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9EE3A8DA-2DF0-78E4-6720-A0FCE9A4D90F}"/>
                </a:ext>
              </a:extLst>
            </p:cNvPr>
            <p:cNvSpPr txBox="1"/>
            <p:nvPr/>
          </p:nvSpPr>
          <p:spPr>
            <a:xfrm>
              <a:off x="5528008" y="1333517"/>
              <a:ext cx="914909" cy="33681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TEMPO</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41" name="Freeform: Shape 40">
              <a:extLst>
                <a:ext uri="{FF2B5EF4-FFF2-40B4-BE49-F238E27FC236}">
                  <a16:creationId xmlns:a16="http://schemas.microsoft.com/office/drawing/2014/main" id="{BF617876-CF82-9847-7F5A-B06A856421F0}"/>
                </a:ext>
              </a:extLst>
            </p:cNvPr>
            <p:cNvSpPr/>
            <p:nvPr/>
          </p:nvSpPr>
          <p:spPr>
            <a:xfrm rot="21112325">
              <a:off x="491150" y="4239971"/>
              <a:ext cx="461474" cy="828833"/>
            </a:xfrm>
            <a:custGeom>
              <a:avLst/>
              <a:gdLst>
                <a:gd name="connsiteX0" fmla="*/ 172720 w 468192"/>
                <a:gd name="connsiteY0" fmla="*/ 833120 h 833120"/>
                <a:gd name="connsiteX1" fmla="*/ 467360 w 468192"/>
                <a:gd name="connsiteY1" fmla="*/ 629920 h 833120"/>
                <a:gd name="connsiteX2" fmla="*/ 91440 w 468192"/>
                <a:gd name="connsiteY2" fmla="*/ 599440 h 833120"/>
                <a:gd name="connsiteX3" fmla="*/ 365760 w 468192"/>
                <a:gd name="connsiteY3" fmla="*/ 396240 h 833120"/>
                <a:gd name="connsiteX4" fmla="*/ 50800 w 468192"/>
                <a:gd name="connsiteY4" fmla="*/ 345440 h 833120"/>
                <a:gd name="connsiteX5" fmla="*/ 304800 w 468192"/>
                <a:gd name="connsiteY5" fmla="*/ 193040 h 833120"/>
                <a:gd name="connsiteX6" fmla="*/ 10160 w 468192"/>
                <a:gd name="connsiteY6" fmla="*/ 152400 h 833120"/>
                <a:gd name="connsiteX7" fmla="*/ 243840 w 468192"/>
                <a:gd name="connsiteY7" fmla="*/ 30480 h 833120"/>
                <a:gd name="connsiteX8" fmla="*/ 0 w 468192"/>
                <a:gd name="connsiteY8" fmla="*/ 0 h 833120"/>
                <a:gd name="connsiteX9" fmla="*/ 0 w 468192"/>
                <a:gd name="connsiteY9" fmla="*/ 0 h 8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192" h="833120">
                  <a:moveTo>
                    <a:pt x="172720" y="833120"/>
                  </a:moveTo>
                  <a:cubicBezTo>
                    <a:pt x="326813" y="750993"/>
                    <a:pt x="480907" y="668867"/>
                    <a:pt x="467360" y="629920"/>
                  </a:cubicBezTo>
                  <a:cubicBezTo>
                    <a:pt x="453813" y="590973"/>
                    <a:pt x="108373" y="638387"/>
                    <a:pt x="91440" y="599440"/>
                  </a:cubicBezTo>
                  <a:cubicBezTo>
                    <a:pt x="74507" y="560493"/>
                    <a:pt x="372533" y="438573"/>
                    <a:pt x="365760" y="396240"/>
                  </a:cubicBezTo>
                  <a:cubicBezTo>
                    <a:pt x="358987" y="353907"/>
                    <a:pt x="60960" y="379307"/>
                    <a:pt x="50800" y="345440"/>
                  </a:cubicBezTo>
                  <a:cubicBezTo>
                    <a:pt x="40640" y="311573"/>
                    <a:pt x="311573" y="225213"/>
                    <a:pt x="304800" y="193040"/>
                  </a:cubicBezTo>
                  <a:cubicBezTo>
                    <a:pt x="298027" y="160867"/>
                    <a:pt x="20320" y="179493"/>
                    <a:pt x="10160" y="152400"/>
                  </a:cubicBezTo>
                  <a:cubicBezTo>
                    <a:pt x="0" y="125307"/>
                    <a:pt x="245533" y="55880"/>
                    <a:pt x="243840" y="30480"/>
                  </a:cubicBezTo>
                  <a:cubicBezTo>
                    <a:pt x="242147" y="5080"/>
                    <a:pt x="0" y="0"/>
                    <a:pt x="0" y="0"/>
                  </a:cubicBezTo>
                  <a:lnTo>
                    <a:pt x="0" y="0"/>
                  </a:lnTo>
                </a:path>
              </a:pathLst>
            </a:custGeom>
            <a:noFill/>
            <a:ln w="31750" cap="flat" cmpd="sng" algn="ctr">
              <a:solidFill>
                <a:srgbClr val="FFC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2" name="Freeform: Shape 41">
              <a:extLst>
                <a:ext uri="{FF2B5EF4-FFF2-40B4-BE49-F238E27FC236}">
                  <a16:creationId xmlns:a16="http://schemas.microsoft.com/office/drawing/2014/main" id="{980E17C6-CED0-2FD9-8CE1-AB09385842D5}"/>
                </a:ext>
              </a:extLst>
            </p:cNvPr>
            <p:cNvSpPr/>
            <p:nvPr/>
          </p:nvSpPr>
          <p:spPr>
            <a:xfrm rot="2289574">
              <a:off x="1369637" y="4300020"/>
              <a:ext cx="461474" cy="828833"/>
            </a:xfrm>
            <a:custGeom>
              <a:avLst/>
              <a:gdLst>
                <a:gd name="connsiteX0" fmla="*/ 172720 w 468192"/>
                <a:gd name="connsiteY0" fmla="*/ 833120 h 833120"/>
                <a:gd name="connsiteX1" fmla="*/ 467360 w 468192"/>
                <a:gd name="connsiteY1" fmla="*/ 629920 h 833120"/>
                <a:gd name="connsiteX2" fmla="*/ 91440 w 468192"/>
                <a:gd name="connsiteY2" fmla="*/ 599440 h 833120"/>
                <a:gd name="connsiteX3" fmla="*/ 365760 w 468192"/>
                <a:gd name="connsiteY3" fmla="*/ 396240 h 833120"/>
                <a:gd name="connsiteX4" fmla="*/ 50800 w 468192"/>
                <a:gd name="connsiteY4" fmla="*/ 345440 h 833120"/>
                <a:gd name="connsiteX5" fmla="*/ 304800 w 468192"/>
                <a:gd name="connsiteY5" fmla="*/ 193040 h 833120"/>
                <a:gd name="connsiteX6" fmla="*/ 10160 w 468192"/>
                <a:gd name="connsiteY6" fmla="*/ 152400 h 833120"/>
                <a:gd name="connsiteX7" fmla="*/ 243840 w 468192"/>
                <a:gd name="connsiteY7" fmla="*/ 30480 h 833120"/>
                <a:gd name="connsiteX8" fmla="*/ 0 w 468192"/>
                <a:gd name="connsiteY8" fmla="*/ 0 h 833120"/>
                <a:gd name="connsiteX9" fmla="*/ 0 w 468192"/>
                <a:gd name="connsiteY9" fmla="*/ 0 h 8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192" h="833120">
                  <a:moveTo>
                    <a:pt x="172720" y="833120"/>
                  </a:moveTo>
                  <a:cubicBezTo>
                    <a:pt x="326813" y="750993"/>
                    <a:pt x="480907" y="668867"/>
                    <a:pt x="467360" y="629920"/>
                  </a:cubicBezTo>
                  <a:cubicBezTo>
                    <a:pt x="453813" y="590973"/>
                    <a:pt x="108373" y="638387"/>
                    <a:pt x="91440" y="599440"/>
                  </a:cubicBezTo>
                  <a:cubicBezTo>
                    <a:pt x="74507" y="560493"/>
                    <a:pt x="372533" y="438573"/>
                    <a:pt x="365760" y="396240"/>
                  </a:cubicBezTo>
                  <a:cubicBezTo>
                    <a:pt x="358987" y="353907"/>
                    <a:pt x="60960" y="379307"/>
                    <a:pt x="50800" y="345440"/>
                  </a:cubicBezTo>
                  <a:cubicBezTo>
                    <a:pt x="40640" y="311573"/>
                    <a:pt x="311573" y="225213"/>
                    <a:pt x="304800" y="193040"/>
                  </a:cubicBezTo>
                  <a:cubicBezTo>
                    <a:pt x="298027" y="160867"/>
                    <a:pt x="20320" y="179493"/>
                    <a:pt x="10160" y="152400"/>
                  </a:cubicBezTo>
                  <a:cubicBezTo>
                    <a:pt x="0" y="125307"/>
                    <a:pt x="245533" y="55880"/>
                    <a:pt x="243840" y="30480"/>
                  </a:cubicBezTo>
                  <a:cubicBezTo>
                    <a:pt x="242147" y="5080"/>
                    <a:pt x="0" y="0"/>
                    <a:pt x="0" y="0"/>
                  </a:cubicBezTo>
                  <a:lnTo>
                    <a:pt x="0" y="0"/>
                  </a:lnTo>
                </a:path>
              </a:pathLst>
            </a:custGeom>
            <a:noFill/>
            <a:ln w="31750" cap="flat" cmpd="sng" algn="ctr">
              <a:solidFill>
                <a:srgbClr val="FFC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0A6F753-DA28-30C2-4838-0835B0ADC633}"/>
                </a:ext>
              </a:extLst>
            </p:cNvPr>
            <p:cNvSpPr txBox="1"/>
            <p:nvPr/>
          </p:nvSpPr>
          <p:spPr>
            <a:xfrm>
              <a:off x="2773464" y="1749451"/>
              <a:ext cx="1884582" cy="5817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3CC33"/>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Vertical Column Density (VCD)</a:t>
              </a:r>
            </a:p>
          </p:txBody>
        </p:sp>
        <p:sp>
          <p:nvSpPr>
            <p:cNvPr id="44" name="TextBox 43">
              <a:extLst>
                <a:ext uri="{FF2B5EF4-FFF2-40B4-BE49-F238E27FC236}">
                  <a16:creationId xmlns:a16="http://schemas.microsoft.com/office/drawing/2014/main" id="{717C5F69-49FB-7A6A-BB99-223B29655229}"/>
                </a:ext>
              </a:extLst>
            </p:cNvPr>
            <p:cNvSpPr txBox="1"/>
            <p:nvPr/>
          </p:nvSpPr>
          <p:spPr>
            <a:xfrm>
              <a:off x="5757198" y="2663298"/>
              <a:ext cx="1884582" cy="5817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Slant Column Density (SCD)</a:t>
              </a:r>
            </a:p>
          </p:txBody>
        </p:sp>
        <p:sp>
          <p:nvSpPr>
            <p:cNvPr id="45" name="TextBox 44">
              <a:extLst>
                <a:ext uri="{FF2B5EF4-FFF2-40B4-BE49-F238E27FC236}">
                  <a16:creationId xmlns:a16="http://schemas.microsoft.com/office/drawing/2014/main" id="{9B276E7A-BA2A-32BB-53C2-6D2C6B6064ED}"/>
                </a:ext>
              </a:extLst>
            </p:cNvPr>
            <p:cNvSpPr txBox="1"/>
            <p:nvPr/>
          </p:nvSpPr>
          <p:spPr>
            <a:xfrm>
              <a:off x="191594" y="3905656"/>
              <a:ext cx="207847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Cloud Reflectance</a:t>
              </a:r>
            </a:p>
          </p:txBody>
        </p:sp>
        <p:sp>
          <p:nvSpPr>
            <p:cNvPr id="46" name="Freeform: Shape 45">
              <a:extLst>
                <a:ext uri="{FF2B5EF4-FFF2-40B4-BE49-F238E27FC236}">
                  <a16:creationId xmlns:a16="http://schemas.microsoft.com/office/drawing/2014/main" id="{D5BB089F-244E-A632-16E0-A042E5FE4126}"/>
                </a:ext>
              </a:extLst>
            </p:cNvPr>
            <p:cNvSpPr/>
            <p:nvPr/>
          </p:nvSpPr>
          <p:spPr>
            <a:xfrm rot="1687961">
              <a:off x="5634355" y="4543808"/>
              <a:ext cx="461474" cy="923372"/>
            </a:xfrm>
            <a:custGeom>
              <a:avLst/>
              <a:gdLst>
                <a:gd name="connsiteX0" fmla="*/ 172720 w 468192"/>
                <a:gd name="connsiteY0" fmla="*/ 833120 h 833120"/>
                <a:gd name="connsiteX1" fmla="*/ 467360 w 468192"/>
                <a:gd name="connsiteY1" fmla="*/ 629920 h 833120"/>
                <a:gd name="connsiteX2" fmla="*/ 91440 w 468192"/>
                <a:gd name="connsiteY2" fmla="*/ 599440 h 833120"/>
                <a:gd name="connsiteX3" fmla="*/ 365760 w 468192"/>
                <a:gd name="connsiteY3" fmla="*/ 396240 h 833120"/>
                <a:gd name="connsiteX4" fmla="*/ 50800 w 468192"/>
                <a:gd name="connsiteY4" fmla="*/ 345440 h 833120"/>
                <a:gd name="connsiteX5" fmla="*/ 304800 w 468192"/>
                <a:gd name="connsiteY5" fmla="*/ 193040 h 833120"/>
                <a:gd name="connsiteX6" fmla="*/ 10160 w 468192"/>
                <a:gd name="connsiteY6" fmla="*/ 152400 h 833120"/>
                <a:gd name="connsiteX7" fmla="*/ 243840 w 468192"/>
                <a:gd name="connsiteY7" fmla="*/ 30480 h 833120"/>
                <a:gd name="connsiteX8" fmla="*/ 0 w 468192"/>
                <a:gd name="connsiteY8" fmla="*/ 0 h 833120"/>
                <a:gd name="connsiteX9" fmla="*/ 0 w 468192"/>
                <a:gd name="connsiteY9" fmla="*/ 0 h 8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192" h="833120">
                  <a:moveTo>
                    <a:pt x="172720" y="833120"/>
                  </a:moveTo>
                  <a:cubicBezTo>
                    <a:pt x="326813" y="750993"/>
                    <a:pt x="480907" y="668867"/>
                    <a:pt x="467360" y="629920"/>
                  </a:cubicBezTo>
                  <a:cubicBezTo>
                    <a:pt x="453813" y="590973"/>
                    <a:pt x="108373" y="638387"/>
                    <a:pt x="91440" y="599440"/>
                  </a:cubicBezTo>
                  <a:cubicBezTo>
                    <a:pt x="74507" y="560493"/>
                    <a:pt x="372533" y="438573"/>
                    <a:pt x="365760" y="396240"/>
                  </a:cubicBezTo>
                  <a:cubicBezTo>
                    <a:pt x="358987" y="353907"/>
                    <a:pt x="60960" y="379307"/>
                    <a:pt x="50800" y="345440"/>
                  </a:cubicBezTo>
                  <a:cubicBezTo>
                    <a:pt x="40640" y="311573"/>
                    <a:pt x="311573" y="225213"/>
                    <a:pt x="304800" y="193040"/>
                  </a:cubicBezTo>
                  <a:cubicBezTo>
                    <a:pt x="298027" y="160867"/>
                    <a:pt x="20320" y="179493"/>
                    <a:pt x="10160" y="152400"/>
                  </a:cubicBezTo>
                  <a:cubicBezTo>
                    <a:pt x="0" y="125307"/>
                    <a:pt x="245533" y="55880"/>
                    <a:pt x="243840" y="30480"/>
                  </a:cubicBezTo>
                  <a:cubicBezTo>
                    <a:pt x="242147" y="5080"/>
                    <a:pt x="0" y="0"/>
                    <a:pt x="0" y="0"/>
                  </a:cubicBezTo>
                  <a:lnTo>
                    <a:pt x="0" y="0"/>
                  </a:lnTo>
                </a:path>
              </a:pathLst>
            </a:custGeom>
            <a:noFill/>
            <a:ln w="31750" cap="flat" cmpd="sng" algn="ctr">
              <a:solidFill>
                <a:srgbClr val="FFC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Freeform: Shape 46">
              <a:extLst>
                <a:ext uri="{FF2B5EF4-FFF2-40B4-BE49-F238E27FC236}">
                  <a16:creationId xmlns:a16="http://schemas.microsoft.com/office/drawing/2014/main" id="{1B5550F0-9D71-54C3-F25D-B663318FC320}"/>
                </a:ext>
              </a:extLst>
            </p:cNvPr>
            <p:cNvSpPr/>
            <p:nvPr/>
          </p:nvSpPr>
          <p:spPr>
            <a:xfrm rot="12823577">
              <a:off x="4578448" y="2587960"/>
              <a:ext cx="461474" cy="3048480"/>
            </a:xfrm>
            <a:custGeom>
              <a:avLst/>
              <a:gdLst>
                <a:gd name="connsiteX0" fmla="*/ 172720 w 468192"/>
                <a:gd name="connsiteY0" fmla="*/ 833120 h 833120"/>
                <a:gd name="connsiteX1" fmla="*/ 467360 w 468192"/>
                <a:gd name="connsiteY1" fmla="*/ 629920 h 833120"/>
                <a:gd name="connsiteX2" fmla="*/ 91440 w 468192"/>
                <a:gd name="connsiteY2" fmla="*/ 599440 h 833120"/>
                <a:gd name="connsiteX3" fmla="*/ 365760 w 468192"/>
                <a:gd name="connsiteY3" fmla="*/ 396240 h 833120"/>
                <a:gd name="connsiteX4" fmla="*/ 50800 w 468192"/>
                <a:gd name="connsiteY4" fmla="*/ 345440 h 833120"/>
                <a:gd name="connsiteX5" fmla="*/ 304800 w 468192"/>
                <a:gd name="connsiteY5" fmla="*/ 193040 h 833120"/>
                <a:gd name="connsiteX6" fmla="*/ 10160 w 468192"/>
                <a:gd name="connsiteY6" fmla="*/ 152400 h 833120"/>
                <a:gd name="connsiteX7" fmla="*/ 243840 w 468192"/>
                <a:gd name="connsiteY7" fmla="*/ 30480 h 833120"/>
                <a:gd name="connsiteX8" fmla="*/ 0 w 468192"/>
                <a:gd name="connsiteY8" fmla="*/ 0 h 833120"/>
                <a:gd name="connsiteX9" fmla="*/ 0 w 468192"/>
                <a:gd name="connsiteY9" fmla="*/ 0 h 8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192" h="833120">
                  <a:moveTo>
                    <a:pt x="172720" y="833120"/>
                  </a:moveTo>
                  <a:cubicBezTo>
                    <a:pt x="326813" y="750993"/>
                    <a:pt x="480907" y="668867"/>
                    <a:pt x="467360" y="629920"/>
                  </a:cubicBezTo>
                  <a:cubicBezTo>
                    <a:pt x="453813" y="590973"/>
                    <a:pt x="108373" y="638387"/>
                    <a:pt x="91440" y="599440"/>
                  </a:cubicBezTo>
                  <a:cubicBezTo>
                    <a:pt x="74507" y="560493"/>
                    <a:pt x="372533" y="438573"/>
                    <a:pt x="365760" y="396240"/>
                  </a:cubicBezTo>
                  <a:cubicBezTo>
                    <a:pt x="358987" y="353907"/>
                    <a:pt x="60960" y="379307"/>
                    <a:pt x="50800" y="345440"/>
                  </a:cubicBezTo>
                  <a:cubicBezTo>
                    <a:pt x="40640" y="311573"/>
                    <a:pt x="311573" y="225213"/>
                    <a:pt x="304800" y="193040"/>
                  </a:cubicBezTo>
                  <a:cubicBezTo>
                    <a:pt x="298027" y="160867"/>
                    <a:pt x="20320" y="179493"/>
                    <a:pt x="10160" y="152400"/>
                  </a:cubicBezTo>
                  <a:cubicBezTo>
                    <a:pt x="0" y="125307"/>
                    <a:pt x="245533" y="55880"/>
                    <a:pt x="243840" y="30480"/>
                  </a:cubicBezTo>
                  <a:cubicBezTo>
                    <a:pt x="242147" y="5080"/>
                    <a:pt x="0" y="0"/>
                    <a:pt x="0" y="0"/>
                  </a:cubicBezTo>
                  <a:lnTo>
                    <a:pt x="0" y="0"/>
                  </a:lnTo>
                </a:path>
              </a:pathLst>
            </a:custGeom>
            <a:noFill/>
            <a:ln w="50800" cap="flat" cmpd="sng" algn="ctr">
              <a:solidFill>
                <a:srgbClr val="FFC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E5537EF0-B30A-2ACC-A319-005B661D2636}"/>
                </a:ext>
              </a:extLst>
            </p:cNvPr>
            <p:cNvSpPr txBox="1"/>
            <p:nvPr/>
          </p:nvSpPr>
          <p:spPr>
            <a:xfrm>
              <a:off x="4254428" y="2478468"/>
              <a:ext cx="1473364" cy="61555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TOA </a:t>
              </a:r>
              <a:r>
                <a:rPr kumimoji="0" lang="en-US"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Radiances</a:t>
              </a:r>
              <a:endParaRPr kumimoji="0" 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endParaRPr>
            </a:p>
          </p:txBody>
        </p:sp>
        <p:sp>
          <p:nvSpPr>
            <p:cNvPr id="49" name="Cloud 48">
              <a:extLst>
                <a:ext uri="{FF2B5EF4-FFF2-40B4-BE49-F238E27FC236}">
                  <a16:creationId xmlns:a16="http://schemas.microsoft.com/office/drawing/2014/main" id="{9C39C075-63DE-5692-50A7-90F25742EBC8}"/>
                </a:ext>
              </a:extLst>
            </p:cNvPr>
            <p:cNvSpPr/>
            <p:nvPr/>
          </p:nvSpPr>
          <p:spPr>
            <a:xfrm>
              <a:off x="4836301" y="5460352"/>
              <a:ext cx="1724594" cy="177403"/>
            </a:xfrm>
            <a:prstGeom prst="cloud">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95E27FEC-4D46-82B9-0E0F-6EE4C858F43A}"/>
                </a:ext>
              </a:extLst>
            </p:cNvPr>
            <p:cNvSpPr txBox="1"/>
            <p:nvPr/>
          </p:nvSpPr>
          <p:spPr>
            <a:xfrm>
              <a:off x="5100643" y="3905519"/>
              <a:ext cx="2401604" cy="5817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Aerosol Absorption/Scattering</a:t>
              </a:r>
            </a:p>
          </p:txBody>
        </p:sp>
        <p:cxnSp>
          <p:nvCxnSpPr>
            <p:cNvPr id="51" name="Straight Arrow Connector 50">
              <a:extLst>
                <a:ext uri="{FF2B5EF4-FFF2-40B4-BE49-F238E27FC236}">
                  <a16:creationId xmlns:a16="http://schemas.microsoft.com/office/drawing/2014/main" id="{117DFECF-80F4-AACF-C554-55542C30BD01}"/>
                </a:ext>
              </a:extLst>
            </p:cNvPr>
            <p:cNvCxnSpPr>
              <a:cxnSpLocks/>
            </p:cNvCxnSpPr>
            <p:nvPr/>
          </p:nvCxnSpPr>
          <p:spPr>
            <a:xfrm flipV="1">
              <a:off x="5725274" y="2691774"/>
              <a:ext cx="311210" cy="167460"/>
            </a:xfrm>
            <a:prstGeom prst="straightConnector1">
              <a:avLst/>
            </a:prstGeom>
            <a:noFill/>
            <a:ln w="79375" cap="flat" cmpd="sng" algn="ctr">
              <a:solidFill>
                <a:srgbClr val="FFC000">
                  <a:lumMod val="60000"/>
                  <a:lumOff val="40000"/>
                </a:srgbClr>
              </a:solidFill>
              <a:prstDash val="sysDash"/>
              <a:miter lim="800000"/>
              <a:tailEnd type="triangle"/>
            </a:ln>
            <a:effectLst/>
          </p:spPr>
        </p:cxnSp>
        <p:sp>
          <p:nvSpPr>
            <p:cNvPr id="52" name="TextBox 51">
              <a:extLst>
                <a:ext uri="{FF2B5EF4-FFF2-40B4-BE49-F238E27FC236}">
                  <a16:creationId xmlns:a16="http://schemas.microsoft.com/office/drawing/2014/main" id="{92F0B087-223F-AFCE-8A7C-AE2B014B42F4}"/>
                </a:ext>
              </a:extLst>
            </p:cNvPr>
            <p:cNvSpPr txBox="1"/>
            <p:nvPr/>
          </p:nvSpPr>
          <p:spPr>
            <a:xfrm>
              <a:off x="2404253" y="966052"/>
              <a:ext cx="26710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rPr>
                <a:t>TOA = Top-Of-Atmosphere</a:t>
              </a:r>
              <a:endParaRPr kumimoji="0" lang="en-US"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pitchFamily="34" charset="0"/>
                <a:ea typeface="+mn-ea"/>
                <a:cs typeface="Arial" panose="020B0604020202020204" pitchFamily="34" charset="0"/>
              </a:endParaRPr>
            </a:p>
          </p:txBody>
        </p:sp>
      </p:grpSp>
      <p:sp>
        <p:nvSpPr>
          <p:cNvPr id="53" name="TextBox 52">
            <a:extLst>
              <a:ext uri="{FF2B5EF4-FFF2-40B4-BE49-F238E27FC236}">
                <a16:creationId xmlns:a16="http://schemas.microsoft.com/office/drawing/2014/main" id="{CE757E3D-1FD9-85A7-F4C1-316C253C8EB0}"/>
              </a:ext>
            </a:extLst>
          </p:cNvPr>
          <p:cNvSpPr txBox="1"/>
          <p:nvPr/>
        </p:nvSpPr>
        <p:spPr>
          <a:xfrm>
            <a:off x="7501658" y="893557"/>
            <a:ext cx="4624070" cy="5611793"/>
          </a:xfrm>
          <a:prstGeom prst="rect">
            <a:avLst/>
          </a:prstGeom>
          <a:noFill/>
        </p:spPr>
        <p:txBody>
          <a:bodyPr wrap="square" rtlCol="0">
            <a:spAutoFit/>
          </a:bodyPr>
          <a:lstStyle/>
          <a:p>
            <a:pPr marL="228600" indent="-228600" defTabSz="1219170">
              <a:spcAft>
                <a:spcPts val="400"/>
              </a:spcAft>
              <a:buClr>
                <a:srgbClr val="53585D"/>
              </a:buClr>
              <a:buFont typeface="Arial" panose="020B0604020202020204" pitchFamily="34" charset="0"/>
              <a:buChar char="•"/>
              <a:defRPr/>
            </a:pPr>
            <a:r>
              <a:rPr lang="en-US" sz="1800" dirty="0">
                <a:solidFill>
                  <a:srgbClr val="53585D"/>
                </a:solidFill>
                <a:latin typeface="Century Gothic" panose="020B0502020202020204" pitchFamily="34" charset="0"/>
                <a:cs typeface="Arial" panose="020B0604020202020204" pitchFamily="34" charset="0"/>
              </a:rPr>
              <a:t>TEMPO’s trace gas retrievals are based on multi-step approach.</a:t>
            </a:r>
          </a:p>
          <a:p>
            <a:pPr marL="571500" lvl="1" indent="-342900" defTabSz="1219170">
              <a:spcAft>
                <a:spcPts val="400"/>
              </a:spcAft>
              <a:buClr>
                <a:srgbClr val="53585D"/>
              </a:buClr>
              <a:buFont typeface="+mj-lt"/>
              <a:buAutoNum type="arabicParenR"/>
              <a:defRPr/>
            </a:pPr>
            <a:r>
              <a:rPr lang="en-US" sz="1800" dirty="0">
                <a:solidFill>
                  <a:srgbClr val="53585D"/>
                </a:solidFill>
                <a:latin typeface="Century Gothic" panose="020B0502020202020204" pitchFamily="34" charset="0"/>
                <a:cs typeface="Arial" panose="020B0604020202020204" pitchFamily="34" charset="0"/>
              </a:rPr>
              <a:t>Derive </a:t>
            </a:r>
            <a:r>
              <a:rPr lang="en-US" sz="1800" b="1" dirty="0">
                <a:solidFill>
                  <a:srgbClr val="FF000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slant column densities (SCD)</a:t>
            </a:r>
            <a:r>
              <a:rPr lang="en-US" sz="1800" dirty="0">
                <a:solidFill>
                  <a:srgbClr val="53585D"/>
                </a:solidFill>
                <a:latin typeface="Century Gothic" panose="020B0502020202020204" pitchFamily="34" charset="0"/>
                <a:cs typeface="Arial" panose="020B0604020202020204" pitchFamily="34" charset="0"/>
              </a:rPr>
              <a:t> via spectral fitting to measured </a:t>
            </a:r>
            <a:r>
              <a:rPr lang="en-US" sz="1800" b="1" dirty="0">
                <a:solidFill>
                  <a:srgbClr val="FFC00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TOA radiances</a:t>
            </a:r>
            <a:r>
              <a:rPr lang="en-US" sz="1800" dirty="0">
                <a:solidFill>
                  <a:srgbClr val="53585D"/>
                </a:solidFill>
                <a:latin typeface="Century Gothic" panose="020B0502020202020204" pitchFamily="34" charset="0"/>
                <a:cs typeface="Arial" panose="020B0604020202020204" pitchFamily="34" charset="0"/>
              </a:rPr>
              <a:t> in known trace gas absorption windows</a:t>
            </a:r>
          </a:p>
          <a:p>
            <a:pPr marL="571500" lvl="1" indent="-342900" defTabSz="1219170">
              <a:spcAft>
                <a:spcPts val="400"/>
              </a:spcAft>
              <a:buClr>
                <a:srgbClr val="53585D"/>
              </a:buClr>
              <a:buFont typeface="+mj-lt"/>
              <a:buAutoNum type="arabicParenR"/>
              <a:defRPr/>
            </a:pPr>
            <a:r>
              <a:rPr lang="en-US" sz="1800" dirty="0">
                <a:solidFill>
                  <a:srgbClr val="53585D"/>
                </a:solidFill>
                <a:latin typeface="Century Gothic" panose="020B0502020202020204" pitchFamily="34" charset="0"/>
                <a:cs typeface="Arial" panose="020B0604020202020204" pitchFamily="34" charset="0"/>
              </a:rPr>
              <a:t>Calculation of </a:t>
            </a:r>
            <a:r>
              <a:rPr lang="en-US" sz="1800" b="1" dirty="0">
                <a:solidFill>
                  <a:srgbClr val="00B050"/>
                </a:solidFill>
                <a:latin typeface="Century Gothic" panose="020B0502020202020204" pitchFamily="34" charset="0"/>
                <a:cs typeface="Arial" panose="020B0604020202020204" pitchFamily="34" charset="0"/>
              </a:rPr>
              <a:t>vertical column densities (VCDs) </a:t>
            </a:r>
            <a:r>
              <a:rPr lang="en-US" sz="1800" dirty="0">
                <a:solidFill>
                  <a:srgbClr val="53585D"/>
                </a:solidFill>
                <a:latin typeface="Century Gothic" panose="020B0502020202020204" pitchFamily="34" charset="0"/>
                <a:cs typeface="Arial" panose="020B0604020202020204" pitchFamily="34" charset="0"/>
              </a:rPr>
              <a:t>using </a:t>
            </a:r>
            <a:r>
              <a:rPr lang="en-US" sz="1800" b="1"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Air Mass Factors</a:t>
            </a:r>
            <a:r>
              <a:rPr lang="en-US" sz="1800" dirty="0">
                <a:solidFill>
                  <a:schemeClr val="tx1"/>
                </a:solidFill>
                <a:latin typeface="Century Gothic" panose="020B0502020202020204" pitchFamily="34" charset="0"/>
                <a:cs typeface="Arial" panose="020B0604020202020204" pitchFamily="34" charset="0"/>
              </a:rPr>
              <a:t> </a:t>
            </a:r>
            <a:r>
              <a:rPr lang="en-US" sz="1800" b="1"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(AMF)</a:t>
            </a:r>
            <a:r>
              <a:rPr lang="en-US" sz="1800" b="1" dirty="0">
                <a:solidFill>
                  <a:srgbClr val="53585D"/>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t>
            </a:r>
            <a:r>
              <a:rPr lang="en-US" sz="1800" dirty="0">
                <a:solidFill>
                  <a:srgbClr val="53585D"/>
                </a:solidFill>
                <a:latin typeface="Century Gothic" panose="020B0502020202020204" pitchFamily="34" charset="0"/>
                <a:cs typeface="Arial" panose="020B0604020202020204" pitchFamily="34" charset="0"/>
              </a:rPr>
              <a:t>calculated offline with a radiative transfer model accounting for surface, atmospheric, and viewing geometry conditions </a:t>
            </a:r>
            <a:endParaRPr lang="en-US" dirty="0">
              <a:solidFill>
                <a:srgbClr val="53585D"/>
              </a:solidFill>
              <a:latin typeface="Century Gothic" panose="020B0502020202020204" pitchFamily="34" charset="0"/>
              <a:cs typeface="Arial" panose="020B0604020202020204" pitchFamily="34" charset="0"/>
            </a:endParaRPr>
          </a:p>
          <a:p>
            <a:pPr marL="571500" lvl="1" indent="-342900" defTabSz="1219170">
              <a:spcAft>
                <a:spcPts val="400"/>
              </a:spcAft>
              <a:buClr>
                <a:srgbClr val="53585D"/>
              </a:buClr>
              <a:buFont typeface="+mj-lt"/>
              <a:buAutoNum type="arabicParenR"/>
              <a:defRPr/>
            </a:pPr>
            <a:endParaRPr lang="en-US" dirty="0">
              <a:solidFill>
                <a:srgbClr val="53585D"/>
              </a:solidFill>
              <a:latin typeface="Century Gothic" panose="020B0502020202020204" pitchFamily="34" charset="0"/>
              <a:cs typeface="Arial" panose="020B0604020202020204" pitchFamily="34" charset="0"/>
            </a:endParaRPr>
          </a:p>
          <a:p>
            <a:pPr marL="571500" lvl="1" indent="-342900" defTabSz="1219170">
              <a:spcAft>
                <a:spcPts val="400"/>
              </a:spcAft>
              <a:buClr>
                <a:srgbClr val="53585D"/>
              </a:buClr>
              <a:buFont typeface="+mj-lt"/>
              <a:buAutoNum type="arabicParenR"/>
              <a:defRPr/>
            </a:pPr>
            <a:endParaRPr lang="en-US" dirty="0">
              <a:solidFill>
                <a:srgbClr val="53585D"/>
              </a:solidFill>
              <a:latin typeface="Century Gothic" panose="020B0502020202020204" pitchFamily="34" charset="0"/>
              <a:cs typeface="Arial" panose="020B0604020202020204" pitchFamily="34" charset="0"/>
            </a:endParaRPr>
          </a:p>
          <a:p>
            <a:pPr marL="571500" lvl="1" indent="-342900" defTabSz="1219170">
              <a:spcAft>
                <a:spcPts val="400"/>
              </a:spcAft>
              <a:buClr>
                <a:srgbClr val="53585D"/>
              </a:buClr>
              <a:buFont typeface="+mj-lt"/>
              <a:buAutoNum type="arabicParenR"/>
              <a:defRPr/>
            </a:pPr>
            <a:r>
              <a:rPr lang="en-US" sz="1800" dirty="0">
                <a:solidFill>
                  <a:srgbClr val="53585D"/>
                </a:solidFill>
                <a:latin typeface="Century Gothic" panose="020B0502020202020204" pitchFamily="34" charset="0"/>
                <a:cs typeface="Arial" panose="020B0604020202020204" pitchFamily="34" charset="0"/>
              </a:rPr>
              <a:t>For NO</a:t>
            </a:r>
            <a:r>
              <a:rPr lang="en-US" sz="1800" baseline="-25000" dirty="0">
                <a:solidFill>
                  <a:srgbClr val="53585D"/>
                </a:solidFill>
                <a:latin typeface="Century Gothic" panose="020B0502020202020204" pitchFamily="34" charset="0"/>
                <a:cs typeface="Arial" panose="020B0604020202020204" pitchFamily="34" charset="0"/>
              </a:rPr>
              <a:t>2</a:t>
            </a:r>
            <a:r>
              <a:rPr lang="en-US" sz="1800" dirty="0">
                <a:solidFill>
                  <a:srgbClr val="53585D"/>
                </a:solidFill>
                <a:latin typeface="Century Gothic" panose="020B0502020202020204" pitchFamily="34" charset="0"/>
                <a:cs typeface="Arial" panose="020B0604020202020204" pitchFamily="34" charset="0"/>
              </a:rPr>
              <a:t> retrieval, perform Stratosphere-Troposphere separation for retrieving tropospheric NO</a:t>
            </a:r>
            <a:r>
              <a:rPr lang="en-US" sz="1800" baseline="-25000" dirty="0">
                <a:solidFill>
                  <a:srgbClr val="53585D"/>
                </a:solidFill>
                <a:latin typeface="Century Gothic" panose="020B0502020202020204" pitchFamily="34" charset="0"/>
                <a:cs typeface="Arial" panose="020B0604020202020204" pitchFamily="34" charset="0"/>
              </a:rPr>
              <a:t>2</a:t>
            </a:r>
            <a:r>
              <a:rPr lang="en-US" sz="1800" dirty="0">
                <a:solidFill>
                  <a:srgbClr val="53585D"/>
                </a:solidFill>
                <a:latin typeface="Century Gothic" panose="020B0502020202020204" pitchFamily="34" charset="0"/>
                <a:cs typeface="Arial" panose="020B0604020202020204" pitchFamily="34" charset="0"/>
              </a:rPr>
              <a:t> VCDs  </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3AD66A0-39CE-F662-702A-D5EA7DF918B1}"/>
                  </a:ext>
                </a:extLst>
              </p:cNvPr>
              <p:cNvSpPr txBox="1"/>
              <p:nvPr/>
            </p:nvSpPr>
            <p:spPr>
              <a:xfrm>
                <a:off x="8932052" y="4639477"/>
                <a:ext cx="1860063" cy="6338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1" i="1" smtClean="0">
                          <a:solidFill>
                            <a:srgbClr val="00B050"/>
                          </a:solidFill>
                          <a:effectLst>
                            <a:outerShdw blurRad="38100" dist="38100" dir="2700000" algn="tl">
                              <a:srgbClr val="000000">
                                <a:alpha val="43137"/>
                              </a:srgbClr>
                            </a:outerShdw>
                          </a:effectLst>
                          <a:latin typeface="Cambria Math" panose="02040503050406030204" pitchFamily="18" charset="0"/>
                        </a:rPr>
                        <m:t>𝑽𝑪𝑫</m:t>
                      </m:r>
                      <m:r>
                        <a:rPr lang="en-US" sz="2200" i="1" smtClean="0">
                          <a:latin typeface="Cambria Math" panose="02040503050406030204" pitchFamily="18" charset="0"/>
                        </a:rPr>
                        <m:t>=</m:t>
                      </m:r>
                      <m:f>
                        <m:fPr>
                          <m:ctrlPr>
                            <a:rPr lang="en-US" sz="2200" i="1" smtClean="0">
                              <a:latin typeface="Cambria Math" panose="02040503050406030204" pitchFamily="18" charset="0"/>
                            </a:rPr>
                          </m:ctrlPr>
                        </m:fPr>
                        <m:num>
                          <m:r>
                            <a:rPr lang="en-US" sz="2200" b="1" i="1" smtClean="0">
                              <a:solidFill>
                                <a:srgbClr val="FF0000"/>
                              </a:solidFill>
                              <a:effectLst>
                                <a:outerShdw blurRad="38100" dist="38100" dir="2700000" algn="tl">
                                  <a:srgbClr val="000000">
                                    <a:alpha val="43137"/>
                                  </a:srgbClr>
                                </a:outerShdw>
                              </a:effectLst>
                              <a:latin typeface="Cambria Math" panose="02040503050406030204" pitchFamily="18" charset="0"/>
                            </a:rPr>
                            <m:t>𝑺𝑪𝑫</m:t>
                          </m:r>
                        </m:num>
                        <m:den>
                          <m:r>
                            <a:rPr lang="en-US" sz="2200" b="1" i="1" smtClean="0">
                              <a:solidFill>
                                <a:schemeClr val="tx1"/>
                              </a:solidFill>
                              <a:effectLst>
                                <a:outerShdw blurRad="38100" dist="38100" dir="2700000" algn="tl">
                                  <a:srgbClr val="000000">
                                    <a:alpha val="43137"/>
                                  </a:srgbClr>
                                </a:outerShdw>
                              </a:effectLst>
                              <a:latin typeface="Cambria Math" panose="02040503050406030204" pitchFamily="18" charset="0"/>
                            </a:rPr>
                            <m:t>𝑨𝑴</m:t>
                          </m:r>
                          <m:r>
                            <a:rPr lang="en-US" sz="2200" b="1" i="1" smtClean="0">
                              <a:effectLst>
                                <a:outerShdw blurRad="38100" dist="38100" dir="2700000" algn="tl">
                                  <a:srgbClr val="000000">
                                    <a:alpha val="43137"/>
                                  </a:srgbClr>
                                </a:outerShdw>
                              </a:effectLst>
                              <a:latin typeface="Cambria Math" panose="02040503050406030204" pitchFamily="18" charset="0"/>
                            </a:rPr>
                            <m:t>𝑭</m:t>
                          </m:r>
                        </m:den>
                      </m:f>
                    </m:oMath>
                  </m:oMathPara>
                </a14:m>
                <a:endParaRPr lang="en-US" sz="2200" dirty="0">
                  <a:latin typeface="Century Gothic" panose="020B0502020202020204" pitchFamily="34" charset="0"/>
                </a:endParaRPr>
              </a:p>
            </p:txBody>
          </p:sp>
        </mc:Choice>
        <mc:Fallback xmlns="">
          <p:sp>
            <p:nvSpPr>
              <p:cNvPr id="54" name="TextBox 53">
                <a:extLst>
                  <a:ext uri="{FF2B5EF4-FFF2-40B4-BE49-F238E27FC236}">
                    <a16:creationId xmlns:a16="http://schemas.microsoft.com/office/drawing/2014/main" id="{63AD66A0-39CE-F662-702A-D5EA7DF918B1}"/>
                  </a:ext>
                </a:extLst>
              </p:cNvPr>
              <p:cNvSpPr txBox="1">
                <a:spLocks noRot="1" noChangeAspect="1" noMove="1" noResize="1" noEditPoints="1" noAdjustHandles="1" noChangeArrowheads="1" noChangeShapeType="1" noTextEdit="1"/>
              </p:cNvSpPr>
              <p:nvPr/>
            </p:nvSpPr>
            <p:spPr>
              <a:xfrm>
                <a:off x="8932052" y="4639477"/>
                <a:ext cx="1860063" cy="633828"/>
              </a:xfrm>
              <a:prstGeom prst="rect">
                <a:avLst/>
              </a:prstGeom>
              <a:blipFill>
                <a:blip r:embed="rId6"/>
                <a:stretch>
                  <a:fillRect b="-7692"/>
                </a:stretch>
              </a:blipFill>
            </p:spPr>
            <p:txBody>
              <a:bodyPr/>
              <a:lstStyle/>
              <a:p>
                <a:r>
                  <a:rPr lang="en-US">
                    <a:noFill/>
                  </a:rPr>
                  <a:t> </a:t>
                </a:r>
              </a:p>
            </p:txBody>
          </p:sp>
        </mc:Fallback>
      </mc:AlternateContent>
      <p:sp>
        <p:nvSpPr>
          <p:cNvPr id="56" name="TextBox 55">
            <a:extLst>
              <a:ext uri="{FF2B5EF4-FFF2-40B4-BE49-F238E27FC236}">
                <a16:creationId xmlns:a16="http://schemas.microsoft.com/office/drawing/2014/main" id="{523E8DFE-A1E9-A4F3-9C19-82440CC7B302}"/>
              </a:ext>
            </a:extLst>
          </p:cNvPr>
          <p:cNvSpPr txBox="1"/>
          <p:nvPr/>
        </p:nvSpPr>
        <p:spPr>
          <a:xfrm>
            <a:off x="194049" y="6245761"/>
            <a:ext cx="6453936" cy="369332"/>
          </a:xfrm>
          <a:prstGeom prst="rect">
            <a:avLst/>
          </a:prstGeom>
          <a:noFill/>
        </p:spPr>
        <p:txBody>
          <a:bodyPr wrap="square" rtlCol="0">
            <a:spAutoFit/>
          </a:bodyPr>
          <a:lstStyle/>
          <a:p>
            <a:pPr defTabSz="1219170">
              <a:spcAft>
                <a:spcPts val="400"/>
              </a:spcAft>
              <a:buClr>
                <a:srgbClr val="53585D"/>
              </a:buClr>
              <a:defRPr/>
            </a:pPr>
            <a:r>
              <a:rPr lang="en-US" dirty="0">
                <a:latin typeface="Century Gothic" panose="020B0502020202020204" pitchFamily="34" charset="0"/>
                <a:cs typeface="Arial" panose="020B0604020202020204" pitchFamily="34" charset="0"/>
              </a:rPr>
              <a:t>Aerosol effects are not explicitly treated in the retrieval </a:t>
            </a:r>
          </a:p>
        </p:txBody>
      </p:sp>
    </p:spTree>
    <p:custDataLst>
      <p:tags r:id="rId1"/>
    </p:custDataLst>
    <p:extLst>
      <p:ext uri="{BB962C8B-B14F-4D97-AF65-F5344CB8AC3E}">
        <p14:creationId xmlns:p14="http://schemas.microsoft.com/office/powerpoint/2010/main" val="1330303813"/>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59F9-E2B5-468B-1739-9F8854E10C3E}"/>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54C55F1-2D89-1244-3026-6274D932A66E}"/>
              </a:ext>
            </a:extLst>
          </p:cNvPr>
          <p:cNvSpPr>
            <a:spLocks noGrp="1"/>
          </p:cNvSpPr>
          <p:nvPr>
            <p:ph type="sldNum" sz="quarter" idx="12"/>
          </p:nvPr>
        </p:nvSpPr>
        <p:spPr/>
        <p:txBody>
          <a:bodyPr/>
          <a:lstStyle/>
          <a:p>
            <a:fld id="{BBC93AA5-82BE-468E-90B3-DD1DC18545AD}" type="slidenum">
              <a:rPr lang="en-US" smtClean="0"/>
              <a:t>20</a:t>
            </a:fld>
            <a:endParaRPr lang="en-US" dirty="0"/>
          </a:p>
        </p:txBody>
      </p:sp>
      <p:sp>
        <p:nvSpPr>
          <p:cNvPr id="2" name="Text Placeholder 1">
            <a:extLst>
              <a:ext uri="{FF2B5EF4-FFF2-40B4-BE49-F238E27FC236}">
                <a16:creationId xmlns:a16="http://schemas.microsoft.com/office/drawing/2014/main" id="{432EA790-8254-918B-2565-577F914718AE}"/>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Data Filtering Guidance – O</a:t>
            </a:r>
            <a:r>
              <a:rPr lang="en-US"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3</a:t>
            </a:r>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Profile</a:t>
            </a:r>
          </a:p>
        </p:txBody>
      </p:sp>
      <p:sp>
        <p:nvSpPr>
          <p:cNvPr id="35" name="Slide Number Placeholder 1">
            <a:extLst>
              <a:ext uri="{FF2B5EF4-FFF2-40B4-BE49-F238E27FC236}">
                <a16:creationId xmlns:a16="http://schemas.microsoft.com/office/drawing/2014/main" id="{1514745E-5236-D53B-4172-2E7CAA195ED7}"/>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20</a:t>
            </a:fld>
            <a:endParaRPr lang="en-US" dirty="0"/>
          </a:p>
        </p:txBody>
      </p:sp>
      <p:sp>
        <p:nvSpPr>
          <p:cNvPr id="12" name="Slide Number Placeholder 1">
            <a:extLst>
              <a:ext uri="{FF2B5EF4-FFF2-40B4-BE49-F238E27FC236}">
                <a16:creationId xmlns:a16="http://schemas.microsoft.com/office/drawing/2014/main" id="{8751A60C-5AB9-2D1E-BE53-FC354FC68EDF}"/>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20</a:t>
            </a:fld>
            <a:endParaRPr lang="en-US" dirty="0"/>
          </a:p>
        </p:txBody>
      </p:sp>
      <p:graphicFrame>
        <p:nvGraphicFramePr>
          <p:cNvPr id="4" name="Table 3">
            <a:extLst>
              <a:ext uri="{FF2B5EF4-FFF2-40B4-BE49-F238E27FC236}">
                <a16:creationId xmlns:a16="http://schemas.microsoft.com/office/drawing/2014/main" id="{C477C407-3137-F3E1-13C9-B5B78DB8558A}"/>
              </a:ext>
            </a:extLst>
          </p:cNvPr>
          <p:cNvGraphicFramePr>
            <a:graphicFrameLocks noGrp="1"/>
          </p:cNvGraphicFramePr>
          <p:nvPr>
            <p:extLst>
              <p:ext uri="{D42A27DB-BD31-4B8C-83A1-F6EECF244321}">
                <p14:modId xmlns:p14="http://schemas.microsoft.com/office/powerpoint/2010/main" val="2675040345"/>
              </p:ext>
            </p:extLst>
          </p:nvPr>
        </p:nvGraphicFramePr>
        <p:xfrm>
          <a:off x="488261" y="843433"/>
          <a:ext cx="10852484" cy="5709680"/>
        </p:xfrm>
        <a:graphic>
          <a:graphicData uri="http://schemas.openxmlformats.org/drawingml/2006/table">
            <a:tbl>
              <a:tblPr firstRow="1" bandRow="1">
                <a:tableStyleId>{5C22544A-7EE6-4342-B048-85BDC9FD1C3A}</a:tableStyleId>
              </a:tblPr>
              <a:tblGrid>
                <a:gridCol w="2180331">
                  <a:extLst>
                    <a:ext uri="{9D8B030D-6E8A-4147-A177-3AD203B41FA5}">
                      <a16:colId xmlns:a16="http://schemas.microsoft.com/office/drawing/2014/main" val="917341819"/>
                    </a:ext>
                  </a:extLst>
                </a:gridCol>
                <a:gridCol w="4617511">
                  <a:extLst>
                    <a:ext uri="{9D8B030D-6E8A-4147-A177-3AD203B41FA5}">
                      <a16:colId xmlns:a16="http://schemas.microsoft.com/office/drawing/2014/main" val="4142738289"/>
                    </a:ext>
                  </a:extLst>
                </a:gridCol>
                <a:gridCol w="1431758">
                  <a:extLst>
                    <a:ext uri="{9D8B030D-6E8A-4147-A177-3AD203B41FA5}">
                      <a16:colId xmlns:a16="http://schemas.microsoft.com/office/drawing/2014/main" val="3218229176"/>
                    </a:ext>
                  </a:extLst>
                </a:gridCol>
                <a:gridCol w="2622884">
                  <a:extLst>
                    <a:ext uri="{9D8B030D-6E8A-4147-A177-3AD203B41FA5}">
                      <a16:colId xmlns:a16="http://schemas.microsoft.com/office/drawing/2014/main" val="1013433496"/>
                    </a:ext>
                  </a:extLst>
                </a:gridCol>
              </a:tblGrid>
              <a:tr h="663758">
                <a:tc>
                  <a:txBody>
                    <a:bodyPr/>
                    <a:lstStyle/>
                    <a:p>
                      <a:pPr algn="ctr"/>
                      <a:r>
                        <a:rPr lang="en-US" dirty="0"/>
                        <a:t>QA Parameter</a:t>
                      </a:r>
                    </a:p>
                  </a:txBody>
                  <a:tcPr/>
                </a:tc>
                <a:tc>
                  <a:txBody>
                    <a:bodyPr/>
                    <a:lstStyle/>
                    <a:p>
                      <a:pPr algn="ctr"/>
                      <a:r>
                        <a:rPr lang="en-US" dirty="0"/>
                        <a:t>Variable</a:t>
                      </a:r>
                    </a:p>
                    <a:p>
                      <a:pPr algn="ctr"/>
                      <a:r>
                        <a:rPr lang="en-US" dirty="0"/>
                        <a:t>(group)</a:t>
                      </a:r>
                    </a:p>
                  </a:txBody>
                  <a:tcPr/>
                </a:tc>
                <a:tc>
                  <a:txBody>
                    <a:bodyPr/>
                    <a:lstStyle/>
                    <a:p>
                      <a:pPr algn="ctr"/>
                      <a:r>
                        <a:rPr lang="en-US" dirty="0"/>
                        <a:t>Range</a:t>
                      </a:r>
                    </a:p>
                  </a:txBody>
                  <a:tcPr/>
                </a:tc>
                <a:tc>
                  <a:txBody>
                    <a:bodyPr/>
                    <a:lstStyle/>
                    <a:p>
                      <a:pPr algn="ctr"/>
                      <a:r>
                        <a:rPr lang="en-US" dirty="0">
                          <a:solidFill>
                            <a:schemeClr val="accent4"/>
                          </a:solidFill>
                        </a:rPr>
                        <a:t>Quantitative Use</a:t>
                      </a:r>
                    </a:p>
                  </a:txBody>
                  <a:tcPr/>
                </a:tc>
                <a:extLst>
                  <a:ext uri="{0D108BD9-81ED-4DB2-BD59-A6C34878D82A}">
                    <a16:rowId xmlns:a16="http://schemas.microsoft.com/office/drawing/2014/main" val="3864150035"/>
                  </a:ext>
                </a:extLst>
              </a:tr>
              <a:tr h="1260072">
                <a:tc>
                  <a:txBody>
                    <a:bodyPr/>
                    <a:lstStyle/>
                    <a:p>
                      <a:endParaRPr lang="en-US" b="1" dirty="0"/>
                    </a:p>
                    <a:p>
                      <a:r>
                        <a:rPr lang="en-US" b="1" dirty="0"/>
                        <a:t>retrieval exit status</a:t>
                      </a:r>
                    </a:p>
                  </a:txBody>
                  <a:tcPr/>
                </a:tc>
                <a:tc>
                  <a:txBody>
                    <a:bodyPr/>
                    <a:lstStyle/>
                    <a:p>
                      <a:pPr algn="ctr"/>
                      <a:r>
                        <a:rPr lang="en-US" sz="1600" b="1" dirty="0" err="1">
                          <a:solidFill>
                            <a:schemeClr val="tx1"/>
                          </a:solidFill>
                          <a:latin typeface="Century Gothic" panose="020B0502020202020204" pitchFamily="34" charset="0"/>
                          <a:cs typeface="Arial" panose="020B0604020202020204" pitchFamily="34" charset="0"/>
                        </a:rPr>
                        <a:t>exit_status</a:t>
                      </a:r>
                      <a:r>
                        <a:rPr lang="en-US" sz="1600" b="1" dirty="0">
                          <a:solidFill>
                            <a:schemeClr val="tx1"/>
                          </a:solidFill>
                          <a:latin typeface="Century Gothic" panose="020B0502020202020204" pitchFamily="34" charset="0"/>
                          <a:cs typeface="Arial" panose="020B0604020202020204" pitchFamily="34" charset="0"/>
                        </a:rPr>
                        <a:t> </a:t>
                      </a:r>
                      <a:br>
                        <a:rPr lang="en-US" sz="1600" b="1" dirty="0">
                          <a:solidFill>
                            <a:schemeClr val="tx1"/>
                          </a:solidFill>
                          <a:latin typeface="Century Gothic" panose="020B0502020202020204" pitchFamily="34" charset="0"/>
                          <a:cs typeface="Arial" panose="020B0604020202020204" pitchFamily="34" charset="0"/>
                        </a:rPr>
                      </a:br>
                      <a:r>
                        <a:rPr lang="en-US" sz="1600" b="0" dirty="0">
                          <a:solidFill>
                            <a:schemeClr val="tx1"/>
                          </a:solidFill>
                          <a:latin typeface="Century Gothic" panose="020B0502020202020204" pitchFamily="34" charset="0"/>
                          <a:cs typeface="Arial" panose="020B0604020202020204" pitchFamily="34" charset="0"/>
                        </a:rPr>
                        <a:t>(</a:t>
                      </a:r>
                      <a:r>
                        <a:rPr lang="en-US" sz="1600" b="0" dirty="0" err="1">
                          <a:solidFill>
                            <a:schemeClr val="tx1"/>
                          </a:solidFill>
                          <a:latin typeface="Century Gothic" panose="020B0502020202020204" pitchFamily="34" charset="0"/>
                          <a:cs typeface="Arial" panose="020B0604020202020204" pitchFamily="34" charset="0"/>
                        </a:rPr>
                        <a:t>qa_statistics</a:t>
                      </a:r>
                      <a:r>
                        <a:rPr lang="en-US" sz="1600" dirty="0">
                          <a:solidFill>
                            <a:schemeClr val="tx1"/>
                          </a:solidFill>
                          <a:latin typeface="Century Gothic" panose="020B0502020202020204" pitchFamily="34" charset="0"/>
                          <a:cs typeface="Arial" panose="020B0604020202020204" pitchFamily="34" charset="0"/>
                        </a:rPr>
                        <a:t>)</a:t>
                      </a:r>
                    </a:p>
                    <a:p>
                      <a:pPr algn="l"/>
                      <a:r>
                        <a:rPr lang="en-US" sz="1400" b="1" dirty="0">
                          <a:solidFill>
                            <a:schemeClr val="tx1"/>
                          </a:solidFill>
                          <a:latin typeface="Century Gothic" panose="020B0502020202020204" pitchFamily="34" charset="0"/>
                          <a:cs typeface="Arial" panose="020B0604020202020204" pitchFamily="34" charset="0"/>
                        </a:rPr>
                        <a:t>0</a:t>
                      </a:r>
                      <a:r>
                        <a:rPr lang="en-US" sz="1400" dirty="0">
                          <a:solidFill>
                            <a:schemeClr val="tx1"/>
                          </a:solidFill>
                          <a:latin typeface="Century Gothic" panose="020B0502020202020204" pitchFamily="34" charset="0"/>
                          <a:cs typeface="Arial" panose="020B0604020202020204" pitchFamily="34" charset="0"/>
                        </a:rPr>
                        <a:t> = not converged</a:t>
                      </a:r>
                    </a:p>
                    <a:p>
                      <a:pPr algn="l"/>
                      <a:r>
                        <a:rPr lang="en-US" sz="1400" b="1" dirty="0">
                          <a:solidFill>
                            <a:schemeClr val="tx1"/>
                          </a:solidFill>
                          <a:latin typeface="Century Gothic" panose="020B0502020202020204" pitchFamily="34" charset="0"/>
                          <a:cs typeface="Arial" panose="020B0604020202020204" pitchFamily="34" charset="0"/>
                        </a:rPr>
                        <a:t>1-99</a:t>
                      </a:r>
                      <a:r>
                        <a:rPr lang="en-US" sz="1400" dirty="0">
                          <a:solidFill>
                            <a:schemeClr val="tx1"/>
                          </a:solidFill>
                          <a:latin typeface="Century Gothic" panose="020B0502020202020204" pitchFamily="34" charset="0"/>
                          <a:cs typeface="Arial" panose="020B0604020202020204" pitchFamily="34" charset="0"/>
                        </a:rPr>
                        <a:t> = converged</a:t>
                      </a:r>
                    </a:p>
                    <a:p>
                      <a:pPr algn="l"/>
                      <a:r>
                        <a:rPr lang="en-US" sz="1400" b="1" dirty="0">
                          <a:solidFill>
                            <a:schemeClr val="tx1"/>
                          </a:solidFill>
                          <a:effectLst/>
                          <a:latin typeface="Century Gothic" panose="020B0502020202020204" pitchFamily="34" charset="0"/>
                          <a:cs typeface="Arial" panose="020B0604020202020204" pitchFamily="34" charset="0"/>
                        </a:rPr>
                        <a:t>100-110</a:t>
                      </a:r>
                      <a:r>
                        <a:rPr lang="en-US" sz="1400" dirty="0">
                          <a:solidFill>
                            <a:schemeClr val="tx1"/>
                          </a:solidFill>
                          <a:latin typeface="Century Gothic" panose="020B0502020202020204" pitchFamily="34" charset="0"/>
                          <a:cs typeface="Arial" panose="020B0604020202020204" pitchFamily="34" charset="0"/>
                        </a:rPr>
                        <a:t> = converged but with negative O</a:t>
                      </a:r>
                      <a:r>
                        <a:rPr lang="en-US" sz="1400" baseline="-25000" dirty="0">
                          <a:solidFill>
                            <a:schemeClr val="tx1"/>
                          </a:solidFill>
                          <a:latin typeface="Century Gothic" panose="020B0502020202020204" pitchFamily="34" charset="0"/>
                          <a:cs typeface="Arial" panose="020B0604020202020204" pitchFamily="34" charset="0"/>
                        </a:rPr>
                        <a:t>3</a:t>
                      </a:r>
                      <a:r>
                        <a:rPr lang="en-US" sz="1400" dirty="0">
                          <a:solidFill>
                            <a:schemeClr val="tx1"/>
                          </a:solidFill>
                          <a:latin typeface="Century Gothic" panose="020B0502020202020204" pitchFamily="34" charset="0"/>
                          <a:cs typeface="Arial" panose="020B0604020202020204" pitchFamily="34" charset="0"/>
                        </a:rPr>
                        <a:t> value</a:t>
                      </a:r>
                    </a:p>
                  </a:txBody>
                  <a:tcPr/>
                </a:tc>
                <a:tc>
                  <a:txBody>
                    <a:bodyPr/>
                    <a:lstStyle/>
                    <a:p>
                      <a:pPr algn="ctr"/>
                      <a:r>
                        <a:rPr lang="en-US" sz="2000" dirty="0">
                          <a:solidFill>
                            <a:schemeClr val="tx1"/>
                          </a:solidFill>
                        </a:rPr>
                        <a:t>(-10) – 110</a:t>
                      </a:r>
                    </a:p>
                  </a:txBody>
                  <a:tcPr/>
                </a:tc>
                <a:tc>
                  <a:txBody>
                    <a:bodyPr/>
                    <a:lstStyle/>
                    <a:p>
                      <a:pPr algn="ctr"/>
                      <a:r>
                        <a:rPr lang="en-US" sz="2000" dirty="0">
                          <a:solidFill>
                            <a:schemeClr val="tx1"/>
                          </a:solidFill>
                        </a:rPr>
                        <a:t>&lt; 1 or &gt; 99</a:t>
                      </a:r>
                    </a:p>
                  </a:txBody>
                  <a:tcPr/>
                </a:tc>
                <a:extLst>
                  <a:ext uri="{0D108BD9-81ED-4DB2-BD59-A6C34878D82A}">
                    <a16:rowId xmlns:a16="http://schemas.microsoft.com/office/drawing/2014/main" val="521231542"/>
                  </a:ext>
                </a:extLst>
              </a:tr>
              <a:tr h="998621">
                <a:tc>
                  <a:txBody>
                    <a:bodyPr/>
                    <a:lstStyle/>
                    <a:p>
                      <a:r>
                        <a:rPr lang="en-US" b="1" dirty="0"/>
                        <a:t>ratio of fitting residual to measurement error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fit_RMS</a:t>
                      </a: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qa_statistics</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t>
                      </a:r>
                    </a:p>
                    <a:p>
                      <a:pPr algn="l"/>
                      <a:endParaRPr lang="en-US" sz="1400" dirty="0">
                        <a:solidFill>
                          <a:schemeClr val="tx1"/>
                        </a:solidFill>
                        <a:latin typeface="Century Gothic" panose="020B0502020202020204" pitchFamily="34" charset="0"/>
                        <a:cs typeface="Arial" panose="020B0604020202020204" pitchFamily="34" charset="0"/>
                      </a:endParaRPr>
                    </a:p>
                  </a:txBody>
                  <a:tcPr/>
                </a:tc>
                <a:tc>
                  <a:txBody>
                    <a:bodyPr/>
                    <a:lstStyle/>
                    <a:p>
                      <a:pPr algn="ctr"/>
                      <a:r>
                        <a:rPr lang="en-US" sz="2000" dirty="0">
                          <a:solidFill>
                            <a:schemeClr val="tx1"/>
                          </a:solidFill>
                        </a:rPr>
                        <a:t>0 - 100</a:t>
                      </a:r>
                    </a:p>
                  </a:txBody>
                  <a:tcPr/>
                </a:tc>
                <a:tc>
                  <a:txBody>
                    <a:bodyPr/>
                    <a:lstStyle/>
                    <a:p>
                      <a:pPr algn="ctr"/>
                      <a:r>
                        <a:rPr lang="en-US" sz="2000" dirty="0">
                          <a:solidFill>
                            <a:schemeClr val="tx1"/>
                          </a:solidFill>
                        </a:rPr>
                        <a:t>&gt; 3</a:t>
                      </a:r>
                    </a:p>
                  </a:txBody>
                  <a:tcPr/>
                </a:tc>
                <a:extLst>
                  <a:ext uri="{0D108BD9-81ED-4DB2-BD59-A6C34878D82A}">
                    <a16:rowId xmlns:a16="http://schemas.microsoft.com/office/drawing/2014/main" val="2120087191"/>
                  </a:ext>
                </a:extLst>
              </a:tr>
              <a:tr h="661737">
                <a:tc>
                  <a:txBody>
                    <a:bodyPr/>
                    <a:lstStyle/>
                    <a:p>
                      <a:r>
                        <a:rPr lang="en-US" b="1" dirty="0"/>
                        <a:t>average fitting residuals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avg_residuals</a:t>
                      </a: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b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t>
                      </a:r>
                      <a:r>
                        <a:rPr kumimoji="0" lang="en-US" sz="16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qa_statistics</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t>
                      </a:r>
                    </a:p>
                  </a:txBody>
                  <a:tcPr/>
                </a:tc>
                <a:tc>
                  <a:txBody>
                    <a:bodyPr/>
                    <a:lstStyle/>
                    <a:p>
                      <a:pPr algn="ctr"/>
                      <a:r>
                        <a:rPr lang="en-US" sz="2000" dirty="0">
                          <a:solidFill>
                            <a:schemeClr val="tx1"/>
                          </a:solidFill>
                        </a:rPr>
                        <a:t>0 - 100</a:t>
                      </a:r>
                    </a:p>
                  </a:txBody>
                  <a:tcPr/>
                </a:tc>
                <a:tc>
                  <a:txBody>
                    <a:bodyPr/>
                    <a:lstStyle/>
                    <a:p>
                      <a:pPr algn="ctr"/>
                      <a:r>
                        <a:rPr lang="en-US" sz="2000" dirty="0">
                          <a:solidFill>
                            <a:schemeClr val="tx1"/>
                          </a:solidFill>
                        </a:rPr>
                        <a:t>&gt; 0.3</a:t>
                      </a:r>
                    </a:p>
                  </a:txBody>
                  <a:tcPr/>
                </a:tc>
                <a:extLst>
                  <a:ext uri="{0D108BD9-81ED-4DB2-BD59-A6C34878D82A}">
                    <a16:rowId xmlns:a16="http://schemas.microsoft.com/office/drawing/2014/main" val="2866337069"/>
                  </a:ext>
                </a:extLst>
              </a:tr>
              <a:tr h="736297">
                <a:tc>
                  <a:txBody>
                    <a:bodyPr/>
                    <a:lstStyle/>
                    <a:p>
                      <a:pPr>
                        <a:spcBef>
                          <a:spcPts val="1000"/>
                        </a:spcBef>
                      </a:pPr>
                      <a:r>
                        <a:rPr lang="en-US" b="1" dirty="0"/>
                        <a:t>Effective Cloud Fraction (ECF)</a:t>
                      </a:r>
                    </a:p>
                  </a:txBody>
                  <a:tcPr/>
                </a:tc>
                <a:tc>
                  <a:txBody>
                    <a:bodyPr/>
                    <a:lstStyle/>
                    <a:p>
                      <a:pPr algn="ctr"/>
                      <a:r>
                        <a:rPr lang="en-US" sz="1600" b="1" dirty="0" err="1">
                          <a:solidFill>
                            <a:schemeClr val="tx1"/>
                          </a:solidFill>
                          <a:latin typeface="Century Gothic" panose="020B0502020202020204" pitchFamily="34" charset="0"/>
                          <a:cs typeface="Arial" panose="020B0604020202020204" pitchFamily="34" charset="0"/>
                        </a:rPr>
                        <a:t>eff_cloud_fraction</a:t>
                      </a:r>
                      <a:r>
                        <a:rPr lang="en-US" sz="1600" b="1" dirty="0">
                          <a:solidFill>
                            <a:schemeClr val="tx1"/>
                          </a:solidFill>
                          <a:latin typeface="Century Gothic" panose="020B0502020202020204" pitchFamily="34" charset="0"/>
                          <a:cs typeface="Arial" panose="020B0604020202020204" pitchFamily="34" charset="0"/>
                        </a:rPr>
                        <a:t> </a:t>
                      </a:r>
                      <a:br>
                        <a:rPr lang="en-US" sz="1600" b="1" dirty="0">
                          <a:solidFill>
                            <a:schemeClr val="tx1"/>
                          </a:solidFill>
                          <a:latin typeface="Century Gothic" panose="020B0502020202020204" pitchFamily="34" charset="0"/>
                          <a:cs typeface="Arial" panose="020B0604020202020204" pitchFamily="34" charset="0"/>
                        </a:rPr>
                      </a:br>
                      <a:r>
                        <a:rPr lang="en-US" sz="1600" b="0" dirty="0">
                          <a:solidFill>
                            <a:schemeClr val="tx1"/>
                          </a:solidFill>
                          <a:latin typeface="Century Gothic" panose="020B0502020202020204" pitchFamily="34" charset="0"/>
                          <a:cs typeface="Arial" panose="020B0604020202020204" pitchFamily="34" charset="0"/>
                        </a:rPr>
                        <a:t>(</a:t>
                      </a:r>
                      <a:r>
                        <a:rPr lang="en-US" sz="1600" dirty="0" err="1">
                          <a:solidFill>
                            <a:schemeClr val="tx1"/>
                          </a:solidFill>
                          <a:latin typeface="Century Gothic" panose="020B0502020202020204" pitchFamily="34" charset="0"/>
                          <a:cs typeface="Arial" panose="020B0604020202020204" pitchFamily="34" charset="0"/>
                        </a:rPr>
                        <a:t>support_data</a:t>
                      </a:r>
                      <a:r>
                        <a:rPr lang="en-US" sz="16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latin typeface="Century Gothic" panose="020B0502020202020204" pitchFamily="34" charset="0"/>
                      </a:endParaRPr>
                    </a:p>
                  </a:txBody>
                  <a:tcPr/>
                </a:tc>
                <a:tc>
                  <a:txBody>
                    <a:bodyPr/>
                    <a:lstStyle/>
                    <a:p>
                      <a:pPr algn="ctr"/>
                      <a:r>
                        <a:rPr lang="en-US" sz="2000" dirty="0">
                          <a:solidFill>
                            <a:schemeClr val="tx1"/>
                          </a:solidFill>
                        </a:rPr>
                        <a:t>0 – 1.0</a:t>
                      </a:r>
                    </a:p>
                  </a:txBody>
                  <a:tcPr/>
                </a:tc>
                <a:tc>
                  <a:txBody>
                    <a:bodyPr/>
                    <a:lstStyle/>
                    <a:p>
                      <a:pPr algn="ctr"/>
                      <a:r>
                        <a:rPr lang="en-US" sz="2000" dirty="0">
                          <a:solidFill>
                            <a:schemeClr val="tx1"/>
                          </a:solidFill>
                        </a:rPr>
                        <a:t>&gt; 0.5</a:t>
                      </a:r>
                    </a:p>
                  </a:txBody>
                  <a:tcPr/>
                </a:tc>
                <a:extLst>
                  <a:ext uri="{0D108BD9-81ED-4DB2-BD59-A6C34878D82A}">
                    <a16:rowId xmlns:a16="http://schemas.microsoft.com/office/drawing/2014/main" val="3036118000"/>
                  </a:ext>
                </a:extLst>
              </a:tr>
              <a:tr h="6881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1" dirty="0"/>
                        <a:t>Solar Zenith Angle (SZA) </a:t>
                      </a:r>
                    </a:p>
                  </a:txBody>
                  <a:tcPr/>
                </a:tc>
                <a:tc>
                  <a:txBody>
                    <a:bodyPr/>
                    <a:lstStyle/>
                    <a:p>
                      <a:pPr algn="ctr"/>
                      <a:r>
                        <a:rPr lang="en-US" sz="1600" b="1" dirty="0" err="1">
                          <a:solidFill>
                            <a:schemeClr val="tx1"/>
                          </a:solidFill>
                          <a:latin typeface="Century Gothic" panose="020B0502020202020204" pitchFamily="34" charset="0"/>
                          <a:cs typeface="Arial" panose="020B0604020202020204" pitchFamily="34" charset="0"/>
                        </a:rPr>
                        <a:t>solar_zenith_angle</a:t>
                      </a:r>
                      <a:r>
                        <a:rPr lang="en-US" sz="1600" b="1" dirty="0">
                          <a:solidFill>
                            <a:schemeClr val="tx1"/>
                          </a:solidFill>
                          <a:latin typeface="Century Gothic" panose="020B0502020202020204" pitchFamily="34" charset="0"/>
                          <a:cs typeface="Arial" panose="020B0604020202020204" pitchFamily="34" charset="0"/>
                        </a:rPr>
                        <a:t> </a:t>
                      </a:r>
                    </a:p>
                    <a:p>
                      <a:pPr algn="ctr"/>
                      <a:r>
                        <a:rPr lang="en-US" sz="1600" b="0" dirty="0">
                          <a:solidFill>
                            <a:schemeClr val="tx1"/>
                          </a:solidFill>
                          <a:latin typeface="Century Gothic" panose="020B0502020202020204" pitchFamily="34" charset="0"/>
                          <a:cs typeface="Arial" panose="020B0604020202020204" pitchFamily="34" charset="0"/>
                        </a:rPr>
                        <a:t>(geolocation)</a:t>
                      </a:r>
                    </a:p>
                  </a:txBody>
                  <a:tcPr/>
                </a:tc>
                <a:tc>
                  <a:txBody>
                    <a:bodyPr/>
                    <a:lstStyle/>
                    <a:p>
                      <a:pPr algn="ctr"/>
                      <a:r>
                        <a:rPr lang="en-US" sz="2000" dirty="0">
                          <a:solidFill>
                            <a:schemeClr val="tx1"/>
                          </a:solidFill>
                        </a:rPr>
                        <a:t>0 – 90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txBody>
                  <a:tcPr/>
                </a:tc>
                <a:tc>
                  <a:txBody>
                    <a:bodyPr/>
                    <a:lstStyle/>
                    <a:p>
                      <a:pPr algn="ctr"/>
                      <a:r>
                        <a:rPr lang="en-US" sz="2000" dirty="0">
                          <a:solidFill>
                            <a:schemeClr val="tx1"/>
                          </a:solidFill>
                        </a:rPr>
                        <a:t> &gt; 80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txBody>
                  <a:tcPr/>
                </a:tc>
                <a:extLst>
                  <a:ext uri="{0D108BD9-81ED-4DB2-BD59-A6C34878D82A}">
                    <a16:rowId xmlns:a16="http://schemas.microsoft.com/office/drawing/2014/main" val="2381931514"/>
                  </a:ext>
                </a:extLst>
              </a:tr>
              <a:tr h="575913">
                <a:tc>
                  <a:txBody>
                    <a:bodyPr/>
                    <a:lstStyle/>
                    <a:p>
                      <a:r>
                        <a:rPr lang="en-US" b="1" dirty="0"/>
                        <a:t>Viewing Zenith Angle (VZA)</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solidFill>
                            <a:schemeClr val="tx1"/>
                          </a:solidFill>
                          <a:latin typeface="Century Gothic" panose="020B0502020202020204" pitchFamily="34" charset="0"/>
                          <a:cs typeface="Arial" panose="020B0604020202020204" pitchFamily="34" charset="0"/>
                        </a:rPr>
                        <a:t>viewing_zenith_angle</a:t>
                      </a:r>
                      <a:r>
                        <a:rPr lang="en-US" sz="1600" b="1" dirty="0">
                          <a:solidFill>
                            <a:schemeClr val="tx1"/>
                          </a:solidFill>
                          <a:latin typeface="Century Gothic" panose="020B0502020202020204" pitchFamily="34" charset="0"/>
                          <a:cs typeface="Arial" panose="020B0604020202020204" pitchFamily="34" charset="0"/>
                        </a:rPr>
                        <a:t> </a:t>
                      </a:r>
                      <a:br>
                        <a:rPr lang="en-US" sz="1600" b="1" dirty="0">
                          <a:solidFill>
                            <a:schemeClr val="tx1"/>
                          </a:solidFill>
                          <a:latin typeface="Century Gothic" panose="020B0502020202020204" pitchFamily="34" charset="0"/>
                          <a:cs typeface="Arial" panose="020B0604020202020204" pitchFamily="34" charset="0"/>
                        </a:rPr>
                      </a:br>
                      <a:r>
                        <a:rPr lang="en-US" sz="1600" b="0" dirty="0">
                          <a:solidFill>
                            <a:schemeClr val="tx1"/>
                          </a:solidFill>
                          <a:latin typeface="Century Gothic" panose="020B0502020202020204" pitchFamily="34" charset="0"/>
                          <a:cs typeface="Arial" panose="020B0604020202020204" pitchFamily="34" charset="0"/>
                        </a:rPr>
                        <a:t>(</a:t>
                      </a:r>
                      <a:r>
                        <a:rPr lang="en-US" sz="1600" dirty="0">
                          <a:solidFill>
                            <a:schemeClr val="tx1"/>
                          </a:solidFill>
                          <a:latin typeface="Century Gothic" panose="020B0502020202020204" pitchFamily="34" charset="0"/>
                          <a:cs typeface="Arial" panose="020B0604020202020204" pitchFamily="34" charset="0"/>
                        </a:rPr>
                        <a:t>geolocation)</a:t>
                      </a:r>
                      <a:endParaRPr lang="en-US" sz="16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rPr>
                        <a:t>0 – 90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p>
                      <a:pPr algn="ctr"/>
                      <a:endParaRPr lang="en-US" sz="2000" dirty="0">
                        <a:solidFill>
                          <a:schemeClr val="tx1"/>
                        </a:solidFill>
                      </a:endParaRPr>
                    </a:p>
                  </a:txBody>
                  <a:tcPr/>
                </a:tc>
                <a:tc>
                  <a:txBody>
                    <a:bodyPr/>
                    <a:lstStyle/>
                    <a:p>
                      <a:pPr algn="ctr"/>
                      <a:r>
                        <a:rPr lang="en-US" sz="2000" dirty="0">
                          <a:solidFill>
                            <a:schemeClr val="tx1"/>
                          </a:solidFill>
                        </a:rPr>
                        <a:t>&gt; 80</a:t>
                      </a:r>
                      <a:r>
                        <a:rPr lang="en-US" sz="2000" dirty="0">
                          <a:solidFill>
                            <a:schemeClr val="tx1"/>
                          </a:solidFill>
                          <a:latin typeface="Century Gothic" panose="020B0502020202020204" pitchFamily="34" charset="0"/>
                          <a:cs typeface="Arial" panose="020B0604020202020204" pitchFamily="34" charset="0"/>
                        </a:rPr>
                        <a:t>°</a:t>
                      </a:r>
                      <a:endParaRPr lang="en-US" sz="2000" dirty="0">
                        <a:solidFill>
                          <a:schemeClr val="tx1"/>
                        </a:solidFill>
                      </a:endParaRPr>
                    </a:p>
                  </a:txBody>
                  <a:tcPr/>
                </a:tc>
                <a:extLst>
                  <a:ext uri="{0D108BD9-81ED-4DB2-BD59-A6C34878D82A}">
                    <a16:rowId xmlns:a16="http://schemas.microsoft.com/office/drawing/2014/main" val="1269520199"/>
                  </a:ext>
                </a:extLst>
              </a:tr>
            </a:tbl>
          </a:graphicData>
        </a:graphic>
      </p:graphicFrame>
    </p:spTree>
    <p:custDataLst>
      <p:tags r:id="rId1"/>
    </p:custDataLst>
    <p:extLst>
      <p:ext uri="{BB962C8B-B14F-4D97-AF65-F5344CB8AC3E}">
        <p14:creationId xmlns:p14="http://schemas.microsoft.com/office/powerpoint/2010/main" val="1384795507"/>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7C39E-8186-BEA7-61CF-327B681A5B94}"/>
            </a:ext>
          </a:extLst>
        </p:cNvPr>
        <p:cNvGrpSpPr/>
        <p:nvPr/>
      </p:nvGrpSpPr>
      <p:grpSpPr>
        <a:xfrm>
          <a:off x="0" y="0"/>
          <a:ext cx="0" cy="0"/>
          <a:chOff x="0" y="0"/>
          <a:chExt cx="0" cy="0"/>
        </a:xfrm>
      </p:grpSpPr>
      <p:pic>
        <p:nvPicPr>
          <p:cNvPr id="17" name="Picture 16" descr="Map&#10;&#10;AI-generated content may be incorrect.">
            <a:extLst>
              <a:ext uri="{FF2B5EF4-FFF2-40B4-BE49-F238E27FC236}">
                <a16:creationId xmlns:a16="http://schemas.microsoft.com/office/drawing/2014/main" id="{5B5F8AAB-9A1B-3334-F420-B7BB13A84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 y="3136392"/>
            <a:ext cx="5573122" cy="3657600"/>
          </a:xfrm>
          <a:prstGeom prst="rect">
            <a:avLst/>
          </a:prstGeom>
        </p:spPr>
      </p:pic>
      <p:pic>
        <p:nvPicPr>
          <p:cNvPr id="14" name="Picture 13" descr="Map&#10;&#10;AI-generated content may be incorrect.">
            <a:extLst>
              <a:ext uri="{FF2B5EF4-FFF2-40B4-BE49-F238E27FC236}">
                <a16:creationId xmlns:a16="http://schemas.microsoft.com/office/drawing/2014/main" id="{EF7F4E83-1603-EA5F-959A-FDD8C9AA1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768" y="3136392"/>
            <a:ext cx="5643644" cy="3657600"/>
          </a:xfrm>
          <a:prstGeom prst="rect">
            <a:avLst/>
          </a:prstGeom>
        </p:spPr>
      </p:pic>
      <p:sp>
        <p:nvSpPr>
          <p:cNvPr id="5" name="Oval 4">
            <a:extLst>
              <a:ext uri="{FF2B5EF4-FFF2-40B4-BE49-F238E27FC236}">
                <a16:creationId xmlns:a16="http://schemas.microsoft.com/office/drawing/2014/main" id="{32DA96CA-801A-027E-F70B-AED1F89C4A6E}"/>
              </a:ext>
            </a:extLst>
          </p:cNvPr>
          <p:cNvSpPr/>
          <p:nvPr/>
        </p:nvSpPr>
        <p:spPr>
          <a:xfrm rot="935323">
            <a:off x="2277892" y="5265818"/>
            <a:ext cx="3017008" cy="80794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Slide Number Placeholder 1">
            <a:extLst>
              <a:ext uri="{FF2B5EF4-FFF2-40B4-BE49-F238E27FC236}">
                <a16:creationId xmlns:a16="http://schemas.microsoft.com/office/drawing/2014/main" id="{0EC20C5C-0A85-657D-1206-2F46EB8262EA}"/>
              </a:ext>
            </a:extLst>
          </p:cNvPr>
          <p:cNvSpPr>
            <a:spLocks noGrp="1"/>
          </p:cNvSpPr>
          <p:nvPr>
            <p:ph type="sldNum" sz="quarter" idx="12"/>
          </p:nvPr>
        </p:nvSpPr>
        <p:spPr/>
        <p:txBody>
          <a:bodyPr/>
          <a:lstStyle/>
          <a:p>
            <a:fld id="{BBC93AA5-82BE-468E-90B3-DD1DC18545AD}" type="slidenum">
              <a:rPr lang="en-US" smtClean="0"/>
              <a:t>21</a:t>
            </a:fld>
            <a:endParaRPr lang="en-US" dirty="0"/>
          </a:p>
        </p:txBody>
      </p:sp>
      <p:sp>
        <p:nvSpPr>
          <p:cNvPr id="2" name="Text Placeholder 1">
            <a:extLst>
              <a:ext uri="{FF2B5EF4-FFF2-40B4-BE49-F238E27FC236}">
                <a16:creationId xmlns:a16="http://schemas.microsoft.com/office/drawing/2014/main" id="{884E43D5-4285-5ECD-53D7-EFF0E992796A}"/>
              </a:ext>
            </a:extLst>
          </p:cNvPr>
          <p:cNvSpPr>
            <a:spLocks noGrp="1"/>
          </p:cNvSpPr>
          <p:nvPr>
            <p:ph type="body" sz="quarter" idx="13"/>
          </p:nvPr>
        </p:nvSpPr>
        <p:spPr>
          <a:xfrm>
            <a:off x="825441" y="80574"/>
            <a:ext cx="3181075" cy="2434584"/>
          </a:xfrm>
        </p:spPr>
        <p:txBody>
          <a:bodyPr>
            <a:normAutofit/>
          </a:bodyPr>
          <a:lstStyle/>
          <a:p>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May 4, 2026 </a:t>
            </a:r>
            <a:r>
              <a:rPr lang="en-US" sz="4000" dirty="0">
                <a:solidFill>
                  <a:srgbClr val="FF000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O</a:t>
            </a:r>
            <a:r>
              <a:rPr lang="en-US" sz="4000" baseline="-25000" dirty="0">
                <a:solidFill>
                  <a:srgbClr val="FF000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3</a:t>
            </a:r>
            <a:r>
              <a:rPr lang="en-US" sz="4000" dirty="0">
                <a:solidFill>
                  <a:srgbClr val="FF000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Profile </a:t>
            </a:r>
            <a:r>
              <a:rPr lang="en-US" sz="4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Example</a:t>
            </a:r>
          </a:p>
        </p:txBody>
      </p:sp>
      <p:sp>
        <p:nvSpPr>
          <p:cNvPr id="35" name="Slide Number Placeholder 1">
            <a:extLst>
              <a:ext uri="{FF2B5EF4-FFF2-40B4-BE49-F238E27FC236}">
                <a16:creationId xmlns:a16="http://schemas.microsoft.com/office/drawing/2014/main" id="{F014A657-E509-1120-19A8-C45A0DAF9DF6}"/>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21</a:t>
            </a:fld>
            <a:endParaRPr lang="en-US" dirty="0"/>
          </a:p>
        </p:txBody>
      </p:sp>
      <p:sp>
        <p:nvSpPr>
          <p:cNvPr id="12" name="Slide Number Placeholder 1">
            <a:extLst>
              <a:ext uri="{FF2B5EF4-FFF2-40B4-BE49-F238E27FC236}">
                <a16:creationId xmlns:a16="http://schemas.microsoft.com/office/drawing/2014/main" id="{11F8993A-9C21-AB14-4797-8611CDC3F3DA}"/>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21</a:t>
            </a:fld>
            <a:endParaRPr lang="en-US" dirty="0"/>
          </a:p>
        </p:txBody>
      </p:sp>
      <p:sp>
        <p:nvSpPr>
          <p:cNvPr id="8" name="TextBox 7">
            <a:extLst>
              <a:ext uri="{FF2B5EF4-FFF2-40B4-BE49-F238E27FC236}">
                <a16:creationId xmlns:a16="http://schemas.microsoft.com/office/drawing/2014/main" id="{B08F175D-F37B-F5AE-0528-85ABCB49E6BA}"/>
              </a:ext>
            </a:extLst>
          </p:cNvPr>
          <p:cNvSpPr txBox="1"/>
          <p:nvPr/>
        </p:nvSpPr>
        <p:spPr>
          <a:xfrm>
            <a:off x="8903365" y="856206"/>
            <a:ext cx="3006679" cy="2031325"/>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0.5</a:t>
            </a:r>
          </a:p>
          <a:p>
            <a:pPr lvl="0" algn="ctr">
              <a:buClr>
                <a:srgbClr val="000000"/>
              </a:buClr>
              <a:defRPr/>
            </a:pPr>
            <a:r>
              <a:rPr lang="en-US" sz="2100" b="1" kern="0" dirty="0">
                <a:solidFill>
                  <a:srgbClr val="FFFFFF"/>
                </a:solidFill>
                <a:latin typeface="Century Gothic" panose="020B0502020202020204" pitchFamily="34" charset="0"/>
                <a:sym typeface="Arial"/>
              </a:rPr>
              <a:t>SZA &gt; 80°</a:t>
            </a:r>
            <a:endParaRPr kumimoji="0" lang="en-US" sz="21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VZA </a:t>
            </a:r>
            <a:r>
              <a:rPr lang="en-US" sz="2100" b="1" kern="0" dirty="0">
                <a:solidFill>
                  <a:srgbClr val="FFFFFF"/>
                </a:solidFill>
                <a:latin typeface="Century Gothic" panose="020B0502020202020204" pitchFamily="34" charset="0"/>
                <a:sym typeface="Arial"/>
              </a:rPr>
              <a:t>&gt;</a:t>
            </a:r>
            <a:r>
              <a:rPr kumimoji="0" lang="en-US" sz="21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US" sz="21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fit_RMS</a:t>
            </a:r>
            <a:r>
              <a:rPr kumimoji="0" lang="en-US" sz="21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&gt; 3</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100" b="1" kern="0" dirty="0" err="1">
                <a:solidFill>
                  <a:srgbClr val="FFFFFF"/>
                </a:solidFill>
                <a:latin typeface="Century Gothic" panose="020B0502020202020204" pitchFamily="34" charset="0"/>
                <a:sym typeface="Arial"/>
              </a:rPr>
              <a:t>avg_residual</a:t>
            </a:r>
            <a:r>
              <a:rPr lang="en-US" sz="2100" b="1" kern="0" dirty="0">
                <a:solidFill>
                  <a:srgbClr val="FFFFFF"/>
                </a:solidFill>
                <a:latin typeface="Century Gothic" panose="020B0502020202020204" pitchFamily="34" charset="0"/>
                <a:sym typeface="Arial"/>
              </a:rPr>
              <a:t> &gt; 0.3</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100" b="1" kern="0" dirty="0" err="1">
                <a:solidFill>
                  <a:srgbClr val="FFFFFF"/>
                </a:solidFill>
                <a:latin typeface="Century Gothic" panose="020B0502020202020204" pitchFamily="34" charset="0"/>
                <a:sym typeface="Arial"/>
              </a:rPr>
              <a:t>exit_status</a:t>
            </a:r>
            <a:r>
              <a:rPr lang="en-US" sz="2100" b="1" kern="0" dirty="0">
                <a:solidFill>
                  <a:srgbClr val="FFFFFF"/>
                </a:solidFill>
                <a:latin typeface="Century Gothic" panose="020B0502020202020204" pitchFamily="34" charset="0"/>
                <a:sym typeface="Arial"/>
              </a:rPr>
              <a:t> &lt; 1 or &gt; 99</a:t>
            </a:r>
            <a:endParaRPr kumimoji="0" lang="en-US" sz="21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3" name="Oval 22">
            <a:extLst>
              <a:ext uri="{FF2B5EF4-FFF2-40B4-BE49-F238E27FC236}">
                <a16:creationId xmlns:a16="http://schemas.microsoft.com/office/drawing/2014/main" id="{ACBFACCF-06AA-E63B-A7D4-362ADA1284F7}"/>
              </a:ext>
            </a:extLst>
          </p:cNvPr>
          <p:cNvSpPr/>
          <p:nvPr/>
        </p:nvSpPr>
        <p:spPr>
          <a:xfrm rot="935323">
            <a:off x="8089150" y="5268930"/>
            <a:ext cx="3017008" cy="80794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0" name="Picture 19" descr="Map&#10;&#10;AI-generated content may be incorrect.">
            <a:extLst>
              <a:ext uri="{FF2B5EF4-FFF2-40B4-BE49-F238E27FC236}">
                <a16:creationId xmlns:a16="http://schemas.microsoft.com/office/drawing/2014/main" id="{F881EEA5-8F53-9863-3497-3538087813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0974" y="39944"/>
            <a:ext cx="4876482" cy="3200400"/>
          </a:xfrm>
          <a:prstGeom prst="rect">
            <a:avLst/>
          </a:prstGeom>
        </p:spPr>
      </p:pic>
      <p:sp>
        <p:nvSpPr>
          <p:cNvPr id="21" name="TextBox 20">
            <a:extLst>
              <a:ext uri="{FF2B5EF4-FFF2-40B4-BE49-F238E27FC236}">
                <a16:creationId xmlns:a16="http://schemas.microsoft.com/office/drawing/2014/main" id="{1C963911-70AB-E926-9E64-2F509B45BE01}"/>
              </a:ext>
            </a:extLst>
          </p:cNvPr>
          <p:cNvSpPr txBox="1"/>
          <p:nvPr/>
        </p:nvSpPr>
        <p:spPr>
          <a:xfrm>
            <a:off x="3950974" y="39944"/>
            <a:ext cx="1495319" cy="369332"/>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0-2 km O</a:t>
            </a:r>
            <a:r>
              <a:rPr kumimoji="0" lang="en-US" b="1" i="0" u="none" strike="noStrike" kern="0" cap="none" spc="0" normalizeH="0" baseline="-25000" noProof="0" dirty="0">
                <a:ln>
                  <a:noFill/>
                </a:ln>
                <a:solidFill>
                  <a:srgbClr val="FFFFFF"/>
                </a:solidFill>
                <a:effectLst/>
                <a:uLnTx/>
                <a:uFillTx/>
                <a:latin typeface="Century Gothic" panose="020B0502020202020204" pitchFamily="34" charset="0"/>
                <a:ea typeface="+mn-ea"/>
                <a:cs typeface="+mn-cs"/>
                <a:sym typeface="Arial"/>
              </a:rPr>
              <a:t>3</a:t>
            </a:r>
            <a:endPar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2" name="TextBox 21">
            <a:extLst>
              <a:ext uri="{FF2B5EF4-FFF2-40B4-BE49-F238E27FC236}">
                <a16:creationId xmlns:a16="http://schemas.microsoft.com/office/drawing/2014/main" id="{65F50F3B-BD4B-6995-4501-532669D0F821}"/>
              </a:ext>
            </a:extLst>
          </p:cNvPr>
          <p:cNvSpPr txBox="1"/>
          <p:nvPr/>
        </p:nvSpPr>
        <p:spPr>
          <a:xfrm>
            <a:off x="614216" y="2951726"/>
            <a:ext cx="2100621" cy="369332"/>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Century Gothic" panose="020B0502020202020204" pitchFamily="34" charset="0"/>
                <a:sym typeface="Arial"/>
              </a:rPr>
              <a:t>Tropospheric</a:t>
            </a: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O</a:t>
            </a:r>
            <a:r>
              <a:rPr kumimoji="0" lang="en-US" b="1" i="0" u="none" strike="noStrike" kern="0" cap="none" spc="0" normalizeH="0" baseline="-25000" noProof="0" dirty="0">
                <a:ln>
                  <a:noFill/>
                </a:ln>
                <a:solidFill>
                  <a:srgbClr val="FFFFFF"/>
                </a:solidFill>
                <a:effectLst/>
                <a:uLnTx/>
                <a:uFillTx/>
                <a:latin typeface="Century Gothic" panose="020B0502020202020204" pitchFamily="34" charset="0"/>
                <a:ea typeface="+mn-ea"/>
                <a:cs typeface="+mn-cs"/>
                <a:sym typeface="Arial"/>
              </a:rPr>
              <a:t>3</a:t>
            </a:r>
            <a:endPar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6" name="TextBox 25">
            <a:extLst>
              <a:ext uri="{FF2B5EF4-FFF2-40B4-BE49-F238E27FC236}">
                <a16:creationId xmlns:a16="http://schemas.microsoft.com/office/drawing/2014/main" id="{A2A81B14-F29A-7685-7336-6DE5EFA4A078}"/>
              </a:ext>
            </a:extLst>
          </p:cNvPr>
          <p:cNvSpPr txBox="1"/>
          <p:nvPr/>
        </p:nvSpPr>
        <p:spPr>
          <a:xfrm>
            <a:off x="6500594" y="3002526"/>
            <a:ext cx="1656817" cy="369332"/>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FFFFFF"/>
                </a:solidFill>
                <a:latin typeface="Century Gothic" panose="020B0502020202020204" pitchFamily="34" charset="0"/>
                <a:sym typeface="Arial"/>
              </a:rPr>
              <a:t>Total</a:t>
            </a:r>
            <a:r>
              <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O</a:t>
            </a:r>
            <a:r>
              <a:rPr kumimoji="0" lang="en-US" b="1" i="0" u="none" strike="noStrike" kern="0" cap="none" spc="0" normalizeH="0" baseline="-25000" noProof="0" dirty="0">
                <a:ln>
                  <a:noFill/>
                </a:ln>
                <a:solidFill>
                  <a:srgbClr val="FFFFFF"/>
                </a:solidFill>
                <a:effectLst/>
                <a:uLnTx/>
                <a:uFillTx/>
                <a:latin typeface="Century Gothic" panose="020B0502020202020204" pitchFamily="34" charset="0"/>
                <a:ea typeface="+mn-ea"/>
                <a:cs typeface="+mn-cs"/>
                <a:sym typeface="Arial"/>
              </a:rPr>
              <a:t>3</a:t>
            </a:r>
            <a:endParaRPr kumimoji="0" lang="en-US"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 name="TextBox 2">
            <a:extLst>
              <a:ext uri="{FF2B5EF4-FFF2-40B4-BE49-F238E27FC236}">
                <a16:creationId xmlns:a16="http://schemas.microsoft.com/office/drawing/2014/main" id="{4B8221B3-C010-51F3-8261-8BFFE391EC1E}"/>
              </a:ext>
            </a:extLst>
          </p:cNvPr>
          <p:cNvSpPr txBox="1"/>
          <p:nvPr/>
        </p:nvSpPr>
        <p:spPr>
          <a:xfrm>
            <a:off x="8827456" y="224610"/>
            <a:ext cx="2855078" cy="646331"/>
          </a:xfrm>
          <a:prstGeom prst="rect">
            <a:avLst/>
          </a:prstGeom>
          <a:noFill/>
        </p:spPr>
        <p:txBody>
          <a:bodyPr wrap="square" rtlCol="0">
            <a:spAutoFit/>
          </a:bodyPr>
          <a:lstStyle/>
          <a:p>
            <a:pPr defTabSz="1219170">
              <a:spcAft>
                <a:spcPts val="400"/>
              </a:spcAft>
              <a:buClr>
                <a:srgbClr val="53585D"/>
              </a:buClr>
              <a:defRPr/>
            </a:pPr>
            <a:r>
              <a:rPr lang="en-US" b="1"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Data filtering recommendation</a:t>
            </a:r>
          </a:p>
        </p:txBody>
      </p:sp>
    </p:spTree>
    <p:custDataLst>
      <p:tags r:id="rId1"/>
    </p:custDataLst>
    <p:extLst>
      <p:ext uri="{BB962C8B-B14F-4D97-AF65-F5344CB8AC3E}">
        <p14:creationId xmlns:p14="http://schemas.microsoft.com/office/powerpoint/2010/main" val="3733178879"/>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8665-0A4D-4E4D-8AD8-2F56806C519A}"/>
              </a:ext>
            </a:extLst>
          </p:cNvPr>
          <p:cNvSpPr>
            <a:spLocks noGrp="1"/>
          </p:cNvSpPr>
          <p:nvPr>
            <p:ph type="ctrTitle" idx="4294967295"/>
          </p:nvPr>
        </p:nvSpPr>
        <p:spPr>
          <a:xfrm>
            <a:off x="1524000" y="2319283"/>
            <a:ext cx="9144000" cy="2387600"/>
          </a:xfrm>
        </p:spPr>
        <p:txBody>
          <a:bodyPr>
            <a:normAutofit fontScale="90000"/>
          </a:bodyPr>
          <a:lstStyle/>
          <a:p>
            <a:pPr algn="ctr"/>
            <a:r>
              <a:rPr lang="en-US" dirty="0">
                <a:latin typeface="Century Gothic" panose="020B0502020202020204" pitchFamily="34" charset="0"/>
                <a:cs typeface="Arial" panose="020B0604020202020204" pitchFamily="34" charset="0"/>
              </a:rPr>
              <a:t>TEMPO Nominal “Standard” Operations</a:t>
            </a:r>
            <a:br>
              <a:rPr lang="en-US" dirty="0">
                <a:latin typeface="Century Gothic" panose="020B0502020202020204" pitchFamily="34" charset="0"/>
                <a:cs typeface="Arial" panose="020B0604020202020204" pitchFamily="34" charset="0"/>
              </a:rPr>
            </a:br>
            <a:br>
              <a:rPr lang="en-US" dirty="0">
                <a:latin typeface="Century Gothic" panose="020B0502020202020204" pitchFamily="34" charset="0"/>
                <a:cs typeface="Arial" panose="020B0604020202020204" pitchFamily="34" charset="0"/>
              </a:rPr>
            </a:br>
            <a:r>
              <a:rPr lang="en-US" dirty="0">
                <a:latin typeface="Century Gothic" panose="020B0502020202020204" pitchFamily="34" charset="0"/>
                <a:cs typeface="Arial" panose="020B0604020202020204" pitchFamily="34" charset="0"/>
              </a:rPr>
              <a:t>July 23, 2024 West U.S. Wildfires</a:t>
            </a:r>
          </a:p>
        </p:txBody>
      </p:sp>
    </p:spTree>
    <p:extLst>
      <p:ext uri="{BB962C8B-B14F-4D97-AF65-F5344CB8AC3E}">
        <p14:creationId xmlns:p14="http://schemas.microsoft.com/office/powerpoint/2010/main" val="661715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0ADA2125-B22F-458A-9F40-1A0161F6F070}"/>
              </a:ext>
            </a:extLst>
          </p:cNvPr>
          <p:cNvSpPr>
            <a:spLocks noGrp="1"/>
          </p:cNvSpPr>
          <p:nvPr>
            <p:ph type="sldNum" sz="quarter" idx="12"/>
          </p:nvPr>
        </p:nvSpPr>
        <p:spPr/>
        <p:txBody>
          <a:bodyPr/>
          <a:lstStyle/>
          <a:p>
            <a:fld id="{BBC93AA5-82BE-468E-90B3-DD1DC18545AD}" type="slidenum">
              <a:rPr lang="en-US" smtClean="0"/>
              <a:t>23</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L2 NO</a:t>
            </a:r>
            <a:r>
              <a:rPr lang="en-US"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2</a:t>
            </a:r>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Product Animation – July 23, 2024</a:t>
            </a:r>
          </a:p>
        </p:txBody>
      </p:sp>
      <p:sp>
        <p:nvSpPr>
          <p:cNvPr id="35" name="Slide Number Placeholder 1">
            <a:extLst>
              <a:ext uri="{FF2B5EF4-FFF2-40B4-BE49-F238E27FC236}">
                <a16:creationId xmlns:a16="http://schemas.microsoft.com/office/drawing/2014/main" id="{202E9257-82E8-4985-96A5-5F84EB17065E}"/>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23</a:t>
            </a:fld>
            <a:endParaRPr lang="en-US" dirty="0"/>
          </a:p>
        </p:txBody>
      </p:sp>
      <p:sp>
        <p:nvSpPr>
          <p:cNvPr id="12" name="Slide Number Placeholder 1">
            <a:extLst>
              <a:ext uri="{FF2B5EF4-FFF2-40B4-BE49-F238E27FC236}">
                <a16:creationId xmlns:a16="http://schemas.microsoft.com/office/drawing/2014/main" id="{A5EF3613-33E9-478A-A33E-C5D845689414}"/>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23</a:t>
            </a:fld>
            <a:endParaRPr lang="en-US" dirty="0"/>
          </a:p>
        </p:txBody>
      </p:sp>
      <p:sp>
        <p:nvSpPr>
          <p:cNvPr id="6" name="TextBox 12">
            <a:extLst>
              <a:ext uri="{FF2B5EF4-FFF2-40B4-BE49-F238E27FC236}">
                <a16:creationId xmlns:a16="http://schemas.microsoft.com/office/drawing/2014/main" id="{E10DBE55-BE2E-3E02-723C-FE70475B41BD}"/>
              </a:ext>
            </a:extLst>
          </p:cNvPr>
          <p:cNvSpPr txBox="1"/>
          <p:nvPr/>
        </p:nvSpPr>
        <p:spPr>
          <a:xfrm>
            <a:off x="8412995" y="4553712"/>
            <a:ext cx="2478368" cy="830997"/>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585D"/>
                </a:solidFill>
                <a:uLnTx/>
                <a:uFillTx/>
                <a:latin typeface="Century Gothic" panose="020B0502020202020204" pitchFamily="34" charset="0"/>
              </a:rPr>
              <a:t>Filter </a:t>
            </a:r>
            <a:r>
              <a:rPr lang="en-US" sz="1600" b="1" dirty="0">
                <a:solidFill>
                  <a:srgbClr val="53585D"/>
                </a:solidFill>
                <a:latin typeface="Century Gothic" panose="020B0502020202020204" pitchFamily="34" charset="0"/>
              </a:rPr>
              <a:t>using</a:t>
            </a:r>
            <a:endParaRPr kumimoji="0" lang="en-US" sz="1600" b="1" i="0" u="none" strike="noStrike" kern="1200" cap="none" spc="0" normalizeH="0" baseline="0" noProof="0" dirty="0">
              <a:ln>
                <a:noFill/>
              </a:ln>
              <a:solidFill>
                <a:srgbClr val="53585D"/>
              </a:solidFill>
              <a:uLnTx/>
              <a:uFillTx/>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585D"/>
                </a:solidFill>
                <a:uLnTx/>
                <a:uFillTx/>
                <a:latin typeface="Century Gothic" panose="020B0502020202020204" pitchFamily="34" charset="0"/>
              </a:rPr>
              <a:t>Clou</a:t>
            </a:r>
            <a:r>
              <a:rPr lang="en-US" sz="1600" b="1" dirty="0">
                <a:solidFill>
                  <a:srgbClr val="53585D"/>
                </a:solidFill>
                <a:latin typeface="Century Gothic" panose="020B0502020202020204" pitchFamily="34" charset="0"/>
              </a:rPr>
              <a:t>d Fraction &lt; 50%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dirty="0">
                <a:solidFill>
                  <a:srgbClr val="53585D"/>
                </a:solidFill>
                <a:latin typeface="Century Gothic" panose="020B0502020202020204" pitchFamily="34" charset="0"/>
              </a:rPr>
              <a:t>SZA &lt; 80°</a:t>
            </a:r>
            <a:endParaRPr kumimoji="0" lang="en-US" sz="1600" b="1" i="0" u="none" strike="noStrike" kern="1200" cap="none" spc="0" normalizeH="0" baseline="0" noProof="0" dirty="0">
              <a:ln>
                <a:noFill/>
              </a:ln>
              <a:solidFill>
                <a:srgbClr val="53585D"/>
              </a:solidFill>
              <a:uLnTx/>
              <a:uFillTx/>
              <a:latin typeface="Century Gothic" panose="020B0502020202020204" pitchFamily="34" charset="0"/>
            </a:endParaRPr>
          </a:p>
        </p:txBody>
      </p:sp>
      <p:pic>
        <p:nvPicPr>
          <p:cNvPr id="9" name="Picture 8" descr="Diagram&#10;&#10;AI-generated content may be incorrect.">
            <a:extLst>
              <a:ext uri="{FF2B5EF4-FFF2-40B4-BE49-F238E27FC236}">
                <a16:creationId xmlns:a16="http://schemas.microsoft.com/office/drawing/2014/main" id="{22B1B640-8C3D-28FF-BB66-2A5F29FA4A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28266"/>
            <a:ext cx="12192000" cy="4601468"/>
          </a:xfrm>
          <a:prstGeom prst="rect">
            <a:avLst/>
          </a:prstGeom>
        </p:spPr>
      </p:pic>
      <p:sp>
        <p:nvSpPr>
          <p:cNvPr id="10" name="Content Placeholder 2">
            <a:extLst>
              <a:ext uri="{FF2B5EF4-FFF2-40B4-BE49-F238E27FC236}">
                <a16:creationId xmlns:a16="http://schemas.microsoft.com/office/drawing/2014/main" id="{7C403386-0ECA-6A82-C060-ABFB35D2C2F4}"/>
              </a:ext>
            </a:extLst>
          </p:cNvPr>
          <p:cNvSpPr txBox="1">
            <a:spLocks/>
          </p:cNvSpPr>
          <p:nvPr/>
        </p:nvSpPr>
        <p:spPr>
          <a:xfrm>
            <a:off x="202014" y="5772150"/>
            <a:ext cx="11398102" cy="1001401"/>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defRPr/>
            </a:pPr>
            <a:r>
              <a:rPr lang="en-US" sz="1900" b="1"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Nominal operations </a:t>
            </a:r>
            <a:r>
              <a:rPr lang="en-US" sz="1900" dirty="0">
                <a:latin typeface="Century Gothic" panose="020B0502020202020204" pitchFamily="34" charset="0"/>
                <a:cs typeface="Arial" panose="020B0604020202020204" pitchFamily="34" charset="0"/>
              </a:rPr>
              <a:t>consist of </a:t>
            </a:r>
            <a:r>
              <a:rPr lang="en-US" sz="1900" b="1" dirty="0">
                <a:solidFill>
                  <a:srgbClr val="00B050"/>
                </a:solidFill>
                <a:latin typeface="Century Gothic" panose="020B0502020202020204" pitchFamily="34" charset="0"/>
                <a:cs typeface="Arial" panose="020B0604020202020204" pitchFamily="34" charset="0"/>
              </a:rPr>
              <a:t>standard (hourly) daytime scans </a:t>
            </a:r>
            <a:r>
              <a:rPr lang="en-US" sz="1900" dirty="0">
                <a:latin typeface="Century Gothic" panose="020B0502020202020204" pitchFamily="34" charset="0"/>
                <a:cs typeface="Arial" panose="020B0604020202020204" pitchFamily="34" charset="0"/>
              </a:rPr>
              <a:t>over full </a:t>
            </a:r>
            <a:r>
              <a:rPr lang="en-US" sz="1900" dirty="0" err="1">
                <a:latin typeface="Century Gothic" panose="020B0502020202020204" pitchFamily="34" charset="0"/>
                <a:cs typeface="Arial" panose="020B0604020202020204" pitchFamily="34" charset="0"/>
              </a:rPr>
              <a:t>FoR</a:t>
            </a:r>
            <a:r>
              <a:rPr lang="en-US" sz="1900" dirty="0">
                <a:latin typeface="Century Gothic" panose="020B0502020202020204" pitchFamily="34" charset="0"/>
                <a:cs typeface="Arial" panose="020B0604020202020204" pitchFamily="34" charset="0"/>
              </a:rPr>
              <a:t> and </a:t>
            </a:r>
            <a:r>
              <a:rPr lang="en-US" sz="1900" b="1" dirty="0">
                <a:solidFill>
                  <a:srgbClr val="FF0000"/>
                </a:solidFill>
                <a:latin typeface="Century Gothic" panose="020B0502020202020204" pitchFamily="34" charset="0"/>
                <a:cs typeface="Arial" panose="020B0604020202020204" pitchFamily="34" charset="0"/>
              </a:rPr>
              <a:t>optimized (~30-40 minute) scans </a:t>
            </a:r>
            <a:r>
              <a:rPr lang="en-US" sz="1900" dirty="0">
                <a:latin typeface="Century Gothic" panose="020B0502020202020204" pitchFamily="34" charset="0"/>
                <a:cs typeface="Arial" panose="020B0604020202020204" pitchFamily="34" charset="0"/>
              </a:rPr>
              <a:t>over daylight portions of the </a:t>
            </a:r>
            <a:r>
              <a:rPr lang="en-US" sz="1900" dirty="0" err="1">
                <a:latin typeface="Century Gothic" panose="020B0502020202020204" pitchFamily="34" charset="0"/>
                <a:cs typeface="Arial" panose="020B0604020202020204" pitchFamily="34" charset="0"/>
              </a:rPr>
              <a:t>FoR</a:t>
            </a:r>
            <a:r>
              <a:rPr lang="en-US" sz="1900" dirty="0">
                <a:latin typeface="Century Gothic" panose="020B0502020202020204" pitchFamily="34" charset="0"/>
                <a:cs typeface="Arial" panose="020B0604020202020204" pitchFamily="34" charset="0"/>
              </a:rPr>
              <a:t> during the morning and afternoon  </a:t>
            </a:r>
          </a:p>
        </p:txBody>
      </p:sp>
      <p:sp>
        <p:nvSpPr>
          <p:cNvPr id="13" name="TextBox 12">
            <a:extLst>
              <a:ext uri="{FF2B5EF4-FFF2-40B4-BE49-F238E27FC236}">
                <a16:creationId xmlns:a16="http://schemas.microsoft.com/office/drawing/2014/main" id="{E41426FE-B42D-4DD9-4C28-0D5225310FAD}"/>
              </a:ext>
            </a:extLst>
          </p:cNvPr>
          <p:cNvSpPr txBox="1"/>
          <p:nvPr/>
        </p:nvSpPr>
        <p:spPr>
          <a:xfrm>
            <a:off x="8412995" y="4208687"/>
            <a:ext cx="2478368" cy="830997"/>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585D"/>
                </a:solidFill>
                <a:uLnTx/>
                <a:uFillTx/>
                <a:latin typeface="Century Gothic" panose="020B0502020202020204" pitchFamily="34" charset="0"/>
              </a:rPr>
              <a:t>Filter </a:t>
            </a:r>
            <a:r>
              <a:rPr lang="en-US" sz="1600" b="1" dirty="0">
                <a:solidFill>
                  <a:srgbClr val="53585D"/>
                </a:solidFill>
                <a:latin typeface="Century Gothic" panose="020B0502020202020204" pitchFamily="34" charset="0"/>
              </a:rPr>
              <a:t>using</a:t>
            </a:r>
            <a:endParaRPr kumimoji="0" lang="en-US" sz="1600" b="1" i="0" u="none" strike="noStrike" kern="1200" cap="none" spc="0" normalizeH="0" baseline="0" noProof="0" dirty="0">
              <a:ln>
                <a:noFill/>
              </a:ln>
              <a:solidFill>
                <a:srgbClr val="53585D"/>
              </a:solidFill>
              <a:uLnTx/>
              <a:uFillTx/>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585D"/>
                </a:solidFill>
                <a:uLnTx/>
                <a:uFillTx/>
                <a:latin typeface="Century Gothic" panose="020B0502020202020204" pitchFamily="34" charset="0"/>
              </a:rPr>
              <a:t>Clou</a:t>
            </a:r>
            <a:r>
              <a:rPr lang="en-US" sz="1600" b="1" dirty="0">
                <a:solidFill>
                  <a:srgbClr val="53585D"/>
                </a:solidFill>
                <a:latin typeface="Century Gothic" panose="020B0502020202020204" pitchFamily="34" charset="0"/>
              </a:rPr>
              <a:t>d Fraction &lt; 50%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dirty="0">
                <a:solidFill>
                  <a:srgbClr val="53585D"/>
                </a:solidFill>
                <a:latin typeface="Century Gothic" panose="020B0502020202020204" pitchFamily="34" charset="0"/>
              </a:rPr>
              <a:t>SZA &lt; 80°</a:t>
            </a:r>
          </a:p>
        </p:txBody>
      </p:sp>
      <p:sp>
        <p:nvSpPr>
          <p:cNvPr id="15" name="TextBox 14">
            <a:extLst>
              <a:ext uri="{FF2B5EF4-FFF2-40B4-BE49-F238E27FC236}">
                <a16:creationId xmlns:a16="http://schemas.microsoft.com/office/drawing/2014/main" id="{C69901CA-027E-2FDC-2C5E-DB484189BF74}"/>
              </a:ext>
            </a:extLst>
          </p:cNvPr>
          <p:cNvSpPr txBox="1"/>
          <p:nvPr/>
        </p:nvSpPr>
        <p:spPr>
          <a:xfrm>
            <a:off x="422039" y="4208687"/>
            <a:ext cx="2008927" cy="646331"/>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53585D"/>
                </a:solidFill>
                <a:uLnTx/>
                <a:uFillTx/>
                <a:latin typeface="Century Gothic" panose="020B0502020202020204" pitchFamily="34" charset="0"/>
              </a:rPr>
              <a:t>2 x 4.75 km</a:t>
            </a:r>
            <a:r>
              <a:rPr kumimoji="0" lang="en-US" b="1" i="0" u="none" strike="noStrike" kern="1200" cap="none" spc="0" normalizeH="0" baseline="30000" noProof="0" dirty="0">
                <a:ln>
                  <a:noFill/>
                </a:ln>
                <a:solidFill>
                  <a:srgbClr val="53585D"/>
                </a:solidFill>
                <a:uLnTx/>
                <a:uFillTx/>
                <a:latin typeface="Century Gothic" panose="020B0502020202020204" pitchFamily="34" charset="0"/>
              </a:rPr>
              <a:t>2</a:t>
            </a:r>
            <a:r>
              <a:rPr kumimoji="0" lang="en-US" b="1" i="0" u="none" strike="noStrike" kern="1200" cap="none" spc="0" normalizeH="0" noProof="0" dirty="0">
                <a:ln>
                  <a:noFill/>
                </a:ln>
                <a:solidFill>
                  <a:srgbClr val="53585D"/>
                </a:solidFill>
                <a:uLnTx/>
                <a:uFillTx/>
                <a:latin typeface="Century Gothic" panose="020B0502020202020204" pitchFamily="34" charset="0"/>
              </a:rPr>
              <a:t>      @ center of </a:t>
            </a:r>
            <a:r>
              <a:rPr kumimoji="0" lang="en-US" b="1" i="0" u="none" strike="noStrike" kern="1200" cap="none" spc="0" normalizeH="0" noProof="0" dirty="0" err="1">
                <a:ln>
                  <a:noFill/>
                </a:ln>
                <a:solidFill>
                  <a:srgbClr val="53585D"/>
                </a:solidFill>
                <a:uLnTx/>
                <a:uFillTx/>
                <a:latin typeface="Century Gothic" panose="020B0502020202020204" pitchFamily="34" charset="0"/>
              </a:rPr>
              <a:t>FoR</a:t>
            </a:r>
            <a:endParaRPr lang="en-US" b="1" dirty="0">
              <a:solidFill>
                <a:srgbClr val="53585D"/>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329735857"/>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B10C1-4A1B-600C-36ED-5444D2E38AA0}"/>
            </a:ext>
          </a:extLst>
        </p:cNvPr>
        <p:cNvGrpSpPr/>
        <p:nvPr/>
      </p:nvGrpSpPr>
      <p:grpSpPr>
        <a:xfrm>
          <a:off x="0" y="0"/>
          <a:ext cx="0" cy="0"/>
          <a:chOff x="0" y="0"/>
          <a:chExt cx="0" cy="0"/>
        </a:xfrm>
      </p:grpSpPr>
      <p:pic>
        <p:nvPicPr>
          <p:cNvPr id="4" name="Picture 3" descr="Diagram&#10;&#10;AI-generated content may be incorrect.">
            <a:extLst>
              <a:ext uri="{FF2B5EF4-FFF2-40B4-BE49-F238E27FC236}">
                <a16:creationId xmlns:a16="http://schemas.microsoft.com/office/drawing/2014/main" id="{3944232C-7E5B-B534-BF0A-009EE4D67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3790"/>
            <a:ext cx="12192000" cy="4610420"/>
          </a:xfrm>
          <a:prstGeom prst="rect">
            <a:avLst/>
          </a:prstGeom>
        </p:spPr>
      </p:pic>
      <p:sp>
        <p:nvSpPr>
          <p:cNvPr id="11" name="Slide Number Placeholder 1">
            <a:extLst>
              <a:ext uri="{FF2B5EF4-FFF2-40B4-BE49-F238E27FC236}">
                <a16:creationId xmlns:a16="http://schemas.microsoft.com/office/drawing/2014/main" id="{28BD867F-5846-EBA5-5C37-FD60C4672451}"/>
              </a:ext>
            </a:extLst>
          </p:cNvPr>
          <p:cNvSpPr>
            <a:spLocks noGrp="1"/>
          </p:cNvSpPr>
          <p:nvPr>
            <p:ph type="sldNum" sz="quarter" idx="12"/>
          </p:nvPr>
        </p:nvSpPr>
        <p:spPr/>
        <p:txBody>
          <a:bodyPr/>
          <a:lstStyle/>
          <a:p>
            <a:fld id="{BBC93AA5-82BE-468E-90B3-DD1DC18545AD}" type="slidenum">
              <a:rPr lang="en-US" smtClean="0"/>
              <a:t>24</a:t>
            </a:fld>
            <a:endParaRPr lang="en-US" dirty="0"/>
          </a:p>
        </p:txBody>
      </p:sp>
      <p:sp>
        <p:nvSpPr>
          <p:cNvPr id="2" name="Text Placeholder 1">
            <a:extLst>
              <a:ext uri="{FF2B5EF4-FFF2-40B4-BE49-F238E27FC236}">
                <a16:creationId xmlns:a16="http://schemas.microsoft.com/office/drawing/2014/main" id="{327151EF-ADA8-986B-EC76-F392652837E6}"/>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L2 O</a:t>
            </a:r>
            <a:r>
              <a:rPr lang="en-US"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3</a:t>
            </a:r>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Profile Product Animation – July 23, 2024</a:t>
            </a:r>
          </a:p>
        </p:txBody>
      </p:sp>
      <p:sp>
        <p:nvSpPr>
          <p:cNvPr id="35" name="Slide Number Placeholder 1">
            <a:extLst>
              <a:ext uri="{FF2B5EF4-FFF2-40B4-BE49-F238E27FC236}">
                <a16:creationId xmlns:a16="http://schemas.microsoft.com/office/drawing/2014/main" id="{840EEC0D-6526-9E91-1F7F-CF22958E02A1}"/>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24</a:t>
            </a:fld>
            <a:endParaRPr lang="en-US" dirty="0"/>
          </a:p>
        </p:txBody>
      </p:sp>
      <p:sp>
        <p:nvSpPr>
          <p:cNvPr id="12" name="Slide Number Placeholder 1">
            <a:extLst>
              <a:ext uri="{FF2B5EF4-FFF2-40B4-BE49-F238E27FC236}">
                <a16:creationId xmlns:a16="http://schemas.microsoft.com/office/drawing/2014/main" id="{6584CA8D-F7AA-C3D0-AC86-DF4F783A9E2A}"/>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24</a:t>
            </a:fld>
            <a:endParaRPr lang="en-US" dirty="0"/>
          </a:p>
        </p:txBody>
      </p:sp>
      <p:sp>
        <p:nvSpPr>
          <p:cNvPr id="8" name="Content Placeholder 2">
            <a:extLst>
              <a:ext uri="{FF2B5EF4-FFF2-40B4-BE49-F238E27FC236}">
                <a16:creationId xmlns:a16="http://schemas.microsoft.com/office/drawing/2014/main" id="{1A7E1B9B-3D25-933B-E39A-76AEB22A3D3E}"/>
              </a:ext>
            </a:extLst>
          </p:cNvPr>
          <p:cNvSpPr txBox="1">
            <a:spLocks/>
          </p:cNvSpPr>
          <p:nvPr/>
        </p:nvSpPr>
        <p:spPr>
          <a:xfrm>
            <a:off x="202014" y="5772150"/>
            <a:ext cx="11398102" cy="1001401"/>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280">
              <a:lnSpc>
                <a:spcPct val="100000"/>
              </a:lnSpc>
              <a:spcBef>
                <a:spcPts val="600"/>
              </a:spcBef>
              <a:defRPr/>
            </a:pPr>
            <a:r>
              <a:rPr lang="en-US" sz="1900" b="1"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Nominal operations </a:t>
            </a:r>
            <a:r>
              <a:rPr lang="en-US" sz="1900" dirty="0">
                <a:latin typeface="Century Gothic" panose="020B0502020202020204" pitchFamily="34" charset="0"/>
                <a:cs typeface="Arial" panose="020B0604020202020204" pitchFamily="34" charset="0"/>
              </a:rPr>
              <a:t>consist of </a:t>
            </a:r>
            <a:r>
              <a:rPr lang="en-US" sz="1900" b="1" dirty="0">
                <a:solidFill>
                  <a:srgbClr val="00B050"/>
                </a:solidFill>
                <a:latin typeface="Century Gothic" panose="020B0502020202020204" pitchFamily="34" charset="0"/>
                <a:cs typeface="Arial" panose="020B0604020202020204" pitchFamily="34" charset="0"/>
              </a:rPr>
              <a:t>standard (hourly) daytime scans </a:t>
            </a:r>
            <a:r>
              <a:rPr lang="en-US" sz="1900" dirty="0">
                <a:latin typeface="Century Gothic" panose="020B0502020202020204" pitchFamily="34" charset="0"/>
                <a:cs typeface="Arial" panose="020B0604020202020204" pitchFamily="34" charset="0"/>
              </a:rPr>
              <a:t>over full </a:t>
            </a:r>
            <a:r>
              <a:rPr lang="en-US" sz="1900" dirty="0" err="1">
                <a:latin typeface="Century Gothic" panose="020B0502020202020204" pitchFamily="34" charset="0"/>
                <a:cs typeface="Arial" panose="020B0604020202020204" pitchFamily="34" charset="0"/>
              </a:rPr>
              <a:t>FoR</a:t>
            </a:r>
            <a:r>
              <a:rPr lang="en-US" sz="1900" dirty="0">
                <a:latin typeface="Century Gothic" panose="020B0502020202020204" pitchFamily="34" charset="0"/>
                <a:cs typeface="Arial" panose="020B0604020202020204" pitchFamily="34" charset="0"/>
              </a:rPr>
              <a:t> and </a:t>
            </a:r>
            <a:r>
              <a:rPr lang="en-US" sz="1900" b="1" dirty="0">
                <a:solidFill>
                  <a:srgbClr val="FF0000"/>
                </a:solidFill>
                <a:latin typeface="Century Gothic" panose="020B0502020202020204" pitchFamily="34" charset="0"/>
                <a:cs typeface="Arial" panose="020B0604020202020204" pitchFamily="34" charset="0"/>
              </a:rPr>
              <a:t>optimized (~30-40 minute) scans </a:t>
            </a:r>
            <a:r>
              <a:rPr lang="en-US" sz="1900" dirty="0">
                <a:latin typeface="Century Gothic" panose="020B0502020202020204" pitchFamily="34" charset="0"/>
                <a:cs typeface="Arial" panose="020B0604020202020204" pitchFamily="34" charset="0"/>
              </a:rPr>
              <a:t>over daylight portions of the </a:t>
            </a:r>
            <a:r>
              <a:rPr lang="en-US" sz="1900" dirty="0" err="1">
                <a:latin typeface="Century Gothic" panose="020B0502020202020204" pitchFamily="34" charset="0"/>
                <a:cs typeface="Arial" panose="020B0604020202020204" pitchFamily="34" charset="0"/>
              </a:rPr>
              <a:t>FoR</a:t>
            </a:r>
            <a:r>
              <a:rPr lang="en-US" sz="1900" dirty="0">
                <a:latin typeface="Century Gothic" panose="020B0502020202020204" pitchFamily="34" charset="0"/>
                <a:cs typeface="Arial" panose="020B0604020202020204" pitchFamily="34" charset="0"/>
              </a:rPr>
              <a:t> during the morning and afternoon  </a:t>
            </a:r>
          </a:p>
        </p:txBody>
      </p:sp>
      <p:sp>
        <p:nvSpPr>
          <p:cNvPr id="6" name="TextBox 12">
            <a:extLst>
              <a:ext uri="{FF2B5EF4-FFF2-40B4-BE49-F238E27FC236}">
                <a16:creationId xmlns:a16="http://schemas.microsoft.com/office/drawing/2014/main" id="{DF0EE814-780B-8DE4-7243-3E392A1E1D35}"/>
              </a:ext>
            </a:extLst>
          </p:cNvPr>
          <p:cNvSpPr txBox="1"/>
          <p:nvPr/>
        </p:nvSpPr>
        <p:spPr>
          <a:xfrm>
            <a:off x="8424011" y="4137353"/>
            <a:ext cx="2478368" cy="1077218"/>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585D"/>
                </a:solidFill>
                <a:uLnTx/>
                <a:uFillTx/>
                <a:latin typeface="Century Gothic" panose="020B0502020202020204" pitchFamily="34" charset="0"/>
              </a:rPr>
              <a:t>Filter </a:t>
            </a:r>
            <a:r>
              <a:rPr lang="en-US" sz="1600" b="1" dirty="0">
                <a:solidFill>
                  <a:srgbClr val="53585D"/>
                </a:solidFill>
                <a:latin typeface="Century Gothic" panose="020B0502020202020204" pitchFamily="34" charset="0"/>
              </a:rPr>
              <a:t>using</a:t>
            </a:r>
            <a:endParaRPr kumimoji="0" lang="en-US" sz="1600" b="1" i="0" u="none" strike="noStrike" kern="1200" cap="none" spc="0" normalizeH="0" baseline="0" noProof="0" dirty="0">
              <a:ln>
                <a:noFill/>
              </a:ln>
              <a:solidFill>
                <a:srgbClr val="53585D"/>
              </a:solidFill>
              <a:uLnTx/>
              <a:uFillTx/>
              <a:latin typeface="Century Gothic" panose="020B0502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585D"/>
                </a:solidFill>
                <a:uLnTx/>
                <a:uFillTx/>
                <a:latin typeface="Century Gothic" panose="020B0502020202020204" pitchFamily="34" charset="0"/>
              </a:rPr>
              <a:t>Clou</a:t>
            </a:r>
            <a:r>
              <a:rPr lang="en-US" sz="1600" b="1" dirty="0">
                <a:solidFill>
                  <a:srgbClr val="53585D"/>
                </a:solidFill>
                <a:latin typeface="Century Gothic" panose="020B0502020202020204" pitchFamily="34" charset="0"/>
              </a:rPr>
              <a:t>d Fraction &lt; 50%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dirty="0">
                <a:solidFill>
                  <a:srgbClr val="53585D"/>
                </a:solidFill>
                <a:latin typeface="Century Gothic" panose="020B0502020202020204" pitchFamily="34" charset="0"/>
              </a:rPr>
              <a:t>SZA &lt; 80°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585D"/>
                </a:solidFill>
                <a:uLnTx/>
                <a:uFillTx/>
                <a:latin typeface="Century Gothic" panose="020B0502020202020204" pitchFamily="34" charset="0"/>
              </a:rPr>
              <a:t>VZA &lt; </a:t>
            </a:r>
            <a:r>
              <a:rPr lang="en-US" sz="1600" b="1" dirty="0">
                <a:solidFill>
                  <a:srgbClr val="53585D"/>
                </a:solidFill>
                <a:latin typeface="Century Gothic" panose="020B0502020202020204" pitchFamily="34" charset="0"/>
              </a:rPr>
              <a:t>80°</a:t>
            </a:r>
            <a:endParaRPr kumimoji="0" lang="en-US" sz="1600" b="1" i="0" u="none" strike="noStrike" kern="1200" cap="none" spc="0" normalizeH="0" baseline="0" noProof="0" dirty="0">
              <a:ln>
                <a:noFill/>
              </a:ln>
              <a:solidFill>
                <a:srgbClr val="53585D"/>
              </a:solidFill>
              <a:uLnTx/>
              <a:uFillTx/>
              <a:latin typeface="Century Gothic" panose="020B0502020202020204" pitchFamily="34" charset="0"/>
            </a:endParaRPr>
          </a:p>
        </p:txBody>
      </p:sp>
      <p:sp>
        <p:nvSpPr>
          <p:cNvPr id="3" name="TextBox 2">
            <a:extLst>
              <a:ext uri="{FF2B5EF4-FFF2-40B4-BE49-F238E27FC236}">
                <a16:creationId xmlns:a16="http://schemas.microsoft.com/office/drawing/2014/main" id="{D2B76CF1-8F35-35F4-07F3-A38DBBC924E3}"/>
              </a:ext>
            </a:extLst>
          </p:cNvPr>
          <p:cNvSpPr txBox="1"/>
          <p:nvPr/>
        </p:nvSpPr>
        <p:spPr>
          <a:xfrm>
            <a:off x="422039" y="4208687"/>
            <a:ext cx="2008927" cy="646331"/>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53585D"/>
                </a:solidFill>
                <a:latin typeface="Century Gothic" panose="020B0502020202020204" pitchFamily="34" charset="0"/>
              </a:rPr>
              <a:t>8</a:t>
            </a:r>
            <a:r>
              <a:rPr kumimoji="0" lang="en-US" b="1" i="0" u="none" strike="noStrike" kern="1200" cap="none" spc="0" normalizeH="0" baseline="0" noProof="0" dirty="0">
                <a:ln>
                  <a:noFill/>
                </a:ln>
                <a:solidFill>
                  <a:srgbClr val="53585D"/>
                </a:solidFill>
                <a:uLnTx/>
                <a:uFillTx/>
                <a:latin typeface="Century Gothic" panose="020B0502020202020204" pitchFamily="34" charset="0"/>
              </a:rPr>
              <a:t> x 4.75 km</a:t>
            </a:r>
            <a:r>
              <a:rPr kumimoji="0" lang="en-US" b="1" i="0" u="none" strike="noStrike" kern="1200" cap="none" spc="0" normalizeH="0" baseline="30000" noProof="0" dirty="0">
                <a:ln>
                  <a:noFill/>
                </a:ln>
                <a:solidFill>
                  <a:srgbClr val="53585D"/>
                </a:solidFill>
                <a:uLnTx/>
                <a:uFillTx/>
                <a:latin typeface="Century Gothic" panose="020B0502020202020204" pitchFamily="34" charset="0"/>
              </a:rPr>
              <a:t>2</a:t>
            </a:r>
            <a:r>
              <a:rPr kumimoji="0" lang="en-US" b="1" i="0" u="none" strike="noStrike" kern="1200" cap="none" spc="0" normalizeH="0" noProof="0" dirty="0">
                <a:ln>
                  <a:noFill/>
                </a:ln>
                <a:solidFill>
                  <a:srgbClr val="53585D"/>
                </a:solidFill>
                <a:uLnTx/>
                <a:uFillTx/>
                <a:latin typeface="Century Gothic" panose="020B0502020202020204" pitchFamily="34" charset="0"/>
              </a:rPr>
              <a:t>      @ center of </a:t>
            </a:r>
            <a:r>
              <a:rPr kumimoji="0" lang="en-US" b="1" i="0" u="none" strike="noStrike" kern="1200" cap="none" spc="0" normalizeH="0" noProof="0" dirty="0" err="1">
                <a:ln>
                  <a:noFill/>
                </a:ln>
                <a:solidFill>
                  <a:srgbClr val="53585D"/>
                </a:solidFill>
                <a:uLnTx/>
                <a:uFillTx/>
                <a:latin typeface="Century Gothic" panose="020B0502020202020204" pitchFamily="34" charset="0"/>
              </a:rPr>
              <a:t>FoR</a:t>
            </a:r>
            <a:endParaRPr lang="en-US" b="1" dirty="0">
              <a:solidFill>
                <a:srgbClr val="53585D"/>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3962036490"/>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79D29-13A0-D1C6-FD03-088DD51FB2FD}"/>
            </a:ext>
          </a:extLst>
        </p:cNvPr>
        <p:cNvGrpSpPr/>
        <p:nvPr/>
      </p:nvGrpSpPr>
      <p:grpSpPr>
        <a:xfrm>
          <a:off x="0" y="0"/>
          <a:ext cx="0" cy="0"/>
          <a:chOff x="0" y="0"/>
          <a:chExt cx="0" cy="0"/>
        </a:xfrm>
      </p:grpSpPr>
      <p:pic>
        <p:nvPicPr>
          <p:cNvPr id="8" name="Picture 7" descr="Map&#10;&#10;AI-generated content may be incorrect.">
            <a:extLst>
              <a:ext uri="{FF2B5EF4-FFF2-40B4-BE49-F238E27FC236}">
                <a16:creationId xmlns:a16="http://schemas.microsoft.com/office/drawing/2014/main" id="{3F79CDA8-2C43-9C79-5E06-B673B9304B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801" y="1063825"/>
            <a:ext cx="4506717" cy="3200400"/>
          </a:xfrm>
          <a:prstGeom prst="rect">
            <a:avLst/>
          </a:prstGeom>
        </p:spPr>
      </p:pic>
      <p:sp>
        <p:nvSpPr>
          <p:cNvPr id="11" name="Slide Number Placeholder 1">
            <a:extLst>
              <a:ext uri="{FF2B5EF4-FFF2-40B4-BE49-F238E27FC236}">
                <a16:creationId xmlns:a16="http://schemas.microsoft.com/office/drawing/2014/main" id="{E0526256-B963-E464-0985-D1D6A13F33F7}"/>
              </a:ext>
            </a:extLst>
          </p:cNvPr>
          <p:cNvSpPr>
            <a:spLocks noGrp="1"/>
          </p:cNvSpPr>
          <p:nvPr>
            <p:ph type="sldNum" sz="quarter" idx="12"/>
          </p:nvPr>
        </p:nvSpPr>
        <p:spPr/>
        <p:txBody>
          <a:bodyPr/>
          <a:lstStyle/>
          <a:p>
            <a:fld id="{BBC93AA5-82BE-468E-90B3-DD1DC18545AD}" type="slidenum">
              <a:rPr lang="en-US" smtClean="0"/>
              <a:t>25</a:t>
            </a:fld>
            <a:endParaRPr lang="en-US" dirty="0"/>
          </a:p>
        </p:txBody>
      </p:sp>
      <p:sp>
        <p:nvSpPr>
          <p:cNvPr id="2" name="Text Placeholder 1">
            <a:extLst>
              <a:ext uri="{FF2B5EF4-FFF2-40B4-BE49-F238E27FC236}">
                <a16:creationId xmlns:a16="http://schemas.microsoft.com/office/drawing/2014/main" id="{C92DDC2A-D556-550D-AC6B-0EF4878D0A51}"/>
              </a:ext>
            </a:extLst>
          </p:cNvPr>
          <p:cNvSpPr>
            <a:spLocks noGrp="1"/>
          </p:cNvSpPr>
          <p:nvPr>
            <p:ph type="body" sz="quarter" idx="13"/>
          </p:nvPr>
        </p:nvSpPr>
        <p:spPr>
          <a:xfrm>
            <a:off x="897622" y="164800"/>
            <a:ext cx="10360404" cy="761791"/>
          </a:xfrm>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NO</a:t>
            </a:r>
            <a:r>
              <a:rPr lang="en-US" sz="3600"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2</a:t>
            </a:r>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HCHO, UVAI - West U.S. Zoom</a:t>
            </a:r>
          </a:p>
        </p:txBody>
      </p:sp>
      <p:sp>
        <p:nvSpPr>
          <p:cNvPr id="35" name="Slide Number Placeholder 1">
            <a:extLst>
              <a:ext uri="{FF2B5EF4-FFF2-40B4-BE49-F238E27FC236}">
                <a16:creationId xmlns:a16="http://schemas.microsoft.com/office/drawing/2014/main" id="{D257CA36-4E9E-D8D7-A813-3C59828A767E}"/>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25</a:t>
            </a:fld>
            <a:endParaRPr lang="en-US" dirty="0"/>
          </a:p>
        </p:txBody>
      </p:sp>
      <p:sp>
        <p:nvSpPr>
          <p:cNvPr id="12" name="Slide Number Placeholder 1">
            <a:extLst>
              <a:ext uri="{FF2B5EF4-FFF2-40B4-BE49-F238E27FC236}">
                <a16:creationId xmlns:a16="http://schemas.microsoft.com/office/drawing/2014/main" id="{E7350552-5D40-73BF-1D71-0C5806E1A115}"/>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25</a:t>
            </a:fld>
            <a:endParaRPr lang="en-US" dirty="0"/>
          </a:p>
        </p:txBody>
      </p:sp>
      <p:sp>
        <p:nvSpPr>
          <p:cNvPr id="4" name="TextBox 3">
            <a:extLst>
              <a:ext uri="{FF2B5EF4-FFF2-40B4-BE49-F238E27FC236}">
                <a16:creationId xmlns:a16="http://schemas.microsoft.com/office/drawing/2014/main" id="{371AFF6C-1B1A-A331-C8C1-B66324D471B4}"/>
              </a:ext>
            </a:extLst>
          </p:cNvPr>
          <p:cNvSpPr txBox="1"/>
          <p:nvPr/>
        </p:nvSpPr>
        <p:spPr>
          <a:xfrm>
            <a:off x="8786748" y="875705"/>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0.5</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80°</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US" sz="20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sym typeface="Arial"/>
              </a:rPr>
              <a:t>QF </a:t>
            </a:r>
            <a:r>
              <a:rPr lang="en-US" sz="2000" b="1" kern="0" dirty="0">
                <a:solidFill>
                  <a:srgbClr val="FF0000"/>
                </a:solidFill>
                <a:latin typeface="Century Gothic" panose="020B0502020202020204" pitchFamily="34" charset="0"/>
                <a:sym typeface="Arial"/>
              </a:rPr>
              <a:t>&gt;</a:t>
            </a:r>
            <a:r>
              <a:rPr kumimoji="0" lang="en-US" sz="20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sym typeface="Arial"/>
              </a:rPr>
              <a:t> </a:t>
            </a:r>
            <a:r>
              <a:rPr lang="en-US" sz="2000" b="1" kern="0" dirty="0">
                <a:solidFill>
                  <a:srgbClr val="FF0000"/>
                </a:solidFill>
                <a:latin typeface="Century Gothic" panose="020B0502020202020204" pitchFamily="34" charset="0"/>
                <a:sym typeface="Arial"/>
              </a:rPr>
              <a:t>0</a:t>
            </a:r>
            <a:endParaRPr kumimoji="0" lang="en-US" sz="20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mn-cs"/>
              <a:sym typeface="Arial"/>
            </a:endParaRPr>
          </a:p>
        </p:txBody>
      </p:sp>
      <p:pic>
        <p:nvPicPr>
          <p:cNvPr id="6" name="Picture 5" descr="Map&#10;&#10;AI-generated content may be incorrect.">
            <a:extLst>
              <a:ext uri="{FF2B5EF4-FFF2-40B4-BE49-F238E27FC236}">
                <a16:creationId xmlns:a16="http://schemas.microsoft.com/office/drawing/2014/main" id="{C2DFD984-36EC-09D5-573F-1E2250EA46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8" y="1056182"/>
            <a:ext cx="4502387" cy="3200400"/>
          </a:xfrm>
          <a:prstGeom prst="rect">
            <a:avLst/>
          </a:prstGeom>
        </p:spPr>
      </p:pic>
      <p:pic>
        <p:nvPicPr>
          <p:cNvPr id="10" name="Picture 9" descr="A picture containing chart&#10;&#10;AI-generated content may be incorrect.">
            <a:extLst>
              <a:ext uri="{FF2B5EF4-FFF2-40B4-BE49-F238E27FC236}">
                <a16:creationId xmlns:a16="http://schemas.microsoft.com/office/drawing/2014/main" id="{58C26074-3651-FDD0-0164-EE98AC6B85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2289" y="3578147"/>
            <a:ext cx="4328233" cy="3200400"/>
          </a:xfrm>
          <a:prstGeom prst="rect">
            <a:avLst/>
          </a:prstGeom>
        </p:spPr>
      </p:pic>
      <p:sp>
        <p:nvSpPr>
          <p:cNvPr id="13" name="TextBox 12">
            <a:extLst>
              <a:ext uri="{FF2B5EF4-FFF2-40B4-BE49-F238E27FC236}">
                <a16:creationId xmlns:a16="http://schemas.microsoft.com/office/drawing/2014/main" id="{A584061E-C6D7-11D1-77FC-EF04E4891F71}"/>
              </a:ext>
            </a:extLst>
          </p:cNvPr>
          <p:cNvSpPr txBox="1"/>
          <p:nvPr/>
        </p:nvSpPr>
        <p:spPr>
          <a:xfrm>
            <a:off x="10625438" y="2507091"/>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No ECF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80°</a:t>
            </a:r>
            <a:endParaRPr lang="en-US" sz="2000" b="1" kern="0" dirty="0">
              <a:solidFill>
                <a:srgbClr val="FF0000"/>
              </a:solidFill>
              <a:latin typeface="Century Gothic" panose="020B050202020202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sym typeface="Arial"/>
              </a:rPr>
              <a:t>VZA &gt; 80°</a:t>
            </a:r>
          </a:p>
        </p:txBody>
      </p:sp>
      <p:sp>
        <p:nvSpPr>
          <p:cNvPr id="18" name="TextBox 17">
            <a:extLst>
              <a:ext uri="{FF2B5EF4-FFF2-40B4-BE49-F238E27FC236}">
                <a16:creationId xmlns:a16="http://schemas.microsoft.com/office/drawing/2014/main" id="{D23F31FE-C817-7556-F6DD-81EEA9AF3EBB}"/>
              </a:ext>
            </a:extLst>
          </p:cNvPr>
          <p:cNvSpPr txBox="1"/>
          <p:nvPr/>
        </p:nvSpPr>
        <p:spPr>
          <a:xfrm>
            <a:off x="12653" y="836152"/>
            <a:ext cx="2610231"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Tropospheric NO</a:t>
            </a:r>
            <a:r>
              <a:rPr lang="en-US" sz="1600" b="1" kern="0" baseline="-25000" dirty="0">
                <a:solidFill>
                  <a:srgbClr val="FFFFFF"/>
                </a:solidFill>
                <a:latin typeface="Century Gothic" panose="020B0502020202020204" pitchFamily="34" charset="0"/>
                <a:sym typeface="Arial"/>
              </a:rPr>
              <a:t>2</a:t>
            </a:r>
            <a:r>
              <a:rPr lang="en-US" sz="1600" b="1" kern="0" dirty="0">
                <a:solidFill>
                  <a:srgbClr val="FFFFFF"/>
                </a:solidFill>
                <a:latin typeface="Century Gothic" panose="020B0502020202020204" pitchFamily="34" charset="0"/>
                <a:sym typeface="Arial"/>
              </a:rPr>
              <a:t> VCDs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19" name="TextBox 18">
            <a:extLst>
              <a:ext uri="{FF2B5EF4-FFF2-40B4-BE49-F238E27FC236}">
                <a16:creationId xmlns:a16="http://schemas.microsoft.com/office/drawing/2014/main" id="{AAD16DAF-5680-28C7-667F-40C0D0F15DC0}"/>
              </a:ext>
            </a:extLst>
          </p:cNvPr>
          <p:cNvSpPr txBox="1"/>
          <p:nvPr/>
        </p:nvSpPr>
        <p:spPr>
          <a:xfrm>
            <a:off x="4586361" y="825932"/>
            <a:ext cx="2115227" cy="33855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Total HCHO VCDs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3" name="TextBox 22">
            <a:extLst>
              <a:ext uri="{FF2B5EF4-FFF2-40B4-BE49-F238E27FC236}">
                <a16:creationId xmlns:a16="http://schemas.microsoft.com/office/drawing/2014/main" id="{736A8CE6-FA92-0907-2111-90DC1A7CF0CF}"/>
              </a:ext>
            </a:extLst>
          </p:cNvPr>
          <p:cNvSpPr txBox="1"/>
          <p:nvPr/>
        </p:nvSpPr>
        <p:spPr>
          <a:xfrm>
            <a:off x="8372215" y="3384806"/>
            <a:ext cx="1942788"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UV Aerosol Index</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4" name="Google Shape;384;p14">
            <a:extLst>
              <a:ext uri="{FF2B5EF4-FFF2-40B4-BE49-F238E27FC236}">
                <a16:creationId xmlns:a16="http://schemas.microsoft.com/office/drawing/2014/main" id="{2E645C88-0B20-C603-1B54-19E9A97FF90B}"/>
              </a:ext>
            </a:extLst>
          </p:cNvPr>
          <p:cNvSpPr txBox="1">
            <a:spLocks/>
          </p:cNvSpPr>
          <p:nvPr/>
        </p:nvSpPr>
        <p:spPr>
          <a:xfrm>
            <a:off x="267148" y="4343401"/>
            <a:ext cx="7526613" cy="2230026"/>
          </a:xfrm>
          <a:prstGeom prst="rect">
            <a:avLst/>
          </a:prstGeom>
          <a:noFill/>
          <a:ln>
            <a:noFill/>
          </a:ln>
        </p:spPr>
        <p:txBody>
          <a:bodyPr spcFirstLastPara="1" wrap="square" lIns="0" tIns="60925" rIns="121875" bIns="609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1pPr>
            <a:lvl2pPr marL="914400" marR="0" lvl="1" indent="-342900" algn="l" rtl="0">
              <a:lnSpc>
                <a:spcPct val="100000"/>
              </a:lnSpc>
              <a:spcBef>
                <a:spcPts val="4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2pPr>
            <a:lvl3pPr marL="1371600" marR="0" lvl="2" indent="-342900" algn="l" rtl="0">
              <a:lnSpc>
                <a:spcPct val="100000"/>
              </a:lnSpc>
              <a:spcBef>
                <a:spcPts val="4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3pPr>
            <a:lvl4pPr marL="1828800" marR="0" lvl="3"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4pPr>
            <a:lvl5pPr marL="2286000" marR="0" lvl="4"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9pPr>
          </a:lstStyle>
          <a:p>
            <a:pPr marL="342900" marR="0" lvl="0" indent="-342900" algn="l" defTabSz="914400" rtl="0" eaLnBrk="1" fontAlgn="auto" latinLnBrk="0" hangingPunct="1">
              <a:lnSpc>
                <a:spcPct val="100000"/>
              </a:lnSpc>
              <a:spcBef>
                <a:spcPts val="600"/>
              </a:spcBef>
              <a:spcAft>
                <a:spcPts val="0"/>
              </a:spcAft>
              <a:buClr>
                <a:srgbClr val="53585A"/>
              </a:buClr>
              <a:buSzPts val="1800"/>
              <a:buFont typeface="Arial"/>
              <a:buChar char="•"/>
              <a:tabLst/>
              <a:defRPr/>
            </a:pPr>
            <a:r>
              <a:rPr lang="en-US" sz="2000" kern="0" dirty="0">
                <a:solidFill>
                  <a:srgbClr val="53585A"/>
                </a:solidFill>
              </a:rPr>
              <a:t>TEMPO observed large NO</a:t>
            </a:r>
            <a:r>
              <a:rPr lang="en-US" sz="2000" kern="0" baseline="-25000" dirty="0">
                <a:solidFill>
                  <a:srgbClr val="53585A"/>
                </a:solidFill>
              </a:rPr>
              <a:t>2</a:t>
            </a:r>
            <a:r>
              <a:rPr lang="en-US" sz="2000" kern="0" dirty="0">
                <a:solidFill>
                  <a:srgbClr val="53585A"/>
                </a:solidFill>
              </a:rPr>
              <a:t> and HCHO plumes associated with the wildfire smoke plumes</a:t>
            </a:r>
          </a:p>
          <a:p>
            <a:pPr marL="342900" marR="0" lvl="0" indent="-342900" algn="l" defTabSz="914400" rtl="0" eaLnBrk="1" fontAlgn="auto" latinLnBrk="0" hangingPunct="1">
              <a:lnSpc>
                <a:spcPct val="100000"/>
              </a:lnSpc>
              <a:spcBef>
                <a:spcPts val="600"/>
              </a:spcBef>
              <a:spcAft>
                <a:spcPts val="0"/>
              </a:spcAft>
              <a:buClr>
                <a:srgbClr val="53585A"/>
              </a:buClr>
              <a:buSzPts val="1800"/>
              <a:buFont typeface="Arial"/>
              <a:buChar char="•"/>
              <a:tabLst/>
              <a:defRPr/>
            </a:pPr>
            <a:r>
              <a:rPr kumimoji="0" lang="en-US" sz="2000" b="0" i="0" u="none" strike="noStrike" kern="0" cap="none" spc="0" normalizeH="0" baseline="0" noProof="0" dirty="0">
                <a:ln>
                  <a:noFill/>
                </a:ln>
                <a:solidFill>
                  <a:srgbClr val="53585A"/>
                </a:solidFill>
                <a:effectLst/>
                <a:uLnTx/>
                <a:uFillTx/>
                <a:latin typeface="Century Gothic"/>
                <a:sym typeface="Century Gothic"/>
              </a:rPr>
              <a:t>Elevated HCHO </a:t>
            </a:r>
            <a:r>
              <a:rPr lang="en-US" sz="2000" kern="0" dirty="0">
                <a:solidFill>
                  <a:srgbClr val="53585A"/>
                </a:solidFill>
              </a:rPr>
              <a:t>columns within the smoke plumes transported further downwind </a:t>
            </a:r>
          </a:p>
          <a:p>
            <a:pPr marL="342900" marR="0" lvl="0" indent="-342900" algn="l" defTabSz="914400" rtl="0" eaLnBrk="1" fontAlgn="auto" latinLnBrk="0" hangingPunct="1">
              <a:lnSpc>
                <a:spcPct val="100000"/>
              </a:lnSpc>
              <a:spcBef>
                <a:spcPts val="600"/>
              </a:spcBef>
              <a:spcAft>
                <a:spcPts val="0"/>
              </a:spcAft>
              <a:buClr>
                <a:srgbClr val="53585A"/>
              </a:buClr>
              <a:buSzPts val="1800"/>
              <a:buFont typeface="Arial"/>
              <a:buChar char="•"/>
              <a:tabLst/>
              <a:defRPr/>
            </a:pPr>
            <a:r>
              <a:rPr lang="en-US" sz="2000" kern="0" dirty="0">
                <a:solidFill>
                  <a:srgbClr val="53585A"/>
                </a:solidFill>
              </a:rPr>
              <a:t>The absorbing smoke aerosols lead to the strongly positive UV Aerosol Index values</a:t>
            </a:r>
            <a:endParaRPr kumimoji="0" lang="en-US" sz="2000" b="0" i="0" u="none" strike="noStrike" kern="0" cap="none" spc="0" normalizeH="0" baseline="0" noProof="0" dirty="0">
              <a:ln>
                <a:noFill/>
              </a:ln>
              <a:solidFill>
                <a:srgbClr val="53585A"/>
              </a:solidFill>
              <a:effectLst/>
              <a:uLnTx/>
              <a:uFillTx/>
              <a:latin typeface="Century Gothic"/>
              <a:sym typeface="Century Gothic"/>
            </a:endParaRPr>
          </a:p>
        </p:txBody>
      </p:sp>
    </p:spTree>
    <p:custDataLst>
      <p:tags r:id="rId1"/>
    </p:custDataLst>
    <p:extLst>
      <p:ext uri="{BB962C8B-B14F-4D97-AF65-F5344CB8AC3E}">
        <p14:creationId xmlns:p14="http://schemas.microsoft.com/office/powerpoint/2010/main" val="3780653850"/>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7FBB3-EADA-8B47-94F7-8645E46DD697}"/>
            </a:ext>
          </a:extLst>
        </p:cNvPr>
        <p:cNvGrpSpPr/>
        <p:nvPr/>
      </p:nvGrpSpPr>
      <p:grpSpPr>
        <a:xfrm>
          <a:off x="0" y="0"/>
          <a:ext cx="0" cy="0"/>
          <a:chOff x="0" y="0"/>
          <a:chExt cx="0" cy="0"/>
        </a:xfrm>
      </p:grpSpPr>
      <p:pic>
        <p:nvPicPr>
          <p:cNvPr id="9" name="Picture 8" descr="Map&#10;&#10;AI-generated content may be incorrect.">
            <a:extLst>
              <a:ext uri="{FF2B5EF4-FFF2-40B4-BE49-F238E27FC236}">
                <a16:creationId xmlns:a16="http://schemas.microsoft.com/office/drawing/2014/main" id="{BA6A7192-4C91-6F28-FCFE-921039996F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6434" y="1055368"/>
            <a:ext cx="4502388" cy="3200400"/>
          </a:xfrm>
          <a:prstGeom prst="rect">
            <a:avLst/>
          </a:prstGeom>
        </p:spPr>
      </p:pic>
      <p:sp>
        <p:nvSpPr>
          <p:cNvPr id="11" name="Slide Number Placeholder 1">
            <a:extLst>
              <a:ext uri="{FF2B5EF4-FFF2-40B4-BE49-F238E27FC236}">
                <a16:creationId xmlns:a16="http://schemas.microsoft.com/office/drawing/2014/main" id="{04BE4948-421C-882C-ACA5-53F6EEF85203}"/>
              </a:ext>
            </a:extLst>
          </p:cNvPr>
          <p:cNvSpPr>
            <a:spLocks noGrp="1"/>
          </p:cNvSpPr>
          <p:nvPr>
            <p:ph type="sldNum" sz="quarter" idx="12"/>
          </p:nvPr>
        </p:nvSpPr>
        <p:spPr/>
        <p:txBody>
          <a:bodyPr/>
          <a:lstStyle/>
          <a:p>
            <a:fld id="{BBC93AA5-82BE-468E-90B3-DD1DC18545AD}" type="slidenum">
              <a:rPr lang="en-US" smtClean="0"/>
              <a:t>26</a:t>
            </a:fld>
            <a:endParaRPr lang="en-US" dirty="0"/>
          </a:p>
        </p:txBody>
      </p:sp>
      <p:sp>
        <p:nvSpPr>
          <p:cNvPr id="2" name="Text Placeholder 1">
            <a:extLst>
              <a:ext uri="{FF2B5EF4-FFF2-40B4-BE49-F238E27FC236}">
                <a16:creationId xmlns:a16="http://schemas.microsoft.com/office/drawing/2014/main" id="{24321126-6344-6E37-4D4F-8779B9E97CC6}"/>
              </a:ext>
            </a:extLst>
          </p:cNvPr>
          <p:cNvSpPr>
            <a:spLocks noGrp="1"/>
          </p:cNvSpPr>
          <p:nvPr>
            <p:ph type="body" sz="quarter" idx="13"/>
          </p:nvPr>
        </p:nvSpPr>
        <p:spPr>
          <a:xfrm>
            <a:off x="897622" y="164800"/>
            <a:ext cx="10360404" cy="761791"/>
          </a:xfrm>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NO</a:t>
            </a:r>
            <a:r>
              <a:rPr lang="en-US" sz="3600"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2</a:t>
            </a:r>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&amp; ECF - West U.S. Zoom</a:t>
            </a:r>
          </a:p>
        </p:txBody>
      </p:sp>
      <p:sp>
        <p:nvSpPr>
          <p:cNvPr id="35" name="Slide Number Placeholder 1">
            <a:extLst>
              <a:ext uri="{FF2B5EF4-FFF2-40B4-BE49-F238E27FC236}">
                <a16:creationId xmlns:a16="http://schemas.microsoft.com/office/drawing/2014/main" id="{D5D739A3-BF38-43AD-C72F-1F3D3E6A8F35}"/>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26</a:t>
            </a:fld>
            <a:endParaRPr lang="en-US" dirty="0"/>
          </a:p>
        </p:txBody>
      </p:sp>
      <p:sp>
        <p:nvSpPr>
          <p:cNvPr id="12" name="Slide Number Placeholder 1">
            <a:extLst>
              <a:ext uri="{FF2B5EF4-FFF2-40B4-BE49-F238E27FC236}">
                <a16:creationId xmlns:a16="http://schemas.microsoft.com/office/drawing/2014/main" id="{C66F5051-CC3B-3488-0C0D-A08B0AA826CD}"/>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26</a:t>
            </a:fld>
            <a:endParaRPr lang="en-US" dirty="0"/>
          </a:p>
        </p:txBody>
      </p:sp>
      <p:pic>
        <p:nvPicPr>
          <p:cNvPr id="10" name="Picture 9" descr="A picture containing chart&#10;&#10;AI-generated content may be incorrect.">
            <a:extLst>
              <a:ext uri="{FF2B5EF4-FFF2-40B4-BE49-F238E27FC236}">
                <a16:creationId xmlns:a16="http://schemas.microsoft.com/office/drawing/2014/main" id="{3D89178C-3D68-B299-A47F-D7F44CD184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2289" y="3578147"/>
            <a:ext cx="4328233" cy="3200400"/>
          </a:xfrm>
          <a:prstGeom prst="rect">
            <a:avLst/>
          </a:prstGeom>
        </p:spPr>
      </p:pic>
      <p:sp>
        <p:nvSpPr>
          <p:cNvPr id="13" name="TextBox 12">
            <a:extLst>
              <a:ext uri="{FF2B5EF4-FFF2-40B4-BE49-F238E27FC236}">
                <a16:creationId xmlns:a16="http://schemas.microsoft.com/office/drawing/2014/main" id="{D024270A-EFFD-6939-EEF3-3253BF90AF44}"/>
              </a:ext>
            </a:extLst>
          </p:cNvPr>
          <p:cNvSpPr txBox="1"/>
          <p:nvPr/>
        </p:nvSpPr>
        <p:spPr>
          <a:xfrm>
            <a:off x="10625438" y="2507091"/>
            <a:ext cx="1456064" cy="101566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No ECF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SZA &gt; 80°</a:t>
            </a:r>
            <a:endParaRPr lang="en-US" sz="2000" b="1" kern="0" dirty="0">
              <a:solidFill>
                <a:srgbClr val="FF0000"/>
              </a:solidFill>
              <a:latin typeface="Century Gothic" panose="020B050202020202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sym typeface="Arial"/>
              </a:rPr>
              <a:t>VZA &gt; 80°</a:t>
            </a:r>
          </a:p>
        </p:txBody>
      </p:sp>
      <p:sp>
        <p:nvSpPr>
          <p:cNvPr id="23" name="TextBox 22">
            <a:extLst>
              <a:ext uri="{FF2B5EF4-FFF2-40B4-BE49-F238E27FC236}">
                <a16:creationId xmlns:a16="http://schemas.microsoft.com/office/drawing/2014/main" id="{E4CDEDD9-6300-19D6-7982-626A66BD695F}"/>
              </a:ext>
            </a:extLst>
          </p:cNvPr>
          <p:cNvSpPr txBox="1"/>
          <p:nvPr/>
        </p:nvSpPr>
        <p:spPr>
          <a:xfrm>
            <a:off x="8372215" y="3384806"/>
            <a:ext cx="1942788"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UV Aerosol Index</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24" name="Google Shape;384;p14">
            <a:extLst>
              <a:ext uri="{FF2B5EF4-FFF2-40B4-BE49-F238E27FC236}">
                <a16:creationId xmlns:a16="http://schemas.microsoft.com/office/drawing/2014/main" id="{A2CA4E59-8305-3318-E988-546274BAE1C9}"/>
              </a:ext>
            </a:extLst>
          </p:cNvPr>
          <p:cNvSpPr txBox="1">
            <a:spLocks/>
          </p:cNvSpPr>
          <p:nvPr/>
        </p:nvSpPr>
        <p:spPr>
          <a:xfrm>
            <a:off x="267148" y="4788567"/>
            <a:ext cx="7526613" cy="1784859"/>
          </a:xfrm>
          <a:prstGeom prst="rect">
            <a:avLst/>
          </a:prstGeom>
          <a:noFill/>
          <a:ln>
            <a:noFill/>
          </a:ln>
        </p:spPr>
        <p:txBody>
          <a:bodyPr spcFirstLastPara="1" wrap="square" lIns="0" tIns="60925" rIns="121875" bIns="609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1pPr>
            <a:lvl2pPr marL="914400" marR="0" lvl="1" indent="-342900" algn="l" rtl="0">
              <a:lnSpc>
                <a:spcPct val="100000"/>
              </a:lnSpc>
              <a:spcBef>
                <a:spcPts val="4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2pPr>
            <a:lvl3pPr marL="1371600" marR="0" lvl="2" indent="-342900" algn="l" rtl="0">
              <a:lnSpc>
                <a:spcPct val="100000"/>
              </a:lnSpc>
              <a:spcBef>
                <a:spcPts val="4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3pPr>
            <a:lvl4pPr marL="1828800" marR="0" lvl="3"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4pPr>
            <a:lvl5pPr marL="2286000" marR="0" lvl="4"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9pPr>
          </a:lstStyle>
          <a:p>
            <a:pPr marL="342900" marR="0" lvl="0" indent="-342900" algn="l" defTabSz="914400" rtl="0" eaLnBrk="1" fontAlgn="auto" latinLnBrk="0" hangingPunct="1">
              <a:lnSpc>
                <a:spcPct val="100000"/>
              </a:lnSpc>
              <a:spcBef>
                <a:spcPts val="600"/>
              </a:spcBef>
              <a:spcAft>
                <a:spcPts val="0"/>
              </a:spcAft>
              <a:buClr>
                <a:srgbClr val="53585A"/>
              </a:buClr>
              <a:buSzPts val="1800"/>
              <a:buFont typeface="Arial"/>
              <a:buChar char="•"/>
              <a:tabLst/>
              <a:defRPr/>
            </a:pPr>
            <a:r>
              <a:rPr kumimoji="0" lang="en-US" sz="2000" b="0" i="0" u="none" strike="noStrike" kern="0" cap="none" spc="0" normalizeH="0" baseline="0" noProof="0" dirty="0">
                <a:ln>
                  <a:noFill/>
                </a:ln>
                <a:solidFill>
                  <a:srgbClr val="53585A"/>
                </a:solidFill>
                <a:effectLst/>
                <a:uLnTx/>
                <a:uFillTx/>
                <a:latin typeface="Century Gothic"/>
                <a:sym typeface="Century Gothic"/>
              </a:rPr>
              <a:t>Using ECF &gt; 0.1 for </a:t>
            </a:r>
            <a:r>
              <a:rPr kumimoji="0" lang="en-US" sz="2000" b="0" i="0" u="none" strike="noStrike" kern="0" cap="none" spc="0" normalizeH="0" noProof="0" dirty="0">
                <a:ln>
                  <a:noFill/>
                </a:ln>
                <a:solidFill>
                  <a:srgbClr val="53585A"/>
                </a:solidFill>
                <a:effectLst/>
                <a:uLnTx/>
                <a:uFillTx/>
                <a:latin typeface="Century Gothic"/>
                <a:sym typeface="Century Gothic"/>
              </a:rPr>
              <a:t>data filtering removes the vast majority of NO</a:t>
            </a:r>
            <a:r>
              <a:rPr kumimoji="0" lang="en-US" sz="2000" b="0" i="0" u="none" strike="noStrike" kern="0" cap="none" spc="0" normalizeH="0" baseline="-25000" noProof="0" dirty="0">
                <a:ln>
                  <a:noFill/>
                </a:ln>
                <a:solidFill>
                  <a:srgbClr val="53585A"/>
                </a:solidFill>
                <a:effectLst/>
                <a:uLnTx/>
                <a:uFillTx/>
                <a:latin typeface="Century Gothic"/>
                <a:sym typeface="Century Gothic"/>
              </a:rPr>
              <a:t>2</a:t>
            </a:r>
            <a:r>
              <a:rPr kumimoji="0" lang="en-US" sz="2000" b="0" i="0" u="none" strike="noStrike" kern="0" cap="none" spc="0" normalizeH="0" noProof="0" dirty="0">
                <a:ln>
                  <a:noFill/>
                </a:ln>
                <a:solidFill>
                  <a:srgbClr val="53585A"/>
                </a:solidFill>
                <a:effectLst/>
                <a:uLnTx/>
                <a:uFillTx/>
                <a:latin typeface="Century Gothic"/>
                <a:sym typeface="Century Gothic"/>
              </a:rPr>
              <a:t> within the smoke plumes</a:t>
            </a:r>
          </a:p>
          <a:p>
            <a:pPr marL="342900" marR="0" lvl="0" indent="-342900" algn="l" defTabSz="914400" rtl="0" eaLnBrk="1" fontAlgn="auto" latinLnBrk="0" hangingPunct="1">
              <a:lnSpc>
                <a:spcPct val="100000"/>
              </a:lnSpc>
              <a:spcBef>
                <a:spcPts val="600"/>
              </a:spcBef>
              <a:spcAft>
                <a:spcPts val="0"/>
              </a:spcAft>
              <a:buClr>
                <a:srgbClr val="53585A"/>
              </a:buClr>
              <a:buSzPts val="1800"/>
              <a:buFont typeface="Arial"/>
              <a:buChar char="•"/>
              <a:tabLst/>
              <a:defRPr/>
            </a:pPr>
            <a:r>
              <a:rPr kumimoji="0" lang="en-US" sz="2000" b="0" i="0" u="none" strike="noStrike" kern="0" cap="none" spc="0" normalizeH="0" noProof="0" dirty="0">
                <a:ln>
                  <a:noFill/>
                </a:ln>
                <a:solidFill>
                  <a:srgbClr val="53585A"/>
                </a:solidFill>
                <a:effectLst/>
                <a:uLnTx/>
                <a:uFillTx/>
                <a:latin typeface="Century Gothic"/>
                <a:sym typeface="Century Gothic"/>
              </a:rPr>
              <a:t>Using ECF &gt; 0.2 retains slightly more NO</a:t>
            </a:r>
            <a:r>
              <a:rPr kumimoji="0" lang="en-US" sz="2000" b="0" i="0" u="none" strike="noStrike" kern="0" cap="none" spc="0" normalizeH="0" baseline="-25000" noProof="0" dirty="0">
                <a:ln>
                  <a:noFill/>
                </a:ln>
                <a:solidFill>
                  <a:srgbClr val="53585A"/>
                </a:solidFill>
                <a:effectLst/>
                <a:uLnTx/>
                <a:uFillTx/>
                <a:latin typeface="Century Gothic"/>
                <a:sym typeface="Century Gothic"/>
              </a:rPr>
              <a:t>2</a:t>
            </a:r>
            <a:r>
              <a:rPr kumimoji="0" lang="en-US" sz="2000" b="0" i="0" u="none" strike="noStrike" kern="0" cap="none" spc="0" normalizeH="0" noProof="0" dirty="0">
                <a:ln>
                  <a:noFill/>
                </a:ln>
                <a:solidFill>
                  <a:srgbClr val="53585A"/>
                </a:solidFill>
                <a:effectLst/>
                <a:uLnTx/>
                <a:uFillTx/>
                <a:latin typeface="Century Gothic"/>
                <a:sym typeface="Century Gothic"/>
              </a:rPr>
              <a:t> within the smoke plumes</a:t>
            </a:r>
            <a:endParaRPr kumimoji="0" lang="en-US" sz="2000" b="0" i="0" u="none" strike="noStrike" kern="0" cap="none" spc="0" normalizeH="0" baseline="0" noProof="0" dirty="0">
              <a:ln>
                <a:noFill/>
              </a:ln>
              <a:solidFill>
                <a:srgbClr val="53585A"/>
              </a:solidFill>
              <a:effectLst/>
              <a:uLnTx/>
              <a:uFillTx/>
              <a:latin typeface="Century Gothic"/>
              <a:sym typeface="Century Gothic"/>
            </a:endParaRPr>
          </a:p>
        </p:txBody>
      </p:sp>
      <p:pic>
        <p:nvPicPr>
          <p:cNvPr id="5" name="Picture 4" descr="Map&#10;&#10;AI-generated content may be incorrect.">
            <a:extLst>
              <a:ext uri="{FF2B5EF4-FFF2-40B4-BE49-F238E27FC236}">
                <a16:creationId xmlns:a16="http://schemas.microsoft.com/office/drawing/2014/main" id="{C7D9DD9F-DCD2-E1AC-CF23-B8573BA9A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 y="1060704"/>
            <a:ext cx="4502388" cy="3200400"/>
          </a:xfrm>
          <a:prstGeom prst="rect">
            <a:avLst/>
          </a:prstGeom>
        </p:spPr>
      </p:pic>
      <p:sp>
        <p:nvSpPr>
          <p:cNvPr id="18" name="TextBox 17">
            <a:extLst>
              <a:ext uri="{FF2B5EF4-FFF2-40B4-BE49-F238E27FC236}">
                <a16:creationId xmlns:a16="http://schemas.microsoft.com/office/drawing/2014/main" id="{DB92D9A7-CBC0-AF57-635F-1FC71C34898B}"/>
              </a:ext>
            </a:extLst>
          </p:cNvPr>
          <p:cNvSpPr txBox="1"/>
          <p:nvPr/>
        </p:nvSpPr>
        <p:spPr>
          <a:xfrm>
            <a:off x="2981318" y="4097163"/>
            <a:ext cx="2610231"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Tropospheric NO</a:t>
            </a:r>
            <a:r>
              <a:rPr lang="en-US" sz="1600" b="1" kern="0" baseline="-25000" dirty="0">
                <a:solidFill>
                  <a:srgbClr val="FFFFFF"/>
                </a:solidFill>
                <a:latin typeface="Century Gothic" panose="020B0502020202020204" pitchFamily="34" charset="0"/>
                <a:sym typeface="Arial"/>
              </a:rPr>
              <a:t>2</a:t>
            </a:r>
            <a:r>
              <a:rPr lang="en-US" sz="1600" b="1" kern="0" dirty="0">
                <a:solidFill>
                  <a:srgbClr val="FFFFFF"/>
                </a:solidFill>
                <a:latin typeface="Century Gothic" panose="020B0502020202020204" pitchFamily="34" charset="0"/>
                <a:sym typeface="Arial"/>
              </a:rPr>
              <a:t> VCDs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4" name="TextBox 3">
            <a:extLst>
              <a:ext uri="{FF2B5EF4-FFF2-40B4-BE49-F238E27FC236}">
                <a16:creationId xmlns:a16="http://schemas.microsoft.com/office/drawing/2014/main" id="{00CB34F6-0E79-B36B-E19E-A0CF6432C5F9}"/>
              </a:ext>
            </a:extLst>
          </p:cNvPr>
          <p:cNvSpPr txBox="1"/>
          <p:nvPr/>
        </p:nvSpPr>
        <p:spPr>
          <a:xfrm>
            <a:off x="585565" y="816833"/>
            <a:ext cx="1456064" cy="400110"/>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0.1</a:t>
            </a:r>
          </a:p>
        </p:txBody>
      </p:sp>
      <p:sp>
        <p:nvSpPr>
          <p:cNvPr id="14" name="TextBox 13">
            <a:extLst>
              <a:ext uri="{FF2B5EF4-FFF2-40B4-BE49-F238E27FC236}">
                <a16:creationId xmlns:a16="http://schemas.microsoft.com/office/drawing/2014/main" id="{2963AD02-7050-36B9-F0E0-58BD8895CA0C}"/>
              </a:ext>
            </a:extLst>
          </p:cNvPr>
          <p:cNvSpPr txBox="1"/>
          <p:nvPr/>
        </p:nvSpPr>
        <p:spPr>
          <a:xfrm>
            <a:off x="4826279" y="767680"/>
            <a:ext cx="1456064" cy="400110"/>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ECF &gt; 0.</a:t>
            </a:r>
            <a:r>
              <a:rPr lang="en-US" sz="2000" b="1" kern="0" dirty="0">
                <a:solidFill>
                  <a:srgbClr val="FFFFFF"/>
                </a:solidFill>
                <a:latin typeface="Century Gothic" panose="020B0502020202020204" pitchFamily="34" charset="0"/>
                <a:sym typeface="Arial"/>
              </a:rPr>
              <a:t>2</a:t>
            </a:r>
            <a:endParaRPr kumimoji="0" lang="en-US"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custDataLst>
      <p:tags r:id="rId1"/>
    </p:custDataLst>
    <p:extLst>
      <p:ext uri="{BB962C8B-B14F-4D97-AF65-F5344CB8AC3E}">
        <p14:creationId xmlns:p14="http://schemas.microsoft.com/office/powerpoint/2010/main" val="3547257158"/>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FBCE2-FD70-FFC3-F31E-CBDF61352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A6D24-9B75-594C-630C-6C8428071535}"/>
              </a:ext>
            </a:extLst>
          </p:cNvPr>
          <p:cNvSpPr>
            <a:spLocks noGrp="1"/>
          </p:cNvSpPr>
          <p:nvPr>
            <p:ph type="ctrTitle" idx="4294967295"/>
          </p:nvPr>
        </p:nvSpPr>
        <p:spPr>
          <a:xfrm>
            <a:off x="1524000" y="2073498"/>
            <a:ext cx="9144000" cy="2794715"/>
          </a:xfrm>
        </p:spPr>
        <p:txBody>
          <a:bodyPr>
            <a:normAutofit/>
          </a:bodyPr>
          <a:lstStyle/>
          <a:p>
            <a:pPr algn="ctr"/>
            <a:r>
              <a:rPr lang="en-US" dirty="0">
                <a:latin typeface="Century Gothic" panose="020B0502020202020204" pitchFamily="34" charset="0"/>
                <a:cs typeface="Arial" panose="020B0604020202020204" pitchFamily="34" charset="0"/>
              </a:rPr>
              <a:t>August 2, 2023</a:t>
            </a:r>
            <a:br>
              <a:rPr lang="en-US" dirty="0">
                <a:latin typeface="Century Gothic" panose="020B0502020202020204" pitchFamily="34" charset="0"/>
                <a:cs typeface="Arial" panose="020B0604020202020204" pitchFamily="34" charset="0"/>
              </a:rPr>
            </a:br>
            <a:br>
              <a:rPr lang="en-US" dirty="0">
                <a:latin typeface="Century Gothic" panose="020B0502020202020204" pitchFamily="34" charset="0"/>
                <a:cs typeface="Arial" panose="020B0604020202020204" pitchFamily="34" charset="0"/>
              </a:rPr>
            </a:br>
            <a:r>
              <a:rPr lang="en-US" dirty="0">
                <a:latin typeface="Century Gothic" panose="020B0502020202020204" pitchFamily="34" charset="0"/>
                <a:cs typeface="Arial" panose="020B0604020202020204" pitchFamily="34" charset="0"/>
              </a:rPr>
              <a:t>Canadian Wildfires</a:t>
            </a:r>
          </a:p>
        </p:txBody>
      </p:sp>
    </p:spTree>
    <p:extLst>
      <p:ext uri="{BB962C8B-B14F-4D97-AF65-F5344CB8AC3E}">
        <p14:creationId xmlns:p14="http://schemas.microsoft.com/office/powerpoint/2010/main" val="356617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FA3DF-923A-E740-4892-A73D28BDE856}"/>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2994E13E-C611-0378-DC1D-AE32EE58DE1F}"/>
              </a:ext>
            </a:extLst>
          </p:cNvPr>
          <p:cNvSpPr>
            <a:spLocks noGrp="1"/>
          </p:cNvSpPr>
          <p:nvPr>
            <p:ph type="body" sz="quarter" idx="13"/>
          </p:nvPr>
        </p:nvSpPr>
        <p:spPr>
          <a:xfrm>
            <a:off x="979714" y="164800"/>
            <a:ext cx="10334289" cy="761791"/>
          </a:xfrm>
        </p:spPr>
        <p:txBody>
          <a:bodyPr>
            <a:noAutofit/>
          </a:bodyPr>
          <a:lstStyle/>
          <a:p>
            <a:r>
              <a:rPr lang="en-US" sz="29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Aerosol Data – AOD &amp; Aerosol Layer Height (ALH)</a:t>
            </a:r>
            <a:endParaRPr lang="en-US" sz="2900" dirty="0">
              <a:solidFill>
                <a:srgbClr val="000099"/>
              </a:solidFill>
              <a:latin typeface="Century Gothic" panose="020B0502020202020204" pitchFamily="34" charset="0"/>
              <a:cs typeface="Arial" panose="020B0604020202020204" pitchFamily="34" charset="0"/>
            </a:endParaRPr>
          </a:p>
        </p:txBody>
      </p:sp>
      <p:sp>
        <p:nvSpPr>
          <p:cNvPr id="10" name="Google Shape;384;p14">
            <a:extLst>
              <a:ext uri="{FF2B5EF4-FFF2-40B4-BE49-F238E27FC236}">
                <a16:creationId xmlns:a16="http://schemas.microsoft.com/office/drawing/2014/main" id="{D0B7FE85-285C-D7FF-E81B-CFAA1934A3BA}"/>
              </a:ext>
            </a:extLst>
          </p:cNvPr>
          <p:cNvSpPr txBox="1">
            <a:spLocks/>
          </p:cNvSpPr>
          <p:nvPr/>
        </p:nvSpPr>
        <p:spPr>
          <a:xfrm>
            <a:off x="327699" y="4749936"/>
            <a:ext cx="11536602" cy="1516343"/>
          </a:xfrm>
          <a:prstGeom prst="rect">
            <a:avLst/>
          </a:prstGeom>
          <a:noFill/>
          <a:ln>
            <a:noFill/>
          </a:ln>
        </p:spPr>
        <p:txBody>
          <a:bodyPr spcFirstLastPara="1" wrap="square" lIns="0" tIns="60925" rIns="121875" bIns="609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1pPr>
            <a:lvl2pPr marL="914400" marR="0" lvl="1" indent="-342900" algn="l" rtl="0">
              <a:lnSpc>
                <a:spcPct val="100000"/>
              </a:lnSpc>
              <a:spcBef>
                <a:spcPts val="4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2pPr>
            <a:lvl3pPr marL="1371600" marR="0" lvl="2" indent="-342900" algn="l" rtl="0">
              <a:lnSpc>
                <a:spcPct val="100000"/>
              </a:lnSpc>
              <a:spcBef>
                <a:spcPts val="400"/>
              </a:spcBef>
              <a:spcAft>
                <a:spcPts val="0"/>
              </a:spcAft>
              <a:buClr>
                <a:srgbClr val="53585D"/>
              </a:buClr>
              <a:buSzPts val="1800"/>
              <a:buFont typeface="Arial"/>
              <a:buChar char="•"/>
              <a:defRPr sz="1800" b="0" i="0" u="none" strike="noStrike" cap="none">
                <a:solidFill>
                  <a:srgbClr val="53585D"/>
                </a:solidFill>
                <a:latin typeface="Century Gothic"/>
                <a:ea typeface="Century Gothic"/>
                <a:cs typeface="Century Gothic"/>
                <a:sym typeface="Century Gothic"/>
              </a:defRPr>
            </a:lvl3pPr>
            <a:lvl4pPr marL="1828800" marR="0" lvl="3"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4pPr>
            <a:lvl5pPr marL="2286000" marR="0" lvl="4"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6pPr>
            <a:lvl7pPr marL="3200400" marR="0" lvl="6"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7pPr>
            <a:lvl8pPr marL="3657600" marR="0" lvl="7"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8pPr>
            <a:lvl9pPr marL="4114800" marR="0" lvl="8" indent="-342900" algn="l" rtl="0">
              <a:lnSpc>
                <a:spcPct val="100000"/>
              </a:lnSpc>
              <a:spcBef>
                <a:spcPts val="360"/>
              </a:spcBef>
              <a:spcAft>
                <a:spcPts val="0"/>
              </a:spcAft>
              <a:buClr>
                <a:schemeClr val="dk1"/>
              </a:buClr>
              <a:buSzPts val="1800"/>
              <a:buFont typeface="Arial"/>
              <a:buChar char="•"/>
              <a:defRPr sz="2701" b="0" i="0" u="none" strike="noStrike" cap="none">
                <a:solidFill>
                  <a:schemeClr val="dk1"/>
                </a:solidFill>
                <a:latin typeface="Century Gothic"/>
                <a:ea typeface="Century Gothic"/>
                <a:cs typeface="Century Gothic"/>
                <a:sym typeface="Century Gothic"/>
              </a:defRPr>
            </a:lvl9pPr>
          </a:lstStyle>
          <a:p>
            <a:pPr marL="342900" marR="0" lvl="0" indent="-342900" algn="l" defTabSz="914400" rtl="0" eaLnBrk="1" fontAlgn="auto" latinLnBrk="0" hangingPunct="1">
              <a:lnSpc>
                <a:spcPct val="100000"/>
              </a:lnSpc>
              <a:spcBef>
                <a:spcPts val="600"/>
              </a:spcBef>
              <a:spcAft>
                <a:spcPts val="0"/>
              </a:spcAft>
              <a:buClr>
                <a:srgbClr val="53585A"/>
              </a:buClr>
              <a:buSzPts val="1800"/>
              <a:buFont typeface="Arial"/>
              <a:buChar char="•"/>
              <a:tabLst/>
              <a:defRPr/>
            </a:pPr>
            <a:r>
              <a:rPr kumimoji="0" lang="en-US" sz="1900" b="0" i="0" u="none" strike="noStrike" kern="0" cap="none" spc="0" normalizeH="0" baseline="0" noProof="0" dirty="0">
                <a:ln>
                  <a:noFill/>
                </a:ln>
                <a:solidFill>
                  <a:srgbClr val="53585A"/>
                </a:solidFill>
                <a:effectLst/>
                <a:uLnTx/>
                <a:uFillTx/>
                <a:latin typeface="Century Gothic"/>
                <a:sym typeface="Century Gothic"/>
              </a:rPr>
              <a:t>Large smoke plumes were transported from Canada over the eastern U.S. in early August 2023</a:t>
            </a:r>
          </a:p>
          <a:p>
            <a:pPr marL="342900" marR="0" lvl="0" indent="-342900" algn="l" defTabSz="914400" rtl="0" eaLnBrk="1" fontAlgn="auto" latinLnBrk="0" hangingPunct="1">
              <a:lnSpc>
                <a:spcPct val="100000"/>
              </a:lnSpc>
              <a:spcBef>
                <a:spcPts val="600"/>
              </a:spcBef>
              <a:spcAft>
                <a:spcPts val="0"/>
              </a:spcAft>
              <a:buClr>
                <a:srgbClr val="53585A"/>
              </a:buClr>
              <a:buSzPts val="1800"/>
              <a:buFont typeface="Arial"/>
              <a:buChar char="•"/>
              <a:tabLst/>
              <a:defRPr/>
            </a:pPr>
            <a:r>
              <a:rPr kumimoji="0" lang="en-US" sz="1900" b="0" i="0" u="none" strike="noStrike" kern="0" cap="none" spc="0" normalizeH="0" baseline="0" noProof="0" dirty="0">
                <a:ln>
                  <a:noFill/>
                </a:ln>
                <a:solidFill>
                  <a:srgbClr val="53585A"/>
                </a:solidFill>
                <a:effectLst/>
                <a:uLnTx/>
                <a:uFillTx/>
                <a:latin typeface="Century Gothic"/>
                <a:sym typeface="Century Gothic"/>
              </a:rPr>
              <a:t>TEMPO AOD observed values exceeding 1 within much of the transported smoke plume</a:t>
            </a:r>
          </a:p>
          <a:p>
            <a:pPr marL="342900" marR="0" lvl="0" indent="-342900" algn="l" defTabSz="914400" rtl="0" eaLnBrk="1" fontAlgn="auto" latinLnBrk="0" hangingPunct="1">
              <a:lnSpc>
                <a:spcPct val="100000"/>
              </a:lnSpc>
              <a:spcBef>
                <a:spcPts val="600"/>
              </a:spcBef>
              <a:spcAft>
                <a:spcPts val="0"/>
              </a:spcAft>
              <a:buClr>
                <a:srgbClr val="53585A"/>
              </a:buClr>
              <a:buSzPts val="1800"/>
              <a:buFont typeface="Arial"/>
              <a:buChar char="•"/>
              <a:tabLst/>
              <a:defRPr/>
            </a:pPr>
            <a:r>
              <a:rPr kumimoji="0" lang="en-US" sz="1900" b="0" i="0" u="none" strike="noStrike" kern="0" cap="none" spc="0" normalizeH="0" baseline="0" noProof="0" dirty="0">
                <a:ln>
                  <a:noFill/>
                </a:ln>
                <a:solidFill>
                  <a:srgbClr val="53585A"/>
                </a:solidFill>
                <a:effectLst/>
                <a:uLnTx/>
                <a:uFillTx/>
                <a:latin typeface="Century Gothic"/>
                <a:sym typeface="Century Gothic"/>
              </a:rPr>
              <a:t>TEMPO ALH showed the variability of smoke plume height with generally lower heights (smoke plume closer to the surface) as the smoke was transported farther downwind from the source</a:t>
            </a:r>
          </a:p>
        </p:txBody>
      </p:sp>
      <p:pic>
        <p:nvPicPr>
          <p:cNvPr id="11" name="Picture 10" descr="Map&#10;&#10;AI-generated content may be incorrect.">
            <a:extLst>
              <a:ext uri="{FF2B5EF4-FFF2-40B4-BE49-F238E27FC236}">
                <a16:creationId xmlns:a16="http://schemas.microsoft.com/office/drawing/2014/main" id="{1EEBC1E6-1930-F734-0E8A-82E4D89F0436}"/>
              </a:ext>
            </a:extLst>
          </p:cNvPr>
          <p:cNvPicPr>
            <a:picLocks noChangeAspect="1"/>
          </p:cNvPicPr>
          <p:nvPr/>
        </p:nvPicPr>
        <p:blipFill>
          <a:blip r:embed="rId2"/>
          <a:stretch>
            <a:fillRect/>
          </a:stretch>
        </p:blipFill>
        <p:spPr>
          <a:xfrm>
            <a:off x="3912768" y="1244410"/>
            <a:ext cx="3897280" cy="3474720"/>
          </a:xfrm>
          <a:prstGeom prst="rect">
            <a:avLst/>
          </a:prstGeom>
        </p:spPr>
      </p:pic>
      <p:pic>
        <p:nvPicPr>
          <p:cNvPr id="12" name="Picture 11" descr="Map&#10;&#10;AI-generated content may be incorrect.">
            <a:extLst>
              <a:ext uri="{FF2B5EF4-FFF2-40B4-BE49-F238E27FC236}">
                <a16:creationId xmlns:a16="http://schemas.microsoft.com/office/drawing/2014/main" id="{B898352E-26A2-1AD6-1E23-6CBC1749F47D}"/>
              </a:ext>
            </a:extLst>
          </p:cNvPr>
          <p:cNvPicPr>
            <a:picLocks noChangeAspect="1"/>
          </p:cNvPicPr>
          <p:nvPr/>
        </p:nvPicPr>
        <p:blipFill>
          <a:blip r:embed="rId3"/>
          <a:stretch>
            <a:fillRect/>
          </a:stretch>
        </p:blipFill>
        <p:spPr>
          <a:xfrm>
            <a:off x="8119516" y="1244410"/>
            <a:ext cx="3924640" cy="3474720"/>
          </a:xfrm>
          <a:prstGeom prst="rect">
            <a:avLst/>
          </a:prstGeom>
        </p:spPr>
      </p:pic>
      <p:pic>
        <p:nvPicPr>
          <p:cNvPr id="13" name="Picture 2">
            <a:extLst>
              <a:ext uri="{FF2B5EF4-FFF2-40B4-BE49-F238E27FC236}">
                <a16:creationId xmlns:a16="http://schemas.microsoft.com/office/drawing/2014/main" id="{67AAAADB-2148-B193-C633-636305CE7B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261" y="1403742"/>
            <a:ext cx="3204754" cy="31386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65A40BA-F3BE-F9AD-DCB6-D9CCB2281B3E}"/>
              </a:ext>
            </a:extLst>
          </p:cNvPr>
          <p:cNvSpPr txBox="1"/>
          <p:nvPr/>
        </p:nvSpPr>
        <p:spPr>
          <a:xfrm>
            <a:off x="4918921" y="925484"/>
            <a:ext cx="1639172" cy="300082"/>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TEMPO AOD</a:t>
            </a:r>
          </a:p>
        </p:txBody>
      </p:sp>
      <p:sp>
        <p:nvSpPr>
          <p:cNvPr id="15" name="TextBox 14">
            <a:extLst>
              <a:ext uri="{FF2B5EF4-FFF2-40B4-BE49-F238E27FC236}">
                <a16:creationId xmlns:a16="http://schemas.microsoft.com/office/drawing/2014/main" id="{77248BDC-DFE1-65D4-CFBD-E4FC36D772BB}"/>
              </a:ext>
            </a:extLst>
          </p:cNvPr>
          <p:cNvSpPr txBox="1"/>
          <p:nvPr/>
        </p:nvSpPr>
        <p:spPr>
          <a:xfrm>
            <a:off x="8676669" y="925484"/>
            <a:ext cx="2600929" cy="300082"/>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TEMPO Aerosol Layer Height</a:t>
            </a:r>
          </a:p>
        </p:txBody>
      </p:sp>
      <p:sp>
        <p:nvSpPr>
          <p:cNvPr id="16" name="TextBox 15">
            <a:extLst>
              <a:ext uri="{FF2B5EF4-FFF2-40B4-BE49-F238E27FC236}">
                <a16:creationId xmlns:a16="http://schemas.microsoft.com/office/drawing/2014/main" id="{50BBDE30-C1AB-0662-EA78-9AFDE8ABB4E1}"/>
              </a:ext>
            </a:extLst>
          </p:cNvPr>
          <p:cNvSpPr txBox="1"/>
          <p:nvPr/>
        </p:nvSpPr>
        <p:spPr>
          <a:xfrm>
            <a:off x="1002950" y="956261"/>
            <a:ext cx="2139376" cy="300082"/>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rPr>
              <a:t>MODIS Terra True Color </a:t>
            </a:r>
          </a:p>
        </p:txBody>
      </p:sp>
    </p:spTree>
    <p:extLst>
      <p:ext uri="{BB962C8B-B14F-4D97-AF65-F5344CB8AC3E}">
        <p14:creationId xmlns:p14="http://schemas.microsoft.com/office/powerpoint/2010/main" val="1361908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851FB-76BF-A15F-303A-0B076673D4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BD2A0F-E21D-92BF-1913-EC3E7A7794C3}"/>
              </a:ext>
            </a:extLst>
          </p:cNvPr>
          <p:cNvSpPr>
            <a:spLocks noGrp="1"/>
          </p:cNvSpPr>
          <p:nvPr>
            <p:ph type="body" sz="quarter" idx="13"/>
          </p:nvPr>
        </p:nvSpPr>
        <p:spPr>
          <a:xfrm>
            <a:off x="2737738" y="533893"/>
            <a:ext cx="6716524" cy="761791"/>
          </a:xfrm>
        </p:spPr>
        <p:txBody>
          <a:bodyPr>
            <a:normAutofit/>
          </a:bodyPr>
          <a:lstStyle/>
          <a:p>
            <a:r>
              <a:rPr lang="en-US" sz="44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Thank You!</a:t>
            </a:r>
          </a:p>
        </p:txBody>
      </p:sp>
      <p:sp>
        <p:nvSpPr>
          <p:cNvPr id="37" name="Slide Number Placeholder 1">
            <a:extLst>
              <a:ext uri="{FF2B5EF4-FFF2-40B4-BE49-F238E27FC236}">
                <a16:creationId xmlns:a16="http://schemas.microsoft.com/office/drawing/2014/main" id="{97BCBB23-FB2B-B257-60A8-6D6BA756F5B2}"/>
              </a:ext>
            </a:extLst>
          </p:cNvPr>
          <p:cNvSpPr>
            <a:spLocks noGrp="1"/>
          </p:cNvSpPr>
          <p:nvPr>
            <p:ph type="sldNum" sz="quarter" idx="12"/>
          </p:nvPr>
        </p:nvSpPr>
        <p:spPr>
          <a:xfrm>
            <a:off x="11051145" y="6365294"/>
            <a:ext cx="1015314" cy="365125"/>
          </a:xfrm>
        </p:spPr>
        <p:txBody>
          <a:bodyPr/>
          <a:lstStyle/>
          <a:p>
            <a:fld id="{BBC93AA5-82BE-468E-90B3-DD1DC18545AD}" type="slidenum">
              <a:rPr lang="en-US" smtClean="0"/>
              <a:t>29</a:t>
            </a:fld>
            <a:endParaRPr lang="en-US" dirty="0"/>
          </a:p>
        </p:txBody>
      </p:sp>
      <p:sp>
        <p:nvSpPr>
          <p:cNvPr id="16" name="Rectangle 15">
            <a:extLst>
              <a:ext uri="{FF2B5EF4-FFF2-40B4-BE49-F238E27FC236}">
                <a16:creationId xmlns:a16="http://schemas.microsoft.com/office/drawing/2014/main" id="{14B0AE68-CF18-C94D-7DC6-9949BCD43C3B}"/>
              </a:ext>
            </a:extLst>
          </p:cNvPr>
          <p:cNvSpPr/>
          <p:nvPr/>
        </p:nvSpPr>
        <p:spPr>
          <a:xfrm>
            <a:off x="7528738" y="6040025"/>
            <a:ext cx="3892293" cy="507831"/>
          </a:xfrm>
          <a:prstGeom prst="rect">
            <a:avLst/>
          </a:prstGeom>
          <a:noFill/>
        </p:spPr>
        <p:txBody>
          <a:bodyPr wrap="square">
            <a:spAutoFit/>
          </a:bodyPr>
          <a:lstStyle/>
          <a:p>
            <a:pPr algn="ctr"/>
            <a:r>
              <a:rPr lang="en-US" sz="2700" b="1" dirty="0">
                <a:solidFill>
                  <a:srgbClr val="000000"/>
                </a:solidFill>
                <a:effectLst>
                  <a:outerShdw blurRad="38100" dist="38100" dir="2700000" algn="tl">
                    <a:srgbClr val="000000">
                      <a:alpha val="43137"/>
                    </a:srgbClr>
                  </a:outerShdw>
                </a:effectLst>
                <a:latin typeface="Calibri" panose="020F0502020204030204" pitchFamily="34" charset="0"/>
              </a:rPr>
              <a:t>aaron.naeger@nasa.gov</a:t>
            </a:r>
            <a:endParaRPr lang="en-US" sz="2700" dirty="0">
              <a:effectLst>
                <a:outerShdw blurRad="38100" dist="38100" dir="2700000" algn="tl">
                  <a:srgbClr val="000000">
                    <a:alpha val="43137"/>
                  </a:srgbClr>
                </a:outerShdw>
              </a:effectLst>
            </a:endParaRPr>
          </a:p>
        </p:txBody>
      </p:sp>
      <p:pic>
        <p:nvPicPr>
          <p:cNvPr id="5" name="Picture 6">
            <a:extLst>
              <a:ext uri="{FF2B5EF4-FFF2-40B4-BE49-F238E27FC236}">
                <a16:creationId xmlns:a16="http://schemas.microsoft.com/office/drawing/2014/main" id="{03E3A419-9852-A7A8-8171-7AC66D7F7E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6817" y="1768641"/>
            <a:ext cx="4921118" cy="33207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4680451F-AFDC-BD14-960F-8065D3C897F2}"/>
              </a:ext>
            </a:extLst>
          </p:cNvPr>
          <p:cNvPicPr>
            <a:picLocks noChangeAspect="1"/>
          </p:cNvPicPr>
          <p:nvPr/>
        </p:nvPicPr>
        <p:blipFill>
          <a:blip r:embed="rId3">
            <a:extLst>
              <a:ext uri="{28A0092B-C50C-407E-A947-70E740481C1C}">
                <a14:useLocalDpi xmlns:a14="http://schemas.microsoft.com/office/drawing/2010/main" val="0"/>
              </a:ext>
            </a:extLst>
          </a:blip>
          <a:srcRect l="8273" t="7899" r="7894" b="6174"/>
          <a:stretch>
            <a:fillRect/>
          </a:stretch>
        </p:blipFill>
        <p:spPr>
          <a:xfrm>
            <a:off x="195356" y="2091141"/>
            <a:ext cx="2162121" cy="2216165"/>
          </a:xfrm>
          <a:prstGeom prst="rect">
            <a:avLst/>
          </a:prstGeom>
        </p:spPr>
      </p:pic>
      <p:sp>
        <p:nvSpPr>
          <p:cNvPr id="7" name="TextBox 6">
            <a:extLst>
              <a:ext uri="{FF2B5EF4-FFF2-40B4-BE49-F238E27FC236}">
                <a16:creationId xmlns:a16="http://schemas.microsoft.com/office/drawing/2014/main" id="{D88A121E-9360-EF06-4CE1-6762AFDE20F3}"/>
              </a:ext>
            </a:extLst>
          </p:cNvPr>
          <p:cNvSpPr txBox="1"/>
          <p:nvPr/>
        </p:nvSpPr>
        <p:spPr>
          <a:xfrm>
            <a:off x="96016" y="4158972"/>
            <a:ext cx="2641722" cy="400110"/>
          </a:xfrm>
          <a:prstGeom prst="rect">
            <a:avLst/>
          </a:prstGeom>
          <a:noFill/>
        </p:spPr>
        <p:txBody>
          <a:bodyPr wrap="square" rtlCol="0">
            <a:spAutoFit/>
          </a:bodyPr>
          <a:lstStyle/>
          <a:p>
            <a:pPr>
              <a:spcAft>
                <a:spcPts val="600"/>
              </a:spcAft>
            </a:pPr>
            <a:r>
              <a:rPr lang="en-US" sz="2000" b="1" dirty="0">
                <a:solidFill>
                  <a:srgbClr val="00B050"/>
                </a:solidFill>
                <a:latin typeface="Century Gothic" panose="020B0502020202020204" pitchFamily="34" charset="0"/>
                <a:cs typeface="Arial" panose="020B0604020202020204" pitchFamily="34" charset="0"/>
              </a:rPr>
              <a:t>NASA SPoRT Viewer</a:t>
            </a:r>
          </a:p>
        </p:txBody>
      </p:sp>
      <p:pic>
        <p:nvPicPr>
          <p:cNvPr id="9" name="Picture 8" descr="Qr code&#10;&#10;AI-generated content may be incorrect.">
            <a:extLst>
              <a:ext uri="{FF2B5EF4-FFF2-40B4-BE49-F238E27FC236}">
                <a16:creationId xmlns:a16="http://schemas.microsoft.com/office/drawing/2014/main" id="{4DF2D610-5859-43CD-2BC5-2E773FC50A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9078" y="1768641"/>
            <a:ext cx="2955332" cy="2955332"/>
          </a:xfrm>
          <a:prstGeom prst="rect">
            <a:avLst/>
          </a:prstGeom>
        </p:spPr>
      </p:pic>
      <p:sp>
        <p:nvSpPr>
          <p:cNvPr id="10" name="TextBox 9">
            <a:extLst>
              <a:ext uri="{FF2B5EF4-FFF2-40B4-BE49-F238E27FC236}">
                <a16:creationId xmlns:a16="http://schemas.microsoft.com/office/drawing/2014/main" id="{57240097-7C0B-6110-C83D-105586A225A5}"/>
              </a:ext>
            </a:extLst>
          </p:cNvPr>
          <p:cNvSpPr txBox="1"/>
          <p:nvPr/>
        </p:nvSpPr>
        <p:spPr>
          <a:xfrm>
            <a:off x="8414322" y="4559082"/>
            <a:ext cx="2641722" cy="707886"/>
          </a:xfrm>
          <a:prstGeom prst="rect">
            <a:avLst/>
          </a:prstGeom>
          <a:noFill/>
        </p:spPr>
        <p:txBody>
          <a:bodyPr wrap="square" rtlCol="0">
            <a:spAutoFit/>
          </a:bodyPr>
          <a:lstStyle/>
          <a:p>
            <a:pPr>
              <a:spcAft>
                <a:spcPts val="600"/>
              </a:spcAft>
            </a:pPr>
            <a:r>
              <a:rPr lang="en-US" sz="2000" b="1" dirty="0">
                <a:solidFill>
                  <a:srgbClr val="00B050"/>
                </a:solidFill>
                <a:latin typeface="Century Gothic" panose="020B0502020202020204" pitchFamily="34" charset="0"/>
                <a:cs typeface="Arial" panose="020B0604020202020204" pitchFamily="34" charset="0"/>
              </a:rPr>
              <a:t>TEMPO Operations Log</a:t>
            </a:r>
          </a:p>
        </p:txBody>
      </p:sp>
    </p:spTree>
    <p:extLst>
      <p:ext uri="{BB962C8B-B14F-4D97-AF65-F5344CB8AC3E}">
        <p14:creationId xmlns:p14="http://schemas.microsoft.com/office/powerpoint/2010/main" val="2941543239"/>
      </p:ext>
    </p:extLst>
  </p:cSld>
  <p:clrMapOvr>
    <a:masterClrMapping/>
  </p:clrMapOvr>
  <mc:AlternateContent xmlns:mc="http://schemas.openxmlformats.org/markup-compatibility/2006" xmlns:p14="http://schemas.microsoft.com/office/powerpoint/2010/main">
    <mc:Choice Requires="p14">
      <p:transition spd="slow" p14:dur="2000" advTm="23244"/>
    </mc:Choice>
    <mc:Fallback xmlns="">
      <p:transition spd="slow" advTm="2324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8665-0A4D-4E4D-8AD8-2F56806C519A}"/>
              </a:ext>
            </a:extLst>
          </p:cNvPr>
          <p:cNvSpPr>
            <a:spLocks noGrp="1"/>
          </p:cNvSpPr>
          <p:nvPr>
            <p:ph type="ctrTitle" idx="4294967295"/>
          </p:nvPr>
        </p:nvSpPr>
        <p:spPr>
          <a:xfrm>
            <a:off x="1524000" y="2319283"/>
            <a:ext cx="9144000" cy="2387600"/>
          </a:xfrm>
        </p:spPr>
        <p:txBody>
          <a:bodyPr/>
          <a:lstStyle/>
          <a:p>
            <a:pPr algn="ctr"/>
            <a:r>
              <a:rPr lang="en-US" dirty="0">
                <a:latin typeface="Century Gothic" panose="020B0502020202020204" pitchFamily="34" charset="0"/>
                <a:cs typeface="Arial" panose="020B0604020202020204" pitchFamily="34" charset="0"/>
              </a:rPr>
              <a:t>TEMPO Data Product Updates</a:t>
            </a:r>
          </a:p>
        </p:txBody>
      </p:sp>
    </p:spTree>
    <p:extLst>
      <p:ext uri="{BB962C8B-B14F-4D97-AF65-F5344CB8AC3E}">
        <p14:creationId xmlns:p14="http://schemas.microsoft.com/office/powerpoint/2010/main" val="392701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a:xfrm>
            <a:off x="948267" y="164800"/>
            <a:ext cx="10345118" cy="761791"/>
          </a:xfrm>
        </p:spPr>
        <p:txBody>
          <a:bodyPr>
            <a:normAutofit fontScale="92500"/>
          </a:bodyPr>
          <a:lstStyle/>
          <a:p>
            <a:r>
              <a:rPr lang="en-US" sz="29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Products: </a:t>
            </a:r>
            <a:r>
              <a:rPr lang="en-US" sz="2900" b="1" dirty="0">
                <a:latin typeface="Century Gothic" panose="020B0502020202020204" pitchFamily="34" charset="0"/>
                <a:cs typeface="Arial" panose="020B0604020202020204" pitchFamily="34" charset="0"/>
              </a:rPr>
              <a:t>SAO Baseline</a:t>
            </a:r>
            <a:r>
              <a:rPr lang="en-US" sz="2900"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t>
            </a:r>
            <a:r>
              <a:rPr lang="en-US" sz="29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t>
            </a:r>
            <a:r>
              <a:rPr lang="en-US" sz="2900" b="1" dirty="0">
                <a:solidFill>
                  <a:srgbClr val="0070C0"/>
                </a:solidFill>
                <a:latin typeface="Century Gothic" panose="020B0502020202020204" pitchFamily="34" charset="0"/>
                <a:cs typeface="Arial" panose="020B0604020202020204" pitchFamily="34" charset="0"/>
              </a:rPr>
              <a:t>SNWG NRT </a:t>
            </a:r>
            <a:r>
              <a:rPr lang="en-US" sz="2900"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a:t>
            </a:r>
            <a:r>
              <a:rPr lang="en-US" sz="29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t>
            </a:r>
            <a:r>
              <a:rPr lang="en-US" sz="2900" b="1" dirty="0">
                <a:solidFill>
                  <a:srgbClr val="C00000"/>
                </a:solidFill>
                <a:latin typeface="Century Gothic" panose="020B0502020202020204" pitchFamily="34" charset="0"/>
                <a:cs typeface="Arial" panose="020B0604020202020204" pitchFamily="34" charset="0"/>
              </a:rPr>
              <a:t>NOAA Aerosol</a:t>
            </a:r>
          </a:p>
        </p:txBody>
      </p:sp>
      <p:sp>
        <p:nvSpPr>
          <p:cNvPr id="6" name="Slide Number Placeholder 1">
            <a:extLst>
              <a:ext uri="{FF2B5EF4-FFF2-40B4-BE49-F238E27FC236}">
                <a16:creationId xmlns:a16="http://schemas.microsoft.com/office/drawing/2014/main" id="{92EF607A-48B9-4098-9F8C-7A1ADEF11147}"/>
              </a:ext>
            </a:extLst>
          </p:cNvPr>
          <p:cNvSpPr txBox="1">
            <a:spLocks/>
          </p:cNvSpPr>
          <p:nvPr/>
        </p:nvSpPr>
        <p:spPr>
          <a:xfrm>
            <a:off x="11117247"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4</a:t>
            </a:fld>
            <a:endParaRPr lang="en-US" dirty="0"/>
          </a:p>
        </p:txBody>
      </p:sp>
      <p:sp>
        <p:nvSpPr>
          <p:cNvPr id="16" name="Slide Number Placeholder 1">
            <a:extLst>
              <a:ext uri="{FF2B5EF4-FFF2-40B4-BE49-F238E27FC236}">
                <a16:creationId xmlns:a16="http://schemas.microsoft.com/office/drawing/2014/main" id="{A8249371-614D-4F8A-B234-CE06F3B2BEC7}"/>
              </a:ext>
            </a:extLst>
          </p:cNvPr>
          <p:cNvSpPr txBox="1">
            <a:spLocks/>
          </p:cNvSpPr>
          <p:nvPr/>
        </p:nvSpPr>
        <p:spPr>
          <a:xfrm>
            <a:off x="11117247"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4</a:t>
            </a:fld>
            <a:endParaRPr lang="en-US" dirty="0"/>
          </a:p>
        </p:txBody>
      </p:sp>
      <p:sp>
        <p:nvSpPr>
          <p:cNvPr id="17" name="Slide Number Placeholder 1">
            <a:extLst>
              <a:ext uri="{FF2B5EF4-FFF2-40B4-BE49-F238E27FC236}">
                <a16:creationId xmlns:a16="http://schemas.microsoft.com/office/drawing/2014/main" id="{5CA15FF9-08A9-4D25-8C9C-1342AA2921CF}"/>
              </a:ext>
            </a:extLst>
          </p:cNvPr>
          <p:cNvSpPr txBox="1">
            <a:spLocks/>
          </p:cNvSpPr>
          <p:nvPr/>
        </p:nvSpPr>
        <p:spPr>
          <a:xfrm>
            <a:off x="11117247"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4</a:t>
            </a:fld>
            <a:endParaRPr lang="en-US" dirty="0"/>
          </a:p>
        </p:txBody>
      </p:sp>
      <p:graphicFrame>
        <p:nvGraphicFramePr>
          <p:cNvPr id="19" name="Table 18">
            <a:extLst>
              <a:ext uri="{FF2B5EF4-FFF2-40B4-BE49-F238E27FC236}">
                <a16:creationId xmlns:a16="http://schemas.microsoft.com/office/drawing/2014/main" id="{6CB3256B-D1BD-4DD4-3F9A-2BFC65B7A547}"/>
              </a:ext>
            </a:extLst>
          </p:cNvPr>
          <p:cNvGraphicFramePr>
            <a:graphicFrameLocks noGrp="1"/>
          </p:cNvGraphicFramePr>
          <p:nvPr>
            <p:extLst>
              <p:ext uri="{D42A27DB-BD31-4B8C-83A1-F6EECF244321}">
                <p14:modId xmlns:p14="http://schemas.microsoft.com/office/powerpoint/2010/main" val="1913149843"/>
              </p:ext>
            </p:extLst>
          </p:nvPr>
        </p:nvGraphicFramePr>
        <p:xfrm>
          <a:off x="881743" y="746619"/>
          <a:ext cx="10933268" cy="4770185"/>
        </p:xfrm>
        <a:graphic>
          <a:graphicData uri="http://schemas.openxmlformats.org/drawingml/2006/table">
            <a:tbl>
              <a:tblPr firstRow="1" bandRow="1"/>
              <a:tblGrid>
                <a:gridCol w="549088">
                  <a:extLst>
                    <a:ext uri="{9D8B030D-6E8A-4147-A177-3AD203B41FA5}">
                      <a16:colId xmlns:a16="http://schemas.microsoft.com/office/drawing/2014/main" val="3685149852"/>
                    </a:ext>
                  </a:extLst>
                </a:gridCol>
                <a:gridCol w="1821700">
                  <a:extLst>
                    <a:ext uri="{9D8B030D-6E8A-4147-A177-3AD203B41FA5}">
                      <a16:colId xmlns:a16="http://schemas.microsoft.com/office/drawing/2014/main" val="2311055294"/>
                    </a:ext>
                  </a:extLst>
                </a:gridCol>
                <a:gridCol w="1066799">
                  <a:extLst>
                    <a:ext uri="{9D8B030D-6E8A-4147-A177-3AD203B41FA5}">
                      <a16:colId xmlns:a16="http://schemas.microsoft.com/office/drawing/2014/main" val="3486842378"/>
                    </a:ext>
                  </a:extLst>
                </a:gridCol>
                <a:gridCol w="1696453">
                  <a:extLst>
                    <a:ext uri="{9D8B030D-6E8A-4147-A177-3AD203B41FA5}">
                      <a16:colId xmlns:a16="http://schemas.microsoft.com/office/drawing/2014/main" val="2612468258"/>
                    </a:ext>
                  </a:extLst>
                </a:gridCol>
                <a:gridCol w="3043996">
                  <a:extLst>
                    <a:ext uri="{9D8B030D-6E8A-4147-A177-3AD203B41FA5}">
                      <a16:colId xmlns:a16="http://schemas.microsoft.com/office/drawing/2014/main" val="3467787416"/>
                    </a:ext>
                  </a:extLst>
                </a:gridCol>
                <a:gridCol w="1576137">
                  <a:extLst>
                    <a:ext uri="{9D8B030D-6E8A-4147-A177-3AD203B41FA5}">
                      <a16:colId xmlns:a16="http://schemas.microsoft.com/office/drawing/2014/main" val="943292287"/>
                    </a:ext>
                  </a:extLst>
                </a:gridCol>
                <a:gridCol w="1179095">
                  <a:extLst>
                    <a:ext uri="{9D8B030D-6E8A-4147-A177-3AD203B41FA5}">
                      <a16:colId xmlns:a16="http://schemas.microsoft.com/office/drawing/2014/main" val="3699867161"/>
                    </a:ext>
                  </a:extLst>
                </a:gridCol>
              </a:tblGrid>
              <a:tr h="426967">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9pPr>
                    </a:lstStyle>
                    <a:p>
                      <a:pPr>
                        <a:lnSpc>
                          <a:spcPct val="70000"/>
                        </a:lnSpc>
                      </a:pPr>
                      <a:r>
                        <a:rPr lang="en-US" sz="1400" dirty="0">
                          <a:effectLst/>
                          <a:latin typeface="Century Gothic" panose="020B0502020202020204" pitchFamily="34" charset="0"/>
                          <a:cs typeface="Helvetica" panose="020B0604020202020204" pitchFamily="34" charset="0"/>
                        </a:rPr>
                        <a:t>Level</a:t>
                      </a:r>
                    </a:p>
                  </a:txBody>
                  <a:tcPr marL="18288" marR="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70000"/>
                        </a:lnSpc>
                      </a:pPr>
                      <a:r>
                        <a:rPr lang="en-US" sz="1400" b="1" dirty="0">
                          <a:solidFill>
                            <a:schemeClr val="bg1"/>
                          </a:solidFill>
                          <a:effectLst/>
                          <a:latin typeface="Century Gothic" panose="020B0502020202020204" pitchFamily="34" charset="0"/>
                          <a:cs typeface="Helvetica" panose="020B0604020202020204" pitchFamily="34" charset="0"/>
                        </a:rPr>
                        <a:t>Product </a:t>
                      </a:r>
                    </a:p>
                  </a:txBody>
                  <a:tcPr marL="18288" marR="1828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9pPr>
                    </a:lstStyle>
                    <a:p>
                      <a:pPr algn="ctr">
                        <a:lnSpc>
                          <a:spcPct val="70000"/>
                        </a:lnSpc>
                      </a:pPr>
                      <a:r>
                        <a:rPr lang="en-US" sz="1400" dirty="0">
                          <a:solidFill>
                            <a:schemeClr val="bg1"/>
                          </a:solidFill>
                          <a:effectLst/>
                          <a:latin typeface="Century Gothic" panose="020B0502020202020204" pitchFamily="34" charset="0"/>
                          <a:cs typeface="Helvetica" panose="020B0604020202020204" pitchFamily="34" charset="0"/>
                        </a:rPr>
                        <a:t>Filename</a:t>
                      </a:r>
                    </a:p>
                  </a:txBody>
                  <a:tcPr marL="18288" marR="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9pPr>
                    </a:lstStyle>
                    <a:p>
                      <a:pPr algn="ctr">
                        <a:lnSpc>
                          <a:spcPct val="70000"/>
                        </a:lnSpc>
                      </a:pPr>
                      <a:r>
                        <a:rPr lang="en-US" sz="1400" dirty="0">
                          <a:effectLst/>
                          <a:latin typeface="Century Gothic" panose="020B0502020202020204" pitchFamily="34" charset="0"/>
                          <a:cs typeface="Helvetica" panose="020B0604020202020204" pitchFamily="34" charset="0"/>
                        </a:rPr>
                        <a:t>Developer</a:t>
                      </a:r>
                    </a:p>
                  </a:txBody>
                  <a:tcPr marL="18288" marR="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9pPr>
                    </a:lstStyle>
                    <a:p>
                      <a:pPr algn="ctr">
                        <a:lnSpc>
                          <a:spcPct val="70000"/>
                        </a:lnSpc>
                      </a:pPr>
                      <a:r>
                        <a:rPr lang="en-US" sz="1400" dirty="0">
                          <a:effectLst/>
                          <a:latin typeface="Century Gothic" panose="020B0502020202020204" pitchFamily="34" charset="0"/>
                          <a:cs typeface="Helvetica" panose="020B0604020202020204" pitchFamily="34" charset="0"/>
                        </a:rPr>
                        <a:t>Notable File Variables</a:t>
                      </a:r>
                    </a:p>
                  </a:txBody>
                  <a:tcPr marL="18288" marR="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lang="en-US" sz="1400" b="1" baseline="0" dirty="0">
                          <a:solidFill>
                            <a:schemeClr val="bg1"/>
                          </a:solidFill>
                          <a:effectLst/>
                          <a:latin typeface="Century Gothic" panose="020B0502020202020204" pitchFamily="34" charset="0"/>
                          <a:cs typeface="Helvetica" panose="020B0604020202020204" pitchFamily="34" charset="0"/>
                        </a:rPr>
                        <a:t>Validation Status</a:t>
                      </a:r>
                    </a:p>
                  </a:txBody>
                  <a:tcPr marL="18288" marR="1828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1" i="0" u="none" strike="noStrike" kern="1200" cap="none">
                          <a:solidFill>
                            <a:schemeClr val="lt1"/>
                          </a:solidFill>
                          <a:latin typeface="Calibri" panose="020F0502020204030204"/>
                          <a:sym typeface="Arial"/>
                        </a:defRPr>
                      </a:lvl9pPr>
                    </a:lstStyle>
                    <a:p>
                      <a:pPr algn="ctr">
                        <a:lnSpc>
                          <a:spcPct val="70000"/>
                        </a:lnSpc>
                      </a:pPr>
                      <a:r>
                        <a:rPr lang="en-US" sz="1400" dirty="0">
                          <a:effectLst/>
                          <a:latin typeface="Century Gothic" panose="020B0502020202020204" pitchFamily="34" charset="0"/>
                          <a:cs typeface="Helvetica" panose="020B0604020202020204" pitchFamily="34" charset="0"/>
                        </a:rPr>
                        <a:t>Resolution (km</a:t>
                      </a:r>
                      <a:r>
                        <a:rPr lang="en-US" sz="1400" baseline="30000" dirty="0">
                          <a:effectLst/>
                          <a:latin typeface="Century Gothic" panose="020B0502020202020204" pitchFamily="34" charset="0"/>
                          <a:cs typeface="Helvetica" panose="020B0604020202020204" pitchFamily="34" charset="0"/>
                        </a:rPr>
                        <a:t>2</a:t>
                      </a:r>
                      <a:r>
                        <a:rPr lang="en-US" sz="1400" baseline="0" dirty="0">
                          <a:effectLst/>
                          <a:latin typeface="Century Gothic" panose="020B0502020202020204" pitchFamily="34" charset="0"/>
                          <a:cs typeface="Helvetica" panose="020B0604020202020204" pitchFamily="34" charset="0"/>
                        </a:rPr>
                        <a:t>)</a:t>
                      </a:r>
                      <a:endParaRPr lang="en-US" sz="1400" baseline="30000" dirty="0">
                        <a:solidFill>
                          <a:srgbClr val="FF0000"/>
                        </a:solidFill>
                        <a:effectLst/>
                        <a:latin typeface="Century Gothic" panose="020B0502020202020204" pitchFamily="34" charset="0"/>
                        <a:cs typeface="Helvetica" panose="020B0604020202020204" pitchFamily="34" charset="0"/>
                      </a:endParaRPr>
                    </a:p>
                  </a:txBody>
                  <a:tcPr marL="18288" marR="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338630315"/>
                  </a:ext>
                </a:extLst>
              </a:tr>
              <a:tr h="328054">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effectLst/>
                          <a:latin typeface="Century Gothic" panose="020B0502020202020204" pitchFamily="34" charset="0"/>
                          <a:cs typeface="Helvetica" panose="020B0604020202020204" pitchFamily="34" charset="0"/>
                        </a:rPr>
                        <a:t>L1</a:t>
                      </a:r>
                    </a:p>
                  </a:txBody>
                  <a:tcPr marL="18288" marR="1828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dirty="0">
                          <a:solidFill>
                            <a:schemeClr val="tx1"/>
                          </a:solidFill>
                          <a:effectLst/>
                          <a:latin typeface="Century Gothic" panose="020B0502020202020204" pitchFamily="34" charset="0"/>
                          <a:cs typeface="Helvetica" panose="020B0604020202020204" pitchFamily="34" charset="0"/>
                        </a:rPr>
                        <a:t>Radiance</a:t>
                      </a:r>
                      <a:endParaRPr lang="en-US" sz="1400" b="1" baseline="-25000" dirty="0">
                        <a:solidFill>
                          <a:srgbClr val="00B050"/>
                        </a:solidFill>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dirty="0">
                          <a:solidFill>
                            <a:schemeClr val="tx1"/>
                          </a:solidFill>
                          <a:effectLst/>
                          <a:latin typeface="Century Gothic" panose="020B0502020202020204" pitchFamily="34" charset="0"/>
                          <a:cs typeface="Helvetica" panose="020B0604020202020204" pitchFamily="34" charset="0"/>
                        </a:rPr>
                        <a:t>RAD </a:t>
                      </a:r>
                      <a:endParaRPr lang="en-US" sz="1400" b="1" baseline="-25000" dirty="0">
                        <a:solidFill>
                          <a:srgbClr val="00B050"/>
                        </a:solidFill>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baseline="0" dirty="0">
                          <a:solidFill>
                            <a:schemeClr val="tx1"/>
                          </a:solidFill>
                          <a:effectLst/>
                          <a:latin typeface="Century Gothic" panose="020B0502020202020204" pitchFamily="34" charset="0"/>
                          <a:cs typeface="Helvetica" panose="020B0604020202020204" pitchFamily="34" charset="0"/>
                        </a:rPr>
                        <a:t>SAO + </a:t>
                      </a:r>
                      <a:r>
                        <a:rPr lang="en-US" sz="1400" b="1" baseline="0" dirty="0">
                          <a:solidFill>
                            <a:srgbClr val="0070C0"/>
                          </a:solidFill>
                          <a:effectLst/>
                          <a:latin typeface="Century Gothic" panose="020B0502020202020204" pitchFamily="34" charset="0"/>
                          <a:cs typeface="Helvetica" panose="020B0604020202020204" pitchFamily="34" charset="0"/>
                        </a:rPr>
                        <a:t>SNWG</a:t>
                      </a:r>
                    </a:p>
                  </a:txBody>
                  <a:tcPr marL="18288" marR="18288">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Radiances</a:t>
                      </a:r>
                    </a:p>
                  </a:txBody>
                  <a:tcPr marL="18288" marR="18288">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1" i="0" dirty="0">
                          <a:solidFill>
                            <a:srgbClr val="00B050"/>
                          </a:solidFill>
                          <a:effectLst/>
                          <a:latin typeface="Century Gothic" panose="020B0502020202020204" pitchFamily="34" charset="0"/>
                          <a:cs typeface="Helvetica" panose="020B0604020202020204" pitchFamily="34" charset="0"/>
                        </a:rPr>
                        <a:t>Provisional</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0" i="0" dirty="0">
                          <a:effectLst/>
                          <a:latin typeface="Century Gothic" panose="020B0502020202020204" pitchFamily="34" charset="0"/>
                          <a:cs typeface="Helvetica" panose="020B0604020202020204" pitchFamily="34" charset="0"/>
                        </a:rPr>
                        <a:t>2.0 x 4.75</a:t>
                      </a:r>
                    </a:p>
                  </a:txBody>
                  <a:tcPr marL="18288" marR="18288">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585157752"/>
                  </a:ext>
                </a:extLst>
              </a:tr>
              <a:tr h="3280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300"/>
                        </a:spcBef>
                        <a:spcAft>
                          <a:spcPts val="300"/>
                        </a:spcAft>
                      </a:pPr>
                      <a:endParaRPr lang="en-US" sz="1400" b="1" dirty="0">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dirty="0">
                          <a:solidFill>
                            <a:schemeClr val="tx1"/>
                          </a:solidFill>
                          <a:effectLst/>
                          <a:latin typeface="Century Gothic" panose="020B0502020202020204" pitchFamily="34" charset="0"/>
                          <a:cs typeface="Helvetica" panose="020B0604020202020204" pitchFamily="34" charset="0"/>
                        </a:rPr>
                        <a:t>Radiance (twilight)</a:t>
                      </a:r>
                      <a:endParaRPr lang="en-US" sz="1400" b="1" baseline="-25000" dirty="0">
                        <a:solidFill>
                          <a:srgbClr val="00B050"/>
                        </a:solidFill>
                        <a:effectLst/>
                        <a:latin typeface="Century Gothic" panose="020B0502020202020204" pitchFamily="34" charset="0"/>
                        <a:cs typeface="Helvetica" panose="020B0604020202020204" pitchFamily="34" charset="0"/>
                      </a:endParaRP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dirty="0">
                          <a:solidFill>
                            <a:schemeClr val="tx1"/>
                          </a:solidFill>
                          <a:effectLst/>
                          <a:latin typeface="Century Gothic" panose="020B0502020202020204" pitchFamily="34" charset="0"/>
                          <a:cs typeface="Helvetica" panose="020B0604020202020204" pitchFamily="34" charset="0"/>
                        </a:rPr>
                        <a:t>RADT</a:t>
                      </a:r>
                      <a:endParaRPr lang="en-US" sz="1400" b="1" baseline="-25000" dirty="0">
                        <a:solidFill>
                          <a:srgbClr val="00B050"/>
                        </a:solidFill>
                        <a:effectLst/>
                        <a:latin typeface="Century Gothic" panose="020B0502020202020204" pitchFamily="34" charset="0"/>
                        <a:cs typeface="Helvetica" panose="020B0604020202020204" pitchFamily="34" charset="0"/>
                      </a:endParaRP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FFFF">
                        <a:lumMod val="95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baseline="0" dirty="0">
                          <a:solidFill>
                            <a:schemeClr val="tx1"/>
                          </a:solidFill>
                          <a:effectLst/>
                          <a:latin typeface="Century Gothic" panose="020B0502020202020204" pitchFamily="34" charset="0"/>
                          <a:cs typeface="Helvetica" panose="020B0604020202020204" pitchFamily="34" charset="0"/>
                        </a:rPr>
                        <a:t>SAO </a:t>
                      </a:r>
                      <a:endParaRPr lang="en-US" sz="1400" b="1" baseline="0" dirty="0">
                        <a:solidFill>
                          <a:srgbClr val="0070C0"/>
                        </a:solidFill>
                        <a:effectLst/>
                        <a:latin typeface="Century Gothic" panose="020B0502020202020204" pitchFamily="34" charset="0"/>
                        <a:cs typeface="Helvetica" panose="020B0604020202020204" pitchFamily="34" charset="0"/>
                      </a:endParaRP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FFFF">
                        <a:lumMod val="95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Radiances</a:t>
                      </a: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1" i="0" dirty="0">
                          <a:solidFill>
                            <a:srgbClr val="00B050"/>
                          </a:solidFill>
                          <a:effectLst/>
                          <a:latin typeface="Century Gothic" panose="020B0502020202020204" pitchFamily="34" charset="0"/>
                          <a:cs typeface="Helvetica" panose="020B0604020202020204" pitchFamily="34" charset="0"/>
                        </a:rPr>
                        <a:t>Provisional</a:t>
                      </a: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0" i="0" dirty="0">
                          <a:effectLst/>
                          <a:latin typeface="Century Gothic" panose="020B0502020202020204" pitchFamily="34" charset="0"/>
                          <a:cs typeface="Helvetica" panose="020B0604020202020204" pitchFamily="34" charset="0"/>
                        </a:rPr>
                        <a:t>2.0 x 4.75</a:t>
                      </a:r>
                    </a:p>
                  </a:txBody>
                  <a:tcPr marL="18288" marR="18288">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822299194"/>
                  </a:ext>
                </a:extLst>
              </a:tr>
              <a:tr h="345607">
                <a:tc rowSpan="7">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effectLst/>
                          <a:latin typeface="Century Gothic" panose="020B0502020202020204" pitchFamily="34" charset="0"/>
                          <a:cs typeface="Helvetica" panose="020B0604020202020204" pitchFamily="34" charset="0"/>
                        </a:rPr>
                        <a:t>L2 </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baseline="0" dirty="0">
                          <a:solidFill>
                            <a:schemeClr val="tx1"/>
                          </a:solidFill>
                          <a:effectLst/>
                          <a:latin typeface="Century Gothic" panose="020B0502020202020204" pitchFamily="34" charset="0"/>
                          <a:cs typeface="Helvetica" panose="020B0604020202020204" pitchFamily="34" charset="0"/>
                        </a:rPr>
                        <a:t>Cloud</a:t>
                      </a:r>
                      <a:endParaRPr lang="en-US" sz="1400" b="1" baseline="0" dirty="0">
                        <a:solidFill>
                          <a:srgbClr val="00B050"/>
                        </a:solidFill>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i="0" kern="1200" dirty="0">
                          <a:solidFill>
                            <a:schemeClr val="dk1"/>
                          </a:solidFill>
                          <a:effectLst/>
                          <a:latin typeface="Century Gothic" panose="020B0502020202020204" pitchFamily="34" charset="0"/>
                          <a:ea typeface="+mn-ea"/>
                          <a:cs typeface="Helvetica" panose="020B0604020202020204" pitchFamily="34" charset="0"/>
                        </a:rPr>
                        <a:t>CLDO4</a:t>
                      </a:r>
                      <a:r>
                        <a:rPr lang="en-US" sz="1400" b="1" dirty="0">
                          <a:solidFill>
                            <a:schemeClr val="tx1"/>
                          </a:solidFill>
                          <a:effectLst/>
                          <a:latin typeface="Century Gothic" panose="020B0502020202020204" pitchFamily="34" charset="0"/>
                          <a:cs typeface="Helvetica" panose="020B0604020202020204" pitchFamily="34" charset="0"/>
                        </a:rPr>
                        <a:t> </a:t>
                      </a:r>
                      <a:endParaRPr lang="en-US" sz="1400" b="1" baseline="-25000" dirty="0">
                        <a:solidFill>
                          <a:schemeClr val="tx1"/>
                        </a:solidFill>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baseline="0" dirty="0">
                          <a:solidFill>
                            <a:schemeClr val="tx1"/>
                          </a:solidFill>
                          <a:effectLst/>
                          <a:latin typeface="Century Gothic" panose="020B0502020202020204" pitchFamily="34" charset="0"/>
                          <a:cs typeface="Helvetica" panose="020B0604020202020204" pitchFamily="34" charset="0"/>
                        </a:rPr>
                        <a:t>SAO/GSFC + </a:t>
                      </a:r>
                      <a:r>
                        <a:rPr lang="en-US" sz="1400" b="1" baseline="0" dirty="0">
                          <a:solidFill>
                            <a:srgbClr val="0070C0"/>
                          </a:solidFill>
                          <a:effectLst/>
                          <a:latin typeface="Century Gothic" panose="020B0502020202020204" pitchFamily="34" charset="0"/>
                          <a:cs typeface="Helvetica" panose="020B0604020202020204" pitchFamily="34" charset="0"/>
                        </a:rPr>
                        <a:t>SNWG</a:t>
                      </a:r>
                    </a:p>
                  </a:txBody>
                  <a:tcPr marL="18288" marR="18288">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Cloud Fraction, Cloud Pressure</a:t>
                      </a:r>
                    </a:p>
                  </a:txBody>
                  <a:tcPr marL="18288" marR="18288">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1" i="0" dirty="0">
                          <a:solidFill>
                            <a:srgbClr val="00B050"/>
                          </a:solidFill>
                          <a:effectLst/>
                          <a:latin typeface="Century Gothic" panose="020B0502020202020204" pitchFamily="34" charset="0"/>
                          <a:cs typeface="Helvetica" panose="020B0604020202020204" pitchFamily="34" charset="0"/>
                        </a:rPr>
                        <a:t>Provisional</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0" i="0" dirty="0">
                          <a:effectLst/>
                          <a:latin typeface="Century Gothic" panose="020B0502020202020204" pitchFamily="34" charset="0"/>
                          <a:cs typeface="Helvetica" panose="020B0604020202020204" pitchFamily="34" charset="0"/>
                        </a:rPr>
                        <a:t>2.0 x 4.75</a:t>
                      </a:r>
                    </a:p>
                  </a:txBody>
                  <a:tcPr marL="18288" marR="18288">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258473869"/>
                  </a:ext>
                </a:extLst>
              </a:tr>
              <a:tr h="397076">
                <a:tc vMerge="1">
                  <a:txBody>
                    <a:bodyPr/>
                    <a:lstStyle/>
                    <a:p>
                      <a:pPr>
                        <a:lnSpc>
                          <a:spcPct val="100000"/>
                        </a:lnSpc>
                        <a:spcBef>
                          <a:spcPts val="300"/>
                        </a:spcBef>
                        <a:spcAft>
                          <a:spcPts val="300"/>
                        </a:spcAft>
                      </a:pPr>
                      <a:endParaRPr lang="en-US" sz="1600" b="0" dirty="0">
                        <a:effectLst/>
                        <a:latin typeface="Helvetica" panose="020B0604020202020204" pitchFamily="34" charset="0"/>
                        <a:cs typeface="Helvetica" panose="020B0604020202020204" pitchFamily="34" charset="0"/>
                      </a:endParaRPr>
                    </a:p>
                  </a:txBody>
                  <a:tcPr marL="18288" marR="18288">
                    <a:solidFill>
                      <a:srgbClr val="D2DEE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lang="en-US" sz="1400" b="1" baseline="0" dirty="0">
                          <a:solidFill>
                            <a:schemeClr val="tx1"/>
                          </a:solidFill>
                          <a:effectLst/>
                          <a:latin typeface="Century Gothic" panose="020B0502020202020204" pitchFamily="34" charset="0"/>
                          <a:cs typeface="Helvetica" panose="020B0604020202020204" pitchFamily="34" charset="0"/>
                        </a:rPr>
                        <a:t>Ozone Total Column</a:t>
                      </a:r>
                      <a:endParaRPr lang="en-US" sz="1400" b="1" baseline="0" dirty="0">
                        <a:solidFill>
                          <a:srgbClr val="00B050"/>
                        </a:solidFill>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chemeClr val="tx1"/>
                          </a:solidFill>
                          <a:effectLst/>
                          <a:latin typeface="Century Gothic" panose="020B0502020202020204" pitchFamily="34" charset="0"/>
                          <a:cs typeface="Helvetica" panose="020B0604020202020204" pitchFamily="34" charset="0"/>
                        </a:rPr>
                        <a:t>O3TOT</a:t>
                      </a:r>
                      <a:r>
                        <a:rPr lang="en-US" sz="1400" b="1" baseline="-25000" dirty="0">
                          <a:solidFill>
                            <a:schemeClr val="tx1"/>
                          </a:solidFill>
                          <a:effectLst/>
                          <a:latin typeface="Century Gothic" panose="020B0502020202020204" pitchFamily="34" charset="0"/>
                          <a:cs typeface="Helvetica" panose="020B0604020202020204" pitchFamily="34" charset="0"/>
                        </a:rPr>
                        <a:t> </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dirty="0">
                          <a:solidFill>
                            <a:schemeClr val="tx1"/>
                          </a:solidFill>
                          <a:effectLst/>
                          <a:latin typeface="Century Gothic" panose="020B0502020202020204" pitchFamily="34" charset="0"/>
                          <a:cs typeface="Helvetica" panose="020B0604020202020204" pitchFamily="34" charset="0"/>
                        </a:rPr>
                        <a:t>SAO/GSFC</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Total Column O</a:t>
                      </a:r>
                      <a:r>
                        <a:rPr lang="en-US" sz="1400" b="0" i="0" baseline="-25000" dirty="0">
                          <a:effectLst/>
                          <a:latin typeface="Century Gothic" panose="020B0502020202020204" pitchFamily="34" charset="0"/>
                          <a:cs typeface="Helvetica" panose="020B0604020202020204" pitchFamily="34" charset="0"/>
                        </a:rPr>
                        <a:t>3</a:t>
                      </a:r>
                      <a:r>
                        <a:rPr lang="en-US" sz="1400" b="0" i="0" baseline="0" dirty="0">
                          <a:effectLst/>
                          <a:latin typeface="Century Gothic" panose="020B0502020202020204" pitchFamily="34" charset="0"/>
                          <a:cs typeface="Helvetica" panose="020B0604020202020204" pitchFamily="34" charset="0"/>
                        </a:rPr>
                        <a:t>, UV Aerosol Index</a:t>
                      </a:r>
                      <a:endParaRPr lang="en-US" sz="1400" b="0" i="0" dirty="0">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1" i="0" dirty="0">
                          <a:solidFill>
                            <a:srgbClr val="00B050"/>
                          </a:solidFill>
                          <a:effectLst/>
                          <a:latin typeface="Century Gothic" panose="020B0502020202020204" pitchFamily="34" charset="0"/>
                          <a:cs typeface="Helvetica" panose="020B0604020202020204" pitchFamily="34" charset="0"/>
                        </a:rPr>
                        <a:t>Provisional</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0" i="0" dirty="0">
                          <a:effectLst/>
                          <a:latin typeface="Century Gothic" panose="020B0502020202020204" pitchFamily="34" charset="0"/>
                          <a:cs typeface="Helvetica" panose="020B0604020202020204" pitchFamily="34" charset="0"/>
                        </a:rPr>
                        <a:t>2.0 x 4.75</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3518696315"/>
                  </a:ext>
                </a:extLst>
              </a:tr>
              <a:tr h="375360">
                <a:tc vMerge="1">
                  <a:txBody>
                    <a:bodyPr/>
                    <a:lstStyle/>
                    <a:p>
                      <a:pPr>
                        <a:lnSpc>
                          <a:spcPct val="100000"/>
                        </a:lnSpc>
                        <a:spcBef>
                          <a:spcPts val="300"/>
                        </a:spcBef>
                        <a:spcAft>
                          <a:spcPts val="300"/>
                        </a:spcAft>
                      </a:pPr>
                      <a:endParaRPr lang="en-US" sz="1600" b="0" dirty="0">
                        <a:effectLst/>
                        <a:latin typeface="Helvetica" panose="020B0604020202020204" pitchFamily="34" charset="0"/>
                        <a:cs typeface="Helvetica" panose="020B0604020202020204" pitchFamily="34" charset="0"/>
                      </a:endParaRPr>
                    </a:p>
                  </a:txBody>
                  <a:tcPr marL="18288" marR="18288">
                    <a:solidFill>
                      <a:srgbClr val="EAEF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300"/>
                        </a:spcBef>
                        <a:spcAft>
                          <a:spcPts val="300"/>
                        </a:spcAft>
                      </a:pPr>
                      <a:r>
                        <a:rPr lang="en-US" sz="1400" b="1" baseline="0" dirty="0">
                          <a:solidFill>
                            <a:schemeClr val="tx1"/>
                          </a:solidFill>
                          <a:effectLst/>
                          <a:latin typeface="Century Gothic" panose="020B0502020202020204" pitchFamily="34" charset="0"/>
                          <a:cs typeface="Helvetica" panose="020B0604020202020204" pitchFamily="34" charset="0"/>
                        </a:rPr>
                        <a:t>Nitrogen Dioxide</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chemeClr val="tx1"/>
                          </a:solidFill>
                          <a:effectLst/>
                          <a:latin typeface="Century Gothic" panose="020B0502020202020204" pitchFamily="34" charset="0"/>
                          <a:cs typeface="Helvetica" panose="020B0604020202020204" pitchFamily="34" charset="0"/>
                        </a:rPr>
                        <a:t>NO2</a:t>
                      </a:r>
                      <a:r>
                        <a:rPr lang="en-US" sz="1400" b="1" baseline="0" dirty="0">
                          <a:solidFill>
                            <a:srgbClr val="00B050"/>
                          </a:solidFill>
                          <a:effectLst/>
                          <a:latin typeface="Century Gothic" panose="020B0502020202020204" pitchFamily="34" charset="0"/>
                          <a:cs typeface="Helvetica" panose="020B0604020202020204" pitchFamily="34" charset="0"/>
                        </a:rPr>
                        <a:t>  </a:t>
                      </a:r>
                      <a:endParaRPr lang="en-US" sz="1400" b="1" baseline="-25000" dirty="0">
                        <a:solidFill>
                          <a:srgbClr val="00B050"/>
                        </a:solidFill>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baseline="0" dirty="0">
                          <a:solidFill>
                            <a:schemeClr val="tx1"/>
                          </a:solidFill>
                          <a:effectLst/>
                          <a:latin typeface="Century Gothic" panose="020B0502020202020204" pitchFamily="34" charset="0"/>
                          <a:cs typeface="Helvetica" panose="020B0604020202020204" pitchFamily="34" charset="0"/>
                        </a:rPr>
                        <a:t>SAO + </a:t>
                      </a:r>
                      <a:r>
                        <a:rPr lang="en-US" sz="1400" b="1" baseline="0" dirty="0">
                          <a:solidFill>
                            <a:srgbClr val="0070C0"/>
                          </a:solidFill>
                          <a:effectLst/>
                          <a:latin typeface="Century Gothic" panose="020B0502020202020204" pitchFamily="34" charset="0"/>
                          <a:cs typeface="Helvetica" panose="020B0604020202020204" pitchFamily="34" charset="0"/>
                        </a:rPr>
                        <a:t>SNWG</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Tropospheric VCD, Total VCD</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1" i="0" dirty="0">
                          <a:solidFill>
                            <a:srgbClr val="00B050"/>
                          </a:solidFill>
                          <a:effectLst/>
                          <a:latin typeface="Century Gothic" panose="020B0502020202020204" pitchFamily="34" charset="0"/>
                          <a:cs typeface="Helvetica" panose="020B0604020202020204" pitchFamily="34" charset="0"/>
                        </a:rPr>
                        <a:t>Provisional</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0" i="0" dirty="0">
                          <a:effectLst/>
                          <a:latin typeface="Century Gothic" panose="020B0502020202020204" pitchFamily="34" charset="0"/>
                          <a:cs typeface="Helvetica" panose="020B0604020202020204" pitchFamily="34" charset="0"/>
                        </a:rPr>
                        <a:t>2.0 x 4.75</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95002232"/>
                  </a:ext>
                </a:extLst>
              </a:tr>
              <a:tr h="371043">
                <a:tc vMerge="1">
                  <a:txBody>
                    <a:bodyPr/>
                    <a:lstStyle/>
                    <a:p>
                      <a:pPr>
                        <a:lnSpc>
                          <a:spcPct val="100000"/>
                        </a:lnSpc>
                        <a:spcBef>
                          <a:spcPts val="300"/>
                        </a:spcBef>
                        <a:spcAft>
                          <a:spcPts val="300"/>
                        </a:spcAft>
                      </a:pPr>
                      <a:endParaRPr lang="en-US" sz="1600" b="0" dirty="0">
                        <a:effectLst/>
                        <a:latin typeface="Helvetica" panose="020B0604020202020204" pitchFamily="34" charset="0"/>
                        <a:cs typeface="Helvetica" panose="020B0604020202020204" pitchFamily="34" charset="0"/>
                      </a:endParaRPr>
                    </a:p>
                  </a:txBody>
                  <a:tcPr marL="18288" marR="18288">
                    <a:solidFill>
                      <a:srgbClr val="D2DEE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dirty="0">
                          <a:solidFill>
                            <a:schemeClr val="tx1"/>
                          </a:solidFill>
                          <a:effectLst/>
                          <a:latin typeface="Century Gothic" panose="020B0502020202020204" pitchFamily="34" charset="0"/>
                          <a:cs typeface="Helvetica" panose="020B0604020202020204" pitchFamily="34" charset="0"/>
                        </a:rPr>
                        <a:t>Formaldehyde</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dirty="0">
                          <a:solidFill>
                            <a:schemeClr val="tx1"/>
                          </a:solidFill>
                          <a:effectLst/>
                          <a:latin typeface="Century Gothic" panose="020B0502020202020204" pitchFamily="34" charset="0"/>
                          <a:cs typeface="Helvetica" panose="020B0604020202020204" pitchFamily="34" charset="0"/>
                        </a:rPr>
                        <a:t>HCHO </a:t>
                      </a:r>
                      <a:endParaRPr lang="en-US" sz="1400" b="1" dirty="0">
                        <a:solidFill>
                          <a:srgbClr val="00B050"/>
                        </a:solidFill>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1" baseline="0" dirty="0">
                          <a:solidFill>
                            <a:schemeClr val="tx1"/>
                          </a:solidFill>
                          <a:effectLst/>
                          <a:latin typeface="Century Gothic" panose="020B0502020202020204" pitchFamily="34" charset="0"/>
                          <a:cs typeface="Helvetica" panose="020B0604020202020204" pitchFamily="34" charset="0"/>
                        </a:rPr>
                        <a:t>SAO + </a:t>
                      </a:r>
                      <a:r>
                        <a:rPr lang="en-US" sz="1400" b="1" baseline="0" dirty="0">
                          <a:solidFill>
                            <a:srgbClr val="0070C0"/>
                          </a:solidFill>
                          <a:effectLst/>
                          <a:latin typeface="Century Gothic" panose="020B0502020202020204" pitchFamily="34" charset="0"/>
                          <a:cs typeface="Helvetica" panose="020B0604020202020204" pitchFamily="34" charset="0"/>
                        </a:rPr>
                        <a:t>SNWG</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Total VCD, Cloud Fraction</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1" i="0" dirty="0">
                          <a:solidFill>
                            <a:srgbClr val="00B050"/>
                          </a:solidFill>
                          <a:effectLst/>
                          <a:latin typeface="Century Gothic" panose="020B0502020202020204" pitchFamily="34" charset="0"/>
                          <a:cs typeface="Helvetica" panose="020B0604020202020204" pitchFamily="34" charset="0"/>
                        </a:rPr>
                        <a:t>Provisional</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0" i="0" dirty="0">
                          <a:effectLst/>
                          <a:latin typeface="Century Gothic" panose="020B0502020202020204" pitchFamily="34" charset="0"/>
                          <a:cs typeface="Helvetica" panose="020B0604020202020204" pitchFamily="34" charset="0"/>
                        </a:rPr>
                        <a:t>2.0 x 4.75</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3033860926"/>
                  </a:ext>
                </a:extLst>
              </a:tr>
              <a:tr h="467793">
                <a:tc vMerge="1">
                  <a:txBody>
                    <a:bodyPr/>
                    <a:lstStyle/>
                    <a:p>
                      <a:pPr>
                        <a:lnSpc>
                          <a:spcPct val="100000"/>
                        </a:lnSpc>
                        <a:spcBef>
                          <a:spcPts val="300"/>
                        </a:spcBef>
                        <a:spcAft>
                          <a:spcPts val="300"/>
                        </a:spcAft>
                      </a:pPr>
                      <a:endParaRPr lang="en-US" sz="1600" b="0" dirty="0">
                        <a:solidFill>
                          <a:schemeClr val="tx1"/>
                        </a:solidFill>
                        <a:effectLst/>
                        <a:latin typeface="Helvetica" panose="020B0604020202020204" pitchFamily="34" charset="0"/>
                        <a:cs typeface="Helvetica" panose="020B0604020202020204" pitchFamily="34" charset="0"/>
                      </a:endParaRPr>
                    </a:p>
                  </a:txBody>
                  <a:tcPr marL="18288" marR="18288">
                    <a:solidFill>
                      <a:srgbClr val="EAEF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300"/>
                        </a:spcBef>
                        <a:spcAft>
                          <a:spcPts val="300"/>
                        </a:spcAft>
                      </a:pPr>
                      <a:r>
                        <a:rPr lang="en-US" sz="1400" b="1" dirty="0">
                          <a:solidFill>
                            <a:schemeClr val="tx1"/>
                          </a:solidFill>
                          <a:effectLst/>
                          <a:latin typeface="Century Gothic" panose="020B0502020202020204" pitchFamily="34" charset="0"/>
                          <a:cs typeface="Helvetica" panose="020B0604020202020204" pitchFamily="34" charset="0"/>
                        </a:rPr>
                        <a:t>Ozone Profile</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chemeClr val="tx1"/>
                          </a:solidFill>
                          <a:effectLst/>
                          <a:latin typeface="Century Gothic" panose="020B0502020202020204" pitchFamily="34" charset="0"/>
                          <a:cs typeface="Helvetica" panose="020B0604020202020204" pitchFamily="34" charset="0"/>
                        </a:rPr>
                        <a:t>O3PROF</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chemeClr val="tx1"/>
                          </a:solidFill>
                          <a:effectLst/>
                          <a:latin typeface="Century Gothic" panose="020B0502020202020204" pitchFamily="34" charset="0"/>
                          <a:cs typeface="Helvetica" panose="020B0604020202020204" pitchFamily="34" charset="0"/>
                        </a:rPr>
                        <a:t>SAO</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O</a:t>
                      </a:r>
                      <a:r>
                        <a:rPr lang="en-US" sz="1400" b="0" i="0" baseline="-25000" dirty="0">
                          <a:effectLst/>
                          <a:latin typeface="Century Gothic" panose="020B0502020202020204" pitchFamily="34" charset="0"/>
                          <a:cs typeface="Helvetica" panose="020B0604020202020204" pitchFamily="34" charset="0"/>
                        </a:rPr>
                        <a:t>3</a:t>
                      </a:r>
                      <a:r>
                        <a:rPr lang="en-US" sz="1400" b="0" i="0" dirty="0">
                          <a:effectLst/>
                          <a:latin typeface="Century Gothic" panose="020B0502020202020204" pitchFamily="34" charset="0"/>
                          <a:cs typeface="Helvetica" panose="020B0604020202020204" pitchFamily="34" charset="0"/>
                        </a:rPr>
                        <a:t> Profile, Tropospheric O</a:t>
                      </a:r>
                      <a:r>
                        <a:rPr lang="en-US" sz="1400" b="0" i="0" baseline="-25000" dirty="0">
                          <a:effectLst/>
                          <a:latin typeface="Century Gothic" panose="020B0502020202020204" pitchFamily="34" charset="0"/>
                          <a:cs typeface="Helvetica" panose="020B0604020202020204" pitchFamily="34" charset="0"/>
                        </a:rPr>
                        <a:t>3</a:t>
                      </a:r>
                      <a:r>
                        <a:rPr lang="en-US" sz="1400" b="0" i="0" dirty="0">
                          <a:effectLst/>
                          <a:latin typeface="Century Gothic" panose="020B0502020202020204" pitchFamily="34" charset="0"/>
                          <a:cs typeface="Helvetica" panose="020B0604020202020204" pitchFamily="34" charset="0"/>
                        </a:rPr>
                        <a:t> column</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1" i="0" baseline="0" dirty="0">
                          <a:solidFill>
                            <a:srgbClr val="FF0000"/>
                          </a:solidFill>
                          <a:effectLst/>
                          <a:latin typeface="Century Gothic" panose="020B0502020202020204" pitchFamily="34" charset="0"/>
                          <a:cs typeface="Helvetica" panose="020B0604020202020204" pitchFamily="34" charset="0"/>
                        </a:rPr>
                        <a:t>Beta</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400" b="1" i="0" dirty="0">
                          <a:effectLst/>
                          <a:latin typeface="Century Gothic" panose="020B0502020202020204" pitchFamily="34" charset="0"/>
                          <a:cs typeface="Helvetica" panose="020B0604020202020204" pitchFamily="34" charset="0"/>
                        </a:rPr>
                        <a:t>8.0 x 4.75 </a:t>
                      </a:r>
                      <a:r>
                        <a:rPr lang="en-US" sz="1400" b="1" i="0" baseline="0" dirty="0">
                          <a:effectLst/>
                          <a:latin typeface="Century Gothic" panose="020B0502020202020204" pitchFamily="34" charset="0"/>
                          <a:cs typeface="Helvetica" panose="020B0604020202020204" pitchFamily="34" charset="0"/>
                        </a:rPr>
                        <a:t> </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747751463"/>
                  </a:ext>
                </a:extLst>
              </a:tr>
              <a:tr h="383149">
                <a:tc vMerge="1">
                  <a:txBody>
                    <a:bodyPr/>
                    <a:lstStyle/>
                    <a:p>
                      <a:pPr>
                        <a:lnSpc>
                          <a:spcPct val="100000"/>
                        </a:lnSpc>
                        <a:spcBef>
                          <a:spcPts val="300"/>
                        </a:spcBef>
                        <a:spcAft>
                          <a:spcPts val="300"/>
                        </a:spcAft>
                      </a:pPr>
                      <a:endParaRPr lang="en-US" sz="1600" b="0" dirty="0">
                        <a:solidFill>
                          <a:schemeClr val="tx1"/>
                        </a:solidFill>
                        <a:effectLst/>
                        <a:latin typeface="Helvetica" panose="020B0604020202020204" pitchFamily="34" charset="0"/>
                        <a:cs typeface="Helvetica" panose="020B0604020202020204" pitchFamily="34" charset="0"/>
                      </a:endParaRPr>
                    </a:p>
                  </a:txBody>
                  <a:tcPr marL="18288" marR="18288">
                    <a:solidFill>
                      <a:srgbClr val="D2DEE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300"/>
                        </a:spcBef>
                        <a:spcAft>
                          <a:spcPts val="300"/>
                        </a:spcAft>
                      </a:pPr>
                      <a:r>
                        <a:rPr lang="en-US" sz="1400" b="1" dirty="0">
                          <a:solidFill>
                            <a:srgbClr val="C00000"/>
                          </a:solidFill>
                          <a:effectLst/>
                          <a:latin typeface="Century Gothic" panose="020B0502020202020204" pitchFamily="34" charset="0"/>
                          <a:cs typeface="Helvetica" panose="020B0604020202020204" pitchFamily="34" charset="0"/>
                        </a:rPr>
                        <a:t>AOD &amp; ALH</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rgbClr val="C00000"/>
                          </a:solidFill>
                          <a:effectLst/>
                          <a:latin typeface="Century Gothic" panose="020B0502020202020204" pitchFamily="34" charset="0"/>
                          <a:cs typeface="Helvetica" panose="020B0604020202020204" pitchFamily="34" charset="0"/>
                        </a:rPr>
                        <a:t>AODALH </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rgbClr val="C00000"/>
                          </a:solidFill>
                          <a:effectLst/>
                          <a:latin typeface="Century Gothic" panose="020B0502020202020204" pitchFamily="34" charset="0"/>
                          <a:cs typeface="Helvetica" panose="020B0604020202020204" pitchFamily="34" charset="0"/>
                        </a:rPr>
                        <a:t>NOAA</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solidFill>
                            <a:schemeClr val="tx1"/>
                          </a:solidFill>
                          <a:effectLst/>
                          <a:latin typeface="Century Gothic" panose="020B0502020202020204" pitchFamily="34" charset="0"/>
                          <a:cs typeface="Helvetica" panose="020B0604020202020204" pitchFamily="34" charset="0"/>
                        </a:rPr>
                        <a:t>AOD 550 nm, ALH</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80000"/>
                        </a:lnSpc>
                        <a:spcBef>
                          <a:spcPts val="300"/>
                        </a:spcBef>
                        <a:spcAft>
                          <a:spcPts val="300"/>
                        </a:spcAft>
                        <a:buClrTx/>
                        <a:buSzTx/>
                        <a:buFontTx/>
                        <a:buNone/>
                        <a:tabLst/>
                        <a:defRPr/>
                      </a:pPr>
                      <a:r>
                        <a:rPr lang="en-US" sz="1400" b="0" i="0" dirty="0">
                          <a:solidFill>
                            <a:schemeClr val="tx1"/>
                          </a:solidFill>
                          <a:effectLst/>
                          <a:latin typeface="Century Gothic" panose="020B0502020202020204" pitchFamily="34" charset="0"/>
                          <a:cs typeface="Helvetica" panose="020B0604020202020204" pitchFamily="34" charset="0"/>
                        </a:rPr>
                        <a:t>N/A</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ctr" defTabSz="457200" rtl="0" eaLnBrk="1" fontAlgn="auto" latinLnBrk="0" hangingPunct="1">
                        <a:lnSpc>
                          <a:spcPct val="80000"/>
                        </a:lnSpc>
                        <a:spcBef>
                          <a:spcPts val="300"/>
                        </a:spcBef>
                        <a:spcAft>
                          <a:spcPts val="300"/>
                        </a:spcAft>
                        <a:buClrTx/>
                        <a:buSzTx/>
                        <a:buFontTx/>
                        <a:buNone/>
                        <a:tabLst/>
                        <a:defRPr/>
                      </a:pPr>
                      <a:r>
                        <a:rPr lang="en-US" sz="1400" b="0" i="0" dirty="0">
                          <a:solidFill>
                            <a:schemeClr val="tx1"/>
                          </a:solidFill>
                          <a:effectLst/>
                          <a:latin typeface="Century Gothic" panose="020B0502020202020204" pitchFamily="34" charset="0"/>
                          <a:cs typeface="Helvetica" panose="020B0604020202020204" pitchFamily="34" charset="0"/>
                        </a:rPr>
                        <a:t>2.0 x 4.75</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418064153"/>
                  </a:ext>
                </a:extLst>
              </a:tr>
              <a:tr h="588374">
                <a:tc vMerge="1">
                  <a:txBody>
                    <a:bodyPr/>
                    <a:lstStyle/>
                    <a:p>
                      <a:pPr>
                        <a:lnSpc>
                          <a:spcPct val="100000"/>
                        </a:lnSpc>
                        <a:spcBef>
                          <a:spcPts val="300"/>
                        </a:spcBef>
                        <a:spcAft>
                          <a:spcPts val="300"/>
                        </a:spcAft>
                      </a:pPr>
                      <a:endParaRPr lang="en-US" sz="1600" b="0" dirty="0">
                        <a:solidFill>
                          <a:schemeClr val="tx1"/>
                        </a:solidFill>
                        <a:effectLst/>
                        <a:latin typeface="Helvetica" panose="020B0604020202020204" pitchFamily="34" charset="0"/>
                        <a:cs typeface="Helvetica" panose="020B0604020202020204" pitchFamily="34" charset="0"/>
                      </a:endParaRPr>
                    </a:p>
                  </a:txBody>
                  <a:tcPr marL="18288" marR="18288">
                    <a:lnB w="12700" cap="flat" cmpd="sng" algn="ctr">
                      <a:solidFill>
                        <a:schemeClr val="tx1"/>
                      </a:solidFill>
                      <a:prstDash val="solid"/>
                      <a:round/>
                      <a:headEnd type="none" w="med" len="med"/>
                      <a:tailEnd type="none" w="med" len="med"/>
                    </a:lnB>
                    <a:solidFill>
                      <a:srgbClr val="EAEF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300"/>
                        </a:spcBef>
                        <a:spcAft>
                          <a:spcPts val="300"/>
                        </a:spcAft>
                      </a:pPr>
                      <a:r>
                        <a:rPr lang="en-US" sz="1400" b="1" dirty="0">
                          <a:solidFill>
                            <a:srgbClr val="C00000"/>
                          </a:solidFill>
                          <a:effectLst/>
                          <a:latin typeface="Century Gothic" panose="020B0502020202020204" pitchFamily="34" charset="0"/>
                          <a:cs typeface="Helvetica" panose="020B0604020202020204" pitchFamily="34" charset="0"/>
                        </a:rPr>
                        <a:t>Aerosol Detection Product (ADP)</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rgbClr val="C00000"/>
                          </a:solidFill>
                          <a:effectLst/>
                          <a:latin typeface="Century Gothic" panose="020B0502020202020204" pitchFamily="34" charset="0"/>
                          <a:cs typeface="Helvetica" panose="020B0604020202020204" pitchFamily="34" charset="0"/>
                        </a:rPr>
                        <a:t>ADP</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rgbClr val="C00000"/>
                          </a:solidFill>
                          <a:effectLst/>
                          <a:latin typeface="Century Gothic" panose="020B0502020202020204" pitchFamily="34" charset="0"/>
                          <a:cs typeface="Helvetica" panose="020B0604020202020204" pitchFamily="34" charset="0"/>
                        </a:rPr>
                        <a:t>NOAA</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solidFill>
                            <a:schemeClr val="tx1"/>
                          </a:solidFill>
                          <a:effectLst/>
                          <a:latin typeface="Century Gothic" panose="020B0502020202020204" pitchFamily="34" charset="0"/>
                          <a:cs typeface="Helvetica" panose="020B0604020202020204" pitchFamily="34" charset="0"/>
                        </a:rPr>
                        <a:t>Dust/Smoke Discrimination, UV Aerosol Index</a:t>
                      </a: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80000"/>
                        </a:lnSpc>
                        <a:spcBef>
                          <a:spcPts val="300"/>
                        </a:spcBef>
                        <a:spcAft>
                          <a:spcPts val="300"/>
                        </a:spcAft>
                        <a:buClrTx/>
                        <a:buSzTx/>
                        <a:buFontTx/>
                        <a:buNone/>
                        <a:tabLst/>
                        <a:defRPr/>
                      </a:pPr>
                      <a:r>
                        <a:rPr lang="en-US" sz="1400" b="0" i="0" dirty="0">
                          <a:solidFill>
                            <a:schemeClr val="tx1"/>
                          </a:solidFill>
                          <a:effectLst/>
                          <a:latin typeface="Century Gothic" panose="020B0502020202020204" pitchFamily="34" charset="0"/>
                          <a:cs typeface="Helvetica" panose="020B0604020202020204" pitchFamily="34" charset="0"/>
                        </a:rPr>
                        <a:t>N/A</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marL="0" marR="0" lvl="0" indent="0" algn="ctr" defTabSz="457200" rtl="0" eaLnBrk="1" fontAlgn="auto" latinLnBrk="0" hangingPunct="1">
                        <a:lnSpc>
                          <a:spcPct val="80000"/>
                        </a:lnSpc>
                        <a:spcBef>
                          <a:spcPts val="300"/>
                        </a:spcBef>
                        <a:spcAft>
                          <a:spcPts val="300"/>
                        </a:spcAft>
                        <a:buClrTx/>
                        <a:buSzTx/>
                        <a:buFontTx/>
                        <a:buNone/>
                        <a:tabLst/>
                        <a:defRPr/>
                      </a:pPr>
                      <a:r>
                        <a:rPr lang="en-US" sz="1400" b="0" i="0" dirty="0">
                          <a:solidFill>
                            <a:schemeClr val="tx1"/>
                          </a:solidFill>
                          <a:effectLst/>
                          <a:latin typeface="Century Gothic" panose="020B0502020202020204" pitchFamily="34" charset="0"/>
                          <a:cs typeface="Helvetica" panose="020B0604020202020204" pitchFamily="34" charset="0"/>
                        </a:rPr>
                        <a:t>2.0 x 4.75</a:t>
                      </a:r>
                    </a:p>
                    <a:p>
                      <a:pPr marL="0" marR="0" lvl="0" indent="0" algn="ctr" defTabSz="457200" rtl="0" eaLnBrk="1" fontAlgn="auto" latinLnBrk="0" hangingPunct="1">
                        <a:lnSpc>
                          <a:spcPct val="80000"/>
                        </a:lnSpc>
                        <a:spcBef>
                          <a:spcPts val="300"/>
                        </a:spcBef>
                        <a:spcAft>
                          <a:spcPts val="300"/>
                        </a:spcAft>
                        <a:buClrTx/>
                        <a:buSzTx/>
                        <a:buFontTx/>
                        <a:buNone/>
                        <a:tabLst/>
                        <a:defRPr/>
                      </a:pPr>
                      <a:endParaRPr lang="en-US" sz="1400" b="0" i="0" dirty="0">
                        <a:solidFill>
                          <a:schemeClr val="tx1"/>
                        </a:solidFill>
                        <a:effectLst/>
                        <a:latin typeface="Century Gothic" panose="020B0502020202020204" pitchFamily="34" charset="0"/>
                        <a:cs typeface="Helvetica" panose="020B0604020202020204" pitchFamily="34" charset="0"/>
                      </a:endParaRPr>
                    </a:p>
                  </a:txBody>
                  <a:tcPr marL="18288" marR="18288">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223414438"/>
                  </a:ext>
                </a:extLst>
              </a:tr>
              <a:tr h="389537">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effectLst/>
                          <a:latin typeface="Century Gothic" panose="020B0502020202020204" pitchFamily="34" charset="0"/>
                          <a:cs typeface="Helvetica" panose="020B0604020202020204" pitchFamily="34" charset="0"/>
                        </a:rPr>
                        <a:t>L3</a:t>
                      </a:r>
                    </a:p>
                  </a:txBody>
                  <a:tcPr marL="18288" marR="18288">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300"/>
                        </a:spcBef>
                        <a:spcAft>
                          <a:spcPts val="300"/>
                        </a:spcAft>
                      </a:pPr>
                      <a:r>
                        <a:rPr lang="en-US" sz="1400" b="0" dirty="0">
                          <a:effectLst/>
                          <a:latin typeface="Century Gothic" panose="020B0502020202020204" pitchFamily="34" charset="0"/>
                          <a:cs typeface="Helvetica" panose="020B0604020202020204" pitchFamily="34" charset="0"/>
                        </a:rPr>
                        <a:t>Same as </a:t>
                      </a:r>
                      <a:r>
                        <a:rPr lang="en-US" sz="1400" b="1" dirty="0">
                          <a:effectLst/>
                          <a:latin typeface="Century Gothic" panose="020B0502020202020204" pitchFamily="34" charset="0"/>
                          <a:cs typeface="Helvetica" panose="020B0604020202020204" pitchFamily="34" charset="0"/>
                        </a:rPr>
                        <a:t>L2</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dirty="0">
                          <a:effectLst/>
                          <a:latin typeface="Century Gothic" panose="020B0502020202020204" pitchFamily="34" charset="0"/>
                          <a:cs typeface="Helvetica" panose="020B0604020202020204" pitchFamily="34" charset="0"/>
                        </a:rPr>
                        <a:t>Same as </a:t>
                      </a:r>
                      <a:r>
                        <a:rPr lang="en-US" sz="1400" b="1" dirty="0">
                          <a:effectLst/>
                          <a:latin typeface="Century Gothic" panose="020B0502020202020204" pitchFamily="34" charset="0"/>
                          <a:cs typeface="Helvetica" panose="020B0604020202020204" pitchFamily="34" charset="0"/>
                        </a:rPr>
                        <a:t>L2 </a:t>
                      </a:r>
                    </a:p>
                  </a:txBody>
                  <a:tcPr marL="18288" marR="18288">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effectLst/>
                          <a:latin typeface="Century Gothic" panose="020B0502020202020204" pitchFamily="34" charset="0"/>
                          <a:cs typeface="Helvetica" panose="020B0604020202020204" pitchFamily="34" charset="0"/>
                        </a:rPr>
                        <a:t>SAO/GSFC + </a:t>
                      </a:r>
                      <a:r>
                        <a:rPr lang="en-US" sz="1400" b="1" dirty="0">
                          <a:solidFill>
                            <a:srgbClr val="0070C0"/>
                          </a:solidFill>
                          <a:effectLst/>
                          <a:latin typeface="Century Gothic" panose="020B0502020202020204" pitchFamily="34" charset="0"/>
                          <a:cs typeface="Helvetica" panose="020B0604020202020204" pitchFamily="34" charset="0"/>
                        </a:rPr>
                        <a:t>SNWG</a:t>
                      </a:r>
                    </a:p>
                  </a:txBody>
                  <a:tcPr marL="18288" marR="18288">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Same Variables as </a:t>
                      </a:r>
                      <a:r>
                        <a:rPr lang="en-US" sz="1400" b="1" i="0" dirty="0">
                          <a:effectLst/>
                          <a:latin typeface="Century Gothic" panose="020B0502020202020204" pitchFamily="34" charset="0"/>
                          <a:cs typeface="Helvetica" panose="020B0604020202020204" pitchFamily="34" charset="0"/>
                        </a:rPr>
                        <a:t>L2  </a:t>
                      </a:r>
                    </a:p>
                  </a:txBody>
                  <a:tcPr marL="18288" marR="18288">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Same as above</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gn="ct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0.02°x 0.02°</a:t>
                      </a:r>
                    </a:p>
                  </a:txBody>
                  <a:tcPr marL="18288" marR="18288">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460720457"/>
                  </a:ext>
                </a:extLst>
              </a:tr>
              <a:tr h="3691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300"/>
                        </a:spcBef>
                        <a:spcAft>
                          <a:spcPts val="300"/>
                        </a:spcAft>
                      </a:pPr>
                      <a:r>
                        <a:rPr lang="en-US" sz="1400" b="1" dirty="0">
                          <a:effectLst/>
                          <a:latin typeface="Century Gothic" panose="020B0502020202020204" pitchFamily="34" charset="0"/>
                          <a:cs typeface="Helvetica" panose="020B0604020202020204" pitchFamily="34" charset="0"/>
                        </a:rPr>
                        <a:t>L4</a:t>
                      </a: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100000"/>
                        </a:lnSpc>
                        <a:spcBef>
                          <a:spcPts val="300"/>
                        </a:spcBef>
                        <a:spcAft>
                          <a:spcPts val="300"/>
                        </a:spcAft>
                      </a:pPr>
                      <a:r>
                        <a:rPr lang="en-US" sz="1400" b="1" dirty="0">
                          <a:solidFill>
                            <a:srgbClr val="C00000"/>
                          </a:solidFill>
                          <a:effectLst/>
                          <a:latin typeface="Century Gothic" panose="020B0502020202020204" pitchFamily="34" charset="0"/>
                          <a:cs typeface="Helvetica" panose="020B0604020202020204" pitchFamily="34" charset="0"/>
                        </a:rPr>
                        <a:t>Surface PM</a:t>
                      </a:r>
                      <a:r>
                        <a:rPr lang="en-US" sz="1400" b="1" baseline="-25000" dirty="0">
                          <a:solidFill>
                            <a:srgbClr val="C00000"/>
                          </a:solidFill>
                          <a:effectLst/>
                          <a:latin typeface="Century Gothic" panose="020B0502020202020204" pitchFamily="34" charset="0"/>
                          <a:cs typeface="Helvetica" panose="020B0604020202020204" pitchFamily="34" charset="0"/>
                        </a:rPr>
                        <a:t>2.5</a:t>
                      </a:r>
                      <a:endParaRPr lang="en-US" sz="1400" b="1" dirty="0">
                        <a:solidFill>
                          <a:srgbClr val="C00000"/>
                        </a:solidFill>
                        <a:effectLst/>
                        <a:latin typeface="Century Gothic" panose="020B0502020202020204" pitchFamily="34" charset="0"/>
                        <a:cs typeface="Helvetica" panose="020B0604020202020204" pitchFamily="34" charset="0"/>
                      </a:endParaRP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rgbClr val="C00000"/>
                          </a:solidFill>
                          <a:effectLst/>
                          <a:latin typeface="Century Gothic" panose="020B0502020202020204" pitchFamily="34" charset="0"/>
                          <a:cs typeface="Helvetica" panose="020B0604020202020204" pitchFamily="34" charset="0"/>
                        </a:rPr>
                        <a:t>PM25</a:t>
                      </a:r>
                    </a:p>
                  </a:txBody>
                  <a:tcPr marL="18288" marR="18288">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1" dirty="0">
                          <a:solidFill>
                            <a:srgbClr val="C00000"/>
                          </a:solidFill>
                          <a:effectLst/>
                          <a:latin typeface="Century Gothic" panose="020B0502020202020204" pitchFamily="34" charset="0"/>
                          <a:cs typeface="Helvetica" panose="020B0604020202020204" pitchFamily="34" charset="0"/>
                        </a:rPr>
                        <a:t>NOAA</a:t>
                      </a:r>
                    </a:p>
                  </a:txBody>
                  <a:tcPr marL="18288" marR="18288">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Hourly PM</a:t>
                      </a:r>
                      <a:r>
                        <a:rPr lang="en-US" sz="1400" b="0" i="0" baseline="-25000" dirty="0">
                          <a:effectLst/>
                          <a:latin typeface="Century Gothic" panose="020B0502020202020204" pitchFamily="34" charset="0"/>
                          <a:cs typeface="Helvetica" panose="020B0604020202020204" pitchFamily="34" charset="0"/>
                        </a:rPr>
                        <a:t>2.5</a:t>
                      </a:r>
                      <a:r>
                        <a:rPr lang="en-US" sz="1400" b="0" i="0" dirty="0">
                          <a:effectLst/>
                          <a:latin typeface="Century Gothic" panose="020B0502020202020204" pitchFamily="34" charset="0"/>
                          <a:cs typeface="Helvetica" panose="020B0604020202020204" pitchFamily="34" charset="0"/>
                        </a:rPr>
                        <a:t> Estimation </a:t>
                      </a:r>
                    </a:p>
                  </a:txBody>
                  <a:tcPr marL="18288" marR="18288">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N/A</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dk1"/>
                          </a:solidFill>
                          <a:latin typeface="Calibri" panose="020F0502020204030204"/>
                          <a:sym typeface="Arial"/>
                        </a:defRPr>
                      </a:lvl9pPr>
                    </a:lstStyle>
                    <a:p>
                      <a:pPr algn="ctr">
                        <a:lnSpc>
                          <a:spcPct val="100000"/>
                        </a:lnSpc>
                        <a:spcBef>
                          <a:spcPts val="300"/>
                        </a:spcBef>
                        <a:spcAft>
                          <a:spcPts val="300"/>
                        </a:spcAft>
                      </a:pPr>
                      <a:r>
                        <a:rPr lang="en-US" sz="1400" b="0" i="0" dirty="0">
                          <a:effectLst/>
                          <a:latin typeface="Century Gothic" panose="020B0502020202020204" pitchFamily="34" charset="0"/>
                          <a:cs typeface="Helvetica" panose="020B0604020202020204" pitchFamily="34" charset="0"/>
                        </a:rPr>
                        <a:t>2 km x 2 km</a:t>
                      </a:r>
                    </a:p>
                  </a:txBody>
                  <a:tcPr marL="18288" marR="18288">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C66"/>
                    </a:solidFill>
                  </a:tcPr>
                </a:tc>
                <a:extLst>
                  <a:ext uri="{0D108BD9-81ED-4DB2-BD59-A6C34878D82A}">
                    <a16:rowId xmlns:a16="http://schemas.microsoft.com/office/drawing/2014/main" val="1410178238"/>
                  </a:ext>
                </a:extLst>
              </a:tr>
            </a:tbl>
          </a:graphicData>
        </a:graphic>
      </p:graphicFrame>
      <p:sp>
        <p:nvSpPr>
          <p:cNvPr id="20" name="TextBox 19">
            <a:extLst>
              <a:ext uri="{FF2B5EF4-FFF2-40B4-BE49-F238E27FC236}">
                <a16:creationId xmlns:a16="http://schemas.microsoft.com/office/drawing/2014/main" id="{1BC6A935-71C9-0A01-2BFC-38DBDE871A49}"/>
              </a:ext>
            </a:extLst>
          </p:cNvPr>
          <p:cNvSpPr txBox="1"/>
          <p:nvPr/>
        </p:nvSpPr>
        <p:spPr>
          <a:xfrm>
            <a:off x="11439689" y="866331"/>
            <a:ext cx="503789" cy="523220"/>
          </a:xfrm>
          <a:prstGeom prst="rect">
            <a:avLst/>
          </a:prstGeom>
          <a:noFill/>
        </p:spPr>
        <p:txBody>
          <a:bodyPr wrap="square" rtlCol="0">
            <a:spAutoFit/>
          </a:bodyPr>
          <a:lstStyle/>
          <a:p>
            <a:r>
              <a:rPr lang="en-US" sz="2800" b="1" dirty="0">
                <a:solidFill>
                  <a:prstClr val="black"/>
                </a:solidFill>
                <a:latin typeface="Century Gothic" panose="020B0502020202020204" pitchFamily="34" charset="0"/>
                <a:cs typeface="Arial" panose="020B0604020202020204" pitchFamily="34" charset="0"/>
                <a:sym typeface="Arial"/>
              </a:rPr>
              <a:t>*</a:t>
            </a:r>
          </a:p>
        </p:txBody>
      </p:sp>
      <p:sp>
        <p:nvSpPr>
          <p:cNvPr id="21" name="TextBox 20">
            <a:extLst>
              <a:ext uri="{FF2B5EF4-FFF2-40B4-BE49-F238E27FC236}">
                <a16:creationId xmlns:a16="http://schemas.microsoft.com/office/drawing/2014/main" id="{869CB41A-0636-3B42-ADE7-F8C1FFCBF857}"/>
              </a:ext>
            </a:extLst>
          </p:cNvPr>
          <p:cNvSpPr txBox="1"/>
          <p:nvPr/>
        </p:nvSpPr>
        <p:spPr>
          <a:xfrm>
            <a:off x="34725" y="3298910"/>
            <a:ext cx="1614853" cy="1169551"/>
          </a:xfrm>
          <a:prstGeom prst="rect">
            <a:avLst/>
          </a:prstGeom>
          <a:noFill/>
        </p:spPr>
        <p:txBody>
          <a:bodyPr wrap="square" rtlCol="0">
            <a:spAutoFit/>
          </a:bodyPr>
          <a:lstStyle/>
          <a:p>
            <a:pPr>
              <a:buClr>
                <a:srgbClr val="000000"/>
              </a:buClr>
              <a:buFont typeface="Arial"/>
              <a:buNone/>
            </a:pPr>
            <a:r>
              <a:rPr lang="en-US" sz="1400" b="1" kern="0" dirty="0">
                <a:solidFill>
                  <a:srgbClr val="D5462F">
                    <a:lumMod val="75000"/>
                  </a:srgbClr>
                </a:solidFill>
                <a:latin typeface="Century Gothic" panose="020B0502020202020204" pitchFamily="34" charset="0"/>
                <a:cs typeface="Arial"/>
                <a:sym typeface="Arial"/>
              </a:rPr>
              <a:t>AOD</a:t>
            </a:r>
            <a:r>
              <a:rPr lang="en-US" sz="1400" b="1" kern="0" dirty="0">
                <a:solidFill>
                  <a:srgbClr val="53585D"/>
                </a:solidFill>
                <a:latin typeface="Century Gothic" panose="020B0502020202020204" pitchFamily="34" charset="0"/>
                <a:cs typeface="Arial"/>
                <a:sym typeface="Arial"/>
              </a:rPr>
              <a:t>: Aerosol Optical Depth</a:t>
            </a:r>
          </a:p>
          <a:p>
            <a:pPr>
              <a:buClr>
                <a:srgbClr val="000000"/>
              </a:buClr>
              <a:buFont typeface="Arial"/>
              <a:buNone/>
            </a:pPr>
            <a:endParaRPr lang="en-US" sz="1400" b="1" kern="0" dirty="0">
              <a:solidFill>
                <a:srgbClr val="000000"/>
              </a:solidFill>
              <a:latin typeface="Century Gothic" panose="020B0502020202020204" pitchFamily="34" charset="0"/>
              <a:cs typeface="Arial"/>
              <a:sym typeface="Arial"/>
            </a:endParaRPr>
          </a:p>
          <a:p>
            <a:pPr>
              <a:buClr>
                <a:srgbClr val="000000"/>
              </a:buClr>
              <a:buFont typeface="Arial"/>
              <a:buNone/>
            </a:pPr>
            <a:r>
              <a:rPr lang="en-US" sz="1400" b="1" kern="0" dirty="0">
                <a:solidFill>
                  <a:srgbClr val="D5462F">
                    <a:lumMod val="75000"/>
                  </a:srgbClr>
                </a:solidFill>
                <a:latin typeface="Century Gothic" panose="020B0502020202020204" pitchFamily="34" charset="0"/>
                <a:cs typeface="Arial"/>
                <a:sym typeface="Arial"/>
              </a:rPr>
              <a:t>ALH</a:t>
            </a:r>
            <a:r>
              <a:rPr lang="en-US" sz="1400" b="1" kern="0" dirty="0">
                <a:solidFill>
                  <a:srgbClr val="53585D"/>
                </a:solidFill>
                <a:latin typeface="Century Gothic" panose="020B0502020202020204" pitchFamily="34" charset="0"/>
                <a:cs typeface="Arial"/>
                <a:sym typeface="Arial"/>
              </a:rPr>
              <a:t>: Aerosol    Layer Height</a:t>
            </a:r>
          </a:p>
        </p:txBody>
      </p:sp>
      <p:sp>
        <p:nvSpPr>
          <p:cNvPr id="22" name="TextBox 21">
            <a:extLst>
              <a:ext uri="{FF2B5EF4-FFF2-40B4-BE49-F238E27FC236}">
                <a16:creationId xmlns:a16="http://schemas.microsoft.com/office/drawing/2014/main" id="{5B3F530F-9455-B05B-4D74-794C70A4CD80}"/>
              </a:ext>
            </a:extLst>
          </p:cNvPr>
          <p:cNvSpPr txBox="1"/>
          <p:nvPr/>
        </p:nvSpPr>
        <p:spPr>
          <a:xfrm>
            <a:off x="11664736" y="4723104"/>
            <a:ext cx="503789" cy="523220"/>
          </a:xfrm>
          <a:prstGeom prst="rect">
            <a:avLst/>
          </a:prstGeom>
          <a:noFill/>
        </p:spPr>
        <p:txBody>
          <a:bodyPr wrap="square" rtlCol="0">
            <a:spAutoFit/>
          </a:bodyPr>
          <a:lstStyle/>
          <a:p>
            <a:r>
              <a:rPr lang="en-US" sz="2800" b="1" dirty="0">
                <a:solidFill>
                  <a:srgbClr val="FF0000"/>
                </a:solidFill>
                <a:latin typeface="Century Gothic" panose="020B0502020202020204" pitchFamily="34" charset="0"/>
                <a:cs typeface="Arial" panose="020B0604020202020204" pitchFamily="34" charset="0"/>
                <a:sym typeface="Arial"/>
              </a:rPr>
              <a:t>*</a:t>
            </a:r>
          </a:p>
        </p:txBody>
      </p:sp>
      <p:grpSp>
        <p:nvGrpSpPr>
          <p:cNvPr id="32" name="Group 31">
            <a:extLst>
              <a:ext uri="{FF2B5EF4-FFF2-40B4-BE49-F238E27FC236}">
                <a16:creationId xmlns:a16="http://schemas.microsoft.com/office/drawing/2014/main" id="{8C6EA942-AEFF-394A-DBEC-438B378C13FC}"/>
              </a:ext>
            </a:extLst>
          </p:cNvPr>
          <p:cNvGrpSpPr/>
          <p:nvPr/>
        </p:nvGrpSpPr>
        <p:grpSpPr>
          <a:xfrm>
            <a:off x="7056929" y="6161628"/>
            <a:ext cx="5662497" cy="523220"/>
            <a:chOff x="5715493" y="6186547"/>
            <a:chExt cx="5662497" cy="523220"/>
          </a:xfrm>
        </p:grpSpPr>
        <p:sp>
          <p:nvSpPr>
            <p:cNvPr id="33" name="TextBox 32">
              <a:extLst>
                <a:ext uri="{FF2B5EF4-FFF2-40B4-BE49-F238E27FC236}">
                  <a16:creationId xmlns:a16="http://schemas.microsoft.com/office/drawing/2014/main" id="{1B884795-FA81-36C9-E650-A398411B43AD}"/>
                </a:ext>
              </a:extLst>
            </p:cNvPr>
            <p:cNvSpPr txBox="1"/>
            <p:nvPr/>
          </p:nvSpPr>
          <p:spPr>
            <a:xfrm>
              <a:off x="8780976" y="6230535"/>
              <a:ext cx="2597014" cy="338554"/>
            </a:xfrm>
            <a:prstGeom prst="rect">
              <a:avLst/>
            </a:prstGeom>
            <a:noFill/>
          </p:spPr>
          <p:txBody>
            <a:bodyPr wrap="square">
              <a:spAutoFit/>
            </a:bodyPr>
            <a:lstStyle/>
            <a:p>
              <a:pPr>
                <a:buClr>
                  <a:srgbClr val="000000"/>
                </a:buClr>
                <a:buFont typeface="Arial"/>
                <a:buNone/>
              </a:pPr>
              <a:r>
                <a:rPr lang="en-US" sz="1600" b="1" kern="0" dirty="0">
                  <a:solidFill>
                    <a:srgbClr val="53585D"/>
                  </a:solidFill>
                  <a:latin typeface="Century Gothic" panose="020B0502020202020204" pitchFamily="34" charset="0"/>
                  <a:cs typeface="Arial" panose="020B0604020202020204" pitchFamily="34" charset="0"/>
                  <a:sym typeface="Arial"/>
                </a:rPr>
                <a:t>33.7°N, 91.7°W</a:t>
              </a:r>
            </a:p>
          </p:txBody>
        </p:sp>
        <p:sp>
          <p:nvSpPr>
            <p:cNvPr id="34" name="TextBox 33">
              <a:extLst>
                <a:ext uri="{FF2B5EF4-FFF2-40B4-BE49-F238E27FC236}">
                  <a16:creationId xmlns:a16="http://schemas.microsoft.com/office/drawing/2014/main" id="{452D3009-B571-6B2B-1A2E-F0E4B514AA79}"/>
                </a:ext>
              </a:extLst>
            </p:cNvPr>
            <p:cNvSpPr txBox="1"/>
            <p:nvPr/>
          </p:nvSpPr>
          <p:spPr>
            <a:xfrm>
              <a:off x="5977464" y="6221392"/>
              <a:ext cx="2901033" cy="338554"/>
            </a:xfrm>
            <a:prstGeom prst="rect">
              <a:avLst/>
            </a:prstGeom>
            <a:noFill/>
          </p:spPr>
          <p:txBody>
            <a:bodyPr wrap="square" rtlCol="0">
              <a:spAutoFit/>
            </a:bodyPr>
            <a:lstStyle/>
            <a:p>
              <a:pPr>
                <a:buClr>
                  <a:srgbClr val="000000"/>
                </a:buClr>
                <a:buFont typeface="Arial"/>
                <a:buNone/>
              </a:pPr>
              <a:r>
                <a:rPr lang="en-US" sz="1600" b="1" kern="0" dirty="0">
                  <a:solidFill>
                    <a:srgbClr val="53585D"/>
                  </a:solidFill>
                  <a:latin typeface="Century Gothic" panose="020B0502020202020204" pitchFamily="34" charset="0"/>
                  <a:cs typeface="Arial" panose="020B0604020202020204" pitchFamily="34" charset="0"/>
                  <a:sym typeface="Arial"/>
                </a:rPr>
                <a:t>@Center of Field of Regard</a:t>
              </a:r>
            </a:p>
          </p:txBody>
        </p:sp>
        <p:sp>
          <p:nvSpPr>
            <p:cNvPr id="35" name="TextBox 34">
              <a:extLst>
                <a:ext uri="{FF2B5EF4-FFF2-40B4-BE49-F238E27FC236}">
                  <a16:creationId xmlns:a16="http://schemas.microsoft.com/office/drawing/2014/main" id="{75E9C156-DEEE-F9D7-2D27-6EC76B04A4AF}"/>
                </a:ext>
              </a:extLst>
            </p:cNvPr>
            <p:cNvSpPr txBox="1"/>
            <p:nvPr/>
          </p:nvSpPr>
          <p:spPr>
            <a:xfrm>
              <a:off x="5715493" y="6186547"/>
              <a:ext cx="503789" cy="523220"/>
            </a:xfrm>
            <a:prstGeom prst="rect">
              <a:avLst/>
            </a:prstGeom>
            <a:noFill/>
          </p:spPr>
          <p:txBody>
            <a:bodyPr wrap="square" rtlCol="0">
              <a:spAutoFit/>
            </a:bodyPr>
            <a:lstStyle/>
            <a:p>
              <a:pPr>
                <a:buClr>
                  <a:srgbClr val="000000"/>
                </a:buClr>
                <a:buFont typeface="Arial"/>
                <a:buNone/>
              </a:pPr>
              <a:r>
                <a:rPr lang="en-US" sz="2800" b="1" kern="0" dirty="0">
                  <a:solidFill>
                    <a:srgbClr val="53585D"/>
                  </a:solidFill>
                  <a:latin typeface="Century Gothic" panose="020B0502020202020204" pitchFamily="34" charset="0"/>
                  <a:cs typeface="Arial" panose="020B0604020202020204" pitchFamily="34" charset="0"/>
                  <a:sym typeface="Arial"/>
                </a:rPr>
                <a:t>*</a:t>
              </a:r>
            </a:p>
          </p:txBody>
        </p:sp>
      </p:grpSp>
      <p:sp>
        <p:nvSpPr>
          <p:cNvPr id="36" name="TextBox 35">
            <a:extLst>
              <a:ext uri="{FF2B5EF4-FFF2-40B4-BE49-F238E27FC236}">
                <a16:creationId xmlns:a16="http://schemas.microsoft.com/office/drawing/2014/main" id="{27EAD1EC-4DD9-CA9E-F780-1E9002273979}"/>
              </a:ext>
            </a:extLst>
          </p:cNvPr>
          <p:cNvSpPr txBox="1"/>
          <p:nvPr/>
        </p:nvSpPr>
        <p:spPr>
          <a:xfrm>
            <a:off x="148247" y="5849310"/>
            <a:ext cx="11666764" cy="353943"/>
          </a:xfrm>
          <a:prstGeom prst="rect">
            <a:avLst/>
          </a:prstGeom>
          <a:noFill/>
        </p:spPr>
        <p:txBody>
          <a:bodyPr wrap="square" rtlCol="0">
            <a:spAutoFit/>
          </a:bodyPr>
          <a:lstStyle/>
          <a:p>
            <a:pPr>
              <a:buClr>
                <a:srgbClr val="000000"/>
              </a:buClr>
              <a:buFont typeface="Arial"/>
              <a:buNone/>
            </a:pPr>
            <a:r>
              <a:rPr lang="en-US" sz="1700" b="1" kern="0" dirty="0">
                <a:solidFill>
                  <a:srgbClr val="0070C0"/>
                </a:solidFill>
                <a:latin typeface="Century Gothic" panose="020B0502020202020204" pitchFamily="34" charset="0"/>
                <a:cs typeface="Arial"/>
                <a:sym typeface="Arial"/>
              </a:rPr>
              <a:t>SNWG: Satellite Needs Working Group - near real-time products (~2-3 hours) – public release Sept. 17, 2025</a:t>
            </a:r>
          </a:p>
        </p:txBody>
      </p:sp>
      <p:grpSp>
        <p:nvGrpSpPr>
          <p:cNvPr id="37" name="Group 36">
            <a:extLst>
              <a:ext uri="{FF2B5EF4-FFF2-40B4-BE49-F238E27FC236}">
                <a16:creationId xmlns:a16="http://schemas.microsoft.com/office/drawing/2014/main" id="{F9F060CA-618F-C25C-3CCE-0B7C10430C84}"/>
              </a:ext>
            </a:extLst>
          </p:cNvPr>
          <p:cNvGrpSpPr/>
          <p:nvPr/>
        </p:nvGrpSpPr>
        <p:grpSpPr>
          <a:xfrm>
            <a:off x="7046043" y="6434158"/>
            <a:ext cx="4959756" cy="380306"/>
            <a:chOff x="3200651" y="5833776"/>
            <a:chExt cx="6360660" cy="523220"/>
          </a:xfrm>
        </p:grpSpPr>
        <p:sp>
          <p:nvSpPr>
            <p:cNvPr id="38" name="TextBox 37">
              <a:extLst>
                <a:ext uri="{FF2B5EF4-FFF2-40B4-BE49-F238E27FC236}">
                  <a16:creationId xmlns:a16="http://schemas.microsoft.com/office/drawing/2014/main" id="{3CA90584-9892-686B-3D83-8431C2DF9B96}"/>
                </a:ext>
              </a:extLst>
            </p:cNvPr>
            <p:cNvSpPr txBox="1"/>
            <p:nvPr/>
          </p:nvSpPr>
          <p:spPr>
            <a:xfrm>
              <a:off x="3380392" y="5912856"/>
              <a:ext cx="6180919" cy="338554"/>
            </a:xfrm>
            <a:prstGeom prst="rect">
              <a:avLst/>
            </a:prstGeom>
            <a:noFill/>
          </p:spPr>
          <p:txBody>
            <a:bodyPr wrap="square">
              <a:spAutoFit/>
            </a:bodyPr>
            <a:lstStyle/>
            <a:p>
              <a:pPr defTabSz="1219170">
                <a:spcAft>
                  <a:spcPts val="400"/>
                </a:spcAft>
                <a:buClr>
                  <a:srgbClr val="000000"/>
                </a:buClr>
                <a:buFont typeface="Arial"/>
                <a:buNone/>
                <a:defRPr/>
              </a:pPr>
              <a:r>
                <a:rPr lang="en-US" sz="1600" b="1" kern="0" dirty="0">
                  <a:solidFill>
                    <a:srgbClr val="53585D"/>
                  </a:solidFill>
                  <a:latin typeface="Century Gothic" panose="020B0502020202020204" pitchFamily="34" charset="0"/>
                  <a:cs typeface="Arial" panose="020B0604020202020204" pitchFamily="34" charset="0"/>
                  <a:sym typeface="Arial"/>
                </a:rPr>
                <a:t> O3PROF L3 Product  </a:t>
              </a:r>
              <a:r>
                <a:rPr lang="en-US" sz="1600" b="1" kern="0" dirty="0">
                  <a:solidFill>
                    <a:srgbClr val="53585D"/>
                  </a:solidFill>
                  <a:latin typeface="Century Gothic" panose="020B0502020202020204" pitchFamily="34" charset="0"/>
                  <a:cs typeface="Arial" panose="020B0604020202020204" pitchFamily="34" charset="0"/>
                  <a:sym typeface="Wingdings" panose="05000000000000000000" pitchFamily="2" charset="2"/>
                </a:rPr>
                <a:t></a:t>
              </a:r>
              <a:r>
                <a:rPr lang="en-US" sz="1600" b="1" kern="0" dirty="0">
                  <a:solidFill>
                    <a:srgbClr val="53585D"/>
                  </a:solidFill>
                  <a:latin typeface="Century Gothic" panose="020B0502020202020204" pitchFamily="34" charset="0"/>
                  <a:cs typeface="Arial" panose="020B0604020202020204" pitchFamily="34" charset="0"/>
                  <a:sym typeface="Arial"/>
                </a:rPr>
                <a:t>  0.04 x 0.04° Resolution</a:t>
              </a:r>
            </a:p>
          </p:txBody>
        </p:sp>
        <p:sp>
          <p:nvSpPr>
            <p:cNvPr id="39" name="TextBox 38">
              <a:extLst>
                <a:ext uri="{FF2B5EF4-FFF2-40B4-BE49-F238E27FC236}">
                  <a16:creationId xmlns:a16="http://schemas.microsoft.com/office/drawing/2014/main" id="{0C87F01D-1A4C-936C-A66D-5A9C23F5985D}"/>
                </a:ext>
              </a:extLst>
            </p:cNvPr>
            <p:cNvSpPr txBox="1"/>
            <p:nvPr/>
          </p:nvSpPr>
          <p:spPr>
            <a:xfrm>
              <a:off x="3200651" y="5833776"/>
              <a:ext cx="503789" cy="523220"/>
            </a:xfrm>
            <a:prstGeom prst="rect">
              <a:avLst/>
            </a:prstGeom>
            <a:noFill/>
          </p:spPr>
          <p:txBody>
            <a:bodyPr wrap="square" rtlCol="0">
              <a:spAutoFit/>
            </a:bodyPr>
            <a:lstStyle/>
            <a:p>
              <a:r>
                <a:rPr lang="en-US" sz="2800" b="1" dirty="0">
                  <a:solidFill>
                    <a:srgbClr val="FF0000"/>
                  </a:solidFill>
                  <a:latin typeface="Century Gothic" panose="020B0502020202020204" pitchFamily="34" charset="0"/>
                  <a:cs typeface="Arial" panose="020B0604020202020204" pitchFamily="34" charset="0"/>
                  <a:sym typeface="Arial"/>
                </a:rPr>
                <a:t>*</a:t>
              </a:r>
            </a:p>
          </p:txBody>
        </p:sp>
      </p:grpSp>
      <p:sp>
        <p:nvSpPr>
          <p:cNvPr id="40" name="TextBox 39">
            <a:extLst>
              <a:ext uri="{FF2B5EF4-FFF2-40B4-BE49-F238E27FC236}">
                <a16:creationId xmlns:a16="http://schemas.microsoft.com/office/drawing/2014/main" id="{09E0C78C-6824-505C-A120-F264E54E7591}"/>
              </a:ext>
            </a:extLst>
          </p:cNvPr>
          <p:cNvSpPr txBox="1"/>
          <p:nvPr/>
        </p:nvSpPr>
        <p:spPr>
          <a:xfrm>
            <a:off x="146345" y="6213244"/>
            <a:ext cx="5949655" cy="338554"/>
          </a:xfrm>
          <a:prstGeom prst="rect">
            <a:avLst/>
          </a:prstGeom>
          <a:noFill/>
        </p:spPr>
        <p:txBody>
          <a:bodyPr wrap="square" rtlCol="0">
            <a:spAutoFit/>
          </a:bodyPr>
          <a:lstStyle/>
          <a:p>
            <a:pPr>
              <a:buClr>
                <a:srgbClr val="000000"/>
              </a:buClr>
              <a:buFont typeface="Arial"/>
              <a:buNone/>
            </a:pPr>
            <a:r>
              <a:rPr lang="en-US" sz="1600" b="1" kern="0" dirty="0">
                <a:solidFill>
                  <a:srgbClr val="C00000"/>
                </a:solidFill>
                <a:latin typeface="Century Gothic" panose="020B0502020202020204" pitchFamily="34" charset="0"/>
                <a:cs typeface="Arial"/>
                <a:sym typeface="Arial"/>
              </a:rPr>
              <a:t>NOAA: National Oceanic and Atmospheric Administration</a:t>
            </a:r>
          </a:p>
        </p:txBody>
      </p:sp>
      <p:sp>
        <p:nvSpPr>
          <p:cNvPr id="3" name="TextBox 2">
            <a:extLst>
              <a:ext uri="{FF2B5EF4-FFF2-40B4-BE49-F238E27FC236}">
                <a16:creationId xmlns:a16="http://schemas.microsoft.com/office/drawing/2014/main" id="{A115E37E-4963-AE27-39B5-FFAC9185D58D}"/>
              </a:ext>
            </a:extLst>
          </p:cNvPr>
          <p:cNvSpPr txBox="1"/>
          <p:nvPr/>
        </p:nvSpPr>
        <p:spPr>
          <a:xfrm>
            <a:off x="157231" y="6479606"/>
            <a:ext cx="5949655" cy="338554"/>
          </a:xfrm>
          <a:prstGeom prst="rect">
            <a:avLst/>
          </a:prstGeom>
          <a:noFill/>
        </p:spPr>
        <p:txBody>
          <a:bodyPr wrap="square" rtlCol="0">
            <a:spAutoFit/>
          </a:bodyPr>
          <a:lstStyle/>
          <a:p>
            <a:pPr>
              <a:buClr>
                <a:srgbClr val="000000"/>
              </a:buClr>
              <a:buFont typeface="Arial"/>
              <a:buNone/>
            </a:pPr>
            <a:r>
              <a:rPr lang="en-US" sz="1600" b="1" kern="0" dirty="0">
                <a:latin typeface="Century Gothic" panose="020B0502020202020204" pitchFamily="34" charset="0"/>
                <a:cs typeface="Arial"/>
                <a:sym typeface="Arial"/>
              </a:rPr>
              <a:t>SAO: Smithsonian Astrophysical Observatory</a:t>
            </a:r>
          </a:p>
        </p:txBody>
      </p:sp>
      <p:sp>
        <p:nvSpPr>
          <p:cNvPr id="4" name="TextBox 3">
            <a:extLst>
              <a:ext uri="{FF2B5EF4-FFF2-40B4-BE49-F238E27FC236}">
                <a16:creationId xmlns:a16="http://schemas.microsoft.com/office/drawing/2014/main" id="{CA6A4A80-E045-CB76-6E78-EFE9FE4F56B1}"/>
              </a:ext>
            </a:extLst>
          </p:cNvPr>
          <p:cNvSpPr txBox="1"/>
          <p:nvPr/>
        </p:nvSpPr>
        <p:spPr>
          <a:xfrm>
            <a:off x="2698920" y="5527258"/>
            <a:ext cx="7588079" cy="369332"/>
          </a:xfrm>
          <a:prstGeom prst="rect">
            <a:avLst/>
          </a:prstGeom>
          <a:noFill/>
        </p:spPr>
        <p:txBody>
          <a:bodyPr wrap="square" rtlCol="0">
            <a:spAutoFit/>
          </a:bodyPr>
          <a:lstStyle/>
          <a:p>
            <a:pPr>
              <a:buClr>
                <a:srgbClr val="000000"/>
              </a:buClr>
              <a:buFont typeface="Arial"/>
              <a:buNone/>
            </a:pPr>
            <a:r>
              <a:rPr lang="en-US" b="1" kern="0" dirty="0">
                <a:latin typeface="Century Gothic" panose="020B0502020202020204" pitchFamily="34" charset="0"/>
                <a:cs typeface="Arial"/>
                <a:sym typeface="Arial"/>
              </a:rPr>
              <a:t>Latest product versions: Version 4 (standard) &amp; </a:t>
            </a:r>
            <a:r>
              <a:rPr lang="en-US" b="1" kern="0" dirty="0">
                <a:solidFill>
                  <a:srgbClr val="0070C0"/>
                </a:solidFill>
                <a:latin typeface="Century Gothic" panose="020B0502020202020204" pitchFamily="34" charset="0"/>
                <a:cs typeface="Arial"/>
                <a:sym typeface="Arial"/>
              </a:rPr>
              <a:t>Version 2 (NRT)</a:t>
            </a:r>
          </a:p>
        </p:txBody>
      </p:sp>
    </p:spTree>
    <p:extLst>
      <p:ext uri="{BB962C8B-B14F-4D97-AF65-F5344CB8AC3E}">
        <p14:creationId xmlns:p14="http://schemas.microsoft.com/office/powerpoint/2010/main" val="1082867186"/>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29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Future TEMPO Products: </a:t>
            </a:r>
            <a:r>
              <a:rPr lang="en-US" sz="2900" b="1" dirty="0">
                <a:solidFill>
                  <a:srgbClr val="0070C0"/>
                </a:solidFill>
                <a:latin typeface="Century Gothic" panose="020B0502020202020204" pitchFamily="34" charset="0"/>
                <a:cs typeface="Arial" panose="020B0604020202020204" pitchFamily="34" charset="0"/>
              </a:rPr>
              <a:t>SNWG NRT</a:t>
            </a:r>
            <a:r>
              <a:rPr lang="en-US" sz="2900" b="1" dirty="0">
                <a:solidFill>
                  <a:srgbClr val="00B050"/>
                </a:solidFill>
                <a:latin typeface="Century Gothic" panose="020B0502020202020204" pitchFamily="34" charset="0"/>
                <a:cs typeface="Arial" panose="020B0604020202020204" pitchFamily="34" charset="0"/>
              </a:rPr>
              <a:t> </a:t>
            </a:r>
            <a:r>
              <a:rPr lang="en-US" sz="2900" dirty="0">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&amp;</a:t>
            </a:r>
            <a:r>
              <a:rPr lang="en-US" sz="2900" dirty="0">
                <a:solidFill>
                  <a:srgbClr val="00B05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t>
            </a:r>
            <a:r>
              <a:rPr lang="en-US" sz="2900" b="1" dirty="0">
                <a:solidFill>
                  <a:schemeClr val="accent2"/>
                </a:solidFill>
                <a:latin typeface="Century Gothic" panose="020B0502020202020204" pitchFamily="34" charset="0"/>
                <a:cs typeface="Arial" panose="020B0604020202020204" pitchFamily="34" charset="0"/>
              </a:rPr>
              <a:t>Enhanced</a:t>
            </a:r>
          </a:p>
        </p:txBody>
      </p:sp>
      <p:sp>
        <p:nvSpPr>
          <p:cNvPr id="9" name="Slide Number Placeholder 1">
            <a:extLst>
              <a:ext uri="{FF2B5EF4-FFF2-40B4-BE49-F238E27FC236}">
                <a16:creationId xmlns:a16="http://schemas.microsoft.com/office/drawing/2014/main" id="{D8F247A3-BF70-44DF-AD16-4FDC425191AE}"/>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5</a:t>
            </a:fld>
            <a:endParaRPr lang="en-US" dirty="0"/>
          </a:p>
        </p:txBody>
      </p:sp>
      <p:sp>
        <p:nvSpPr>
          <p:cNvPr id="11" name="TextBox 10">
            <a:extLst>
              <a:ext uri="{FF2B5EF4-FFF2-40B4-BE49-F238E27FC236}">
                <a16:creationId xmlns:a16="http://schemas.microsoft.com/office/drawing/2014/main" id="{5334D80B-9B1E-E951-3308-FFA5F9B16A82}"/>
              </a:ext>
            </a:extLst>
          </p:cNvPr>
          <p:cNvSpPr txBox="1"/>
          <p:nvPr/>
        </p:nvSpPr>
        <p:spPr>
          <a:xfrm>
            <a:off x="1181271" y="802389"/>
            <a:ext cx="10238070"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latin typeface="Century Gothic" panose="020B0502020202020204" pitchFamily="34" charset="0"/>
              </a:rPr>
              <a:t>These products have no formal release date yet but are officially funded for the TEMPO mission</a:t>
            </a:r>
          </a:p>
        </p:txBody>
      </p:sp>
      <p:sp>
        <p:nvSpPr>
          <p:cNvPr id="3" name="TextBox 2">
            <a:extLst>
              <a:ext uri="{FF2B5EF4-FFF2-40B4-BE49-F238E27FC236}">
                <a16:creationId xmlns:a16="http://schemas.microsoft.com/office/drawing/2014/main" id="{F6B45EBF-4D8D-795A-9F00-A4FE2EE13835}"/>
              </a:ext>
            </a:extLst>
          </p:cNvPr>
          <p:cNvSpPr txBox="1"/>
          <p:nvPr/>
        </p:nvSpPr>
        <p:spPr>
          <a:xfrm>
            <a:off x="242601" y="5025035"/>
            <a:ext cx="11706797" cy="1502976"/>
          </a:xfrm>
          <a:prstGeom prst="rect">
            <a:avLst/>
          </a:prstGeom>
          <a:noFill/>
        </p:spPr>
        <p:txBody>
          <a:bodyPr wrap="square" rtlCol="0">
            <a:spAutoFit/>
          </a:bodyPr>
          <a:lstStyle/>
          <a:p>
            <a:pPr marL="228600" indent="-228600" defTabSz="1219170">
              <a:spcAft>
                <a:spcPts val="400"/>
              </a:spcAft>
              <a:buClr>
                <a:srgbClr val="53585D"/>
              </a:buClr>
              <a:buFont typeface="Arial" panose="020B0604020202020204" pitchFamily="34" charset="0"/>
              <a:buChar char="•"/>
              <a:defRPr/>
            </a:pPr>
            <a:r>
              <a:rPr lang="en-US" sz="1700" b="1" kern="0" dirty="0">
                <a:latin typeface="Century Gothic" panose="020B0502020202020204" pitchFamily="34" charset="0"/>
                <a:cs typeface="Arial" panose="020B0604020202020204" pitchFamily="34" charset="0"/>
                <a:sym typeface="Arial"/>
              </a:rPr>
              <a:t>UVB (Ultraviolet B) radiation </a:t>
            </a:r>
            <a:r>
              <a:rPr lang="en-US" sz="1700" kern="0" dirty="0">
                <a:latin typeface="Century Gothic" panose="020B0502020202020204" pitchFamily="34" charset="0"/>
                <a:cs typeface="Arial" panose="020B0604020202020204" pitchFamily="34" charset="0"/>
                <a:sym typeface="Arial"/>
              </a:rPr>
              <a:t>retrievals support analyses on UV exposure trends, human health risks (skin cancer), and environmental impacts such as ecosystem damage.</a:t>
            </a:r>
          </a:p>
          <a:p>
            <a:pPr marL="228600" indent="-228600" defTabSz="1219170">
              <a:spcAft>
                <a:spcPts val="400"/>
              </a:spcAft>
              <a:buClr>
                <a:srgbClr val="53585D"/>
              </a:buClr>
              <a:buFont typeface="Arial" panose="020B0604020202020204" pitchFamily="34" charset="0"/>
              <a:buChar char="•"/>
              <a:defRPr/>
            </a:pPr>
            <a:r>
              <a:rPr lang="en-US" sz="1700" b="1" kern="0" dirty="0">
                <a:latin typeface="Century Gothic" panose="020B0502020202020204" pitchFamily="34" charset="0"/>
                <a:cs typeface="Arial" panose="020B0604020202020204" pitchFamily="34" charset="0"/>
                <a:sym typeface="Arial"/>
              </a:rPr>
              <a:t>Glyoxal</a:t>
            </a:r>
            <a:r>
              <a:rPr lang="en-US" sz="1700" kern="0" dirty="0">
                <a:latin typeface="Century Gothic" panose="020B0502020202020204" pitchFamily="34" charset="0"/>
                <a:cs typeface="Arial" panose="020B0604020202020204" pitchFamily="34" charset="0"/>
                <a:sym typeface="Arial"/>
              </a:rPr>
              <a:t> forms from vegetation and wildfires with human activities (i.e., fossil fuels burning) contributing smaller amounts</a:t>
            </a:r>
          </a:p>
          <a:p>
            <a:pPr marL="228600" indent="-228600" defTabSz="1219170">
              <a:spcAft>
                <a:spcPts val="400"/>
              </a:spcAft>
              <a:buClr>
                <a:srgbClr val="53585D"/>
              </a:buClr>
              <a:buFont typeface="Arial" panose="020B0604020202020204" pitchFamily="34" charset="0"/>
              <a:buChar char="•"/>
              <a:defRPr/>
            </a:pPr>
            <a:r>
              <a:rPr lang="en-US" sz="1700" kern="0" dirty="0">
                <a:latin typeface="Century Gothic" panose="020B0502020202020204" pitchFamily="34" charset="0"/>
                <a:cs typeface="Arial" panose="020B0604020202020204" pitchFamily="34" charset="0"/>
                <a:sym typeface="Arial"/>
              </a:rPr>
              <a:t>Sources of </a:t>
            </a:r>
            <a:r>
              <a:rPr lang="en-US" sz="1700" b="1" kern="0" dirty="0">
                <a:latin typeface="Century Gothic" panose="020B0502020202020204" pitchFamily="34" charset="0"/>
                <a:cs typeface="Arial" panose="020B0604020202020204" pitchFamily="34" charset="0"/>
                <a:sym typeface="Arial"/>
              </a:rPr>
              <a:t>bromine</a:t>
            </a:r>
            <a:r>
              <a:rPr lang="en-US" sz="1700" kern="0" dirty="0">
                <a:latin typeface="Century Gothic" panose="020B0502020202020204" pitchFamily="34" charset="0"/>
                <a:cs typeface="Arial" panose="020B0604020202020204" pitchFamily="34" charset="0"/>
                <a:sym typeface="Arial"/>
              </a:rPr>
              <a:t> include volcanic emissions, biomass burning, industrial emissions, and marine processes</a:t>
            </a:r>
          </a:p>
        </p:txBody>
      </p:sp>
      <p:graphicFrame>
        <p:nvGraphicFramePr>
          <p:cNvPr id="4" name="Table 3">
            <a:extLst>
              <a:ext uri="{FF2B5EF4-FFF2-40B4-BE49-F238E27FC236}">
                <a16:creationId xmlns:a16="http://schemas.microsoft.com/office/drawing/2014/main" id="{AC677684-7304-CB3A-697F-63916F90A5E3}"/>
              </a:ext>
            </a:extLst>
          </p:cNvPr>
          <p:cNvGraphicFramePr>
            <a:graphicFrameLocks noGrp="1"/>
          </p:cNvGraphicFramePr>
          <p:nvPr>
            <p:extLst>
              <p:ext uri="{D42A27DB-BD31-4B8C-83A1-F6EECF244321}">
                <p14:modId xmlns:p14="http://schemas.microsoft.com/office/powerpoint/2010/main" val="2145994217"/>
              </p:ext>
            </p:extLst>
          </p:nvPr>
        </p:nvGraphicFramePr>
        <p:xfrm>
          <a:off x="737595" y="1366690"/>
          <a:ext cx="10238070" cy="3117168"/>
        </p:xfrm>
        <a:graphic>
          <a:graphicData uri="http://schemas.openxmlformats.org/drawingml/2006/table">
            <a:tbl>
              <a:tblPr firstRow="1" bandRow="1">
                <a:effectLst>
                  <a:outerShdw blurRad="88900" dist="76200" dir="5400000" algn="ctr" rotWithShape="0">
                    <a:srgbClr val="000000">
                      <a:alpha val="43137"/>
                    </a:srgbClr>
                  </a:outerShdw>
                </a:effectLst>
              </a:tblPr>
              <a:tblGrid>
                <a:gridCol w="548845">
                  <a:extLst>
                    <a:ext uri="{9D8B030D-6E8A-4147-A177-3AD203B41FA5}">
                      <a16:colId xmlns:a16="http://schemas.microsoft.com/office/drawing/2014/main" val="3685149852"/>
                    </a:ext>
                  </a:extLst>
                </a:gridCol>
                <a:gridCol w="1863271">
                  <a:extLst>
                    <a:ext uri="{9D8B030D-6E8A-4147-A177-3AD203B41FA5}">
                      <a16:colId xmlns:a16="http://schemas.microsoft.com/office/drawing/2014/main" val="2311055294"/>
                    </a:ext>
                  </a:extLst>
                </a:gridCol>
                <a:gridCol w="1075871">
                  <a:extLst>
                    <a:ext uri="{9D8B030D-6E8A-4147-A177-3AD203B41FA5}">
                      <a16:colId xmlns:a16="http://schemas.microsoft.com/office/drawing/2014/main" val="3486842378"/>
                    </a:ext>
                  </a:extLst>
                </a:gridCol>
                <a:gridCol w="1677225">
                  <a:extLst>
                    <a:ext uri="{9D8B030D-6E8A-4147-A177-3AD203B41FA5}">
                      <a16:colId xmlns:a16="http://schemas.microsoft.com/office/drawing/2014/main" val="2612468258"/>
                    </a:ext>
                  </a:extLst>
                </a:gridCol>
                <a:gridCol w="3406404">
                  <a:extLst>
                    <a:ext uri="{9D8B030D-6E8A-4147-A177-3AD203B41FA5}">
                      <a16:colId xmlns:a16="http://schemas.microsoft.com/office/drawing/2014/main" val="3467787416"/>
                    </a:ext>
                  </a:extLst>
                </a:gridCol>
                <a:gridCol w="1666454">
                  <a:extLst>
                    <a:ext uri="{9D8B030D-6E8A-4147-A177-3AD203B41FA5}">
                      <a16:colId xmlns:a16="http://schemas.microsoft.com/office/drawing/2014/main" val="3699867161"/>
                    </a:ext>
                  </a:extLst>
                </a:gridCol>
              </a:tblGrid>
              <a:tr h="42696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nSpc>
                          <a:spcPct val="70000"/>
                        </a:lnSpc>
                      </a:pPr>
                      <a:r>
                        <a:rPr lang="en-US" sz="1500" dirty="0">
                          <a:latin typeface="Century Gothic" panose="020B0502020202020204" pitchFamily="34" charset="0"/>
                          <a:cs typeface="Helvetica" panose="020B0604020202020204" pitchFamily="34" charset="0"/>
                        </a:rPr>
                        <a:t>Level</a:t>
                      </a:r>
                    </a:p>
                  </a:txBody>
                  <a:tcPr marL="18288" marR="1828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algn="ctr">
                        <a:lnSpc>
                          <a:spcPct val="70000"/>
                        </a:lnSpc>
                      </a:pPr>
                      <a:r>
                        <a:rPr lang="en-US" sz="1500" b="1" dirty="0">
                          <a:solidFill>
                            <a:schemeClr val="bg1"/>
                          </a:solidFill>
                          <a:latin typeface="Century Gothic" panose="020B0502020202020204" pitchFamily="34" charset="0"/>
                          <a:cs typeface="Helvetica" panose="020B0604020202020204" pitchFamily="34" charset="0"/>
                        </a:rPr>
                        <a:t>Product</a:t>
                      </a:r>
                    </a:p>
                  </a:txBody>
                  <a:tcPr marL="18288" marR="1828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lnSpc>
                          <a:spcPct val="70000"/>
                        </a:lnSpc>
                      </a:pPr>
                      <a:r>
                        <a:rPr lang="en-US" sz="1500" dirty="0">
                          <a:solidFill>
                            <a:schemeClr val="bg1"/>
                          </a:solidFill>
                          <a:latin typeface="Century Gothic" panose="020B0502020202020204" pitchFamily="34" charset="0"/>
                          <a:cs typeface="Helvetica" panose="020B0604020202020204" pitchFamily="34" charset="0"/>
                        </a:rPr>
                        <a:t>Filename</a:t>
                      </a:r>
                    </a:p>
                  </a:txBody>
                  <a:tcPr marL="18288" marR="1828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lnSpc>
                          <a:spcPct val="70000"/>
                        </a:lnSpc>
                      </a:pPr>
                      <a:r>
                        <a:rPr lang="en-US" sz="1500" dirty="0">
                          <a:latin typeface="Century Gothic" panose="020B0502020202020204" pitchFamily="34" charset="0"/>
                          <a:cs typeface="Helvetica" panose="020B0604020202020204" pitchFamily="34" charset="0"/>
                        </a:rPr>
                        <a:t>Source</a:t>
                      </a:r>
                    </a:p>
                  </a:txBody>
                  <a:tcPr marL="18288" marR="1828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lnSpc>
                          <a:spcPct val="70000"/>
                        </a:lnSpc>
                      </a:pPr>
                      <a:r>
                        <a:rPr lang="en-US" sz="1500" dirty="0">
                          <a:latin typeface="Century Gothic" panose="020B0502020202020204" pitchFamily="34" charset="0"/>
                          <a:cs typeface="Helvetica" panose="020B0604020202020204" pitchFamily="34" charset="0"/>
                        </a:rPr>
                        <a:t>Key Product Variables</a:t>
                      </a:r>
                    </a:p>
                  </a:txBody>
                  <a:tcPr marL="18288" marR="1828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lnSpc>
                          <a:spcPct val="70000"/>
                        </a:lnSpc>
                      </a:pPr>
                      <a:r>
                        <a:rPr lang="en-US" sz="1500" dirty="0">
                          <a:latin typeface="Century Gothic" panose="020B0502020202020204" pitchFamily="34" charset="0"/>
                          <a:cs typeface="Helvetica" panose="020B0604020202020204" pitchFamily="34" charset="0"/>
                        </a:rPr>
                        <a:t>Resolution (km</a:t>
                      </a:r>
                      <a:r>
                        <a:rPr lang="en-US" sz="1500" baseline="30000" dirty="0">
                          <a:latin typeface="Century Gothic" panose="020B0502020202020204" pitchFamily="34" charset="0"/>
                          <a:cs typeface="Helvetica" panose="020B0604020202020204" pitchFamily="34" charset="0"/>
                        </a:rPr>
                        <a:t>2</a:t>
                      </a:r>
                      <a:r>
                        <a:rPr lang="en-US" sz="1500" baseline="0" dirty="0">
                          <a:latin typeface="Century Gothic" panose="020B0502020202020204" pitchFamily="34" charset="0"/>
                          <a:cs typeface="Helvetica" panose="020B0604020202020204" pitchFamily="34" charset="0"/>
                        </a:rPr>
                        <a:t>)</a:t>
                      </a:r>
                      <a:endParaRPr lang="en-US" sz="1500" baseline="30000" dirty="0">
                        <a:solidFill>
                          <a:srgbClr val="FF0000"/>
                        </a:solidFill>
                        <a:latin typeface="Century Gothic" panose="020B0502020202020204" pitchFamily="34" charset="0"/>
                        <a:cs typeface="Helvetica" panose="020B0604020202020204" pitchFamily="34" charset="0"/>
                      </a:endParaRPr>
                    </a:p>
                  </a:txBody>
                  <a:tcPr marL="18288" marR="1828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338630315"/>
                  </a:ext>
                </a:extLst>
              </a:tr>
              <a:tr h="345607">
                <a:tc rowSpan="7">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nSpc>
                          <a:spcPct val="100000"/>
                        </a:lnSpc>
                        <a:spcBef>
                          <a:spcPts val="300"/>
                        </a:spcBef>
                        <a:spcAft>
                          <a:spcPts val="300"/>
                        </a:spcAft>
                      </a:pPr>
                      <a:r>
                        <a:rPr lang="en-US" sz="1500" b="1" dirty="0">
                          <a:solidFill>
                            <a:schemeClr val="tx1"/>
                          </a:solidFill>
                          <a:effectLst/>
                          <a:latin typeface="Century Gothic" panose="020B0502020202020204" pitchFamily="34" charset="0"/>
                          <a:cs typeface="Helvetica" panose="020B0604020202020204" pitchFamily="34" charset="0"/>
                        </a:rPr>
                        <a:t>L2 </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baseline="0" dirty="0">
                          <a:solidFill>
                            <a:schemeClr val="tx1"/>
                          </a:solidFill>
                          <a:effectLst/>
                          <a:latin typeface="Century Gothic" panose="020B0502020202020204" pitchFamily="34" charset="0"/>
                          <a:cs typeface="Helvetica" panose="020B0604020202020204" pitchFamily="34" charset="0"/>
                        </a:rPr>
                        <a:t>Glyoxal (C</a:t>
                      </a:r>
                      <a:r>
                        <a:rPr lang="en-US" sz="1500" b="1" baseline="-25000" dirty="0">
                          <a:solidFill>
                            <a:schemeClr val="tx1"/>
                          </a:solidFill>
                          <a:effectLst/>
                          <a:latin typeface="Century Gothic" panose="020B0502020202020204" pitchFamily="34" charset="0"/>
                          <a:cs typeface="Helvetica" panose="020B0604020202020204" pitchFamily="34" charset="0"/>
                        </a:rPr>
                        <a:t>2</a:t>
                      </a:r>
                      <a:r>
                        <a:rPr lang="en-US" sz="1500" b="1" baseline="0" dirty="0">
                          <a:solidFill>
                            <a:schemeClr val="tx1"/>
                          </a:solidFill>
                          <a:effectLst/>
                          <a:latin typeface="Century Gothic" panose="020B0502020202020204" pitchFamily="34" charset="0"/>
                          <a:cs typeface="Helvetica" panose="020B0604020202020204" pitchFamily="34" charset="0"/>
                        </a:rPr>
                        <a:t>H</a:t>
                      </a:r>
                      <a:r>
                        <a:rPr lang="en-US" sz="1500" b="1" baseline="-25000" dirty="0">
                          <a:solidFill>
                            <a:schemeClr val="tx1"/>
                          </a:solidFill>
                          <a:effectLst/>
                          <a:latin typeface="Century Gothic" panose="020B0502020202020204" pitchFamily="34" charset="0"/>
                          <a:cs typeface="Helvetica" panose="020B0604020202020204" pitchFamily="34" charset="0"/>
                        </a:rPr>
                        <a:t>2</a:t>
                      </a:r>
                      <a:r>
                        <a:rPr lang="en-US" sz="1500" b="1" baseline="0" dirty="0">
                          <a:solidFill>
                            <a:schemeClr val="tx1"/>
                          </a:solidFill>
                          <a:effectLst/>
                          <a:latin typeface="Century Gothic" panose="020B0502020202020204" pitchFamily="34" charset="0"/>
                          <a:cs typeface="Helvetica" panose="020B0604020202020204" pitchFamily="34" charset="0"/>
                        </a:rPr>
                        <a:t>O</a:t>
                      </a:r>
                      <a:r>
                        <a:rPr lang="en-US" sz="1500" b="1" baseline="-25000" dirty="0">
                          <a:solidFill>
                            <a:schemeClr val="tx1"/>
                          </a:solidFill>
                          <a:effectLst/>
                          <a:latin typeface="Century Gothic" panose="020B0502020202020204" pitchFamily="34" charset="0"/>
                          <a:cs typeface="Helvetica" panose="020B0604020202020204" pitchFamily="34" charset="0"/>
                        </a:rPr>
                        <a:t>2</a:t>
                      </a:r>
                      <a:r>
                        <a:rPr lang="en-US" sz="1500" b="1" baseline="0" dirty="0">
                          <a:solidFill>
                            <a:schemeClr val="tx1"/>
                          </a:solidFill>
                          <a:effectLst/>
                          <a:latin typeface="Century Gothic" panose="020B0502020202020204" pitchFamily="34" charset="0"/>
                          <a:cs typeface="Helvetica" panose="020B0604020202020204" pitchFamily="34" charset="0"/>
                        </a:rPr>
                        <a:t>)</a:t>
                      </a: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i="0" kern="1200" dirty="0">
                          <a:solidFill>
                            <a:schemeClr val="tx1"/>
                          </a:solidFill>
                          <a:effectLst/>
                          <a:latin typeface="Century Gothic" panose="020B0502020202020204" pitchFamily="34" charset="0"/>
                          <a:ea typeface="+mn-ea"/>
                          <a:cs typeface="Helvetica" panose="020B0604020202020204" pitchFamily="34" charset="0"/>
                        </a:rPr>
                        <a:t>GLYX</a:t>
                      </a:r>
                      <a:r>
                        <a:rPr lang="en-US" sz="1500" b="1" dirty="0">
                          <a:solidFill>
                            <a:schemeClr val="tx1"/>
                          </a:solidFill>
                          <a:effectLst/>
                          <a:latin typeface="Century Gothic" panose="020B0502020202020204" pitchFamily="34" charset="0"/>
                          <a:cs typeface="Helvetica" panose="020B0604020202020204" pitchFamily="34" charset="0"/>
                        </a:rPr>
                        <a:t> </a:t>
                      </a:r>
                      <a:endParaRPr lang="en-US" sz="1500" b="1" baseline="-25000" dirty="0">
                        <a:solidFill>
                          <a:schemeClr val="tx1"/>
                        </a:solidFill>
                        <a:effectLst/>
                        <a:latin typeface="Century Gothic" panose="020B0502020202020204" pitchFamily="34" charset="0"/>
                        <a:cs typeface="Helvetica" panose="020B0604020202020204" pitchFamily="34" charset="0"/>
                      </a:endParaRP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baseline="0" dirty="0">
                          <a:solidFill>
                            <a:schemeClr val="accent2"/>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SNWG Enhanced</a:t>
                      </a: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nSpc>
                          <a:spcPct val="100000"/>
                        </a:lnSpc>
                        <a:spcBef>
                          <a:spcPts val="300"/>
                        </a:spcBef>
                        <a:spcAft>
                          <a:spcPts val="300"/>
                        </a:spcAft>
                      </a:pPr>
                      <a:endParaRPr lang="en-US" sz="1500" b="0" i="0" dirty="0">
                        <a:solidFill>
                          <a:srgbClr val="53585D"/>
                        </a:solidFill>
                        <a:effectLst/>
                        <a:latin typeface="Century Gothic" panose="020B0502020202020204" pitchFamily="34" charset="0"/>
                        <a:cs typeface="Helvetica" panose="020B0604020202020204" pitchFamily="34" charset="0"/>
                      </a:endParaRPr>
                    </a:p>
                    <a:p>
                      <a:pPr>
                        <a:lnSpc>
                          <a:spcPct val="100000"/>
                        </a:lnSpc>
                        <a:spcBef>
                          <a:spcPts val="300"/>
                        </a:spcBef>
                        <a:spcAft>
                          <a:spcPts val="300"/>
                        </a:spcAft>
                      </a:pPr>
                      <a:r>
                        <a:rPr lang="en-US" sz="1500" b="0" i="0" dirty="0">
                          <a:solidFill>
                            <a:schemeClr val="tx1"/>
                          </a:solidFill>
                          <a:effectLst/>
                          <a:latin typeface="Century Gothic" panose="020B0502020202020204" pitchFamily="34" charset="0"/>
                          <a:cs typeface="Helvetica" panose="020B0604020202020204" pitchFamily="34" charset="0"/>
                        </a:rPr>
                        <a:t>Total </a:t>
                      </a:r>
                      <a:r>
                        <a:rPr lang="en-US" sz="1500" b="1" i="0" dirty="0">
                          <a:solidFill>
                            <a:schemeClr val="tx1"/>
                          </a:solidFill>
                          <a:effectLst/>
                          <a:latin typeface="Century Gothic" panose="020B0502020202020204" pitchFamily="34" charset="0"/>
                          <a:cs typeface="Helvetica" panose="020B0604020202020204" pitchFamily="34" charset="0"/>
                        </a:rPr>
                        <a:t>VCD</a:t>
                      </a:r>
                      <a:r>
                        <a:rPr lang="en-US" sz="1500" b="0" i="0" dirty="0">
                          <a:solidFill>
                            <a:schemeClr val="tx1"/>
                          </a:solidFill>
                          <a:effectLst/>
                          <a:latin typeface="Century Gothic" panose="020B0502020202020204" pitchFamily="34" charset="0"/>
                          <a:cs typeface="Helvetica" panose="020B0604020202020204" pitchFamily="34" charset="0"/>
                        </a:rPr>
                        <a:t>, Cloud Fraction</a:t>
                      </a: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500" b="0" i="0" dirty="0">
                          <a:solidFill>
                            <a:schemeClr val="tx1"/>
                          </a:solidFill>
                          <a:effectLst/>
                          <a:latin typeface="Century Gothic" panose="020B0502020202020204" pitchFamily="34" charset="0"/>
                          <a:cs typeface="Helvetica" panose="020B0604020202020204" pitchFamily="34" charset="0"/>
                        </a:rPr>
                        <a:t>2.0 x 4.75</a:t>
                      </a:r>
                    </a:p>
                  </a:txBody>
                  <a:tcPr marL="18288" marR="18288">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258473869"/>
                  </a:ext>
                </a:extLst>
              </a:tr>
              <a:tr h="451038">
                <a:tc vMerge="1">
                  <a:txBody>
                    <a:bodyPr/>
                    <a:lstStyle/>
                    <a:p>
                      <a:pPr>
                        <a:lnSpc>
                          <a:spcPct val="100000"/>
                        </a:lnSpc>
                        <a:spcBef>
                          <a:spcPts val="300"/>
                        </a:spcBef>
                        <a:spcAft>
                          <a:spcPts val="300"/>
                        </a:spcAft>
                      </a:pPr>
                      <a:endParaRPr lang="en-US" sz="1600" b="1" dirty="0">
                        <a:effectLst/>
                        <a:latin typeface="Helvetica" panose="020B0604020202020204" pitchFamily="34" charset="0"/>
                        <a:cs typeface="Helvetica" panose="020B0604020202020204" pitchFamily="34" charset="0"/>
                      </a:endParaRP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lang="en-US" sz="1500" b="1" baseline="0" dirty="0">
                          <a:solidFill>
                            <a:schemeClr val="tx1"/>
                          </a:solidFill>
                          <a:effectLst/>
                          <a:latin typeface="Century Gothic" panose="020B0502020202020204" pitchFamily="34" charset="0"/>
                          <a:cs typeface="Helvetica" panose="020B0604020202020204" pitchFamily="34" charset="0"/>
                        </a:rPr>
                        <a:t>Water Vapor (H</a:t>
                      </a:r>
                      <a:r>
                        <a:rPr lang="en-US" sz="1500" b="1" baseline="-25000" dirty="0">
                          <a:solidFill>
                            <a:schemeClr val="tx1"/>
                          </a:solidFill>
                          <a:effectLst/>
                          <a:latin typeface="Century Gothic" panose="020B0502020202020204" pitchFamily="34" charset="0"/>
                          <a:cs typeface="Helvetica" panose="020B0604020202020204" pitchFamily="34" charset="0"/>
                        </a:rPr>
                        <a:t>2</a:t>
                      </a:r>
                      <a:r>
                        <a:rPr lang="en-US" sz="1500" b="1" baseline="0" dirty="0">
                          <a:solidFill>
                            <a:schemeClr val="tx1"/>
                          </a:solidFill>
                          <a:effectLst/>
                          <a:latin typeface="Century Gothic" panose="020B0502020202020204" pitchFamily="34" charset="0"/>
                          <a:cs typeface="Helvetica" panose="020B0604020202020204" pitchFamily="34" charset="0"/>
                        </a:rPr>
                        <a:t>O)</a:t>
                      </a:r>
                    </a:p>
                  </a:txBody>
                  <a:tcPr marL="18288" marR="18288">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nSpc>
                          <a:spcPct val="100000"/>
                        </a:lnSpc>
                        <a:spcBef>
                          <a:spcPts val="300"/>
                        </a:spcBef>
                        <a:spcAft>
                          <a:spcPts val="300"/>
                        </a:spcAft>
                      </a:pPr>
                      <a:r>
                        <a:rPr lang="en-US" sz="1500" b="1" baseline="-25000" dirty="0">
                          <a:solidFill>
                            <a:schemeClr val="tx1"/>
                          </a:solidFill>
                          <a:effectLst/>
                          <a:latin typeface="Century Gothic" panose="020B0502020202020204" pitchFamily="34" charset="0"/>
                          <a:cs typeface="Helvetica" panose="020B0604020202020204" pitchFamily="34" charset="0"/>
                        </a:rPr>
                        <a:t> </a:t>
                      </a:r>
                      <a:r>
                        <a:rPr lang="en-US" sz="1500" b="1" i="0" kern="1200" dirty="0">
                          <a:solidFill>
                            <a:schemeClr val="tx1"/>
                          </a:solidFill>
                          <a:effectLst/>
                          <a:latin typeface="Century Gothic" panose="020B0502020202020204" pitchFamily="34" charset="0"/>
                          <a:ea typeface="+mn-ea"/>
                          <a:cs typeface="Helvetica" panose="020B0604020202020204" pitchFamily="34" charset="0"/>
                        </a:rPr>
                        <a:t>H2O</a:t>
                      </a:r>
                      <a:endParaRPr lang="en-US" sz="1500" b="1" baseline="-25000" dirty="0">
                        <a:solidFill>
                          <a:schemeClr val="tx1"/>
                        </a:solidFill>
                        <a:effectLst/>
                        <a:latin typeface="Century Gothic" panose="020B0502020202020204" pitchFamily="34" charset="0"/>
                        <a:cs typeface="Helvetica" panose="020B0604020202020204" pitchFamily="34" charset="0"/>
                      </a:endParaRPr>
                    </a:p>
                  </a:txBody>
                  <a:tcPr marL="18288" marR="18288">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baseline="0" dirty="0">
                          <a:solidFill>
                            <a:schemeClr val="accent2"/>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SNWG Enhanced</a:t>
                      </a:r>
                    </a:p>
                  </a:txBody>
                  <a:tcPr marL="18288" marR="18288">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endParaRPr/>
                    </a:p>
                  </a:txBody>
                  <a:tcPr marL="18288" marR="18288">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500" b="0" i="0" dirty="0">
                          <a:solidFill>
                            <a:schemeClr val="tx1"/>
                          </a:solidFill>
                          <a:effectLst/>
                          <a:latin typeface="Century Gothic" panose="020B0502020202020204" pitchFamily="34" charset="0"/>
                          <a:cs typeface="Helvetica" panose="020B0604020202020204" pitchFamily="34" charset="0"/>
                        </a:rPr>
                        <a:t>2.0 x 4.75</a:t>
                      </a:r>
                    </a:p>
                  </a:txBody>
                  <a:tcPr marL="18288" marR="18288">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3518696315"/>
                  </a:ext>
                </a:extLst>
              </a:tr>
              <a:tr h="413489">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lang="en-US" sz="1500" b="1" baseline="0" dirty="0">
                          <a:solidFill>
                            <a:schemeClr val="tx1"/>
                          </a:solidFill>
                          <a:effectLst/>
                          <a:latin typeface="Century Gothic" panose="020B0502020202020204" pitchFamily="34" charset="0"/>
                          <a:cs typeface="Helvetica" panose="020B0604020202020204" pitchFamily="34" charset="0"/>
                        </a:rPr>
                        <a:t>Bromine (</a:t>
                      </a:r>
                      <a:r>
                        <a:rPr lang="en-US" sz="1500" b="1" baseline="0" dirty="0" err="1">
                          <a:solidFill>
                            <a:schemeClr val="tx1"/>
                          </a:solidFill>
                          <a:effectLst/>
                          <a:latin typeface="Century Gothic" panose="020B0502020202020204" pitchFamily="34" charset="0"/>
                          <a:cs typeface="Helvetica" panose="020B0604020202020204" pitchFamily="34" charset="0"/>
                        </a:rPr>
                        <a:t>BrO</a:t>
                      </a:r>
                      <a:r>
                        <a:rPr lang="en-US" sz="1500" b="1" baseline="0" dirty="0">
                          <a:solidFill>
                            <a:schemeClr val="tx1"/>
                          </a:solidFill>
                          <a:effectLst/>
                          <a:latin typeface="Century Gothic" panose="020B0502020202020204" pitchFamily="34" charset="0"/>
                          <a:cs typeface="Helvetica" panose="020B0604020202020204" pitchFamily="34" charset="0"/>
                        </a:rPr>
                        <a:t>)</a:t>
                      </a: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nSpc>
                          <a:spcPct val="100000"/>
                        </a:lnSpc>
                        <a:spcBef>
                          <a:spcPts val="300"/>
                        </a:spcBef>
                        <a:spcAft>
                          <a:spcPts val="300"/>
                        </a:spcAft>
                      </a:pPr>
                      <a:r>
                        <a:rPr lang="en-US" sz="1500" b="1" baseline="0" dirty="0">
                          <a:solidFill>
                            <a:schemeClr val="tx1"/>
                          </a:solidFill>
                          <a:effectLst/>
                          <a:latin typeface="Century Gothic" panose="020B0502020202020204" pitchFamily="34" charset="0"/>
                          <a:cs typeface="Helvetica" panose="020B0604020202020204" pitchFamily="34" charset="0"/>
                        </a:rPr>
                        <a:t>BRO  </a:t>
                      </a:r>
                      <a:endParaRPr lang="en-US" sz="1500" b="1" baseline="-25000" dirty="0">
                        <a:solidFill>
                          <a:schemeClr val="tx1"/>
                        </a:solidFill>
                        <a:effectLst/>
                        <a:latin typeface="Century Gothic" panose="020B0502020202020204" pitchFamily="34" charset="0"/>
                        <a:cs typeface="Helvetica" panose="020B0604020202020204" pitchFamily="34" charset="0"/>
                      </a:endParaRP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baseline="0" dirty="0">
                          <a:solidFill>
                            <a:schemeClr val="accent2"/>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SNWG Enhanced</a:t>
                      </a:r>
                    </a:p>
                  </a:txBody>
                  <a:tcPr marL="18288" marR="1828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vMerge="1">
                  <a:txBody>
                    <a:bodyPr/>
                    <a:lstStyle/>
                    <a:p>
                      <a:endParaRPr lang="en-US"/>
                    </a:p>
                  </a:txBody>
                  <a:tcPr/>
                </a:tc>
                <a:tc>
                  <a:txBody>
                    <a:body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500" b="0" i="0" dirty="0">
                          <a:solidFill>
                            <a:schemeClr val="tx1"/>
                          </a:solidFill>
                          <a:effectLst/>
                          <a:latin typeface="Century Gothic" panose="020B0502020202020204" pitchFamily="34" charset="0"/>
                          <a:cs typeface="Helvetica" panose="020B0604020202020204" pitchFamily="34" charset="0"/>
                        </a:rPr>
                        <a:t>2.0 x 4.75</a:t>
                      </a:r>
                    </a:p>
                  </a:txBody>
                  <a:tcPr marL="18288" marR="18288">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664046422"/>
                  </a:ext>
                </a:extLst>
              </a:tr>
              <a:tr h="366938">
                <a:tc vMerge="1">
                  <a:txBody>
                    <a:bodyPr/>
                    <a:lstStyle/>
                    <a:p>
                      <a:endParaRPr lang="en-US"/>
                    </a:p>
                  </a:txBody>
                  <a:tcPr>
                    <a:lnT w="12700" cap="flat" cmpd="sng" algn="ctr">
                      <a:solidFill>
                        <a:sysClr val="windowText" lastClr="000000"/>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500" b="1" i="0" u="none" strike="noStrike" kern="0" cap="none" spc="0" normalizeH="0" baseline="0" noProof="0" dirty="0">
                          <a:ln>
                            <a:noFill/>
                          </a:ln>
                          <a:solidFill>
                            <a:schemeClr val="tx1"/>
                          </a:solidFill>
                          <a:effectLst/>
                          <a:uLnTx/>
                          <a:uFillTx/>
                          <a:latin typeface="Century Gothic" panose="020B0502020202020204" pitchFamily="34" charset="0"/>
                          <a:ea typeface="+mn-ea"/>
                          <a:cs typeface="Helvetica" panose="020B0604020202020204" pitchFamily="34" charset="0"/>
                          <a:sym typeface="Arial"/>
                        </a:rPr>
                        <a:t>Sulfur Dioxide (SO</a:t>
                      </a:r>
                      <a:r>
                        <a:rPr kumimoji="0" lang="en-US" sz="1500" b="1" i="0" u="none" strike="noStrike" kern="0" cap="none" spc="0" normalizeH="0" baseline="-25000" noProof="0" dirty="0">
                          <a:ln>
                            <a:noFill/>
                          </a:ln>
                          <a:solidFill>
                            <a:schemeClr val="tx1"/>
                          </a:solidFill>
                          <a:effectLst/>
                          <a:uLnTx/>
                          <a:uFillTx/>
                          <a:latin typeface="Century Gothic" panose="020B0502020202020204" pitchFamily="34" charset="0"/>
                          <a:ea typeface="+mn-ea"/>
                          <a:cs typeface="Helvetica" panose="020B0604020202020204" pitchFamily="34" charset="0"/>
                          <a:sym typeface="Arial"/>
                        </a:rPr>
                        <a:t>2</a:t>
                      </a:r>
                      <a:r>
                        <a:rPr kumimoji="0" lang="en-US" sz="1500" b="1" i="0" u="none" strike="noStrike" kern="0" cap="none" spc="0" normalizeH="0" baseline="0" noProof="0" dirty="0">
                          <a:ln>
                            <a:noFill/>
                          </a:ln>
                          <a:solidFill>
                            <a:schemeClr val="tx1"/>
                          </a:solidFill>
                          <a:effectLst/>
                          <a:uLnTx/>
                          <a:uFillTx/>
                          <a:latin typeface="Century Gothic" panose="020B0502020202020204" pitchFamily="34" charset="0"/>
                          <a:ea typeface="+mn-ea"/>
                          <a:cs typeface="Helvetica" panose="020B0604020202020204" pitchFamily="34" charset="0"/>
                          <a:sym typeface="Arial"/>
                        </a:rPr>
                        <a:t>)</a:t>
                      </a:r>
                    </a:p>
                  </a:txBody>
                  <a:tcPr marL="18288" marR="18288">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alpha val="98000"/>
                      </a:srgbClr>
                    </a:solidFill>
                  </a:tcPr>
                </a:tc>
                <a:tc>
                  <a:txBody>
                    <a:bodyPr/>
                    <a:lstStyle/>
                    <a:p>
                      <a:pPr marL="0" marR="0" lvl="0" indent="0" algn="l" defTabSz="914400" rtl="0" eaLnBrk="1" fontAlgn="auto" latinLnBrk="0" hangingPunct="1">
                        <a:lnSpc>
                          <a:spcPct val="100000"/>
                        </a:lnSpc>
                        <a:spcBef>
                          <a:spcPts val="300"/>
                        </a:spcBef>
                        <a:spcAft>
                          <a:spcPts val="600"/>
                        </a:spcAft>
                        <a:buClr>
                          <a:srgbClr val="000000"/>
                        </a:buClr>
                        <a:buSzTx/>
                        <a:buFont typeface="Arial"/>
                        <a:buNone/>
                        <a:tabLst/>
                        <a:defRPr/>
                      </a:pPr>
                      <a:r>
                        <a:rPr kumimoji="0" lang="en-US" sz="1500" b="1" i="0" u="none" strike="noStrike" kern="0" cap="none" spc="0" normalizeH="0" baseline="0" noProof="0" dirty="0">
                          <a:ln>
                            <a:noFill/>
                          </a:ln>
                          <a:solidFill>
                            <a:schemeClr val="tx1"/>
                          </a:solidFill>
                          <a:effectLst/>
                          <a:uLnTx/>
                          <a:uFillTx/>
                          <a:latin typeface="Century Gothic" panose="020B0502020202020204" pitchFamily="34" charset="0"/>
                          <a:ea typeface="+mn-ea"/>
                          <a:cs typeface="Helvetica" panose="020B0604020202020204" pitchFamily="34" charset="0"/>
                          <a:sym typeface="Arial"/>
                        </a:rPr>
                        <a:t>SO2</a:t>
                      </a:r>
                      <a:endParaRPr kumimoji="0" lang="en-US" sz="1500" b="1" i="0" u="none" strike="noStrike" kern="0" cap="none" spc="0" normalizeH="0" baseline="-25000" noProof="0" dirty="0">
                        <a:ln>
                          <a:noFill/>
                        </a:ln>
                        <a:solidFill>
                          <a:schemeClr val="tx1"/>
                        </a:solidFill>
                        <a:effectLst/>
                        <a:uLnTx/>
                        <a:uFillTx/>
                        <a:latin typeface="Century Gothic" panose="020B0502020202020204" pitchFamily="34" charset="0"/>
                        <a:ea typeface="+mn-ea"/>
                        <a:cs typeface="Helvetica" panose="020B0604020202020204" pitchFamily="34" charset="0"/>
                        <a:sym typeface="Arial"/>
                      </a:endParaRP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l" defTabSz="914400" rtl="0" eaLnBrk="1" fontAlgn="auto" latinLnBrk="0" hangingPunct="1">
                        <a:lnSpc>
                          <a:spcPct val="100000"/>
                        </a:lnSpc>
                        <a:spcBef>
                          <a:spcPts val="300"/>
                        </a:spcBef>
                        <a:spcAft>
                          <a:spcPts val="600"/>
                        </a:spcAft>
                        <a:buClrTx/>
                        <a:buSzTx/>
                        <a:buFontTx/>
                        <a:buNone/>
                        <a:tabLst/>
                        <a:defRPr/>
                      </a:pPr>
                      <a:r>
                        <a:rPr lang="en-US" sz="1500" b="1" baseline="0" dirty="0">
                          <a:solidFill>
                            <a:srgbClr val="0070C0"/>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SNWG NRT</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nSpc>
                          <a:spcPct val="100000"/>
                        </a:lnSpc>
                        <a:spcBef>
                          <a:spcPts val="300"/>
                        </a:spcBef>
                        <a:spcAft>
                          <a:spcPts val="600"/>
                        </a:spcAft>
                      </a:pPr>
                      <a:r>
                        <a:rPr lang="en-US" sz="1500" b="0" i="0" dirty="0">
                          <a:solidFill>
                            <a:schemeClr val="tx1"/>
                          </a:solidFill>
                          <a:effectLst/>
                          <a:latin typeface="Century Gothic" panose="020B0502020202020204" pitchFamily="34" charset="0"/>
                          <a:cs typeface="Helvetica" panose="020B0604020202020204" pitchFamily="34" charset="0"/>
                        </a:rPr>
                        <a:t>Total</a:t>
                      </a:r>
                      <a:r>
                        <a:rPr lang="en-US" sz="1500" b="1" i="0" dirty="0">
                          <a:solidFill>
                            <a:schemeClr val="tx1"/>
                          </a:solidFill>
                          <a:effectLst/>
                          <a:latin typeface="Century Gothic" panose="020B0502020202020204" pitchFamily="34" charset="0"/>
                          <a:cs typeface="Helvetica" panose="020B0604020202020204" pitchFamily="34" charset="0"/>
                        </a:rPr>
                        <a:t> VCD</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ctr" defTabSz="457200" rtl="0" eaLnBrk="1" fontAlgn="auto" latinLnBrk="0" hangingPunct="1">
                        <a:lnSpc>
                          <a:spcPct val="100000"/>
                        </a:lnSpc>
                        <a:spcBef>
                          <a:spcPts val="300"/>
                        </a:spcBef>
                        <a:spcAft>
                          <a:spcPts val="600"/>
                        </a:spcAft>
                        <a:buClrTx/>
                        <a:buSzTx/>
                        <a:buFontTx/>
                        <a:buNone/>
                        <a:tabLst/>
                        <a:defRPr/>
                      </a:pPr>
                      <a:r>
                        <a:rPr lang="en-US" sz="1500" b="0" i="0" dirty="0">
                          <a:solidFill>
                            <a:schemeClr val="tx1"/>
                          </a:solidFill>
                          <a:effectLst/>
                          <a:latin typeface="Century Gothic" panose="020B0502020202020204" pitchFamily="34" charset="0"/>
                          <a:cs typeface="Helvetica" panose="020B0604020202020204" pitchFamily="34" charset="0"/>
                        </a:rPr>
                        <a:t>2.0 x 4.75</a:t>
                      </a:r>
                    </a:p>
                  </a:txBody>
                  <a:tcPr marL="18288" marR="1828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3079233513"/>
                  </a:ext>
                </a:extLst>
              </a:tr>
              <a:tr h="371043">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500" b="1" i="0" u="none" strike="noStrike" kern="0" cap="none" spc="0" normalizeH="0" baseline="0" noProof="0" dirty="0">
                          <a:ln>
                            <a:noFill/>
                          </a:ln>
                          <a:solidFill>
                            <a:schemeClr val="tx1"/>
                          </a:solidFill>
                          <a:effectLst/>
                          <a:uLnTx/>
                          <a:uFillTx/>
                          <a:latin typeface="Century Gothic" panose="020B0502020202020204" pitchFamily="34" charset="0"/>
                          <a:ea typeface="+mn-ea"/>
                          <a:cs typeface="Helvetica" panose="020B0604020202020204" pitchFamily="34" charset="0"/>
                          <a:sym typeface="Arial"/>
                        </a:rPr>
                        <a:t>UVAOD</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dirty="0">
                          <a:solidFill>
                            <a:schemeClr val="tx1"/>
                          </a:solidFill>
                          <a:effectLst/>
                          <a:latin typeface="Century Gothic" panose="020B0502020202020204" pitchFamily="34" charset="0"/>
                          <a:cs typeface="Helvetica" panose="020B0604020202020204" pitchFamily="34" charset="0"/>
                        </a:rPr>
                        <a:t>TBD</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baseline="0" dirty="0">
                          <a:solidFill>
                            <a:schemeClr val="accent2"/>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SNWG Enhanced</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nSpc>
                          <a:spcPct val="100000"/>
                        </a:lnSpc>
                        <a:spcBef>
                          <a:spcPts val="300"/>
                        </a:spcBef>
                        <a:spcAft>
                          <a:spcPts val="300"/>
                        </a:spcAft>
                      </a:pPr>
                      <a:r>
                        <a:rPr lang="en-US" sz="1500" b="0" i="0" dirty="0">
                          <a:solidFill>
                            <a:schemeClr val="tx1"/>
                          </a:solidFill>
                          <a:effectLst/>
                          <a:latin typeface="Century Gothic" panose="020B0502020202020204" pitchFamily="34" charset="0"/>
                          <a:cs typeface="Helvetica" panose="020B0604020202020204" pitchFamily="34" charset="0"/>
                        </a:rPr>
                        <a:t>AOD 354, 388, 500 nm</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500" b="0" i="0" dirty="0">
                          <a:solidFill>
                            <a:schemeClr val="tx1"/>
                          </a:solidFill>
                          <a:effectLst/>
                          <a:latin typeface="Century Gothic" panose="020B0502020202020204" pitchFamily="34" charset="0"/>
                          <a:cs typeface="Helvetica" panose="020B0604020202020204" pitchFamily="34" charset="0"/>
                        </a:rPr>
                        <a:t>2.0 x 4.75</a:t>
                      </a:r>
                    </a:p>
                  </a:txBody>
                  <a:tcPr marL="18288" marR="1828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331493231"/>
                  </a:ext>
                </a:extLst>
              </a:tr>
              <a:tr h="371043">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500" b="1" i="0" u="none" strike="noStrike" kern="0" cap="none" spc="0" normalizeH="0" baseline="0" noProof="0" dirty="0">
                          <a:ln>
                            <a:noFill/>
                          </a:ln>
                          <a:solidFill>
                            <a:schemeClr val="tx1"/>
                          </a:solidFill>
                          <a:effectLst/>
                          <a:uLnTx/>
                          <a:uFillTx/>
                          <a:latin typeface="Century Gothic" panose="020B0502020202020204" pitchFamily="34" charset="0"/>
                          <a:ea typeface="+mn-ea"/>
                          <a:cs typeface="Helvetica" panose="020B0604020202020204" pitchFamily="34" charset="0"/>
                          <a:sym typeface="Arial"/>
                        </a:rPr>
                        <a:t>ALH</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dirty="0">
                          <a:solidFill>
                            <a:schemeClr val="tx1"/>
                          </a:solidFill>
                          <a:effectLst/>
                          <a:latin typeface="Century Gothic" panose="020B0502020202020204" pitchFamily="34" charset="0"/>
                          <a:cs typeface="Helvetica" panose="020B0604020202020204" pitchFamily="34" charset="0"/>
                        </a:rPr>
                        <a:t>TBD</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baseline="0" dirty="0">
                          <a:solidFill>
                            <a:schemeClr val="accent2"/>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SNWG Enhanced</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nSpc>
                          <a:spcPct val="100000"/>
                        </a:lnSpc>
                        <a:spcBef>
                          <a:spcPts val="300"/>
                        </a:spcBef>
                        <a:spcAft>
                          <a:spcPts val="300"/>
                        </a:spcAft>
                      </a:pPr>
                      <a:r>
                        <a:rPr lang="en-US" sz="1500" b="0" i="0" dirty="0">
                          <a:solidFill>
                            <a:schemeClr val="tx1"/>
                          </a:solidFill>
                          <a:effectLst/>
                          <a:latin typeface="Century Gothic" panose="020B0502020202020204" pitchFamily="34" charset="0"/>
                          <a:cs typeface="Helvetica" panose="020B0604020202020204" pitchFamily="34" charset="0"/>
                        </a:rPr>
                        <a:t>ALH</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500" b="0" i="0" dirty="0">
                          <a:solidFill>
                            <a:schemeClr val="tx1"/>
                          </a:solidFill>
                          <a:effectLst/>
                          <a:latin typeface="Century Gothic" panose="020B0502020202020204" pitchFamily="34" charset="0"/>
                          <a:cs typeface="Helvetica" panose="020B0604020202020204" pitchFamily="34" charset="0"/>
                        </a:rPr>
                        <a:t>2.0 x 4.75</a:t>
                      </a:r>
                    </a:p>
                  </a:txBody>
                  <a:tcPr marL="18288" marR="1828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530403842"/>
                  </a:ext>
                </a:extLst>
              </a:tr>
              <a:tr h="371043">
                <a:tc vMerge="1">
                  <a:txBody>
                    <a:bodyPr/>
                    <a:lstStyle/>
                    <a:p>
                      <a:endParaRPr lang="en-US"/>
                    </a:p>
                  </a:txBody>
                  <a:tcPr/>
                </a:tc>
                <a:tc>
                  <a:txBody>
                    <a:bodyPr/>
                    <a:lstStyle/>
                    <a:p>
                      <a:pPr marL="0" marR="0" lvl="0" indent="0" algn="l" defTabSz="914400" rtl="0" eaLnBrk="1" fontAlgn="auto" latinLnBrk="0" hangingPunct="1">
                        <a:lnSpc>
                          <a:spcPct val="100000"/>
                        </a:lnSpc>
                        <a:spcBef>
                          <a:spcPts val="300"/>
                        </a:spcBef>
                        <a:spcAft>
                          <a:spcPts val="300"/>
                        </a:spcAft>
                        <a:buClr>
                          <a:srgbClr val="000000"/>
                        </a:buClr>
                        <a:buSzTx/>
                        <a:buFont typeface="Arial"/>
                        <a:buNone/>
                        <a:tabLst/>
                        <a:defRPr/>
                      </a:pPr>
                      <a:r>
                        <a:rPr kumimoji="0" lang="en-US" sz="1500" b="1" i="0" u="none" strike="noStrike" kern="0" cap="none" spc="0" normalizeH="0" baseline="0" noProof="0" dirty="0">
                          <a:ln>
                            <a:noFill/>
                          </a:ln>
                          <a:solidFill>
                            <a:schemeClr val="tx1"/>
                          </a:solidFill>
                          <a:effectLst/>
                          <a:uLnTx/>
                          <a:uFillTx/>
                          <a:latin typeface="Century Gothic" panose="020B0502020202020204" pitchFamily="34" charset="0"/>
                          <a:ea typeface="+mn-ea"/>
                          <a:cs typeface="Helvetica" panose="020B0604020202020204" pitchFamily="34" charset="0"/>
                          <a:sym typeface="Arial"/>
                        </a:rPr>
                        <a:t>UVB</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dirty="0">
                          <a:solidFill>
                            <a:schemeClr val="tx1"/>
                          </a:solidFill>
                          <a:effectLst/>
                          <a:latin typeface="Century Gothic" panose="020B0502020202020204" pitchFamily="34" charset="0"/>
                          <a:cs typeface="Helvetica" panose="020B0604020202020204" pitchFamily="34" charset="0"/>
                        </a:rPr>
                        <a:t>TBD</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500" b="1" baseline="0" dirty="0">
                          <a:solidFill>
                            <a:schemeClr val="accent2"/>
                          </a:solidFill>
                          <a:effectLst>
                            <a:outerShdw blurRad="38100" dist="38100" dir="2700000" algn="tl">
                              <a:srgbClr val="000000">
                                <a:alpha val="43137"/>
                              </a:srgbClr>
                            </a:outerShdw>
                          </a:effectLst>
                          <a:latin typeface="Century Gothic" panose="020B0502020202020204" pitchFamily="34" charset="0"/>
                          <a:cs typeface="Helvetica" panose="020B0604020202020204" pitchFamily="34" charset="0"/>
                        </a:rPr>
                        <a:t>SNWG Enhanced</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nSpc>
                          <a:spcPct val="100000"/>
                        </a:lnSpc>
                        <a:spcBef>
                          <a:spcPts val="300"/>
                        </a:spcBef>
                        <a:spcAft>
                          <a:spcPts val="300"/>
                        </a:spcAft>
                      </a:pPr>
                      <a:r>
                        <a:rPr lang="en-US" sz="1500" b="0" i="0" dirty="0">
                          <a:solidFill>
                            <a:schemeClr val="tx1"/>
                          </a:solidFill>
                          <a:effectLst/>
                          <a:latin typeface="Century Gothic" panose="020B0502020202020204" pitchFamily="34" charset="0"/>
                          <a:cs typeface="Helvetica" panose="020B0604020202020204" pitchFamily="34" charset="0"/>
                        </a:rPr>
                        <a:t>UVB</a:t>
                      </a:r>
                    </a:p>
                  </a:txBody>
                  <a:tcPr marL="18288" marR="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ctr" defTabSz="457200" rtl="0" eaLnBrk="1" fontAlgn="auto" latinLnBrk="0" hangingPunct="1">
                        <a:lnSpc>
                          <a:spcPct val="100000"/>
                        </a:lnSpc>
                        <a:spcBef>
                          <a:spcPts val="300"/>
                        </a:spcBef>
                        <a:spcAft>
                          <a:spcPts val="300"/>
                        </a:spcAft>
                        <a:buClrTx/>
                        <a:buSzTx/>
                        <a:buFontTx/>
                        <a:buNone/>
                        <a:tabLst/>
                        <a:defRPr/>
                      </a:pPr>
                      <a:r>
                        <a:rPr lang="en-US" sz="1500" b="0" i="0" dirty="0">
                          <a:solidFill>
                            <a:schemeClr val="tx1"/>
                          </a:solidFill>
                          <a:effectLst/>
                          <a:latin typeface="Century Gothic" panose="020B0502020202020204" pitchFamily="34" charset="0"/>
                          <a:cs typeface="Helvetica" panose="020B0604020202020204" pitchFamily="34" charset="0"/>
                        </a:rPr>
                        <a:t>2.0 x 4.75</a:t>
                      </a:r>
                    </a:p>
                  </a:txBody>
                  <a:tcPr marL="18288" marR="18288">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363664079"/>
                  </a:ext>
                </a:extLst>
              </a:tr>
            </a:tbl>
          </a:graphicData>
        </a:graphic>
      </p:graphicFrame>
      <p:sp>
        <p:nvSpPr>
          <p:cNvPr id="6" name="TextBox 5">
            <a:extLst>
              <a:ext uri="{FF2B5EF4-FFF2-40B4-BE49-F238E27FC236}">
                <a16:creationId xmlns:a16="http://schemas.microsoft.com/office/drawing/2014/main" id="{708216CA-9350-8B8D-8B6C-1C9AC42A1FC2}"/>
              </a:ext>
            </a:extLst>
          </p:cNvPr>
          <p:cNvSpPr txBox="1"/>
          <p:nvPr/>
        </p:nvSpPr>
        <p:spPr>
          <a:xfrm>
            <a:off x="6636884" y="4521968"/>
            <a:ext cx="2901033" cy="338554"/>
          </a:xfrm>
          <a:prstGeom prst="rect">
            <a:avLst/>
          </a:prstGeom>
          <a:noFill/>
        </p:spPr>
        <p:txBody>
          <a:bodyPr wrap="square" rtlCol="0">
            <a:spAutoFit/>
          </a:bodyPr>
          <a:lstStyle/>
          <a:p>
            <a:r>
              <a:rPr lang="en-US" sz="1600" b="1" dirty="0">
                <a:solidFill>
                  <a:srgbClr val="53585D"/>
                </a:solidFill>
                <a:latin typeface="Century Gothic" panose="020B0502020202020204" pitchFamily="34" charset="0"/>
                <a:cs typeface="Arial" panose="020B0604020202020204" pitchFamily="34" charset="0"/>
              </a:rPr>
              <a:t>@Center of Field of Regard</a:t>
            </a:r>
          </a:p>
        </p:txBody>
      </p:sp>
      <p:sp>
        <p:nvSpPr>
          <p:cNvPr id="7" name="TextBox 6">
            <a:extLst>
              <a:ext uri="{FF2B5EF4-FFF2-40B4-BE49-F238E27FC236}">
                <a16:creationId xmlns:a16="http://schemas.microsoft.com/office/drawing/2014/main" id="{D1962EA9-3F05-CD04-D9DD-0E73A96C0D8D}"/>
              </a:ext>
            </a:extLst>
          </p:cNvPr>
          <p:cNvSpPr txBox="1"/>
          <p:nvPr/>
        </p:nvSpPr>
        <p:spPr>
          <a:xfrm>
            <a:off x="9364910" y="4521968"/>
            <a:ext cx="2597014" cy="338554"/>
          </a:xfrm>
          <a:prstGeom prst="rect">
            <a:avLst/>
          </a:prstGeom>
          <a:noFill/>
        </p:spPr>
        <p:txBody>
          <a:bodyPr wrap="square">
            <a:spAutoFit/>
          </a:bodyPr>
          <a:lstStyle/>
          <a:p>
            <a:r>
              <a:rPr lang="en-US" sz="1600" b="1" dirty="0">
                <a:solidFill>
                  <a:srgbClr val="53585D"/>
                </a:solidFill>
                <a:latin typeface="Century Gothic" panose="020B0502020202020204" pitchFamily="34" charset="0"/>
                <a:cs typeface="Arial" panose="020B0604020202020204" pitchFamily="34" charset="0"/>
              </a:rPr>
              <a:t>33.7°N, 91.7°W</a:t>
            </a:r>
          </a:p>
        </p:txBody>
      </p:sp>
      <p:sp>
        <p:nvSpPr>
          <p:cNvPr id="10" name="TextBox 9">
            <a:extLst>
              <a:ext uri="{FF2B5EF4-FFF2-40B4-BE49-F238E27FC236}">
                <a16:creationId xmlns:a16="http://schemas.microsoft.com/office/drawing/2014/main" id="{AB58BFD6-07BC-8533-D67B-8645D740840D}"/>
              </a:ext>
            </a:extLst>
          </p:cNvPr>
          <p:cNvSpPr txBox="1"/>
          <p:nvPr/>
        </p:nvSpPr>
        <p:spPr>
          <a:xfrm>
            <a:off x="10887011" y="1244698"/>
            <a:ext cx="503789" cy="523220"/>
          </a:xfrm>
          <a:prstGeom prst="rect">
            <a:avLst/>
          </a:prstGeom>
          <a:noFill/>
        </p:spPr>
        <p:txBody>
          <a:bodyPr wrap="square" rtlCol="0">
            <a:spAutoFit/>
          </a:bodyPr>
          <a:lstStyle/>
          <a:p>
            <a:pPr>
              <a:buClrTx/>
              <a:buFontTx/>
              <a:buNone/>
            </a:pPr>
            <a:r>
              <a:rPr lang="en-US" sz="2800" b="1" kern="1200" dirty="0">
                <a:solidFill>
                  <a:prstClr val="black"/>
                </a:solidFill>
                <a:latin typeface="Century Gothic" panose="020B0502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269221032"/>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A5B14-914E-C7B4-BB87-E06645532B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432E39-FD9C-AB42-05EC-6F271DBD7351}"/>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Product Release &amp; Tools</a:t>
            </a:r>
          </a:p>
        </p:txBody>
      </p:sp>
      <p:sp>
        <p:nvSpPr>
          <p:cNvPr id="37" name="Slide Number Placeholder 1">
            <a:extLst>
              <a:ext uri="{FF2B5EF4-FFF2-40B4-BE49-F238E27FC236}">
                <a16:creationId xmlns:a16="http://schemas.microsoft.com/office/drawing/2014/main" id="{B769277A-EA37-C9A6-2826-708B89319445}"/>
              </a:ext>
            </a:extLst>
          </p:cNvPr>
          <p:cNvSpPr>
            <a:spLocks noGrp="1"/>
          </p:cNvSpPr>
          <p:nvPr>
            <p:ph type="sldNum" sz="quarter" idx="12"/>
          </p:nvPr>
        </p:nvSpPr>
        <p:spPr>
          <a:xfrm>
            <a:off x="11051145" y="6365294"/>
            <a:ext cx="1015314" cy="365125"/>
          </a:xfrm>
        </p:spPr>
        <p:txBody>
          <a:bodyPr/>
          <a:lstStyle/>
          <a:p>
            <a:fld id="{BBC93AA5-82BE-468E-90B3-DD1DC18545AD}" type="slidenum">
              <a:rPr lang="en-US" smtClean="0"/>
              <a:t>6</a:t>
            </a:fld>
            <a:endParaRPr lang="en-US" dirty="0"/>
          </a:p>
        </p:txBody>
      </p:sp>
      <p:sp>
        <p:nvSpPr>
          <p:cNvPr id="6" name="Slide Number Placeholder 1">
            <a:extLst>
              <a:ext uri="{FF2B5EF4-FFF2-40B4-BE49-F238E27FC236}">
                <a16:creationId xmlns:a16="http://schemas.microsoft.com/office/drawing/2014/main" id="{4F5C2183-3541-5B63-E08C-39925FC6199D}"/>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6</a:t>
            </a:fld>
            <a:endParaRPr lang="en-US" dirty="0"/>
          </a:p>
        </p:txBody>
      </p:sp>
      <p:graphicFrame>
        <p:nvGraphicFramePr>
          <p:cNvPr id="3" name="Table 2">
            <a:extLst>
              <a:ext uri="{FF2B5EF4-FFF2-40B4-BE49-F238E27FC236}">
                <a16:creationId xmlns:a16="http://schemas.microsoft.com/office/drawing/2014/main" id="{594A1437-7BD9-59F4-4E05-B0D3A0A5A85F}"/>
              </a:ext>
            </a:extLst>
          </p:cNvPr>
          <p:cNvGraphicFramePr>
            <a:graphicFrameLocks noGrp="1"/>
          </p:cNvGraphicFramePr>
          <p:nvPr>
            <p:extLst>
              <p:ext uri="{D42A27DB-BD31-4B8C-83A1-F6EECF244321}">
                <p14:modId xmlns:p14="http://schemas.microsoft.com/office/powerpoint/2010/main" val="3231960947"/>
              </p:ext>
            </p:extLst>
          </p:nvPr>
        </p:nvGraphicFramePr>
        <p:xfrm>
          <a:off x="153467" y="908224"/>
          <a:ext cx="7306111" cy="3082616"/>
        </p:xfrm>
        <a:graphic>
          <a:graphicData uri="http://schemas.openxmlformats.org/drawingml/2006/table">
            <a:tbl>
              <a:tblPr firstRow="1" bandRow="1">
                <a:tableStyleId>{D27102A9-8310-4765-A935-A1911B00CA55}</a:tableStyleId>
              </a:tblPr>
              <a:tblGrid>
                <a:gridCol w="953222">
                  <a:extLst>
                    <a:ext uri="{9D8B030D-6E8A-4147-A177-3AD203B41FA5}">
                      <a16:colId xmlns:a16="http://schemas.microsoft.com/office/drawing/2014/main" val="3087290469"/>
                    </a:ext>
                  </a:extLst>
                </a:gridCol>
                <a:gridCol w="1251100">
                  <a:extLst>
                    <a:ext uri="{9D8B030D-6E8A-4147-A177-3AD203B41FA5}">
                      <a16:colId xmlns:a16="http://schemas.microsoft.com/office/drawing/2014/main" val="1565475734"/>
                    </a:ext>
                  </a:extLst>
                </a:gridCol>
                <a:gridCol w="5101789">
                  <a:extLst>
                    <a:ext uri="{9D8B030D-6E8A-4147-A177-3AD203B41FA5}">
                      <a16:colId xmlns:a16="http://schemas.microsoft.com/office/drawing/2014/main" val="21874101"/>
                    </a:ext>
                  </a:extLst>
                </a:gridCol>
              </a:tblGrid>
              <a:tr h="568231">
                <a:tc>
                  <a:txBody>
                    <a:bodyPr/>
                    <a:lstStyle/>
                    <a:p>
                      <a:pPr algn="ctr">
                        <a:lnSpc>
                          <a:spcPts val="1600"/>
                        </a:lnSpc>
                      </a:pPr>
                      <a:r>
                        <a:rPr lang="en-US" sz="1800" dirty="0">
                          <a:solidFill>
                            <a:schemeClr val="bg1"/>
                          </a:solidFill>
                        </a:rPr>
                        <a:t>Public Release</a:t>
                      </a:r>
                    </a:p>
                  </a:txBody>
                  <a:tcPr marL="18288" marR="18288" anchor="ctr">
                    <a:solidFill>
                      <a:srgbClr val="00B050"/>
                    </a:solidFill>
                  </a:tcPr>
                </a:tc>
                <a:tc>
                  <a:txBody>
                    <a:bodyPr/>
                    <a:lstStyle/>
                    <a:p>
                      <a:pPr algn="ctr">
                        <a:lnSpc>
                          <a:spcPts val="1600"/>
                        </a:lnSpc>
                      </a:pPr>
                      <a:r>
                        <a:rPr lang="en-US" sz="1800" dirty="0">
                          <a:solidFill>
                            <a:schemeClr val="bg1"/>
                          </a:solidFill>
                        </a:rPr>
                        <a:t>Date</a:t>
                      </a:r>
                    </a:p>
                  </a:txBody>
                  <a:tcPr marL="45720" marR="45720" anchor="ctr">
                    <a:solidFill>
                      <a:srgbClr val="00B050"/>
                    </a:solidFill>
                  </a:tcPr>
                </a:tc>
                <a:tc>
                  <a:txBody>
                    <a:bodyPr/>
                    <a:lstStyle/>
                    <a:p>
                      <a:pPr algn="ctr">
                        <a:lnSpc>
                          <a:spcPts val="1600"/>
                        </a:lnSpc>
                      </a:pPr>
                      <a:r>
                        <a:rPr lang="en-US" sz="1800" dirty="0">
                          <a:solidFill>
                            <a:schemeClr val="bg1"/>
                          </a:solidFill>
                        </a:rPr>
                        <a:t>Details</a:t>
                      </a:r>
                    </a:p>
                  </a:txBody>
                  <a:tcPr marL="45720" marR="45720" anchor="ctr">
                    <a:solidFill>
                      <a:srgbClr val="00B050"/>
                    </a:solidFill>
                  </a:tcPr>
                </a:tc>
                <a:extLst>
                  <a:ext uri="{0D108BD9-81ED-4DB2-BD59-A6C34878D82A}">
                    <a16:rowId xmlns:a16="http://schemas.microsoft.com/office/drawing/2014/main" val="4060861373"/>
                  </a:ext>
                </a:extLst>
              </a:tr>
              <a:tr h="399687">
                <a:tc>
                  <a:txBody>
                    <a:bodyPr/>
                    <a:lstStyle/>
                    <a:p>
                      <a:r>
                        <a:rPr lang="en-US" sz="1600" dirty="0">
                          <a:solidFill>
                            <a:schemeClr val="tx1"/>
                          </a:solidFill>
                        </a:rPr>
                        <a:t>V01</a:t>
                      </a:r>
                    </a:p>
                  </a:txBody>
                  <a:tcPr marL="18288" marR="18288"/>
                </a:tc>
                <a:tc>
                  <a:txBody>
                    <a:bodyPr/>
                    <a:lstStyle/>
                    <a:p>
                      <a:r>
                        <a:rPr lang="en-US" sz="1600" baseline="0" dirty="0">
                          <a:solidFill>
                            <a:schemeClr val="tx1"/>
                          </a:solidFill>
                        </a:rPr>
                        <a:t>2/5/2024</a:t>
                      </a:r>
                    </a:p>
                  </a:txBody>
                  <a:tcPr marL="45720" marR="45720"/>
                </a:tc>
                <a:tc>
                  <a:txBody>
                    <a:bodyPr/>
                    <a:lstStyle/>
                    <a:p>
                      <a:r>
                        <a:rPr lang="en-US" sz="1600" b="1" baseline="0" dirty="0">
                          <a:solidFill>
                            <a:schemeClr val="tx1"/>
                          </a:solidFill>
                        </a:rPr>
                        <a:t>Limited</a:t>
                      </a:r>
                      <a:r>
                        <a:rPr lang="en-US" sz="1600" baseline="0" dirty="0">
                          <a:solidFill>
                            <a:schemeClr val="tx1"/>
                          </a:solidFill>
                        </a:rPr>
                        <a:t> 3 weeks released</a:t>
                      </a:r>
                    </a:p>
                  </a:txBody>
                  <a:tcPr marL="45720" marR="45720"/>
                </a:tc>
                <a:extLst>
                  <a:ext uri="{0D108BD9-81ED-4DB2-BD59-A6C34878D82A}">
                    <a16:rowId xmlns:a16="http://schemas.microsoft.com/office/drawing/2014/main" val="955298805"/>
                  </a:ext>
                </a:extLst>
              </a:tr>
              <a:tr h="399687">
                <a:tc>
                  <a:txBody>
                    <a:bodyPr/>
                    <a:lstStyle/>
                    <a:p>
                      <a:r>
                        <a:rPr lang="en-US" sz="1600" dirty="0">
                          <a:solidFill>
                            <a:schemeClr val="tx1"/>
                          </a:solidFill>
                        </a:rPr>
                        <a:t>V02</a:t>
                      </a:r>
                    </a:p>
                  </a:txBody>
                  <a:tcPr marL="18288" marR="18288"/>
                </a:tc>
                <a:tc>
                  <a:txBody>
                    <a:bodyPr/>
                    <a:lstStyle/>
                    <a:p>
                      <a:r>
                        <a:rPr lang="en-US" sz="1600" dirty="0">
                          <a:solidFill>
                            <a:schemeClr val="tx1"/>
                          </a:solidFill>
                        </a:rPr>
                        <a:t>2/26/2024</a:t>
                      </a:r>
                    </a:p>
                  </a:txBody>
                  <a:tcPr marL="45720" marR="45720"/>
                </a:tc>
                <a:tc>
                  <a:txBody>
                    <a:bodyPr/>
                    <a:lstStyle/>
                    <a:p>
                      <a:r>
                        <a:rPr lang="en-US" sz="1600" dirty="0">
                          <a:solidFill>
                            <a:schemeClr val="tx1"/>
                          </a:solidFill>
                        </a:rPr>
                        <a:t>Level 1 (spectra) released</a:t>
                      </a:r>
                    </a:p>
                  </a:txBody>
                  <a:tcPr marL="45720" marR="45720"/>
                </a:tc>
                <a:extLst>
                  <a:ext uri="{0D108BD9-81ED-4DB2-BD59-A6C34878D82A}">
                    <a16:rowId xmlns:a16="http://schemas.microsoft.com/office/drawing/2014/main" val="420817203"/>
                  </a:ext>
                </a:extLst>
              </a:tr>
              <a:tr h="690369">
                <a:tc>
                  <a:txBody>
                    <a:bodyPr/>
                    <a:lstStyle/>
                    <a:p>
                      <a:r>
                        <a:rPr lang="en-US" sz="1600" b="1" dirty="0">
                          <a:solidFill>
                            <a:srgbClr val="00B050"/>
                          </a:solidFill>
                        </a:rPr>
                        <a:t>V03</a:t>
                      </a:r>
                    </a:p>
                  </a:txBody>
                  <a:tcPr marL="18288" marR="18288"/>
                </a:tc>
                <a:tc>
                  <a:txBody>
                    <a:bodyPr/>
                    <a:lstStyle/>
                    <a:p>
                      <a:r>
                        <a:rPr lang="en-US" sz="1600" b="1" dirty="0">
                          <a:solidFill>
                            <a:srgbClr val="00B050"/>
                          </a:solidFill>
                        </a:rPr>
                        <a:t>5/20/2024</a:t>
                      </a:r>
                    </a:p>
                  </a:txBody>
                  <a:tcPr marL="45720" marR="45720"/>
                </a:tc>
                <a:tc>
                  <a:txBody>
                    <a:bodyPr/>
                    <a:lstStyle/>
                    <a:p>
                      <a:r>
                        <a:rPr lang="en-US" sz="1600" b="1" dirty="0">
                          <a:solidFill>
                            <a:srgbClr val="00B050"/>
                          </a:solidFill>
                        </a:rPr>
                        <a:t>L1, L2/3 cloud, NO</a:t>
                      </a:r>
                      <a:r>
                        <a:rPr lang="en-US" sz="1600" b="1" baseline="-25000" dirty="0">
                          <a:solidFill>
                            <a:srgbClr val="00B050"/>
                          </a:solidFill>
                        </a:rPr>
                        <a:t>2</a:t>
                      </a:r>
                      <a:r>
                        <a:rPr lang="en-US" sz="1600" b="1" dirty="0">
                          <a:solidFill>
                            <a:srgbClr val="00B050"/>
                          </a:solidFill>
                        </a:rPr>
                        <a:t>, H</a:t>
                      </a:r>
                      <a:r>
                        <a:rPr lang="en-US" sz="1600" b="1" baseline="-25000" dirty="0">
                          <a:solidFill>
                            <a:srgbClr val="00B050"/>
                          </a:solidFill>
                        </a:rPr>
                        <a:t>2</a:t>
                      </a:r>
                      <a:r>
                        <a:rPr lang="en-US" sz="1600" b="1" dirty="0">
                          <a:solidFill>
                            <a:srgbClr val="00B050"/>
                          </a:solidFill>
                        </a:rPr>
                        <a:t>CO, total O</a:t>
                      </a:r>
                      <a:r>
                        <a:rPr lang="en-US" sz="1600" b="1" baseline="-25000" dirty="0">
                          <a:solidFill>
                            <a:srgbClr val="00B050"/>
                          </a:solidFill>
                        </a:rPr>
                        <a:t>3</a:t>
                      </a:r>
                      <a:r>
                        <a:rPr lang="en-US" sz="1600" b="1" baseline="-25000" dirty="0">
                          <a:solidFill>
                            <a:srgbClr val="0432FF"/>
                          </a:solidFill>
                        </a:rPr>
                        <a:t> </a:t>
                      </a:r>
                      <a:r>
                        <a:rPr lang="en-US" sz="1600" b="1" dirty="0">
                          <a:solidFill>
                            <a:srgbClr val="0432FF"/>
                          </a:solidFill>
                        </a:rPr>
                        <a:t>(provisional)</a:t>
                      </a:r>
                      <a:endParaRPr lang="en-US" sz="1600" b="1" baseline="-25000" dirty="0">
                        <a:solidFill>
                          <a:srgbClr val="00B050"/>
                        </a:solidFill>
                      </a:endParaRPr>
                    </a:p>
                    <a:p>
                      <a:r>
                        <a:rPr lang="en-US" sz="1600" b="1" baseline="0" dirty="0">
                          <a:solidFill>
                            <a:srgbClr val="7030A0"/>
                          </a:solidFill>
                        </a:rPr>
                        <a:t>V3 O</a:t>
                      </a:r>
                      <a:r>
                        <a:rPr lang="en-US" sz="1600" b="1" baseline="-25000" dirty="0">
                          <a:solidFill>
                            <a:srgbClr val="7030A0"/>
                          </a:solidFill>
                        </a:rPr>
                        <a:t>3</a:t>
                      </a:r>
                      <a:r>
                        <a:rPr lang="en-US" sz="1600" b="1" baseline="0" dirty="0">
                          <a:solidFill>
                            <a:srgbClr val="7030A0"/>
                          </a:solidFill>
                        </a:rPr>
                        <a:t> profile (ASDC 6/9/2025, not for the public)</a:t>
                      </a:r>
                    </a:p>
                  </a:txBody>
                  <a:tcPr marL="45720" marR="45720"/>
                </a:tc>
                <a:extLst>
                  <a:ext uri="{0D108BD9-81ED-4DB2-BD59-A6C34878D82A}">
                    <a16:rowId xmlns:a16="http://schemas.microsoft.com/office/drawing/2014/main" val="2616522544"/>
                  </a:ext>
                </a:extLst>
              </a:tr>
              <a:tr h="624955">
                <a:tc>
                  <a:txBody>
                    <a:bodyPr/>
                    <a:lstStyle/>
                    <a:p>
                      <a:r>
                        <a:rPr lang="en-US" sz="1600" b="1" dirty="0">
                          <a:solidFill>
                            <a:srgbClr val="0432FF"/>
                          </a:solidFill>
                        </a:rPr>
                        <a:t>V04</a:t>
                      </a:r>
                    </a:p>
                  </a:txBody>
                  <a:tcPr marL="18288" marR="18288"/>
                </a:tc>
                <a:tc>
                  <a:txBody>
                    <a:bodyPr/>
                    <a:lstStyle/>
                    <a:p>
                      <a:r>
                        <a:rPr lang="en-US" sz="1600" b="1" dirty="0">
                          <a:solidFill>
                            <a:srgbClr val="0432FF"/>
                          </a:solidFill>
                        </a:rPr>
                        <a:t>9/17/2025</a:t>
                      </a:r>
                    </a:p>
                  </a:txBody>
                  <a:tcPr marL="45720" marR="45720"/>
                </a:tc>
                <a:tc>
                  <a:txBody>
                    <a:bodyPr/>
                    <a:lstStyle/>
                    <a:p>
                      <a:r>
                        <a:rPr lang="en-US" sz="1600" b="1" dirty="0">
                          <a:solidFill>
                            <a:srgbClr val="0432FF"/>
                          </a:solidFill>
                        </a:rPr>
                        <a:t>Ozone Profile (beta), L1 + other L2/L3 (provisional)</a:t>
                      </a:r>
                    </a:p>
                    <a:p>
                      <a:r>
                        <a:rPr lang="en-US" sz="1600" b="1" dirty="0">
                          <a:solidFill>
                            <a:srgbClr val="FF0000"/>
                          </a:solidFill>
                        </a:rPr>
                        <a:t>Reprocessing starting this week</a:t>
                      </a:r>
                    </a:p>
                  </a:txBody>
                  <a:tcPr marL="45720" marR="45720"/>
                </a:tc>
                <a:extLst>
                  <a:ext uri="{0D108BD9-81ED-4DB2-BD59-A6C34878D82A}">
                    <a16:rowId xmlns:a16="http://schemas.microsoft.com/office/drawing/2014/main" val="3794095288"/>
                  </a:ext>
                </a:extLst>
              </a:tr>
              <a:tr h="399687">
                <a:tc>
                  <a:txBody>
                    <a:bodyPr/>
                    <a:lstStyle/>
                    <a:p>
                      <a:r>
                        <a:rPr lang="en-US" sz="1600" b="1" dirty="0">
                          <a:solidFill>
                            <a:srgbClr val="0432FF"/>
                          </a:solidFill>
                        </a:rPr>
                        <a:t>NRT V02</a:t>
                      </a:r>
                    </a:p>
                  </a:txBody>
                  <a:tcPr marL="18288" marR="18288"/>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b="1" dirty="0">
                          <a:solidFill>
                            <a:srgbClr val="0432FF"/>
                          </a:solidFill>
                        </a:rPr>
                        <a:t>9/17/2025</a:t>
                      </a:r>
                    </a:p>
                  </a:txBody>
                  <a:tcPr marL="45720" marR="45720"/>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b="1" dirty="0">
                          <a:solidFill>
                            <a:srgbClr val="0432FF"/>
                          </a:solidFill>
                        </a:rPr>
                        <a:t>L1, L2/3 cloud, NO</a:t>
                      </a:r>
                      <a:r>
                        <a:rPr lang="en-US" sz="1600" b="1" baseline="-25000" dirty="0">
                          <a:solidFill>
                            <a:srgbClr val="0432FF"/>
                          </a:solidFill>
                        </a:rPr>
                        <a:t>2</a:t>
                      </a:r>
                      <a:r>
                        <a:rPr lang="en-US" sz="1600" b="1" dirty="0">
                          <a:solidFill>
                            <a:srgbClr val="0432FF"/>
                          </a:solidFill>
                        </a:rPr>
                        <a:t>, H</a:t>
                      </a:r>
                      <a:r>
                        <a:rPr lang="en-US" sz="1600" b="1" baseline="-25000" dirty="0">
                          <a:solidFill>
                            <a:srgbClr val="0432FF"/>
                          </a:solidFill>
                        </a:rPr>
                        <a:t>2</a:t>
                      </a:r>
                      <a:r>
                        <a:rPr lang="en-US" sz="1600" b="1" dirty="0">
                          <a:solidFill>
                            <a:srgbClr val="0432FF"/>
                          </a:solidFill>
                        </a:rPr>
                        <a:t>CO (funded by SNWG)</a:t>
                      </a:r>
                      <a:endParaRPr lang="en-US" sz="1600" b="1" baseline="-25000" dirty="0">
                        <a:solidFill>
                          <a:srgbClr val="0432FF"/>
                        </a:solidFill>
                      </a:endParaRPr>
                    </a:p>
                  </a:txBody>
                  <a:tcPr marL="45720" marR="45720"/>
                </a:tc>
                <a:extLst>
                  <a:ext uri="{0D108BD9-81ED-4DB2-BD59-A6C34878D82A}">
                    <a16:rowId xmlns:a16="http://schemas.microsoft.com/office/drawing/2014/main" val="1484676679"/>
                  </a:ext>
                </a:extLst>
              </a:tr>
            </a:tbl>
          </a:graphicData>
        </a:graphic>
      </p:graphicFrame>
      <p:sp>
        <p:nvSpPr>
          <p:cNvPr id="4" name="Google Shape;361;p51">
            <a:extLst>
              <a:ext uri="{FF2B5EF4-FFF2-40B4-BE49-F238E27FC236}">
                <a16:creationId xmlns:a16="http://schemas.microsoft.com/office/drawing/2014/main" id="{E51C2B36-92A0-A4EE-60C2-B3A1CEEE5835}"/>
              </a:ext>
            </a:extLst>
          </p:cNvPr>
          <p:cNvSpPr txBox="1">
            <a:spLocks/>
          </p:cNvSpPr>
          <p:nvPr/>
        </p:nvSpPr>
        <p:spPr>
          <a:xfrm>
            <a:off x="7459578" y="998305"/>
            <a:ext cx="4732422" cy="992549"/>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marR="0" lvl="0" indent="-228600" algn="l" defTabSz="609585" rtl="0" eaLnBrk="1" fontAlgn="auto" latinLnBrk="0" hangingPunct="1">
              <a:lnSpc>
                <a:spcPct val="100000"/>
              </a:lnSpc>
              <a:spcBef>
                <a:spcPts val="0"/>
              </a:spcBef>
              <a:spcAft>
                <a:spcPts val="0"/>
              </a:spcAft>
              <a:buClr>
                <a:prstClr val="black"/>
              </a:buClr>
              <a:buSzPts val="1400"/>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TEMPO data publicly available at NASA’s ASDC (~6 hours latency, NRT with 2-3 hours latency). </a:t>
            </a:r>
          </a:p>
        </p:txBody>
      </p:sp>
      <p:pic>
        <p:nvPicPr>
          <p:cNvPr id="5" name="Picture 4">
            <a:extLst>
              <a:ext uri="{FF2B5EF4-FFF2-40B4-BE49-F238E27FC236}">
                <a16:creationId xmlns:a16="http://schemas.microsoft.com/office/drawing/2014/main" id="{4A0BFA30-5265-8F30-3B74-44DE206284C7}"/>
              </a:ext>
            </a:extLst>
          </p:cNvPr>
          <p:cNvPicPr>
            <a:picLocks noChangeAspect="1"/>
          </p:cNvPicPr>
          <p:nvPr/>
        </p:nvPicPr>
        <p:blipFill>
          <a:blip r:embed="rId3"/>
          <a:stretch>
            <a:fillRect/>
          </a:stretch>
        </p:blipFill>
        <p:spPr>
          <a:xfrm>
            <a:off x="6214129" y="4098650"/>
            <a:ext cx="5225716" cy="2694589"/>
          </a:xfrm>
          <a:prstGeom prst="rect">
            <a:avLst/>
          </a:prstGeom>
        </p:spPr>
      </p:pic>
      <p:sp>
        <p:nvSpPr>
          <p:cNvPr id="7" name="Google Shape;361;p51">
            <a:extLst>
              <a:ext uri="{FF2B5EF4-FFF2-40B4-BE49-F238E27FC236}">
                <a16:creationId xmlns:a16="http://schemas.microsoft.com/office/drawing/2014/main" id="{5275EA1B-5280-1D5D-1412-E545C2ECE340}"/>
              </a:ext>
            </a:extLst>
          </p:cNvPr>
          <p:cNvSpPr txBox="1">
            <a:spLocks/>
          </p:cNvSpPr>
          <p:nvPr/>
        </p:nvSpPr>
        <p:spPr>
          <a:xfrm>
            <a:off x="2482653" y="4173742"/>
            <a:ext cx="4032443" cy="2392932"/>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marR="0" lvl="0" indent="-228600" algn="l" defTabSz="609585" rtl="0" eaLnBrk="1" fontAlgn="auto" latinLnBrk="0" hangingPunct="1">
              <a:lnSpc>
                <a:spcPct val="100000"/>
              </a:lnSpc>
              <a:spcBef>
                <a:spcPts val="600"/>
              </a:spcBef>
              <a:spcAft>
                <a:spcPts val="0"/>
              </a:spcAft>
              <a:buClr>
                <a:prstClr val="black"/>
              </a:buClr>
              <a:buSzPts val="1400"/>
              <a:buFont typeface="Arial" panose="020B0604020202020204" pitchFamily="34" charset="0"/>
              <a:buChar char="•"/>
              <a:tabLst/>
              <a:defRPr/>
            </a:pPr>
            <a:r>
              <a:rPr lang="en-US" sz="2000" dirty="0">
                <a:solidFill>
                  <a:prstClr val="black"/>
                </a:solidFill>
                <a:latin typeface="Century Gothic" panose="020B0502020202020204" pitchFamily="34" charset="0"/>
                <a:cs typeface="Arial" panose="020B0604020202020204" pitchFamily="34" charset="0"/>
              </a:rPr>
              <a:t>Wealth of</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 tools:</a:t>
            </a:r>
          </a:p>
          <a:p>
            <a:pPr marL="560070" marR="0" lvl="1" indent="-285750" algn="l" defTabSz="609585" rtl="0" eaLnBrk="1" fontAlgn="auto" latinLnBrk="0" hangingPunct="1">
              <a:lnSpc>
                <a:spcPct val="100000"/>
              </a:lnSpc>
              <a:spcBef>
                <a:spcPts val="0"/>
              </a:spcBef>
              <a:spcAft>
                <a:spcPts val="0"/>
              </a:spcAft>
              <a:buClr>
                <a:prstClr val="black"/>
              </a:buClr>
              <a:buSzPts val="1400"/>
              <a:buFont typeface="Courier New" panose="02070309020205020404" pitchFamily="49" charset="0"/>
              <a:buChar char="o"/>
              <a:tabLst/>
              <a:defRPr/>
            </a:pPr>
            <a:r>
              <a:rPr kumimoji="0" lang="en-US" sz="1800" b="0" i="0" u="none" strike="noStrike" kern="1200" cap="none" spc="0" normalizeH="0" baseline="0" noProof="0" dirty="0" err="1">
                <a:ln>
                  <a:noFill/>
                </a:ln>
                <a:solidFill>
                  <a:prstClr val="black"/>
                </a:solidFill>
                <a:effectLst/>
                <a:uLnTx/>
                <a:uFillTx/>
                <a:latin typeface="Century Gothic" panose="020B0502020202020204" pitchFamily="34" charset="0"/>
                <a:cs typeface="Arial" panose="020B0604020202020204" pitchFamily="34" charset="0"/>
              </a:rPr>
              <a:t>Earthdata</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 Search </a:t>
            </a:r>
            <a:endParaRPr lang="en-US" sz="1800" dirty="0">
              <a:solidFill>
                <a:prstClr val="black"/>
              </a:solidFill>
              <a:latin typeface="Century Gothic" panose="020B0502020202020204" pitchFamily="34" charset="0"/>
              <a:cs typeface="Arial" panose="020B0604020202020204" pitchFamily="34" charset="0"/>
            </a:endParaRPr>
          </a:p>
          <a:p>
            <a:pPr marL="560070" marR="0" lvl="1" indent="-285750" algn="l" defTabSz="609585" rtl="0" eaLnBrk="1" fontAlgn="auto" latinLnBrk="0" hangingPunct="1">
              <a:lnSpc>
                <a:spcPct val="100000"/>
              </a:lnSpc>
              <a:spcBef>
                <a:spcPts val="0"/>
              </a:spcBef>
              <a:spcAft>
                <a:spcPts val="0"/>
              </a:spcAft>
              <a:buClr>
                <a:prstClr val="black"/>
              </a:buClr>
              <a:buSzPts val="14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NASA Worldview </a:t>
            </a:r>
          </a:p>
          <a:p>
            <a:pPr marL="560070" marR="0" lvl="1" indent="-285750" algn="l" defTabSz="609585" rtl="0" eaLnBrk="1" fontAlgn="auto" latinLnBrk="0" hangingPunct="1">
              <a:lnSpc>
                <a:spcPct val="100000"/>
              </a:lnSpc>
              <a:spcBef>
                <a:spcPts val="0"/>
              </a:spcBef>
              <a:spcAft>
                <a:spcPts val="0"/>
              </a:spcAft>
              <a:buClr>
                <a:prstClr val="black"/>
              </a:buClr>
              <a:buSzPts val="14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NASA ArcGIS services </a:t>
            </a:r>
            <a:endParaRPr kumimoji="0" lang="en-US" sz="1800" b="0" i="0" u="none" strike="noStrike" kern="1200" cap="none" spc="0" normalizeH="0" baseline="30000" noProof="0" dirty="0">
              <a:ln>
                <a:noFill/>
              </a:ln>
              <a:solidFill>
                <a:srgbClr val="FF0000"/>
              </a:solidFill>
              <a:effectLst/>
              <a:uLnTx/>
              <a:uFillTx/>
              <a:latin typeface="Century Gothic" panose="020B0502020202020204" pitchFamily="34" charset="0"/>
              <a:cs typeface="Arial" panose="020B0604020202020204" pitchFamily="34" charset="0"/>
            </a:endParaRPr>
          </a:p>
          <a:p>
            <a:pPr marL="560070" marR="0" lvl="1" indent="-285750" algn="l" defTabSz="609585" rtl="0" eaLnBrk="1" fontAlgn="auto" latinLnBrk="0" hangingPunct="1">
              <a:lnSpc>
                <a:spcPct val="100000"/>
              </a:lnSpc>
              <a:spcBef>
                <a:spcPts val="0"/>
              </a:spcBef>
              <a:spcAft>
                <a:spcPts val="0"/>
              </a:spcAft>
              <a:buClr>
                <a:prstClr val="black"/>
              </a:buClr>
              <a:buSzPts val="14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RSIG (EPA)</a:t>
            </a:r>
          </a:p>
          <a:p>
            <a:pPr marL="560070" marR="0" lvl="1" indent="-285750" algn="l" defTabSz="609585" rtl="0" eaLnBrk="1" fontAlgn="auto" latinLnBrk="0" hangingPunct="1">
              <a:lnSpc>
                <a:spcPct val="100000"/>
              </a:lnSpc>
              <a:spcBef>
                <a:spcPts val="0"/>
              </a:spcBef>
              <a:spcAft>
                <a:spcPts val="0"/>
              </a:spcAft>
              <a:buClr>
                <a:prstClr val="black"/>
              </a:buClr>
              <a:buSzPts val="14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TEMPO-Lite </a:t>
            </a:r>
            <a:r>
              <a:rPr lang="en-US" sz="1800" dirty="0">
                <a:solidFill>
                  <a:prstClr val="black"/>
                </a:solidFill>
                <a:latin typeface="Century Gothic" panose="020B0502020202020204" pitchFamily="34" charset="0"/>
                <a:cs typeface="Arial" panose="020B0604020202020204" pitchFamily="34" charset="0"/>
              </a:rPr>
              <a:t>(SAO</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a:t>
            </a:r>
          </a:p>
          <a:p>
            <a:pPr marL="560070" marR="0" lvl="1" indent="-285750" algn="l" defTabSz="609585" rtl="0" eaLnBrk="1" fontAlgn="auto" latinLnBrk="0" hangingPunct="1">
              <a:lnSpc>
                <a:spcPct val="100000"/>
              </a:lnSpc>
              <a:spcBef>
                <a:spcPts val="0"/>
              </a:spcBef>
              <a:spcAft>
                <a:spcPts val="0"/>
              </a:spcAft>
              <a:buClr>
                <a:prstClr val="black"/>
              </a:buClr>
              <a:buSzPts val="14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NASA SPoRT Viewer </a:t>
            </a:r>
          </a:p>
          <a:p>
            <a:pPr marL="560070" marR="0" lvl="1" indent="-285750" algn="l" defTabSz="609585" rtl="0" eaLnBrk="1" fontAlgn="auto" latinLnBrk="0" hangingPunct="1">
              <a:lnSpc>
                <a:spcPct val="100000"/>
              </a:lnSpc>
              <a:spcBef>
                <a:spcPts val="0"/>
              </a:spcBef>
              <a:spcAft>
                <a:spcPts val="0"/>
              </a:spcAft>
              <a:buClr>
                <a:prstClr val="black"/>
              </a:buClr>
              <a:buSzPts val="1400"/>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Google Earth Engine</a:t>
            </a:r>
          </a:p>
        </p:txBody>
      </p:sp>
      <p:pic>
        <p:nvPicPr>
          <p:cNvPr id="9" name="Picture 8" descr="Qr code&#10;&#10;AI-generated content may be incorrect.">
            <a:extLst>
              <a:ext uri="{FF2B5EF4-FFF2-40B4-BE49-F238E27FC236}">
                <a16:creationId xmlns:a16="http://schemas.microsoft.com/office/drawing/2014/main" id="{DA436CCA-7CA3-768F-C95E-44C7AB2DFC22}"/>
              </a:ext>
            </a:extLst>
          </p:cNvPr>
          <p:cNvPicPr>
            <a:picLocks noChangeAspect="1"/>
          </p:cNvPicPr>
          <p:nvPr/>
        </p:nvPicPr>
        <p:blipFill>
          <a:blip r:embed="rId4">
            <a:extLst>
              <a:ext uri="{28A0092B-C50C-407E-A947-70E740481C1C}">
                <a14:useLocalDpi xmlns:a14="http://schemas.microsoft.com/office/drawing/2010/main" val="0"/>
              </a:ext>
            </a:extLst>
          </a:blip>
          <a:srcRect l="6784" t="8382" r="7424" b="7425"/>
          <a:stretch>
            <a:fillRect/>
          </a:stretch>
        </p:blipFill>
        <p:spPr>
          <a:xfrm>
            <a:off x="7579892" y="2012181"/>
            <a:ext cx="2046552" cy="2008422"/>
          </a:xfrm>
          <a:prstGeom prst="rect">
            <a:avLst/>
          </a:prstGeom>
        </p:spPr>
      </p:pic>
      <p:sp>
        <p:nvSpPr>
          <p:cNvPr id="10" name="TextBox 9">
            <a:extLst>
              <a:ext uri="{FF2B5EF4-FFF2-40B4-BE49-F238E27FC236}">
                <a16:creationId xmlns:a16="http://schemas.microsoft.com/office/drawing/2014/main" id="{D652CC11-F44A-713F-A290-744D24F72F01}"/>
              </a:ext>
            </a:extLst>
          </p:cNvPr>
          <p:cNvSpPr txBox="1"/>
          <p:nvPr/>
        </p:nvSpPr>
        <p:spPr>
          <a:xfrm>
            <a:off x="9626444" y="2159296"/>
            <a:ext cx="2331728" cy="1631216"/>
          </a:xfrm>
          <a:prstGeom prst="rect">
            <a:avLst/>
          </a:prstGeom>
          <a:noFill/>
        </p:spPr>
        <p:txBody>
          <a:bodyPr wrap="square" rtlCol="0">
            <a:spAutoFit/>
          </a:bodyPr>
          <a:lstStyle/>
          <a:p>
            <a:pPr>
              <a:spcAft>
                <a:spcPts val="600"/>
              </a:spcAft>
            </a:pPr>
            <a:r>
              <a:rPr lang="en-US" sz="2000" b="1" dirty="0">
                <a:solidFill>
                  <a:srgbClr val="00B050"/>
                </a:solidFill>
                <a:latin typeface="Century Gothic" panose="020B0502020202020204" pitchFamily="34" charset="0"/>
                <a:cs typeface="Arial" panose="020B0604020202020204" pitchFamily="34" charset="0"/>
              </a:rPr>
              <a:t>TEMPO website for data access, visualization tools, and user guides links</a:t>
            </a:r>
          </a:p>
        </p:txBody>
      </p:sp>
      <p:sp>
        <p:nvSpPr>
          <p:cNvPr id="11" name="TextBox 10">
            <a:extLst>
              <a:ext uri="{FF2B5EF4-FFF2-40B4-BE49-F238E27FC236}">
                <a16:creationId xmlns:a16="http://schemas.microsoft.com/office/drawing/2014/main" id="{93D4D61B-0FB1-EE05-CD6C-035AF782AE0E}"/>
              </a:ext>
            </a:extLst>
          </p:cNvPr>
          <p:cNvSpPr txBox="1"/>
          <p:nvPr/>
        </p:nvSpPr>
        <p:spPr>
          <a:xfrm>
            <a:off x="6761935" y="6363262"/>
            <a:ext cx="4575454" cy="430887"/>
          </a:xfrm>
          <a:prstGeom prst="rect">
            <a:avLst/>
          </a:prstGeom>
          <a:noFill/>
        </p:spPr>
        <p:txBody>
          <a:bodyPr wrap="square">
            <a:spAutoFit/>
          </a:bodyPr>
          <a:lstStyle/>
          <a:p>
            <a:r>
              <a:rPr lang="en-US" sz="2200" b="1" dirty="0">
                <a:solidFill>
                  <a:schemeClr val="bg1"/>
                </a:solidFill>
                <a:effectLst>
                  <a:outerShdw blurRad="38100" dist="38100" dir="2700000" algn="tl">
                    <a:srgbClr val="000000">
                      <a:alpha val="43137"/>
                    </a:srgbClr>
                  </a:outerShdw>
                </a:effectLst>
                <a:highlight>
                  <a:srgbClr val="993300"/>
                </a:highlight>
                <a:latin typeface="Century Gothic" panose="020B0502020202020204" pitchFamily="34" charset="0"/>
              </a:rPr>
              <a:t>Worldview</a:t>
            </a:r>
            <a:r>
              <a:rPr lang="en-US" sz="2200" b="1" dirty="0">
                <a:solidFill>
                  <a:schemeClr val="bg1"/>
                </a:solidFill>
                <a:highlight>
                  <a:srgbClr val="993300"/>
                </a:highlight>
                <a:latin typeface="Century Gothic" panose="020B0502020202020204" pitchFamily="34" charset="0"/>
              </a:rPr>
              <a:t> for visualizing TEMPO</a:t>
            </a:r>
          </a:p>
        </p:txBody>
      </p:sp>
      <p:pic>
        <p:nvPicPr>
          <p:cNvPr id="12" name="Picture 11" descr="Qr code&#10;&#10;Description automatically generated">
            <a:extLst>
              <a:ext uri="{FF2B5EF4-FFF2-40B4-BE49-F238E27FC236}">
                <a16:creationId xmlns:a16="http://schemas.microsoft.com/office/drawing/2014/main" id="{7CB2F797-FB6A-C655-DBEB-2B57978DD540}"/>
              </a:ext>
            </a:extLst>
          </p:cNvPr>
          <p:cNvPicPr>
            <a:picLocks noChangeAspect="1"/>
          </p:cNvPicPr>
          <p:nvPr/>
        </p:nvPicPr>
        <p:blipFill>
          <a:blip r:embed="rId5">
            <a:extLst>
              <a:ext uri="{28A0092B-C50C-407E-A947-70E740481C1C}">
                <a14:useLocalDpi xmlns:a14="http://schemas.microsoft.com/office/drawing/2010/main" val="0"/>
              </a:ext>
            </a:extLst>
          </a:blip>
          <a:srcRect l="8273" t="7899" r="7894" b="6174"/>
          <a:stretch>
            <a:fillRect/>
          </a:stretch>
        </p:blipFill>
        <p:spPr>
          <a:xfrm>
            <a:off x="252663" y="4020603"/>
            <a:ext cx="2162121" cy="2216165"/>
          </a:xfrm>
          <a:prstGeom prst="rect">
            <a:avLst/>
          </a:prstGeom>
        </p:spPr>
      </p:pic>
      <p:sp>
        <p:nvSpPr>
          <p:cNvPr id="13" name="TextBox 12">
            <a:extLst>
              <a:ext uri="{FF2B5EF4-FFF2-40B4-BE49-F238E27FC236}">
                <a16:creationId xmlns:a16="http://schemas.microsoft.com/office/drawing/2014/main" id="{86EB2904-4471-2798-A102-6074FDE976ED}"/>
              </a:ext>
            </a:extLst>
          </p:cNvPr>
          <p:cNvSpPr txBox="1"/>
          <p:nvPr/>
        </p:nvSpPr>
        <p:spPr>
          <a:xfrm>
            <a:off x="125541" y="6065727"/>
            <a:ext cx="2641722" cy="707886"/>
          </a:xfrm>
          <a:prstGeom prst="rect">
            <a:avLst/>
          </a:prstGeom>
          <a:noFill/>
        </p:spPr>
        <p:txBody>
          <a:bodyPr wrap="square" rtlCol="0">
            <a:spAutoFit/>
          </a:bodyPr>
          <a:lstStyle/>
          <a:p>
            <a:pPr>
              <a:spcAft>
                <a:spcPts val="600"/>
              </a:spcAft>
            </a:pPr>
            <a:r>
              <a:rPr lang="en-US" sz="2000" b="1" dirty="0">
                <a:solidFill>
                  <a:srgbClr val="00B050"/>
                </a:solidFill>
                <a:latin typeface="Century Gothic" panose="020B0502020202020204" pitchFamily="34" charset="0"/>
                <a:cs typeface="Arial" panose="020B0604020202020204" pitchFamily="34" charset="0"/>
              </a:rPr>
              <a:t>NASA SPoRT Viewer for NRT imagery </a:t>
            </a:r>
          </a:p>
        </p:txBody>
      </p:sp>
    </p:spTree>
    <p:extLst>
      <p:ext uri="{BB962C8B-B14F-4D97-AF65-F5344CB8AC3E}">
        <p14:creationId xmlns:p14="http://schemas.microsoft.com/office/powerpoint/2010/main" val="2930374992"/>
      </p:ext>
    </p:extLst>
  </p:cSld>
  <p:clrMapOvr>
    <a:masterClrMapping/>
  </p:clrMapOvr>
  <mc:AlternateContent xmlns:mc="http://schemas.openxmlformats.org/markup-compatibility/2006" xmlns:p14="http://schemas.microsoft.com/office/powerpoint/2010/main">
    <mc:Choice Requires="p14">
      <p:transition spd="slow" p14:dur="2000" advTm="41679"/>
    </mc:Choice>
    <mc:Fallback xmlns="">
      <p:transition spd="slow" advTm="4167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2399C-0951-31E0-5581-960472C932BC}"/>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81B72590-C9B6-C01C-DC6D-C0E36E09A222}"/>
              </a:ext>
            </a:extLst>
          </p:cNvPr>
          <p:cNvSpPr>
            <a:spLocks noGrp="1"/>
          </p:cNvSpPr>
          <p:nvPr>
            <p:ph type="sldNum" sz="quarter" idx="12"/>
          </p:nvPr>
        </p:nvSpPr>
        <p:spPr/>
        <p:txBody>
          <a:bodyPr/>
          <a:lstStyle/>
          <a:p>
            <a:fld id="{BBC93AA5-82BE-468E-90B3-DD1DC18545AD}" type="slidenum">
              <a:rPr lang="en-US" smtClean="0"/>
              <a:t>7</a:t>
            </a:fld>
            <a:endParaRPr lang="en-US" dirty="0"/>
          </a:p>
        </p:txBody>
      </p:sp>
      <p:sp>
        <p:nvSpPr>
          <p:cNvPr id="2" name="Text Placeholder 1">
            <a:extLst>
              <a:ext uri="{FF2B5EF4-FFF2-40B4-BE49-F238E27FC236}">
                <a16:creationId xmlns:a16="http://schemas.microsoft.com/office/drawing/2014/main" id="{0E6C3F22-6405-8FFA-DC5D-683DC24E1342}"/>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TEMPO L2 Data Across Field of Regard (</a:t>
            </a:r>
            <a:r>
              <a:rPr lang="en-US" dirty="0" err="1">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FoR</a:t>
            </a:r>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a:t>
            </a:r>
          </a:p>
        </p:txBody>
      </p:sp>
      <p:sp>
        <p:nvSpPr>
          <p:cNvPr id="35" name="Slide Number Placeholder 1">
            <a:extLst>
              <a:ext uri="{FF2B5EF4-FFF2-40B4-BE49-F238E27FC236}">
                <a16:creationId xmlns:a16="http://schemas.microsoft.com/office/drawing/2014/main" id="{7D555F80-032A-5A76-DFC7-F580AAA7306E}"/>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7</a:t>
            </a:fld>
            <a:endParaRPr lang="en-US" dirty="0"/>
          </a:p>
        </p:txBody>
      </p:sp>
      <p:sp>
        <p:nvSpPr>
          <p:cNvPr id="12" name="Slide Number Placeholder 1">
            <a:extLst>
              <a:ext uri="{FF2B5EF4-FFF2-40B4-BE49-F238E27FC236}">
                <a16:creationId xmlns:a16="http://schemas.microsoft.com/office/drawing/2014/main" id="{BFE1235F-28D8-25DF-0510-4C50EA1C5083}"/>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7</a:t>
            </a:fld>
            <a:endParaRPr lang="en-US" dirty="0"/>
          </a:p>
        </p:txBody>
      </p:sp>
      <p:sp>
        <p:nvSpPr>
          <p:cNvPr id="3" name="TextBox 2">
            <a:extLst>
              <a:ext uri="{FF2B5EF4-FFF2-40B4-BE49-F238E27FC236}">
                <a16:creationId xmlns:a16="http://schemas.microsoft.com/office/drawing/2014/main" id="{60EC042B-15FA-B76D-5E02-3AC1F91C2437}"/>
              </a:ext>
            </a:extLst>
          </p:cNvPr>
          <p:cNvSpPr txBox="1"/>
          <p:nvPr/>
        </p:nvSpPr>
        <p:spPr>
          <a:xfrm>
            <a:off x="229225" y="5458756"/>
            <a:ext cx="11501564" cy="1302921"/>
          </a:xfrm>
          <a:prstGeom prst="rect">
            <a:avLst/>
          </a:prstGeom>
          <a:noFill/>
        </p:spPr>
        <p:txBody>
          <a:bodyPr wrap="square" rtlCol="0">
            <a:spAutoFit/>
          </a:bodyPr>
          <a:lstStyle/>
          <a:p>
            <a:pPr marL="347472" indent="-347472" defTabSz="1219170">
              <a:spcAft>
                <a:spcPts val="400"/>
              </a:spcAft>
              <a:buFont typeface="Arial" panose="020B0604020202020204" pitchFamily="34" charset="0"/>
              <a:buChar char="•"/>
              <a:defRPr/>
            </a:pPr>
            <a:r>
              <a:rPr lang="en-US" b="1" dirty="0">
                <a:solidFill>
                  <a:schemeClr val="tx1"/>
                </a:solidFill>
                <a:latin typeface="Century Gothic" panose="020B0502020202020204" pitchFamily="34" charset="0"/>
                <a:cs typeface="Arial" panose="020B0604020202020204" pitchFamily="34" charset="0"/>
              </a:rPr>
              <a:t>VCDs – </a:t>
            </a:r>
            <a:r>
              <a:rPr lang="en-US" dirty="0">
                <a:solidFill>
                  <a:schemeClr val="tx1"/>
                </a:solidFill>
                <a:latin typeface="Century Gothic" panose="020B0502020202020204" pitchFamily="34" charset="0"/>
                <a:cs typeface="Arial" panose="020B0604020202020204" pitchFamily="34" charset="0"/>
              </a:rPr>
              <a:t>total amount of trace gas in the vertical column of air directly above a specific area of Earth’s surface to the top of the atmosphere </a:t>
            </a:r>
          </a:p>
          <a:p>
            <a:pPr lvl="1" indent="-347472" defTabSz="1219170">
              <a:spcAft>
                <a:spcPts val="400"/>
              </a:spcAft>
              <a:buFont typeface="Courier New" panose="02070309020205020404" pitchFamily="49" charset="0"/>
              <a:buChar char="o"/>
              <a:defRPr/>
            </a:pPr>
            <a:r>
              <a:rPr lang="en-US" b="1" dirty="0">
                <a:solidFill>
                  <a:schemeClr val="tx1"/>
                </a:solidFill>
                <a:latin typeface="Century Gothic" panose="020B0502020202020204" pitchFamily="34" charset="0"/>
                <a:cs typeface="Arial" panose="020B0604020202020204" pitchFamily="34" charset="0"/>
              </a:rPr>
              <a:t>molecules cm</a:t>
            </a:r>
            <a:r>
              <a:rPr lang="en-US" b="1" baseline="30000" dirty="0">
                <a:solidFill>
                  <a:schemeClr val="tx1"/>
                </a:solidFill>
                <a:latin typeface="Century Gothic" panose="020B0502020202020204" pitchFamily="34" charset="0"/>
                <a:cs typeface="Arial" panose="020B0604020202020204" pitchFamily="34" charset="0"/>
              </a:rPr>
              <a:t>-2  </a:t>
            </a:r>
            <a:r>
              <a:rPr lang="en-US" dirty="0">
                <a:latin typeface="Century Gothic" panose="020B0502020202020204" pitchFamily="34" charset="0"/>
                <a:cs typeface="Arial" panose="020B0604020202020204" pitchFamily="34" charset="0"/>
              </a:rPr>
              <a:t>- total number of gas molecules found in the vertical column of air</a:t>
            </a:r>
          </a:p>
          <a:p>
            <a:pPr lvl="1" indent="-347472" defTabSz="1219170">
              <a:spcAft>
                <a:spcPts val="400"/>
              </a:spcAft>
              <a:buFont typeface="Courier New" panose="02070309020205020404" pitchFamily="49" charset="0"/>
              <a:buChar char="o"/>
              <a:defRPr/>
            </a:pPr>
            <a:r>
              <a:rPr lang="en-US" b="1" dirty="0">
                <a:latin typeface="Century Gothic" panose="020B0502020202020204" pitchFamily="34" charset="0"/>
                <a:cs typeface="Arial" panose="020B0604020202020204" pitchFamily="34" charset="0"/>
              </a:rPr>
              <a:t>Dobson Units (DU) </a:t>
            </a:r>
            <a:r>
              <a:rPr lang="en-US" dirty="0">
                <a:latin typeface="Century Gothic" panose="020B0502020202020204" pitchFamily="34" charset="0"/>
                <a:cs typeface="Arial" panose="020B0604020202020204" pitchFamily="34" charset="0"/>
              </a:rPr>
              <a:t>– measures thickness of a gas layer if compressed to sea-level pressure</a:t>
            </a:r>
          </a:p>
        </p:txBody>
      </p:sp>
      <p:pic>
        <p:nvPicPr>
          <p:cNvPr id="14" name="Picture 13" descr="Map&#10;&#10;AI-generated content may be incorrect.">
            <a:extLst>
              <a:ext uri="{FF2B5EF4-FFF2-40B4-BE49-F238E27FC236}">
                <a16:creationId xmlns:a16="http://schemas.microsoft.com/office/drawing/2014/main" id="{45E5A196-0AAD-24AB-7C2C-4E07BB55C3BD}"/>
              </a:ext>
            </a:extLst>
          </p:cNvPr>
          <p:cNvPicPr>
            <a:picLocks noChangeAspect="1"/>
          </p:cNvPicPr>
          <p:nvPr/>
        </p:nvPicPr>
        <p:blipFill>
          <a:blip r:embed="rId4" cstate="print">
            <a:extLst>
              <a:ext uri="{28A0092B-C50C-407E-A947-70E740481C1C}">
                <a14:useLocalDpi xmlns:a14="http://schemas.microsoft.com/office/drawing/2010/main" val="0"/>
              </a:ext>
            </a:extLst>
          </a:blip>
          <a:srcRect r="9676"/>
          <a:stretch>
            <a:fillRect/>
          </a:stretch>
        </p:blipFill>
        <p:spPr>
          <a:xfrm>
            <a:off x="229226" y="926591"/>
            <a:ext cx="5581700" cy="2331720"/>
          </a:xfrm>
          <a:prstGeom prst="rect">
            <a:avLst/>
          </a:prstGeom>
        </p:spPr>
      </p:pic>
      <p:pic>
        <p:nvPicPr>
          <p:cNvPr id="17" name="Picture 16" descr="Map&#10;&#10;AI-generated content may be incorrect.">
            <a:extLst>
              <a:ext uri="{FF2B5EF4-FFF2-40B4-BE49-F238E27FC236}">
                <a16:creationId xmlns:a16="http://schemas.microsoft.com/office/drawing/2014/main" id="{09CF7324-B8CB-C864-2764-781AB2201786}"/>
              </a:ext>
            </a:extLst>
          </p:cNvPr>
          <p:cNvPicPr>
            <a:picLocks noChangeAspect="1"/>
          </p:cNvPicPr>
          <p:nvPr/>
        </p:nvPicPr>
        <p:blipFill>
          <a:blip r:embed="rId5" cstate="print">
            <a:extLst>
              <a:ext uri="{28A0092B-C50C-407E-A947-70E740481C1C}">
                <a14:useLocalDpi xmlns:a14="http://schemas.microsoft.com/office/drawing/2010/main" val="0"/>
              </a:ext>
            </a:extLst>
          </a:blip>
          <a:srcRect l="90591" t="10940" r="339" b="5285"/>
          <a:stretch>
            <a:fillRect/>
          </a:stretch>
        </p:blipFill>
        <p:spPr>
          <a:xfrm>
            <a:off x="5333237" y="937221"/>
            <a:ext cx="646770" cy="2254184"/>
          </a:xfrm>
          <a:prstGeom prst="rect">
            <a:avLst/>
          </a:prstGeom>
        </p:spPr>
      </p:pic>
      <p:pic>
        <p:nvPicPr>
          <p:cNvPr id="20" name="Picture 19" descr="Map&#10;&#10;AI-generated content may be incorrect.">
            <a:extLst>
              <a:ext uri="{FF2B5EF4-FFF2-40B4-BE49-F238E27FC236}">
                <a16:creationId xmlns:a16="http://schemas.microsoft.com/office/drawing/2014/main" id="{080FAC99-A497-BE5D-B7B0-7FAFA098F908}"/>
              </a:ext>
            </a:extLst>
          </p:cNvPr>
          <p:cNvPicPr>
            <a:picLocks noChangeAspect="1"/>
          </p:cNvPicPr>
          <p:nvPr/>
        </p:nvPicPr>
        <p:blipFill>
          <a:blip r:embed="rId6" cstate="print">
            <a:extLst>
              <a:ext uri="{28A0092B-C50C-407E-A947-70E740481C1C}">
                <a14:useLocalDpi xmlns:a14="http://schemas.microsoft.com/office/drawing/2010/main" val="0"/>
              </a:ext>
            </a:extLst>
          </a:blip>
          <a:srcRect r="9542"/>
          <a:stretch>
            <a:fillRect/>
          </a:stretch>
        </p:blipFill>
        <p:spPr>
          <a:xfrm>
            <a:off x="6029580" y="937221"/>
            <a:ext cx="5600765" cy="2331720"/>
          </a:xfrm>
          <a:prstGeom prst="rect">
            <a:avLst/>
          </a:prstGeom>
        </p:spPr>
      </p:pic>
      <p:pic>
        <p:nvPicPr>
          <p:cNvPr id="22" name="Picture 21" descr="Map&#10;&#10;AI-generated content may be incorrect.">
            <a:extLst>
              <a:ext uri="{FF2B5EF4-FFF2-40B4-BE49-F238E27FC236}">
                <a16:creationId xmlns:a16="http://schemas.microsoft.com/office/drawing/2014/main" id="{D4E288CA-4BDC-B0D7-1A54-74CDB4010AD3}"/>
              </a:ext>
            </a:extLst>
          </p:cNvPr>
          <p:cNvPicPr>
            <a:picLocks noChangeAspect="1"/>
          </p:cNvPicPr>
          <p:nvPr/>
        </p:nvPicPr>
        <p:blipFill>
          <a:blip r:embed="rId7" cstate="print">
            <a:extLst>
              <a:ext uri="{28A0092B-C50C-407E-A947-70E740481C1C}">
                <a14:useLocalDpi xmlns:a14="http://schemas.microsoft.com/office/drawing/2010/main" val="0"/>
              </a:ext>
            </a:extLst>
          </a:blip>
          <a:srcRect l="90858" t="8741" r="1140" b="4843"/>
          <a:stretch>
            <a:fillRect/>
          </a:stretch>
        </p:blipFill>
        <p:spPr>
          <a:xfrm>
            <a:off x="11125612" y="932654"/>
            <a:ext cx="554306" cy="2254184"/>
          </a:xfrm>
          <a:prstGeom prst="rect">
            <a:avLst/>
          </a:prstGeom>
        </p:spPr>
      </p:pic>
      <p:pic>
        <p:nvPicPr>
          <p:cNvPr id="24" name="Picture 23" descr="Map&#10;&#10;AI-generated content may be incorrect.">
            <a:extLst>
              <a:ext uri="{FF2B5EF4-FFF2-40B4-BE49-F238E27FC236}">
                <a16:creationId xmlns:a16="http://schemas.microsoft.com/office/drawing/2014/main" id="{10FAD3D6-32C1-3A8C-2789-AB4B7BC803F5}"/>
              </a:ext>
            </a:extLst>
          </p:cNvPr>
          <p:cNvPicPr>
            <a:picLocks noChangeAspect="1"/>
          </p:cNvPicPr>
          <p:nvPr/>
        </p:nvPicPr>
        <p:blipFill>
          <a:blip r:embed="rId8" cstate="print">
            <a:extLst>
              <a:ext uri="{28A0092B-C50C-407E-A947-70E740481C1C}">
                <a14:useLocalDpi xmlns:a14="http://schemas.microsoft.com/office/drawing/2010/main" val="0"/>
              </a:ext>
            </a:extLst>
          </a:blip>
          <a:srcRect r="10583"/>
          <a:stretch>
            <a:fillRect/>
          </a:stretch>
        </p:blipFill>
        <p:spPr>
          <a:xfrm>
            <a:off x="232908" y="3186838"/>
            <a:ext cx="5578018" cy="2331720"/>
          </a:xfrm>
          <a:prstGeom prst="rect">
            <a:avLst/>
          </a:prstGeom>
        </p:spPr>
      </p:pic>
      <p:pic>
        <p:nvPicPr>
          <p:cNvPr id="28" name="Picture 27" descr="Map&#10;&#10;AI-generated content may be incorrect.">
            <a:extLst>
              <a:ext uri="{FF2B5EF4-FFF2-40B4-BE49-F238E27FC236}">
                <a16:creationId xmlns:a16="http://schemas.microsoft.com/office/drawing/2014/main" id="{C9E5C9D0-C27A-09DE-E128-B9FFDC34FFDE}"/>
              </a:ext>
            </a:extLst>
          </p:cNvPr>
          <p:cNvPicPr>
            <a:picLocks noChangeAspect="1"/>
          </p:cNvPicPr>
          <p:nvPr/>
        </p:nvPicPr>
        <p:blipFill>
          <a:blip r:embed="rId9" cstate="print">
            <a:extLst>
              <a:ext uri="{28A0092B-C50C-407E-A947-70E740481C1C}">
                <a14:useLocalDpi xmlns:a14="http://schemas.microsoft.com/office/drawing/2010/main" val="0"/>
              </a:ext>
            </a:extLst>
          </a:blip>
          <a:srcRect l="52" r="9587"/>
          <a:stretch>
            <a:fillRect/>
          </a:stretch>
        </p:blipFill>
        <p:spPr>
          <a:xfrm>
            <a:off x="6043685" y="3209139"/>
            <a:ext cx="5571720" cy="2331720"/>
          </a:xfrm>
          <a:prstGeom prst="rect">
            <a:avLst/>
          </a:prstGeom>
        </p:spPr>
      </p:pic>
      <p:pic>
        <p:nvPicPr>
          <p:cNvPr id="30" name="Picture 29" descr="Map&#10;&#10;AI-generated content may be incorrect.">
            <a:extLst>
              <a:ext uri="{FF2B5EF4-FFF2-40B4-BE49-F238E27FC236}">
                <a16:creationId xmlns:a16="http://schemas.microsoft.com/office/drawing/2014/main" id="{DD41F0C9-25EB-7D48-2DE4-1B5217602BDD}"/>
              </a:ext>
            </a:extLst>
          </p:cNvPr>
          <p:cNvPicPr>
            <a:picLocks noChangeAspect="1"/>
          </p:cNvPicPr>
          <p:nvPr/>
        </p:nvPicPr>
        <p:blipFill>
          <a:blip r:embed="rId10" cstate="print">
            <a:extLst>
              <a:ext uri="{28A0092B-C50C-407E-A947-70E740481C1C}">
                <a14:useLocalDpi xmlns:a14="http://schemas.microsoft.com/office/drawing/2010/main" val="0"/>
              </a:ext>
            </a:extLst>
          </a:blip>
          <a:srcRect l="90680" t="9881" r="498" b="4223"/>
          <a:stretch>
            <a:fillRect/>
          </a:stretch>
        </p:blipFill>
        <p:spPr>
          <a:xfrm>
            <a:off x="11120933" y="3332318"/>
            <a:ext cx="609856" cy="2245380"/>
          </a:xfrm>
          <a:prstGeom prst="rect">
            <a:avLst/>
          </a:prstGeom>
        </p:spPr>
      </p:pic>
      <p:pic>
        <p:nvPicPr>
          <p:cNvPr id="26" name="Picture 25" descr="Map&#10;&#10;AI-generated content may be incorrect.">
            <a:extLst>
              <a:ext uri="{FF2B5EF4-FFF2-40B4-BE49-F238E27FC236}">
                <a16:creationId xmlns:a16="http://schemas.microsoft.com/office/drawing/2014/main" id="{914E1B98-9DA6-AD35-B94C-720569E3164A}"/>
              </a:ext>
            </a:extLst>
          </p:cNvPr>
          <p:cNvPicPr>
            <a:picLocks noChangeAspect="1"/>
          </p:cNvPicPr>
          <p:nvPr/>
        </p:nvPicPr>
        <p:blipFill>
          <a:blip r:embed="rId11" cstate="print">
            <a:extLst>
              <a:ext uri="{28A0092B-C50C-407E-A947-70E740481C1C}">
                <a14:useLocalDpi xmlns:a14="http://schemas.microsoft.com/office/drawing/2010/main" val="0"/>
              </a:ext>
            </a:extLst>
          </a:blip>
          <a:srcRect l="90210" t="9880" r="674" b="3870"/>
          <a:stretch>
            <a:fillRect/>
          </a:stretch>
        </p:blipFill>
        <p:spPr>
          <a:xfrm>
            <a:off x="5326134" y="3258311"/>
            <a:ext cx="646771" cy="2287131"/>
          </a:xfrm>
          <a:prstGeom prst="rect">
            <a:avLst/>
          </a:prstGeom>
        </p:spPr>
      </p:pic>
      <p:sp>
        <p:nvSpPr>
          <p:cNvPr id="31" name="Oval 30">
            <a:extLst>
              <a:ext uri="{FF2B5EF4-FFF2-40B4-BE49-F238E27FC236}">
                <a16:creationId xmlns:a16="http://schemas.microsoft.com/office/drawing/2014/main" id="{C89DC4DC-6CD8-8D8B-9E58-DDD0E5384535}"/>
              </a:ext>
            </a:extLst>
          </p:cNvPr>
          <p:cNvSpPr/>
          <p:nvPr/>
        </p:nvSpPr>
        <p:spPr>
          <a:xfrm>
            <a:off x="5680759" y="1332287"/>
            <a:ext cx="348821" cy="152032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72B3A0D-F625-050D-235F-6254B54A462A}"/>
              </a:ext>
            </a:extLst>
          </p:cNvPr>
          <p:cNvSpPr/>
          <p:nvPr/>
        </p:nvSpPr>
        <p:spPr>
          <a:xfrm>
            <a:off x="11505508" y="3704925"/>
            <a:ext cx="225282" cy="152032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D80882E-DE0E-045E-EC12-B9BB5C823319}"/>
              </a:ext>
            </a:extLst>
          </p:cNvPr>
          <p:cNvSpPr/>
          <p:nvPr/>
        </p:nvSpPr>
        <p:spPr>
          <a:xfrm>
            <a:off x="5754725" y="3664007"/>
            <a:ext cx="225282" cy="152032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B24C6B5-FFAE-6421-4A18-7666048C1692}"/>
              </a:ext>
            </a:extLst>
          </p:cNvPr>
          <p:cNvSpPr/>
          <p:nvPr/>
        </p:nvSpPr>
        <p:spPr>
          <a:xfrm>
            <a:off x="11488743" y="1358721"/>
            <a:ext cx="264080" cy="152032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B4874E1-2997-805C-B145-567F161374C1}"/>
              </a:ext>
            </a:extLst>
          </p:cNvPr>
          <p:cNvSpPr txBox="1"/>
          <p:nvPr/>
        </p:nvSpPr>
        <p:spPr>
          <a:xfrm>
            <a:off x="229224" y="788023"/>
            <a:ext cx="2719099" cy="338553"/>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Tropospheric NO</a:t>
            </a:r>
            <a:r>
              <a:rPr lang="en-US" sz="1600" b="1" kern="0" baseline="-25000" dirty="0">
                <a:solidFill>
                  <a:srgbClr val="FFFFFF"/>
                </a:solidFill>
                <a:latin typeface="Century Gothic" panose="020B0502020202020204" pitchFamily="34" charset="0"/>
                <a:sym typeface="Arial"/>
              </a:rPr>
              <a:t>2</a:t>
            </a:r>
            <a:r>
              <a:rPr lang="en-US" sz="1600" b="1" kern="0" dirty="0">
                <a:solidFill>
                  <a:srgbClr val="FFFFFF"/>
                </a:solidFill>
                <a:latin typeface="Century Gothic" panose="020B0502020202020204" pitchFamily="34" charset="0"/>
                <a:sym typeface="Arial"/>
              </a:rPr>
              <a:t> VCDs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8" name="TextBox 37">
            <a:extLst>
              <a:ext uri="{FF2B5EF4-FFF2-40B4-BE49-F238E27FC236}">
                <a16:creationId xmlns:a16="http://schemas.microsoft.com/office/drawing/2014/main" id="{8082CBBA-E288-D9F8-781D-A00A4F4D37E9}"/>
              </a:ext>
            </a:extLst>
          </p:cNvPr>
          <p:cNvSpPr txBox="1"/>
          <p:nvPr/>
        </p:nvSpPr>
        <p:spPr>
          <a:xfrm>
            <a:off x="6043685" y="799506"/>
            <a:ext cx="2505404"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Total HCHO VCDs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39" name="TextBox 38">
            <a:extLst>
              <a:ext uri="{FF2B5EF4-FFF2-40B4-BE49-F238E27FC236}">
                <a16:creationId xmlns:a16="http://schemas.microsoft.com/office/drawing/2014/main" id="{10679B52-5A94-6A1F-028F-27377DDAECCC}"/>
              </a:ext>
            </a:extLst>
          </p:cNvPr>
          <p:cNvSpPr txBox="1"/>
          <p:nvPr/>
        </p:nvSpPr>
        <p:spPr>
          <a:xfrm>
            <a:off x="229224" y="3123388"/>
            <a:ext cx="2436858"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Total O</a:t>
            </a:r>
            <a:r>
              <a:rPr lang="en-US" sz="1600" b="1" kern="0" baseline="-25000" dirty="0">
                <a:solidFill>
                  <a:srgbClr val="FFFFFF"/>
                </a:solidFill>
                <a:latin typeface="Century Gothic" panose="020B0502020202020204" pitchFamily="34" charset="0"/>
                <a:sym typeface="Arial"/>
              </a:rPr>
              <a:t>3</a:t>
            </a:r>
            <a:r>
              <a:rPr lang="en-US" sz="1600" b="1" kern="0" dirty="0">
                <a:solidFill>
                  <a:srgbClr val="FFFFFF"/>
                </a:solidFill>
                <a:latin typeface="Century Gothic" panose="020B0502020202020204" pitchFamily="34" charset="0"/>
                <a:sym typeface="Arial"/>
              </a:rPr>
              <a:t> columns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40" name="TextBox 39">
            <a:extLst>
              <a:ext uri="{FF2B5EF4-FFF2-40B4-BE49-F238E27FC236}">
                <a16:creationId xmlns:a16="http://schemas.microsoft.com/office/drawing/2014/main" id="{651D354D-4004-BBAB-3CAD-46888955B267}"/>
              </a:ext>
            </a:extLst>
          </p:cNvPr>
          <p:cNvSpPr txBox="1"/>
          <p:nvPr/>
        </p:nvSpPr>
        <p:spPr>
          <a:xfrm>
            <a:off x="6095999" y="3194178"/>
            <a:ext cx="2453089" cy="338554"/>
          </a:xfrm>
          <a:prstGeom prst="rect">
            <a:avLst/>
          </a:prstGeom>
          <a:solidFill>
            <a:srgbClr val="9FA8E7"/>
          </a:solidFill>
          <a:ln w="9525" cap="flat" cmpd="sng" algn="ctr">
            <a:solidFill>
              <a:srgbClr val="20584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FFFFFF"/>
                </a:solidFill>
                <a:latin typeface="Century Gothic" panose="020B0502020202020204" pitchFamily="34" charset="0"/>
                <a:sym typeface="Arial"/>
              </a:rPr>
              <a:t>0-2 km O</a:t>
            </a:r>
            <a:r>
              <a:rPr lang="en-US" sz="1600" b="1" kern="0" baseline="-25000" dirty="0">
                <a:solidFill>
                  <a:srgbClr val="FFFFFF"/>
                </a:solidFill>
                <a:latin typeface="Century Gothic" panose="020B0502020202020204" pitchFamily="34" charset="0"/>
                <a:sym typeface="Arial"/>
              </a:rPr>
              <a:t>3</a:t>
            </a:r>
            <a:r>
              <a:rPr lang="en-US" sz="1600" b="1" kern="0" dirty="0">
                <a:solidFill>
                  <a:srgbClr val="FFFFFF"/>
                </a:solidFill>
                <a:latin typeface="Century Gothic" panose="020B0502020202020204" pitchFamily="34" charset="0"/>
                <a:sym typeface="Arial"/>
              </a:rPr>
              <a:t> columns</a:t>
            </a:r>
            <a:endPar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Tree>
    <p:custDataLst>
      <p:tags r:id="rId1"/>
    </p:custDataLst>
    <p:extLst>
      <p:ext uri="{BB962C8B-B14F-4D97-AF65-F5344CB8AC3E}">
        <p14:creationId xmlns:p14="http://schemas.microsoft.com/office/powerpoint/2010/main" val="3716813833"/>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DC72F-113E-CB73-A436-9D0FF294A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F499E-4CED-BB76-D4C7-ED4EB580746E}"/>
              </a:ext>
            </a:extLst>
          </p:cNvPr>
          <p:cNvSpPr>
            <a:spLocks noGrp="1"/>
          </p:cNvSpPr>
          <p:nvPr>
            <p:ph type="ctrTitle" idx="4294967295"/>
          </p:nvPr>
        </p:nvSpPr>
        <p:spPr>
          <a:xfrm>
            <a:off x="1524000" y="2319283"/>
            <a:ext cx="9144000" cy="2387600"/>
          </a:xfrm>
        </p:spPr>
        <p:txBody>
          <a:bodyPr/>
          <a:lstStyle/>
          <a:p>
            <a:pPr algn="ctr"/>
            <a:r>
              <a:rPr lang="en-US" dirty="0">
                <a:latin typeface="Century Gothic" panose="020B0502020202020204" pitchFamily="34" charset="0"/>
                <a:cs typeface="Arial" panose="020B0604020202020204" pitchFamily="34" charset="0"/>
              </a:rPr>
              <a:t>Data Filtering for Version 4 Products</a:t>
            </a:r>
          </a:p>
        </p:txBody>
      </p:sp>
    </p:spTree>
    <p:extLst>
      <p:ext uri="{BB962C8B-B14F-4D97-AF65-F5344CB8AC3E}">
        <p14:creationId xmlns:p14="http://schemas.microsoft.com/office/powerpoint/2010/main" val="769367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FE4A9-E0A4-9642-D445-EAACDFFBC43E}"/>
            </a:ext>
          </a:extLst>
        </p:cNvPr>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4CBFDD02-9BA5-3F58-13EA-904C009186FA}"/>
              </a:ext>
            </a:extLst>
          </p:cNvPr>
          <p:cNvSpPr>
            <a:spLocks noGrp="1"/>
          </p:cNvSpPr>
          <p:nvPr>
            <p:ph type="sldNum" sz="quarter" idx="12"/>
          </p:nvPr>
        </p:nvSpPr>
        <p:spPr/>
        <p:txBody>
          <a:bodyPr/>
          <a:lstStyle/>
          <a:p>
            <a:fld id="{BBC93AA5-82BE-468E-90B3-DD1DC18545AD}" type="slidenum">
              <a:rPr lang="en-US" smtClean="0"/>
              <a:t>9</a:t>
            </a:fld>
            <a:endParaRPr lang="en-US" dirty="0"/>
          </a:p>
        </p:txBody>
      </p:sp>
      <p:sp>
        <p:nvSpPr>
          <p:cNvPr id="2" name="Text Placeholder 1">
            <a:extLst>
              <a:ext uri="{FF2B5EF4-FFF2-40B4-BE49-F238E27FC236}">
                <a16:creationId xmlns:a16="http://schemas.microsoft.com/office/drawing/2014/main" id="{D19DF5F3-197D-B86B-BCC2-8A67C6FD12C7}"/>
              </a:ext>
            </a:extLst>
          </p:cNvPr>
          <p:cNvSpPr>
            <a:spLocks noGrp="1"/>
          </p:cNvSpPr>
          <p:nvPr>
            <p:ph type="body" sz="quarter" idx="13"/>
          </p:nvPr>
        </p:nvSpPr>
        <p:spPr>
          <a:xfrm>
            <a:off x="897622" y="164800"/>
            <a:ext cx="10360404" cy="761791"/>
          </a:xfrm>
        </p:spPr>
        <p:txBody>
          <a:bodyPr>
            <a:normAutofit/>
          </a:bodyPr>
          <a:lstStyle/>
          <a:p>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Data Filtering Guidance – NO</a:t>
            </a:r>
            <a:r>
              <a:rPr lang="en-US" baseline="-25000"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2</a:t>
            </a:r>
            <a:r>
              <a:rPr lang="en-US" dirty="0">
                <a:solidFill>
                  <a:srgbClr val="000099"/>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&amp; HCHO</a:t>
            </a:r>
          </a:p>
        </p:txBody>
      </p:sp>
      <p:sp>
        <p:nvSpPr>
          <p:cNvPr id="35" name="Slide Number Placeholder 1">
            <a:extLst>
              <a:ext uri="{FF2B5EF4-FFF2-40B4-BE49-F238E27FC236}">
                <a16:creationId xmlns:a16="http://schemas.microsoft.com/office/drawing/2014/main" id="{6F2D9DBB-DDC7-9D07-FE1F-7C8CFF0701EB}"/>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9</a:t>
            </a:fld>
            <a:endParaRPr lang="en-US" dirty="0"/>
          </a:p>
        </p:txBody>
      </p:sp>
      <p:sp>
        <p:nvSpPr>
          <p:cNvPr id="12" name="Slide Number Placeholder 1">
            <a:extLst>
              <a:ext uri="{FF2B5EF4-FFF2-40B4-BE49-F238E27FC236}">
                <a16:creationId xmlns:a16="http://schemas.microsoft.com/office/drawing/2014/main" id="{C7BA0126-607F-A715-824E-EAA8574DE1EA}"/>
              </a:ext>
            </a:extLst>
          </p:cNvPr>
          <p:cNvSpPr txBox="1">
            <a:spLocks/>
          </p:cNvSpPr>
          <p:nvPr/>
        </p:nvSpPr>
        <p:spPr>
          <a:xfrm>
            <a:off x="11051145" y="6365294"/>
            <a:ext cx="10153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C93AA5-82BE-468E-90B3-DD1DC18545AD}" type="slidenum">
              <a:rPr lang="en-US" smtClean="0"/>
              <a:pPr/>
              <a:t>9</a:t>
            </a:fld>
            <a:endParaRPr lang="en-US" dirty="0"/>
          </a:p>
        </p:txBody>
      </p:sp>
      <p:graphicFrame>
        <p:nvGraphicFramePr>
          <p:cNvPr id="3" name="Table 2">
            <a:extLst>
              <a:ext uri="{FF2B5EF4-FFF2-40B4-BE49-F238E27FC236}">
                <a16:creationId xmlns:a16="http://schemas.microsoft.com/office/drawing/2014/main" id="{74FC1FCB-75FD-DF96-CCB7-2D52FF8F01C8}"/>
              </a:ext>
            </a:extLst>
          </p:cNvPr>
          <p:cNvGraphicFramePr>
            <a:graphicFrameLocks noGrp="1"/>
          </p:cNvGraphicFramePr>
          <p:nvPr>
            <p:extLst>
              <p:ext uri="{D42A27DB-BD31-4B8C-83A1-F6EECF244321}">
                <p14:modId xmlns:p14="http://schemas.microsoft.com/office/powerpoint/2010/main" val="2281072523"/>
              </p:ext>
            </p:extLst>
          </p:nvPr>
        </p:nvGraphicFramePr>
        <p:xfrm>
          <a:off x="1107810" y="1126402"/>
          <a:ext cx="9940028" cy="5039081"/>
        </p:xfrm>
        <a:graphic>
          <a:graphicData uri="http://schemas.openxmlformats.org/drawingml/2006/table">
            <a:tbl>
              <a:tblPr firstRow="1" bandRow="1">
                <a:tableStyleId>{5C22544A-7EE6-4342-B048-85BDC9FD1C3A}</a:tableStyleId>
              </a:tblPr>
              <a:tblGrid>
                <a:gridCol w="1482874">
                  <a:extLst>
                    <a:ext uri="{9D8B030D-6E8A-4147-A177-3AD203B41FA5}">
                      <a16:colId xmlns:a16="http://schemas.microsoft.com/office/drawing/2014/main" val="917341819"/>
                    </a:ext>
                  </a:extLst>
                </a:gridCol>
                <a:gridCol w="4204253">
                  <a:extLst>
                    <a:ext uri="{9D8B030D-6E8A-4147-A177-3AD203B41FA5}">
                      <a16:colId xmlns:a16="http://schemas.microsoft.com/office/drawing/2014/main" val="4142738289"/>
                    </a:ext>
                  </a:extLst>
                </a:gridCol>
                <a:gridCol w="1081421">
                  <a:extLst>
                    <a:ext uri="{9D8B030D-6E8A-4147-A177-3AD203B41FA5}">
                      <a16:colId xmlns:a16="http://schemas.microsoft.com/office/drawing/2014/main" val="3218229176"/>
                    </a:ext>
                  </a:extLst>
                </a:gridCol>
                <a:gridCol w="1619407">
                  <a:extLst>
                    <a:ext uri="{9D8B030D-6E8A-4147-A177-3AD203B41FA5}">
                      <a16:colId xmlns:a16="http://schemas.microsoft.com/office/drawing/2014/main" val="2181882303"/>
                    </a:ext>
                  </a:extLst>
                </a:gridCol>
                <a:gridCol w="1552073">
                  <a:extLst>
                    <a:ext uri="{9D8B030D-6E8A-4147-A177-3AD203B41FA5}">
                      <a16:colId xmlns:a16="http://schemas.microsoft.com/office/drawing/2014/main" val="1013433496"/>
                    </a:ext>
                  </a:extLst>
                </a:gridCol>
              </a:tblGrid>
              <a:tr h="855442">
                <a:tc>
                  <a:txBody>
                    <a:bodyPr/>
                    <a:lstStyle/>
                    <a:p>
                      <a:pPr algn="ctr"/>
                      <a:r>
                        <a:rPr lang="en-US" dirty="0">
                          <a:latin typeface="Century Gothic" panose="020B0502020202020204" pitchFamily="34" charset="0"/>
                        </a:rPr>
                        <a:t>QA Parameter</a:t>
                      </a:r>
                    </a:p>
                  </a:txBody>
                  <a:tcPr/>
                </a:tc>
                <a:tc>
                  <a:txBody>
                    <a:bodyPr/>
                    <a:lstStyle/>
                    <a:p>
                      <a:pPr algn="ctr"/>
                      <a:r>
                        <a:rPr lang="en-US" dirty="0">
                          <a:latin typeface="Century Gothic" panose="020B0502020202020204" pitchFamily="34" charset="0"/>
                        </a:rPr>
                        <a:t>Variable</a:t>
                      </a:r>
                    </a:p>
                    <a:p>
                      <a:pPr algn="ctr"/>
                      <a:r>
                        <a:rPr lang="en-US" dirty="0">
                          <a:latin typeface="Century Gothic" panose="020B0502020202020204" pitchFamily="34" charset="0"/>
                        </a:rPr>
                        <a:t>(group)</a:t>
                      </a:r>
                    </a:p>
                  </a:txBody>
                  <a:tcPr/>
                </a:tc>
                <a:tc>
                  <a:txBody>
                    <a:bodyPr/>
                    <a:lstStyle/>
                    <a:p>
                      <a:pPr algn="ctr"/>
                      <a:r>
                        <a:rPr lang="en-US" dirty="0">
                          <a:latin typeface="Century Gothic" panose="020B0502020202020204" pitchFamily="34" charset="0"/>
                        </a:rPr>
                        <a:t>Range</a:t>
                      </a:r>
                    </a:p>
                  </a:txBody>
                  <a:tcPr/>
                </a:tc>
                <a:tc>
                  <a:txBody>
                    <a:bodyPr/>
                    <a:lstStyle/>
                    <a:p>
                      <a:pPr algn="ctr"/>
                      <a:r>
                        <a:rPr lang="en-US" dirty="0">
                          <a:latin typeface="Century Gothic" panose="020B0502020202020204" pitchFamily="34" charset="0"/>
                        </a:rPr>
                        <a:t>Qualitative Use</a:t>
                      </a:r>
                    </a:p>
                    <a:p>
                      <a:pPr algn="ctr"/>
                      <a:r>
                        <a:rPr lang="en-US" dirty="0">
                          <a:latin typeface="Century Gothic" panose="020B0502020202020204" pitchFamily="34" charset="0"/>
                        </a:rPr>
                        <a:t>(Worldview)</a:t>
                      </a:r>
                    </a:p>
                  </a:txBody>
                  <a:tcPr/>
                </a:tc>
                <a:tc>
                  <a:txBody>
                    <a:bodyPr/>
                    <a:lstStyle/>
                    <a:p>
                      <a:pPr algn="ctr"/>
                      <a:r>
                        <a:rPr lang="en-US" dirty="0">
                          <a:solidFill>
                            <a:schemeClr val="accent4"/>
                          </a:solidFill>
                          <a:latin typeface="Century Gothic" panose="020B0502020202020204" pitchFamily="34" charset="0"/>
                        </a:rPr>
                        <a:t>Quantitative Use</a:t>
                      </a:r>
                    </a:p>
                  </a:txBody>
                  <a:tcPr/>
                </a:tc>
                <a:extLst>
                  <a:ext uri="{0D108BD9-81ED-4DB2-BD59-A6C34878D82A}">
                    <a16:rowId xmlns:a16="http://schemas.microsoft.com/office/drawing/2014/main" val="3864150035"/>
                  </a:ext>
                </a:extLst>
              </a:tr>
              <a:tr h="1358653">
                <a:tc>
                  <a:txBody>
                    <a:bodyPr/>
                    <a:lstStyle/>
                    <a:p>
                      <a:r>
                        <a:rPr lang="en-US" b="1" dirty="0">
                          <a:latin typeface="Century Gothic" panose="020B0502020202020204" pitchFamily="34" charset="0"/>
                        </a:rPr>
                        <a:t>Effective Cloud Fraction (ECF)</a:t>
                      </a:r>
                    </a:p>
                  </a:txBody>
                  <a:tcPr/>
                </a:tc>
                <a:tc>
                  <a:txBody>
                    <a:bodyPr/>
                    <a:lstStyle/>
                    <a:p>
                      <a:pPr algn="ctr"/>
                      <a:endParaRPr lang="en-US" sz="1400" b="1" dirty="0">
                        <a:solidFill>
                          <a:schemeClr val="tx1"/>
                        </a:solidFill>
                        <a:latin typeface="Century Gothic" panose="020B0502020202020204" pitchFamily="34" charset="0"/>
                        <a:cs typeface="Arial" panose="020B0604020202020204" pitchFamily="34" charset="0"/>
                      </a:endParaRPr>
                    </a:p>
                    <a:p>
                      <a:pPr algn="ctr"/>
                      <a:r>
                        <a:rPr lang="en-US" sz="1800" b="1" dirty="0" err="1">
                          <a:solidFill>
                            <a:schemeClr val="tx1"/>
                          </a:solidFill>
                          <a:latin typeface="Century Gothic" panose="020B0502020202020204" pitchFamily="34" charset="0"/>
                          <a:cs typeface="Arial" panose="020B0604020202020204" pitchFamily="34" charset="0"/>
                        </a:rPr>
                        <a:t>eff_cloud_fraction</a:t>
                      </a:r>
                      <a:r>
                        <a:rPr lang="en-US" sz="1800" b="1" dirty="0">
                          <a:solidFill>
                            <a:schemeClr val="tx1"/>
                          </a:solidFill>
                          <a:latin typeface="Century Gothic" panose="020B0502020202020204" pitchFamily="34" charset="0"/>
                          <a:cs typeface="Arial" panose="020B0604020202020204" pitchFamily="34" charset="0"/>
                        </a:rPr>
                        <a:t> </a:t>
                      </a:r>
                      <a:br>
                        <a:rPr lang="en-US" sz="1800" b="1" dirty="0">
                          <a:solidFill>
                            <a:schemeClr val="tx1"/>
                          </a:solidFill>
                          <a:latin typeface="Century Gothic" panose="020B0502020202020204" pitchFamily="34" charset="0"/>
                          <a:cs typeface="Arial" panose="020B0604020202020204" pitchFamily="34" charset="0"/>
                        </a:rPr>
                      </a:br>
                      <a:r>
                        <a:rPr lang="en-US" sz="1800" b="0" dirty="0">
                          <a:solidFill>
                            <a:schemeClr val="tx1"/>
                          </a:solidFill>
                          <a:latin typeface="Century Gothic" panose="020B0502020202020204" pitchFamily="34" charset="0"/>
                          <a:cs typeface="Arial" panose="020B0604020202020204" pitchFamily="34" charset="0"/>
                        </a:rPr>
                        <a:t>(</a:t>
                      </a:r>
                      <a:r>
                        <a:rPr lang="en-US" sz="1800" dirty="0">
                          <a:solidFill>
                            <a:schemeClr val="tx1"/>
                          </a:solidFill>
                          <a:latin typeface="Century Gothic" panose="020B0502020202020204" pitchFamily="34" charset="0"/>
                          <a:cs typeface="Arial" panose="020B0604020202020204" pitchFamily="34" charset="0"/>
                        </a:rPr>
                        <a:t>support_data)</a:t>
                      </a:r>
                      <a:endParaRPr lang="en-US" sz="2400" dirty="0">
                        <a:solidFill>
                          <a:schemeClr val="tx1"/>
                        </a:solidFill>
                        <a:latin typeface="Century Gothic" panose="020B0502020202020204" pitchFamily="34" charset="0"/>
                      </a:endParaRPr>
                    </a:p>
                  </a:txBody>
                  <a:tcPr/>
                </a:tc>
                <a:tc>
                  <a:txBody>
                    <a:bodyPr/>
                    <a:lstStyle/>
                    <a:p>
                      <a:pPr algn="ctr"/>
                      <a:endParaRPr lang="en-US" dirty="0">
                        <a:solidFill>
                          <a:schemeClr val="tx1"/>
                        </a:solidFill>
                        <a:latin typeface="Century Gothic" panose="020B0502020202020204" pitchFamily="34" charset="0"/>
                      </a:endParaRPr>
                    </a:p>
                    <a:p>
                      <a:pPr algn="ctr"/>
                      <a:r>
                        <a:rPr lang="en-US" dirty="0">
                          <a:solidFill>
                            <a:schemeClr val="tx1"/>
                          </a:solidFill>
                          <a:latin typeface="Century Gothic" panose="020B0502020202020204" pitchFamily="34" charset="0"/>
                        </a:rPr>
                        <a:t>0 – 1.0</a:t>
                      </a:r>
                    </a:p>
                  </a:txBody>
                  <a:tcPr/>
                </a:tc>
                <a:tc>
                  <a:txBody>
                    <a:bodyPr/>
                    <a:lstStyle/>
                    <a:p>
                      <a:pPr algn="ctr"/>
                      <a:endParaRPr lang="en-US" dirty="0">
                        <a:solidFill>
                          <a:schemeClr val="tx1"/>
                        </a:solidFill>
                        <a:latin typeface="Century Gothic" panose="020B0502020202020204" pitchFamily="34" charset="0"/>
                      </a:endParaRPr>
                    </a:p>
                    <a:p>
                      <a:pPr algn="ctr"/>
                      <a:r>
                        <a:rPr lang="en-US" dirty="0">
                          <a:solidFill>
                            <a:schemeClr val="tx1"/>
                          </a:solidFill>
                          <a:latin typeface="Century Gothic" panose="020B0502020202020204" pitchFamily="34" charset="0"/>
                        </a:rPr>
                        <a:t> &gt; 0.5</a:t>
                      </a:r>
                    </a:p>
                  </a:txBody>
                  <a:tcPr/>
                </a:tc>
                <a:tc>
                  <a:txBody>
                    <a:bodyPr/>
                    <a:lstStyle/>
                    <a:p>
                      <a:pPr algn="ctr"/>
                      <a:endParaRPr lang="en-US" dirty="0">
                        <a:solidFill>
                          <a:schemeClr val="tx1"/>
                        </a:solidFill>
                        <a:latin typeface="Century Gothic" panose="020B0502020202020204" pitchFamily="34" charset="0"/>
                      </a:endParaRPr>
                    </a:p>
                    <a:p>
                      <a:pPr algn="ctr">
                        <a:spcAft>
                          <a:spcPts val="400"/>
                        </a:spcAft>
                      </a:pPr>
                      <a:r>
                        <a:rPr lang="en-US" dirty="0">
                          <a:solidFill>
                            <a:schemeClr val="tx1"/>
                          </a:solidFill>
                          <a:latin typeface="Century Gothic" panose="020B0502020202020204" pitchFamily="34" charset="0"/>
                        </a:rPr>
                        <a:t>&gt; 0.1</a:t>
                      </a:r>
                    </a:p>
                    <a:p>
                      <a:pPr algn="ctr">
                        <a:spcAft>
                          <a:spcPts val="400"/>
                        </a:spcAft>
                      </a:pPr>
                      <a:endParaRPr lang="en-US" dirty="0">
                        <a:solidFill>
                          <a:schemeClr val="tx1"/>
                        </a:solidFill>
                        <a:latin typeface="Century Gothic" panose="020B0502020202020204" pitchFamily="34" charset="0"/>
                      </a:endParaRPr>
                    </a:p>
                  </a:txBody>
                  <a:tcPr/>
                </a:tc>
                <a:extLst>
                  <a:ext uri="{0D108BD9-81ED-4DB2-BD59-A6C34878D82A}">
                    <a16:rowId xmlns:a16="http://schemas.microsoft.com/office/drawing/2014/main" val="3036118000"/>
                  </a:ext>
                </a:extLst>
              </a:tr>
              <a:tr h="1051922">
                <a:tc>
                  <a:txBody>
                    <a:bodyPr/>
                    <a:lstStyle/>
                    <a:p>
                      <a:r>
                        <a:rPr lang="en-US" b="1" dirty="0">
                          <a:latin typeface="Century Gothic" panose="020B0502020202020204" pitchFamily="34" charset="0"/>
                        </a:rPr>
                        <a:t>Solar Zenith Angle (SZA)</a:t>
                      </a:r>
                    </a:p>
                  </a:txBody>
                  <a:tcPr/>
                </a:tc>
                <a:tc>
                  <a:txBody>
                    <a:bodyPr/>
                    <a:lstStyle/>
                    <a:p>
                      <a:pPr algn="ctr"/>
                      <a:endParaRPr lang="en-US" sz="1400" b="1" dirty="0">
                        <a:solidFill>
                          <a:schemeClr val="tx1"/>
                        </a:solidFill>
                        <a:latin typeface="Century Gothic" panose="020B0502020202020204" pitchFamily="34" charset="0"/>
                        <a:cs typeface="Arial" panose="020B0604020202020204" pitchFamily="34" charset="0"/>
                      </a:endParaRPr>
                    </a:p>
                    <a:p>
                      <a:pPr algn="ctr"/>
                      <a:r>
                        <a:rPr lang="en-US" sz="1800" b="1" dirty="0" err="1">
                          <a:solidFill>
                            <a:schemeClr val="tx1"/>
                          </a:solidFill>
                          <a:latin typeface="Century Gothic" panose="020B0502020202020204" pitchFamily="34" charset="0"/>
                          <a:cs typeface="Arial" panose="020B0604020202020204" pitchFamily="34" charset="0"/>
                        </a:rPr>
                        <a:t>solar_zenith_angle</a:t>
                      </a:r>
                      <a:r>
                        <a:rPr lang="en-US" sz="1800" b="1" dirty="0">
                          <a:solidFill>
                            <a:schemeClr val="tx1"/>
                          </a:solidFill>
                          <a:latin typeface="Century Gothic" panose="020B0502020202020204" pitchFamily="34" charset="0"/>
                          <a:cs typeface="Arial" panose="020B0604020202020204" pitchFamily="34" charset="0"/>
                        </a:rPr>
                        <a:t> </a:t>
                      </a:r>
                      <a:br>
                        <a:rPr lang="en-US" sz="1800" b="1" dirty="0">
                          <a:solidFill>
                            <a:schemeClr val="tx1"/>
                          </a:solidFill>
                          <a:latin typeface="Century Gothic" panose="020B0502020202020204" pitchFamily="34" charset="0"/>
                          <a:cs typeface="Arial" panose="020B0604020202020204" pitchFamily="34" charset="0"/>
                        </a:rPr>
                      </a:br>
                      <a:r>
                        <a:rPr lang="en-US" sz="1800" b="0" dirty="0">
                          <a:solidFill>
                            <a:schemeClr val="tx1"/>
                          </a:solidFill>
                          <a:latin typeface="Century Gothic" panose="020B0502020202020204" pitchFamily="34" charset="0"/>
                          <a:cs typeface="Arial" panose="020B0604020202020204" pitchFamily="34" charset="0"/>
                        </a:rPr>
                        <a:t>(</a:t>
                      </a:r>
                      <a:r>
                        <a:rPr lang="en-US" sz="1800" dirty="0">
                          <a:solidFill>
                            <a:schemeClr val="tx1"/>
                          </a:solidFill>
                          <a:latin typeface="Century Gothic" panose="020B0502020202020204" pitchFamily="34" charset="0"/>
                          <a:cs typeface="Arial" panose="020B0604020202020204" pitchFamily="34" charset="0"/>
                        </a:rPr>
                        <a:t>geolocation)</a:t>
                      </a:r>
                      <a:endParaRPr lang="en-US" sz="2400" dirty="0">
                        <a:solidFill>
                          <a:schemeClr val="tx1"/>
                        </a:solidFill>
                        <a:latin typeface="Century Gothic" panose="020B0502020202020204" pitchFamily="34" charset="0"/>
                      </a:endParaRPr>
                    </a:p>
                  </a:txBody>
                  <a:tcPr/>
                </a:tc>
                <a:tc>
                  <a:txBody>
                    <a:bodyPr/>
                    <a:lstStyle/>
                    <a:p>
                      <a:pPr algn="ctr"/>
                      <a:endParaRPr lang="en-US" dirty="0">
                        <a:solidFill>
                          <a:schemeClr val="tx1"/>
                        </a:solidFill>
                        <a:latin typeface="Century Gothic" panose="020B0502020202020204" pitchFamily="34" charset="0"/>
                      </a:endParaRPr>
                    </a:p>
                    <a:p>
                      <a:pPr algn="ctr"/>
                      <a:r>
                        <a:rPr lang="en-US" dirty="0">
                          <a:solidFill>
                            <a:schemeClr val="tx1"/>
                          </a:solidFill>
                          <a:latin typeface="Century Gothic" panose="020B0502020202020204" pitchFamily="34" charset="0"/>
                        </a:rPr>
                        <a:t>0 – 90</a:t>
                      </a:r>
                      <a:r>
                        <a:rPr lang="en-US" sz="1400" dirty="0">
                          <a:solidFill>
                            <a:schemeClr val="tx1"/>
                          </a:solidFill>
                          <a:latin typeface="Century Gothic" panose="020B0502020202020204" pitchFamily="34" charset="0"/>
                          <a:cs typeface="Arial" panose="020B0604020202020204" pitchFamily="34" charset="0"/>
                        </a:rPr>
                        <a:t>°</a:t>
                      </a:r>
                      <a:endParaRPr lang="en-US" dirty="0">
                        <a:solidFill>
                          <a:schemeClr val="tx1"/>
                        </a:solidFill>
                        <a:latin typeface="Century Gothic" panose="020B0502020202020204" pitchFamily="34" charset="0"/>
                      </a:endParaRPr>
                    </a:p>
                  </a:txBody>
                  <a:tcPr/>
                </a:tc>
                <a:tc>
                  <a:txBody>
                    <a:bodyPr/>
                    <a:lstStyle/>
                    <a:p>
                      <a:pPr algn="ctr"/>
                      <a:endParaRPr lang="en-US" dirty="0">
                        <a:solidFill>
                          <a:schemeClr val="tx1"/>
                        </a:solidFill>
                        <a:latin typeface="Century Gothic" panose="020B0502020202020204" pitchFamily="34" charset="0"/>
                      </a:endParaRPr>
                    </a:p>
                    <a:p>
                      <a:pPr algn="ctr"/>
                      <a:r>
                        <a:rPr lang="en-US" dirty="0">
                          <a:solidFill>
                            <a:schemeClr val="tx1"/>
                          </a:solidFill>
                          <a:latin typeface="Century Gothic" panose="020B0502020202020204" pitchFamily="34" charset="0"/>
                        </a:rPr>
                        <a:t>&gt; 80</a:t>
                      </a:r>
                      <a:r>
                        <a:rPr lang="en-US" sz="1400" dirty="0">
                          <a:solidFill>
                            <a:schemeClr val="tx1"/>
                          </a:solidFill>
                          <a:latin typeface="Century Gothic" panose="020B0502020202020204" pitchFamily="34" charset="0"/>
                          <a:cs typeface="Arial" panose="020B0604020202020204" pitchFamily="34" charset="0"/>
                        </a:rPr>
                        <a:t>°</a:t>
                      </a:r>
                      <a:endParaRPr lang="en-US" dirty="0">
                        <a:solidFill>
                          <a:schemeClr val="tx1"/>
                        </a:solidFill>
                        <a:latin typeface="Century Gothic" panose="020B0502020202020204" pitchFamily="34" charset="0"/>
                      </a:endParaRPr>
                    </a:p>
                  </a:txBody>
                  <a:tcPr/>
                </a:tc>
                <a:tc>
                  <a:txBody>
                    <a:bodyPr/>
                    <a:lstStyle/>
                    <a:p>
                      <a:pPr algn="ctr"/>
                      <a:endParaRPr lang="en-US" dirty="0">
                        <a:solidFill>
                          <a:schemeClr val="tx1"/>
                        </a:solidFill>
                        <a:latin typeface="Century Gothic" panose="020B0502020202020204" pitchFamily="34" charset="0"/>
                      </a:endParaRPr>
                    </a:p>
                    <a:p>
                      <a:pPr algn="ctr"/>
                      <a:r>
                        <a:rPr lang="en-US" dirty="0">
                          <a:solidFill>
                            <a:schemeClr val="tx1"/>
                          </a:solidFill>
                          <a:latin typeface="Century Gothic" panose="020B0502020202020204" pitchFamily="34" charset="0"/>
                        </a:rPr>
                        <a:t> &gt; 70</a:t>
                      </a:r>
                      <a:r>
                        <a:rPr lang="en-US" sz="1400" dirty="0">
                          <a:solidFill>
                            <a:schemeClr val="tx1"/>
                          </a:solidFill>
                          <a:latin typeface="Century Gothic" panose="020B0502020202020204" pitchFamily="34" charset="0"/>
                          <a:cs typeface="Arial" panose="020B0604020202020204" pitchFamily="34" charset="0"/>
                        </a:rPr>
                        <a:t>°</a:t>
                      </a:r>
                      <a:endParaRPr lang="en-US" dirty="0">
                        <a:solidFill>
                          <a:schemeClr val="tx1"/>
                        </a:solidFill>
                        <a:latin typeface="Century Gothic" panose="020B0502020202020204" pitchFamily="34" charset="0"/>
                      </a:endParaRPr>
                    </a:p>
                  </a:txBody>
                  <a:tcPr/>
                </a:tc>
                <a:extLst>
                  <a:ext uri="{0D108BD9-81ED-4DB2-BD59-A6C34878D82A}">
                    <a16:rowId xmlns:a16="http://schemas.microsoft.com/office/drawing/2014/main" val="2381931514"/>
                  </a:ext>
                </a:extLst>
              </a:tr>
              <a:tr h="1714106">
                <a:tc>
                  <a:txBody>
                    <a:bodyPr/>
                    <a:lstStyle/>
                    <a:p>
                      <a:endParaRPr lang="en-US" b="1" dirty="0">
                        <a:latin typeface="Century Gothic" panose="020B0502020202020204" pitchFamily="34" charset="0"/>
                      </a:endParaRPr>
                    </a:p>
                    <a:p>
                      <a:r>
                        <a:rPr lang="en-US" b="1" dirty="0">
                          <a:latin typeface="Century Gothic" panose="020B0502020202020204" pitchFamily="34" charset="0"/>
                        </a:rPr>
                        <a:t>Main Data Quality Flag (QF)</a:t>
                      </a:r>
                    </a:p>
                  </a:txBody>
                  <a:tcPr/>
                </a:tc>
                <a:tc>
                  <a:txBody>
                    <a:bodyPr/>
                    <a:lstStyle/>
                    <a:p>
                      <a:pPr algn="ctr"/>
                      <a:endParaRPr lang="en-US" sz="1400" b="1" dirty="0">
                        <a:solidFill>
                          <a:schemeClr val="tx1"/>
                        </a:solidFill>
                        <a:latin typeface="Century Gothic" panose="020B0502020202020204" pitchFamily="34" charset="0"/>
                        <a:cs typeface="Arial" panose="020B0604020202020204" pitchFamily="34" charset="0"/>
                      </a:endParaRPr>
                    </a:p>
                    <a:p>
                      <a:pPr algn="ctr"/>
                      <a:r>
                        <a:rPr lang="en-US" sz="1800" b="1" dirty="0">
                          <a:solidFill>
                            <a:schemeClr val="tx1"/>
                          </a:solidFill>
                          <a:latin typeface="Century Gothic" panose="020B0502020202020204" pitchFamily="34" charset="0"/>
                          <a:cs typeface="Arial" panose="020B0604020202020204" pitchFamily="34" charset="0"/>
                        </a:rPr>
                        <a:t>main_data_quality_flag </a:t>
                      </a:r>
                      <a:br>
                        <a:rPr lang="en-US" sz="1800" b="1" dirty="0">
                          <a:solidFill>
                            <a:schemeClr val="tx1"/>
                          </a:solidFill>
                          <a:latin typeface="Century Gothic" panose="020B0502020202020204" pitchFamily="34" charset="0"/>
                          <a:cs typeface="Arial" panose="020B0604020202020204" pitchFamily="34" charset="0"/>
                        </a:rPr>
                      </a:br>
                      <a:r>
                        <a:rPr lang="en-US" sz="1800" b="0" dirty="0">
                          <a:solidFill>
                            <a:schemeClr val="tx1"/>
                          </a:solidFill>
                          <a:latin typeface="Century Gothic" panose="020B0502020202020204" pitchFamily="34" charset="0"/>
                          <a:cs typeface="Arial" panose="020B0604020202020204" pitchFamily="34" charset="0"/>
                        </a:rPr>
                        <a:t>(</a:t>
                      </a:r>
                      <a:r>
                        <a:rPr lang="en-US" sz="1800" dirty="0">
                          <a:solidFill>
                            <a:schemeClr val="tx1"/>
                          </a:solidFill>
                          <a:latin typeface="Century Gothic" panose="020B0502020202020204" pitchFamily="34" charset="0"/>
                          <a:cs typeface="Arial" panose="020B0604020202020204" pitchFamily="34" charset="0"/>
                        </a:rPr>
                        <a:t>product)</a:t>
                      </a:r>
                    </a:p>
                    <a:p>
                      <a:pPr algn="l"/>
                      <a:r>
                        <a:rPr lang="en-US" sz="1400" b="1" dirty="0">
                          <a:solidFill>
                            <a:schemeClr val="tx1"/>
                          </a:solidFill>
                          <a:latin typeface="Century Gothic" panose="020B0502020202020204" pitchFamily="34" charset="0"/>
                          <a:cs typeface="Arial" panose="020B0604020202020204" pitchFamily="34" charset="0"/>
                        </a:rPr>
                        <a:t>“0”</a:t>
                      </a:r>
                      <a:r>
                        <a:rPr lang="en-US" sz="1400" dirty="0">
                          <a:solidFill>
                            <a:schemeClr val="tx1"/>
                          </a:solidFill>
                          <a:latin typeface="Century Gothic" panose="020B0502020202020204" pitchFamily="34" charset="0"/>
                          <a:cs typeface="Arial" panose="020B0604020202020204" pitchFamily="34" charset="0"/>
                        </a:rPr>
                        <a:t> = High-quality</a:t>
                      </a:r>
                    </a:p>
                    <a:p>
                      <a:pPr algn="l"/>
                      <a:r>
                        <a:rPr lang="en-US" sz="1400" b="1" dirty="0">
                          <a:solidFill>
                            <a:schemeClr val="tx1"/>
                          </a:solidFill>
                          <a:latin typeface="Century Gothic" panose="020B0502020202020204" pitchFamily="34" charset="0"/>
                          <a:cs typeface="Arial" panose="020B0604020202020204" pitchFamily="34" charset="0"/>
                        </a:rPr>
                        <a:t>“1”</a:t>
                      </a:r>
                      <a:r>
                        <a:rPr lang="en-US" sz="1400" dirty="0">
                          <a:solidFill>
                            <a:schemeClr val="tx1"/>
                          </a:solidFill>
                          <a:latin typeface="Century Gothic" panose="020B0502020202020204" pitchFamily="34" charset="0"/>
                          <a:cs typeface="Arial" panose="020B0604020202020204" pitchFamily="34" charset="0"/>
                        </a:rPr>
                        <a:t> = Suspect due to AMF &amp; viewing geometry</a:t>
                      </a:r>
                    </a:p>
                    <a:p>
                      <a:pPr algn="l"/>
                      <a:r>
                        <a:rPr lang="en-US" sz="1400" b="1" dirty="0">
                          <a:solidFill>
                            <a:schemeClr val="tx1"/>
                          </a:solidFill>
                          <a:latin typeface="Century Gothic" panose="020B0502020202020204" pitchFamily="34" charset="0"/>
                          <a:cs typeface="Arial" panose="020B0604020202020204" pitchFamily="34" charset="0"/>
                        </a:rPr>
                        <a:t>“2”</a:t>
                      </a:r>
                      <a:r>
                        <a:rPr lang="en-US" sz="1400" b="1" dirty="0">
                          <a:solidFill>
                            <a:schemeClr val="tx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 </a:t>
                      </a:r>
                      <a:r>
                        <a:rPr lang="en-US" sz="1400" dirty="0">
                          <a:solidFill>
                            <a:schemeClr val="tx1"/>
                          </a:solidFill>
                          <a:latin typeface="Century Gothic" panose="020B0502020202020204" pitchFamily="34" charset="0"/>
                          <a:cs typeface="Arial" panose="020B0604020202020204" pitchFamily="34" charset="0"/>
                        </a:rPr>
                        <a:t>= Outlier retrievals or no successful AMF calculation </a:t>
                      </a:r>
                      <a:endParaRPr lang="en-US" dirty="0">
                        <a:solidFill>
                          <a:schemeClr val="tx1"/>
                        </a:solidFill>
                        <a:latin typeface="Century Gothic" panose="020B0502020202020204" pitchFamily="34" charset="0"/>
                      </a:endParaRPr>
                    </a:p>
                  </a:txBody>
                  <a:tcPr/>
                </a:tc>
                <a:tc>
                  <a:txBody>
                    <a:bodyPr/>
                    <a:lstStyle/>
                    <a:p>
                      <a:pPr algn="ctr"/>
                      <a:endParaRPr lang="en-US" dirty="0">
                        <a:solidFill>
                          <a:schemeClr val="tx1"/>
                        </a:solidFill>
                        <a:latin typeface="Century Gothic" panose="020B0502020202020204" pitchFamily="34" charset="0"/>
                      </a:endParaRPr>
                    </a:p>
                    <a:p>
                      <a:pPr algn="ctr"/>
                      <a:r>
                        <a:rPr lang="en-US" dirty="0">
                          <a:solidFill>
                            <a:schemeClr val="tx1"/>
                          </a:solidFill>
                          <a:latin typeface="Century Gothic" panose="020B0502020202020204" pitchFamily="34" charset="0"/>
                        </a:rPr>
                        <a:t>0 to 2</a:t>
                      </a:r>
                    </a:p>
                  </a:txBody>
                  <a:tcPr/>
                </a:tc>
                <a:tc>
                  <a:txBody>
                    <a:bodyPr/>
                    <a:lstStyle/>
                    <a:p>
                      <a:pPr algn="ctr"/>
                      <a:endParaRPr lang="en-US" dirty="0">
                        <a:solidFill>
                          <a:schemeClr val="tx1"/>
                        </a:solidFill>
                        <a:latin typeface="Century Gothic" panose="020B0502020202020204" pitchFamily="34" charset="0"/>
                      </a:endParaRPr>
                    </a:p>
                    <a:p>
                      <a:pPr algn="ctr"/>
                      <a:r>
                        <a:rPr lang="en-US" dirty="0">
                          <a:solidFill>
                            <a:schemeClr val="tx1"/>
                          </a:solidFill>
                          <a:latin typeface="Century Gothic" panose="020B0502020202020204" pitchFamily="34" charset="0"/>
                        </a:rPr>
                        <a:t>≠ 2 </a:t>
                      </a:r>
                    </a:p>
                  </a:txBody>
                  <a:tcPr/>
                </a:tc>
                <a:tc>
                  <a:txBody>
                    <a:bodyPr/>
                    <a:lstStyle/>
                    <a:p>
                      <a:pPr algn="ctr"/>
                      <a:endParaRPr lang="en-US" dirty="0">
                        <a:solidFill>
                          <a:schemeClr val="tx1"/>
                        </a:solidFill>
                        <a:latin typeface="Century Gothic" panose="020B0502020202020204" pitchFamily="34" charset="0"/>
                      </a:endParaRPr>
                    </a:p>
                    <a:p>
                      <a:pPr algn="ctr"/>
                      <a:r>
                        <a:rPr lang="en-US" dirty="0">
                          <a:solidFill>
                            <a:schemeClr val="tx1"/>
                          </a:solidFill>
                          <a:latin typeface="Century Gothic" panose="020B0502020202020204" pitchFamily="34" charset="0"/>
                        </a:rPr>
                        <a:t>&gt; 0</a:t>
                      </a:r>
                    </a:p>
                  </a:txBody>
                  <a:tcPr/>
                </a:tc>
                <a:extLst>
                  <a:ext uri="{0D108BD9-81ED-4DB2-BD59-A6C34878D82A}">
                    <a16:rowId xmlns:a16="http://schemas.microsoft.com/office/drawing/2014/main" val="1305377054"/>
                  </a:ext>
                </a:extLst>
              </a:tr>
            </a:tbl>
          </a:graphicData>
        </a:graphic>
      </p:graphicFrame>
      <p:sp>
        <p:nvSpPr>
          <p:cNvPr id="9" name="TextBox 8">
            <a:extLst>
              <a:ext uri="{FF2B5EF4-FFF2-40B4-BE49-F238E27FC236}">
                <a16:creationId xmlns:a16="http://schemas.microsoft.com/office/drawing/2014/main" id="{12E15C3E-BDDF-B0B0-5447-5B9B0C9E0974}"/>
              </a:ext>
            </a:extLst>
          </p:cNvPr>
          <p:cNvSpPr txBox="1"/>
          <p:nvPr/>
        </p:nvSpPr>
        <p:spPr>
          <a:xfrm>
            <a:off x="806121" y="6244962"/>
            <a:ext cx="10887591" cy="400110"/>
          </a:xfrm>
          <a:prstGeom prst="rect">
            <a:avLst/>
          </a:prstGeom>
          <a:noFill/>
        </p:spPr>
        <p:txBody>
          <a:bodyPr wrap="square" rtlCol="0">
            <a:spAutoFit/>
          </a:bodyPr>
          <a:lstStyle/>
          <a:p>
            <a:pPr defTabSz="1219170">
              <a:spcAft>
                <a:spcPts val="400"/>
              </a:spcAft>
              <a:buClr>
                <a:srgbClr val="53585D"/>
              </a:buClr>
              <a:defRPr/>
            </a:pPr>
            <a:r>
              <a:rPr lang="en-US" sz="2000" b="1" dirty="0">
                <a:latin typeface="Century Gothic" panose="020B0502020202020204" pitchFamily="34" charset="0"/>
                <a:cs typeface="Arial" panose="020B0604020202020204" pitchFamily="34" charset="0"/>
              </a:rPr>
              <a:t>Users must apply data filtering for both Level 2 and Level 3 NO</a:t>
            </a:r>
            <a:r>
              <a:rPr lang="en-US" sz="2000" b="1" baseline="-25000" dirty="0">
                <a:latin typeface="Century Gothic" panose="020B0502020202020204" pitchFamily="34" charset="0"/>
                <a:cs typeface="Arial" panose="020B0604020202020204" pitchFamily="34" charset="0"/>
              </a:rPr>
              <a:t>2</a:t>
            </a:r>
            <a:r>
              <a:rPr lang="en-US" sz="2000" b="1" dirty="0">
                <a:latin typeface="Century Gothic" panose="020B0502020202020204" pitchFamily="34" charset="0"/>
                <a:cs typeface="Arial" panose="020B0604020202020204" pitchFamily="34" charset="0"/>
              </a:rPr>
              <a:t> and HCHO products</a:t>
            </a:r>
          </a:p>
        </p:txBody>
      </p:sp>
    </p:spTree>
    <p:custDataLst>
      <p:tags r:id="rId1"/>
    </p:custDataLst>
    <p:extLst>
      <p:ext uri="{BB962C8B-B14F-4D97-AF65-F5344CB8AC3E}">
        <p14:creationId xmlns:p14="http://schemas.microsoft.com/office/powerpoint/2010/main" val="1023589115"/>
      </p:ext>
    </p:extLst>
  </p:cSld>
  <p:clrMapOvr>
    <a:masterClrMapping/>
  </p:clrMapOvr>
  <mc:AlternateContent xmlns:mc="http://schemas.openxmlformats.org/markup-compatibility/2006" xmlns:p14="http://schemas.microsoft.com/office/powerpoint/2010/main">
    <mc:Choice Requires="p14">
      <p:transition spd="slow" p14:dur="2000" advTm="72701"/>
    </mc:Choice>
    <mc:Fallback xmlns="">
      <p:transition spd="slow" advTm="7270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8.8"/>
</p:tagLst>
</file>

<file path=ppt/tags/tag10.xml><?xml version="1.0" encoding="utf-8"?>
<p:tagLst xmlns:a="http://schemas.openxmlformats.org/drawingml/2006/main" xmlns:r="http://schemas.openxmlformats.org/officeDocument/2006/relationships" xmlns:p="http://schemas.openxmlformats.org/presentationml/2006/main">
  <p:tag name="TIMING" val="|58.8"/>
</p:tagLst>
</file>

<file path=ppt/tags/tag11.xml><?xml version="1.0" encoding="utf-8"?>
<p:tagLst xmlns:a="http://schemas.openxmlformats.org/drawingml/2006/main" xmlns:r="http://schemas.openxmlformats.org/officeDocument/2006/relationships" xmlns:p="http://schemas.openxmlformats.org/presentationml/2006/main">
  <p:tag name="TIMING" val="|58.8"/>
</p:tagLst>
</file>

<file path=ppt/tags/tag12.xml><?xml version="1.0" encoding="utf-8"?>
<p:tagLst xmlns:a="http://schemas.openxmlformats.org/drawingml/2006/main" xmlns:r="http://schemas.openxmlformats.org/officeDocument/2006/relationships" xmlns:p="http://schemas.openxmlformats.org/presentationml/2006/main">
  <p:tag name="TIMING" val="|58.8"/>
</p:tagLst>
</file>

<file path=ppt/tags/tag13.xml><?xml version="1.0" encoding="utf-8"?>
<p:tagLst xmlns:a="http://schemas.openxmlformats.org/drawingml/2006/main" xmlns:r="http://schemas.openxmlformats.org/officeDocument/2006/relationships" xmlns:p="http://schemas.openxmlformats.org/presentationml/2006/main">
  <p:tag name="TIMING" val="|58.8"/>
</p:tagLst>
</file>

<file path=ppt/tags/tag14.xml><?xml version="1.0" encoding="utf-8"?>
<p:tagLst xmlns:a="http://schemas.openxmlformats.org/drawingml/2006/main" xmlns:r="http://schemas.openxmlformats.org/officeDocument/2006/relationships" xmlns:p="http://schemas.openxmlformats.org/presentationml/2006/main">
  <p:tag name="TIMING" val="|58.8"/>
</p:tagLst>
</file>

<file path=ppt/tags/tag15.xml><?xml version="1.0" encoding="utf-8"?>
<p:tagLst xmlns:a="http://schemas.openxmlformats.org/drawingml/2006/main" xmlns:r="http://schemas.openxmlformats.org/officeDocument/2006/relationships" xmlns:p="http://schemas.openxmlformats.org/presentationml/2006/main">
  <p:tag name="TIMING" val="|58.8"/>
</p:tagLst>
</file>

<file path=ppt/tags/tag16.xml><?xml version="1.0" encoding="utf-8"?>
<p:tagLst xmlns:a="http://schemas.openxmlformats.org/drawingml/2006/main" xmlns:r="http://schemas.openxmlformats.org/officeDocument/2006/relationships" xmlns:p="http://schemas.openxmlformats.org/presentationml/2006/main">
  <p:tag name="TIMING" val="|58.8"/>
</p:tagLst>
</file>

<file path=ppt/tags/tag17.xml><?xml version="1.0" encoding="utf-8"?>
<p:tagLst xmlns:a="http://schemas.openxmlformats.org/drawingml/2006/main" xmlns:r="http://schemas.openxmlformats.org/officeDocument/2006/relationships" xmlns:p="http://schemas.openxmlformats.org/presentationml/2006/main">
  <p:tag name="TIMING" val="|58.8"/>
</p:tagLst>
</file>

<file path=ppt/tags/tag18.xml><?xml version="1.0" encoding="utf-8"?>
<p:tagLst xmlns:a="http://schemas.openxmlformats.org/drawingml/2006/main" xmlns:r="http://schemas.openxmlformats.org/officeDocument/2006/relationships" xmlns:p="http://schemas.openxmlformats.org/presentationml/2006/main">
  <p:tag name="TIMING" val="|58.8"/>
</p:tagLst>
</file>

<file path=ppt/tags/tag19.xml><?xml version="1.0" encoding="utf-8"?>
<p:tagLst xmlns:a="http://schemas.openxmlformats.org/drawingml/2006/main" xmlns:r="http://schemas.openxmlformats.org/officeDocument/2006/relationships" xmlns:p="http://schemas.openxmlformats.org/presentationml/2006/main">
  <p:tag name="TIMING" val="|58.8"/>
</p:tagLst>
</file>

<file path=ppt/tags/tag2.xml><?xml version="1.0" encoding="utf-8"?>
<p:tagLst xmlns:a="http://schemas.openxmlformats.org/drawingml/2006/main" xmlns:r="http://schemas.openxmlformats.org/officeDocument/2006/relationships" xmlns:p="http://schemas.openxmlformats.org/presentationml/2006/main">
  <p:tag name="TIMING" val="|58.8"/>
</p:tagLst>
</file>

<file path=ppt/tags/tag3.xml><?xml version="1.0" encoding="utf-8"?>
<p:tagLst xmlns:a="http://schemas.openxmlformats.org/drawingml/2006/main" xmlns:r="http://schemas.openxmlformats.org/officeDocument/2006/relationships" xmlns:p="http://schemas.openxmlformats.org/presentationml/2006/main">
  <p:tag name="TIMING" val="|58.8"/>
</p:tagLst>
</file>

<file path=ppt/tags/tag4.xml><?xml version="1.0" encoding="utf-8"?>
<p:tagLst xmlns:a="http://schemas.openxmlformats.org/drawingml/2006/main" xmlns:r="http://schemas.openxmlformats.org/officeDocument/2006/relationships" xmlns:p="http://schemas.openxmlformats.org/presentationml/2006/main">
  <p:tag name="TIMING" val="|58.8"/>
</p:tagLst>
</file>

<file path=ppt/tags/tag5.xml><?xml version="1.0" encoding="utf-8"?>
<p:tagLst xmlns:a="http://schemas.openxmlformats.org/drawingml/2006/main" xmlns:r="http://schemas.openxmlformats.org/officeDocument/2006/relationships" xmlns:p="http://schemas.openxmlformats.org/presentationml/2006/main">
  <p:tag name="TIMING" val="|58.8"/>
</p:tagLst>
</file>

<file path=ppt/tags/tag6.xml><?xml version="1.0" encoding="utf-8"?>
<p:tagLst xmlns:a="http://schemas.openxmlformats.org/drawingml/2006/main" xmlns:r="http://schemas.openxmlformats.org/officeDocument/2006/relationships" xmlns:p="http://schemas.openxmlformats.org/presentationml/2006/main">
  <p:tag name="TIMING" val="|58.8"/>
</p:tagLst>
</file>

<file path=ppt/tags/tag7.xml><?xml version="1.0" encoding="utf-8"?>
<p:tagLst xmlns:a="http://schemas.openxmlformats.org/drawingml/2006/main" xmlns:r="http://schemas.openxmlformats.org/officeDocument/2006/relationships" xmlns:p="http://schemas.openxmlformats.org/presentationml/2006/main">
  <p:tag name="TIMING" val="|58.8"/>
</p:tagLst>
</file>

<file path=ppt/tags/tag8.xml><?xml version="1.0" encoding="utf-8"?>
<p:tagLst xmlns:a="http://schemas.openxmlformats.org/drawingml/2006/main" xmlns:r="http://schemas.openxmlformats.org/officeDocument/2006/relationships" xmlns:p="http://schemas.openxmlformats.org/presentationml/2006/main">
  <p:tag name="TIMING" val="|58.8"/>
</p:tagLst>
</file>

<file path=ppt/tags/tag9.xml><?xml version="1.0" encoding="utf-8"?>
<p:tagLst xmlns:a="http://schemas.openxmlformats.org/drawingml/2006/main" xmlns:r="http://schemas.openxmlformats.org/officeDocument/2006/relationships" xmlns:p="http://schemas.openxmlformats.org/presentationml/2006/main">
  <p:tag name="TIMING" val="|5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O_TitleSlide.pptx" id="{030F0B4D-950D-4931-952B-A14CF1EF97D7}" vid="{DDDA2CD8-6CED-4D27-B3C3-AECF856D5A3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15537</TotalTime>
  <Words>4565</Words>
  <Application>Microsoft Office PowerPoint</Application>
  <PresentationFormat>Widescreen</PresentationFormat>
  <Paragraphs>605</Paragraphs>
  <Slides>29</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Cambria Math</vt:lpstr>
      <vt:lpstr>Century Gothic</vt:lpstr>
      <vt:lpstr>Courier New</vt:lpstr>
      <vt:lpstr>Helvetica</vt:lpstr>
      <vt:lpstr>Office Theme</vt:lpstr>
      <vt:lpstr>1_Office Theme</vt:lpstr>
      <vt:lpstr>PowerPoint Presentation</vt:lpstr>
      <vt:lpstr>PowerPoint Presentation</vt:lpstr>
      <vt:lpstr>TEMPO Data Product Updates</vt:lpstr>
      <vt:lpstr>PowerPoint Presentation</vt:lpstr>
      <vt:lpstr>PowerPoint Presentation</vt:lpstr>
      <vt:lpstr>PowerPoint Presentation</vt:lpstr>
      <vt:lpstr>PowerPoint Presentation</vt:lpstr>
      <vt:lpstr>Data Filtering for Version 4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 Nominal “Standard” Operations  July 23, 2024 West U.S. Wildfires</vt:lpstr>
      <vt:lpstr>PowerPoint Presentation</vt:lpstr>
      <vt:lpstr>PowerPoint Presentation</vt:lpstr>
      <vt:lpstr>PowerPoint Presentation</vt:lpstr>
      <vt:lpstr>PowerPoint Presentation</vt:lpstr>
      <vt:lpstr>August 2, 2023  Canadian Wildfires</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Naeger, Aaron (MSFC-ST11)[UAH]</dc:creator>
  <cp:lastModifiedBy>Naeger, Aaron R. (MSFC-ST11)</cp:lastModifiedBy>
  <cp:revision>697</cp:revision>
  <dcterms:created xsi:type="dcterms:W3CDTF">2020-05-12T18:08:23Z</dcterms:created>
  <dcterms:modified xsi:type="dcterms:W3CDTF">2026-06-17T18:52:44Z</dcterms:modified>
</cp:coreProperties>
</file>