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 id="2147483684" r:id="rId2"/>
  </p:sldMasterIdLst>
  <p:notesMasterIdLst>
    <p:notesMasterId r:id="rId27"/>
  </p:notesMasterIdLst>
  <p:sldIdLst>
    <p:sldId id="257" r:id="rId3"/>
    <p:sldId id="536" r:id="rId4"/>
    <p:sldId id="537" r:id="rId5"/>
    <p:sldId id="495" r:id="rId6"/>
    <p:sldId id="539" r:id="rId7"/>
    <p:sldId id="540" r:id="rId8"/>
    <p:sldId id="496" r:id="rId9"/>
    <p:sldId id="544" r:id="rId10"/>
    <p:sldId id="517" r:id="rId11"/>
    <p:sldId id="525" r:id="rId12"/>
    <p:sldId id="545" r:id="rId13"/>
    <p:sldId id="522" r:id="rId14"/>
    <p:sldId id="541" r:id="rId15"/>
    <p:sldId id="543" r:id="rId16"/>
    <p:sldId id="526" r:id="rId17"/>
    <p:sldId id="527" r:id="rId18"/>
    <p:sldId id="530" r:id="rId19"/>
    <p:sldId id="348" r:id="rId20"/>
    <p:sldId id="360" r:id="rId21"/>
    <p:sldId id="350" r:id="rId22"/>
    <p:sldId id="419" r:id="rId23"/>
    <p:sldId id="385" r:id="rId24"/>
    <p:sldId id="535" r:id="rId25"/>
    <p:sldId id="538" r:id="rId26"/>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84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83F946-3640-3249-BF20-0A47754798D8}" v="5" dt="2026-06-14T18:57:51.4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09"/>
    <p:restoredTop sz="81096"/>
  </p:normalViewPr>
  <p:slideViewPr>
    <p:cSldViewPr snapToGrid="0" snapToObjects="1">
      <p:cViewPr varScale="1">
        <p:scale>
          <a:sx n="117" d="100"/>
          <a:sy n="117" d="100"/>
        </p:scale>
        <p:origin x="2224" y="176"/>
      </p:cViewPr>
      <p:guideLst/>
    </p:cSldViewPr>
  </p:slideViewPr>
  <p:outlineViewPr>
    <p:cViewPr>
      <p:scale>
        <a:sx n="33" d="100"/>
        <a:sy n="33" d="100"/>
      </p:scale>
      <p:origin x="0" y="-2248"/>
    </p:cViewPr>
  </p:outlineViewPr>
  <p:notesTextViewPr>
    <p:cViewPr>
      <p:scale>
        <a:sx n="125" d="100"/>
        <a:sy n="125" d="100"/>
      </p:scale>
      <p:origin x="0" y="0"/>
    </p:cViewPr>
  </p:notesTextViewPr>
  <p:sorterViewPr>
    <p:cViewPr>
      <p:scale>
        <a:sx n="59" d="100"/>
        <a:sy n="5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ng, Jun" userId="41e36dea-48b7-4baa-8886-ae2c61c6bd0e" providerId="ADAL" clId="{8C6B3D40-F495-5D0C-8ABD-78B9FDE5D92D}"/>
    <pc:docChg chg="custSel addSld delSld modSld sldOrd">
      <pc:chgData name="Wang, Jun" userId="41e36dea-48b7-4baa-8886-ae2c61c6bd0e" providerId="ADAL" clId="{8C6B3D40-F495-5D0C-8ABD-78B9FDE5D92D}" dt="2026-06-14T19:00:12.421" v="847" actId="478"/>
      <pc:docMkLst>
        <pc:docMk/>
      </pc:docMkLst>
      <pc:sldChg chg="delSp modSp mod">
        <pc:chgData name="Wang, Jun" userId="41e36dea-48b7-4baa-8886-ae2c61c6bd0e" providerId="ADAL" clId="{8C6B3D40-F495-5D0C-8ABD-78B9FDE5D92D}" dt="2026-06-14T19:00:12.421" v="847" actId="478"/>
        <pc:sldMkLst>
          <pc:docMk/>
          <pc:sldMk cId="1016377210" sldId="257"/>
        </pc:sldMkLst>
        <pc:spChg chg="mod">
          <ac:chgData name="Wang, Jun" userId="41e36dea-48b7-4baa-8886-ae2c61c6bd0e" providerId="ADAL" clId="{8C6B3D40-F495-5D0C-8ABD-78B9FDE5D92D}" dt="2026-06-14T19:00:05.710" v="846" actId="20577"/>
          <ac:spMkLst>
            <pc:docMk/>
            <pc:sldMk cId="1016377210" sldId="257"/>
            <ac:spMk id="4" creationId="{1BD209D2-D99E-1FB8-D962-084AAC6A96B5}"/>
          </ac:spMkLst>
        </pc:spChg>
        <pc:spChg chg="del">
          <ac:chgData name="Wang, Jun" userId="41e36dea-48b7-4baa-8886-ae2c61c6bd0e" providerId="ADAL" clId="{8C6B3D40-F495-5D0C-8ABD-78B9FDE5D92D}" dt="2026-06-14T19:00:12.421" v="847" actId="478"/>
          <ac:spMkLst>
            <pc:docMk/>
            <pc:sldMk cId="1016377210" sldId="257"/>
            <ac:spMk id="10" creationId="{DA97BE94-2DE0-994F-8AB4-9542F18AC005}"/>
          </ac:spMkLst>
        </pc:spChg>
      </pc:sldChg>
      <pc:sldChg chg="del">
        <pc:chgData name="Wang, Jun" userId="41e36dea-48b7-4baa-8886-ae2c61c6bd0e" providerId="ADAL" clId="{8C6B3D40-F495-5D0C-8ABD-78B9FDE5D92D}" dt="2026-06-14T18:30:29.902" v="56" actId="2696"/>
        <pc:sldMkLst>
          <pc:docMk/>
          <pc:sldMk cId="756680511" sldId="267"/>
        </pc:sldMkLst>
      </pc:sldChg>
      <pc:sldChg chg="del">
        <pc:chgData name="Wang, Jun" userId="41e36dea-48b7-4baa-8886-ae2c61c6bd0e" providerId="ADAL" clId="{8C6B3D40-F495-5D0C-8ABD-78B9FDE5D92D}" dt="2026-06-14T18:30:29.894" v="51" actId="2696"/>
        <pc:sldMkLst>
          <pc:docMk/>
          <pc:sldMk cId="276113293" sldId="269"/>
        </pc:sldMkLst>
      </pc:sldChg>
      <pc:sldChg chg="del">
        <pc:chgData name="Wang, Jun" userId="41e36dea-48b7-4baa-8886-ae2c61c6bd0e" providerId="ADAL" clId="{8C6B3D40-F495-5D0C-8ABD-78B9FDE5D92D}" dt="2026-06-14T18:30:29.895" v="52" actId="2696"/>
        <pc:sldMkLst>
          <pc:docMk/>
          <pc:sldMk cId="657144144" sldId="273"/>
        </pc:sldMkLst>
      </pc:sldChg>
      <pc:sldChg chg="del">
        <pc:chgData name="Wang, Jun" userId="41e36dea-48b7-4baa-8886-ae2c61c6bd0e" providerId="ADAL" clId="{8C6B3D40-F495-5D0C-8ABD-78B9FDE5D92D}" dt="2026-06-14T18:30:29.904" v="57" actId="2696"/>
        <pc:sldMkLst>
          <pc:docMk/>
          <pc:sldMk cId="1900935283" sldId="275"/>
        </pc:sldMkLst>
      </pc:sldChg>
      <pc:sldChg chg="del">
        <pc:chgData name="Wang, Jun" userId="41e36dea-48b7-4baa-8886-ae2c61c6bd0e" providerId="ADAL" clId="{8C6B3D40-F495-5D0C-8ABD-78B9FDE5D92D}" dt="2026-06-14T18:30:29.900" v="55" actId="2696"/>
        <pc:sldMkLst>
          <pc:docMk/>
          <pc:sldMk cId="3278689038" sldId="330"/>
        </pc:sldMkLst>
      </pc:sldChg>
      <pc:sldChg chg="del">
        <pc:chgData name="Wang, Jun" userId="41e36dea-48b7-4baa-8886-ae2c61c6bd0e" providerId="ADAL" clId="{8C6B3D40-F495-5D0C-8ABD-78B9FDE5D92D}" dt="2026-06-14T18:30:29.897" v="53" actId="2696"/>
        <pc:sldMkLst>
          <pc:docMk/>
          <pc:sldMk cId="4074373343" sldId="342"/>
        </pc:sldMkLst>
      </pc:sldChg>
      <pc:sldChg chg="del">
        <pc:chgData name="Wang, Jun" userId="41e36dea-48b7-4baa-8886-ae2c61c6bd0e" providerId="ADAL" clId="{8C6B3D40-F495-5D0C-8ABD-78B9FDE5D92D}" dt="2026-06-14T18:30:29.890" v="49" actId="2696"/>
        <pc:sldMkLst>
          <pc:docMk/>
          <pc:sldMk cId="2533227876" sldId="416"/>
        </pc:sldMkLst>
      </pc:sldChg>
      <pc:sldChg chg="add del">
        <pc:chgData name="Wang, Jun" userId="41e36dea-48b7-4baa-8886-ae2c61c6bd0e" providerId="ADAL" clId="{8C6B3D40-F495-5D0C-8ABD-78B9FDE5D92D}" dt="2026-06-14T18:50:31.697" v="183"/>
        <pc:sldMkLst>
          <pc:docMk/>
          <pc:sldMk cId="3275317806" sldId="495"/>
        </pc:sldMkLst>
      </pc:sldChg>
      <pc:sldChg chg="del">
        <pc:chgData name="Wang, Jun" userId="41e36dea-48b7-4baa-8886-ae2c61c6bd0e" providerId="ADAL" clId="{8C6B3D40-F495-5D0C-8ABD-78B9FDE5D92D}" dt="2026-06-14T18:30:29.911" v="61" actId="2696"/>
        <pc:sldMkLst>
          <pc:docMk/>
          <pc:sldMk cId="769533623" sldId="504"/>
        </pc:sldMkLst>
      </pc:sldChg>
      <pc:sldChg chg="modSp mod">
        <pc:chgData name="Wang, Jun" userId="41e36dea-48b7-4baa-8886-ae2c61c6bd0e" providerId="ADAL" clId="{8C6B3D40-F495-5D0C-8ABD-78B9FDE5D92D}" dt="2026-06-14T18:36:46.284" v="130" actId="20577"/>
        <pc:sldMkLst>
          <pc:docMk/>
          <pc:sldMk cId="3725855345" sldId="517"/>
        </pc:sldMkLst>
        <pc:spChg chg="mod">
          <ac:chgData name="Wang, Jun" userId="41e36dea-48b7-4baa-8886-ae2c61c6bd0e" providerId="ADAL" clId="{8C6B3D40-F495-5D0C-8ABD-78B9FDE5D92D}" dt="2026-06-14T18:36:46.284" v="130" actId="20577"/>
          <ac:spMkLst>
            <pc:docMk/>
            <pc:sldMk cId="3725855345" sldId="517"/>
            <ac:spMk id="4" creationId="{F4E91EF3-6048-EE4E-2666-56B0382D0F77}"/>
          </ac:spMkLst>
        </pc:spChg>
      </pc:sldChg>
      <pc:sldChg chg="ord">
        <pc:chgData name="Wang, Jun" userId="41e36dea-48b7-4baa-8886-ae2c61c6bd0e" providerId="ADAL" clId="{8C6B3D40-F495-5D0C-8ABD-78B9FDE5D92D}" dt="2026-06-14T18:34:04.594" v="97" actId="20578"/>
        <pc:sldMkLst>
          <pc:docMk/>
          <pc:sldMk cId="442353827" sldId="522"/>
        </pc:sldMkLst>
      </pc:sldChg>
      <pc:sldChg chg="del">
        <pc:chgData name="Wang, Jun" userId="41e36dea-48b7-4baa-8886-ae2c61c6bd0e" providerId="ADAL" clId="{8C6B3D40-F495-5D0C-8ABD-78B9FDE5D92D}" dt="2026-06-14T18:30:29.909" v="60" actId="2696"/>
        <pc:sldMkLst>
          <pc:docMk/>
          <pc:sldMk cId="3888034828" sldId="523"/>
        </pc:sldMkLst>
      </pc:sldChg>
      <pc:sldChg chg="ord">
        <pc:chgData name="Wang, Jun" userId="41e36dea-48b7-4baa-8886-ae2c61c6bd0e" providerId="ADAL" clId="{8C6B3D40-F495-5D0C-8ABD-78B9FDE5D92D}" dt="2026-06-14T18:34:02.592" v="96" actId="20578"/>
        <pc:sldMkLst>
          <pc:docMk/>
          <pc:sldMk cId="4208242052" sldId="525"/>
        </pc:sldMkLst>
      </pc:sldChg>
      <pc:sldChg chg="del">
        <pc:chgData name="Wang, Jun" userId="41e36dea-48b7-4baa-8886-ae2c61c6bd0e" providerId="ADAL" clId="{8C6B3D40-F495-5D0C-8ABD-78B9FDE5D92D}" dt="2026-06-14T18:30:29.892" v="50" actId="2696"/>
        <pc:sldMkLst>
          <pc:docMk/>
          <pc:sldMk cId="2751408171" sldId="529"/>
        </pc:sldMkLst>
      </pc:sldChg>
      <pc:sldChg chg="del">
        <pc:chgData name="Wang, Jun" userId="41e36dea-48b7-4baa-8886-ae2c61c6bd0e" providerId="ADAL" clId="{8C6B3D40-F495-5D0C-8ABD-78B9FDE5D92D}" dt="2026-06-14T18:30:29.918" v="62" actId="2696"/>
        <pc:sldMkLst>
          <pc:docMk/>
          <pc:sldMk cId="846830714" sldId="531"/>
        </pc:sldMkLst>
      </pc:sldChg>
      <pc:sldChg chg="del">
        <pc:chgData name="Wang, Jun" userId="41e36dea-48b7-4baa-8886-ae2c61c6bd0e" providerId="ADAL" clId="{8C6B3D40-F495-5D0C-8ABD-78B9FDE5D92D}" dt="2026-06-14T18:30:29.905" v="58" actId="2696"/>
        <pc:sldMkLst>
          <pc:docMk/>
          <pc:sldMk cId="3837877124" sldId="532"/>
        </pc:sldMkLst>
      </pc:sldChg>
      <pc:sldChg chg="del">
        <pc:chgData name="Wang, Jun" userId="41e36dea-48b7-4baa-8886-ae2c61c6bd0e" providerId="ADAL" clId="{8C6B3D40-F495-5D0C-8ABD-78B9FDE5D92D}" dt="2026-06-14T18:30:29.907" v="59" actId="2696"/>
        <pc:sldMkLst>
          <pc:docMk/>
          <pc:sldMk cId="1432634308" sldId="533"/>
        </pc:sldMkLst>
      </pc:sldChg>
      <pc:sldChg chg="addSp modSp mod ord">
        <pc:chgData name="Wang, Jun" userId="41e36dea-48b7-4baa-8886-ae2c61c6bd0e" providerId="ADAL" clId="{8C6B3D40-F495-5D0C-8ABD-78B9FDE5D92D}" dt="2026-06-14T18:35:35.983" v="121" actId="20578"/>
        <pc:sldMkLst>
          <pc:docMk/>
          <pc:sldMk cId="1887414383" sldId="535"/>
        </pc:sldMkLst>
        <pc:spChg chg="add mod">
          <ac:chgData name="Wang, Jun" userId="41e36dea-48b7-4baa-8886-ae2c61c6bd0e" providerId="ADAL" clId="{8C6B3D40-F495-5D0C-8ABD-78B9FDE5D92D}" dt="2026-06-14T18:22:47.388" v="8" actId="20577"/>
          <ac:spMkLst>
            <pc:docMk/>
            <pc:sldMk cId="1887414383" sldId="535"/>
            <ac:spMk id="4" creationId="{7BEFA0AB-B83F-7FC6-9642-6EE11A426E73}"/>
          </ac:spMkLst>
        </pc:spChg>
        <pc:spChg chg="mod">
          <ac:chgData name="Wang, Jun" userId="41e36dea-48b7-4baa-8886-ae2c61c6bd0e" providerId="ADAL" clId="{8C6B3D40-F495-5D0C-8ABD-78B9FDE5D92D}" dt="2026-06-14T18:22:39.539" v="6" actId="1076"/>
          <ac:spMkLst>
            <pc:docMk/>
            <pc:sldMk cId="1887414383" sldId="535"/>
            <ac:spMk id="13" creationId="{092C3717-96EC-D2E8-2FE9-6720534C4E3D}"/>
          </ac:spMkLst>
        </pc:spChg>
        <pc:picChg chg="mod">
          <ac:chgData name="Wang, Jun" userId="41e36dea-48b7-4baa-8886-ae2c61c6bd0e" providerId="ADAL" clId="{8C6B3D40-F495-5D0C-8ABD-78B9FDE5D92D}" dt="2026-06-14T18:22:24.768" v="3" actId="1076"/>
          <ac:picMkLst>
            <pc:docMk/>
            <pc:sldMk cId="1887414383" sldId="535"/>
            <ac:picMk id="15" creationId="{F12B99FD-B5C6-4EBE-05D1-9CA9AAEB62A4}"/>
          </ac:picMkLst>
        </pc:picChg>
      </pc:sldChg>
      <pc:sldChg chg="addSp modSp mod">
        <pc:chgData name="Wang, Jun" userId="41e36dea-48b7-4baa-8886-ae2c61c6bd0e" providerId="ADAL" clId="{8C6B3D40-F495-5D0C-8ABD-78B9FDE5D92D}" dt="2026-06-14T18:35:28.740" v="120" actId="20577"/>
        <pc:sldMkLst>
          <pc:docMk/>
          <pc:sldMk cId="70247810" sldId="536"/>
        </pc:sldMkLst>
        <pc:spChg chg="mod">
          <ac:chgData name="Wang, Jun" userId="41e36dea-48b7-4baa-8886-ae2c61c6bd0e" providerId="ADAL" clId="{8C6B3D40-F495-5D0C-8ABD-78B9FDE5D92D}" dt="2026-06-14T18:35:10.218" v="107" actId="1076"/>
          <ac:spMkLst>
            <pc:docMk/>
            <pc:sldMk cId="70247810" sldId="536"/>
            <ac:spMk id="2" creationId="{7CB29EF0-69A5-C5DB-4B23-C5EA2981815C}"/>
          </ac:spMkLst>
        </pc:spChg>
        <pc:spChg chg="add mod">
          <ac:chgData name="Wang, Jun" userId="41e36dea-48b7-4baa-8886-ae2c61c6bd0e" providerId="ADAL" clId="{8C6B3D40-F495-5D0C-8ABD-78B9FDE5D92D}" dt="2026-06-14T18:24:08.001" v="30" actId="1076"/>
          <ac:spMkLst>
            <pc:docMk/>
            <pc:sldMk cId="70247810" sldId="536"/>
            <ac:spMk id="4" creationId="{598E02A8-A8CF-F25C-B87D-7FE23C38F168}"/>
          </ac:spMkLst>
        </pc:spChg>
        <pc:spChg chg="mod">
          <ac:chgData name="Wang, Jun" userId="41e36dea-48b7-4baa-8886-ae2c61c6bd0e" providerId="ADAL" clId="{8C6B3D40-F495-5D0C-8ABD-78B9FDE5D92D}" dt="2026-06-14T18:35:28.740" v="120" actId="20577"/>
          <ac:spMkLst>
            <pc:docMk/>
            <pc:sldMk cId="70247810" sldId="536"/>
            <ac:spMk id="6" creationId="{A7D590C6-AF92-B173-E9D2-BBB323FFE73D}"/>
          </ac:spMkLst>
        </pc:spChg>
      </pc:sldChg>
      <pc:sldChg chg="ord">
        <pc:chgData name="Wang, Jun" userId="41e36dea-48b7-4baa-8886-ae2c61c6bd0e" providerId="ADAL" clId="{8C6B3D40-F495-5D0C-8ABD-78B9FDE5D92D}" dt="2026-06-14T18:52:02.192" v="184" actId="20578"/>
        <pc:sldMkLst>
          <pc:docMk/>
          <pc:sldMk cId="2409545805" sldId="538"/>
        </pc:sldMkLst>
      </pc:sldChg>
      <pc:sldChg chg="modSp mod">
        <pc:chgData name="Wang, Jun" userId="41e36dea-48b7-4baa-8886-ae2c61c6bd0e" providerId="ADAL" clId="{8C6B3D40-F495-5D0C-8ABD-78B9FDE5D92D}" dt="2026-06-14T18:28:18.266" v="38" actId="1076"/>
        <pc:sldMkLst>
          <pc:docMk/>
          <pc:sldMk cId="2306454865" sldId="540"/>
        </pc:sldMkLst>
        <pc:spChg chg="mod">
          <ac:chgData name="Wang, Jun" userId="41e36dea-48b7-4baa-8886-ae2c61c6bd0e" providerId="ADAL" clId="{8C6B3D40-F495-5D0C-8ABD-78B9FDE5D92D}" dt="2026-06-14T18:28:09.780" v="37" actId="20577"/>
          <ac:spMkLst>
            <pc:docMk/>
            <pc:sldMk cId="2306454865" sldId="540"/>
            <ac:spMk id="5" creationId="{E8EE609D-2287-0172-04BA-6F616B36F9E8}"/>
          </ac:spMkLst>
        </pc:spChg>
        <pc:spChg chg="mod">
          <ac:chgData name="Wang, Jun" userId="41e36dea-48b7-4baa-8886-ae2c61c6bd0e" providerId="ADAL" clId="{8C6B3D40-F495-5D0C-8ABD-78B9FDE5D92D}" dt="2026-06-14T18:28:18.266" v="38" actId="1076"/>
          <ac:spMkLst>
            <pc:docMk/>
            <pc:sldMk cId="2306454865" sldId="540"/>
            <ac:spMk id="12" creationId="{048E3FE5-CD9D-5F26-A002-E0491F91C2C2}"/>
          </ac:spMkLst>
        </pc:spChg>
      </pc:sldChg>
      <pc:sldChg chg="modSp mod ord">
        <pc:chgData name="Wang, Jun" userId="41e36dea-48b7-4baa-8886-ae2c61c6bd0e" providerId="ADAL" clId="{8C6B3D40-F495-5D0C-8ABD-78B9FDE5D92D}" dt="2026-06-14T18:36:15.781" v="122" actId="20578"/>
        <pc:sldMkLst>
          <pc:docMk/>
          <pc:sldMk cId="2021220824" sldId="541"/>
        </pc:sldMkLst>
        <pc:spChg chg="mod">
          <ac:chgData name="Wang, Jun" userId="41e36dea-48b7-4baa-8886-ae2c61c6bd0e" providerId="ADAL" clId="{8C6B3D40-F495-5D0C-8ABD-78B9FDE5D92D}" dt="2026-06-14T18:29:18.216" v="48" actId="20577"/>
          <ac:spMkLst>
            <pc:docMk/>
            <pc:sldMk cId="2021220824" sldId="541"/>
            <ac:spMk id="6" creationId="{2D63D71D-CAEC-51BC-3E11-C322AB8D800E}"/>
          </ac:spMkLst>
        </pc:spChg>
      </pc:sldChg>
      <pc:sldChg chg="ord">
        <pc:chgData name="Wang, Jun" userId="41e36dea-48b7-4baa-8886-ae2c61c6bd0e" providerId="ADAL" clId="{8C6B3D40-F495-5D0C-8ABD-78B9FDE5D92D}" dt="2026-06-14T18:36:21.852" v="123" actId="20578"/>
        <pc:sldMkLst>
          <pc:docMk/>
          <pc:sldMk cId="1858333316" sldId="543"/>
        </pc:sldMkLst>
      </pc:sldChg>
      <pc:sldChg chg="modSp mod">
        <pc:chgData name="Wang, Jun" userId="41e36dea-48b7-4baa-8886-ae2c61c6bd0e" providerId="ADAL" clId="{8C6B3D40-F495-5D0C-8ABD-78B9FDE5D92D}" dt="2026-06-14T18:32:35.910" v="95" actId="20577"/>
        <pc:sldMkLst>
          <pc:docMk/>
          <pc:sldMk cId="1879680318" sldId="544"/>
        </pc:sldMkLst>
        <pc:spChg chg="mod">
          <ac:chgData name="Wang, Jun" userId="41e36dea-48b7-4baa-8886-ae2c61c6bd0e" providerId="ADAL" clId="{8C6B3D40-F495-5D0C-8ABD-78B9FDE5D92D}" dt="2026-06-14T18:32:35.910" v="95" actId="20577"/>
          <ac:spMkLst>
            <pc:docMk/>
            <pc:sldMk cId="1879680318" sldId="544"/>
            <ac:spMk id="10" creationId="{3A9F4EFB-41ED-F143-65FE-7CD8F8A523C9}"/>
          </ac:spMkLst>
        </pc:spChg>
      </pc:sldChg>
      <pc:sldChg chg="modSp new mod">
        <pc:chgData name="Wang, Jun" userId="41e36dea-48b7-4baa-8886-ae2c61c6bd0e" providerId="ADAL" clId="{8C6B3D40-F495-5D0C-8ABD-78B9FDE5D92D}" dt="2026-06-14T18:59:30.606" v="794" actId="113"/>
        <pc:sldMkLst>
          <pc:docMk/>
          <pc:sldMk cId="1143595683" sldId="545"/>
        </pc:sldMkLst>
        <pc:spChg chg="mod">
          <ac:chgData name="Wang, Jun" userId="41e36dea-48b7-4baa-8886-ae2c61c6bd0e" providerId="ADAL" clId="{8C6B3D40-F495-5D0C-8ABD-78B9FDE5D92D}" dt="2026-06-14T18:37:41.055" v="182" actId="1076"/>
          <ac:spMkLst>
            <pc:docMk/>
            <pc:sldMk cId="1143595683" sldId="545"/>
            <ac:spMk id="2" creationId="{902C309A-B274-76C6-2AC3-9055E750A8BA}"/>
          </ac:spMkLst>
        </pc:spChg>
        <pc:spChg chg="mod">
          <ac:chgData name="Wang, Jun" userId="41e36dea-48b7-4baa-8886-ae2c61c6bd0e" providerId="ADAL" clId="{8C6B3D40-F495-5D0C-8ABD-78B9FDE5D92D}" dt="2026-06-14T18:59:30.606" v="794" actId="113"/>
          <ac:spMkLst>
            <pc:docMk/>
            <pc:sldMk cId="1143595683" sldId="545"/>
            <ac:spMk id="3" creationId="{F5571835-5C7E-EDC9-F15C-58275C41BA2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2039DC-2113-6540-B3CE-1B68A322F325}" type="datetimeFigureOut">
              <a:rPr lang="en-US" smtClean="0"/>
              <a:t>6/14/26</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C64D7C-964D-B945-82FB-B99D3055EE18}" type="slidenum">
              <a:rPr lang="en-US" smtClean="0"/>
              <a:t>‹#›</a:t>
            </a:fld>
            <a:endParaRPr lang="en-US"/>
          </a:p>
        </p:txBody>
      </p:sp>
    </p:spTree>
    <p:extLst>
      <p:ext uri="{BB962C8B-B14F-4D97-AF65-F5344CB8AC3E}">
        <p14:creationId xmlns:p14="http://schemas.microsoft.com/office/powerpoint/2010/main" val="169922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Thanks to  the meeting organizers for giving me an opportunity to talk about our most recent work to detect nighttime global fire phase from space. </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6A7C384-A7E2-4DE6-BCFE-F4FDE9C88AA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6871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E3F1FC-322A-4E97-8E87-C4DC5550F0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704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sz="1200" kern="1200">
              <a:solidFill>
                <a:schemeClr val="tx1"/>
              </a:solidFill>
              <a:effectLst/>
              <a:latin typeface="+mn-lt"/>
              <a:ea typeface="+mn-ea"/>
              <a:cs typeface="+mn-cs"/>
            </a:endParaRP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DE3F1FC-322A-4E97-8E87-C4DC5550F07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167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A02B36A-7279-1D47-B26F-1350ED3B60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159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C64D7C-964D-B945-82FB-B99D3055EE18}" type="slidenum">
              <a:rPr lang="en-US" smtClean="0"/>
              <a:t>21</a:t>
            </a:fld>
            <a:endParaRPr lang="en-US"/>
          </a:p>
        </p:txBody>
      </p:sp>
    </p:spTree>
    <p:extLst>
      <p:ext uri="{BB962C8B-B14F-4D97-AF65-F5344CB8AC3E}">
        <p14:creationId xmlns:p14="http://schemas.microsoft.com/office/powerpoint/2010/main" val="2376278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41B1299-98B4-AA4C-BF03-A1A9892B776F}" type="slidenum">
              <a:rPr lang="en-US" smtClean="0"/>
              <a:t>22</a:t>
            </a:fld>
            <a:endParaRPr lang="en-US"/>
          </a:p>
        </p:txBody>
      </p:sp>
    </p:spTree>
    <p:extLst>
      <p:ext uri="{BB962C8B-B14F-4D97-AF65-F5344CB8AC3E}">
        <p14:creationId xmlns:p14="http://schemas.microsoft.com/office/powerpoint/2010/main" val="8147258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Moon rotates once every 27.3 days, which is the same amount of time it takes for the Moon to orbit our planet. The result? On Earth we always see the same side of the Moon</a:t>
            </a:r>
          </a:p>
          <a:p>
            <a:endParaRPr lang="en-US" dirty="0"/>
          </a:p>
        </p:txBody>
      </p:sp>
      <p:sp>
        <p:nvSpPr>
          <p:cNvPr id="4" name="Slide Number Placeholder 3"/>
          <p:cNvSpPr>
            <a:spLocks noGrp="1"/>
          </p:cNvSpPr>
          <p:nvPr>
            <p:ph type="sldNum" sz="quarter" idx="5"/>
          </p:nvPr>
        </p:nvSpPr>
        <p:spPr/>
        <p:txBody>
          <a:bodyPr/>
          <a:lstStyle/>
          <a:p>
            <a:fld id="{B3C64D7C-964D-B945-82FB-B99D3055EE18}" type="slidenum">
              <a:rPr lang="en-US" smtClean="0"/>
              <a:t>23</a:t>
            </a:fld>
            <a:endParaRPr lang="en-US"/>
          </a:p>
        </p:txBody>
      </p:sp>
    </p:spTree>
    <p:extLst>
      <p:ext uri="{BB962C8B-B14F-4D97-AF65-F5344CB8AC3E}">
        <p14:creationId xmlns:p14="http://schemas.microsoft.com/office/powerpoint/2010/main" val="1717888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C64D7C-964D-B945-82FB-B99D3055EE18}" type="slidenum">
              <a:rPr lang="en-US" smtClean="0"/>
              <a:t>6</a:t>
            </a:fld>
            <a:endParaRPr lang="en-US"/>
          </a:p>
        </p:txBody>
      </p:sp>
    </p:spTree>
    <p:extLst>
      <p:ext uri="{BB962C8B-B14F-4D97-AF65-F5344CB8AC3E}">
        <p14:creationId xmlns:p14="http://schemas.microsoft.com/office/powerpoint/2010/main" val="601189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3C64D7C-964D-B945-82FB-B99D3055EE1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743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C64D7C-964D-B945-82FB-B99D3055EE18}" type="slidenum">
              <a:rPr lang="en-US" smtClean="0"/>
              <a:t>8</a:t>
            </a:fld>
            <a:endParaRPr lang="en-US"/>
          </a:p>
        </p:txBody>
      </p:sp>
    </p:spTree>
    <p:extLst>
      <p:ext uri="{BB962C8B-B14F-4D97-AF65-F5344CB8AC3E}">
        <p14:creationId xmlns:p14="http://schemas.microsoft.com/office/powerpoint/2010/main" val="2153778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C64D7C-964D-B945-82FB-B99D3055EE18}" type="slidenum">
              <a:rPr lang="en-US" smtClean="0"/>
              <a:t>9</a:t>
            </a:fld>
            <a:endParaRPr lang="en-US"/>
          </a:p>
        </p:txBody>
      </p:sp>
    </p:spTree>
    <p:extLst>
      <p:ext uri="{BB962C8B-B14F-4D97-AF65-F5344CB8AC3E}">
        <p14:creationId xmlns:p14="http://schemas.microsoft.com/office/powerpoint/2010/main" val="129827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C64D7C-964D-B945-82FB-B99D3055EE18}" type="slidenum">
              <a:rPr lang="en-US" smtClean="0"/>
              <a:t>10</a:t>
            </a:fld>
            <a:endParaRPr lang="en-US"/>
          </a:p>
        </p:txBody>
      </p:sp>
    </p:spTree>
    <p:extLst>
      <p:ext uri="{BB962C8B-B14F-4D97-AF65-F5344CB8AC3E}">
        <p14:creationId xmlns:p14="http://schemas.microsoft.com/office/powerpoint/2010/main" val="4224092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C64D7C-964D-B945-82FB-B99D3055EE18}" type="slidenum">
              <a:rPr lang="en-US" smtClean="0"/>
              <a:t>13</a:t>
            </a:fld>
            <a:endParaRPr lang="en-US"/>
          </a:p>
        </p:txBody>
      </p:sp>
    </p:spTree>
    <p:extLst>
      <p:ext uri="{BB962C8B-B14F-4D97-AF65-F5344CB8AC3E}">
        <p14:creationId xmlns:p14="http://schemas.microsoft.com/office/powerpoint/2010/main" val="3555993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C64D7C-964D-B945-82FB-B99D3055EE18}" type="slidenum">
              <a:rPr lang="en-US" smtClean="0"/>
              <a:t>14</a:t>
            </a:fld>
            <a:endParaRPr lang="en-US"/>
          </a:p>
        </p:txBody>
      </p:sp>
    </p:spTree>
    <p:extLst>
      <p:ext uri="{BB962C8B-B14F-4D97-AF65-F5344CB8AC3E}">
        <p14:creationId xmlns:p14="http://schemas.microsoft.com/office/powerpoint/2010/main" val="2795874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C64D7C-964D-B945-82FB-B99D3055EE18}" type="slidenum">
              <a:rPr lang="en-US" smtClean="0"/>
              <a:t>17</a:t>
            </a:fld>
            <a:endParaRPr lang="en-US"/>
          </a:p>
        </p:txBody>
      </p:sp>
    </p:spTree>
    <p:extLst>
      <p:ext uri="{BB962C8B-B14F-4D97-AF65-F5344CB8AC3E}">
        <p14:creationId xmlns:p14="http://schemas.microsoft.com/office/powerpoint/2010/main" val="40619265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935302"/>
            <a:ext cx="6858000" cy="1989667"/>
          </a:xfrm>
        </p:spPr>
        <p:txBody>
          <a:bodyPr anchor="b"/>
          <a:lstStyle>
            <a:lvl1pPr algn="ctr">
              <a:defRPr sz="4500"/>
            </a:lvl1pPr>
          </a:lstStyle>
          <a:p>
            <a:r>
              <a:rPr lang="zh-CN" altLang="en-US"/>
              <a:t>单击此处编辑母版标题样式</a:t>
            </a:r>
            <a:endParaRPr lang="en-US"/>
          </a:p>
        </p:txBody>
      </p:sp>
      <p:sp>
        <p:nvSpPr>
          <p:cNvPr id="3" name="副标题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endParaRPr lang="en-US"/>
          </a:p>
        </p:txBody>
      </p:sp>
      <p:sp>
        <p:nvSpPr>
          <p:cNvPr id="4" name="日期占位符 3"/>
          <p:cNvSpPr>
            <a:spLocks noGrp="1"/>
          </p:cNvSpPr>
          <p:nvPr>
            <p:ph type="dt" sz="half" idx="10"/>
          </p:nvPr>
        </p:nvSpPr>
        <p:spPr/>
        <p:txBody>
          <a:bodyPr/>
          <a:lstStyle/>
          <a:p>
            <a:fld id="{55CE9E47-7910-498D-89EA-E8F3C9118AD0}" type="datetimeFigureOut">
              <a:rPr lang="en-US" smtClean="0"/>
              <a:t>6/14/26</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CBF7518C-EDF2-41F8-A51C-D4B84BC10E8C}" type="slidenum">
              <a:rPr lang="en-US" smtClean="0"/>
              <a:t>‹#›</a:t>
            </a:fld>
            <a:endParaRPr lang="en-US"/>
          </a:p>
        </p:txBody>
      </p:sp>
    </p:spTree>
    <p:extLst>
      <p:ext uri="{BB962C8B-B14F-4D97-AF65-F5344CB8AC3E}">
        <p14:creationId xmlns:p14="http://schemas.microsoft.com/office/powerpoint/2010/main" val="3857703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p:cNvSpPr>
            <a:spLocks noGrp="1"/>
          </p:cNvSpPr>
          <p:nvPr>
            <p:ph type="dt" sz="half" idx="10"/>
          </p:nvPr>
        </p:nvSpPr>
        <p:spPr/>
        <p:txBody>
          <a:bodyPr/>
          <a:lstStyle/>
          <a:p>
            <a:fld id="{55CE9E47-7910-498D-89EA-E8F3C9118AD0}" type="datetimeFigureOut">
              <a:rPr lang="en-US" smtClean="0"/>
              <a:t>6/14/26</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CBF7518C-EDF2-41F8-A51C-D4B84BC10E8C}" type="slidenum">
              <a:rPr lang="en-US" smtClean="0"/>
              <a:t>‹#›</a:t>
            </a:fld>
            <a:endParaRPr lang="en-US"/>
          </a:p>
        </p:txBody>
      </p:sp>
    </p:spTree>
    <p:extLst>
      <p:ext uri="{BB962C8B-B14F-4D97-AF65-F5344CB8AC3E}">
        <p14:creationId xmlns:p14="http://schemas.microsoft.com/office/powerpoint/2010/main" val="37794279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04271"/>
            <a:ext cx="1971675" cy="4843198"/>
          </a:xfrm>
        </p:spPr>
        <p:txBody>
          <a:bodyPr vert="eaVert"/>
          <a:lstStyle/>
          <a:p>
            <a:r>
              <a:rPr lang="zh-CN" altLang="en-US"/>
              <a:t>单击此处编辑母版标题样式</a:t>
            </a:r>
            <a:endParaRPr lang="en-US"/>
          </a:p>
        </p:txBody>
      </p:sp>
      <p:sp>
        <p:nvSpPr>
          <p:cNvPr id="3" name="竖排文字占位符 2"/>
          <p:cNvSpPr>
            <a:spLocks noGrp="1"/>
          </p:cNvSpPr>
          <p:nvPr>
            <p:ph type="body" orient="vert" idx="1"/>
          </p:nvPr>
        </p:nvSpPr>
        <p:spPr>
          <a:xfrm>
            <a:off x="628650" y="304271"/>
            <a:ext cx="5800725" cy="484319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p:cNvSpPr>
            <a:spLocks noGrp="1"/>
          </p:cNvSpPr>
          <p:nvPr>
            <p:ph type="dt" sz="half" idx="10"/>
          </p:nvPr>
        </p:nvSpPr>
        <p:spPr/>
        <p:txBody>
          <a:bodyPr/>
          <a:lstStyle/>
          <a:p>
            <a:fld id="{55CE9E47-7910-498D-89EA-E8F3C9118AD0}" type="datetimeFigureOut">
              <a:rPr lang="en-US" smtClean="0"/>
              <a:t>6/14/26</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CBF7518C-EDF2-41F8-A51C-D4B84BC10E8C}" type="slidenum">
              <a:rPr lang="en-US" smtClean="0"/>
              <a:t>‹#›</a:t>
            </a:fld>
            <a:endParaRPr lang="en-US"/>
          </a:p>
        </p:txBody>
      </p:sp>
    </p:spTree>
    <p:extLst>
      <p:ext uri="{BB962C8B-B14F-4D97-AF65-F5344CB8AC3E}">
        <p14:creationId xmlns:p14="http://schemas.microsoft.com/office/powerpoint/2010/main" val="1687958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380996" indent="0" algn="ctr">
              <a:buNone/>
              <a:defRPr/>
            </a:lvl2pPr>
            <a:lvl3pPr marL="761992" indent="0" algn="ctr">
              <a:buNone/>
              <a:defRPr/>
            </a:lvl3pPr>
            <a:lvl4pPr marL="1142989" indent="0" algn="ctr">
              <a:buNone/>
              <a:defRPr/>
            </a:lvl4pPr>
            <a:lvl5pPr marL="1523985" indent="0" algn="ctr">
              <a:buNone/>
              <a:defRPr/>
            </a:lvl5pPr>
            <a:lvl6pPr marL="1904981" indent="0" algn="ctr">
              <a:buNone/>
              <a:defRPr/>
            </a:lvl6pPr>
            <a:lvl7pPr marL="2285977" indent="0" algn="ctr">
              <a:buNone/>
              <a:defRPr/>
            </a:lvl7pPr>
            <a:lvl8pPr marL="2666973" indent="0" algn="ctr">
              <a:buNone/>
              <a:defRPr/>
            </a:lvl8pPr>
            <a:lvl9pPr marL="304797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D1B3A1E5-858C-F24D-B29E-102AAB8D4A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8658161"/>
      </p:ext>
    </p:extLst>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694FB708-FC12-3C46-8A5F-D9A09CB52FA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9235273"/>
      </p:ext>
    </p:extLst>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8"/>
            <a:ext cx="7772400" cy="1135062"/>
          </a:xfrm>
        </p:spPr>
        <p:txBody>
          <a:bodyPr anchor="t"/>
          <a:lstStyle>
            <a:lvl1pPr algn="l">
              <a:defRPr sz="3333"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1667"/>
            </a:lvl1pPr>
            <a:lvl2pPr marL="380996" indent="0">
              <a:buNone/>
              <a:defRPr sz="1500"/>
            </a:lvl2pPr>
            <a:lvl3pPr marL="761992" indent="0">
              <a:buNone/>
              <a:defRPr sz="1333"/>
            </a:lvl3pPr>
            <a:lvl4pPr marL="1142989" indent="0">
              <a:buNone/>
              <a:defRPr sz="1167"/>
            </a:lvl4pPr>
            <a:lvl5pPr marL="1523985" indent="0">
              <a:buNone/>
              <a:defRPr sz="1167"/>
            </a:lvl5pPr>
            <a:lvl6pPr marL="1904981" indent="0">
              <a:buNone/>
              <a:defRPr sz="1167"/>
            </a:lvl6pPr>
            <a:lvl7pPr marL="2285977" indent="0">
              <a:buNone/>
              <a:defRPr sz="1167"/>
            </a:lvl7pPr>
            <a:lvl8pPr marL="2666973" indent="0">
              <a:buNone/>
              <a:defRPr sz="1167"/>
            </a:lvl8pPr>
            <a:lvl9pPr marL="3047970" indent="0">
              <a:buNone/>
              <a:defRPr sz="1167"/>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B2133149-3357-DB44-9FC8-6C8D19A122A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0495831"/>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51000"/>
            <a:ext cx="3810000" cy="3429000"/>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51000"/>
            <a:ext cx="3810000" cy="3429000"/>
          </a:xfrm>
        </p:spPr>
        <p:txBody>
          <a:bodyPr/>
          <a:lstStyle>
            <a:lvl1pPr>
              <a:defRPr sz="2333"/>
            </a:lvl1pPr>
            <a:lvl2pPr>
              <a:defRPr sz="2000"/>
            </a:lvl2pPr>
            <a:lvl3pPr>
              <a:defRPr sz="1667"/>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F33841A2-400B-CB4E-B885-30F42F24EC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1779847"/>
      </p:ext>
    </p:extLst>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6"/>
            <a:ext cx="8229600" cy="952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6"/>
          </a:xfrm>
        </p:spPr>
        <p:txBody>
          <a:bodyPr anchor="b"/>
          <a:lstStyle>
            <a:lvl1pPr marL="0" indent="0">
              <a:buNone/>
              <a:defRPr sz="2000" b="1"/>
            </a:lvl1pPr>
            <a:lvl2pPr marL="380996" indent="0">
              <a:buNone/>
              <a:defRPr sz="1667" b="1"/>
            </a:lvl2pPr>
            <a:lvl3pPr marL="761992" indent="0">
              <a:buNone/>
              <a:defRPr sz="1500" b="1"/>
            </a:lvl3pPr>
            <a:lvl4pPr marL="1142989" indent="0">
              <a:buNone/>
              <a:defRPr sz="1333" b="1"/>
            </a:lvl4pPr>
            <a:lvl5pPr marL="1523985" indent="0">
              <a:buNone/>
              <a:defRPr sz="1333" b="1"/>
            </a:lvl5pPr>
            <a:lvl6pPr marL="1904981" indent="0">
              <a:buNone/>
              <a:defRPr sz="1333" b="1"/>
            </a:lvl6pPr>
            <a:lvl7pPr marL="2285977" indent="0">
              <a:buNone/>
              <a:defRPr sz="1333" b="1"/>
            </a:lvl7pPr>
            <a:lvl8pPr marL="2666973" indent="0">
              <a:buNone/>
              <a:defRPr sz="1333" b="1"/>
            </a:lvl8pPr>
            <a:lvl9pPr marL="3047970" indent="0">
              <a:buNone/>
              <a:defRPr sz="1333"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279261"/>
            <a:ext cx="4041775" cy="533136"/>
          </a:xfrm>
        </p:spPr>
        <p:txBody>
          <a:bodyPr anchor="b"/>
          <a:lstStyle>
            <a:lvl1pPr marL="0" indent="0">
              <a:buNone/>
              <a:defRPr sz="2000" b="1"/>
            </a:lvl1pPr>
            <a:lvl2pPr marL="380996" indent="0">
              <a:buNone/>
              <a:defRPr sz="1667" b="1"/>
            </a:lvl2pPr>
            <a:lvl3pPr marL="761992" indent="0">
              <a:buNone/>
              <a:defRPr sz="1500" b="1"/>
            </a:lvl3pPr>
            <a:lvl4pPr marL="1142989" indent="0">
              <a:buNone/>
              <a:defRPr sz="1333" b="1"/>
            </a:lvl4pPr>
            <a:lvl5pPr marL="1523985" indent="0">
              <a:buNone/>
              <a:defRPr sz="1333" b="1"/>
            </a:lvl5pPr>
            <a:lvl6pPr marL="1904981" indent="0">
              <a:buNone/>
              <a:defRPr sz="1333" b="1"/>
            </a:lvl6pPr>
            <a:lvl7pPr marL="2285977" indent="0">
              <a:buNone/>
              <a:defRPr sz="1333" b="1"/>
            </a:lvl7pPr>
            <a:lvl8pPr marL="2666973" indent="0">
              <a:buNone/>
              <a:defRPr sz="1333" b="1"/>
            </a:lvl8pPr>
            <a:lvl9pPr marL="3047970" indent="0">
              <a:buNone/>
              <a:defRPr sz="1333" b="1"/>
            </a:lvl9pPr>
          </a:lstStyle>
          <a:p>
            <a:pPr lvl="0"/>
            <a:r>
              <a:rPr lang="en-US"/>
              <a:t>Click to edit Master text styles</a:t>
            </a:r>
          </a:p>
        </p:txBody>
      </p:sp>
      <p:sp>
        <p:nvSpPr>
          <p:cNvPr id="6" name="Content Placeholder 5"/>
          <p:cNvSpPr>
            <a:spLocks noGrp="1"/>
          </p:cNvSpPr>
          <p:nvPr>
            <p:ph sz="quarter" idx="4"/>
          </p:nvPr>
        </p:nvSpPr>
        <p:spPr>
          <a:xfrm>
            <a:off x="4645027" y="1812396"/>
            <a:ext cx="4041775" cy="3292740"/>
          </a:xfrm>
        </p:spPr>
        <p:txBody>
          <a:bodyPr/>
          <a:lstStyle>
            <a:lvl1pPr>
              <a:defRPr sz="2000"/>
            </a:lvl1pPr>
            <a:lvl2pPr>
              <a:defRPr sz="1667"/>
            </a:lvl2pPr>
            <a:lvl3pPr>
              <a:defRPr sz="15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a:lvl1pPr>
          </a:lstStyle>
          <a:p>
            <a:pPr>
              <a:defRPr/>
            </a:pPr>
            <a:fld id="{AE22320F-906A-E843-9C28-4AC8EEE4CC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2881910"/>
      </p:ext>
    </p:extLst>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p:txBody>
          <a:bodyPr/>
          <a:lstStyle>
            <a:lvl1pPr>
              <a:defRPr/>
            </a:lvl1pPr>
          </a:lstStyle>
          <a:p>
            <a:pPr>
              <a:defRPr/>
            </a:pPr>
            <a:fld id="{4739F421-22C2-FF40-9AB7-1D73853F27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3276845"/>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p:txBody>
          <a:bodyPr/>
          <a:lstStyle>
            <a:lvl1pPr>
              <a:defRPr/>
            </a:lvl1pPr>
          </a:lstStyle>
          <a:p>
            <a:pPr>
              <a:defRPr/>
            </a:pPr>
            <a:fld id="{D1505993-02A8-4447-8FA1-48598B7871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8131069"/>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27541"/>
            <a:ext cx="3008313" cy="968376"/>
          </a:xfrm>
        </p:spPr>
        <p:txBody>
          <a:bodyPr anchor="b"/>
          <a:lstStyle>
            <a:lvl1pPr algn="l">
              <a:defRPr sz="1667" b="1"/>
            </a:lvl1pPr>
          </a:lstStyle>
          <a:p>
            <a:r>
              <a:rPr lang="en-US"/>
              <a:t>Click to edit Master title style</a:t>
            </a:r>
          </a:p>
        </p:txBody>
      </p:sp>
      <p:sp>
        <p:nvSpPr>
          <p:cNvPr id="3" name="Content Placeholder 2"/>
          <p:cNvSpPr>
            <a:spLocks noGrp="1"/>
          </p:cNvSpPr>
          <p:nvPr>
            <p:ph idx="1"/>
          </p:nvPr>
        </p:nvSpPr>
        <p:spPr>
          <a:xfrm>
            <a:off x="3575050" y="227543"/>
            <a:ext cx="5111750" cy="4877594"/>
          </a:xfrm>
        </p:spPr>
        <p:txBody>
          <a:bodyPr/>
          <a:lstStyle>
            <a:lvl1pPr>
              <a:defRPr sz="2667"/>
            </a:lvl1pPr>
            <a:lvl2pPr>
              <a:defRPr sz="2333"/>
            </a:lvl2pPr>
            <a:lvl3pPr>
              <a:defRPr sz="2000"/>
            </a:lvl3pPr>
            <a:lvl4pPr>
              <a:defRPr sz="1667"/>
            </a:lvl4pPr>
            <a:lvl5pPr>
              <a:defRPr sz="1667"/>
            </a:lvl5pPr>
            <a:lvl6pPr>
              <a:defRPr sz="1667"/>
            </a:lvl6pPr>
            <a:lvl7pPr>
              <a:defRPr sz="1667"/>
            </a:lvl7pPr>
            <a:lvl8pPr>
              <a:defRPr sz="1667"/>
            </a:lvl8pPr>
            <a:lvl9pPr>
              <a:defRPr sz="1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195918"/>
            <a:ext cx="3008313" cy="3909219"/>
          </a:xfrm>
        </p:spPr>
        <p:txBody>
          <a:bodyPr/>
          <a:lstStyle>
            <a:lvl1pPr marL="0" indent="0">
              <a:buNone/>
              <a:defRPr sz="1167"/>
            </a:lvl1pPr>
            <a:lvl2pPr marL="380996" indent="0">
              <a:buNone/>
              <a:defRPr sz="1000"/>
            </a:lvl2pPr>
            <a:lvl3pPr marL="761992" indent="0">
              <a:buNone/>
              <a:defRPr sz="833"/>
            </a:lvl3pPr>
            <a:lvl4pPr marL="1142989" indent="0">
              <a:buNone/>
              <a:defRPr sz="750"/>
            </a:lvl4pPr>
            <a:lvl5pPr marL="1523985" indent="0">
              <a:buNone/>
              <a:defRPr sz="750"/>
            </a:lvl5pPr>
            <a:lvl6pPr marL="1904981" indent="0">
              <a:buNone/>
              <a:defRPr sz="750"/>
            </a:lvl6pPr>
            <a:lvl7pPr marL="2285977" indent="0">
              <a:buNone/>
              <a:defRPr sz="750"/>
            </a:lvl7pPr>
            <a:lvl8pPr marL="2666973" indent="0">
              <a:buNone/>
              <a:defRPr sz="750"/>
            </a:lvl8pPr>
            <a:lvl9pPr marL="3047970" indent="0">
              <a:buNone/>
              <a:defRPr sz="75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70358E07-7438-A343-B397-5B434252C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2458821"/>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p:cNvSpPr>
            <a:spLocks noGrp="1"/>
          </p:cNvSpPr>
          <p:nvPr>
            <p:ph type="dt" sz="half" idx="10"/>
          </p:nvPr>
        </p:nvSpPr>
        <p:spPr/>
        <p:txBody>
          <a:bodyPr/>
          <a:lstStyle/>
          <a:p>
            <a:fld id="{55CE9E47-7910-498D-89EA-E8F3C9118AD0}" type="datetimeFigureOut">
              <a:rPr lang="en-US" smtClean="0"/>
              <a:t>6/14/26</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CBF7518C-EDF2-41F8-A51C-D4B84BC10E8C}" type="slidenum">
              <a:rPr lang="en-US" smtClean="0"/>
              <a:t>‹#›</a:t>
            </a:fld>
            <a:endParaRPr lang="en-US"/>
          </a:p>
        </p:txBody>
      </p:sp>
    </p:spTree>
    <p:extLst>
      <p:ext uri="{BB962C8B-B14F-4D97-AF65-F5344CB8AC3E}">
        <p14:creationId xmlns:p14="http://schemas.microsoft.com/office/powerpoint/2010/main" val="1675550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1667"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2667"/>
            </a:lvl1pPr>
            <a:lvl2pPr marL="380996" indent="0">
              <a:buNone/>
              <a:defRPr sz="2333"/>
            </a:lvl2pPr>
            <a:lvl3pPr marL="761992" indent="0">
              <a:buNone/>
              <a:defRPr sz="2000"/>
            </a:lvl3pPr>
            <a:lvl4pPr marL="1142989" indent="0">
              <a:buNone/>
              <a:defRPr sz="1667"/>
            </a:lvl4pPr>
            <a:lvl5pPr marL="1523985" indent="0">
              <a:buNone/>
              <a:defRPr sz="1667"/>
            </a:lvl5pPr>
            <a:lvl6pPr marL="1904981" indent="0">
              <a:buNone/>
              <a:defRPr sz="1667"/>
            </a:lvl6pPr>
            <a:lvl7pPr marL="2285977" indent="0">
              <a:buNone/>
              <a:defRPr sz="1667"/>
            </a:lvl7pPr>
            <a:lvl8pPr marL="2666973" indent="0">
              <a:buNone/>
              <a:defRPr sz="1667"/>
            </a:lvl8pPr>
            <a:lvl9pPr marL="3047970" indent="0">
              <a:buNone/>
              <a:defRPr sz="1667"/>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4472782"/>
            <a:ext cx="5486400" cy="670719"/>
          </a:xfrm>
        </p:spPr>
        <p:txBody>
          <a:bodyPr/>
          <a:lstStyle>
            <a:lvl1pPr marL="0" indent="0">
              <a:buNone/>
              <a:defRPr sz="1167"/>
            </a:lvl1pPr>
            <a:lvl2pPr marL="380996" indent="0">
              <a:buNone/>
              <a:defRPr sz="1000"/>
            </a:lvl2pPr>
            <a:lvl3pPr marL="761992" indent="0">
              <a:buNone/>
              <a:defRPr sz="833"/>
            </a:lvl3pPr>
            <a:lvl4pPr marL="1142989" indent="0">
              <a:buNone/>
              <a:defRPr sz="750"/>
            </a:lvl4pPr>
            <a:lvl5pPr marL="1523985" indent="0">
              <a:buNone/>
              <a:defRPr sz="750"/>
            </a:lvl5pPr>
            <a:lvl6pPr marL="1904981" indent="0">
              <a:buNone/>
              <a:defRPr sz="750"/>
            </a:lvl6pPr>
            <a:lvl7pPr marL="2285977" indent="0">
              <a:buNone/>
              <a:defRPr sz="750"/>
            </a:lvl7pPr>
            <a:lvl8pPr marL="2666973" indent="0">
              <a:buNone/>
              <a:defRPr sz="750"/>
            </a:lvl8pPr>
            <a:lvl9pPr marL="3047970" indent="0">
              <a:buNone/>
              <a:defRPr sz="75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p:txBody>
          <a:bodyPr/>
          <a:lstStyle>
            <a:lvl1pPr>
              <a:defRPr/>
            </a:lvl1pPr>
          </a:lstStyle>
          <a:p>
            <a:pPr>
              <a:defRPr/>
            </a:pPr>
            <a:fld id="{0853EA5E-D33B-5448-8BBA-B435945A50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7503880"/>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F7ACD67E-BB1B-8248-966E-AC3F4F0920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7381153"/>
      </p:ext>
    </p:extLst>
  </p:cSld>
  <p:clrMapOvr>
    <a:masterClrMapping/>
  </p:clrMapOvr>
  <p:transition spd="slow"/>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444500"/>
            <a:ext cx="2019300" cy="4635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444500"/>
            <a:ext cx="5905500" cy="4635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p:txBody>
          <a:bodyPr/>
          <a:lstStyle>
            <a:lvl1pPr>
              <a:defRPr/>
            </a:lvl1pPr>
          </a:lstStyle>
          <a:p>
            <a:pPr>
              <a:defRPr/>
            </a:pPr>
            <a:fld id="{CFFD37F2-DBD2-6848-81A8-4D229887A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3047106"/>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424782"/>
            <a:ext cx="7886700" cy="2377281"/>
          </a:xfrm>
        </p:spPr>
        <p:txBody>
          <a:bodyPr anchor="b"/>
          <a:lstStyle>
            <a:lvl1pPr>
              <a:defRPr sz="4500"/>
            </a:lvl1pPr>
          </a:lstStyle>
          <a:p>
            <a:r>
              <a:rPr lang="zh-CN" altLang="en-US"/>
              <a:t>单击此处编辑母版标题样式</a:t>
            </a:r>
            <a:endParaRPr lang="en-US"/>
          </a:p>
        </p:txBody>
      </p:sp>
      <p:sp>
        <p:nvSpPr>
          <p:cNvPr id="3" name="文本占位符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5CE9E47-7910-498D-89EA-E8F3C9118AD0}" type="datetimeFigureOut">
              <a:rPr lang="en-US" smtClean="0"/>
              <a:t>6/14/26</a:t>
            </a:fld>
            <a:endParaRPr lang="en-US"/>
          </a:p>
        </p:txBody>
      </p:sp>
      <p:sp>
        <p:nvSpPr>
          <p:cNvPr id="5" name="页脚占位符 4"/>
          <p:cNvSpPr>
            <a:spLocks noGrp="1"/>
          </p:cNvSpPr>
          <p:nvPr>
            <p:ph type="ftr" sz="quarter" idx="11"/>
          </p:nvPr>
        </p:nvSpPr>
        <p:spPr/>
        <p:txBody>
          <a:bodyPr/>
          <a:lstStyle/>
          <a:p>
            <a:endParaRPr lang="en-US"/>
          </a:p>
        </p:txBody>
      </p:sp>
      <p:sp>
        <p:nvSpPr>
          <p:cNvPr id="6" name="灯片编号占位符 5"/>
          <p:cNvSpPr>
            <a:spLocks noGrp="1"/>
          </p:cNvSpPr>
          <p:nvPr>
            <p:ph type="sldNum" sz="quarter" idx="12"/>
          </p:nvPr>
        </p:nvSpPr>
        <p:spPr/>
        <p:txBody>
          <a:bodyPr/>
          <a:lstStyle/>
          <a:p>
            <a:fld id="{CBF7518C-EDF2-41F8-A51C-D4B84BC10E8C}" type="slidenum">
              <a:rPr lang="en-US" smtClean="0"/>
              <a:t>‹#›</a:t>
            </a:fld>
            <a:endParaRPr lang="en-US"/>
          </a:p>
        </p:txBody>
      </p:sp>
    </p:spTree>
    <p:extLst>
      <p:ext uri="{BB962C8B-B14F-4D97-AF65-F5344CB8AC3E}">
        <p14:creationId xmlns:p14="http://schemas.microsoft.com/office/powerpoint/2010/main" val="3170365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内容占位符 2"/>
          <p:cNvSpPr>
            <a:spLocks noGrp="1"/>
          </p:cNvSpPr>
          <p:nvPr>
            <p:ph sz="half" idx="1"/>
          </p:nvPr>
        </p:nvSpPr>
        <p:spPr>
          <a:xfrm>
            <a:off x="628650" y="1521354"/>
            <a:ext cx="3886200" cy="362611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内容占位符 3"/>
          <p:cNvSpPr>
            <a:spLocks noGrp="1"/>
          </p:cNvSpPr>
          <p:nvPr>
            <p:ph sz="half" idx="2"/>
          </p:nvPr>
        </p:nvSpPr>
        <p:spPr>
          <a:xfrm>
            <a:off x="4629150" y="1521354"/>
            <a:ext cx="3886200" cy="362611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日期占位符 4"/>
          <p:cNvSpPr>
            <a:spLocks noGrp="1"/>
          </p:cNvSpPr>
          <p:nvPr>
            <p:ph type="dt" sz="half" idx="10"/>
          </p:nvPr>
        </p:nvSpPr>
        <p:spPr/>
        <p:txBody>
          <a:bodyPr/>
          <a:lstStyle/>
          <a:p>
            <a:fld id="{55CE9E47-7910-498D-89EA-E8F3C9118AD0}" type="datetimeFigureOut">
              <a:rPr lang="en-US" smtClean="0"/>
              <a:t>6/14/26</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CBF7518C-EDF2-41F8-A51C-D4B84BC10E8C}" type="slidenum">
              <a:rPr lang="en-US" smtClean="0"/>
              <a:t>‹#›</a:t>
            </a:fld>
            <a:endParaRPr lang="en-US"/>
          </a:p>
        </p:txBody>
      </p:sp>
    </p:spTree>
    <p:extLst>
      <p:ext uri="{BB962C8B-B14F-4D97-AF65-F5344CB8AC3E}">
        <p14:creationId xmlns:p14="http://schemas.microsoft.com/office/powerpoint/2010/main" val="728052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04271"/>
            <a:ext cx="7886700" cy="1104636"/>
          </a:xfrm>
        </p:spPr>
        <p:txBody>
          <a:bodyPr/>
          <a:lstStyle/>
          <a:p>
            <a:r>
              <a:rPr lang="zh-CN" altLang="en-US"/>
              <a:t>单击此处编辑母版标题样式</a:t>
            </a:r>
            <a:endParaRPr lang="en-US"/>
          </a:p>
        </p:txBody>
      </p:sp>
      <p:sp>
        <p:nvSpPr>
          <p:cNvPr id="3" name="文本占位符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2087563"/>
            <a:ext cx="3868340" cy="307049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5" name="文本占位符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0" y="2087563"/>
            <a:ext cx="3887391" cy="3070490"/>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7" name="日期占位符 6"/>
          <p:cNvSpPr>
            <a:spLocks noGrp="1"/>
          </p:cNvSpPr>
          <p:nvPr>
            <p:ph type="dt" sz="half" idx="10"/>
          </p:nvPr>
        </p:nvSpPr>
        <p:spPr/>
        <p:txBody>
          <a:bodyPr/>
          <a:lstStyle/>
          <a:p>
            <a:fld id="{55CE9E47-7910-498D-89EA-E8F3C9118AD0}" type="datetimeFigureOut">
              <a:rPr lang="en-US" smtClean="0"/>
              <a:t>6/14/26</a:t>
            </a:fld>
            <a:endParaRPr lang="en-US"/>
          </a:p>
        </p:txBody>
      </p:sp>
      <p:sp>
        <p:nvSpPr>
          <p:cNvPr id="8" name="页脚占位符 7"/>
          <p:cNvSpPr>
            <a:spLocks noGrp="1"/>
          </p:cNvSpPr>
          <p:nvPr>
            <p:ph type="ftr" sz="quarter" idx="11"/>
          </p:nvPr>
        </p:nvSpPr>
        <p:spPr/>
        <p:txBody>
          <a:bodyPr/>
          <a:lstStyle/>
          <a:p>
            <a:endParaRPr lang="en-US"/>
          </a:p>
        </p:txBody>
      </p:sp>
      <p:sp>
        <p:nvSpPr>
          <p:cNvPr id="9" name="灯片编号占位符 8"/>
          <p:cNvSpPr>
            <a:spLocks noGrp="1"/>
          </p:cNvSpPr>
          <p:nvPr>
            <p:ph type="sldNum" sz="quarter" idx="12"/>
          </p:nvPr>
        </p:nvSpPr>
        <p:spPr/>
        <p:txBody>
          <a:bodyPr/>
          <a:lstStyle/>
          <a:p>
            <a:fld id="{CBF7518C-EDF2-41F8-A51C-D4B84BC10E8C}" type="slidenum">
              <a:rPr lang="en-US" smtClean="0"/>
              <a:t>‹#›</a:t>
            </a:fld>
            <a:endParaRPr lang="en-US"/>
          </a:p>
        </p:txBody>
      </p:sp>
    </p:spTree>
    <p:extLst>
      <p:ext uri="{BB962C8B-B14F-4D97-AF65-F5344CB8AC3E}">
        <p14:creationId xmlns:p14="http://schemas.microsoft.com/office/powerpoint/2010/main" val="3751237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en-US"/>
          </a:p>
        </p:txBody>
      </p:sp>
      <p:sp>
        <p:nvSpPr>
          <p:cNvPr id="3" name="日期占位符 2"/>
          <p:cNvSpPr>
            <a:spLocks noGrp="1"/>
          </p:cNvSpPr>
          <p:nvPr>
            <p:ph type="dt" sz="half" idx="10"/>
          </p:nvPr>
        </p:nvSpPr>
        <p:spPr/>
        <p:txBody>
          <a:bodyPr/>
          <a:lstStyle/>
          <a:p>
            <a:fld id="{55CE9E47-7910-498D-89EA-E8F3C9118AD0}" type="datetimeFigureOut">
              <a:rPr lang="en-US" smtClean="0"/>
              <a:t>6/14/26</a:t>
            </a:fld>
            <a:endParaRPr lang="en-US"/>
          </a:p>
        </p:txBody>
      </p:sp>
      <p:sp>
        <p:nvSpPr>
          <p:cNvPr id="4" name="页脚占位符 3"/>
          <p:cNvSpPr>
            <a:spLocks noGrp="1"/>
          </p:cNvSpPr>
          <p:nvPr>
            <p:ph type="ftr" sz="quarter" idx="11"/>
          </p:nvPr>
        </p:nvSpPr>
        <p:spPr/>
        <p:txBody>
          <a:bodyPr/>
          <a:lstStyle/>
          <a:p>
            <a:endParaRPr lang="en-US"/>
          </a:p>
        </p:txBody>
      </p:sp>
      <p:sp>
        <p:nvSpPr>
          <p:cNvPr id="5" name="灯片编号占位符 4"/>
          <p:cNvSpPr>
            <a:spLocks noGrp="1"/>
          </p:cNvSpPr>
          <p:nvPr>
            <p:ph type="sldNum" sz="quarter" idx="12"/>
          </p:nvPr>
        </p:nvSpPr>
        <p:spPr/>
        <p:txBody>
          <a:bodyPr/>
          <a:lstStyle/>
          <a:p>
            <a:fld id="{CBF7518C-EDF2-41F8-A51C-D4B84BC10E8C}" type="slidenum">
              <a:rPr lang="en-US" smtClean="0"/>
              <a:t>‹#›</a:t>
            </a:fld>
            <a:endParaRPr lang="en-US"/>
          </a:p>
        </p:txBody>
      </p:sp>
    </p:spTree>
    <p:extLst>
      <p:ext uri="{BB962C8B-B14F-4D97-AF65-F5344CB8AC3E}">
        <p14:creationId xmlns:p14="http://schemas.microsoft.com/office/powerpoint/2010/main" val="41952912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5CE9E47-7910-498D-89EA-E8F3C9118AD0}" type="datetimeFigureOut">
              <a:rPr lang="en-US" smtClean="0"/>
              <a:t>6/14/26</a:t>
            </a:fld>
            <a:endParaRPr lang="en-US"/>
          </a:p>
        </p:txBody>
      </p:sp>
      <p:sp>
        <p:nvSpPr>
          <p:cNvPr id="3" name="页脚占位符 2"/>
          <p:cNvSpPr>
            <a:spLocks noGrp="1"/>
          </p:cNvSpPr>
          <p:nvPr>
            <p:ph type="ftr" sz="quarter" idx="11"/>
          </p:nvPr>
        </p:nvSpPr>
        <p:spPr/>
        <p:txBody>
          <a:bodyPr/>
          <a:lstStyle/>
          <a:p>
            <a:endParaRPr lang="en-US"/>
          </a:p>
        </p:txBody>
      </p:sp>
      <p:sp>
        <p:nvSpPr>
          <p:cNvPr id="4" name="灯片编号占位符 3"/>
          <p:cNvSpPr>
            <a:spLocks noGrp="1"/>
          </p:cNvSpPr>
          <p:nvPr>
            <p:ph type="sldNum" sz="quarter" idx="12"/>
          </p:nvPr>
        </p:nvSpPr>
        <p:spPr/>
        <p:txBody>
          <a:bodyPr/>
          <a:lstStyle/>
          <a:p>
            <a:fld id="{CBF7518C-EDF2-41F8-A51C-D4B84BC10E8C}" type="slidenum">
              <a:rPr lang="en-US" smtClean="0"/>
              <a:t>‹#›</a:t>
            </a:fld>
            <a:endParaRPr lang="en-US"/>
          </a:p>
        </p:txBody>
      </p:sp>
    </p:spTree>
    <p:extLst>
      <p:ext uri="{BB962C8B-B14F-4D97-AF65-F5344CB8AC3E}">
        <p14:creationId xmlns:p14="http://schemas.microsoft.com/office/powerpoint/2010/main" val="2290927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81000"/>
            <a:ext cx="2949178" cy="1333500"/>
          </a:xfrm>
        </p:spPr>
        <p:txBody>
          <a:bodyPr anchor="b"/>
          <a:lstStyle>
            <a:lvl1pPr>
              <a:defRPr sz="2400"/>
            </a:lvl1pPr>
          </a:lstStyle>
          <a:p>
            <a:r>
              <a:rPr lang="zh-CN" altLang="en-US"/>
              <a:t>单击此处编辑母版标题样式</a:t>
            </a:r>
            <a:endParaRPr lang="en-US"/>
          </a:p>
        </p:txBody>
      </p:sp>
      <p:sp>
        <p:nvSpPr>
          <p:cNvPr id="3" name="内容占位符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文本占位符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5CE9E47-7910-498D-89EA-E8F3C9118AD0}" type="datetimeFigureOut">
              <a:rPr lang="en-US" smtClean="0"/>
              <a:t>6/14/26</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CBF7518C-EDF2-41F8-A51C-D4B84BC10E8C}" type="slidenum">
              <a:rPr lang="en-US" smtClean="0"/>
              <a:t>‹#›</a:t>
            </a:fld>
            <a:endParaRPr lang="en-US"/>
          </a:p>
        </p:txBody>
      </p:sp>
    </p:spTree>
    <p:extLst>
      <p:ext uri="{BB962C8B-B14F-4D97-AF65-F5344CB8AC3E}">
        <p14:creationId xmlns:p14="http://schemas.microsoft.com/office/powerpoint/2010/main" val="393104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81000"/>
            <a:ext cx="2949178" cy="1333500"/>
          </a:xfrm>
        </p:spPr>
        <p:txBody>
          <a:bodyPr anchor="b"/>
          <a:lstStyle>
            <a:lvl1pPr>
              <a:defRPr sz="2400"/>
            </a:lvl1pPr>
          </a:lstStyle>
          <a:p>
            <a:r>
              <a:rPr lang="zh-CN" altLang="en-US"/>
              <a:t>单击此处编辑母版标题样式</a:t>
            </a:r>
            <a:endParaRPr lang="en-US"/>
          </a:p>
        </p:txBody>
      </p:sp>
      <p:sp>
        <p:nvSpPr>
          <p:cNvPr id="3" name="图片占位符 2"/>
          <p:cNvSpPr>
            <a:spLocks noGrp="1"/>
          </p:cNvSpPr>
          <p:nvPr>
            <p:ph type="pic" idx="1"/>
          </p:nvPr>
        </p:nvSpPr>
        <p:spPr>
          <a:xfrm>
            <a:off x="3887391" y="822855"/>
            <a:ext cx="4629150" cy="4061354"/>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文本占位符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5CE9E47-7910-498D-89EA-E8F3C9118AD0}" type="datetimeFigureOut">
              <a:rPr lang="en-US" smtClean="0"/>
              <a:t>6/14/26</a:t>
            </a:fld>
            <a:endParaRPr lang="en-US"/>
          </a:p>
        </p:txBody>
      </p:sp>
      <p:sp>
        <p:nvSpPr>
          <p:cNvPr id="6" name="页脚占位符 5"/>
          <p:cNvSpPr>
            <a:spLocks noGrp="1"/>
          </p:cNvSpPr>
          <p:nvPr>
            <p:ph type="ftr" sz="quarter" idx="11"/>
          </p:nvPr>
        </p:nvSpPr>
        <p:spPr/>
        <p:txBody>
          <a:bodyPr/>
          <a:lstStyle/>
          <a:p>
            <a:endParaRPr lang="en-US"/>
          </a:p>
        </p:txBody>
      </p:sp>
      <p:sp>
        <p:nvSpPr>
          <p:cNvPr id="7" name="灯片编号占位符 6"/>
          <p:cNvSpPr>
            <a:spLocks noGrp="1"/>
          </p:cNvSpPr>
          <p:nvPr>
            <p:ph type="sldNum" sz="quarter" idx="12"/>
          </p:nvPr>
        </p:nvSpPr>
        <p:spPr/>
        <p:txBody>
          <a:bodyPr/>
          <a:lstStyle/>
          <a:p>
            <a:fld id="{CBF7518C-EDF2-41F8-A51C-D4B84BC10E8C}" type="slidenum">
              <a:rPr lang="en-US" smtClean="0"/>
              <a:t>‹#›</a:t>
            </a:fld>
            <a:endParaRPr lang="en-US"/>
          </a:p>
        </p:txBody>
      </p:sp>
    </p:spTree>
    <p:extLst>
      <p:ext uri="{BB962C8B-B14F-4D97-AF65-F5344CB8AC3E}">
        <p14:creationId xmlns:p14="http://schemas.microsoft.com/office/powerpoint/2010/main" val="1605122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zh-CN" altLang="en-US"/>
              <a:t>单击此处编辑母版标题样式</a:t>
            </a:r>
            <a:endParaRPr lang="en-US"/>
          </a:p>
        </p:txBody>
      </p:sp>
      <p:sp>
        <p:nvSpPr>
          <p:cNvPr id="3" name="文本占位符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a:p>
        </p:txBody>
      </p:sp>
      <p:sp>
        <p:nvSpPr>
          <p:cNvPr id="4" name="日期占位符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55CE9E47-7910-498D-89EA-E8F3C9118AD0}" type="datetimeFigureOut">
              <a:rPr lang="en-US" smtClean="0"/>
              <a:t>6/14/26</a:t>
            </a:fld>
            <a:endParaRPr lang="en-US"/>
          </a:p>
        </p:txBody>
      </p:sp>
      <p:sp>
        <p:nvSpPr>
          <p:cNvPr id="5" name="页脚占位符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灯片编号占位符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CBF7518C-EDF2-41F8-A51C-D4B84BC10E8C}" type="slidenum">
              <a:rPr lang="en-US" smtClean="0"/>
              <a:t>‹#›</a:t>
            </a:fld>
            <a:endParaRPr lang="en-US"/>
          </a:p>
        </p:txBody>
      </p:sp>
    </p:spTree>
    <p:extLst>
      <p:ext uri="{BB962C8B-B14F-4D97-AF65-F5344CB8AC3E}">
        <p14:creationId xmlns:p14="http://schemas.microsoft.com/office/powerpoint/2010/main" val="148917481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444500"/>
            <a:ext cx="7772400" cy="9525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t24itle style</a:t>
            </a:r>
          </a:p>
        </p:txBody>
      </p:sp>
      <p:sp>
        <p:nvSpPr>
          <p:cNvPr id="1027" name="Rectangle 3"/>
          <p:cNvSpPr>
            <a:spLocks noGrp="1" noChangeArrowheads="1"/>
          </p:cNvSpPr>
          <p:nvPr>
            <p:ph type="body" idx="1"/>
          </p:nvPr>
        </p:nvSpPr>
        <p:spPr bwMode="auto">
          <a:xfrm>
            <a:off x="685800" y="1651000"/>
            <a:ext cx="7772400" cy="3429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28" name="Rectangle 4"/>
          <p:cNvSpPr>
            <a:spLocks noGrp="1" noChangeArrowheads="1"/>
          </p:cNvSpPr>
          <p:nvPr>
            <p:ph type="dt" sz="half" idx="2"/>
          </p:nvPr>
        </p:nvSpPr>
        <p:spPr bwMode="auto">
          <a:xfrm>
            <a:off x="685800" y="520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167" b="0">
                <a:latin typeface="Times New Roman" charset="0"/>
              </a:defRPr>
            </a:lvl1pPr>
          </a:lstStyle>
          <a:p>
            <a:pPr defTabSz="761992"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5207000"/>
            <a:ext cx="28956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167" b="0">
                <a:latin typeface="Times New Roman" charset="0"/>
              </a:defRPr>
            </a:lvl1pPr>
          </a:lstStyle>
          <a:p>
            <a:pPr defTabSz="761992"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5207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67" b="0">
                <a:latin typeface="Times New Roman" charset="0"/>
              </a:defRPr>
            </a:lvl1pPr>
          </a:lstStyle>
          <a:p>
            <a:pPr defTabSz="761992" fontAlgn="base">
              <a:spcBef>
                <a:spcPct val="0"/>
              </a:spcBef>
              <a:spcAft>
                <a:spcPct val="0"/>
              </a:spcAft>
              <a:defRPr/>
            </a:pPr>
            <a:fld id="{B288D412-57B1-4049-A134-E3FB489FF5F4}" type="slidenum">
              <a:rPr lang="en-US" smtClean="0">
                <a:solidFill>
                  <a:srgbClr val="000000"/>
                </a:solidFill>
                <a:ea typeface="ＭＳ Ｐゴシック" charset="0"/>
                <a:cs typeface="ＭＳ Ｐゴシック" charset="0"/>
              </a:rPr>
              <a:pPr defTabSz="761992"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20515124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spd="slow"/>
  <p:txStyles>
    <p:titleStyle>
      <a:lvl1pPr algn="ctr" rtl="0" eaLnBrk="1" fontAlgn="base" hangingPunct="1">
        <a:spcBef>
          <a:spcPct val="0"/>
        </a:spcBef>
        <a:spcAft>
          <a:spcPct val="0"/>
        </a:spcAft>
        <a:defRPr sz="2167" b="1">
          <a:solidFill>
            <a:schemeClr val="accent2"/>
          </a:solidFill>
          <a:effectLst>
            <a:outerShdw blurRad="38100" dist="38100" dir="2700000" algn="tl">
              <a:srgbClr val="C0C0C0"/>
            </a:outerShdw>
          </a:effectLst>
          <a:latin typeface="+mj-lt"/>
          <a:ea typeface="ＭＳ Ｐゴシック" charset="-128"/>
          <a:cs typeface="ＭＳ Ｐゴシック" charset="-128"/>
        </a:defRPr>
      </a:lvl1pPr>
      <a:lvl2pPr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2pPr>
      <a:lvl3pPr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3pPr>
      <a:lvl4pPr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4pPr>
      <a:lvl5pPr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5pPr>
      <a:lvl6pPr marL="380996"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defRPr>
      </a:lvl6pPr>
      <a:lvl7pPr marL="761992"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defRPr>
      </a:lvl7pPr>
      <a:lvl8pPr marL="1142989"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defRPr>
      </a:lvl8pPr>
      <a:lvl9pPr marL="1523985"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defRPr>
      </a:lvl9pPr>
    </p:titleStyle>
    <p:bodyStyle>
      <a:lvl1pPr marL="285747" indent="-285747" algn="l" rtl="0" eaLnBrk="1" fontAlgn="base" hangingPunct="1">
        <a:spcBef>
          <a:spcPct val="20000"/>
        </a:spcBef>
        <a:spcAft>
          <a:spcPct val="0"/>
        </a:spcAft>
        <a:buChar char="•"/>
        <a:defRPr b="1">
          <a:solidFill>
            <a:srgbClr val="000000"/>
          </a:solidFill>
          <a:latin typeface="+mn-lt"/>
          <a:ea typeface="ＭＳ Ｐゴシック" charset="-128"/>
          <a:cs typeface="ＭＳ Ｐゴシック" charset="-128"/>
        </a:defRPr>
      </a:lvl1pPr>
      <a:lvl2pPr marL="619119" indent="-238123" algn="l" rtl="0" eaLnBrk="1" fontAlgn="base" hangingPunct="1">
        <a:spcBef>
          <a:spcPct val="20000"/>
        </a:spcBef>
        <a:spcAft>
          <a:spcPct val="0"/>
        </a:spcAft>
        <a:buChar char="–"/>
        <a:defRPr b="1">
          <a:solidFill>
            <a:srgbClr val="000000"/>
          </a:solidFill>
          <a:latin typeface="+mn-lt"/>
          <a:ea typeface="ＭＳ Ｐゴシック" charset="-128"/>
        </a:defRPr>
      </a:lvl2pPr>
      <a:lvl3pPr marL="952490" indent="-190498" algn="l" rtl="0" eaLnBrk="1" fontAlgn="base" hangingPunct="1">
        <a:spcBef>
          <a:spcPct val="20000"/>
        </a:spcBef>
        <a:spcAft>
          <a:spcPct val="0"/>
        </a:spcAft>
        <a:buChar char="•"/>
        <a:defRPr b="1">
          <a:solidFill>
            <a:srgbClr val="000000"/>
          </a:solidFill>
          <a:latin typeface="+mn-lt"/>
          <a:ea typeface="ＭＳ Ｐゴシック" charset="-128"/>
        </a:defRPr>
      </a:lvl3pPr>
      <a:lvl4pPr marL="1333487" indent="-190498" algn="l" rtl="0" eaLnBrk="1" fontAlgn="base" hangingPunct="1">
        <a:spcBef>
          <a:spcPct val="20000"/>
        </a:spcBef>
        <a:spcAft>
          <a:spcPct val="0"/>
        </a:spcAft>
        <a:buChar char="–"/>
        <a:defRPr b="1">
          <a:solidFill>
            <a:srgbClr val="000000"/>
          </a:solidFill>
          <a:latin typeface="+mn-lt"/>
          <a:ea typeface="ＭＳ Ｐゴシック" charset="-128"/>
        </a:defRPr>
      </a:lvl4pPr>
      <a:lvl5pPr marL="1714483" indent="-190498" algn="l" rtl="0" eaLnBrk="1" fontAlgn="base" hangingPunct="1">
        <a:spcBef>
          <a:spcPct val="20000"/>
        </a:spcBef>
        <a:spcAft>
          <a:spcPct val="0"/>
        </a:spcAft>
        <a:buChar char="»"/>
        <a:defRPr b="1">
          <a:solidFill>
            <a:srgbClr val="000000"/>
          </a:solidFill>
          <a:latin typeface="+mn-lt"/>
          <a:ea typeface="ＭＳ Ｐゴシック" charset="-128"/>
        </a:defRPr>
      </a:lvl5pPr>
      <a:lvl6pPr marL="2095479" indent="-190498" algn="l" rtl="0" eaLnBrk="1" fontAlgn="base" hangingPunct="1">
        <a:spcBef>
          <a:spcPct val="20000"/>
        </a:spcBef>
        <a:spcAft>
          <a:spcPct val="0"/>
        </a:spcAft>
        <a:buChar char="»"/>
        <a:defRPr b="1">
          <a:solidFill>
            <a:schemeClr val="accent2"/>
          </a:solidFill>
          <a:latin typeface="+mn-lt"/>
        </a:defRPr>
      </a:lvl6pPr>
      <a:lvl7pPr marL="2476475" indent="-190498" algn="l" rtl="0" eaLnBrk="1" fontAlgn="base" hangingPunct="1">
        <a:spcBef>
          <a:spcPct val="20000"/>
        </a:spcBef>
        <a:spcAft>
          <a:spcPct val="0"/>
        </a:spcAft>
        <a:buChar char="»"/>
        <a:defRPr b="1">
          <a:solidFill>
            <a:schemeClr val="accent2"/>
          </a:solidFill>
          <a:latin typeface="+mn-lt"/>
        </a:defRPr>
      </a:lvl7pPr>
      <a:lvl8pPr marL="2857471" indent="-190498" algn="l" rtl="0" eaLnBrk="1" fontAlgn="base" hangingPunct="1">
        <a:spcBef>
          <a:spcPct val="20000"/>
        </a:spcBef>
        <a:spcAft>
          <a:spcPct val="0"/>
        </a:spcAft>
        <a:buChar char="»"/>
        <a:defRPr b="1">
          <a:solidFill>
            <a:schemeClr val="accent2"/>
          </a:solidFill>
          <a:latin typeface="+mn-lt"/>
        </a:defRPr>
      </a:lvl8pPr>
      <a:lvl9pPr marL="3238468" indent="-190498" algn="l" rtl="0" eaLnBrk="1" fontAlgn="base" hangingPunct="1">
        <a:spcBef>
          <a:spcPct val="20000"/>
        </a:spcBef>
        <a:spcAft>
          <a:spcPct val="0"/>
        </a:spcAft>
        <a:buChar char="»"/>
        <a:defRPr b="1">
          <a:solidFill>
            <a:schemeClr val="accent2"/>
          </a:solidFill>
          <a:latin typeface="+mn-lt"/>
        </a:defRPr>
      </a:lvl9pPr>
    </p:bodyStyle>
    <p:otherStyle>
      <a:defPPr>
        <a:defRPr lang="en-US"/>
      </a:defPPr>
      <a:lvl1pPr marL="0" algn="l" defTabSz="761992" rtl="0" eaLnBrk="1" latinLnBrk="0" hangingPunct="1">
        <a:defRPr sz="1500" kern="1200">
          <a:solidFill>
            <a:schemeClr val="tx1"/>
          </a:solidFill>
          <a:latin typeface="+mn-lt"/>
          <a:ea typeface="+mn-ea"/>
          <a:cs typeface="+mn-cs"/>
        </a:defRPr>
      </a:lvl1pPr>
      <a:lvl2pPr marL="380996" algn="l" defTabSz="761992" rtl="0" eaLnBrk="1" latinLnBrk="0" hangingPunct="1">
        <a:defRPr sz="1500" kern="1200">
          <a:solidFill>
            <a:schemeClr val="tx1"/>
          </a:solidFill>
          <a:latin typeface="+mn-lt"/>
          <a:ea typeface="+mn-ea"/>
          <a:cs typeface="+mn-cs"/>
        </a:defRPr>
      </a:lvl2pPr>
      <a:lvl3pPr marL="761992" algn="l" defTabSz="761992" rtl="0" eaLnBrk="1" latinLnBrk="0" hangingPunct="1">
        <a:defRPr sz="1500" kern="1200">
          <a:solidFill>
            <a:schemeClr val="tx1"/>
          </a:solidFill>
          <a:latin typeface="+mn-lt"/>
          <a:ea typeface="+mn-ea"/>
          <a:cs typeface="+mn-cs"/>
        </a:defRPr>
      </a:lvl3pPr>
      <a:lvl4pPr marL="1142989" algn="l" defTabSz="761992" rtl="0" eaLnBrk="1" latinLnBrk="0" hangingPunct="1">
        <a:defRPr sz="1500" kern="1200">
          <a:solidFill>
            <a:schemeClr val="tx1"/>
          </a:solidFill>
          <a:latin typeface="+mn-lt"/>
          <a:ea typeface="+mn-ea"/>
          <a:cs typeface="+mn-cs"/>
        </a:defRPr>
      </a:lvl4pPr>
      <a:lvl5pPr marL="1523985" algn="l" defTabSz="761992" rtl="0" eaLnBrk="1" latinLnBrk="0" hangingPunct="1">
        <a:defRPr sz="1500" kern="1200">
          <a:solidFill>
            <a:schemeClr val="tx1"/>
          </a:solidFill>
          <a:latin typeface="+mn-lt"/>
          <a:ea typeface="+mn-ea"/>
          <a:cs typeface="+mn-cs"/>
        </a:defRPr>
      </a:lvl5pPr>
      <a:lvl6pPr marL="1904981" algn="l" defTabSz="761992" rtl="0" eaLnBrk="1" latinLnBrk="0" hangingPunct="1">
        <a:defRPr sz="1500" kern="1200">
          <a:solidFill>
            <a:schemeClr val="tx1"/>
          </a:solidFill>
          <a:latin typeface="+mn-lt"/>
          <a:ea typeface="+mn-ea"/>
          <a:cs typeface="+mn-cs"/>
        </a:defRPr>
      </a:lvl6pPr>
      <a:lvl7pPr marL="2285977" algn="l" defTabSz="761992" rtl="0" eaLnBrk="1" latinLnBrk="0" hangingPunct="1">
        <a:defRPr sz="1500" kern="1200">
          <a:solidFill>
            <a:schemeClr val="tx1"/>
          </a:solidFill>
          <a:latin typeface="+mn-lt"/>
          <a:ea typeface="+mn-ea"/>
          <a:cs typeface="+mn-cs"/>
        </a:defRPr>
      </a:lvl7pPr>
      <a:lvl8pPr marL="2666973" algn="l" defTabSz="761992" rtl="0" eaLnBrk="1" latinLnBrk="0" hangingPunct="1">
        <a:defRPr sz="1500" kern="1200">
          <a:solidFill>
            <a:schemeClr val="tx1"/>
          </a:solidFill>
          <a:latin typeface="+mn-lt"/>
          <a:ea typeface="+mn-ea"/>
          <a:cs typeface="+mn-cs"/>
        </a:defRPr>
      </a:lvl8pPr>
      <a:lvl9pPr marL="3047970" algn="l" defTabSz="761992" rtl="0" eaLnBrk="1" latinLnBrk="0" hangingPunct="1">
        <a:defRPr sz="15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640.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3.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1.tiff"/></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hyperlink" Target="https://ecp.earthsky.org/community-photos/?gv_search=meiying&amp;mode=any#gv-view-304542-1" TargetMode="External"/><Relationship Id="rId4" Type="http://schemas.openxmlformats.org/officeDocument/2006/relationships/hyperlink" Target="https://earthsky.org/earthsky-community-photos/entry/45264/"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gif"/><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8D75D08-D7D4-814B-C5D9-25DF92720570}"/>
              </a:ext>
            </a:extLst>
          </p:cNvPr>
          <p:cNvPicPr>
            <a:picLocks noChangeAspect="1"/>
          </p:cNvPicPr>
          <p:nvPr/>
        </p:nvPicPr>
        <p:blipFill>
          <a:blip r:embed="rId3"/>
          <a:stretch>
            <a:fillRect/>
          </a:stretch>
        </p:blipFill>
        <p:spPr>
          <a:xfrm>
            <a:off x="0" y="-1"/>
            <a:ext cx="9144000" cy="5715001"/>
          </a:xfrm>
          <a:prstGeom prst="rect">
            <a:avLst/>
          </a:prstGeom>
        </p:spPr>
      </p:pic>
      <p:grpSp>
        <p:nvGrpSpPr>
          <p:cNvPr id="11" name="组合 10"/>
          <p:cNvGrpSpPr/>
          <p:nvPr/>
        </p:nvGrpSpPr>
        <p:grpSpPr>
          <a:xfrm>
            <a:off x="35868" y="336628"/>
            <a:ext cx="9144001" cy="830997"/>
            <a:chOff x="-1" y="2143008"/>
            <a:chExt cx="12192001" cy="1107997"/>
          </a:xfrm>
        </p:grpSpPr>
        <p:sp>
          <p:nvSpPr>
            <p:cNvPr id="7" name="矩形 6"/>
            <p:cNvSpPr/>
            <p:nvPr/>
          </p:nvSpPr>
          <p:spPr>
            <a:xfrm>
              <a:off x="-1" y="2143008"/>
              <a:ext cx="12192001" cy="1107994"/>
            </a:xfrm>
            <a:prstGeom prst="rect">
              <a:avLst/>
            </a:prstGeom>
            <a:solidFill>
              <a:schemeClr val="bg2">
                <a:lumMod val="9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zh-CN" altLang="en-US" sz="1350">
                <a:solidFill>
                  <a:prstClr val="white"/>
                </a:solidFill>
                <a:latin typeface="Calibri" panose="020F0502020204030204"/>
                <a:ea typeface="宋体" panose="02010600030101010101" pitchFamily="2" charset="-122"/>
              </a:endParaRPr>
            </a:p>
          </p:txBody>
        </p:sp>
        <p:sp>
          <p:nvSpPr>
            <p:cNvPr id="5" name="文本框 4"/>
            <p:cNvSpPr txBox="1"/>
            <p:nvPr/>
          </p:nvSpPr>
          <p:spPr>
            <a:xfrm>
              <a:off x="237402" y="2143008"/>
              <a:ext cx="11399074" cy="1107997"/>
            </a:xfrm>
            <a:prstGeom prst="rect">
              <a:avLst/>
            </a:prstGeom>
            <a:noFill/>
          </p:spPr>
          <p:txBody>
            <a:bodyPr wrap="square" rtlCol="0">
              <a:spAutoFit/>
            </a:bodyPr>
            <a:lstStyle/>
            <a:p>
              <a:pPr algn="ctr" defTabSz="685800"/>
              <a:r>
                <a:rPr lang="en-US" altLang="zh-CN" sz="2400" b="1" dirty="0">
                  <a:solidFill>
                    <a:prstClr val="white"/>
                  </a:solidFill>
                  <a:latin typeface="Helvetica" pitchFamily="2" charset="0"/>
                  <a:ea typeface="微软雅黑 Light" panose="020B0502040204020203" pitchFamily="34" charset="-122"/>
                </a:rPr>
                <a:t>Modeling of Radiative Transfer Illuminated by Moon: Uncertainty Analysis and Applications</a:t>
              </a:r>
            </a:p>
          </p:txBody>
        </p:sp>
      </p:grpSp>
      <p:sp>
        <p:nvSpPr>
          <p:cNvPr id="6" name="文本框 5"/>
          <p:cNvSpPr txBox="1"/>
          <p:nvPr/>
        </p:nvSpPr>
        <p:spPr>
          <a:xfrm>
            <a:off x="2958830" y="1624701"/>
            <a:ext cx="3604530" cy="1364476"/>
          </a:xfrm>
          <a:prstGeom prst="rect">
            <a:avLst/>
          </a:prstGeom>
          <a:noFill/>
        </p:spPr>
        <p:txBody>
          <a:bodyPr wrap="square" rtlCol="0">
            <a:spAutoFit/>
          </a:bodyPr>
          <a:lstStyle/>
          <a:p>
            <a:pPr algn="ctr" defTabSz="685800"/>
            <a:r>
              <a:rPr lang="en-US" altLang="zh-CN" sz="2000" dirty="0">
                <a:solidFill>
                  <a:prstClr val="white"/>
                </a:solidFill>
                <a:latin typeface="Helvetica" pitchFamily="2" charset="0"/>
                <a:ea typeface="微软雅黑 Light" panose="020B0502040204020203" pitchFamily="34" charset="-122"/>
              </a:rPr>
              <a:t>Jun Wang</a:t>
            </a:r>
          </a:p>
          <a:p>
            <a:pPr algn="ctr" defTabSz="685800"/>
            <a:endParaRPr lang="en-US" altLang="zh-CN" sz="2000" baseline="30000" dirty="0">
              <a:solidFill>
                <a:prstClr val="white"/>
              </a:solidFill>
              <a:latin typeface="Helvetica" pitchFamily="2" charset="0"/>
              <a:ea typeface="微软雅黑 Light" panose="020B0502040204020203" pitchFamily="34" charset="-122"/>
            </a:endParaRPr>
          </a:p>
          <a:p>
            <a:pPr algn="ctr"/>
            <a:r>
              <a:rPr lang="en-US" dirty="0">
                <a:solidFill>
                  <a:schemeClr val="bg1"/>
                </a:solidFill>
              </a:rPr>
              <a:t>Lichtenberger Family Chair Professor</a:t>
            </a:r>
          </a:p>
          <a:p>
            <a:pPr algn="ctr"/>
            <a:r>
              <a:rPr lang="en-US" dirty="0">
                <a:solidFill>
                  <a:schemeClr val="bg1"/>
                </a:solidFill>
              </a:rPr>
              <a:t>College of Engineering</a:t>
            </a:r>
          </a:p>
          <a:p>
            <a:pPr defTabSz="685800"/>
            <a:endParaRPr lang="en-US" altLang="zh-CN" sz="2000" baseline="30000" dirty="0">
              <a:solidFill>
                <a:prstClr val="white"/>
              </a:solidFill>
              <a:latin typeface="Helvetica" pitchFamily="2" charset="0"/>
              <a:ea typeface="微软雅黑 Light" panose="020B0502040204020203" pitchFamily="34" charset="-122"/>
            </a:endParaRPr>
          </a:p>
        </p:txBody>
      </p:sp>
      <p:pic>
        <p:nvPicPr>
          <p:cNvPr id="2" name="图片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69401" y="2857499"/>
            <a:ext cx="1438343" cy="1320496"/>
          </a:xfrm>
          <a:prstGeom prst="rect">
            <a:avLst/>
          </a:prstGeom>
        </p:spPr>
      </p:pic>
      <p:sp>
        <p:nvSpPr>
          <p:cNvPr id="4" name="TextBox 3">
            <a:extLst>
              <a:ext uri="{FF2B5EF4-FFF2-40B4-BE49-F238E27FC236}">
                <a16:creationId xmlns:a16="http://schemas.microsoft.com/office/drawing/2014/main" id="{1BD209D2-D99E-1FB8-D962-084AAC6A96B5}"/>
              </a:ext>
            </a:extLst>
          </p:cNvPr>
          <p:cNvSpPr txBox="1"/>
          <p:nvPr/>
        </p:nvSpPr>
        <p:spPr>
          <a:xfrm>
            <a:off x="2071683" y="4497359"/>
            <a:ext cx="5378823" cy="646331"/>
          </a:xfrm>
          <a:prstGeom prst="rect">
            <a:avLst/>
          </a:prstGeom>
          <a:noFill/>
        </p:spPr>
        <p:txBody>
          <a:bodyPr wrap="square" rtlCol="0">
            <a:spAutoFit/>
          </a:bodyPr>
          <a:lstStyle/>
          <a:p>
            <a:pPr algn="ctr"/>
            <a:r>
              <a:rPr lang="en-US" dirty="0">
                <a:solidFill>
                  <a:schemeClr val="bg1"/>
                </a:solidFill>
              </a:rPr>
              <a:t>TEMPO DART Meeting</a:t>
            </a:r>
          </a:p>
          <a:p>
            <a:pPr algn="ctr"/>
            <a:r>
              <a:rPr lang="en-US" dirty="0">
                <a:solidFill>
                  <a:schemeClr val="bg1"/>
                </a:solidFill>
              </a:rPr>
              <a:t>June 17, 2026</a:t>
            </a:r>
          </a:p>
        </p:txBody>
      </p:sp>
    </p:spTree>
    <p:extLst>
      <p:ext uri="{BB962C8B-B14F-4D97-AF65-F5344CB8AC3E}">
        <p14:creationId xmlns:p14="http://schemas.microsoft.com/office/powerpoint/2010/main" val="10163772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3A599-44FD-9528-3FBB-186B3136F657}"/>
              </a:ext>
            </a:extLst>
          </p:cNvPr>
          <p:cNvSpPr>
            <a:spLocks noGrp="1"/>
          </p:cNvSpPr>
          <p:nvPr>
            <p:ph type="title"/>
          </p:nvPr>
        </p:nvSpPr>
        <p:spPr>
          <a:xfrm>
            <a:off x="1484736" y="-46314"/>
            <a:ext cx="6566648" cy="952500"/>
          </a:xfrm>
        </p:spPr>
        <p:txBody>
          <a:bodyPr/>
          <a:lstStyle/>
          <a:p>
            <a:r>
              <a:rPr lang="en-US" dirty="0"/>
              <a:t>First mapping of nighttime visible AOD climatology over the ocean</a:t>
            </a:r>
          </a:p>
        </p:txBody>
      </p:sp>
      <p:pic>
        <p:nvPicPr>
          <p:cNvPr id="4" name="Picture 3">
            <a:extLst>
              <a:ext uri="{FF2B5EF4-FFF2-40B4-BE49-F238E27FC236}">
                <a16:creationId xmlns:a16="http://schemas.microsoft.com/office/drawing/2014/main" id="{2EA2D0A1-9F63-6E1C-BB8B-B95714B53A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062" y="1306959"/>
            <a:ext cx="8698803" cy="3941864"/>
          </a:xfrm>
          <a:prstGeom prst="rect">
            <a:avLst/>
          </a:prstGeom>
        </p:spPr>
      </p:pic>
      <p:sp>
        <p:nvSpPr>
          <p:cNvPr id="3" name="TextBox 2">
            <a:extLst>
              <a:ext uri="{FF2B5EF4-FFF2-40B4-BE49-F238E27FC236}">
                <a16:creationId xmlns:a16="http://schemas.microsoft.com/office/drawing/2014/main" id="{9DC8E7D9-73DF-4D5D-C155-1EAC26B99784}"/>
              </a:ext>
            </a:extLst>
          </p:cNvPr>
          <p:cNvSpPr txBox="1"/>
          <p:nvPr/>
        </p:nvSpPr>
        <p:spPr>
          <a:xfrm>
            <a:off x="722143" y="829905"/>
            <a:ext cx="2976328" cy="338554"/>
          </a:xfrm>
          <a:prstGeom prst="rect">
            <a:avLst/>
          </a:prstGeom>
          <a:noFill/>
        </p:spPr>
        <p:txBody>
          <a:bodyPr wrap="square" rtlCol="0">
            <a:spAutoFit/>
          </a:bodyPr>
          <a:lstStyle/>
          <a:p>
            <a:r>
              <a:rPr lang="en-US" sz="1600" dirty="0"/>
              <a:t>DNB AOD from VIIRS</a:t>
            </a:r>
          </a:p>
        </p:txBody>
      </p:sp>
      <p:sp>
        <p:nvSpPr>
          <p:cNvPr id="5" name="TextBox 4">
            <a:extLst>
              <a:ext uri="{FF2B5EF4-FFF2-40B4-BE49-F238E27FC236}">
                <a16:creationId xmlns:a16="http://schemas.microsoft.com/office/drawing/2014/main" id="{67B7F610-1A9C-9A25-6A09-AC3914B5DD5F}"/>
              </a:ext>
            </a:extLst>
          </p:cNvPr>
          <p:cNvSpPr txBox="1"/>
          <p:nvPr/>
        </p:nvSpPr>
        <p:spPr>
          <a:xfrm>
            <a:off x="2912366" y="5161002"/>
            <a:ext cx="3711388" cy="553998"/>
          </a:xfrm>
          <a:prstGeom prst="rect">
            <a:avLst/>
          </a:prstGeom>
          <a:noFill/>
        </p:spPr>
        <p:txBody>
          <a:bodyPr wrap="square" rtlCol="0">
            <a:spAutoFit/>
          </a:bodyPr>
          <a:lstStyle/>
          <a:p>
            <a:pPr algn="ctr"/>
            <a:r>
              <a:rPr lang="en-US" sz="1600" dirty="0"/>
              <a:t>IASI IR AOD at 10 um</a:t>
            </a:r>
          </a:p>
          <a:p>
            <a:pPr algn="ctr"/>
            <a:r>
              <a:rPr lang="en-US" sz="1400" dirty="0" err="1">
                <a:effectLst/>
                <a:latin typeface="Helvetica" pitchFamily="2" charset="0"/>
                <a:ea typeface="DengXian" panose="02010600030101010101" pitchFamily="2" charset="-122"/>
                <a:cs typeface="Arial" panose="020B0604020202020204" pitchFamily="34" charset="0"/>
              </a:rPr>
              <a:t>Vandenbussche</a:t>
            </a:r>
            <a:r>
              <a:rPr lang="en-US" sz="1400" dirty="0">
                <a:effectLst/>
                <a:latin typeface="Helvetica" pitchFamily="2" charset="0"/>
                <a:ea typeface="DengXian" panose="02010600030101010101" pitchFamily="2" charset="-122"/>
                <a:cs typeface="Arial" panose="020B0604020202020204" pitchFamily="34" charset="0"/>
              </a:rPr>
              <a:t> et al., 2013</a:t>
            </a:r>
            <a:r>
              <a:rPr lang="en-US" sz="1400" dirty="0">
                <a:effectLst/>
                <a:latin typeface="Helvetica" pitchFamily="2" charset="0"/>
              </a:rPr>
              <a:t> </a:t>
            </a:r>
            <a:endParaRPr lang="en-US" sz="1400" dirty="0">
              <a:latin typeface="Helvetica" pitchFamily="2" charset="0"/>
            </a:endParaRPr>
          </a:p>
        </p:txBody>
      </p:sp>
      <p:sp>
        <p:nvSpPr>
          <p:cNvPr id="7" name="TextBox 6">
            <a:extLst>
              <a:ext uri="{FF2B5EF4-FFF2-40B4-BE49-F238E27FC236}">
                <a16:creationId xmlns:a16="http://schemas.microsoft.com/office/drawing/2014/main" id="{81413A8D-F819-0426-0E60-F55AEB2B4F73}"/>
              </a:ext>
            </a:extLst>
          </p:cNvPr>
          <p:cNvSpPr txBox="1"/>
          <p:nvPr/>
        </p:nvSpPr>
        <p:spPr>
          <a:xfrm>
            <a:off x="4259811" y="803885"/>
            <a:ext cx="4589928" cy="369332"/>
          </a:xfrm>
          <a:prstGeom prst="rect">
            <a:avLst/>
          </a:prstGeom>
          <a:noFill/>
        </p:spPr>
        <p:txBody>
          <a:bodyPr wrap="square">
            <a:spAutoFit/>
          </a:bodyPr>
          <a:lstStyle/>
          <a:p>
            <a:r>
              <a:rPr lang="en-US" b="0" i="0" u="none" strike="noStrike" dirty="0">
                <a:effectLst/>
              </a:rPr>
              <a:t>JJA 2021</a:t>
            </a:r>
            <a:endParaRPr lang="en-US" dirty="0"/>
          </a:p>
        </p:txBody>
      </p:sp>
      <p:sp>
        <p:nvSpPr>
          <p:cNvPr id="8" name="TextBox 7">
            <a:extLst>
              <a:ext uri="{FF2B5EF4-FFF2-40B4-BE49-F238E27FC236}">
                <a16:creationId xmlns:a16="http://schemas.microsoft.com/office/drawing/2014/main" id="{4C5B4700-E0E1-F55A-793A-A2BEA80F741B}"/>
              </a:ext>
            </a:extLst>
          </p:cNvPr>
          <p:cNvSpPr txBox="1"/>
          <p:nvPr/>
        </p:nvSpPr>
        <p:spPr>
          <a:xfrm>
            <a:off x="5920041" y="888583"/>
            <a:ext cx="3095719" cy="369332"/>
          </a:xfrm>
          <a:prstGeom prst="rect">
            <a:avLst/>
          </a:prstGeom>
          <a:noFill/>
        </p:spPr>
        <p:txBody>
          <a:bodyPr wrap="none" rtlCol="0">
            <a:spAutoFit/>
          </a:bodyPr>
          <a:lstStyle/>
          <a:p>
            <a:r>
              <a:rPr lang="en-US" dirty="0"/>
              <a:t>VIIRS Dart-target Deep Blue</a:t>
            </a:r>
          </a:p>
        </p:txBody>
      </p:sp>
      <p:sp>
        <p:nvSpPr>
          <p:cNvPr id="9" name="TextBox 8">
            <a:extLst>
              <a:ext uri="{FF2B5EF4-FFF2-40B4-BE49-F238E27FC236}">
                <a16:creationId xmlns:a16="http://schemas.microsoft.com/office/drawing/2014/main" id="{9B6B660B-1FD9-EEAE-C397-C9BE4FB0C376}"/>
              </a:ext>
            </a:extLst>
          </p:cNvPr>
          <p:cNvSpPr txBox="1"/>
          <p:nvPr/>
        </p:nvSpPr>
        <p:spPr>
          <a:xfrm>
            <a:off x="170021" y="1059822"/>
            <a:ext cx="4055919" cy="338554"/>
          </a:xfrm>
          <a:prstGeom prst="rect">
            <a:avLst/>
          </a:prstGeom>
          <a:noFill/>
        </p:spPr>
        <p:txBody>
          <a:bodyPr wrap="none" rtlCol="0">
            <a:spAutoFit/>
          </a:bodyPr>
          <a:lstStyle/>
          <a:p>
            <a:r>
              <a:rPr lang="en-US" sz="1600" dirty="0"/>
              <a:t>Sampling rate: 6-10 days/month; 1 km res.</a:t>
            </a:r>
          </a:p>
        </p:txBody>
      </p:sp>
      <p:sp>
        <p:nvSpPr>
          <p:cNvPr id="10" name="TextBox 9">
            <a:extLst>
              <a:ext uri="{FF2B5EF4-FFF2-40B4-BE49-F238E27FC236}">
                <a16:creationId xmlns:a16="http://schemas.microsoft.com/office/drawing/2014/main" id="{8A4BAD7E-107A-0744-EBAB-4F8D1E943F97}"/>
              </a:ext>
            </a:extLst>
          </p:cNvPr>
          <p:cNvSpPr txBox="1"/>
          <p:nvPr/>
        </p:nvSpPr>
        <p:spPr>
          <a:xfrm>
            <a:off x="2266939" y="5238198"/>
            <a:ext cx="723275" cy="369332"/>
          </a:xfrm>
          <a:prstGeom prst="rect">
            <a:avLst/>
          </a:prstGeom>
          <a:noFill/>
        </p:spPr>
        <p:txBody>
          <a:bodyPr wrap="none" rtlCol="0">
            <a:spAutoFit/>
          </a:bodyPr>
          <a:lstStyle/>
          <a:p>
            <a:r>
              <a:rPr lang="en-US" dirty="0"/>
              <a:t>Night</a:t>
            </a:r>
          </a:p>
        </p:txBody>
      </p:sp>
      <p:sp>
        <p:nvSpPr>
          <p:cNvPr id="11" name="TextBox 10">
            <a:extLst>
              <a:ext uri="{FF2B5EF4-FFF2-40B4-BE49-F238E27FC236}">
                <a16:creationId xmlns:a16="http://schemas.microsoft.com/office/drawing/2014/main" id="{1FE128FD-CB5D-C3F5-1137-4B7FAFB510C1}"/>
              </a:ext>
            </a:extLst>
          </p:cNvPr>
          <p:cNvSpPr txBox="1"/>
          <p:nvPr/>
        </p:nvSpPr>
        <p:spPr>
          <a:xfrm>
            <a:off x="6545905" y="5218633"/>
            <a:ext cx="595035" cy="369332"/>
          </a:xfrm>
          <a:prstGeom prst="rect">
            <a:avLst/>
          </a:prstGeom>
          <a:noFill/>
        </p:spPr>
        <p:txBody>
          <a:bodyPr wrap="none" rtlCol="0">
            <a:spAutoFit/>
          </a:bodyPr>
          <a:lstStyle/>
          <a:p>
            <a:r>
              <a:rPr lang="en-US" dirty="0"/>
              <a:t>Day</a:t>
            </a:r>
          </a:p>
        </p:txBody>
      </p:sp>
      <p:sp>
        <p:nvSpPr>
          <p:cNvPr id="13" name="TextBox 12">
            <a:extLst>
              <a:ext uri="{FF2B5EF4-FFF2-40B4-BE49-F238E27FC236}">
                <a16:creationId xmlns:a16="http://schemas.microsoft.com/office/drawing/2014/main" id="{EFEAD79A-D658-3E56-EF61-788455CBB73E}"/>
              </a:ext>
            </a:extLst>
          </p:cNvPr>
          <p:cNvSpPr txBox="1"/>
          <p:nvPr/>
        </p:nvSpPr>
        <p:spPr>
          <a:xfrm>
            <a:off x="266475" y="5114835"/>
            <a:ext cx="2299743" cy="646331"/>
          </a:xfrm>
          <a:prstGeom prst="rect">
            <a:avLst/>
          </a:prstGeom>
          <a:noFill/>
        </p:spPr>
        <p:txBody>
          <a:bodyPr wrap="square">
            <a:spAutoFit/>
          </a:bodyPr>
          <a:lstStyle/>
          <a:p>
            <a:r>
              <a:rPr lang="en-US" b="0" i="0" dirty="0">
                <a:effectLst/>
                <a:latin typeface="Slack-Lato"/>
              </a:rPr>
              <a:t>12 × 12 km </a:t>
            </a:r>
            <a:r>
              <a:rPr lang="en-US" dirty="0">
                <a:latin typeface="Slack-Lato"/>
              </a:rPr>
              <a:t>@ nadir</a:t>
            </a:r>
            <a:r>
              <a:rPr lang="en-US" b="0" i="0" dirty="0">
                <a:effectLst/>
                <a:latin typeface="Slack-Lato"/>
              </a:rPr>
              <a:t> </a:t>
            </a:r>
            <a:endParaRPr lang="en-US" dirty="0">
              <a:latin typeface="Slack-Lato"/>
            </a:endParaRPr>
          </a:p>
          <a:p>
            <a:r>
              <a:rPr lang="en-US" b="0" i="0" dirty="0">
                <a:effectLst/>
                <a:latin typeface="Slack-Lato"/>
              </a:rPr>
              <a:t>39 × 20 km @ edge</a:t>
            </a:r>
            <a:endParaRPr lang="en-US" dirty="0"/>
          </a:p>
        </p:txBody>
      </p:sp>
      <p:sp>
        <p:nvSpPr>
          <p:cNvPr id="6" name="TextBox 5">
            <a:extLst>
              <a:ext uri="{FF2B5EF4-FFF2-40B4-BE49-F238E27FC236}">
                <a16:creationId xmlns:a16="http://schemas.microsoft.com/office/drawing/2014/main" id="{11E08560-9F68-7A6D-2A86-68F24D891A03}"/>
              </a:ext>
            </a:extLst>
          </p:cNvPr>
          <p:cNvSpPr txBox="1"/>
          <p:nvPr/>
        </p:nvSpPr>
        <p:spPr>
          <a:xfrm>
            <a:off x="4178582" y="1086675"/>
            <a:ext cx="4589928" cy="369332"/>
          </a:xfrm>
          <a:prstGeom prst="rect">
            <a:avLst/>
          </a:prstGeom>
          <a:noFill/>
        </p:spPr>
        <p:txBody>
          <a:bodyPr wrap="square">
            <a:spAutoFit/>
          </a:bodyPr>
          <a:lstStyle/>
          <a:p>
            <a:r>
              <a:rPr lang="en-US" b="0" i="0" u="none" strike="noStrike" dirty="0">
                <a:effectLst/>
              </a:rPr>
              <a:t>Visible AOD</a:t>
            </a:r>
            <a:endParaRPr lang="en-US" dirty="0"/>
          </a:p>
        </p:txBody>
      </p:sp>
    </p:spTree>
    <p:extLst>
      <p:ext uri="{BB962C8B-B14F-4D97-AF65-F5344CB8AC3E}">
        <p14:creationId xmlns:p14="http://schemas.microsoft.com/office/powerpoint/2010/main" val="4208242052"/>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C309A-B274-76C6-2AC3-9055E750A8BA}"/>
              </a:ext>
            </a:extLst>
          </p:cNvPr>
          <p:cNvSpPr>
            <a:spLocks noGrp="1"/>
          </p:cNvSpPr>
          <p:nvPr>
            <p:ph type="title"/>
          </p:nvPr>
        </p:nvSpPr>
        <p:spPr>
          <a:xfrm>
            <a:off x="762000" y="158750"/>
            <a:ext cx="7772400" cy="952500"/>
          </a:xfrm>
        </p:spPr>
        <p:txBody>
          <a:bodyPr/>
          <a:lstStyle/>
          <a:p>
            <a:r>
              <a:rPr lang="en-US" dirty="0"/>
              <a:t>Food of thoughts for TEMPO</a:t>
            </a:r>
          </a:p>
        </p:txBody>
      </p:sp>
      <p:sp>
        <p:nvSpPr>
          <p:cNvPr id="3" name="Content Placeholder 2">
            <a:extLst>
              <a:ext uri="{FF2B5EF4-FFF2-40B4-BE49-F238E27FC236}">
                <a16:creationId xmlns:a16="http://schemas.microsoft.com/office/drawing/2014/main" id="{F5571835-5C7E-EDC9-F15C-58275C41BA23}"/>
              </a:ext>
            </a:extLst>
          </p:cNvPr>
          <p:cNvSpPr>
            <a:spLocks noGrp="1"/>
          </p:cNvSpPr>
          <p:nvPr>
            <p:ph idx="1"/>
          </p:nvPr>
        </p:nvSpPr>
        <p:spPr>
          <a:xfrm>
            <a:off x="685800" y="1172936"/>
            <a:ext cx="7772400" cy="3429000"/>
          </a:xfrm>
        </p:spPr>
        <p:txBody>
          <a:bodyPr/>
          <a:lstStyle/>
          <a:p>
            <a:r>
              <a:rPr lang="en-US" b="0" dirty="0"/>
              <a:t>UNL-VRTM low-light component can be used </a:t>
            </a:r>
          </a:p>
          <a:p>
            <a:pPr lvl="1"/>
            <a:r>
              <a:rPr lang="en-US" b="0" dirty="0"/>
              <a:t>together with TEMPO night measurements for quantitative remote sensing of fires and aerosols from</a:t>
            </a:r>
          </a:p>
          <a:p>
            <a:pPr lvl="1"/>
            <a:r>
              <a:rPr lang="en-US" b="0" dirty="0"/>
              <a:t>together with TEMPO night measurement for nighttime NO2 and other gas retrievals. </a:t>
            </a:r>
          </a:p>
          <a:p>
            <a:pPr lvl="1"/>
            <a:r>
              <a:rPr lang="en-US" b="0" dirty="0"/>
              <a:t>to help AEROENT and PANODRA nighttime retrievals. </a:t>
            </a:r>
          </a:p>
          <a:p>
            <a:pPr lvl="1"/>
            <a:r>
              <a:rPr lang="en-US" b="0" dirty="0"/>
              <a:t>to help bring calibration with lunar measurements into the uncertainty analysis of Level-2 data product. </a:t>
            </a:r>
          </a:p>
          <a:p>
            <a:endParaRPr lang="en-US" dirty="0"/>
          </a:p>
          <a:p>
            <a:endParaRPr lang="en-US" dirty="0"/>
          </a:p>
        </p:txBody>
      </p:sp>
    </p:spTree>
    <p:extLst>
      <p:ext uri="{BB962C8B-B14F-4D97-AF65-F5344CB8AC3E}">
        <p14:creationId xmlns:p14="http://schemas.microsoft.com/office/powerpoint/2010/main" val="1143595683"/>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ordArt 4">
            <a:extLst>
              <a:ext uri="{FF2B5EF4-FFF2-40B4-BE49-F238E27FC236}">
                <a16:creationId xmlns:a16="http://schemas.microsoft.com/office/drawing/2014/main" id="{9C9BBCE6-8DBB-4B4F-AFD3-C84E9C908F30}"/>
              </a:ext>
            </a:extLst>
          </p:cNvPr>
          <p:cNvSpPr txBox="1">
            <a:spLocks noChangeArrowheads="1" noChangeShapeType="1" noTextEdit="1"/>
          </p:cNvSpPr>
          <p:nvPr/>
        </p:nvSpPr>
        <p:spPr bwMode="auto">
          <a:xfrm>
            <a:off x="2026835" y="1801815"/>
            <a:ext cx="4899336" cy="809000"/>
          </a:xfrm>
          <a:prstGeom prst="rect">
            <a:avLst/>
          </a:prstGeom>
          <a:noFill/>
          <a:ln w="9525">
            <a:noFill/>
            <a:miter lim="800000"/>
            <a:headEnd/>
            <a:tailEnd/>
          </a:ln>
          <a:effectLst/>
        </p:spPr>
        <p:txBody>
          <a:bodyPr vert="horz" wrap="none" lIns="91440" tIns="45720" rIns="91440" bIns="45720" numCol="1" fromWordArt="1" anchor="ctr" anchorCtr="0" compatLnSpc="1">
            <a:prstTxWarp prst="textPlain">
              <a:avLst>
                <a:gd name="adj" fmla="val 50000"/>
              </a:avLst>
            </a:prstTxWarp>
          </a:bodyPr>
          <a:lstStyle>
            <a:lvl1pPr algn="ctr" rtl="0" eaLnBrk="1" fontAlgn="base" hangingPunct="1">
              <a:spcBef>
                <a:spcPct val="0"/>
              </a:spcBef>
              <a:spcAft>
                <a:spcPct val="0"/>
              </a:spcAft>
              <a:defRPr sz="2167" b="1">
                <a:solidFill>
                  <a:schemeClr val="accent2"/>
                </a:solidFill>
                <a:effectLst>
                  <a:outerShdw blurRad="38100" dist="38100" dir="2700000" algn="tl">
                    <a:srgbClr val="C0C0C0"/>
                  </a:outerShdw>
                </a:effectLst>
                <a:latin typeface="+mj-lt"/>
                <a:ea typeface="ＭＳ Ｐゴシック" charset="-128"/>
                <a:cs typeface="ＭＳ Ｐゴシック" charset="-128"/>
              </a:defRPr>
            </a:lvl1pPr>
            <a:lvl2pPr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2pPr>
            <a:lvl3pPr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3pPr>
            <a:lvl4pPr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4pPr>
            <a:lvl5pPr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ea typeface="ＭＳ Ｐゴシック" charset="-128"/>
                <a:cs typeface="ＭＳ Ｐゴシック" charset="-128"/>
              </a:defRPr>
            </a:lvl5pPr>
            <a:lvl6pPr marL="380996"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defRPr>
            </a:lvl6pPr>
            <a:lvl7pPr marL="761992"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defRPr>
            </a:lvl7pPr>
            <a:lvl8pPr marL="1142989"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defRPr>
            </a:lvl8pPr>
            <a:lvl9pPr marL="1523985" algn="ctr" rtl="0" eaLnBrk="1" fontAlgn="base" hangingPunct="1">
              <a:spcBef>
                <a:spcPct val="0"/>
              </a:spcBef>
              <a:spcAft>
                <a:spcPct val="0"/>
              </a:spcAft>
              <a:defRPr sz="2000" b="1">
                <a:solidFill>
                  <a:schemeClr val="accent2"/>
                </a:solidFill>
                <a:effectLst>
                  <a:outerShdw blurRad="38100" dist="38100" dir="2700000" algn="tl">
                    <a:srgbClr val="C0C0C0"/>
                  </a:outerShdw>
                </a:effectLst>
                <a:latin typeface="Helvetica" charset="0"/>
              </a:defRPr>
            </a:lvl9pPr>
          </a:lstStyle>
          <a:p>
            <a:pPr defTabSz="914400"/>
            <a:r>
              <a:rPr lang="en-US" sz="30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9999"/>
                    </a:srgbClr>
                  </a:outerShdw>
                </a:effectLst>
                <a:latin typeface="Arial Black"/>
                <a:ea typeface="Arial Black"/>
                <a:cs typeface="Arial Black"/>
              </a:rPr>
              <a:t>Thank you !</a:t>
            </a:r>
          </a:p>
        </p:txBody>
      </p:sp>
    </p:spTree>
    <p:extLst>
      <p:ext uri="{BB962C8B-B14F-4D97-AF65-F5344CB8AC3E}">
        <p14:creationId xmlns:p14="http://schemas.microsoft.com/office/powerpoint/2010/main" val="442353827"/>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C032A7D4-09F2-2607-EC53-8EE039C1F502}"/>
              </a:ext>
            </a:extLst>
          </p:cNvPr>
          <p:cNvSpPr>
            <a:spLocks noGrp="1"/>
          </p:cNvSpPr>
          <p:nvPr>
            <p:ph idx="1"/>
          </p:nvPr>
        </p:nvSpPr>
        <p:spPr>
          <a:xfrm>
            <a:off x="5134356" y="617220"/>
            <a:ext cx="3899917" cy="4480560"/>
          </a:xfrm>
        </p:spPr>
        <p:txBody>
          <a:bodyPr/>
          <a:lstStyle/>
          <a:p>
            <a:pPr marL="0" indent="0">
              <a:buNone/>
            </a:pPr>
            <a:endParaRPr lang="en-US" dirty="0"/>
          </a:p>
          <a:p>
            <a:r>
              <a:rPr lang="en-US" b="0" dirty="0"/>
              <a:t>Smithsonian Astrophysical Observatory (SAO) solar irradiance spectrum – resolution of 0.01nm </a:t>
            </a:r>
          </a:p>
          <a:p>
            <a:r>
              <a:rPr lang="en-US" b="0" dirty="0"/>
              <a:t> Kurucz solar irradiance spectrum – resolution up to 0.004nm</a:t>
            </a:r>
          </a:p>
          <a:p>
            <a:r>
              <a:rPr lang="en-US" b="0" dirty="0"/>
              <a:t>American Society for Testing and Materials (ASTM) solar irradiance spectrum – resolution up to 1~2nm (ASTM, 2000)</a:t>
            </a:r>
          </a:p>
          <a:p>
            <a:r>
              <a:rPr lang="en-US" b="0" dirty="0"/>
              <a:t>TSIS</a:t>
            </a:r>
          </a:p>
          <a:p>
            <a:r>
              <a:rPr lang="en-US" b="0" dirty="0"/>
              <a:t>NOAA CDR</a:t>
            </a:r>
          </a:p>
          <a:p>
            <a:endParaRPr lang="en-US" b="0" dirty="0"/>
          </a:p>
        </p:txBody>
      </p:sp>
      <p:pic>
        <p:nvPicPr>
          <p:cNvPr id="3" name="Picture 2" descr="A graph of a number of different colored lines&#10;&#10;AI-generated content may be incorrect.">
            <a:extLst>
              <a:ext uri="{FF2B5EF4-FFF2-40B4-BE49-F238E27FC236}">
                <a16:creationId xmlns:a16="http://schemas.microsoft.com/office/drawing/2014/main" id="{D94D5C7F-98DF-6802-0C62-DD311A598BB0}"/>
              </a:ext>
            </a:extLst>
          </p:cNvPr>
          <p:cNvPicPr>
            <a:picLocks noChangeAspect="1"/>
          </p:cNvPicPr>
          <p:nvPr/>
        </p:nvPicPr>
        <p:blipFill>
          <a:blip r:embed="rId3"/>
          <a:stretch>
            <a:fillRect/>
          </a:stretch>
        </p:blipFill>
        <p:spPr>
          <a:xfrm>
            <a:off x="109727" y="1101741"/>
            <a:ext cx="4916125" cy="3511518"/>
          </a:xfrm>
          <a:prstGeom prst="rect">
            <a:avLst/>
          </a:prstGeom>
        </p:spPr>
      </p:pic>
      <p:sp>
        <p:nvSpPr>
          <p:cNvPr id="4" name="Title 1">
            <a:extLst>
              <a:ext uri="{FF2B5EF4-FFF2-40B4-BE49-F238E27FC236}">
                <a16:creationId xmlns:a16="http://schemas.microsoft.com/office/drawing/2014/main" id="{C4F382B8-6622-9BB1-5E12-8B12AC6AB922}"/>
              </a:ext>
            </a:extLst>
          </p:cNvPr>
          <p:cNvSpPr>
            <a:spLocks noGrp="1"/>
          </p:cNvSpPr>
          <p:nvPr>
            <p:ph type="title"/>
          </p:nvPr>
        </p:nvSpPr>
        <p:spPr>
          <a:xfrm>
            <a:off x="685800" y="-60771"/>
            <a:ext cx="7772400" cy="952500"/>
          </a:xfrm>
        </p:spPr>
        <p:txBody>
          <a:bodyPr/>
          <a:lstStyle/>
          <a:p>
            <a:r>
              <a:rPr lang="en-US" dirty="0"/>
              <a:t>Solar spectral irradiance uncertainty </a:t>
            </a:r>
          </a:p>
        </p:txBody>
      </p:sp>
      <p:sp>
        <p:nvSpPr>
          <p:cNvPr id="6" name="TextBox 5">
            <a:extLst>
              <a:ext uri="{FF2B5EF4-FFF2-40B4-BE49-F238E27FC236}">
                <a16:creationId xmlns:a16="http://schemas.microsoft.com/office/drawing/2014/main" id="{2D63D71D-CAEC-51BC-3E11-C322AB8D800E}"/>
              </a:ext>
            </a:extLst>
          </p:cNvPr>
          <p:cNvSpPr txBox="1"/>
          <p:nvPr/>
        </p:nvSpPr>
        <p:spPr>
          <a:xfrm>
            <a:off x="786384" y="4823271"/>
            <a:ext cx="7927848" cy="646331"/>
          </a:xfrm>
          <a:prstGeom prst="rect">
            <a:avLst/>
          </a:prstGeom>
          <a:noFill/>
        </p:spPr>
        <p:txBody>
          <a:bodyPr wrap="square">
            <a:spAutoFit/>
          </a:bodyPr>
          <a:lstStyle/>
          <a:p>
            <a:r>
              <a:rPr lang="en-US" b="1" dirty="0"/>
              <a:t>Largest uncertainty (30-60%) in UV and shorter wavelength</a:t>
            </a:r>
          </a:p>
          <a:p>
            <a:r>
              <a:rPr lang="en-US" b="1" dirty="0"/>
              <a:t>Up to 10-20%% at some other wavelengths, but overall, it is less 5%</a:t>
            </a:r>
          </a:p>
        </p:txBody>
      </p:sp>
      <p:sp>
        <p:nvSpPr>
          <p:cNvPr id="2" name="TextBox 1">
            <a:extLst>
              <a:ext uri="{FF2B5EF4-FFF2-40B4-BE49-F238E27FC236}">
                <a16:creationId xmlns:a16="http://schemas.microsoft.com/office/drawing/2014/main" id="{74F75E32-78E5-846F-D7D6-082CB0985479}"/>
              </a:ext>
            </a:extLst>
          </p:cNvPr>
          <p:cNvSpPr txBox="1"/>
          <p:nvPr/>
        </p:nvSpPr>
        <p:spPr>
          <a:xfrm>
            <a:off x="1459685" y="891729"/>
            <a:ext cx="1762021" cy="369332"/>
          </a:xfrm>
          <a:prstGeom prst="rect">
            <a:avLst/>
          </a:prstGeom>
          <a:noFill/>
        </p:spPr>
        <p:txBody>
          <a:bodyPr wrap="none" rtlCol="0">
            <a:spAutoFit/>
          </a:bodyPr>
          <a:lstStyle/>
          <a:p>
            <a:r>
              <a:rPr lang="en-US" dirty="0"/>
              <a:t>1 nm resolution</a:t>
            </a:r>
          </a:p>
        </p:txBody>
      </p:sp>
    </p:spTree>
    <p:extLst>
      <p:ext uri="{BB962C8B-B14F-4D97-AF65-F5344CB8AC3E}">
        <p14:creationId xmlns:p14="http://schemas.microsoft.com/office/powerpoint/2010/main" val="2021220824"/>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E89AAA8-6360-F444-925E-80ED215174B3}"/>
              </a:ext>
            </a:extLst>
          </p:cNvPr>
          <p:cNvSpPr>
            <a:spLocks noGrp="1"/>
          </p:cNvSpPr>
          <p:nvPr>
            <p:ph type="title"/>
          </p:nvPr>
        </p:nvSpPr>
        <p:spPr>
          <a:xfrm>
            <a:off x="1052893" y="-143002"/>
            <a:ext cx="7772400" cy="952500"/>
          </a:xfrm>
        </p:spPr>
        <p:txBody>
          <a:bodyPr/>
          <a:lstStyle/>
          <a:p>
            <a:r>
              <a:rPr lang="en-US" dirty="0"/>
              <a:t>Lunar spectral albedo model uncertainty</a:t>
            </a:r>
          </a:p>
        </p:txBody>
      </p:sp>
      <p:pic>
        <p:nvPicPr>
          <p:cNvPr id="6" name="Picture 5" descr="A graph of a graph&#10;&#10;AI-generated content may be incorrect.">
            <a:extLst>
              <a:ext uri="{FF2B5EF4-FFF2-40B4-BE49-F238E27FC236}">
                <a16:creationId xmlns:a16="http://schemas.microsoft.com/office/drawing/2014/main" id="{CD60A0B7-D49A-EC2A-9AA8-4B6AE2ADEFEC}"/>
              </a:ext>
            </a:extLst>
          </p:cNvPr>
          <p:cNvPicPr>
            <a:picLocks noChangeAspect="1"/>
          </p:cNvPicPr>
          <p:nvPr/>
        </p:nvPicPr>
        <p:blipFill>
          <a:blip r:embed="rId3"/>
          <a:srcRect l="8059" t="18369" r="10999" b="11388"/>
          <a:stretch>
            <a:fillRect/>
          </a:stretch>
        </p:blipFill>
        <p:spPr>
          <a:xfrm>
            <a:off x="157736" y="3124835"/>
            <a:ext cx="4122613" cy="2555494"/>
          </a:xfrm>
          <a:prstGeom prst="rect">
            <a:avLst/>
          </a:prstGeom>
        </p:spPr>
      </p:pic>
      <p:pic>
        <p:nvPicPr>
          <p:cNvPr id="8" name="Picture 7" descr="A graph of a graph of a graph&#10;&#10;AI-generated content may be incorrect.">
            <a:extLst>
              <a:ext uri="{FF2B5EF4-FFF2-40B4-BE49-F238E27FC236}">
                <a16:creationId xmlns:a16="http://schemas.microsoft.com/office/drawing/2014/main" id="{0B38B183-FD41-841B-7F7E-AE5E5AD1106D}"/>
              </a:ext>
            </a:extLst>
          </p:cNvPr>
          <p:cNvPicPr>
            <a:picLocks noChangeAspect="1"/>
          </p:cNvPicPr>
          <p:nvPr/>
        </p:nvPicPr>
        <p:blipFill>
          <a:blip r:embed="rId4"/>
          <a:srcRect l="7824" t="18320" r="11235" b="10691"/>
          <a:stretch>
            <a:fillRect/>
          </a:stretch>
        </p:blipFill>
        <p:spPr>
          <a:xfrm>
            <a:off x="157736" y="557784"/>
            <a:ext cx="4079303" cy="2555494"/>
          </a:xfrm>
          <a:prstGeom prst="rect">
            <a:avLst/>
          </a:prstGeom>
        </p:spPr>
      </p:pic>
      <p:cxnSp>
        <p:nvCxnSpPr>
          <p:cNvPr id="15" name="Straight Connector 14">
            <a:extLst>
              <a:ext uri="{FF2B5EF4-FFF2-40B4-BE49-F238E27FC236}">
                <a16:creationId xmlns:a16="http://schemas.microsoft.com/office/drawing/2014/main" id="{968D492C-1922-0C39-8E0A-DFB99CD4C8B4}"/>
              </a:ext>
            </a:extLst>
          </p:cNvPr>
          <p:cNvCxnSpPr/>
          <p:nvPr/>
        </p:nvCxnSpPr>
        <p:spPr bwMode="auto">
          <a:xfrm>
            <a:off x="3108960" y="685800"/>
            <a:ext cx="0" cy="4681728"/>
          </a:xfrm>
          <a:prstGeom prst="line">
            <a:avLst/>
          </a:prstGeom>
          <a:solidFill>
            <a:schemeClr val="accent1"/>
          </a:solidFill>
          <a:ln w="38100" cap="flat" cmpd="sng" algn="ctr">
            <a:solidFill>
              <a:srgbClr val="FF0000"/>
            </a:solidFill>
            <a:prstDash val="dash"/>
            <a:round/>
            <a:headEnd type="none" w="med" len="med"/>
            <a:tailEnd type="none" w="med" len="med"/>
          </a:ln>
          <a:effectLst/>
        </p:spPr>
      </p:cxnSp>
      <p:sp>
        <p:nvSpPr>
          <p:cNvPr id="16" name="TextBox 15">
            <a:extLst>
              <a:ext uri="{FF2B5EF4-FFF2-40B4-BE49-F238E27FC236}">
                <a16:creationId xmlns:a16="http://schemas.microsoft.com/office/drawing/2014/main" id="{43D39742-B1D9-F284-AEA0-34A3A1214D16}"/>
              </a:ext>
            </a:extLst>
          </p:cNvPr>
          <p:cNvSpPr txBox="1"/>
          <p:nvPr/>
        </p:nvSpPr>
        <p:spPr>
          <a:xfrm>
            <a:off x="4681987" y="685800"/>
            <a:ext cx="4304277" cy="4708981"/>
          </a:xfrm>
          <a:prstGeom prst="rect">
            <a:avLst/>
          </a:prstGeom>
          <a:noFill/>
        </p:spPr>
        <p:txBody>
          <a:bodyPr wrap="square" rtlCol="0">
            <a:spAutoFit/>
          </a:bodyPr>
          <a:lstStyle/>
          <a:p>
            <a:pPr marL="342900" indent="-342900">
              <a:spcAft>
                <a:spcPts val="600"/>
              </a:spcAft>
              <a:buAutoNum type="arabicPeriod"/>
            </a:pPr>
            <a:r>
              <a:rPr lang="en-US" dirty="0"/>
              <a:t>Beyond 16</a:t>
            </a:r>
            <a:r>
              <a:rPr lang="en-US" altLang="zh-CN" dirty="0"/>
              <a:t>40</a:t>
            </a:r>
            <a:r>
              <a:rPr lang="en-US" dirty="0"/>
              <a:t> nm, the M&amp;T model gives negative albedo</a:t>
            </a:r>
          </a:p>
          <a:p>
            <a:pPr marL="342900" indent="-342900">
              <a:spcAft>
                <a:spcPts val="600"/>
              </a:spcAft>
              <a:buAutoNum type="arabicPeriod"/>
            </a:pPr>
            <a:r>
              <a:rPr lang="en-US" dirty="0"/>
              <a:t>ROLO model is the only model that simulates the albedo beyond 16</a:t>
            </a:r>
            <a:r>
              <a:rPr lang="en-US" altLang="zh-CN" dirty="0"/>
              <a:t>40</a:t>
            </a:r>
            <a:r>
              <a:rPr lang="en-US" dirty="0"/>
              <a:t> nm. </a:t>
            </a:r>
          </a:p>
          <a:p>
            <a:pPr marL="342900" indent="-342900">
              <a:spcAft>
                <a:spcPts val="600"/>
              </a:spcAft>
              <a:buAutoNum type="arabicPeriod"/>
            </a:pPr>
            <a:r>
              <a:rPr lang="en-US" dirty="0"/>
              <a:t>The uncertainty increases with wavelength, and large differences can be found beyond 1000 nm.</a:t>
            </a:r>
          </a:p>
          <a:p>
            <a:pPr marL="342900" indent="-342900">
              <a:spcAft>
                <a:spcPts val="600"/>
              </a:spcAft>
              <a:buAutoNum type="arabicPeriod"/>
            </a:pPr>
            <a:r>
              <a:rPr lang="en-US" dirty="0"/>
              <a:t>Overall uncertainty is about 6% for wavelengths less than 16</a:t>
            </a:r>
            <a:r>
              <a:rPr lang="en-US" altLang="zh-CN" dirty="0"/>
              <a:t>40</a:t>
            </a:r>
            <a:r>
              <a:rPr lang="en-US" dirty="0"/>
              <a:t> nm.</a:t>
            </a:r>
          </a:p>
          <a:p>
            <a:pPr marL="342900" indent="-342900">
              <a:spcAft>
                <a:spcPts val="600"/>
              </a:spcAft>
              <a:buAutoNum type="arabicPeriod"/>
            </a:pPr>
            <a:r>
              <a:rPr lang="en-US" dirty="0"/>
              <a:t>Large uncertainty of 15% in full moon conditions. </a:t>
            </a:r>
          </a:p>
          <a:p>
            <a:pPr marL="342900" indent="-342900">
              <a:spcAft>
                <a:spcPts val="600"/>
              </a:spcAft>
              <a:buAutoNum type="arabicPeriod"/>
            </a:pPr>
            <a:r>
              <a:rPr lang="en-US" dirty="0"/>
              <a:t>M&amp;T model doesn’t consider opposition effect, it seems that.</a:t>
            </a:r>
          </a:p>
          <a:p>
            <a:endParaRPr lang="en-US" dirty="0"/>
          </a:p>
        </p:txBody>
      </p:sp>
    </p:spTree>
    <p:extLst>
      <p:ext uri="{BB962C8B-B14F-4D97-AF65-F5344CB8AC3E}">
        <p14:creationId xmlns:p14="http://schemas.microsoft.com/office/powerpoint/2010/main" val="185833331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B08CC0B-A913-A3B2-F70A-B9CDBFFCA45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4253"/>
          <a:stretch/>
        </p:blipFill>
        <p:spPr>
          <a:xfrm>
            <a:off x="153256" y="561742"/>
            <a:ext cx="6363158" cy="5143277"/>
          </a:xfrm>
          <a:prstGeom prst="rect">
            <a:avLst/>
          </a:prstGeom>
        </p:spPr>
      </p:pic>
      <p:sp>
        <p:nvSpPr>
          <p:cNvPr id="2" name="Title 1">
            <a:extLst>
              <a:ext uri="{FF2B5EF4-FFF2-40B4-BE49-F238E27FC236}">
                <a16:creationId xmlns:a16="http://schemas.microsoft.com/office/drawing/2014/main" id="{C8B8C3C9-13B7-94A0-1670-1BDF087B9028}"/>
              </a:ext>
            </a:extLst>
          </p:cNvPr>
          <p:cNvSpPr>
            <a:spLocks noGrp="1"/>
          </p:cNvSpPr>
          <p:nvPr>
            <p:ph type="title"/>
          </p:nvPr>
        </p:nvSpPr>
        <p:spPr>
          <a:xfrm>
            <a:off x="561975" y="-129430"/>
            <a:ext cx="7772400" cy="952500"/>
          </a:xfrm>
        </p:spPr>
        <p:txBody>
          <a:bodyPr/>
          <a:lstStyle/>
          <a:p>
            <a:r>
              <a:rPr lang="en-US" dirty="0"/>
              <a:t>First mapping of nighttime visible AOD over the ocean</a:t>
            </a:r>
          </a:p>
        </p:txBody>
      </p:sp>
      <p:cxnSp>
        <p:nvCxnSpPr>
          <p:cNvPr id="6" name="Straight Arrow Connector 5">
            <a:extLst>
              <a:ext uri="{FF2B5EF4-FFF2-40B4-BE49-F238E27FC236}">
                <a16:creationId xmlns:a16="http://schemas.microsoft.com/office/drawing/2014/main" id="{57ED7F3A-7175-966D-00A6-BB63764E54F3}"/>
              </a:ext>
            </a:extLst>
          </p:cNvPr>
          <p:cNvCxnSpPr>
            <a:cxnSpLocks/>
          </p:cNvCxnSpPr>
          <p:nvPr/>
        </p:nvCxnSpPr>
        <p:spPr bwMode="auto">
          <a:xfrm>
            <a:off x="3785337" y="821801"/>
            <a:ext cx="367553" cy="30777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9" name="TextBox 8">
            <a:extLst>
              <a:ext uri="{FF2B5EF4-FFF2-40B4-BE49-F238E27FC236}">
                <a16:creationId xmlns:a16="http://schemas.microsoft.com/office/drawing/2014/main" id="{C84465F1-BDD2-8134-6B54-031C8071956C}"/>
              </a:ext>
            </a:extLst>
          </p:cNvPr>
          <p:cNvSpPr txBox="1"/>
          <p:nvPr/>
        </p:nvSpPr>
        <p:spPr>
          <a:xfrm>
            <a:off x="6583544" y="702181"/>
            <a:ext cx="2560457" cy="584775"/>
          </a:xfrm>
          <a:prstGeom prst="rect">
            <a:avLst/>
          </a:prstGeom>
          <a:noFill/>
        </p:spPr>
        <p:txBody>
          <a:bodyPr wrap="square" rtlCol="0">
            <a:spAutoFit/>
          </a:bodyPr>
          <a:lstStyle/>
          <a:p>
            <a:r>
              <a:rPr lang="en-US" sz="1600" dirty="0"/>
              <a:t>August 22 – 27, 2021; 0.75 km spatial resolution</a:t>
            </a:r>
          </a:p>
        </p:txBody>
      </p:sp>
      <p:sp>
        <p:nvSpPr>
          <p:cNvPr id="10" name="TextBox 9">
            <a:extLst>
              <a:ext uri="{FF2B5EF4-FFF2-40B4-BE49-F238E27FC236}">
                <a16:creationId xmlns:a16="http://schemas.microsoft.com/office/drawing/2014/main" id="{38C1F0F3-D49A-F92D-CDEC-1189730A7747}"/>
              </a:ext>
            </a:extLst>
          </p:cNvPr>
          <p:cNvSpPr txBox="1"/>
          <p:nvPr/>
        </p:nvSpPr>
        <p:spPr>
          <a:xfrm>
            <a:off x="6583544" y="2226420"/>
            <a:ext cx="2560456" cy="3046988"/>
          </a:xfrm>
          <a:prstGeom prst="rect">
            <a:avLst/>
          </a:prstGeom>
          <a:noFill/>
        </p:spPr>
        <p:txBody>
          <a:bodyPr wrap="square" rtlCol="0">
            <a:spAutoFit/>
          </a:bodyPr>
          <a:lstStyle/>
          <a:p>
            <a:r>
              <a:rPr lang="en-US" sz="1600" dirty="0"/>
              <a:t>Dust front can  transport at 50-80 km/</a:t>
            </a:r>
            <a:r>
              <a:rPr lang="en-US" sz="1600" dirty="0" err="1"/>
              <a:t>hr</a:t>
            </a:r>
            <a:r>
              <a:rPr lang="en-US" sz="1600" dirty="0"/>
              <a:t> </a:t>
            </a:r>
          </a:p>
          <a:p>
            <a:endParaRPr lang="en-US" sz="1600" dirty="0"/>
          </a:p>
          <a:p>
            <a:r>
              <a:rPr lang="en-US" sz="1600" dirty="0"/>
              <a:t>Much less is known about dust IR impact and nighttime transport. </a:t>
            </a:r>
          </a:p>
          <a:p>
            <a:endParaRPr lang="en-US" sz="1600" dirty="0"/>
          </a:p>
          <a:p>
            <a:r>
              <a:rPr lang="en-US" sz="1600" dirty="0"/>
              <a:t>CALIPSO footprint is color coded with AOD</a:t>
            </a:r>
          </a:p>
          <a:p>
            <a:endParaRPr lang="en-US" sz="1600" dirty="0"/>
          </a:p>
          <a:p>
            <a:endParaRPr lang="en-US" sz="1600" dirty="0"/>
          </a:p>
          <a:p>
            <a:endParaRPr lang="en-US" sz="1600" dirty="0"/>
          </a:p>
        </p:txBody>
      </p:sp>
      <p:sp>
        <p:nvSpPr>
          <p:cNvPr id="11" name="TextBox 10">
            <a:extLst>
              <a:ext uri="{FF2B5EF4-FFF2-40B4-BE49-F238E27FC236}">
                <a16:creationId xmlns:a16="http://schemas.microsoft.com/office/drawing/2014/main" id="{3C18EEBF-CA48-F5AE-2905-8BA0090C00F2}"/>
              </a:ext>
            </a:extLst>
          </p:cNvPr>
          <p:cNvSpPr txBox="1"/>
          <p:nvPr/>
        </p:nvSpPr>
        <p:spPr>
          <a:xfrm>
            <a:off x="1797269" y="3468415"/>
            <a:ext cx="3288080" cy="369332"/>
          </a:xfrm>
          <a:prstGeom prst="rect">
            <a:avLst/>
          </a:prstGeom>
          <a:noFill/>
        </p:spPr>
        <p:txBody>
          <a:bodyPr wrap="none" rtlCol="0">
            <a:spAutoFit/>
          </a:bodyPr>
          <a:lstStyle/>
          <a:p>
            <a:r>
              <a:rPr lang="en-US" dirty="0"/>
              <a:t>Nighttime                    Daytime</a:t>
            </a:r>
          </a:p>
        </p:txBody>
      </p:sp>
    </p:spTree>
    <p:extLst>
      <p:ext uri="{BB962C8B-B14F-4D97-AF65-F5344CB8AC3E}">
        <p14:creationId xmlns:p14="http://schemas.microsoft.com/office/powerpoint/2010/main" val="3154363688"/>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28DE1-A019-EA2E-5C14-29A2ABAD3C34}"/>
              </a:ext>
            </a:extLst>
          </p:cNvPr>
          <p:cNvSpPr>
            <a:spLocks noGrp="1"/>
          </p:cNvSpPr>
          <p:nvPr>
            <p:ph type="title"/>
          </p:nvPr>
        </p:nvSpPr>
        <p:spPr>
          <a:xfrm>
            <a:off x="714491" y="266700"/>
            <a:ext cx="7772400" cy="952500"/>
          </a:xfrm>
        </p:spPr>
        <p:txBody>
          <a:bodyPr/>
          <a:lstStyle/>
          <a:p>
            <a:r>
              <a:rPr lang="en-US" dirty="0"/>
              <a:t>Validation with AERONET &amp; CALIPSO AOD</a:t>
            </a:r>
          </a:p>
        </p:txBody>
      </p:sp>
      <p:pic>
        <p:nvPicPr>
          <p:cNvPr id="4" name="Picture 3">
            <a:extLst>
              <a:ext uri="{FF2B5EF4-FFF2-40B4-BE49-F238E27FC236}">
                <a16:creationId xmlns:a16="http://schemas.microsoft.com/office/drawing/2014/main" id="{8E6CE93E-3927-A0E0-1640-A76962675B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4491" y="1345826"/>
            <a:ext cx="7772168" cy="3276600"/>
          </a:xfrm>
          <a:prstGeom prst="rect">
            <a:avLst/>
          </a:prstGeom>
        </p:spPr>
      </p:pic>
    </p:spTree>
    <p:extLst>
      <p:ext uri="{BB962C8B-B14F-4D97-AF65-F5344CB8AC3E}">
        <p14:creationId xmlns:p14="http://schemas.microsoft.com/office/powerpoint/2010/main" val="2452549203"/>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9F2DB-113F-D343-BA2B-6A43EADA0B5F}"/>
              </a:ext>
            </a:extLst>
          </p:cNvPr>
          <p:cNvSpPr>
            <a:spLocks noGrp="1"/>
          </p:cNvSpPr>
          <p:nvPr>
            <p:ph type="title"/>
          </p:nvPr>
        </p:nvSpPr>
        <p:spPr>
          <a:xfrm>
            <a:off x="932651" y="0"/>
            <a:ext cx="7772400" cy="952500"/>
          </a:xfrm>
        </p:spPr>
        <p:txBody>
          <a:bodyPr/>
          <a:lstStyle/>
          <a:p>
            <a:r>
              <a:rPr lang="en-US" dirty="0"/>
              <a:t>Number of Days available for retrieval</a:t>
            </a:r>
          </a:p>
        </p:txBody>
      </p:sp>
      <p:pic>
        <p:nvPicPr>
          <p:cNvPr id="2050" name="Picture 2">
            <a:extLst>
              <a:ext uri="{FF2B5EF4-FFF2-40B4-BE49-F238E27FC236}">
                <a16:creationId xmlns:a16="http://schemas.microsoft.com/office/drawing/2014/main" id="{C36B3388-F5E4-CB50-28B9-630891A849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477" y="1279367"/>
            <a:ext cx="8337755" cy="3746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0E0DD30-D167-355D-5F0C-017D07946CE5}"/>
              </a:ext>
            </a:extLst>
          </p:cNvPr>
          <p:cNvSpPr txBox="1"/>
          <p:nvPr/>
        </p:nvSpPr>
        <p:spPr>
          <a:xfrm>
            <a:off x="910692" y="694470"/>
            <a:ext cx="2268071" cy="338554"/>
          </a:xfrm>
          <a:prstGeom prst="rect">
            <a:avLst/>
          </a:prstGeom>
          <a:noFill/>
        </p:spPr>
        <p:txBody>
          <a:bodyPr wrap="square" rtlCol="0">
            <a:spAutoFit/>
          </a:bodyPr>
          <a:lstStyle/>
          <a:p>
            <a:r>
              <a:rPr lang="en-US" sz="1600" dirty="0"/>
              <a:t>DNB AOD from VIIRS</a:t>
            </a:r>
          </a:p>
        </p:txBody>
      </p:sp>
      <p:sp>
        <p:nvSpPr>
          <p:cNvPr id="5" name="TextBox 4">
            <a:extLst>
              <a:ext uri="{FF2B5EF4-FFF2-40B4-BE49-F238E27FC236}">
                <a16:creationId xmlns:a16="http://schemas.microsoft.com/office/drawing/2014/main" id="{51171E4A-B6F0-0BB0-23D8-EC06CFA8FE8A}"/>
              </a:ext>
            </a:extLst>
          </p:cNvPr>
          <p:cNvSpPr txBox="1"/>
          <p:nvPr/>
        </p:nvSpPr>
        <p:spPr>
          <a:xfrm>
            <a:off x="3100915" y="5025567"/>
            <a:ext cx="3711388" cy="553998"/>
          </a:xfrm>
          <a:prstGeom prst="rect">
            <a:avLst/>
          </a:prstGeom>
          <a:noFill/>
        </p:spPr>
        <p:txBody>
          <a:bodyPr wrap="square" rtlCol="0">
            <a:spAutoFit/>
          </a:bodyPr>
          <a:lstStyle/>
          <a:p>
            <a:pPr algn="ctr"/>
            <a:r>
              <a:rPr lang="en-US" sz="1600" dirty="0"/>
              <a:t>IASI IR AOD at 10 um</a:t>
            </a:r>
          </a:p>
          <a:p>
            <a:pPr algn="ctr"/>
            <a:r>
              <a:rPr lang="en-US" sz="1400" dirty="0" err="1">
                <a:effectLst/>
                <a:latin typeface="Helvetica" pitchFamily="2" charset="0"/>
                <a:ea typeface="DengXian" panose="02010600030101010101" pitchFamily="2" charset="-122"/>
                <a:cs typeface="Arial" panose="020B0604020202020204" pitchFamily="34" charset="0"/>
              </a:rPr>
              <a:t>Vandenbussche</a:t>
            </a:r>
            <a:r>
              <a:rPr lang="en-US" sz="1400" dirty="0">
                <a:effectLst/>
                <a:latin typeface="Helvetica" pitchFamily="2" charset="0"/>
                <a:ea typeface="DengXian" panose="02010600030101010101" pitchFamily="2" charset="-122"/>
                <a:cs typeface="Arial" panose="020B0604020202020204" pitchFamily="34" charset="0"/>
              </a:rPr>
              <a:t> et al., 2013</a:t>
            </a:r>
            <a:r>
              <a:rPr lang="en-US" sz="1400" dirty="0">
                <a:effectLst/>
                <a:latin typeface="Helvetica" pitchFamily="2" charset="0"/>
              </a:rPr>
              <a:t> </a:t>
            </a:r>
            <a:endParaRPr lang="en-US" sz="1400" dirty="0">
              <a:latin typeface="Helvetica" pitchFamily="2" charset="0"/>
            </a:endParaRPr>
          </a:p>
        </p:txBody>
      </p:sp>
      <p:sp>
        <p:nvSpPr>
          <p:cNvPr id="6" name="TextBox 5">
            <a:extLst>
              <a:ext uri="{FF2B5EF4-FFF2-40B4-BE49-F238E27FC236}">
                <a16:creationId xmlns:a16="http://schemas.microsoft.com/office/drawing/2014/main" id="{CD4E3308-5EC8-EF67-861D-2FF78E899F8C}"/>
              </a:ext>
            </a:extLst>
          </p:cNvPr>
          <p:cNvSpPr txBox="1"/>
          <p:nvPr/>
        </p:nvSpPr>
        <p:spPr>
          <a:xfrm>
            <a:off x="4115123" y="928103"/>
            <a:ext cx="4589928" cy="369332"/>
          </a:xfrm>
          <a:prstGeom prst="rect">
            <a:avLst/>
          </a:prstGeom>
          <a:noFill/>
        </p:spPr>
        <p:txBody>
          <a:bodyPr wrap="square">
            <a:spAutoFit/>
          </a:bodyPr>
          <a:lstStyle/>
          <a:p>
            <a:r>
              <a:rPr lang="en-US" b="0" i="0" u="none" strike="noStrike" dirty="0">
                <a:effectLst/>
              </a:rPr>
              <a:t>JJA 2021</a:t>
            </a:r>
            <a:endParaRPr lang="en-US" dirty="0"/>
          </a:p>
        </p:txBody>
      </p:sp>
      <p:sp>
        <p:nvSpPr>
          <p:cNvPr id="7" name="TextBox 6">
            <a:extLst>
              <a:ext uri="{FF2B5EF4-FFF2-40B4-BE49-F238E27FC236}">
                <a16:creationId xmlns:a16="http://schemas.microsoft.com/office/drawing/2014/main" id="{7E550B66-FEB7-2CD0-1D67-67E0EBC20DD6}"/>
              </a:ext>
            </a:extLst>
          </p:cNvPr>
          <p:cNvSpPr txBox="1"/>
          <p:nvPr/>
        </p:nvSpPr>
        <p:spPr>
          <a:xfrm>
            <a:off x="657257" y="912032"/>
            <a:ext cx="3094117" cy="338554"/>
          </a:xfrm>
          <a:prstGeom prst="rect">
            <a:avLst/>
          </a:prstGeom>
          <a:noFill/>
        </p:spPr>
        <p:txBody>
          <a:bodyPr wrap="none" rtlCol="0">
            <a:spAutoFit/>
          </a:bodyPr>
          <a:lstStyle/>
          <a:p>
            <a:r>
              <a:rPr lang="en-US" sz="1600" dirty="0"/>
              <a:t>Sampling rate: 6-10 days/month</a:t>
            </a:r>
          </a:p>
        </p:txBody>
      </p:sp>
      <p:sp>
        <p:nvSpPr>
          <p:cNvPr id="8" name="TextBox 7">
            <a:extLst>
              <a:ext uri="{FF2B5EF4-FFF2-40B4-BE49-F238E27FC236}">
                <a16:creationId xmlns:a16="http://schemas.microsoft.com/office/drawing/2014/main" id="{3541B478-114E-8DBC-8FFE-32D06F9A29F6}"/>
              </a:ext>
            </a:extLst>
          </p:cNvPr>
          <p:cNvSpPr txBox="1"/>
          <p:nvPr/>
        </p:nvSpPr>
        <p:spPr>
          <a:xfrm>
            <a:off x="2096249" y="4933234"/>
            <a:ext cx="723275" cy="369332"/>
          </a:xfrm>
          <a:prstGeom prst="rect">
            <a:avLst/>
          </a:prstGeom>
          <a:noFill/>
        </p:spPr>
        <p:txBody>
          <a:bodyPr wrap="none" rtlCol="0">
            <a:spAutoFit/>
          </a:bodyPr>
          <a:lstStyle/>
          <a:p>
            <a:r>
              <a:rPr lang="en-US" dirty="0"/>
              <a:t>Night</a:t>
            </a:r>
          </a:p>
        </p:txBody>
      </p:sp>
      <p:sp>
        <p:nvSpPr>
          <p:cNvPr id="9" name="TextBox 8">
            <a:extLst>
              <a:ext uri="{FF2B5EF4-FFF2-40B4-BE49-F238E27FC236}">
                <a16:creationId xmlns:a16="http://schemas.microsoft.com/office/drawing/2014/main" id="{FCF7C62F-E1BE-DC2B-47BA-B9E752A50033}"/>
              </a:ext>
            </a:extLst>
          </p:cNvPr>
          <p:cNvSpPr txBox="1"/>
          <p:nvPr/>
        </p:nvSpPr>
        <p:spPr>
          <a:xfrm>
            <a:off x="6514785" y="4887750"/>
            <a:ext cx="595035" cy="369332"/>
          </a:xfrm>
          <a:prstGeom prst="rect">
            <a:avLst/>
          </a:prstGeom>
          <a:noFill/>
        </p:spPr>
        <p:txBody>
          <a:bodyPr wrap="none" rtlCol="0">
            <a:spAutoFit/>
          </a:bodyPr>
          <a:lstStyle/>
          <a:p>
            <a:r>
              <a:rPr lang="en-US" dirty="0"/>
              <a:t>Day</a:t>
            </a:r>
          </a:p>
        </p:txBody>
      </p:sp>
      <p:sp>
        <p:nvSpPr>
          <p:cNvPr id="10" name="TextBox 9">
            <a:extLst>
              <a:ext uri="{FF2B5EF4-FFF2-40B4-BE49-F238E27FC236}">
                <a16:creationId xmlns:a16="http://schemas.microsoft.com/office/drawing/2014/main" id="{695B8BF5-60BA-2D44-CD36-9F58870A70DC}"/>
              </a:ext>
            </a:extLst>
          </p:cNvPr>
          <p:cNvSpPr txBox="1"/>
          <p:nvPr/>
        </p:nvSpPr>
        <p:spPr>
          <a:xfrm>
            <a:off x="6410087" y="956884"/>
            <a:ext cx="1172116" cy="369332"/>
          </a:xfrm>
          <a:prstGeom prst="rect">
            <a:avLst/>
          </a:prstGeom>
          <a:noFill/>
        </p:spPr>
        <p:txBody>
          <a:bodyPr wrap="none" rtlCol="0">
            <a:spAutoFit/>
          </a:bodyPr>
          <a:lstStyle/>
          <a:p>
            <a:r>
              <a:rPr lang="en-US" dirty="0"/>
              <a:t>VIIRS DB</a:t>
            </a:r>
          </a:p>
        </p:txBody>
      </p:sp>
    </p:spTree>
    <p:extLst>
      <p:ext uri="{BB962C8B-B14F-4D97-AF65-F5344CB8AC3E}">
        <p14:creationId xmlns:p14="http://schemas.microsoft.com/office/powerpoint/2010/main" val="2641125894"/>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3B647A7C-E0EF-EE46-8EF5-E18C46CF1F4D}"/>
              </a:ext>
            </a:extLst>
          </p:cNvPr>
          <p:cNvGrpSpPr/>
          <p:nvPr/>
        </p:nvGrpSpPr>
        <p:grpSpPr>
          <a:xfrm>
            <a:off x="66007" y="1231170"/>
            <a:ext cx="9144000" cy="3555999"/>
            <a:chOff x="0" y="1520090"/>
            <a:chExt cx="12192000" cy="4741332"/>
          </a:xfrm>
        </p:grpSpPr>
        <p:pic>
          <p:nvPicPr>
            <p:cNvPr id="16" name="Picture 15">
              <a:extLst>
                <a:ext uri="{FF2B5EF4-FFF2-40B4-BE49-F238E27FC236}">
                  <a16:creationId xmlns:a16="http://schemas.microsoft.com/office/drawing/2014/main" id="{57177E51-CAF4-BF4D-AD47-40D333FDDF5E}"/>
                </a:ext>
              </a:extLst>
            </p:cNvPr>
            <p:cNvPicPr>
              <a:picLocks noChangeAspect="1"/>
            </p:cNvPicPr>
            <p:nvPr/>
          </p:nvPicPr>
          <p:blipFill>
            <a:blip r:embed="rId3"/>
            <a:srcRect/>
            <a:stretch/>
          </p:blipFill>
          <p:spPr>
            <a:xfrm>
              <a:off x="1" y="1520090"/>
              <a:ext cx="12191999" cy="4741332"/>
            </a:xfrm>
            <a:prstGeom prst="rect">
              <a:avLst/>
            </a:prstGeom>
          </p:spPr>
        </p:pic>
        <p:grpSp>
          <p:nvGrpSpPr>
            <p:cNvPr id="21" name="Group 20">
              <a:extLst>
                <a:ext uri="{FF2B5EF4-FFF2-40B4-BE49-F238E27FC236}">
                  <a16:creationId xmlns:a16="http://schemas.microsoft.com/office/drawing/2014/main" id="{BC97B35C-D55B-594B-AF4D-FBE91A5227E0}"/>
                </a:ext>
              </a:extLst>
            </p:cNvPr>
            <p:cNvGrpSpPr/>
            <p:nvPr/>
          </p:nvGrpSpPr>
          <p:grpSpPr>
            <a:xfrm>
              <a:off x="0" y="1905088"/>
              <a:ext cx="11760726" cy="3596744"/>
              <a:chOff x="0" y="1905088"/>
              <a:chExt cx="11760726" cy="3596744"/>
            </a:xfrm>
          </p:grpSpPr>
          <p:sp>
            <p:nvSpPr>
              <p:cNvPr id="34" name="Rectangle 33">
                <a:extLst>
                  <a:ext uri="{FF2B5EF4-FFF2-40B4-BE49-F238E27FC236}">
                    <a16:creationId xmlns:a16="http://schemas.microsoft.com/office/drawing/2014/main" id="{C9385FCE-FF83-D943-876C-AE9F31456977}"/>
                  </a:ext>
                </a:extLst>
              </p:cNvPr>
              <p:cNvSpPr/>
              <p:nvPr/>
            </p:nvSpPr>
            <p:spPr>
              <a:xfrm>
                <a:off x="251467" y="1905089"/>
                <a:ext cx="2691479" cy="33855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Helvetica" pitchFamily="2" charset="0"/>
                    <a:ea typeface="+mn-ea"/>
                    <a:cs typeface="+mn-cs"/>
                  </a:rPr>
                  <a:t>(a) VIIRS 09-29-2020 Daytime</a:t>
                </a:r>
              </a:p>
            </p:txBody>
          </p:sp>
          <p:sp>
            <p:nvSpPr>
              <p:cNvPr id="35" name="Rectangle 34">
                <a:extLst>
                  <a:ext uri="{FF2B5EF4-FFF2-40B4-BE49-F238E27FC236}">
                    <a16:creationId xmlns:a16="http://schemas.microsoft.com/office/drawing/2014/main" id="{B7899939-B7A6-E242-85CA-A3E2F4BF05C9}"/>
                  </a:ext>
                </a:extLst>
              </p:cNvPr>
              <p:cNvSpPr/>
              <p:nvPr/>
            </p:nvSpPr>
            <p:spPr>
              <a:xfrm>
                <a:off x="3190726" y="1905089"/>
                <a:ext cx="2691479" cy="553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Helvetica" pitchFamily="2" charset="0"/>
                    <a:ea typeface="+mn-ea"/>
                    <a:cs typeface="+mn-cs"/>
                  </a:rPr>
                  <a:t>(b) VIIRS 09-29-2020 Nighttime</a:t>
                </a:r>
              </a:p>
            </p:txBody>
          </p:sp>
          <p:sp>
            <p:nvSpPr>
              <p:cNvPr id="36" name="Rectangle 35">
                <a:extLst>
                  <a:ext uri="{FF2B5EF4-FFF2-40B4-BE49-F238E27FC236}">
                    <a16:creationId xmlns:a16="http://schemas.microsoft.com/office/drawing/2014/main" id="{70757353-A252-B945-898D-97FFDD8215DD}"/>
                  </a:ext>
                </a:extLst>
              </p:cNvPr>
              <p:cNvSpPr/>
              <p:nvPr/>
            </p:nvSpPr>
            <p:spPr>
              <a:xfrm>
                <a:off x="9069247" y="1905088"/>
                <a:ext cx="2691479" cy="553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Helvetica" pitchFamily="2" charset="0"/>
                    <a:ea typeface="+mn-ea"/>
                    <a:cs typeface="+mn-cs"/>
                  </a:rPr>
                  <a:t>(d) VIIRS 09-30-2020 Nighttime</a:t>
                </a:r>
              </a:p>
            </p:txBody>
          </p:sp>
          <p:sp>
            <p:nvSpPr>
              <p:cNvPr id="37" name="Rectangle 36">
                <a:extLst>
                  <a:ext uri="{FF2B5EF4-FFF2-40B4-BE49-F238E27FC236}">
                    <a16:creationId xmlns:a16="http://schemas.microsoft.com/office/drawing/2014/main" id="{69600747-F06D-3944-A830-56454AF540F7}"/>
                  </a:ext>
                </a:extLst>
              </p:cNvPr>
              <p:cNvSpPr/>
              <p:nvPr/>
            </p:nvSpPr>
            <p:spPr>
              <a:xfrm>
                <a:off x="6129988" y="1905088"/>
                <a:ext cx="2691479" cy="33855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Helvetica" pitchFamily="2" charset="0"/>
                    <a:ea typeface="+mn-ea"/>
                    <a:cs typeface="+mn-cs"/>
                  </a:rPr>
                  <a:t>(c) VIIRS 09-30-2020 Daytime</a:t>
                </a:r>
              </a:p>
            </p:txBody>
          </p:sp>
          <p:sp>
            <p:nvSpPr>
              <p:cNvPr id="38" name="Rectangle 37">
                <a:extLst>
                  <a:ext uri="{FF2B5EF4-FFF2-40B4-BE49-F238E27FC236}">
                    <a16:creationId xmlns:a16="http://schemas.microsoft.com/office/drawing/2014/main" id="{F8BB7723-91CD-EE4E-B2CA-591DB8DACD81}"/>
                  </a:ext>
                </a:extLst>
              </p:cNvPr>
              <p:cNvSpPr/>
              <p:nvPr/>
            </p:nvSpPr>
            <p:spPr>
              <a:xfrm>
                <a:off x="0" y="3713925"/>
                <a:ext cx="3038482" cy="33855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Helvetica" pitchFamily="2" charset="0"/>
                    <a:ea typeface="+mn-ea"/>
                    <a:cs typeface="+mn-cs"/>
                  </a:rPr>
                  <a:t>(e) MODIS AOD</a:t>
                </a:r>
              </a:p>
            </p:txBody>
          </p:sp>
          <p:sp>
            <p:nvSpPr>
              <p:cNvPr id="39" name="Rectangle 38">
                <a:extLst>
                  <a:ext uri="{FF2B5EF4-FFF2-40B4-BE49-F238E27FC236}">
                    <a16:creationId xmlns:a16="http://schemas.microsoft.com/office/drawing/2014/main" id="{2D810BDE-0A3E-5645-B2CE-489F256747AC}"/>
                  </a:ext>
                </a:extLst>
              </p:cNvPr>
              <p:cNvSpPr/>
              <p:nvPr/>
            </p:nvSpPr>
            <p:spPr>
              <a:xfrm>
                <a:off x="3140974" y="3736869"/>
                <a:ext cx="2691479" cy="33855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Helvetica" pitchFamily="2" charset="0"/>
                    <a:ea typeface="+mn-ea"/>
                    <a:cs typeface="+mn-cs"/>
                  </a:rPr>
                  <a:t>(f) DNB AOD</a:t>
                </a:r>
              </a:p>
            </p:txBody>
          </p:sp>
          <p:sp>
            <p:nvSpPr>
              <p:cNvPr id="40" name="Rectangle 39">
                <a:extLst>
                  <a:ext uri="{FF2B5EF4-FFF2-40B4-BE49-F238E27FC236}">
                    <a16:creationId xmlns:a16="http://schemas.microsoft.com/office/drawing/2014/main" id="{E4D0445E-B72B-364A-A72F-D33A10B58B7F}"/>
                  </a:ext>
                </a:extLst>
              </p:cNvPr>
              <p:cNvSpPr/>
              <p:nvPr/>
            </p:nvSpPr>
            <p:spPr>
              <a:xfrm>
                <a:off x="9069247" y="3736869"/>
                <a:ext cx="2691479" cy="33855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Helvetica" pitchFamily="2" charset="0"/>
                    <a:ea typeface="+mn-ea"/>
                    <a:cs typeface="+mn-cs"/>
                  </a:rPr>
                  <a:t>(h) DNB AOD</a:t>
                </a:r>
              </a:p>
            </p:txBody>
          </p:sp>
          <p:sp>
            <p:nvSpPr>
              <p:cNvPr id="41" name="Rectangle 40">
                <a:extLst>
                  <a:ext uri="{FF2B5EF4-FFF2-40B4-BE49-F238E27FC236}">
                    <a16:creationId xmlns:a16="http://schemas.microsoft.com/office/drawing/2014/main" id="{9FEB9226-C938-1544-8665-F6C989A05F46}"/>
                  </a:ext>
                </a:extLst>
              </p:cNvPr>
              <p:cNvSpPr/>
              <p:nvPr/>
            </p:nvSpPr>
            <p:spPr>
              <a:xfrm>
                <a:off x="6096000" y="3736869"/>
                <a:ext cx="2691479" cy="33855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Helvetica" pitchFamily="2" charset="0"/>
                    <a:ea typeface="+mn-ea"/>
                    <a:cs typeface="+mn-cs"/>
                  </a:rPr>
                  <a:t>(g) MODIS AOD</a:t>
                </a:r>
              </a:p>
            </p:txBody>
          </p:sp>
          <p:sp>
            <p:nvSpPr>
              <p:cNvPr id="20" name="Rectangle 19">
                <a:extLst>
                  <a:ext uri="{FF2B5EF4-FFF2-40B4-BE49-F238E27FC236}">
                    <a16:creationId xmlns:a16="http://schemas.microsoft.com/office/drawing/2014/main" id="{459E3D3A-2874-5547-9FFF-0DE92E6ECE58}"/>
                  </a:ext>
                </a:extLst>
              </p:cNvPr>
              <p:cNvSpPr/>
              <p:nvPr/>
            </p:nvSpPr>
            <p:spPr>
              <a:xfrm>
                <a:off x="1966053" y="4686881"/>
                <a:ext cx="902895" cy="81495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Helvetica"/>
                  <a:ea typeface="+mn-ea"/>
                  <a:cs typeface="+mn-cs"/>
                </a:endParaRPr>
              </a:p>
            </p:txBody>
          </p:sp>
          <p:sp>
            <p:nvSpPr>
              <p:cNvPr id="44" name="Rectangle 43">
                <a:extLst>
                  <a:ext uri="{FF2B5EF4-FFF2-40B4-BE49-F238E27FC236}">
                    <a16:creationId xmlns:a16="http://schemas.microsoft.com/office/drawing/2014/main" id="{43FC5CA9-758C-F642-AB3D-FF3837F7BDB4}"/>
                  </a:ext>
                </a:extLst>
              </p:cNvPr>
              <p:cNvSpPr/>
              <p:nvPr/>
            </p:nvSpPr>
            <p:spPr>
              <a:xfrm>
                <a:off x="4929558" y="4686881"/>
                <a:ext cx="902895" cy="81495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Helvetica"/>
                  <a:ea typeface="+mn-ea"/>
                  <a:cs typeface="+mn-cs"/>
                </a:endParaRPr>
              </a:p>
            </p:txBody>
          </p:sp>
          <p:sp>
            <p:nvSpPr>
              <p:cNvPr id="46" name="Rectangle 45">
                <a:extLst>
                  <a:ext uri="{FF2B5EF4-FFF2-40B4-BE49-F238E27FC236}">
                    <a16:creationId xmlns:a16="http://schemas.microsoft.com/office/drawing/2014/main" id="{8501365F-D5AD-5247-9B58-18DC1E573668}"/>
                  </a:ext>
                </a:extLst>
              </p:cNvPr>
              <p:cNvSpPr/>
              <p:nvPr/>
            </p:nvSpPr>
            <p:spPr>
              <a:xfrm>
                <a:off x="7809600" y="4686881"/>
                <a:ext cx="902895" cy="81495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Helvetica"/>
                  <a:ea typeface="+mn-ea"/>
                  <a:cs typeface="+mn-cs"/>
                </a:endParaRPr>
              </a:p>
            </p:txBody>
          </p:sp>
          <p:sp>
            <p:nvSpPr>
              <p:cNvPr id="47" name="Rectangle 46">
                <a:extLst>
                  <a:ext uri="{FF2B5EF4-FFF2-40B4-BE49-F238E27FC236}">
                    <a16:creationId xmlns:a16="http://schemas.microsoft.com/office/drawing/2014/main" id="{E8ECF462-AD24-4542-B290-5E464B425FF1}"/>
                  </a:ext>
                </a:extLst>
              </p:cNvPr>
              <p:cNvSpPr/>
              <p:nvPr/>
            </p:nvSpPr>
            <p:spPr>
              <a:xfrm>
                <a:off x="10821735" y="4685462"/>
                <a:ext cx="902895" cy="81495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Helvetica"/>
                  <a:ea typeface="+mn-ea"/>
                  <a:cs typeface="+mn-cs"/>
                </a:endParaRPr>
              </a:p>
            </p:txBody>
          </p:sp>
        </p:grpSp>
      </p:grpSp>
      <p:sp>
        <p:nvSpPr>
          <p:cNvPr id="54" name="Rectangle 53">
            <a:extLst>
              <a:ext uri="{FF2B5EF4-FFF2-40B4-BE49-F238E27FC236}">
                <a16:creationId xmlns:a16="http://schemas.microsoft.com/office/drawing/2014/main" id="{64659252-23C0-AB4E-9E22-644FBEB61182}"/>
              </a:ext>
            </a:extLst>
          </p:cNvPr>
          <p:cNvSpPr/>
          <p:nvPr/>
        </p:nvSpPr>
        <p:spPr>
          <a:xfrm>
            <a:off x="98003" y="1034234"/>
            <a:ext cx="4493731"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Helvetica" pitchFamily="2" charset="0"/>
                <a:ea typeface="+mn-ea"/>
                <a:cs typeface="+mn-cs"/>
              </a:rPr>
              <a:t>2020 Fire case – Day and Night AOD Map</a:t>
            </a:r>
          </a:p>
        </p:txBody>
      </p:sp>
      <p:cxnSp>
        <p:nvCxnSpPr>
          <p:cNvPr id="3" name="Straight Arrow Connector 2">
            <a:extLst>
              <a:ext uri="{FF2B5EF4-FFF2-40B4-BE49-F238E27FC236}">
                <a16:creationId xmlns:a16="http://schemas.microsoft.com/office/drawing/2014/main" id="{1C711346-4AA4-1B49-AD14-CBB69F5D3BC9}"/>
              </a:ext>
            </a:extLst>
          </p:cNvPr>
          <p:cNvCxnSpPr>
            <a:cxnSpLocks/>
            <a:stCxn id="20" idx="2"/>
          </p:cNvCxnSpPr>
          <p:nvPr/>
        </p:nvCxnSpPr>
        <p:spPr>
          <a:xfrm>
            <a:off x="1879133" y="4217476"/>
            <a:ext cx="1533515" cy="833594"/>
          </a:xfrm>
          <a:prstGeom prst="straightConnector1">
            <a:avLst/>
          </a:prstGeom>
          <a:ln w="38100">
            <a:solidFill>
              <a:srgbClr val="FFC000"/>
            </a:solidFill>
            <a:tailEnd type="triangle"/>
          </a:ln>
        </p:spPr>
        <p:style>
          <a:lnRef idx="1">
            <a:schemeClr val="accent2"/>
          </a:lnRef>
          <a:fillRef idx="0">
            <a:schemeClr val="accent2"/>
          </a:fillRef>
          <a:effectRef idx="0">
            <a:schemeClr val="accent2"/>
          </a:effectRef>
          <a:fontRef idx="minor">
            <a:schemeClr val="tx1"/>
          </a:fontRef>
        </p:style>
      </p:cxnSp>
      <p:cxnSp>
        <p:nvCxnSpPr>
          <p:cNvPr id="27" name="Straight Arrow Connector 26">
            <a:extLst>
              <a:ext uri="{FF2B5EF4-FFF2-40B4-BE49-F238E27FC236}">
                <a16:creationId xmlns:a16="http://schemas.microsoft.com/office/drawing/2014/main" id="{AACC8957-C1A9-9A4F-8AAF-AA6AB80F9891}"/>
              </a:ext>
            </a:extLst>
          </p:cNvPr>
          <p:cNvCxnSpPr>
            <a:cxnSpLocks/>
            <a:stCxn id="46" idx="2"/>
          </p:cNvCxnSpPr>
          <p:nvPr/>
        </p:nvCxnSpPr>
        <p:spPr>
          <a:xfrm flipH="1">
            <a:off x="5027812" y="4217477"/>
            <a:ext cx="1233981" cy="854540"/>
          </a:xfrm>
          <a:prstGeom prst="straightConnector1">
            <a:avLst/>
          </a:prstGeom>
          <a:ln w="38100">
            <a:solidFill>
              <a:srgbClr val="FFC000"/>
            </a:solidFill>
            <a:tailEnd type="triangle"/>
          </a:ln>
        </p:spPr>
        <p:style>
          <a:lnRef idx="1">
            <a:schemeClr val="accent2"/>
          </a:lnRef>
          <a:fillRef idx="0">
            <a:schemeClr val="accent2"/>
          </a:fillRef>
          <a:effectRef idx="0">
            <a:schemeClr val="accent2"/>
          </a:effectRef>
          <a:fontRef idx="minor">
            <a:schemeClr val="tx1"/>
          </a:fontRef>
        </p:style>
      </p:cxnSp>
      <p:sp>
        <p:nvSpPr>
          <p:cNvPr id="42" name="Rectangle 41">
            <a:extLst>
              <a:ext uri="{FF2B5EF4-FFF2-40B4-BE49-F238E27FC236}">
                <a16:creationId xmlns:a16="http://schemas.microsoft.com/office/drawing/2014/main" id="{DDF452E4-D4B5-174C-9472-4C013A07E51A}"/>
              </a:ext>
            </a:extLst>
          </p:cNvPr>
          <p:cNvSpPr/>
          <p:nvPr/>
        </p:nvSpPr>
        <p:spPr>
          <a:xfrm>
            <a:off x="3465368" y="4937557"/>
            <a:ext cx="1454244"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C000"/>
                </a:solidFill>
                <a:effectLst/>
                <a:uLnTx/>
                <a:uFillTx/>
                <a:latin typeface="Helvetica" pitchFamily="2" charset="0"/>
                <a:ea typeface="+mn-ea"/>
                <a:cs typeface="+mn-cs"/>
              </a:rPr>
              <a:t>Interpolation</a:t>
            </a: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460E2D5-EA4C-B240-A097-C7481EB80BBA}"/>
                  </a:ext>
                </a:extLst>
              </p:cNvPr>
              <p:cNvSpPr txBox="1"/>
              <p:nvPr/>
            </p:nvSpPr>
            <p:spPr>
              <a:xfrm>
                <a:off x="3929239" y="4413915"/>
                <a:ext cx="394339" cy="461665"/>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000" b="0" i="1" u="none" strike="noStrike" kern="1200" cap="none" spc="0" normalizeH="0" baseline="0" noProof="0">
                          <a:ln>
                            <a:noFill/>
                          </a:ln>
                          <a:solidFill>
                            <a:srgbClr val="FFC000"/>
                          </a:solidFill>
                          <a:effectLst/>
                          <a:uLnTx/>
                          <a:uFillTx/>
                          <a:latin typeface="Cambria Math" panose="02040503050406030204" pitchFamily="18" charset="0"/>
                          <a:ea typeface="Cambria Math" panose="02040503050406030204" pitchFamily="18" charset="0"/>
                          <a:cs typeface="+mn-cs"/>
                        </a:rPr>
                        <m:t>≠</m:t>
                      </m:r>
                    </m:oMath>
                  </m:oMathPara>
                </a14:m>
                <a:endParaRPr kumimoji="0" lang="en-US" sz="3000" b="0" i="0" u="none" strike="noStrike" kern="1200" cap="none" spc="0" normalizeH="0" baseline="0" noProof="0">
                  <a:ln>
                    <a:noFill/>
                  </a:ln>
                  <a:solidFill>
                    <a:srgbClr val="FFC000"/>
                  </a:solidFill>
                  <a:effectLst/>
                  <a:uLnTx/>
                  <a:uFillTx/>
                  <a:latin typeface="Helvetica"/>
                  <a:ea typeface="+mn-ea"/>
                  <a:cs typeface="+mn-cs"/>
                </a:endParaRPr>
              </a:p>
            </p:txBody>
          </p:sp>
        </mc:Choice>
        <mc:Fallback xmlns="">
          <p:sp>
            <p:nvSpPr>
              <p:cNvPr id="11" name="TextBox 10">
                <a:extLst>
                  <a:ext uri="{FF2B5EF4-FFF2-40B4-BE49-F238E27FC236}">
                    <a16:creationId xmlns:a16="http://schemas.microsoft.com/office/drawing/2014/main" id="{9460E2D5-EA4C-B240-A097-C7481EB80BBA}"/>
                  </a:ext>
                </a:extLst>
              </p:cNvPr>
              <p:cNvSpPr txBox="1">
                <a:spLocks noRot="1" noChangeAspect="1" noMove="1" noResize="1" noEditPoints="1" noAdjustHandles="1" noChangeArrowheads="1" noChangeShapeType="1" noTextEdit="1"/>
              </p:cNvSpPr>
              <p:nvPr/>
            </p:nvSpPr>
            <p:spPr>
              <a:xfrm>
                <a:off x="3929239" y="4413915"/>
                <a:ext cx="394339" cy="461665"/>
              </a:xfrm>
              <a:prstGeom prst="rect">
                <a:avLst/>
              </a:prstGeom>
              <a:blipFill>
                <a:blip r:embed="rId4"/>
                <a:stretch>
                  <a:fillRect l="-15625" r="-15625" b="-5405"/>
                </a:stretch>
              </a:blipFill>
            </p:spPr>
            <p:txBody>
              <a:bodyPr/>
              <a:lstStyle/>
              <a:p>
                <a:r>
                  <a:rPr lang="en-US">
                    <a:noFill/>
                  </a:rPr>
                  <a:t> </a:t>
                </a:r>
              </a:p>
            </p:txBody>
          </p:sp>
        </mc:Fallback>
      </mc:AlternateContent>
      <p:sp>
        <p:nvSpPr>
          <p:cNvPr id="29" name="Title 1">
            <a:extLst>
              <a:ext uri="{FF2B5EF4-FFF2-40B4-BE49-F238E27FC236}">
                <a16:creationId xmlns:a16="http://schemas.microsoft.com/office/drawing/2014/main" id="{E22EAEB2-3307-7349-A4C5-FA4203099A4C}"/>
              </a:ext>
            </a:extLst>
          </p:cNvPr>
          <p:cNvSpPr>
            <a:spLocks noGrp="1"/>
          </p:cNvSpPr>
          <p:nvPr>
            <p:ph type="title"/>
          </p:nvPr>
        </p:nvSpPr>
        <p:spPr>
          <a:xfrm>
            <a:off x="528525" y="110484"/>
            <a:ext cx="7772400" cy="952500"/>
          </a:xfrm>
        </p:spPr>
        <p:txBody>
          <a:bodyPr/>
          <a:lstStyle/>
          <a:p>
            <a:r>
              <a:rPr lang="en-US" dirty="0"/>
              <a:t>Case Study</a:t>
            </a:r>
          </a:p>
        </p:txBody>
      </p:sp>
    </p:spTree>
    <p:extLst>
      <p:ext uri="{BB962C8B-B14F-4D97-AF65-F5344CB8AC3E}">
        <p14:creationId xmlns:p14="http://schemas.microsoft.com/office/powerpoint/2010/main" val="8492013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3B647A7C-E0EF-EE46-8EF5-E18C46CF1F4D}"/>
              </a:ext>
            </a:extLst>
          </p:cNvPr>
          <p:cNvGrpSpPr/>
          <p:nvPr/>
        </p:nvGrpSpPr>
        <p:grpSpPr>
          <a:xfrm>
            <a:off x="3071" y="1207358"/>
            <a:ext cx="9144000" cy="3555999"/>
            <a:chOff x="0" y="1520090"/>
            <a:chExt cx="12192000" cy="4741332"/>
          </a:xfrm>
        </p:grpSpPr>
        <p:pic>
          <p:nvPicPr>
            <p:cNvPr id="16" name="Picture 15">
              <a:extLst>
                <a:ext uri="{FF2B5EF4-FFF2-40B4-BE49-F238E27FC236}">
                  <a16:creationId xmlns:a16="http://schemas.microsoft.com/office/drawing/2014/main" id="{57177E51-CAF4-BF4D-AD47-40D333FDDF5E}"/>
                </a:ext>
              </a:extLst>
            </p:cNvPr>
            <p:cNvPicPr>
              <a:picLocks noChangeAspect="1"/>
            </p:cNvPicPr>
            <p:nvPr/>
          </p:nvPicPr>
          <p:blipFill>
            <a:blip r:embed="rId3"/>
            <a:srcRect/>
            <a:stretch/>
          </p:blipFill>
          <p:spPr>
            <a:xfrm>
              <a:off x="1" y="1520090"/>
              <a:ext cx="12191999" cy="4741332"/>
            </a:xfrm>
            <a:prstGeom prst="rect">
              <a:avLst/>
            </a:prstGeom>
          </p:spPr>
        </p:pic>
        <p:grpSp>
          <p:nvGrpSpPr>
            <p:cNvPr id="21" name="Group 20">
              <a:extLst>
                <a:ext uri="{FF2B5EF4-FFF2-40B4-BE49-F238E27FC236}">
                  <a16:creationId xmlns:a16="http://schemas.microsoft.com/office/drawing/2014/main" id="{BC97B35C-D55B-594B-AF4D-FBE91A5227E0}"/>
                </a:ext>
              </a:extLst>
            </p:cNvPr>
            <p:cNvGrpSpPr/>
            <p:nvPr/>
          </p:nvGrpSpPr>
          <p:grpSpPr>
            <a:xfrm>
              <a:off x="0" y="1905088"/>
              <a:ext cx="11760726" cy="3596744"/>
              <a:chOff x="0" y="1905088"/>
              <a:chExt cx="11760726" cy="3596744"/>
            </a:xfrm>
          </p:grpSpPr>
          <p:sp>
            <p:nvSpPr>
              <p:cNvPr id="34" name="Rectangle 33">
                <a:extLst>
                  <a:ext uri="{FF2B5EF4-FFF2-40B4-BE49-F238E27FC236}">
                    <a16:creationId xmlns:a16="http://schemas.microsoft.com/office/drawing/2014/main" id="{C9385FCE-FF83-D943-876C-AE9F31456977}"/>
                  </a:ext>
                </a:extLst>
              </p:cNvPr>
              <p:cNvSpPr/>
              <p:nvPr/>
            </p:nvSpPr>
            <p:spPr>
              <a:xfrm>
                <a:off x="251467" y="1905089"/>
                <a:ext cx="2691479" cy="33855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Helvetica" pitchFamily="2" charset="0"/>
                    <a:ea typeface="+mn-ea"/>
                    <a:cs typeface="+mn-cs"/>
                  </a:rPr>
                  <a:t>(a) VIIRS 09-29-2020 Daytime</a:t>
                </a:r>
              </a:p>
            </p:txBody>
          </p:sp>
          <p:sp>
            <p:nvSpPr>
              <p:cNvPr id="35" name="Rectangle 34">
                <a:extLst>
                  <a:ext uri="{FF2B5EF4-FFF2-40B4-BE49-F238E27FC236}">
                    <a16:creationId xmlns:a16="http://schemas.microsoft.com/office/drawing/2014/main" id="{B7899939-B7A6-E242-85CA-A3E2F4BF05C9}"/>
                  </a:ext>
                </a:extLst>
              </p:cNvPr>
              <p:cNvSpPr/>
              <p:nvPr/>
            </p:nvSpPr>
            <p:spPr>
              <a:xfrm>
                <a:off x="3190726" y="1905089"/>
                <a:ext cx="2691479" cy="553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Helvetica" pitchFamily="2" charset="0"/>
                    <a:ea typeface="+mn-ea"/>
                    <a:cs typeface="+mn-cs"/>
                  </a:rPr>
                  <a:t>(b) VIIRS 09-29-2020 Nighttime</a:t>
                </a:r>
              </a:p>
            </p:txBody>
          </p:sp>
          <p:sp>
            <p:nvSpPr>
              <p:cNvPr id="36" name="Rectangle 35">
                <a:extLst>
                  <a:ext uri="{FF2B5EF4-FFF2-40B4-BE49-F238E27FC236}">
                    <a16:creationId xmlns:a16="http://schemas.microsoft.com/office/drawing/2014/main" id="{70757353-A252-B945-898D-97FFDD8215DD}"/>
                  </a:ext>
                </a:extLst>
              </p:cNvPr>
              <p:cNvSpPr/>
              <p:nvPr/>
            </p:nvSpPr>
            <p:spPr>
              <a:xfrm>
                <a:off x="9069247" y="1905088"/>
                <a:ext cx="2691479" cy="55399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Helvetica" pitchFamily="2" charset="0"/>
                    <a:ea typeface="+mn-ea"/>
                    <a:cs typeface="+mn-cs"/>
                  </a:rPr>
                  <a:t>(d) VIIRS 09-30-2020 Nighttime</a:t>
                </a:r>
              </a:p>
            </p:txBody>
          </p:sp>
          <p:sp>
            <p:nvSpPr>
              <p:cNvPr id="37" name="Rectangle 36">
                <a:extLst>
                  <a:ext uri="{FF2B5EF4-FFF2-40B4-BE49-F238E27FC236}">
                    <a16:creationId xmlns:a16="http://schemas.microsoft.com/office/drawing/2014/main" id="{69600747-F06D-3944-A830-56454AF540F7}"/>
                  </a:ext>
                </a:extLst>
              </p:cNvPr>
              <p:cNvSpPr/>
              <p:nvPr/>
            </p:nvSpPr>
            <p:spPr>
              <a:xfrm>
                <a:off x="6129988" y="1905088"/>
                <a:ext cx="2691479" cy="33855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Helvetica" pitchFamily="2" charset="0"/>
                    <a:ea typeface="+mn-ea"/>
                    <a:cs typeface="+mn-cs"/>
                  </a:rPr>
                  <a:t>(c) VIIRS 09-30-2020 Daytime</a:t>
                </a:r>
              </a:p>
            </p:txBody>
          </p:sp>
          <p:sp>
            <p:nvSpPr>
              <p:cNvPr id="38" name="Rectangle 37">
                <a:extLst>
                  <a:ext uri="{FF2B5EF4-FFF2-40B4-BE49-F238E27FC236}">
                    <a16:creationId xmlns:a16="http://schemas.microsoft.com/office/drawing/2014/main" id="{F8BB7723-91CD-EE4E-B2CA-591DB8DACD81}"/>
                  </a:ext>
                </a:extLst>
              </p:cNvPr>
              <p:cNvSpPr/>
              <p:nvPr/>
            </p:nvSpPr>
            <p:spPr>
              <a:xfrm>
                <a:off x="0" y="3713925"/>
                <a:ext cx="3038482" cy="33855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Helvetica" pitchFamily="2" charset="0"/>
                    <a:ea typeface="+mn-ea"/>
                    <a:cs typeface="+mn-cs"/>
                  </a:rPr>
                  <a:t>(e) MODIS AOD</a:t>
                </a:r>
              </a:p>
            </p:txBody>
          </p:sp>
          <p:sp>
            <p:nvSpPr>
              <p:cNvPr id="39" name="Rectangle 38">
                <a:extLst>
                  <a:ext uri="{FF2B5EF4-FFF2-40B4-BE49-F238E27FC236}">
                    <a16:creationId xmlns:a16="http://schemas.microsoft.com/office/drawing/2014/main" id="{2D810BDE-0A3E-5645-B2CE-489F256747AC}"/>
                  </a:ext>
                </a:extLst>
              </p:cNvPr>
              <p:cNvSpPr/>
              <p:nvPr/>
            </p:nvSpPr>
            <p:spPr>
              <a:xfrm>
                <a:off x="3140974" y="3736869"/>
                <a:ext cx="2691479" cy="33855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Helvetica" pitchFamily="2" charset="0"/>
                    <a:ea typeface="+mn-ea"/>
                    <a:cs typeface="+mn-cs"/>
                  </a:rPr>
                  <a:t>(f) DNB AOD</a:t>
                </a:r>
              </a:p>
            </p:txBody>
          </p:sp>
          <p:sp>
            <p:nvSpPr>
              <p:cNvPr id="40" name="Rectangle 39">
                <a:extLst>
                  <a:ext uri="{FF2B5EF4-FFF2-40B4-BE49-F238E27FC236}">
                    <a16:creationId xmlns:a16="http://schemas.microsoft.com/office/drawing/2014/main" id="{E4D0445E-B72B-364A-A72F-D33A10B58B7F}"/>
                  </a:ext>
                </a:extLst>
              </p:cNvPr>
              <p:cNvSpPr/>
              <p:nvPr/>
            </p:nvSpPr>
            <p:spPr>
              <a:xfrm>
                <a:off x="9069247" y="3736869"/>
                <a:ext cx="2691479" cy="33855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Helvetica" pitchFamily="2" charset="0"/>
                    <a:ea typeface="+mn-ea"/>
                    <a:cs typeface="+mn-cs"/>
                  </a:rPr>
                  <a:t>(h) DNB AOD</a:t>
                </a:r>
              </a:p>
            </p:txBody>
          </p:sp>
          <p:sp>
            <p:nvSpPr>
              <p:cNvPr id="41" name="Rectangle 40">
                <a:extLst>
                  <a:ext uri="{FF2B5EF4-FFF2-40B4-BE49-F238E27FC236}">
                    <a16:creationId xmlns:a16="http://schemas.microsoft.com/office/drawing/2014/main" id="{9FEB9226-C938-1544-8665-F6C989A05F46}"/>
                  </a:ext>
                </a:extLst>
              </p:cNvPr>
              <p:cNvSpPr/>
              <p:nvPr/>
            </p:nvSpPr>
            <p:spPr>
              <a:xfrm>
                <a:off x="6096000" y="3736869"/>
                <a:ext cx="2691479" cy="33855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0000"/>
                    </a:solidFill>
                    <a:effectLst/>
                    <a:uLnTx/>
                    <a:uFillTx/>
                    <a:latin typeface="Helvetica" pitchFamily="2" charset="0"/>
                    <a:ea typeface="+mn-ea"/>
                    <a:cs typeface="+mn-cs"/>
                  </a:rPr>
                  <a:t>(g) MODIS AOD</a:t>
                </a:r>
              </a:p>
            </p:txBody>
          </p:sp>
          <p:sp>
            <p:nvSpPr>
              <p:cNvPr id="20" name="Rectangle 19">
                <a:extLst>
                  <a:ext uri="{FF2B5EF4-FFF2-40B4-BE49-F238E27FC236}">
                    <a16:creationId xmlns:a16="http://schemas.microsoft.com/office/drawing/2014/main" id="{459E3D3A-2874-5547-9FFF-0DE92E6ECE58}"/>
                  </a:ext>
                </a:extLst>
              </p:cNvPr>
              <p:cNvSpPr/>
              <p:nvPr/>
            </p:nvSpPr>
            <p:spPr>
              <a:xfrm>
                <a:off x="1966053" y="4686881"/>
                <a:ext cx="902895" cy="81495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Helvetica"/>
                  <a:ea typeface="+mn-ea"/>
                  <a:cs typeface="+mn-cs"/>
                </a:endParaRPr>
              </a:p>
            </p:txBody>
          </p:sp>
          <p:sp>
            <p:nvSpPr>
              <p:cNvPr id="44" name="Rectangle 43">
                <a:extLst>
                  <a:ext uri="{FF2B5EF4-FFF2-40B4-BE49-F238E27FC236}">
                    <a16:creationId xmlns:a16="http://schemas.microsoft.com/office/drawing/2014/main" id="{43FC5CA9-758C-F642-AB3D-FF3837F7BDB4}"/>
                  </a:ext>
                </a:extLst>
              </p:cNvPr>
              <p:cNvSpPr/>
              <p:nvPr/>
            </p:nvSpPr>
            <p:spPr>
              <a:xfrm>
                <a:off x="4929558" y="4686881"/>
                <a:ext cx="902895" cy="81495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Helvetica"/>
                  <a:ea typeface="+mn-ea"/>
                  <a:cs typeface="+mn-cs"/>
                </a:endParaRPr>
              </a:p>
            </p:txBody>
          </p:sp>
          <p:sp>
            <p:nvSpPr>
              <p:cNvPr id="46" name="Rectangle 45">
                <a:extLst>
                  <a:ext uri="{FF2B5EF4-FFF2-40B4-BE49-F238E27FC236}">
                    <a16:creationId xmlns:a16="http://schemas.microsoft.com/office/drawing/2014/main" id="{8501365F-D5AD-5247-9B58-18DC1E573668}"/>
                  </a:ext>
                </a:extLst>
              </p:cNvPr>
              <p:cNvSpPr/>
              <p:nvPr/>
            </p:nvSpPr>
            <p:spPr>
              <a:xfrm>
                <a:off x="7809600" y="4686881"/>
                <a:ext cx="902895" cy="81495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Helvetica"/>
                  <a:ea typeface="+mn-ea"/>
                  <a:cs typeface="+mn-cs"/>
                </a:endParaRPr>
              </a:p>
            </p:txBody>
          </p:sp>
          <p:sp>
            <p:nvSpPr>
              <p:cNvPr id="47" name="Rectangle 46">
                <a:extLst>
                  <a:ext uri="{FF2B5EF4-FFF2-40B4-BE49-F238E27FC236}">
                    <a16:creationId xmlns:a16="http://schemas.microsoft.com/office/drawing/2014/main" id="{E8ECF462-AD24-4542-B290-5E464B425FF1}"/>
                  </a:ext>
                </a:extLst>
              </p:cNvPr>
              <p:cNvSpPr/>
              <p:nvPr/>
            </p:nvSpPr>
            <p:spPr>
              <a:xfrm>
                <a:off x="10821735" y="4685462"/>
                <a:ext cx="902895" cy="814951"/>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Helvetica"/>
                  <a:ea typeface="+mn-ea"/>
                  <a:cs typeface="+mn-cs"/>
                </a:endParaRPr>
              </a:p>
            </p:txBody>
          </p:sp>
        </p:grpSp>
      </p:grpSp>
      <p:sp>
        <p:nvSpPr>
          <p:cNvPr id="54" name="Rectangle 53">
            <a:extLst>
              <a:ext uri="{FF2B5EF4-FFF2-40B4-BE49-F238E27FC236}">
                <a16:creationId xmlns:a16="http://schemas.microsoft.com/office/drawing/2014/main" id="{64659252-23C0-AB4E-9E22-644FBEB61182}"/>
              </a:ext>
            </a:extLst>
          </p:cNvPr>
          <p:cNvSpPr/>
          <p:nvPr/>
        </p:nvSpPr>
        <p:spPr>
          <a:xfrm>
            <a:off x="98003" y="1034234"/>
            <a:ext cx="4493731"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Helvetica" pitchFamily="2" charset="0"/>
                <a:ea typeface="+mn-ea"/>
                <a:cs typeface="+mn-cs"/>
              </a:rPr>
              <a:t>2020 Fire case – Day and Night AOD Map</a:t>
            </a:r>
          </a:p>
        </p:txBody>
      </p:sp>
      <p:sp>
        <p:nvSpPr>
          <p:cNvPr id="2" name="Oval 1">
            <a:extLst>
              <a:ext uri="{FF2B5EF4-FFF2-40B4-BE49-F238E27FC236}">
                <a16:creationId xmlns:a16="http://schemas.microsoft.com/office/drawing/2014/main" id="{2F75BDDA-AFE6-754C-94DE-6825240C9C20}"/>
              </a:ext>
            </a:extLst>
          </p:cNvPr>
          <p:cNvSpPr/>
          <p:nvPr/>
        </p:nvSpPr>
        <p:spPr>
          <a:xfrm>
            <a:off x="2056194" y="4752437"/>
            <a:ext cx="197177" cy="197177"/>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Helvetica"/>
              <a:ea typeface="+mn-ea"/>
              <a:cs typeface="+mn-cs"/>
            </a:endParaRPr>
          </a:p>
        </p:txBody>
      </p:sp>
      <p:sp>
        <p:nvSpPr>
          <p:cNvPr id="27" name="Rectangle 26">
            <a:extLst>
              <a:ext uri="{FF2B5EF4-FFF2-40B4-BE49-F238E27FC236}">
                <a16:creationId xmlns:a16="http://schemas.microsoft.com/office/drawing/2014/main" id="{FBE3AD19-5C8D-D946-9A23-616D0C2F8681}"/>
              </a:ext>
            </a:extLst>
          </p:cNvPr>
          <p:cNvSpPr/>
          <p:nvPr/>
        </p:nvSpPr>
        <p:spPr>
          <a:xfrm>
            <a:off x="2291110" y="4686407"/>
            <a:ext cx="2668487"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Helvetica" pitchFamily="2" charset="0"/>
                <a:ea typeface="+mn-ea"/>
                <a:cs typeface="+mn-cs"/>
              </a:rPr>
              <a:t>AERONET Daytime Site</a:t>
            </a:r>
          </a:p>
        </p:txBody>
      </p:sp>
      <p:sp>
        <p:nvSpPr>
          <p:cNvPr id="3" name="Rectangle 2">
            <a:extLst>
              <a:ext uri="{FF2B5EF4-FFF2-40B4-BE49-F238E27FC236}">
                <a16:creationId xmlns:a16="http://schemas.microsoft.com/office/drawing/2014/main" id="{F38B2AD6-BC52-6949-81A7-6F0DC3757396}"/>
              </a:ext>
            </a:extLst>
          </p:cNvPr>
          <p:cNvSpPr/>
          <p:nvPr/>
        </p:nvSpPr>
        <p:spPr>
          <a:xfrm>
            <a:off x="5212417" y="4752283"/>
            <a:ext cx="208406" cy="20840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Helvetica"/>
              <a:ea typeface="+mn-ea"/>
              <a:cs typeface="+mn-cs"/>
            </a:endParaRPr>
          </a:p>
        </p:txBody>
      </p:sp>
      <p:sp>
        <p:nvSpPr>
          <p:cNvPr id="30" name="Rectangle 29">
            <a:extLst>
              <a:ext uri="{FF2B5EF4-FFF2-40B4-BE49-F238E27FC236}">
                <a16:creationId xmlns:a16="http://schemas.microsoft.com/office/drawing/2014/main" id="{93AAA8A8-D872-FC40-A79A-89C153E5D0F2}"/>
              </a:ext>
            </a:extLst>
          </p:cNvPr>
          <p:cNvSpPr/>
          <p:nvPr/>
        </p:nvSpPr>
        <p:spPr>
          <a:xfrm>
            <a:off x="5463704" y="4688898"/>
            <a:ext cx="2796728"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Helvetica" pitchFamily="2" charset="0"/>
                <a:ea typeface="+mn-ea"/>
                <a:cs typeface="+mn-cs"/>
              </a:rPr>
              <a:t>AERONET Nighttime Site</a:t>
            </a:r>
          </a:p>
        </p:txBody>
      </p:sp>
      <p:sp>
        <p:nvSpPr>
          <p:cNvPr id="4" name="Rectangle 3">
            <a:extLst>
              <a:ext uri="{FF2B5EF4-FFF2-40B4-BE49-F238E27FC236}">
                <a16:creationId xmlns:a16="http://schemas.microsoft.com/office/drawing/2014/main" id="{474D9539-78DC-5147-BCB6-40D46FC8010B}"/>
              </a:ext>
            </a:extLst>
          </p:cNvPr>
          <p:cNvSpPr/>
          <p:nvPr/>
        </p:nvSpPr>
        <p:spPr>
          <a:xfrm>
            <a:off x="2274204" y="1382174"/>
            <a:ext cx="2213198" cy="3217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Helvetica"/>
              <a:ea typeface="+mn-ea"/>
              <a:cs typeface="+mn-cs"/>
            </a:endParaRPr>
          </a:p>
        </p:txBody>
      </p:sp>
      <p:sp>
        <p:nvSpPr>
          <p:cNvPr id="31" name="Rectangle 30">
            <a:extLst>
              <a:ext uri="{FF2B5EF4-FFF2-40B4-BE49-F238E27FC236}">
                <a16:creationId xmlns:a16="http://schemas.microsoft.com/office/drawing/2014/main" id="{A4A08935-1EDA-314A-A0FC-A7F0C6E15025}"/>
              </a:ext>
            </a:extLst>
          </p:cNvPr>
          <p:cNvSpPr/>
          <p:nvPr/>
        </p:nvSpPr>
        <p:spPr>
          <a:xfrm>
            <a:off x="6758533" y="1273895"/>
            <a:ext cx="2065083" cy="321767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Helvetica"/>
              <a:ea typeface="+mn-ea"/>
              <a:cs typeface="+mn-cs"/>
            </a:endParaRPr>
          </a:p>
        </p:txBody>
      </p:sp>
      <p:sp>
        <p:nvSpPr>
          <p:cNvPr id="32" name="Title 1">
            <a:extLst>
              <a:ext uri="{FF2B5EF4-FFF2-40B4-BE49-F238E27FC236}">
                <a16:creationId xmlns:a16="http://schemas.microsoft.com/office/drawing/2014/main" id="{D88A6FA0-E641-6146-9442-14E77B75E795}"/>
              </a:ext>
            </a:extLst>
          </p:cNvPr>
          <p:cNvSpPr>
            <a:spLocks noGrp="1"/>
          </p:cNvSpPr>
          <p:nvPr>
            <p:ph type="title"/>
          </p:nvPr>
        </p:nvSpPr>
        <p:spPr>
          <a:xfrm>
            <a:off x="528525" y="110484"/>
            <a:ext cx="7772400" cy="952500"/>
          </a:xfrm>
        </p:spPr>
        <p:txBody>
          <a:bodyPr/>
          <a:lstStyle/>
          <a:p>
            <a:r>
              <a:rPr lang="en-US" dirty="0"/>
              <a:t>Case Study </a:t>
            </a:r>
          </a:p>
        </p:txBody>
      </p:sp>
    </p:spTree>
    <p:extLst>
      <p:ext uri="{BB962C8B-B14F-4D97-AF65-F5344CB8AC3E}">
        <p14:creationId xmlns:p14="http://schemas.microsoft.com/office/powerpoint/2010/main" val="3001146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29EF0-69A5-C5DB-4B23-C5EA2981815C}"/>
              </a:ext>
            </a:extLst>
          </p:cNvPr>
          <p:cNvSpPr>
            <a:spLocks noGrp="1"/>
          </p:cNvSpPr>
          <p:nvPr>
            <p:ph type="title"/>
          </p:nvPr>
        </p:nvSpPr>
        <p:spPr>
          <a:xfrm>
            <a:off x="975900" y="-174444"/>
            <a:ext cx="7772400" cy="952500"/>
          </a:xfrm>
        </p:spPr>
        <p:txBody>
          <a:bodyPr/>
          <a:lstStyle/>
          <a:p>
            <a:r>
              <a:rPr lang="en-US" dirty="0"/>
              <a:t>Measurements of Moonlight</a:t>
            </a:r>
          </a:p>
        </p:txBody>
      </p:sp>
      <p:sp>
        <p:nvSpPr>
          <p:cNvPr id="6" name="TextBox 5">
            <a:extLst>
              <a:ext uri="{FF2B5EF4-FFF2-40B4-BE49-F238E27FC236}">
                <a16:creationId xmlns:a16="http://schemas.microsoft.com/office/drawing/2014/main" id="{A7D590C6-AF92-B173-E9D2-BBB323FFE73D}"/>
              </a:ext>
            </a:extLst>
          </p:cNvPr>
          <p:cNvSpPr txBox="1"/>
          <p:nvPr/>
        </p:nvSpPr>
        <p:spPr>
          <a:xfrm>
            <a:off x="93461" y="447357"/>
            <a:ext cx="5999644" cy="1754326"/>
          </a:xfrm>
          <a:prstGeom prst="rect">
            <a:avLst/>
          </a:prstGeom>
          <a:noFill/>
        </p:spPr>
        <p:txBody>
          <a:bodyPr wrap="square" rtlCol="0">
            <a:spAutoFit/>
          </a:bodyPr>
          <a:lstStyle/>
          <a:p>
            <a:r>
              <a:rPr lang="en-US" dirty="0"/>
              <a:t>It is deemed that moonlight is a stable source of illumination; that is why many remote sensing instruments use moonlight to do calibration. Is it true? </a:t>
            </a:r>
          </a:p>
          <a:p>
            <a:endParaRPr lang="en-US" dirty="0"/>
          </a:p>
          <a:p>
            <a:pPr marL="342900" indent="-342900">
              <a:buAutoNum type="arabicPeriod"/>
            </a:pPr>
            <a:r>
              <a:rPr lang="en-US" dirty="0"/>
              <a:t>Beers-law technique in clean &amp; stable atmosphere</a:t>
            </a:r>
          </a:p>
          <a:p>
            <a:pPr marL="342900" indent="-342900">
              <a:buAutoNum type="arabicPeriod"/>
            </a:pPr>
            <a:r>
              <a:rPr lang="en-US" dirty="0"/>
              <a:t>Satellite measurement and aircraft measurements</a:t>
            </a:r>
          </a:p>
        </p:txBody>
      </p:sp>
      <p:pic>
        <p:nvPicPr>
          <p:cNvPr id="12" name="Picture 11">
            <a:extLst>
              <a:ext uri="{FF2B5EF4-FFF2-40B4-BE49-F238E27FC236}">
                <a16:creationId xmlns:a16="http://schemas.microsoft.com/office/drawing/2014/main" id="{46F4C4A0-5EB3-9F7E-C0A0-D8A05478873C}"/>
              </a:ext>
            </a:extLst>
          </p:cNvPr>
          <p:cNvPicPr>
            <a:picLocks noChangeAspect="1"/>
          </p:cNvPicPr>
          <p:nvPr/>
        </p:nvPicPr>
        <p:blipFill>
          <a:blip r:embed="rId2"/>
          <a:stretch>
            <a:fillRect/>
          </a:stretch>
        </p:blipFill>
        <p:spPr>
          <a:xfrm>
            <a:off x="6159340" y="807395"/>
            <a:ext cx="2722011" cy="4070755"/>
          </a:xfrm>
          <a:prstGeom prst="rect">
            <a:avLst/>
          </a:prstGeom>
        </p:spPr>
      </p:pic>
      <p:sp>
        <p:nvSpPr>
          <p:cNvPr id="16" name="TextBox 15">
            <a:extLst>
              <a:ext uri="{FF2B5EF4-FFF2-40B4-BE49-F238E27FC236}">
                <a16:creationId xmlns:a16="http://schemas.microsoft.com/office/drawing/2014/main" id="{B742477A-5394-83AB-503D-F25A901A56E8}"/>
              </a:ext>
            </a:extLst>
          </p:cNvPr>
          <p:cNvSpPr txBox="1"/>
          <p:nvPr/>
        </p:nvSpPr>
        <p:spPr>
          <a:xfrm>
            <a:off x="5997101" y="4853562"/>
            <a:ext cx="2949101" cy="1292662"/>
          </a:xfrm>
          <a:prstGeom prst="rect">
            <a:avLst/>
          </a:prstGeom>
          <a:noFill/>
        </p:spPr>
        <p:txBody>
          <a:bodyPr wrap="square">
            <a:spAutoFit/>
          </a:bodyPr>
          <a:lstStyle/>
          <a:p>
            <a:pPr algn="ctr"/>
            <a:r>
              <a:rPr lang="en-US" sz="1400" dirty="0"/>
              <a:t>Full Moon of 2020 April 08</a:t>
            </a:r>
          </a:p>
          <a:p>
            <a:pPr algn="ctr"/>
            <a:r>
              <a:rPr lang="en-US" sz="1400" dirty="0"/>
              <a:t>Cave Creek Observatory, AZ</a:t>
            </a:r>
          </a:p>
          <a:p>
            <a:pPr algn="ctr"/>
            <a:r>
              <a:rPr lang="en-US" sz="1400" dirty="0"/>
              <a:t>Fred </a:t>
            </a:r>
            <a:r>
              <a:rPr lang="en-US" sz="1400" dirty="0" err="1"/>
              <a:t>Espenak</a:t>
            </a:r>
            <a:endParaRPr lang="en-US" sz="1400" dirty="0"/>
          </a:p>
          <a:p>
            <a:endParaRPr lang="en-US" dirty="0"/>
          </a:p>
          <a:p>
            <a:endParaRPr lang="en-US" dirty="0"/>
          </a:p>
        </p:txBody>
      </p:sp>
      <p:pic>
        <p:nvPicPr>
          <p:cNvPr id="17" name="Picture 16">
            <a:extLst>
              <a:ext uri="{FF2B5EF4-FFF2-40B4-BE49-F238E27FC236}">
                <a16:creationId xmlns:a16="http://schemas.microsoft.com/office/drawing/2014/main" id="{C96D6D69-70B4-218E-BE36-98B7ECFE163B}"/>
              </a:ext>
            </a:extLst>
          </p:cNvPr>
          <p:cNvPicPr>
            <a:picLocks noChangeAspect="1"/>
          </p:cNvPicPr>
          <p:nvPr/>
        </p:nvPicPr>
        <p:blipFill>
          <a:blip r:embed="rId3"/>
          <a:stretch>
            <a:fillRect/>
          </a:stretch>
        </p:blipFill>
        <p:spPr>
          <a:xfrm>
            <a:off x="197798" y="2878228"/>
            <a:ext cx="2952986" cy="2464923"/>
          </a:xfrm>
          <a:prstGeom prst="rect">
            <a:avLst/>
          </a:prstGeom>
        </p:spPr>
      </p:pic>
      <p:sp>
        <p:nvSpPr>
          <p:cNvPr id="19" name="TextBox 18">
            <a:extLst>
              <a:ext uri="{FF2B5EF4-FFF2-40B4-BE49-F238E27FC236}">
                <a16:creationId xmlns:a16="http://schemas.microsoft.com/office/drawing/2014/main" id="{E09BE4C9-FB6D-D2D9-B15E-46FCFB6111C9}"/>
              </a:ext>
            </a:extLst>
          </p:cNvPr>
          <p:cNvSpPr txBox="1"/>
          <p:nvPr/>
        </p:nvSpPr>
        <p:spPr>
          <a:xfrm>
            <a:off x="290100" y="2201683"/>
            <a:ext cx="4572000" cy="369332"/>
          </a:xfrm>
          <a:prstGeom prst="rect">
            <a:avLst/>
          </a:prstGeom>
          <a:noFill/>
        </p:spPr>
        <p:txBody>
          <a:bodyPr wrap="square">
            <a:spAutoFit/>
          </a:bodyPr>
          <a:lstStyle/>
          <a:p>
            <a:r>
              <a:rPr lang="en-US" b="0" i="0" u="none" strike="noStrike" dirty="0">
                <a:solidFill>
                  <a:srgbClr val="000000"/>
                </a:solidFill>
                <a:effectLst/>
                <a:latin typeface="Helvetica" pitchFamily="2" charset="0"/>
              </a:rPr>
              <a:t>The </a:t>
            </a:r>
            <a:r>
              <a:rPr lang="en-US" b="0" i="0" u="none" strike="noStrike" dirty="0" err="1">
                <a:solidFill>
                  <a:srgbClr val="000000"/>
                </a:solidFill>
                <a:effectLst/>
                <a:latin typeface="Helvetica" pitchFamily="2" charset="0"/>
              </a:rPr>
              <a:t>Arcstone</a:t>
            </a:r>
            <a:r>
              <a:rPr lang="en-US" b="0" i="0" u="none" strike="noStrike" dirty="0">
                <a:solidFill>
                  <a:srgbClr val="000000"/>
                </a:solidFill>
                <a:effectLst/>
                <a:latin typeface="Helvetica" pitchFamily="2" charset="0"/>
              </a:rPr>
              <a:t> observatory</a:t>
            </a:r>
            <a:endParaRPr lang="en-US" dirty="0">
              <a:latin typeface="Helvetica" pitchFamily="2" charset="0"/>
            </a:endParaRPr>
          </a:p>
        </p:txBody>
      </p:sp>
      <p:sp>
        <p:nvSpPr>
          <p:cNvPr id="21" name="TextBox 20">
            <a:extLst>
              <a:ext uri="{FF2B5EF4-FFF2-40B4-BE49-F238E27FC236}">
                <a16:creationId xmlns:a16="http://schemas.microsoft.com/office/drawing/2014/main" id="{0E087552-24FD-B277-26FF-E338B5106A9B}"/>
              </a:ext>
            </a:extLst>
          </p:cNvPr>
          <p:cNvSpPr txBox="1"/>
          <p:nvPr/>
        </p:nvSpPr>
        <p:spPr>
          <a:xfrm>
            <a:off x="562584" y="2515190"/>
            <a:ext cx="4572000" cy="369332"/>
          </a:xfrm>
          <a:prstGeom prst="rect">
            <a:avLst/>
          </a:prstGeom>
          <a:noFill/>
        </p:spPr>
        <p:txBody>
          <a:bodyPr wrap="square">
            <a:spAutoFit/>
          </a:bodyPr>
          <a:lstStyle/>
          <a:p>
            <a:r>
              <a:rPr lang="en-US" b="0" i="0" u="none" strike="noStrike" dirty="0">
                <a:solidFill>
                  <a:srgbClr val="1B1B1B"/>
                </a:solidFill>
                <a:effectLst/>
                <a:latin typeface="Helvetica" pitchFamily="2" charset="0"/>
              </a:rPr>
              <a:t>350 nm to 2300 nm</a:t>
            </a:r>
            <a:endParaRPr lang="en-US" dirty="0">
              <a:latin typeface="Helvetica" pitchFamily="2" charset="0"/>
            </a:endParaRPr>
          </a:p>
        </p:txBody>
      </p:sp>
      <p:pic>
        <p:nvPicPr>
          <p:cNvPr id="23" name="Picture 22" descr="A close up of the moon&#10;&#10;AI-generated content may be incorrect.">
            <a:extLst>
              <a:ext uri="{FF2B5EF4-FFF2-40B4-BE49-F238E27FC236}">
                <a16:creationId xmlns:a16="http://schemas.microsoft.com/office/drawing/2014/main" id="{AF79FB17-5B14-65FB-01D2-16642E5882B7}"/>
              </a:ext>
            </a:extLst>
          </p:cNvPr>
          <p:cNvPicPr>
            <a:picLocks noChangeAspect="1"/>
          </p:cNvPicPr>
          <p:nvPr/>
        </p:nvPicPr>
        <p:blipFill>
          <a:blip r:embed="rId4"/>
          <a:srcRect l="14854" t="11735" r="13898" b="15979"/>
          <a:stretch>
            <a:fillRect/>
          </a:stretch>
        </p:blipFill>
        <p:spPr>
          <a:xfrm>
            <a:off x="3349780" y="2715573"/>
            <a:ext cx="2519465" cy="2498829"/>
          </a:xfrm>
          <a:prstGeom prst="rect">
            <a:avLst/>
          </a:prstGeom>
        </p:spPr>
      </p:pic>
      <p:pic>
        <p:nvPicPr>
          <p:cNvPr id="25" name="Picture 24">
            <a:extLst>
              <a:ext uri="{FF2B5EF4-FFF2-40B4-BE49-F238E27FC236}">
                <a16:creationId xmlns:a16="http://schemas.microsoft.com/office/drawing/2014/main" id="{A387F1BA-5379-EAEC-FAC5-F1BC7FF419A8}"/>
              </a:ext>
            </a:extLst>
          </p:cNvPr>
          <p:cNvPicPr>
            <a:picLocks noChangeAspect="1"/>
          </p:cNvPicPr>
          <p:nvPr/>
        </p:nvPicPr>
        <p:blipFill>
          <a:blip r:embed="rId5"/>
          <a:stretch>
            <a:fillRect/>
          </a:stretch>
        </p:blipFill>
        <p:spPr>
          <a:xfrm>
            <a:off x="3274755" y="5214402"/>
            <a:ext cx="2594490" cy="223985"/>
          </a:xfrm>
          <a:prstGeom prst="rect">
            <a:avLst/>
          </a:prstGeom>
        </p:spPr>
      </p:pic>
      <p:sp>
        <p:nvSpPr>
          <p:cNvPr id="27" name="TextBox 26">
            <a:extLst>
              <a:ext uri="{FF2B5EF4-FFF2-40B4-BE49-F238E27FC236}">
                <a16:creationId xmlns:a16="http://schemas.microsoft.com/office/drawing/2014/main" id="{710EFEB3-3C03-AC68-FB20-BD17ADAA8FD1}"/>
              </a:ext>
            </a:extLst>
          </p:cNvPr>
          <p:cNvSpPr txBox="1"/>
          <p:nvPr/>
        </p:nvSpPr>
        <p:spPr>
          <a:xfrm>
            <a:off x="3349780" y="5387964"/>
            <a:ext cx="4572000" cy="338554"/>
          </a:xfrm>
          <a:prstGeom prst="rect">
            <a:avLst/>
          </a:prstGeom>
          <a:noFill/>
        </p:spPr>
        <p:txBody>
          <a:bodyPr wrap="square">
            <a:spAutoFit/>
          </a:bodyPr>
          <a:lstStyle/>
          <a:p>
            <a:r>
              <a:rPr lang="en-US" sz="1600" dirty="0" err="1">
                <a:solidFill>
                  <a:srgbClr val="000000"/>
                </a:solidFill>
                <a:effectLst/>
                <a:latin typeface="Helvetica" pitchFamily="2" charset="0"/>
              </a:rPr>
              <a:t>Kouyama</a:t>
            </a:r>
            <a:r>
              <a:rPr lang="en-US" sz="1600" dirty="0">
                <a:solidFill>
                  <a:srgbClr val="000000"/>
                </a:solidFill>
                <a:effectLst/>
                <a:latin typeface="Helvetica" pitchFamily="2" charset="0"/>
              </a:rPr>
              <a:t> et al., 2016</a:t>
            </a:r>
          </a:p>
        </p:txBody>
      </p:sp>
      <p:sp>
        <p:nvSpPr>
          <p:cNvPr id="29" name="TextBox 28">
            <a:extLst>
              <a:ext uri="{FF2B5EF4-FFF2-40B4-BE49-F238E27FC236}">
                <a16:creationId xmlns:a16="http://schemas.microsoft.com/office/drawing/2014/main" id="{C3E75323-17D6-6AAA-6785-100AC8DFFEB7}"/>
              </a:ext>
            </a:extLst>
          </p:cNvPr>
          <p:cNvSpPr txBox="1"/>
          <p:nvPr/>
        </p:nvSpPr>
        <p:spPr>
          <a:xfrm>
            <a:off x="3399873" y="2408360"/>
            <a:ext cx="4572000" cy="369332"/>
          </a:xfrm>
          <a:prstGeom prst="rect">
            <a:avLst/>
          </a:prstGeom>
          <a:noFill/>
        </p:spPr>
        <p:txBody>
          <a:bodyPr wrap="square">
            <a:spAutoFit/>
          </a:bodyPr>
          <a:lstStyle/>
          <a:p>
            <a:r>
              <a:rPr lang="en-US" dirty="0">
                <a:solidFill>
                  <a:srgbClr val="000000"/>
                </a:solidFill>
                <a:effectLst/>
                <a:latin typeface="Helvetica" pitchFamily="2" charset="0"/>
              </a:rPr>
              <a:t> ASTER April 14, 2003</a:t>
            </a:r>
          </a:p>
        </p:txBody>
      </p:sp>
      <p:sp>
        <p:nvSpPr>
          <p:cNvPr id="4" name="TextBox 3">
            <a:extLst>
              <a:ext uri="{FF2B5EF4-FFF2-40B4-BE49-F238E27FC236}">
                <a16:creationId xmlns:a16="http://schemas.microsoft.com/office/drawing/2014/main" id="{598E02A8-A8CF-F25C-B87D-7FE23C38F168}"/>
              </a:ext>
            </a:extLst>
          </p:cNvPr>
          <p:cNvSpPr txBox="1"/>
          <p:nvPr/>
        </p:nvSpPr>
        <p:spPr>
          <a:xfrm>
            <a:off x="197798" y="5302551"/>
            <a:ext cx="4572000" cy="369332"/>
          </a:xfrm>
          <a:prstGeom prst="rect">
            <a:avLst/>
          </a:prstGeom>
          <a:noFill/>
        </p:spPr>
        <p:txBody>
          <a:bodyPr wrap="square">
            <a:spAutoFit/>
          </a:bodyPr>
          <a:lstStyle/>
          <a:p>
            <a:r>
              <a:rPr lang="en-US" i="0" u="none" strike="noStrike" dirty="0">
                <a:solidFill>
                  <a:srgbClr val="1B1B1B"/>
                </a:solidFill>
                <a:effectLst/>
                <a:latin typeface="inter"/>
              </a:rPr>
              <a:t>Launched in </a:t>
            </a:r>
            <a:r>
              <a:rPr lang="en-US" dirty="0"/>
              <a:t>June 23, 2025</a:t>
            </a:r>
          </a:p>
        </p:txBody>
      </p:sp>
    </p:spTree>
    <p:extLst>
      <p:ext uri="{BB962C8B-B14F-4D97-AF65-F5344CB8AC3E}">
        <p14:creationId xmlns:p14="http://schemas.microsoft.com/office/powerpoint/2010/main" val="70247810"/>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Diagram, scatter chart&#10;&#10;Description automatically generated">
            <a:extLst>
              <a:ext uri="{FF2B5EF4-FFF2-40B4-BE49-F238E27FC236}">
                <a16:creationId xmlns:a16="http://schemas.microsoft.com/office/drawing/2014/main" id="{7534D444-B4AF-9C4F-B8EA-F8E459BAA5A4}"/>
              </a:ext>
            </a:extLst>
          </p:cNvPr>
          <p:cNvPicPr>
            <a:picLocks noChangeAspect="1"/>
          </p:cNvPicPr>
          <p:nvPr/>
        </p:nvPicPr>
        <p:blipFill rotWithShape="1">
          <a:blip r:embed="rId3">
            <a:extLst>
              <a:ext uri="{28A0092B-C50C-407E-A947-70E740481C1C}">
                <a14:useLocalDpi xmlns:a14="http://schemas.microsoft.com/office/drawing/2010/main" val="0"/>
              </a:ext>
            </a:extLst>
          </a:blip>
          <a:srcRect t="5470" r="49766" b="62728"/>
          <a:stretch/>
        </p:blipFill>
        <p:spPr>
          <a:xfrm>
            <a:off x="343749" y="774954"/>
            <a:ext cx="2760445" cy="2446674"/>
          </a:xfrm>
          <a:prstGeom prst="rect">
            <a:avLst/>
          </a:prstGeom>
        </p:spPr>
      </p:pic>
      <p:pic>
        <p:nvPicPr>
          <p:cNvPr id="27" name="Picture 26" descr="Diagram, scatter chart&#10;&#10;Description automatically generated">
            <a:extLst>
              <a:ext uri="{FF2B5EF4-FFF2-40B4-BE49-F238E27FC236}">
                <a16:creationId xmlns:a16="http://schemas.microsoft.com/office/drawing/2014/main" id="{56AB25FB-762E-CA43-8560-5875F1FA04C1}"/>
              </a:ext>
            </a:extLst>
          </p:cNvPr>
          <p:cNvPicPr>
            <a:picLocks noChangeAspect="1"/>
          </p:cNvPicPr>
          <p:nvPr/>
        </p:nvPicPr>
        <p:blipFill rotWithShape="1">
          <a:blip r:embed="rId3">
            <a:extLst>
              <a:ext uri="{28A0092B-C50C-407E-A947-70E740481C1C}">
                <a14:useLocalDpi xmlns:a14="http://schemas.microsoft.com/office/drawing/2010/main" val="0"/>
              </a:ext>
            </a:extLst>
          </a:blip>
          <a:srcRect l="49298" t="6195" r="468" b="62003"/>
          <a:stretch/>
        </p:blipFill>
        <p:spPr>
          <a:xfrm>
            <a:off x="221776" y="3199260"/>
            <a:ext cx="2760445" cy="2446674"/>
          </a:xfrm>
          <a:prstGeom prst="rect">
            <a:avLst/>
          </a:prstGeom>
        </p:spPr>
      </p:pic>
      <p:pic>
        <p:nvPicPr>
          <p:cNvPr id="28" name="Picture 27" descr="Diagram, scatter chart&#10;&#10;Description automatically generated">
            <a:extLst>
              <a:ext uri="{FF2B5EF4-FFF2-40B4-BE49-F238E27FC236}">
                <a16:creationId xmlns:a16="http://schemas.microsoft.com/office/drawing/2014/main" id="{5C5477E2-58A3-484E-9874-DCF56BAC596B}"/>
              </a:ext>
            </a:extLst>
          </p:cNvPr>
          <p:cNvPicPr>
            <a:picLocks noChangeAspect="1"/>
          </p:cNvPicPr>
          <p:nvPr/>
        </p:nvPicPr>
        <p:blipFill rotWithShape="1">
          <a:blip r:embed="rId3">
            <a:extLst>
              <a:ext uri="{28A0092B-C50C-407E-A947-70E740481C1C}">
                <a14:useLocalDpi xmlns:a14="http://schemas.microsoft.com/office/drawing/2010/main" val="0"/>
              </a:ext>
            </a:extLst>
          </a:blip>
          <a:srcRect t="36858" r="49766" b="31340"/>
          <a:stretch/>
        </p:blipFill>
        <p:spPr>
          <a:xfrm>
            <a:off x="3115815" y="719632"/>
            <a:ext cx="2760445" cy="2446674"/>
          </a:xfrm>
          <a:prstGeom prst="rect">
            <a:avLst/>
          </a:prstGeom>
        </p:spPr>
      </p:pic>
      <p:pic>
        <p:nvPicPr>
          <p:cNvPr id="29" name="Picture 28" descr="Diagram, scatter chart&#10;&#10;Description automatically generated">
            <a:extLst>
              <a:ext uri="{FF2B5EF4-FFF2-40B4-BE49-F238E27FC236}">
                <a16:creationId xmlns:a16="http://schemas.microsoft.com/office/drawing/2014/main" id="{C5BB6631-7205-1946-88D5-1EA8482366A9}"/>
              </a:ext>
            </a:extLst>
          </p:cNvPr>
          <p:cNvPicPr>
            <a:picLocks noChangeAspect="1"/>
          </p:cNvPicPr>
          <p:nvPr/>
        </p:nvPicPr>
        <p:blipFill rotWithShape="1">
          <a:blip r:embed="rId3">
            <a:extLst>
              <a:ext uri="{28A0092B-C50C-407E-A947-70E740481C1C}">
                <a14:useLocalDpi xmlns:a14="http://schemas.microsoft.com/office/drawing/2010/main" val="0"/>
              </a:ext>
            </a:extLst>
          </a:blip>
          <a:srcRect l="49718" t="36858" r="48" b="31340"/>
          <a:stretch/>
        </p:blipFill>
        <p:spPr>
          <a:xfrm>
            <a:off x="3088085" y="3102103"/>
            <a:ext cx="2760445" cy="2446674"/>
          </a:xfrm>
          <a:prstGeom prst="rect">
            <a:avLst/>
          </a:prstGeom>
        </p:spPr>
      </p:pic>
      <p:pic>
        <p:nvPicPr>
          <p:cNvPr id="30" name="Picture 29" descr="Diagram, scatter chart&#10;&#10;Description automatically generated">
            <a:extLst>
              <a:ext uri="{FF2B5EF4-FFF2-40B4-BE49-F238E27FC236}">
                <a16:creationId xmlns:a16="http://schemas.microsoft.com/office/drawing/2014/main" id="{2FBD8331-EE54-514A-B0C8-4304A4D97693}"/>
              </a:ext>
            </a:extLst>
          </p:cNvPr>
          <p:cNvPicPr>
            <a:picLocks noChangeAspect="1"/>
          </p:cNvPicPr>
          <p:nvPr/>
        </p:nvPicPr>
        <p:blipFill rotWithShape="1">
          <a:blip r:embed="rId3">
            <a:extLst>
              <a:ext uri="{28A0092B-C50C-407E-A947-70E740481C1C}">
                <a14:useLocalDpi xmlns:a14="http://schemas.microsoft.com/office/drawing/2010/main" val="0"/>
              </a:ext>
            </a:extLst>
          </a:blip>
          <a:srcRect l="19" t="68618" r="49747" b="-420"/>
          <a:stretch/>
        </p:blipFill>
        <p:spPr>
          <a:xfrm>
            <a:off x="5915546" y="776588"/>
            <a:ext cx="2760445" cy="2446674"/>
          </a:xfrm>
          <a:prstGeom prst="rect">
            <a:avLst/>
          </a:prstGeom>
        </p:spPr>
      </p:pic>
      <p:pic>
        <p:nvPicPr>
          <p:cNvPr id="31" name="Picture 30" descr="Diagram, scatter chart&#10;&#10;Description automatically generated">
            <a:extLst>
              <a:ext uri="{FF2B5EF4-FFF2-40B4-BE49-F238E27FC236}">
                <a16:creationId xmlns:a16="http://schemas.microsoft.com/office/drawing/2014/main" id="{999AA0A7-1BA1-9940-BA72-279AA18F8E12}"/>
              </a:ext>
            </a:extLst>
          </p:cNvPr>
          <p:cNvPicPr>
            <a:picLocks noChangeAspect="1"/>
          </p:cNvPicPr>
          <p:nvPr/>
        </p:nvPicPr>
        <p:blipFill rotWithShape="1">
          <a:blip r:embed="rId3">
            <a:extLst>
              <a:ext uri="{28A0092B-C50C-407E-A947-70E740481C1C}">
                <a14:useLocalDpi xmlns:a14="http://schemas.microsoft.com/office/drawing/2010/main" val="0"/>
              </a:ext>
            </a:extLst>
          </a:blip>
          <a:srcRect l="49932" t="68536" r="-166" b="-338"/>
          <a:stretch/>
        </p:blipFill>
        <p:spPr>
          <a:xfrm>
            <a:off x="5915546" y="3157842"/>
            <a:ext cx="2760445" cy="2446674"/>
          </a:xfrm>
          <a:prstGeom prst="rect">
            <a:avLst/>
          </a:prstGeom>
        </p:spPr>
      </p:pic>
      <p:sp>
        <p:nvSpPr>
          <p:cNvPr id="32" name="Rectangle 31">
            <a:extLst>
              <a:ext uri="{FF2B5EF4-FFF2-40B4-BE49-F238E27FC236}">
                <a16:creationId xmlns:a16="http://schemas.microsoft.com/office/drawing/2014/main" id="{8FD4D355-8BF1-3444-B85F-D382A97F5676}"/>
              </a:ext>
            </a:extLst>
          </p:cNvPr>
          <p:cNvSpPr/>
          <p:nvPr/>
        </p:nvSpPr>
        <p:spPr>
          <a:xfrm>
            <a:off x="789406" y="2659412"/>
            <a:ext cx="1869130" cy="3231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C00000"/>
                </a:solidFill>
                <a:effectLst/>
                <a:uLnTx/>
                <a:uFillTx/>
                <a:latin typeface="Helvetica" pitchFamily="2" charset="0"/>
                <a:ea typeface="+mn-ea"/>
                <a:cs typeface="+mn-cs"/>
              </a:rPr>
              <a:t>EE%: 52.381% </a:t>
            </a:r>
          </a:p>
        </p:txBody>
      </p:sp>
      <p:sp>
        <p:nvSpPr>
          <p:cNvPr id="33" name="Rectangle 32">
            <a:extLst>
              <a:ext uri="{FF2B5EF4-FFF2-40B4-BE49-F238E27FC236}">
                <a16:creationId xmlns:a16="http://schemas.microsoft.com/office/drawing/2014/main" id="{3928DD49-490E-E54E-9FB8-C707F9C139A6}"/>
              </a:ext>
            </a:extLst>
          </p:cNvPr>
          <p:cNvSpPr/>
          <p:nvPr/>
        </p:nvSpPr>
        <p:spPr>
          <a:xfrm>
            <a:off x="752342" y="4957270"/>
            <a:ext cx="1738161" cy="3231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C00000"/>
                </a:solidFill>
                <a:effectLst/>
                <a:uLnTx/>
                <a:uFillTx/>
                <a:latin typeface="Helvetica" pitchFamily="2" charset="0"/>
                <a:ea typeface="+mn-ea"/>
                <a:cs typeface="+mn-cs"/>
              </a:rPr>
              <a:t>EE%: 44.44% </a:t>
            </a:r>
          </a:p>
        </p:txBody>
      </p:sp>
      <p:sp>
        <p:nvSpPr>
          <p:cNvPr id="34" name="Rectangle 33">
            <a:extLst>
              <a:ext uri="{FF2B5EF4-FFF2-40B4-BE49-F238E27FC236}">
                <a16:creationId xmlns:a16="http://schemas.microsoft.com/office/drawing/2014/main" id="{ECBD7FBA-45FD-6349-B4F2-08593DD9A5AE}"/>
              </a:ext>
            </a:extLst>
          </p:cNvPr>
          <p:cNvSpPr/>
          <p:nvPr/>
        </p:nvSpPr>
        <p:spPr>
          <a:xfrm>
            <a:off x="6626392" y="2605352"/>
            <a:ext cx="1738161" cy="3231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C00000"/>
                </a:solidFill>
                <a:effectLst/>
                <a:uLnTx/>
                <a:uFillTx/>
                <a:latin typeface="Helvetica" pitchFamily="2" charset="0"/>
                <a:ea typeface="+mn-ea"/>
                <a:cs typeface="+mn-cs"/>
              </a:rPr>
              <a:t>EE%: 86.25% </a:t>
            </a:r>
          </a:p>
        </p:txBody>
      </p:sp>
      <p:sp>
        <p:nvSpPr>
          <p:cNvPr id="35" name="Rectangle 34">
            <a:extLst>
              <a:ext uri="{FF2B5EF4-FFF2-40B4-BE49-F238E27FC236}">
                <a16:creationId xmlns:a16="http://schemas.microsoft.com/office/drawing/2014/main" id="{EBC10DAD-7026-3D4D-A571-FF5BA42FA6E8}"/>
              </a:ext>
            </a:extLst>
          </p:cNvPr>
          <p:cNvSpPr/>
          <p:nvPr/>
        </p:nvSpPr>
        <p:spPr>
          <a:xfrm>
            <a:off x="6361462" y="4938412"/>
            <a:ext cx="2003091" cy="3231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C00000"/>
                </a:solidFill>
                <a:effectLst/>
                <a:uLnTx/>
                <a:uFillTx/>
                <a:latin typeface="Helvetica" pitchFamily="2" charset="0"/>
                <a:ea typeface="+mn-ea"/>
                <a:cs typeface="+mn-cs"/>
              </a:rPr>
              <a:t>EE%: 62% </a:t>
            </a:r>
          </a:p>
        </p:txBody>
      </p:sp>
      <p:sp>
        <p:nvSpPr>
          <p:cNvPr id="37" name="Rectangle 36">
            <a:extLst>
              <a:ext uri="{FF2B5EF4-FFF2-40B4-BE49-F238E27FC236}">
                <a16:creationId xmlns:a16="http://schemas.microsoft.com/office/drawing/2014/main" id="{DF5EE377-0B63-B847-9970-80F336E81FB0}"/>
              </a:ext>
            </a:extLst>
          </p:cNvPr>
          <p:cNvSpPr/>
          <p:nvPr/>
        </p:nvSpPr>
        <p:spPr>
          <a:xfrm>
            <a:off x="3790178" y="2582124"/>
            <a:ext cx="1411718" cy="3231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C00000"/>
                </a:solidFill>
                <a:effectLst/>
                <a:uLnTx/>
                <a:uFillTx/>
                <a:latin typeface="Helvetica" pitchFamily="2" charset="0"/>
                <a:ea typeface="+mn-ea"/>
                <a:cs typeface="+mn-cs"/>
              </a:rPr>
              <a:t>EE%: 69% </a:t>
            </a:r>
          </a:p>
        </p:txBody>
      </p:sp>
      <p:sp>
        <p:nvSpPr>
          <p:cNvPr id="43" name="Rectangle 42">
            <a:extLst>
              <a:ext uri="{FF2B5EF4-FFF2-40B4-BE49-F238E27FC236}">
                <a16:creationId xmlns:a16="http://schemas.microsoft.com/office/drawing/2014/main" id="{3955622A-E7B2-0648-98B9-73BB226883CA}"/>
              </a:ext>
            </a:extLst>
          </p:cNvPr>
          <p:cNvSpPr/>
          <p:nvPr/>
        </p:nvSpPr>
        <p:spPr>
          <a:xfrm>
            <a:off x="3626956" y="4944408"/>
            <a:ext cx="1738161" cy="32316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C00000"/>
                </a:solidFill>
                <a:effectLst/>
                <a:uLnTx/>
                <a:uFillTx/>
                <a:latin typeface="Helvetica" pitchFamily="2" charset="0"/>
                <a:ea typeface="+mn-ea"/>
                <a:cs typeface="+mn-cs"/>
              </a:rPr>
              <a:t>EE%: 33.33% </a:t>
            </a:r>
          </a:p>
        </p:txBody>
      </p:sp>
      <p:sp>
        <p:nvSpPr>
          <p:cNvPr id="22" name="Title 1">
            <a:extLst>
              <a:ext uri="{FF2B5EF4-FFF2-40B4-BE49-F238E27FC236}">
                <a16:creationId xmlns:a16="http://schemas.microsoft.com/office/drawing/2014/main" id="{7E30E5C8-BBFF-5C42-9042-1BFE1389F922}"/>
              </a:ext>
            </a:extLst>
          </p:cNvPr>
          <p:cNvSpPr>
            <a:spLocks noGrp="1"/>
          </p:cNvSpPr>
          <p:nvPr>
            <p:ph type="title"/>
          </p:nvPr>
        </p:nvSpPr>
        <p:spPr>
          <a:xfrm>
            <a:off x="609836" y="-79976"/>
            <a:ext cx="7772400" cy="952500"/>
          </a:xfrm>
        </p:spPr>
        <p:txBody>
          <a:bodyPr/>
          <a:lstStyle/>
          <a:p>
            <a:r>
              <a:rPr lang="en-US" dirty="0"/>
              <a:t>What is the retrieval uncertainty?</a:t>
            </a:r>
          </a:p>
        </p:txBody>
      </p:sp>
      <p:sp>
        <p:nvSpPr>
          <p:cNvPr id="24" name="TextBox 23">
            <a:extLst>
              <a:ext uri="{FF2B5EF4-FFF2-40B4-BE49-F238E27FC236}">
                <a16:creationId xmlns:a16="http://schemas.microsoft.com/office/drawing/2014/main" id="{2F1E8568-B7D1-024E-94E2-43887E3FE6B8}"/>
              </a:ext>
            </a:extLst>
          </p:cNvPr>
          <p:cNvSpPr txBox="1"/>
          <p:nvPr/>
        </p:nvSpPr>
        <p:spPr>
          <a:xfrm>
            <a:off x="6738730" y="292594"/>
            <a:ext cx="4572000"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rPr>
              <a:t>±(0.085 + 10% AOD)</a:t>
            </a:r>
            <a:r>
              <a:rPr kumimoji="0" lang="en-US" sz="1800" b="0" i="0" u="none" strike="noStrike" kern="1200" cap="none" spc="0" normalizeH="0" baseline="0" noProof="0" dirty="0">
                <a:ln>
                  <a:noFill/>
                </a:ln>
                <a:solidFill>
                  <a:srgbClr val="000000"/>
                </a:solidFill>
                <a:effectLst/>
                <a:uLnTx/>
                <a:uFillTx/>
                <a:latin typeface="Helvetica"/>
                <a:ea typeface="+mn-ea"/>
                <a:cs typeface="+mn-cs"/>
              </a:rPr>
              <a:t> </a:t>
            </a:r>
          </a:p>
        </p:txBody>
      </p:sp>
      <p:sp>
        <p:nvSpPr>
          <p:cNvPr id="2" name="TextBox 1">
            <a:extLst>
              <a:ext uri="{FF2B5EF4-FFF2-40B4-BE49-F238E27FC236}">
                <a16:creationId xmlns:a16="http://schemas.microsoft.com/office/drawing/2014/main" id="{63B41A6B-932B-A314-DD51-C82B38F073F7}"/>
              </a:ext>
            </a:extLst>
          </p:cNvPr>
          <p:cNvSpPr txBox="1"/>
          <p:nvPr/>
        </p:nvSpPr>
        <p:spPr>
          <a:xfrm>
            <a:off x="7801318" y="4011847"/>
            <a:ext cx="1223412" cy="369332"/>
          </a:xfrm>
          <a:prstGeom prst="rect">
            <a:avLst/>
          </a:prstGeom>
          <a:noFill/>
        </p:spPr>
        <p:txBody>
          <a:bodyPr wrap="none" rtlCol="0">
            <a:spAutoFit/>
          </a:bodyPr>
          <a:lstStyle/>
          <a:p>
            <a:r>
              <a:rPr lang="en-US" dirty="0"/>
              <a:t>MERRA-2</a:t>
            </a:r>
          </a:p>
        </p:txBody>
      </p:sp>
      <p:sp>
        <p:nvSpPr>
          <p:cNvPr id="17" name="TextBox 16">
            <a:extLst>
              <a:ext uri="{FF2B5EF4-FFF2-40B4-BE49-F238E27FC236}">
                <a16:creationId xmlns:a16="http://schemas.microsoft.com/office/drawing/2014/main" id="{FDD4CCA5-9DE2-EA50-3001-070904B06385}"/>
              </a:ext>
            </a:extLst>
          </p:cNvPr>
          <p:cNvSpPr txBox="1"/>
          <p:nvPr/>
        </p:nvSpPr>
        <p:spPr>
          <a:xfrm>
            <a:off x="8004012" y="1565173"/>
            <a:ext cx="671979" cy="369332"/>
          </a:xfrm>
          <a:prstGeom prst="rect">
            <a:avLst/>
          </a:prstGeom>
          <a:noFill/>
        </p:spPr>
        <p:txBody>
          <a:bodyPr wrap="none" rtlCol="0">
            <a:spAutoFit/>
          </a:bodyPr>
          <a:lstStyle/>
          <a:p>
            <a:r>
              <a:rPr lang="en-US" dirty="0"/>
              <a:t>DNB</a:t>
            </a:r>
          </a:p>
        </p:txBody>
      </p:sp>
    </p:spTree>
    <p:extLst>
      <p:ext uri="{BB962C8B-B14F-4D97-AF65-F5344CB8AC3E}">
        <p14:creationId xmlns:p14="http://schemas.microsoft.com/office/powerpoint/2010/main" val="2543286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07EF3-D627-054F-A1D6-5ED328CD40F6}"/>
              </a:ext>
            </a:extLst>
          </p:cNvPr>
          <p:cNvSpPr>
            <a:spLocks noGrp="1"/>
          </p:cNvSpPr>
          <p:nvPr>
            <p:ph type="title"/>
          </p:nvPr>
        </p:nvSpPr>
        <p:spPr>
          <a:xfrm>
            <a:off x="685800" y="120854"/>
            <a:ext cx="7772400" cy="952500"/>
          </a:xfrm>
        </p:spPr>
        <p:txBody>
          <a:bodyPr/>
          <a:lstStyle/>
          <a:p>
            <a:r>
              <a:rPr lang="en-US" dirty="0"/>
              <a:t>Summary &amp; Outlook</a:t>
            </a:r>
          </a:p>
        </p:txBody>
      </p:sp>
      <p:sp>
        <p:nvSpPr>
          <p:cNvPr id="4" name="TextBox 3">
            <a:extLst>
              <a:ext uri="{FF2B5EF4-FFF2-40B4-BE49-F238E27FC236}">
                <a16:creationId xmlns:a16="http://schemas.microsoft.com/office/drawing/2014/main" id="{0B018B71-C158-5343-91EF-306C775029DD}"/>
              </a:ext>
            </a:extLst>
          </p:cNvPr>
          <p:cNvSpPr txBox="1"/>
          <p:nvPr/>
        </p:nvSpPr>
        <p:spPr>
          <a:xfrm>
            <a:off x="574432" y="597104"/>
            <a:ext cx="7772400" cy="5755422"/>
          </a:xfrm>
          <a:prstGeom prst="rect">
            <a:avLst/>
          </a:prstGeom>
          <a:noFill/>
        </p:spPr>
        <p:txBody>
          <a:bodyPr wrap="square" rtlCol="0">
            <a:spAutoFit/>
          </a:bodyPr>
          <a:lstStyle/>
          <a:p>
            <a:pPr marR="0" lvl="0" algn="l" defTabSz="457200" rtl="0" eaLnBrk="1" fontAlgn="auto" latinLnBrk="0" hangingPunct="1">
              <a:lnSpc>
                <a:spcPct val="100000"/>
              </a:lnSpc>
              <a:spcBef>
                <a:spcPts val="0"/>
              </a:spcBef>
              <a:spcAft>
                <a:spcPts val="0"/>
              </a:spcAft>
              <a:buClrTx/>
              <a:buSzTx/>
              <a:tabLst/>
              <a:defRPr/>
            </a:pPr>
            <a:endParaRPr kumimoji="0" lang="en-US" sz="1600" i="0" u="none" strike="noStrike" kern="1200" cap="none" spc="0" normalizeH="0" baseline="0" noProof="0" dirty="0">
              <a:ln>
                <a:noFill/>
              </a:ln>
              <a:solidFill>
                <a:srgbClr val="000000"/>
              </a:solidFill>
              <a:effectLst/>
              <a:uLnTx/>
              <a:uFillTx/>
              <a:latin typeface="Helvetica"/>
              <a:ea typeface="+mn-ea"/>
              <a:cs typeface="+mn-cs"/>
            </a:endParaRPr>
          </a:p>
          <a:p>
            <a:pPr marL="285750" indent="-285750">
              <a:buFont typeface="Arial" panose="020B0604020202020204" pitchFamily="34" charset="0"/>
              <a:buChar char="•"/>
              <a:defRPr/>
            </a:pPr>
            <a:r>
              <a:rPr kumimoji="0" lang="en-US" sz="1600" i="0" u="none" strike="noStrike" kern="1200" cap="none" spc="0" normalizeH="0" baseline="0" noProof="0" dirty="0">
                <a:ln>
                  <a:noFill/>
                </a:ln>
                <a:solidFill>
                  <a:srgbClr val="000000"/>
                </a:solidFill>
                <a:effectLst/>
                <a:uLnTx/>
                <a:uFillTx/>
                <a:latin typeface="Helvetica"/>
                <a:ea typeface="+mn-ea"/>
                <a:cs typeface="+mn-cs"/>
              </a:rPr>
              <a:t>Moon-light vector radiative transfer model at night is developed and validated with the limited data. </a:t>
            </a:r>
          </a:p>
          <a:p>
            <a:pPr marL="285750" indent="-285750">
              <a:buFont typeface="Arial" panose="020B0604020202020204" pitchFamily="34" charset="0"/>
              <a:buChar char="•"/>
              <a:defRPr/>
            </a:pPr>
            <a:endParaRPr lang="en-US" sz="1600" dirty="0">
              <a:solidFill>
                <a:srgbClr val="000000"/>
              </a:solidFill>
              <a:latin typeface="Helvetica"/>
            </a:endParaRPr>
          </a:p>
          <a:p>
            <a:pPr marL="285750" indent="-285750">
              <a:buFont typeface="Arial" panose="020B0604020202020204" pitchFamily="34" charset="0"/>
              <a:buChar char="•"/>
              <a:defRPr/>
            </a:pPr>
            <a:r>
              <a:rPr lang="en-US" sz="1600" dirty="0">
                <a:solidFill>
                  <a:srgbClr val="000000"/>
                </a:solidFill>
              </a:rPr>
              <a:t>We assessed the uncertainty of lunar irradiance model. Overall, 7%, but it varies with wavelength and moon-phase angle. Shorter wavelength and smaller moon-phase angle have larger uncertainty. </a:t>
            </a:r>
            <a:endParaRPr kumimoji="0" lang="en-US" sz="1600" i="0" u="none" strike="noStrike" kern="1200" cap="none" spc="0" normalizeH="0" baseline="0" noProof="0" dirty="0">
              <a:ln>
                <a:noFill/>
              </a:ln>
              <a:solidFill>
                <a:srgbClr val="000000"/>
              </a:solidFill>
              <a:effectLst/>
              <a:uLnTx/>
              <a:uFillTx/>
              <a:latin typeface="Helvetica"/>
              <a:ea typeface="+mn-ea"/>
              <a:cs typeface="+mn-cs"/>
            </a:endParaRPr>
          </a:p>
          <a:p>
            <a:pPr marL="285750" indent="-285750">
              <a:buFont typeface="Arial" panose="020B0604020202020204" pitchFamily="34" charset="0"/>
              <a:buChar char="•"/>
              <a:defRPr/>
            </a:pPr>
            <a:endParaRPr lang="en-US" sz="1600" dirty="0">
              <a:solidFill>
                <a:srgbClr val="000000"/>
              </a:solidFill>
              <a:latin typeface="Helvetica"/>
            </a:endParaRPr>
          </a:p>
          <a:p>
            <a:pPr marL="285750" indent="-285750">
              <a:buFont typeface="Arial" panose="020B0604020202020204" pitchFamily="34" charset="0"/>
              <a:buChar char="•"/>
              <a:defRPr/>
            </a:pPr>
            <a:r>
              <a:rPr kumimoji="0" lang="en-US" sz="1600" i="0" u="none" strike="noStrike" kern="1200" cap="none" spc="0" normalizeH="0" baseline="0" noProof="0" dirty="0">
                <a:ln>
                  <a:noFill/>
                </a:ln>
                <a:solidFill>
                  <a:srgbClr val="000000"/>
                </a:solidFill>
                <a:effectLst/>
                <a:uLnTx/>
                <a:uFillTx/>
                <a:latin typeface="Helvetica"/>
                <a:ea typeface="+mn-ea"/>
                <a:cs typeface="+mn-cs"/>
              </a:rPr>
              <a:t>We demonstrated that </a:t>
            </a:r>
            <a:r>
              <a:rPr lang="en-US" sz="1600" dirty="0">
                <a:solidFill>
                  <a:srgbClr val="000000"/>
                </a:solidFill>
                <a:latin typeface="Helvetica"/>
              </a:rPr>
              <a:t>AOD</a:t>
            </a:r>
            <a:r>
              <a:rPr kumimoji="0" lang="en-US" sz="1600" i="0" u="none" strike="noStrike" kern="1200" cap="none" spc="0" normalizeH="0" baseline="0" noProof="0" dirty="0">
                <a:ln>
                  <a:noFill/>
                </a:ln>
                <a:solidFill>
                  <a:srgbClr val="000000"/>
                </a:solidFill>
                <a:effectLst/>
                <a:uLnTx/>
                <a:uFillTx/>
                <a:latin typeface="Helvetica"/>
                <a:ea typeface="+mn-ea"/>
                <a:cs typeface="+mn-cs"/>
              </a:rPr>
              <a:t> can be retrieved with good accuracy at night from reflected moon light.</a:t>
            </a:r>
          </a:p>
          <a:p>
            <a:pPr marR="0" lvl="0" algn="l" defTabSz="457200" rtl="0" eaLnBrk="1" fontAlgn="auto" latinLnBrk="0" hangingPunct="1">
              <a:lnSpc>
                <a:spcPct val="100000"/>
              </a:lnSpc>
              <a:spcBef>
                <a:spcPts val="0"/>
              </a:spcBef>
              <a:spcAft>
                <a:spcPts val="0"/>
              </a:spcAft>
              <a:buClrTx/>
              <a:buSzTx/>
              <a:tabLst/>
              <a:defRPr/>
            </a:pPr>
            <a:endParaRPr kumimoji="0" lang="en-US" sz="1600" i="0" u="none" strike="noStrike" kern="1200" cap="none" spc="0" normalizeH="0" baseline="0" noProof="0" dirty="0">
              <a:ln>
                <a:noFill/>
              </a:ln>
              <a:solidFill>
                <a:srgbClr val="000000"/>
              </a:solidFill>
              <a:effectLst/>
              <a:uLnTx/>
              <a:uFillTx/>
              <a:latin typeface="Helvetica"/>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a:ln>
                  <a:noFill/>
                </a:ln>
                <a:solidFill>
                  <a:srgbClr val="000000"/>
                </a:solidFill>
                <a:effectLst/>
                <a:uLnTx/>
                <a:uFillTx/>
                <a:latin typeface="Helvetica"/>
                <a:ea typeface="+mn-ea"/>
                <a:cs typeface="+mn-cs"/>
              </a:rPr>
              <a:t>The nighttime AOD product MAY provide equally important information as daytime product to understand the smoke and dust transport processes and for data assimilation.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solidFill>
                <a:srgbClr val="000000"/>
              </a:solidFill>
              <a:latin typeface="Helvetica"/>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i="0" u="none" strike="noStrike" kern="1200" cap="none" spc="0" normalizeH="0" baseline="0" noProof="0" dirty="0">
                <a:ln>
                  <a:noFill/>
                </a:ln>
                <a:solidFill>
                  <a:srgbClr val="000000"/>
                </a:solidFill>
                <a:effectLst/>
                <a:uLnTx/>
                <a:uFillTx/>
                <a:latin typeface="Helvetica"/>
                <a:ea typeface="+mn-ea"/>
                <a:cs typeface="+mn-cs"/>
              </a:rPr>
              <a:t>There is a critical need to s</a:t>
            </a:r>
            <a:r>
              <a:rPr lang="en-US" sz="1600" dirty="0">
                <a:solidFill>
                  <a:srgbClr val="000000"/>
                </a:solidFill>
                <a:latin typeface="Helvetica"/>
              </a:rPr>
              <a:t>ample AOD and aerosol property change around the clock from space. A small-satellite mission with multiple spectral channels focusing on low light imaging is warranted for aerosol studies, fire studies, and light pollution studies. </a:t>
            </a:r>
          </a:p>
          <a:p>
            <a:pPr marL="742950" lvl="1" indent="-285750">
              <a:buFont typeface="Arial" panose="020B0604020202020204" pitchFamily="34" charset="0"/>
              <a:buChar char="•"/>
              <a:defRPr/>
            </a:pPr>
            <a:endParaRPr lang="en-US" sz="1600" dirty="0">
              <a:solidFill>
                <a:srgbClr val="000000"/>
              </a:solidFill>
              <a:latin typeface="Helvetica"/>
            </a:endParaRPr>
          </a:p>
          <a:p>
            <a:pPr marL="742950" lvl="1" indent="-285750">
              <a:buFont typeface="Arial" panose="020B0604020202020204" pitchFamily="34" charset="0"/>
              <a:buChar char="•"/>
              <a:defRPr/>
            </a:pPr>
            <a:endParaRPr kumimoji="0" lang="en-US" sz="1600" i="0" u="none" strike="noStrike" kern="1200" cap="none" spc="0" normalizeH="0" baseline="0" noProof="0" dirty="0">
              <a:ln>
                <a:noFill/>
              </a:ln>
              <a:solidFill>
                <a:srgbClr val="000000"/>
              </a:solidFill>
              <a:effectLst/>
              <a:uLnTx/>
              <a:uFillTx/>
              <a:latin typeface="Helvetica"/>
              <a:ea typeface="+mn-ea"/>
              <a:cs typeface="+mn-cs"/>
            </a:endParaRPr>
          </a:p>
          <a:p>
            <a:pPr marL="465138" marR="0" lvl="1" indent="-2270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600" dirty="0">
              <a:solidFill>
                <a:srgbClr val="000000"/>
              </a:solidFill>
              <a:latin typeface="Helvetica"/>
            </a:endParaRPr>
          </a:p>
          <a:p>
            <a:pPr marL="465138" marR="0" lvl="1" indent="-227013"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1" i="0" u="none" strike="noStrike" kern="1200" cap="none" spc="0" normalizeH="0" baseline="0" noProof="0" dirty="0">
              <a:ln>
                <a:noFill/>
              </a:ln>
              <a:solidFill>
                <a:srgbClr val="000000"/>
              </a:solidFill>
              <a:effectLst/>
              <a:uLnTx/>
              <a:uFillTx/>
              <a:latin typeface="Helvetica"/>
              <a:ea typeface="+mn-ea"/>
              <a:cs typeface="+mn-cs"/>
            </a:endParaRPr>
          </a:p>
        </p:txBody>
      </p:sp>
    </p:spTree>
    <p:extLst>
      <p:ext uri="{BB962C8B-B14F-4D97-AF65-F5344CB8AC3E}">
        <p14:creationId xmlns:p14="http://schemas.microsoft.com/office/powerpoint/2010/main" val="2143063880"/>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A9E26-1F14-3046-96CC-25DAB1FAC7B4}"/>
              </a:ext>
            </a:extLst>
          </p:cNvPr>
          <p:cNvSpPr>
            <a:spLocks noGrp="1"/>
          </p:cNvSpPr>
          <p:nvPr>
            <p:ph type="title"/>
          </p:nvPr>
        </p:nvSpPr>
        <p:spPr>
          <a:xfrm>
            <a:off x="685800" y="106581"/>
            <a:ext cx="7772400" cy="952500"/>
          </a:xfrm>
        </p:spPr>
        <p:txBody>
          <a:bodyPr/>
          <a:lstStyle/>
          <a:p>
            <a:r>
              <a:rPr lang="en-US" dirty="0">
                <a:effectLst/>
              </a:rPr>
              <a:t>User Community</a:t>
            </a:r>
            <a:br>
              <a:rPr lang="en-US" b="0" dirty="0">
                <a:effectLst/>
              </a:rPr>
            </a:br>
            <a:endParaRPr lang="en-US" dirty="0"/>
          </a:p>
        </p:txBody>
      </p:sp>
      <p:pic>
        <p:nvPicPr>
          <p:cNvPr id="4" name="Picture 3">
            <a:extLst>
              <a:ext uri="{FF2B5EF4-FFF2-40B4-BE49-F238E27FC236}">
                <a16:creationId xmlns:a16="http://schemas.microsoft.com/office/drawing/2014/main" id="{6A3450DE-8419-B547-93A4-BD166EEA6952}"/>
              </a:ext>
            </a:extLst>
          </p:cNvPr>
          <p:cNvPicPr>
            <a:picLocks noChangeAspect="1"/>
          </p:cNvPicPr>
          <p:nvPr/>
        </p:nvPicPr>
        <p:blipFill>
          <a:blip r:embed="rId3"/>
          <a:stretch>
            <a:fillRect/>
          </a:stretch>
        </p:blipFill>
        <p:spPr>
          <a:xfrm>
            <a:off x="445477" y="860249"/>
            <a:ext cx="8022771" cy="3371505"/>
          </a:xfrm>
          <a:prstGeom prst="rect">
            <a:avLst/>
          </a:prstGeom>
        </p:spPr>
      </p:pic>
      <p:sp>
        <p:nvSpPr>
          <p:cNvPr id="12" name="TextBox 11">
            <a:extLst>
              <a:ext uri="{FF2B5EF4-FFF2-40B4-BE49-F238E27FC236}">
                <a16:creationId xmlns:a16="http://schemas.microsoft.com/office/drawing/2014/main" id="{A5B4A582-BEDB-0542-97EF-2D2849CAB44D}"/>
              </a:ext>
            </a:extLst>
          </p:cNvPr>
          <p:cNvSpPr txBox="1"/>
          <p:nvPr/>
        </p:nvSpPr>
        <p:spPr>
          <a:xfrm>
            <a:off x="1782502" y="4508368"/>
            <a:ext cx="7270058" cy="738664"/>
          </a:xfrm>
          <a:prstGeom prst="rect">
            <a:avLst/>
          </a:prstGeom>
          <a:noFill/>
        </p:spPr>
        <p:txBody>
          <a:bodyPr wrap="square" rtlCol="0">
            <a:spAutoFit/>
          </a:bodyPr>
          <a:lstStyle/>
          <a:p>
            <a:pPr marL="257176" indent="-257176" defTabSz="548640" eaLnBrk="1" fontAlgn="auto" hangingPunct="1">
              <a:spcBef>
                <a:spcPts val="0"/>
              </a:spcBef>
              <a:spcAft>
                <a:spcPts val="0"/>
              </a:spcAft>
              <a:buFont typeface="Arial" panose="020B0604020202020204" pitchFamily="34" charset="0"/>
              <a:buChar char="•"/>
            </a:pPr>
            <a:r>
              <a:rPr lang="en-US" sz="1400" b="1" dirty="0">
                <a:solidFill>
                  <a:prstClr val="black"/>
                </a:solidFill>
                <a:latin typeface="Helvetica" pitchFamily="2" charset="0"/>
              </a:rPr>
              <a:t>Being used for remote sensing of aerosol, gas, cloud, and surface </a:t>
            </a:r>
          </a:p>
          <a:p>
            <a:pPr marL="257176" indent="-257176" defTabSz="548640" eaLnBrk="1" fontAlgn="auto" hangingPunct="1">
              <a:spcBef>
                <a:spcPts val="0"/>
              </a:spcBef>
              <a:spcAft>
                <a:spcPts val="0"/>
              </a:spcAft>
              <a:buFont typeface="Arial" panose="020B0604020202020204" pitchFamily="34" charset="0"/>
              <a:buChar char="•"/>
            </a:pPr>
            <a:r>
              <a:rPr lang="en-US" sz="1400" b="1" dirty="0">
                <a:solidFill>
                  <a:prstClr val="black"/>
                </a:solidFill>
                <a:latin typeface="Helvetica" pitchFamily="2" charset="0"/>
              </a:rPr>
              <a:t>User feedbacks are important sources to improve the model</a:t>
            </a:r>
          </a:p>
          <a:p>
            <a:pPr marL="257176" indent="-257176" defTabSz="548640" eaLnBrk="1" fontAlgn="auto" hangingPunct="1">
              <a:spcBef>
                <a:spcPts val="0"/>
              </a:spcBef>
              <a:spcAft>
                <a:spcPts val="0"/>
              </a:spcAft>
              <a:buFont typeface="Arial" panose="020B0604020202020204" pitchFamily="34" charset="0"/>
              <a:buChar char="•"/>
            </a:pPr>
            <a:r>
              <a:rPr lang="en-US" sz="1400" b="1" dirty="0">
                <a:solidFill>
                  <a:prstClr val="black"/>
                </a:solidFill>
                <a:latin typeface="Helvetica" pitchFamily="2" charset="0"/>
              </a:rPr>
              <a:t>Routinely maintained by Dr. Xiaoguang Xu, UMBC and research team in U. Iowa.</a:t>
            </a:r>
          </a:p>
        </p:txBody>
      </p:sp>
      <p:pic>
        <p:nvPicPr>
          <p:cNvPr id="13" name="Picture 12">
            <a:extLst>
              <a:ext uri="{FF2B5EF4-FFF2-40B4-BE49-F238E27FC236}">
                <a16:creationId xmlns:a16="http://schemas.microsoft.com/office/drawing/2014/main" id="{2F085A50-C2B4-8549-BC57-5297930530C6}"/>
              </a:ext>
            </a:extLst>
          </p:cNvPr>
          <p:cNvPicPr>
            <a:picLocks noChangeAspect="1"/>
          </p:cNvPicPr>
          <p:nvPr/>
        </p:nvPicPr>
        <p:blipFill>
          <a:blip r:embed="rId4"/>
          <a:stretch>
            <a:fillRect/>
          </a:stretch>
        </p:blipFill>
        <p:spPr>
          <a:xfrm>
            <a:off x="365091" y="3385963"/>
            <a:ext cx="981388" cy="1308517"/>
          </a:xfrm>
          <a:prstGeom prst="rect">
            <a:avLst/>
          </a:prstGeom>
        </p:spPr>
      </p:pic>
      <p:sp>
        <p:nvSpPr>
          <p:cNvPr id="3" name="TextBox 2">
            <a:extLst>
              <a:ext uri="{FF2B5EF4-FFF2-40B4-BE49-F238E27FC236}">
                <a16:creationId xmlns:a16="http://schemas.microsoft.com/office/drawing/2014/main" id="{99DBAFFE-1260-8340-931D-17CF57C94309}"/>
              </a:ext>
            </a:extLst>
          </p:cNvPr>
          <p:cNvSpPr txBox="1"/>
          <p:nvPr/>
        </p:nvSpPr>
        <p:spPr>
          <a:xfrm>
            <a:off x="220034" y="4705088"/>
            <a:ext cx="1271502" cy="300082"/>
          </a:xfrm>
          <a:prstGeom prst="rect">
            <a:avLst/>
          </a:prstGeom>
          <a:noFill/>
        </p:spPr>
        <p:txBody>
          <a:bodyPr wrap="none" rtlCol="0">
            <a:spAutoFit/>
          </a:bodyPr>
          <a:lstStyle/>
          <a:p>
            <a:r>
              <a:rPr lang="en-US" dirty="0"/>
              <a:t>Xiaoguang Xu</a:t>
            </a:r>
          </a:p>
        </p:txBody>
      </p:sp>
    </p:spTree>
    <p:extLst>
      <p:ext uri="{BB962C8B-B14F-4D97-AF65-F5344CB8AC3E}">
        <p14:creationId xmlns:p14="http://schemas.microsoft.com/office/powerpoint/2010/main" val="2391079595"/>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AD1F9-6408-CCDA-B10E-87F4260FCC2D}"/>
              </a:ext>
            </a:extLst>
          </p:cNvPr>
          <p:cNvSpPr>
            <a:spLocks noGrp="1"/>
          </p:cNvSpPr>
          <p:nvPr>
            <p:ph type="title"/>
          </p:nvPr>
        </p:nvSpPr>
        <p:spPr>
          <a:xfrm>
            <a:off x="682454" y="-118198"/>
            <a:ext cx="7772400" cy="952500"/>
          </a:xfrm>
        </p:spPr>
        <p:txBody>
          <a:bodyPr/>
          <a:lstStyle/>
          <a:p>
            <a:r>
              <a:rPr lang="en-US" dirty="0"/>
              <a:t>Moonlight</a:t>
            </a:r>
          </a:p>
        </p:txBody>
      </p:sp>
      <p:sp>
        <p:nvSpPr>
          <p:cNvPr id="6" name="TextBox 5">
            <a:extLst>
              <a:ext uri="{FF2B5EF4-FFF2-40B4-BE49-F238E27FC236}">
                <a16:creationId xmlns:a16="http://schemas.microsoft.com/office/drawing/2014/main" id="{F8861BD7-153C-E964-A4A0-76AFDF3960AE}"/>
              </a:ext>
            </a:extLst>
          </p:cNvPr>
          <p:cNvSpPr txBox="1"/>
          <p:nvPr/>
        </p:nvSpPr>
        <p:spPr>
          <a:xfrm>
            <a:off x="223736" y="544353"/>
            <a:ext cx="8703220" cy="1477328"/>
          </a:xfrm>
          <a:prstGeom prst="rect">
            <a:avLst/>
          </a:prstGeom>
          <a:noFill/>
        </p:spPr>
        <p:txBody>
          <a:bodyPr wrap="square" rtlCol="0">
            <a:spAutoFit/>
          </a:bodyPr>
          <a:lstStyle/>
          <a:p>
            <a:r>
              <a:rPr lang="en-US" dirty="0"/>
              <a:t>The Moon rotates once every 27.3 days, which is the same amount of time it takes for the Moon to orbit our planet. So, we always see the same side of the Moon</a:t>
            </a:r>
          </a:p>
          <a:p>
            <a:endParaRPr lang="en-US" dirty="0"/>
          </a:p>
          <a:p>
            <a:r>
              <a:rPr lang="en-US" dirty="0"/>
              <a:t>It is deemed that moonlight is a stable source of illumination; that is why many remote sensing instruments use moonlight to do calibration. </a:t>
            </a:r>
          </a:p>
        </p:txBody>
      </p:sp>
      <p:sp>
        <p:nvSpPr>
          <p:cNvPr id="13" name="TextBox 12">
            <a:extLst>
              <a:ext uri="{FF2B5EF4-FFF2-40B4-BE49-F238E27FC236}">
                <a16:creationId xmlns:a16="http://schemas.microsoft.com/office/drawing/2014/main" id="{092C3717-96EC-D2E8-2FE9-6720534C4E3D}"/>
              </a:ext>
            </a:extLst>
          </p:cNvPr>
          <p:cNvSpPr txBox="1"/>
          <p:nvPr/>
        </p:nvSpPr>
        <p:spPr>
          <a:xfrm>
            <a:off x="217044" y="2085097"/>
            <a:ext cx="3472769" cy="3139321"/>
          </a:xfrm>
          <a:prstGeom prst="rect">
            <a:avLst/>
          </a:prstGeom>
          <a:noFill/>
        </p:spPr>
        <p:txBody>
          <a:bodyPr wrap="square">
            <a:spAutoFit/>
          </a:bodyPr>
          <a:lstStyle/>
          <a:p>
            <a:r>
              <a:rPr lang="en-US" dirty="0"/>
              <a:t>However, </a:t>
            </a:r>
          </a:p>
          <a:p>
            <a:pPr marL="342900" indent="-342900">
              <a:buAutoNum type="arabicParenR"/>
            </a:pPr>
            <a:r>
              <a:rPr lang="en-US" dirty="0"/>
              <a:t>Due to moonlight </a:t>
            </a:r>
            <a:r>
              <a:rPr lang="en-US" dirty="0" err="1"/>
              <a:t>libration</a:t>
            </a:r>
            <a:r>
              <a:rPr lang="en-US" dirty="0"/>
              <a:t>, the moon surface facing the Earth is not necessarily the same all the time. </a:t>
            </a:r>
          </a:p>
          <a:p>
            <a:pPr marL="342900" indent="-342900">
              <a:buAutoNum type="arabicParenR"/>
            </a:pPr>
            <a:r>
              <a:rPr lang="en-US" dirty="0"/>
              <a:t>Interaction of moonlight with Earth and atmosphere depends lunar zenith angle and the moon phase angle. </a:t>
            </a:r>
          </a:p>
          <a:p>
            <a:pPr marL="342900" indent="-342900">
              <a:buAutoNum type="arabicParenR"/>
            </a:pPr>
            <a:r>
              <a:rPr lang="en-US" dirty="0"/>
              <a:t>Moonlight can be seen in daytime as well. RTM?</a:t>
            </a:r>
          </a:p>
        </p:txBody>
      </p:sp>
      <p:pic>
        <p:nvPicPr>
          <p:cNvPr id="15" name="Picture 14">
            <a:extLst>
              <a:ext uri="{FF2B5EF4-FFF2-40B4-BE49-F238E27FC236}">
                <a16:creationId xmlns:a16="http://schemas.microsoft.com/office/drawing/2014/main" id="{F12B99FD-B5C6-4EBE-05D1-9CA9AAEB62A4}"/>
              </a:ext>
            </a:extLst>
          </p:cNvPr>
          <p:cNvPicPr>
            <a:picLocks noChangeAspect="1"/>
          </p:cNvPicPr>
          <p:nvPr/>
        </p:nvPicPr>
        <p:blipFill>
          <a:blip r:embed="rId3"/>
          <a:stretch>
            <a:fillRect/>
          </a:stretch>
        </p:blipFill>
        <p:spPr>
          <a:xfrm>
            <a:off x="3975577" y="2350191"/>
            <a:ext cx="4951379" cy="3364809"/>
          </a:xfrm>
          <a:prstGeom prst="rect">
            <a:avLst/>
          </a:prstGeom>
        </p:spPr>
      </p:pic>
      <p:sp>
        <p:nvSpPr>
          <p:cNvPr id="16" name="TextBox 15">
            <a:extLst>
              <a:ext uri="{FF2B5EF4-FFF2-40B4-BE49-F238E27FC236}">
                <a16:creationId xmlns:a16="http://schemas.microsoft.com/office/drawing/2014/main" id="{2E527419-9EDF-4562-BE6D-3C84B70E9954}"/>
              </a:ext>
            </a:extLst>
          </p:cNvPr>
          <p:cNvSpPr txBox="1"/>
          <p:nvPr/>
        </p:nvSpPr>
        <p:spPr>
          <a:xfrm>
            <a:off x="4115167" y="2021681"/>
            <a:ext cx="4668907" cy="369332"/>
          </a:xfrm>
          <a:prstGeom prst="rect">
            <a:avLst/>
          </a:prstGeom>
          <a:noFill/>
        </p:spPr>
        <p:txBody>
          <a:bodyPr wrap="none" rtlCol="0">
            <a:spAutoFit/>
          </a:bodyPr>
          <a:lstStyle/>
          <a:p>
            <a:r>
              <a:rPr lang="en-US" dirty="0"/>
              <a:t>Various phase of the moon seen in daytime</a:t>
            </a:r>
          </a:p>
        </p:txBody>
      </p:sp>
      <p:sp>
        <p:nvSpPr>
          <p:cNvPr id="4" name="TextBox 3">
            <a:extLst>
              <a:ext uri="{FF2B5EF4-FFF2-40B4-BE49-F238E27FC236}">
                <a16:creationId xmlns:a16="http://schemas.microsoft.com/office/drawing/2014/main" id="{7BEFA0AB-B83F-7FC6-9642-6EE11A426E73}"/>
              </a:ext>
            </a:extLst>
          </p:cNvPr>
          <p:cNvSpPr txBox="1"/>
          <p:nvPr/>
        </p:nvSpPr>
        <p:spPr>
          <a:xfrm>
            <a:off x="217044" y="5414428"/>
            <a:ext cx="4572000" cy="276999"/>
          </a:xfrm>
          <a:prstGeom prst="rect">
            <a:avLst/>
          </a:prstGeom>
          <a:noFill/>
        </p:spPr>
        <p:txBody>
          <a:bodyPr wrap="square">
            <a:spAutoFit/>
          </a:bodyPr>
          <a:lstStyle/>
          <a:p>
            <a:r>
              <a:rPr lang="en-US" sz="1200" b="0" i="0" u="none" strike="noStrike" dirty="0">
                <a:solidFill>
                  <a:srgbClr val="0491B1"/>
                </a:solidFill>
                <a:effectLst/>
                <a:latin typeface="Open Sans" panose="020B0606030504020204" pitchFamily="34" charset="0"/>
                <a:hlinkClick r:id="rId4"/>
              </a:rPr>
              <a:t>View at EarthSky Community Photos</a:t>
            </a:r>
            <a:r>
              <a:rPr lang="en-US" sz="1200" b="0" i="0" u="none" strike="noStrike" dirty="0">
                <a:solidFill>
                  <a:srgbClr val="151515"/>
                </a:solidFill>
                <a:effectLst/>
                <a:latin typeface="Open Sans" panose="020B0606030504020204" pitchFamily="34" charset="0"/>
              </a:rPr>
              <a:t>. | </a:t>
            </a:r>
            <a:r>
              <a:rPr lang="en-US" sz="1200" b="0" i="0" u="none" strike="noStrike" dirty="0">
                <a:solidFill>
                  <a:srgbClr val="0491B1"/>
                </a:solidFill>
                <a:effectLst/>
                <a:latin typeface="Open Sans" panose="020B0606030504020204" pitchFamily="34" charset="0"/>
                <a:hlinkClick r:id="rId5"/>
              </a:rPr>
              <a:t>Meiying Lee</a:t>
            </a:r>
            <a:r>
              <a:rPr lang="en-US" sz="1200" b="0" i="0" u="none" strike="noStrike" dirty="0">
                <a:solidFill>
                  <a:srgbClr val="151515"/>
                </a:solidFill>
                <a:effectLst/>
                <a:latin typeface="Open Sans" panose="020B0606030504020204" pitchFamily="34" charset="0"/>
              </a:rPr>
              <a:t> </a:t>
            </a:r>
            <a:endParaRPr lang="en-US" sz="1200" dirty="0"/>
          </a:p>
        </p:txBody>
      </p:sp>
    </p:spTree>
    <p:extLst>
      <p:ext uri="{BB962C8B-B14F-4D97-AF65-F5344CB8AC3E}">
        <p14:creationId xmlns:p14="http://schemas.microsoft.com/office/powerpoint/2010/main" val="1887414383"/>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5D980-0BED-073B-6315-77495ED131E0}"/>
              </a:ext>
            </a:extLst>
          </p:cNvPr>
          <p:cNvSpPr>
            <a:spLocks noGrp="1"/>
          </p:cNvSpPr>
          <p:nvPr>
            <p:ph type="title"/>
          </p:nvPr>
        </p:nvSpPr>
        <p:spPr>
          <a:xfrm>
            <a:off x="685800" y="-82888"/>
            <a:ext cx="7772400" cy="952500"/>
          </a:xfrm>
        </p:spPr>
        <p:txBody>
          <a:bodyPr/>
          <a:lstStyle/>
          <a:p>
            <a:r>
              <a:rPr lang="en-US" dirty="0"/>
              <a:t>Definition of phase angle</a:t>
            </a:r>
          </a:p>
        </p:txBody>
      </p:sp>
      <p:sp>
        <p:nvSpPr>
          <p:cNvPr id="12" name="TextBox 11">
            <a:extLst>
              <a:ext uri="{FF2B5EF4-FFF2-40B4-BE49-F238E27FC236}">
                <a16:creationId xmlns:a16="http://schemas.microsoft.com/office/drawing/2014/main" id="{2F0D97DB-0D8A-455B-5FE1-00F4BBE2511B}"/>
              </a:ext>
            </a:extLst>
          </p:cNvPr>
          <p:cNvSpPr txBox="1"/>
          <p:nvPr/>
        </p:nvSpPr>
        <p:spPr>
          <a:xfrm>
            <a:off x="363272" y="584958"/>
            <a:ext cx="8417455" cy="646331"/>
          </a:xfrm>
          <a:prstGeom prst="rect">
            <a:avLst/>
          </a:prstGeom>
          <a:noFill/>
        </p:spPr>
        <p:txBody>
          <a:bodyPr wrap="square" rtlCol="0">
            <a:spAutoFit/>
          </a:bodyPr>
          <a:lstStyle/>
          <a:p>
            <a:r>
              <a:rPr lang="en-US" dirty="0">
                <a:solidFill>
                  <a:srgbClr val="FF0000"/>
                </a:solidFill>
              </a:rPr>
              <a:t>As seen from moon</a:t>
            </a:r>
            <a:r>
              <a:rPr lang="en-US" dirty="0"/>
              <a:t>, the angle between the directions to the Sun and the observer (Earth). Phase angle: 0, full moon; 180 new moon. </a:t>
            </a:r>
          </a:p>
        </p:txBody>
      </p:sp>
      <p:grpSp>
        <p:nvGrpSpPr>
          <p:cNvPr id="22" name="Group 21">
            <a:extLst>
              <a:ext uri="{FF2B5EF4-FFF2-40B4-BE49-F238E27FC236}">
                <a16:creationId xmlns:a16="http://schemas.microsoft.com/office/drawing/2014/main" id="{07A3CAD3-D03F-65ED-E048-2CA632A399B7}"/>
              </a:ext>
            </a:extLst>
          </p:cNvPr>
          <p:cNvGrpSpPr/>
          <p:nvPr/>
        </p:nvGrpSpPr>
        <p:grpSpPr>
          <a:xfrm>
            <a:off x="484870" y="1233888"/>
            <a:ext cx="4415121" cy="3625124"/>
            <a:chOff x="4285283" y="1599323"/>
            <a:chExt cx="4415121" cy="3625124"/>
          </a:xfrm>
        </p:grpSpPr>
        <p:pic>
          <p:nvPicPr>
            <p:cNvPr id="19" name="Picture 18">
              <a:extLst>
                <a:ext uri="{FF2B5EF4-FFF2-40B4-BE49-F238E27FC236}">
                  <a16:creationId xmlns:a16="http://schemas.microsoft.com/office/drawing/2014/main" id="{867399EA-491C-A9E5-89F4-ED3EE908E423}"/>
                </a:ext>
              </a:extLst>
            </p:cNvPr>
            <p:cNvPicPr>
              <a:picLocks noChangeAspect="1"/>
            </p:cNvPicPr>
            <p:nvPr/>
          </p:nvPicPr>
          <p:blipFill>
            <a:blip r:embed="rId2"/>
            <a:stretch>
              <a:fillRect/>
            </a:stretch>
          </p:blipFill>
          <p:spPr>
            <a:xfrm>
              <a:off x="4285283" y="1599323"/>
              <a:ext cx="4415121" cy="3625124"/>
            </a:xfrm>
            <a:prstGeom prst="rect">
              <a:avLst/>
            </a:prstGeom>
          </p:spPr>
        </p:pic>
        <p:cxnSp>
          <p:nvCxnSpPr>
            <p:cNvPr id="20" name="Straight Arrow Connector 19">
              <a:extLst>
                <a:ext uri="{FF2B5EF4-FFF2-40B4-BE49-F238E27FC236}">
                  <a16:creationId xmlns:a16="http://schemas.microsoft.com/office/drawing/2014/main" id="{8E4C918C-874C-0326-ABDE-F5C43A557859}"/>
                </a:ext>
              </a:extLst>
            </p:cNvPr>
            <p:cNvCxnSpPr>
              <a:cxnSpLocks/>
            </p:cNvCxnSpPr>
            <p:nvPr/>
          </p:nvCxnSpPr>
          <p:spPr bwMode="auto">
            <a:xfrm>
              <a:off x="6643209" y="2860423"/>
              <a:ext cx="646160" cy="0"/>
            </a:xfrm>
            <a:prstGeom prst="straightConnector1">
              <a:avLst/>
            </a:prstGeom>
            <a:solidFill>
              <a:schemeClr val="accent1"/>
            </a:solidFill>
            <a:ln w="34925" cap="flat" cmpd="sng" algn="ctr">
              <a:solidFill>
                <a:srgbClr val="FF0000"/>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2BDFD784-ADFA-DF08-FAFD-A9B060002121}"/>
                </a:ext>
              </a:extLst>
            </p:cNvPr>
            <p:cNvCxnSpPr>
              <a:cxnSpLocks/>
            </p:cNvCxnSpPr>
            <p:nvPr/>
          </p:nvCxnSpPr>
          <p:spPr bwMode="auto">
            <a:xfrm flipH="1">
              <a:off x="6054623" y="2860423"/>
              <a:ext cx="588586" cy="534462"/>
            </a:xfrm>
            <a:prstGeom prst="straightConnector1">
              <a:avLst/>
            </a:prstGeom>
            <a:solidFill>
              <a:schemeClr val="accent1"/>
            </a:solidFill>
            <a:ln w="34925" cap="flat" cmpd="sng" algn="ctr">
              <a:solidFill>
                <a:srgbClr val="FF0000"/>
              </a:solidFill>
              <a:prstDash val="solid"/>
              <a:round/>
              <a:headEnd type="none" w="med" len="med"/>
              <a:tailEnd type="triangle"/>
            </a:ln>
            <a:effectLst/>
          </p:spPr>
        </p:cxnSp>
      </p:grpSp>
      <p:pic>
        <p:nvPicPr>
          <p:cNvPr id="23" name="Picture 22">
            <a:extLst>
              <a:ext uri="{FF2B5EF4-FFF2-40B4-BE49-F238E27FC236}">
                <a16:creationId xmlns:a16="http://schemas.microsoft.com/office/drawing/2014/main" id="{B91E2B09-EB4D-C001-F22F-4B5C0E2455F9}"/>
              </a:ext>
            </a:extLst>
          </p:cNvPr>
          <p:cNvPicPr>
            <a:picLocks noChangeAspect="1"/>
          </p:cNvPicPr>
          <p:nvPr/>
        </p:nvPicPr>
        <p:blipFill>
          <a:blip r:embed="rId3"/>
          <a:stretch>
            <a:fillRect/>
          </a:stretch>
        </p:blipFill>
        <p:spPr>
          <a:xfrm>
            <a:off x="4841396" y="2494988"/>
            <a:ext cx="1137553" cy="1092846"/>
          </a:xfrm>
          <a:prstGeom prst="rect">
            <a:avLst/>
          </a:prstGeom>
        </p:spPr>
      </p:pic>
      <p:sp>
        <p:nvSpPr>
          <p:cNvPr id="24" name="TextBox 23">
            <a:extLst>
              <a:ext uri="{FF2B5EF4-FFF2-40B4-BE49-F238E27FC236}">
                <a16:creationId xmlns:a16="http://schemas.microsoft.com/office/drawing/2014/main" id="{5F295662-D2B6-4EE4-75F7-063987FC4C65}"/>
              </a:ext>
            </a:extLst>
          </p:cNvPr>
          <p:cNvSpPr txBox="1"/>
          <p:nvPr/>
        </p:nvSpPr>
        <p:spPr>
          <a:xfrm>
            <a:off x="3390955" y="3218344"/>
            <a:ext cx="654346" cy="369332"/>
          </a:xfrm>
          <a:prstGeom prst="rect">
            <a:avLst/>
          </a:prstGeom>
          <a:noFill/>
        </p:spPr>
        <p:txBody>
          <a:bodyPr wrap="none" rtlCol="0">
            <a:spAutoFit/>
          </a:bodyPr>
          <a:lstStyle/>
          <a:p>
            <a:r>
              <a:rPr lang="en-US" dirty="0"/>
              <a:t>180</a:t>
            </a:r>
            <a:r>
              <a:rPr lang="en-US" baseline="30000" dirty="0"/>
              <a:t>o</a:t>
            </a:r>
            <a:endParaRPr lang="en-US" dirty="0"/>
          </a:p>
        </p:txBody>
      </p:sp>
      <p:sp>
        <p:nvSpPr>
          <p:cNvPr id="25" name="TextBox 24">
            <a:extLst>
              <a:ext uri="{FF2B5EF4-FFF2-40B4-BE49-F238E27FC236}">
                <a16:creationId xmlns:a16="http://schemas.microsoft.com/office/drawing/2014/main" id="{D1B0A68D-D363-D62C-CBE0-0D542ECC96B3}"/>
              </a:ext>
            </a:extLst>
          </p:cNvPr>
          <p:cNvSpPr txBox="1"/>
          <p:nvPr/>
        </p:nvSpPr>
        <p:spPr>
          <a:xfrm>
            <a:off x="631259" y="3261289"/>
            <a:ext cx="397866" cy="369332"/>
          </a:xfrm>
          <a:prstGeom prst="rect">
            <a:avLst/>
          </a:prstGeom>
          <a:noFill/>
        </p:spPr>
        <p:txBody>
          <a:bodyPr wrap="none" rtlCol="0">
            <a:spAutoFit/>
          </a:bodyPr>
          <a:lstStyle/>
          <a:p>
            <a:r>
              <a:rPr lang="en-US" dirty="0"/>
              <a:t>0</a:t>
            </a:r>
            <a:r>
              <a:rPr lang="en-US" baseline="30000" dirty="0"/>
              <a:t>o</a:t>
            </a:r>
          </a:p>
        </p:txBody>
      </p:sp>
      <p:pic>
        <p:nvPicPr>
          <p:cNvPr id="27" name="Picture 26">
            <a:extLst>
              <a:ext uri="{FF2B5EF4-FFF2-40B4-BE49-F238E27FC236}">
                <a16:creationId xmlns:a16="http://schemas.microsoft.com/office/drawing/2014/main" id="{C570E477-1F1D-EA58-24B8-B0672D0C1574}"/>
              </a:ext>
            </a:extLst>
          </p:cNvPr>
          <p:cNvPicPr>
            <a:picLocks noChangeAspect="1"/>
          </p:cNvPicPr>
          <p:nvPr/>
        </p:nvPicPr>
        <p:blipFill>
          <a:blip r:embed="rId4"/>
          <a:stretch>
            <a:fillRect/>
          </a:stretch>
        </p:blipFill>
        <p:spPr>
          <a:xfrm>
            <a:off x="506678" y="4816381"/>
            <a:ext cx="7772400" cy="816428"/>
          </a:xfrm>
          <a:prstGeom prst="rect">
            <a:avLst/>
          </a:prstGeom>
        </p:spPr>
      </p:pic>
      <p:sp>
        <p:nvSpPr>
          <p:cNvPr id="29" name="TextBox 28">
            <a:extLst>
              <a:ext uri="{FF2B5EF4-FFF2-40B4-BE49-F238E27FC236}">
                <a16:creationId xmlns:a16="http://schemas.microsoft.com/office/drawing/2014/main" id="{F93DEFE3-C350-4370-2331-392565125313}"/>
              </a:ext>
            </a:extLst>
          </p:cNvPr>
          <p:cNvSpPr txBox="1"/>
          <p:nvPr/>
        </p:nvSpPr>
        <p:spPr>
          <a:xfrm>
            <a:off x="5350819" y="5263477"/>
            <a:ext cx="4572000" cy="369332"/>
          </a:xfrm>
          <a:prstGeom prst="rect">
            <a:avLst/>
          </a:prstGeom>
          <a:noFill/>
        </p:spPr>
        <p:txBody>
          <a:bodyPr wrap="square">
            <a:spAutoFit/>
          </a:bodyPr>
          <a:lstStyle/>
          <a:p>
            <a:r>
              <a:rPr lang="en-US" dirty="0" err="1">
                <a:effectLst/>
                <a:latin typeface="Helvetica" pitchFamily="2" charset="0"/>
              </a:rPr>
              <a:t>Lyot</a:t>
            </a:r>
            <a:r>
              <a:rPr lang="en-US" dirty="0">
                <a:effectLst/>
                <a:latin typeface="Helvetica" pitchFamily="2" charset="0"/>
              </a:rPr>
              <a:t> 1929.</a:t>
            </a:r>
          </a:p>
        </p:txBody>
      </p:sp>
      <p:sp>
        <p:nvSpPr>
          <p:cNvPr id="31" name="TextBox 30">
            <a:extLst>
              <a:ext uri="{FF2B5EF4-FFF2-40B4-BE49-F238E27FC236}">
                <a16:creationId xmlns:a16="http://schemas.microsoft.com/office/drawing/2014/main" id="{02C36FC5-33F8-6967-8E45-BAC45E3E5083}"/>
              </a:ext>
            </a:extLst>
          </p:cNvPr>
          <p:cNvSpPr txBox="1"/>
          <p:nvPr/>
        </p:nvSpPr>
        <p:spPr>
          <a:xfrm>
            <a:off x="6024995" y="3218344"/>
            <a:ext cx="3223647" cy="923330"/>
          </a:xfrm>
          <a:prstGeom prst="rect">
            <a:avLst/>
          </a:prstGeom>
          <a:noFill/>
        </p:spPr>
        <p:txBody>
          <a:bodyPr wrap="square" rtlCol="0">
            <a:spAutoFit/>
          </a:bodyPr>
          <a:lstStyle/>
          <a:p>
            <a:r>
              <a:rPr lang="en-US" dirty="0"/>
              <a:t>This is different from other fields, where angle is defined as seen from the Earth!</a:t>
            </a:r>
          </a:p>
        </p:txBody>
      </p:sp>
    </p:spTree>
    <p:extLst>
      <p:ext uri="{BB962C8B-B14F-4D97-AF65-F5344CB8AC3E}">
        <p14:creationId xmlns:p14="http://schemas.microsoft.com/office/powerpoint/2010/main" val="2409545805"/>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58B88-9FCF-9E1E-17C9-D3B526DE9E81}"/>
              </a:ext>
            </a:extLst>
          </p:cNvPr>
          <p:cNvSpPr>
            <a:spLocks noGrp="1"/>
          </p:cNvSpPr>
          <p:nvPr>
            <p:ph type="title"/>
          </p:nvPr>
        </p:nvSpPr>
        <p:spPr>
          <a:xfrm>
            <a:off x="799959" y="-1062"/>
            <a:ext cx="7772400" cy="952500"/>
          </a:xfrm>
        </p:spPr>
        <p:txBody>
          <a:bodyPr/>
          <a:lstStyle/>
          <a:p>
            <a:r>
              <a:rPr lang="en-US" dirty="0"/>
              <a:t>Moonlight Polarization</a:t>
            </a:r>
            <a:br>
              <a:rPr lang="en-US" dirty="0"/>
            </a:br>
            <a:endParaRPr lang="en-US" dirty="0"/>
          </a:p>
        </p:txBody>
      </p:sp>
      <p:pic>
        <p:nvPicPr>
          <p:cNvPr id="5" name="Picture 4" descr="A graph of a phase diagram&#10;&#10;AI-generated content may be incorrect.">
            <a:extLst>
              <a:ext uri="{FF2B5EF4-FFF2-40B4-BE49-F238E27FC236}">
                <a16:creationId xmlns:a16="http://schemas.microsoft.com/office/drawing/2014/main" id="{4E5ED18A-CF83-5231-B3C7-BDA1ACF6F46D}"/>
              </a:ext>
            </a:extLst>
          </p:cNvPr>
          <p:cNvPicPr>
            <a:picLocks noChangeAspect="1"/>
          </p:cNvPicPr>
          <p:nvPr/>
        </p:nvPicPr>
        <p:blipFill>
          <a:blip r:embed="rId2"/>
          <a:stretch>
            <a:fillRect/>
          </a:stretch>
        </p:blipFill>
        <p:spPr>
          <a:xfrm>
            <a:off x="45215" y="513090"/>
            <a:ext cx="4229730" cy="2762692"/>
          </a:xfrm>
          <a:prstGeom prst="rect">
            <a:avLst/>
          </a:prstGeom>
        </p:spPr>
      </p:pic>
      <p:pic>
        <p:nvPicPr>
          <p:cNvPr id="9" name="Picture 8" descr="A graph of a graph of a wave&#10;&#10;AI-generated content may be incorrect.">
            <a:extLst>
              <a:ext uri="{FF2B5EF4-FFF2-40B4-BE49-F238E27FC236}">
                <a16:creationId xmlns:a16="http://schemas.microsoft.com/office/drawing/2014/main" id="{5F5D9527-7A04-0605-3355-7BF37C1CBC32}"/>
              </a:ext>
            </a:extLst>
          </p:cNvPr>
          <p:cNvPicPr>
            <a:picLocks noChangeAspect="1"/>
          </p:cNvPicPr>
          <p:nvPr/>
        </p:nvPicPr>
        <p:blipFill>
          <a:blip r:embed="rId3"/>
          <a:stretch>
            <a:fillRect/>
          </a:stretch>
        </p:blipFill>
        <p:spPr>
          <a:xfrm>
            <a:off x="0" y="3251759"/>
            <a:ext cx="5559538" cy="2462950"/>
          </a:xfrm>
          <a:prstGeom prst="rect">
            <a:avLst/>
          </a:prstGeom>
        </p:spPr>
      </p:pic>
      <p:pic>
        <p:nvPicPr>
          <p:cNvPr id="11" name="Picture 10" descr="A group of images of the moon&#10;&#10;AI-generated content may be incorrect.">
            <a:extLst>
              <a:ext uri="{FF2B5EF4-FFF2-40B4-BE49-F238E27FC236}">
                <a16:creationId xmlns:a16="http://schemas.microsoft.com/office/drawing/2014/main" id="{7C9FA406-16B9-9CFE-25C1-12811AB5E495}"/>
              </a:ext>
            </a:extLst>
          </p:cNvPr>
          <p:cNvPicPr>
            <a:picLocks noChangeAspect="1"/>
          </p:cNvPicPr>
          <p:nvPr/>
        </p:nvPicPr>
        <p:blipFill>
          <a:blip r:embed="rId4"/>
          <a:srcRect l="33647" r="32175" b="23084"/>
          <a:stretch>
            <a:fillRect/>
          </a:stretch>
        </p:blipFill>
        <p:spPr>
          <a:xfrm>
            <a:off x="4495982" y="475188"/>
            <a:ext cx="2129543" cy="2382312"/>
          </a:xfrm>
          <a:prstGeom prst="rect">
            <a:avLst/>
          </a:prstGeom>
        </p:spPr>
      </p:pic>
      <p:sp>
        <p:nvSpPr>
          <p:cNvPr id="12" name="TextBox 11">
            <a:extLst>
              <a:ext uri="{FF2B5EF4-FFF2-40B4-BE49-F238E27FC236}">
                <a16:creationId xmlns:a16="http://schemas.microsoft.com/office/drawing/2014/main" id="{7EABD029-2658-21CE-77E5-BEB1418EC11F}"/>
              </a:ext>
            </a:extLst>
          </p:cNvPr>
          <p:cNvSpPr txBox="1"/>
          <p:nvPr/>
        </p:nvSpPr>
        <p:spPr>
          <a:xfrm>
            <a:off x="6682179" y="513090"/>
            <a:ext cx="2416606" cy="5262979"/>
          </a:xfrm>
          <a:prstGeom prst="rect">
            <a:avLst/>
          </a:prstGeom>
          <a:noFill/>
        </p:spPr>
        <p:txBody>
          <a:bodyPr wrap="square" rtlCol="0">
            <a:spAutoFit/>
          </a:bodyPr>
          <a:lstStyle/>
          <a:p>
            <a:r>
              <a:rPr lang="en-US" sz="1600" dirty="0"/>
              <a:t>The DOLP of moonlight is nearly zero at full moon(regardless of wavelength) and can be 5–20% for wavelengths in the UV (0.3 4</a:t>
            </a:r>
            <a:r>
              <a:rPr lang="el-GR" sz="1600" dirty="0"/>
              <a:t>μ</a:t>
            </a:r>
            <a:r>
              <a:rPr lang="en-US" sz="1600" dirty="0"/>
              <a:t>m) to the green part of the visible spectrum (0.51 </a:t>
            </a:r>
            <a:r>
              <a:rPr lang="el-GR" sz="1600" dirty="0"/>
              <a:t>μ</a:t>
            </a:r>
            <a:r>
              <a:rPr lang="en-US" sz="1600" dirty="0"/>
              <a:t>m) when the moon phase angle is 100°–120°; the longer the wavelength and the smaller the phase angle, the smaller is the DOLP. </a:t>
            </a:r>
          </a:p>
          <a:p>
            <a:endParaRPr lang="en-US" sz="1600" dirty="0"/>
          </a:p>
          <a:p>
            <a:r>
              <a:rPr lang="en-US" sz="1600" dirty="0"/>
              <a:t>Higher </a:t>
            </a:r>
            <a:r>
              <a:rPr lang="en-US" sz="1600" dirty="0" err="1"/>
              <a:t>DoLP</a:t>
            </a:r>
            <a:r>
              <a:rPr lang="en-US" sz="1600" dirty="0"/>
              <a:t> for waning</a:t>
            </a:r>
          </a:p>
          <a:p>
            <a:r>
              <a:rPr lang="en-US" sz="1600" dirty="0"/>
              <a:t>phases (max 8.3%) than for waxing (max 6.8%),</a:t>
            </a:r>
          </a:p>
          <a:p>
            <a:endParaRPr lang="en-US" sz="1600" dirty="0"/>
          </a:p>
          <a:p>
            <a:endParaRPr lang="en-US" sz="1600" dirty="0"/>
          </a:p>
        </p:txBody>
      </p:sp>
      <p:sp>
        <p:nvSpPr>
          <p:cNvPr id="14" name="TextBox 13">
            <a:extLst>
              <a:ext uri="{FF2B5EF4-FFF2-40B4-BE49-F238E27FC236}">
                <a16:creationId xmlns:a16="http://schemas.microsoft.com/office/drawing/2014/main" id="{280D01DE-7161-814C-22F8-3CF987426684}"/>
              </a:ext>
            </a:extLst>
          </p:cNvPr>
          <p:cNvSpPr txBox="1"/>
          <p:nvPr/>
        </p:nvSpPr>
        <p:spPr>
          <a:xfrm>
            <a:off x="4320160" y="2731464"/>
            <a:ext cx="2129544" cy="523220"/>
          </a:xfrm>
          <a:prstGeom prst="rect">
            <a:avLst/>
          </a:prstGeom>
          <a:noFill/>
        </p:spPr>
        <p:txBody>
          <a:bodyPr wrap="square">
            <a:spAutoFit/>
          </a:bodyPr>
          <a:lstStyle/>
          <a:p>
            <a:r>
              <a:rPr lang="en-US" sz="1400" dirty="0" err="1"/>
              <a:t>Venkatesulu</a:t>
            </a:r>
            <a:r>
              <a:rPr lang="en-US" sz="1400" dirty="0"/>
              <a:t> and Shaw, 2024.</a:t>
            </a:r>
          </a:p>
        </p:txBody>
      </p:sp>
      <p:sp>
        <p:nvSpPr>
          <p:cNvPr id="16" name="TextBox 15">
            <a:extLst>
              <a:ext uri="{FF2B5EF4-FFF2-40B4-BE49-F238E27FC236}">
                <a16:creationId xmlns:a16="http://schemas.microsoft.com/office/drawing/2014/main" id="{FB509952-5645-F558-C6FA-0BA2A71500DD}"/>
              </a:ext>
            </a:extLst>
          </p:cNvPr>
          <p:cNvSpPr txBox="1"/>
          <p:nvPr/>
        </p:nvSpPr>
        <p:spPr>
          <a:xfrm>
            <a:off x="805184" y="658605"/>
            <a:ext cx="4579748" cy="307777"/>
          </a:xfrm>
          <a:prstGeom prst="rect">
            <a:avLst/>
          </a:prstGeom>
          <a:noFill/>
        </p:spPr>
        <p:txBody>
          <a:bodyPr wrap="square">
            <a:spAutoFit/>
          </a:bodyPr>
          <a:lstStyle/>
          <a:p>
            <a:r>
              <a:rPr lang="en-US" sz="1400" dirty="0" err="1"/>
              <a:t>Pellicori</a:t>
            </a:r>
            <a:r>
              <a:rPr lang="en-US" sz="1400" dirty="0"/>
              <a:t> 1971</a:t>
            </a:r>
          </a:p>
        </p:txBody>
      </p:sp>
    </p:spTree>
    <p:extLst>
      <p:ext uri="{BB962C8B-B14F-4D97-AF65-F5344CB8AC3E}">
        <p14:creationId xmlns:p14="http://schemas.microsoft.com/office/powerpoint/2010/main" val="3426018372"/>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C7D6C-97CE-584F-B4CE-1A418F059D9C}"/>
              </a:ext>
            </a:extLst>
          </p:cNvPr>
          <p:cNvSpPr>
            <a:spLocks noGrp="1"/>
          </p:cNvSpPr>
          <p:nvPr>
            <p:ph type="title"/>
          </p:nvPr>
        </p:nvSpPr>
        <p:spPr>
          <a:xfrm>
            <a:off x="685800" y="-16163"/>
            <a:ext cx="7772400" cy="952500"/>
          </a:xfrm>
        </p:spPr>
        <p:txBody>
          <a:bodyPr/>
          <a:lstStyle/>
          <a:p>
            <a:r>
              <a:rPr lang="en-US" dirty="0"/>
              <a:t>Shortwave radiative transfer model in conditions illuminated by moonlight, fire light and city light</a:t>
            </a:r>
          </a:p>
        </p:txBody>
      </p:sp>
      <p:pic>
        <p:nvPicPr>
          <p:cNvPr id="96" name="Picture 95">
            <a:extLst>
              <a:ext uri="{FF2B5EF4-FFF2-40B4-BE49-F238E27FC236}">
                <a16:creationId xmlns:a16="http://schemas.microsoft.com/office/drawing/2014/main" id="{F87B19AD-B56E-F844-ACB0-74F291D54A98}"/>
              </a:ext>
            </a:extLst>
          </p:cNvPr>
          <p:cNvPicPr>
            <a:picLocks noChangeAspect="1"/>
          </p:cNvPicPr>
          <p:nvPr/>
        </p:nvPicPr>
        <p:blipFill>
          <a:blip r:embed="rId2"/>
          <a:stretch>
            <a:fillRect/>
          </a:stretch>
        </p:blipFill>
        <p:spPr>
          <a:xfrm>
            <a:off x="190500" y="1410190"/>
            <a:ext cx="5981700" cy="3347909"/>
          </a:xfrm>
          <a:prstGeom prst="rect">
            <a:avLst/>
          </a:prstGeom>
        </p:spPr>
      </p:pic>
      <p:pic>
        <p:nvPicPr>
          <p:cNvPr id="98" name="Picture 97">
            <a:extLst>
              <a:ext uri="{FF2B5EF4-FFF2-40B4-BE49-F238E27FC236}">
                <a16:creationId xmlns:a16="http://schemas.microsoft.com/office/drawing/2014/main" id="{AA96C3B2-0CCD-0340-A0FF-970BC5714BE4}"/>
              </a:ext>
            </a:extLst>
          </p:cNvPr>
          <p:cNvPicPr>
            <a:picLocks noChangeAspect="1"/>
          </p:cNvPicPr>
          <p:nvPr/>
        </p:nvPicPr>
        <p:blipFill>
          <a:blip r:embed="rId3"/>
          <a:stretch>
            <a:fillRect/>
          </a:stretch>
        </p:blipFill>
        <p:spPr>
          <a:xfrm>
            <a:off x="6400801" y="1090247"/>
            <a:ext cx="2324178" cy="3534505"/>
          </a:xfrm>
          <a:prstGeom prst="rect">
            <a:avLst/>
          </a:prstGeom>
        </p:spPr>
      </p:pic>
      <p:sp>
        <p:nvSpPr>
          <p:cNvPr id="99" name="Rectangle 98">
            <a:extLst>
              <a:ext uri="{FF2B5EF4-FFF2-40B4-BE49-F238E27FC236}">
                <a16:creationId xmlns:a16="http://schemas.microsoft.com/office/drawing/2014/main" id="{D2C00EA6-3857-E34C-9C07-4DAC77079BAF}"/>
              </a:ext>
            </a:extLst>
          </p:cNvPr>
          <p:cNvSpPr/>
          <p:nvPr/>
        </p:nvSpPr>
        <p:spPr>
          <a:xfrm>
            <a:off x="380191" y="5104667"/>
            <a:ext cx="8344788" cy="400110"/>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Wang, J</a:t>
            </a:r>
            <a:r>
              <a:rPr kumimoji="0" lang="en-US" sz="1000" b="1"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a:t>
            </a:r>
            <a:r>
              <a:rPr kumimoji="0" lang="en-US" sz="10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 M. Zhou*, X. Xu, S. </a:t>
            </a:r>
            <a:r>
              <a:rPr kumimoji="0" lang="en-US" sz="1000" b="0" i="0" u="none" strike="noStrike" kern="1200" cap="none" spc="0" normalizeH="0" baseline="0" noProof="0" dirty="0" err="1">
                <a:ln>
                  <a:noFill/>
                </a:ln>
                <a:solidFill>
                  <a:srgbClr val="333333"/>
                </a:solidFill>
                <a:effectLst/>
                <a:uLnTx/>
                <a:uFillTx/>
                <a:latin typeface="Arial" panose="020B0604020202020204" pitchFamily="34" charset="0"/>
                <a:ea typeface="+mn-ea"/>
                <a:cs typeface="+mn-cs"/>
              </a:rPr>
              <a:t>Roudini</a:t>
            </a:r>
            <a:r>
              <a:rPr kumimoji="0" lang="en-US" sz="10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 S. Sander, T. </a:t>
            </a:r>
            <a:r>
              <a:rPr kumimoji="0" lang="en-US" sz="1000" b="0" i="0" u="none" strike="noStrike" kern="1200" cap="none" spc="0" normalizeH="0" baseline="0" noProof="0" dirty="0" err="1">
                <a:ln>
                  <a:noFill/>
                </a:ln>
                <a:solidFill>
                  <a:srgbClr val="333333"/>
                </a:solidFill>
                <a:effectLst/>
                <a:uLnTx/>
                <a:uFillTx/>
                <a:latin typeface="Arial" panose="020B0604020202020204" pitchFamily="34" charset="0"/>
                <a:ea typeface="+mn-ea"/>
                <a:cs typeface="+mn-cs"/>
              </a:rPr>
              <a:t>Pongetti</a:t>
            </a:r>
            <a:r>
              <a:rPr kumimoji="0" lang="en-US" sz="10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 S. Miller, J. Reid, E. </a:t>
            </a:r>
            <a:r>
              <a:rPr kumimoji="0" lang="en-US" sz="1000" b="0" i="0" u="none" strike="noStrike" kern="1200" cap="none" spc="0" normalizeH="0" baseline="0" noProof="0" dirty="0" err="1">
                <a:ln>
                  <a:noFill/>
                </a:ln>
                <a:solidFill>
                  <a:srgbClr val="333333"/>
                </a:solidFill>
                <a:effectLst/>
                <a:uLnTx/>
                <a:uFillTx/>
                <a:latin typeface="Arial" panose="020B0604020202020204" pitchFamily="34" charset="0"/>
                <a:ea typeface="+mn-ea"/>
                <a:cs typeface="+mn-cs"/>
              </a:rPr>
              <a:t>Hyer</a:t>
            </a:r>
            <a:r>
              <a:rPr kumimoji="0" lang="en-US" sz="10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 R. </a:t>
            </a:r>
            <a:r>
              <a:rPr kumimoji="0" lang="en-US" sz="1000" b="0" i="0" u="none" strike="noStrike" kern="1200" cap="none" spc="0" normalizeH="0" baseline="0" noProof="0" dirty="0" err="1">
                <a:ln>
                  <a:noFill/>
                </a:ln>
                <a:solidFill>
                  <a:srgbClr val="333333"/>
                </a:solidFill>
                <a:effectLst/>
                <a:uLnTx/>
                <a:uFillTx/>
                <a:latin typeface="Arial" panose="020B0604020202020204" pitchFamily="34" charset="0"/>
                <a:ea typeface="+mn-ea"/>
                <a:cs typeface="+mn-cs"/>
              </a:rPr>
              <a:t>Spurr</a:t>
            </a:r>
            <a:r>
              <a:rPr kumimoji="0" lang="en-US" sz="10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 Development of a nighttime shortwave radiative transfer model for remote sensing of nocturnal aerosols and fires from VIIRS, </a:t>
            </a:r>
            <a:r>
              <a:rPr kumimoji="0" lang="en-US" sz="1000" b="0" i="1" u="none" strike="noStrike" kern="1200" cap="none" spc="0" normalizeH="0" baseline="0" noProof="0" dirty="0">
                <a:ln>
                  <a:noFill/>
                </a:ln>
                <a:solidFill>
                  <a:srgbClr val="333333"/>
                </a:solidFill>
                <a:effectLst/>
                <a:uLnTx/>
                <a:uFillTx/>
                <a:latin typeface="Arial" panose="020B0604020202020204" pitchFamily="34" charset="0"/>
                <a:ea typeface="+mn-ea"/>
                <a:cs typeface="+mn-cs"/>
              </a:rPr>
              <a:t>Remote Sensing of Environment</a:t>
            </a:r>
            <a:r>
              <a:rPr kumimoji="0" lang="en-US" sz="1000" b="0" i="0" u="none" strike="noStrike" kern="1200" cap="none" spc="0" normalizeH="0" baseline="0" noProof="0" dirty="0">
                <a:ln>
                  <a:noFill/>
                </a:ln>
                <a:solidFill>
                  <a:srgbClr val="333333"/>
                </a:solidFill>
                <a:effectLst/>
                <a:uLnTx/>
                <a:uFillTx/>
                <a:latin typeface="Arial" panose="020B0604020202020204" pitchFamily="34" charset="0"/>
                <a:ea typeface="+mn-ea"/>
                <a:cs typeface="+mn-cs"/>
              </a:rPr>
              <a:t>, 241, 111727, 2020.</a:t>
            </a:r>
            <a:endParaRPr kumimoji="0" lang="en-US" sz="1000" b="0" i="0" u="none" strike="noStrike" kern="1200" cap="none" spc="0" normalizeH="0" baseline="0" noProof="0" dirty="0">
              <a:ln>
                <a:noFill/>
              </a:ln>
              <a:solidFill>
                <a:srgbClr val="000000"/>
              </a:solidFill>
              <a:effectLst/>
              <a:uLnTx/>
              <a:uFillTx/>
              <a:latin typeface="Helvetica"/>
              <a:ea typeface="+mn-ea"/>
              <a:cs typeface="+mn-cs"/>
            </a:endParaRPr>
          </a:p>
        </p:txBody>
      </p:sp>
    </p:spTree>
    <p:extLst>
      <p:ext uri="{BB962C8B-B14F-4D97-AF65-F5344CB8AC3E}">
        <p14:creationId xmlns:p14="http://schemas.microsoft.com/office/powerpoint/2010/main" val="3275317806"/>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334E86-22F6-178A-706A-566764E04E46}"/>
              </a:ext>
            </a:extLst>
          </p:cNvPr>
          <p:cNvSpPr>
            <a:spLocks noGrp="1"/>
          </p:cNvSpPr>
          <p:nvPr>
            <p:ph type="title"/>
          </p:nvPr>
        </p:nvSpPr>
        <p:spPr>
          <a:xfrm>
            <a:off x="845949" y="-22172"/>
            <a:ext cx="7772400" cy="952500"/>
          </a:xfrm>
        </p:spPr>
        <p:txBody>
          <a:bodyPr/>
          <a:lstStyle/>
          <a:p>
            <a:r>
              <a:rPr lang="en-US" dirty="0"/>
              <a:t>Moonlight illumination model</a:t>
            </a:r>
          </a:p>
        </p:txBody>
      </p:sp>
      <p:sp>
        <p:nvSpPr>
          <p:cNvPr id="3" name="Content Placeholder 2">
            <a:extLst>
              <a:ext uri="{FF2B5EF4-FFF2-40B4-BE49-F238E27FC236}">
                <a16:creationId xmlns:a16="http://schemas.microsoft.com/office/drawing/2014/main" id="{90CE9397-A49E-C4E6-A96A-88C35FA9500F}"/>
              </a:ext>
            </a:extLst>
          </p:cNvPr>
          <p:cNvSpPr>
            <a:spLocks noGrp="1"/>
          </p:cNvSpPr>
          <p:nvPr>
            <p:ph idx="1"/>
          </p:nvPr>
        </p:nvSpPr>
        <p:spPr>
          <a:xfrm>
            <a:off x="301752" y="747448"/>
            <a:ext cx="8470289" cy="4625921"/>
          </a:xfrm>
        </p:spPr>
        <p:txBody>
          <a:bodyPr/>
          <a:lstStyle/>
          <a:p>
            <a:pPr marL="0" indent="0">
              <a:buNone/>
            </a:pPr>
            <a:r>
              <a:rPr lang="en-US" dirty="0"/>
              <a:t>Spectrally-resolved moon-phase dependent lunar irradiance model:</a:t>
            </a:r>
          </a:p>
          <a:p>
            <a:pPr marL="342900" indent="-342900">
              <a:buAutoNum type="arabicParenR"/>
            </a:pPr>
            <a:r>
              <a:rPr lang="en-US" b="0" dirty="0"/>
              <a:t>Solar spectral irradiance database</a:t>
            </a:r>
          </a:p>
          <a:p>
            <a:pPr marL="342900" indent="-342900">
              <a:buAutoNum type="arabicParenR"/>
            </a:pPr>
            <a:r>
              <a:rPr lang="en-US" b="0" dirty="0"/>
              <a:t>geometric lunar spectral albedo (averaged over the whole disk) as a function of phase angle; in full conditions, 0.116 integrated over 0.4 and 0.7 </a:t>
            </a:r>
            <a:r>
              <a:rPr lang="el-GR" b="0" dirty="0"/>
              <a:t>μ</a:t>
            </a:r>
            <a:r>
              <a:rPr lang="en-US" b="0" dirty="0"/>
              <a:t>m</a:t>
            </a:r>
          </a:p>
          <a:p>
            <a:pPr marL="342900" indent="-342900">
              <a:buAutoNum type="arabicParenR"/>
            </a:pPr>
            <a:r>
              <a:rPr lang="en-US" b="0" dirty="0"/>
              <a:t>Other factors (variation of distance from the Sun, opposition surge effect, </a:t>
            </a:r>
            <a:r>
              <a:rPr lang="en-US" b="0" dirty="0" err="1"/>
              <a:t>etc</a:t>
            </a:r>
            <a:r>
              <a:rPr lang="en-US" b="0" dirty="0"/>
              <a:t>).</a:t>
            </a:r>
          </a:p>
          <a:p>
            <a:pPr marL="342900" indent="-342900">
              <a:buAutoNum type="arabicParenR"/>
            </a:pPr>
            <a:endParaRPr lang="en-US" b="0" dirty="0"/>
          </a:p>
          <a:p>
            <a:pPr marL="0" indent="0">
              <a:buNone/>
            </a:pPr>
            <a:r>
              <a:rPr lang="en-US" dirty="0"/>
              <a:t>Existing models:</a:t>
            </a:r>
          </a:p>
          <a:p>
            <a:pPr marL="0" indent="0">
              <a:buNone/>
            </a:pPr>
            <a:r>
              <a:rPr lang="en-US" b="0" dirty="0"/>
              <a:t>1) ROLO model</a:t>
            </a:r>
          </a:p>
          <a:p>
            <a:pPr marL="0" indent="0">
              <a:buNone/>
            </a:pPr>
            <a:r>
              <a:rPr lang="en-US" b="0" dirty="0"/>
              <a:t>2) RIMO (ROLO Implementation for Moon's Observation) Correction Factor (RCF) </a:t>
            </a:r>
          </a:p>
          <a:p>
            <a:pPr marL="0" indent="0">
              <a:buNone/>
            </a:pPr>
            <a:r>
              <a:rPr lang="en-US" b="0" dirty="0"/>
              <a:t>3) Steve &amp; Miller model (S&amp;M): data base that includes calculations of moon phase angle for any given time and location</a:t>
            </a:r>
          </a:p>
          <a:p>
            <a:pPr marL="0" indent="0">
              <a:buNone/>
            </a:pPr>
            <a:endParaRPr lang="en-US" b="0" dirty="0"/>
          </a:p>
          <a:p>
            <a:pPr marL="0" indent="0">
              <a:buNone/>
            </a:pPr>
            <a:r>
              <a:rPr lang="en-US" dirty="0"/>
              <a:t>To our knowledge, none of these models has been integrated with a vector RTM, with consideration of polarization. </a:t>
            </a:r>
          </a:p>
          <a:p>
            <a:pPr marL="0" indent="0">
              <a:buNone/>
            </a:pPr>
            <a:endParaRPr lang="en-US" dirty="0"/>
          </a:p>
        </p:txBody>
      </p:sp>
    </p:spTree>
    <p:extLst>
      <p:ext uri="{BB962C8B-B14F-4D97-AF65-F5344CB8AC3E}">
        <p14:creationId xmlns:p14="http://schemas.microsoft.com/office/powerpoint/2010/main" val="740409477"/>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FDADF-8BD4-DF07-0EA1-97A507D9A406}"/>
              </a:ext>
            </a:extLst>
          </p:cNvPr>
          <p:cNvSpPr>
            <a:spLocks noGrp="1"/>
          </p:cNvSpPr>
          <p:nvPr>
            <p:ph type="title"/>
          </p:nvPr>
        </p:nvSpPr>
        <p:spPr>
          <a:xfrm>
            <a:off x="825285" y="-185816"/>
            <a:ext cx="7772400" cy="952500"/>
          </a:xfrm>
        </p:spPr>
        <p:txBody>
          <a:bodyPr/>
          <a:lstStyle/>
          <a:p>
            <a:r>
              <a:rPr lang="en-US" dirty="0"/>
              <a:t>UNL-VRTM: new development for lunar illumination</a:t>
            </a:r>
          </a:p>
        </p:txBody>
      </p:sp>
      <p:pic>
        <p:nvPicPr>
          <p:cNvPr id="10" name="Picture 9" descr="A diagram of a computer program&#10;&#10;AI-generated content may be incorrect.">
            <a:extLst>
              <a:ext uri="{FF2B5EF4-FFF2-40B4-BE49-F238E27FC236}">
                <a16:creationId xmlns:a16="http://schemas.microsoft.com/office/drawing/2014/main" id="{5E4C6570-86A3-AC53-7ABF-874E0DD657B9}"/>
              </a:ext>
            </a:extLst>
          </p:cNvPr>
          <p:cNvPicPr>
            <a:picLocks noChangeAspect="1"/>
          </p:cNvPicPr>
          <p:nvPr/>
        </p:nvPicPr>
        <p:blipFill>
          <a:blip r:embed="rId3"/>
          <a:stretch>
            <a:fillRect/>
          </a:stretch>
        </p:blipFill>
        <p:spPr>
          <a:xfrm>
            <a:off x="5581766" y="2761713"/>
            <a:ext cx="3411159" cy="2653124"/>
          </a:xfrm>
          <a:prstGeom prst="rect">
            <a:avLst/>
          </a:prstGeom>
        </p:spPr>
      </p:pic>
      <p:pic>
        <p:nvPicPr>
          <p:cNvPr id="15" name="Picture 14">
            <a:extLst>
              <a:ext uri="{FF2B5EF4-FFF2-40B4-BE49-F238E27FC236}">
                <a16:creationId xmlns:a16="http://schemas.microsoft.com/office/drawing/2014/main" id="{44703D93-BC60-0061-04AA-B06A971B98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46" y="632005"/>
            <a:ext cx="5557520" cy="4904105"/>
          </a:xfrm>
          <a:prstGeom prst="rect">
            <a:avLst/>
          </a:prstGeom>
        </p:spPr>
      </p:pic>
      <p:sp>
        <p:nvSpPr>
          <p:cNvPr id="8" name="TextBox 7">
            <a:extLst>
              <a:ext uri="{FF2B5EF4-FFF2-40B4-BE49-F238E27FC236}">
                <a16:creationId xmlns:a16="http://schemas.microsoft.com/office/drawing/2014/main" id="{5BC63892-6872-B30C-A65B-04B43BC19E9E}"/>
              </a:ext>
            </a:extLst>
          </p:cNvPr>
          <p:cNvSpPr txBox="1"/>
          <p:nvPr/>
        </p:nvSpPr>
        <p:spPr>
          <a:xfrm>
            <a:off x="3253114" y="2269673"/>
            <a:ext cx="2127314" cy="523220"/>
          </a:xfrm>
          <a:prstGeom prst="rect">
            <a:avLst/>
          </a:prstGeom>
          <a:noFill/>
        </p:spPr>
        <p:txBody>
          <a:bodyPr wrap="none" rtlCol="0">
            <a:spAutoFit/>
          </a:bodyPr>
          <a:lstStyle/>
          <a:p>
            <a:r>
              <a:rPr lang="en-US" sz="1400" dirty="0"/>
              <a:t>Wang et al., 2014; 2020.</a:t>
            </a:r>
          </a:p>
          <a:p>
            <a:r>
              <a:rPr lang="en-US" sz="1400" dirty="0"/>
              <a:t>Xu &amp; Wang, 2019.</a:t>
            </a:r>
          </a:p>
        </p:txBody>
      </p:sp>
      <p:pic>
        <p:nvPicPr>
          <p:cNvPr id="3" name="Picture 2">
            <a:extLst>
              <a:ext uri="{FF2B5EF4-FFF2-40B4-BE49-F238E27FC236}">
                <a16:creationId xmlns:a16="http://schemas.microsoft.com/office/drawing/2014/main" id="{BD9B7A05-9CC2-F573-6ECF-8A33E8C5B5BF}"/>
              </a:ext>
            </a:extLst>
          </p:cNvPr>
          <p:cNvPicPr>
            <a:picLocks noChangeAspect="1"/>
          </p:cNvPicPr>
          <p:nvPr/>
        </p:nvPicPr>
        <p:blipFill>
          <a:blip r:embed="rId5"/>
          <a:stretch>
            <a:fillRect/>
          </a:stretch>
        </p:blipFill>
        <p:spPr>
          <a:xfrm>
            <a:off x="5380428" y="1068524"/>
            <a:ext cx="1183572" cy="1693189"/>
          </a:xfrm>
          <a:prstGeom prst="rect">
            <a:avLst/>
          </a:prstGeom>
        </p:spPr>
      </p:pic>
      <p:sp>
        <p:nvSpPr>
          <p:cNvPr id="12" name="TextBox 11">
            <a:extLst>
              <a:ext uri="{FF2B5EF4-FFF2-40B4-BE49-F238E27FC236}">
                <a16:creationId xmlns:a16="http://schemas.microsoft.com/office/drawing/2014/main" id="{048E3FE5-CD9D-5F26-A002-E0491F91C2C2}"/>
              </a:ext>
            </a:extLst>
          </p:cNvPr>
          <p:cNvSpPr txBox="1"/>
          <p:nvPr/>
        </p:nvSpPr>
        <p:spPr>
          <a:xfrm>
            <a:off x="3010469" y="449805"/>
            <a:ext cx="6133531" cy="584775"/>
          </a:xfrm>
          <a:prstGeom prst="rect">
            <a:avLst/>
          </a:prstGeom>
          <a:noFill/>
        </p:spPr>
        <p:txBody>
          <a:bodyPr wrap="square">
            <a:spAutoFit/>
          </a:bodyPr>
          <a:lstStyle/>
          <a:p>
            <a:pPr fontAlgn="base"/>
            <a:r>
              <a:rPr lang="en-US" sz="1600" b="0" i="0" u="none" strike="noStrike" dirty="0">
                <a:solidFill>
                  <a:srgbClr val="1C1A1A"/>
                </a:solidFill>
                <a:effectLst/>
                <a:latin typeface="Helvetica" pitchFamily="2" charset="0"/>
              </a:rPr>
              <a:t>Unified Linearized Vector Radiative Transfer Model: </a:t>
            </a:r>
            <a:r>
              <a:rPr lang="en-US" sz="1600" dirty="0">
                <a:solidFill>
                  <a:srgbClr val="1C1A1A"/>
                </a:solidFill>
                <a:latin typeface="Helvetica" pitchFamily="2" charset="0"/>
              </a:rPr>
              <a:t> </a:t>
            </a:r>
            <a:r>
              <a:rPr lang="en-US" sz="1600" b="0" i="0" u="none" strike="noStrike" dirty="0">
                <a:solidFill>
                  <a:srgbClr val="1C1A1A"/>
                </a:solidFill>
                <a:effectLst/>
                <a:latin typeface="Helvetica" pitchFamily="2" charset="0"/>
              </a:rPr>
              <a:t>aiming to a testbed for remote sensing of atmosphere, land, and ocean.</a:t>
            </a:r>
          </a:p>
        </p:txBody>
      </p:sp>
      <p:pic>
        <p:nvPicPr>
          <p:cNvPr id="4" name="Picture 3">
            <a:extLst>
              <a:ext uri="{FF2B5EF4-FFF2-40B4-BE49-F238E27FC236}">
                <a16:creationId xmlns:a16="http://schemas.microsoft.com/office/drawing/2014/main" id="{FB6ACF49-7D59-AD5A-D815-8790121FA7EE}"/>
              </a:ext>
            </a:extLst>
          </p:cNvPr>
          <p:cNvPicPr>
            <a:picLocks noChangeAspect="1"/>
          </p:cNvPicPr>
          <p:nvPr/>
        </p:nvPicPr>
        <p:blipFill>
          <a:blip r:embed="rId6"/>
          <a:stretch>
            <a:fillRect/>
          </a:stretch>
        </p:blipFill>
        <p:spPr>
          <a:xfrm>
            <a:off x="7856149" y="947250"/>
            <a:ext cx="1235712" cy="1759955"/>
          </a:xfrm>
          <a:prstGeom prst="rect">
            <a:avLst/>
          </a:prstGeom>
        </p:spPr>
      </p:pic>
      <p:sp>
        <p:nvSpPr>
          <p:cNvPr id="5" name="TextBox 4">
            <a:extLst>
              <a:ext uri="{FF2B5EF4-FFF2-40B4-BE49-F238E27FC236}">
                <a16:creationId xmlns:a16="http://schemas.microsoft.com/office/drawing/2014/main" id="{E8EE609D-2287-0172-04BA-6F616B36F9E8}"/>
              </a:ext>
            </a:extLst>
          </p:cNvPr>
          <p:cNvSpPr txBox="1"/>
          <p:nvPr/>
        </p:nvSpPr>
        <p:spPr>
          <a:xfrm>
            <a:off x="6507214" y="1000637"/>
            <a:ext cx="1781881" cy="1384995"/>
          </a:xfrm>
          <a:prstGeom prst="rect">
            <a:avLst/>
          </a:prstGeom>
          <a:noFill/>
        </p:spPr>
        <p:txBody>
          <a:bodyPr wrap="square" rtlCol="0">
            <a:spAutoFit/>
          </a:bodyPr>
          <a:lstStyle/>
          <a:p>
            <a:endParaRPr lang="en-US" sz="1400" b="1" dirty="0"/>
          </a:p>
          <a:p>
            <a:r>
              <a:rPr lang="en-US" sz="1400" b="1" dirty="0"/>
              <a:t>May (</a:t>
            </a:r>
            <a:r>
              <a:rPr lang="en-US" sz="1400" b="1" dirty="0" err="1"/>
              <a:t>Zhixin</a:t>
            </a:r>
            <a:r>
              <a:rPr lang="en-US" sz="1400" b="1" dirty="0"/>
              <a:t>) Xue</a:t>
            </a:r>
          </a:p>
          <a:p>
            <a:r>
              <a:rPr lang="en-US" sz="1400" dirty="0"/>
              <a:t>U. Iowa</a:t>
            </a:r>
          </a:p>
          <a:p>
            <a:endParaRPr lang="en-US" sz="1400" b="1" dirty="0"/>
          </a:p>
          <a:p>
            <a:r>
              <a:rPr lang="en-US" sz="1400" b="1" dirty="0"/>
              <a:t>Meng Zho </a:t>
            </a:r>
          </a:p>
          <a:p>
            <a:r>
              <a:rPr lang="en-US" sz="1400" dirty="0"/>
              <a:t>U. Iowa</a:t>
            </a:r>
          </a:p>
        </p:txBody>
      </p:sp>
    </p:spTree>
    <p:extLst>
      <p:ext uri="{BB962C8B-B14F-4D97-AF65-F5344CB8AC3E}">
        <p14:creationId xmlns:p14="http://schemas.microsoft.com/office/powerpoint/2010/main" val="2306454865"/>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D2075-1861-564E-BBBA-0266776DB037}"/>
              </a:ext>
            </a:extLst>
          </p:cNvPr>
          <p:cNvSpPr>
            <a:spLocks noGrp="1"/>
          </p:cNvSpPr>
          <p:nvPr>
            <p:ph type="title"/>
          </p:nvPr>
        </p:nvSpPr>
        <p:spPr>
          <a:xfrm>
            <a:off x="408546" y="109416"/>
            <a:ext cx="8610600" cy="952500"/>
          </a:xfrm>
        </p:spPr>
        <p:txBody>
          <a:bodyPr/>
          <a:lstStyle/>
          <a:p>
            <a:r>
              <a:rPr lang="en-US" dirty="0"/>
              <a:t>Development of moonlight radiative transfer model</a:t>
            </a:r>
            <a:br>
              <a:rPr lang="en-US" dirty="0"/>
            </a:br>
            <a:r>
              <a:rPr lang="en-US" b="0" dirty="0"/>
              <a:t>validation: comparison with surface moonlight </a:t>
            </a:r>
            <a:br>
              <a:rPr lang="en-US" b="0" dirty="0"/>
            </a:br>
            <a:r>
              <a:rPr lang="en-US" b="0" dirty="0"/>
              <a:t>measured at night at red bands </a:t>
            </a:r>
          </a:p>
        </p:txBody>
      </p:sp>
      <p:pic>
        <p:nvPicPr>
          <p:cNvPr id="7" name="Picture 6">
            <a:extLst>
              <a:ext uri="{FF2B5EF4-FFF2-40B4-BE49-F238E27FC236}">
                <a16:creationId xmlns:a16="http://schemas.microsoft.com/office/drawing/2014/main" id="{D9A21F17-CD32-444F-87DE-E09801F8A361}"/>
              </a:ext>
            </a:extLst>
          </p:cNvPr>
          <p:cNvPicPr>
            <a:picLocks noChangeAspect="1"/>
          </p:cNvPicPr>
          <p:nvPr/>
        </p:nvPicPr>
        <p:blipFill rotWithShape="1">
          <a:blip r:embed="rId3"/>
          <a:srcRect r="52036"/>
          <a:stretch/>
        </p:blipFill>
        <p:spPr>
          <a:xfrm>
            <a:off x="310328" y="1097267"/>
            <a:ext cx="4261672" cy="4222803"/>
          </a:xfrm>
          <a:prstGeom prst="rect">
            <a:avLst/>
          </a:prstGeom>
        </p:spPr>
      </p:pic>
      <p:sp>
        <p:nvSpPr>
          <p:cNvPr id="9" name="TextBox 8">
            <a:extLst>
              <a:ext uri="{FF2B5EF4-FFF2-40B4-BE49-F238E27FC236}">
                <a16:creationId xmlns:a16="http://schemas.microsoft.com/office/drawing/2014/main" id="{B62AFBC1-6EC0-CD40-A4E7-189D35D89FA6}"/>
              </a:ext>
            </a:extLst>
          </p:cNvPr>
          <p:cNvSpPr txBox="1"/>
          <p:nvPr/>
        </p:nvSpPr>
        <p:spPr>
          <a:xfrm>
            <a:off x="4713846" y="4756925"/>
            <a:ext cx="4572000"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Helvetica" pitchFamily="2" charset="0"/>
                <a:ea typeface="Times New Roman" panose="02020603050405020304" pitchFamily="18" charset="0"/>
                <a:cs typeface="+mn-cs"/>
              </a:rPr>
              <a:t>JPL’s Facility in Table Mountain, California</a:t>
            </a:r>
            <a:r>
              <a:rPr kumimoji="0" lang="en-US" sz="1600" b="0" i="0" u="none" strike="noStrike" kern="1200" cap="none" spc="0" normalizeH="0" baseline="0" noProof="0" dirty="0">
                <a:ln>
                  <a:noFill/>
                </a:ln>
                <a:solidFill>
                  <a:srgbClr val="000000"/>
                </a:solidFill>
                <a:effectLst/>
                <a:uLnTx/>
                <a:uFillTx/>
                <a:latin typeface="Helvetica" pitchFamily="2" charset="0"/>
                <a:ea typeface="+mn-ea"/>
                <a:cs typeface="+mn-cs"/>
              </a:rPr>
              <a:t> </a:t>
            </a:r>
          </a:p>
        </p:txBody>
      </p:sp>
      <p:pic>
        <p:nvPicPr>
          <p:cNvPr id="11" name="Picture 10">
            <a:extLst>
              <a:ext uri="{FF2B5EF4-FFF2-40B4-BE49-F238E27FC236}">
                <a16:creationId xmlns:a16="http://schemas.microsoft.com/office/drawing/2014/main" id="{DA12FA1B-2FCF-7945-80B2-AAC80A7B61B1}"/>
              </a:ext>
            </a:extLst>
          </p:cNvPr>
          <p:cNvPicPr>
            <a:picLocks noChangeAspect="1"/>
          </p:cNvPicPr>
          <p:nvPr/>
        </p:nvPicPr>
        <p:blipFill>
          <a:blip r:embed="rId4"/>
          <a:stretch>
            <a:fillRect/>
          </a:stretch>
        </p:blipFill>
        <p:spPr>
          <a:xfrm>
            <a:off x="5047193" y="1352681"/>
            <a:ext cx="3295850" cy="3333541"/>
          </a:xfrm>
          <a:prstGeom prst="rect">
            <a:avLst/>
          </a:prstGeom>
        </p:spPr>
      </p:pic>
      <p:sp>
        <p:nvSpPr>
          <p:cNvPr id="4" name="TextBox 3">
            <a:extLst>
              <a:ext uri="{FF2B5EF4-FFF2-40B4-BE49-F238E27FC236}">
                <a16:creationId xmlns:a16="http://schemas.microsoft.com/office/drawing/2014/main" id="{BB594B75-4301-F3B3-3A3A-A2A8C230FDE0}"/>
              </a:ext>
            </a:extLst>
          </p:cNvPr>
          <p:cNvSpPr txBox="1"/>
          <p:nvPr/>
        </p:nvSpPr>
        <p:spPr>
          <a:xfrm>
            <a:off x="533400" y="5166182"/>
            <a:ext cx="4646542" cy="307777"/>
          </a:xfrm>
          <a:prstGeom prst="rect">
            <a:avLst/>
          </a:prstGeom>
          <a:noFill/>
        </p:spPr>
        <p:txBody>
          <a:bodyPr wrap="square">
            <a:spAutoFit/>
          </a:bodyPr>
          <a:lstStyle/>
          <a:p>
            <a:r>
              <a:rPr kumimoji="0" lang="en-US" sz="1400" b="0" i="0" u="none" strike="noStrike" kern="1200" cap="none" spc="0" normalizeH="0" baseline="0" noProof="0" dirty="0">
                <a:ln>
                  <a:noFill/>
                </a:ln>
                <a:solidFill>
                  <a:srgbClr val="333333"/>
                </a:solidFill>
                <a:effectLst/>
                <a:uLnTx/>
                <a:uFillTx/>
                <a:latin typeface="Helvetica" pitchFamily="2" charset="0"/>
                <a:ea typeface="+mn-ea"/>
                <a:cs typeface="+mn-cs"/>
              </a:rPr>
              <a:t>Wang et al., RSE, 2020.</a:t>
            </a:r>
            <a:endParaRPr lang="en-US" sz="1400" dirty="0"/>
          </a:p>
        </p:txBody>
      </p:sp>
    </p:spTree>
    <p:extLst>
      <p:ext uri="{BB962C8B-B14F-4D97-AF65-F5344CB8AC3E}">
        <p14:creationId xmlns:p14="http://schemas.microsoft.com/office/powerpoint/2010/main" val="177934771"/>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1C36C5-0BCC-D56D-B079-768D95FE6A77}"/>
              </a:ext>
            </a:extLst>
          </p:cNvPr>
          <p:cNvSpPr>
            <a:spLocks noGrp="1"/>
          </p:cNvSpPr>
          <p:nvPr>
            <p:ph type="title"/>
          </p:nvPr>
        </p:nvSpPr>
        <p:spPr>
          <a:xfrm>
            <a:off x="856488" y="-106426"/>
            <a:ext cx="7772400" cy="952500"/>
          </a:xfrm>
        </p:spPr>
        <p:txBody>
          <a:bodyPr/>
          <a:lstStyle/>
          <a:p>
            <a:r>
              <a:rPr lang="en-US" dirty="0"/>
              <a:t>Overall uncertainty</a:t>
            </a:r>
          </a:p>
        </p:txBody>
      </p:sp>
      <p:pic>
        <p:nvPicPr>
          <p:cNvPr id="5" name="Picture 4" descr="A graph of a graph showing the value of a wave&#10;&#10;AI-generated content may be incorrect.">
            <a:extLst>
              <a:ext uri="{FF2B5EF4-FFF2-40B4-BE49-F238E27FC236}">
                <a16:creationId xmlns:a16="http://schemas.microsoft.com/office/drawing/2014/main" id="{79F9B865-AAC7-B0D0-9647-783392F69300}"/>
              </a:ext>
            </a:extLst>
          </p:cNvPr>
          <p:cNvPicPr>
            <a:picLocks noChangeAspect="1"/>
          </p:cNvPicPr>
          <p:nvPr/>
        </p:nvPicPr>
        <p:blipFill>
          <a:blip r:embed="rId3"/>
          <a:stretch>
            <a:fillRect/>
          </a:stretch>
        </p:blipFill>
        <p:spPr>
          <a:xfrm>
            <a:off x="4824665" y="634405"/>
            <a:ext cx="3579888" cy="2557064"/>
          </a:xfrm>
          <a:prstGeom prst="rect">
            <a:avLst/>
          </a:prstGeom>
        </p:spPr>
      </p:pic>
      <p:pic>
        <p:nvPicPr>
          <p:cNvPr id="7" name="Picture 6" descr="A graph of a graph showing the value of a wave&#10;&#10;AI-generated content may be incorrect.">
            <a:extLst>
              <a:ext uri="{FF2B5EF4-FFF2-40B4-BE49-F238E27FC236}">
                <a16:creationId xmlns:a16="http://schemas.microsoft.com/office/drawing/2014/main" id="{8D04B244-FF08-BE39-6DBC-E5BA102E1154}"/>
              </a:ext>
            </a:extLst>
          </p:cNvPr>
          <p:cNvPicPr>
            <a:picLocks noChangeAspect="1"/>
          </p:cNvPicPr>
          <p:nvPr/>
        </p:nvPicPr>
        <p:blipFill>
          <a:blip r:embed="rId4"/>
          <a:srcRect b="1521"/>
          <a:stretch>
            <a:fillRect/>
          </a:stretch>
        </p:blipFill>
        <p:spPr>
          <a:xfrm>
            <a:off x="728219" y="634405"/>
            <a:ext cx="3521556" cy="2477150"/>
          </a:xfrm>
          <a:prstGeom prst="rect">
            <a:avLst/>
          </a:prstGeom>
        </p:spPr>
      </p:pic>
      <p:sp>
        <p:nvSpPr>
          <p:cNvPr id="8" name="TextBox 7">
            <a:extLst>
              <a:ext uri="{FF2B5EF4-FFF2-40B4-BE49-F238E27FC236}">
                <a16:creationId xmlns:a16="http://schemas.microsoft.com/office/drawing/2014/main" id="{343C8678-1C24-E308-CEBF-D32B8DF9A25C}"/>
              </a:ext>
            </a:extLst>
          </p:cNvPr>
          <p:cNvSpPr txBox="1"/>
          <p:nvPr/>
        </p:nvSpPr>
        <p:spPr>
          <a:xfrm>
            <a:off x="1806295" y="369824"/>
            <a:ext cx="1046312" cy="369332"/>
          </a:xfrm>
          <a:prstGeom prst="rect">
            <a:avLst/>
          </a:prstGeom>
          <a:noFill/>
        </p:spPr>
        <p:txBody>
          <a:bodyPr wrap="none" rtlCol="0">
            <a:spAutoFit/>
          </a:bodyPr>
          <a:lstStyle/>
          <a:p>
            <a:r>
              <a:rPr lang="en-US" dirty="0"/>
              <a:t>MPA = 0</a:t>
            </a:r>
          </a:p>
        </p:txBody>
      </p:sp>
      <p:sp>
        <p:nvSpPr>
          <p:cNvPr id="9" name="TextBox 8">
            <a:extLst>
              <a:ext uri="{FF2B5EF4-FFF2-40B4-BE49-F238E27FC236}">
                <a16:creationId xmlns:a16="http://schemas.microsoft.com/office/drawing/2014/main" id="{530B9D64-C072-3C72-0D0A-4B8658861B68}"/>
              </a:ext>
            </a:extLst>
          </p:cNvPr>
          <p:cNvSpPr txBox="1"/>
          <p:nvPr/>
        </p:nvSpPr>
        <p:spPr>
          <a:xfrm>
            <a:off x="6291395" y="323018"/>
            <a:ext cx="1174552" cy="369332"/>
          </a:xfrm>
          <a:prstGeom prst="rect">
            <a:avLst/>
          </a:prstGeom>
          <a:noFill/>
        </p:spPr>
        <p:txBody>
          <a:bodyPr wrap="none" rtlCol="0">
            <a:spAutoFit/>
          </a:bodyPr>
          <a:lstStyle/>
          <a:p>
            <a:r>
              <a:rPr lang="en-US" dirty="0"/>
              <a:t>MPA = 20</a:t>
            </a:r>
          </a:p>
        </p:txBody>
      </p:sp>
      <p:sp>
        <p:nvSpPr>
          <p:cNvPr id="10" name="TextBox 9">
            <a:extLst>
              <a:ext uri="{FF2B5EF4-FFF2-40B4-BE49-F238E27FC236}">
                <a16:creationId xmlns:a16="http://schemas.microsoft.com/office/drawing/2014/main" id="{3A9F4EFB-41ED-F143-65FE-7CD8F8A523C9}"/>
              </a:ext>
            </a:extLst>
          </p:cNvPr>
          <p:cNvSpPr txBox="1"/>
          <p:nvPr/>
        </p:nvSpPr>
        <p:spPr>
          <a:xfrm>
            <a:off x="4268175" y="3222156"/>
            <a:ext cx="4824663" cy="2308324"/>
          </a:xfrm>
          <a:prstGeom prst="rect">
            <a:avLst/>
          </a:prstGeom>
          <a:noFill/>
        </p:spPr>
        <p:txBody>
          <a:bodyPr wrap="square" rtlCol="0">
            <a:spAutoFit/>
          </a:bodyPr>
          <a:lstStyle/>
          <a:p>
            <a:pPr marL="342900" indent="-342900">
              <a:buAutoNum type="arabicPeriod"/>
            </a:pPr>
            <a:r>
              <a:rPr lang="en-US" dirty="0"/>
              <a:t>5 solar irradiance database + 3 lunar spectral albedo = 15 ensemble members</a:t>
            </a:r>
          </a:p>
          <a:p>
            <a:pPr marL="342900" indent="-342900">
              <a:buAutoNum type="arabicPeriod"/>
            </a:pPr>
            <a:r>
              <a:rPr lang="en-US" dirty="0"/>
              <a:t>The overall uncertainty is 7% except in the full-moon conditions, it can be up to 17% for wavelength from UV to 1000 nm. </a:t>
            </a:r>
          </a:p>
          <a:p>
            <a:pPr marL="342900" indent="-342900">
              <a:buAutoNum type="arabicPeriod"/>
            </a:pPr>
            <a:r>
              <a:rPr lang="en-US" dirty="0"/>
              <a:t>Large relative uncertainties in UV and blue wavelength, and wavelength longer more than 1000 nm</a:t>
            </a:r>
          </a:p>
        </p:txBody>
      </p:sp>
      <p:pic>
        <p:nvPicPr>
          <p:cNvPr id="4" name="Picture 3" descr="A close-up of a graph&#10;&#10;AI-generated content may be incorrect.">
            <a:extLst>
              <a:ext uri="{FF2B5EF4-FFF2-40B4-BE49-F238E27FC236}">
                <a16:creationId xmlns:a16="http://schemas.microsoft.com/office/drawing/2014/main" id="{C48D1E61-E82E-1F10-7198-76CA2EA137B1}"/>
              </a:ext>
            </a:extLst>
          </p:cNvPr>
          <p:cNvPicPr>
            <a:picLocks noChangeAspect="1"/>
          </p:cNvPicPr>
          <p:nvPr/>
        </p:nvPicPr>
        <p:blipFill>
          <a:blip r:embed="rId5"/>
          <a:stretch>
            <a:fillRect/>
          </a:stretch>
        </p:blipFill>
        <p:spPr>
          <a:xfrm>
            <a:off x="778876" y="3079134"/>
            <a:ext cx="3420243" cy="2594369"/>
          </a:xfrm>
          <a:prstGeom prst="rect">
            <a:avLst/>
          </a:prstGeom>
        </p:spPr>
      </p:pic>
    </p:spTree>
    <p:extLst>
      <p:ext uri="{BB962C8B-B14F-4D97-AF65-F5344CB8AC3E}">
        <p14:creationId xmlns:p14="http://schemas.microsoft.com/office/powerpoint/2010/main" val="1879680318"/>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D9EC33-FF70-BF4F-9999-D84CBFF1F4A7}"/>
              </a:ext>
            </a:extLst>
          </p:cNvPr>
          <p:cNvSpPr>
            <a:spLocks noGrp="1"/>
          </p:cNvSpPr>
          <p:nvPr>
            <p:ph type="title"/>
          </p:nvPr>
        </p:nvSpPr>
        <p:spPr>
          <a:xfrm>
            <a:off x="342900" y="532305"/>
            <a:ext cx="8458200" cy="952500"/>
          </a:xfrm>
        </p:spPr>
        <p:txBody>
          <a:bodyPr/>
          <a:lstStyle/>
          <a:p>
            <a:r>
              <a:rPr lang="en-US" dirty="0"/>
              <a:t>Application to Nighttime Aerosol </a:t>
            </a:r>
            <a:r>
              <a:rPr lang="en-US" dirty="0" err="1"/>
              <a:t>Retreivals</a:t>
            </a:r>
            <a:br>
              <a:rPr lang="en-US" dirty="0"/>
            </a:br>
            <a:r>
              <a:rPr lang="en-US" sz="1800" b="0" dirty="0"/>
              <a:t>Nighttime Ocean AOD Retrieval Algorithm (NOARA</a:t>
            </a:r>
            <a:r>
              <a:rPr lang="en-US" sz="2000" b="0" dirty="0"/>
              <a:t>)</a:t>
            </a:r>
            <a:br>
              <a:rPr lang="en-US" sz="2000" b="0" dirty="0"/>
            </a:br>
            <a:endParaRPr lang="en-US" sz="2000" b="0" dirty="0"/>
          </a:p>
        </p:txBody>
      </p:sp>
      <p:sp>
        <p:nvSpPr>
          <p:cNvPr id="8" name="TextBox 7">
            <a:extLst>
              <a:ext uri="{FF2B5EF4-FFF2-40B4-BE49-F238E27FC236}">
                <a16:creationId xmlns:a16="http://schemas.microsoft.com/office/drawing/2014/main" id="{B193C7A8-177C-ED41-A981-C3FB150702A7}"/>
              </a:ext>
            </a:extLst>
          </p:cNvPr>
          <p:cNvSpPr txBox="1"/>
          <p:nvPr/>
        </p:nvSpPr>
        <p:spPr>
          <a:xfrm>
            <a:off x="190997" y="1325376"/>
            <a:ext cx="6993597" cy="406265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33333"/>
              </a:solidFill>
              <a:effectLst/>
              <a:uLnTx/>
              <a:uFillTx/>
              <a:latin typeface="Helvetica"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33333"/>
                </a:solidFill>
                <a:effectLst/>
                <a:uLnTx/>
                <a:uFillTx/>
                <a:latin typeface="Helvetica" pitchFamily="2" charset="0"/>
                <a:ea typeface="+mn-ea"/>
                <a:cs typeface="+mn-cs"/>
              </a:rPr>
              <a:t>Wang, J., </a:t>
            </a:r>
            <a:r>
              <a:rPr kumimoji="0" lang="en-US" sz="1600" b="1" i="0" u="none" strike="noStrike" kern="1200" cap="none" spc="0" normalizeH="0" baseline="0" noProof="0" dirty="0">
                <a:ln>
                  <a:noFill/>
                </a:ln>
                <a:solidFill>
                  <a:srgbClr val="333333"/>
                </a:solidFill>
                <a:effectLst/>
                <a:uLnTx/>
                <a:uFillTx/>
                <a:latin typeface="Helvetica" pitchFamily="2" charset="0"/>
                <a:ea typeface="+mn-ea"/>
                <a:cs typeface="+mn-cs"/>
              </a:rPr>
              <a:t>M. Zhou</a:t>
            </a:r>
            <a:r>
              <a:rPr kumimoji="0" lang="en-US" sz="1600" b="0" i="0" u="none" strike="noStrike" kern="1200" cap="none" spc="0" normalizeH="0" baseline="0" noProof="0" dirty="0">
                <a:ln>
                  <a:noFill/>
                </a:ln>
                <a:solidFill>
                  <a:srgbClr val="333333"/>
                </a:solidFill>
                <a:effectLst/>
                <a:uLnTx/>
                <a:uFillTx/>
                <a:latin typeface="Helvetica" pitchFamily="2" charset="0"/>
                <a:ea typeface="+mn-ea"/>
                <a:cs typeface="+mn-cs"/>
              </a:rPr>
              <a:t>, X. Xu, S. </a:t>
            </a:r>
            <a:r>
              <a:rPr kumimoji="0" lang="en-US" sz="1600" b="0" i="0" u="none" strike="noStrike" kern="1200" cap="none" spc="0" normalizeH="0" baseline="0" noProof="0" dirty="0" err="1">
                <a:ln>
                  <a:noFill/>
                </a:ln>
                <a:solidFill>
                  <a:srgbClr val="333333"/>
                </a:solidFill>
                <a:effectLst/>
                <a:uLnTx/>
                <a:uFillTx/>
                <a:latin typeface="Helvetica" pitchFamily="2" charset="0"/>
                <a:ea typeface="+mn-ea"/>
                <a:cs typeface="+mn-cs"/>
              </a:rPr>
              <a:t>Roudini</a:t>
            </a:r>
            <a:r>
              <a:rPr kumimoji="0" lang="en-US" sz="1600" b="0" i="0" u="none" strike="noStrike" kern="1200" cap="none" spc="0" normalizeH="0" baseline="0" noProof="0" dirty="0">
                <a:ln>
                  <a:noFill/>
                </a:ln>
                <a:solidFill>
                  <a:srgbClr val="333333"/>
                </a:solidFill>
                <a:effectLst/>
                <a:uLnTx/>
                <a:uFillTx/>
                <a:latin typeface="Helvetica" pitchFamily="2" charset="0"/>
                <a:ea typeface="+mn-ea"/>
                <a:cs typeface="+mn-cs"/>
              </a:rPr>
              <a:t>, S. Sander, T. </a:t>
            </a:r>
            <a:r>
              <a:rPr kumimoji="0" lang="en-US" sz="1600" b="0" i="0" u="none" strike="noStrike" kern="1200" cap="none" spc="0" normalizeH="0" baseline="0" noProof="0" dirty="0" err="1">
                <a:ln>
                  <a:noFill/>
                </a:ln>
                <a:solidFill>
                  <a:srgbClr val="333333"/>
                </a:solidFill>
                <a:effectLst/>
                <a:uLnTx/>
                <a:uFillTx/>
                <a:latin typeface="Helvetica" pitchFamily="2" charset="0"/>
                <a:ea typeface="+mn-ea"/>
                <a:cs typeface="+mn-cs"/>
              </a:rPr>
              <a:t>Pongetti</a:t>
            </a:r>
            <a:r>
              <a:rPr kumimoji="0" lang="en-US" sz="1600" b="0" i="0" u="none" strike="noStrike" kern="1200" cap="none" spc="0" normalizeH="0" baseline="0" noProof="0" dirty="0">
                <a:ln>
                  <a:noFill/>
                </a:ln>
                <a:solidFill>
                  <a:srgbClr val="333333"/>
                </a:solidFill>
                <a:effectLst/>
                <a:uLnTx/>
                <a:uFillTx/>
                <a:latin typeface="Helvetica" pitchFamily="2" charset="0"/>
                <a:ea typeface="+mn-ea"/>
                <a:cs typeface="+mn-cs"/>
              </a:rPr>
              <a:t>, S. Miller, J. Reid, E. </a:t>
            </a:r>
            <a:r>
              <a:rPr kumimoji="0" lang="en-US" sz="1600" b="0" i="0" u="none" strike="noStrike" kern="1200" cap="none" spc="0" normalizeH="0" baseline="0" noProof="0" dirty="0" err="1">
                <a:ln>
                  <a:noFill/>
                </a:ln>
                <a:solidFill>
                  <a:srgbClr val="333333"/>
                </a:solidFill>
                <a:effectLst/>
                <a:uLnTx/>
                <a:uFillTx/>
                <a:latin typeface="Helvetica" pitchFamily="2" charset="0"/>
                <a:ea typeface="+mn-ea"/>
                <a:cs typeface="+mn-cs"/>
              </a:rPr>
              <a:t>Hyer</a:t>
            </a:r>
            <a:r>
              <a:rPr kumimoji="0" lang="en-US" sz="1600" b="0" i="0" u="none" strike="noStrike" kern="1200" cap="none" spc="0" normalizeH="0" baseline="0" noProof="0" dirty="0">
                <a:ln>
                  <a:noFill/>
                </a:ln>
                <a:solidFill>
                  <a:srgbClr val="333333"/>
                </a:solidFill>
                <a:effectLst/>
                <a:uLnTx/>
                <a:uFillTx/>
                <a:latin typeface="Helvetica" pitchFamily="2" charset="0"/>
                <a:ea typeface="+mn-ea"/>
                <a:cs typeface="+mn-cs"/>
              </a:rPr>
              <a:t>, R. </a:t>
            </a:r>
            <a:r>
              <a:rPr kumimoji="0" lang="en-US" sz="1600" b="0" i="0" u="none" strike="noStrike" kern="1200" cap="none" spc="0" normalizeH="0" baseline="0" noProof="0" dirty="0" err="1">
                <a:ln>
                  <a:noFill/>
                </a:ln>
                <a:solidFill>
                  <a:srgbClr val="333333"/>
                </a:solidFill>
                <a:effectLst/>
                <a:uLnTx/>
                <a:uFillTx/>
                <a:latin typeface="Helvetica" pitchFamily="2" charset="0"/>
                <a:ea typeface="+mn-ea"/>
                <a:cs typeface="+mn-cs"/>
              </a:rPr>
              <a:t>Spurr</a:t>
            </a:r>
            <a:r>
              <a:rPr kumimoji="0" lang="en-US" sz="1600" b="0" i="0" u="none" strike="noStrike" kern="1200" cap="none" spc="0" normalizeH="0" baseline="0" noProof="0" dirty="0">
                <a:ln>
                  <a:noFill/>
                </a:ln>
                <a:solidFill>
                  <a:srgbClr val="333333"/>
                </a:solidFill>
                <a:effectLst/>
                <a:uLnTx/>
                <a:uFillTx/>
                <a:latin typeface="Helvetica" pitchFamily="2" charset="0"/>
                <a:ea typeface="+mn-ea"/>
                <a:cs typeface="+mn-cs"/>
              </a:rPr>
              <a:t>, </a:t>
            </a:r>
            <a:r>
              <a:rPr kumimoji="0" lang="en-US" sz="1600" b="1" i="0" u="none" strike="noStrike" kern="1200" cap="none" spc="0" normalizeH="0" baseline="0" noProof="0" dirty="0">
                <a:ln>
                  <a:noFill/>
                </a:ln>
                <a:solidFill>
                  <a:srgbClr val="333333"/>
                </a:solidFill>
                <a:effectLst/>
                <a:uLnTx/>
                <a:uFillTx/>
                <a:latin typeface="Helvetica" pitchFamily="2" charset="0"/>
                <a:ea typeface="+mn-ea"/>
                <a:cs typeface="+mn-cs"/>
              </a:rPr>
              <a:t>Development of a nighttime shortwave radiative transfer model for remote sensing of nocturnal aerosols and fires from VIIRS</a:t>
            </a:r>
            <a:r>
              <a:rPr kumimoji="0" lang="en-US" sz="1600" b="0" i="0" u="none" strike="noStrike" kern="1200" cap="none" spc="0" normalizeH="0" baseline="0" noProof="0" dirty="0">
                <a:ln>
                  <a:noFill/>
                </a:ln>
                <a:solidFill>
                  <a:srgbClr val="333333"/>
                </a:solidFill>
                <a:effectLst/>
                <a:uLnTx/>
                <a:uFillTx/>
                <a:latin typeface="Helvetica" pitchFamily="2" charset="0"/>
                <a:ea typeface="+mn-ea"/>
                <a:cs typeface="+mn-cs"/>
              </a:rPr>
              <a:t>, </a:t>
            </a:r>
            <a:r>
              <a:rPr kumimoji="0" lang="en-US" sz="1600" b="0" i="1" u="none" strike="noStrike" kern="1200" cap="none" spc="0" normalizeH="0" baseline="0" noProof="0" dirty="0">
                <a:ln>
                  <a:noFill/>
                </a:ln>
                <a:solidFill>
                  <a:srgbClr val="333333"/>
                </a:solidFill>
                <a:effectLst/>
                <a:uLnTx/>
                <a:uFillTx/>
                <a:latin typeface="Helvetica" pitchFamily="2" charset="0"/>
                <a:ea typeface="+mn-ea"/>
                <a:cs typeface="+mn-cs"/>
              </a:rPr>
              <a:t>Remote Sensing of Environment</a:t>
            </a:r>
            <a:r>
              <a:rPr kumimoji="0" lang="en-US" sz="1600" b="0" i="0" u="none" strike="noStrike" kern="1200" cap="none" spc="0" normalizeH="0" baseline="0" noProof="0" dirty="0">
                <a:ln>
                  <a:noFill/>
                </a:ln>
                <a:solidFill>
                  <a:srgbClr val="333333"/>
                </a:solidFill>
                <a:effectLst/>
                <a:uLnTx/>
                <a:uFillTx/>
                <a:latin typeface="Helvetica" pitchFamily="2" charset="0"/>
                <a:ea typeface="+mn-ea"/>
                <a:cs typeface="+mn-cs"/>
              </a:rPr>
              <a:t>, 241, 111727, 2020.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33333"/>
              </a:solidFill>
              <a:effectLst/>
              <a:uLnTx/>
              <a:uFillTx/>
              <a:latin typeface="Helvetica"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Helvetica" pitchFamily="2" charset="0"/>
                <a:ea typeface="+mn-ea"/>
                <a:cs typeface="+mn-cs"/>
              </a:rPr>
              <a:t>Zhou, M</a:t>
            </a:r>
            <a:r>
              <a:rPr kumimoji="0" lang="en-US" sz="1600" b="0" i="0" u="none" strike="noStrike" kern="1200" cap="none" spc="0" normalizeH="0" baseline="0" noProof="0" dirty="0">
                <a:ln>
                  <a:noFill/>
                </a:ln>
                <a:solidFill>
                  <a:srgbClr val="000000"/>
                </a:solidFill>
                <a:effectLst/>
                <a:uLnTx/>
                <a:uFillTx/>
                <a:latin typeface="Helvetica" pitchFamily="2" charset="0"/>
                <a:ea typeface="+mn-ea"/>
                <a:cs typeface="+mn-cs"/>
              </a:rPr>
              <a:t>., J. Wang, X. Chen, X. Xu, P. R. </a:t>
            </a:r>
            <a:r>
              <a:rPr kumimoji="0" lang="en-US" sz="1600" b="0" i="0" u="none" strike="noStrike" kern="1200" cap="none" spc="0" normalizeH="0" baseline="0" noProof="0" dirty="0" err="1">
                <a:ln>
                  <a:noFill/>
                </a:ln>
                <a:solidFill>
                  <a:srgbClr val="000000"/>
                </a:solidFill>
                <a:effectLst/>
                <a:uLnTx/>
                <a:uFillTx/>
                <a:latin typeface="Helvetica" pitchFamily="2" charset="0"/>
                <a:ea typeface="+mn-ea"/>
                <a:cs typeface="+mn-cs"/>
              </a:rPr>
              <a:t>Colarco</a:t>
            </a:r>
            <a:r>
              <a:rPr kumimoji="0" lang="en-US" sz="1600" b="0" i="0" u="none" strike="noStrike" kern="1200" cap="none" spc="0" normalizeH="0" baseline="0" noProof="0" dirty="0">
                <a:ln>
                  <a:noFill/>
                </a:ln>
                <a:solidFill>
                  <a:srgbClr val="000000"/>
                </a:solidFill>
                <a:effectLst/>
                <a:uLnTx/>
                <a:uFillTx/>
                <a:latin typeface="Helvetica" pitchFamily="2" charset="0"/>
                <a:ea typeface="+mn-ea"/>
                <a:cs typeface="+mn-cs"/>
              </a:rPr>
              <a:t>, S. D. Miller, J. S. Reid, S. </a:t>
            </a:r>
            <a:r>
              <a:rPr kumimoji="0" lang="en-US" sz="1600" b="0" i="0" u="none" strike="noStrike" kern="1200" cap="none" spc="0" normalizeH="0" baseline="0" noProof="0" dirty="0" err="1">
                <a:ln>
                  <a:noFill/>
                </a:ln>
                <a:solidFill>
                  <a:srgbClr val="000000"/>
                </a:solidFill>
                <a:effectLst/>
                <a:uLnTx/>
                <a:uFillTx/>
                <a:latin typeface="Helvetica" pitchFamily="2" charset="0"/>
                <a:ea typeface="+mn-ea"/>
                <a:cs typeface="+mn-cs"/>
              </a:rPr>
              <a:t>Kondraguntah</a:t>
            </a:r>
            <a:r>
              <a:rPr kumimoji="0" lang="en-US" sz="1600" b="0" i="0" u="none" strike="noStrike" kern="1200" cap="none" spc="0" normalizeH="0" baseline="0" noProof="0" dirty="0">
                <a:ln>
                  <a:noFill/>
                </a:ln>
                <a:solidFill>
                  <a:srgbClr val="000000"/>
                </a:solidFill>
                <a:effectLst/>
                <a:uLnTx/>
                <a:uFillTx/>
                <a:latin typeface="Helvetica" pitchFamily="2" charset="0"/>
                <a:ea typeface="+mn-ea"/>
                <a:cs typeface="+mn-cs"/>
              </a:rPr>
              <a:t>, D. M. </a:t>
            </a:r>
            <a:r>
              <a:rPr kumimoji="0" lang="en-US" sz="1600" b="0" i="0" u="none" strike="noStrike" kern="1200" cap="none" spc="0" normalizeH="0" baseline="0" noProof="0" dirty="0" err="1">
                <a:ln>
                  <a:noFill/>
                </a:ln>
                <a:solidFill>
                  <a:srgbClr val="000000"/>
                </a:solidFill>
                <a:effectLst/>
                <a:uLnTx/>
                <a:uFillTx/>
                <a:latin typeface="Helvetica" pitchFamily="2" charset="0"/>
                <a:ea typeface="+mn-ea"/>
                <a:cs typeface="+mn-cs"/>
              </a:rPr>
              <a:t>Gilese</a:t>
            </a:r>
            <a:r>
              <a:rPr kumimoji="0" lang="en-US" sz="1600" b="0" i="0" u="none" strike="noStrike" kern="1200" cap="none" spc="0" normalizeH="0" baseline="0" noProof="0" dirty="0">
                <a:ln>
                  <a:noFill/>
                </a:ln>
                <a:solidFill>
                  <a:srgbClr val="000000"/>
                </a:solidFill>
                <a:effectLst/>
                <a:uLnTx/>
                <a:uFillTx/>
                <a:latin typeface="Helvetica" pitchFamily="2" charset="0"/>
                <a:ea typeface="+mn-ea"/>
                <a:cs typeface="+mn-cs"/>
              </a:rPr>
              <a:t>, and B. </a:t>
            </a:r>
            <a:r>
              <a:rPr kumimoji="0" lang="en-US" sz="1600" b="0" i="0" u="none" strike="noStrike" kern="1200" cap="none" spc="0" normalizeH="0" baseline="0" noProof="0" dirty="0" err="1">
                <a:ln>
                  <a:noFill/>
                </a:ln>
                <a:solidFill>
                  <a:srgbClr val="000000"/>
                </a:solidFill>
                <a:effectLst/>
                <a:uLnTx/>
                <a:uFillTx/>
                <a:latin typeface="Helvetica" pitchFamily="2" charset="0"/>
                <a:ea typeface="+mn-ea"/>
                <a:cs typeface="+mn-cs"/>
              </a:rPr>
              <a:t>Holben</a:t>
            </a:r>
            <a:r>
              <a:rPr kumimoji="0" lang="en-US" sz="1600" b="0" i="0" u="none" strike="noStrike" kern="1200" cap="none" spc="0" normalizeH="0" baseline="0" noProof="0" dirty="0">
                <a:ln>
                  <a:noFill/>
                </a:ln>
                <a:solidFill>
                  <a:srgbClr val="000000"/>
                </a:solidFill>
                <a:effectLst/>
                <a:uLnTx/>
                <a:uFillTx/>
                <a:latin typeface="Helvetica" pitchFamily="2" charset="0"/>
                <a:ea typeface="+mn-ea"/>
                <a:cs typeface="+mn-cs"/>
              </a:rPr>
              <a:t>, </a:t>
            </a:r>
            <a:r>
              <a:rPr kumimoji="0" lang="en-US" sz="1600" b="1" i="0" u="none" strike="noStrike" kern="1200" cap="none" spc="0" normalizeH="0" baseline="0" noProof="0" dirty="0">
                <a:ln>
                  <a:noFill/>
                </a:ln>
                <a:solidFill>
                  <a:srgbClr val="000000"/>
                </a:solidFill>
                <a:effectLst/>
                <a:uLnTx/>
                <a:uFillTx/>
                <a:latin typeface="Helvetica" pitchFamily="2" charset="0"/>
                <a:ea typeface="+mn-ea"/>
                <a:cs typeface="+mn-cs"/>
              </a:rPr>
              <a:t>Nighttime smoke aerosol optical depth over U.S. rural areas, first retrieval from VIIRS moonlight observations</a:t>
            </a:r>
            <a:r>
              <a:rPr kumimoji="0" lang="en-US" sz="1600" b="0" i="0" u="none" strike="noStrike" kern="1200" cap="none" spc="0" normalizeH="0" baseline="0" noProof="0" dirty="0">
                <a:ln>
                  <a:noFill/>
                </a:ln>
                <a:solidFill>
                  <a:srgbClr val="000000"/>
                </a:solidFill>
                <a:effectLst/>
                <a:uLnTx/>
                <a:uFillTx/>
                <a:latin typeface="Helvetica" pitchFamily="2" charset="0"/>
                <a:ea typeface="+mn-ea"/>
                <a:cs typeface="+mn-cs"/>
              </a:rPr>
              <a:t>, </a:t>
            </a:r>
            <a:r>
              <a:rPr kumimoji="0" lang="en-US" sz="1600" b="0" i="1" u="none" strike="noStrike" kern="1200" cap="none" spc="0" normalizeH="0" baseline="0" noProof="0" dirty="0">
                <a:ln>
                  <a:noFill/>
                </a:ln>
                <a:solidFill>
                  <a:srgbClr val="000000"/>
                </a:solidFill>
                <a:effectLst/>
                <a:uLnTx/>
                <a:uFillTx/>
                <a:latin typeface="Helvetica" pitchFamily="2" charset="0"/>
                <a:ea typeface="+mn-ea"/>
                <a:cs typeface="+mn-cs"/>
              </a:rPr>
              <a:t>Remote Sensing of Environment</a:t>
            </a:r>
            <a:r>
              <a:rPr kumimoji="0" lang="en-US" sz="1600" b="0" i="0" u="none" strike="noStrike" kern="1200" cap="none" spc="0" normalizeH="0" baseline="0" noProof="0" dirty="0">
                <a:ln>
                  <a:noFill/>
                </a:ln>
                <a:solidFill>
                  <a:srgbClr val="000000"/>
                </a:solidFill>
                <a:effectLst/>
                <a:uLnTx/>
                <a:uFillTx/>
                <a:latin typeface="Helvetica" pitchFamily="2" charset="0"/>
                <a:ea typeface="+mn-ea"/>
                <a:cs typeface="+mn-cs"/>
              </a:rPr>
              <a:t>, </a:t>
            </a:r>
            <a:r>
              <a:rPr lang="en-US" sz="1600" b="0" i="0" u="none" strike="noStrike" dirty="0">
                <a:effectLst/>
                <a:latin typeface="Arial" panose="020B0604020202020204" pitchFamily="34" charset="0"/>
              </a:rPr>
              <a:t>112717</a:t>
            </a:r>
            <a:r>
              <a:rPr lang="en-US" sz="1600" b="0" i="0" u="none" strike="noStrike" dirty="0">
                <a:solidFill>
                  <a:srgbClr val="333333"/>
                </a:solidFill>
                <a:effectLst/>
                <a:latin typeface="Arial" panose="020B0604020202020204" pitchFamily="34" charset="0"/>
              </a:rPr>
              <a:t>, </a:t>
            </a:r>
            <a:r>
              <a:rPr kumimoji="0" lang="en-US" sz="1600" b="0" i="0" u="none" strike="noStrike" kern="1200" cap="none" spc="0" normalizeH="0" baseline="0" noProof="0" dirty="0">
                <a:ln>
                  <a:noFill/>
                </a:ln>
                <a:solidFill>
                  <a:srgbClr val="000000"/>
                </a:solidFill>
                <a:effectLst/>
                <a:uLnTx/>
                <a:uFillTx/>
                <a:latin typeface="Helvetica" pitchFamily="2" charset="0"/>
                <a:ea typeface="+mn-ea"/>
                <a:cs typeface="+mn-cs"/>
              </a:rPr>
              <a:t>2021.</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dirty="0">
              <a:solidFill>
                <a:srgbClr val="000000"/>
              </a:solidFill>
              <a:latin typeface="Helvetica"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600" b="1" dirty="0">
                <a:solidFill>
                  <a:srgbClr val="000000"/>
                </a:solidFill>
                <a:latin typeface="Helvetica" pitchFamily="2" charset="0"/>
              </a:rPr>
              <a:t>Zhou, M</a:t>
            </a:r>
            <a:r>
              <a:rPr lang="en-US" sz="1600" dirty="0">
                <a:solidFill>
                  <a:srgbClr val="000000"/>
                </a:solidFill>
                <a:latin typeface="Helvetica" pitchFamily="2" charset="0"/>
              </a:rPr>
              <a:t>., J. Wang, X. Chen, Y. Wang, P. </a:t>
            </a:r>
            <a:r>
              <a:rPr lang="en-US" sz="1600" dirty="0" err="1">
                <a:solidFill>
                  <a:srgbClr val="000000"/>
                </a:solidFill>
                <a:latin typeface="Helvetica" pitchFamily="2" charset="0"/>
              </a:rPr>
              <a:t>Colarco</a:t>
            </a:r>
            <a:r>
              <a:rPr lang="en-US" sz="1600" dirty="0">
                <a:solidFill>
                  <a:srgbClr val="000000"/>
                </a:solidFill>
                <a:latin typeface="Helvetica" pitchFamily="2" charset="0"/>
              </a:rPr>
              <a:t>, R. Levy, and S. Miller, </a:t>
            </a:r>
            <a:r>
              <a:rPr lang="en-US" sz="1600" b="1" dirty="0">
                <a:solidFill>
                  <a:srgbClr val="000000"/>
                </a:solidFill>
                <a:latin typeface="Helvetica" pitchFamily="2" charset="0"/>
              </a:rPr>
              <a:t>First lunar-light mapping of nighttime oceanic aerosol optical depth from space</a:t>
            </a:r>
            <a:r>
              <a:rPr lang="en-US" sz="1600" dirty="0">
                <a:solidFill>
                  <a:srgbClr val="000000"/>
                </a:solidFill>
                <a:latin typeface="Helvetica" pitchFamily="2" charset="0"/>
              </a:rPr>
              <a:t>, in review.</a:t>
            </a:r>
            <a:endParaRPr kumimoji="0" lang="en-US" sz="1600" b="0" i="0" u="none" strike="noStrike" kern="1200" cap="none" spc="0" normalizeH="0" baseline="0" noProof="0" dirty="0">
              <a:ln>
                <a:noFill/>
              </a:ln>
              <a:solidFill>
                <a:srgbClr val="000000"/>
              </a:solidFill>
              <a:effectLst/>
              <a:uLnTx/>
              <a:uFillTx/>
              <a:latin typeface="Helvetica" pitchFamily="2"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600" dirty="0">
              <a:solidFill>
                <a:srgbClr val="000000"/>
              </a:solidFill>
              <a:latin typeface="Helvetica" pitchFamily="2"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Helvetica" pitchFamily="2" charset="0"/>
              <a:ea typeface="+mn-ea"/>
              <a:cs typeface="+mn-cs"/>
            </a:endParaRPr>
          </a:p>
        </p:txBody>
      </p:sp>
      <p:pic>
        <p:nvPicPr>
          <p:cNvPr id="3" name="Picture 2">
            <a:extLst>
              <a:ext uri="{FF2B5EF4-FFF2-40B4-BE49-F238E27FC236}">
                <a16:creationId xmlns:a16="http://schemas.microsoft.com/office/drawing/2014/main" id="{CC56A00F-2340-2ADF-DA65-83F78A10552D}"/>
              </a:ext>
            </a:extLst>
          </p:cNvPr>
          <p:cNvPicPr>
            <a:picLocks noChangeAspect="1"/>
          </p:cNvPicPr>
          <p:nvPr/>
        </p:nvPicPr>
        <p:blipFill>
          <a:blip r:embed="rId3"/>
          <a:stretch>
            <a:fillRect/>
          </a:stretch>
        </p:blipFill>
        <p:spPr>
          <a:xfrm>
            <a:off x="7184594" y="1690079"/>
            <a:ext cx="1562289" cy="2225079"/>
          </a:xfrm>
          <a:prstGeom prst="rect">
            <a:avLst/>
          </a:prstGeom>
        </p:spPr>
      </p:pic>
      <p:sp>
        <p:nvSpPr>
          <p:cNvPr id="4" name="TextBox 3">
            <a:extLst>
              <a:ext uri="{FF2B5EF4-FFF2-40B4-BE49-F238E27FC236}">
                <a16:creationId xmlns:a16="http://schemas.microsoft.com/office/drawing/2014/main" id="{F4E91EF3-6048-EE4E-2666-56B0382D0F77}"/>
              </a:ext>
            </a:extLst>
          </p:cNvPr>
          <p:cNvSpPr txBox="1"/>
          <p:nvPr/>
        </p:nvSpPr>
        <p:spPr>
          <a:xfrm>
            <a:off x="7326782" y="4079657"/>
            <a:ext cx="1277914" cy="584775"/>
          </a:xfrm>
          <a:prstGeom prst="rect">
            <a:avLst/>
          </a:prstGeom>
          <a:noFill/>
        </p:spPr>
        <p:txBody>
          <a:bodyPr wrap="none" rtlCol="0">
            <a:spAutoFit/>
          </a:bodyPr>
          <a:lstStyle/>
          <a:p>
            <a:r>
              <a:rPr lang="en-US" sz="1600" b="1" dirty="0"/>
              <a:t>Meng Zhou</a:t>
            </a:r>
          </a:p>
          <a:p>
            <a:r>
              <a:rPr lang="en-US" sz="1600" dirty="0"/>
              <a:t>U. Iowa</a:t>
            </a:r>
          </a:p>
        </p:txBody>
      </p:sp>
    </p:spTree>
    <p:extLst>
      <p:ext uri="{BB962C8B-B14F-4D97-AF65-F5344CB8AC3E}">
        <p14:creationId xmlns:p14="http://schemas.microsoft.com/office/powerpoint/2010/main" val="3725855345"/>
      </p:ext>
    </p:extLst>
  </p:cSld>
  <p:clrMapOvr>
    <a:masterClrMapping/>
  </p:clrMapOvr>
  <p:transition spd="slow"/>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Theme">
  <a:themeElements>
    <a:clrScheme name="Custom 4">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100A06"/>
      </a:hlink>
      <a:folHlink>
        <a:srgbClr val="B2B2B2"/>
      </a:folHlink>
    </a:clrScheme>
    <a:fontScheme name="Default Desig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Helvetic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Helvetica"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3" id="{2FD25F75-46D5-8A42-AEDB-1F7F00C492B2}" vid="{2E328289-0710-4A44-A63D-BA0E9309B1D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6122</TotalTime>
  <Words>1773</Words>
  <Application>Microsoft Macintosh PowerPoint</Application>
  <PresentationFormat>On-screen Show (16:10)</PresentationFormat>
  <Paragraphs>209</Paragraphs>
  <Slides>24</Slides>
  <Notes>15</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24</vt:i4>
      </vt:variant>
    </vt:vector>
  </HeadingPairs>
  <TitlesOfParts>
    <vt:vector size="36" baseType="lpstr">
      <vt:lpstr>inter</vt:lpstr>
      <vt:lpstr>Slack-Lato</vt:lpstr>
      <vt:lpstr>Arial</vt:lpstr>
      <vt:lpstr>Arial Black</vt:lpstr>
      <vt:lpstr>Calibri</vt:lpstr>
      <vt:lpstr>Calibri Light</vt:lpstr>
      <vt:lpstr>Cambria Math</vt:lpstr>
      <vt:lpstr>Helvetica</vt:lpstr>
      <vt:lpstr>Open Sans</vt:lpstr>
      <vt:lpstr>Times New Roman</vt:lpstr>
      <vt:lpstr>Office 主题</vt:lpstr>
      <vt:lpstr>1_Default Theme</vt:lpstr>
      <vt:lpstr>PowerPoint Presentation</vt:lpstr>
      <vt:lpstr>Measurements of Moonlight</vt:lpstr>
      <vt:lpstr>Moonlight Polarization </vt:lpstr>
      <vt:lpstr>Shortwave radiative transfer model in conditions illuminated by moonlight, fire light and city light</vt:lpstr>
      <vt:lpstr>Moonlight illumination model</vt:lpstr>
      <vt:lpstr>UNL-VRTM: new development for lunar illumination</vt:lpstr>
      <vt:lpstr>Development of moonlight radiative transfer model validation: comparison with surface moonlight  measured at night at red bands </vt:lpstr>
      <vt:lpstr>Overall uncertainty</vt:lpstr>
      <vt:lpstr>Application to Nighttime Aerosol Retreivals Nighttime Ocean AOD Retrieval Algorithm (NOARA) </vt:lpstr>
      <vt:lpstr>First mapping of nighttime visible AOD climatology over the ocean</vt:lpstr>
      <vt:lpstr>Food of thoughts for TEMPO</vt:lpstr>
      <vt:lpstr>PowerPoint Presentation</vt:lpstr>
      <vt:lpstr>Solar spectral irradiance uncertainty </vt:lpstr>
      <vt:lpstr>Lunar spectral albedo model uncertainty</vt:lpstr>
      <vt:lpstr>First mapping of nighttime visible AOD over the ocean</vt:lpstr>
      <vt:lpstr>Validation with AERONET &amp; CALIPSO AOD</vt:lpstr>
      <vt:lpstr>Number of Days available for retrieval</vt:lpstr>
      <vt:lpstr>Case Study</vt:lpstr>
      <vt:lpstr>Case Study </vt:lpstr>
      <vt:lpstr>What is the retrieval uncertainty?</vt:lpstr>
      <vt:lpstr>Summary &amp; Outlook</vt:lpstr>
      <vt:lpstr>User Community </vt:lpstr>
      <vt:lpstr>Moonlight</vt:lpstr>
      <vt:lpstr>Definition of phase angle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Wang, Jun</dc:creator>
  <cp:lastModifiedBy>Wang, Jun</cp:lastModifiedBy>
  <cp:revision>139</cp:revision>
  <dcterms:created xsi:type="dcterms:W3CDTF">2018-12-28T20:56:53Z</dcterms:created>
  <dcterms:modified xsi:type="dcterms:W3CDTF">2026-06-14T19:00:14Z</dcterms:modified>
</cp:coreProperties>
</file>