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372" r:id="rId2"/>
    <p:sldId id="431" r:id="rId3"/>
    <p:sldId id="432" r:id="rId4"/>
    <p:sldId id="427" r:id="rId5"/>
    <p:sldId id="461" r:id="rId6"/>
    <p:sldId id="430" r:id="rId7"/>
    <p:sldId id="457" r:id="rId8"/>
    <p:sldId id="466" r:id="rId9"/>
    <p:sldId id="470" r:id="rId10"/>
    <p:sldId id="469" r:id="rId11"/>
    <p:sldId id="467" r:id="rId12"/>
    <p:sldId id="468" r:id="rId13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A9"/>
    <a:srgbClr val="D000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235" autoAdjust="0"/>
    <p:restoredTop sz="81854" autoAdjust="0"/>
  </p:normalViewPr>
  <p:slideViewPr>
    <p:cSldViewPr snapToGrid="0" snapToObjects="1">
      <p:cViewPr varScale="1">
        <p:scale>
          <a:sx n="136" d="100"/>
          <a:sy n="136" d="100"/>
        </p:scale>
        <p:origin x="89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4F333BD-2F1B-494D-95FB-0A44DC07127E}" type="datetimeFigureOut">
              <a:rPr lang="en-US" smtClean="0"/>
              <a:t>6/16/2026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8C619CC-24A0-B94F-A45B-996451968C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2802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01C3B13-16D2-DB43-9017-48EB85C4C2F8}" type="datetimeFigureOut">
              <a:rPr lang="en-US" smtClean="0"/>
              <a:t>6/16/2026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3E3F564-E359-224B-839A-A681B5AB3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108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MPO PPT Cover Image B v3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462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MPO PPT Cover Image B v4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055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143000"/>
            <a:ext cx="8991600" cy="5410200"/>
          </a:xfrm>
          <a:prstGeom prst="rect">
            <a:avLst/>
          </a:prstGeom>
        </p:spPr>
        <p:txBody>
          <a:bodyPr/>
          <a:lstStyle>
            <a:lvl1pPr marL="342900" indent="-342900">
              <a:buClrTx/>
              <a:buFont typeface="Wingdings" charset="2"/>
              <a:buChar char="Ø"/>
              <a:defRPr b="1">
                <a:latin typeface="+mn-lt"/>
              </a:defRPr>
            </a:lvl1pPr>
            <a:lvl2pPr marL="742950" indent="-285750">
              <a:buClr>
                <a:srgbClr val="0000A9"/>
              </a:buClr>
              <a:buFont typeface="Arial"/>
              <a:buChar char="•"/>
              <a:defRPr b="0">
                <a:latin typeface="+mn-lt"/>
              </a:defRPr>
            </a:lvl2pPr>
            <a:lvl3pPr>
              <a:defRPr b="0">
                <a:latin typeface="+mn-lt"/>
              </a:defRPr>
            </a:lvl3pPr>
            <a:lvl4pPr>
              <a:defRPr b="0">
                <a:latin typeface="+mn-lt"/>
              </a:defRPr>
            </a:lvl4pPr>
            <a:lvl5pPr>
              <a:defRPr b="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3"/>
          <p:cNvSpPr txBox="1">
            <a:spLocks/>
          </p:cNvSpPr>
          <p:nvPr userDrawn="1"/>
        </p:nvSpPr>
        <p:spPr>
          <a:xfrm>
            <a:off x="74613" y="6627813"/>
            <a:ext cx="2133600" cy="228600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>
              <a:defRPr/>
            </a:pPr>
            <a:r>
              <a:rPr lang="en-US" sz="1000" dirty="0">
                <a:solidFill>
                  <a:srgbClr val="000000"/>
                </a:solidFill>
                <a:latin typeface="Calibri" charset="0"/>
              </a:rPr>
              <a:t>6/17/2026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6932613" y="6627813"/>
            <a:ext cx="2133600" cy="228600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>
              <a:defRPr/>
            </a:pPr>
            <a:fld id="{4609CC25-F897-7C4C-A607-3A4F014AEC31}" type="slidenum">
              <a:rPr lang="en-US" sz="1000" smtClean="0">
                <a:solidFill>
                  <a:srgbClr val="000000"/>
                </a:solidFill>
                <a:latin typeface="Calibri" charset="0"/>
              </a:rPr>
              <a:pPr algn="r" eaLnBrk="1" hangingPunct="1">
                <a:defRPr/>
              </a:pPr>
              <a:t>‹#›</a:t>
            </a:fld>
            <a:endParaRPr lang="en-US" sz="10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4948" y="274638"/>
            <a:ext cx="6270455" cy="638108"/>
          </a:xfrm>
          <a:prstGeom prst="rect">
            <a:avLst/>
          </a:prstGeom>
        </p:spPr>
        <p:txBody>
          <a:bodyPr vert="horz"/>
          <a:lstStyle>
            <a:lvl1pPr>
              <a:defRPr sz="2800">
                <a:solidFill>
                  <a:srgbClr val="D9D9D9"/>
                </a:solidFill>
                <a:latin typeface="Arial Rounded MT Bold"/>
                <a:cs typeface="Arial Rounded MT 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Date Placeholder 3"/>
          <p:cNvSpPr txBox="1">
            <a:spLocks/>
          </p:cNvSpPr>
          <p:nvPr userDrawn="1"/>
        </p:nvSpPr>
        <p:spPr>
          <a:xfrm>
            <a:off x="3026675" y="6714392"/>
            <a:ext cx="3582837" cy="230187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>
              <a:defRPr/>
            </a:pPr>
            <a:r>
              <a:rPr lang="en-US" sz="1000" dirty="0">
                <a:solidFill>
                  <a:srgbClr val="000000"/>
                </a:solidFill>
                <a:latin typeface="Calibri" charset="0"/>
              </a:rPr>
              <a:t>TEMPO DART 2026</a:t>
            </a:r>
          </a:p>
          <a:p>
            <a:pPr eaLnBrk="1" hangingPunct="1">
              <a:defRPr/>
            </a:pPr>
            <a:endParaRPr lang="en-US" sz="1000" dirty="0">
              <a:solidFill>
                <a:srgbClr val="00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660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 txBox="1">
            <a:spLocks/>
          </p:cNvSpPr>
          <p:nvPr userDrawn="1"/>
        </p:nvSpPr>
        <p:spPr>
          <a:xfrm>
            <a:off x="74613" y="6627813"/>
            <a:ext cx="2133600" cy="228600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>
              <a:defRPr/>
            </a:pPr>
            <a:r>
              <a:rPr lang="en-US" sz="1000" dirty="0">
                <a:solidFill>
                  <a:srgbClr val="000000"/>
                </a:solidFill>
                <a:latin typeface="Calibri" charset="0"/>
              </a:rPr>
              <a:t>6/17/2026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6932613" y="6627813"/>
            <a:ext cx="2133600" cy="228600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>
              <a:defRPr/>
            </a:pPr>
            <a:fld id="{4609CC25-F897-7C4C-A607-3A4F014AEC31}" type="slidenum">
              <a:rPr lang="en-US" sz="1000" smtClean="0">
                <a:solidFill>
                  <a:srgbClr val="000000"/>
                </a:solidFill>
                <a:latin typeface="Calibri" charset="0"/>
              </a:rPr>
              <a:pPr algn="r" eaLnBrk="1" hangingPunct="1">
                <a:defRPr/>
              </a:pPr>
              <a:t>‹#›</a:t>
            </a:fld>
            <a:endParaRPr lang="en-US" sz="10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904948" y="274638"/>
            <a:ext cx="6270455" cy="638108"/>
          </a:xfrm>
          <a:prstGeom prst="rect">
            <a:avLst/>
          </a:prstGeom>
        </p:spPr>
        <p:txBody>
          <a:bodyPr vert="horz"/>
          <a:lstStyle>
            <a:lvl1pPr>
              <a:defRPr sz="2800">
                <a:solidFill>
                  <a:srgbClr val="D9D9D9"/>
                </a:solidFill>
                <a:latin typeface="Arial Rounded MT Bold"/>
                <a:cs typeface="Arial Rounded MT 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6B35E5A-561E-0572-830C-7B98AC9E6E45}"/>
              </a:ext>
            </a:extLst>
          </p:cNvPr>
          <p:cNvSpPr txBox="1">
            <a:spLocks/>
          </p:cNvSpPr>
          <p:nvPr userDrawn="1"/>
        </p:nvSpPr>
        <p:spPr>
          <a:xfrm>
            <a:off x="3026675" y="6714392"/>
            <a:ext cx="3582837" cy="230187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>
              <a:defRPr/>
            </a:pPr>
            <a:r>
              <a:rPr lang="en-US" sz="1000" dirty="0">
                <a:solidFill>
                  <a:srgbClr val="000000"/>
                </a:solidFill>
                <a:latin typeface="Calibri" charset="0"/>
              </a:rPr>
              <a:t>TEMPO DART 2026</a:t>
            </a:r>
          </a:p>
          <a:p>
            <a:pPr eaLnBrk="1" hangingPunct="1">
              <a:defRPr/>
            </a:pPr>
            <a:endParaRPr lang="en-US" sz="1000" dirty="0">
              <a:solidFill>
                <a:srgbClr val="00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0890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MPO ppt Banner v7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66"/>
            <a:ext cx="9144000" cy="1063752"/>
          </a:xfrm>
          <a:prstGeom prst="rect">
            <a:avLst/>
          </a:prstGeom>
        </p:spPr>
      </p:pic>
      <p:sp>
        <p:nvSpPr>
          <p:cNvPr id="5" name="Date Placeholder 3"/>
          <p:cNvSpPr txBox="1">
            <a:spLocks/>
          </p:cNvSpPr>
          <p:nvPr userDrawn="1"/>
        </p:nvSpPr>
        <p:spPr>
          <a:xfrm>
            <a:off x="74613" y="6627813"/>
            <a:ext cx="2133600" cy="228600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>
              <a:defRPr/>
            </a:pPr>
            <a:r>
              <a:rPr lang="en-US" sz="1000" dirty="0">
                <a:solidFill>
                  <a:srgbClr val="000000"/>
                </a:solidFill>
                <a:latin typeface="Calibri" charset="0"/>
              </a:rPr>
              <a:t>6/17/2026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6932613" y="6627813"/>
            <a:ext cx="2133600" cy="228600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>
              <a:defRPr/>
            </a:pPr>
            <a:fld id="{4609CC25-F897-7C4C-A607-3A4F014AEC31}" type="slidenum">
              <a:rPr lang="en-US" sz="1000" smtClean="0">
                <a:solidFill>
                  <a:srgbClr val="000000"/>
                </a:solidFill>
                <a:latin typeface="Calibri" charset="0"/>
              </a:rPr>
              <a:pPr algn="r" eaLnBrk="1" hangingPunct="1">
                <a:defRPr/>
              </a:pPr>
              <a:t>‹#›</a:t>
            </a:fld>
            <a:endParaRPr lang="en-US" sz="10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904948" y="274638"/>
            <a:ext cx="5972807" cy="638108"/>
          </a:xfrm>
          <a:prstGeom prst="rect">
            <a:avLst/>
          </a:prstGeom>
        </p:spPr>
        <p:txBody>
          <a:bodyPr vert="horz"/>
          <a:lstStyle>
            <a:lvl1pPr>
              <a:defRPr sz="2800">
                <a:solidFill>
                  <a:srgbClr val="D9D9D9"/>
                </a:solidFill>
                <a:latin typeface="Arial Rounded MT Bold"/>
                <a:cs typeface="Arial Rounded MT 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B8724BDF-5E2B-6F09-3199-EB5B18B761DA}"/>
              </a:ext>
            </a:extLst>
          </p:cNvPr>
          <p:cNvSpPr txBox="1">
            <a:spLocks/>
          </p:cNvSpPr>
          <p:nvPr userDrawn="1"/>
        </p:nvSpPr>
        <p:spPr>
          <a:xfrm>
            <a:off x="3026675" y="6714392"/>
            <a:ext cx="3582837" cy="230187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>
              <a:defRPr/>
            </a:pPr>
            <a:r>
              <a:rPr lang="en-US" sz="1000" dirty="0">
                <a:solidFill>
                  <a:srgbClr val="000000"/>
                </a:solidFill>
                <a:latin typeface="Calibri" charset="0"/>
              </a:rPr>
              <a:t>TEMPO DART 2026</a:t>
            </a:r>
          </a:p>
          <a:p>
            <a:pPr eaLnBrk="1" hangingPunct="1">
              <a:defRPr/>
            </a:pPr>
            <a:endParaRPr lang="en-US" sz="1000" dirty="0">
              <a:solidFill>
                <a:srgbClr val="00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3225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0"/>
          <p:cNvSpPr txBox="1">
            <a:spLocks/>
          </p:cNvSpPr>
          <p:nvPr userDrawn="1"/>
        </p:nvSpPr>
        <p:spPr>
          <a:xfrm>
            <a:off x="0" y="3101187"/>
            <a:ext cx="9144000" cy="6463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FFFF00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4800" b="1" dirty="0">
                <a:solidFill>
                  <a:srgbClr val="000090"/>
                </a:solidFill>
                <a:latin typeface="Arial Rounded MT Bold"/>
                <a:cs typeface="Arial Rounded MT Bold"/>
              </a:rPr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3195767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TEMPO Logo FINAL med res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8804" y="2512038"/>
            <a:ext cx="1926392" cy="183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105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MPO ppt Banner v6.jpg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06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72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5" r:id="rId2"/>
    <p:sldLayoutId id="2147483651" r:id="rId3"/>
    <p:sldLayoutId id="2147483652" r:id="rId4"/>
    <p:sldLayoutId id="2147483656" r:id="rId5"/>
    <p:sldLayoutId id="2147483653" r:id="rId6"/>
    <p:sldLayoutId id="2147483654" r:id="rId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jcarr@carrastro.com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github.com/Smithsonian/TEMPO-Twilight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asdc.larc.nasa.gov/documents/tempo/guide/TEMPO_Level-1_user_guide_V3.0.pdf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70C016-8260-0DB8-60BE-18C2B01FDA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8680" y="5254271"/>
            <a:ext cx="1933845" cy="362001"/>
          </a:xfrm>
          <a:prstGeom prst="rect">
            <a:avLst/>
          </a:prstGeom>
        </p:spPr>
      </p:pic>
      <p:pic>
        <p:nvPicPr>
          <p:cNvPr id="3" name="Picture 7" descr="CARR_Logo_72dpi_TRANS2.png">
            <a:extLst>
              <a:ext uri="{FF2B5EF4-FFF2-40B4-BE49-F238E27FC236}">
                <a16:creationId xmlns:a16="http://schemas.microsoft.com/office/drawing/2014/main" id="{24BC1552-4BCC-6DDE-8B1F-4EFD18ED5BA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1849" y="185844"/>
            <a:ext cx="1341438" cy="829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2">
            <a:extLst>
              <a:ext uri="{FF2B5EF4-FFF2-40B4-BE49-F238E27FC236}">
                <a16:creationId xmlns:a16="http://schemas.microsoft.com/office/drawing/2014/main" id="{2B15A819-916A-CBF9-8003-4CB1081E9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1" y="1186318"/>
            <a:ext cx="4230978" cy="366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r>
              <a:rPr lang="en-US" sz="2800" b="1" dirty="0">
                <a:solidFill>
                  <a:srgbClr val="000090"/>
                </a:solidFill>
                <a:cs typeface="Arial" charset="0"/>
              </a:rPr>
              <a:t>TEMPO Version 4 Twilight Radiances</a:t>
            </a:r>
          </a:p>
          <a:p>
            <a:pPr algn="r" eaLnBrk="1" hangingPunct="1">
              <a:spcBef>
                <a:spcPts val="600"/>
              </a:spcBef>
            </a:pPr>
            <a:r>
              <a:rPr lang="en-US" sz="1400" dirty="0"/>
              <a:t>James L. Carr</a:t>
            </a:r>
            <a:r>
              <a:rPr lang="en-US" sz="1400" baseline="30000" dirty="0"/>
              <a:t>1</a:t>
            </a:r>
            <a:r>
              <a:rPr lang="en-US" sz="1400" dirty="0"/>
              <a:t>, Heesung Chong</a:t>
            </a:r>
            <a:r>
              <a:rPr lang="en-US" sz="1400" baseline="30000" dirty="0"/>
              <a:t>2</a:t>
            </a:r>
            <a:r>
              <a:rPr lang="en-US" sz="1400" dirty="0"/>
              <a:t>, Xiong Liu</a:t>
            </a:r>
            <a:r>
              <a:rPr lang="en-US" sz="1400" baseline="30000" dirty="0"/>
              <a:t>2</a:t>
            </a:r>
            <a:r>
              <a:rPr lang="en-US" sz="1400" dirty="0"/>
              <a:t>, John C. Houck</a:t>
            </a:r>
            <a:r>
              <a:rPr lang="en-US" sz="1400" baseline="30000" dirty="0"/>
              <a:t>2</a:t>
            </a:r>
            <a:r>
              <a:rPr lang="en-US" sz="1400" dirty="0"/>
              <a:t>, Virginia Kalb</a:t>
            </a:r>
            <a:r>
              <a:rPr lang="en-US" sz="1400" baseline="30000" dirty="0"/>
              <a:t>3</a:t>
            </a:r>
            <a:r>
              <a:rPr lang="en-US" sz="1400" dirty="0"/>
              <a:t>, Zhuosen Wang</a:t>
            </a:r>
            <a:r>
              <a:rPr lang="en-US" sz="1400" baseline="30000" dirty="0"/>
              <a:t>3</a:t>
            </a:r>
            <a:r>
              <a:rPr lang="en-US" sz="1400" dirty="0"/>
              <a:t>, Houria Madani</a:t>
            </a:r>
            <a:r>
              <a:rPr lang="en-US" sz="1400" baseline="30000" dirty="0"/>
              <a:t>1</a:t>
            </a:r>
            <a:r>
              <a:rPr lang="en-US" sz="1400" dirty="0"/>
              <a:t>, Daniel T. Lindsey</a:t>
            </a:r>
            <a:r>
              <a:rPr lang="en-US" sz="1400" baseline="30000" dirty="0"/>
              <a:t>4</a:t>
            </a:r>
            <a:r>
              <a:rPr lang="en-US" sz="1400" dirty="0"/>
              <a:t>, Steven D. Miller</a:t>
            </a:r>
            <a:r>
              <a:rPr lang="en-US" sz="1400" baseline="30000" dirty="0"/>
              <a:t>5</a:t>
            </a:r>
            <a:r>
              <a:rPr lang="en-US" sz="1400" dirty="0"/>
              <a:t>, Sergey V. Marchenko</a:t>
            </a:r>
            <a:r>
              <a:rPr lang="en-US" sz="1400" baseline="30000" dirty="0"/>
              <a:t>3</a:t>
            </a:r>
            <a:r>
              <a:rPr lang="en-US" sz="1400" dirty="0"/>
              <a:t>, Zhixin Xue</a:t>
            </a:r>
            <a:r>
              <a:rPr lang="en-US" sz="1400" baseline="30000" dirty="0"/>
              <a:t>6</a:t>
            </a:r>
            <a:r>
              <a:rPr lang="en-US" sz="1400" dirty="0"/>
              <a:t>, Jun Wang</a:t>
            </a:r>
            <a:r>
              <a:rPr lang="en-US" sz="1400" baseline="30000" dirty="0"/>
              <a:t>6</a:t>
            </a:r>
            <a:r>
              <a:rPr lang="en-US" sz="1400" dirty="0"/>
              <a:t>, Dong L. Wu</a:t>
            </a:r>
            <a:r>
              <a:rPr lang="en-US" sz="1400" baseline="30000" dirty="0"/>
              <a:t>3</a:t>
            </a:r>
            <a:r>
              <a:rPr lang="en-US" sz="1400" dirty="0"/>
              <a:t>, David E. Flittner</a:t>
            </a:r>
            <a:r>
              <a:rPr lang="en-US" sz="1400" baseline="30000" dirty="0"/>
              <a:t>7</a:t>
            </a:r>
            <a:r>
              <a:rPr lang="en-US" sz="1400" dirty="0"/>
              <a:t>, Kelly Chance</a:t>
            </a:r>
            <a:r>
              <a:rPr lang="en-US" sz="1400" baseline="30000" dirty="0"/>
              <a:t>2 </a:t>
            </a:r>
          </a:p>
          <a:p>
            <a:pPr algn="r" eaLnBrk="1" hangingPunct="1">
              <a:spcBef>
                <a:spcPts val="600"/>
              </a:spcBef>
            </a:pPr>
            <a:r>
              <a:rPr lang="en-US" sz="1600" b="1" dirty="0">
                <a:solidFill>
                  <a:srgbClr val="000090"/>
                </a:solidFill>
                <a:cs typeface="Arial" charset="0"/>
              </a:rPr>
              <a:t>June 17, 2026</a:t>
            </a:r>
          </a:p>
          <a:p>
            <a:pPr algn="r" eaLnBrk="1" hangingPunct="1">
              <a:spcBef>
                <a:spcPts val="600"/>
              </a:spcBef>
            </a:pPr>
            <a:r>
              <a:rPr lang="en-US" sz="1400" u="sng" dirty="0">
                <a:solidFill>
                  <a:srgbClr val="000000"/>
                </a:solidFill>
                <a:cs typeface="Arial" charset="0"/>
                <a:hlinkClick r:id="rId4"/>
              </a:rPr>
              <a:t>jcarr@carrastro.com</a:t>
            </a:r>
            <a:endParaRPr lang="en-US" sz="1400" u="sng" dirty="0">
              <a:solidFill>
                <a:srgbClr val="000000"/>
              </a:solidFill>
              <a:cs typeface="Arial" charset="0"/>
            </a:endParaRPr>
          </a:p>
          <a:p>
            <a:pPr algn="r" eaLnBrk="1" hangingPunct="1">
              <a:spcBef>
                <a:spcPts val="600"/>
              </a:spcBef>
            </a:pPr>
            <a:endParaRPr lang="en-US" sz="1400" u="sng" dirty="0">
              <a:solidFill>
                <a:srgbClr val="000000"/>
              </a:solidFill>
              <a:cs typeface="Arial" charset="0"/>
            </a:endParaRPr>
          </a:p>
          <a:p>
            <a:pPr algn="r"/>
            <a:r>
              <a:rPr lang="en-US" sz="1400" baseline="30000" dirty="0"/>
              <a:t>1</a:t>
            </a:r>
            <a:r>
              <a:rPr lang="en-US" sz="1400" dirty="0"/>
              <a:t>Carr Astronautics, </a:t>
            </a:r>
            <a:r>
              <a:rPr lang="en-US" sz="1400" baseline="30000" dirty="0"/>
              <a:t>2</a:t>
            </a:r>
            <a:r>
              <a:rPr lang="en-US" sz="1400" dirty="0"/>
              <a:t>SAO,</a:t>
            </a:r>
            <a:r>
              <a:rPr lang="en-US" sz="1400" baseline="30000" dirty="0"/>
              <a:t>3</a:t>
            </a:r>
            <a:r>
              <a:rPr lang="en-US" sz="1400" dirty="0"/>
              <a:t>NASA/GSFC, </a:t>
            </a:r>
            <a:r>
              <a:rPr lang="en-US" sz="1400" baseline="30000" dirty="0"/>
              <a:t>4</a:t>
            </a:r>
            <a:r>
              <a:rPr lang="en-US" sz="1400" dirty="0"/>
              <a:t>NOAA/NESDIS, </a:t>
            </a:r>
            <a:r>
              <a:rPr lang="en-US" sz="1400" baseline="30000" dirty="0"/>
              <a:t>5</a:t>
            </a:r>
            <a:r>
              <a:rPr lang="en-US" sz="1400" dirty="0"/>
              <a:t>CIRA, </a:t>
            </a:r>
            <a:r>
              <a:rPr lang="en-US" sz="1400" baseline="30000" dirty="0"/>
              <a:t>6</a:t>
            </a:r>
            <a:r>
              <a:rPr lang="en-US" sz="1400" dirty="0"/>
              <a:t>Univ. of Iowa </a:t>
            </a:r>
            <a:r>
              <a:rPr lang="en-US" sz="1400" baseline="30000" dirty="0"/>
              <a:t>7</a:t>
            </a:r>
            <a:r>
              <a:rPr lang="en-US" sz="1400" dirty="0"/>
              <a:t>NASA/</a:t>
            </a:r>
            <a:r>
              <a:rPr lang="en-US" sz="1400" dirty="0" err="1"/>
              <a:t>LaRC</a:t>
            </a:r>
            <a:r>
              <a:rPr lang="en-US" sz="1400" dirty="0"/>
              <a:t>,</a:t>
            </a:r>
            <a:endParaRPr lang="en-US" sz="1000" u="sng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6356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CA4A337-C39C-F31A-CE3F-FC427D043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Coregistration with VIIRS-DNB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8857407-0BA2-87DF-D8B2-579FA578F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966" y="2206269"/>
            <a:ext cx="4267200" cy="3200400"/>
          </a:xfrm>
          <a:prstGeom prst="rect">
            <a:avLst/>
          </a:prstGeom>
        </p:spPr>
      </p:pic>
      <p:pic>
        <p:nvPicPr>
          <p:cNvPr id="7" name="Content Placeholder 8">
            <a:extLst>
              <a:ext uri="{FF2B5EF4-FFF2-40B4-BE49-F238E27FC236}">
                <a16:creationId xmlns:a16="http://schemas.microsoft.com/office/drawing/2014/main" id="{50D57E22-26FB-0906-4F4D-EA641F9306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4646" y="2206269"/>
            <a:ext cx="4267200" cy="3200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59E195B-9BDB-ADF7-4B1F-84C6BD48FA3F}"/>
              </a:ext>
            </a:extLst>
          </p:cNvPr>
          <p:cNvSpPr txBox="1"/>
          <p:nvPr/>
        </p:nvSpPr>
        <p:spPr>
          <a:xfrm>
            <a:off x="7402882" y="2510914"/>
            <a:ext cx="7377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VNP46A3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0716BB-1163-7BFC-78E0-C7CD9E717BA9}"/>
              </a:ext>
            </a:extLst>
          </p:cNvPr>
          <p:cNvSpPr txBox="1"/>
          <p:nvPr/>
        </p:nvSpPr>
        <p:spPr>
          <a:xfrm>
            <a:off x="1454704" y="1508833"/>
            <a:ext cx="62345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Collocated VIIRS-DNB Radiances included as Context Image</a:t>
            </a:r>
          </a:p>
          <a:p>
            <a:pPr algn="ctr"/>
            <a:r>
              <a:rPr lang="en-US" b="1" dirty="0"/>
              <a:t>(Most Recent Clear-Sky Monthly Composite from Black Marble)</a:t>
            </a:r>
          </a:p>
        </p:txBody>
      </p:sp>
    </p:spTree>
    <p:extLst>
      <p:ext uri="{BB962C8B-B14F-4D97-AF65-F5344CB8AC3E}">
        <p14:creationId xmlns:p14="http://schemas.microsoft.com/office/powerpoint/2010/main" val="19492288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02600B2-A94D-68CA-F8E9-9F4875A9B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Context Images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50834D44-C32B-F5E0-8220-4B81B7425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32" y="2253626"/>
            <a:ext cx="7933870" cy="3130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7BE456F-704E-5C28-7DCE-E371E81D3B96}"/>
              </a:ext>
            </a:extLst>
          </p:cNvPr>
          <p:cNvSpPr txBox="1"/>
          <p:nvPr/>
        </p:nvSpPr>
        <p:spPr>
          <a:xfrm>
            <a:off x="931984" y="1856474"/>
            <a:ext cx="3616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Visible City Lights Context Image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0E08D8-AD2A-D5BB-F0AA-6DB0FA1FCE7B}"/>
              </a:ext>
            </a:extLst>
          </p:cNvPr>
          <p:cNvSpPr txBox="1"/>
          <p:nvPr/>
        </p:nvSpPr>
        <p:spPr>
          <a:xfrm>
            <a:off x="5108884" y="1874830"/>
            <a:ext cx="2798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UV Aurora Context Image</a:t>
            </a: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9ABC0AB8-BD19-BD8F-5443-F1EB33799CAB}"/>
              </a:ext>
            </a:extLst>
          </p:cNvPr>
          <p:cNvSpPr txBox="1">
            <a:spLocks/>
          </p:cNvSpPr>
          <p:nvPr/>
        </p:nvSpPr>
        <p:spPr>
          <a:xfrm>
            <a:off x="220203" y="1454728"/>
            <a:ext cx="8868481" cy="127066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ClrTx/>
              <a:buFont typeface="Wingdings" charset="2"/>
              <a:buChar char="Ø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00A9"/>
              </a:buClr>
              <a:buFont typeface="Arial"/>
              <a:buChar char="•"/>
              <a:defRPr sz="2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Context Images Included in Granules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Plus UV City Lights, Full VIS &amp; UV Band, Lightning, Collocated VIIRS-DNB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4D2B4E-C6D4-C265-CA16-0B0C4DDC9DFD}"/>
              </a:ext>
            </a:extLst>
          </p:cNvPr>
          <p:cNvSpPr txBox="1"/>
          <p:nvPr/>
        </p:nvSpPr>
        <p:spPr>
          <a:xfrm>
            <a:off x="4489964" y="4769695"/>
            <a:ext cx="1237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1/20/26</a:t>
            </a:r>
          </a:p>
        </p:txBody>
      </p:sp>
    </p:spTree>
    <p:extLst>
      <p:ext uri="{BB962C8B-B14F-4D97-AF65-F5344CB8AC3E}">
        <p14:creationId xmlns:p14="http://schemas.microsoft.com/office/powerpoint/2010/main" val="13905440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477B1FD-CD40-E5BB-FC6B-C383331B07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Inventory of RADT Granules (CSV) with</a:t>
            </a:r>
          </a:p>
          <a:p>
            <a:pPr lvl="1"/>
            <a:r>
              <a:rPr lang="en-US" dirty="0"/>
              <a:t>Exposure Time</a:t>
            </a:r>
          </a:p>
          <a:p>
            <a:pPr lvl="1"/>
            <a:r>
              <a:rPr lang="en-US" dirty="0"/>
              <a:t>N/S Pointing Bias</a:t>
            </a:r>
          </a:p>
          <a:p>
            <a:pPr lvl="1"/>
            <a:r>
              <a:rPr lang="en-US" dirty="0"/>
              <a:t>Auroura, Lightning &amp; Solar Contaminated Pixels</a:t>
            </a:r>
          </a:p>
          <a:p>
            <a:pPr lvl="1"/>
            <a:r>
              <a:rPr lang="en-US" dirty="0"/>
              <a:t>Lunar Illumination Conditions</a:t>
            </a:r>
          </a:p>
          <a:p>
            <a:pPr lvl="1"/>
            <a:r>
              <a:rPr lang="en-US" dirty="0"/>
              <a:t>Registration Error versus VIIRS</a:t>
            </a:r>
          </a:p>
          <a:p>
            <a:pPr lvl="1"/>
            <a:r>
              <a:rPr lang="en-US" dirty="0"/>
              <a:t>Dark Target Noise Equivalent Radiance</a:t>
            </a:r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endParaRPr lang="en-US" sz="2400" dirty="0">
              <a:hlinkClick r:id="rId2"/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000" dirty="0"/>
              <a:t>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87D1882-9217-50EB-8DEE-4F0603151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 &amp; Quality Inventory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24ACA3-FB20-7AAE-096F-0D1E5C8DE2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073" y="4689514"/>
            <a:ext cx="1468236" cy="14682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7D1FD6B-D9E2-DB3F-5039-BEBEBE4E30FE}"/>
              </a:ext>
            </a:extLst>
          </p:cNvPr>
          <p:cNvSpPr txBox="1"/>
          <p:nvPr/>
        </p:nvSpPr>
        <p:spPr>
          <a:xfrm>
            <a:off x="7049546" y="6133797"/>
            <a:ext cx="18102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Carr, et. al. 2025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A45B86-D1D2-F699-B7E0-F4D7B6DE2BAE}"/>
              </a:ext>
            </a:extLst>
          </p:cNvPr>
          <p:cNvSpPr txBox="1"/>
          <p:nvPr/>
        </p:nvSpPr>
        <p:spPr>
          <a:xfrm>
            <a:off x="284245" y="4913688"/>
            <a:ext cx="5812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Inventory: </a:t>
            </a:r>
            <a:r>
              <a:rPr lang="en-US" dirty="0">
                <a:hlinkClick r:id="rId2"/>
              </a:rPr>
              <a:t>https://github.com/Smithsonian/TEMPO-Twilight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CA0F1C2-E984-79CA-3F69-B6599C7B919C}"/>
              </a:ext>
            </a:extLst>
          </p:cNvPr>
          <p:cNvSpPr txBox="1"/>
          <p:nvPr/>
        </p:nvSpPr>
        <p:spPr>
          <a:xfrm>
            <a:off x="284244" y="5297814"/>
            <a:ext cx="6426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User Guide: </a:t>
            </a:r>
            <a:r>
              <a:rPr lang="en-US" dirty="0">
                <a:hlinkClick r:id="rId4"/>
              </a:rPr>
              <a:t>https://asdc.larc.nasa.gov/documents/tempo/guide/ TEMPO_Level-1_user_guide_V3.0.pdf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253852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1770B01-1EFD-8E27-9725-C91A2F2EC9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916" t="7581" r="9792" b="11489"/>
          <a:stretch>
            <a:fillRect/>
          </a:stretch>
        </p:blipFill>
        <p:spPr>
          <a:xfrm>
            <a:off x="21896" y="1248336"/>
            <a:ext cx="9100207" cy="5335026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6EBFF8F6-4828-16E7-160A-8B86347C3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TEMPO at Night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12E6963-D92D-266C-2B37-AFBD79FB2D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6508" y="1354731"/>
            <a:ext cx="451083" cy="512223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FE28F61-A9AF-67E2-409A-7ED4EA13AC27}"/>
              </a:ext>
            </a:extLst>
          </p:cNvPr>
          <p:cNvSpPr txBox="1"/>
          <p:nvPr/>
        </p:nvSpPr>
        <p:spPr>
          <a:xfrm>
            <a:off x="4891351" y="1361458"/>
            <a:ext cx="35334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Clearest-Sky Composite Radiance </a:t>
            </a:r>
            <a:r>
              <a:rPr lang="en-US" sz="1400" dirty="0" err="1">
                <a:solidFill>
                  <a:schemeClr val="bg1"/>
                </a:solidFill>
              </a:rPr>
              <a:t>nW</a:t>
            </a:r>
            <a:r>
              <a:rPr lang="en-US" sz="1400" dirty="0">
                <a:solidFill>
                  <a:schemeClr val="bg1"/>
                </a:solidFill>
              </a:rPr>
              <a:t>/(cm</a:t>
            </a:r>
            <a:r>
              <a:rPr lang="en-US" sz="1400" baseline="30000" dirty="0">
                <a:solidFill>
                  <a:schemeClr val="bg1"/>
                </a:solidFill>
              </a:rPr>
              <a:t>2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sr</a:t>
            </a:r>
            <a:r>
              <a:rPr lang="en-US" sz="1400" dirty="0">
                <a:solidFill>
                  <a:schemeClr val="bg1"/>
                </a:solidFill>
              </a:rPr>
              <a:t>)</a:t>
            </a:r>
          </a:p>
          <a:p>
            <a:r>
              <a:rPr lang="en-US" sz="1400" dirty="0">
                <a:solidFill>
                  <a:schemeClr val="bg1"/>
                </a:solidFill>
              </a:rPr>
              <a:t>February 2025 VIS Band: 540 – 640 nm</a:t>
            </a:r>
          </a:p>
        </p:txBody>
      </p:sp>
    </p:spTree>
    <p:extLst>
      <p:ext uri="{BB962C8B-B14F-4D97-AF65-F5344CB8AC3E}">
        <p14:creationId xmlns:p14="http://schemas.microsoft.com/office/powerpoint/2010/main" val="9216606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10947-52B7-0F99-B77A-18B265B44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Nighttime Observation Season</a:t>
            </a:r>
          </a:p>
        </p:txBody>
      </p:sp>
      <p:pic>
        <p:nvPicPr>
          <p:cNvPr id="3" name="Content Placeholder 7">
            <a:extLst>
              <a:ext uri="{FF2B5EF4-FFF2-40B4-BE49-F238E27FC236}">
                <a16:creationId xmlns:a16="http://schemas.microsoft.com/office/drawing/2014/main" id="{C41945AF-DAE6-3F24-7CF2-9172E8B9F3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445696"/>
            <a:ext cx="8991600" cy="48048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E88560D-6916-3BAE-D05C-93F5487371F7}"/>
              </a:ext>
            </a:extLst>
          </p:cNvPr>
          <p:cNvSpPr txBox="1"/>
          <p:nvPr/>
        </p:nvSpPr>
        <p:spPr>
          <a:xfrm>
            <a:off x="2014780" y="1261030"/>
            <a:ext cx="5336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Sun Safety Drives Seasonal Observing: </a:t>
            </a:r>
            <a:r>
              <a:rPr lang="en-US" b="1" dirty="0">
                <a:solidFill>
                  <a:srgbClr val="0070C0"/>
                </a:solidFill>
              </a:rPr>
              <a:t>August-to-April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461635-D87E-E71B-62D5-1B0406FAD796}"/>
              </a:ext>
            </a:extLst>
          </p:cNvPr>
          <p:cNvSpPr txBox="1"/>
          <p:nvPr/>
        </p:nvSpPr>
        <p:spPr>
          <a:xfrm>
            <a:off x="2797540" y="6142015"/>
            <a:ext cx="3548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“Twilight Radiances” RADT in ASDC</a:t>
            </a:r>
          </a:p>
        </p:txBody>
      </p:sp>
    </p:spTree>
    <p:extLst>
      <p:ext uri="{BB962C8B-B14F-4D97-AF65-F5344CB8AC3E}">
        <p14:creationId xmlns:p14="http://schemas.microsoft.com/office/powerpoint/2010/main" val="1058774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3A8E1B8-0E68-51B9-804D-BAAD29804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City Lights Classification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C1F057-012B-A4BD-8F85-ABDBB3E56C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686" y="1004960"/>
            <a:ext cx="8164627" cy="5917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7874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E480CD1-B07B-306B-4816-A93BF16F6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Auroura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EE1FA3-E0CA-8014-9579-05318BD6C2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252" y="1326818"/>
            <a:ext cx="8010525" cy="53530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D5A986-145D-345A-30F0-624219020F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8766" y="1059617"/>
            <a:ext cx="6238875" cy="27432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339A71D-33F1-BC20-FB55-982E7EE78080}"/>
              </a:ext>
            </a:extLst>
          </p:cNvPr>
          <p:cNvSpPr/>
          <p:nvPr/>
        </p:nvSpPr>
        <p:spPr>
          <a:xfrm>
            <a:off x="7173955" y="1500466"/>
            <a:ext cx="773723" cy="14302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83FA3F1-8C8D-D569-E0A9-8DAF46942092}"/>
              </a:ext>
            </a:extLst>
          </p:cNvPr>
          <p:cNvCxnSpPr>
            <a:stCxn id="6" idx="2"/>
          </p:cNvCxnSpPr>
          <p:nvPr/>
        </p:nvCxnSpPr>
        <p:spPr>
          <a:xfrm flipH="1">
            <a:off x="6880878" y="2930681"/>
            <a:ext cx="679939" cy="1336431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167829F-5519-B7B0-9A6A-6791DA785400}"/>
              </a:ext>
            </a:extLst>
          </p:cNvPr>
          <p:cNvSpPr txBox="1"/>
          <p:nvPr/>
        </p:nvSpPr>
        <p:spPr>
          <a:xfrm>
            <a:off x="3650917" y="1846241"/>
            <a:ext cx="681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Limb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84E607-C08F-6D36-81C5-9C731671BD53}"/>
              </a:ext>
            </a:extLst>
          </p:cNvPr>
          <p:cNvSpPr txBox="1"/>
          <p:nvPr/>
        </p:nvSpPr>
        <p:spPr>
          <a:xfrm>
            <a:off x="5499153" y="2097054"/>
            <a:ext cx="1381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Auroral Ring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CAE0DDF-67DC-8379-17EC-7C02D6C011C2}"/>
              </a:ext>
            </a:extLst>
          </p:cNvPr>
          <p:cNvCxnSpPr/>
          <p:nvPr/>
        </p:nvCxnSpPr>
        <p:spPr>
          <a:xfrm>
            <a:off x="2763816" y="1846241"/>
            <a:ext cx="0" cy="250813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153F450-28F6-57BA-5C7F-79D4367FA072}"/>
              </a:ext>
            </a:extLst>
          </p:cNvPr>
          <p:cNvSpPr txBox="1"/>
          <p:nvPr/>
        </p:nvSpPr>
        <p:spPr>
          <a:xfrm>
            <a:off x="1881819" y="1527975"/>
            <a:ext cx="1622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  <a:r>
              <a:rPr lang="en-US" baseline="-25000" dirty="0"/>
              <a:t>2</a:t>
            </a:r>
            <a:r>
              <a:rPr lang="en-US" baseline="30000" dirty="0"/>
              <a:t>+</a:t>
            </a:r>
            <a:r>
              <a:rPr lang="en-US" dirty="0"/>
              <a:t> (391.4 nm)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CF8BB1-D105-54CB-F79C-95592735697B}"/>
              </a:ext>
            </a:extLst>
          </p:cNvPr>
          <p:cNvSpPr txBox="1"/>
          <p:nvPr/>
        </p:nvSpPr>
        <p:spPr>
          <a:xfrm>
            <a:off x="7101158" y="3777220"/>
            <a:ext cx="12941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Mean Spectral Radiance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AFB71F-3C71-2377-7188-867065D04B91}"/>
              </a:ext>
            </a:extLst>
          </p:cNvPr>
          <p:cNvSpPr txBox="1"/>
          <p:nvPr/>
        </p:nvSpPr>
        <p:spPr>
          <a:xfrm>
            <a:off x="5050678" y="3715758"/>
            <a:ext cx="352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1A56F5C-9D6E-8403-DF10-17BD8AA7A718}"/>
              </a:ext>
            </a:extLst>
          </p:cNvPr>
          <p:cNvSpPr txBox="1"/>
          <p:nvPr/>
        </p:nvSpPr>
        <p:spPr>
          <a:xfrm>
            <a:off x="5781712" y="4990219"/>
            <a:ext cx="352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</a:t>
            </a:r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id="{62A8C73C-C3F5-2DA3-E75F-FCB4CF354D3E}"/>
              </a:ext>
            </a:extLst>
          </p:cNvPr>
          <p:cNvSpPr/>
          <p:nvPr/>
        </p:nvSpPr>
        <p:spPr>
          <a:xfrm rot="16200000">
            <a:off x="6684281" y="4451444"/>
            <a:ext cx="296092" cy="1373643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6986E15-F853-5027-2298-30F6FC88E2DE}"/>
              </a:ext>
            </a:extLst>
          </p:cNvPr>
          <p:cNvSpPr txBox="1"/>
          <p:nvPr/>
        </p:nvSpPr>
        <p:spPr>
          <a:xfrm>
            <a:off x="6669872" y="4687344"/>
            <a:ext cx="429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  <a:r>
              <a:rPr lang="en-US" baseline="-25000" dirty="0"/>
              <a:t>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70586B6-915C-76C0-F490-1E829832A587}"/>
              </a:ext>
            </a:extLst>
          </p:cNvPr>
          <p:cNvSpPr txBox="1"/>
          <p:nvPr/>
        </p:nvSpPr>
        <p:spPr>
          <a:xfrm>
            <a:off x="3052364" y="4137574"/>
            <a:ext cx="5985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N</a:t>
            </a:r>
            <a:r>
              <a:rPr lang="en-US" baseline="-25000" dirty="0"/>
              <a:t>2</a:t>
            </a:r>
            <a:r>
              <a:rPr lang="en-US" baseline="30000" dirty="0"/>
              <a:t>+</a:t>
            </a:r>
            <a:endParaRPr lang="en-US" dirty="0"/>
          </a:p>
        </p:txBody>
      </p:sp>
      <p:sp>
        <p:nvSpPr>
          <p:cNvPr id="18" name="Right Brace 17">
            <a:extLst>
              <a:ext uri="{FF2B5EF4-FFF2-40B4-BE49-F238E27FC236}">
                <a16:creationId xmlns:a16="http://schemas.microsoft.com/office/drawing/2014/main" id="{6D542EE0-D3FC-D124-DA40-5083968D8FE9}"/>
              </a:ext>
            </a:extLst>
          </p:cNvPr>
          <p:cNvSpPr/>
          <p:nvPr/>
        </p:nvSpPr>
        <p:spPr>
          <a:xfrm rot="16200000">
            <a:off x="1861480" y="3508367"/>
            <a:ext cx="332714" cy="1275332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F0E7944-022F-4699-BC55-92D7FF7165C0}"/>
              </a:ext>
            </a:extLst>
          </p:cNvPr>
          <p:cNvSpPr txBox="1"/>
          <p:nvPr/>
        </p:nvSpPr>
        <p:spPr>
          <a:xfrm>
            <a:off x="1843062" y="3599140"/>
            <a:ext cx="5116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  <a:r>
              <a:rPr lang="en-US" baseline="-25000" dirty="0"/>
              <a:t>2</a:t>
            </a:r>
            <a:r>
              <a:rPr lang="en-US" baseline="30000" dirty="0"/>
              <a:t>+</a:t>
            </a:r>
            <a:endParaRPr lang="en-US" dirty="0"/>
          </a:p>
          <a:p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342C08E-6111-9F9A-A4FB-0C91BB523AA6}"/>
              </a:ext>
            </a:extLst>
          </p:cNvPr>
          <p:cNvSpPr txBox="1"/>
          <p:nvPr/>
        </p:nvSpPr>
        <p:spPr>
          <a:xfrm>
            <a:off x="3568816" y="3143630"/>
            <a:ext cx="1930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11 Oct 2024 S001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32D817A-231E-9C40-0D8F-FC9DCD135767}"/>
              </a:ext>
            </a:extLst>
          </p:cNvPr>
          <p:cNvSpPr txBox="1"/>
          <p:nvPr/>
        </p:nvSpPr>
        <p:spPr>
          <a:xfrm>
            <a:off x="3660981" y="4916980"/>
            <a:ext cx="5985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N</a:t>
            </a:r>
            <a:r>
              <a:rPr lang="en-US" baseline="-25000" dirty="0"/>
              <a:t>2</a:t>
            </a:r>
            <a:r>
              <a:rPr lang="en-US" baseline="30000" dirty="0"/>
              <a:t>+</a:t>
            </a:r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47BD89B-CBF6-4A00-DA32-F7E6B3245E43}"/>
              </a:ext>
            </a:extLst>
          </p:cNvPr>
          <p:cNvSpPr txBox="1"/>
          <p:nvPr/>
        </p:nvSpPr>
        <p:spPr>
          <a:xfrm>
            <a:off x="232055" y="1061360"/>
            <a:ext cx="25373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See Poster: V. Kalb</a:t>
            </a:r>
          </a:p>
        </p:txBody>
      </p:sp>
    </p:spTree>
    <p:extLst>
      <p:ext uri="{BB962C8B-B14F-4D97-AF65-F5344CB8AC3E}">
        <p14:creationId xmlns:p14="http://schemas.microsoft.com/office/powerpoint/2010/main" val="13867742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76F7470-A222-4D4E-1C18-C8EA7B8D6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Lightning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28C82F3C-9E5A-261E-77B1-CD0CB948CC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489" y="3442826"/>
            <a:ext cx="3959383" cy="295731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4CAB3B4-B9BA-0174-F258-157356E8C2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5866" y="3429000"/>
            <a:ext cx="3977985" cy="29711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43F402A-8C74-A840-F0FE-ED868C2782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767" y="1273126"/>
            <a:ext cx="3061787" cy="2018713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2324BBAF-9465-100B-6F38-72A4147AABFC}"/>
              </a:ext>
            </a:extLst>
          </p:cNvPr>
          <p:cNvSpPr txBox="1"/>
          <p:nvPr/>
        </p:nvSpPr>
        <p:spPr>
          <a:xfrm>
            <a:off x="890122" y="1269445"/>
            <a:ext cx="15680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CIRA </a:t>
            </a:r>
            <a:r>
              <a:rPr lang="en-US" sz="1200" b="1" dirty="0" err="1">
                <a:solidFill>
                  <a:schemeClr val="bg1"/>
                </a:solidFill>
              </a:rPr>
              <a:t>GeoColor</a:t>
            </a:r>
            <a:r>
              <a:rPr lang="en-US" sz="1200" b="1" dirty="0">
                <a:solidFill>
                  <a:schemeClr val="bg1"/>
                </a:solidFill>
              </a:rPr>
              <a:t> + GLM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783422C-85CD-46CF-1A49-6F336B3BA1C7}"/>
              </a:ext>
            </a:extLst>
          </p:cNvPr>
          <p:cNvSpPr txBox="1"/>
          <p:nvPr/>
        </p:nvSpPr>
        <p:spPr>
          <a:xfrm>
            <a:off x="3124540" y="1283345"/>
            <a:ext cx="6575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TEMPO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58339B5-860F-1E3A-B44A-3FAB8DF02C37}"/>
              </a:ext>
            </a:extLst>
          </p:cNvPr>
          <p:cNvSpPr txBox="1"/>
          <p:nvPr/>
        </p:nvSpPr>
        <p:spPr>
          <a:xfrm>
            <a:off x="3124540" y="2931282"/>
            <a:ext cx="7761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Moonlight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4" name="Content Placeholder 1">
            <a:extLst>
              <a:ext uri="{FF2B5EF4-FFF2-40B4-BE49-F238E27FC236}">
                <a16:creationId xmlns:a16="http://schemas.microsoft.com/office/drawing/2014/main" id="{32B04039-7491-1EE1-96D2-1D4907F421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1408" y="1209822"/>
            <a:ext cx="4826391" cy="2219178"/>
          </a:xfrm>
        </p:spPr>
        <p:txBody>
          <a:bodyPr/>
          <a:lstStyle/>
          <a:p>
            <a:r>
              <a:rPr lang="en-US" sz="2400" dirty="0"/>
              <a:t>Insight into Physics of Flashes</a:t>
            </a:r>
          </a:p>
          <a:p>
            <a:r>
              <a:rPr lang="en-US" sz="2400" dirty="0"/>
              <a:t>Potential to Retrieve Plasma Temperatures and E-Fields</a:t>
            </a:r>
          </a:p>
          <a:p>
            <a:r>
              <a:rPr lang="en-US" sz="2400" dirty="0"/>
              <a:t>Preliminary Line ID’s: Sergey Marchenko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9025356-71A2-34D3-4B36-7A167603FF2C}"/>
              </a:ext>
            </a:extLst>
          </p:cNvPr>
          <p:cNvSpPr txBox="1"/>
          <p:nvPr/>
        </p:nvSpPr>
        <p:spPr>
          <a:xfrm>
            <a:off x="5127674" y="3541410"/>
            <a:ext cx="1244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Marchenko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E945416-B28E-F063-8E82-2DAC3F36A02F}"/>
              </a:ext>
            </a:extLst>
          </p:cNvPr>
          <p:cNvSpPr txBox="1"/>
          <p:nvPr/>
        </p:nvSpPr>
        <p:spPr>
          <a:xfrm>
            <a:off x="719838" y="978014"/>
            <a:ext cx="153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Lindsey, Miller</a:t>
            </a:r>
          </a:p>
        </p:txBody>
      </p:sp>
    </p:spTree>
    <p:extLst>
      <p:ext uri="{BB962C8B-B14F-4D97-AF65-F5344CB8AC3E}">
        <p14:creationId xmlns:p14="http://schemas.microsoft.com/office/powerpoint/2010/main" val="28251744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E7FBFD3-28DE-EDBF-4904-D191D0E8C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Mapping Thermal Sources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10E5F63-1E3B-FC8C-4897-4DE4B9D07B5E}"/>
              </a:ext>
            </a:extLst>
          </p:cNvPr>
          <p:cNvSpPr txBox="1"/>
          <p:nvPr/>
        </p:nvSpPr>
        <p:spPr>
          <a:xfrm>
            <a:off x="1299798" y="1235730"/>
            <a:ext cx="155523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Palisades &amp; Eaton, 2025</a:t>
            </a:r>
          </a:p>
        </p:txBody>
      </p:sp>
      <p:pic>
        <p:nvPicPr>
          <p:cNvPr id="19" name="Content Placeholder 6">
            <a:extLst>
              <a:ext uri="{FF2B5EF4-FFF2-40B4-BE49-F238E27FC236}">
                <a16:creationId xmlns:a16="http://schemas.microsoft.com/office/drawing/2014/main" id="{7D57DA10-5BA6-08B9-869A-83F3BD07A90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236" y="2709677"/>
            <a:ext cx="4267200" cy="320040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133AF66-6824-9FEE-B402-4A3905EDB0C1}"/>
              </a:ext>
            </a:extLst>
          </p:cNvPr>
          <p:cNvSpPr txBox="1"/>
          <p:nvPr/>
        </p:nvSpPr>
        <p:spPr>
          <a:xfrm>
            <a:off x="5099974" y="4726549"/>
            <a:ext cx="7003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Palisades &amp; Eaton Fires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7D44087-432C-467A-F217-2DCC51D03555}"/>
              </a:ext>
            </a:extLst>
          </p:cNvPr>
          <p:cNvCxnSpPr>
            <a:cxnSpLocks/>
          </p:cNvCxnSpPr>
          <p:nvPr/>
        </p:nvCxnSpPr>
        <p:spPr>
          <a:xfrm flipV="1">
            <a:off x="5605810" y="4681154"/>
            <a:ext cx="135626" cy="9079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8820185-68CA-53D5-2DA4-7E5BEBCE71D7}"/>
              </a:ext>
            </a:extLst>
          </p:cNvPr>
          <p:cNvCxnSpPr>
            <a:cxnSpLocks/>
          </p:cNvCxnSpPr>
          <p:nvPr/>
        </p:nvCxnSpPr>
        <p:spPr>
          <a:xfrm flipV="1">
            <a:off x="6186227" y="3906184"/>
            <a:ext cx="135626" cy="9079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144F8D77-8364-D10D-1045-57096107B8B1}"/>
              </a:ext>
            </a:extLst>
          </p:cNvPr>
          <p:cNvSpPr txBox="1"/>
          <p:nvPr/>
        </p:nvSpPr>
        <p:spPr>
          <a:xfrm>
            <a:off x="5683632" y="3958250"/>
            <a:ext cx="6382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Oil &amp; Gas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3CF3E12-6F4C-684F-97A2-F74918288E36}"/>
              </a:ext>
            </a:extLst>
          </p:cNvPr>
          <p:cNvCxnSpPr>
            <a:cxnSpLocks/>
          </p:cNvCxnSpPr>
          <p:nvPr/>
        </p:nvCxnSpPr>
        <p:spPr>
          <a:xfrm>
            <a:off x="6247272" y="4616303"/>
            <a:ext cx="69925" cy="8810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905E0546-CCC9-7A30-53CF-4843063A4200}"/>
              </a:ext>
            </a:extLst>
          </p:cNvPr>
          <p:cNvSpPr txBox="1"/>
          <p:nvPr/>
        </p:nvSpPr>
        <p:spPr>
          <a:xfrm>
            <a:off x="5944376" y="4447026"/>
            <a:ext cx="4837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Oil &amp; Gas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75C758E-2CA4-A270-C645-8C25E888E9DC}"/>
              </a:ext>
            </a:extLst>
          </p:cNvPr>
          <p:cNvSpPr txBox="1"/>
          <p:nvPr/>
        </p:nvSpPr>
        <p:spPr>
          <a:xfrm>
            <a:off x="6636942" y="5012080"/>
            <a:ext cx="6382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Oil &amp; Gas</a:t>
            </a:r>
          </a:p>
        </p:txBody>
      </p:sp>
      <p:sp>
        <p:nvSpPr>
          <p:cNvPr id="34" name="Content Placeholder 1">
            <a:extLst>
              <a:ext uri="{FF2B5EF4-FFF2-40B4-BE49-F238E27FC236}">
                <a16:creationId xmlns:a16="http://schemas.microsoft.com/office/drawing/2014/main" id="{2E141141-50C0-069E-500F-F22475C824F3}"/>
              </a:ext>
            </a:extLst>
          </p:cNvPr>
          <p:cNvSpPr txBox="1">
            <a:spLocks/>
          </p:cNvSpPr>
          <p:nvPr/>
        </p:nvSpPr>
        <p:spPr>
          <a:xfrm>
            <a:off x="344558" y="1281313"/>
            <a:ext cx="4826391" cy="131441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ClrTx/>
              <a:buFont typeface="Wingdings" charset="2"/>
              <a:buChar char="Ø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00A9"/>
              </a:buClr>
              <a:buFont typeface="Arial"/>
              <a:buChar char="•"/>
              <a:defRPr sz="2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Gas Flares &amp; Wildfires</a:t>
            </a:r>
          </a:p>
          <a:p>
            <a:r>
              <a:rPr lang="en-US" sz="2400" dirty="0"/>
              <a:t>Spectral Fit for FRP &amp; T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662B8A3C-5478-6535-3D08-74EB734E7F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79" y="2437310"/>
            <a:ext cx="4345921" cy="3472767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9A963F3A-3A3A-0EF4-C5AC-7E44FFC3F898}"/>
              </a:ext>
            </a:extLst>
          </p:cNvPr>
          <p:cNvSpPr txBox="1"/>
          <p:nvPr/>
        </p:nvSpPr>
        <p:spPr>
          <a:xfrm>
            <a:off x="2977386" y="2978680"/>
            <a:ext cx="3866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Na</a:t>
            </a:r>
          </a:p>
        </p:txBody>
      </p:sp>
    </p:spTree>
    <p:extLst>
      <p:ext uri="{BB962C8B-B14F-4D97-AF65-F5344CB8AC3E}">
        <p14:creationId xmlns:p14="http://schemas.microsoft.com/office/powerpoint/2010/main" val="29395325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79498-2F99-D465-CB1A-68C69CA6DE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Working with Twilight Radiances (RADT) is Easy: Post-Processing is Now Unnecessary</a:t>
            </a:r>
          </a:p>
          <a:p>
            <a:r>
              <a:rPr lang="en-US" dirty="0"/>
              <a:t>Version 4 Improvements</a:t>
            </a:r>
          </a:p>
          <a:p>
            <a:pPr lvl="1"/>
            <a:r>
              <a:rPr lang="en-US" dirty="0"/>
              <a:t>Temperature-Sensitive Dark Current Subtraction</a:t>
            </a:r>
          </a:p>
          <a:p>
            <a:pPr lvl="1"/>
            <a:r>
              <a:rPr lang="en-US" dirty="0"/>
              <a:t>Odd-Even Calibration Artifact Compensation</a:t>
            </a:r>
          </a:p>
          <a:p>
            <a:pPr lvl="1"/>
            <a:r>
              <a:rPr lang="en-US" dirty="0"/>
              <a:t>Reversable Background Subtraction</a:t>
            </a:r>
          </a:p>
          <a:p>
            <a:pPr lvl="1"/>
            <a:r>
              <a:rPr lang="en-US" dirty="0"/>
              <a:t>Registration to VIIRS Day-Night Band Sub-Pixel Accurate </a:t>
            </a:r>
          </a:p>
          <a:p>
            <a:pPr lvl="1"/>
            <a:r>
              <a:rPr lang="en-US" dirty="0"/>
              <a:t>Context Images for Discovery</a:t>
            </a:r>
          </a:p>
          <a:p>
            <a:r>
              <a:rPr lang="en-US" dirty="0"/>
              <a:t>Entire Collection of 3 Seasons will be Reprocessed by mid-July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EF04E5-616E-268E-B913-22AAFDC94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RADT Version 4</a:t>
            </a:r>
          </a:p>
        </p:txBody>
      </p:sp>
    </p:spTree>
    <p:extLst>
      <p:ext uri="{BB962C8B-B14F-4D97-AF65-F5344CB8AC3E}">
        <p14:creationId xmlns:p14="http://schemas.microsoft.com/office/powerpoint/2010/main" val="31671392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D9E3A22-5770-C8AB-4126-6FE1CB637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 Subtraction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D1149D-AA99-3175-539E-E11EF5E7C1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0" y="3967833"/>
            <a:ext cx="3467100" cy="26003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6F0320-4617-7F57-DB36-8DA9393DBC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2978" y="3953790"/>
            <a:ext cx="3467100" cy="26003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0A6A78-51AD-D7F1-08B7-22ED8E97FB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922" y="1367508"/>
            <a:ext cx="3478078" cy="26085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5E64F84-6567-128C-04FF-13FC094F6C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2978" y="1375742"/>
            <a:ext cx="3467100" cy="260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3399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19519</TotalTime>
  <Words>422</Words>
  <Application>Microsoft Office PowerPoint</Application>
  <PresentationFormat>On-screen Show (4:3)</PresentationFormat>
  <Paragraphs>95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Arial Rounded MT Bold</vt:lpstr>
      <vt:lpstr>Calibri</vt:lpstr>
      <vt:lpstr>Wingdings</vt:lpstr>
      <vt:lpstr>Office Theme</vt:lpstr>
      <vt:lpstr>PowerPoint Presentation</vt:lpstr>
      <vt:lpstr>TEMPO at Night</vt:lpstr>
      <vt:lpstr>Nighttime Observation Season</vt:lpstr>
      <vt:lpstr>City Lights Classification</vt:lpstr>
      <vt:lpstr>Auroura</vt:lpstr>
      <vt:lpstr>Lightning</vt:lpstr>
      <vt:lpstr>Mapping Thermal Sources</vt:lpstr>
      <vt:lpstr>RADT Version 4</vt:lpstr>
      <vt:lpstr>Background Subtraction</vt:lpstr>
      <vt:lpstr>Coregistration with VIIRS-DNB</vt:lpstr>
      <vt:lpstr>Context Images</vt:lpstr>
      <vt:lpstr>Content &amp; Quality Inventory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NASA ODIN</dc:creator>
  <cp:lastModifiedBy>Carr, Jim</cp:lastModifiedBy>
  <cp:revision>477</cp:revision>
  <cp:lastPrinted>2025-11-03T04:46:05Z</cp:lastPrinted>
  <dcterms:created xsi:type="dcterms:W3CDTF">2013-01-29T19:06:19Z</dcterms:created>
  <dcterms:modified xsi:type="dcterms:W3CDTF">2026-06-17T04:30:36Z</dcterms:modified>
</cp:coreProperties>
</file>