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715" r:id="rId2"/>
    <p:sldId id="742" r:id="rId3"/>
    <p:sldId id="744" r:id="rId4"/>
    <p:sldId id="740" r:id="rId5"/>
    <p:sldId id="745" r:id="rId6"/>
    <p:sldId id="725" r:id="rId7"/>
    <p:sldId id="724" r:id="rId8"/>
    <p:sldId id="730" r:id="rId9"/>
    <p:sldId id="726" r:id="rId10"/>
    <p:sldId id="728" r:id="rId11"/>
    <p:sldId id="741" r:id="rId12"/>
    <p:sldId id="736" r:id="rId13"/>
    <p:sldId id="748" r:id="rId14"/>
    <p:sldId id="751" r:id="rId15"/>
    <p:sldId id="749" r:id="rId16"/>
    <p:sldId id="750" r:id="rId17"/>
    <p:sldId id="755" r:id="rId18"/>
    <p:sldId id="747" r:id="rId19"/>
    <p:sldId id="727" r:id="rId20"/>
    <p:sldId id="729" r:id="rId21"/>
    <p:sldId id="722" r:id="rId22"/>
    <p:sldId id="735" r:id="rId23"/>
    <p:sldId id="738" r:id="rId24"/>
    <p:sldId id="737" r:id="rId25"/>
    <p:sldId id="739" r:id="rId2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rgbClr val="000000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rgbClr val="000000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rgbClr val="000000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rgbClr val="000000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00"/>
    <a:srgbClr val="9900CC"/>
    <a:srgbClr val="008000"/>
    <a:srgbClr val="FF9900"/>
    <a:srgbClr val="CC00FF"/>
    <a:srgbClr val="FF9933"/>
    <a:srgbClr val="00FF00"/>
    <a:srgbClr val="FF00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84" autoAdjust="0"/>
    <p:restoredTop sz="90653" autoAdjust="0"/>
  </p:normalViewPr>
  <p:slideViewPr>
    <p:cSldViewPr>
      <p:cViewPr varScale="1">
        <p:scale>
          <a:sx n="84" d="100"/>
          <a:sy n="84" d="100"/>
        </p:scale>
        <p:origin x="48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8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8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1365B09-3E41-0742-835B-A572A62078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001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D6E2599-DFF3-E14C-8BF8-0C67789F39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679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969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76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23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68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69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05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5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64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83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85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04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08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65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791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88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52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45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21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34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37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37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08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4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16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6E2599-DFF3-E14C-8BF8-0C67789F39C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416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006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792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300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2C87B0-718B-4A0C-A99B-4C45C43B987C}"/>
              </a:ext>
            </a:extLst>
          </p:cNvPr>
          <p:cNvSpPr/>
          <p:nvPr userDrawn="1"/>
        </p:nvSpPr>
        <p:spPr bwMode="auto">
          <a:xfrm>
            <a:off x="-8467" y="0"/>
            <a:ext cx="12192000" cy="5334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1027" name="Rectangle 20"/>
          <p:cNvSpPr>
            <a:spLocks noChangeArrowheads="1"/>
          </p:cNvSpPr>
          <p:nvPr/>
        </p:nvSpPr>
        <p:spPr bwMode="auto">
          <a:xfrm>
            <a:off x="4309629" y="6611779"/>
            <a:ext cx="364234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i="1" dirty="0">
                <a:solidFill>
                  <a:schemeClr val="accent3">
                    <a:lumMod val="50000"/>
                  </a:schemeClr>
                </a:solidFill>
                <a:latin typeface="Arial" charset="0"/>
                <a:ea typeface="+mn-ea"/>
                <a:cs typeface="+mn-cs"/>
              </a:rPr>
              <a:t>2026 TEMPO DART Meeting, 15-18 June 2026, Iowa City, IA</a:t>
            </a:r>
          </a:p>
        </p:txBody>
      </p:sp>
      <p:pic>
        <p:nvPicPr>
          <p:cNvPr id="1028" name="Picture 30" descr="nasa_logo(220x220)"/>
          <p:cNvPicPr>
            <a:picLocks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457200" cy="38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Thierry\My_Files\My_Docs\tolnet_v6.jpg">
            <a:extLst>
              <a:ext uri="{FF2B5EF4-FFF2-40B4-BE49-F238E27FC236}">
                <a16:creationId xmlns:a16="http://schemas.microsoft.com/office/drawing/2014/main" id="{7958E1AB-B715-4628-B00D-AC5AD977A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38097"/>
            <a:ext cx="4310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6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jpeg"/><Relationship Id="rId5" Type="http://schemas.openxmlformats.org/officeDocument/2006/relationships/image" Target="../media/image9.emf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.png"/><Relationship Id="rId4" Type="http://schemas.openxmlformats.org/officeDocument/2006/relationships/image" Target="../media/image2.jpeg"/><Relationship Id="rId9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2.emf"/><Relationship Id="rId18" Type="http://schemas.openxmlformats.org/officeDocument/2006/relationships/image" Target="../media/image17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jpe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6.jp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jpeg"/><Relationship Id="rId11" Type="http://schemas.openxmlformats.org/officeDocument/2006/relationships/image" Target="../media/image11.emf"/><Relationship Id="rId5" Type="http://schemas.openxmlformats.org/officeDocument/2006/relationships/image" Target="../media/image9.emf"/><Relationship Id="rId15" Type="http://schemas.openxmlformats.org/officeDocument/2006/relationships/image" Target="../media/image13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emf"/><Relationship Id="rId1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E91481-6EAE-4586-AFAF-CF3EB8DACCD9}"/>
              </a:ext>
            </a:extLst>
          </p:cNvPr>
          <p:cNvSpPr/>
          <p:nvPr/>
        </p:nvSpPr>
        <p:spPr>
          <a:xfrm>
            <a:off x="880156" y="1103147"/>
            <a:ext cx="1014271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Combining TOLNet SMOL lidar and GEOS-CF Model Results to Investigate</a:t>
            </a:r>
          </a:p>
          <a:p>
            <a:pPr algn="ctr">
              <a:spcAft>
                <a:spcPts val="0"/>
              </a:spcAft>
            </a:pPr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Elevated Ozone Events in the Southwest United States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4187A9-C8D4-419D-A2BE-0A8B2B6E1321}"/>
              </a:ext>
            </a:extLst>
          </p:cNvPr>
          <p:cNvSpPr/>
          <p:nvPr/>
        </p:nvSpPr>
        <p:spPr>
          <a:xfrm>
            <a:off x="3867608" y="3048000"/>
            <a:ext cx="41678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Thierry Leblanc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Fernando Chouza</a:t>
            </a:r>
            <a:endParaRPr lang="en-US" sz="2000" baseline="30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29E1D3-0ABD-4A3A-9A79-763AC083CDF2}"/>
              </a:ext>
            </a:extLst>
          </p:cNvPr>
          <p:cNvSpPr/>
          <p:nvPr/>
        </p:nvSpPr>
        <p:spPr>
          <a:xfrm>
            <a:off x="3581400" y="3581400"/>
            <a:ext cx="4655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Jet Propulsion Laboratory, California Institute of Technology,</a:t>
            </a:r>
          </a:p>
          <a:p>
            <a:pPr algn="ctr"/>
            <a:r>
              <a:rPr lang="en-US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Mountain Facility, Wrightwood, CA 92397 USA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943F78-F94F-4173-A682-28CC4E474E00}"/>
              </a:ext>
            </a:extLst>
          </p:cNvPr>
          <p:cNvSpPr/>
          <p:nvPr/>
        </p:nvSpPr>
        <p:spPr>
          <a:xfrm>
            <a:off x="4359658" y="6019800"/>
            <a:ext cx="2923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i="1" spc="-1" dirty="0"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© 2026 California Institute of Technology,</a:t>
            </a:r>
          </a:p>
          <a:p>
            <a:pPr>
              <a:lnSpc>
                <a:spcPct val="100000"/>
              </a:lnSpc>
            </a:pPr>
            <a:r>
              <a:rPr lang="en-US" sz="1000" i="1" spc="-1" dirty="0"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Government sponsorship acknowledged</a:t>
            </a:r>
            <a:endParaRPr lang="en-US" sz="1000" i="1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0E423F-E804-4D0C-8A3F-945621FF9F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7" t="27508" r="17445" b="1381"/>
          <a:stretch/>
        </p:blipFill>
        <p:spPr>
          <a:xfrm>
            <a:off x="838200" y="2540095"/>
            <a:ext cx="2609779" cy="34797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A9B5BF-31E1-4D18-B403-C39A805CF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411" y="2540094"/>
            <a:ext cx="2613589" cy="3479706"/>
          </a:xfrm>
          <a:prstGeom prst="rect">
            <a:avLst/>
          </a:prstGeom>
        </p:spPr>
      </p:pic>
      <p:pic>
        <p:nvPicPr>
          <p:cNvPr id="8" name="Picture 2" descr="C:\Thierry\My_Files\My_Docs\tolnet_v6.jpg">
            <a:extLst>
              <a:ext uri="{FF2B5EF4-FFF2-40B4-BE49-F238E27FC236}">
                <a16:creationId xmlns:a16="http://schemas.microsoft.com/office/drawing/2014/main" id="{51D70B68-5130-4FEA-B13B-51D5252A5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10556"/>
            <a:ext cx="1157925" cy="122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63024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8881D-2E05-4686-AC26-82E4DDCA8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t="1712" r="5736"/>
          <a:stretch/>
        </p:blipFill>
        <p:spPr>
          <a:xfrm>
            <a:off x="5334000" y="609600"/>
            <a:ext cx="6705600" cy="34073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C03012-1749-40E2-93F5-22526DDBE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8"/>
          <a:stretch/>
        </p:blipFill>
        <p:spPr>
          <a:xfrm>
            <a:off x="4876801" y="3352800"/>
            <a:ext cx="7162800" cy="34568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6564E3-FE0B-4B62-A373-BBB05749FD16}"/>
              </a:ext>
            </a:extLst>
          </p:cNvPr>
          <p:cNvSpPr/>
          <p:nvPr/>
        </p:nvSpPr>
        <p:spPr>
          <a:xfrm>
            <a:off x="1400624" y="40957"/>
            <a:ext cx="874213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SMOL-3 ozone anomalies vs. GEOS-CF temperature anomalies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3CAA59-87AD-4896-AF9A-E07328C3ADB9}"/>
              </a:ext>
            </a:extLst>
          </p:cNvPr>
          <p:cNvSpPr txBox="1">
            <a:spLocks/>
          </p:cNvSpPr>
          <p:nvPr/>
        </p:nvSpPr>
        <p:spPr bwMode="auto">
          <a:xfrm>
            <a:off x="1143000" y="1200090"/>
            <a:ext cx="32213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SMOL-3 ozone anomalies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854F4C-736E-4E55-AF9A-AB7A83EDA0D0}"/>
              </a:ext>
            </a:extLst>
          </p:cNvPr>
          <p:cNvSpPr txBox="1">
            <a:spLocks/>
          </p:cNvSpPr>
          <p:nvPr/>
        </p:nvSpPr>
        <p:spPr bwMode="auto">
          <a:xfrm>
            <a:off x="381000" y="3663010"/>
            <a:ext cx="39419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GEOS-CF temperature anomalies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DDCE70-5546-43F4-8018-A7BE18DAFC78}"/>
              </a:ext>
            </a:extLst>
          </p:cNvPr>
          <p:cNvSpPr txBox="1">
            <a:spLocks/>
          </p:cNvSpPr>
          <p:nvPr/>
        </p:nvSpPr>
        <p:spPr bwMode="auto">
          <a:xfrm>
            <a:off x="462040" y="5410200"/>
            <a:ext cx="404322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solidFill>
                  <a:srgbClr val="9900CC"/>
                </a:solidFill>
                <a:latin typeface="Calibri"/>
              </a:rPr>
              <a:t>One exception is the stratospheric</a:t>
            </a:r>
            <a:br>
              <a:rPr lang="en-US" dirty="0">
                <a:solidFill>
                  <a:srgbClr val="9900CC"/>
                </a:solidFill>
                <a:latin typeface="Calibri"/>
              </a:rPr>
            </a:br>
            <a:r>
              <a:rPr lang="en-US" dirty="0">
                <a:solidFill>
                  <a:srgbClr val="9900CC"/>
                </a:solidFill>
                <a:latin typeface="Calibri"/>
              </a:rPr>
              <a:t>intrusion of 6/25 (lower T, higher O3)</a:t>
            </a:r>
            <a:br>
              <a:rPr lang="en-US" dirty="0">
                <a:solidFill>
                  <a:srgbClr val="9900CC"/>
                </a:solidFill>
                <a:latin typeface="Calibri"/>
              </a:rPr>
            </a:br>
            <a:r>
              <a:rPr lang="en-US" dirty="0">
                <a:solidFill>
                  <a:srgbClr val="9900CC"/>
                </a:solidFill>
                <a:latin typeface="Calibri"/>
              </a:rPr>
              <a:t>reaching the PBL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DF2FC8-497D-4A33-B7FC-1B414E441245}"/>
              </a:ext>
            </a:extLst>
          </p:cNvPr>
          <p:cNvSpPr/>
          <p:nvPr/>
        </p:nvSpPr>
        <p:spPr>
          <a:xfrm>
            <a:off x="4183866" y="1183957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80F16E-0469-481F-9518-BB7A4F2829CC}"/>
              </a:ext>
            </a:extLst>
          </p:cNvPr>
          <p:cNvSpPr/>
          <p:nvPr/>
        </p:nvSpPr>
        <p:spPr>
          <a:xfrm>
            <a:off x="4183866" y="3622357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0D15BA-4CB4-4477-B3BD-C57259F5D686}"/>
              </a:ext>
            </a:extLst>
          </p:cNvPr>
          <p:cNvSpPr/>
          <p:nvPr/>
        </p:nvSpPr>
        <p:spPr bwMode="auto">
          <a:xfrm>
            <a:off x="5638800" y="5105400"/>
            <a:ext cx="685800" cy="762000"/>
          </a:xfrm>
          <a:prstGeom prst="ellipse">
            <a:avLst/>
          </a:prstGeom>
          <a:noFill/>
          <a:ln w="38100" cap="flat" cmpd="sng" algn="ctr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0EE59E-77BF-41D0-B43E-40C56550CDD5}"/>
              </a:ext>
            </a:extLst>
          </p:cNvPr>
          <p:cNvSpPr/>
          <p:nvPr/>
        </p:nvSpPr>
        <p:spPr bwMode="auto">
          <a:xfrm>
            <a:off x="5638800" y="2286000"/>
            <a:ext cx="685800" cy="762000"/>
          </a:xfrm>
          <a:prstGeom prst="ellipse">
            <a:avLst/>
          </a:prstGeom>
          <a:noFill/>
          <a:ln w="38100" cap="flat" cmpd="sng" algn="ctr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66E131C-B4D4-456E-B27D-D9512565B014}"/>
              </a:ext>
            </a:extLst>
          </p:cNvPr>
          <p:cNvSpPr/>
          <p:nvPr/>
        </p:nvSpPr>
        <p:spPr bwMode="auto">
          <a:xfrm>
            <a:off x="6858000" y="5029200"/>
            <a:ext cx="685800" cy="762000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BF8AB9-7645-4DB0-B2D8-DDCBF5F86E43}"/>
              </a:ext>
            </a:extLst>
          </p:cNvPr>
          <p:cNvSpPr/>
          <p:nvPr/>
        </p:nvSpPr>
        <p:spPr bwMode="auto">
          <a:xfrm>
            <a:off x="6858000" y="2209800"/>
            <a:ext cx="685800" cy="762000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8E81578-5F8B-4863-925B-B17AC828DBCB}"/>
              </a:ext>
            </a:extLst>
          </p:cNvPr>
          <p:cNvSpPr/>
          <p:nvPr/>
        </p:nvSpPr>
        <p:spPr bwMode="auto">
          <a:xfrm>
            <a:off x="9144000" y="5029200"/>
            <a:ext cx="685800" cy="762000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986A0C-918D-44C2-8BB5-0D230262B9F8}"/>
              </a:ext>
            </a:extLst>
          </p:cNvPr>
          <p:cNvSpPr/>
          <p:nvPr/>
        </p:nvSpPr>
        <p:spPr bwMode="auto">
          <a:xfrm>
            <a:off x="9144000" y="2209800"/>
            <a:ext cx="685800" cy="762000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EB25EE2-1F54-4539-A7FF-B8DC1338E1ED}"/>
              </a:ext>
            </a:extLst>
          </p:cNvPr>
          <p:cNvSpPr/>
          <p:nvPr/>
        </p:nvSpPr>
        <p:spPr bwMode="auto">
          <a:xfrm>
            <a:off x="11353800" y="5029200"/>
            <a:ext cx="685800" cy="762000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AC89E47-D9F7-475E-BA9D-6D77509DCACF}"/>
              </a:ext>
            </a:extLst>
          </p:cNvPr>
          <p:cNvSpPr/>
          <p:nvPr/>
        </p:nvSpPr>
        <p:spPr bwMode="auto">
          <a:xfrm>
            <a:off x="11353800" y="2209800"/>
            <a:ext cx="685800" cy="762000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5C6D782-0AC9-4E48-BE7C-4C0D5188E5C8}"/>
              </a:ext>
            </a:extLst>
          </p:cNvPr>
          <p:cNvSpPr txBox="1">
            <a:spLocks/>
          </p:cNvSpPr>
          <p:nvPr/>
        </p:nvSpPr>
        <p:spPr bwMode="auto">
          <a:xfrm>
            <a:off x="457200" y="4419600"/>
            <a:ext cx="43144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Positive O3/T correlation points to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contribution of synoptic changes during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episodes of highest ozone in the PBL</a:t>
            </a:r>
          </a:p>
        </p:txBody>
      </p:sp>
    </p:spTree>
    <p:extLst>
      <p:ext uri="{BB962C8B-B14F-4D97-AF65-F5344CB8AC3E}">
        <p14:creationId xmlns:p14="http://schemas.microsoft.com/office/powerpoint/2010/main" val="1837246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5A5E8E-E294-4FB9-BC66-DB7FC8E73D6F}"/>
              </a:ext>
            </a:extLst>
          </p:cNvPr>
          <p:cNvSpPr/>
          <p:nvPr/>
        </p:nvSpPr>
        <p:spPr>
          <a:xfrm>
            <a:off x="1703284" y="533400"/>
            <a:ext cx="879817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SMOL-5 (and SMOL-4) in Phoenix, AZ</a:t>
            </a:r>
            <a:b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part of the GLOR (Ground Level Ozone Research) Campaign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7E0984C-6038-40A5-802E-5D3F816B58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7739084"/>
              </p:ext>
            </p:extLst>
          </p:nvPr>
        </p:nvGraphicFramePr>
        <p:xfrm>
          <a:off x="381000" y="1463278"/>
          <a:ext cx="11430000" cy="5089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1" name="CorelDRAW" r:id="rId4" imgW="24147445" imgH="10753753" progId="CorelDraw.Graphic.21">
                  <p:embed/>
                </p:oleObj>
              </mc:Choice>
              <mc:Fallback>
                <p:oleObj name="CorelDRAW" r:id="rId4" imgW="24147445" imgH="10753753" progId="CorelDraw.Graphic.2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8D2D01F-F331-4A07-BF46-8ABDF080F6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1463278"/>
                        <a:ext cx="11430000" cy="5089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C1A157-A923-4287-9BF2-306922654358}"/>
              </a:ext>
            </a:extLst>
          </p:cNvPr>
          <p:cNvCxnSpPr>
            <a:cxnSpLocks/>
          </p:cNvCxnSpPr>
          <p:nvPr/>
        </p:nvCxnSpPr>
        <p:spPr bwMode="auto">
          <a:xfrm>
            <a:off x="3048000" y="4495800"/>
            <a:ext cx="0" cy="914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D9E59D-73EF-4D71-B508-F632BA8E9DC8}"/>
              </a:ext>
            </a:extLst>
          </p:cNvPr>
          <p:cNvCxnSpPr>
            <a:cxnSpLocks/>
          </p:cNvCxnSpPr>
          <p:nvPr/>
        </p:nvCxnSpPr>
        <p:spPr bwMode="auto">
          <a:xfrm flipH="1">
            <a:off x="3124200" y="4876800"/>
            <a:ext cx="4572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AFAA152-9CBB-4D9E-A58B-12137FF39C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12078"/>
            <a:ext cx="1181100" cy="11811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55348B-5882-405A-8AA8-08858C84444B}"/>
              </a:ext>
            </a:extLst>
          </p:cNvPr>
          <p:cNvSpPr txBox="1">
            <a:spLocks/>
          </p:cNvSpPr>
          <p:nvPr/>
        </p:nvSpPr>
        <p:spPr bwMode="auto">
          <a:xfrm>
            <a:off x="2447269" y="4191000"/>
            <a:ext cx="12103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Buckeye, AZ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F47BC69-5A58-4AF7-AB25-2CB4018F954B}"/>
              </a:ext>
            </a:extLst>
          </p:cNvPr>
          <p:cNvSpPr txBox="1">
            <a:spLocks/>
          </p:cNvSpPr>
          <p:nvPr/>
        </p:nvSpPr>
        <p:spPr bwMode="auto">
          <a:xfrm>
            <a:off x="3200400" y="4594430"/>
            <a:ext cx="11945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Phoenix, AZ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0982B3B-CF20-4949-9BA4-309E0B917434}"/>
              </a:ext>
            </a:extLst>
          </p:cNvPr>
          <p:cNvSpPr txBox="1">
            <a:spLocks/>
          </p:cNvSpPr>
          <p:nvPr/>
        </p:nvSpPr>
        <p:spPr bwMode="auto">
          <a:xfrm>
            <a:off x="3156857" y="3048000"/>
            <a:ext cx="18554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</a:rPr>
              <a:t>GLOR campaign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DAA918-B224-4534-B104-1FB86873BAF4}"/>
              </a:ext>
            </a:extLst>
          </p:cNvPr>
          <p:cNvSpPr txBox="1">
            <a:spLocks/>
          </p:cNvSpPr>
          <p:nvPr/>
        </p:nvSpPr>
        <p:spPr bwMode="auto">
          <a:xfrm>
            <a:off x="2604828" y="4004846"/>
            <a:ext cx="8547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SMOL-4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F24816F-13FD-4A22-A17B-8919D26622EA}"/>
              </a:ext>
            </a:extLst>
          </p:cNvPr>
          <p:cNvSpPr txBox="1">
            <a:spLocks/>
          </p:cNvSpPr>
          <p:nvPr/>
        </p:nvSpPr>
        <p:spPr bwMode="auto">
          <a:xfrm>
            <a:off x="3375901" y="4418702"/>
            <a:ext cx="8547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SMOL-5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EB9392-75B9-499C-A715-CDE099758B10}"/>
              </a:ext>
            </a:extLst>
          </p:cNvPr>
          <p:cNvSpPr/>
          <p:nvPr/>
        </p:nvSpPr>
        <p:spPr>
          <a:xfrm>
            <a:off x="5273621" y="40957"/>
            <a:ext cx="9988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377565345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E3DAA5-376F-479C-B621-14D1E857D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431" y="3657600"/>
            <a:ext cx="6882369" cy="3132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8946A-82F8-48DB-A0E2-3B09CF483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01567"/>
            <a:ext cx="6882369" cy="313223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D87D5E-9D5A-4274-B44D-6827227A61D6}"/>
              </a:ext>
            </a:extLst>
          </p:cNvPr>
          <p:cNvSpPr txBox="1">
            <a:spLocks/>
          </p:cNvSpPr>
          <p:nvPr/>
        </p:nvSpPr>
        <p:spPr bwMode="auto">
          <a:xfrm>
            <a:off x="152400" y="1447800"/>
            <a:ext cx="5102166" cy="40011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SMOL-5 Ozone, July 8-19, 2025, Phoenix, AZ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BDAB1D-A01C-4B98-9A49-7F44D3229D56}"/>
              </a:ext>
            </a:extLst>
          </p:cNvPr>
          <p:cNvSpPr/>
          <p:nvPr/>
        </p:nvSpPr>
        <p:spPr>
          <a:xfrm>
            <a:off x="1817845" y="40957"/>
            <a:ext cx="80980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ozone event in the lower troposphere mid-July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A19F1-3DC7-4100-AE94-7FA1031B49BB}"/>
              </a:ext>
            </a:extLst>
          </p:cNvPr>
          <p:cNvSpPr/>
          <p:nvPr/>
        </p:nvSpPr>
        <p:spPr>
          <a:xfrm>
            <a:off x="4756795" y="1788587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DCA9A6-934B-49C5-ADA6-71D4BAAA5399}"/>
              </a:ext>
            </a:extLst>
          </p:cNvPr>
          <p:cNvSpPr txBox="1">
            <a:spLocks/>
          </p:cNvSpPr>
          <p:nvPr/>
        </p:nvSpPr>
        <p:spPr bwMode="auto">
          <a:xfrm>
            <a:off x="528723" y="3962400"/>
            <a:ext cx="44921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SMOL-5 Aerosol BSC</a:t>
            </a:r>
            <a:endParaRPr lang="en-US" sz="1400" dirty="0">
              <a:latin typeface="Calibri"/>
            </a:endParaRP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Thick aerosol layer at 4-5 km 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starts on 7/13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After 7/13, aerosol layer mimics high ozone layer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00DAA8-F8E2-44C7-B4B2-60B19BB7B3B1}"/>
              </a:ext>
            </a:extLst>
          </p:cNvPr>
          <p:cNvSpPr/>
          <p:nvPr/>
        </p:nvSpPr>
        <p:spPr>
          <a:xfrm>
            <a:off x="4713613" y="4180659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24420E-D2A8-4136-88B3-EEDE6E507FFA}"/>
              </a:ext>
            </a:extLst>
          </p:cNvPr>
          <p:cNvSpPr/>
          <p:nvPr/>
        </p:nvSpPr>
        <p:spPr bwMode="auto">
          <a:xfrm>
            <a:off x="8001000" y="1800998"/>
            <a:ext cx="1764412" cy="789801"/>
          </a:xfrm>
          <a:prstGeom prst="ellipse">
            <a:avLst/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3C4AC1-5ECF-48F0-9DEF-B44C207DAAB0}"/>
              </a:ext>
            </a:extLst>
          </p:cNvPr>
          <p:cNvSpPr/>
          <p:nvPr/>
        </p:nvSpPr>
        <p:spPr bwMode="auto">
          <a:xfrm>
            <a:off x="8001000" y="4800600"/>
            <a:ext cx="1764412" cy="789801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491DE9-453A-4C24-9DB8-A5422D3285FB}"/>
              </a:ext>
            </a:extLst>
          </p:cNvPr>
          <p:cNvCxnSpPr>
            <a:cxnSpLocks/>
          </p:cNvCxnSpPr>
          <p:nvPr/>
        </p:nvCxnSpPr>
        <p:spPr bwMode="auto">
          <a:xfrm>
            <a:off x="8153400" y="1524000"/>
            <a:ext cx="0" cy="40054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2B10CD-D138-4FB7-A6BB-6A5409687C95}"/>
              </a:ext>
            </a:extLst>
          </p:cNvPr>
          <p:cNvCxnSpPr>
            <a:cxnSpLocks/>
          </p:cNvCxnSpPr>
          <p:nvPr/>
        </p:nvCxnSpPr>
        <p:spPr bwMode="auto">
          <a:xfrm>
            <a:off x="8534400" y="1524000"/>
            <a:ext cx="0" cy="40054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616C29B-42AF-4473-BDE6-EF770C9E0B88}"/>
              </a:ext>
            </a:extLst>
          </p:cNvPr>
          <p:cNvSpPr txBox="1">
            <a:spLocks/>
          </p:cNvSpPr>
          <p:nvPr/>
        </p:nvSpPr>
        <p:spPr bwMode="auto">
          <a:xfrm>
            <a:off x="165362" y="1795284"/>
            <a:ext cx="4516462" cy="52322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High ozone (80+ ppb) at 4-5 km starts on 7/12 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Enhances and continues on 7/13-7/14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272F6B5-4858-4F90-99EB-19FB04D9CBA9}"/>
              </a:ext>
            </a:extLst>
          </p:cNvPr>
          <p:cNvSpPr txBox="1">
            <a:spLocks/>
          </p:cNvSpPr>
          <p:nvPr/>
        </p:nvSpPr>
        <p:spPr bwMode="auto">
          <a:xfrm>
            <a:off x="533400" y="4724400"/>
            <a:ext cx="28869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</a:rPr>
              <a:t>No aerosol layer on 7/12 !!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3CCFEFE-2364-4741-8886-697C21CD3291}"/>
              </a:ext>
            </a:extLst>
          </p:cNvPr>
          <p:cNvSpPr txBox="1">
            <a:spLocks/>
          </p:cNvSpPr>
          <p:nvPr/>
        </p:nvSpPr>
        <p:spPr bwMode="auto">
          <a:xfrm>
            <a:off x="381000" y="5540514"/>
            <a:ext cx="5128648" cy="70788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Need to investigate this 1-day delay :</a:t>
            </a:r>
          </a:p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  <a:sym typeface="Wingdings" panose="05000000000000000000" pitchFamily="2" charset="2"/>
              </a:rPr>
              <a:t> </a:t>
            </a:r>
            <a:r>
              <a:rPr lang="en-US" dirty="0">
                <a:latin typeface="Calibri"/>
              </a:rPr>
              <a:t>GEOS-CF and 5-day back trajectories at 4 km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CDFDCFE-5A82-45CF-895C-E392C123246C}"/>
              </a:ext>
            </a:extLst>
          </p:cNvPr>
          <p:cNvCxnSpPr>
            <a:cxnSpLocks/>
          </p:cNvCxnSpPr>
          <p:nvPr/>
        </p:nvCxnSpPr>
        <p:spPr bwMode="auto">
          <a:xfrm flipV="1">
            <a:off x="4953000" y="5257801"/>
            <a:ext cx="1600200" cy="4571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B492A55-1B69-456C-8A30-66B5C11C8A52}"/>
              </a:ext>
            </a:extLst>
          </p:cNvPr>
          <p:cNvSpPr/>
          <p:nvPr/>
        </p:nvSpPr>
        <p:spPr bwMode="auto">
          <a:xfrm>
            <a:off x="6652040" y="5202131"/>
            <a:ext cx="2415760" cy="13186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920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 animBg="1"/>
      <p:bldP spid="22" grpId="0"/>
      <p:bldP spid="23" grpId="0"/>
      <p:bldP spid="18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70D94E4-CA75-4BCE-8112-B65D0AED14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r="6398"/>
          <a:stretch/>
        </p:blipFill>
        <p:spPr>
          <a:xfrm>
            <a:off x="6985572" y="1600200"/>
            <a:ext cx="4444428" cy="49305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FB3D6E-60F4-4129-B37F-4B7EF8D2F7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6457"/>
          <a:stretch/>
        </p:blipFill>
        <p:spPr>
          <a:xfrm>
            <a:off x="905964" y="1600200"/>
            <a:ext cx="4444428" cy="49305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52F13F-F20D-495E-8523-EE2667FFEC74}"/>
              </a:ext>
            </a:extLst>
          </p:cNvPr>
          <p:cNvSpPr/>
          <p:nvPr/>
        </p:nvSpPr>
        <p:spPr>
          <a:xfrm>
            <a:off x="1437195" y="40957"/>
            <a:ext cx="90751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5-day HYSPLIT back-trajectories at 4 km ending over Phoenix, AZ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EE2ABE-4B76-4CE3-AE71-B3EA86878D78}"/>
              </a:ext>
            </a:extLst>
          </p:cNvPr>
          <p:cNvSpPr txBox="1">
            <a:spLocks/>
          </p:cNvSpPr>
          <p:nvPr/>
        </p:nvSpPr>
        <p:spPr bwMode="auto">
          <a:xfrm>
            <a:off x="4737356" y="4934634"/>
            <a:ext cx="24886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High ozone 1-day ahead </a:t>
            </a:r>
          </a:p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of high aerosols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106C28-C8A2-4A8B-8F91-CC3137419792}"/>
              </a:ext>
            </a:extLst>
          </p:cNvPr>
          <p:cNvSpPr txBox="1">
            <a:spLocks/>
          </p:cNvSpPr>
          <p:nvPr/>
        </p:nvSpPr>
        <p:spPr bwMode="auto">
          <a:xfrm>
            <a:off x="1113172" y="4737870"/>
            <a:ext cx="625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solidFill>
                  <a:srgbClr val="0000CC"/>
                </a:solidFill>
                <a:latin typeface="Calibri"/>
              </a:rPr>
              <a:t>7/11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C0CDB1-A911-4508-B5BA-E4805E853287}"/>
              </a:ext>
            </a:extLst>
          </p:cNvPr>
          <p:cNvSpPr txBox="1">
            <a:spLocks/>
          </p:cNvSpPr>
          <p:nvPr/>
        </p:nvSpPr>
        <p:spPr bwMode="auto">
          <a:xfrm>
            <a:off x="593708" y="3641419"/>
            <a:ext cx="625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solidFill>
                  <a:srgbClr val="FFC000"/>
                </a:solidFill>
                <a:latin typeface="Calibri"/>
              </a:rPr>
              <a:t>7/12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02E421-3E1A-487E-B6B9-F3A2396E2BF5}"/>
              </a:ext>
            </a:extLst>
          </p:cNvPr>
          <p:cNvSpPr txBox="1">
            <a:spLocks/>
          </p:cNvSpPr>
          <p:nvPr/>
        </p:nvSpPr>
        <p:spPr bwMode="auto">
          <a:xfrm>
            <a:off x="457200" y="2791551"/>
            <a:ext cx="625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7/13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85CD154-C9B8-4374-A0E2-3E349C578633}"/>
              </a:ext>
            </a:extLst>
          </p:cNvPr>
          <p:cNvSpPr txBox="1">
            <a:spLocks/>
          </p:cNvSpPr>
          <p:nvPr/>
        </p:nvSpPr>
        <p:spPr bwMode="auto">
          <a:xfrm>
            <a:off x="6824268" y="623167"/>
            <a:ext cx="40855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Color-coded by </a:t>
            </a:r>
            <a:r>
              <a:rPr lang="en-US" sz="1800" b="1" dirty="0">
                <a:latin typeface="Calibri"/>
              </a:rPr>
              <a:t>Aerosol Backscatter Coef</a:t>
            </a:r>
            <a:r>
              <a:rPr lang="en-US" sz="1800" dirty="0">
                <a:latin typeface="Calibri"/>
              </a:rPr>
              <a:t>.</a:t>
            </a:r>
          </a:p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measured by SMOL-5</a:t>
            </a:r>
          </a:p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at trajectory end date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D8B684C-1F01-4599-9FC2-675763F6DFB2}"/>
              </a:ext>
            </a:extLst>
          </p:cNvPr>
          <p:cNvSpPr txBox="1">
            <a:spLocks/>
          </p:cNvSpPr>
          <p:nvPr/>
        </p:nvSpPr>
        <p:spPr bwMode="auto">
          <a:xfrm>
            <a:off x="1725601" y="605135"/>
            <a:ext cx="23536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Color-coded by </a:t>
            </a:r>
            <a:r>
              <a:rPr lang="en-US" sz="1800" b="1" dirty="0">
                <a:latin typeface="Calibri"/>
              </a:rPr>
              <a:t>O3 </a:t>
            </a:r>
            <a:r>
              <a:rPr lang="en-US" sz="1800" b="1" dirty="0" err="1">
                <a:latin typeface="Calibri"/>
              </a:rPr>
              <a:t>vmr</a:t>
            </a:r>
            <a:endParaRPr lang="en-US" sz="1800" b="1" dirty="0">
              <a:latin typeface="Calibri"/>
            </a:endParaRPr>
          </a:p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measured by SMOL-5</a:t>
            </a:r>
          </a:p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at trajectory end date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6F788A-4B18-444F-937B-C7DFBEE04849}"/>
              </a:ext>
            </a:extLst>
          </p:cNvPr>
          <p:cNvSpPr txBox="1">
            <a:spLocks/>
          </p:cNvSpPr>
          <p:nvPr/>
        </p:nvSpPr>
        <p:spPr bwMode="auto">
          <a:xfrm>
            <a:off x="7209172" y="4737870"/>
            <a:ext cx="625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solidFill>
                  <a:srgbClr val="0000CC"/>
                </a:solidFill>
                <a:latin typeface="Calibri"/>
              </a:rPr>
              <a:t>7/11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1DFB3CF-504C-496C-8B31-087D03FF2EA2}"/>
              </a:ext>
            </a:extLst>
          </p:cNvPr>
          <p:cNvSpPr txBox="1">
            <a:spLocks/>
          </p:cNvSpPr>
          <p:nvPr/>
        </p:nvSpPr>
        <p:spPr bwMode="auto">
          <a:xfrm>
            <a:off x="6689708" y="3641419"/>
            <a:ext cx="625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solidFill>
                  <a:srgbClr val="0000CC"/>
                </a:solidFill>
                <a:latin typeface="Calibri"/>
              </a:rPr>
              <a:t>7/12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265C082-1DA3-460B-AC87-695ED64AFE8E}"/>
              </a:ext>
            </a:extLst>
          </p:cNvPr>
          <p:cNvSpPr txBox="1">
            <a:spLocks/>
          </p:cNvSpPr>
          <p:nvPr/>
        </p:nvSpPr>
        <p:spPr bwMode="auto">
          <a:xfrm>
            <a:off x="6553200" y="2791551"/>
            <a:ext cx="625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7/13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50B20A-D352-4094-AA4F-B90549E20627}"/>
              </a:ext>
            </a:extLst>
          </p:cNvPr>
          <p:cNvSpPr/>
          <p:nvPr/>
        </p:nvSpPr>
        <p:spPr bwMode="auto">
          <a:xfrm>
            <a:off x="4267200" y="3160883"/>
            <a:ext cx="1082348" cy="80151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4B0203-71AA-44C4-8E2D-EE9A8BA9C9F6}"/>
              </a:ext>
            </a:extLst>
          </p:cNvPr>
          <p:cNvSpPr/>
          <p:nvPr/>
        </p:nvSpPr>
        <p:spPr bwMode="auto">
          <a:xfrm>
            <a:off x="10423852" y="3160883"/>
            <a:ext cx="1082348" cy="80151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61EDB8-7142-46A2-B27E-E803B89120D7}"/>
              </a:ext>
            </a:extLst>
          </p:cNvPr>
          <p:cNvSpPr/>
          <p:nvPr/>
        </p:nvSpPr>
        <p:spPr bwMode="auto">
          <a:xfrm>
            <a:off x="541518" y="3505544"/>
            <a:ext cx="1082348" cy="80151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9AEC898-27C8-4935-8252-7F187F149FF7}"/>
              </a:ext>
            </a:extLst>
          </p:cNvPr>
          <p:cNvSpPr/>
          <p:nvPr/>
        </p:nvSpPr>
        <p:spPr bwMode="auto">
          <a:xfrm>
            <a:off x="6578116" y="3487243"/>
            <a:ext cx="1082348" cy="80151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862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3" grpId="0"/>
      <p:bldP spid="14" grpId="0"/>
      <p:bldP spid="20" grpId="0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52F13F-F20D-495E-8523-EE2667FFEC74}"/>
              </a:ext>
            </a:extLst>
          </p:cNvPr>
          <p:cNvSpPr/>
          <p:nvPr/>
        </p:nvSpPr>
        <p:spPr>
          <a:xfrm>
            <a:off x="3196847" y="40957"/>
            <a:ext cx="514961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SMOL-5 vs. GEOS-CF Ozone and EPV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342D9-6A69-464B-9B62-481ADABAC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" t="526" r="6309" b="-526"/>
          <a:stretch/>
        </p:blipFill>
        <p:spPr>
          <a:xfrm>
            <a:off x="4098729" y="1524000"/>
            <a:ext cx="3978471" cy="434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CC624-DA1F-489B-B798-8BDF75625E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r="5784"/>
          <a:stretch/>
        </p:blipFill>
        <p:spPr>
          <a:xfrm>
            <a:off x="152400" y="1524000"/>
            <a:ext cx="3978471" cy="4343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D6B140-95E2-4497-BF1B-F7BFBDB32F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5896"/>
          <a:stretch/>
        </p:blipFill>
        <p:spPr>
          <a:xfrm>
            <a:off x="8129725" y="1524000"/>
            <a:ext cx="3909875" cy="43434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827A27A-6FAB-4D6D-B6A9-FBF52B3BBE6B}"/>
              </a:ext>
            </a:extLst>
          </p:cNvPr>
          <p:cNvSpPr txBox="1">
            <a:spLocks/>
          </p:cNvSpPr>
          <p:nvPr/>
        </p:nvSpPr>
        <p:spPr bwMode="auto">
          <a:xfrm>
            <a:off x="8598123" y="838200"/>
            <a:ext cx="27769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Color-coded by </a:t>
            </a:r>
            <a:r>
              <a:rPr lang="en-US" sz="1800" b="1" dirty="0">
                <a:latin typeface="Calibri"/>
              </a:rPr>
              <a:t>GEOS-CF PV</a:t>
            </a:r>
          </a:p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at trajectory end date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762D4ED-F70A-4663-B6FD-7B8B2672DAF0}"/>
              </a:ext>
            </a:extLst>
          </p:cNvPr>
          <p:cNvSpPr txBox="1">
            <a:spLocks/>
          </p:cNvSpPr>
          <p:nvPr/>
        </p:nvSpPr>
        <p:spPr bwMode="auto">
          <a:xfrm>
            <a:off x="4573810" y="838200"/>
            <a:ext cx="27973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Color-coded by </a:t>
            </a:r>
            <a:r>
              <a:rPr lang="en-US" sz="1800" b="1" dirty="0">
                <a:latin typeface="Calibri"/>
              </a:rPr>
              <a:t>GEOS-CF O3</a:t>
            </a:r>
          </a:p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at trajectory end date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B6B180E-DE1E-462B-AFCB-A58D398812C1}"/>
              </a:ext>
            </a:extLst>
          </p:cNvPr>
          <p:cNvSpPr txBox="1">
            <a:spLocks/>
          </p:cNvSpPr>
          <p:nvPr/>
        </p:nvSpPr>
        <p:spPr bwMode="auto">
          <a:xfrm>
            <a:off x="584595" y="838200"/>
            <a:ext cx="27255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Color-coded by </a:t>
            </a:r>
            <a:r>
              <a:rPr lang="en-US" sz="1800" b="1" dirty="0">
                <a:latin typeface="Calibri"/>
              </a:rPr>
              <a:t>SMOL-5 O3</a:t>
            </a:r>
          </a:p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at trajectory end date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1DFE21-3603-4DE1-88F8-748C84F0C25A}"/>
              </a:ext>
            </a:extLst>
          </p:cNvPr>
          <p:cNvSpPr txBox="1">
            <a:spLocks/>
          </p:cNvSpPr>
          <p:nvPr/>
        </p:nvSpPr>
        <p:spPr bwMode="auto">
          <a:xfrm>
            <a:off x="737411" y="5722203"/>
            <a:ext cx="107794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GEOS-CF misses the high ozone on 7/12, but shows high PV on 7/12 </a:t>
            </a:r>
            <a:r>
              <a:rPr lang="en-US" sz="1800" dirty="0">
                <a:latin typeface="Calibri"/>
                <a:sym typeface="Wingdings" panose="05000000000000000000" pitchFamily="2" charset="2"/>
              </a:rPr>
              <a:t>from the remains of a stratospheric intrusion</a:t>
            </a:r>
            <a:endParaRPr lang="en-US" sz="1800" dirty="0">
              <a:latin typeface="Calibri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A2314E-FEC2-4316-BDC7-65A66097AA6D}"/>
              </a:ext>
            </a:extLst>
          </p:cNvPr>
          <p:cNvSpPr txBox="1">
            <a:spLocks/>
          </p:cNvSpPr>
          <p:nvPr/>
        </p:nvSpPr>
        <p:spPr bwMode="auto">
          <a:xfrm>
            <a:off x="1269172" y="6091535"/>
            <a:ext cx="90049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  <a:sym typeface="Wingdings" panose="05000000000000000000" pitchFamily="2" charset="2"/>
              </a:rPr>
              <a:t> </a:t>
            </a:r>
            <a:r>
              <a:rPr lang="en-US" sz="1800" dirty="0">
                <a:latin typeface="Calibri"/>
              </a:rPr>
              <a:t>SMOL-5 lidar = key source of information to validate and improve mixing scheme in models</a:t>
            </a:r>
          </a:p>
        </p:txBody>
      </p:sp>
    </p:spTree>
    <p:extLst>
      <p:ext uri="{BB962C8B-B14F-4D97-AF65-F5344CB8AC3E}">
        <p14:creationId xmlns:p14="http://schemas.microsoft.com/office/powerpoint/2010/main" val="152455078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52F13F-F20D-495E-8523-EE2667FFEC74}"/>
              </a:ext>
            </a:extLst>
          </p:cNvPr>
          <p:cNvSpPr/>
          <p:nvPr/>
        </p:nvSpPr>
        <p:spPr>
          <a:xfrm>
            <a:off x="3113271" y="40957"/>
            <a:ext cx="53167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12 12Z Air Parcel Recent History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EE2ABE-4B76-4CE3-AE71-B3EA86878D78}"/>
              </a:ext>
            </a:extLst>
          </p:cNvPr>
          <p:cNvSpPr txBox="1">
            <a:spLocks/>
          </p:cNvSpPr>
          <p:nvPr/>
        </p:nvSpPr>
        <p:spPr bwMode="auto">
          <a:xfrm>
            <a:off x="533400" y="1752600"/>
            <a:ext cx="20057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On </a:t>
            </a:r>
            <a:r>
              <a:rPr lang="en-US" sz="1800" b="1" dirty="0">
                <a:solidFill>
                  <a:srgbClr val="FF0000"/>
                </a:solidFill>
                <a:latin typeface="Calibri"/>
              </a:rPr>
              <a:t>July 12 at 12Z</a:t>
            </a:r>
            <a:r>
              <a:rPr lang="en-US" sz="1800" dirty="0">
                <a:latin typeface="Calibri"/>
              </a:rPr>
              <a:t>:</a:t>
            </a:r>
          </a:p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High PV, low PM2.5</a:t>
            </a:r>
          </a:p>
        </p:txBody>
      </p:sp>
      <p:pic>
        <p:nvPicPr>
          <p:cNvPr id="7" name="GEOS_CF_Traj_202507_EPV_PM25_20250712T12">
            <a:hlinkClick r:id="" action="ppaction://media"/>
            <a:extLst>
              <a:ext uri="{FF2B5EF4-FFF2-40B4-BE49-F238E27FC236}">
                <a16:creationId xmlns:a16="http://schemas.microsoft.com/office/drawing/2014/main" id="{C2066F93-F5BA-4F99-B7A9-3899A33F27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914400"/>
            <a:ext cx="9145277" cy="514421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694C1B-297F-4365-A519-5EC5C94C7003}"/>
              </a:ext>
            </a:extLst>
          </p:cNvPr>
          <p:cNvSpPr txBox="1">
            <a:spLocks/>
          </p:cNvSpPr>
          <p:nvPr/>
        </p:nvSpPr>
        <p:spPr bwMode="auto">
          <a:xfrm>
            <a:off x="4025534" y="5769777"/>
            <a:ext cx="17997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Air parcel follows</a:t>
            </a:r>
            <a:br>
              <a:rPr lang="en-US" sz="1800" dirty="0">
                <a:latin typeface="Calibri"/>
              </a:rPr>
            </a:br>
            <a:r>
              <a:rPr lang="en-US" sz="1800" dirty="0">
                <a:latin typeface="Calibri"/>
              </a:rPr>
              <a:t>high PV tongue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A6E5E2-609D-45A2-93FA-E3017B4072CA}"/>
              </a:ext>
            </a:extLst>
          </p:cNvPr>
          <p:cNvSpPr txBox="1">
            <a:spLocks/>
          </p:cNvSpPr>
          <p:nvPr/>
        </p:nvSpPr>
        <p:spPr bwMode="auto">
          <a:xfrm>
            <a:off x="8305800" y="5735452"/>
            <a:ext cx="28121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Air parcel remains</a:t>
            </a:r>
            <a:br>
              <a:rPr lang="en-US" sz="1800" dirty="0">
                <a:latin typeface="Calibri"/>
              </a:rPr>
            </a:br>
            <a:r>
              <a:rPr lang="en-US" sz="1800" dirty="0">
                <a:latin typeface="Calibri"/>
              </a:rPr>
              <a:t>far from any PM2.5 sources </a:t>
            </a:r>
          </a:p>
        </p:txBody>
      </p:sp>
    </p:spTree>
    <p:extLst>
      <p:ext uri="{BB962C8B-B14F-4D97-AF65-F5344CB8AC3E}">
        <p14:creationId xmlns:p14="http://schemas.microsoft.com/office/powerpoint/2010/main" val="264120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OS_CF_Traj_202507_EPV_PM25_20250713T18">
            <a:hlinkClick r:id="" action="ppaction://media"/>
            <a:extLst>
              <a:ext uri="{FF2B5EF4-FFF2-40B4-BE49-F238E27FC236}">
                <a16:creationId xmlns:a16="http://schemas.microsoft.com/office/drawing/2014/main" id="{FFD31516-BC25-423C-B19D-67A0E3AF55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914400"/>
            <a:ext cx="9145277" cy="514421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B3E15E-08C2-4BD2-881A-DD70BABD204B}"/>
              </a:ext>
            </a:extLst>
          </p:cNvPr>
          <p:cNvSpPr txBox="1">
            <a:spLocks/>
          </p:cNvSpPr>
          <p:nvPr/>
        </p:nvSpPr>
        <p:spPr bwMode="auto">
          <a:xfrm>
            <a:off x="303523" y="1676400"/>
            <a:ext cx="2028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On </a:t>
            </a:r>
            <a:r>
              <a:rPr lang="en-US" sz="1800" b="1" dirty="0">
                <a:solidFill>
                  <a:srgbClr val="FF0000"/>
                </a:solidFill>
                <a:latin typeface="Calibri"/>
              </a:rPr>
              <a:t>July 13 at 18Z</a:t>
            </a:r>
            <a:r>
              <a:rPr lang="en-US" sz="1800" dirty="0">
                <a:latin typeface="Calibri"/>
              </a:rPr>
              <a:t>:</a:t>
            </a:r>
          </a:p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Low PV, high PM2.5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C8E4AA-319F-4C50-AFB4-E194A1F47ECD}"/>
              </a:ext>
            </a:extLst>
          </p:cNvPr>
          <p:cNvSpPr/>
          <p:nvPr/>
        </p:nvSpPr>
        <p:spPr>
          <a:xfrm>
            <a:off x="3179796" y="40957"/>
            <a:ext cx="518372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13 18Z Air Parcel Recent History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C7E5F0-B442-4626-B335-B737E5D976CB}"/>
              </a:ext>
            </a:extLst>
          </p:cNvPr>
          <p:cNvSpPr txBox="1">
            <a:spLocks/>
          </p:cNvSpPr>
          <p:nvPr/>
        </p:nvSpPr>
        <p:spPr bwMode="auto">
          <a:xfrm>
            <a:off x="4048489" y="5769777"/>
            <a:ext cx="1753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Air parcel misses</a:t>
            </a:r>
            <a:br>
              <a:rPr lang="en-US" sz="1800" dirty="0">
                <a:latin typeface="Calibri"/>
              </a:rPr>
            </a:br>
            <a:r>
              <a:rPr lang="en-US" sz="1800" dirty="0">
                <a:latin typeface="Calibri"/>
              </a:rPr>
              <a:t>high PV tongue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638E50-66C4-4EED-87BC-478346B27C37}"/>
              </a:ext>
            </a:extLst>
          </p:cNvPr>
          <p:cNvSpPr txBox="1">
            <a:spLocks/>
          </p:cNvSpPr>
          <p:nvPr/>
        </p:nvSpPr>
        <p:spPr bwMode="auto">
          <a:xfrm>
            <a:off x="8613003" y="5735452"/>
            <a:ext cx="21977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Air parcel catches</a:t>
            </a:r>
            <a:br>
              <a:rPr lang="en-US" sz="1800" dirty="0">
                <a:latin typeface="Calibri"/>
              </a:rPr>
            </a:br>
            <a:r>
              <a:rPr lang="en-US" sz="1800" dirty="0">
                <a:latin typeface="Calibri"/>
              </a:rPr>
              <a:t>PM2.5 source</a:t>
            </a:r>
            <a:br>
              <a:rPr lang="en-US" sz="1800" dirty="0">
                <a:latin typeface="Calibri"/>
              </a:rPr>
            </a:br>
            <a:r>
              <a:rPr lang="en-US" sz="1800" dirty="0">
                <a:latin typeface="Calibri"/>
              </a:rPr>
              <a:t>(Grand Canyon Fires) </a:t>
            </a:r>
          </a:p>
        </p:txBody>
      </p:sp>
    </p:spTree>
    <p:extLst>
      <p:ext uri="{BB962C8B-B14F-4D97-AF65-F5344CB8AC3E}">
        <p14:creationId xmlns:p14="http://schemas.microsoft.com/office/powerpoint/2010/main" val="2380357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6564E3-FE0B-4B62-A373-BBB05749FD16}"/>
              </a:ext>
            </a:extLst>
          </p:cNvPr>
          <p:cNvSpPr/>
          <p:nvPr/>
        </p:nvSpPr>
        <p:spPr>
          <a:xfrm>
            <a:off x="4559043" y="911782"/>
            <a:ext cx="20223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B777207-7F56-4F2E-AE77-4742006D72D8}"/>
              </a:ext>
            </a:extLst>
          </p:cNvPr>
          <p:cNvSpPr txBox="1">
            <a:spLocks/>
          </p:cNvSpPr>
          <p:nvPr/>
        </p:nvSpPr>
        <p:spPr bwMode="auto">
          <a:xfrm>
            <a:off x="1905000" y="3913881"/>
            <a:ext cx="8610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TOLNet currently comprises 10 ozone lidars, including 5 SMOLs. Adding more low cost SMOL instruments to the network would enable significant investigative capability, dearly needed to address contemporary AQ issues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68A37C-4685-43D9-B48D-EA1080400024}"/>
              </a:ext>
            </a:extLst>
          </p:cNvPr>
          <p:cNvSpPr/>
          <p:nvPr/>
        </p:nvSpPr>
        <p:spPr>
          <a:xfrm>
            <a:off x="4737360" y="5374957"/>
            <a:ext cx="18440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D87627-3929-403F-9F2E-71F1BFEB5D06}"/>
              </a:ext>
            </a:extLst>
          </p:cNvPr>
          <p:cNvSpPr txBox="1">
            <a:spLocks/>
          </p:cNvSpPr>
          <p:nvPr/>
        </p:nvSpPr>
        <p:spPr bwMode="auto">
          <a:xfrm>
            <a:off x="1905000" y="1600200"/>
            <a:ext cx="7924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Sustained consistency between the SMOL lidars and GEOS-CF model enables the separation and study of chemical and meteorological processes responsible for ozone changes in the PBL and free troposphere</a:t>
            </a:r>
          </a:p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endParaRPr lang="en-US" dirty="0">
              <a:latin typeface="Calibri"/>
            </a:endParaRPr>
          </a:p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Combining lidar and model data at a broad range of vertical and temporal scales provides valuable context for the validation of TEMPO ozone profiles</a:t>
            </a:r>
          </a:p>
        </p:txBody>
      </p:sp>
    </p:spTree>
    <p:extLst>
      <p:ext uri="{BB962C8B-B14F-4D97-AF65-F5344CB8AC3E}">
        <p14:creationId xmlns:p14="http://schemas.microsoft.com/office/powerpoint/2010/main" val="69255643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52F13F-F20D-495E-8523-EE2667FFEC74}"/>
              </a:ext>
            </a:extLst>
          </p:cNvPr>
          <p:cNvSpPr/>
          <p:nvPr/>
        </p:nvSpPr>
        <p:spPr>
          <a:xfrm>
            <a:off x="4431285" y="2514600"/>
            <a:ext cx="230518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91416707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E78FB6-5205-4444-9639-1077F5FDA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72118"/>
            <a:ext cx="6757431" cy="3075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140D67-F3B7-4F4E-A755-699428DDA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706427"/>
            <a:ext cx="6757431" cy="30753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A0B70A-F8BB-4937-9D0A-E43BC7BAF95D}"/>
              </a:ext>
            </a:extLst>
          </p:cNvPr>
          <p:cNvSpPr/>
          <p:nvPr/>
        </p:nvSpPr>
        <p:spPr>
          <a:xfrm>
            <a:off x="3247947" y="40957"/>
            <a:ext cx="504747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SMOL-3 Aerosol Product Validation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A731EF-9760-408E-944A-2BCE6B2B40CB}"/>
              </a:ext>
            </a:extLst>
          </p:cNvPr>
          <p:cNvSpPr txBox="1">
            <a:spLocks/>
          </p:cNvSpPr>
          <p:nvPr/>
        </p:nvSpPr>
        <p:spPr bwMode="auto">
          <a:xfrm>
            <a:off x="1069170" y="1143000"/>
            <a:ext cx="32742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SMOL-3 backscatter coef.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72ECB6-A0FF-4B90-BC6A-D7FEF43C4893}"/>
              </a:ext>
            </a:extLst>
          </p:cNvPr>
          <p:cNvSpPr txBox="1">
            <a:spLocks/>
          </p:cNvSpPr>
          <p:nvPr/>
        </p:nvSpPr>
        <p:spPr bwMode="auto">
          <a:xfrm>
            <a:off x="1905000" y="3616843"/>
            <a:ext cx="22276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GEOS-CF PM 2.5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78FF08-8C1E-4CF3-9712-85DD73293DD9}"/>
              </a:ext>
            </a:extLst>
          </p:cNvPr>
          <p:cNvSpPr txBox="1">
            <a:spLocks/>
          </p:cNvSpPr>
          <p:nvPr/>
        </p:nvSpPr>
        <p:spPr bwMode="auto">
          <a:xfrm>
            <a:off x="228600" y="4854714"/>
            <a:ext cx="5562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Excellent lidar-model agreement provides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confidence in the new SMOL-3 aerosol product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64854-A0B9-4428-B9A2-BA9B8260C635}"/>
              </a:ext>
            </a:extLst>
          </p:cNvPr>
          <p:cNvSpPr/>
          <p:nvPr/>
        </p:nvSpPr>
        <p:spPr>
          <a:xfrm>
            <a:off x="4183866" y="1143000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6C3434-7AE6-4D98-AB2E-2229CAD53C0B}"/>
              </a:ext>
            </a:extLst>
          </p:cNvPr>
          <p:cNvSpPr/>
          <p:nvPr/>
        </p:nvSpPr>
        <p:spPr>
          <a:xfrm>
            <a:off x="4183866" y="3622357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02BE45E-6717-4737-8E10-E5E66233BFAA}"/>
              </a:ext>
            </a:extLst>
          </p:cNvPr>
          <p:cNvSpPr/>
          <p:nvPr/>
        </p:nvSpPr>
        <p:spPr bwMode="auto">
          <a:xfrm>
            <a:off x="7239000" y="4876800"/>
            <a:ext cx="685800" cy="762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B064AD-5FFD-4206-A698-FBA86E3080EA}"/>
              </a:ext>
            </a:extLst>
          </p:cNvPr>
          <p:cNvSpPr/>
          <p:nvPr/>
        </p:nvSpPr>
        <p:spPr bwMode="auto">
          <a:xfrm>
            <a:off x="7239000" y="1828800"/>
            <a:ext cx="685800" cy="762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45B07A-4C3B-4682-AE37-67C84E4D4456}"/>
              </a:ext>
            </a:extLst>
          </p:cNvPr>
          <p:cNvSpPr/>
          <p:nvPr/>
        </p:nvSpPr>
        <p:spPr bwMode="auto">
          <a:xfrm>
            <a:off x="9144000" y="5181600"/>
            <a:ext cx="685800" cy="762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BFAAB5-203B-4CBF-AD5B-152FE9C9056C}"/>
              </a:ext>
            </a:extLst>
          </p:cNvPr>
          <p:cNvSpPr/>
          <p:nvPr/>
        </p:nvSpPr>
        <p:spPr bwMode="auto">
          <a:xfrm>
            <a:off x="9144000" y="2133600"/>
            <a:ext cx="685800" cy="762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F7F3A82-EE8E-4E15-985F-E651BB66FF55}"/>
              </a:ext>
            </a:extLst>
          </p:cNvPr>
          <p:cNvSpPr txBox="1">
            <a:spLocks/>
          </p:cNvSpPr>
          <p:nvPr/>
        </p:nvSpPr>
        <p:spPr bwMode="auto">
          <a:xfrm>
            <a:off x="228600" y="5496580"/>
            <a:ext cx="556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Note episodes of wildfire smoke in the lower troposphere, especially during the 7/12-7/20 timeframe</a:t>
            </a:r>
          </a:p>
        </p:txBody>
      </p:sp>
    </p:spTree>
    <p:extLst>
      <p:ext uri="{BB962C8B-B14F-4D97-AF65-F5344CB8AC3E}">
        <p14:creationId xmlns:p14="http://schemas.microsoft.com/office/powerpoint/2010/main" val="3307696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62AE22-125D-4B04-8183-E27A8664A500}"/>
              </a:ext>
            </a:extLst>
          </p:cNvPr>
          <p:cNvSpPr/>
          <p:nvPr/>
        </p:nvSpPr>
        <p:spPr>
          <a:xfrm>
            <a:off x="4087506" y="40957"/>
            <a:ext cx="33682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51A4D-9587-48F0-985F-96DFDDF37102}"/>
              </a:ext>
            </a:extLst>
          </p:cNvPr>
          <p:cNvSpPr txBox="1">
            <a:spLocks/>
          </p:cNvSpPr>
          <p:nvPr/>
        </p:nvSpPr>
        <p:spPr bwMode="auto">
          <a:xfrm>
            <a:off x="533400" y="1928694"/>
            <a:ext cx="6678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Emma Knowland and John Sullivan, NASA HQ, TOLNet Support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663F34-2BD9-4ABA-883E-E3B58FFA33E4}"/>
              </a:ext>
            </a:extLst>
          </p:cNvPr>
          <p:cNvSpPr txBox="1">
            <a:spLocks/>
          </p:cNvSpPr>
          <p:nvPr/>
        </p:nvSpPr>
        <p:spPr bwMode="auto">
          <a:xfrm>
            <a:off x="533400" y="3753569"/>
            <a:ext cx="99290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Jake Swanson, Arizona State University, SMOL-4 and SMOL-5 GLOR Campaign Funding Support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FF1BD0-520C-4235-A0CB-717ACB8D262F}"/>
              </a:ext>
            </a:extLst>
          </p:cNvPr>
          <p:cNvSpPr txBox="1">
            <a:spLocks/>
          </p:cNvSpPr>
          <p:nvPr/>
        </p:nvSpPr>
        <p:spPr bwMode="auto">
          <a:xfrm>
            <a:off x="533400" y="4489247"/>
            <a:ext cx="96147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Eric Pool, Maricopa County, Arizona, SMOL-4 and SMOL-5 GLOR Campaign Logistic Support</a:t>
            </a:r>
          </a:p>
        </p:txBody>
      </p:sp>
      <p:pic>
        <p:nvPicPr>
          <p:cNvPr id="9" name="Picture 2" descr="C:\Thierry\My_Files\My_Docs\tolnet_v6.jpg">
            <a:extLst>
              <a:ext uri="{FF2B5EF4-FFF2-40B4-BE49-F238E27FC236}">
                <a16:creationId xmlns:a16="http://schemas.microsoft.com/office/drawing/2014/main" id="{F29ABB23-A990-4964-B775-4CC3B656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372" y="1754517"/>
            <a:ext cx="716567" cy="76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2A92B4-DBFE-45D5-9D14-1788D18FD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471" y="2909952"/>
            <a:ext cx="1640329" cy="4233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0269E0-4E32-483E-9DC4-8149BBBEC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384" y="3505200"/>
            <a:ext cx="866208" cy="6691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D80B0D-DF5F-4EC9-8134-11E91FE4E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881" y="4343400"/>
            <a:ext cx="1047750" cy="500063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3E13230-9D61-47F2-95B9-F90FA11A53B7}"/>
              </a:ext>
            </a:extLst>
          </p:cNvPr>
          <p:cNvSpPr txBox="1">
            <a:spLocks/>
          </p:cNvSpPr>
          <p:nvPr/>
        </p:nvSpPr>
        <p:spPr bwMode="auto">
          <a:xfrm>
            <a:off x="519852" y="5317846"/>
            <a:ext cx="93238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Mark Reynolds, California State University, San Bernardino, CA, SMOL-3 Logistic Support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18C466BE-F63A-4FFE-9A94-B184892D3B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380056"/>
              </p:ext>
            </p:extLst>
          </p:nvPr>
        </p:nvGraphicFramePr>
        <p:xfrm>
          <a:off x="10268117" y="5109539"/>
          <a:ext cx="1060450" cy="757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6" name="CorelDRAW" r:id="rId8" imgW="2426131" imgH="1733820" progId="CorelDraw.Graphic.21">
                  <p:embed/>
                </p:oleObj>
              </mc:Choice>
              <mc:Fallback>
                <p:oleObj name="CorelDRAW" r:id="rId8" imgW="2426131" imgH="1733820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68117" y="5109539"/>
                        <a:ext cx="1060450" cy="757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30" descr="nasa_logo(220x220)">
            <a:extLst>
              <a:ext uri="{FF2B5EF4-FFF2-40B4-BE49-F238E27FC236}">
                <a16:creationId xmlns:a16="http://schemas.microsoft.com/office/drawing/2014/main" id="{9C164829-1771-4DD3-9B6D-AA43FAA85DB2}"/>
              </a:ext>
            </a:extLst>
          </p:cNvPr>
          <p:cNvPicPr>
            <a:picLocks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1821014"/>
            <a:ext cx="802741" cy="64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0" descr="nasa_logo(220x220)">
            <a:extLst>
              <a:ext uri="{FF2B5EF4-FFF2-40B4-BE49-F238E27FC236}">
                <a16:creationId xmlns:a16="http://schemas.microsoft.com/office/drawing/2014/main" id="{FAAC85B8-9E5E-4CB5-B4A4-63238E1BA4C5}"/>
              </a:ext>
            </a:extLst>
          </p:cNvPr>
          <p:cNvPicPr>
            <a:picLocks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1397" y="2785079"/>
            <a:ext cx="802741" cy="64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E9C8995-82F2-4A32-9AE8-B3F1994724EA}"/>
              </a:ext>
            </a:extLst>
          </p:cNvPr>
          <p:cNvSpPr txBox="1">
            <a:spLocks/>
          </p:cNvSpPr>
          <p:nvPr/>
        </p:nvSpPr>
        <p:spPr bwMode="auto">
          <a:xfrm>
            <a:off x="504093" y="2898887"/>
            <a:ext cx="6555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Pam Wales and GMAO colleagues, GEOS-CF Model Support</a:t>
            </a:r>
          </a:p>
        </p:txBody>
      </p:sp>
    </p:spTree>
    <p:extLst>
      <p:ext uri="{BB962C8B-B14F-4D97-AF65-F5344CB8AC3E}">
        <p14:creationId xmlns:p14="http://schemas.microsoft.com/office/powerpoint/2010/main" val="244618435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227641-AE72-48D2-B619-95B96CB88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09593"/>
            <a:ext cx="7367031" cy="3352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A1878A-5113-4D85-AC2D-159A163E6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28993"/>
            <a:ext cx="7367031" cy="335280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9E5AAC-C9A2-48C0-A161-D0A7111F86B6}"/>
              </a:ext>
            </a:extLst>
          </p:cNvPr>
          <p:cNvSpPr txBox="1">
            <a:spLocks/>
          </p:cNvSpPr>
          <p:nvPr/>
        </p:nvSpPr>
        <p:spPr bwMode="auto">
          <a:xfrm>
            <a:off x="21403" y="1723072"/>
            <a:ext cx="554119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SMOL-4 ozone curtain plot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Buckeye: Upwind location, 30 miles W of downtown Phoenix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Almost no diurnal cycle (unlike San Bernardino, CA)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Downward-propagating of high and low ozone periods</a:t>
            </a:r>
            <a:br>
              <a:rPr lang="en-US" sz="1400" dirty="0">
                <a:latin typeface="Calibri"/>
              </a:rPr>
            </a:br>
            <a:r>
              <a:rPr lang="en-US" sz="1400" dirty="0">
                <a:latin typeface="Calibri"/>
              </a:rPr>
              <a:t>in the free troposphere (as for San Bernardino, CA)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Very few ozone exceedance days, typical values: 50-60 ppbv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9A827C-5A08-419A-AC10-B868EACF4365}"/>
              </a:ext>
            </a:extLst>
          </p:cNvPr>
          <p:cNvSpPr txBox="1">
            <a:spLocks/>
          </p:cNvSpPr>
          <p:nvPr/>
        </p:nvSpPr>
        <p:spPr bwMode="auto">
          <a:xfrm>
            <a:off x="0" y="4390072"/>
            <a:ext cx="531703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SMOL-5 ozone curtain plot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Durango complex: Urban location, near downtown Phoenix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Very weak diurnal cycle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Same downward-propagating of high and low ozone periods</a:t>
            </a:r>
            <a:br>
              <a:rPr lang="en-US" sz="1400" dirty="0">
                <a:latin typeface="Calibri"/>
              </a:rPr>
            </a:br>
            <a:r>
              <a:rPr lang="en-US" sz="1400" dirty="0">
                <a:latin typeface="Calibri"/>
              </a:rPr>
              <a:t>in the free troposphere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Very few ozone exceedance days, typical values: 50-60 ppbv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652780-13DB-488D-90DE-33C578C44986}"/>
              </a:ext>
            </a:extLst>
          </p:cNvPr>
          <p:cNvSpPr txBox="1">
            <a:spLocks/>
          </p:cNvSpPr>
          <p:nvPr/>
        </p:nvSpPr>
        <p:spPr bwMode="auto">
          <a:xfrm>
            <a:off x="0" y="644127"/>
            <a:ext cx="43806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Both curtain plots from 6/15 to 9/01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(80 days, one tick-mark every 2 days)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B041DA-75E5-468E-81AD-155BBE2357AA}"/>
              </a:ext>
            </a:extLst>
          </p:cNvPr>
          <p:cNvSpPr/>
          <p:nvPr/>
        </p:nvSpPr>
        <p:spPr>
          <a:xfrm>
            <a:off x="2187140" y="40957"/>
            <a:ext cx="71690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SMOL-4 in Buckeye, AZ and SMOL-5 in Phoenix, AZ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C6E06C-B151-47DD-B65E-50E091153BED}"/>
              </a:ext>
            </a:extLst>
          </p:cNvPr>
          <p:cNvSpPr/>
          <p:nvPr/>
        </p:nvSpPr>
        <p:spPr>
          <a:xfrm>
            <a:off x="3429000" y="1687829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83CFF8-8009-4B64-A2C5-716F0AB74700}"/>
              </a:ext>
            </a:extLst>
          </p:cNvPr>
          <p:cNvSpPr/>
          <p:nvPr/>
        </p:nvSpPr>
        <p:spPr>
          <a:xfrm>
            <a:off x="3345666" y="4343400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43430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AAF8DBC-502C-4B03-AEAA-A1B89BA48BC4}"/>
              </a:ext>
            </a:extLst>
          </p:cNvPr>
          <p:cNvSpPr txBox="1">
            <a:spLocks/>
          </p:cNvSpPr>
          <p:nvPr/>
        </p:nvSpPr>
        <p:spPr bwMode="auto">
          <a:xfrm>
            <a:off x="3733800" y="2778443"/>
            <a:ext cx="39253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SMOL-5 (Phoenix, AZ)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PBL ozone MR range 40-60 ppbv,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PBL diurnal change magnitude &lt; 20 ppbv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332A3-FACF-4840-979C-C17494CE1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58169"/>
            <a:ext cx="4419600" cy="2323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0A0D63-EF74-4505-9EAD-793E15FF00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8"/>
          <a:stretch/>
        </p:blipFill>
        <p:spPr>
          <a:xfrm>
            <a:off x="7543800" y="2506980"/>
            <a:ext cx="4419600" cy="1988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9FF3E7-E6B9-4586-915F-4C498E58E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457919"/>
            <a:ext cx="4419600" cy="23238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DC7642-03A3-4D32-AD49-1FF93A0BBB3C}"/>
              </a:ext>
            </a:extLst>
          </p:cNvPr>
          <p:cNvSpPr/>
          <p:nvPr/>
        </p:nvSpPr>
        <p:spPr>
          <a:xfrm>
            <a:off x="1138249" y="40957"/>
            <a:ext cx="945720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Composite hourly mean, comparison SMOL-4, SMOL-5 and SMOL-3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3EA0DB-222B-473A-9E70-53F3B16422CB}"/>
              </a:ext>
            </a:extLst>
          </p:cNvPr>
          <p:cNvSpPr txBox="1">
            <a:spLocks/>
          </p:cNvSpPr>
          <p:nvPr/>
        </p:nvSpPr>
        <p:spPr bwMode="auto">
          <a:xfrm>
            <a:off x="304800" y="5692914"/>
            <a:ext cx="65637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Diurnal cycle is negligible in Buckeye, AZ, weak in Phoenix, AZ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Both are much weaker than San Bernardino, CA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8783D-A258-4339-8B3C-01EA2EFF9073}"/>
              </a:ext>
            </a:extLst>
          </p:cNvPr>
          <p:cNvSpPr/>
          <p:nvPr/>
        </p:nvSpPr>
        <p:spPr>
          <a:xfrm>
            <a:off x="7155666" y="838200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2B6B20-D82B-49A4-AA30-FFDBC8377008}"/>
              </a:ext>
            </a:extLst>
          </p:cNvPr>
          <p:cNvSpPr/>
          <p:nvPr/>
        </p:nvSpPr>
        <p:spPr>
          <a:xfrm>
            <a:off x="7079466" y="4612957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1948C9-3C5E-41AC-BD35-6F8CBD7056FC}"/>
              </a:ext>
            </a:extLst>
          </p:cNvPr>
          <p:cNvSpPr/>
          <p:nvPr/>
        </p:nvSpPr>
        <p:spPr>
          <a:xfrm>
            <a:off x="7079466" y="2743200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4D312D7-2CA8-4963-95E2-55FD97CAA350}"/>
              </a:ext>
            </a:extLst>
          </p:cNvPr>
          <p:cNvSpPr txBox="1">
            <a:spLocks/>
          </p:cNvSpPr>
          <p:nvPr/>
        </p:nvSpPr>
        <p:spPr bwMode="auto">
          <a:xfrm>
            <a:off x="3810000" y="839689"/>
            <a:ext cx="39253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SMOL-4 (Buckeye, AZ)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PBL ozone MR range 40-50 ppbv,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PBL diurnal change magnitude &lt; 10 ppbv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F945820-DA2E-405F-A193-02F348069169}"/>
              </a:ext>
            </a:extLst>
          </p:cNvPr>
          <p:cNvSpPr txBox="1">
            <a:spLocks/>
          </p:cNvSpPr>
          <p:nvPr/>
        </p:nvSpPr>
        <p:spPr bwMode="auto">
          <a:xfrm>
            <a:off x="3581400" y="4655403"/>
            <a:ext cx="39253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SMOL-3 (San Bernardino, CA)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PBL ozone MR range 40-90 ppbv,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PBL diurnal change magnitude ~ 50 ppbv</a:t>
            </a:r>
          </a:p>
        </p:txBody>
      </p:sp>
    </p:spTree>
    <p:extLst>
      <p:ext uri="{BB962C8B-B14F-4D97-AF65-F5344CB8AC3E}">
        <p14:creationId xmlns:p14="http://schemas.microsoft.com/office/powerpoint/2010/main" val="138387131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DDC085-4D5B-428D-807A-A55F3FC07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352800"/>
            <a:ext cx="7367031" cy="3352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A638F5-A873-4DFF-BA17-0F2BCE233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69" y="609600"/>
            <a:ext cx="7367031" cy="33528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ABEE0D-C2A8-407C-BD81-41B50C89C804}"/>
              </a:ext>
            </a:extLst>
          </p:cNvPr>
          <p:cNvSpPr/>
          <p:nvPr/>
        </p:nvSpPr>
        <p:spPr>
          <a:xfrm>
            <a:off x="2281199" y="40957"/>
            <a:ext cx="71713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Phoenix, AZ high PBL ozone event # 1 (6/18-6/20)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32E8D8-C599-4DF0-B4CA-9D955AB75E38}"/>
              </a:ext>
            </a:extLst>
          </p:cNvPr>
          <p:cNvSpPr/>
          <p:nvPr/>
        </p:nvSpPr>
        <p:spPr>
          <a:xfrm>
            <a:off x="4572000" y="1308556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F24B70-DD16-41DC-81D4-C7D10877B72F}"/>
              </a:ext>
            </a:extLst>
          </p:cNvPr>
          <p:cNvSpPr txBox="1">
            <a:spLocks/>
          </p:cNvSpPr>
          <p:nvPr/>
        </p:nvSpPr>
        <p:spPr bwMode="auto">
          <a:xfrm>
            <a:off x="304800" y="3886200"/>
            <a:ext cx="389638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SMOL-5 aerosol BSC curtain plot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Same date range: 6/15-6/29 (14 days)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A71D50-9B27-4EE3-B41B-38646D6ED737}"/>
              </a:ext>
            </a:extLst>
          </p:cNvPr>
          <p:cNvSpPr/>
          <p:nvPr/>
        </p:nvSpPr>
        <p:spPr>
          <a:xfrm>
            <a:off x="4495800" y="4144595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D862243-B10E-43C3-913E-20614C30890B}"/>
              </a:ext>
            </a:extLst>
          </p:cNvPr>
          <p:cNvSpPr txBox="1">
            <a:spLocks/>
          </p:cNvSpPr>
          <p:nvPr/>
        </p:nvSpPr>
        <p:spPr bwMode="auto">
          <a:xfrm>
            <a:off x="409322" y="5257800"/>
            <a:ext cx="416267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High ozone, low aerosol hints towards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contribution of stratospheric intrusion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for this particular high ozone event,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possibly mixed with thin smoke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0EF7C2-A30C-48EC-BB03-B1825ABB92F5}"/>
              </a:ext>
            </a:extLst>
          </p:cNvPr>
          <p:cNvSpPr txBox="1">
            <a:spLocks/>
          </p:cNvSpPr>
          <p:nvPr/>
        </p:nvSpPr>
        <p:spPr bwMode="auto">
          <a:xfrm>
            <a:off x="152400" y="1173539"/>
            <a:ext cx="425533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SMOL-5 ozone anomaly curtain plot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Date range: 6/15-6/29 (14 days)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CDDE29E-3230-44B9-B070-20390EE30CAE}"/>
              </a:ext>
            </a:extLst>
          </p:cNvPr>
          <p:cNvSpPr txBox="1">
            <a:spLocks/>
          </p:cNvSpPr>
          <p:nvPr/>
        </p:nvSpPr>
        <p:spPr bwMode="auto">
          <a:xfrm>
            <a:off x="152400" y="2206823"/>
            <a:ext cx="45018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Apparent mixing of free tropospheric O3 on 6/18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81984BC-3283-4D9A-B105-4A86DA5F1699}"/>
              </a:ext>
            </a:extLst>
          </p:cNvPr>
          <p:cNvSpPr txBox="1">
            <a:spLocks/>
          </p:cNvSpPr>
          <p:nvPr/>
        </p:nvSpPr>
        <p:spPr bwMode="auto">
          <a:xfrm>
            <a:off x="152400" y="1723151"/>
            <a:ext cx="33305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PBL high ozone anomaly 20 ppbv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84096F2-6344-4E55-BA4E-F446677B0894}"/>
              </a:ext>
            </a:extLst>
          </p:cNvPr>
          <p:cNvSpPr txBox="1">
            <a:spLocks/>
          </p:cNvSpPr>
          <p:nvPr/>
        </p:nvSpPr>
        <p:spPr bwMode="auto">
          <a:xfrm>
            <a:off x="152400" y="1964987"/>
            <a:ext cx="49873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Elevated O3 tongue subsides over 6/15-6/18 timeframe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18ADF14-C0D9-4390-9494-A760F7CD4E1A}"/>
              </a:ext>
            </a:extLst>
          </p:cNvPr>
          <p:cNvSpPr txBox="1">
            <a:spLocks/>
          </p:cNvSpPr>
          <p:nvPr/>
        </p:nvSpPr>
        <p:spPr bwMode="auto">
          <a:xfrm>
            <a:off x="304800" y="4416623"/>
            <a:ext cx="38771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“Clean” troposphere most of the period 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005C406-AFC8-4D95-90C3-0E1931C5FAE2}"/>
              </a:ext>
            </a:extLst>
          </p:cNvPr>
          <p:cNvSpPr txBox="1">
            <a:spLocks/>
          </p:cNvSpPr>
          <p:nvPr/>
        </p:nvSpPr>
        <p:spPr bwMode="auto">
          <a:xfrm>
            <a:off x="304800" y="4645223"/>
            <a:ext cx="30026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Slight enhancement on 6/18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46FD97E-19A6-4D39-B919-80D1DEC8B60F}"/>
              </a:ext>
            </a:extLst>
          </p:cNvPr>
          <p:cNvSpPr/>
          <p:nvPr/>
        </p:nvSpPr>
        <p:spPr bwMode="auto">
          <a:xfrm>
            <a:off x="6705600" y="2286000"/>
            <a:ext cx="685800" cy="762000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CAB8BE1-ED31-4686-903C-EA3A404CBCDB}"/>
              </a:ext>
            </a:extLst>
          </p:cNvPr>
          <p:cNvSpPr/>
          <p:nvPr/>
        </p:nvSpPr>
        <p:spPr bwMode="auto">
          <a:xfrm rot="19483161">
            <a:off x="5943600" y="1151588"/>
            <a:ext cx="285264" cy="990600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3FBAAE8-3DE3-46B8-BB12-D41D315B1A30}"/>
              </a:ext>
            </a:extLst>
          </p:cNvPr>
          <p:cNvSpPr/>
          <p:nvPr/>
        </p:nvSpPr>
        <p:spPr bwMode="auto">
          <a:xfrm rot="21430318">
            <a:off x="6512768" y="1865410"/>
            <a:ext cx="678991" cy="990600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CEA83B1-612F-4063-A2C6-C856898CBB27}"/>
              </a:ext>
            </a:extLst>
          </p:cNvPr>
          <p:cNvSpPr/>
          <p:nvPr/>
        </p:nvSpPr>
        <p:spPr bwMode="auto">
          <a:xfrm>
            <a:off x="6553200" y="4475344"/>
            <a:ext cx="685800" cy="630056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88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0D4FCF-909A-4372-A047-7B10611CC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86" y="813806"/>
            <a:ext cx="4824994" cy="48249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9F2F6A-C9B8-49FA-BD5E-D8C8335A3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6" y="813806"/>
            <a:ext cx="4824994" cy="482499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FE1E1A-89C9-42F3-83CB-7EBAC0AE5B1B}"/>
              </a:ext>
            </a:extLst>
          </p:cNvPr>
          <p:cNvSpPr txBox="1">
            <a:spLocks/>
          </p:cNvSpPr>
          <p:nvPr/>
        </p:nvSpPr>
        <p:spPr bwMode="auto">
          <a:xfrm>
            <a:off x="2937638" y="5457541"/>
            <a:ext cx="40021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Color-coded by Aerosol Backscatter Coef.</a:t>
            </a:r>
          </a:p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measured by SMOL-5</a:t>
            </a:r>
          </a:p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at trajectory end date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858B7A4-5B2D-4C48-801B-399286D6B9EC}"/>
              </a:ext>
            </a:extLst>
          </p:cNvPr>
          <p:cNvSpPr txBox="1">
            <a:spLocks/>
          </p:cNvSpPr>
          <p:nvPr/>
        </p:nvSpPr>
        <p:spPr bwMode="auto">
          <a:xfrm>
            <a:off x="8106651" y="5432141"/>
            <a:ext cx="25995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Color-coded by PM2.5</a:t>
            </a:r>
          </a:p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output by GEOS-CF replay</a:t>
            </a:r>
          </a:p>
          <a:p>
            <a:pPr marL="0" indent="0" algn="ctr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800" dirty="0">
                <a:latin typeface="Calibri"/>
              </a:rPr>
              <a:t>at trajectory end date</a:t>
            </a:r>
          </a:p>
        </p:txBody>
      </p:sp>
    </p:spTree>
    <p:extLst>
      <p:ext uri="{BB962C8B-B14F-4D97-AF65-F5344CB8AC3E}">
        <p14:creationId xmlns:p14="http://schemas.microsoft.com/office/powerpoint/2010/main" val="270574347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E155BF-C446-4ECE-9412-690BF1AD1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09600"/>
            <a:ext cx="6909831" cy="3144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9DA717-DB82-4594-BC90-80667D4C4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657600"/>
            <a:ext cx="6909831" cy="31447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81367E-C631-48A7-8DF9-1E9A00B1C0FD}"/>
              </a:ext>
            </a:extLst>
          </p:cNvPr>
          <p:cNvCxnSpPr/>
          <p:nvPr/>
        </p:nvCxnSpPr>
        <p:spPr bwMode="auto">
          <a:xfrm flipH="1">
            <a:off x="8077200" y="1600200"/>
            <a:ext cx="762000" cy="762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0239C7-B9DE-473A-A3DF-32A0A90C5607}"/>
              </a:ext>
            </a:extLst>
          </p:cNvPr>
          <p:cNvCxnSpPr/>
          <p:nvPr/>
        </p:nvCxnSpPr>
        <p:spPr bwMode="auto">
          <a:xfrm flipH="1">
            <a:off x="8077200" y="4648200"/>
            <a:ext cx="762000" cy="762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C5010C-EFCC-487C-B0F6-A1F55A0BC1B5}"/>
              </a:ext>
            </a:extLst>
          </p:cNvPr>
          <p:cNvSpPr txBox="1">
            <a:spLocks/>
          </p:cNvSpPr>
          <p:nvPr/>
        </p:nvSpPr>
        <p:spPr bwMode="auto">
          <a:xfrm>
            <a:off x="381000" y="990600"/>
            <a:ext cx="532055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GEOS-CF </a:t>
            </a:r>
            <a:r>
              <a:rPr lang="en-US" dirty="0" err="1">
                <a:latin typeface="Calibri"/>
              </a:rPr>
              <a:t>Ertel’s</a:t>
            </a:r>
            <a:r>
              <a:rPr lang="en-US" dirty="0">
                <a:latin typeface="Calibri"/>
              </a:rPr>
              <a:t> Potential Vorticity curtain plot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Same date range as SMOL-5: 7/8-7/19 (14 days)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CDC59C-AA0D-4490-A211-3A72987137A1}"/>
              </a:ext>
            </a:extLst>
          </p:cNvPr>
          <p:cNvSpPr/>
          <p:nvPr/>
        </p:nvSpPr>
        <p:spPr>
          <a:xfrm>
            <a:off x="1684954" y="40957"/>
            <a:ext cx="83638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GEOS-CF EPV and PM 2.5 at SMOL-5 location (Phoenix, AZ)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36013DC-BB7C-4304-981F-4AE7775E578B}"/>
              </a:ext>
            </a:extLst>
          </p:cNvPr>
          <p:cNvSpPr txBox="1">
            <a:spLocks/>
          </p:cNvSpPr>
          <p:nvPr/>
        </p:nvSpPr>
        <p:spPr bwMode="auto">
          <a:xfrm>
            <a:off x="304800" y="3624084"/>
            <a:ext cx="44921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GEOS-CF PM 2.5 curtain plot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Same date range as SMOL-5: 7/8-7/19 (14 days)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Same thick aerosol layer starts on 7/13 at 4-6 km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1AB4FF-552E-46CE-B697-78D84205E68F}"/>
              </a:ext>
            </a:extLst>
          </p:cNvPr>
          <p:cNvSpPr txBox="1">
            <a:spLocks/>
          </p:cNvSpPr>
          <p:nvPr/>
        </p:nvSpPr>
        <p:spPr bwMode="auto">
          <a:xfrm>
            <a:off x="285345" y="5229761"/>
            <a:ext cx="46572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High PV tongue, </a:t>
            </a:r>
            <a:r>
              <a:rPr lang="en-US" dirty="0">
                <a:latin typeface="Calibri"/>
                <a:sym typeface="Wingdings" panose="05000000000000000000" pitchFamily="2" charset="2"/>
              </a:rPr>
              <a:t>coincides with low aerosol</a:t>
            </a:r>
            <a:br>
              <a:rPr lang="en-US" dirty="0">
                <a:latin typeface="Calibri"/>
                <a:sym typeface="Wingdings" panose="05000000000000000000" pitchFamily="2" charset="2"/>
              </a:rPr>
            </a:br>
            <a:r>
              <a:rPr lang="en-US" dirty="0">
                <a:latin typeface="Calibri"/>
                <a:sym typeface="Wingdings" panose="05000000000000000000" pitchFamily="2" charset="2"/>
              </a:rPr>
              <a:t>and high ozone on 7/12 at 4-5 km</a:t>
            </a:r>
            <a:br>
              <a:rPr lang="en-US" dirty="0">
                <a:latin typeface="Calibri"/>
                <a:sym typeface="Wingdings" panose="05000000000000000000" pitchFamily="2" charset="2"/>
              </a:rPr>
            </a:br>
            <a:r>
              <a:rPr lang="en-US" dirty="0">
                <a:latin typeface="Calibri"/>
                <a:sym typeface="Wingdings" panose="05000000000000000000" pitchFamily="2" charset="2"/>
              </a:rPr>
              <a:t>(bottom half of white line) </a:t>
            </a:r>
            <a:r>
              <a:rPr lang="en-US" dirty="0">
                <a:latin typeface="Calibri"/>
              </a:rPr>
              <a:t>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25915CE-94A6-4DAC-AB7B-31DDB0C41484}"/>
              </a:ext>
            </a:extLst>
          </p:cNvPr>
          <p:cNvSpPr txBox="1">
            <a:spLocks/>
          </p:cNvSpPr>
          <p:nvPr/>
        </p:nvSpPr>
        <p:spPr bwMode="auto">
          <a:xfrm>
            <a:off x="381000" y="1825823"/>
            <a:ext cx="47139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</a:rPr>
              <a:t>High PV tongue from 7/12 (3-4 km) to 7/14 (7-8 km)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793B39A-DC99-4278-B76E-3E8B1D654EC1}"/>
              </a:ext>
            </a:extLst>
          </p:cNvPr>
          <p:cNvSpPr txBox="1">
            <a:spLocks/>
          </p:cNvSpPr>
          <p:nvPr/>
        </p:nvSpPr>
        <p:spPr bwMode="auto">
          <a:xfrm>
            <a:off x="304800" y="4648200"/>
            <a:ext cx="37780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</a:rPr>
              <a:t>“Clean” troposphere on 7/12 at 4-5 km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F9F56C-9663-4947-8041-3B94BBD7A4B2}"/>
              </a:ext>
            </a:extLst>
          </p:cNvPr>
          <p:cNvSpPr/>
          <p:nvPr/>
        </p:nvSpPr>
        <p:spPr bwMode="auto">
          <a:xfrm>
            <a:off x="6667269" y="1905000"/>
            <a:ext cx="2705331" cy="36046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35A5C0-B97B-40A3-ACD6-E72E6A7FD57F}"/>
              </a:ext>
            </a:extLst>
          </p:cNvPr>
          <p:cNvSpPr/>
          <p:nvPr/>
        </p:nvSpPr>
        <p:spPr bwMode="auto">
          <a:xfrm>
            <a:off x="6667269" y="4973531"/>
            <a:ext cx="2705331" cy="36046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588835-F9FE-48CB-A250-6A12673E7335}"/>
              </a:ext>
            </a:extLst>
          </p:cNvPr>
          <p:cNvCxnSpPr>
            <a:cxnSpLocks/>
          </p:cNvCxnSpPr>
          <p:nvPr/>
        </p:nvCxnSpPr>
        <p:spPr bwMode="auto">
          <a:xfrm>
            <a:off x="5181600" y="2133600"/>
            <a:ext cx="1524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AB65E15-0CFA-4108-AFC7-208167F74EF5}"/>
              </a:ext>
            </a:extLst>
          </p:cNvPr>
          <p:cNvCxnSpPr>
            <a:cxnSpLocks/>
          </p:cNvCxnSpPr>
          <p:nvPr/>
        </p:nvCxnSpPr>
        <p:spPr bwMode="auto">
          <a:xfrm>
            <a:off x="5181600" y="5181600"/>
            <a:ext cx="150090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89907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E3DAA5-376F-479C-B621-14D1E857D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431" y="3657600"/>
            <a:ext cx="6882369" cy="3132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8946A-82F8-48DB-A0E2-3B09CF483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01567"/>
            <a:ext cx="6882369" cy="313223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6C9FFC-FD45-464F-BA68-4EC53436ACB3}"/>
              </a:ext>
            </a:extLst>
          </p:cNvPr>
          <p:cNvCxnSpPr/>
          <p:nvPr/>
        </p:nvCxnSpPr>
        <p:spPr bwMode="auto">
          <a:xfrm flipH="1">
            <a:off x="8077200" y="1600200"/>
            <a:ext cx="762000" cy="762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0D6401-07B6-4A6B-BC5E-D4847C77DD39}"/>
              </a:ext>
            </a:extLst>
          </p:cNvPr>
          <p:cNvCxnSpPr/>
          <p:nvPr/>
        </p:nvCxnSpPr>
        <p:spPr bwMode="auto">
          <a:xfrm flipH="1">
            <a:off x="8077200" y="4648200"/>
            <a:ext cx="762000" cy="762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71330D-7810-4345-9D83-7FB1AF0CD680}"/>
              </a:ext>
            </a:extLst>
          </p:cNvPr>
          <p:cNvSpPr txBox="1">
            <a:spLocks/>
          </p:cNvSpPr>
          <p:nvPr/>
        </p:nvSpPr>
        <p:spPr bwMode="auto">
          <a:xfrm>
            <a:off x="1012601" y="1655563"/>
            <a:ext cx="38641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SMOL-5 ozone VMR curtain plot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ADAB6B-05DA-4179-B06D-5AB632D0EFBC}"/>
              </a:ext>
            </a:extLst>
          </p:cNvPr>
          <p:cNvSpPr txBox="1">
            <a:spLocks/>
          </p:cNvSpPr>
          <p:nvPr/>
        </p:nvSpPr>
        <p:spPr bwMode="auto">
          <a:xfrm>
            <a:off x="914400" y="4171890"/>
            <a:ext cx="3896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SMOL-5 aerosol BSC curtain plot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68CD27-5750-4F0F-8F1C-EB69BB3654E9}"/>
              </a:ext>
            </a:extLst>
          </p:cNvPr>
          <p:cNvSpPr/>
          <p:nvPr/>
        </p:nvSpPr>
        <p:spPr>
          <a:xfrm>
            <a:off x="4869666" y="1641157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A4D28-808D-475F-880D-970896A6549B}"/>
              </a:ext>
            </a:extLst>
          </p:cNvPr>
          <p:cNvSpPr/>
          <p:nvPr/>
        </p:nvSpPr>
        <p:spPr>
          <a:xfrm>
            <a:off x="4793466" y="4131439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8C193A-E416-41B5-BEEC-FA07848B79FA}"/>
              </a:ext>
            </a:extLst>
          </p:cNvPr>
          <p:cNvSpPr txBox="1">
            <a:spLocks/>
          </p:cNvSpPr>
          <p:nvPr/>
        </p:nvSpPr>
        <p:spPr bwMode="auto">
          <a:xfrm>
            <a:off x="596125" y="5223716"/>
            <a:ext cx="48140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  <a:sym typeface="Wingdings" panose="05000000000000000000" pitchFamily="2" charset="2"/>
              </a:rPr>
              <a:t>High ozone event in free troposphere starts</a:t>
            </a:r>
            <a:br>
              <a:rPr lang="en-US" dirty="0">
                <a:latin typeface="Calibri"/>
                <a:sym typeface="Wingdings" panose="05000000000000000000" pitchFamily="2" charset="2"/>
              </a:rPr>
            </a:br>
            <a:r>
              <a:rPr lang="en-US" dirty="0">
                <a:latin typeface="Calibri"/>
                <a:sym typeface="Wingdings" panose="05000000000000000000" pitchFamily="2" charset="2"/>
              </a:rPr>
              <a:t>on 7/12 with “clean” stratospheric intrusion,</a:t>
            </a:r>
            <a:br>
              <a:rPr lang="en-US" dirty="0">
                <a:latin typeface="Calibri"/>
                <a:sym typeface="Wingdings" panose="05000000000000000000" pitchFamily="2" charset="2"/>
              </a:rPr>
            </a:br>
            <a:r>
              <a:rPr lang="en-US" dirty="0">
                <a:latin typeface="Calibri"/>
                <a:sym typeface="Wingdings" panose="05000000000000000000" pitchFamily="2" charset="2"/>
              </a:rPr>
              <a:t>followed by smoke event  </a:t>
            </a:r>
            <a:r>
              <a:rPr lang="en-US" dirty="0">
                <a:latin typeface="Calibri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FBBD16-B092-4DC6-B9B4-E170B9D84A4D}"/>
              </a:ext>
            </a:extLst>
          </p:cNvPr>
          <p:cNvSpPr/>
          <p:nvPr/>
        </p:nvSpPr>
        <p:spPr>
          <a:xfrm>
            <a:off x="2947986" y="40957"/>
            <a:ext cx="583775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Phoenix, AZ high ozone event # 2 (cont.)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D2D597-1D4A-45BF-9B13-3B5ADD693E3E}"/>
              </a:ext>
            </a:extLst>
          </p:cNvPr>
          <p:cNvSpPr/>
          <p:nvPr/>
        </p:nvSpPr>
        <p:spPr>
          <a:xfrm>
            <a:off x="270689" y="802957"/>
            <a:ext cx="26933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 to SMOL-5….</a:t>
            </a:r>
          </a:p>
        </p:txBody>
      </p:sp>
    </p:spTree>
    <p:extLst>
      <p:ext uri="{BB962C8B-B14F-4D97-AF65-F5344CB8AC3E}">
        <p14:creationId xmlns:p14="http://schemas.microsoft.com/office/powerpoint/2010/main" val="229725364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3A73173-AC3D-44A6-8D12-BACF7EB5289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81000" y="1752600"/>
          <a:ext cx="11430000" cy="5089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4" name="CorelDRAW" r:id="rId4" imgW="24147445" imgH="10753753" progId="CorelDraw.Graphic.21">
                  <p:embed/>
                </p:oleObj>
              </mc:Choice>
              <mc:Fallback>
                <p:oleObj name="CorelDRAW" r:id="rId4" imgW="24147445" imgH="10753753" progId="CorelDraw.Graphic.21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3A73173-AC3D-44A6-8D12-BACF7EB528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1752600"/>
                        <a:ext cx="11430000" cy="5089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43FF4DB1-4B6C-4D1E-AC9C-5F5C6BAD2433}"/>
              </a:ext>
            </a:extLst>
          </p:cNvPr>
          <p:cNvSpPr/>
          <p:nvPr/>
        </p:nvSpPr>
        <p:spPr>
          <a:xfrm>
            <a:off x="4300439" y="40957"/>
            <a:ext cx="294240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Context/Motivation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F4C59C9-0627-4BF3-9375-0F82E736F1FF}"/>
              </a:ext>
            </a:extLst>
          </p:cNvPr>
          <p:cNvSpPr txBox="1">
            <a:spLocks/>
          </p:cNvSpPr>
          <p:nvPr/>
        </p:nvSpPr>
        <p:spPr bwMode="auto">
          <a:xfrm>
            <a:off x="109091" y="602159"/>
            <a:ext cx="119593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b="1" dirty="0">
                <a:latin typeface="Calibri"/>
              </a:rPr>
              <a:t>SMOL (Small Mobile Ozone Lidar)</a:t>
            </a:r>
            <a:r>
              <a:rPr lang="en-US" dirty="0">
                <a:latin typeface="Calibri"/>
              </a:rPr>
              <a:t>: Compact, automated, remotely-operated, Ozone Differential Absorption Lidar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Designed and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and built at JPL-Table Mountain Facility, sponsored by NASA TOLNet            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EB4F-756F-43FC-A680-48FB58E637DA}"/>
              </a:ext>
            </a:extLst>
          </p:cNvPr>
          <p:cNvSpPr txBox="1">
            <a:spLocks/>
          </p:cNvSpPr>
          <p:nvPr/>
        </p:nvSpPr>
        <p:spPr bwMode="auto">
          <a:xfrm>
            <a:off x="1181980" y="1276290"/>
            <a:ext cx="94098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b="1" dirty="0">
                <a:latin typeface="Calibri"/>
              </a:rPr>
              <a:t>Two AQ campaigns + TEMPO validation</a:t>
            </a:r>
            <a:r>
              <a:rPr lang="en-US" dirty="0">
                <a:latin typeface="Calibri"/>
              </a:rPr>
              <a:t> </a:t>
            </a:r>
            <a:r>
              <a:rPr lang="en-US" dirty="0">
                <a:latin typeface="Calibri"/>
                <a:sym typeface="Wingdings" panose="05000000000000000000" pitchFamily="2" charset="2"/>
              </a:rPr>
              <a:t> 5 deployment locations during summer 2025</a:t>
            </a:r>
            <a:endParaRPr lang="en-US" dirty="0">
              <a:latin typeface="Calibri"/>
            </a:endParaRPr>
          </a:p>
        </p:txBody>
      </p:sp>
      <p:pic>
        <p:nvPicPr>
          <p:cNvPr id="14" name="Picture 2" descr="C:\Thierry\My_Files\My_Docs\tolnet_v6.jpg">
            <a:extLst>
              <a:ext uri="{FF2B5EF4-FFF2-40B4-BE49-F238E27FC236}">
                <a16:creationId xmlns:a16="http://schemas.microsoft.com/office/drawing/2014/main" id="{D8941E43-50A0-4D46-809A-C6EAA2450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561" y="915033"/>
            <a:ext cx="969806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A7B3CED-460A-42DB-AFB1-245E94E449F0}"/>
              </a:ext>
            </a:extLst>
          </p:cNvPr>
          <p:cNvCxnSpPr>
            <a:cxnSpLocks/>
          </p:cNvCxnSpPr>
          <p:nvPr/>
        </p:nvCxnSpPr>
        <p:spPr bwMode="auto">
          <a:xfrm>
            <a:off x="3048000" y="4800600"/>
            <a:ext cx="0" cy="914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E5A9CA-C24E-4A69-A37B-2778DC9917C2}"/>
              </a:ext>
            </a:extLst>
          </p:cNvPr>
          <p:cNvCxnSpPr>
            <a:cxnSpLocks/>
          </p:cNvCxnSpPr>
          <p:nvPr/>
        </p:nvCxnSpPr>
        <p:spPr bwMode="auto">
          <a:xfrm flipH="1">
            <a:off x="3124200" y="5181600"/>
            <a:ext cx="4572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9BB31F1-D7F0-4853-BA4D-45A98C40B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616878"/>
            <a:ext cx="1181100" cy="1181100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BB3060C-BCF8-4DD4-9329-89BE749A4CB0}"/>
              </a:ext>
            </a:extLst>
          </p:cNvPr>
          <p:cNvSpPr txBox="1">
            <a:spLocks/>
          </p:cNvSpPr>
          <p:nvPr/>
        </p:nvSpPr>
        <p:spPr bwMode="auto">
          <a:xfrm>
            <a:off x="2447269" y="4495800"/>
            <a:ext cx="12103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Buckeye, AZ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AE72804-3001-4C36-9EC1-E9C4D98C6AA1}"/>
              </a:ext>
            </a:extLst>
          </p:cNvPr>
          <p:cNvSpPr txBox="1">
            <a:spLocks/>
          </p:cNvSpPr>
          <p:nvPr/>
        </p:nvSpPr>
        <p:spPr bwMode="auto">
          <a:xfrm>
            <a:off x="3200400" y="4899230"/>
            <a:ext cx="11945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Phoenix, AZ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9EA59AF-51EE-4320-8B1B-74FCE6B34833}"/>
              </a:ext>
            </a:extLst>
          </p:cNvPr>
          <p:cNvSpPr txBox="1">
            <a:spLocks/>
          </p:cNvSpPr>
          <p:nvPr/>
        </p:nvSpPr>
        <p:spPr bwMode="auto">
          <a:xfrm>
            <a:off x="3156857" y="3352800"/>
            <a:ext cx="18554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</a:rPr>
              <a:t>GLOR campaign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1E9C8CA-2090-468B-A135-AE37507E3008}"/>
              </a:ext>
            </a:extLst>
          </p:cNvPr>
          <p:cNvCxnSpPr>
            <a:cxnSpLocks/>
          </p:cNvCxnSpPr>
          <p:nvPr/>
        </p:nvCxnSpPr>
        <p:spPr bwMode="auto">
          <a:xfrm>
            <a:off x="10047373" y="3352800"/>
            <a:ext cx="315827" cy="914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19340F-D765-4633-AA3B-8A92EFC84883}"/>
              </a:ext>
            </a:extLst>
          </p:cNvPr>
          <p:cNvCxnSpPr>
            <a:cxnSpLocks/>
          </p:cNvCxnSpPr>
          <p:nvPr/>
        </p:nvCxnSpPr>
        <p:spPr bwMode="auto">
          <a:xfrm flipH="1">
            <a:off x="10439400" y="3752910"/>
            <a:ext cx="346747" cy="5142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887927B-2B37-4570-937B-DACAACBBA385}"/>
              </a:ext>
            </a:extLst>
          </p:cNvPr>
          <p:cNvSpPr txBox="1">
            <a:spLocks/>
          </p:cNvSpPr>
          <p:nvPr/>
        </p:nvSpPr>
        <p:spPr bwMode="auto">
          <a:xfrm>
            <a:off x="9220200" y="3048000"/>
            <a:ext cx="14310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Baltimore, MD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4B57451-BAE2-41BF-807F-41F899D9C2EE}"/>
              </a:ext>
            </a:extLst>
          </p:cNvPr>
          <p:cNvSpPr txBox="1">
            <a:spLocks/>
          </p:cNvSpPr>
          <p:nvPr/>
        </p:nvSpPr>
        <p:spPr bwMode="auto">
          <a:xfrm>
            <a:off x="10134600" y="3443552"/>
            <a:ext cx="17572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Hart Miller Is., MD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134F1BD-DE18-4FA3-9AD2-C0A0948369F4}"/>
              </a:ext>
            </a:extLst>
          </p:cNvPr>
          <p:cNvSpPr txBox="1">
            <a:spLocks/>
          </p:cNvSpPr>
          <p:nvPr/>
        </p:nvSpPr>
        <p:spPr bwMode="auto">
          <a:xfrm>
            <a:off x="7848600" y="3299639"/>
            <a:ext cx="22960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</a:rPr>
              <a:t>CoURAGE campaign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3D9E7FD-E762-48E1-937B-5C0AD24BFB7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114619" y="3644858"/>
          <a:ext cx="914259" cy="293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5" name="CorelDRAW" r:id="rId8" imgW="6658826" imgH="2138007" progId="CorelDraw.Graphic.21">
                  <p:embed/>
                </p:oleObj>
              </mc:Choice>
              <mc:Fallback>
                <p:oleObj name="CorelDRAW" r:id="rId8" imgW="6658826" imgH="2138007" progId="CorelDraw.Graphic.21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53D9E7FD-E762-48E1-937B-5C0AD24BFB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14619" y="3644858"/>
                        <a:ext cx="914259" cy="293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B1C91DE2-33B9-40FB-972F-2A56AFA53AB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058448" y="3644857"/>
          <a:ext cx="988925" cy="293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6" name="CorelDRAW" r:id="rId10" imgW="2423064" imgH="719706" progId="CorelDraw.Graphic.21">
                  <p:embed/>
                </p:oleObj>
              </mc:Choice>
              <mc:Fallback>
                <p:oleObj name="CorelDRAW" r:id="rId10" imgW="2423064" imgH="719706" progId="CorelDraw.Graphic.21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B1C91DE2-33B9-40FB-972F-2A56AFA53A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058448" y="3644857"/>
                        <a:ext cx="988925" cy="293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5E935F2D-D6B5-4430-BE1D-9FD2BB8EFC5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074529" y="3960559"/>
          <a:ext cx="54989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7" name="CorelDRAW" r:id="rId12" imgW="1709180" imgH="1717315" progId="CorelDraw.Graphic.21">
                  <p:embed/>
                </p:oleObj>
              </mc:Choice>
              <mc:Fallback>
                <p:oleObj name="CorelDRAW" r:id="rId12" imgW="1709180" imgH="1717315" progId="CorelDraw.Graphic.21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5E935F2D-D6B5-4430-BE1D-9FD2BB8EFC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074529" y="3960559"/>
                        <a:ext cx="549897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221B943C-34C0-4B19-82DE-E60C96E2524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114619" y="3975413"/>
          <a:ext cx="914259" cy="328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8" name="CorelDRAW" r:id="rId14" imgW="2657319" imgH="955770" progId="CorelDraw.Graphic.21">
                  <p:embed/>
                </p:oleObj>
              </mc:Choice>
              <mc:Fallback>
                <p:oleObj name="CorelDRAW" r:id="rId14" imgW="2657319" imgH="955770" progId="CorelDraw.Graphic.21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221B943C-34C0-4B19-82DE-E60C96E252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114619" y="3975413"/>
                        <a:ext cx="914259" cy="328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4DA365A-182B-4F04-8EBE-3FA0055AA857}"/>
              </a:ext>
            </a:extLst>
          </p:cNvPr>
          <p:cNvCxnSpPr>
            <a:cxnSpLocks/>
          </p:cNvCxnSpPr>
          <p:nvPr/>
        </p:nvCxnSpPr>
        <p:spPr bwMode="auto">
          <a:xfrm>
            <a:off x="1166226" y="4405848"/>
            <a:ext cx="843304" cy="11567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1A747BB-07AF-4C60-B5D4-C68D1C286A94}"/>
              </a:ext>
            </a:extLst>
          </p:cNvPr>
          <p:cNvSpPr txBox="1">
            <a:spLocks/>
          </p:cNvSpPr>
          <p:nvPr/>
        </p:nvSpPr>
        <p:spPr bwMode="auto">
          <a:xfrm>
            <a:off x="299635" y="4067294"/>
            <a:ext cx="22149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CSU San Bernardino, CA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663599F5-4B66-4187-8F2A-3EB743C33535}"/>
              </a:ext>
            </a:extLst>
          </p:cNvPr>
          <p:cNvSpPr txBox="1">
            <a:spLocks/>
          </p:cNvSpPr>
          <p:nvPr/>
        </p:nvSpPr>
        <p:spPr bwMode="auto">
          <a:xfrm>
            <a:off x="773571" y="3876794"/>
            <a:ext cx="8547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SMOL-3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C4F1B41-CB9D-414E-8E87-B3071D28BADE}"/>
              </a:ext>
            </a:extLst>
          </p:cNvPr>
          <p:cNvSpPr txBox="1">
            <a:spLocks/>
          </p:cNvSpPr>
          <p:nvPr/>
        </p:nvSpPr>
        <p:spPr bwMode="auto">
          <a:xfrm>
            <a:off x="2604828" y="4309646"/>
            <a:ext cx="8547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SMOL-4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A1FA31E0-B3F7-4A1E-A7E3-D03D7843DF4A}"/>
              </a:ext>
            </a:extLst>
          </p:cNvPr>
          <p:cNvSpPr txBox="1">
            <a:spLocks/>
          </p:cNvSpPr>
          <p:nvPr/>
        </p:nvSpPr>
        <p:spPr bwMode="auto">
          <a:xfrm>
            <a:off x="3375901" y="4723502"/>
            <a:ext cx="8547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SMOL-5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6A874D5B-33BC-414D-A314-F523A73E8321}"/>
              </a:ext>
            </a:extLst>
          </p:cNvPr>
          <p:cNvSpPr txBox="1">
            <a:spLocks/>
          </p:cNvSpPr>
          <p:nvPr/>
        </p:nvSpPr>
        <p:spPr bwMode="auto">
          <a:xfrm>
            <a:off x="9577122" y="2866656"/>
            <a:ext cx="8547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SMOL-1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FEBF3954-92DE-46E2-BF43-1DA60DFBBAE5}"/>
              </a:ext>
            </a:extLst>
          </p:cNvPr>
          <p:cNvSpPr txBox="1">
            <a:spLocks/>
          </p:cNvSpPr>
          <p:nvPr/>
        </p:nvSpPr>
        <p:spPr bwMode="auto">
          <a:xfrm>
            <a:off x="10395614" y="3261638"/>
            <a:ext cx="8547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SMOL-2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132" name="Picture 36" descr="https://www-air.larc.nasa.gov/missions/tempo/img/TEMPO-Logo.png">
            <a:extLst>
              <a:ext uri="{FF2B5EF4-FFF2-40B4-BE49-F238E27FC236}">
                <a16:creationId xmlns:a16="http://schemas.microsoft.com/office/drawing/2014/main" id="{E770A73E-89B0-4A3A-AA7F-3C53C7DE7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86" y="3290364"/>
            <a:ext cx="616295" cy="58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B562386-10D6-4835-ADDF-1415CF3A6506}"/>
              </a:ext>
            </a:extLst>
          </p:cNvPr>
          <p:cNvSpPr/>
          <p:nvPr/>
        </p:nvSpPr>
        <p:spPr bwMode="auto">
          <a:xfrm>
            <a:off x="211701" y="2667000"/>
            <a:ext cx="2456822" cy="3200400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1E924DF5-CFC8-4B7A-9346-8AD0743A6199}"/>
              </a:ext>
            </a:extLst>
          </p:cNvPr>
          <p:cNvSpPr txBox="1">
            <a:spLocks/>
          </p:cNvSpPr>
          <p:nvPr/>
        </p:nvSpPr>
        <p:spPr bwMode="auto">
          <a:xfrm>
            <a:off x="1361036" y="2331422"/>
            <a:ext cx="1991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b="1" dirty="0">
                <a:solidFill>
                  <a:srgbClr val="0070C0"/>
                </a:solidFill>
                <a:latin typeface="Calibri"/>
              </a:rPr>
              <a:t>Part 1 of this talk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31DB4A5-4E4E-4978-87F5-32F07D2E4541}"/>
              </a:ext>
            </a:extLst>
          </p:cNvPr>
          <p:cNvSpPr/>
          <p:nvPr/>
        </p:nvSpPr>
        <p:spPr bwMode="auto">
          <a:xfrm>
            <a:off x="2497700" y="2819400"/>
            <a:ext cx="2760099" cy="3352800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EE221C45-9B0C-4058-840D-DB54232B0C46}"/>
              </a:ext>
            </a:extLst>
          </p:cNvPr>
          <p:cNvSpPr txBox="1">
            <a:spLocks/>
          </p:cNvSpPr>
          <p:nvPr/>
        </p:nvSpPr>
        <p:spPr bwMode="auto">
          <a:xfrm>
            <a:off x="4727626" y="2890254"/>
            <a:ext cx="22376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b="1" dirty="0">
                <a:solidFill>
                  <a:srgbClr val="0070C0"/>
                </a:solidFill>
                <a:latin typeface="Calibri"/>
              </a:rPr>
              <a:t>Part 2 of this talk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8CD6359-564F-41B9-BBA7-F4F0FD4E59A6}"/>
              </a:ext>
            </a:extLst>
          </p:cNvPr>
          <p:cNvSpPr/>
          <p:nvPr/>
        </p:nvSpPr>
        <p:spPr bwMode="auto">
          <a:xfrm>
            <a:off x="7696200" y="2667000"/>
            <a:ext cx="4114800" cy="2102822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79DDCB7-DE14-407A-BC0D-92F2664BFA2B}"/>
              </a:ext>
            </a:extLst>
          </p:cNvPr>
          <p:cNvSpPr txBox="1">
            <a:spLocks/>
          </p:cNvSpPr>
          <p:nvPr/>
        </p:nvSpPr>
        <p:spPr bwMode="auto">
          <a:xfrm>
            <a:off x="6982567" y="2066661"/>
            <a:ext cx="26418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b="1" dirty="0">
                <a:solidFill>
                  <a:srgbClr val="0070C0"/>
                </a:solidFill>
                <a:latin typeface="Calibri"/>
              </a:rPr>
              <a:t>Not covered in this talk (analysis ongoing)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581A9C-64C1-4786-B90D-F121CEFEBF45}"/>
              </a:ext>
            </a:extLst>
          </p:cNvPr>
          <p:cNvGrpSpPr/>
          <p:nvPr/>
        </p:nvGrpSpPr>
        <p:grpSpPr>
          <a:xfrm>
            <a:off x="5551419" y="1984176"/>
            <a:ext cx="3835150" cy="4246058"/>
            <a:chOff x="3429000" y="1676400"/>
            <a:chExt cx="3467100" cy="462280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3BD12AB-A7FB-4C96-9558-AE9B0BBDB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429000" y="1676400"/>
              <a:ext cx="3467100" cy="462280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0AAE155-F58C-4D12-918B-B79A047F6376}"/>
                </a:ext>
              </a:extLst>
            </p:cNvPr>
            <p:cNvSpPr/>
            <p:nvPr/>
          </p:nvSpPr>
          <p:spPr bwMode="auto">
            <a:xfrm rot="20663293">
              <a:off x="6377846" y="5105035"/>
              <a:ext cx="228600" cy="201929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 w="9525" cap="flat" cmpd="sng" algn="ctr">
              <a:solidFill>
                <a:schemeClr val="tx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37D032E-80CA-498C-8E6B-D38398AD858D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40" y="1909267"/>
            <a:ext cx="3325802" cy="443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74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/>
      <p:bldP spid="23" grpId="0"/>
      <p:bldP spid="24" grpId="0"/>
      <p:bldP spid="19" grpId="0"/>
      <p:bldP spid="28" grpId="0"/>
      <p:bldP spid="29" grpId="0"/>
      <p:bldP spid="30" grpId="0"/>
      <p:bldP spid="36" grpId="0"/>
      <p:bldP spid="43" grpId="0"/>
      <p:bldP spid="44" grpId="0"/>
      <p:bldP spid="45" grpId="0"/>
      <p:bldP spid="46" grpId="0"/>
      <p:bldP spid="47" grpId="0"/>
      <p:bldP spid="3" grpId="0" animBg="1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BCE608-E3C8-4E7A-B118-41D8DDD60386}"/>
              </a:ext>
            </a:extLst>
          </p:cNvPr>
          <p:cNvSpPr/>
          <p:nvPr/>
        </p:nvSpPr>
        <p:spPr>
          <a:xfrm>
            <a:off x="3124200" y="685800"/>
            <a:ext cx="49929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SMOL-3 at CSU San Bernardino, CA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8D2D01F-F331-4A07-BF46-8ABDF080F6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139243"/>
              </p:ext>
            </p:extLst>
          </p:nvPr>
        </p:nvGraphicFramePr>
        <p:xfrm>
          <a:off x="381000" y="1295400"/>
          <a:ext cx="11430000" cy="5089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1" name="CorelDRAW" r:id="rId4" imgW="24147445" imgH="10753753" progId="CorelDraw.Graphic.21">
                  <p:embed/>
                </p:oleObj>
              </mc:Choice>
              <mc:Fallback>
                <p:oleObj name="CorelDRAW" r:id="rId4" imgW="24147445" imgH="10753753" progId="CorelDraw.Graphic.21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3A73173-AC3D-44A6-8D12-BACF7EB528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1295400"/>
                        <a:ext cx="11430000" cy="5089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A9B5358-F454-4399-87C4-EBE21117097D}"/>
              </a:ext>
            </a:extLst>
          </p:cNvPr>
          <p:cNvCxnSpPr>
            <a:cxnSpLocks/>
          </p:cNvCxnSpPr>
          <p:nvPr/>
        </p:nvCxnSpPr>
        <p:spPr bwMode="auto">
          <a:xfrm flipH="1">
            <a:off x="2009530" y="4557333"/>
            <a:ext cx="124070" cy="5480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B51B7DB-5227-4698-8C25-846ED75D8C69}"/>
              </a:ext>
            </a:extLst>
          </p:cNvPr>
          <p:cNvSpPr txBox="1">
            <a:spLocks/>
          </p:cNvSpPr>
          <p:nvPr/>
        </p:nvSpPr>
        <p:spPr bwMode="auto">
          <a:xfrm>
            <a:off x="1645710" y="4227421"/>
            <a:ext cx="22149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CSU San Bernardino, CA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344F9D1-2A78-41E5-876D-22FBD6B27DBC}"/>
              </a:ext>
            </a:extLst>
          </p:cNvPr>
          <p:cNvSpPr txBox="1">
            <a:spLocks/>
          </p:cNvSpPr>
          <p:nvPr/>
        </p:nvSpPr>
        <p:spPr bwMode="auto">
          <a:xfrm>
            <a:off x="2188029" y="4023308"/>
            <a:ext cx="8547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Calibri"/>
              </a:rPr>
              <a:t>SMOL-3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61BEF03-C179-421D-8CAB-255B06D33846}"/>
              </a:ext>
            </a:extLst>
          </p:cNvPr>
          <p:cNvSpPr/>
          <p:nvPr/>
        </p:nvSpPr>
        <p:spPr>
          <a:xfrm>
            <a:off x="5273621" y="40957"/>
            <a:ext cx="9988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BD5F657-9A18-4791-8C7C-ABEA0B6671EE}"/>
              </a:ext>
            </a:extLst>
          </p:cNvPr>
          <p:cNvSpPr txBox="1">
            <a:spLocks/>
          </p:cNvSpPr>
          <p:nvPr/>
        </p:nvSpPr>
        <p:spPr bwMode="auto">
          <a:xfrm>
            <a:off x="2195114" y="4572000"/>
            <a:ext cx="37401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sz="1600" dirty="0">
                <a:solidFill>
                  <a:srgbClr val="FF0000"/>
                </a:solidFill>
                <a:latin typeface="Calibri"/>
              </a:rPr>
              <a:t>Eastern end of the L.A. Basin</a:t>
            </a:r>
            <a:br>
              <a:rPr lang="en-US" sz="1600" dirty="0">
                <a:solidFill>
                  <a:srgbClr val="FF0000"/>
                </a:solidFill>
                <a:latin typeface="Calibri"/>
              </a:rPr>
            </a:br>
            <a:r>
              <a:rPr lang="en-US" sz="1600" dirty="0">
                <a:solidFill>
                  <a:srgbClr val="FF0000"/>
                </a:solidFill>
                <a:latin typeface="Calibri"/>
              </a:rPr>
              <a:t>at the bottom of the San Bernardino Mtns.</a:t>
            </a:r>
          </a:p>
        </p:txBody>
      </p:sp>
    </p:spTree>
    <p:extLst>
      <p:ext uri="{BB962C8B-B14F-4D97-AF65-F5344CB8AC3E}">
        <p14:creationId xmlns:p14="http://schemas.microsoft.com/office/powerpoint/2010/main" val="337497974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D00513-3FA4-4DAE-9D94-C16CCF1888B1}"/>
              </a:ext>
            </a:extLst>
          </p:cNvPr>
          <p:cNvSpPr/>
          <p:nvPr/>
        </p:nvSpPr>
        <p:spPr>
          <a:xfrm>
            <a:off x="2238135" y="40957"/>
            <a:ext cx="706706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SMOL-3 Ozone Profiles at CSU San Bernardino, CA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6F1FD12-9571-4E4A-82AA-308A8B9039BE}"/>
              </a:ext>
            </a:extLst>
          </p:cNvPr>
          <p:cNvGrpSpPr/>
          <p:nvPr/>
        </p:nvGrpSpPr>
        <p:grpSpPr>
          <a:xfrm>
            <a:off x="990600" y="1616936"/>
            <a:ext cx="10846316" cy="4936264"/>
            <a:chOff x="990600" y="1905000"/>
            <a:chExt cx="10846316" cy="49362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B095A0-989A-46E9-9E16-AB23E66AD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905000"/>
              <a:ext cx="10846316" cy="493626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5B6008A-397A-492F-A274-A9604CEA8340}"/>
                </a:ext>
              </a:extLst>
            </p:cNvPr>
            <p:cNvSpPr/>
            <p:nvPr/>
          </p:nvSpPr>
          <p:spPr bwMode="auto">
            <a:xfrm>
              <a:off x="1600201" y="2057400"/>
              <a:ext cx="9829800" cy="22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01ECAD-68A3-4826-893C-371EAC672B4D}"/>
              </a:ext>
            </a:extLst>
          </p:cNvPr>
          <p:cNvSpPr txBox="1">
            <a:spLocks/>
          </p:cNvSpPr>
          <p:nvPr/>
        </p:nvSpPr>
        <p:spPr bwMode="auto">
          <a:xfrm>
            <a:off x="838200" y="821956"/>
            <a:ext cx="1032308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Ozone curtain plot summer 2025 (6/24 to 9/11, 80 days, 48 profiles per day </a:t>
            </a:r>
            <a:r>
              <a:rPr lang="en-US" dirty="0">
                <a:latin typeface="Calibri"/>
                <a:sym typeface="Wingdings" panose="05000000000000000000" pitchFamily="2" charset="2"/>
              </a:rPr>
              <a:t> 3000+ profiles</a:t>
            </a:r>
            <a:r>
              <a:rPr lang="en-US" dirty="0">
                <a:latin typeface="Calibri"/>
              </a:rPr>
              <a:t>)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In the PBL (below 1.5 km </a:t>
            </a:r>
            <a:r>
              <a:rPr lang="en-US" sz="1400" dirty="0" err="1">
                <a:latin typeface="Calibri"/>
              </a:rPr>
              <a:t>a.s.l</a:t>
            </a:r>
            <a:r>
              <a:rPr lang="en-US" sz="1400" dirty="0">
                <a:latin typeface="Calibri"/>
              </a:rPr>
              <a:t>.): Strong diurnal cycle 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In the free troposphere: Alternation of high and low ozone at longer timescales (several days)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Minima in the 20s ppb, maxima in the 90s ppbv</a:t>
            </a:r>
          </a:p>
        </p:txBody>
      </p:sp>
    </p:spTree>
    <p:extLst>
      <p:ext uri="{BB962C8B-B14F-4D97-AF65-F5344CB8AC3E}">
        <p14:creationId xmlns:p14="http://schemas.microsoft.com/office/powerpoint/2010/main" val="276917774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6251AA-2BFE-42CC-BF82-274573DF2C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r="12457"/>
          <a:stretch/>
        </p:blipFill>
        <p:spPr>
          <a:xfrm>
            <a:off x="7772400" y="609600"/>
            <a:ext cx="4267200" cy="2791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3D9C6D-BBF8-4B7C-A757-ABFF7C2ED0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t="1712" r="5736"/>
          <a:stretch/>
        </p:blipFill>
        <p:spPr>
          <a:xfrm>
            <a:off x="152400" y="2743200"/>
            <a:ext cx="8077200" cy="41042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0AEBD1-9DDE-46D8-BA92-74CB5F5366E4}"/>
              </a:ext>
            </a:extLst>
          </p:cNvPr>
          <p:cNvSpPr/>
          <p:nvPr/>
        </p:nvSpPr>
        <p:spPr>
          <a:xfrm>
            <a:off x="1974993" y="40957"/>
            <a:ext cx="759336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SMOL-3 Ozone Diurnal Cycle and Anomalies From it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0E9753-39D4-4B92-99FC-1BEBA0379F91}"/>
              </a:ext>
            </a:extLst>
          </p:cNvPr>
          <p:cNvSpPr txBox="1">
            <a:spLocks/>
          </p:cNvSpPr>
          <p:nvPr/>
        </p:nvSpPr>
        <p:spPr bwMode="auto">
          <a:xfrm>
            <a:off x="152400" y="947916"/>
            <a:ext cx="77435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Composite hourly mean ozone computed over 80 days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PBL (&lt;1.7 km): Large diurnal cycle, from  40 ppb late night to 100 ppb afternoon 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Free troposphere (z &gt; 2 km): 55 ppb mean, no LST dependence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7911DF-BCA3-42CF-A38C-29F3A2237AAB}"/>
              </a:ext>
            </a:extLst>
          </p:cNvPr>
          <p:cNvSpPr/>
          <p:nvPr/>
        </p:nvSpPr>
        <p:spPr>
          <a:xfrm>
            <a:off x="6858000" y="914400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821A0B-9689-4A76-B53D-AD1065A960B2}"/>
              </a:ext>
            </a:extLst>
          </p:cNvPr>
          <p:cNvSpPr txBox="1">
            <a:spLocks/>
          </p:cNvSpPr>
          <p:nvPr/>
        </p:nvSpPr>
        <p:spPr bwMode="auto">
          <a:xfrm>
            <a:off x="8077200" y="4592360"/>
            <a:ext cx="408593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Anomalies from composite hourly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PBL diurnal cycle is removed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Remaining anomalies reflect changes in synoptic weather and long-range transport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91E7D3-E6BF-4B36-9F01-896A0ED3E965}"/>
              </a:ext>
            </a:extLst>
          </p:cNvPr>
          <p:cNvSpPr/>
          <p:nvPr/>
        </p:nvSpPr>
        <p:spPr>
          <a:xfrm>
            <a:off x="8067472" y="4135160"/>
            <a:ext cx="5405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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1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6A2027-22EB-4564-90C2-895938A00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09600"/>
            <a:ext cx="7367031" cy="3352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7F83D-A29A-4909-AE9F-51CDF7B73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276600"/>
            <a:ext cx="7367031" cy="33528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0F59C9-B0B8-414E-9558-B1C874D027B5}"/>
              </a:ext>
            </a:extLst>
          </p:cNvPr>
          <p:cNvSpPr/>
          <p:nvPr/>
        </p:nvSpPr>
        <p:spPr>
          <a:xfrm>
            <a:off x="2996493" y="40957"/>
            <a:ext cx="555036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Ozone comparison SMOL-3 vs GEOS-CF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DC3F70-0571-42D4-AB49-A8F420FF759C}"/>
              </a:ext>
            </a:extLst>
          </p:cNvPr>
          <p:cNvSpPr txBox="1">
            <a:spLocks/>
          </p:cNvSpPr>
          <p:nvPr/>
        </p:nvSpPr>
        <p:spPr bwMode="auto">
          <a:xfrm>
            <a:off x="716567" y="1189167"/>
            <a:ext cx="33592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SMOL-3 ozone curtain plot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0FEE96-119D-4663-A8F8-EFE8A4ED71FB}"/>
              </a:ext>
            </a:extLst>
          </p:cNvPr>
          <p:cNvSpPr txBox="1">
            <a:spLocks/>
          </p:cNvSpPr>
          <p:nvPr/>
        </p:nvSpPr>
        <p:spPr bwMode="auto">
          <a:xfrm>
            <a:off x="716567" y="3663010"/>
            <a:ext cx="33824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GEOS-CF ozone curtain plot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2D4528F-EF95-4725-9445-A7999A46C0FF}"/>
              </a:ext>
            </a:extLst>
          </p:cNvPr>
          <p:cNvSpPr txBox="1">
            <a:spLocks/>
          </p:cNvSpPr>
          <p:nvPr/>
        </p:nvSpPr>
        <p:spPr bwMode="auto">
          <a:xfrm>
            <a:off x="462040" y="4876800"/>
            <a:ext cx="433856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Excellent qualitative agreement, both in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PBL and free troposphere 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GEOS-CF PBL ozone slightly overestimated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A few timing differences (+/- 4 hours)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04E702-D4ED-4839-B17E-87210A0C65FA}"/>
              </a:ext>
            </a:extLst>
          </p:cNvPr>
          <p:cNvSpPr/>
          <p:nvPr/>
        </p:nvSpPr>
        <p:spPr>
          <a:xfrm>
            <a:off x="4183866" y="1143000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49A8FE-9086-48DC-B18C-4077704AE625}"/>
              </a:ext>
            </a:extLst>
          </p:cNvPr>
          <p:cNvSpPr/>
          <p:nvPr/>
        </p:nvSpPr>
        <p:spPr>
          <a:xfrm>
            <a:off x="4183866" y="3622357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44759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E0D6F0-15CF-4BBC-9805-44551F54BE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r="12457"/>
          <a:stretch/>
        </p:blipFill>
        <p:spPr>
          <a:xfrm>
            <a:off x="6400800" y="814690"/>
            <a:ext cx="4419600" cy="2891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530C76-C2E0-4630-A181-BC4FEB7827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r="11760"/>
          <a:stretch/>
        </p:blipFill>
        <p:spPr>
          <a:xfrm>
            <a:off x="6399106" y="3280620"/>
            <a:ext cx="4468796" cy="2891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637C5D-13DF-4184-95DA-6B2372FB05B6}"/>
              </a:ext>
            </a:extLst>
          </p:cNvPr>
          <p:cNvSpPr/>
          <p:nvPr/>
        </p:nvSpPr>
        <p:spPr>
          <a:xfrm>
            <a:off x="1779787" y="40957"/>
            <a:ext cx="79837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Composite hourly mean comparison SMOL-3 vs GEOS-CF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EB4185-A4F5-4F59-9539-25F9680D5E21}"/>
              </a:ext>
            </a:extLst>
          </p:cNvPr>
          <p:cNvSpPr txBox="1">
            <a:spLocks/>
          </p:cNvSpPr>
          <p:nvPr/>
        </p:nvSpPr>
        <p:spPr bwMode="auto">
          <a:xfrm>
            <a:off x="3974422" y="1189167"/>
            <a:ext cx="13548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SMOL-3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BB6168-8F79-45F5-8D87-2116E867DFEF}"/>
              </a:ext>
            </a:extLst>
          </p:cNvPr>
          <p:cNvSpPr txBox="1">
            <a:spLocks/>
          </p:cNvSpPr>
          <p:nvPr/>
        </p:nvSpPr>
        <p:spPr bwMode="auto">
          <a:xfrm>
            <a:off x="3974422" y="3663010"/>
            <a:ext cx="14357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GEOS-CF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AF19F8-A1C0-491E-8A1B-FC9712D8345B}"/>
              </a:ext>
            </a:extLst>
          </p:cNvPr>
          <p:cNvSpPr txBox="1">
            <a:spLocks/>
          </p:cNvSpPr>
          <p:nvPr/>
        </p:nvSpPr>
        <p:spPr bwMode="auto">
          <a:xfrm>
            <a:off x="381000" y="4897160"/>
            <a:ext cx="599446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Overall good agreement, some quantitative differences: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GEOS-CF PBL ozone diurnal cycle overestimated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GEOS-CF PBL ozone diurnal cycle not as shallow as SMOL-3</a:t>
            </a:r>
          </a:p>
          <a:p>
            <a:pPr lvl="1"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sz="1400" dirty="0">
                <a:latin typeface="Calibri"/>
              </a:rPr>
              <a:t>GEOS-CF PBL ozone diurnal cycle occurs 2-hour earlier than SMOL-3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E1A9A6-6A42-4247-B3DD-D9E73489E8E8}"/>
              </a:ext>
            </a:extLst>
          </p:cNvPr>
          <p:cNvSpPr/>
          <p:nvPr/>
        </p:nvSpPr>
        <p:spPr>
          <a:xfrm>
            <a:off x="5410200" y="1143000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5969E8-656E-41F5-971E-850D41E7CDC4}"/>
              </a:ext>
            </a:extLst>
          </p:cNvPr>
          <p:cNvSpPr/>
          <p:nvPr/>
        </p:nvSpPr>
        <p:spPr>
          <a:xfrm>
            <a:off x="5410200" y="3622357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95781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04D83B-CDC4-42A9-AFE2-93A470FFAA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t="1712" r="5736"/>
          <a:stretch/>
        </p:blipFill>
        <p:spPr>
          <a:xfrm>
            <a:off x="5257800" y="609600"/>
            <a:ext cx="6781800" cy="34460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C48959-7A02-428F-ABDC-F258E490AE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" t="2040" r="5391"/>
          <a:stretch/>
        </p:blipFill>
        <p:spPr>
          <a:xfrm>
            <a:off x="5287500" y="3346657"/>
            <a:ext cx="6828300" cy="34460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0366F0-4E9E-4896-82CE-BAD3541E5B95}"/>
              </a:ext>
            </a:extLst>
          </p:cNvPr>
          <p:cNvSpPr/>
          <p:nvPr/>
        </p:nvSpPr>
        <p:spPr>
          <a:xfrm>
            <a:off x="1462010" y="40957"/>
            <a:ext cx="861934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Anomalies from composite hourly mean: SMOL-3 vs GEOS-CF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3CFA09-5E7E-49C8-AAE5-BF1C68865FDB}"/>
              </a:ext>
            </a:extLst>
          </p:cNvPr>
          <p:cNvSpPr txBox="1">
            <a:spLocks/>
          </p:cNvSpPr>
          <p:nvPr/>
        </p:nvSpPr>
        <p:spPr bwMode="auto">
          <a:xfrm>
            <a:off x="1651522" y="1189167"/>
            <a:ext cx="25394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SMOL-3 anomalies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22E291-8899-45DB-BF74-B2213052DD16}"/>
              </a:ext>
            </a:extLst>
          </p:cNvPr>
          <p:cNvSpPr txBox="1">
            <a:spLocks/>
          </p:cNvSpPr>
          <p:nvPr/>
        </p:nvSpPr>
        <p:spPr bwMode="auto">
          <a:xfrm>
            <a:off x="1041149" y="3545853"/>
            <a:ext cx="33022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EBA370">
                  <a:lumMod val="75000"/>
                </a:srgbClr>
              </a:buClr>
              <a:defRPr/>
            </a:pPr>
            <a:r>
              <a:rPr lang="en-US" dirty="0">
                <a:latin typeface="Calibri"/>
              </a:rPr>
              <a:t>GEOS-CF ozone anomalies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2AF66C-0B22-4E1A-AD70-B7D9FC833C8C}"/>
              </a:ext>
            </a:extLst>
          </p:cNvPr>
          <p:cNvSpPr/>
          <p:nvPr/>
        </p:nvSpPr>
        <p:spPr>
          <a:xfrm>
            <a:off x="4183866" y="1143000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D3E2E6-C969-4EFE-999D-57A9B15E2265}"/>
              </a:ext>
            </a:extLst>
          </p:cNvPr>
          <p:cNvSpPr/>
          <p:nvPr/>
        </p:nvSpPr>
        <p:spPr>
          <a:xfrm>
            <a:off x="4183866" y="3505200"/>
            <a:ext cx="540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endParaRPr lang="en-US" sz="2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A49EF00-EA9F-44B6-8B39-AC00B4D24F83}"/>
              </a:ext>
            </a:extLst>
          </p:cNvPr>
          <p:cNvSpPr txBox="1">
            <a:spLocks/>
          </p:cNvSpPr>
          <p:nvPr/>
        </p:nvSpPr>
        <p:spPr bwMode="auto">
          <a:xfrm>
            <a:off x="228600" y="4876800"/>
            <a:ext cx="46246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A370">
                  <a:lumMod val="75000"/>
                </a:srgbClr>
              </a:buClr>
              <a:buNone/>
              <a:defRPr/>
            </a:pPr>
            <a:r>
              <a:rPr lang="en-US" dirty="0">
                <a:latin typeface="Calibri"/>
              </a:rPr>
              <a:t>Agreement and consistency found in raw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curtain plots is confirmed in the anomalies</a:t>
            </a:r>
            <a:endParaRPr lang="en-US" sz="1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2462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L_2009">
  <a:themeElements>
    <a:clrScheme name="TL_2009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L_2009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indent="0" algn="l">
          <a:buClr>
            <a:srgbClr val="EBA370">
              <a:lumMod val="75000"/>
            </a:srgbClr>
          </a:buClr>
          <a:buNone/>
          <a:defRPr dirty="0">
            <a:latin typeface="Calibri"/>
          </a:defRPr>
        </a:defPPr>
      </a:lstStyle>
    </a:txDef>
  </a:objectDefaults>
  <a:extraClrSchemeLst>
    <a:extraClrScheme>
      <a:clrScheme name="TL_2009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L_2009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L_2009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L_2009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L_2009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L_2009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L_2009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L_2009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4295</TotalTime>
  <Words>1526</Words>
  <Application>Microsoft Office PowerPoint</Application>
  <PresentationFormat>Widescreen</PresentationFormat>
  <Paragraphs>235</Paragraphs>
  <Slides>25</Slides>
  <Notes>25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ＭＳ Ｐゴシック</vt:lpstr>
      <vt:lpstr>Arial</vt:lpstr>
      <vt:lpstr>Calibri</vt:lpstr>
      <vt:lpstr>DejaVu Sans</vt:lpstr>
      <vt:lpstr>Open Sans</vt:lpstr>
      <vt:lpstr>Tahoma</vt:lpstr>
      <vt:lpstr>Verdana</vt:lpstr>
      <vt:lpstr>Wingdings</vt:lpstr>
      <vt:lpstr>TL_2009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Thierry Leblanc</dc:creator>
  <cp:lastModifiedBy>Thierry Leblanc</cp:lastModifiedBy>
  <cp:revision>1856</cp:revision>
  <dcterms:created xsi:type="dcterms:W3CDTF">2009-06-03T19:25:50Z</dcterms:created>
  <dcterms:modified xsi:type="dcterms:W3CDTF">2026-06-16T14:37:28Z</dcterms:modified>
</cp:coreProperties>
</file>