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
  </p:notesMasterIdLst>
  <p:sldIdLst>
    <p:sldId id="468" r:id="rId2"/>
    <p:sldId id="477" r:id="rId3"/>
    <p:sldId id="496" r:id="rId4"/>
    <p:sldId id="494" r:id="rId5"/>
    <p:sldId id="497" r:id="rId6"/>
    <p:sldId id="495" r:id="rId7"/>
    <p:sldId id="498" r:id="rId8"/>
    <p:sldId id="257" r:id="rId9"/>
    <p:sldId id="479"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39"/>
    <p:restoredTop sz="94814"/>
  </p:normalViewPr>
  <p:slideViewPr>
    <p:cSldViewPr snapToGrid="0">
      <p:cViewPr varScale="1">
        <p:scale>
          <a:sx n="105" d="100"/>
          <a:sy n="105" d="100"/>
        </p:scale>
        <p:origin x="936"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92C3DF-72B1-264B-A1FE-16C49E626763}" type="datetimeFigureOut">
              <a:rPr lang="en-US" smtClean="0"/>
              <a:t>6/16/26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34C784-97FC-E641-A5B8-86217AE4BE70}" type="slidenum">
              <a:rPr lang="en-US" smtClean="0"/>
              <a:t>‹#›</a:t>
            </a:fld>
            <a:endParaRPr lang="en-US"/>
          </a:p>
        </p:txBody>
      </p:sp>
    </p:spTree>
    <p:extLst>
      <p:ext uri="{BB962C8B-B14F-4D97-AF65-F5344CB8AC3E}">
        <p14:creationId xmlns:p14="http://schemas.microsoft.com/office/powerpoint/2010/main" val="4544893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Grp="1" noRot="1" noChangeAspect="1" noChangeArrowheads="1" noTextEdit="1"/>
          </p:cNvSpPr>
          <p:nvPr>
            <p:ph type="sldImg"/>
          </p:nvPr>
        </p:nvSpPr>
        <p:spPr>
          <a:xfrm>
            <a:off x="381000" y="685800"/>
            <a:ext cx="6096000" cy="3429000"/>
          </a:xfrm>
          <a:ln/>
        </p:spPr>
        <p:txBody>
          <a:bodyPr/>
          <a:lstStyle/>
          <a:p>
            <a:endParaRPr lang="en-US"/>
          </a:p>
        </p:txBody>
      </p:sp>
      <p:sp>
        <p:nvSpPr>
          <p:cNvPr id="2457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42948264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Lightning commences over central Missouri after 19 UTC.  System moves east producing plentiful lightning and NO2; While saturation of the TEMPO sensors is evident early most of the system occurs later in the day when saturation is minor.  To first order, </a:t>
            </a:r>
            <a:r>
              <a:rPr lang="en-US" dirty="0" err="1"/>
              <a:t>LNOx</a:t>
            </a:r>
            <a:r>
              <a:rPr lang="en-US" dirty="0"/>
              <a:t> PE is proportional to the change in NO2 between scans divided by the flash count. </a:t>
            </a:r>
          </a:p>
        </p:txBody>
      </p:sp>
      <p:sp>
        <p:nvSpPr>
          <p:cNvPr id="4" name="Slide Number Placeholder 3"/>
          <p:cNvSpPr>
            <a:spLocks noGrp="1"/>
          </p:cNvSpPr>
          <p:nvPr>
            <p:ph type="sldNum" sz="quarter" idx="5"/>
          </p:nvPr>
        </p:nvSpPr>
        <p:spPr/>
        <p:txBody>
          <a:bodyPr/>
          <a:lstStyle/>
          <a:p>
            <a:fld id="{9534C784-97FC-E641-A5B8-86217AE4BE70}" type="slidenum">
              <a:rPr lang="en-US" smtClean="0"/>
              <a:t>3</a:t>
            </a:fld>
            <a:endParaRPr lang="en-US"/>
          </a:p>
        </p:txBody>
      </p:sp>
    </p:spTree>
    <p:extLst>
      <p:ext uri="{BB962C8B-B14F-4D97-AF65-F5344CB8AC3E}">
        <p14:creationId xmlns:p14="http://schemas.microsoft.com/office/powerpoint/2010/main" val="30371522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Deep convection and lightning break out over the Dakotas during the early afternoon and strengthen with time. </a:t>
            </a:r>
          </a:p>
        </p:txBody>
      </p:sp>
      <p:sp>
        <p:nvSpPr>
          <p:cNvPr id="4" name="Slide Number Placeholder 3"/>
          <p:cNvSpPr>
            <a:spLocks noGrp="1"/>
          </p:cNvSpPr>
          <p:nvPr>
            <p:ph type="sldNum" sz="quarter" idx="5"/>
          </p:nvPr>
        </p:nvSpPr>
        <p:spPr/>
        <p:txBody>
          <a:bodyPr/>
          <a:lstStyle/>
          <a:p>
            <a:fld id="{9534C784-97FC-E641-A5B8-86217AE4BE70}" type="slidenum">
              <a:rPr lang="en-US" smtClean="0"/>
              <a:t>5</a:t>
            </a:fld>
            <a:endParaRPr lang="en-US"/>
          </a:p>
        </p:txBody>
      </p:sp>
    </p:spTree>
    <p:extLst>
      <p:ext uri="{BB962C8B-B14F-4D97-AF65-F5344CB8AC3E}">
        <p14:creationId xmlns:p14="http://schemas.microsoft.com/office/powerpoint/2010/main" val="23845446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1D19F-089A-1234-3A0B-D7170F189BF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4E1A54E-FBB6-2497-9C25-1A4AA63F919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FD6FAC2-F4BF-CAC2-1856-FBA518EFF162}"/>
              </a:ext>
            </a:extLst>
          </p:cNvPr>
          <p:cNvSpPr>
            <a:spLocks noGrp="1"/>
          </p:cNvSpPr>
          <p:nvPr>
            <p:ph type="dt" sz="half" idx="10"/>
          </p:nvPr>
        </p:nvSpPr>
        <p:spPr/>
        <p:txBody>
          <a:bodyPr/>
          <a:lstStyle/>
          <a:p>
            <a:fld id="{EBA38C7B-2CD7-D542-924F-062411AE6D72}" type="datetime1">
              <a:rPr lang="en-US" smtClean="0"/>
              <a:t>6/16/26</a:t>
            </a:fld>
            <a:endParaRPr lang="en-US"/>
          </a:p>
        </p:txBody>
      </p:sp>
      <p:sp>
        <p:nvSpPr>
          <p:cNvPr id="5" name="Footer Placeholder 4">
            <a:extLst>
              <a:ext uri="{FF2B5EF4-FFF2-40B4-BE49-F238E27FC236}">
                <a16:creationId xmlns:a16="http://schemas.microsoft.com/office/drawing/2014/main" id="{BC85DA47-DA2A-28B8-94AB-D64D43A70B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23EF95-9E7C-45C2-9310-955F528C72EF}"/>
              </a:ext>
            </a:extLst>
          </p:cNvPr>
          <p:cNvSpPr>
            <a:spLocks noGrp="1"/>
          </p:cNvSpPr>
          <p:nvPr>
            <p:ph type="sldNum" sz="quarter" idx="12"/>
          </p:nvPr>
        </p:nvSpPr>
        <p:spPr/>
        <p:txBody>
          <a:bodyPr/>
          <a:lstStyle/>
          <a:p>
            <a:fld id="{549FAD4F-1D10-9249-9BA7-252E27A8E81C}" type="slidenum">
              <a:rPr lang="en-US" smtClean="0"/>
              <a:t>‹#›</a:t>
            </a:fld>
            <a:endParaRPr lang="en-US"/>
          </a:p>
        </p:txBody>
      </p:sp>
    </p:spTree>
    <p:extLst>
      <p:ext uri="{BB962C8B-B14F-4D97-AF65-F5344CB8AC3E}">
        <p14:creationId xmlns:p14="http://schemas.microsoft.com/office/powerpoint/2010/main" val="6914365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EB40F-3B01-7D06-B093-52A92F89E06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276B28F-7E52-BA91-64D0-D41E364C74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363890-3FA8-32BA-6A4C-7890CE6E4685}"/>
              </a:ext>
            </a:extLst>
          </p:cNvPr>
          <p:cNvSpPr>
            <a:spLocks noGrp="1"/>
          </p:cNvSpPr>
          <p:nvPr>
            <p:ph type="dt" sz="half" idx="10"/>
          </p:nvPr>
        </p:nvSpPr>
        <p:spPr/>
        <p:txBody>
          <a:bodyPr/>
          <a:lstStyle/>
          <a:p>
            <a:fld id="{82CC499A-01E5-FE40-8D32-5F865602FBED}" type="datetime1">
              <a:rPr lang="en-US" smtClean="0"/>
              <a:t>6/16/26</a:t>
            </a:fld>
            <a:endParaRPr lang="en-US"/>
          </a:p>
        </p:txBody>
      </p:sp>
      <p:sp>
        <p:nvSpPr>
          <p:cNvPr id="5" name="Footer Placeholder 4">
            <a:extLst>
              <a:ext uri="{FF2B5EF4-FFF2-40B4-BE49-F238E27FC236}">
                <a16:creationId xmlns:a16="http://schemas.microsoft.com/office/drawing/2014/main" id="{9933C50E-14B4-E90B-85BE-A56A28CD0E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9E7B64-FE03-B967-5317-214F917B239D}"/>
              </a:ext>
            </a:extLst>
          </p:cNvPr>
          <p:cNvSpPr>
            <a:spLocks noGrp="1"/>
          </p:cNvSpPr>
          <p:nvPr>
            <p:ph type="sldNum" sz="quarter" idx="12"/>
          </p:nvPr>
        </p:nvSpPr>
        <p:spPr/>
        <p:txBody>
          <a:bodyPr/>
          <a:lstStyle/>
          <a:p>
            <a:fld id="{549FAD4F-1D10-9249-9BA7-252E27A8E81C}" type="slidenum">
              <a:rPr lang="en-US" smtClean="0"/>
              <a:t>‹#›</a:t>
            </a:fld>
            <a:endParaRPr lang="en-US"/>
          </a:p>
        </p:txBody>
      </p:sp>
    </p:spTree>
    <p:extLst>
      <p:ext uri="{BB962C8B-B14F-4D97-AF65-F5344CB8AC3E}">
        <p14:creationId xmlns:p14="http://schemas.microsoft.com/office/powerpoint/2010/main" val="38609290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0670BF-E26D-D093-CAC0-0220BC66596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C547D4B-C425-6C55-7A34-AF15D611F6C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A02858-D656-D056-614C-BE6FDC63F98E}"/>
              </a:ext>
            </a:extLst>
          </p:cNvPr>
          <p:cNvSpPr>
            <a:spLocks noGrp="1"/>
          </p:cNvSpPr>
          <p:nvPr>
            <p:ph type="dt" sz="half" idx="10"/>
          </p:nvPr>
        </p:nvSpPr>
        <p:spPr/>
        <p:txBody>
          <a:bodyPr/>
          <a:lstStyle/>
          <a:p>
            <a:fld id="{C192AC37-4456-6849-ADE7-4746A14CF789}" type="datetime1">
              <a:rPr lang="en-US" smtClean="0"/>
              <a:t>6/16/26</a:t>
            </a:fld>
            <a:endParaRPr lang="en-US"/>
          </a:p>
        </p:txBody>
      </p:sp>
      <p:sp>
        <p:nvSpPr>
          <p:cNvPr id="5" name="Footer Placeholder 4">
            <a:extLst>
              <a:ext uri="{FF2B5EF4-FFF2-40B4-BE49-F238E27FC236}">
                <a16:creationId xmlns:a16="http://schemas.microsoft.com/office/drawing/2014/main" id="{069FCEE3-75E9-3034-1A4B-110A5DE061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B8B2E8-7E2A-2DA4-5321-69E3BB850FC9}"/>
              </a:ext>
            </a:extLst>
          </p:cNvPr>
          <p:cNvSpPr>
            <a:spLocks noGrp="1"/>
          </p:cNvSpPr>
          <p:nvPr>
            <p:ph type="sldNum" sz="quarter" idx="12"/>
          </p:nvPr>
        </p:nvSpPr>
        <p:spPr/>
        <p:txBody>
          <a:bodyPr/>
          <a:lstStyle/>
          <a:p>
            <a:fld id="{549FAD4F-1D10-9249-9BA7-252E27A8E81C}" type="slidenum">
              <a:rPr lang="en-US" smtClean="0"/>
              <a:t>‹#›</a:t>
            </a:fld>
            <a:endParaRPr lang="en-US"/>
          </a:p>
        </p:txBody>
      </p:sp>
    </p:spTree>
    <p:extLst>
      <p:ext uri="{BB962C8B-B14F-4D97-AF65-F5344CB8AC3E}">
        <p14:creationId xmlns:p14="http://schemas.microsoft.com/office/powerpoint/2010/main" val="19124784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D9CD4-6100-C766-411A-763844AF52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E46E42-ADC5-86D8-47E8-37BF30A0F3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9F9FF6-C10F-4448-7D98-6FE576975324}"/>
              </a:ext>
            </a:extLst>
          </p:cNvPr>
          <p:cNvSpPr>
            <a:spLocks noGrp="1"/>
          </p:cNvSpPr>
          <p:nvPr>
            <p:ph type="dt" sz="half" idx="10"/>
          </p:nvPr>
        </p:nvSpPr>
        <p:spPr/>
        <p:txBody>
          <a:bodyPr/>
          <a:lstStyle/>
          <a:p>
            <a:fld id="{B1A5BD01-E7D9-4C4B-9524-7CFAF10327A6}" type="datetime1">
              <a:rPr lang="en-US" smtClean="0"/>
              <a:t>6/16/26</a:t>
            </a:fld>
            <a:endParaRPr lang="en-US"/>
          </a:p>
        </p:txBody>
      </p:sp>
      <p:sp>
        <p:nvSpPr>
          <p:cNvPr id="5" name="Footer Placeholder 4">
            <a:extLst>
              <a:ext uri="{FF2B5EF4-FFF2-40B4-BE49-F238E27FC236}">
                <a16:creationId xmlns:a16="http://schemas.microsoft.com/office/drawing/2014/main" id="{8B33CD0B-51EB-C5AB-B25D-FC8F5FBA3E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FE2328-EA65-D9F2-C852-6BDDFFCE4657}"/>
              </a:ext>
            </a:extLst>
          </p:cNvPr>
          <p:cNvSpPr>
            <a:spLocks noGrp="1"/>
          </p:cNvSpPr>
          <p:nvPr>
            <p:ph type="sldNum" sz="quarter" idx="12"/>
          </p:nvPr>
        </p:nvSpPr>
        <p:spPr/>
        <p:txBody>
          <a:bodyPr/>
          <a:lstStyle/>
          <a:p>
            <a:fld id="{549FAD4F-1D10-9249-9BA7-252E27A8E81C}" type="slidenum">
              <a:rPr lang="en-US" smtClean="0"/>
              <a:t>‹#›</a:t>
            </a:fld>
            <a:endParaRPr lang="en-US"/>
          </a:p>
        </p:txBody>
      </p:sp>
    </p:spTree>
    <p:extLst>
      <p:ext uri="{BB962C8B-B14F-4D97-AF65-F5344CB8AC3E}">
        <p14:creationId xmlns:p14="http://schemas.microsoft.com/office/powerpoint/2010/main" val="13860764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81DE2-AD35-1938-B0AA-6C059C63B43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A403DA-D746-CDC5-CF10-7E38E555145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B0C6A1A-D788-58C9-8B0D-22E4A285AF71}"/>
              </a:ext>
            </a:extLst>
          </p:cNvPr>
          <p:cNvSpPr>
            <a:spLocks noGrp="1"/>
          </p:cNvSpPr>
          <p:nvPr>
            <p:ph type="dt" sz="half" idx="10"/>
          </p:nvPr>
        </p:nvSpPr>
        <p:spPr/>
        <p:txBody>
          <a:bodyPr/>
          <a:lstStyle/>
          <a:p>
            <a:fld id="{C0311F66-54C0-764F-9B3F-B6F2DFB642E9}" type="datetime1">
              <a:rPr lang="en-US" smtClean="0"/>
              <a:t>6/16/26</a:t>
            </a:fld>
            <a:endParaRPr lang="en-US"/>
          </a:p>
        </p:txBody>
      </p:sp>
      <p:sp>
        <p:nvSpPr>
          <p:cNvPr id="5" name="Footer Placeholder 4">
            <a:extLst>
              <a:ext uri="{FF2B5EF4-FFF2-40B4-BE49-F238E27FC236}">
                <a16:creationId xmlns:a16="http://schemas.microsoft.com/office/drawing/2014/main" id="{9972159B-CDAC-96D3-31F4-648516665C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DEDA7F-C93E-5B1B-5FF3-E6EB1D574D7F}"/>
              </a:ext>
            </a:extLst>
          </p:cNvPr>
          <p:cNvSpPr>
            <a:spLocks noGrp="1"/>
          </p:cNvSpPr>
          <p:nvPr>
            <p:ph type="sldNum" sz="quarter" idx="12"/>
          </p:nvPr>
        </p:nvSpPr>
        <p:spPr/>
        <p:txBody>
          <a:bodyPr/>
          <a:lstStyle/>
          <a:p>
            <a:fld id="{549FAD4F-1D10-9249-9BA7-252E27A8E81C}" type="slidenum">
              <a:rPr lang="en-US" smtClean="0"/>
              <a:t>‹#›</a:t>
            </a:fld>
            <a:endParaRPr lang="en-US"/>
          </a:p>
        </p:txBody>
      </p:sp>
    </p:spTree>
    <p:extLst>
      <p:ext uri="{BB962C8B-B14F-4D97-AF65-F5344CB8AC3E}">
        <p14:creationId xmlns:p14="http://schemas.microsoft.com/office/powerpoint/2010/main" val="25980018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1952D-E01E-2F77-07F2-C8D1721ABA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F05546-7D1E-00F3-1CB3-9BE20F2F430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BE2963B-B816-B974-589D-65F0E50C922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49A6245-2FA9-9B55-41B6-4382A6520665}"/>
              </a:ext>
            </a:extLst>
          </p:cNvPr>
          <p:cNvSpPr>
            <a:spLocks noGrp="1"/>
          </p:cNvSpPr>
          <p:nvPr>
            <p:ph type="dt" sz="half" idx="10"/>
          </p:nvPr>
        </p:nvSpPr>
        <p:spPr/>
        <p:txBody>
          <a:bodyPr/>
          <a:lstStyle/>
          <a:p>
            <a:fld id="{C58F6491-DA1B-E545-9D8A-25BB3013155C}" type="datetime1">
              <a:rPr lang="en-US" smtClean="0"/>
              <a:t>6/16/26</a:t>
            </a:fld>
            <a:endParaRPr lang="en-US"/>
          </a:p>
        </p:txBody>
      </p:sp>
      <p:sp>
        <p:nvSpPr>
          <p:cNvPr id="6" name="Footer Placeholder 5">
            <a:extLst>
              <a:ext uri="{FF2B5EF4-FFF2-40B4-BE49-F238E27FC236}">
                <a16:creationId xmlns:a16="http://schemas.microsoft.com/office/drawing/2014/main" id="{C46F19F2-AA08-1455-B4B3-413F4D62C6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B7FB91-45BF-0232-5BE5-76D67C9623C2}"/>
              </a:ext>
            </a:extLst>
          </p:cNvPr>
          <p:cNvSpPr>
            <a:spLocks noGrp="1"/>
          </p:cNvSpPr>
          <p:nvPr>
            <p:ph type="sldNum" sz="quarter" idx="12"/>
          </p:nvPr>
        </p:nvSpPr>
        <p:spPr/>
        <p:txBody>
          <a:bodyPr/>
          <a:lstStyle/>
          <a:p>
            <a:fld id="{549FAD4F-1D10-9249-9BA7-252E27A8E81C}" type="slidenum">
              <a:rPr lang="en-US" smtClean="0"/>
              <a:t>‹#›</a:t>
            </a:fld>
            <a:endParaRPr lang="en-US"/>
          </a:p>
        </p:txBody>
      </p:sp>
    </p:spTree>
    <p:extLst>
      <p:ext uri="{BB962C8B-B14F-4D97-AF65-F5344CB8AC3E}">
        <p14:creationId xmlns:p14="http://schemas.microsoft.com/office/powerpoint/2010/main" val="32581706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1688A-11EC-6BB6-8EF0-334CB853A9B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FEA3C34-5B8C-19D6-C12E-D7C7CC14F0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8B4A5F1-955F-CFB9-2A90-0843170020F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F006467-8B6A-C595-6949-28FABB52116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9738A21-0B4B-2B01-D5D5-DFBFA392D34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FFF391-5EC2-FFD7-A220-4AAAEB6ACC6F}"/>
              </a:ext>
            </a:extLst>
          </p:cNvPr>
          <p:cNvSpPr>
            <a:spLocks noGrp="1"/>
          </p:cNvSpPr>
          <p:nvPr>
            <p:ph type="dt" sz="half" idx="10"/>
          </p:nvPr>
        </p:nvSpPr>
        <p:spPr/>
        <p:txBody>
          <a:bodyPr/>
          <a:lstStyle/>
          <a:p>
            <a:fld id="{03D73951-A1B8-5242-A962-2CD662911C30}" type="datetime1">
              <a:rPr lang="en-US" smtClean="0"/>
              <a:t>6/16/26</a:t>
            </a:fld>
            <a:endParaRPr lang="en-US"/>
          </a:p>
        </p:txBody>
      </p:sp>
      <p:sp>
        <p:nvSpPr>
          <p:cNvPr id="8" name="Footer Placeholder 7">
            <a:extLst>
              <a:ext uri="{FF2B5EF4-FFF2-40B4-BE49-F238E27FC236}">
                <a16:creationId xmlns:a16="http://schemas.microsoft.com/office/drawing/2014/main" id="{E34C4F72-6DA8-188B-7710-AF87B1ADE86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4798C22-EA92-2885-E436-8F1B05DA065F}"/>
              </a:ext>
            </a:extLst>
          </p:cNvPr>
          <p:cNvSpPr>
            <a:spLocks noGrp="1"/>
          </p:cNvSpPr>
          <p:nvPr>
            <p:ph type="sldNum" sz="quarter" idx="12"/>
          </p:nvPr>
        </p:nvSpPr>
        <p:spPr/>
        <p:txBody>
          <a:bodyPr/>
          <a:lstStyle/>
          <a:p>
            <a:fld id="{549FAD4F-1D10-9249-9BA7-252E27A8E81C}" type="slidenum">
              <a:rPr lang="en-US" smtClean="0"/>
              <a:t>‹#›</a:t>
            </a:fld>
            <a:endParaRPr lang="en-US"/>
          </a:p>
        </p:txBody>
      </p:sp>
    </p:spTree>
    <p:extLst>
      <p:ext uri="{BB962C8B-B14F-4D97-AF65-F5344CB8AC3E}">
        <p14:creationId xmlns:p14="http://schemas.microsoft.com/office/powerpoint/2010/main" val="26031049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4990E-62FE-59FD-B806-988155BF929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09A5DD0-0ED7-275E-F4E9-76D6DA485F3B}"/>
              </a:ext>
            </a:extLst>
          </p:cNvPr>
          <p:cNvSpPr>
            <a:spLocks noGrp="1"/>
          </p:cNvSpPr>
          <p:nvPr>
            <p:ph type="dt" sz="half" idx="10"/>
          </p:nvPr>
        </p:nvSpPr>
        <p:spPr/>
        <p:txBody>
          <a:bodyPr/>
          <a:lstStyle/>
          <a:p>
            <a:fld id="{52FE4F15-427B-C742-9FF7-13CCBA12D72E}" type="datetime1">
              <a:rPr lang="en-US" smtClean="0"/>
              <a:t>6/16/26</a:t>
            </a:fld>
            <a:endParaRPr lang="en-US"/>
          </a:p>
        </p:txBody>
      </p:sp>
      <p:sp>
        <p:nvSpPr>
          <p:cNvPr id="4" name="Footer Placeholder 3">
            <a:extLst>
              <a:ext uri="{FF2B5EF4-FFF2-40B4-BE49-F238E27FC236}">
                <a16:creationId xmlns:a16="http://schemas.microsoft.com/office/drawing/2014/main" id="{5F521010-7D1D-38FC-7389-EA433672E02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ECDCA8-1495-B835-9171-D15D310B20E6}"/>
              </a:ext>
            </a:extLst>
          </p:cNvPr>
          <p:cNvSpPr>
            <a:spLocks noGrp="1"/>
          </p:cNvSpPr>
          <p:nvPr>
            <p:ph type="sldNum" sz="quarter" idx="12"/>
          </p:nvPr>
        </p:nvSpPr>
        <p:spPr/>
        <p:txBody>
          <a:bodyPr/>
          <a:lstStyle/>
          <a:p>
            <a:fld id="{549FAD4F-1D10-9249-9BA7-252E27A8E81C}" type="slidenum">
              <a:rPr lang="en-US" smtClean="0"/>
              <a:t>‹#›</a:t>
            </a:fld>
            <a:endParaRPr lang="en-US"/>
          </a:p>
        </p:txBody>
      </p:sp>
    </p:spTree>
    <p:extLst>
      <p:ext uri="{BB962C8B-B14F-4D97-AF65-F5344CB8AC3E}">
        <p14:creationId xmlns:p14="http://schemas.microsoft.com/office/powerpoint/2010/main" val="28143925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9C93782-00A4-5191-86C7-BDB1D69685E2}"/>
              </a:ext>
            </a:extLst>
          </p:cNvPr>
          <p:cNvSpPr>
            <a:spLocks noGrp="1"/>
          </p:cNvSpPr>
          <p:nvPr>
            <p:ph type="dt" sz="half" idx="10"/>
          </p:nvPr>
        </p:nvSpPr>
        <p:spPr/>
        <p:txBody>
          <a:bodyPr/>
          <a:lstStyle/>
          <a:p>
            <a:fld id="{073300B2-4A99-3248-9B54-287B8A3EBCDB}" type="datetime1">
              <a:rPr lang="en-US" smtClean="0"/>
              <a:t>6/16/26</a:t>
            </a:fld>
            <a:endParaRPr lang="en-US"/>
          </a:p>
        </p:txBody>
      </p:sp>
      <p:sp>
        <p:nvSpPr>
          <p:cNvPr id="3" name="Footer Placeholder 2">
            <a:extLst>
              <a:ext uri="{FF2B5EF4-FFF2-40B4-BE49-F238E27FC236}">
                <a16:creationId xmlns:a16="http://schemas.microsoft.com/office/drawing/2014/main" id="{09834F6D-5D59-16C2-8A85-1141B1EEFFF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132DD7-A348-308E-2EC2-61D6E50CC33D}"/>
              </a:ext>
            </a:extLst>
          </p:cNvPr>
          <p:cNvSpPr>
            <a:spLocks noGrp="1"/>
          </p:cNvSpPr>
          <p:nvPr>
            <p:ph type="sldNum" sz="quarter" idx="12"/>
          </p:nvPr>
        </p:nvSpPr>
        <p:spPr/>
        <p:txBody>
          <a:bodyPr/>
          <a:lstStyle/>
          <a:p>
            <a:fld id="{549FAD4F-1D10-9249-9BA7-252E27A8E81C}" type="slidenum">
              <a:rPr lang="en-US" smtClean="0"/>
              <a:t>‹#›</a:t>
            </a:fld>
            <a:endParaRPr lang="en-US"/>
          </a:p>
        </p:txBody>
      </p:sp>
    </p:spTree>
    <p:extLst>
      <p:ext uri="{BB962C8B-B14F-4D97-AF65-F5344CB8AC3E}">
        <p14:creationId xmlns:p14="http://schemas.microsoft.com/office/powerpoint/2010/main" val="10048555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E4EEF-9BB6-BF17-B5AB-BC063F511F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BC8E006-0008-C037-AD56-3411BC1D6D2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D6A4AA-2A27-CD2B-29EA-F0510F8972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EC6EABF-2DB7-3305-CB44-55DEB592FC08}"/>
              </a:ext>
            </a:extLst>
          </p:cNvPr>
          <p:cNvSpPr>
            <a:spLocks noGrp="1"/>
          </p:cNvSpPr>
          <p:nvPr>
            <p:ph type="dt" sz="half" idx="10"/>
          </p:nvPr>
        </p:nvSpPr>
        <p:spPr/>
        <p:txBody>
          <a:bodyPr/>
          <a:lstStyle/>
          <a:p>
            <a:fld id="{C5996D4E-7335-844E-A80C-2DA16C304B0A}" type="datetime1">
              <a:rPr lang="en-US" smtClean="0"/>
              <a:t>6/16/26</a:t>
            </a:fld>
            <a:endParaRPr lang="en-US"/>
          </a:p>
        </p:txBody>
      </p:sp>
      <p:sp>
        <p:nvSpPr>
          <p:cNvPr id="6" name="Footer Placeholder 5">
            <a:extLst>
              <a:ext uri="{FF2B5EF4-FFF2-40B4-BE49-F238E27FC236}">
                <a16:creationId xmlns:a16="http://schemas.microsoft.com/office/drawing/2014/main" id="{A27221EF-C580-27F3-65EE-EE0AFAED5E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B07554-D7D4-2285-091E-3D6ADBF5F80B}"/>
              </a:ext>
            </a:extLst>
          </p:cNvPr>
          <p:cNvSpPr>
            <a:spLocks noGrp="1"/>
          </p:cNvSpPr>
          <p:nvPr>
            <p:ph type="sldNum" sz="quarter" idx="12"/>
          </p:nvPr>
        </p:nvSpPr>
        <p:spPr/>
        <p:txBody>
          <a:bodyPr/>
          <a:lstStyle/>
          <a:p>
            <a:fld id="{549FAD4F-1D10-9249-9BA7-252E27A8E81C}" type="slidenum">
              <a:rPr lang="en-US" smtClean="0"/>
              <a:t>‹#›</a:t>
            </a:fld>
            <a:endParaRPr lang="en-US"/>
          </a:p>
        </p:txBody>
      </p:sp>
    </p:spTree>
    <p:extLst>
      <p:ext uri="{BB962C8B-B14F-4D97-AF65-F5344CB8AC3E}">
        <p14:creationId xmlns:p14="http://schemas.microsoft.com/office/powerpoint/2010/main" val="25964388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D18E4-8591-BA72-DF45-5DF0710824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793192B-A8A8-30A5-65EF-DCF4A4C23DA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B1E8D88-8CA0-667E-E895-7A4DF6F4E6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269D64-729A-2450-9B0A-F8DCA9039872}"/>
              </a:ext>
            </a:extLst>
          </p:cNvPr>
          <p:cNvSpPr>
            <a:spLocks noGrp="1"/>
          </p:cNvSpPr>
          <p:nvPr>
            <p:ph type="dt" sz="half" idx="10"/>
          </p:nvPr>
        </p:nvSpPr>
        <p:spPr/>
        <p:txBody>
          <a:bodyPr/>
          <a:lstStyle/>
          <a:p>
            <a:fld id="{AC07B924-382D-674E-AA60-31FE0DA1CB09}" type="datetime1">
              <a:rPr lang="en-US" smtClean="0"/>
              <a:t>6/16/26</a:t>
            </a:fld>
            <a:endParaRPr lang="en-US"/>
          </a:p>
        </p:txBody>
      </p:sp>
      <p:sp>
        <p:nvSpPr>
          <p:cNvPr id="6" name="Footer Placeholder 5">
            <a:extLst>
              <a:ext uri="{FF2B5EF4-FFF2-40B4-BE49-F238E27FC236}">
                <a16:creationId xmlns:a16="http://schemas.microsoft.com/office/drawing/2014/main" id="{1E7466BA-303C-7042-BB31-C106521241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681066-825D-4CDD-3E42-2D1217162C35}"/>
              </a:ext>
            </a:extLst>
          </p:cNvPr>
          <p:cNvSpPr>
            <a:spLocks noGrp="1"/>
          </p:cNvSpPr>
          <p:nvPr>
            <p:ph type="sldNum" sz="quarter" idx="12"/>
          </p:nvPr>
        </p:nvSpPr>
        <p:spPr/>
        <p:txBody>
          <a:bodyPr/>
          <a:lstStyle/>
          <a:p>
            <a:fld id="{549FAD4F-1D10-9249-9BA7-252E27A8E81C}" type="slidenum">
              <a:rPr lang="en-US" smtClean="0"/>
              <a:t>‹#›</a:t>
            </a:fld>
            <a:endParaRPr lang="en-US"/>
          </a:p>
        </p:txBody>
      </p:sp>
    </p:spTree>
    <p:extLst>
      <p:ext uri="{BB962C8B-B14F-4D97-AF65-F5344CB8AC3E}">
        <p14:creationId xmlns:p14="http://schemas.microsoft.com/office/powerpoint/2010/main" val="34109616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4EE20C-0402-4384-95A8-D74BE82E31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58459F-B4B0-4554-3DD6-AE890E1E25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EDAA25-CB58-2E1B-FC06-5BB397BD72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9B8B4F2-011B-1542-AFB1-4CB0C90F97D0}" type="datetime1">
              <a:rPr lang="en-US" smtClean="0"/>
              <a:t>6/16/26</a:t>
            </a:fld>
            <a:endParaRPr lang="en-US"/>
          </a:p>
        </p:txBody>
      </p:sp>
      <p:sp>
        <p:nvSpPr>
          <p:cNvPr id="5" name="Footer Placeholder 4">
            <a:extLst>
              <a:ext uri="{FF2B5EF4-FFF2-40B4-BE49-F238E27FC236}">
                <a16:creationId xmlns:a16="http://schemas.microsoft.com/office/drawing/2014/main" id="{880BE5FB-7354-854F-6272-3566DE307F3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C819A167-43A0-6B02-5B5D-0B9A60B0FC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49FAD4F-1D10-9249-9BA7-252E27A8E81C}" type="slidenum">
              <a:rPr lang="en-US" smtClean="0"/>
              <a:t>‹#›</a:t>
            </a:fld>
            <a:endParaRPr lang="en-US"/>
          </a:p>
        </p:txBody>
      </p:sp>
    </p:spTree>
    <p:extLst>
      <p:ext uri="{BB962C8B-B14F-4D97-AF65-F5344CB8AC3E}">
        <p14:creationId xmlns:p14="http://schemas.microsoft.com/office/powerpoint/2010/main" val="37842650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40" name="Picture 4" descr="storm1"/>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l="797"/>
          <a:stretch/>
        </p:blipFill>
        <p:spPr bwMode="auto">
          <a:xfrm>
            <a:off x="1524003" y="61992"/>
            <a:ext cx="9143999" cy="6796007"/>
          </a:xfrm>
          <a:prstGeom prst="rect">
            <a:avLst/>
          </a:prstGeom>
          <a:noFill/>
          <a:extLst>
            <a:ext uri="{909E8E84-426E-40dd-AFC4-6F175D3DCCD1}">
              <a14:hiddenFill xmlns="" xmlns:a14="http://schemas.microsoft.com/office/drawing/2010/main">
                <a:solidFill>
                  <a:srgbClr val="FFFFFF"/>
                </a:solidFill>
              </a14:hiddenFill>
            </a:ext>
          </a:extLst>
        </p:spPr>
      </p:pic>
      <p:sp>
        <p:nvSpPr>
          <p:cNvPr id="244742" name="Rectangle 6"/>
          <p:cNvSpPr>
            <a:spLocks noChangeArrowheads="1"/>
          </p:cNvSpPr>
          <p:nvPr/>
        </p:nvSpPr>
        <p:spPr bwMode="auto">
          <a:xfrm>
            <a:off x="2201890" y="747791"/>
            <a:ext cx="8242126" cy="610423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ctr"/>
            <a:endParaRPr lang="en-US" altLang="en-US" sz="1600" b="1" dirty="0">
              <a:solidFill>
                <a:schemeClr val="bg2">
                  <a:lumMod val="40000"/>
                  <a:lumOff val="60000"/>
                </a:schemeClr>
              </a:solidFill>
              <a:cs typeface="Arial" charset="0"/>
            </a:endParaRPr>
          </a:p>
          <a:p>
            <a:pPr algn="ctr"/>
            <a:endParaRPr lang="en-US" altLang="en-US" sz="1600" b="1" dirty="0">
              <a:solidFill>
                <a:schemeClr val="bg2">
                  <a:lumMod val="40000"/>
                  <a:lumOff val="60000"/>
                </a:schemeClr>
              </a:solidFill>
              <a:cs typeface="Arial" charset="0"/>
            </a:endParaRPr>
          </a:p>
          <a:p>
            <a:pPr algn="ctr" fontAlgn="base">
              <a:spcAft>
                <a:spcPct val="0"/>
              </a:spcAft>
            </a:pPr>
            <a:r>
              <a:rPr lang="en-US" sz="2800" b="1" dirty="0">
                <a:latin typeface="Helvetica" pitchFamily="2" charset="0"/>
              </a:rPr>
              <a:t>Observations of late afternoon </a:t>
            </a:r>
          </a:p>
          <a:p>
            <a:pPr algn="ctr" fontAlgn="base">
              <a:spcAft>
                <a:spcPct val="0"/>
              </a:spcAft>
            </a:pPr>
            <a:r>
              <a:rPr lang="en-US" sz="2800" b="1" dirty="0">
                <a:latin typeface="Helvetica" pitchFamily="2" charset="0"/>
              </a:rPr>
              <a:t>Lightning NO</a:t>
            </a:r>
            <a:r>
              <a:rPr lang="en-US" sz="2800" b="1" baseline="-25000" dirty="0">
                <a:latin typeface="Helvetica" pitchFamily="2" charset="0"/>
              </a:rPr>
              <a:t>x</a:t>
            </a:r>
            <a:r>
              <a:rPr lang="en-US" sz="2800" b="1" dirty="0">
                <a:latin typeface="Helvetica" pitchFamily="2" charset="0"/>
              </a:rPr>
              <a:t> Production </a:t>
            </a:r>
            <a:br>
              <a:rPr lang="en-US" sz="2800" b="1" dirty="0">
                <a:latin typeface="Helvetica" pitchFamily="2" charset="0"/>
              </a:rPr>
            </a:br>
            <a:r>
              <a:rPr lang="en-US" sz="2800" b="1" dirty="0">
                <a:latin typeface="Helvetica" pitchFamily="2" charset="0"/>
              </a:rPr>
              <a:t>from TEMPO </a:t>
            </a:r>
          </a:p>
          <a:p>
            <a:pPr algn="ctr" fontAlgn="base">
              <a:spcAft>
                <a:spcPct val="0"/>
              </a:spcAft>
            </a:pPr>
            <a:r>
              <a:rPr lang="en-US" sz="2800" b="1" dirty="0">
                <a:latin typeface="Helvetica" pitchFamily="2" charset="0"/>
              </a:rPr>
              <a:t>Case Studies over the U.S. </a:t>
            </a:r>
            <a:endParaRPr lang="en-US" altLang="en-US" sz="2800" b="1" dirty="0">
              <a:cs typeface="Arial" charset="0"/>
            </a:endParaRPr>
          </a:p>
          <a:p>
            <a:pPr algn="ctr"/>
            <a:endParaRPr lang="en-US" altLang="en-US" sz="1600" b="1" dirty="0">
              <a:cs typeface="Arial" charset="0"/>
            </a:endParaRPr>
          </a:p>
          <a:p>
            <a:pPr algn="ctr"/>
            <a:r>
              <a:rPr lang="en-US" sz="2400" b="1" dirty="0">
                <a:latin typeface="Helvetica" pitchFamily="2" charset="0"/>
              </a:rPr>
              <a:t>Dale Allen</a:t>
            </a:r>
            <a:r>
              <a:rPr lang="en-US" sz="2400" b="1" baseline="30000" dirty="0">
                <a:latin typeface="Helvetica" pitchFamily="2" charset="0"/>
              </a:rPr>
              <a:t>1</a:t>
            </a:r>
            <a:endParaRPr lang="en-US" sz="2400" b="1" dirty="0">
              <a:latin typeface="Helvetica" pitchFamily="2" charset="0"/>
            </a:endParaRPr>
          </a:p>
          <a:p>
            <a:pPr algn="ctr"/>
            <a:r>
              <a:rPr lang="en-US" sz="2000" b="1" dirty="0">
                <a:latin typeface="Helvetica" pitchFamily="2" charset="0"/>
              </a:rPr>
              <a:t>Kenneth Pickering</a:t>
            </a:r>
            <a:r>
              <a:rPr lang="en-US" sz="2000" b="1" baseline="30000" dirty="0">
                <a:latin typeface="Helvetica" pitchFamily="2" charset="0"/>
              </a:rPr>
              <a:t>1</a:t>
            </a:r>
            <a:r>
              <a:rPr lang="en-US" sz="2000" b="1" dirty="0">
                <a:latin typeface="Helvetica" pitchFamily="2" charset="0"/>
              </a:rPr>
              <a:t>, Eric Bucsela</a:t>
            </a:r>
            <a:r>
              <a:rPr lang="en-US" sz="2000" b="1" baseline="30000" dirty="0">
                <a:latin typeface="Helvetica" pitchFamily="2" charset="0"/>
              </a:rPr>
              <a:t>2</a:t>
            </a:r>
            <a:r>
              <a:rPr lang="en-US" sz="2000" b="1" dirty="0">
                <a:latin typeface="Helvetica" pitchFamily="2" charset="0"/>
              </a:rPr>
              <a:t>, </a:t>
            </a:r>
          </a:p>
          <a:p>
            <a:pPr algn="ctr"/>
            <a:r>
              <a:rPr lang="en-US" sz="2000" b="1" dirty="0">
                <a:latin typeface="Helvetica" pitchFamily="2" charset="0"/>
              </a:rPr>
              <a:t>Jeff Lapierre</a:t>
            </a:r>
            <a:r>
              <a:rPr lang="en-US" sz="2000" b="1" baseline="30000" dirty="0">
                <a:latin typeface="Helvetica" pitchFamily="2" charset="0"/>
              </a:rPr>
              <a:t>3</a:t>
            </a:r>
            <a:r>
              <a:rPr lang="en-US" sz="2000" b="1" dirty="0">
                <a:latin typeface="Helvetica" pitchFamily="2" charset="0"/>
              </a:rPr>
              <a:t> Katrina Virts</a:t>
            </a:r>
            <a:r>
              <a:rPr lang="en-US" sz="2000" b="1" baseline="30000" dirty="0">
                <a:latin typeface="Helvetica" pitchFamily="2" charset="0"/>
              </a:rPr>
              <a:t>4</a:t>
            </a:r>
            <a:r>
              <a:rPr lang="en-US" sz="2000" b="1" dirty="0">
                <a:latin typeface="Helvetica" pitchFamily="2" charset="0"/>
              </a:rPr>
              <a:t>, and Caroline Nowlan</a:t>
            </a:r>
            <a:r>
              <a:rPr lang="en-US" sz="2000" b="1" baseline="30000" dirty="0">
                <a:latin typeface="Helvetica" pitchFamily="2" charset="0"/>
              </a:rPr>
              <a:t>5</a:t>
            </a:r>
            <a:endParaRPr lang="en-US" sz="1600" b="1" baseline="30000" dirty="0">
              <a:solidFill>
                <a:srgbClr val="FFFF00"/>
              </a:solidFill>
              <a:latin typeface="Helvetica" pitchFamily="2" charset="0"/>
            </a:endParaRPr>
          </a:p>
          <a:p>
            <a:endParaRPr lang="en-US" sz="1600" b="1" baseline="30000" dirty="0">
              <a:solidFill>
                <a:srgbClr val="FFFF00"/>
              </a:solidFill>
              <a:latin typeface="Helvetica" pitchFamily="2" charset="0"/>
            </a:endParaRPr>
          </a:p>
          <a:p>
            <a:pPr algn="ctr"/>
            <a:r>
              <a:rPr lang="en-US" sz="2000" b="1" baseline="30000" dirty="0">
                <a:solidFill>
                  <a:srgbClr val="FFFF00"/>
                </a:solidFill>
                <a:latin typeface="Helvetica" pitchFamily="2" charset="0"/>
              </a:rPr>
              <a:t>1</a:t>
            </a:r>
            <a:r>
              <a:rPr lang="en-US" sz="2000" b="1" dirty="0">
                <a:solidFill>
                  <a:srgbClr val="FFFF00"/>
                </a:solidFill>
                <a:latin typeface="Helvetica" pitchFamily="2" charset="0"/>
              </a:rPr>
              <a:t>University of Maryland, College Park</a:t>
            </a:r>
          </a:p>
          <a:p>
            <a:pPr algn="ctr"/>
            <a:r>
              <a:rPr lang="en-US" sz="2000" b="1" baseline="30000" dirty="0">
                <a:solidFill>
                  <a:srgbClr val="FFFF00"/>
                </a:solidFill>
                <a:latin typeface="Helvetica" pitchFamily="2" charset="0"/>
              </a:rPr>
              <a:t>2 </a:t>
            </a:r>
            <a:r>
              <a:rPr lang="en-US" sz="2000" b="1" dirty="0">
                <a:solidFill>
                  <a:srgbClr val="FFFF00"/>
                </a:solidFill>
                <a:latin typeface="Helvetica" pitchFamily="2" charset="0"/>
              </a:rPr>
              <a:t>Astralis Technologies</a:t>
            </a:r>
          </a:p>
          <a:p>
            <a:pPr algn="ctr"/>
            <a:r>
              <a:rPr lang="en-US" sz="2000" b="1" baseline="30000" dirty="0">
                <a:solidFill>
                  <a:srgbClr val="FFFF00"/>
                </a:solidFill>
                <a:latin typeface="Helvetica" pitchFamily="2" charset="0"/>
              </a:rPr>
              <a:t>3</a:t>
            </a:r>
            <a:r>
              <a:rPr lang="en-US" sz="2000" b="1" dirty="0">
                <a:solidFill>
                  <a:srgbClr val="FFFF00"/>
                </a:solidFill>
                <a:latin typeface="Helvetica" pitchFamily="2" charset="0"/>
              </a:rPr>
              <a:t>AEM Earth Networks</a:t>
            </a:r>
            <a:endParaRPr lang="en-US" sz="2000" b="1" baseline="30000" dirty="0">
              <a:solidFill>
                <a:srgbClr val="FFFF00"/>
              </a:solidFill>
              <a:latin typeface="Helvetica" pitchFamily="2" charset="0"/>
            </a:endParaRPr>
          </a:p>
          <a:p>
            <a:pPr algn="ctr"/>
            <a:r>
              <a:rPr lang="en-US" sz="2000" b="1" baseline="30000" dirty="0">
                <a:solidFill>
                  <a:srgbClr val="FFFF00"/>
                </a:solidFill>
                <a:latin typeface="Helvetica" pitchFamily="2" charset="0"/>
              </a:rPr>
              <a:t>4</a:t>
            </a:r>
            <a:r>
              <a:rPr lang="en-US" sz="2000" b="1" dirty="0">
                <a:solidFill>
                  <a:srgbClr val="FFFF00"/>
                </a:solidFill>
                <a:latin typeface="Helvetica" pitchFamily="2" charset="0"/>
              </a:rPr>
              <a:t>NASA MSFC &amp; Univ. of Alabama in Huntsville</a:t>
            </a:r>
          </a:p>
          <a:p>
            <a:pPr algn="ctr"/>
            <a:r>
              <a:rPr lang="en-US" sz="2000" b="1" baseline="30000" dirty="0">
                <a:solidFill>
                  <a:srgbClr val="FFFF00"/>
                </a:solidFill>
                <a:latin typeface="Helvetica" pitchFamily="2" charset="0"/>
              </a:rPr>
              <a:t>5</a:t>
            </a:r>
            <a:r>
              <a:rPr lang="en-US" sz="2000" b="1" dirty="0">
                <a:solidFill>
                  <a:srgbClr val="FFFF00"/>
                </a:solidFill>
                <a:latin typeface="Helvetica" pitchFamily="2" charset="0"/>
              </a:rPr>
              <a:t>Center for Astrophysics, Harvard &amp; Smithsonian</a:t>
            </a:r>
          </a:p>
          <a:p>
            <a:pPr algn="ctr"/>
            <a:endParaRPr lang="en-US" sz="2000" b="1" dirty="0">
              <a:solidFill>
                <a:srgbClr val="FFFF00"/>
              </a:solidFill>
              <a:latin typeface="Helvetica" pitchFamily="2" charset="0"/>
            </a:endParaRPr>
          </a:p>
          <a:p>
            <a:pPr algn="ctr"/>
            <a:r>
              <a:rPr lang="en-US" sz="2000" b="1" dirty="0">
                <a:solidFill>
                  <a:srgbClr val="FFFF00"/>
                </a:solidFill>
                <a:latin typeface="Helvetica" pitchFamily="2" charset="0"/>
              </a:rPr>
              <a:t>June 2026 TEMPO DART Meeting</a:t>
            </a:r>
          </a:p>
          <a:p>
            <a:pPr algn="ctr"/>
            <a:endParaRPr lang="en-US" altLang="en-US" sz="1600" b="1" dirty="0">
              <a:solidFill>
                <a:srgbClr val="FFFF00"/>
              </a:solidFill>
              <a:cs typeface="Arial" charset="0"/>
            </a:endParaRPr>
          </a:p>
        </p:txBody>
      </p:sp>
      <p:pic>
        <p:nvPicPr>
          <p:cNvPr id="6" name="Picture 3"/>
          <p:cNvPicPr>
            <a:picLocks noChangeAspect="1" noChangeArrowheads="1"/>
          </p:cNvPicPr>
          <p:nvPr/>
        </p:nvPicPr>
        <p:blipFill>
          <a:blip r:embed="rId4" cstate="print"/>
          <a:srcRect/>
          <a:stretch>
            <a:fillRect/>
          </a:stretch>
        </p:blipFill>
        <p:spPr bwMode="auto">
          <a:xfrm>
            <a:off x="1524000" y="5550408"/>
            <a:ext cx="1313434" cy="1307592"/>
          </a:xfrm>
          <a:prstGeom prst="rect">
            <a:avLst/>
          </a:prstGeom>
          <a:noFill/>
          <a:ln w="9525">
            <a:noFill/>
            <a:miter lim="800000"/>
            <a:headEnd/>
            <a:tailEnd/>
          </a:ln>
        </p:spPr>
      </p:pic>
      <p:pic>
        <p:nvPicPr>
          <p:cNvPr id="7" name="Picture 6" descr="NASA_logo.jpg"/>
          <p:cNvPicPr>
            <a:picLocks noChangeAspect="1"/>
          </p:cNvPicPr>
          <p:nvPr/>
        </p:nvPicPr>
        <p:blipFill>
          <a:blip r:embed="rId5" cstate="print"/>
          <a:stretch>
            <a:fillRect/>
          </a:stretch>
        </p:blipFill>
        <p:spPr>
          <a:xfrm>
            <a:off x="9122819" y="5669279"/>
            <a:ext cx="1566950" cy="1188720"/>
          </a:xfrm>
          <a:prstGeom prst="rect">
            <a:avLst/>
          </a:prstGeom>
        </p:spPr>
      </p:pic>
      <p:sp>
        <p:nvSpPr>
          <p:cNvPr id="3" name="Slide Number Placeholder 2"/>
          <p:cNvSpPr>
            <a:spLocks noGrp="1"/>
          </p:cNvSpPr>
          <p:nvPr>
            <p:ph type="sldNum" sz="quarter" idx="12"/>
          </p:nvPr>
        </p:nvSpPr>
        <p:spPr/>
        <p:txBody>
          <a:bodyPr/>
          <a:lstStyle/>
          <a:p>
            <a:fld id="{B77246F0-74F9-844F-9FF4-6B586EF41D21}" type="slidenum">
              <a:rPr lang="en-US" sz="1400" smtClean="0">
                <a:solidFill>
                  <a:srgbClr val="000000"/>
                </a:solidFill>
              </a:rPr>
              <a:pPr/>
              <a:t>1</a:t>
            </a:fld>
            <a:endParaRPr lang="en-US" sz="1400" dirty="0">
              <a:solidFill>
                <a:srgbClr val="000000"/>
              </a:solidFill>
            </a:endParaRPr>
          </a:p>
        </p:txBody>
      </p:sp>
      <p:pic>
        <p:nvPicPr>
          <p:cNvPr id="4" name="Picture 2" descr="TEMPO">
            <a:extLst>
              <a:ext uri="{FF2B5EF4-FFF2-40B4-BE49-F238E27FC236}">
                <a16:creationId xmlns:a16="http://schemas.microsoft.com/office/drawing/2014/main" id="{1858585F-2E3B-2DF8-C66E-47AFA864955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3998" y="67013"/>
            <a:ext cx="1656262" cy="130759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tempo logo">
            <a:extLst>
              <a:ext uri="{FF2B5EF4-FFF2-40B4-BE49-F238E27FC236}">
                <a16:creationId xmlns:a16="http://schemas.microsoft.com/office/drawing/2014/main" id="{8916F241-B4BF-4CEC-F0E1-5BD7B0BC4DA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41647" y="61991"/>
            <a:ext cx="1437968"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8368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FAD771D-97FA-E4A8-FBCE-01EC714564BB}"/>
              </a:ext>
            </a:extLst>
          </p:cNvPr>
          <p:cNvSpPr>
            <a:spLocks noGrp="1"/>
          </p:cNvSpPr>
          <p:nvPr>
            <p:ph type="title"/>
          </p:nvPr>
        </p:nvSpPr>
        <p:spPr>
          <a:xfrm>
            <a:off x="3394555" y="162648"/>
            <a:ext cx="6781800" cy="1338696"/>
          </a:xfrm>
        </p:spPr>
        <p:txBody>
          <a:bodyPr>
            <a:normAutofit/>
          </a:bodyPr>
          <a:lstStyle/>
          <a:p>
            <a:pPr algn="ctr"/>
            <a:r>
              <a:rPr lang="en-US" sz="2800" b="1" dirty="0">
                <a:latin typeface="Helvetica" pitchFamily="2" charset="0"/>
              </a:rPr>
              <a:t>Introduction</a:t>
            </a:r>
          </a:p>
        </p:txBody>
      </p:sp>
      <p:pic>
        <p:nvPicPr>
          <p:cNvPr id="7" name="Picture 6" descr="Low angle view of lightning against cloudy sky at dusk">
            <a:extLst>
              <a:ext uri="{FF2B5EF4-FFF2-40B4-BE49-F238E27FC236}">
                <a16:creationId xmlns:a16="http://schemas.microsoft.com/office/drawing/2014/main" id="{8B95DA94-6628-5551-7E78-C959E8844FBF}"/>
              </a:ext>
            </a:extLst>
          </p:cNvPr>
          <p:cNvPicPr>
            <a:picLocks noChangeAspect="1"/>
          </p:cNvPicPr>
          <p:nvPr/>
        </p:nvPicPr>
        <p:blipFill>
          <a:blip r:embed="rId2"/>
          <a:srcRect l="58583" r="8430" b="-1"/>
          <a:stretch/>
        </p:blipFill>
        <p:spPr>
          <a:xfrm>
            <a:off x="31" y="9"/>
            <a:ext cx="2653359" cy="4846320"/>
          </a:xfrm>
          <a:custGeom>
            <a:avLst/>
            <a:gdLst/>
            <a:ahLst/>
            <a:cxnLst/>
            <a:rect l="l" t="t" r="r" b="b"/>
            <a:pathLst>
              <a:path w="3754759" h="6858000">
                <a:moveTo>
                  <a:pt x="0" y="0"/>
                </a:moveTo>
                <a:lnTo>
                  <a:pt x="3405358" y="0"/>
                </a:lnTo>
                <a:lnTo>
                  <a:pt x="3406298" y="5103"/>
                </a:lnTo>
                <a:cubicBezTo>
                  <a:pt x="3408705" y="9272"/>
                  <a:pt x="3410993" y="13534"/>
                  <a:pt x="3408744" y="22806"/>
                </a:cubicBezTo>
                <a:cubicBezTo>
                  <a:pt x="3398212" y="18869"/>
                  <a:pt x="3412504" y="58782"/>
                  <a:pt x="3403554" y="60481"/>
                </a:cubicBezTo>
                <a:cubicBezTo>
                  <a:pt x="3417198" y="75379"/>
                  <a:pt x="3401704" y="83956"/>
                  <a:pt x="3406685" y="104437"/>
                </a:cubicBezTo>
                <a:cubicBezTo>
                  <a:pt x="3412035" y="113935"/>
                  <a:pt x="3413215" y="120918"/>
                  <a:pt x="3408439" y="130745"/>
                </a:cubicBezTo>
                <a:cubicBezTo>
                  <a:pt x="3434362" y="174436"/>
                  <a:pt x="3410826" y="157826"/>
                  <a:pt x="3422002" y="199353"/>
                </a:cubicBezTo>
                <a:cubicBezTo>
                  <a:pt x="3433366" y="235046"/>
                  <a:pt x="3441595" y="275734"/>
                  <a:pt x="3466217" y="309590"/>
                </a:cubicBezTo>
                <a:cubicBezTo>
                  <a:pt x="3473022" y="315692"/>
                  <a:pt x="3476249" y="331335"/>
                  <a:pt x="3473425" y="344525"/>
                </a:cubicBezTo>
                <a:cubicBezTo>
                  <a:pt x="3472938" y="346792"/>
                  <a:pt x="3472286" y="348904"/>
                  <a:pt x="3471491" y="350788"/>
                </a:cubicBezTo>
                <a:cubicBezTo>
                  <a:pt x="3476473" y="380853"/>
                  <a:pt x="3497528" y="490678"/>
                  <a:pt x="3503314" y="524915"/>
                </a:cubicBezTo>
                <a:cubicBezTo>
                  <a:pt x="3495110" y="528110"/>
                  <a:pt x="3511009" y="544789"/>
                  <a:pt x="3506208" y="556205"/>
                </a:cubicBezTo>
                <a:cubicBezTo>
                  <a:pt x="3501906" y="564424"/>
                  <a:pt x="3505727" y="571402"/>
                  <a:pt x="3506503" y="579730"/>
                </a:cubicBezTo>
                <a:cubicBezTo>
                  <a:pt x="3503352" y="590904"/>
                  <a:pt x="3511763" y="626437"/>
                  <a:pt x="3516997" y="635552"/>
                </a:cubicBezTo>
                <a:cubicBezTo>
                  <a:pt x="3534688" y="657082"/>
                  <a:pt x="3524838" y="708447"/>
                  <a:pt x="3538464" y="726388"/>
                </a:cubicBezTo>
                <a:cubicBezTo>
                  <a:pt x="3540659" y="733032"/>
                  <a:pt x="3541735" y="739585"/>
                  <a:pt x="3542115" y="746049"/>
                </a:cubicBezTo>
                <a:lnTo>
                  <a:pt x="3541598" y="764218"/>
                </a:lnTo>
                <a:lnTo>
                  <a:pt x="3538294" y="769538"/>
                </a:lnTo>
                <a:lnTo>
                  <a:pt x="3539714" y="780556"/>
                </a:lnTo>
                <a:lnTo>
                  <a:pt x="3539328" y="783752"/>
                </a:lnTo>
                <a:cubicBezTo>
                  <a:pt x="3538575" y="789859"/>
                  <a:pt x="3537953" y="795880"/>
                  <a:pt x="3537882" y="801812"/>
                </a:cubicBezTo>
                <a:cubicBezTo>
                  <a:pt x="3555332" y="793164"/>
                  <a:pt x="3540143" y="850853"/>
                  <a:pt x="3553763" y="833773"/>
                </a:cubicBezTo>
                <a:cubicBezTo>
                  <a:pt x="3556400" y="864868"/>
                  <a:pt x="3568671" y="840452"/>
                  <a:pt x="3557696" y="878520"/>
                </a:cubicBezTo>
                <a:cubicBezTo>
                  <a:pt x="3574636" y="926170"/>
                  <a:pt x="3572932" y="1002669"/>
                  <a:pt x="3596902" y="1039468"/>
                </a:cubicBezTo>
                <a:cubicBezTo>
                  <a:pt x="3588227" y="1035176"/>
                  <a:pt x="3582669" y="1055878"/>
                  <a:pt x="3587550" y="1069793"/>
                </a:cubicBezTo>
                <a:cubicBezTo>
                  <a:pt x="3553603" y="1054905"/>
                  <a:pt x="3620138" y="1124159"/>
                  <a:pt x="3598129" y="1137690"/>
                </a:cubicBezTo>
                <a:cubicBezTo>
                  <a:pt x="3619154" y="1137277"/>
                  <a:pt x="3657845" y="1198819"/>
                  <a:pt x="3642072" y="1229443"/>
                </a:cubicBezTo>
                <a:cubicBezTo>
                  <a:pt x="3648492" y="1274612"/>
                  <a:pt x="3667414" y="1305895"/>
                  <a:pt x="3662799" y="1353804"/>
                </a:cubicBezTo>
                <a:cubicBezTo>
                  <a:pt x="3665680" y="1355144"/>
                  <a:pt x="3668149" y="1357448"/>
                  <a:pt x="3670319" y="1360420"/>
                </a:cubicBezTo>
                <a:lnTo>
                  <a:pt x="3675717" y="1370453"/>
                </a:lnTo>
                <a:lnTo>
                  <a:pt x="3675458" y="1372456"/>
                </a:lnTo>
                <a:cubicBezTo>
                  <a:pt x="3675775" y="1380261"/>
                  <a:pt x="3677154" y="1384198"/>
                  <a:pt x="3678998" y="1386422"/>
                </a:cubicBezTo>
                <a:lnTo>
                  <a:pt x="3681613" y="1387932"/>
                </a:lnTo>
                <a:lnTo>
                  <a:pt x="3684619" y="1397028"/>
                </a:lnTo>
                <a:lnTo>
                  <a:pt x="3692094" y="1413643"/>
                </a:lnTo>
                <a:lnTo>
                  <a:pt x="3692036" y="1417975"/>
                </a:lnTo>
                <a:lnTo>
                  <a:pt x="3701043" y="1444940"/>
                </a:lnTo>
                <a:lnTo>
                  <a:pt x="3700474" y="1445893"/>
                </a:lnTo>
                <a:cubicBezTo>
                  <a:pt x="3699407" y="1448641"/>
                  <a:pt x="3699006" y="1451835"/>
                  <a:pt x="3699990" y="1456030"/>
                </a:cubicBezTo>
                <a:cubicBezTo>
                  <a:pt x="3688343" y="1458099"/>
                  <a:pt x="3696713" y="1461887"/>
                  <a:pt x="3700642" y="1474079"/>
                </a:cubicBezTo>
                <a:cubicBezTo>
                  <a:pt x="3683431" y="1480016"/>
                  <a:pt x="3700716" y="1509516"/>
                  <a:pt x="3693587" y="1522890"/>
                </a:cubicBezTo>
                <a:cubicBezTo>
                  <a:pt x="3696861" y="1531716"/>
                  <a:pt x="3700010" y="1541157"/>
                  <a:pt x="3702900" y="1551068"/>
                </a:cubicBezTo>
                <a:lnTo>
                  <a:pt x="3708038" y="1631578"/>
                </a:lnTo>
                <a:lnTo>
                  <a:pt x="3698097" y="1716642"/>
                </a:lnTo>
                <a:cubicBezTo>
                  <a:pt x="3699314" y="1747867"/>
                  <a:pt x="3695412" y="1775147"/>
                  <a:pt x="3700384" y="1801382"/>
                </a:cubicBezTo>
                <a:cubicBezTo>
                  <a:pt x="3696845" y="1812311"/>
                  <a:pt x="3695699" y="1822504"/>
                  <a:pt x="3702257" y="1832013"/>
                </a:cubicBezTo>
                <a:cubicBezTo>
                  <a:pt x="3701651" y="1861238"/>
                  <a:pt x="3693313" y="1868713"/>
                  <a:pt x="3700986" y="1886838"/>
                </a:cubicBezTo>
                <a:cubicBezTo>
                  <a:pt x="3687741" y="1903887"/>
                  <a:pt x="3693148" y="1904594"/>
                  <a:pt x="3697545" y="1912087"/>
                </a:cubicBezTo>
                <a:lnTo>
                  <a:pt x="3697885" y="1913171"/>
                </a:lnTo>
                <a:lnTo>
                  <a:pt x="3695987" y="1915505"/>
                </a:lnTo>
                <a:lnTo>
                  <a:pt x="3695284" y="1920179"/>
                </a:lnTo>
                <a:lnTo>
                  <a:pt x="3696499" y="1932787"/>
                </a:lnTo>
                <a:lnTo>
                  <a:pt x="3697473" y="1937503"/>
                </a:lnTo>
                <a:cubicBezTo>
                  <a:pt x="3697953" y="1940760"/>
                  <a:pt x="3698023" y="1942937"/>
                  <a:pt x="3697799" y="1944457"/>
                </a:cubicBezTo>
                <a:lnTo>
                  <a:pt x="3697642" y="1944638"/>
                </a:lnTo>
                <a:lnTo>
                  <a:pt x="3698268" y="1951136"/>
                </a:lnTo>
                <a:cubicBezTo>
                  <a:pt x="3699704" y="1962083"/>
                  <a:pt x="3701457" y="1972719"/>
                  <a:pt x="3703418" y="1982828"/>
                </a:cubicBezTo>
                <a:cubicBezTo>
                  <a:pt x="3694620" y="1991887"/>
                  <a:pt x="3707345" y="2028973"/>
                  <a:pt x="3689767" y="2025705"/>
                </a:cubicBezTo>
                <a:cubicBezTo>
                  <a:pt x="3691896" y="2039367"/>
                  <a:pt x="3699517" y="2047321"/>
                  <a:pt x="3687894" y="2043252"/>
                </a:cubicBezTo>
                <a:cubicBezTo>
                  <a:pt x="3688268" y="2047766"/>
                  <a:pt x="3687435" y="2050599"/>
                  <a:pt x="3686015" y="2052668"/>
                </a:cubicBezTo>
                <a:lnTo>
                  <a:pt x="3685329" y="2053280"/>
                </a:lnTo>
                <a:lnTo>
                  <a:pt x="3690348" y="2083660"/>
                </a:lnTo>
                <a:lnTo>
                  <a:pt x="3689688" y="2087758"/>
                </a:lnTo>
                <a:lnTo>
                  <a:pt x="3694656" y="2107476"/>
                </a:lnTo>
                <a:lnTo>
                  <a:pt x="3696317" y="2117709"/>
                </a:lnTo>
                <a:lnTo>
                  <a:pt x="3698652" y="2120508"/>
                </a:lnTo>
                <a:cubicBezTo>
                  <a:pt x="3700138" y="2123582"/>
                  <a:pt x="3700933" y="2128051"/>
                  <a:pt x="3700157" y="2135655"/>
                </a:cubicBezTo>
                <a:lnTo>
                  <a:pt x="3699626" y="2137431"/>
                </a:lnTo>
                <a:lnTo>
                  <a:pt x="3703486" y="2149795"/>
                </a:lnTo>
                <a:cubicBezTo>
                  <a:pt x="3705184" y="2153754"/>
                  <a:pt x="3707268" y="2157232"/>
                  <a:pt x="3709885" y="2160002"/>
                </a:cubicBezTo>
                <a:cubicBezTo>
                  <a:pt x="3698737" y="2203287"/>
                  <a:pt x="3712805" y="2242927"/>
                  <a:pt x="3712777" y="2289319"/>
                </a:cubicBezTo>
                <a:cubicBezTo>
                  <a:pt x="3693169" y="2310331"/>
                  <a:pt x="3722276" y="2389074"/>
                  <a:pt x="3742794" y="2399589"/>
                </a:cubicBezTo>
                <a:cubicBezTo>
                  <a:pt x="3725319" y="2400703"/>
                  <a:pt x="3751962" y="2457534"/>
                  <a:pt x="3753311" y="2472464"/>
                </a:cubicBezTo>
                <a:cubicBezTo>
                  <a:pt x="3753760" y="2477441"/>
                  <a:pt x="3751399" y="2477762"/>
                  <a:pt x="3743656" y="2469811"/>
                </a:cubicBezTo>
                <a:cubicBezTo>
                  <a:pt x="3746474" y="2485608"/>
                  <a:pt x="3738186" y="2502460"/>
                  <a:pt x="3730339" y="2493869"/>
                </a:cubicBezTo>
                <a:cubicBezTo>
                  <a:pt x="3748556" y="2541387"/>
                  <a:pt x="3736267" y="2613433"/>
                  <a:pt x="3746134" y="2667651"/>
                </a:cubicBezTo>
                <a:cubicBezTo>
                  <a:pt x="3730160" y="2698252"/>
                  <a:pt x="3745496" y="2681337"/>
                  <a:pt x="3743743" y="2712354"/>
                </a:cubicBezTo>
                <a:cubicBezTo>
                  <a:pt x="3759373" y="2703131"/>
                  <a:pt x="3736572" y="2750256"/>
                  <a:pt x="3754759" y="2751060"/>
                </a:cubicBezTo>
                <a:cubicBezTo>
                  <a:pt x="3753864" y="2756679"/>
                  <a:pt x="3752424" y="2762098"/>
                  <a:pt x="3750841" y="2767527"/>
                </a:cubicBezTo>
                <a:lnTo>
                  <a:pt x="3750021" y="2770377"/>
                </a:lnTo>
                <a:lnTo>
                  <a:pt x="3749874" y="2781617"/>
                </a:lnTo>
                <a:lnTo>
                  <a:pt x="3745916" y="2784975"/>
                </a:lnTo>
                <a:lnTo>
                  <a:pt x="3742888" y="2802030"/>
                </a:lnTo>
                <a:cubicBezTo>
                  <a:pt x="3742360" y="2808388"/>
                  <a:pt x="3742498" y="2815196"/>
                  <a:pt x="3743710" y="2822667"/>
                </a:cubicBezTo>
                <a:cubicBezTo>
                  <a:pt x="3751787" y="2840797"/>
                  <a:pt x="3744398" y="2870002"/>
                  <a:pt x="3746201" y="2896003"/>
                </a:cubicBezTo>
                <a:lnTo>
                  <a:pt x="3749006" y="2907846"/>
                </a:lnTo>
                <a:lnTo>
                  <a:pt x="3747206" y="2947037"/>
                </a:lnTo>
                <a:cubicBezTo>
                  <a:pt x="3747030" y="2958176"/>
                  <a:pt x="3747214" y="2969719"/>
                  <a:pt x="3748070" y="2981841"/>
                </a:cubicBezTo>
                <a:lnTo>
                  <a:pt x="3750937" y="3004278"/>
                </a:lnTo>
                <a:lnTo>
                  <a:pt x="3749761" y="3010254"/>
                </a:lnTo>
                <a:cubicBezTo>
                  <a:pt x="3750425" y="3020530"/>
                  <a:pt x="3756245" y="3033889"/>
                  <a:pt x="3749923" y="3032983"/>
                </a:cubicBezTo>
                <a:lnTo>
                  <a:pt x="3752658" y="3044429"/>
                </a:lnTo>
                <a:lnTo>
                  <a:pt x="3748217" y="3056076"/>
                </a:lnTo>
                <a:cubicBezTo>
                  <a:pt x="3747117" y="3057381"/>
                  <a:pt x="3745928" y="3058381"/>
                  <a:pt x="3744691" y="3059042"/>
                </a:cubicBezTo>
                <a:lnTo>
                  <a:pt x="3747123" y="3075102"/>
                </a:lnTo>
                <a:lnTo>
                  <a:pt x="3744190" y="3088509"/>
                </a:lnTo>
                <a:lnTo>
                  <a:pt x="3747093" y="3099930"/>
                </a:lnTo>
                <a:lnTo>
                  <a:pt x="3746799" y="3104743"/>
                </a:lnTo>
                <a:lnTo>
                  <a:pt x="3745610" y="3116729"/>
                </a:lnTo>
                <a:cubicBezTo>
                  <a:pt x="3744666" y="3122891"/>
                  <a:pt x="3743503" y="3129792"/>
                  <a:pt x="3742676" y="3137453"/>
                </a:cubicBezTo>
                <a:lnTo>
                  <a:pt x="3742441" y="3143884"/>
                </a:lnTo>
                <a:lnTo>
                  <a:pt x="3737104" y="3158122"/>
                </a:lnTo>
                <a:cubicBezTo>
                  <a:pt x="3733050" y="3168490"/>
                  <a:pt x="3730374" y="3176626"/>
                  <a:pt x="3733275" y="3185367"/>
                </a:cubicBezTo>
                <a:cubicBezTo>
                  <a:pt x="3728135" y="3200760"/>
                  <a:pt x="3712176" y="3212117"/>
                  <a:pt x="3717639" y="3233769"/>
                </a:cubicBezTo>
                <a:cubicBezTo>
                  <a:pt x="3709851" y="3227497"/>
                  <a:pt x="3717920" y="3258095"/>
                  <a:pt x="3710433" y="3262123"/>
                </a:cubicBezTo>
                <a:cubicBezTo>
                  <a:pt x="3704342" y="3264110"/>
                  <a:pt x="3705370" y="3273856"/>
                  <a:pt x="3703458" y="3281408"/>
                </a:cubicBezTo>
                <a:cubicBezTo>
                  <a:pt x="3697412" y="3287020"/>
                  <a:pt x="3693483" y="3324746"/>
                  <a:pt x="3695027" y="3337739"/>
                </a:cubicBezTo>
                <a:cubicBezTo>
                  <a:pt x="3703095" y="3374177"/>
                  <a:pt x="3679154" y="3404974"/>
                  <a:pt x="3684951" y="3434139"/>
                </a:cubicBezTo>
                <a:cubicBezTo>
                  <a:pt x="3684732" y="3441861"/>
                  <a:pt x="3683615" y="3448308"/>
                  <a:pt x="3681946" y="3453928"/>
                </a:cubicBezTo>
                <a:lnTo>
                  <a:pt x="3675939" y="3468021"/>
                </a:lnTo>
                <a:cubicBezTo>
                  <a:pt x="3674480" y="3468264"/>
                  <a:pt x="3673022" y="3468506"/>
                  <a:pt x="3671563" y="3468748"/>
                </a:cubicBezTo>
                <a:lnTo>
                  <a:pt x="3669360" y="3479164"/>
                </a:lnTo>
                <a:lnTo>
                  <a:pt x="3668060" y="3481325"/>
                </a:lnTo>
                <a:cubicBezTo>
                  <a:pt x="3665560" y="3485437"/>
                  <a:pt x="3663197" y="3489622"/>
                  <a:pt x="3661315" y="3494328"/>
                </a:cubicBezTo>
                <a:cubicBezTo>
                  <a:pt x="3678446" y="3506175"/>
                  <a:pt x="3648136" y="3536311"/>
                  <a:pt x="3664679" y="3537226"/>
                </a:cubicBezTo>
                <a:cubicBezTo>
                  <a:pt x="3657322" y="3565147"/>
                  <a:pt x="3674997" y="3558694"/>
                  <a:pt x="3654205" y="3577551"/>
                </a:cubicBezTo>
                <a:cubicBezTo>
                  <a:pt x="3653633" y="3634248"/>
                  <a:pt x="3628736" y="3694092"/>
                  <a:pt x="3637325" y="3749618"/>
                </a:cubicBezTo>
                <a:cubicBezTo>
                  <a:pt x="3631446" y="3736800"/>
                  <a:pt x="3620480" y="3747498"/>
                  <a:pt x="3620258" y="3763981"/>
                </a:cubicBezTo>
                <a:cubicBezTo>
                  <a:pt x="3596667" y="3715365"/>
                  <a:pt x="3630603" y="3842969"/>
                  <a:pt x="3608193" y="3830141"/>
                </a:cubicBezTo>
                <a:cubicBezTo>
                  <a:pt x="3625759" y="3852486"/>
                  <a:pt x="3638965" y="3943841"/>
                  <a:pt x="3616479" y="3951521"/>
                </a:cubicBezTo>
                <a:cubicBezTo>
                  <a:pt x="3607940" y="3994867"/>
                  <a:pt x="3614033" y="4040502"/>
                  <a:pt x="3595498" y="4074157"/>
                </a:cubicBezTo>
                <a:cubicBezTo>
                  <a:pt x="3597477" y="4078342"/>
                  <a:pt x="3598819" y="4082864"/>
                  <a:pt x="3599706" y="4087599"/>
                </a:cubicBezTo>
                <a:lnTo>
                  <a:pt x="3601103" y="4101515"/>
                </a:lnTo>
                <a:lnTo>
                  <a:pt x="3600274" y="4102849"/>
                </a:lnTo>
                <a:cubicBezTo>
                  <a:pt x="3598143" y="4109482"/>
                  <a:pt x="3598077" y="4114144"/>
                  <a:pt x="3598925" y="4117926"/>
                </a:cubicBezTo>
                <a:lnTo>
                  <a:pt x="3600630" y="4121966"/>
                </a:lnTo>
                <a:lnTo>
                  <a:pt x="3600331" y="4132543"/>
                </a:lnTo>
                <a:lnTo>
                  <a:pt x="3601432" y="4154003"/>
                </a:lnTo>
                <a:lnTo>
                  <a:pt x="3600054" y="4157433"/>
                </a:lnTo>
                <a:lnTo>
                  <a:pt x="3599248" y="4188888"/>
                </a:lnTo>
                <a:cubicBezTo>
                  <a:pt x="3598993" y="4188940"/>
                  <a:pt x="3598738" y="4188992"/>
                  <a:pt x="3598484" y="4189044"/>
                </a:cubicBezTo>
                <a:cubicBezTo>
                  <a:pt x="3596754" y="4190111"/>
                  <a:pt x="3595443" y="4192250"/>
                  <a:pt x="3594971" y="4196698"/>
                </a:cubicBezTo>
                <a:cubicBezTo>
                  <a:pt x="3584674" y="4185805"/>
                  <a:pt x="3590455" y="4197885"/>
                  <a:pt x="3589971" y="4211958"/>
                </a:cubicBezTo>
                <a:cubicBezTo>
                  <a:pt x="3573870" y="4198179"/>
                  <a:pt x="3579156" y="4240607"/>
                  <a:pt x="3569135" y="4243705"/>
                </a:cubicBezTo>
                <a:cubicBezTo>
                  <a:pt x="3569142" y="4254351"/>
                  <a:pt x="3568856" y="4265362"/>
                  <a:pt x="3568210" y="4276468"/>
                </a:cubicBezTo>
                <a:lnTo>
                  <a:pt x="3567613" y="4282925"/>
                </a:lnTo>
                <a:cubicBezTo>
                  <a:pt x="3567553" y="4282949"/>
                  <a:pt x="3567492" y="4282974"/>
                  <a:pt x="3567432" y="4282999"/>
                </a:cubicBezTo>
                <a:cubicBezTo>
                  <a:pt x="3566940" y="4284280"/>
                  <a:pt x="3566607" y="4286359"/>
                  <a:pt x="3566464" y="4289697"/>
                </a:cubicBezTo>
                <a:lnTo>
                  <a:pt x="3566526" y="4294698"/>
                </a:lnTo>
                <a:lnTo>
                  <a:pt x="3565367" y="4307225"/>
                </a:lnTo>
                <a:lnTo>
                  <a:pt x="3563841" y="4311164"/>
                </a:lnTo>
                <a:lnTo>
                  <a:pt x="3561610" y="4312189"/>
                </a:lnTo>
                <a:lnTo>
                  <a:pt x="3561734" y="4313408"/>
                </a:lnTo>
                <a:cubicBezTo>
                  <a:pt x="3564537" y="4323096"/>
                  <a:pt x="3569544" y="4327053"/>
                  <a:pt x="3553832" y="4334910"/>
                </a:cubicBezTo>
                <a:cubicBezTo>
                  <a:pt x="3557797" y="4356533"/>
                  <a:pt x="3548502" y="4358433"/>
                  <a:pt x="3542564" y="4385380"/>
                </a:cubicBezTo>
                <a:cubicBezTo>
                  <a:pt x="3547050" y="4398267"/>
                  <a:pt x="3544091" y="4407098"/>
                  <a:pt x="3538724" y="4415150"/>
                </a:cubicBezTo>
                <a:cubicBezTo>
                  <a:pt x="3538633" y="4442707"/>
                  <a:pt x="3529920" y="4465824"/>
                  <a:pt x="3525348" y="4495753"/>
                </a:cubicBezTo>
                <a:cubicBezTo>
                  <a:pt x="3529387" y="4530212"/>
                  <a:pt x="3514579" y="4543935"/>
                  <a:pt x="3509749" y="4575934"/>
                </a:cubicBezTo>
                <a:cubicBezTo>
                  <a:pt x="3519579" y="4606914"/>
                  <a:pt x="3496418" y="4596497"/>
                  <a:pt x="3489779" y="4611927"/>
                </a:cubicBezTo>
                <a:lnTo>
                  <a:pt x="3488856" y="4616508"/>
                </a:lnTo>
                <a:lnTo>
                  <a:pt x="3489486" y="4629163"/>
                </a:lnTo>
                <a:lnTo>
                  <a:pt x="3490242" y="4633947"/>
                </a:lnTo>
                <a:cubicBezTo>
                  <a:pt x="3490570" y="4637233"/>
                  <a:pt x="3490539" y="4639406"/>
                  <a:pt x="3490244" y="4640894"/>
                </a:cubicBezTo>
                <a:lnTo>
                  <a:pt x="3490078" y="4641059"/>
                </a:lnTo>
                <a:lnTo>
                  <a:pt x="3490403" y="4647582"/>
                </a:lnTo>
                <a:cubicBezTo>
                  <a:pt x="3491330" y="4658608"/>
                  <a:pt x="3492590" y="4669354"/>
                  <a:pt x="3494082" y="4679601"/>
                </a:cubicBezTo>
                <a:cubicBezTo>
                  <a:pt x="3484854" y="4687754"/>
                  <a:pt x="3495864" y="4725869"/>
                  <a:pt x="3478421" y="4720918"/>
                </a:cubicBezTo>
                <a:cubicBezTo>
                  <a:pt x="3479918" y="4734712"/>
                  <a:pt x="3487176" y="4743359"/>
                  <a:pt x="3475730" y="4738188"/>
                </a:cubicBezTo>
                <a:cubicBezTo>
                  <a:pt x="3475894" y="4742712"/>
                  <a:pt x="3474928" y="4745450"/>
                  <a:pt x="3473409" y="4747368"/>
                </a:cubicBezTo>
                <a:lnTo>
                  <a:pt x="3472696" y="4747913"/>
                </a:lnTo>
                <a:lnTo>
                  <a:pt x="3476304" y="4778609"/>
                </a:lnTo>
                <a:lnTo>
                  <a:pt x="3475454" y="4782623"/>
                </a:lnTo>
                <a:lnTo>
                  <a:pt x="3479507" y="4802712"/>
                </a:lnTo>
                <a:lnTo>
                  <a:pt x="3480695" y="4813049"/>
                </a:lnTo>
                <a:lnTo>
                  <a:pt x="3482902" y="4816057"/>
                </a:lnTo>
                <a:cubicBezTo>
                  <a:pt x="3484247" y="4819259"/>
                  <a:pt x="3484834" y="4823783"/>
                  <a:pt x="3483703" y="4831270"/>
                </a:cubicBezTo>
                <a:lnTo>
                  <a:pt x="3483090" y="4832984"/>
                </a:lnTo>
                <a:lnTo>
                  <a:pt x="3486378" y="4845654"/>
                </a:lnTo>
                <a:cubicBezTo>
                  <a:pt x="3487893" y="4849755"/>
                  <a:pt x="3489817" y="4853416"/>
                  <a:pt x="3492309" y="4856425"/>
                </a:cubicBezTo>
                <a:cubicBezTo>
                  <a:pt x="3479133" y="4898390"/>
                  <a:pt x="3491371" y="4939174"/>
                  <a:pt x="3489182" y="4985308"/>
                </a:cubicBezTo>
                <a:cubicBezTo>
                  <a:pt x="3492413" y="5037202"/>
                  <a:pt x="3496839" y="5073159"/>
                  <a:pt x="3498182" y="5107346"/>
                </a:cubicBezTo>
                <a:cubicBezTo>
                  <a:pt x="3500266" y="5123329"/>
                  <a:pt x="3506680" y="5240376"/>
                  <a:pt x="3499225" y="5231073"/>
                </a:cubicBezTo>
                <a:cubicBezTo>
                  <a:pt x="3515247" y="5280090"/>
                  <a:pt x="3497607" y="5309911"/>
                  <a:pt x="3504960" y="5364785"/>
                </a:cubicBezTo>
                <a:cubicBezTo>
                  <a:pt x="3487546" y="5393671"/>
                  <a:pt x="3503686" y="5378336"/>
                  <a:pt x="3500486" y="5409009"/>
                </a:cubicBezTo>
                <a:cubicBezTo>
                  <a:pt x="3516561" y="5401350"/>
                  <a:pt x="3491544" y="5446009"/>
                  <a:pt x="3509710" y="5448570"/>
                </a:cubicBezTo>
                <a:cubicBezTo>
                  <a:pt x="3508555" y="5454072"/>
                  <a:pt x="3506859" y="5459319"/>
                  <a:pt x="3505022" y="5464568"/>
                </a:cubicBezTo>
                <a:lnTo>
                  <a:pt x="3504070" y="5467320"/>
                </a:lnTo>
                <a:lnTo>
                  <a:pt x="3503399" y="5478483"/>
                </a:lnTo>
                <a:lnTo>
                  <a:pt x="3499281" y="5481443"/>
                </a:lnTo>
                <a:lnTo>
                  <a:pt x="3499047" y="5616712"/>
                </a:lnTo>
                <a:cubicBezTo>
                  <a:pt x="3502347" y="5628424"/>
                  <a:pt x="3503819" y="5666768"/>
                  <a:pt x="3498775" y="5675291"/>
                </a:cubicBezTo>
                <a:cubicBezTo>
                  <a:pt x="3497984" y="5683547"/>
                  <a:pt x="3500335" y="5692400"/>
                  <a:pt x="3494739" y="5697458"/>
                </a:cubicBezTo>
                <a:cubicBezTo>
                  <a:pt x="3492180" y="5715432"/>
                  <a:pt x="3486290" y="5756597"/>
                  <a:pt x="3483423" y="5783137"/>
                </a:cubicBezTo>
                <a:cubicBezTo>
                  <a:pt x="3491452" y="5796973"/>
                  <a:pt x="3477643" y="5819988"/>
                  <a:pt x="3477532" y="5856699"/>
                </a:cubicBezTo>
                <a:cubicBezTo>
                  <a:pt x="3486776" y="5871818"/>
                  <a:pt x="3477340" y="5881447"/>
                  <a:pt x="3490032" y="5910638"/>
                </a:cubicBezTo>
                <a:cubicBezTo>
                  <a:pt x="3488930" y="5911913"/>
                  <a:pt x="3487924" y="5913488"/>
                  <a:pt x="3487046" y="5915313"/>
                </a:cubicBezTo>
                <a:cubicBezTo>
                  <a:pt x="3481941" y="5925917"/>
                  <a:pt x="3482137" y="5942505"/>
                  <a:pt x="3487484" y="5952365"/>
                </a:cubicBezTo>
                <a:cubicBezTo>
                  <a:pt x="3504666" y="5999029"/>
                  <a:pt x="3505019" y="6042078"/>
                  <a:pt x="3509266" y="6082373"/>
                </a:cubicBezTo>
                <a:cubicBezTo>
                  <a:pt x="3512265" y="6128005"/>
                  <a:pt x="3492950" y="6098121"/>
                  <a:pt x="3509564" y="6154771"/>
                </a:cubicBezTo>
                <a:cubicBezTo>
                  <a:pt x="3503223" y="6161045"/>
                  <a:pt x="3503062" y="6168289"/>
                  <a:pt x="3506404" y="6180433"/>
                </a:cubicBezTo>
                <a:cubicBezTo>
                  <a:pt x="3507378" y="6202614"/>
                  <a:pt x="3491084" y="6201180"/>
                  <a:pt x="3501312" y="6223427"/>
                </a:cubicBezTo>
                <a:cubicBezTo>
                  <a:pt x="3492497" y="6219559"/>
                  <a:pt x="3498753" y="6265580"/>
                  <a:pt x="3489469" y="6255476"/>
                </a:cubicBezTo>
                <a:cubicBezTo>
                  <a:pt x="3481791" y="6270065"/>
                  <a:pt x="3495037" y="6276996"/>
                  <a:pt x="3488398" y="6291462"/>
                </a:cubicBezTo>
                <a:cubicBezTo>
                  <a:pt x="3487099" y="6307679"/>
                  <a:pt x="3497555" y="6282019"/>
                  <a:pt x="3498547" y="6299935"/>
                </a:cubicBezTo>
                <a:cubicBezTo>
                  <a:pt x="3498173" y="6321676"/>
                  <a:pt x="3514193" y="6321381"/>
                  <a:pt x="3494028" y="6338390"/>
                </a:cubicBezTo>
                <a:lnTo>
                  <a:pt x="3486030" y="6396716"/>
                </a:lnTo>
                <a:cubicBezTo>
                  <a:pt x="3491309" y="6409668"/>
                  <a:pt x="3488928" y="6420134"/>
                  <a:pt x="3484103" y="6430386"/>
                </a:cubicBezTo>
                <a:cubicBezTo>
                  <a:pt x="3485763" y="6460632"/>
                  <a:pt x="3478568" y="6488285"/>
                  <a:pt x="3475922" y="6522318"/>
                </a:cubicBezTo>
                <a:cubicBezTo>
                  <a:pt x="3482128" y="6559051"/>
                  <a:pt x="3468277" y="6578006"/>
                  <a:pt x="3465506" y="6614374"/>
                </a:cubicBezTo>
                <a:cubicBezTo>
                  <a:pt x="3478925" y="6650248"/>
                  <a:pt x="3446064" y="6638174"/>
                  <a:pt x="3446789" y="6668768"/>
                </a:cubicBezTo>
                <a:cubicBezTo>
                  <a:pt x="3458869" y="6718505"/>
                  <a:pt x="3435878" y="6667592"/>
                  <a:pt x="3439582" y="6744454"/>
                </a:cubicBezTo>
                <a:cubicBezTo>
                  <a:pt x="3441631" y="6748797"/>
                  <a:pt x="3439393" y="6758101"/>
                  <a:pt x="3436538" y="6757102"/>
                </a:cubicBezTo>
                <a:cubicBezTo>
                  <a:pt x="3437461" y="6773941"/>
                  <a:pt x="3420846" y="6822488"/>
                  <a:pt x="3424061" y="6846522"/>
                </a:cubicBezTo>
                <a:lnTo>
                  <a:pt x="3423032" y="6858000"/>
                </a:lnTo>
                <a:lnTo>
                  <a:pt x="0" y="6858000"/>
                </a:lnTo>
                <a:close/>
              </a:path>
            </a:pathLst>
          </a:custGeom>
        </p:spPr>
      </p:pic>
      <p:sp>
        <p:nvSpPr>
          <p:cNvPr id="5" name="Content Placeholder 4">
            <a:extLst>
              <a:ext uri="{FF2B5EF4-FFF2-40B4-BE49-F238E27FC236}">
                <a16:creationId xmlns:a16="http://schemas.microsoft.com/office/drawing/2014/main" id="{F11ACFC9-66BD-96D3-32D2-CD1A2D21945A}"/>
              </a:ext>
            </a:extLst>
          </p:cNvPr>
          <p:cNvSpPr>
            <a:spLocks noGrp="1"/>
          </p:cNvSpPr>
          <p:nvPr>
            <p:ph idx="1"/>
          </p:nvPr>
        </p:nvSpPr>
        <p:spPr>
          <a:xfrm>
            <a:off x="2815389" y="1235884"/>
            <a:ext cx="9376611" cy="5356657"/>
          </a:xfrm>
        </p:spPr>
        <p:txBody>
          <a:bodyPr anchor="t">
            <a:normAutofit fontScale="62500" lnSpcReduction="20000"/>
          </a:bodyPr>
          <a:lstStyle/>
          <a:p>
            <a:pPr fontAlgn="base">
              <a:spcAft>
                <a:spcPct val="0"/>
              </a:spcAft>
            </a:pPr>
            <a:r>
              <a:rPr lang="en-US" sz="3600" b="1" dirty="0">
                <a:latin typeface="Helvetica" pitchFamily="2" charset="0"/>
              </a:rPr>
              <a:t>Lightning produces NO because extreme temperatures (&gt;1800 K) in lightning channels dissociate O</a:t>
            </a:r>
            <a:r>
              <a:rPr lang="en-US" sz="3600" b="1" baseline="-25000" dirty="0">
                <a:latin typeface="Helvetica" pitchFamily="2" charset="0"/>
              </a:rPr>
              <a:t>2</a:t>
            </a:r>
            <a:r>
              <a:rPr lang="en-US" sz="3600" b="1" dirty="0">
                <a:latin typeface="Helvetica" pitchFamily="2" charset="0"/>
              </a:rPr>
              <a:t> and N</a:t>
            </a:r>
            <a:r>
              <a:rPr lang="en-US" sz="3600" b="1" baseline="-25000" dirty="0">
                <a:latin typeface="Helvetica" pitchFamily="2" charset="0"/>
              </a:rPr>
              <a:t>2</a:t>
            </a:r>
            <a:r>
              <a:rPr lang="en-US" sz="3600" b="1" dirty="0">
                <a:latin typeface="Helvetica" pitchFamily="2" charset="0"/>
              </a:rPr>
              <a:t>, which combine to form NO, which quickly reacts with O</a:t>
            </a:r>
            <a:r>
              <a:rPr lang="en-US" sz="3600" b="1" baseline="-25000" dirty="0">
                <a:latin typeface="Helvetica" pitchFamily="2" charset="0"/>
              </a:rPr>
              <a:t>3</a:t>
            </a:r>
            <a:r>
              <a:rPr lang="en-US" sz="3600" b="1" dirty="0">
                <a:latin typeface="Helvetica" pitchFamily="2" charset="0"/>
              </a:rPr>
              <a:t> to form NO</a:t>
            </a:r>
            <a:r>
              <a:rPr lang="en-US" sz="3600" b="1" baseline="-25000" dirty="0">
                <a:latin typeface="Helvetica" pitchFamily="2" charset="0"/>
              </a:rPr>
              <a:t>2</a:t>
            </a:r>
            <a:r>
              <a:rPr lang="en-US" sz="3600" b="1" dirty="0">
                <a:latin typeface="Helvetica" pitchFamily="2" charset="0"/>
              </a:rPr>
              <a:t>. </a:t>
            </a:r>
          </a:p>
          <a:p>
            <a:pPr marL="0" indent="0" fontAlgn="base">
              <a:spcAft>
                <a:spcPct val="0"/>
              </a:spcAft>
              <a:buNone/>
            </a:pPr>
            <a:endParaRPr lang="en-US" sz="3600" b="1" dirty="0">
              <a:latin typeface="Helvetica" pitchFamily="2" charset="0"/>
            </a:endParaRPr>
          </a:p>
          <a:p>
            <a:pPr fontAlgn="base">
              <a:spcAft>
                <a:spcPct val="0"/>
              </a:spcAft>
            </a:pPr>
            <a:r>
              <a:rPr lang="en-US" sz="3600" b="1" dirty="0">
                <a:latin typeface="Helvetica" pitchFamily="2" charset="0"/>
              </a:rPr>
              <a:t>Lightning-NO</a:t>
            </a:r>
            <a:r>
              <a:rPr lang="en-US" sz="3600" b="1" baseline="-25000" dirty="0">
                <a:latin typeface="Helvetica" pitchFamily="2" charset="0"/>
              </a:rPr>
              <a:t>x</a:t>
            </a:r>
            <a:r>
              <a:rPr lang="en-US" sz="3600" b="1" dirty="0">
                <a:latin typeface="Helvetica" pitchFamily="2" charset="0"/>
              </a:rPr>
              <a:t> (LNO</a:t>
            </a:r>
            <a:r>
              <a:rPr lang="en-US" sz="3600" b="1" baseline="-25000" dirty="0">
                <a:latin typeface="Helvetica" pitchFamily="2" charset="0"/>
              </a:rPr>
              <a:t>x</a:t>
            </a:r>
            <a:r>
              <a:rPr lang="en-US" sz="3600" b="1" dirty="0">
                <a:latin typeface="Helvetica" pitchFamily="2" charset="0"/>
              </a:rPr>
              <a:t>) accounts for 10-15% of NO</a:t>
            </a:r>
            <a:r>
              <a:rPr lang="en-US" sz="3600" b="1" baseline="-25000" dirty="0">
                <a:latin typeface="Helvetica" pitchFamily="2" charset="0"/>
              </a:rPr>
              <a:t>x</a:t>
            </a:r>
            <a:r>
              <a:rPr lang="en-US" sz="3600" b="1" dirty="0">
                <a:latin typeface="Helvetica" pitchFamily="2" charset="0"/>
              </a:rPr>
              <a:t> production globally; however, its impact on atmospheric composition and climate is substantial because much of it is injected into the mid- and upper-troposphere where the lifetime of NO</a:t>
            </a:r>
            <a:r>
              <a:rPr lang="en-US" sz="3600" b="1" baseline="-25000" dirty="0">
                <a:latin typeface="Helvetica" pitchFamily="2" charset="0"/>
              </a:rPr>
              <a:t>x</a:t>
            </a:r>
            <a:r>
              <a:rPr lang="en-US" sz="3600" b="1" dirty="0">
                <a:latin typeface="Helvetica" pitchFamily="2" charset="0"/>
              </a:rPr>
              <a:t> is longer.</a:t>
            </a:r>
          </a:p>
          <a:p>
            <a:pPr fontAlgn="base">
              <a:spcAft>
                <a:spcPct val="0"/>
              </a:spcAft>
            </a:pPr>
            <a:endParaRPr lang="en-US" sz="3600" b="1" dirty="0">
              <a:latin typeface="Helvetica" pitchFamily="2" charset="0"/>
            </a:endParaRPr>
          </a:p>
          <a:p>
            <a:pPr fontAlgn="base">
              <a:spcAft>
                <a:spcPct val="0"/>
              </a:spcAft>
            </a:pPr>
            <a:r>
              <a:rPr lang="en-US" sz="3600" b="1" dirty="0">
                <a:latin typeface="Helvetica" pitchFamily="2" charset="0"/>
              </a:rPr>
              <a:t>LNO</a:t>
            </a:r>
            <a:r>
              <a:rPr lang="en-US" sz="3600" b="1" baseline="-25000" dirty="0">
                <a:latin typeface="Helvetica" pitchFamily="2" charset="0"/>
              </a:rPr>
              <a:t>x</a:t>
            </a:r>
            <a:r>
              <a:rPr lang="en-US" sz="3600" b="1" dirty="0">
                <a:latin typeface="Helvetica" pitchFamily="2" charset="0"/>
              </a:rPr>
              <a:t> enhances </a:t>
            </a:r>
            <a:r>
              <a:rPr lang="en-US" sz="3600" b="1" dirty="0" err="1">
                <a:latin typeface="Helvetica" pitchFamily="2" charset="0"/>
              </a:rPr>
              <a:t>NO</a:t>
            </a:r>
            <a:r>
              <a:rPr lang="en-US" sz="3600" b="1" baseline="-25000" dirty="0" err="1">
                <a:latin typeface="Helvetica" pitchFamily="2" charset="0"/>
              </a:rPr>
              <a:t>y</a:t>
            </a:r>
            <a:r>
              <a:rPr lang="en-US" sz="3600" b="1" dirty="0">
                <a:latin typeface="Helvetica" pitchFamily="2" charset="0"/>
              </a:rPr>
              <a:t>, OH, and O</a:t>
            </a:r>
            <a:r>
              <a:rPr lang="en-US" sz="3600" b="1" baseline="-25000" dirty="0">
                <a:latin typeface="Helvetica" pitchFamily="2" charset="0"/>
              </a:rPr>
              <a:t>3</a:t>
            </a:r>
            <a:r>
              <a:rPr lang="en-US" sz="3600" b="1" dirty="0">
                <a:latin typeface="Helvetica" pitchFamily="2" charset="0"/>
              </a:rPr>
              <a:t> while decreasing CH</a:t>
            </a:r>
            <a:r>
              <a:rPr lang="en-US" sz="3600" b="1" baseline="-25000" dirty="0">
                <a:latin typeface="Helvetica" pitchFamily="2" charset="0"/>
              </a:rPr>
              <a:t>4</a:t>
            </a:r>
            <a:r>
              <a:rPr lang="en-US" sz="3600" b="1" dirty="0">
                <a:latin typeface="Helvetica" pitchFamily="2" charset="0"/>
              </a:rPr>
              <a:t>; thus contributing to enhanced longwave radiation absorption by O</a:t>
            </a:r>
            <a:r>
              <a:rPr lang="en-US" sz="3600" b="1" baseline="-25000" dirty="0">
                <a:latin typeface="Helvetica" pitchFamily="2" charset="0"/>
              </a:rPr>
              <a:t>3</a:t>
            </a:r>
            <a:r>
              <a:rPr lang="en-US" sz="3600" b="1" dirty="0">
                <a:latin typeface="Helvetica" pitchFamily="2" charset="0"/>
              </a:rPr>
              <a:t> and decreased longwave radiation absorption by CH</a:t>
            </a:r>
            <a:r>
              <a:rPr lang="en-US" sz="3600" b="1" baseline="-25000" dirty="0">
                <a:latin typeface="Helvetica" pitchFamily="2" charset="0"/>
              </a:rPr>
              <a:t>4</a:t>
            </a:r>
            <a:r>
              <a:rPr lang="en-US" sz="3600" b="1" dirty="0">
                <a:latin typeface="Helvetica" pitchFamily="2" charset="0"/>
              </a:rPr>
              <a:t>.  </a:t>
            </a:r>
          </a:p>
          <a:p>
            <a:pPr fontAlgn="base">
              <a:spcAft>
                <a:spcPct val="0"/>
              </a:spcAft>
            </a:pPr>
            <a:endParaRPr lang="en-US" sz="3600" b="1" dirty="0">
              <a:latin typeface="Helvetica" pitchFamily="2" charset="0"/>
            </a:endParaRPr>
          </a:p>
          <a:p>
            <a:pPr fontAlgn="base">
              <a:spcAft>
                <a:spcPct val="0"/>
              </a:spcAft>
            </a:pPr>
            <a:r>
              <a:rPr lang="en-US" sz="3600" b="1" dirty="0">
                <a:latin typeface="Helvetica" pitchFamily="2" charset="0"/>
              </a:rPr>
              <a:t>Here, we estimate the moles of NO</a:t>
            </a:r>
            <a:r>
              <a:rPr lang="en-US" sz="3600" b="1" baseline="-25000" dirty="0">
                <a:latin typeface="Helvetica" pitchFamily="2" charset="0"/>
              </a:rPr>
              <a:t>x</a:t>
            </a:r>
            <a:r>
              <a:rPr lang="en-US" sz="3600" b="1" dirty="0">
                <a:latin typeface="Helvetica" pitchFamily="2" charset="0"/>
              </a:rPr>
              <a:t> produced per flash (LNO</a:t>
            </a:r>
            <a:r>
              <a:rPr lang="en-US" sz="3600" b="1" baseline="-25000" dirty="0">
                <a:latin typeface="Helvetica" pitchFamily="2" charset="0"/>
              </a:rPr>
              <a:t>x</a:t>
            </a:r>
            <a:r>
              <a:rPr lang="en-US" sz="3600" b="1" dirty="0">
                <a:latin typeface="Helvetica" pitchFamily="2" charset="0"/>
              </a:rPr>
              <a:t> PE) using NO</a:t>
            </a:r>
            <a:r>
              <a:rPr lang="en-US" sz="3600" b="1" baseline="-25000" dirty="0">
                <a:latin typeface="Helvetica" pitchFamily="2" charset="0"/>
              </a:rPr>
              <a:t>2</a:t>
            </a:r>
            <a:r>
              <a:rPr lang="en-US" sz="3600" b="1" dirty="0">
                <a:latin typeface="Helvetica" pitchFamily="2" charset="0"/>
              </a:rPr>
              <a:t> and cloud products from TEMPO and flash counts from a ground- (ENTLN) and satellite- (GLM) based network. </a:t>
            </a:r>
            <a:endParaRPr lang="en-US" sz="3600" b="1" dirty="0">
              <a:solidFill>
                <a:schemeClr val="bg1"/>
              </a:solidFill>
              <a:latin typeface="Helvetica" pitchFamily="2" charset="0"/>
            </a:endParaRPr>
          </a:p>
        </p:txBody>
      </p:sp>
      <p:sp>
        <p:nvSpPr>
          <p:cNvPr id="2" name="Slide Number Placeholder 1">
            <a:extLst>
              <a:ext uri="{FF2B5EF4-FFF2-40B4-BE49-F238E27FC236}">
                <a16:creationId xmlns:a16="http://schemas.microsoft.com/office/drawing/2014/main" id="{9AB5D22C-40AD-E2CD-7065-F27C24790476}"/>
              </a:ext>
            </a:extLst>
          </p:cNvPr>
          <p:cNvSpPr>
            <a:spLocks noGrp="1"/>
          </p:cNvSpPr>
          <p:nvPr>
            <p:ph type="sldNum" sz="quarter" idx="12"/>
          </p:nvPr>
        </p:nvSpPr>
        <p:spPr/>
        <p:txBody>
          <a:bodyPr/>
          <a:lstStyle/>
          <a:p>
            <a:fld id="{549FAD4F-1D10-9249-9BA7-252E27A8E81C}" type="slidenum">
              <a:rPr lang="en-US" smtClean="0"/>
              <a:t>2</a:t>
            </a:fld>
            <a:endParaRPr lang="en-US" dirty="0"/>
          </a:p>
        </p:txBody>
      </p:sp>
      <p:pic>
        <p:nvPicPr>
          <p:cNvPr id="3074" name="Picture 2" descr="Banner-TEMPO-GEMS-final-hires-credit">
            <a:extLst>
              <a:ext uri="{FF2B5EF4-FFF2-40B4-BE49-F238E27FC236}">
                <a16:creationId xmlns:a16="http://schemas.microsoft.com/office/drawing/2014/main" id="{FCAC4AF4-5021-4A9D-61BD-B1EA559DE08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0103"/>
          <a:stretch/>
        </p:blipFill>
        <p:spPr bwMode="auto">
          <a:xfrm>
            <a:off x="0" y="4846329"/>
            <a:ext cx="2405751" cy="2011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47844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F848DDF-BCD8-7D9A-EE8A-0FEE32D57C55}"/>
              </a:ext>
            </a:extLst>
          </p:cNvPr>
          <p:cNvSpPr>
            <a:spLocks noGrp="1"/>
          </p:cNvSpPr>
          <p:nvPr>
            <p:ph type="sldNum" sz="quarter" idx="12"/>
          </p:nvPr>
        </p:nvSpPr>
        <p:spPr/>
        <p:txBody>
          <a:bodyPr/>
          <a:lstStyle/>
          <a:p>
            <a:fld id="{549FAD4F-1D10-9249-9BA7-252E27A8E81C}" type="slidenum">
              <a:rPr lang="en-US" smtClean="0"/>
              <a:t>3</a:t>
            </a:fld>
            <a:endParaRPr lang="en-US"/>
          </a:p>
        </p:txBody>
      </p:sp>
      <p:pic>
        <p:nvPicPr>
          <p:cNvPr id="4" name="Picture 3">
            <a:extLst>
              <a:ext uri="{FF2B5EF4-FFF2-40B4-BE49-F238E27FC236}">
                <a16:creationId xmlns:a16="http://schemas.microsoft.com/office/drawing/2014/main" id="{6A7498FE-4DC5-DC92-4151-3FB420290C7F}"/>
              </a:ext>
            </a:extLst>
          </p:cNvPr>
          <p:cNvPicPr>
            <a:picLocks noChangeAspect="1"/>
          </p:cNvPicPr>
          <p:nvPr/>
        </p:nvPicPr>
        <p:blipFill>
          <a:blip r:embed="rId3"/>
          <a:stretch>
            <a:fillRect/>
          </a:stretch>
        </p:blipFill>
        <p:spPr>
          <a:xfrm>
            <a:off x="1442357" y="0"/>
            <a:ext cx="7772400" cy="5727031"/>
          </a:xfrm>
          <a:prstGeom prst="rect">
            <a:avLst/>
          </a:prstGeom>
        </p:spPr>
      </p:pic>
      <p:sp>
        <p:nvSpPr>
          <p:cNvPr id="5" name="TextBox 4">
            <a:extLst>
              <a:ext uri="{FF2B5EF4-FFF2-40B4-BE49-F238E27FC236}">
                <a16:creationId xmlns:a16="http://schemas.microsoft.com/office/drawing/2014/main" id="{7C441D63-A16B-E9BE-EF8C-F1B7FB589E17}"/>
              </a:ext>
            </a:extLst>
          </p:cNvPr>
          <p:cNvSpPr txBox="1"/>
          <p:nvPr/>
        </p:nvSpPr>
        <p:spPr>
          <a:xfrm>
            <a:off x="121630" y="559668"/>
            <a:ext cx="1686167" cy="3970318"/>
          </a:xfrm>
          <a:prstGeom prst="rect">
            <a:avLst/>
          </a:prstGeom>
          <a:noFill/>
        </p:spPr>
        <p:txBody>
          <a:bodyPr wrap="square" rtlCol="0">
            <a:spAutoFit/>
          </a:bodyPr>
          <a:lstStyle/>
          <a:p>
            <a:r>
              <a:rPr lang="en-US" dirty="0"/>
              <a:t>Animation showing</a:t>
            </a:r>
          </a:p>
          <a:p>
            <a:r>
              <a:rPr lang="en-US" dirty="0"/>
              <a:t>flashes (top) </a:t>
            </a:r>
          </a:p>
          <a:p>
            <a:r>
              <a:rPr lang="en-US" dirty="0"/>
              <a:t>TEMPO NO</a:t>
            </a:r>
            <a:r>
              <a:rPr lang="en-US" baseline="-25000" dirty="0"/>
              <a:t>2</a:t>
            </a:r>
          </a:p>
          <a:p>
            <a:r>
              <a:rPr lang="en-US" dirty="0"/>
              <a:t>columns (mid)</a:t>
            </a:r>
          </a:p>
          <a:p>
            <a:r>
              <a:rPr lang="en-US" dirty="0"/>
              <a:t>&amp; TEMPO cloud products  </a:t>
            </a:r>
          </a:p>
          <a:p>
            <a:r>
              <a:rPr lang="en-US" dirty="0"/>
              <a:t>(bottom) for</a:t>
            </a:r>
          </a:p>
          <a:p>
            <a:r>
              <a:rPr lang="en-US" dirty="0"/>
              <a:t>convective</a:t>
            </a:r>
          </a:p>
          <a:p>
            <a:r>
              <a:rPr lang="en-US" dirty="0"/>
              <a:t>system observed over Missouri on</a:t>
            </a:r>
          </a:p>
          <a:p>
            <a:r>
              <a:rPr lang="en-US" dirty="0"/>
              <a:t>May 26, 2024</a:t>
            </a:r>
          </a:p>
          <a:p>
            <a:endParaRPr lang="en-US" dirty="0"/>
          </a:p>
        </p:txBody>
      </p:sp>
      <p:sp>
        <p:nvSpPr>
          <p:cNvPr id="7" name="TextBox 6">
            <a:extLst>
              <a:ext uri="{FF2B5EF4-FFF2-40B4-BE49-F238E27FC236}">
                <a16:creationId xmlns:a16="http://schemas.microsoft.com/office/drawing/2014/main" id="{3592D9D5-7080-F9ED-703B-61A174246228}"/>
              </a:ext>
            </a:extLst>
          </p:cNvPr>
          <p:cNvSpPr txBox="1"/>
          <p:nvPr/>
        </p:nvSpPr>
        <p:spPr>
          <a:xfrm>
            <a:off x="121630" y="4653902"/>
            <a:ext cx="1630423" cy="923330"/>
          </a:xfrm>
          <a:prstGeom prst="rect">
            <a:avLst/>
          </a:prstGeom>
          <a:noFill/>
        </p:spPr>
        <p:txBody>
          <a:bodyPr wrap="square" rtlCol="0">
            <a:spAutoFit/>
          </a:bodyPr>
          <a:lstStyle/>
          <a:p>
            <a:endParaRPr lang="en-US" dirty="0"/>
          </a:p>
          <a:p>
            <a:endParaRPr lang="en-US" dirty="0"/>
          </a:p>
          <a:p>
            <a:endParaRPr lang="en-US" dirty="0"/>
          </a:p>
        </p:txBody>
      </p:sp>
      <p:sp>
        <p:nvSpPr>
          <p:cNvPr id="10" name="TextBox 9">
            <a:extLst>
              <a:ext uri="{FF2B5EF4-FFF2-40B4-BE49-F238E27FC236}">
                <a16:creationId xmlns:a16="http://schemas.microsoft.com/office/drawing/2014/main" id="{1D3542C4-1A54-1E86-9815-2C2B465E3BD5}"/>
              </a:ext>
            </a:extLst>
          </p:cNvPr>
          <p:cNvSpPr txBox="1"/>
          <p:nvPr/>
        </p:nvSpPr>
        <p:spPr>
          <a:xfrm>
            <a:off x="8849317" y="5207900"/>
            <a:ext cx="473206" cy="923330"/>
          </a:xfrm>
          <a:prstGeom prst="rect">
            <a:avLst/>
          </a:prstGeom>
          <a:noFill/>
        </p:spPr>
        <p:txBody>
          <a:bodyPr wrap="none" rtlCol="0">
            <a:spAutoFit/>
          </a:bodyPr>
          <a:lstStyle/>
          <a:p>
            <a:pPr marL="285750" indent="-285750">
              <a:buFont typeface="Wingdings" pitchFamily="2" charset="2"/>
              <a:buChar char="Ø"/>
            </a:pPr>
            <a:endParaRPr lang="en-US" dirty="0"/>
          </a:p>
          <a:p>
            <a:pPr marL="285750" indent="-285750">
              <a:buFont typeface="Wingdings" pitchFamily="2" charset="2"/>
              <a:buChar char="Ø"/>
            </a:pPr>
            <a:endParaRPr lang="en-US" dirty="0"/>
          </a:p>
          <a:p>
            <a:endParaRPr lang="en-US" dirty="0"/>
          </a:p>
        </p:txBody>
      </p:sp>
      <p:sp>
        <p:nvSpPr>
          <p:cNvPr id="3" name="TextBox 2">
            <a:extLst>
              <a:ext uri="{FF2B5EF4-FFF2-40B4-BE49-F238E27FC236}">
                <a16:creationId xmlns:a16="http://schemas.microsoft.com/office/drawing/2014/main" id="{2BF3F766-8B2C-04CE-D46E-37C87E044C9B}"/>
              </a:ext>
            </a:extLst>
          </p:cNvPr>
          <p:cNvSpPr txBox="1"/>
          <p:nvPr/>
        </p:nvSpPr>
        <p:spPr>
          <a:xfrm>
            <a:off x="2173238" y="5727031"/>
            <a:ext cx="6480877" cy="646331"/>
          </a:xfrm>
          <a:prstGeom prst="rect">
            <a:avLst/>
          </a:prstGeom>
          <a:noFill/>
        </p:spPr>
        <p:txBody>
          <a:bodyPr wrap="none" rtlCol="0">
            <a:spAutoFit/>
          </a:bodyPr>
          <a:lstStyle/>
          <a:p>
            <a:r>
              <a:rPr lang="en-US" dirty="0" err="1"/>
              <a:t>LNO</a:t>
            </a:r>
            <a:r>
              <a:rPr lang="en-US" baseline="-25000" dirty="0" err="1"/>
              <a:t>x</a:t>
            </a:r>
            <a:r>
              <a:rPr lang="en-US" dirty="0"/>
              <a:t> PE estimation performed using deep convective retrievals,</a:t>
            </a:r>
          </a:p>
          <a:p>
            <a:r>
              <a:rPr lang="en-US" dirty="0"/>
              <a:t> i.e., retrievals  with cloud fraction &gt; 0.97 and OCP &lt; 350 </a:t>
            </a:r>
            <a:r>
              <a:rPr lang="en-US" dirty="0" err="1"/>
              <a:t>hPa</a:t>
            </a:r>
            <a:r>
              <a:rPr lang="en-US" dirty="0"/>
              <a:t> </a:t>
            </a:r>
          </a:p>
        </p:txBody>
      </p:sp>
      <p:sp>
        <p:nvSpPr>
          <p:cNvPr id="11" name="TextBox 10">
            <a:extLst>
              <a:ext uri="{FF2B5EF4-FFF2-40B4-BE49-F238E27FC236}">
                <a16:creationId xmlns:a16="http://schemas.microsoft.com/office/drawing/2014/main" id="{B5B26F39-4CAE-CF2A-33E8-9D736E695D25}"/>
              </a:ext>
            </a:extLst>
          </p:cNvPr>
          <p:cNvSpPr txBox="1"/>
          <p:nvPr/>
        </p:nvSpPr>
        <p:spPr>
          <a:xfrm>
            <a:off x="9072556" y="395326"/>
            <a:ext cx="3119444" cy="7294305"/>
          </a:xfrm>
          <a:prstGeom prst="rect">
            <a:avLst/>
          </a:prstGeom>
          <a:noFill/>
        </p:spPr>
        <p:txBody>
          <a:bodyPr wrap="square" rtlCol="0">
            <a:spAutoFit/>
          </a:bodyPr>
          <a:lstStyle/>
          <a:p>
            <a:r>
              <a:rPr lang="en-US" dirty="0"/>
              <a:t>Lightning-NO</a:t>
            </a:r>
            <a:r>
              <a:rPr lang="en-US" baseline="-25000" dirty="0"/>
              <a:t>2 </a:t>
            </a:r>
            <a:r>
              <a:rPr lang="en-US" dirty="0"/>
              <a:t>signal obtained</a:t>
            </a:r>
          </a:p>
          <a:p>
            <a:r>
              <a:rPr lang="en-US" dirty="0"/>
              <a:t>by subtracting median NO</a:t>
            </a:r>
            <a:r>
              <a:rPr lang="en-US" baseline="-25000" dirty="0"/>
              <a:t>2</a:t>
            </a:r>
          </a:p>
          <a:p>
            <a:r>
              <a:rPr lang="en-US" dirty="0"/>
              <a:t>column of background</a:t>
            </a:r>
          </a:p>
          <a:p>
            <a:r>
              <a:rPr lang="en-US" dirty="0"/>
              <a:t>retrievals from median column of lightning-influenced columns, after</a:t>
            </a:r>
          </a:p>
          <a:p>
            <a:r>
              <a:rPr lang="en-US" dirty="0"/>
              <a:t>replacing operational</a:t>
            </a:r>
          </a:p>
          <a:p>
            <a:r>
              <a:rPr lang="en-US" dirty="0"/>
              <a:t>AMF with an AMF that</a:t>
            </a:r>
          </a:p>
          <a:p>
            <a:r>
              <a:rPr lang="en-US" dirty="0"/>
              <a:t>includes a shape function</a:t>
            </a:r>
          </a:p>
          <a:p>
            <a:r>
              <a:rPr lang="en-US" dirty="0"/>
              <a:t>appropriate for deep</a:t>
            </a:r>
          </a:p>
          <a:p>
            <a:r>
              <a:rPr lang="en-US" dirty="0"/>
              <a:t>convective conditions. </a:t>
            </a:r>
          </a:p>
          <a:p>
            <a:endParaRPr lang="en-US" dirty="0"/>
          </a:p>
          <a:p>
            <a:r>
              <a:rPr lang="en-US" dirty="0"/>
              <a:t>Best method of determining</a:t>
            </a:r>
          </a:p>
          <a:p>
            <a:r>
              <a:rPr lang="en-US" dirty="0"/>
              <a:t>background pixels is still</a:t>
            </a:r>
          </a:p>
          <a:p>
            <a:r>
              <a:rPr lang="en-US" dirty="0"/>
              <a:t>being determined.  Currently,</a:t>
            </a:r>
          </a:p>
          <a:p>
            <a:r>
              <a:rPr lang="en-US" dirty="0"/>
              <a:t>we use pixels from L3</a:t>
            </a:r>
          </a:p>
          <a:p>
            <a:r>
              <a:rPr lang="en-US" dirty="0"/>
              <a:t>grid boxes that have been flash free for the last 3 hrs.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1246587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1CBAB0D-DEAF-46FE-2036-740F8EA4863D}"/>
              </a:ext>
            </a:extLst>
          </p:cNvPr>
          <p:cNvSpPr>
            <a:spLocks noGrp="1"/>
          </p:cNvSpPr>
          <p:nvPr>
            <p:ph type="sldNum" sz="quarter" idx="12"/>
          </p:nvPr>
        </p:nvSpPr>
        <p:spPr/>
        <p:txBody>
          <a:bodyPr/>
          <a:lstStyle/>
          <a:p>
            <a:fld id="{549FAD4F-1D10-9249-9BA7-252E27A8E81C}" type="slidenum">
              <a:rPr lang="en-US" smtClean="0"/>
              <a:t>4</a:t>
            </a:fld>
            <a:endParaRPr lang="en-US"/>
          </a:p>
        </p:txBody>
      </p:sp>
      <p:pic>
        <p:nvPicPr>
          <p:cNvPr id="6" name="Picture 5">
            <a:extLst>
              <a:ext uri="{FF2B5EF4-FFF2-40B4-BE49-F238E27FC236}">
                <a16:creationId xmlns:a16="http://schemas.microsoft.com/office/drawing/2014/main" id="{C2A12582-CE5C-09F6-DCA9-CD3A85393E9A}"/>
              </a:ext>
            </a:extLst>
          </p:cNvPr>
          <p:cNvPicPr>
            <a:picLocks noChangeAspect="1"/>
          </p:cNvPicPr>
          <p:nvPr/>
        </p:nvPicPr>
        <p:blipFill>
          <a:blip r:embed="rId2"/>
          <a:stretch>
            <a:fillRect/>
          </a:stretch>
        </p:blipFill>
        <p:spPr>
          <a:xfrm>
            <a:off x="4419600" y="212088"/>
            <a:ext cx="7772400" cy="5727031"/>
          </a:xfrm>
          <a:prstGeom prst="rect">
            <a:avLst/>
          </a:prstGeom>
        </p:spPr>
      </p:pic>
      <p:sp>
        <p:nvSpPr>
          <p:cNvPr id="5" name="TextBox 4">
            <a:extLst>
              <a:ext uri="{FF2B5EF4-FFF2-40B4-BE49-F238E27FC236}">
                <a16:creationId xmlns:a16="http://schemas.microsoft.com/office/drawing/2014/main" id="{2C4EC579-58B6-1E4F-BD35-68C6A8524B2B}"/>
              </a:ext>
            </a:extLst>
          </p:cNvPr>
          <p:cNvSpPr txBox="1"/>
          <p:nvPr/>
        </p:nvSpPr>
        <p:spPr>
          <a:xfrm>
            <a:off x="304800" y="459603"/>
            <a:ext cx="4742688" cy="5909310"/>
          </a:xfrm>
          <a:prstGeom prst="rect">
            <a:avLst/>
          </a:prstGeom>
          <a:noFill/>
        </p:spPr>
        <p:txBody>
          <a:bodyPr wrap="square" rtlCol="0">
            <a:spAutoFit/>
          </a:bodyPr>
          <a:lstStyle/>
          <a:p>
            <a:r>
              <a:rPr lang="en-US" dirty="0"/>
              <a:t>Differences in median TEMPO NO</a:t>
            </a:r>
            <a:r>
              <a:rPr lang="en-US" baseline="-25000" dirty="0"/>
              <a:t>2</a:t>
            </a:r>
            <a:r>
              <a:rPr lang="en-US" dirty="0"/>
              <a:t> columns, AMFs, and OCPs between background and lightning-influenced pixels for 178 scans of 33 convective systems during 2024 and 2025.</a:t>
            </a:r>
          </a:p>
          <a:p>
            <a:endParaRPr lang="en-US" dirty="0"/>
          </a:p>
          <a:p>
            <a:r>
              <a:rPr lang="en-US" dirty="0"/>
              <a:t>For 67% of the scans, SCDs were higher for retrievals within flashing grid boxes than </a:t>
            </a:r>
          </a:p>
          <a:p>
            <a:r>
              <a:rPr lang="en-US" dirty="0"/>
              <a:t>retrievals within non-flashing boxes.  </a:t>
            </a:r>
          </a:p>
          <a:p>
            <a:endParaRPr lang="en-US" dirty="0"/>
          </a:p>
          <a:p>
            <a:r>
              <a:rPr lang="en-US" dirty="0"/>
              <a:t>For 82% of the scans, the median </a:t>
            </a:r>
            <a:r>
              <a:rPr lang="en-US" dirty="0" err="1"/>
              <a:t>tropVCD</a:t>
            </a:r>
            <a:r>
              <a:rPr lang="en-US" dirty="0"/>
              <a:t>,</a:t>
            </a:r>
          </a:p>
          <a:p>
            <a:r>
              <a:rPr lang="en-US" dirty="0"/>
              <a:t>obtained after subtraction of the </a:t>
            </a:r>
            <a:r>
              <a:rPr lang="en-US" dirty="0" err="1"/>
              <a:t>stratVCD</a:t>
            </a:r>
            <a:r>
              <a:rPr lang="en-US" dirty="0"/>
              <a:t> and division by the  adjusted </a:t>
            </a:r>
            <a:r>
              <a:rPr lang="en-US" dirty="0" err="1"/>
              <a:t>tropAMF</a:t>
            </a:r>
            <a:r>
              <a:rPr lang="en-US" dirty="0"/>
              <a:t>,  was higher for retrievals within flashing boxes. </a:t>
            </a:r>
          </a:p>
          <a:p>
            <a:endParaRPr lang="en-US" dirty="0"/>
          </a:p>
          <a:p>
            <a:r>
              <a:rPr lang="en-US" dirty="0"/>
              <a:t>Finally, median OCPs for retrievals within flashing grid boxes were usually lower than those for retrievals within non-flashing boxes. This is consistent with stronger convection but also confirms that the TEMPO sensor cannot see as far down into very strong storms and may miss some </a:t>
            </a:r>
            <a:r>
              <a:rPr lang="en-US" dirty="0" err="1"/>
              <a:t>LNO</a:t>
            </a:r>
            <a:r>
              <a:rPr lang="en-US" baseline="-25000" dirty="0" err="1"/>
              <a:t>x</a:t>
            </a:r>
            <a:r>
              <a:rPr lang="en-US" dirty="0"/>
              <a:t>. </a:t>
            </a:r>
          </a:p>
        </p:txBody>
      </p:sp>
    </p:spTree>
    <p:extLst>
      <p:ext uri="{BB962C8B-B14F-4D97-AF65-F5344CB8AC3E}">
        <p14:creationId xmlns:p14="http://schemas.microsoft.com/office/powerpoint/2010/main" val="15475103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73975A-A6F7-6FF0-9A0E-2F99A55F2DEB}"/>
              </a:ext>
            </a:extLst>
          </p:cNvPr>
          <p:cNvSpPr>
            <a:spLocks noGrp="1"/>
          </p:cNvSpPr>
          <p:nvPr>
            <p:ph type="sldNum" sz="quarter" idx="12"/>
          </p:nvPr>
        </p:nvSpPr>
        <p:spPr/>
        <p:txBody>
          <a:bodyPr/>
          <a:lstStyle/>
          <a:p>
            <a:fld id="{549FAD4F-1D10-9249-9BA7-252E27A8E81C}" type="slidenum">
              <a:rPr lang="en-US" smtClean="0"/>
              <a:t>5</a:t>
            </a:fld>
            <a:endParaRPr lang="en-US"/>
          </a:p>
        </p:txBody>
      </p:sp>
      <p:pic>
        <p:nvPicPr>
          <p:cNvPr id="4" name="Picture 3" descr="A group of images of different colors&#10;&#10;AI-generated content may be incorrect.">
            <a:extLst>
              <a:ext uri="{FF2B5EF4-FFF2-40B4-BE49-F238E27FC236}">
                <a16:creationId xmlns:a16="http://schemas.microsoft.com/office/drawing/2014/main" id="{51C9B9B9-097D-D72E-12AD-ED9F8BDEBC50}"/>
              </a:ext>
            </a:extLst>
          </p:cNvPr>
          <p:cNvPicPr>
            <a:picLocks noChangeAspect="1"/>
          </p:cNvPicPr>
          <p:nvPr/>
        </p:nvPicPr>
        <p:blipFill>
          <a:blip r:embed="rId3"/>
          <a:stretch>
            <a:fillRect/>
          </a:stretch>
        </p:blipFill>
        <p:spPr>
          <a:xfrm>
            <a:off x="1442357" y="0"/>
            <a:ext cx="7772400" cy="5727031"/>
          </a:xfrm>
          <a:prstGeom prst="rect">
            <a:avLst/>
          </a:prstGeom>
        </p:spPr>
      </p:pic>
      <p:sp>
        <p:nvSpPr>
          <p:cNvPr id="7" name="TextBox 6">
            <a:extLst>
              <a:ext uri="{FF2B5EF4-FFF2-40B4-BE49-F238E27FC236}">
                <a16:creationId xmlns:a16="http://schemas.microsoft.com/office/drawing/2014/main" id="{B089CE97-4CBF-C46E-34C3-8E7F536972E9}"/>
              </a:ext>
            </a:extLst>
          </p:cNvPr>
          <p:cNvSpPr txBox="1"/>
          <p:nvPr/>
        </p:nvSpPr>
        <p:spPr>
          <a:xfrm>
            <a:off x="9214757" y="505326"/>
            <a:ext cx="2949718" cy="5632311"/>
          </a:xfrm>
          <a:prstGeom prst="rect">
            <a:avLst/>
          </a:prstGeom>
          <a:noFill/>
        </p:spPr>
        <p:txBody>
          <a:bodyPr wrap="none" rtlCol="0">
            <a:spAutoFit/>
          </a:bodyPr>
          <a:lstStyle/>
          <a:p>
            <a:r>
              <a:rPr lang="en-US" dirty="0" err="1"/>
              <a:t>LNO</a:t>
            </a:r>
            <a:r>
              <a:rPr lang="en-US" baseline="-25000" dirty="0" err="1"/>
              <a:t>x</a:t>
            </a:r>
            <a:r>
              <a:rPr lang="en-US" dirty="0"/>
              <a:t> signal obtained by</a:t>
            </a:r>
          </a:p>
          <a:p>
            <a:r>
              <a:rPr lang="en-US" dirty="0"/>
              <a:t>multiplying LNO</a:t>
            </a:r>
            <a:r>
              <a:rPr lang="en-US" baseline="-25000" dirty="0"/>
              <a:t>2</a:t>
            </a:r>
            <a:r>
              <a:rPr lang="en-US" dirty="0"/>
              <a:t> signal </a:t>
            </a:r>
          </a:p>
          <a:p>
            <a:r>
              <a:rPr lang="en-US" dirty="0"/>
              <a:t>by UT NO</a:t>
            </a:r>
            <a:r>
              <a:rPr lang="en-US" baseline="-25000" dirty="0"/>
              <a:t>x</a:t>
            </a:r>
            <a:r>
              <a:rPr lang="en-US" dirty="0"/>
              <a:t>/NO</a:t>
            </a:r>
            <a:r>
              <a:rPr lang="en-US" baseline="-25000" dirty="0"/>
              <a:t>2</a:t>
            </a:r>
            <a:r>
              <a:rPr lang="en-US" dirty="0"/>
              <a:t> ratio</a:t>
            </a:r>
          </a:p>
          <a:p>
            <a:r>
              <a:rPr lang="en-US" dirty="0"/>
              <a:t>from GEOS-CF</a:t>
            </a:r>
          </a:p>
          <a:p>
            <a:endParaRPr lang="en-US" dirty="0"/>
          </a:p>
          <a:p>
            <a:r>
              <a:rPr lang="en-US" dirty="0"/>
              <a:t>Moles of </a:t>
            </a:r>
            <a:r>
              <a:rPr lang="en-US" dirty="0" err="1"/>
              <a:t>LNO</a:t>
            </a:r>
            <a:r>
              <a:rPr lang="en-US" baseline="-25000" dirty="0" err="1"/>
              <a:t>x</a:t>
            </a:r>
            <a:r>
              <a:rPr lang="en-US" dirty="0"/>
              <a:t> obtained by</a:t>
            </a:r>
          </a:p>
          <a:p>
            <a:r>
              <a:rPr lang="en-US" dirty="0"/>
              <a:t>multiplying </a:t>
            </a:r>
            <a:r>
              <a:rPr lang="en-US" dirty="0" err="1"/>
              <a:t>LNO</a:t>
            </a:r>
            <a:r>
              <a:rPr lang="en-US" baseline="-25000" dirty="0" err="1"/>
              <a:t>x</a:t>
            </a:r>
            <a:r>
              <a:rPr lang="en-US" dirty="0"/>
              <a:t> signal</a:t>
            </a:r>
          </a:p>
          <a:p>
            <a:r>
              <a:rPr lang="en-US" dirty="0"/>
              <a:t>by storm area. </a:t>
            </a:r>
          </a:p>
          <a:p>
            <a:endParaRPr lang="en-US" dirty="0"/>
          </a:p>
          <a:p>
            <a:r>
              <a:rPr lang="en-US" dirty="0"/>
              <a:t>3-5 </a:t>
            </a:r>
            <a:r>
              <a:rPr lang="en-US" dirty="0" err="1"/>
              <a:t>LNO</a:t>
            </a:r>
            <a:r>
              <a:rPr lang="en-US" baseline="-25000" dirty="0" err="1"/>
              <a:t>x</a:t>
            </a:r>
            <a:r>
              <a:rPr lang="en-US" baseline="-25000" dirty="0"/>
              <a:t> </a:t>
            </a:r>
            <a:r>
              <a:rPr lang="en-US" dirty="0"/>
              <a:t>PE estimates for</a:t>
            </a:r>
          </a:p>
          <a:p>
            <a:r>
              <a:rPr lang="en-US" dirty="0"/>
              <a:t>each system were obtained </a:t>
            </a:r>
          </a:p>
          <a:p>
            <a:r>
              <a:rPr lang="en-US" dirty="0"/>
              <a:t>by dividing scan-by-scan</a:t>
            </a:r>
          </a:p>
          <a:p>
            <a:r>
              <a:rPr lang="en-US" dirty="0"/>
              <a:t>differences in the moles</a:t>
            </a:r>
          </a:p>
          <a:p>
            <a:r>
              <a:rPr lang="en-US" dirty="0"/>
              <a:t>of </a:t>
            </a:r>
            <a:r>
              <a:rPr lang="en-US" dirty="0" err="1"/>
              <a:t>LNOx</a:t>
            </a:r>
            <a:r>
              <a:rPr lang="en-US" dirty="0"/>
              <a:t> by flashes. </a:t>
            </a:r>
          </a:p>
          <a:p>
            <a:endParaRPr lang="en-US" dirty="0"/>
          </a:p>
          <a:p>
            <a:r>
              <a:rPr lang="en-US" dirty="0"/>
              <a:t>Medians of these</a:t>
            </a:r>
          </a:p>
          <a:p>
            <a:r>
              <a:rPr lang="en-US" dirty="0"/>
              <a:t>estimates were calculated </a:t>
            </a:r>
          </a:p>
          <a:p>
            <a:r>
              <a:rPr lang="en-US" dirty="0"/>
              <a:t>and assumed to be </a:t>
            </a:r>
          </a:p>
          <a:p>
            <a:r>
              <a:rPr lang="en-US" dirty="0"/>
              <a:t>representative of</a:t>
            </a:r>
          </a:p>
          <a:p>
            <a:r>
              <a:rPr lang="en-US" dirty="0"/>
              <a:t>each system. </a:t>
            </a:r>
          </a:p>
        </p:txBody>
      </p:sp>
      <p:sp>
        <p:nvSpPr>
          <p:cNvPr id="9" name="TextBox 8">
            <a:extLst>
              <a:ext uri="{FF2B5EF4-FFF2-40B4-BE49-F238E27FC236}">
                <a16:creationId xmlns:a16="http://schemas.microsoft.com/office/drawing/2014/main" id="{FAC4D903-DEEE-00D5-3CC8-C04CCF68E2D2}"/>
              </a:ext>
            </a:extLst>
          </p:cNvPr>
          <p:cNvSpPr txBox="1"/>
          <p:nvPr/>
        </p:nvSpPr>
        <p:spPr>
          <a:xfrm>
            <a:off x="218667" y="505326"/>
            <a:ext cx="1534217" cy="4524315"/>
          </a:xfrm>
          <a:prstGeom prst="rect">
            <a:avLst/>
          </a:prstGeom>
          <a:noFill/>
        </p:spPr>
        <p:txBody>
          <a:bodyPr wrap="square" rtlCol="0">
            <a:spAutoFit/>
          </a:bodyPr>
          <a:lstStyle/>
          <a:p>
            <a:r>
              <a:rPr lang="en-US" dirty="0"/>
              <a:t>Animation showing</a:t>
            </a:r>
          </a:p>
          <a:p>
            <a:r>
              <a:rPr lang="en-US" dirty="0"/>
              <a:t>flashes (top) </a:t>
            </a:r>
          </a:p>
          <a:p>
            <a:r>
              <a:rPr lang="en-US" dirty="0"/>
              <a:t>TEMPO NO</a:t>
            </a:r>
            <a:r>
              <a:rPr lang="en-US" baseline="-25000" dirty="0"/>
              <a:t>2</a:t>
            </a:r>
          </a:p>
          <a:p>
            <a:r>
              <a:rPr lang="en-US" dirty="0"/>
              <a:t>columns (mid)</a:t>
            </a:r>
          </a:p>
          <a:p>
            <a:r>
              <a:rPr lang="en-US" dirty="0"/>
              <a:t>&amp; TEMPO cloud products  </a:t>
            </a:r>
          </a:p>
          <a:p>
            <a:r>
              <a:rPr lang="en-US" dirty="0"/>
              <a:t>(bottom) for</a:t>
            </a:r>
          </a:p>
          <a:p>
            <a:r>
              <a:rPr lang="en-US" dirty="0"/>
              <a:t>convective</a:t>
            </a:r>
          </a:p>
          <a:p>
            <a:r>
              <a:rPr lang="en-US" dirty="0"/>
              <a:t>system observed over the Dakotas on</a:t>
            </a:r>
          </a:p>
          <a:p>
            <a:r>
              <a:rPr lang="en-US" dirty="0"/>
              <a:t>July 29, 2024</a:t>
            </a:r>
          </a:p>
        </p:txBody>
      </p:sp>
    </p:spTree>
    <p:extLst>
      <p:ext uri="{BB962C8B-B14F-4D97-AF65-F5344CB8AC3E}">
        <p14:creationId xmlns:p14="http://schemas.microsoft.com/office/powerpoint/2010/main" val="31725675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5C9CBCF-1A40-266D-23F7-738B915FC3CC}"/>
              </a:ext>
            </a:extLst>
          </p:cNvPr>
          <p:cNvSpPr>
            <a:spLocks noGrp="1"/>
          </p:cNvSpPr>
          <p:nvPr>
            <p:ph type="sldNum" sz="quarter" idx="12"/>
          </p:nvPr>
        </p:nvSpPr>
        <p:spPr/>
        <p:txBody>
          <a:bodyPr/>
          <a:lstStyle/>
          <a:p>
            <a:fld id="{549FAD4F-1D10-9249-9BA7-252E27A8E81C}" type="slidenum">
              <a:rPr lang="en-US" smtClean="0"/>
              <a:t>6</a:t>
            </a:fld>
            <a:endParaRPr lang="en-US"/>
          </a:p>
        </p:txBody>
      </p:sp>
      <p:pic>
        <p:nvPicPr>
          <p:cNvPr id="4" name="Picture 3" descr="A graph with lines and numbers&#10;&#10;AI-generated content may be incorrect.">
            <a:extLst>
              <a:ext uri="{FF2B5EF4-FFF2-40B4-BE49-F238E27FC236}">
                <a16:creationId xmlns:a16="http://schemas.microsoft.com/office/drawing/2014/main" id="{69A09B5E-454C-FFB3-B7AB-8C2153620569}"/>
              </a:ext>
            </a:extLst>
          </p:cNvPr>
          <p:cNvPicPr>
            <a:picLocks noChangeAspect="1"/>
          </p:cNvPicPr>
          <p:nvPr/>
        </p:nvPicPr>
        <p:blipFill>
          <a:blip r:embed="rId2"/>
          <a:stretch>
            <a:fillRect/>
          </a:stretch>
        </p:blipFill>
        <p:spPr>
          <a:xfrm>
            <a:off x="3819797" y="592743"/>
            <a:ext cx="7772400" cy="5727031"/>
          </a:xfrm>
          <a:prstGeom prst="rect">
            <a:avLst/>
          </a:prstGeom>
        </p:spPr>
      </p:pic>
      <p:sp>
        <p:nvSpPr>
          <p:cNvPr id="5" name="TextBox 4">
            <a:extLst>
              <a:ext uri="{FF2B5EF4-FFF2-40B4-BE49-F238E27FC236}">
                <a16:creationId xmlns:a16="http://schemas.microsoft.com/office/drawing/2014/main" id="{ED96DE03-D89F-18DE-32A9-B1F7D4583B3F}"/>
              </a:ext>
            </a:extLst>
          </p:cNvPr>
          <p:cNvSpPr txBox="1"/>
          <p:nvPr/>
        </p:nvSpPr>
        <p:spPr>
          <a:xfrm>
            <a:off x="193807" y="372979"/>
            <a:ext cx="4134353" cy="5078313"/>
          </a:xfrm>
          <a:prstGeom prst="rect">
            <a:avLst/>
          </a:prstGeom>
          <a:noFill/>
        </p:spPr>
        <p:txBody>
          <a:bodyPr wrap="square" rtlCol="0">
            <a:spAutoFit/>
          </a:bodyPr>
          <a:lstStyle/>
          <a:p>
            <a:r>
              <a:rPr lang="en-US" dirty="0"/>
              <a:t>Asterisks show median PE values for each of the 33 systems. The many medians near zero indicate that the</a:t>
            </a:r>
          </a:p>
          <a:p>
            <a:r>
              <a:rPr lang="en-US" dirty="0"/>
              <a:t>method of separating  </a:t>
            </a:r>
            <a:r>
              <a:rPr lang="en-US" dirty="0" err="1"/>
              <a:t>bkgn</a:t>
            </a:r>
            <a:r>
              <a:rPr lang="en-US" dirty="0"/>
              <a:t> and lightning-influenced retrievals needs to be improved.  The extremely high values</a:t>
            </a:r>
          </a:p>
          <a:p>
            <a:r>
              <a:rPr lang="en-US" dirty="0"/>
              <a:t>are likely noise. </a:t>
            </a:r>
          </a:p>
          <a:p>
            <a:endParaRPr lang="en-US" dirty="0"/>
          </a:p>
          <a:p>
            <a:r>
              <a:rPr lang="en-US" dirty="0"/>
              <a:t>The values assume a 70% DE for GLM</a:t>
            </a:r>
          </a:p>
          <a:p>
            <a:r>
              <a:rPr lang="en-US" dirty="0"/>
              <a:t>and a 100% DE for ENTLN.  Despite this,</a:t>
            </a:r>
          </a:p>
          <a:p>
            <a:r>
              <a:rPr lang="en-US" dirty="0"/>
              <a:t>the DE using GLM flashes &gt; the</a:t>
            </a:r>
          </a:p>
          <a:p>
            <a:r>
              <a:rPr lang="en-US" dirty="0"/>
              <a:t>DE using ENTLN flashes.  This needs</a:t>
            </a:r>
          </a:p>
          <a:p>
            <a:r>
              <a:rPr lang="en-US" dirty="0"/>
              <a:t>further investigation. </a:t>
            </a:r>
          </a:p>
          <a:p>
            <a:endParaRPr lang="en-US" dirty="0"/>
          </a:p>
          <a:p>
            <a:r>
              <a:rPr lang="en-US" dirty="0"/>
              <a:t>How much of the variability is due to</a:t>
            </a:r>
          </a:p>
          <a:p>
            <a:r>
              <a:rPr lang="en-US" dirty="0"/>
              <a:t>noise versus variations in flash energy</a:t>
            </a:r>
          </a:p>
          <a:p>
            <a:r>
              <a:rPr lang="en-US" dirty="0"/>
              <a:t>or multiplicity with time? Stay tuned. </a:t>
            </a:r>
          </a:p>
          <a:p>
            <a:endParaRPr lang="en-US" dirty="0"/>
          </a:p>
        </p:txBody>
      </p:sp>
    </p:spTree>
    <p:extLst>
      <p:ext uri="{BB962C8B-B14F-4D97-AF65-F5344CB8AC3E}">
        <p14:creationId xmlns:p14="http://schemas.microsoft.com/office/powerpoint/2010/main" val="14196386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B29EDF3-5988-2555-E81B-EE9F0EB9D3B7}"/>
              </a:ext>
            </a:extLst>
          </p:cNvPr>
          <p:cNvSpPr>
            <a:spLocks noGrp="1"/>
          </p:cNvSpPr>
          <p:nvPr>
            <p:ph type="title"/>
          </p:nvPr>
        </p:nvSpPr>
        <p:spPr/>
        <p:txBody>
          <a:bodyPr>
            <a:normAutofit/>
          </a:bodyPr>
          <a:lstStyle/>
          <a:p>
            <a:pPr algn="ctr"/>
            <a:r>
              <a:rPr lang="en-US" sz="2400" b="1" dirty="0"/>
              <a:t>Selected uncertainties in this analysis</a:t>
            </a:r>
          </a:p>
        </p:txBody>
      </p:sp>
      <mc:AlternateContent xmlns:mc="http://schemas.openxmlformats.org/markup-compatibility/2006">
        <mc:Choice xmlns:a14="http://schemas.microsoft.com/office/drawing/2010/main" Requires="a14">
          <p:sp>
            <p:nvSpPr>
              <p:cNvPr id="4" name="Content Placeholder 3">
                <a:extLst>
                  <a:ext uri="{FF2B5EF4-FFF2-40B4-BE49-F238E27FC236}">
                    <a16:creationId xmlns:a16="http://schemas.microsoft.com/office/drawing/2014/main" id="{E4B34B47-F4D1-516E-F2E1-2A2F34445137}"/>
                  </a:ext>
                </a:extLst>
              </p:cNvPr>
              <p:cNvSpPr>
                <a:spLocks noGrp="1"/>
              </p:cNvSpPr>
              <p:nvPr>
                <p:ph idx="1"/>
              </p:nvPr>
            </p:nvSpPr>
            <p:spPr>
              <a:xfrm>
                <a:off x="838200" y="1459865"/>
                <a:ext cx="10515600" cy="4351338"/>
              </a:xfrm>
            </p:spPr>
            <p:txBody>
              <a:bodyPr>
                <a:normAutofit fontScale="92500" lnSpcReduction="20000"/>
              </a:bodyPr>
              <a:lstStyle/>
              <a:p>
                <a:r>
                  <a:rPr lang="en-US" sz="2000" dirty="0"/>
                  <a:t>Moles of NOx are </a:t>
                </a:r>
                <a14:m>
                  <m:oMath xmlns:m="http://schemas.openxmlformats.org/officeDocument/2006/math">
                    <m:r>
                      <a:rPr lang="en-US" sz="2000" i="1">
                        <a:latin typeface="Cambria Math" panose="02040503050406030204" pitchFamily="18" charset="0"/>
                        <a:ea typeface="Cambria Math" panose="02040503050406030204" pitchFamily="18" charset="0"/>
                      </a:rPr>
                      <m:t>∝</m:t>
                    </m:r>
                  </m:oMath>
                </a14:m>
                <a:r>
                  <a:rPr lang="en-US" sz="2000" dirty="0"/>
                  <a:t> to </a:t>
                </a:r>
                <a:r>
                  <a:rPr lang="en-US" sz="2000" b="1" dirty="0">
                    <a:latin typeface="Helvetica" pitchFamily="2" charset="0"/>
                    <a:cs typeface="Times New Roman" panose="02020603050405020304" pitchFamily="18" charset="0"/>
                  </a:rPr>
                  <a:t>△</a:t>
                </a:r>
                <a:r>
                  <a:rPr lang="en-US" sz="2000" b="1" dirty="0" err="1">
                    <a:latin typeface="Helvetica" pitchFamily="2" charset="0"/>
                    <a:cs typeface="Times New Roman" panose="02020603050405020304" pitchFamily="18" charset="0"/>
                  </a:rPr>
                  <a:t>V</a:t>
                </a:r>
                <a:r>
                  <a:rPr lang="en-US" sz="2000" b="1" baseline="-25000" dirty="0" err="1">
                    <a:latin typeface="Helvetica" pitchFamily="2" charset="0"/>
                    <a:cs typeface="Times New Roman" panose="02020603050405020304" pitchFamily="18" charset="0"/>
                  </a:rPr>
                  <a:t>tropLNOx</a:t>
                </a:r>
                <a:r>
                  <a:rPr lang="en-US" sz="2000" b="1" dirty="0">
                    <a:latin typeface="Helvetica" pitchFamily="2" charset="0"/>
                    <a:cs typeface="Times New Roman" panose="02020603050405020304" pitchFamily="18" charset="0"/>
                  </a:rPr>
                  <a:t> × Area </a:t>
                </a:r>
                <a:r>
                  <a:rPr lang="en-US" sz="2000" dirty="0">
                    <a:latin typeface="Helvetica" pitchFamily="2" charset="0"/>
                    <a:cs typeface="Times New Roman" panose="02020603050405020304" pitchFamily="18" charset="0"/>
                  </a:rPr>
                  <a:t>so scan-to-scan changes in storm area can also drive the PE. </a:t>
                </a:r>
                <a:r>
                  <a:rPr lang="en-US" sz="2000" b="1" dirty="0">
                    <a:latin typeface="Helvetica" pitchFamily="2" charset="0"/>
                    <a:cs typeface="Times New Roman" panose="02020603050405020304" pitchFamily="18" charset="0"/>
                  </a:rPr>
                  <a:t>  </a:t>
                </a:r>
                <a:r>
                  <a:rPr lang="en-US" sz="2000" dirty="0">
                    <a:latin typeface="Helvetica" pitchFamily="2" charset="0"/>
                    <a:cs typeface="Times New Roman" panose="02020603050405020304" pitchFamily="18" charset="0"/>
                  </a:rPr>
                  <a:t>In order to lessen the dependence of PE on storm area, we plan on re-calculating the PE using L3 grid-box to L3 grid-box temporal differences in the </a:t>
                </a:r>
                <a:r>
                  <a:rPr lang="en-US" sz="2000" dirty="0" err="1">
                    <a:latin typeface="Helvetica" pitchFamily="2" charset="0"/>
                    <a:cs typeface="Times New Roman" panose="02020603050405020304" pitchFamily="18" charset="0"/>
                  </a:rPr>
                  <a:t>LNO</a:t>
                </a:r>
                <a:r>
                  <a:rPr lang="en-US" sz="2000" baseline="-25000" dirty="0" err="1">
                    <a:latin typeface="Helvetica" pitchFamily="2" charset="0"/>
                    <a:cs typeface="Times New Roman" panose="02020603050405020304" pitchFamily="18" charset="0"/>
                  </a:rPr>
                  <a:t>x</a:t>
                </a:r>
                <a:r>
                  <a:rPr lang="en-US" sz="2000" dirty="0">
                    <a:latin typeface="Helvetica" pitchFamily="2" charset="0"/>
                    <a:cs typeface="Times New Roman" panose="02020603050405020304" pitchFamily="18" charset="0"/>
                  </a:rPr>
                  <a:t> signal</a:t>
                </a:r>
              </a:p>
              <a:p>
                <a:r>
                  <a:rPr lang="en-US" sz="2000" dirty="0">
                    <a:latin typeface="Helvetica" pitchFamily="2" charset="0"/>
                    <a:cs typeface="Times New Roman" panose="02020603050405020304" pitchFamily="18" charset="0"/>
                  </a:rPr>
                  <a:t>The current approach uses scan-to-scan differences to estimate the PE but we can also look at differences between scans separated by longer time periods.  By examining the sensitivity of PE estimates to the time between scans, we should be able to estimate the lifetime of NO</a:t>
                </a:r>
                <a:r>
                  <a:rPr lang="en-US" sz="2000" baseline="-25000" dirty="0">
                    <a:latin typeface="Helvetica" pitchFamily="2" charset="0"/>
                    <a:cs typeface="Times New Roman" panose="02020603050405020304" pitchFamily="18" charset="0"/>
                  </a:rPr>
                  <a:t>x</a:t>
                </a:r>
                <a:r>
                  <a:rPr lang="en-US" sz="2000" dirty="0">
                    <a:latin typeface="Helvetica" pitchFamily="2" charset="0"/>
                    <a:cs typeface="Times New Roman" panose="02020603050405020304" pitchFamily="18" charset="0"/>
                  </a:rPr>
                  <a:t> in the near field of deep convection. </a:t>
                </a:r>
              </a:p>
              <a:p>
                <a:r>
                  <a:rPr lang="en-US" sz="2000" dirty="0"/>
                  <a:t>In some instances, the </a:t>
                </a:r>
                <a:r>
                  <a:rPr lang="en-US" sz="2000" dirty="0" err="1"/>
                  <a:t>LNO</a:t>
                </a:r>
                <a:r>
                  <a:rPr lang="en-US" sz="2000" baseline="-25000" dirty="0" err="1"/>
                  <a:t>x</a:t>
                </a:r>
                <a:r>
                  <a:rPr lang="en-US" sz="2000" baseline="-25000" dirty="0"/>
                  <a:t> </a:t>
                </a:r>
                <a:r>
                  <a:rPr lang="en-US" sz="2000" dirty="0"/>
                  <a:t>signal was observed to extend well downwind of the system outside of the deep convective region.   This causes a low-bias in PE. What is the best way of including this NO</a:t>
                </a:r>
                <a:r>
                  <a:rPr lang="en-US" sz="2000" baseline="-25000" dirty="0"/>
                  <a:t>x</a:t>
                </a:r>
                <a:r>
                  <a:rPr lang="en-US" sz="2000" dirty="0"/>
                  <a:t>? </a:t>
                </a:r>
              </a:p>
              <a:p>
                <a:r>
                  <a:rPr lang="en-US" sz="2000" dirty="0">
                    <a:latin typeface="Helvetica" pitchFamily="2" charset="0"/>
                    <a:cs typeface="Times New Roman" panose="02020603050405020304" pitchFamily="18" charset="0"/>
                  </a:rPr>
                  <a:t>The current approach assumes that all flashes within the region-of-interest contribute to the observed </a:t>
                </a:r>
                <a:r>
                  <a:rPr lang="en-US" sz="2000" dirty="0" err="1">
                    <a:latin typeface="Helvetica" pitchFamily="2" charset="0"/>
                    <a:cs typeface="Times New Roman" panose="02020603050405020304" pitchFamily="18" charset="0"/>
                  </a:rPr>
                  <a:t>LNO</a:t>
                </a:r>
                <a:r>
                  <a:rPr lang="en-US" sz="2000" baseline="-25000" dirty="0" err="1">
                    <a:latin typeface="Helvetica" pitchFamily="2" charset="0"/>
                    <a:cs typeface="Times New Roman" panose="02020603050405020304" pitchFamily="18" charset="0"/>
                  </a:rPr>
                  <a:t>x</a:t>
                </a:r>
                <a:r>
                  <a:rPr lang="en-US" sz="2000" dirty="0">
                    <a:latin typeface="Helvetica" pitchFamily="2" charset="0"/>
                    <a:cs typeface="Times New Roman" panose="02020603050405020304" pitchFamily="18" charset="0"/>
                  </a:rPr>
                  <a:t> signal but some may not.  This could also cause a low-bias in PE. </a:t>
                </a:r>
              </a:p>
              <a:p>
                <a:r>
                  <a:rPr lang="en-US" sz="2000" dirty="0">
                    <a:latin typeface="Helvetica" pitchFamily="2" charset="0"/>
                    <a:cs typeface="Times New Roman" panose="02020603050405020304" pitchFamily="18" charset="0"/>
                  </a:rPr>
                  <a:t>The OCP is lower over flashing grid boxes than non-flashing background grid boxes.  Yet, the same shape function is assumed for both clusters of retrievals.  Is this a problem? </a:t>
                </a:r>
              </a:p>
              <a:p>
                <a:r>
                  <a:rPr lang="en-US" sz="2000" dirty="0" err="1">
                    <a:latin typeface="Helvetica" pitchFamily="2" charset="0"/>
                    <a:cs typeface="Times New Roman" panose="02020603050405020304" pitchFamily="18" charset="0"/>
                  </a:rPr>
                  <a:t>LNOx</a:t>
                </a:r>
                <a:r>
                  <a:rPr lang="en-US" sz="2000" dirty="0">
                    <a:latin typeface="Helvetica" pitchFamily="2" charset="0"/>
                    <a:cs typeface="Times New Roman" panose="02020603050405020304" pitchFamily="18" charset="0"/>
                  </a:rPr>
                  <a:t> PE also varies with flash strength and multiplicity.   This will be analyzed going forward.</a:t>
                </a:r>
              </a:p>
              <a:p>
                <a:r>
                  <a:rPr lang="en-US" sz="2000" dirty="0">
                    <a:latin typeface="Helvetica" pitchFamily="2" charset="0"/>
                    <a:cs typeface="Times New Roman" panose="02020603050405020304" pitchFamily="18" charset="0"/>
                  </a:rPr>
                  <a:t>Higher temporal resolution scans from special operations will be invaluable in reducing uncertainties as these can provide up to 10 times more data points per event. </a:t>
                </a:r>
              </a:p>
              <a:p>
                <a:endParaRPr lang="en-US" sz="2000" dirty="0">
                  <a:latin typeface="Helvetica" pitchFamily="2" charset="0"/>
                  <a:cs typeface="Times New Roman" panose="02020603050405020304" pitchFamily="18" charset="0"/>
                </a:endParaRPr>
              </a:p>
            </p:txBody>
          </p:sp>
        </mc:Choice>
        <mc:Fallback>
          <p:sp>
            <p:nvSpPr>
              <p:cNvPr id="4" name="Content Placeholder 3">
                <a:extLst>
                  <a:ext uri="{FF2B5EF4-FFF2-40B4-BE49-F238E27FC236}">
                    <a16:creationId xmlns:a16="http://schemas.microsoft.com/office/drawing/2014/main" id="{E4B34B47-F4D1-516E-F2E1-2A2F34445137}"/>
                  </a:ext>
                </a:extLst>
              </p:cNvPr>
              <p:cNvSpPr>
                <a:spLocks noGrp="1" noRot="1" noChangeAspect="1" noMove="1" noResize="1" noEditPoints="1" noAdjustHandles="1" noChangeArrowheads="1" noChangeShapeType="1" noTextEdit="1"/>
              </p:cNvSpPr>
              <p:nvPr>
                <p:ph idx="1"/>
              </p:nvPr>
            </p:nvSpPr>
            <p:spPr>
              <a:xfrm>
                <a:off x="838200" y="1459865"/>
                <a:ext cx="10515600" cy="4351338"/>
              </a:xfrm>
              <a:blipFill>
                <a:blip r:embed="rId2"/>
                <a:stretch>
                  <a:fillRect l="-483" t="-2326" r="-1086" b="-1453"/>
                </a:stretch>
              </a:blipFill>
            </p:spPr>
            <p:txBody>
              <a:bodyPr/>
              <a:lstStyle/>
              <a:p>
                <a:r>
                  <a:rPr lang="en-US">
                    <a:noFill/>
                  </a:rPr>
                  <a:t> </a:t>
                </a:r>
              </a:p>
            </p:txBody>
          </p:sp>
        </mc:Fallback>
      </mc:AlternateContent>
      <p:sp>
        <p:nvSpPr>
          <p:cNvPr id="2" name="Slide Number Placeholder 1">
            <a:extLst>
              <a:ext uri="{FF2B5EF4-FFF2-40B4-BE49-F238E27FC236}">
                <a16:creationId xmlns:a16="http://schemas.microsoft.com/office/drawing/2014/main" id="{2649126B-FEF3-B74C-2357-BB7F2909F6A4}"/>
              </a:ext>
            </a:extLst>
          </p:cNvPr>
          <p:cNvSpPr>
            <a:spLocks noGrp="1"/>
          </p:cNvSpPr>
          <p:nvPr>
            <p:ph type="sldNum" sz="quarter" idx="12"/>
          </p:nvPr>
        </p:nvSpPr>
        <p:spPr/>
        <p:txBody>
          <a:bodyPr/>
          <a:lstStyle/>
          <a:p>
            <a:fld id="{549FAD4F-1D10-9249-9BA7-252E27A8E81C}" type="slidenum">
              <a:rPr lang="en-US" smtClean="0"/>
              <a:t>7</a:t>
            </a:fld>
            <a:endParaRPr lang="en-US"/>
          </a:p>
        </p:txBody>
      </p:sp>
    </p:spTree>
    <p:extLst>
      <p:ext uri="{BB962C8B-B14F-4D97-AF65-F5344CB8AC3E}">
        <p14:creationId xmlns:p14="http://schemas.microsoft.com/office/powerpoint/2010/main" val="35745973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1517" y="-107455"/>
            <a:ext cx="7865714" cy="1212974"/>
          </a:xfrm>
        </p:spPr>
        <p:txBody>
          <a:bodyPr anchor="b">
            <a:normAutofit/>
          </a:bodyPr>
          <a:lstStyle/>
          <a:p>
            <a:pPr algn="ctr"/>
            <a:r>
              <a:rPr lang="en-US" sz="2800" b="1" dirty="0">
                <a:latin typeface="Times New Roman" panose="02020603050405020304" pitchFamily="18" charset="0"/>
                <a:cs typeface="Times New Roman" panose="02020603050405020304" pitchFamily="18" charset="0"/>
              </a:rPr>
              <a:t>TEMPO High-Resolution Lagrangian </a:t>
            </a:r>
            <a:br>
              <a:rPr lang="en-US" sz="2800" b="1" dirty="0">
                <a:latin typeface="Times New Roman" panose="02020603050405020304" pitchFamily="18" charset="0"/>
                <a:cs typeface="Times New Roman" panose="02020603050405020304" pitchFamily="18" charset="0"/>
              </a:rPr>
            </a:br>
            <a:r>
              <a:rPr lang="en-US" sz="2800" b="1" dirty="0">
                <a:latin typeface="Times New Roman" panose="02020603050405020304" pitchFamily="18" charset="0"/>
                <a:cs typeface="Times New Roman" panose="02020603050405020304" pitchFamily="18" charset="0"/>
              </a:rPr>
              <a:t>Lightning NO</a:t>
            </a:r>
            <a:r>
              <a:rPr lang="en-US" sz="2800" b="1" baseline="-25000" dirty="0">
                <a:latin typeface="Times New Roman" panose="02020603050405020304" pitchFamily="18" charset="0"/>
                <a:cs typeface="Times New Roman" panose="02020603050405020304" pitchFamily="18" charset="0"/>
              </a:rPr>
              <a:t>x</a:t>
            </a:r>
            <a:r>
              <a:rPr lang="en-US" sz="2800" b="1" dirty="0">
                <a:latin typeface="Times New Roman" panose="02020603050405020304" pitchFamily="18" charset="0"/>
                <a:cs typeface="Times New Roman" panose="02020603050405020304" pitchFamily="18" charset="0"/>
              </a:rPr>
              <a:t> (LNO</a:t>
            </a:r>
            <a:r>
              <a:rPr lang="en-US" sz="2800" b="1" baseline="-25000" dirty="0">
                <a:latin typeface="Times New Roman" panose="02020603050405020304" pitchFamily="18" charset="0"/>
                <a:cs typeface="Times New Roman" panose="02020603050405020304" pitchFamily="18" charset="0"/>
              </a:rPr>
              <a:t>x</a:t>
            </a:r>
            <a:r>
              <a:rPr lang="en-US" sz="2800" b="1" dirty="0">
                <a:latin typeface="Times New Roman" panose="02020603050405020304" pitchFamily="18" charset="0"/>
                <a:cs typeface="Times New Roman" panose="02020603050405020304" pitchFamily="18" charset="0"/>
              </a:rPr>
              <a:t>) Experiments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561517" y="749222"/>
                <a:ext cx="8239582" cy="4926119"/>
              </a:xfrm>
            </p:spPr>
            <p:txBody>
              <a:bodyPr>
                <a:noAutofit/>
              </a:bodyPr>
              <a:lstStyle/>
              <a:p>
                <a:pPr marL="0" indent="0">
                  <a:spcAft>
                    <a:spcPts val="600"/>
                  </a:spcAft>
                  <a:buNone/>
                </a:pPr>
                <a:endParaRPr lang="en-US" sz="1800" b="1" dirty="0">
                  <a:latin typeface="Times New Roman" panose="02020603050405020304" pitchFamily="18" charset="0"/>
                  <a:cs typeface="Times New Roman" panose="02020603050405020304" pitchFamily="18" charset="0"/>
                </a:endParaRPr>
              </a:p>
              <a:p>
                <a:pPr>
                  <a:spcAft>
                    <a:spcPts val="600"/>
                  </a:spcAft>
                </a:pPr>
                <a:r>
                  <a:rPr lang="en-US" sz="2000" b="1" dirty="0">
                    <a:latin typeface="Times New Roman" panose="02020603050405020304" pitchFamily="18" charset="0"/>
                    <a:cs typeface="Times New Roman" panose="02020603050405020304" pitchFamily="18" charset="0"/>
                  </a:rPr>
                  <a:t>In 2025, TEMPO special operation scans with a 10-min temporal resolution over a 10</a:t>
                </a:r>
                <a14:m>
                  <m:oMath xmlns:m="http://schemas.openxmlformats.org/officeDocument/2006/math">
                    <m:r>
                      <a:rPr lang="en-US" sz="2000" b="1" i="1" smtClean="0">
                        <a:latin typeface="Cambria Math" panose="02040503050406030204" pitchFamily="18" charset="0"/>
                        <a:ea typeface="Cambria Math" panose="02040503050406030204" pitchFamily="18" charset="0"/>
                        <a:cs typeface="Times New Roman" panose="02020603050405020304" pitchFamily="18" charset="0"/>
                      </a:rPr>
                      <m:t>°</m:t>
                    </m:r>
                  </m:oMath>
                </a14:m>
                <a:r>
                  <a:rPr lang="en-US" sz="2000" b="1" dirty="0">
                    <a:latin typeface="Times New Roman" panose="02020603050405020304" pitchFamily="18" charset="0"/>
                    <a:cs typeface="Times New Roman" panose="02020603050405020304" pitchFamily="18" charset="0"/>
                  </a:rPr>
                  <a:t> wide longitude band were performed on several dates including June 19</a:t>
                </a:r>
                <a:r>
                  <a:rPr lang="en-US" sz="2000" b="1" baseline="30000" dirty="0">
                    <a:latin typeface="Times New Roman" panose="02020603050405020304" pitchFamily="18" charset="0"/>
                    <a:cs typeface="Times New Roman" panose="02020603050405020304" pitchFamily="18" charset="0"/>
                  </a:rPr>
                  <a:t>th</a:t>
                </a:r>
                <a:r>
                  <a:rPr lang="en-US" sz="2000" b="1" dirty="0">
                    <a:latin typeface="Times New Roman" panose="02020603050405020304" pitchFamily="18" charset="0"/>
                    <a:cs typeface="Times New Roman" panose="02020603050405020304" pitchFamily="18" charset="0"/>
                  </a:rPr>
                  <a:t>, June 20</a:t>
                </a:r>
                <a:r>
                  <a:rPr lang="en-US" sz="2000" b="1" baseline="30000" dirty="0">
                    <a:latin typeface="Times New Roman" panose="02020603050405020304" pitchFamily="18" charset="0"/>
                    <a:cs typeface="Times New Roman" panose="02020603050405020304" pitchFamily="18" charset="0"/>
                  </a:rPr>
                  <a:t>th</a:t>
                </a:r>
                <a:r>
                  <a:rPr lang="en-US" sz="2000" b="1" dirty="0">
                    <a:latin typeface="Times New Roman" panose="02020603050405020304" pitchFamily="18" charset="0"/>
                    <a:cs typeface="Times New Roman" panose="02020603050405020304" pitchFamily="18" charset="0"/>
                  </a:rPr>
                  <a:t>, and July 25</a:t>
                </a:r>
                <a:r>
                  <a:rPr lang="en-US" sz="2000" b="1" baseline="30000" dirty="0">
                    <a:latin typeface="Times New Roman" panose="02020603050405020304" pitchFamily="18" charset="0"/>
                    <a:cs typeface="Times New Roman" panose="02020603050405020304" pitchFamily="18" charset="0"/>
                  </a:rPr>
                  <a:t>th</a:t>
                </a:r>
                <a:r>
                  <a:rPr lang="en-US" sz="2000" b="1" dirty="0">
                    <a:latin typeface="Times New Roman" panose="02020603050405020304" pitchFamily="18" charset="0"/>
                    <a:cs typeface="Times New Roman" panose="02020603050405020304" pitchFamily="18" charset="0"/>
                  </a:rPr>
                  <a:t> of 2025.   In 2026, additional special operations with a temporal resolution of 5-10 minutes are planned.  </a:t>
                </a:r>
              </a:p>
              <a:p>
                <a:pPr>
                  <a:spcAft>
                    <a:spcPts val="600"/>
                  </a:spcAft>
                </a:pPr>
                <a:r>
                  <a:rPr lang="en-US" sz="2000" b="1" dirty="0">
                    <a:latin typeface="Times New Roman" panose="02020603050405020304" pitchFamily="18" charset="0"/>
                    <a:cs typeface="Times New Roman" panose="02020603050405020304" pitchFamily="18" charset="0"/>
                  </a:rPr>
                  <a:t>The 10-min resolution gives us 15-20 depictions of the NO</a:t>
                </a:r>
                <a:r>
                  <a:rPr lang="en-US" sz="2000" b="1" baseline="-25000" dirty="0">
                    <a:latin typeface="Times New Roman" panose="02020603050405020304" pitchFamily="18" charset="0"/>
                    <a:cs typeface="Times New Roman" panose="02020603050405020304" pitchFamily="18" charset="0"/>
                  </a:rPr>
                  <a:t>2</a:t>
                </a:r>
                <a:r>
                  <a:rPr lang="en-US" sz="2000" b="1" dirty="0">
                    <a:latin typeface="Times New Roman" panose="02020603050405020304" pitchFamily="18" charset="0"/>
                    <a:cs typeface="Times New Roman" panose="02020603050405020304" pitchFamily="18" charset="0"/>
                  </a:rPr>
                  <a:t> signal associated with storm systems during the ~3 hour period each early morning and late afternoon / evening when saturation issues are minor and NO</a:t>
                </a:r>
                <a:r>
                  <a:rPr lang="en-US" sz="2000" b="1" baseline="-25000" dirty="0">
                    <a:latin typeface="Times New Roman" panose="02020603050405020304" pitchFamily="18" charset="0"/>
                    <a:cs typeface="Times New Roman" panose="02020603050405020304" pitchFamily="18" charset="0"/>
                  </a:rPr>
                  <a:t>2 </a:t>
                </a:r>
                <a:r>
                  <a:rPr lang="en-US" sz="2000" b="1" dirty="0">
                    <a:latin typeface="Times New Roman" panose="02020603050405020304" pitchFamily="18" charset="0"/>
                    <a:cs typeface="Times New Roman" panose="02020603050405020304" pitchFamily="18" charset="0"/>
                  </a:rPr>
                  <a:t>retrievals are possible over bright scenes. </a:t>
                </a:r>
              </a:p>
              <a:p>
                <a:pPr>
                  <a:spcAft>
                    <a:spcPts val="600"/>
                  </a:spcAft>
                </a:pPr>
                <a:r>
                  <a:rPr lang="en-US" sz="2000" b="1" dirty="0">
                    <a:latin typeface="Times New Roman" panose="02020603050405020304" pitchFamily="18" charset="0"/>
                    <a:cs typeface="Times New Roman" panose="02020603050405020304" pitchFamily="18" charset="0"/>
                  </a:rPr>
                  <a:t>By examining high-temporal retrievals over deep convective scenes from numerous storms, we will reduce uncertainties in NO</a:t>
                </a:r>
                <a:r>
                  <a:rPr lang="en-US" sz="2000" b="1" baseline="-25000" dirty="0">
                    <a:latin typeface="Times New Roman" panose="02020603050405020304" pitchFamily="18" charset="0"/>
                    <a:cs typeface="Times New Roman" panose="02020603050405020304" pitchFamily="18" charset="0"/>
                  </a:rPr>
                  <a:t>x</a:t>
                </a:r>
                <a:r>
                  <a:rPr lang="en-US" sz="2000" b="1" dirty="0">
                    <a:latin typeface="Times New Roman" panose="02020603050405020304" pitchFamily="18" charset="0"/>
                    <a:cs typeface="Times New Roman" panose="02020603050405020304" pitchFamily="18" charset="0"/>
                  </a:rPr>
                  <a:t> production per flash or group, examine variation in PE with flash rate, and obtain estimates of the lifetime of NO</a:t>
                </a:r>
                <a:r>
                  <a:rPr lang="en-US" sz="2000" b="1" baseline="-25000" dirty="0">
                    <a:latin typeface="Times New Roman" panose="02020603050405020304" pitchFamily="18" charset="0"/>
                    <a:cs typeface="Times New Roman" panose="02020603050405020304" pitchFamily="18" charset="0"/>
                  </a:rPr>
                  <a:t>x</a:t>
                </a:r>
                <a:r>
                  <a:rPr lang="en-US" sz="2000" b="1" dirty="0">
                    <a:latin typeface="Times New Roman" panose="02020603050405020304" pitchFamily="18" charset="0"/>
                    <a:cs typeface="Times New Roman" panose="02020603050405020304" pitchFamily="18" charset="0"/>
                  </a:rPr>
                  <a:t> in the near field of convection. </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561517" y="749222"/>
                <a:ext cx="8239582" cy="4926119"/>
              </a:xfrm>
              <a:blipFill>
                <a:blip r:embed="rId2"/>
                <a:stretch>
                  <a:fillRect l="-615" r="-1385"/>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21B4AA35-3481-FDF7-852D-6D0D358987A7}"/>
              </a:ext>
            </a:extLst>
          </p:cNvPr>
          <p:cNvSpPr txBox="1"/>
          <p:nvPr/>
        </p:nvSpPr>
        <p:spPr>
          <a:xfrm>
            <a:off x="8801098" y="2534124"/>
            <a:ext cx="3390902" cy="2246769"/>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Medium-range forecasts such as the SPC convective outlooks were useful in </a:t>
            </a:r>
          </a:p>
          <a:p>
            <a:r>
              <a:rPr lang="en-US" sz="2000" b="1" dirty="0">
                <a:latin typeface="Times New Roman" panose="02020603050405020304" pitchFamily="18" charset="0"/>
                <a:cs typeface="Times New Roman" panose="02020603050405020304" pitchFamily="18" charset="0"/>
              </a:rPr>
              <a:t>determining the dates of the special operations. </a:t>
            </a:r>
          </a:p>
          <a:p>
            <a:endParaRPr lang="en-US" sz="2000" b="1" dirty="0">
              <a:latin typeface="Times New Roman" panose="02020603050405020304" pitchFamily="18" charset="0"/>
              <a:cs typeface="Times New Roman" panose="02020603050405020304" pitchFamily="18" charset="0"/>
            </a:endParaRPr>
          </a:p>
          <a:p>
            <a:endParaRPr lang="en-US" sz="2000" b="1" dirty="0">
              <a:latin typeface="Times New Roman" panose="02020603050405020304" pitchFamily="18" charset="0"/>
              <a:cs typeface="Times New Roman" panose="02020603050405020304" pitchFamily="18" charset="0"/>
            </a:endParaRPr>
          </a:p>
        </p:txBody>
      </p:sp>
      <p:pic>
        <p:nvPicPr>
          <p:cNvPr id="7" name="Picture 2">
            <a:extLst>
              <a:ext uri="{FF2B5EF4-FFF2-40B4-BE49-F238E27FC236}">
                <a16:creationId xmlns:a16="http://schemas.microsoft.com/office/drawing/2014/main" id="{1855746C-ED2A-8387-5E71-4E61400CDE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52574" y="65244"/>
            <a:ext cx="3625601" cy="246888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18591AEA-44B3-AEDA-FD3F-BF0C7EB484B7}"/>
                  </a:ext>
                </a:extLst>
              </p:cNvPr>
              <p:cNvSpPr txBox="1"/>
              <p:nvPr/>
            </p:nvSpPr>
            <p:spPr>
              <a:xfrm>
                <a:off x="5696952" y="2917658"/>
                <a:ext cx="13304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4" name="TextBox 3">
                <a:extLst>
                  <a:ext uri="{FF2B5EF4-FFF2-40B4-BE49-F238E27FC236}">
                    <a16:creationId xmlns:a16="http://schemas.microsoft.com/office/drawing/2014/main" id="{18591AEA-44B3-AEDA-FD3F-BF0C7EB484B7}"/>
                  </a:ext>
                </a:extLst>
              </p:cNvPr>
              <p:cNvSpPr txBox="1">
                <a:spLocks noRot="1" noChangeAspect="1" noMove="1" noResize="1" noEditPoints="1" noAdjustHandles="1" noChangeArrowheads="1" noChangeShapeType="1" noTextEdit="1"/>
              </p:cNvSpPr>
              <p:nvPr/>
            </p:nvSpPr>
            <p:spPr>
              <a:xfrm>
                <a:off x="5696952" y="2917658"/>
                <a:ext cx="133049" cy="276999"/>
              </a:xfrm>
              <a:prstGeom prst="rect">
                <a:avLst/>
              </a:prstGeom>
              <a:blipFill>
                <a:blip r:embed="rId4"/>
                <a:stretch>
                  <a:fillRect l="-36364" r="-45455" b="-4348"/>
                </a:stretch>
              </a:blipFill>
            </p:spPr>
            <p:txBody>
              <a:bodyPr/>
              <a:lstStyle/>
              <a:p>
                <a:r>
                  <a:rPr lang="en-US">
                    <a:noFill/>
                  </a:rPr>
                  <a:t> </a:t>
                </a:r>
              </a:p>
            </p:txBody>
          </p:sp>
        </mc:Fallback>
      </mc:AlternateContent>
    </p:spTree>
    <p:extLst>
      <p:ext uri="{BB962C8B-B14F-4D97-AF65-F5344CB8AC3E}">
        <p14:creationId xmlns:p14="http://schemas.microsoft.com/office/powerpoint/2010/main" val="14289052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7A12D7-6C04-7800-65CE-1EEFC7A8AEF1}"/>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E30F3AC-D24C-F6A4-D314-02F036BD7E76}"/>
              </a:ext>
            </a:extLst>
          </p:cNvPr>
          <p:cNvSpPr>
            <a:spLocks noGrp="1"/>
          </p:cNvSpPr>
          <p:nvPr>
            <p:ph type="sldNum" sz="quarter" idx="12"/>
          </p:nvPr>
        </p:nvSpPr>
        <p:spPr/>
        <p:txBody>
          <a:bodyPr/>
          <a:lstStyle/>
          <a:p>
            <a:fld id="{549FAD4F-1D10-9249-9BA7-252E27A8E81C}" type="slidenum">
              <a:rPr lang="en-US" smtClean="0"/>
              <a:t>9</a:t>
            </a:fld>
            <a:endParaRPr lang="en-US"/>
          </a:p>
        </p:txBody>
      </p:sp>
      <p:pic>
        <p:nvPicPr>
          <p:cNvPr id="3" name="Picture 2">
            <a:extLst>
              <a:ext uri="{FF2B5EF4-FFF2-40B4-BE49-F238E27FC236}">
                <a16:creationId xmlns:a16="http://schemas.microsoft.com/office/drawing/2014/main" id="{56C62126-6C7C-810A-DE19-6E9CD64317C0}"/>
              </a:ext>
            </a:extLst>
          </p:cNvPr>
          <p:cNvPicPr>
            <a:picLocks noChangeAspect="1"/>
          </p:cNvPicPr>
          <p:nvPr/>
        </p:nvPicPr>
        <p:blipFill>
          <a:blip r:embed="rId2"/>
          <a:stretch>
            <a:fillRect/>
          </a:stretch>
        </p:blipFill>
        <p:spPr>
          <a:xfrm>
            <a:off x="4102608" y="414528"/>
            <a:ext cx="7772400" cy="5727031"/>
          </a:xfrm>
          <a:prstGeom prst="rect">
            <a:avLst/>
          </a:prstGeom>
        </p:spPr>
      </p:pic>
      <p:sp>
        <p:nvSpPr>
          <p:cNvPr id="2" name="TextBox 1">
            <a:extLst>
              <a:ext uri="{FF2B5EF4-FFF2-40B4-BE49-F238E27FC236}">
                <a16:creationId xmlns:a16="http://schemas.microsoft.com/office/drawing/2014/main" id="{33BF7B8A-F438-AAFD-431D-9D5649471AD4}"/>
              </a:ext>
            </a:extLst>
          </p:cNvPr>
          <p:cNvSpPr txBox="1"/>
          <p:nvPr/>
        </p:nvSpPr>
        <p:spPr>
          <a:xfrm>
            <a:off x="316992" y="451104"/>
            <a:ext cx="3964868" cy="2308324"/>
          </a:xfrm>
          <a:prstGeom prst="rect">
            <a:avLst/>
          </a:prstGeom>
          <a:noFill/>
        </p:spPr>
        <p:txBody>
          <a:bodyPr wrap="none" rtlCol="0">
            <a:spAutoFit/>
          </a:bodyPr>
          <a:lstStyle/>
          <a:p>
            <a:r>
              <a:rPr lang="en-US" dirty="0"/>
              <a:t>Animation of June 20, 2025 convective</a:t>
            </a:r>
          </a:p>
          <a:p>
            <a:r>
              <a:rPr lang="en-US" dirty="0"/>
              <a:t>system.  The 10-min resolution allows</a:t>
            </a:r>
          </a:p>
          <a:p>
            <a:r>
              <a:rPr lang="en-US" dirty="0"/>
              <a:t>for 16 estimates of the flash rate from</a:t>
            </a:r>
          </a:p>
          <a:p>
            <a:r>
              <a:rPr lang="en-US" dirty="0"/>
              <a:t>17 scans and reduces uncertainties</a:t>
            </a:r>
          </a:p>
          <a:p>
            <a:r>
              <a:rPr lang="en-US" dirty="0"/>
              <a:t>caused by advection, the lifetime of</a:t>
            </a:r>
          </a:p>
          <a:p>
            <a:r>
              <a:rPr lang="en-US" dirty="0"/>
              <a:t>NO</a:t>
            </a:r>
            <a:r>
              <a:rPr lang="en-US" baseline="-25000" dirty="0"/>
              <a:t>x</a:t>
            </a:r>
            <a:r>
              <a:rPr lang="en-US" dirty="0"/>
              <a:t> in the near field of convection. </a:t>
            </a:r>
          </a:p>
          <a:p>
            <a:endParaRPr lang="en-US" dirty="0"/>
          </a:p>
          <a:p>
            <a:endParaRPr lang="en-US" dirty="0"/>
          </a:p>
        </p:txBody>
      </p:sp>
    </p:spTree>
    <p:extLst>
      <p:ext uri="{BB962C8B-B14F-4D97-AF65-F5344CB8AC3E}">
        <p14:creationId xmlns:p14="http://schemas.microsoft.com/office/powerpoint/2010/main" val="6202668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19835</TotalTime>
  <Words>1222</Words>
  <Application>Microsoft Macintosh PowerPoint</Application>
  <PresentationFormat>Widescreen</PresentationFormat>
  <Paragraphs>144</Paragraphs>
  <Slides>9</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vt:i4>
      </vt:variant>
    </vt:vector>
  </HeadingPairs>
  <TitlesOfParts>
    <vt:vector size="17" baseType="lpstr">
      <vt:lpstr>Aptos</vt:lpstr>
      <vt:lpstr>Aptos Display</vt:lpstr>
      <vt:lpstr>Arial</vt:lpstr>
      <vt:lpstr>Cambria Math</vt:lpstr>
      <vt:lpstr>Helvetica</vt:lpstr>
      <vt:lpstr>Times New Roman</vt:lpstr>
      <vt:lpstr>Wingdings</vt:lpstr>
      <vt:lpstr>Office Theme</vt:lpstr>
      <vt:lpstr>PowerPoint Presentation</vt:lpstr>
      <vt:lpstr>Introduction</vt:lpstr>
      <vt:lpstr>PowerPoint Presentation</vt:lpstr>
      <vt:lpstr>PowerPoint Presentation</vt:lpstr>
      <vt:lpstr>PowerPoint Presentation</vt:lpstr>
      <vt:lpstr>PowerPoint Presentation</vt:lpstr>
      <vt:lpstr>Selected uncertainties in this analysis</vt:lpstr>
      <vt:lpstr>TEMPO High-Resolution Lagrangian  Lightning NOx (LNOx) Experiments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Dale John Allen</dc:creator>
  <cp:lastModifiedBy>Dale John Allen</cp:lastModifiedBy>
  <cp:revision>59</cp:revision>
  <dcterms:created xsi:type="dcterms:W3CDTF">2024-08-06T17:36:56Z</dcterms:created>
  <dcterms:modified xsi:type="dcterms:W3CDTF">2026-06-16T13:44:52Z</dcterms:modified>
</cp:coreProperties>
</file>