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2"/>
  </p:notesMasterIdLst>
  <p:sldIdLst>
    <p:sldId id="256" r:id="rId2"/>
    <p:sldId id="300" r:id="rId3"/>
    <p:sldId id="257" r:id="rId4"/>
    <p:sldId id="301" r:id="rId5"/>
    <p:sldId id="302" r:id="rId6"/>
    <p:sldId id="303" r:id="rId7"/>
    <p:sldId id="305" r:id="rId8"/>
    <p:sldId id="304" r:id="rId9"/>
    <p:sldId id="306" r:id="rId10"/>
    <p:sldId id="307"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5217330-9486-C74B-8AD8-DBA8EEA305AC}" v="49" dt="2026-06-11T21:03:28.87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146"/>
    <p:restoredTop sz="88388"/>
  </p:normalViewPr>
  <p:slideViewPr>
    <p:cSldViewPr snapToGrid="0">
      <p:cViewPr varScale="1">
        <p:scale>
          <a:sx n="137" d="100"/>
          <a:sy n="137" d="100"/>
        </p:scale>
        <p:origin x="360" y="2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B7C2BE3-D31B-8A4F-A4D9-48FD016DBF8F}" type="datetimeFigureOut">
              <a:rPr lang="en-US" smtClean="0"/>
              <a:t>6/11/26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B21E9B-7C82-4241-9E31-C11509955446}" type="slidenum">
              <a:rPr lang="en-US" smtClean="0"/>
              <a:t>‹#›</a:t>
            </a:fld>
            <a:endParaRPr lang="en-US"/>
          </a:p>
        </p:txBody>
      </p:sp>
    </p:spTree>
    <p:extLst>
      <p:ext uri="{BB962C8B-B14F-4D97-AF65-F5344CB8AC3E}">
        <p14:creationId xmlns:p14="http://schemas.microsoft.com/office/powerpoint/2010/main" val="25995622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B21E9B-7C82-4241-9E31-C11509955446}" type="slidenum">
              <a:rPr lang="en-US" smtClean="0"/>
              <a:t>1</a:t>
            </a:fld>
            <a:endParaRPr lang="en-US"/>
          </a:p>
        </p:txBody>
      </p:sp>
    </p:spTree>
    <p:extLst>
      <p:ext uri="{BB962C8B-B14F-4D97-AF65-F5344CB8AC3E}">
        <p14:creationId xmlns:p14="http://schemas.microsoft.com/office/powerpoint/2010/main" val="11338535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hindered a combination of poor retrieval sensitivity and the largest signal being in the stratosphere</a:t>
            </a:r>
            <a:br>
              <a:rPr lang="en-US" sz="900" dirty="0">
                <a:latin typeface="Helvetica" pitchFamily="2" charset="0"/>
              </a:rPr>
            </a:br>
            <a:r>
              <a:rPr lang="en-GB" sz="1200" kern="1200" dirty="0">
                <a:solidFill>
                  <a:schemeClr val="tx1"/>
                </a:solidFill>
                <a:effectLst/>
                <a:latin typeface="+mn-lt"/>
                <a:ea typeface="+mn-ea"/>
                <a:cs typeface="+mn-cs"/>
              </a:rPr>
              <a:t>1.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HCHO and ozone are co-produced through the photochemical oxidation of volatile organic compounds (VOCs) in the presence of NO</a:t>
            </a:r>
            <a:r>
              <a:rPr lang="en-GB" sz="1200" kern="1200" baseline="-25000" dirty="0">
                <a:solidFill>
                  <a:schemeClr val="tx1"/>
                </a:solidFill>
                <a:effectLst/>
                <a:latin typeface="+mn-lt"/>
                <a:ea typeface="+mn-ea"/>
                <a:cs typeface="+mn-cs"/>
              </a:rPr>
              <a:t>x</a:t>
            </a:r>
            <a:r>
              <a:rPr lang="en-GB" sz="1200" kern="1200" dirty="0">
                <a:solidFill>
                  <a:schemeClr val="tx1"/>
                </a:solidFill>
                <a:effectLst/>
                <a:latin typeface="+mn-lt"/>
                <a:ea typeface="+mn-ea"/>
                <a:cs typeface="+mn-cs"/>
              </a:rPr>
              <a:t>. The short lifetime of HCHO (several hours) results in a close correlation between the column amount and surface photochemistry.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kern="1400" dirty="0">
                <a:effectLst/>
                <a:latin typeface="Times New Roman" panose="02020603050405020304" pitchFamily="18" charset="0"/>
                <a:ea typeface="Times New Roman" panose="02020603050405020304" pitchFamily="18" charset="0"/>
              </a:rPr>
              <a:t>2. </a:t>
            </a:r>
            <a:r>
              <a:rPr lang="en-GB" sz="1800" dirty="0">
                <a:effectLst/>
                <a:latin typeface="Times New Roman" panose="02020603050405020304" pitchFamily="18" charset="0"/>
                <a:ea typeface="Times New Roman" panose="02020603050405020304" pitchFamily="18" charset="0"/>
              </a:rPr>
              <a:t>Surface ozone continues to exceed recommended air quality standards created to protect human health and the environment in many regions of the world (Cooper et al., 2014; </a:t>
            </a:r>
            <a:r>
              <a:rPr lang="en-GB" sz="1800" dirty="0" err="1">
                <a:effectLst/>
                <a:latin typeface="Times New Roman" panose="02020603050405020304" pitchFamily="18" charset="0"/>
                <a:ea typeface="Times New Roman" panose="02020603050405020304" pitchFamily="18" charset="0"/>
              </a:rPr>
              <a:t>Gaudel</a:t>
            </a:r>
            <a:r>
              <a:rPr lang="en-GB" sz="1800" dirty="0">
                <a:effectLst/>
                <a:latin typeface="Times New Roman" panose="02020603050405020304" pitchFamily="18" charset="0"/>
                <a:ea typeface="Times New Roman" panose="02020603050405020304" pitchFamily="18" charset="0"/>
              </a:rPr>
              <a:t> et al., 2018).</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Times New Roman" panose="02020603050405020304" pitchFamily="18" charset="0"/>
                <a:ea typeface="Times New Roman" panose="02020603050405020304" pitchFamily="18" charset="0"/>
              </a:rPr>
              <a:t>3. Monitoring ozone levels to assess exposure and inform efforts to adhere to these standards is challenged by sparse surface networks and limited sensitivity of satellite sensors to the lower troposphere (Costantino et al., 2017; Gonzalez Abad et al., 2019).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Times New Roman" panose="02020603050405020304" pitchFamily="18" charset="0"/>
                <a:ea typeface="Times New Roman" panose="02020603050405020304" pitchFamily="18" charset="0"/>
              </a:rPr>
              <a:t>4. The use of satellite information to inform ozone air quality has largely been confined to observations of ozone precursors such as nitrogen dioxide (NO</a:t>
            </a:r>
            <a:r>
              <a:rPr lang="en-GB" sz="1800" baseline="-25000" dirty="0">
                <a:effectLst/>
                <a:latin typeface="Times New Roman" panose="02020603050405020304" pitchFamily="18" charset="0"/>
                <a:ea typeface="Times New Roman" panose="02020603050405020304" pitchFamily="18" charset="0"/>
              </a:rPr>
              <a:t>2</a:t>
            </a:r>
            <a:r>
              <a:rPr lang="en-GB" sz="1800" dirty="0">
                <a:effectLst/>
                <a:latin typeface="Times New Roman" panose="02020603050405020304" pitchFamily="18" charset="0"/>
                <a:ea typeface="Times New Roman" panose="02020603050405020304" pitchFamily="18" charset="0"/>
              </a:rPr>
              <a:t>) and formaldehyde (HCHO). </a:t>
            </a:r>
            <a:r>
              <a:rPr lang="en-GB" sz="1800" dirty="0" err="1">
                <a:effectLst/>
                <a:latin typeface="Times New Roman" panose="02020603050405020304" pitchFamily="18" charset="0"/>
                <a:ea typeface="Times New Roman" panose="02020603050405020304" pitchFamily="18" charset="0"/>
              </a:rPr>
              <a:t>Tonnesen</a:t>
            </a:r>
            <a:r>
              <a:rPr lang="en-GB" sz="1800" dirty="0">
                <a:effectLst/>
                <a:latin typeface="Times New Roman" panose="02020603050405020304" pitchFamily="18" charset="0"/>
                <a:ea typeface="Times New Roman" panose="02020603050405020304" pitchFamily="18" charset="0"/>
              </a:rPr>
              <a:t> and Dennis (2000) first proposed that in-situ HCHO/NO</a:t>
            </a:r>
            <a:r>
              <a:rPr lang="en-GB" sz="1800" baseline="-25000" dirty="0">
                <a:effectLst/>
                <a:latin typeface="Times New Roman" panose="02020603050405020304" pitchFamily="18" charset="0"/>
                <a:ea typeface="Times New Roman" panose="02020603050405020304" pitchFamily="18" charset="0"/>
              </a:rPr>
              <a:t>2</a:t>
            </a:r>
            <a:r>
              <a:rPr lang="en-GB" sz="1800" dirty="0">
                <a:effectLst/>
                <a:latin typeface="Times New Roman" panose="02020603050405020304" pitchFamily="18" charset="0"/>
                <a:ea typeface="Times New Roman" panose="02020603050405020304" pitchFamily="18" charset="0"/>
              </a:rPr>
              <a:t> was a useful metric for ground-level ozone sensitivity (NO</a:t>
            </a:r>
            <a:r>
              <a:rPr lang="en-GB" sz="1800" baseline="-25000" dirty="0">
                <a:effectLst/>
                <a:latin typeface="Times New Roman" panose="02020603050405020304" pitchFamily="18" charset="0"/>
                <a:ea typeface="Times New Roman" panose="02020603050405020304" pitchFamily="18" charset="0"/>
              </a:rPr>
              <a:t>x</a:t>
            </a:r>
            <a:r>
              <a:rPr lang="en-GB" sz="1800" dirty="0">
                <a:effectLst/>
                <a:latin typeface="Times New Roman" panose="02020603050405020304" pitchFamily="18" charset="0"/>
                <a:ea typeface="Times New Roman" panose="02020603050405020304" pitchFamily="18" charset="0"/>
              </a:rPr>
              <a:t>- vs. VOC-limited), particularly when conditions were removed from the transition between those two regimes.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kern="1400" dirty="0">
                <a:effectLst/>
                <a:latin typeface="Times New Roman" panose="02020603050405020304" pitchFamily="18" charset="0"/>
                <a:ea typeface="Times New Roman" panose="02020603050405020304" pitchFamily="18" charset="0"/>
              </a:rPr>
              <a:t>5. The ratio of column HCHO/NO</a:t>
            </a:r>
            <a:r>
              <a:rPr lang="en-GB" sz="1800" b="0" kern="1400" baseline="-25000" dirty="0">
                <a:effectLst/>
                <a:latin typeface="Times New Roman" panose="02020603050405020304" pitchFamily="18" charset="0"/>
                <a:ea typeface="Times New Roman" panose="02020603050405020304" pitchFamily="18" charset="0"/>
              </a:rPr>
              <a:t>2</a:t>
            </a:r>
            <a:r>
              <a:rPr lang="en-GB" sz="1800" b="0" kern="1400" dirty="0">
                <a:effectLst/>
                <a:latin typeface="Times New Roman" panose="02020603050405020304" pitchFamily="18" charset="0"/>
                <a:ea typeface="Times New Roman" panose="02020603050405020304" pitchFamily="18" charset="0"/>
              </a:rPr>
              <a:t> from satellite retrievals has been applied in a similar manner (Martin et al., 2004; Duncan et al., 2010; </a:t>
            </a:r>
            <a:r>
              <a:rPr lang="en-GB" sz="1800" b="0" kern="1400" dirty="0" err="1">
                <a:effectLst/>
                <a:latin typeface="Times New Roman" panose="02020603050405020304" pitchFamily="18" charset="0"/>
                <a:ea typeface="Times New Roman" panose="02020603050405020304" pitchFamily="18" charset="0"/>
              </a:rPr>
              <a:t>Jin</a:t>
            </a:r>
            <a:r>
              <a:rPr lang="en-GB" sz="1800" b="0" kern="1400" dirty="0">
                <a:effectLst/>
                <a:latin typeface="Times New Roman" panose="02020603050405020304" pitchFamily="18" charset="0"/>
                <a:ea typeface="Times New Roman" panose="02020603050405020304" pitchFamily="18" charset="0"/>
              </a:rPr>
              <a:t> &amp; Holloway, 2015; </a:t>
            </a:r>
            <a:r>
              <a:rPr lang="en-GB" sz="1800" b="0" kern="1400" dirty="0" err="1">
                <a:effectLst/>
                <a:latin typeface="Times New Roman" panose="02020603050405020304" pitchFamily="18" charset="0"/>
                <a:ea typeface="Times New Roman" panose="02020603050405020304" pitchFamily="18" charset="0"/>
              </a:rPr>
              <a:t>Jin</a:t>
            </a:r>
            <a:r>
              <a:rPr lang="en-GB" sz="1800" b="0" kern="1400" dirty="0">
                <a:effectLst/>
                <a:latin typeface="Times New Roman" panose="02020603050405020304" pitchFamily="18" charset="0"/>
                <a:ea typeface="Times New Roman" panose="02020603050405020304" pitchFamily="18" charset="0"/>
              </a:rPr>
              <a:t> et al., 2020) but is subject to additional ambiguity due to differences in the vertical distribution of HCHO vs. NO</a:t>
            </a:r>
            <a:r>
              <a:rPr lang="en-GB" sz="1800" b="0" kern="1400" baseline="-25000" dirty="0">
                <a:effectLst/>
                <a:latin typeface="Times New Roman" panose="02020603050405020304" pitchFamily="18" charset="0"/>
                <a:ea typeface="Times New Roman" panose="02020603050405020304" pitchFamily="18" charset="0"/>
              </a:rPr>
              <a:t>2</a:t>
            </a:r>
            <a:r>
              <a:rPr lang="en-GB" sz="1800" b="0" kern="1400" dirty="0">
                <a:effectLst/>
                <a:latin typeface="Times New Roman" panose="02020603050405020304" pitchFamily="18" charset="0"/>
                <a:ea typeface="Times New Roman" panose="02020603050405020304" pitchFamily="18" charset="0"/>
              </a:rPr>
              <a:t> (Schroeder et al., 2017).</a:t>
            </a:r>
            <a:endParaRPr lang="en-US" sz="1800" b="1" kern="14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46C0CBE-288C-D84B-B11F-1B62224BD7E3}" type="slidenum">
              <a:rPr lang="en-US" smtClean="0"/>
              <a:t>2</a:t>
            </a:fld>
            <a:endParaRPr lang="en-US"/>
          </a:p>
        </p:txBody>
      </p:sp>
    </p:spTree>
    <p:extLst>
      <p:ext uri="{BB962C8B-B14F-4D97-AF65-F5344CB8AC3E}">
        <p14:creationId xmlns:p14="http://schemas.microsoft.com/office/powerpoint/2010/main" val="33483750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B21E9B-7C82-4241-9E31-C11509955446}" type="slidenum">
              <a:rPr lang="en-US" smtClean="0"/>
              <a:t>4</a:t>
            </a:fld>
            <a:endParaRPr lang="en-US"/>
          </a:p>
        </p:txBody>
      </p:sp>
    </p:spTree>
    <p:extLst>
      <p:ext uri="{BB962C8B-B14F-4D97-AF65-F5344CB8AC3E}">
        <p14:creationId xmlns:p14="http://schemas.microsoft.com/office/powerpoint/2010/main" val="39690499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B21E9B-7C82-4241-9E31-C11509955446}" type="slidenum">
              <a:rPr lang="en-US" smtClean="0"/>
              <a:t>5</a:t>
            </a:fld>
            <a:endParaRPr lang="en-US"/>
          </a:p>
        </p:txBody>
      </p:sp>
    </p:spTree>
    <p:extLst>
      <p:ext uri="{BB962C8B-B14F-4D97-AF65-F5344CB8AC3E}">
        <p14:creationId xmlns:p14="http://schemas.microsoft.com/office/powerpoint/2010/main" val="6311279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Spatially oversampled map of TEMPO HCHO column over New-Jersey-New York-Connecticut for June–September 2024 (10:00–18:00 LT), overlaid with location of the surface ozone ground monitoring sites (n=37). (b) Spatial correlation between average surface ozone and TEMPO HCHO column. (c) Spatially oversampled map of TEMPO HCHO column overlaid with PM</a:t>
            </a:r>
            <a:r>
              <a:rPr lang="en-US" sz="1200" kern="1200" baseline="-25000" dirty="0">
                <a:solidFill>
                  <a:schemeClr val="tx1"/>
                </a:solidFill>
                <a:effectLst/>
                <a:latin typeface="+mn-lt"/>
                <a:ea typeface="+mn-ea"/>
                <a:cs typeface="+mn-cs"/>
              </a:rPr>
              <a:t>2.5</a:t>
            </a:r>
            <a:r>
              <a:rPr lang="en-US" sz="1200" kern="1200" dirty="0">
                <a:solidFill>
                  <a:schemeClr val="tx1"/>
                </a:solidFill>
                <a:effectLst/>
                <a:latin typeface="+mn-lt"/>
                <a:ea typeface="+mn-ea"/>
                <a:cs typeface="+mn-cs"/>
              </a:rPr>
              <a:t> ground monitoring sites (n=37), with open symbol shapes denoting different measurement methods. (d) Spatial correlation between average PM</a:t>
            </a:r>
            <a:r>
              <a:rPr lang="en-US" sz="1200" kern="1200" baseline="-25000" dirty="0">
                <a:solidFill>
                  <a:schemeClr val="tx1"/>
                </a:solidFill>
                <a:effectLst/>
                <a:latin typeface="+mn-lt"/>
                <a:ea typeface="+mn-ea"/>
                <a:cs typeface="+mn-cs"/>
              </a:rPr>
              <a:t>2.5 </a:t>
            </a:r>
            <a:r>
              <a:rPr lang="en-US" sz="1200" kern="1200" dirty="0">
                <a:solidFill>
                  <a:schemeClr val="tx1"/>
                </a:solidFill>
                <a:effectLst/>
                <a:latin typeface="+mn-lt"/>
                <a:ea typeface="+mn-ea"/>
                <a:cs typeface="+mn-cs"/>
              </a:rPr>
              <a:t>and TEMPO HCHO column. (e) Population density across the study domain overlaid with TEMPO HCHO column contours at 0.05 DU intervals above 0.4 DU. </a:t>
            </a:r>
            <a:r>
              <a:rPr lang="en-US" dirty="0">
                <a:effectLst/>
              </a:rPr>
              <a:t> </a:t>
            </a:r>
            <a:endParaRPr lang="en-US" dirty="0"/>
          </a:p>
        </p:txBody>
      </p:sp>
      <p:sp>
        <p:nvSpPr>
          <p:cNvPr id="4" name="Slide Number Placeholder 3"/>
          <p:cNvSpPr>
            <a:spLocks noGrp="1"/>
          </p:cNvSpPr>
          <p:nvPr>
            <p:ph type="sldNum" sz="quarter" idx="5"/>
          </p:nvPr>
        </p:nvSpPr>
        <p:spPr/>
        <p:txBody>
          <a:bodyPr/>
          <a:lstStyle/>
          <a:p>
            <a:fld id="{D6B21E9B-7C82-4241-9E31-C11509955446}" type="slidenum">
              <a:rPr lang="en-US" smtClean="0"/>
              <a:t>6</a:t>
            </a:fld>
            <a:endParaRPr lang="en-US"/>
          </a:p>
        </p:txBody>
      </p:sp>
    </p:spTree>
    <p:extLst>
      <p:ext uri="{BB962C8B-B14F-4D97-AF65-F5344CB8AC3E}">
        <p14:creationId xmlns:p14="http://schemas.microsoft.com/office/powerpoint/2010/main" val="37112944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8C1052-7494-B74E-2881-291D3D10CD2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6F16CB-FDC4-0C1E-D5F4-C37FDBC6D53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8809FF0-5E08-14A5-AB75-A8254DB709B6}"/>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Spatially oversampled map of TEMPO HCHO column over New-Jersey-New York-Connecticut for June–September 2024 (10:00–18:00 LT), overlaid with location of the surface ozone ground monitoring sites (n=37). (b) Spatial correlation between average surface ozone and TEMPO HCHO column. (c) Spatially oversampled map of TEMPO HCHO column overlaid with PM</a:t>
            </a:r>
            <a:r>
              <a:rPr lang="en-US" sz="1200" kern="1200" baseline="-25000" dirty="0">
                <a:solidFill>
                  <a:schemeClr val="tx1"/>
                </a:solidFill>
                <a:effectLst/>
                <a:latin typeface="+mn-lt"/>
                <a:ea typeface="+mn-ea"/>
                <a:cs typeface="+mn-cs"/>
              </a:rPr>
              <a:t>2.5</a:t>
            </a:r>
            <a:r>
              <a:rPr lang="en-US" sz="1200" kern="1200" dirty="0">
                <a:solidFill>
                  <a:schemeClr val="tx1"/>
                </a:solidFill>
                <a:effectLst/>
                <a:latin typeface="+mn-lt"/>
                <a:ea typeface="+mn-ea"/>
                <a:cs typeface="+mn-cs"/>
              </a:rPr>
              <a:t> ground monitoring sites (n=37), with open symbol shapes denoting different measurement methods. (d) Spatial correlation between average PM</a:t>
            </a:r>
            <a:r>
              <a:rPr lang="en-US" sz="1200" kern="1200" baseline="-25000" dirty="0">
                <a:solidFill>
                  <a:schemeClr val="tx1"/>
                </a:solidFill>
                <a:effectLst/>
                <a:latin typeface="+mn-lt"/>
                <a:ea typeface="+mn-ea"/>
                <a:cs typeface="+mn-cs"/>
              </a:rPr>
              <a:t>2.5 </a:t>
            </a:r>
            <a:r>
              <a:rPr lang="en-US" sz="1200" kern="1200" dirty="0">
                <a:solidFill>
                  <a:schemeClr val="tx1"/>
                </a:solidFill>
                <a:effectLst/>
                <a:latin typeface="+mn-lt"/>
                <a:ea typeface="+mn-ea"/>
                <a:cs typeface="+mn-cs"/>
              </a:rPr>
              <a:t>and TEMPO HCHO column. (e) Population density across the study domain overlaid with TEMPO HCHO column contours at 0.05 DU intervals above 0.4 DU. </a:t>
            </a:r>
            <a:r>
              <a:rPr lang="en-US" dirty="0">
                <a:effectLst/>
              </a:rPr>
              <a:t> </a:t>
            </a:r>
            <a:endParaRPr lang="en-US" dirty="0"/>
          </a:p>
        </p:txBody>
      </p:sp>
      <p:sp>
        <p:nvSpPr>
          <p:cNvPr id="4" name="Slide Number Placeholder 3">
            <a:extLst>
              <a:ext uri="{FF2B5EF4-FFF2-40B4-BE49-F238E27FC236}">
                <a16:creationId xmlns:a16="http://schemas.microsoft.com/office/drawing/2014/main" id="{5205E312-2E30-DC34-B2C4-C9A0EE3EFB8B}"/>
              </a:ext>
            </a:extLst>
          </p:cNvPr>
          <p:cNvSpPr>
            <a:spLocks noGrp="1"/>
          </p:cNvSpPr>
          <p:nvPr>
            <p:ph type="sldNum" sz="quarter" idx="5"/>
          </p:nvPr>
        </p:nvSpPr>
        <p:spPr/>
        <p:txBody>
          <a:bodyPr/>
          <a:lstStyle/>
          <a:p>
            <a:fld id="{D6B21E9B-7C82-4241-9E31-C11509955446}" type="slidenum">
              <a:rPr lang="en-US" smtClean="0"/>
              <a:t>7</a:t>
            </a:fld>
            <a:endParaRPr lang="en-US"/>
          </a:p>
        </p:txBody>
      </p:sp>
    </p:spTree>
    <p:extLst>
      <p:ext uri="{BB962C8B-B14F-4D97-AF65-F5344CB8AC3E}">
        <p14:creationId xmlns:p14="http://schemas.microsoft.com/office/powerpoint/2010/main" val="7326964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587F71-C204-3E9D-7C3D-BBC2C8D6750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54A8C29-7CD4-4F25-216F-4CF749DD1DE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8280A1C-49F0-AFAF-D3F7-50798548517A}"/>
              </a:ext>
            </a:extLst>
          </p:cNvPr>
          <p:cNvSpPr>
            <a:spLocks noGrp="1"/>
          </p:cNvSpPr>
          <p:nvPr>
            <p:ph type="dt" sz="half" idx="10"/>
          </p:nvPr>
        </p:nvSpPr>
        <p:spPr/>
        <p:txBody>
          <a:bodyPr/>
          <a:lstStyle/>
          <a:p>
            <a:fld id="{3B933659-FE62-F04B-AB72-C279E30A0E6C}" type="datetimeFigureOut">
              <a:rPr lang="en-US" smtClean="0"/>
              <a:t>6/11/26</a:t>
            </a:fld>
            <a:endParaRPr lang="en-US"/>
          </a:p>
        </p:txBody>
      </p:sp>
      <p:sp>
        <p:nvSpPr>
          <p:cNvPr id="5" name="Footer Placeholder 4">
            <a:extLst>
              <a:ext uri="{FF2B5EF4-FFF2-40B4-BE49-F238E27FC236}">
                <a16:creationId xmlns:a16="http://schemas.microsoft.com/office/drawing/2014/main" id="{819BAE19-703B-B239-835A-F2F9933751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11F76C-D2E1-1C0D-EBBC-4645759A9D14}"/>
              </a:ext>
            </a:extLst>
          </p:cNvPr>
          <p:cNvSpPr>
            <a:spLocks noGrp="1"/>
          </p:cNvSpPr>
          <p:nvPr>
            <p:ph type="sldNum" sz="quarter" idx="12"/>
          </p:nvPr>
        </p:nvSpPr>
        <p:spPr/>
        <p:txBody>
          <a:bodyPr/>
          <a:lstStyle/>
          <a:p>
            <a:fld id="{C796BF4D-35D1-854E-BBBA-217BF3208683}" type="slidenum">
              <a:rPr lang="en-US" smtClean="0"/>
              <a:t>‹#›</a:t>
            </a:fld>
            <a:endParaRPr lang="en-US"/>
          </a:p>
        </p:txBody>
      </p:sp>
    </p:spTree>
    <p:extLst>
      <p:ext uri="{BB962C8B-B14F-4D97-AF65-F5344CB8AC3E}">
        <p14:creationId xmlns:p14="http://schemas.microsoft.com/office/powerpoint/2010/main" val="13843108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D67074-9297-91DA-EF8E-B3136EFA8AC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B65D045-A7F2-E36C-1B75-C9DEBE68129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75D3B2-4B12-C348-777C-CF2F5E21B6DC}"/>
              </a:ext>
            </a:extLst>
          </p:cNvPr>
          <p:cNvSpPr>
            <a:spLocks noGrp="1"/>
          </p:cNvSpPr>
          <p:nvPr>
            <p:ph type="dt" sz="half" idx="10"/>
          </p:nvPr>
        </p:nvSpPr>
        <p:spPr/>
        <p:txBody>
          <a:bodyPr/>
          <a:lstStyle/>
          <a:p>
            <a:fld id="{3B933659-FE62-F04B-AB72-C279E30A0E6C}" type="datetimeFigureOut">
              <a:rPr lang="en-US" smtClean="0"/>
              <a:t>6/11/26</a:t>
            </a:fld>
            <a:endParaRPr lang="en-US"/>
          </a:p>
        </p:txBody>
      </p:sp>
      <p:sp>
        <p:nvSpPr>
          <p:cNvPr id="5" name="Footer Placeholder 4">
            <a:extLst>
              <a:ext uri="{FF2B5EF4-FFF2-40B4-BE49-F238E27FC236}">
                <a16:creationId xmlns:a16="http://schemas.microsoft.com/office/drawing/2014/main" id="{F6B6432A-389E-9C4B-17C0-B10FD0B9C6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1504E3-4E31-E0B9-3D4C-BB26F8FE2FB8}"/>
              </a:ext>
            </a:extLst>
          </p:cNvPr>
          <p:cNvSpPr>
            <a:spLocks noGrp="1"/>
          </p:cNvSpPr>
          <p:nvPr>
            <p:ph type="sldNum" sz="quarter" idx="12"/>
          </p:nvPr>
        </p:nvSpPr>
        <p:spPr/>
        <p:txBody>
          <a:bodyPr/>
          <a:lstStyle/>
          <a:p>
            <a:fld id="{C796BF4D-35D1-854E-BBBA-217BF3208683}" type="slidenum">
              <a:rPr lang="en-US" smtClean="0"/>
              <a:t>‹#›</a:t>
            </a:fld>
            <a:endParaRPr lang="en-US"/>
          </a:p>
        </p:txBody>
      </p:sp>
    </p:spTree>
    <p:extLst>
      <p:ext uri="{BB962C8B-B14F-4D97-AF65-F5344CB8AC3E}">
        <p14:creationId xmlns:p14="http://schemas.microsoft.com/office/powerpoint/2010/main" val="31178505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5242EDD-82BC-9785-1D9E-93245B2DAAE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84CEEB4-5CC4-D957-5D5E-E0EC73DDE48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E8B82D-A77F-85C1-1D9E-71ADC8CC9844}"/>
              </a:ext>
            </a:extLst>
          </p:cNvPr>
          <p:cNvSpPr>
            <a:spLocks noGrp="1"/>
          </p:cNvSpPr>
          <p:nvPr>
            <p:ph type="dt" sz="half" idx="10"/>
          </p:nvPr>
        </p:nvSpPr>
        <p:spPr/>
        <p:txBody>
          <a:bodyPr/>
          <a:lstStyle/>
          <a:p>
            <a:fld id="{3B933659-FE62-F04B-AB72-C279E30A0E6C}" type="datetimeFigureOut">
              <a:rPr lang="en-US" smtClean="0"/>
              <a:t>6/11/26</a:t>
            </a:fld>
            <a:endParaRPr lang="en-US"/>
          </a:p>
        </p:txBody>
      </p:sp>
      <p:sp>
        <p:nvSpPr>
          <p:cNvPr id="5" name="Footer Placeholder 4">
            <a:extLst>
              <a:ext uri="{FF2B5EF4-FFF2-40B4-BE49-F238E27FC236}">
                <a16:creationId xmlns:a16="http://schemas.microsoft.com/office/drawing/2014/main" id="{F24BC304-86B2-F2ED-0CDC-B770587487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537597-6FF1-497C-DFCF-828A9FB26740}"/>
              </a:ext>
            </a:extLst>
          </p:cNvPr>
          <p:cNvSpPr>
            <a:spLocks noGrp="1"/>
          </p:cNvSpPr>
          <p:nvPr>
            <p:ph type="sldNum" sz="quarter" idx="12"/>
          </p:nvPr>
        </p:nvSpPr>
        <p:spPr/>
        <p:txBody>
          <a:bodyPr/>
          <a:lstStyle/>
          <a:p>
            <a:fld id="{C796BF4D-35D1-854E-BBBA-217BF3208683}" type="slidenum">
              <a:rPr lang="en-US" smtClean="0"/>
              <a:t>‹#›</a:t>
            </a:fld>
            <a:endParaRPr lang="en-US"/>
          </a:p>
        </p:txBody>
      </p:sp>
    </p:spTree>
    <p:extLst>
      <p:ext uri="{BB962C8B-B14F-4D97-AF65-F5344CB8AC3E}">
        <p14:creationId xmlns:p14="http://schemas.microsoft.com/office/powerpoint/2010/main" val="5957888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3_Title and Content">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7DF19279-B047-7D48-85E8-DF95A6D7ECEF}"/>
              </a:ext>
            </a:extLst>
          </p:cNvPr>
          <p:cNvSpPr/>
          <p:nvPr userDrawn="1"/>
        </p:nvSpPr>
        <p:spPr>
          <a:xfrm>
            <a:off x="0" y="0"/>
            <a:ext cx="12192000" cy="6858000"/>
          </a:xfrm>
          <a:prstGeom prst="rect">
            <a:avLst/>
          </a:prstGeom>
          <a:gradFill flip="none" rotWithShape="1">
            <a:gsLst>
              <a:gs pos="11000">
                <a:srgbClr val="C7A16D"/>
              </a:gs>
              <a:gs pos="73000">
                <a:srgbClr val="5C7A8F"/>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0" name="Group 19">
            <a:extLst>
              <a:ext uri="{FF2B5EF4-FFF2-40B4-BE49-F238E27FC236}">
                <a16:creationId xmlns:a16="http://schemas.microsoft.com/office/drawing/2014/main" id="{31599FD2-9125-B541-B401-B04172892861}"/>
              </a:ext>
            </a:extLst>
          </p:cNvPr>
          <p:cNvGrpSpPr/>
          <p:nvPr userDrawn="1"/>
        </p:nvGrpSpPr>
        <p:grpSpPr>
          <a:xfrm>
            <a:off x="517664" y="-19393"/>
            <a:ext cx="4628149" cy="6890327"/>
            <a:chOff x="3308351" y="2370138"/>
            <a:chExt cx="2760662" cy="4110037"/>
          </a:xfrm>
          <a:gradFill>
            <a:gsLst>
              <a:gs pos="0">
                <a:srgbClr val="A3D1E8"/>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grpSpPr>
        <p:sp>
          <p:nvSpPr>
            <p:cNvPr id="21" name="Freeform 10">
              <a:extLst>
                <a:ext uri="{FF2B5EF4-FFF2-40B4-BE49-F238E27FC236}">
                  <a16:creationId xmlns:a16="http://schemas.microsoft.com/office/drawing/2014/main" id="{0B26E70B-8A33-914A-9518-534A92C071B1}"/>
                </a:ext>
              </a:extLst>
            </p:cNvPr>
            <p:cNvSpPr>
              <a:spLocks noEditPoints="1"/>
            </p:cNvSpPr>
            <p:nvPr/>
          </p:nvSpPr>
          <p:spPr bwMode="auto">
            <a:xfrm>
              <a:off x="4494213" y="2370138"/>
              <a:ext cx="1574800" cy="3676650"/>
            </a:xfrm>
            <a:custGeom>
              <a:avLst/>
              <a:gdLst>
                <a:gd name="T0" fmla="*/ 239 w 828"/>
                <a:gd name="T1" fmla="*/ 1416 h 1936"/>
                <a:gd name="T2" fmla="*/ 387 w 828"/>
                <a:gd name="T3" fmla="*/ 1936 h 1936"/>
                <a:gd name="T4" fmla="*/ 127 w 828"/>
                <a:gd name="T5" fmla="*/ 1417 h 1936"/>
                <a:gd name="T6" fmla="*/ 239 w 828"/>
                <a:gd name="T7" fmla="*/ 1416 h 1936"/>
                <a:gd name="T8" fmla="*/ 273 w 828"/>
                <a:gd name="T9" fmla="*/ 883 h 1936"/>
                <a:gd name="T10" fmla="*/ 828 w 828"/>
                <a:gd name="T11" fmla="*/ 3 h 1936"/>
                <a:gd name="T12" fmla="*/ 195 w 828"/>
                <a:gd name="T13" fmla="*/ 0 h 1936"/>
                <a:gd name="T14" fmla="*/ 18 w 828"/>
                <a:gd name="T15" fmla="*/ 883 h 1936"/>
                <a:gd name="T16" fmla="*/ 273 w 828"/>
                <a:gd name="T17" fmla="*/ 883 h 1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8" h="1936">
                  <a:moveTo>
                    <a:pt x="239" y="1416"/>
                  </a:moveTo>
                  <a:cubicBezTo>
                    <a:pt x="273" y="1728"/>
                    <a:pt x="387" y="1936"/>
                    <a:pt x="387" y="1936"/>
                  </a:cubicBezTo>
                  <a:cubicBezTo>
                    <a:pt x="271" y="1756"/>
                    <a:pt x="186" y="1583"/>
                    <a:pt x="127" y="1417"/>
                  </a:cubicBezTo>
                  <a:lnTo>
                    <a:pt x="239" y="1416"/>
                  </a:lnTo>
                  <a:close/>
                  <a:moveTo>
                    <a:pt x="273" y="883"/>
                  </a:moveTo>
                  <a:cubicBezTo>
                    <a:pt x="342" y="603"/>
                    <a:pt x="503" y="296"/>
                    <a:pt x="828" y="3"/>
                  </a:cubicBezTo>
                  <a:cubicBezTo>
                    <a:pt x="195" y="0"/>
                    <a:pt x="195" y="0"/>
                    <a:pt x="195" y="0"/>
                  </a:cubicBezTo>
                  <a:cubicBezTo>
                    <a:pt x="82" y="241"/>
                    <a:pt x="0" y="540"/>
                    <a:pt x="18" y="883"/>
                  </a:cubicBezTo>
                  <a:lnTo>
                    <a:pt x="273" y="883"/>
                  </a:lnTo>
                  <a:close/>
                </a:path>
              </a:pathLst>
            </a:custGeom>
            <a:gradFill flip="none" rotWithShape="1">
              <a:gsLst>
                <a:gs pos="0">
                  <a:srgbClr val="B3D5EB"/>
                </a:gs>
                <a:gs pos="100000">
                  <a:srgbClr val="A1C7E2"/>
                </a:gs>
              </a:gsLst>
              <a:lin ang="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1">
              <a:extLst>
                <a:ext uri="{FF2B5EF4-FFF2-40B4-BE49-F238E27FC236}">
                  <a16:creationId xmlns:a16="http://schemas.microsoft.com/office/drawing/2014/main" id="{1A53DB7C-3BE5-1248-9EF9-A29A0871FC1F}"/>
                </a:ext>
              </a:extLst>
            </p:cNvPr>
            <p:cNvSpPr>
              <a:spLocks/>
            </p:cNvSpPr>
            <p:nvPr/>
          </p:nvSpPr>
          <p:spPr bwMode="auto">
            <a:xfrm>
              <a:off x="3343276" y="5254625"/>
              <a:ext cx="542925" cy="1223962"/>
            </a:xfrm>
            <a:custGeom>
              <a:avLst/>
              <a:gdLst>
                <a:gd name="T0" fmla="*/ 286 w 286"/>
                <a:gd name="T1" fmla="*/ 645 h 645"/>
                <a:gd name="T2" fmla="*/ 0 w 286"/>
                <a:gd name="T3" fmla="*/ 0 h 645"/>
                <a:gd name="T4" fmla="*/ 166 w 286"/>
                <a:gd name="T5" fmla="*/ 645 h 645"/>
                <a:gd name="T6" fmla="*/ 286 w 286"/>
                <a:gd name="T7" fmla="*/ 645 h 645"/>
              </a:gdLst>
              <a:ahLst/>
              <a:cxnLst>
                <a:cxn ang="0">
                  <a:pos x="T0" y="T1"/>
                </a:cxn>
                <a:cxn ang="0">
                  <a:pos x="T2" y="T3"/>
                </a:cxn>
                <a:cxn ang="0">
                  <a:pos x="T4" y="T5"/>
                </a:cxn>
                <a:cxn ang="0">
                  <a:pos x="T6" y="T7"/>
                </a:cxn>
              </a:cxnLst>
              <a:rect l="0" t="0" r="r" b="b"/>
              <a:pathLst>
                <a:path w="286" h="645">
                  <a:moveTo>
                    <a:pt x="286" y="645"/>
                  </a:moveTo>
                  <a:cubicBezTo>
                    <a:pt x="167" y="471"/>
                    <a:pt x="62" y="257"/>
                    <a:pt x="0" y="0"/>
                  </a:cubicBezTo>
                  <a:cubicBezTo>
                    <a:pt x="0" y="0"/>
                    <a:pt x="14" y="282"/>
                    <a:pt x="166" y="645"/>
                  </a:cubicBezTo>
                  <a:lnTo>
                    <a:pt x="286" y="645"/>
                  </a:lnTo>
                  <a:close/>
                </a:path>
              </a:pathLst>
            </a:custGeom>
            <a:solidFill>
              <a:srgbClr val="ABD5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12">
              <a:extLst>
                <a:ext uri="{FF2B5EF4-FFF2-40B4-BE49-F238E27FC236}">
                  <a16:creationId xmlns:a16="http://schemas.microsoft.com/office/drawing/2014/main" id="{91678DD0-9F0F-8E4D-9DA3-7734E7E42333}"/>
                </a:ext>
              </a:extLst>
            </p:cNvPr>
            <p:cNvSpPr>
              <a:spLocks noEditPoints="1"/>
            </p:cNvSpPr>
            <p:nvPr/>
          </p:nvSpPr>
          <p:spPr bwMode="auto">
            <a:xfrm>
              <a:off x="3308351" y="2376488"/>
              <a:ext cx="2270125" cy="4103687"/>
            </a:xfrm>
            <a:custGeom>
              <a:avLst/>
              <a:gdLst>
                <a:gd name="T0" fmla="*/ 32 w 1193"/>
                <a:gd name="T1" fmla="*/ 1413 h 2162"/>
                <a:gd name="T2" fmla="*/ 361 w 1193"/>
                <a:gd name="T3" fmla="*/ 2161 h 2162"/>
                <a:gd name="T4" fmla="*/ 1193 w 1193"/>
                <a:gd name="T5" fmla="*/ 2161 h 2162"/>
                <a:gd name="T6" fmla="*/ 955 w 1193"/>
                <a:gd name="T7" fmla="*/ 1903 h 2162"/>
                <a:gd name="T8" fmla="*/ 704 w 1193"/>
                <a:gd name="T9" fmla="*/ 1413 h 2162"/>
                <a:gd name="T10" fmla="*/ 32 w 1193"/>
                <a:gd name="T11" fmla="*/ 1413 h 2162"/>
                <a:gd name="T12" fmla="*/ 0 w 1193"/>
                <a:gd name="T13" fmla="*/ 879 h 2162"/>
                <a:gd name="T14" fmla="*/ 126 w 1193"/>
                <a:gd name="T15" fmla="*/ 299 h 2162"/>
                <a:gd name="T16" fmla="*/ 275 w 1193"/>
                <a:gd name="T17" fmla="*/ 0 h 2162"/>
                <a:gd name="T18" fmla="*/ 725 w 1193"/>
                <a:gd name="T19" fmla="*/ 0 h 2162"/>
                <a:gd name="T20" fmla="*/ 590 w 1193"/>
                <a:gd name="T21" fmla="*/ 879 h 2162"/>
                <a:gd name="T22" fmla="*/ 0 w 1193"/>
                <a:gd name="T23" fmla="*/ 879 h 2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93" h="2162">
                  <a:moveTo>
                    <a:pt x="32" y="1413"/>
                  </a:moveTo>
                  <a:cubicBezTo>
                    <a:pt x="79" y="1653"/>
                    <a:pt x="178" y="1910"/>
                    <a:pt x="361" y="2161"/>
                  </a:cubicBezTo>
                  <a:cubicBezTo>
                    <a:pt x="362" y="2162"/>
                    <a:pt x="1193" y="2161"/>
                    <a:pt x="1193" y="2161"/>
                  </a:cubicBezTo>
                  <a:cubicBezTo>
                    <a:pt x="1113" y="2085"/>
                    <a:pt x="1034" y="2000"/>
                    <a:pt x="955" y="1903"/>
                  </a:cubicBezTo>
                  <a:cubicBezTo>
                    <a:pt x="955" y="1903"/>
                    <a:pt x="812" y="1718"/>
                    <a:pt x="704" y="1413"/>
                  </a:cubicBezTo>
                  <a:lnTo>
                    <a:pt x="32" y="1413"/>
                  </a:lnTo>
                  <a:close/>
                  <a:moveTo>
                    <a:pt x="0" y="879"/>
                  </a:moveTo>
                  <a:cubicBezTo>
                    <a:pt x="25" y="534"/>
                    <a:pt x="126" y="299"/>
                    <a:pt x="126" y="299"/>
                  </a:cubicBezTo>
                  <a:cubicBezTo>
                    <a:pt x="173" y="190"/>
                    <a:pt x="220" y="94"/>
                    <a:pt x="275" y="0"/>
                  </a:cubicBezTo>
                  <a:cubicBezTo>
                    <a:pt x="725" y="0"/>
                    <a:pt x="725" y="0"/>
                    <a:pt x="725" y="0"/>
                  </a:cubicBezTo>
                  <a:cubicBezTo>
                    <a:pt x="599" y="319"/>
                    <a:pt x="569" y="617"/>
                    <a:pt x="590" y="879"/>
                  </a:cubicBezTo>
                  <a:lnTo>
                    <a:pt x="0" y="879"/>
                  </a:lnTo>
                  <a:close/>
                </a:path>
              </a:pathLst>
            </a:custGeom>
            <a:gradFill flip="none" rotWithShape="1">
              <a:gsLst>
                <a:gs pos="0">
                  <a:srgbClr val="B7D9EB"/>
                </a:gs>
                <a:gs pos="85000">
                  <a:srgbClr val="9BC2D8"/>
                </a:gs>
              </a:gsLst>
              <a:lin ang="0" scaled="0"/>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24" name="Rectangle 23">
            <a:extLst>
              <a:ext uri="{FF2B5EF4-FFF2-40B4-BE49-F238E27FC236}">
                <a16:creationId xmlns:a16="http://schemas.microsoft.com/office/drawing/2014/main" id="{F131E2E2-6830-6146-83B1-1D95E1D5EEAE}"/>
              </a:ext>
            </a:extLst>
          </p:cNvPr>
          <p:cNvSpPr/>
          <p:nvPr userDrawn="1"/>
        </p:nvSpPr>
        <p:spPr>
          <a:xfrm>
            <a:off x="0" y="203200"/>
            <a:ext cx="12192000" cy="6184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5A82CAA-A637-564B-9150-80E6208D2E2C}"/>
              </a:ext>
            </a:extLst>
          </p:cNvPr>
          <p:cNvSpPr>
            <a:spLocks noGrp="1"/>
          </p:cNvSpPr>
          <p:nvPr>
            <p:ph type="title"/>
          </p:nvPr>
        </p:nvSpPr>
        <p:spPr>
          <a:xfrm>
            <a:off x="952500" y="1104144"/>
            <a:ext cx="10393680" cy="646331"/>
          </a:xfrm>
        </p:spPr>
        <p:txBody>
          <a:bodyPr>
            <a:spAutoFit/>
          </a:bodyPr>
          <a:lstStyle>
            <a:lvl1pPr>
              <a:defRPr>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3C8FFBED-D27D-074B-9C33-10A234BC62EA}"/>
              </a:ext>
            </a:extLst>
          </p:cNvPr>
          <p:cNvSpPr>
            <a:spLocks noGrp="1"/>
          </p:cNvSpPr>
          <p:nvPr>
            <p:ph idx="1"/>
          </p:nvPr>
        </p:nvSpPr>
        <p:spPr>
          <a:xfrm>
            <a:off x="952500" y="2271860"/>
            <a:ext cx="10619923" cy="1623008"/>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6A55A95B-EA76-8B4B-809B-5350F164FF1A}"/>
              </a:ext>
            </a:extLst>
          </p:cNvPr>
          <p:cNvSpPr>
            <a:spLocks noGrp="1"/>
          </p:cNvSpPr>
          <p:nvPr>
            <p:ph type="dt" sz="half" idx="10"/>
          </p:nvPr>
        </p:nvSpPr>
        <p:spPr/>
        <p:txBody>
          <a:bodyPr/>
          <a:lstStyle/>
          <a:p>
            <a:fld id="{D49641EF-59A9-EB44-B6A5-EA972A304A2A}" type="datetime1">
              <a:rPr lang="en-US" smtClean="0"/>
              <a:t>6/11/26</a:t>
            </a:fld>
            <a:endParaRPr lang="en-US"/>
          </a:p>
        </p:txBody>
      </p:sp>
      <p:sp>
        <p:nvSpPr>
          <p:cNvPr id="5" name="Footer Placeholder 4">
            <a:extLst>
              <a:ext uri="{FF2B5EF4-FFF2-40B4-BE49-F238E27FC236}">
                <a16:creationId xmlns:a16="http://schemas.microsoft.com/office/drawing/2014/main" id="{7E7ECC2B-9CA4-F049-B8DF-124C0111761C}"/>
              </a:ext>
            </a:extLst>
          </p:cNvPr>
          <p:cNvSpPr>
            <a:spLocks noGrp="1"/>
          </p:cNvSpPr>
          <p:nvPr>
            <p:ph type="ftr" sz="quarter" idx="11"/>
          </p:nvPr>
        </p:nvSpPr>
        <p:spPr/>
        <p:txBody>
          <a:bodyPr/>
          <a:lstStyle>
            <a:lvl1pPr>
              <a:defRPr>
                <a:solidFill>
                  <a:schemeClr val="bg2"/>
                </a:solidFill>
              </a:defRPr>
            </a:lvl1pPr>
          </a:lstStyle>
          <a:p>
            <a:r>
              <a:rPr lang="en-US"/>
              <a:t>The Science Directorate at NASA's Langley Research Center</a:t>
            </a:r>
            <a:endParaRPr lang="en-US" dirty="0"/>
          </a:p>
        </p:txBody>
      </p:sp>
      <p:sp>
        <p:nvSpPr>
          <p:cNvPr id="6" name="Slide Number Placeholder 5">
            <a:extLst>
              <a:ext uri="{FF2B5EF4-FFF2-40B4-BE49-F238E27FC236}">
                <a16:creationId xmlns:a16="http://schemas.microsoft.com/office/drawing/2014/main" id="{E294B535-E047-7E4E-AC67-9B9E7121304F}"/>
              </a:ext>
            </a:extLst>
          </p:cNvPr>
          <p:cNvSpPr>
            <a:spLocks noGrp="1"/>
          </p:cNvSpPr>
          <p:nvPr>
            <p:ph type="sldNum" sz="quarter" idx="12"/>
          </p:nvPr>
        </p:nvSpPr>
        <p:spPr/>
        <p:txBody>
          <a:bodyPr/>
          <a:lstStyle>
            <a:lvl1pPr>
              <a:defRPr>
                <a:solidFill>
                  <a:schemeClr val="bg1"/>
                </a:solidFill>
              </a:defRPr>
            </a:lvl1pPr>
          </a:lstStyle>
          <a:p>
            <a:fld id="{2E8C51FE-49D9-314D-9957-ABBF7DDE8782}" type="slidenum">
              <a:rPr lang="en-US" smtClean="0"/>
              <a:pPr/>
              <a:t>‹#›</a:t>
            </a:fld>
            <a:endParaRPr lang="en-US" dirty="0"/>
          </a:p>
        </p:txBody>
      </p:sp>
    </p:spTree>
    <p:extLst>
      <p:ext uri="{BB962C8B-B14F-4D97-AF65-F5344CB8AC3E}">
        <p14:creationId xmlns:p14="http://schemas.microsoft.com/office/powerpoint/2010/main" val="2696486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96">
          <p15:clr>
            <a:srgbClr val="FBAE40"/>
          </p15:clr>
        </p15:guide>
        <p15:guide id="2" pos="60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3C5CF3-6F3E-FEF3-B151-40F0F9F6664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46BCD78-32F7-6BFA-1DD5-C7C29616D25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1865CA-F571-A23B-312C-F62E5C55B6A5}"/>
              </a:ext>
            </a:extLst>
          </p:cNvPr>
          <p:cNvSpPr>
            <a:spLocks noGrp="1"/>
          </p:cNvSpPr>
          <p:nvPr>
            <p:ph type="dt" sz="half" idx="10"/>
          </p:nvPr>
        </p:nvSpPr>
        <p:spPr/>
        <p:txBody>
          <a:bodyPr/>
          <a:lstStyle/>
          <a:p>
            <a:fld id="{3B933659-FE62-F04B-AB72-C279E30A0E6C}" type="datetimeFigureOut">
              <a:rPr lang="en-US" smtClean="0"/>
              <a:t>6/11/26</a:t>
            </a:fld>
            <a:endParaRPr lang="en-US"/>
          </a:p>
        </p:txBody>
      </p:sp>
      <p:sp>
        <p:nvSpPr>
          <p:cNvPr id="5" name="Footer Placeholder 4">
            <a:extLst>
              <a:ext uri="{FF2B5EF4-FFF2-40B4-BE49-F238E27FC236}">
                <a16:creationId xmlns:a16="http://schemas.microsoft.com/office/drawing/2014/main" id="{05F3E978-DA9D-287A-3D96-B4A5649B2E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8A1DA9-47A8-E3E8-0652-92C7075C9011}"/>
              </a:ext>
            </a:extLst>
          </p:cNvPr>
          <p:cNvSpPr>
            <a:spLocks noGrp="1"/>
          </p:cNvSpPr>
          <p:nvPr>
            <p:ph type="sldNum" sz="quarter" idx="12"/>
          </p:nvPr>
        </p:nvSpPr>
        <p:spPr/>
        <p:txBody>
          <a:bodyPr/>
          <a:lstStyle/>
          <a:p>
            <a:fld id="{C796BF4D-35D1-854E-BBBA-217BF3208683}" type="slidenum">
              <a:rPr lang="en-US" smtClean="0"/>
              <a:t>‹#›</a:t>
            </a:fld>
            <a:endParaRPr lang="en-US"/>
          </a:p>
        </p:txBody>
      </p:sp>
    </p:spTree>
    <p:extLst>
      <p:ext uri="{BB962C8B-B14F-4D97-AF65-F5344CB8AC3E}">
        <p14:creationId xmlns:p14="http://schemas.microsoft.com/office/powerpoint/2010/main" val="24970856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0DD450-0478-0841-C35A-414EA1EA85F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1E42354-A11A-6C53-6CAF-C193A826B8F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BBAF81B-DEF6-59D2-687D-AE04B6790E56}"/>
              </a:ext>
            </a:extLst>
          </p:cNvPr>
          <p:cNvSpPr>
            <a:spLocks noGrp="1"/>
          </p:cNvSpPr>
          <p:nvPr>
            <p:ph type="dt" sz="half" idx="10"/>
          </p:nvPr>
        </p:nvSpPr>
        <p:spPr/>
        <p:txBody>
          <a:bodyPr/>
          <a:lstStyle/>
          <a:p>
            <a:fld id="{3B933659-FE62-F04B-AB72-C279E30A0E6C}" type="datetimeFigureOut">
              <a:rPr lang="en-US" smtClean="0"/>
              <a:t>6/11/26</a:t>
            </a:fld>
            <a:endParaRPr lang="en-US"/>
          </a:p>
        </p:txBody>
      </p:sp>
      <p:sp>
        <p:nvSpPr>
          <p:cNvPr id="5" name="Footer Placeholder 4">
            <a:extLst>
              <a:ext uri="{FF2B5EF4-FFF2-40B4-BE49-F238E27FC236}">
                <a16:creationId xmlns:a16="http://schemas.microsoft.com/office/drawing/2014/main" id="{125BFD39-385D-3D08-53B8-A04FE03409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E7F31A-BB42-1ECB-C520-F031F4D81E8D}"/>
              </a:ext>
            </a:extLst>
          </p:cNvPr>
          <p:cNvSpPr>
            <a:spLocks noGrp="1"/>
          </p:cNvSpPr>
          <p:nvPr>
            <p:ph type="sldNum" sz="quarter" idx="12"/>
          </p:nvPr>
        </p:nvSpPr>
        <p:spPr/>
        <p:txBody>
          <a:bodyPr/>
          <a:lstStyle/>
          <a:p>
            <a:fld id="{C796BF4D-35D1-854E-BBBA-217BF3208683}" type="slidenum">
              <a:rPr lang="en-US" smtClean="0"/>
              <a:t>‹#›</a:t>
            </a:fld>
            <a:endParaRPr lang="en-US"/>
          </a:p>
        </p:txBody>
      </p:sp>
    </p:spTree>
    <p:extLst>
      <p:ext uri="{BB962C8B-B14F-4D97-AF65-F5344CB8AC3E}">
        <p14:creationId xmlns:p14="http://schemas.microsoft.com/office/powerpoint/2010/main" val="38721461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C3C481-D8AC-DC17-1D21-C15E6E617A1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BF8466C-DEC5-E160-46E0-F3EBDD3580E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159854C-2898-AF60-2B80-1730826149F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A6F30C2-ECD5-E7E6-69F6-3D6B1A07EEA9}"/>
              </a:ext>
            </a:extLst>
          </p:cNvPr>
          <p:cNvSpPr>
            <a:spLocks noGrp="1"/>
          </p:cNvSpPr>
          <p:nvPr>
            <p:ph type="dt" sz="half" idx="10"/>
          </p:nvPr>
        </p:nvSpPr>
        <p:spPr/>
        <p:txBody>
          <a:bodyPr/>
          <a:lstStyle/>
          <a:p>
            <a:fld id="{3B933659-FE62-F04B-AB72-C279E30A0E6C}" type="datetimeFigureOut">
              <a:rPr lang="en-US" smtClean="0"/>
              <a:t>6/11/26</a:t>
            </a:fld>
            <a:endParaRPr lang="en-US"/>
          </a:p>
        </p:txBody>
      </p:sp>
      <p:sp>
        <p:nvSpPr>
          <p:cNvPr id="6" name="Footer Placeholder 5">
            <a:extLst>
              <a:ext uri="{FF2B5EF4-FFF2-40B4-BE49-F238E27FC236}">
                <a16:creationId xmlns:a16="http://schemas.microsoft.com/office/drawing/2014/main" id="{2D98AFE1-2431-9F19-A207-C8576D6A959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F90EF91-4C7C-9144-1CC6-84EA78BDB67C}"/>
              </a:ext>
            </a:extLst>
          </p:cNvPr>
          <p:cNvSpPr>
            <a:spLocks noGrp="1"/>
          </p:cNvSpPr>
          <p:nvPr>
            <p:ph type="sldNum" sz="quarter" idx="12"/>
          </p:nvPr>
        </p:nvSpPr>
        <p:spPr/>
        <p:txBody>
          <a:bodyPr/>
          <a:lstStyle/>
          <a:p>
            <a:fld id="{C796BF4D-35D1-854E-BBBA-217BF3208683}" type="slidenum">
              <a:rPr lang="en-US" smtClean="0"/>
              <a:t>‹#›</a:t>
            </a:fld>
            <a:endParaRPr lang="en-US"/>
          </a:p>
        </p:txBody>
      </p:sp>
    </p:spTree>
    <p:extLst>
      <p:ext uri="{BB962C8B-B14F-4D97-AF65-F5344CB8AC3E}">
        <p14:creationId xmlns:p14="http://schemas.microsoft.com/office/powerpoint/2010/main" val="40371188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08C16C-089F-731A-B052-C6C0D59BBA3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F667A2E-8E68-9925-F309-36FA2719B24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FCD56F1-531C-1E2D-CCA1-66BF7A4AAAD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1405F37-00E3-F4CE-D790-9563173DCD9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67B3798-B7DB-DCB2-336D-D6A3D7C5F73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EA261D2-81EA-80ED-CC4D-4A9908F0C6C4}"/>
              </a:ext>
            </a:extLst>
          </p:cNvPr>
          <p:cNvSpPr>
            <a:spLocks noGrp="1"/>
          </p:cNvSpPr>
          <p:nvPr>
            <p:ph type="dt" sz="half" idx="10"/>
          </p:nvPr>
        </p:nvSpPr>
        <p:spPr/>
        <p:txBody>
          <a:bodyPr/>
          <a:lstStyle/>
          <a:p>
            <a:fld id="{3B933659-FE62-F04B-AB72-C279E30A0E6C}" type="datetimeFigureOut">
              <a:rPr lang="en-US" smtClean="0"/>
              <a:t>6/11/26</a:t>
            </a:fld>
            <a:endParaRPr lang="en-US"/>
          </a:p>
        </p:txBody>
      </p:sp>
      <p:sp>
        <p:nvSpPr>
          <p:cNvPr id="8" name="Footer Placeholder 7">
            <a:extLst>
              <a:ext uri="{FF2B5EF4-FFF2-40B4-BE49-F238E27FC236}">
                <a16:creationId xmlns:a16="http://schemas.microsoft.com/office/drawing/2014/main" id="{97632AEB-398B-767F-4534-B227EEA75FD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CD50A82-5877-1DEE-8897-2FDE1D355260}"/>
              </a:ext>
            </a:extLst>
          </p:cNvPr>
          <p:cNvSpPr>
            <a:spLocks noGrp="1"/>
          </p:cNvSpPr>
          <p:nvPr>
            <p:ph type="sldNum" sz="quarter" idx="12"/>
          </p:nvPr>
        </p:nvSpPr>
        <p:spPr/>
        <p:txBody>
          <a:bodyPr/>
          <a:lstStyle/>
          <a:p>
            <a:fld id="{C796BF4D-35D1-854E-BBBA-217BF3208683}" type="slidenum">
              <a:rPr lang="en-US" smtClean="0"/>
              <a:t>‹#›</a:t>
            </a:fld>
            <a:endParaRPr lang="en-US"/>
          </a:p>
        </p:txBody>
      </p:sp>
    </p:spTree>
    <p:extLst>
      <p:ext uri="{BB962C8B-B14F-4D97-AF65-F5344CB8AC3E}">
        <p14:creationId xmlns:p14="http://schemas.microsoft.com/office/powerpoint/2010/main" val="11227355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03F083-1EE1-3BFF-AB07-8A04837392D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2A79952-4F99-0D33-685E-8284412C3D3C}"/>
              </a:ext>
            </a:extLst>
          </p:cNvPr>
          <p:cNvSpPr>
            <a:spLocks noGrp="1"/>
          </p:cNvSpPr>
          <p:nvPr>
            <p:ph type="dt" sz="half" idx="10"/>
          </p:nvPr>
        </p:nvSpPr>
        <p:spPr/>
        <p:txBody>
          <a:bodyPr/>
          <a:lstStyle/>
          <a:p>
            <a:fld id="{3B933659-FE62-F04B-AB72-C279E30A0E6C}" type="datetimeFigureOut">
              <a:rPr lang="en-US" smtClean="0"/>
              <a:t>6/11/26</a:t>
            </a:fld>
            <a:endParaRPr lang="en-US"/>
          </a:p>
        </p:txBody>
      </p:sp>
      <p:sp>
        <p:nvSpPr>
          <p:cNvPr id="4" name="Footer Placeholder 3">
            <a:extLst>
              <a:ext uri="{FF2B5EF4-FFF2-40B4-BE49-F238E27FC236}">
                <a16:creationId xmlns:a16="http://schemas.microsoft.com/office/drawing/2014/main" id="{B1EDC771-6803-5942-5D43-52346C5AE89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0054B0C-DE67-1212-22FC-51337BDB1A9F}"/>
              </a:ext>
            </a:extLst>
          </p:cNvPr>
          <p:cNvSpPr>
            <a:spLocks noGrp="1"/>
          </p:cNvSpPr>
          <p:nvPr>
            <p:ph type="sldNum" sz="quarter" idx="12"/>
          </p:nvPr>
        </p:nvSpPr>
        <p:spPr/>
        <p:txBody>
          <a:bodyPr/>
          <a:lstStyle/>
          <a:p>
            <a:fld id="{C796BF4D-35D1-854E-BBBA-217BF3208683}" type="slidenum">
              <a:rPr lang="en-US" smtClean="0"/>
              <a:t>‹#›</a:t>
            </a:fld>
            <a:endParaRPr lang="en-US"/>
          </a:p>
        </p:txBody>
      </p:sp>
    </p:spTree>
    <p:extLst>
      <p:ext uri="{BB962C8B-B14F-4D97-AF65-F5344CB8AC3E}">
        <p14:creationId xmlns:p14="http://schemas.microsoft.com/office/powerpoint/2010/main" val="32961991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37E3534-74D1-C692-9723-0CFCC4BCEE55}"/>
              </a:ext>
            </a:extLst>
          </p:cNvPr>
          <p:cNvSpPr>
            <a:spLocks noGrp="1"/>
          </p:cNvSpPr>
          <p:nvPr>
            <p:ph type="dt" sz="half" idx="10"/>
          </p:nvPr>
        </p:nvSpPr>
        <p:spPr/>
        <p:txBody>
          <a:bodyPr/>
          <a:lstStyle/>
          <a:p>
            <a:fld id="{3B933659-FE62-F04B-AB72-C279E30A0E6C}" type="datetimeFigureOut">
              <a:rPr lang="en-US" smtClean="0"/>
              <a:t>6/11/26</a:t>
            </a:fld>
            <a:endParaRPr lang="en-US"/>
          </a:p>
        </p:txBody>
      </p:sp>
      <p:sp>
        <p:nvSpPr>
          <p:cNvPr id="3" name="Footer Placeholder 2">
            <a:extLst>
              <a:ext uri="{FF2B5EF4-FFF2-40B4-BE49-F238E27FC236}">
                <a16:creationId xmlns:a16="http://schemas.microsoft.com/office/drawing/2014/main" id="{CA3AF8C0-2772-8DA5-AE62-EC9A8CF068A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A574B06-7155-4D32-F31A-6CC39422D7C6}"/>
              </a:ext>
            </a:extLst>
          </p:cNvPr>
          <p:cNvSpPr>
            <a:spLocks noGrp="1"/>
          </p:cNvSpPr>
          <p:nvPr>
            <p:ph type="sldNum" sz="quarter" idx="12"/>
          </p:nvPr>
        </p:nvSpPr>
        <p:spPr/>
        <p:txBody>
          <a:bodyPr/>
          <a:lstStyle/>
          <a:p>
            <a:fld id="{C796BF4D-35D1-854E-BBBA-217BF3208683}" type="slidenum">
              <a:rPr lang="en-US" smtClean="0"/>
              <a:t>‹#›</a:t>
            </a:fld>
            <a:endParaRPr lang="en-US"/>
          </a:p>
        </p:txBody>
      </p:sp>
    </p:spTree>
    <p:extLst>
      <p:ext uri="{BB962C8B-B14F-4D97-AF65-F5344CB8AC3E}">
        <p14:creationId xmlns:p14="http://schemas.microsoft.com/office/powerpoint/2010/main" val="29143531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ED3627-6F7C-6271-16FC-F14B52AAD03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85614C9-344E-CA2B-FEC0-34217051E2E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8E3BF6F-80D2-6FE9-FD27-73E9F38B0C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124C58A-2CA2-A1BE-595A-2C3BE53B43FE}"/>
              </a:ext>
            </a:extLst>
          </p:cNvPr>
          <p:cNvSpPr>
            <a:spLocks noGrp="1"/>
          </p:cNvSpPr>
          <p:nvPr>
            <p:ph type="dt" sz="half" idx="10"/>
          </p:nvPr>
        </p:nvSpPr>
        <p:spPr/>
        <p:txBody>
          <a:bodyPr/>
          <a:lstStyle/>
          <a:p>
            <a:fld id="{3B933659-FE62-F04B-AB72-C279E30A0E6C}" type="datetimeFigureOut">
              <a:rPr lang="en-US" smtClean="0"/>
              <a:t>6/11/26</a:t>
            </a:fld>
            <a:endParaRPr lang="en-US"/>
          </a:p>
        </p:txBody>
      </p:sp>
      <p:sp>
        <p:nvSpPr>
          <p:cNvPr id="6" name="Footer Placeholder 5">
            <a:extLst>
              <a:ext uri="{FF2B5EF4-FFF2-40B4-BE49-F238E27FC236}">
                <a16:creationId xmlns:a16="http://schemas.microsoft.com/office/drawing/2014/main" id="{751B4A35-FDA0-C970-E517-BCB4BEDE888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2DA0251-3EFB-9B97-E6D5-A663C2768A23}"/>
              </a:ext>
            </a:extLst>
          </p:cNvPr>
          <p:cNvSpPr>
            <a:spLocks noGrp="1"/>
          </p:cNvSpPr>
          <p:nvPr>
            <p:ph type="sldNum" sz="quarter" idx="12"/>
          </p:nvPr>
        </p:nvSpPr>
        <p:spPr/>
        <p:txBody>
          <a:bodyPr/>
          <a:lstStyle/>
          <a:p>
            <a:fld id="{C796BF4D-35D1-854E-BBBA-217BF3208683}" type="slidenum">
              <a:rPr lang="en-US" smtClean="0"/>
              <a:t>‹#›</a:t>
            </a:fld>
            <a:endParaRPr lang="en-US"/>
          </a:p>
        </p:txBody>
      </p:sp>
    </p:spTree>
    <p:extLst>
      <p:ext uri="{BB962C8B-B14F-4D97-AF65-F5344CB8AC3E}">
        <p14:creationId xmlns:p14="http://schemas.microsoft.com/office/powerpoint/2010/main" val="10376253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F6E2E2-BDAC-15B3-D17C-415B4BE159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BB03471-A225-A839-4149-FCC0747639F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54F6788-A1AA-801E-A1C3-D1E8F56146B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37AFE61-C963-343C-E61D-FB168B8B66D5}"/>
              </a:ext>
            </a:extLst>
          </p:cNvPr>
          <p:cNvSpPr>
            <a:spLocks noGrp="1"/>
          </p:cNvSpPr>
          <p:nvPr>
            <p:ph type="dt" sz="half" idx="10"/>
          </p:nvPr>
        </p:nvSpPr>
        <p:spPr/>
        <p:txBody>
          <a:bodyPr/>
          <a:lstStyle/>
          <a:p>
            <a:fld id="{3B933659-FE62-F04B-AB72-C279E30A0E6C}" type="datetimeFigureOut">
              <a:rPr lang="en-US" smtClean="0"/>
              <a:t>6/11/26</a:t>
            </a:fld>
            <a:endParaRPr lang="en-US"/>
          </a:p>
        </p:txBody>
      </p:sp>
      <p:sp>
        <p:nvSpPr>
          <p:cNvPr id="6" name="Footer Placeholder 5">
            <a:extLst>
              <a:ext uri="{FF2B5EF4-FFF2-40B4-BE49-F238E27FC236}">
                <a16:creationId xmlns:a16="http://schemas.microsoft.com/office/drawing/2014/main" id="{CAB25D75-6695-7C6B-4600-4B9D8F6DBF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F236033-A7ED-F756-2D18-26A5A6105437}"/>
              </a:ext>
            </a:extLst>
          </p:cNvPr>
          <p:cNvSpPr>
            <a:spLocks noGrp="1"/>
          </p:cNvSpPr>
          <p:nvPr>
            <p:ph type="sldNum" sz="quarter" idx="12"/>
          </p:nvPr>
        </p:nvSpPr>
        <p:spPr/>
        <p:txBody>
          <a:bodyPr/>
          <a:lstStyle/>
          <a:p>
            <a:fld id="{C796BF4D-35D1-854E-BBBA-217BF3208683}" type="slidenum">
              <a:rPr lang="en-US" smtClean="0"/>
              <a:t>‹#›</a:t>
            </a:fld>
            <a:endParaRPr lang="en-US"/>
          </a:p>
        </p:txBody>
      </p:sp>
    </p:spTree>
    <p:extLst>
      <p:ext uri="{BB962C8B-B14F-4D97-AF65-F5344CB8AC3E}">
        <p14:creationId xmlns:p14="http://schemas.microsoft.com/office/powerpoint/2010/main" val="24913196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6843FE9-B7B4-9263-FFDB-5B2AB6597DB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19E5C3-5640-48E6-6453-3F64A7538A8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738E0D-7E3D-4F94-75C5-334A11846E0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B933659-FE62-F04B-AB72-C279E30A0E6C}" type="datetimeFigureOut">
              <a:rPr lang="en-US" smtClean="0"/>
              <a:t>6/11/26</a:t>
            </a:fld>
            <a:endParaRPr lang="en-US"/>
          </a:p>
        </p:txBody>
      </p:sp>
      <p:sp>
        <p:nvSpPr>
          <p:cNvPr id="5" name="Footer Placeholder 4">
            <a:extLst>
              <a:ext uri="{FF2B5EF4-FFF2-40B4-BE49-F238E27FC236}">
                <a16:creationId xmlns:a16="http://schemas.microsoft.com/office/drawing/2014/main" id="{3AD7DE95-AB70-F28D-36ED-3C5D1937785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E9695F27-5851-7981-5B0C-2F0D57D904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796BF4D-35D1-854E-BBBA-217BF3208683}" type="slidenum">
              <a:rPr lang="en-US" smtClean="0"/>
              <a:t>‹#›</a:t>
            </a:fld>
            <a:endParaRPr lang="en-US"/>
          </a:p>
        </p:txBody>
      </p:sp>
    </p:spTree>
    <p:extLst>
      <p:ext uri="{BB962C8B-B14F-4D97-AF65-F5344CB8AC3E}">
        <p14:creationId xmlns:p14="http://schemas.microsoft.com/office/powerpoint/2010/main" val="5199509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emf"/><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EMPO – Tropospheric Emissions: Monitoring of Pollution">
            <a:extLst>
              <a:ext uri="{FF2B5EF4-FFF2-40B4-BE49-F238E27FC236}">
                <a16:creationId xmlns:a16="http://schemas.microsoft.com/office/drawing/2014/main" id="{E7F91AF3-FF42-F411-7A81-D027EB5020CD}"/>
              </a:ext>
            </a:extLst>
          </p:cNvPr>
          <p:cNvPicPr>
            <a:picLocks noChangeAspect="1"/>
          </p:cNvPicPr>
          <p:nvPr/>
        </p:nvPicPr>
        <p:blipFill>
          <a:blip r:embed="rId3"/>
          <a:stretch>
            <a:fillRect/>
          </a:stretch>
        </p:blipFill>
        <p:spPr>
          <a:xfrm>
            <a:off x="10230696" y="87643"/>
            <a:ext cx="1961304" cy="1864725"/>
          </a:xfrm>
          <a:prstGeom prst="rect">
            <a:avLst/>
          </a:prstGeom>
        </p:spPr>
      </p:pic>
      <p:pic>
        <p:nvPicPr>
          <p:cNvPr id="4" name="Picture 3" descr="nasa logo">
            <a:extLst>
              <a:ext uri="{FF2B5EF4-FFF2-40B4-BE49-F238E27FC236}">
                <a16:creationId xmlns:a16="http://schemas.microsoft.com/office/drawing/2014/main" id="{87DEFF09-4A81-1EDF-D164-2B199A6BACE9}"/>
              </a:ext>
            </a:extLst>
          </p:cNvPr>
          <p:cNvPicPr>
            <a:picLocks noChangeAspect="1"/>
          </p:cNvPicPr>
          <p:nvPr/>
        </p:nvPicPr>
        <p:blipFill>
          <a:blip r:embed="rId4"/>
          <a:stretch>
            <a:fillRect/>
          </a:stretch>
        </p:blipFill>
        <p:spPr>
          <a:xfrm>
            <a:off x="-1029344" y="49585"/>
            <a:ext cx="4151872" cy="2075936"/>
          </a:xfrm>
          <a:prstGeom prst="rect">
            <a:avLst/>
          </a:prstGeom>
        </p:spPr>
      </p:pic>
      <p:sp>
        <p:nvSpPr>
          <p:cNvPr id="2" name="Title 1">
            <a:extLst>
              <a:ext uri="{FF2B5EF4-FFF2-40B4-BE49-F238E27FC236}">
                <a16:creationId xmlns:a16="http://schemas.microsoft.com/office/drawing/2014/main" id="{D4EDA0B0-E701-E6B9-02D1-8192B5C775DA}"/>
              </a:ext>
            </a:extLst>
          </p:cNvPr>
          <p:cNvSpPr>
            <a:spLocks noGrp="1"/>
          </p:cNvSpPr>
          <p:nvPr>
            <p:ph type="ctrTitle"/>
          </p:nvPr>
        </p:nvSpPr>
        <p:spPr/>
        <p:txBody>
          <a:bodyPr>
            <a:normAutofit fontScale="90000"/>
          </a:bodyPr>
          <a:lstStyle/>
          <a:p>
            <a:r>
              <a:rPr lang="en-US" i="1" dirty="0"/>
              <a:t>Informing Monitoring Strategies for Ozone and PM</a:t>
            </a:r>
            <a:r>
              <a:rPr lang="en-US" i="1" baseline="-25000" dirty="0"/>
              <a:t>2.5</a:t>
            </a:r>
            <a:r>
              <a:rPr lang="en-US" i="1" dirty="0"/>
              <a:t> using</a:t>
            </a:r>
            <a:br>
              <a:rPr lang="en-US" dirty="0"/>
            </a:br>
            <a:r>
              <a:rPr lang="en-US" i="1" dirty="0"/>
              <a:t>TEMPO HCHO</a:t>
            </a:r>
            <a:endParaRPr lang="en-US" dirty="0"/>
          </a:p>
        </p:txBody>
      </p:sp>
      <p:sp>
        <p:nvSpPr>
          <p:cNvPr id="3" name="Subtitle 2">
            <a:extLst>
              <a:ext uri="{FF2B5EF4-FFF2-40B4-BE49-F238E27FC236}">
                <a16:creationId xmlns:a16="http://schemas.microsoft.com/office/drawing/2014/main" id="{53692FBF-26DC-EBE9-291B-EBACFE481DEE}"/>
              </a:ext>
            </a:extLst>
          </p:cNvPr>
          <p:cNvSpPr>
            <a:spLocks noGrp="1"/>
          </p:cNvSpPr>
          <p:nvPr>
            <p:ph type="subTitle" idx="1"/>
          </p:nvPr>
        </p:nvSpPr>
        <p:spPr>
          <a:xfrm>
            <a:off x="1222744" y="3602037"/>
            <a:ext cx="8870825" cy="2586111"/>
          </a:xfrm>
        </p:spPr>
        <p:txBody>
          <a:bodyPr>
            <a:normAutofit fontScale="47500" lnSpcReduction="20000"/>
          </a:bodyPr>
          <a:lstStyle/>
          <a:p>
            <a:r>
              <a:rPr lang="en-US" dirty="0"/>
              <a:t> </a:t>
            </a:r>
            <a:endParaRPr lang="en-US" sz="3400" dirty="0"/>
          </a:p>
          <a:p>
            <a:r>
              <a:rPr lang="en-US" sz="4300" dirty="0"/>
              <a:t>Prajjwal Rawat</a:t>
            </a:r>
            <a:r>
              <a:rPr lang="en-US" sz="4300" baseline="30000" dirty="0"/>
              <a:t>1</a:t>
            </a:r>
            <a:r>
              <a:rPr lang="en-US" sz="4300" dirty="0"/>
              <a:t>*, James H. Crawford</a:t>
            </a:r>
            <a:r>
              <a:rPr lang="en-US" sz="4300" baseline="30000" dirty="0"/>
              <a:t>1</a:t>
            </a:r>
            <a:r>
              <a:rPr lang="en-US" sz="4300" dirty="0"/>
              <a:t>, </a:t>
            </a:r>
            <a:r>
              <a:rPr lang="en-US" sz="4900" b="1" dirty="0"/>
              <a:t>Katherine R. Travis (</a:t>
            </a:r>
            <a:r>
              <a:rPr lang="en-US" sz="4900" b="1" dirty="0" err="1"/>
              <a:t>katherine.travis@nasa.gov</a:t>
            </a:r>
            <a:r>
              <a:rPr lang="en-US" sz="4900" b="1" dirty="0"/>
              <a:t>)</a:t>
            </a:r>
            <a:r>
              <a:rPr lang="en-US" sz="4900" baseline="30000" dirty="0"/>
              <a:t>1</a:t>
            </a:r>
            <a:r>
              <a:rPr lang="en-US" sz="4300" dirty="0"/>
              <a:t>, Laura M. Judd</a:t>
            </a:r>
            <a:r>
              <a:rPr lang="en-US" sz="4300" baseline="30000" dirty="0"/>
              <a:t>1</a:t>
            </a:r>
            <a:r>
              <a:rPr lang="en-US" sz="4300" dirty="0"/>
              <a:t>, Mary Angelique G. Demetillo</a:t>
            </a:r>
            <a:r>
              <a:rPr lang="en-US" sz="4300" baseline="30000" dirty="0"/>
              <a:t>1</a:t>
            </a:r>
            <a:r>
              <a:rPr lang="en-US" sz="4300" dirty="0"/>
              <a:t>†, Tabitha C. Lee</a:t>
            </a:r>
            <a:r>
              <a:rPr lang="en-US" sz="4300" baseline="30000" dirty="0"/>
              <a:t>1</a:t>
            </a:r>
            <a:r>
              <a:rPr lang="en-US" sz="4300" dirty="0"/>
              <a:t>, James J. Szykman</a:t>
            </a:r>
            <a:r>
              <a:rPr lang="en-US" sz="4300" baseline="30000" dirty="0"/>
              <a:t>2</a:t>
            </a:r>
            <a:r>
              <a:rPr lang="en-US" sz="4300" dirty="0"/>
              <a:t>, Thomas F. Hanisco</a:t>
            </a:r>
            <a:r>
              <a:rPr lang="en-US" sz="4300" baseline="30000" dirty="0"/>
              <a:t>3</a:t>
            </a:r>
            <a:r>
              <a:rPr lang="en-US" sz="4300" dirty="0"/>
              <a:t>, Gonzalo Gonzalez Abad</a:t>
            </a:r>
            <a:r>
              <a:rPr lang="en-US" sz="4300" baseline="30000" dirty="0"/>
              <a:t>4</a:t>
            </a:r>
            <a:r>
              <a:rPr lang="en-US" sz="4300" dirty="0"/>
              <a:t>, Angela F. Dickens</a:t>
            </a:r>
            <a:r>
              <a:rPr lang="en-US" sz="4300" baseline="30000" dirty="0"/>
              <a:t>5</a:t>
            </a:r>
            <a:r>
              <a:rPr lang="en-US" sz="4300" dirty="0"/>
              <a:t>, Zac Adelman</a:t>
            </a:r>
            <a:r>
              <a:rPr lang="en-US" sz="4300" baseline="30000" dirty="0"/>
              <a:t>5</a:t>
            </a:r>
          </a:p>
          <a:p>
            <a:r>
              <a:rPr lang="en-US" sz="3400" dirty="0"/>
              <a:t>  </a:t>
            </a:r>
          </a:p>
          <a:p>
            <a:r>
              <a:rPr lang="en-US" sz="3400" baseline="30000" dirty="0"/>
              <a:t>1</a:t>
            </a:r>
            <a:r>
              <a:rPr lang="en-US" sz="3400" dirty="0"/>
              <a:t>NASA Langley Research Center,  </a:t>
            </a:r>
            <a:r>
              <a:rPr lang="en-US" sz="3400" baseline="30000" dirty="0"/>
              <a:t>2</a:t>
            </a:r>
            <a:r>
              <a:rPr lang="en-US" sz="3400" dirty="0"/>
              <a:t>Environmental Protection Agency,  </a:t>
            </a:r>
            <a:r>
              <a:rPr lang="en-US" sz="3400" baseline="30000" dirty="0"/>
              <a:t>3</a:t>
            </a:r>
            <a:r>
              <a:rPr lang="en-US" sz="3400" dirty="0"/>
              <a:t>NASA Goddard Space Flight Center,  </a:t>
            </a:r>
            <a:r>
              <a:rPr lang="en-US" sz="3400" baseline="30000" dirty="0"/>
              <a:t>4</a:t>
            </a:r>
            <a:r>
              <a:rPr lang="en-US" sz="3400" dirty="0"/>
              <a:t>Center for Astrophysics | Harvard &amp; Smithsonian,  </a:t>
            </a:r>
            <a:r>
              <a:rPr lang="en-US" sz="3400" baseline="30000" dirty="0"/>
              <a:t>5</a:t>
            </a:r>
            <a:r>
              <a:rPr lang="en-US" sz="3400" dirty="0"/>
              <a:t>Lake Michigan Air Directors Consortium, *now at: Hampton University †now at: University of Southern California</a:t>
            </a:r>
          </a:p>
        </p:txBody>
      </p:sp>
      <p:pic>
        <p:nvPicPr>
          <p:cNvPr id="8" name="Picture 7">
            <a:extLst>
              <a:ext uri="{FF2B5EF4-FFF2-40B4-BE49-F238E27FC236}">
                <a16:creationId xmlns:a16="http://schemas.microsoft.com/office/drawing/2014/main" id="{A6A1E529-183F-E81E-94F9-5F9C5ABCD26A}"/>
              </a:ext>
            </a:extLst>
          </p:cNvPr>
          <p:cNvPicPr>
            <a:picLocks noChangeAspect="1"/>
          </p:cNvPicPr>
          <p:nvPr/>
        </p:nvPicPr>
        <p:blipFill>
          <a:blip r:embed="rId5"/>
          <a:srcRect l="52436" t="53871" r="34064" b="19862"/>
          <a:stretch>
            <a:fillRect/>
          </a:stretch>
        </p:blipFill>
        <p:spPr>
          <a:xfrm>
            <a:off x="10468033" y="4582741"/>
            <a:ext cx="1641225" cy="2064244"/>
          </a:xfrm>
          <a:prstGeom prst="rect">
            <a:avLst/>
          </a:prstGeom>
        </p:spPr>
      </p:pic>
    </p:spTree>
    <p:extLst>
      <p:ext uri="{BB962C8B-B14F-4D97-AF65-F5344CB8AC3E}">
        <p14:creationId xmlns:p14="http://schemas.microsoft.com/office/powerpoint/2010/main" val="41439280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84A7FE-D503-328C-BA31-48C53DCAF8D6}"/>
              </a:ext>
            </a:extLst>
          </p:cNvPr>
          <p:cNvSpPr>
            <a:spLocks noGrp="1"/>
          </p:cNvSpPr>
          <p:nvPr>
            <p:ph type="title"/>
          </p:nvPr>
        </p:nvSpPr>
        <p:spPr/>
        <p:txBody>
          <a:bodyPr/>
          <a:lstStyle/>
          <a:p>
            <a:pPr algn="ctr"/>
            <a:r>
              <a:rPr lang="en-US" dirty="0"/>
              <a:t>Conclusions</a:t>
            </a:r>
          </a:p>
        </p:txBody>
      </p:sp>
      <p:sp>
        <p:nvSpPr>
          <p:cNvPr id="3" name="Content Placeholder 2">
            <a:extLst>
              <a:ext uri="{FF2B5EF4-FFF2-40B4-BE49-F238E27FC236}">
                <a16:creationId xmlns:a16="http://schemas.microsoft.com/office/drawing/2014/main" id="{87BBFBEB-4141-38CC-F185-0F191E0DC760}"/>
              </a:ext>
            </a:extLst>
          </p:cNvPr>
          <p:cNvSpPr>
            <a:spLocks noGrp="1"/>
          </p:cNvSpPr>
          <p:nvPr>
            <p:ph idx="1"/>
          </p:nvPr>
        </p:nvSpPr>
        <p:spPr/>
        <p:txBody>
          <a:bodyPr/>
          <a:lstStyle/>
          <a:p>
            <a:r>
              <a:rPr lang="en-US" dirty="0"/>
              <a:t>TEMPO HCHO shows good correspondence with surface ozone and PM</a:t>
            </a:r>
            <a:r>
              <a:rPr lang="en-US" baseline="-25000" dirty="0"/>
              <a:t>2.5</a:t>
            </a:r>
            <a:r>
              <a:rPr lang="en-US" dirty="0"/>
              <a:t> and highlights regions that merit further investigation.</a:t>
            </a:r>
          </a:p>
          <a:p>
            <a:r>
              <a:rPr lang="en-US" dirty="0"/>
              <a:t>TEMPO HCHO may be another tool for performing monitoring network assessments.</a:t>
            </a:r>
          </a:p>
          <a:p>
            <a:r>
              <a:rPr lang="en-US" dirty="0"/>
              <a:t>For a monitor cost of between $6,500 (small sensors) to $100,000 (FRM/FEM), TEMPO provides value of between $7 and $106 million to an additional ~1,000 high density areas (&gt;50,000 people/km</a:t>
            </a:r>
            <a:r>
              <a:rPr lang="en-US" baseline="30000" dirty="0"/>
              <a:t>2</a:t>
            </a:r>
            <a:r>
              <a:rPr lang="en-US" dirty="0"/>
              <a:t>) without a monitor.</a:t>
            </a:r>
          </a:p>
        </p:txBody>
      </p:sp>
    </p:spTree>
    <p:extLst>
      <p:ext uri="{BB962C8B-B14F-4D97-AF65-F5344CB8AC3E}">
        <p14:creationId xmlns:p14="http://schemas.microsoft.com/office/powerpoint/2010/main" val="29609092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EC7F5042-2B79-1FFA-536E-EF8713FC5907}"/>
              </a:ext>
            </a:extLst>
          </p:cNvPr>
          <p:cNvSpPr>
            <a:spLocks noGrp="1"/>
          </p:cNvSpPr>
          <p:nvPr>
            <p:ph type="title"/>
          </p:nvPr>
        </p:nvSpPr>
        <p:spPr>
          <a:xfrm>
            <a:off x="428664" y="236407"/>
            <a:ext cx="11517780" cy="1325563"/>
          </a:xfrm>
        </p:spPr>
        <p:txBody>
          <a:bodyPr>
            <a:noAutofit/>
          </a:bodyPr>
          <a:lstStyle/>
          <a:p>
            <a:pPr algn="ctr"/>
            <a:r>
              <a:rPr lang="en-US" dirty="0"/>
              <a:t>Observing surface ozone from space is challenging</a:t>
            </a:r>
            <a:endParaRPr lang="en-US" sz="2800" dirty="0"/>
          </a:p>
        </p:txBody>
      </p:sp>
      <p:sp>
        <p:nvSpPr>
          <p:cNvPr id="5" name="Slide Number Placeholder 4">
            <a:extLst>
              <a:ext uri="{FF2B5EF4-FFF2-40B4-BE49-F238E27FC236}">
                <a16:creationId xmlns:a16="http://schemas.microsoft.com/office/drawing/2014/main" id="{A2EE63D8-A071-1029-DD0C-460D0198966C}"/>
              </a:ext>
            </a:extLst>
          </p:cNvPr>
          <p:cNvSpPr>
            <a:spLocks noGrp="1"/>
          </p:cNvSpPr>
          <p:nvPr>
            <p:ph type="sldNum" sz="quarter" idx="12"/>
          </p:nvPr>
        </p:nvSpPr>
        <p:spPr/>
        <p:txBody>
          <a:bodyPr/>
          <a:lstStyle/>
          <a:p>
            <a:fld id="{2E8C51FE-49D9-314D-9957-ABBF7DDE8782}" type="slidenum">
              <a:rPr lang="en-US" smtClean="0"/>
              <a:pPr/>
              <a:t>2</a:t>
            </a:fld>
            <a:endParaRPr lang="en-US" dirty="0"/>
          </a:p>
        </p:txBody>
      </p:sp>
      <p:pic>
        <p:nvPicPr>
          <p:cNvPr id="7" name="Picture 6">
            <a:extLst>
              <a:ext uri="{FF2B5EF4-FFF2-40B4-BE49-F238E27FC236}">
                <a16:creationId xmlns:a16="http://schemas.microsoft.com/office/drawing/2014/main" id="{6174E92D-BD78-7422-1109-3AA88A8A16FA}"/>
              </a:ext>
            </a:extLst>
          </p:cNvPr>
          <p:cNvPicPr>
            <a:picLocks noChangeAspect="1"/>
          </p:cNvPicPr>
          <p:nvPr/>
        </p:nvPicPr>
        <p:blipFill rotWithShape="1">
          <a:blip r:embed="rId3"/>
          <a:srcRect r="5508" b="67027"/>
          <a:stretch/>
        </p:blipFill>
        <p:spPr>
          <a:xfrm>
            <a:off x="377273" y="2249459"/>
            <a:ext cx="5935720" cy="3885185"/>
          </a:xfrm>
          <a:prstGeom prst="rect">
            <a:avLst/>
          </a:prstGeom>
        </p:spPr>
      </p:pic>
      <p:pic>
        <p:nvPicPr>
          <p:cNvPr id="9" name="Picture 2">
            <a:extLst>
              <a:ext uri="{FF2B5EF4-FFF2-40B4-BE49-F238E27FC236}">
                <a16:creationId xmlns:a16="http://schemas.microsoft.com/office/drawing/2014/main" id="{18D770E2-E100-1698-1309-118D7E0BDAA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80688" y="2147861"/>
            <a:ext cx="1997601" cy="530019"/>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2DA15ABF-BF20-4D1E-421A-C1652F38FC40}"/>
              </a:ext>
            </a:extLst>
          </p:cNvPr>
          <p:cNvSpPr txBox="1"/>
          <p:nvPr/>
        </p:nvSpPr>
        <p:spPr>
          <a:xfrm>
            <a:off x="89860" y="1326152"/>
            <a:ext cx="12007405" cy="738664"/>
          </a:xfrm>
          <a:prstGeom prst="rect">
            <a:avLst/>
          </a:prstGeom>
          <a:noFill/>
        </p:spPr>
        <p:txBody>
          <a:bodyPr wrap="square">
            <a:spAutoFit/>
          </a:bodyPr>
          <a:lstStyle/>
          <a:p>
            <a:pPr algn="ctr"/>
            <a:r>
              <a:rPr lang="en-US" sz="2400" dirty="0">
                <a:latin typeface="Helvetica" pitchFamily="2" charset="0"/>
              </a:rPr>
              <a:t>Evidence of column (</a:t>
            </a:r>
            <a:r>
              <a:rPr lang="en-US" sz="2400" dirty="0" err="1">
                <a:latin typeface="Helvetica" pitchFamily="2" charset="0"/>
              </a:rPr>
              <a:t>Ω</a:t>
            </a:r>
            <a:r>
              <a:rPr lang="en-US" sz="2400" dirty="0">
                <a:latin typeface="Helvetica" pitchFamily="2" charset="0"/>
              </a:rPr>
              <a:t>) HCHO correlation with surface ozone during field campaigns </a:t>
            </a:r>
          </a:p>
          <a:p>
            <a:r>
              <a:rPr lang="en-US" dirty="0">
                <a:latin typeface="Helvetica" pitchFamily="2" charset="0"/>
              </a:rPr>
              <a:t> (</a:t>
            </a:r>
            <a:r>
              <a:rPr lang="en-US" dirty="0" err="1">
                <a:latin typeface="Helvetica" pitchFamily="2" charset="0"/>
              </a:rPr>
              <a:t>Schoeder</a:t>
            </a:r>
            <a:r>
              <a:rPr lang="en-US" dirty="0">
                <a:latin typeface="Helvetica" pitchFamily="2" charset="0"/>
              </a:rPr>
              <a:t> et al. (2016): doi:10.1002/2016JD025419) and LISTOS (Travis et al. (2022): doi:10.1029/2022JD036638)</a:t>
            </a:r>
          </a:p>
        </p:txBody>
      </p:sp>
      <p:sp>
        <p:nvSpPr>
          <p:cNvPr id="14" name="TextBox 13">
            <a:extLst>
              <a:ext uri="{FF2B5EF4-FFF2-40B4-BE49-F238E27FC236}">
                <a16:creationId xmlns:a16="http://schemas.microsoft.com/office/drawing/2014/main" id="{0CF5B92E-9506-0C2B-BE94-4964F878BBBE}"/>
              </a:ext>
            </a:extLst>
          </p:cNvPr>
          <p:cNvSpPr txBox="1"/>
          <p:nvPr/>
        </p:nvSpPr>
        <p:spPr>
          <a:xfrm>
            <a:off x="0" y="6215746"/>
            <a:ext cx="12192000" cy="646331"/>
          </a:xfrm>
          <a:prstGeom prst="rect">
            <a:avLst/>
          </a:prstGeom>
          <a:noFill/>
        </p:spPr>
        <p:txBody>
          <a:bodyPr wrap="square">
            <a:spAutoFit/>
          </a:bodyPr>
          <a:lstStyle/>
          <a:p>
            <a:pPr marL="285750" indent="-285750">
              <a:buFont typeface="Wingdings" pitchFamily="2" charset="2"/>
              <a:buChar char="Ø"/>
            </a:pPr>
            <a:r>
              <a:rPr lang="en-GB" sz="1800" dirty="0">
                <a:effectLst/>
                <a:latin typeface="Helvetica" pitchFamily="2" charset="0"/>
                <a:ea typeface="Times New Roman" panose="02020603050405020304" pitchFamily="18" charset="0"/>
              </a:rPr>
              <a:t>Motivates exploring the use of </a:t>
            </a:r>
            <a:r>
              <a:rPr lang="en-GB" dirty="0">
                <a:latin typeface="Helvetica" pitchFamily="2" charset="0"/>
                <a:sym typeface="Symbol" pitchFamily="2" charset="2"/>
              </a:rPr>
              <a:t></a:t>
            </a:r>
            <a:r>
              <a:rPr lang="en-GB" sz="1800" dirty="0">
                <a:effectLst/>
                <a:latin typeface="Helvetica" pitchFamily="2" charset="0"/>
                <a:ea typeface="Times New Roman" panose="02020603050405020304" pitchFamily="18" charset="0"/>
              </a:rPr>
              <a:t>HCHO to identify areas of unhealthy surface ozone</a:t>
            </a:r>
            <a:r>
              <a:rPr lang="en-GB" sz="1800" baseline="-25000" dirty="0">
                <a:effectLst/>
                <a:latin typeface="Helvetica" pitchFamily="2" charset="0"/>
                <a:ea typeface="Times New Roman" panose="02020603050405020304" pitchFamily="18" charset="0"/>
              </a:rPr>
              <a:t> </a:t>
            </a:r>
            <a:r>
              <a:rPr lang="en-GB" sz="1800" dirty="0">
                <a:effectLst/>
                <a:latin typeface="Helvetica" pitchFamily="2" charset="0"/>
                <a:ea typeface="Times New Roman" panose="02020603050405020304" pitchFamily="18" charset="0"/>
              </a:rPr>
              <a:t>in polluted regions to identify gaps in air quality monitoring efforts. </a:t>
            </a:r>
            <a:endParaRPr lang="en-US" dirty="0">
              <a:latin typeface="Helvetica" pitchFamily="2" charset="0"/>
            </a:endParaRPr>
          </a:p>
        </p:txBody>
      </p:sp>
      <p:pic>
        <p:nvPicPr>
          <p:cNvPr id="2" name="Picture 1">
            <a:extLst>
              <a:ext uri="{FF2B5EF4-FFF2-40B4-BE49-F238E27FC236}">
                <a16:creationId xmlns:a16="http://schemas.microsoft.com/office/drawing/2014/main" id="{9B286743-94E7-0BEF-664F-43035646E3B5}"/>
              </a:ext>
            </a:extLst>
          </p:cNvPr>
          <p:cNvPicPr>
            <a:picLocks noChangeAspect="1"/>
          </p:cNvPicPr>
          <p:nvPr/>
        </p:nvPicPr>
        <p:blipFill rotWithShape="1">
          <a:blip r:embed="rId5"/>
          <a:srcRect t="67389"/>
          <a:stretch/>
        </p:blipFill>
        <p:spPr>
          <a:xfrm>
            <a:off x="6690265" y="2249459"/>
            <a:ext cx="4742411" cy="3646417"/>
          </a:xfrm>
          <a:prstGeom prst="rect">
            <a:avLst/>
          </a:prstGeom>
          <a:solidFill>
            <a:schemeClr val="bg1"/>
          </a:solidFill>
        </p:spPr>
      </p:pic>
      <p:pic>
        <p:nvPicPr>
          <p:cNvPr id="3" name="Picture 2">
            <a:extLst>
              <a:ext uri="{FF2B5EF4-FFF2-40B4-BE49-F238E27FC236}">
                <a16:creationId xmlns:a16="http://schemas.microsoft.com/office/drawing/2014/main" id="{87FC7EF1-4DB0-6325-0197-CC259DD2B34B}"/>
              </a:ext>
            </a:extLst>
          </p:cNvPr>
          <p:cNvPicPr>
            <a:picLocks noChangeAspect="1"/>
          </p:cNvPicPr>
          <p:nvPr/>
        </p:nvPicPr>
        <p:blipFill>
          <a:blip r:embed="rId6"/>
          <a:stretch>
            <a:fillRect/>
          </a:stretch>
        </p:blipFill>
        <p:spPr>
          <a:xfrm>
            <a:off x="10163537" y="2108857"/>
            <a:ext cx="1500520" cy="750260"/>
          </a:xfrm>
          <a:prstGeom prst="rect">
            <a:avLst/>
          </a:prstGeom>
        </p:spPr>
      </p:pic>
      <p:sp>
        <p:nvSpPr>
          <p:cNvPr id="13" name="TextBox 12">
            <a:extLst>
              <a:ext uri="{FF2B5EF4-FFF2-40B4-BE49-F238E27FC236}">
                <a16:creationId xmlns:a16="http://schemas.microsoft.com/office/drawing/2014/main" id="{C76FF18E-1303-BEDA-63C8-0921AE08B7FD}"/>
              </a:ext>
            </a:extLst>
          </p:cNvPr>
          <p:cNvSpPr txBox="1"/>
          <p:nvPr/>
        </p:nvSpPr>
        <p:spPr>
          <a:xfrm>
            <a:off x="633047" y="5666239"/>
            <a:ext cx="1650324" cy="369332"/>
          </a:xfrm>
          <a:prstGeom prst="rect">
            <a:avLst/>
          </a:prstGeom>
          <a:noFill/>
        </p:spPr>
        <p:txBody>
          <a:bodyPr wrap="none" rtlCol="0">
            <a:spAutoFit/>
          </a:bodyPr>
          <a:lstStyle/>
          <a:p>
            <a:r>
              <a:rPr lang="en-US" b="1" dirty="0"/>
              <a:t>Aircraft </a:t>
            </a:r>
            <a:r>
              <a:rPr lang="en-US" b="1" i="1" dirty="0"/>
              <a:t>in situ</a:t>
            </a:r>
          </a:p>
        </p:txBody>
      </p:sp>
      <p:sp>
        <p:nvSpPr>
          <p:cNvPr id="15" name="TextBox 14">
            <a:extLst>
              <a:ext uri="{FF2B5EF4-FFF2-40B4-BE49-F238E27FC236}">
                <a16:creationId xmlns:a16="http://schemas.microsoft.com/office/drawing/2014/main" id="{924B0F4C-CB18-4BCF-E7EE-AFB2A6463ACF}"/>
              </a:ext>
            </a:extLst>
          </p:cNvPr>
          <p:cNvSpPr txBox="1"/>
          <p:nvPr/>
        </p:nvSpPr>
        <p:spPr>
          <a:xfrm>
            <a:off x="6312993" y="5641002"/>
            <a:ext cx="2454518" cy="369332"/>
          </a:xfrm>
          <a:prstGeom prst="rect">
            <a:avLst/>
          </a:prstGeom>
          <a:noFill/>
        </p:spPr>
        <p:txBody>
          <a:bodyPr wrap="none" rtlCol="0">
            <a:spAutoFit/>
          </a:bodyPr>
          <a:lstStyle/>
          <a:p>
            <a:r>
              <a:rPr lang="en-US" b="1" dirty="0"/>
              <a:t>GCAS remote sensing</a:t>
            </a:r>
          </a:p>
        </p:txBody>
      </p:sp>
    </p:spTree>
    <p:extLst>
      <p:ext uri="{BB962C8B-B14F-4D97-AF65-F5344CB8AC3E}">
        <p14:creationId xmlns:p14="http://schemas.microsoft.com/office/powerpoint/2010/main" val="20361353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D39286-D501-95E9-3A3D-BC0D0ADB6CF9}"/>
              </a:ext>
            </a:extLst>
          </p:cNvPr>
          <p:cNvSpPr>
            <a:spLocks noGrp="1"/>
          </p:cNvSpPr>
          <p:nvPr>
            <p:ph type="title"/>
          </p:nvPr>
        </p:nvSpPr>
        <p:spPr/>
        <p:txBody>
          <a:bodyPr/>
          <a:lstStyle/>
          <a:p>
            <a:pPr algn="ctr"/>
            <a:r>
              <a:rPr lang="en-US" dirty="0"/>
              <a:t>TEMPO HCHO shows excellent performance against Pandora observations </a:t>
            </a:r>
          </a:p>
        </p:txBody>
      </p:sp>
      <p:pic>
        <p:nvPicPr>
          <p:cNvPr id="4" name="Picture 3" descr="Map&#10;&#10;AI-generated content may be incorrect.">
            <a:extLst>
              <a:ext uri="{FF2B5EF4-FFF2-40B4-BE49-F238E27FC236}">
                <a16:creationId xmlns:a16="http://schemas.microsoft.com/office/drawing/2014/main" id="{5D8E4E49-7BA3-94B5-4CF8-DDBABB995FA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2187" t="1625" r="7996" b="1683"/>
          <a:stretch>
            <a:fillRect/>
          </a:stretch>
        </p:blipFill>
        <p:spPr bwMode="auto">
          <a:xfrm>
            <a:off x="517093" y="1690688"/>
            <a:ext cx="6524199" cy="4445600"/>
          </a:xfrm>
          <a:prstGeom prst="rect">
            <a:avLst/>
          </a:prstGeom>
          <a:ln>
            <a:noFill/>
          </a:ln>
          <a:extLst>
            <a:ext uri="{53640926-AAD7-44D8-BBD7-CCE9431645EC}">
              <a14:shadowObscured xmlns:a14="http://schemas.microsoft.com/office/drawing/2010/main"/>
            </a:ext>
          </a:extLst>
        </p:spPr>
      </p:pic>
      <p:sp>
        <p:nvSpPr>
          <p:cNvPr id="5" name="TextBox 4">
            <a:extLst>
              <a:ext uri="{FF2B5EF4-FFF2-40B4-BE49-F238E27FC236}">
                <a16:creationId xmlns:a16="http://schemas.microsoft.com/office/drawing/2014/main" id="{CBCC5087-FC61-0EAD-F426-9BDDD1A875C3}"/>
              </a:ext>
            </a:extLst>
          </p:cNvPr>
          <p:cNvSpPr txBox="1"/>
          <p:nvPr/>
        </p:nvSpPr>
        <p:spPr>
          <a:xfrm>
            <a:off x="156716" y="6308209"/>
            <a:ext cx="4422877" cy="369332"/>
          </a:xfrm>
          <a:prstGeom prst="rect">
            <a:avLst/>
          </a:prstGeom>
          <a:noFill/>
        </p:spPr>
        <p:txBody>
          <a:bodyPr wrap="none" rtlCol="0">
            <a:spAutoFit/>
          </a:bodyPr>
          <a:lstStyle/>
          <a:p>
            <a:r>
              <a:rPr lang="en-US" dirty="0"/>
              <a:t>Rawat et al., 2026: 10.1029/2025JD044788</a:t>
            </a:r>
          </a:p>
        </p:txBody>
      </p:sp>
      <p:pic>
        <p:nvPicPr>
          <p:cNvPr id="6" name="Picture 5" descr="Chart&#10;&#10;AI-generated content may be incorrect.">
            <a:extLst>
              <a:ext uri="{FF2B5EF4-FFF2-40B4-BE49-F238E27FC236}">
                <a16:creationId xmlns:a16="http://schemas.microsoft.com/office/drawing/2014/main" id="{F278318C-F400-C4D0-2AC6-9322C5A387B2}"/>
              </a:ext>
            </a:extLst>
          </p:cNvPr>
          <p:cNvPicPr>
            <a:picLocks noChangeAspect="1"/>
          </p:cNvPicPr>
          <p:nvPr/>
        </p:nvPicPr>
        <p:blipFill rotWithShape="1">
          <a:blip r:embed="rId3"/>
          <a:srcRect l="1636" t="1474" r="1474" b="1472"/>
          <a:stretch>
            <a:fillRect/>
          </a:stretch>
        </p:blipFill>
        <p:spPr bwMode="auto">
          <a:xfrm>
            <a:off x="7137006" y="1690688"/>
            <a:ext cx="4438005" cy="4445600"/>
          </a:xfrm>
          <a:prstGeom prst="rect">
            <a:avLst/>
          </a:prstGeom>
          <a:ln>
            <a:noFill/>
          </a:ln>
          <a:extLst>
            <a:ext uri="{53640926-AAD7-44D8-BBD7-CCE9431645EC}">
              <a14:shadowObscured xmlns:a14="http://schemas.microsoft.com/office/drawing/2010/main"/>
            </a:ext>
          </a:extLst>
        </p:spPr>
      </p:pic>
      <p:pic>
        <p:nvPicPr>
          <p:cNvPr id="7" name="Picture 6" descr="logo">
            <a:extLst>
              <a:ext uri="{FF2B5EF4-FFF2-40B4-BE49-F238E27FC236}">
                <a16:creationId xmlns:a16="http://schemas.microsoft.com/office/drawing/2014/main" id="{D4FBE3AA-8406-3A30-A053-77B037FEBC30}"/>
              </a:ext>
            </a:extLst>
          </p:cNvPr>
          <p:cNvPicPr>
            <a:picLocks noChangeAspect="1"/>
          </p:cNvPicPr>
          <p:nvPr/>
        </p:nvPicPr>
        <p:blipFill>
          <a:blip r:embed="rId4"/>
          <a:stretch>
            <a:fillRect/>
          </a:stretch>
        </p:blipFill>
        <p:spPr>
          <a:xfrm>
            <a:off x="10550954" y="4765889"/>
            <a:ext cx="802846" cy="802846"/>
          </a:xfrm>
          <a:prstGeom prst="rect">
            <a:avLst/>
          </a:prstGeom>
        </p:spPr>
      </p:pic>
    </p:spTree>
    <p:extLst>
      <p:ext uri="{BB962C8B-B14F-4D97-AF65-F5344CB8AC3E}">
        <p14:creationId xmlns:p14="http://schemas.microsoft.com/office/powerpoint/2010/main" val="3332516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3AAE4-9C9D-A443-A309-5A7B42753303}"/>
              </a:ext>
            </a:extLst>
          </p:cNvPr>
          <p:cNvSpPr>
            <a:spLocks noGrp="1"/>
          </p:cNvSpPr>
          <p:nvPr>
            <p:ph type="title"/>
          </p:nvPr>
        </p:nvSpPr>
        <p:spPr/>
        <p:txBody>
          <a:bodyPr/>
          <a:lstStyle/>
          <a:p>
            <a:pPr algn="ctr"/>
            <a:r>
              <a:rPr lang="en-US" dirty="0"/>
              <a:t>TEMPO performance compared against surface ozone is comparable to Pandora</a:t>
            </a:r>
          </a:p>
        </p:txBody>
      </p:sp>
      <p:pic>
        <p:nvPicPr>
          <p:cNvPr id="4" name="Picture 3" descr="A picture containing graphical user interface&#10;&#10;AI-generated content may be incorrect.">
            <a:extLst>
              <a:ext uri="{FF2B5EF4-FFF2-40B4-BE49-F238E27FC236}">
                <a16:creationId xmlns:a16="http://schemas.microsoft.com/office/drawing/2014/main" id="{12505E8C-4FE4-8B62-D7E8-486481B00754}"/>
              </a:ext>
            </a:extLst>
          </p:cNvPr>
          <p:cNvPicPr>
            <a:picLocks noChangeAspect="1"/>
          </p:cNvPicPr>
          <p:nvPr/>
        </p:nvPicPr>
        <p:blipFill rotWithShape="1">
          <a:blip r:embed="rId3">
            <a:extLst>
              <a:ext uri="{28A0092B-C50C-407E-A947-70E740481C1C}">
                <a14:useLocalDpi xmlns:a14="http://schemas.microsoft.com/office/drawing/2010/main" val="0"/>
              </a:ext>
            </a:extLst>
          </a:blip>
          <a:srcRect l="25288" t="7373" r="33893" b="55954"/>
          <a:stretch>
            <a:fillRect/>
          </a:stretch>
        </p:blipFill>
        <p:spPr bwMode="auto">
          <a:xfrm>
            <a:off x="1942477" y="1690688"/>
            <a:ext cx="8465384" cy="4277626"/>
          </a:xfrm>
          <a:prstGeom prst="rect">
            <a:avLst/>
          </a:prstGeom>
          <a:ln>
            <a:noFill/>
          </a:ln>
          <a:extLst>
            <a:ext uri="{53640926-AAD7-44D8-BBD7-CCE9431645EC}">
              <a14:shadowObscured xmlns:a14="http://schemas.microsoft.com/office/drawing/2010/main"/>
            </a:ext>
          </a:extLst>
        </p:spPr>
      </p:pic>
      <p:pic>
        <p:nvPicPr>
          <p:cNvPr id="5" name="Picture 4" descr="A picture containing graphical user interface&#10;&#10;AI-generated content may be incorrect.">
            <a:extLst>
              <a:ext uri="{FF2B5EF4-FFF2-40B4-BE49-F238E27FC236}">
                <a16:creationId xmlns:a16="http://schemas.microsoft.com/office/drawing/2014/main" id="{18BD117E-18B9-C274-E3DD-16A6238E0601}"/>
              </a:ext>
            </a:extLst>
          </p:cNvPr>
          <p:cNvPicPr>
            <a:picLocks noChangeAspect="1"/>
          </p:cNvPicPr>
          <p:nvPr/>
        </p:nvPicPr>
        <p:blipFill rotWithShape="1">
          <a:blip r:embed="rId3">
            <a:extLst>
              <a:ext uri="{28A0092B-C50C-407E-A947-70E740481C1C}">
                <a14:useLocalDpi xmlns:a14="http://schemas.microsoft.com/office/drawing/2010/main" val="0"/>
              </a:ext>
            </a:extLst>
          </a:blip>
          <a:srcRect l="25288" t="79550" r="33893" b="17976"/>
          <a:stretch>
            <a:fillRect/>
          </a:stretch>
        </p:blipFill>
        <p:spPr bwMode="auto">
          <a:xfrm>
            <a:off x="1942477" y="6215449"/>
            <a:ext cx="8140638" cy="27742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0187919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graphical user interface&#10;&#10;AI-generated content may be incorrect.">
            <a:extLst>
              <a:ext uri="{FF2B5EF4-FFF2-40B4-BE49-F238E27FC236}">
                <a16:creationId xmlns:a16="http://schemas.microsoft.com/office/drawing/2014/main" id="{22D93E59-A378-BF5F-E1A2-8A358F1FBFEF}"/>
              </a:ext>
            </a:extLst>
          </p:cNvPr>
          <p:cNvPicPr>
            <a:picLocks noChangeAspect="1"/>
          </p:cNvPicPr>
          <p:nvPr/>
        </p:nvPicPr>
        <p:blipFill rotWithShape="1">
          <a:blip r:embed="rId3">
            <a:extLst>
              <a:ext uri="{28A0092B-C50C-407E-A947-70E740481C1C}">
                <a14:useLocalDpi xmlns:a14="http://schemas.microsoft.com/office/drawing/2010/main" val="0"/>
              </a:ext>
            </a:extLst>
          </a:blip>
          <a:srcRect l="24990" t="44147" r="34191" b="18240"/>
          <a:stretch>
            <a:fillRect/>
          </a:stretch>
        </p:blipFill>
        <p:spPr bwMode="auto">
          <a:xfrm>
            <a:off x="1584847" y="1828801"/>
            <a:ext cx="8842672" cy="4582842"/>
          </a:xfrm>
          <a:prstGeom prst="rect">
            <a:avLst/>
          </a:prstGeom>
          <a:ln>
            <a:noFill/>
          </a:ln>
          <a:extLst>
            <a:ext uri="{53640926-AAD7-44D8-BBD7-CCE9431645EC}">
              <a14:shadowObscured xmlns:a14="http://schemas.microsoft.com/office/drawing/2010/main"/>
            </a:ext>
          </a:extLst>
        </p:spPr>
      </p:pic>
      <p:sp>
        <p:nvSpPr>
          <p:cNvPr id="2" name="Title 1">
            <a:extLst>
              <a:ext uri="{FF2B5EF4-FFF2-40B4-BE49-F238E27FC236}">
                <a16:creationId xmlns:a16="http://schemas.microsoft.com/office/drawing/2014/main" id="{78028288-BF08-E648-E56C-EF3C2EE802D4}"/>
              </a:ext>
            </a:extLst>
          </p:cNvPr>
          <p:cNvSpPr>
            <a:spLocks noGrp="1"/>
          </p:cNvSpPr>
          <p:nvPr>
            <p:ph type="title"/>
          </p:nvPr>
        </p:nvSpPr>
        <p:spPr/>
        <p:txBody>
          <a:bodyPr/>
          <a:lstStyle/>
          <a:p>
            <a:pPr algn="ctr"/>
            <a:r>
              <a:rPr lang="en-US" dirty="0"/>
              <a:t>PM</a:t>
            </a:r>
            <a:r>
              <a:rPr lang="en-US" baseline="-25000" dirty="0"/>
              <a:t>2.5</a:t>
            </a:r>
            <a:r>
              <a:rPr lang="en-US" dirty="0"/>
              <a:t> performs similarly to ozone</a:t>
            </a:r>
          </a:p>
        </p:txBody>
      </p:sp>
      <p:pic>
        <p:nvPicPr>
          <p:cNvPr id="5" name="Picture 4" descr="A picture containing graphical user interface&#10;&#10;AI-generated content may be incorrect.">
            <a:extLst>
              <a:ext uri="{FF2B5EF4-FFF2-40B4-BE49-F238E27FC236}">
                <a16:creationId xmlns:a16="http://schemas.microsoft.com/office/drawing/2014/main" id="{89F8F540-7DEE-2ABD-ACC9-91E5EECFE34C}"/>
              </a:ext>
            </a:extLst>
          </p:cNvPr>
          <p:cNvPicPr>
            <a:picLocks noChangeAspect="1"/>
          </p:cNvPicPr>
          <p:nvPr/>
        </p:nvPicPr>
        <p:blipFill rotWithShape="1">
          <a:blip r:embed="rId3">
            <a:extLst>
              <a:ext uri="{28A0092B-C50C-407E-A947-70E740481C1C}">
                <a14:useLocalDpi xmlns:a14="http://schemas.microsoft.com/office/drawing/2010/main" val="0"/>
              </a:ext>
            </a:extLst>
          </a:blip>
          <a:srcRect l="32029" t="7651" r="36186" b="90201"/>
          <a:stretch>
            <a:fillRect/>
          </a:stretch>
        </p:blipFill>
        <p:spPr bwMode="auto">
          <a:xfrm>
            <a:off x="3264482" y="1690689"/>
            <a:ext cx="6647422" cy="25268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0889598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0BBF59-FF03-36CF-6306-47A3E480CCE8}"/>
              </a:ext>
            </a:extLst>
          </p:cNvPr>
          <p:cNvSpPr>
            <a:spLocks noGrp="1"/>
          </p:cNvSpPr>
          <p:nvPr>
            <p:ph type="title"/>
          </p:nvPr>
        </p:nvSpPr>
        <p:spPr>
          <a:xfrm>
            <a:off x="563370" y="365125"/>
            <a:ext cx="11171430" cy="1325563"/>
          </a:xfrm>
        </p:spPr>
        <p:txBody>
          <a:bodyPr>
            <a:normAutofit fontScale="90000"/>
          </a:bodyPr>
          <a:lstStyle/>
          <a:p>
            <a:pPr algn="ctr"/>
            <a:r>
              <a:rPr lang="en-US" dirty="0"/>
              <a:t>TEMPO HCHO correlates well with ozone across NY-NJ-CT and includes unmonitored areas to investigate</a:t>
            </a:r>
          </a:p>
        </p:txBody>
      </p:sp>
      <p:pic>
        <p:nvPicPr>
          <p:cNvPr id="4" name="Picture 3">
            <a:extLst>
              <a:ext uri="{FF2B5EF4-FFF2-40B4-BE49-F238E27FC236}">
                <a16:creationId xmlns:a16="http://schemas.microsoft.com/office/drawing/2014/main" id="{F2A8B7D3-4CA1-ADC5-6AB3-96ECFFE10FCF}"/>
              </a:ext>
            </a:extLst>
          </p:cNvPr>
          <p:cNvPicPr>
            <a:picLocks noChangeAspect="1"/>
          </p:cNvPicPr>
          <p:nvPr/>
        </p:nvPicPr>
        <p:blipFill>
          <a:blip r:embed="rId3">
            <a:extLst>
              <a:ext uri="{28A0092B-C50C-407E-A947-70E740481C1C}">
                <a14:useLocalDpi xmlns:a14="http://schemas.microsoft.com/office/drawing/2010/main" val="0"/>
              </a:ext>
            </a:extLst>
          </a:blip>
          <a:srcRect t="1" b="69326"/>
          <a:stretch>
            <a:fillRect/>
          </a:stretch>
        </p:blipFill>
        <p:spPr>
          <a:xfrm>
            <a:off x="563370" y="1814256"/>
            <a:ext cx="11065260" cy="4802187"/>
          </a:xfrm>
          <a:prstGeom prst="rect">
            <a:avLst/>
          </a:prstGeom>
        </p:spPr>
      </p:pic>
      <p:sp>
        <p:nvSpPr>
          <p:cNvPr id="6" name="TextBox 5">
            <a:extLst>
              <a:ext uri="{FF2B5EF4-FFF2-40B4-BE49-F238E27FC236}">
                <a16:creationId xmlns:a16="http://schemas.microsoft.com/office/drawing/2014/main" id="{682232B2-222C-83EA-DE29-9C03621643A5}"/>
              </a:ext>
            </a:extLst>
          </p:cNvPr>
          <p:cNvSpPr txBox="1"/>
          <p:nvPr/>
        </p:nvSpPr>
        <p:spPr>
          <a:xfrm>
            <a:off x="838200" y="6492875"/>
            <a:ext cx="6096000" cy="369332"/>
          </a:xfrm>
          <a:prstGeom prst="rect">
            <a:avLst/>
          </a:prstGeom>
          <a:solidFill>
            <a:schemeClr val="bg1"/>
          </a:solidFill>
        </p:spPr>
        <p:txBody>
          <a:bodyPr wrap="square">
            <a:spAutoFit/>
          </a:bodyPr>
          <a:lstStyle/>
          <a:p>
            <a:r>
              <a:rPr lang="en-US" sz="1800" kern="1200" dirty="0">
                <a:solidFill>
                  <a:schemeClr val="tx1"/>
                </a:solidFill>
                <a:effectLst/>
                <a:latin typeface="+mn-lt"/>
                <a:ea typeface="+mn-ea"/>
                <a:cs typeface="+mn-cs"/>
              </a:rPr>
              <a:t>June–September 2024 (10:00–18:00 LT) </a:t>
            </a:r>
            <a:endParaRPr lang="en-US" dirty="0"/>
          </a:p>
        </p:txBody>
      </p:sp>
      <p:sp>
        <p:nvSpPr>
          <p:cNvPr id="7" name="Oval 6">
            <a:extLst>
              <a:ext uri="{FF2B5EF4-FFF2-40B4-BE49-F238E27FC236}">
                <a16:creationId xmlns:a16="http://schemas.microsoft.com/office/drawing/2014/main" id="{4903BDB8-C637-853A-956B-7366CC7CA2EC}"/>
              </a:ext>
            </a:extLst>
          </p:cNvPr>
          <p:cNvSpPr/>
          <p:nvPr/>
        </p:nvSpPr>
        <p:spPr>
          <a:xfrm>
            <a:off x="1219200" y="5920509"/>
            <a:ext cx="489528" cy="295564"/>
          </a:xfrm>
          <a:custGeom>
            <a:avLst/>
            <a:gdLst>
              <a:gd name="csX0" fmla="*/ 0 w 489528"/>
              <a:gd name="csY0" fmla="*/ 147782 h 295564"/>
              <a:gd name="csX1" fmla="*/ 244764 w 489528"/>
              <a:gd name="csY1" fmla="*/ 0 h 295564"/>
              <a:gd name="csX2" fmla="*/ 489528 w 489528"/>
              <a:gd name="csY2" fmla="*/ 147782 h 295564"/>
              <a:gd name="csX3" fmla="*/ 244764 w 489528"/>
              <a:gd name="csY3" fmla="*/ 295564 h 295564"/>
              <a:gd name="csX4" fmla="*/ 0 w 489528"/>
              <a:gd name="csY4" fmla="*/ 147782 h 295564"/>
            </a:gdLst>
            <a:ahLst/>
            <a:cxnLst>
              <a:cxn ang="0">
                <a:pos x="csX0" y="csY0"/>
              </a:cxn>
              <a:cxn ang="0">
                <a:pos x="csX1" y="csY1"/>
              </a:cxn>
              <a:cxn ang="0">
                <a:pos x="csX2" y="csY2"/>
              </a:cxn>
              <a:cxn ang="0">
                <a:pos x="csX3" y="csY3"/>
              </a:cxn>
              <a:cxn ang="0">
                <a:pos x="csX4" y="csY4"/>
              </a:cxn>
            </a:cxnLst>
            <a:rect l="l" t="t" r="r" b="b"/>
            <a:pathLst>
              <a:path w="489528" h="295564" extrusionOk="0">
                <a:moveTo>
                  <a:pt x="0" y="147782"/>
                </a:moveTo>
                <a:cubicBezTo>
                  <a:pt x="-20660" y="53420"/>
                  <a:pt x="84829" y="9291"/>
                  <a:pt x="244764" y="0"/>
                </a:cubicBezTo>
                <a:cubicBezTo>
                  <a:pt x="393070" y="2763"/>
                  <a:pt x="474962" y="66627"/>
                  <a:pt x="489528" y="147782"/>
                </a:cubicBezTo>
                <a:cubicBezTo>
                  <a:pt x="474054" y="244511"/>
                  <a:pt x="376966" y="312021"/>
                  <a:pt x="244764" y="295564"/>
                </a:cubicBezTo>
                <a:cubicBezTo>
                  <a:pt x="106386" y="293814"/>
                  <a:pt x="17604" y="237811"/>
                  <a:pt x="0" y="147782"/>
                </a:cubicBezTo>
                <a:close/>
              </a:path>
            </a:pathLst>
          </a:custGeom>
          <a:noFill/>
          <a:ln w="38100">
            <a:solidFill>
              <a:schemeClr val="bg1"/>
            </a:solidFill>
            <a:extLst>
              <a:ext uri="{C807C97D-BFC1-408E-A445-0C87EB9F89A2}">
                <ask:lineSketchStyleProps xmlns:ask="http://schemas.microsoft.com/office/drawing/2018/sketchyshapes" sd="1219033472">
                  <a:prstGeom prst="ellipse">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2C63A203-7235-533C-5477-F42758E6B240}"/>
              </a:ext>
            </a:extLst>
          </p:cNvPr>
          <p:cNvSpPr/>
          <p:nvPr/>
        </p:nvSpPr>
        <p:spPr>
          <a:xfrm>
            <a:off x="2581562" y="4853709"/>
            <a:ext cx="669637" cy="295564"/>
          </a:xfrm>
          <a:custGeom>
            <a:avLst/>
            <a:gdLst>
              <a:gd name="csX0" fmla="*/ 0 w 669637"/>
              <a:gd name="csY0" fmla="*/ 147782 h 295564"/>
              <a:gd name="csX1" fmla="*/ 334819 w 669637"/>
              <a:gd name="csY1" fmla="*/ 0 h 295564"/>
              <a:gd name="csX2" fmla="*/ 669638 w 669637"/>
              <a:gd name="csY2" fmla="*/ 147782 h 295564"/>
              <a:gd name="csX3" fmla="*/ 334819 w 669637"/>
              <a:gd name="csY3" fmla="*/ 295564 h 295564"/>
              <a:gd name="csX4" fmla="*/ 0 w 669637"/>
              <a:gd name="csY4" fmla="*/ 147782 h 295564"/>
            </a:gdLst>
            <a:ahLst/>
            <a:cxnLst>
              <a:cxn ang="0">
                <a:pos x="csX0" y="csY0"/>
              </a:cxn>
              <a:cxn ang="0">
                <a:pos x="csX1" y="csY1"/>
              </a:cxn>
              <a:cxn ang="0">
                <a:pos x="csX2" y="csY2"/>
              </a:cxn>
              <a:cxn ang="0">
                <a:pos x="csX3" y="csY3"/>
              </a:cxn>
              <a:cxn ang="0">
                <a:pos x="csX4" y="csY4"/>
              </a:cxn>
            </a:cxnLst>
            <a:rect l="l" t="t" r="r" b="b"/>
            <a:pathLst>
              <a:path w="669637" h="295564" extrusionOk="0">
                <a:moveTo>
                  <a:pt x="0" y="147782"/>
                </a:moveTo>
                <a:cubicBezTo>
                  <a:pt x="-29144" y="48187"/>
                  <a:pt x="141704" y="3078"/>
                  <a:pt x="334819" y="0"/>
                </a:cubicBezTo>
                <a:cubicBezTo>
                  <a:pt x="532861" y="2763"/>
                  <a:pt x="655072" y="66627"/>
                  <a:pt x="669638" y="147782"/>
                </a:cubicBezTo>
                <a:cubicBezTo>
                  <a:pt x="657763" y="240996"/>
                  <a:pt x="513154" y="331931"/>
                  <a:pt x="334819" y="295564"/>
                </a:cubicBezTo>
                <a:cubicBezTo>
                  <a:pt x="146705" y="293814"/>
                  <a:pt x="17604" y="237811"/>
                  <a:pt x="0" y="147782"/>
                </a:cubicBezTo>
                <a:close/>
              </a:path>
            </a:pathLst>
          </a:custGeom>
          <a:noFill/>
          <a:ln w="38100">
            <a:solidFill>
              <a:schemeClr val="bg1"/>
            </a:solidFill>
            <a:extLst>
              <a:ext uri="{C807C97D-BFC1-408E-A445-0C87EB9F89A2}">
                <ask:lineSketchStyleProps xmlns:ask="http://schemas.microsoft.com/office/drawing/2018/sketchyshapes" sd="1219033472">
                  <a:prstGeom prst="ellipse">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8C1018B6-1B9B-AAB0-897D-6B4A8978F6F3}"/>
              </a:ext>
            </a:extLst>
          </p:cNvPr>
          <p:cNvSpPr/>
          <p:nvPr/>
        </p:nvSpPr>
        <p:spPr>
          <a:xfrm>
            <a:off x="2087416" y="4215349"/>
            <a:ext cx="669637" cy="295564"/>
          </a:xfrm>
          <a:custGeom>
            <a:avLst/>
            <a:gdLst>
              <a:gd name="csX0" fmla="*/ 0 w 669637"/>
              <a:gd name="csY0" fmla="*/ 147782 h 295564"/>
              <a:gd name="csX1" fmla="*/ 334819 w 669637"/>
              <a:gd name="csY1" fmla="*/ 0 h 295564"/>
              <a:gd name="csX2" fmla="*/ 669638 w 669637"/>
              <a:gd name="csY2" fmla="*/ 147782 h 295564"/>
              <a:gd name="csX3" fmla="*/ 334819 w 669637"/>
              <a:gd name="csY3" fmla="*/ 295564 h 295564"/>
              <a:gd name="csX4" fmla="*/ 0 w 669637"/>
              <a:gd name="csY4" fmla="*/ 147782 h 295564"/>
            </a:gdLst>
            <a:ahLst/>
            <a:cxnLst>
              <a:cxn ang="0">
                <a:pos x="csX0" y="csY0"/>
              </a:cxn>
              <a:cxn ang="0">
                <a:pos x="csX1" y="csY1"/>
              </a:cxn>
              <a:cxn ang="0">
                <a:pos x="csX2" y="csY2"/>
              </a:cxn>
              <a:cxn ang="0">
                <a:pos x="csX3" y="csY3"/>
              </a:cxn>
              <a:cxn ang="0">
                <a:pos x="csX4" y="csY4"/>
              </a:cxn>
            </a:cxnLst>
            <a:rect l="l" t="t" r="r" b="b"/>
            <a:pathLst>
              <a:path w="669637" h="295564" extrusionOk="0">
                <a:moveTo>
                  <a:pt x="0" y="147782"/>
                </a:moveTo>
                <a:cubicBezTo>
                  <a:pt x="-29144" y="48187"/>
                  <a:pt x="141704" y="3078"/>
                  <a:pt x="334819" y="0"/>
                </a:cubicBezTo>
                <a:cubicBezTo>
                  <a:pt x="532861" y="2763"/>
                  <a:pt x="655072" y="66627"/>
                  <a:pt x="669638" y="147782"/>
                </a:cubicBezTo>
                <a:cubicBezTo>
                  <a:pt x="657763" y="240996"/>
                  <a:pt x="513154" y="331931"/>
                  <a:pt x="334819" y="295564"/>
                </a:cubicBezTo>
                <a:cubicBezTo>
                  <a:pt x="146705" y="293814"/>
                  <a:pt x="17604" y="237811"/>
                  <a:pt x="0" y="147782"/>
                </a:cubicBezTo>
                <a:close/>
              </a:path>
            </a:pathLst>
          </a:custGeom>
          <a:noFill/>
          <a:ln w="38100">
            <a:solidFill>
              <a:schemeClr val="bg1"/>
            </a:solidFill>
            <a:extLst>
              <a:ext uri="{C807C97D-BFC1-408E-A445-0C87EB9F89A2}">
                <ask:lineSketchStyleProps xmlns:ask="http://schemas.microsoft.com/office/drawing/2018/sketchyshapes" sd="1219033472">
                  <a:prstGeom prst="ellipse">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01208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4BD41A-13D3-2EFF-63B7-3A90627E8295}"/>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28FEECBE-7AAE-CA53-D08D-4E153E4C06FB}"/>
              </a:ext>
            </a:extLst>
          </p:cNvPr>
          <p:cNvPicPr>
            <a:picLocks noChangeAspect="1"/>
          </p:cNvPicPr>
          <p:nvPr/>
        </p:nvPicPr>
        <p:blipFill>
          <a:blip r:embed="rId3">
            <a:extLst>
              <a:ext uri="{28A0092B-C50C-407E-A947-70E740481C1C}">
                <a14:useLocalDpi xmlns:a14="http://schemas.microsoft.com/office/drawing/2010/main" val="0"/>
              </a:ext>
            </a:extLst>
          </a:blip>
          <a:srcRect t="1" b="69326"/>
          <a:stretch>
            <a:fillRect/>
          </a:stretch>
        </p:blipFill>
        <p:spPr>
          <a:xfrm>
            <a:off x="563370" y="1814256"/>
            <a:ext cx="11065260" cy="4802187"/>
          </a:xfrm>
          <a:prstGeom prst="rect">
            <a:avLst/>
          </a:prstGeom>
        </p:spPr>
      </p:pic>
      <p:sp>
        <p:nvSpPr>
          <p:cNvPr id="2" name="Title 1">
            <a:extLst>
              <a:ext uri="{FF2B5EF4-FFF2-40B4-BE49-F238E27FC236}">
                <a16:creationId xmlns:a16="http://schemas.microsoft.com/office/drawing/2014/main" id="{0C749F35-C0D2-7F63-BCB3-607EB27F2134}"/>
              </a:ext>
            </a:extLst>
          </p:cNvPr>
          <p:cNvSpPr>
            <a:spLocks noGrp="1"/>
          </p:cNvSpPr>
          <p:nvPr>
            <p:ph type="title"/>
          </p:nvPr>
        </p:nvSpPr>
        <p:spPr/>
        <p:txBody>
          <a:bodyPr>
            <a:normAutofit/>
          </a:bodyPr>
          <a:lstStyle/>
          <a:p>
            <a:pPr algn="ctr"/>
            <a:r>
              <a:rPr lang="en-US" dirty="0"/>
              <a:t>PM</a:t>
            </a:r>
            <a:r>
              <a:rPr lang="en-US" baseline="-25000" dirty="0"/>
              <a:t>2.5</a:t>
            </a:r>
            <a:r>
              <a:rPr lang="en-US" dirty="0"/>
              <a:t> Performs Well (without TEOM Monitors)</a:t>
            </a:r>
          </a:p>
        </p:txBody>
      </p:sp>
      <p:pic>
        <p:nvPicPr>
          <p:cNvPr id="4" name="Picture 3">
            <a:extLst>
              <a:ext uri="{FF2B5EF4-FFF2-40B4-BE49-F238E27FC236}">
                <a16:creationId xmlns:a16="http://schemas.microsoft.com/office/drawing/2014/main" id="{E5C6F38E-3B64-D0CC-385F-95CC375DAA76}"/>
              </a:ext>
            </a:extLst>
          </p:cNvPr>
          <p:cNvPicPr>
            <a:picLocks noChangeAspect="1"/>
          </p:cNvPicPr>
          <p:nvPr/>
        </p:nvPicPr>
        <p:blipFill>
          <a:blip r:embed="rId3">
            <a:extLst>
              <a:ext uri="{28A0092B-C50C-407E-A947-70E740481C1C}">
                <a14:useLocalDpi xmlns:a14="http://schemas.microsoft.com/office/drawing/2010/main" val="0"/>
              </a:ext>
            </a:extLst>
          </a:blip>
          <a:srcRect l="1610" t="30346" r="-1610" b="38698"/>
          <a:stretch>
            <a:fillRect/>
          </a:stretch>
        </p:blipFill>
        <p:spPr>
          <a:xfrm>
            <a:off x="750988" y="1999866"/>
            <a:ext cx="11065260" cy="4846411"/>
          </a:xfrm>
          <a:prstGeom prst="rect">
            <a:avLst/>
          </a:prstGeom>
        </p:spPr>
      </p:pic>
      <p:sp>
        <p:nvSpPr>
          <p:cNvPr id="7" name="Oval 6">
            <a:extLst>
              <a:ext uri="{FF2B5EF4-FFF2-40B4-BE49-F238E27FC236}">
                <a16:creationId xmlns:a16="http://schemas.microsoft.com/office/drawing/2014/main" id="{10CBA37F-06B6-6288-B20D-7E9C8522511C}"/>
              </a:ext>
            </a:extLst>
          </p:cNvPr>
          <p:cNvSpPr/>
          <p:nvPr/>
        </p:nvSpPr>
        <p:spPr>
          <a:xfrm>
            <a:off x="1289539" y="5961683"/>
            <a:ext cx="246184" cy="397255"/>
          </a:xfrm>
          <a:custGeom>
            <a:avLst/>
            <a:gdLst>
              <a:gd name="csX0" fmla="*/ 0 w 246184"/>
              <a:gd name="csY0" fmla="*/ 198628 h 397255"/>
              <a:gd name="csX1" fmla="*/ 123092 w 246184"/>
              <a:gd name="csY1" fmla="*/ 0 h 397255"/>
              <a:gd name="csX2" fmla="*/ 246184 w 246184"/>
              <a:gd name="csY2" fmla="*/ 198628 h 397255"/>
              <a:gd name="csX3" fmla="*/ 123092 w 246184"/>
              <a:gd name="csY3" fmla="*/ 397256 h 397255"/>
              <a:gd name="csX4" fmla="*/ 0 w 246184"/>
              <a:gd name="csY4" fmla="*/ 198628 h 397255"/>
            </a:gdLst>
            <a:ahLst/>
            <a:cxnLst>
              <a:cxn ang="0">
                <a:pos x="csX0" y="csY0"/>
              </a:cxn>
              <a:cxn ang="0">
                <a:pos x="csX1" y="csY1"/>
              </a:cxn>
              <a:cxn ang="0">
                <a:pos x="csX2" y="csY2"/>
              </a:cxn>
              <a:cxn ang="0">
                <a:pos x="csX3" y="csY3"/>
              </a:cxn>
              <a:cxn ang="0">
                <a:pos x="csX4" y="csY4"/>
              </a:cxn>
            </a:cxnLst>
            <a:rect l="l" t="t" r="r" b="b"/>
            <a:pathLst>
              <a:path w="246184" h="397255" extrusionOk="0">
                <a:moveTo>
                  <a:pt x="0" y="198628"/>
                </a:moveTo>
                <a:cubicBezTo>
                  <a:pt x="-12063" y="81488"/>
                  <a:pt x="44624" y="3936"/>
                  <a:pt x="123092" y="0"/>
                </a:cubicBezTo>
                <a:cubicBezTo>
                  <a:pt x="207164" y="3387"/>
                  <a:pt x="239968" y="89127"/>
                  <a:pt x="246184" y="198628"/>
                </a:cubicBezTo>
                <a:cubicBezTo>
                  <a:pt x="234656" y="319584"/>
                  <a:pt x="189022" y="408597"/>
                  <a:pt x="123092" y="397256"/>
                </a:cubicBezTo>
                <a:cubicBezTo>
                  <a:pt x="43094" y="390682"/>
                  <a:pt x="14323" y="315171"/>
                  <a:pt x="0" y="198628"/>
                </a:cubicBezTo>
                <a:close/>
              </a:path>
            </a:pathLst>
          </a:custGeom>
          <a:noFill/>
          <a:ln w="38100">
            <a:solidFill>
              <a:schemeClr val="bg1"/>
            </a:solidFill>
            <a:extLst>
              <a:ext uri="{C807C97D-BFC1-408E-A445-0C87EB9F89A2}">
                <ask:lineSketchStyleProps xmlns:ask="http://schemas.microsoft.com/office/drawing/2018/sketchyshapes" sd="1219033472">
                  <a:prstGeom prst="ellipse">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9C31AACE-EE73-CC7B-B707-3EFBFF15B7BE}"/>
              </a:ext>
            </a:extLst>
          </p:cNvPr>
          <p:cNvSpPr/>
          <p:nvPr/>
        </p:nvSpPr>
        <p:spPr>
          <a:xfrm>
            <a:off x="2696308" y="4958862"/>
            <a:ext cx="552406" cy="187570"/>
          </a:xfrm>
          <a:custGeom>
            <a:avLst/>
            <a:gdLst>
              <a:gd name="csX0" fmla="*/ 0 w 552406"/>
              <a:gd name="csY0" fmla="*/ 93785 h 187570"/>
              <a:gd name="csX1" fmla="*/ 276203 w 552406"/>
              <a:gd name="csY1" fmla="*/ 0 h 187570"/>
              <a:gd name="csX2" fmla="*/ 552406 w 552406"/>
              <a:gd name="csY2" fmla="*/ 93785 h 187570"/>
              <a:gd name="csX3" fmla="*/ 276203 w 552406"/>
              <a:gd name="csY3" fmla="*/ 187570 h 187570"/>
              <a:gd name="csX4" fmla="*/ 0 w 552406"/>
              <a:gd name="csY4" fmla="*/ 93785 h 187570"/>
            </a:gdLst>
            <a:ahLst/>
            <a:cxnLst>
              <a:cxn ang="0">
                <a:pos x="csX0" y="csY0"/>
              </a:cxn>
              <a:cxn ang="0">
                <a:pos x="csX1" y="csY1"/>
              </a:cxn>
              <a:cxn ang="0">
                <a:pos x="csX2" y="csY2"/>
              </a:cxn>
              <a:cxn ang="0">
                <a:pos x="csX3" y="csY3"/>
              </a:cxn>
              <a:cxn ang="0">
                <a:pos x="csX4" y="csY4"/>
              </a:cxn>
            </a:cxnLst>
            <a:rect l="l" t="t" r="r" b="b"/>
            <a:pathLst>
              <a:path w="552406" h="187570" extrusionOk="0">
                <a:moveTo>
                  <a:pt x="0" y="93785"/>
                </a:moveTo>
                <a:cubicBezTo>
                  <a:pt x="-2776" y="40276"/>
                  <a:pt x="94495" y="10946"/>
                  <a:pt x="276203" y="0"/>
                </a:cubicBezTo>
                <a:cubicBezTo>
                  <a:pt x="435566" y="1436"/>
                  <a:pt x="546453" y="42178"/>
                  <a:pt x="552406" y="93785"/>
                </a:cubicBezTo>
                <a:cubicBezTo>
                  <a:pt x="540997" y="156723"/>
                  <a:pt x="424660" y="210155"/>
                  <a:pt x="276203" y="187570"/>
                </a:cubicBezTo>
                <a:cubicBezTo>
                  <a:pt x="121817" y="186562"/>
                  <a:pt x="5241" y="148085"/>
                  <a:pt x="0" y="93785"/>
                </a:cubicBezTo>
                <a:close/>
              </a:path>
            </a:pathLst>
          </a:custGeom>
          <a:noFill/>
          <a:ln w="38100">
            <a:solidFill>
              <a:schemeClr val="bg1"/>
            </a:solidFill>
            <a:extLst>
              <a:ext uri="{C807C97D-BFC1-408E-A445-0C87EB9F89A2}">
                <ask:lineSketchStyleProps xmlns:ask="http://schemas.microsoft.com/office/drawing/2018/sketchyshapes" sd="1219033472">
                  <a:prstGeom prst="ellipse">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9AD08C77-2034-0CC7-E229-D641060A8031}"/>
              </a:ext>
            </a:extLst>
          </p:cNvPr>
          <p:cNvSpPr/>
          <p:nvPr/>
        </p:nvSpPr>
        <p:spPr>
          <a:xfrm>
            <a:off x="2321876" y="4198045"/>
            <a:ext cx="280646" cy="397400"/>
          </a:xfrm>
          <a:custGeom>
            <a:avLst/>
            <a:gdLst>
              <a:gd name="csX0" fmla="*/ 0 w 280646"/>
              <a:gd name="csY0" fmla="*/ 198700 h 397400"/>
              <a:gd name="csX1" fmla="*/ 140323 w 280646"/>
              <a:gd name="csY1" fmla="*/ 0 h 397400"/>
              <a:gd name="csX2" fmla="*/ 280646 w 280646"/>
              <a:gd name="csY2" fmla="*/ 198700 h 397400"/>
              <a:gd name="csX3" fmla="*/ 140323 w 280646"/>
              <a:gd name="csY3" fmla="*/ 397400 h 397400"/>
              <a:gd name="csX4" fmla="*/ 0 w 280646"/>
              <a:gd name="csY4" fmla="*/ 198700 h 397400"/>
            </a:gdLst>
            <a:ahLst/>
            <a:cxnLst>
              <a:cxn ang="0">
                <a:pos x="csX0" y="csY0"/>
              </a:cxn>
              <a:cxn ang="0">
                <a:pos x="csX1" y="csY1"/>
              </a:cxn>
              <a:cxn ang="0">
                <a:pos x="csX2" y="csY2"/>
              </a:cxn>
              <a:cxn ang="0">
                <a:pos x="csX3" y="csY3"/>
              </a:cxn>
              <a:cxn ang="0">
                <a:pos x="csX4" y="csY4"/>
              </a:cxn>
            </a:cxnLst>
            <a:rect l="l" t="t" r="r" b="b"/>
            <a:pathLst>
              <a:path w="280646" h="397400" extrusionOk="0">
                <a:moveTo>
                  <a:pt x="0" y="198700"/>
                </a:moveTo>
                <a:cubicBezTo>
                  <a:pt x="-10643" y="82396"/>
                  <a:pt x="51896" y="4102"/>
                  <a:pt x="140323" y="0"/>
                </a:cubicBezTo>
                <a:cubicBezTo>
                  <a:pt x="233843" y="3373"/>
                  <a:pt x="255695" y="89754"/>
                  <a:pt x="280646" y="198700"/>
                </a:cubicBezTo>
                <a:cubicBezTo>
                  <a:pt x="267171" y="321598"/>
                  <a:pt x="215572" y="409829"/>
                  <a:pt x="140323" y="397400"/>
                </a:cubicBezTo>
                <a:cubicBezTo>
                  <a:pt x="42298" y="386169"/>
                  <a:pt x="5535" y="311083"/>
                  <a:pt x="0" y="198700"/>
                </a:cubicBezTo>
                <a:close/>
              </a:path>
            </a:pathLst>
          </a:custGeom>
          <a:noFill/>
          <a:ln w="38100">
            <a:solidFill>
              <a:schemeClr val="bg1"/>
            </a:solidFill>
            <a:extLst>
              <a:ext uri="{C807C97D-BFC1-408E-A445-0C87EB9F89A2}">
                <ask:lineSketchStyleProps xmlns:ask="http://schemas.microsoft.com/office/drawing/2018/sketchyshapes" sd="1219033472">
                  <a:prstGeom prst="ellipse">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EEAAFF22-7834-AC94-88B7-1619B27FE24C}"/>
              </a:ext>
            </a:extLst>
          </p:cNvPr>
          <p:cNvSpPr/>
          <p:nvPr/>
        </p:nvSpPr>
        <p:spPr>
          <a:xfrm>
            <a:off x="7373815" y="1727118"/>
            <a:ext cx="3979985" cy="39081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A70CF9C0-8D77-75EF-840F-2A1B00BEBFD9}"/>
              </a:ext>
            </a:extLst>
          </p:cNvPr>
          <p:cNvSpPr txBox="1"/>
          <p:nvPr/>
        </p:nvSpPr>
        <p:spPr>
          <a:xfrm>
            <a:off x="2087416" y="6462981"/>
            <a:ext cx="6096000" cy="369332"/>
          </a:xfrm>
          <a:prstGeom prst="rect">
            <a:avLst/>
          </a:prstGeom>
          <a:noFill/>
        </p:spPr>
        <p:txBody>
          <a:bodyPr wrap="square">
            <a:spAutoFit/>
          </a:bodyPr>
          <a:lstStyle/>
          <a:p>
            <a:r>
              <a:rPr lang="en-US" sz="1800" kern="1200" dirty="0">
                <a:solidFill>
                  <a:schemeClr val="tx1"/>
                </a:solidFill>
                <a:effectLst/>
                <a:latin typeface="+mn-lt"/>
                <a:ea typeface="+mn-ea"/>
                <a:cs typeface="+mn-cs"/>
              </a:rPr>
              <a:t>June–September 2024 (10:00–18:00 LT) </a:t>
            </a:r>
            <a:endParaRPr lang="en-US" dirty="0"/>
          </a:p>
        </p:txBody>
      </p:sp>
      <p:sp>
        <p:nvSpPr>
          <p:cNvPr id="10" name="Freeform 9">
            <a:extLst>
              <a:ext uri="{FF2B5EF4-FFF2-40B4-BE49-F238E27FC236}">
                <a16:creationId xmlns:a16="http://schemas.microsoft.com/office/drawing/2014/main" id="{489649FA-67E7-7DDD-833B-DE8372D7845E}"/>
              </a:ext>
            </a:extLst>
          </p:cNvPr>
          <p:cNvSpPr/>
          <p:nvPr/>
        </p:nvSpPr>
        <p:spPr>
          <a:xfrm>
            <a:off x="8624508" y="4384431"/>
            <a:ext cx="1502044" cy="1254620"/>
          </a:xfrm>
          <a:custGeom>
            <a:avLst/>
            <a:gdLst>
              <a:gd name="csX0" fmla="*/ 728321 w 1502044"/>
              <a:gd name="csY0" fmla="*/ 251 h 1254620"/>
              <a:gd name="csX1" fmla="*/ 857275 w 1502044"/>
              <a:gd name="csY1" fmla="*/ 23697 h 1254620"/>
              <a:gd name="csX2" fmla="*/ 892444 w 1502044"/>
              <a:gd name="csY2" fmla="*/ 35420 h 1254620"/>
              <a:gd name="csX3" fmla="*/ 962783 w 1502044"/>
              <a:gd name="csY3" fmla="*/ 82312 h 1254620"/>
              <a:gd name="csX4" fmla="*/ 1033121 w 1502044"/>
              <a:gd name="csY4" fmla="*/ 140928 h 1254620"/>
              <a:gd name="csX5" fmla="*/ 1068291 w 1502044"/>
              <a:gd name="csY5" fmla="*/ 152651 h 1254620"/>
              <a:gd name="csX6" fmla="*/ 1103460 w 1502044"/>
              <a:gd name="csY6" fmla="*/ 176097 h 1254620"/>
              <a:gd name="csX7" fmla="*/ 1279306 w 1502044"/>
              <a:gd name="csY7" fmla="*/ 211266 h 1254620"/>
              <a:gd name="csX8" fmla="*/ 1349644 w 1502044"/>
              <a:gd name="csY8" fmla="*/ 246435 h 1254620"/>
              <a:gd name="csX9" fmla="*/ 1373091 w 1502044"/>
              <a:gd name="csY9" fmla="*/ 281605 h 1254620"/>
              <a:gd name="csX10" fmla="*/ 1408260 w 1502044"/>
              <a:gd name="csY10" fmla="*/ 387112 h 1254620"/>
              <a:gd name="csX11" fmla="*/ 1419983 w 1502044"/>
              <a:gd name="csY11" fmla="*/ 422282 h 1254620"/>
              <a:gd name="csX12" fmla="*/ 1431706 w 1502044"/>
              <a:gd name="csY12" fmla="*/ 586405 h 1254620"/>
              <a:gd name="csX13" fmla="*/ 1466875 w 1502044"/>
              <a:gd name="csY13" fmla="*/ 750528 h 1254620"/>
              <a:gd name="csX14" fmla="*/ 1490321 w 1502044"/>
              <a:gd name="csY14" fmla="*/ 820866 h 1254620"/>
              <a:gd name="csX15" fmla="*/ 1502044 w 1502044"/>
              <a:gd name="csY15" fmla="*/ 856035 h 1254620"/>
              <a:gd name="csX16" fmla="*/ 1490321 w 1502044"/>
              <a:gd name="csY16" fmla="*/ 996712 h 1254620"/>
              <a:gd name="csX17" fmla="*/ 1443429 w 1502044"/>
              <a:gd name="csY17" fmla="*/ 1067051 h 1254620"/>
              <a:gd name="csX18" fmla="*/ 1419983 w 1502044"/>
              <a:gd name="csY18" fmla="*/ 1102220 h 1254620"/>
              <a:gd name="csX19" fmla="*/ 1396537 w 1502044"/>
              <a:gd name="csY19" fmla="*/ 1137389 h 1254620"/>
              <a:gd name="csX20" fmla="*/ 1361368 w 1502044"/>
              <a:gd name="csY20" fmla="*/ 1172558 h 1254620"/>
              <a:gd name="csX21" fmla="*/ 1326198 w 1502044"/>
              <a:gd name="csY21" fmla="*/ 1196005 h 1254620"/>
              <a:gd name="csX22" fmla="*/ 1302752 w 1502044"/>
              <a:gd name="csY22" fmla="*/ 1231174 h 1254620"/>
              <a:gd name="csX23" fmla="*/ 1255860 w 1502044"/>
              <a:gd name="csY23" fmla="*/ 1242897 h 1254620"/>
              <a:gd name="csX24" fmla="*/ 1220691 w 1502044"/>
              <a:gd name="csY24" fmla="*/ 1254620 h 1254620"/>
              <a:gd name="csX25" fmla="*/ 962783 w 1502044"/>
              <a:gd name="csY25" fmla="*/ 1231174 h 1254620"/>
              <a:gd name="csX26" fmla="*/ 880721 w 1502044"/>
              <a:gd name="csY26" fmla="*/ 1207728 h 1254620"/>
              <a:gd name="csX27" fmla="*/ 833829 w 1502044"/>
              <a:gd name="csY27" fmla="*/ 1196005 h 1254620"/>
              <a:gd name="csX28" fmla="*/ 740044 w 1502044"/>
              <a:gd name="csY28" fmla="*/ 1172558 h 1254620"/>
              <a:gd name="csX29" fmla="*/ 611091 w 1502044"/>
              <a:gd name="csY29" fmla="*/ 1149112 h 1254620"/>
              <a:gd name="csX30" fmla="*/ 564198 w 1502044"/>
              <a:gd name="csY30" fmla="*/ 1137389 h 1254620"/>
              <a:gd name="csX31" fmla="*/ 493860 w 1502044"/>
              <a:gd name="csY31" fmla="*/ 1113943 h 1254620"/>
              <a:gd name="csX32" fmla="*/ 423521 w 1502044"/>
              <a:gd name="csY32" fmla="*/ 1067051 h 1254620"/>
              <a:gd name="csX33" fmla="*/ 388352 w 1502044"/>
              <a:gd name="csY33" fmla="*/ 1043605 h 1254620"/>
              <a:gd name="csX34" fmla="*/ 364906 w 1502044"/>
              <a:gd name="csY34" fmla="*/ 1020158 h 1254620"/>
              <a:gd name="csX35" fmla="*/ 294568 w 1502044"/>
              <a:gd name="csY35" fmla="*/ 996712 h 1254620"/>
              <a:gd name="csX36" fmla="*/ 153891 w 1502044"/>
              <a:gd name="csY36" fmla="*/ 902928 h 1254620"/>
              <a:gd name="csX37" fmla="*/ 118721 w 1502044"/>
              <a:gd name="csY37" fmla="*/ 879482 h 1254620"/>
              <a:gd name="csX38" fmla="*/ 83552 w 1502044"/>
              <a:gd name="csY38" fmla="*/ 856035 h 1254620"/>
              <a:gd name="csX39" fmla="*/ 13214 w 1502044"/>
              <a:gd name="csY39" fmla="*/ 820866 h 1254620"/>
              <a:gd name="csX40" fmla="*/ 13214 w 1502044"/>
              <a:gd name="csY40" fmla="*/ 738805 h 1254620"/>
              <a:gd name="csX41" fmla="*/ 48383 w 1502044"/>
              <a:gd name="csY41" fmla="*/ 727082 h 1254620"/>
              <a:gd name="csX42" fmla="*/ 306291 w 1502044"/>
              <a:gd name="csY42" fmla="*/ 762251 h 1254620"/>
              <a:gd name="csX43" fmla="*/ 376629 w 1502044"/>
              <a:gd name="csY43" fmla="*/ 785697 h 1254620"/>
              <a:gd name="csX44" fmla="*/ 411798 w 1502044"/>
              <a:gd name="csY44" fmla="*/ 797420 h 1254620"/>
              <a:gd name="csX45" fmla="*/ 376629 w 1502044"/>
              <a:gd name="csY45" fmla="*/ 785697 h 1254620"/>
              <a:gd name="csX46" fmla="*/ 294568 w 1502044"/>
              <a:gd name="csY46" fmla="*/ 762251 h 1254620"/>
              <a:gd name="csX47" fmla="*/ 458691 w 1502044"/>
              <a:gd name="csY47" fmla="*/ 750528 h 1254620"/>
              <a:gd name="csX48" fmla="*/ 529029 w 1502044"/>
              <a:gd name="csY48" fmla="*/ 715358 h 1254620"/>
              <a:gd name="csX49" fmla="*/ 564198 w 1502044"/>
              <a:gd name="csY49" fmla="*/ 703635 h 1254620"/>
              <a:gd name="csX50" fmla="*/ 611091 w 1502044"/>
              <a:gd name="csY50" fmla="*/ 668466 h 1254620"/>
              <a:gd name="csX51" fmla="*/ 646260 w 1502044"/>
              <a:gd name="csY51" fmla="*/ 645020 h 1254620"/>
              <a:gd name="csX52" fmla="*/ 657983 w 1502044"/>
              <a:gd name="csY52" fmla="*/ 609851 h 1254620"/>
              <a:gd name="csX53" fmla="*/ 646260 w 1502044"/>
              <a:gd name="csY53" fmla="*/ 234712 h 1254620"/>
              <a:gd name="csX54" fmla="*/ 669706 w 1502044"/>
              <a:gd name="csY54" fmla="*/ 35420 h 1254620"/>
              <a:gd name="csX55" fmla="*/ 728321 w 1502044"/>
              <a:gd name="csY55" fmla="*/ 251 h 125462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Lst>
            <a:rect l="l" t="t" r="r" b="b"/>
            <a:pathLst>
              <a:path w="1502044" h="1254620">
                <a:moveTo>
                  <a:pt x="728321" y="251"/>
                </a:moveTo>
                <a:cubicBezTo>
                  <a:pt x="759582" y="-1703"/>
                  <a:pt x="802001" y="7904"/>
                  <a:pt x="857275" y="23697"/>
                </a:cubicBezTo>
                <a:cubicBezTo>
                  <a:pt x="869157" y="27092"/>
                  <a:pt x="881642" y="29419"/>
                  <a:pt x="892444" y="35420"/>
                </a:cubicBezTo>
                <a:cubicBezTo>
                  <a:pt x="917077" y="49105"/>
                  <a:pt x="942858" y="62386"/>
                  <a:pt x="962783" y="82312"/>
                </a:cubicBezTo>
                <a:cubicBezTo>
                  <a:pt x="988710" y="108239"/>
                  <a:pt x="1000478" y="124607"/>
                  <a:pt x="1033121" y="140928"/>
                </a:cubicBezTo>
                <a:cubicBezTo>
                  <a:pt x="1044174" y="146454"/>
                  <a:pt x="1056568" y="148743"/>
                  <a:pt x="1068291" y="152651"/>
                </a:cubicBezTo>
                <a:cubicBezTo>
                  <a:pt x="1080014" y="160466"/>
                  <a:pt x="1090585" y="170375"/>
                  <a:pt x="1103460" y="176097"/>
                </a:cubicBezTo>
                <a:cubicBezTo>
                  <a:pt x="1172732" y="206885"/>
                  <a:pt x="1198826" y="202324"/>
                  <a:pt x="1279306" y="211266"/>
                </a:cubicBezTo>
                <a:cubicBezTo>
                  <a:pt x="1307910" y="220801"/>
                  <a:pt x="1326919" y="223710"/>
                  <a:pt x="1349644" y="246435"/>
                </a:cubicBezTo>
                <a:cubicBezTo>
                  <a:pt x="1359607" y="256398"/>
                  <a:pt x="1365275" y="269882"/>
                  <a:pt x="1373091" y="281605"/>
                </a:cubicBezTo>
                <a:lnTo>
                  <a:pt x="1408260" y="387112"/>
                </a:lnTo>
                <a:lnTo>
                  <a:pt x="1419983" y="422282"/>
                </a:lnTo>
                <a:cubicBezTo>
                  <a:pt x="1423891" y="476990"/>
                  <a:pt x="1426249" y="531830"/>
                  <a:pt x="1431706" y="586405"/>
                </a:cubicBezTo>
                <a:cubicBezTo>
                  <a:pt x="1435922" y="628567"/>
                  <a:pt x="1455023" y="714971"/>
                  <a:pt x="1466875" y="750528"/>
                </a:cubicBezTo>
                <a:lnTo>
                  <a:pt x="1490321" y="820866"/>
                </a:lnTo>
                <a:lnTo>
                  <a:pt x="1502044" y="856035"/>
                </a:lnTo>
                <a:cubicBezTo>
                  <a:pt x="1498136" y="902927"/>
                  <a:pt x="1502915" y="951374"/>
                  <a:pt x="1490321" y="996712"/>
                </a:cubicBezTo>
                <a:cubicBezTo>
                  <a:pt x="1482779" y="1023863"/>
                  <a:pt x="1459060" y="1043605"/>
                  <a:pt x="1443429" y="1067051"/>
                </a:cubicBezTo>
                <a:lnTo>
                  <a:pt x="1419983" y="1102220"/>
                </a:lnTo>
                <a:cubicBezTo>
                  <a:pt x="1412168" y="1113943"/>
                  <a:pt x="1406500" y="1127426"/>
                  <a:pt x="1396537" y="1137389"/>
                </a:cubicBezTo>
                <a:cubicBezTo>
                  <a:pt x="1384814" y="1149112"/>
                  <a:pt x="1374104" y="1161944"/>
                  <a:pt x="1361368" y="1172558"/>
                </a:cubicBezTo>
                <a:cubicBezTo>
                  <a:pt x="1350544" y="1181578"/>
                  <a:pt x="1337921" y="1188189"/>
                  <a:pt x="1326198" y="1196005"/>
                </a:cubicBezTo>
                <a:cubicBezTo>
                  <a:pt x="1318383" y="1207728"/>
                  <a:pt x="1314475" y="1223359"/>
                  <a:pt x="1302752" y="1231174"/>
                </a:cubicBezTo>
                <a:cubicBezTo>
                  <a:pt x="1289346" y="1240111"/>
                  <a:pt x="1271352" y="1238471"/>
                  <a:pt x="1255860" y="1242897"/>
                </a:cubicBezTo>
                <a:cubicBezTo>
                  <a:pt x="1243978" y="1246292"/>
                  <a:pt x="1232414" y="1250712"/>
                  <a:pt x="1220691" y="1254620"/>
                </a:cubicBezTo>
                <a:cubicBezTo>
                  <a:pt x="1093819" y="1246691"/>
                  <a:pt x="1062882" y="1251194"/>
                  <a:pt x="962783" y="1231174"/>
                </a:cubicBezTo>
                <a:cubicBezTo>
                  <a:pt x="901708" y="1218959"/>
                  <a:pt x="932859" y="1222625"/>
                  <a:pt x="880721" y="1207728"/>
                </a:cubicBezTo>
                <a:cubicBezTo>
                  <a:pt x="865229" y="1203302"/>
                  <a:pt x="849321" y="1200431"/>
                  <a:pt x="833829" y="1196005"/>
                </a:cubicBezTo>
                <a:cubicBezTo>
                  <a:pt x="762652" y="1175669"/>
                  <a:pt x="838358" y="1190434"/>
                  <a:pt x="740044" y="1172558"/>
                </a:cubicBezTo>
                <a:cubicBezTo>
                  <a:pt x="670040" y="1159830"/>
                  <a:pt x="676258" y="1163593"/>
                  <a:pt x="611091" y="1149112"/>
                </a:cubicBezTo>
                <a:cubicBezTo>
                  <a:pt x="595363" y="1145617"/>
                  <a:pt x="579631" y="1142019"/>
                  <a:pt x="564198" y="1137389"/>
                </a:cubicBezTo>
                <a:cubicBezTo>
                  <a:pt x="540526" y="1130287"/>
                  <a:pt x="514424" y="1127652"/>
                  <a:pt x="493860" y="1113943"/>
                </a:cubicBezTo>
                <a:lnTo>
                  <a:pt x="423521" y="1067051"/>
                </a:lnTo>
                <a:cubicBezTo>
                  <a:pt x="411798" y="1059236"/>
                  <a:pt x="398314" y="1053568"/>
                  <a:pt x="388352" y="1043605"/>
                </a:cubicBezTo>
                <a:cubicBezTo>
                  <a:pt x="380537" y="1035789"/>
                  <a:pt x="374792" y="1025101"/>
                  <a:pt x="364906" y="1020158"/>
                </a:cubicBezTo>
                <a:cubicBezTo>
                  <a:pt x="342801" y="1009105"/>
                  <a:pt x="315132" y="1010421"/>
                  <a:pt x="294568" y="996712"/>
                </a:cubicBezTo>
                <a:lnTo>
                  <a:pt x="153891" y="902928"/>
                </a:lnTo>
                <a:lnTo>
                  <a:pt x="118721" y="879482"/>
                </a:lnTo>
                <a:cubicBezTo>
                  <a:pt x="106998" y="871667"/>
                  <a:pt x="96918" y="860490"/>
                  <a:pt x="83552" y="856035"/>
                </a:cubicBezTo>
                <a:cubicBezTo>
                  <a:pt x="35017" y="839857"/>
                  <a:pt x="58665" y="851167"/>
                  <a:pt x="13214" y="820866"/>
                </a:cubicBezTo>
                <a:cubicBezTo>
                  <a:pt x="3701" y="792327"/>
                  <a:pt x="-11031" y="769111"/>
                  <a:pt x="13214" y="738805"/>
                </a:cubicBezTo>
                <a:cubicBezTo>
                  <a:pt x="20933" y="729156"/>
                  <a:pt x="36660" y="730990"/>
                  <a:pt x="48383" y="727082"/>
                </a:cubicBezTo>
                <a:cubicBezTo>
                  <a:pt x="165038" y="735414"/>
                  <a:pt x="206069" y="728844"/>
                  <a:pt x="306291" y="762251"/>
                </a:cubicBezTo>
                <a:lnTo>
                  <a:pt x="376629" y="785697"/>
                </a:lnTo>
                <a:lnTo>
                  <a:pt x="411798" y="797420"/>
                </a:lnTo>
                <a:lnTo>
                  <a:pt x="376629" y="785697"/>
                </a:lnTo>
                <a:cubicBezTo>
                  <a:pt x="326175" y="768879"/>
                  <a:pt x="353448" y="776971"/>
                  <a:pt x="294568" y="762251"/>
                </a:cubicBezTo>
                <a:cubicBezTo>
                  <a:pt x="349276" y="758343"/>
                  <a:pt x="404220" y="756936"/>
                  <a:pt x="458691" y="750528"/>
                </a:cubicBezTo>
                <a:cubicBezTo>
                  <a:pt x="497225" y="745995"/>
                  <a:pt x="494982" y="732382"/>
                  <a:pt x="529029" y="715358"/>
                </a:cubicBezTo>
                <a:cubicBezTo>
                  <a:pt x="540081" y="709832"/>
                  <a:pt x="552475" y="707543"/>
                  <a:pt x="564198" y="703635"/>
                </a:cubicBezTo>
                <a:cubicBezTo>
                  <a:pt x="579829" y="691912"/>
                  <a:pt x="595192" y="679822"/>
                  <a:pt x="611091" y="668466"/>
                </a:cubicBezTo>
                <a:cubicBezTo>
                  <a:pt x="622556" y="660277"/>
                  <a:pt x="637458" y="656022"/>
                  <a:pt x="646260" y="645020"/>
                </a:cubicBezTo>
                <a:cubicBezTo>
                  <a:pt x="653979" y="635371"/>
                  <a:pt x="654075" y="621574"/>
                  <a:pt x="657983" y="609851"/>
                </a:cubicBezTo>
                <a:cubicBezTo>
                  <a:pt x="654075" y="484805"/>
                  <a:pt x="646260" y="359819"/>
                  <a:pt x="646260" y="234712"/>
                </a:cubicBezTo>
                <a:cubicBezTo>
                  <a:pt x="646260" y="211461"/>
                  <a:pt x="662612" y="70890"/>
                  <a:pt x="669706" y="35420"/>
                </a:cubicBezTo>
                <a:cubicBezTo>
                  <a:pt x="677481" y="-3456"/>
                  <a:pt x="697060" y="2205"/>
                  <a:pt x="728321" y="251"/>
                </a:cubicBezTo>
                <a:close/>
              </a:path>
            </a:pathLst>
          </a:cu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F484240F-B14D-D13B-7C1C-BA227353D1EC}"/>
              </a:ext>
            </a:extLst>
          </p:cNvPr>
          <p:cNvSpPr txBox="1"/>
          <p:nvPr/>
        </p:nvSpPr>
        <p:spPr>
          <a:xfrm>
            <a:off x="821326" y="6492875"/>
            <a:ext cx="6096000" cy="369332"/>
          </a:xfrm>
          <a:prstGeom prst="rect">
            <a:avLst/>
          </a:prstGeom>
          <a:solidFill>
            <a:schemeClr val="bg1"/>
          </a:solidFill>
        </p:spPr>
        <p:txBody>
          <a:bodyPr wrap="square">
            <a:spAutoFit/>
          </a:bodyPr>
          <a:lstStyle/>
          <a:p>
            <a:r>
              <a:rPr lang="en-US" sz="1800" kern="1200" dirty="0">
                <a:solidFill>
                  <a:schemeClr val="tx1"/>
                </a:solidFill>
                <a:effectLst/>
                <a:latin typeface="+mn-lt"/>
                <a:ea typeface="+mn-ea"/>
                <a:cs typeface="+mn-cs"/>
              </a:rPr>
              <a:t>June–September 2024 (10:00–18:00 LT) </a:t>
            </a:r>
            <a:endParaRPr lang="en-US" dirty="0"/>
          </a:p>
        </p:txBody>
      </p:sp>
      <p:sp>
        <p:nvSpPr>
          <p:cNvPr id="13" name="Rectangle 12">
            <a:extLst>
              <a:ext uri="{FF2B5EF4-FFF2-40B4-BE49-F238E27FC236}">
                <a16:creationId xmlns:a16="http://schemas.microsoft.com/office/drawing/2014/main" id="{49E13F8C-8E99-7F6C-AD30-50F0EEAAF800}"/>
              </a:ext>
            </a:extLst>
          </p:cNvPr>
          <p:cNvSpPr/>
          <p:nvPr/>
        </p:nvSpPr>
        <p:spPr>
          <a:xfrm>
            <a:off x="6767882" y="6750380"/>
            <a:ext cx="5048366" cy="56731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10019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9BD8F-8A81-8E02-80E9-F3553265D427}"/>
              </a:ext>
            </a:extLst>
          </p:cNvPr>
          <p:cNvSpPr>
            <a:spLocks noGrp="1"/>
          </p:cNvSpPr>
          <p:nvPr>
            <p:ph type="title"/>
          </p:nvPr>
        </p:nvSpPr>
        <p:spPr>
          <a:xfrm>
            <a:off x="6096000" y="365125"/>
            <a:ext cx="5257800" cy="1325563"/>
          </a:xfrm>
        </p:spPr>
        <p:txBody>
          <a:bodyPr>
            <a:normAutofit fontScale="90000"/>
          </a:bodyPr>
          <a:lstStyle/>
          <a:p>
            <a:pPr algn="ctr"/>
            <a:r>
              <a:rPr lang="en-US" dirty="0"/>
              <a:t>Houston shows a more distinct unmonitored hotspot</a:t>
            </a:r>
          </a:p>
        </p:txBody>
      </p:sp>
      <p:pic>
        <p:nvPicPr>
          <p:cNvPr id="4" name="Picture 3">
            <a:extLst>
              <a:ext uri="{FF2B5EF4-FFF2-40B4-BE49-F238E27FC236}">
                <a16:creationId xmlns:a16="http://schemas.microsoft.com/office/drawing/2014/main" id="{6F92682D-8544-040D-8841-9DA6E4FF95B0}"/>
              </a:ext>
            </a:extLst>
          </p:cNvPr>
          <p:cNvPicPr>
            <a:picLocks noChangeAspect="1"/>
          </p:cNvPicPr>
          <p:nvPr/>
        </p:nvPicPr>
        <p:blipFill>
          <a:blip r:embed="rId2">
            <a:extLst>
              <a:ext uri="{28A0092B-C50C-407E-A947-70E740481C1C}">
                <a14:useLocalDpi xmlns:a14="http://schemas.microsoft.com/office/drawing/2010/main" val="0"/>
              </a:ext>
            </a:extLst>
          </a:blip>
          <a:srcRect b="43110"/>
          <a:stretch>
            <a:fillRect/>
          </a:stretch>
        </p:blipFill>
        <p:spPr>
          <a:xfrm>
            <a:off x="238323" y="435564"/>
            <a:ext cx="5687463" cy="6057311"/>
          </a:xfrm>
          <a:prstGeom prst="rect">
            <a:avLst/>
          </a:prstGeom>
        </p:spPr>
      </p:pic>
      <p:sp>
        <p:nvSpPr>
          <p:cNvPr id="5" name="Oval 4">
            <a:extLst>
              <a:ext uri="{FF2B5EF4-FFF2-40B4-BE49-F238E27FC236}">
                <a16:creationId xmlns:a16="http://schemas.microsoft.com/office/drawing/2014/main" id="{F10EB054-6C99-915A-CA0C-179C3BCE22C7}"/>
              </a:ext>
            </a:extLst>
          </p:cNvPr>
          <p:cNvSpPr/>
          <p:nvPr/>
        </p:nvSpPr>
        <p:spPr>
          <a:xfrm>
            <a:off x="1163782" y="960581"/>
            <a:ext cx="581891" cy="563419"/>
          </a:xfrm>
          <a:prstGeom prst="ellipse">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6E08FD7C-246E-71F9-4A34-519AC70FD20D}"/>
              </a:ext>
            </a:extLst>
          </p:cNvPr>
          <p:cNvSpPr/>
          <p:nvPr/>
        </p:nvSpPr>
        <p:spPr>
          <a:xfrm>
            <a:off x="1163782" y="3911599"/>
            <a:ext cx="581891" cy="563419"/>
          </a:xfrm>
          <a:prstGeom prst="ellipse">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Chart, scatter chart&#10;&#10;AI-generated content may be incorrect.">
            <a:extLst>
              <a:ext uri="{FF2B5EF4-FFF2-40B4-BE49-F238E27FC236}">
                <a16:creationId xmlns:a16="http://schemas.microsoft.com/office/drawing/2014/main" id="{2CBC84BD-EAD7-1CA9-E552-3CB8132F1032}"/>
              </a:ext>
            </a:extLst>
          </p:cNvPr>
          <p:cNvPicPr>
            <a:picLocks noChangeAspect="1"/>
          </p:cNvPicPr>
          <p:nvPr/>
        </p:nvPicPr>
        <p:blipFill rotWithShape="1">
          <a:blip r:embed="rId3"/>
          <a:srcRect l="1398" t="1760" r="1620" b="2638"/>
          <a:stretch>
            <a:fillRect/>
          </a:stretch>
        </p:blipFill>
        <p:spPr bwMode="auto">
          <a:xfrm>
            <a:off x="6395525" y="2045984"/>
            <a:ext cx="4762002" cy="3731229"/>
          </a:xfrm>
          <a:prstGeom prst="rect">
            <a:avLst/>
          </a:prstGeom>
          <a:ln>
            <a:noFill/>
          </a:ln>
          <a:extLst>
            <a:ext uri="{53640926-AAD7-44D8-BBD7-CCE9431645EC}">
              <a14:shadowObscured xmlns:a14="http://schemas.microsoft.com/office/drawing/2010/main"/>
            </a:ext>
          </a:extLst>
        </p:spPr>
      </p:pic>
      <p:sp>
        <p:nvSpPr>
          <p:cNvPr id="8" name="TextBox 7">
            <a:extLst>
              <a:ext uri="{FF2B5EF4-FFF2-40B4-BE49-F238E27FC236}">
                <a16:creationId xmlns:a16="http://schemas.microsoft.com/office/drawing/2014/main" id="{E08308D8-AFF4-F846-9373-B1AED9236AE7}"/>
              </a:ext>
            </a:extLst>
          </p:cNvPr>
          <p:cNvSpPr txBox="1"/>
          <p:nvPr/>
        </p:nvSpPr>
        <p:spPr>
          <a:xfrm>
            <a:off x="6057692" y="6123543"/>
            <a:ext cx="6134308" cy="369332"/>
          </a:xfrm>
          <a:prstGeom prst="rect">
            <a:avLst/>
          </a:prstGeom>
          <a:noFill/>
        </p:spPr>
        <p:txBody>
          <a:bodyPr wrap="none" rtlCol="0">
            <a:spAutoFit/>
          </a:bodyPr>
          <a:lstStyle/>
          <a:p>
            <a:r>
              <a:rPr lang="en-US" i="1" dirty="0"/>
              <a:t>Local ozone monitors confirm elevated ozone in this hotspot</a:t>
            </a:r>
          </a:p>
        </p:txBody>
      </p:sp>
    </p:spTree>
    <p:extLst>
      <p:ext uri="{BB962C8B-B14F-4D97-AF65-F5344CB8AC3E}">
        <p14:creationId xmlns:p14="http://schemas.microsoft.com/office/powerpoint/2010/main" val="2101200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34964D-DAEE-5F05-79FC-3BB01217311B}"/>
              </a:ext>
            </a:extLst>
          </p:cNvPr>
          <p:cNvSpPr>
            <a:spLocks noGrp="1"/>
          </p:cNvSpPr>
          <p:nvPr>
            <p:ph type="title"/>
          </p:nvPr>
        </p:nvSpPr>
        <p:spPr/>
        <p:txBody>
          <a:bodyPr>
            <a:normAutofit fontScale="90000"/>
          </a:bodyPr>
          <a:lstStyle/>
          <a:p>
            <a:pPr algn="ctr"/>
            <a:r>
              <a:rPr lang="en-US" dirty="0"/>
              <a:t>NetAssess2025 tool provided for monitoring assessment does not agree with TEMPO HCHO</a:t>
            </a:r>
          </a:p>
        </p:txBody>
      </p:sp>
      <p:pic>
        <p:nvPicPr>
          <p:cNvPr id="4" name="Picture 3">
            <a:extLst>
              <a:ext uri="{FF2B5EF4-FFF2-40B4-BE49-F238E27FC236}">
                <a16:creationId xmlns:a16="http://schemas.microsoft.com/office/drawing/2014/main" id="{AD7EC9C8-DFEC-ABED-FCB3-98BE65A7F56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449" t="2307" r="11006" b="3120"/>
          <a:stretch>
            <a:fillRect/>
          </a:stretch>
        </p:blipFill>
        <p:spPr bwMode="auto">
          <a:xfrm>
            <a:off x="1934308" y="1690688"/>
            <a:ext cx="7957838" cy="5006644"/>
          </a:xfrm>
          <a:prstGeom prst="rect">
            <a:avLst/>
          </a:prstGeom>
          <a:ln>
            <a:noFill/>
          </a:ln>
          <a:extLst>
            <a:ext uri="{53640926-AAD7-44D8-BBD7-CCE9431645EC}">
              <a14:shadowObscured xmlns:a14="http://schemas.microsoft.com/office/drawing/2010/main"/>
            </a:ext>
          </a:extLst>
        </p:spPr>
      </p:pic>
      <p:sp>
        <p:nvSpPr>
          <p:cNvPr id="6" name="TextBox 5">
            <a:extLst>
              <a:ext uri="{FF2B5EF4-FFF2-40B4-BE49-F238E27FC236}">
                <a16:creationId xmlns:a16="http://schemas.microsoft.com/office/drawing/2014/main" id="{44E46042-F5BA-D8F2-42B7-7A69A63EBE6E}"/>
              </a:ext>
            </a:extLst>
          </p:cNvPr>
          <p:cNvSpPr txBox="1"/>
          <p:nvPr/>
        </p:nvSpPr>
        <p:spPr>
          <a:xfrm>
            <a:off x="7397261" y="6018035"/>
            <a:ext cx="4695212" cy="338554"/>
          </a:xfrm>
          <a:prstGeom prst="rect">
            <a:avLst/>
          </a:prstGeom>
          <a:noFill/>
        </p:spPr>
        <p:txBody>
          <a:bodyPr wrap="square">
            <a:spAutoFit/>
          </a:bodyPr>
          <a:lstStyle/>
          <a:p>
            <a:r>
              <a:rPr lang="en-US" sz="1600" i="1" dirty="0"/>
              <a:t>https://</a:t>
            </a:r>
            <a:r>
              <a:rPr lang="en-US" sz="1600" i="1" dirty="0" err="1"/>
              <a:t>rconnect-public.epa.gov</a:t>
            </a:r>
            <a:r>
              <a:rPr lang="en-US" sz="1600" i="1" dirty="0"/>
              <a:t>/NetAssess2025/</a:t>
            </a:r>
          </a:p>
        </p:txBody>
      </p:sp>
    </p:spTree>
    <p:extLst>
      <p:ext uri="{BB962C8B-B14F-4D97-AF65-F5344CB8AC3E}">
        <p14:creationId xmlns:p14="http://schemas.microsoft.com/office/powerpoint/2010/main" val="167541757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Metadata/LabelInfo.xml><?xml version="1.0" encoding="utf-8"?>
<clbl:labelList xmlns:clbl="http://schemas.microsoft.com/office/2020/mipLabelMetadata">
  <clbl:label id="{7005d458-45be-48ae-8140-d43da96dd17b}" enabled="0" method="" siteId="{7005d458-45be-48ae-8140-d43da96dd17b}" removed="1"/>
</clbl:labelList>
</file>

<file path=docProps/app.xml><?xml version="1.0" encoding="utf-8"?>
<Properties xmlns="http://schemas.openxmlformats.org/officeDocument/2006/extended-properties" xmlns:vt="http://schemas.openxmlformats.org/officeDocument/2006/docPropsVTypes">
  <TotalTime>468</TotalTime>
  <Words>908</Words>
  <Application>Microsoft Macintosh PowerPoint</Application>
  <PresentationFormat>Widescreen</PresentationFormat>
  <Paragraphs>43</Paragraphs>
  <Slides>10</Slides>
  <Notes>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10</vt:i4>
      </vt:variant>
    </vt:vector>
  </HeadingPairs>
  <TitlesOfParts>
    <vt:vector size="17" baseType="lpstr">
      <vt:lpstr>Aptos</vt:lpstr>
      <vt:lpstr>Aptos Display</vt:lpstr>
      <vt:lpstr>Arial</vt:lpstr>
      <vt:lpstr>Helvetica</vt:lpstr>
      <vt:lpstr>Times New Roman</vt:lpstr>
      <vt:lpstr>Wingdings</vt:lpstr>
      <vt:lpstr>Office Theme</vt:lpstr>
      <vt:lpstr>Informing Monitoring Strategies for Ozone and PM2.5 using TEMPO HCHO</vt:lpstr>
      <vt:lpstr>Observing surface ozone from space is challenging</vt:lpstr>
      <vt:lpstr>TEMPO HCHO shows excellent performance against Pandora observations </vt:lpstr>
      <vt:lpstr>TEMPO performance compared against surface ozone is comparable to Pandora</vt:lpstr>
      <vt:lpstr>PM2.5 performs similarly to ozone</vt:lpstr>
      <vt:lpstr>TEMPO HCHO correlates well with ozone across NY-NJ-CT and includes unmonitored areas to investigate</vt:lpstr>
      <vt:lpstr>PM2.5 Performs Well (without TEOM Monitors)</vt:lpstr>
      <vt:lpstr>Houston shows a more distinct unmonitored hotspot</vt:lpstr>
      <vt:lpstr>NetAssess2025 tool provided for monitoring assessment does not agree with TEMPO HCHO</vt:lpstr>
      <vt:lpstr>Conclusions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Travis, Katherine R. (LARC-E303)</dc:creator>
  <cp:lastModifiedBy>Travis, Katherine R. (LARC-E303)</cp:lastModifiedBy>
  <cp:revision>1</cp:revision>
  <dcterms:created xsi:type="dcterms:W3CDTF">2026-06-11T13:15:37Z</dcterms:created>
  <dcterms:modified xsi:type="dcterms:W3CDTF">2026-06-11T21:03:38Z</dcterms:modified>
</cp:coreProperties>
</file>