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4" r:id="rId1"/>
    <p:sldMasterId id="2147483656" r:id="rId2"/>
  </p:sldMasterIdLst>
  <p:notesMasterIdLst>
    <p:notesMasterId r:id="rId14"/>
  </p:notesMasterIdLst>
  <p:sldIdLst>
    <p:sldId id="256" r:id="rId3"/>
    <p:sldId id="29356" r:id="rId4"/>
    <p:sldId id="29367" r:id="rId5"/>
    <p:sldId id="29363" r:id="rId6"/>
    <p:sldId id="29368" r:id="rId7"/>
    <p:sldId id="29365" r:id="rId8"/>
    <p:sldId id="29366" r:id="rId9"/>
    <p:sldId id="259" r:id="rId10"/>
    <p:sldId id="260" r:id="rId11"/>
    <p:sldId id="29370" r:id="rId12"/>
    <p:sldId id="29369" r:id="rId1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7" roundtripDataSignature="AMtx7mjldbyB8QCdSmQLftL9/4GmOxbhB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9" d="100"/>
          <a:sy n="79" d="100"/>
        </p:scale>
        <p:origin x="58" y="1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51" Type="http://schemas.openxmlformats.org/officeDocument/2006/relationships/tableStyles" Target="tableStyles.xml"/><Relationship Id="rId3" Type="http://schemas.openxmlformats.org/officeDocument/2006/relationships/slide" Target="slides/slide1.xml"/><Relationship Id="rId47" Type="http://customschemas.google.com/relationships/presentationmetadata" Target="metadata"/><Relationship Id="rId50"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49"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 Id="rId4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5" name="Google Shape;205;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206" name="Google Shape;206;p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9:notes"/>
          <p:cNvSpPr txBox="1">
            <a:spLocks noGrp="1"/>
          </p:cNvSpPr>
          <p:nvPr>
            <p:ph type="body" idx="1"/>
          </p:nvPr>
        </p:nvSpPr>
        <p:spPr>
          <a:xfrm>
            <a:off x="701040" y="4473892"/>
            <a:ext cx="5608320" cy="3660458"/>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a:p>
        </p:txBody>
      </p:sp>
      <p:sp>
        <p:nvSpPr>
          <p:cNvPr id="381" name="Google Shape;381;p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85938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 name="Google Shape;95;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094833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p:nvPr/>
        </p:nvSpPr>
        <p:spPr>
          <a:xfrm>
            <a:off x="285750" y="5889724"/>
            <a:ext cx="42291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1" u="none" strike="noStrike" cap="none">
                <a:solidFill>
                  <a:schemeClr val="lt1"/>
                </a:solidFill>
                <a:latin typeface="Arial"/>
                <a:ea typeface="Arial"/>
                <a:cs typeface="Arial"/>
                <a:sym typeface="Arial"/>
              </a:rPr>
              <a:t>Center for Satellite Applications and Research</a:t>
            </a:r>
            <a:endParaRPr/>
          </a:p>
        </p:txBody>
      </p:sp>
      <p:pic>
        <p:nvPicPr>
          <p:cNvPr id="3" name="Google Shape;26;p17">
            <a:extLst>
              <a:ext uri="{FF2B5EF4-FFF2-40B4-BE49-F238E27FC236}">
                <a16:creationId xmlns:a16="http://schemas.microsoft.com/office/drawing/2014/main" id="{3EC0B25A-60AB-4A82-8E10-FBD30EA6D1F8}"/>
              </a:ext>
            </a:extLst>
          </p:cNvPr>
          <p:cNvPicPr preferRelativeResize="0"/>
          <p:nvPr userDrawn="1"/>
        </p:nvPicPr>
        <p:blipFill rotWithShape="1">
          <a:blip r:embed="rId2">
            <a:alphaModFix/>
          </a:blip>
          <a:srcRect/>
          <a:stretch/>
        </p:blipFill>
        <p:spPr>
          <a:xfrm>
            <a:off x="10756676" y="-268818"/>
            <a:ext cx="1563624" cy="1208255"/>
          </a:xfrm>
          <a:prstGeom prst="rect">
            <a:avLst/>
          </a:prstGeom>
          <a:noFill/>
          <a:ln>
            <a:noFill/>
          </a:ln>
        </p:spPr>
      </p:pic>
    </p:spTree>
    <p:extLst>
      <p:ext uri="{BB962C8B-B14F-4D97-AF65-F5344CB8AC3E}">
        <p14:creationId xmlns:p14="http://schemas.microsoft.com/office/powerpoint/2010/main" val="234024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8"/>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Autofit/>
          </a:bodyPr>
          <a:lstStyle>
            <a:lvl1pPr lvl="0" algn="ctr">
              <a:lnSpc>
                <a:spcPct val="90000"/>
              </a:lnSpc>
              <a:spcBef>
                <a:spcPts val="0"/>
              </a:spcBef>
              <a:spcAft>
                <a:spcPts val="0"/>
              </a:spcAft>
              <a:buClr>
                <a:schemeClr val="dk1"/>
              </a:buClr>
              <a:buSzPts val="1400"/>
              <a:buNone/>
              <a:defRPr>
                <a:solidFill>
                  <a:srgbClr val="124163"/>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3" name="Google Shape;23;p28"/>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1067"/>
              </a:spcBef>
              <a:spcAft>
                <a:spcPts val="0"/>
              </a:spcAft>
              <a:buClr>
                <a:schemeClr val="dk1"/>
              </a:buClr>
              <a:buSzPts val="1400"/>
              <a:buChar char="•"/>
              <a:defRPr/>
            </a:lvl1pPr>
            <a:lvl2pPr marL="914400" lvl="1" indent="-317500" algn="l">
              <a:lnSpc>
                <a:spcPct val="100000"/>
              </a:lnSpc>
              <a:spcBef>
                <a:spcPts val="533"/>
              </a:spcBef>
              <a:spcAft>
                <a:spcPts val="0"/>
              </a:spcAft>
              <a:buClr>
                <a:schemeClr val="dk1"/>
              </a:buClr>
              <a:buSzPts val="1400"/>
              <a:buFont typeface="Arial"/>
              <a:buChar char="–"/>
              <a:defRPr/>
            </a:lvl2pPr>
            <a:lvl3pPr marL="1371600" lvl="2" indent="-317500" algn="l">
              <a:lnSpc>
                <a:spcPct val="100000"/>
              </a:lnSpc>
              <a:spcBef>
                <a:spcPts val="533"/>
              </a:spcBef>
              <a:spcAft>
                <a:spcPts val="0"/>
              </a:spcAft>
              <a:buClr>
                <a:schemeClr val="dk1"/>
              </a:buClr>
              <a:buSzPts val="1400"/>
              <a:buFont typeface="Courier New"/>
              <a:buChar char="o"/>
              <a:defRPr/>
            </a:lvl3pPr>
            <a:lvl4pPr marL="1828800" lvl="3" indent="-317500" algn="l">
              <a:lnSpc>
                <a:spcPct val="90000"/>
              </a:lnSpc>
              <a:spcBef>
                <a:spcPts val="533"/>
              </a:spcBef>
              <a:spcAft>
                <a:spcPts val="0"/>
              </a:spcAft>
              <a:buClr>
                <a:schemeClr val="dk1"/>
              </a:buClr>
              <a:buSzPts val="1400"/>
              <a:buChar char="•"/>
              <a:defRPr/>
            </a:lvl4pPr>
            <a:lvl5pPr marL="2286000" lvl="4" indent="-317500" algn="l">
              <a:lnSpc>
                <a:spcPct val="90000"/>
              </a:lnSpc>
              <a:spcBef>
                <a:spcPts val="533"/>
              </a:spcBef>
              <a:spcAft>
                <a:spcPts val="0"/>
              </a:spcAft>
              <a:buClr>
                <a:schemeClr val="dk1"/>
              </a:buClr>
              <a:buSzPts val="1400"/>
              <a:buChar char="•"/>
              <a:defRPr/>
            </a:lvl5pPr>
            <a:lvl6pPr marL="2743200" lvl="5" indent="-317500" algn="l">
              <a:lnSpc>
                <a:spcPct val="90000"/>
              </a:lnSpc>
              <a:spcBef>
                <a:spcPts val="533"/>
              </a:spcBef>
              <a:spcAft>
                <a:spcPts val="0"/>
              </a:spcAft>
              <a:buClr>
                <a:schemeClr val="dk1"/>
              </a:buClr>
              <a:buSzPts val="1400"/>
              <a:buChar char="•"/>
              <a:defRPr/>
            </a:lvl6pPr>
            <a:lvl7pPr marL="3200400" lvl="6" indent="-317500" algn="l">
              <a:lnSpc>
                <a:spcPct val="90000"/>
              </a:lnSpc>
              <a:spcBef>
                <a:spcPts val="533"/>
              </a:spcBef>
              <a:spcAft>
                <a:spcPts val="0"/>
              </a:spcAft>
              <a:buClr>
                <a:schemeClr val="dk1"/>
              </a:buClr>
              <a:buSzPts val="1400"/>
              <a:buChar char="•"/>
              <a:defRPr/>
            </a:lvl7pPr>
            <a:lvl8pPr marL="3657600" lvl="7" indent="-317500" algn="l">
              <a:lnSpc>
                <a:spcPct val="90000"/>
              </a:lnSpc>
              <a:spcBef>
                <a:spcPts val="533"/>
              </a:spcBef>
              <a:spcAft>
                <a:spcPts val="0"/>
              </a:spcAft>
              <a:buClr>
                <a:schemeClr val="dk1"/>
              </a:buClr>
              <a:buSzPts val="1400"/>
              <a:buChar char="•"/>
              <a:defRPr/>
            </a:lvl8pPr>
            <a:lvl9pPr marL="4114800" lvl="8" indent="-317500"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21526503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24"/>
        <p:cNvGrpSpPr/>
        <p:nvPr/>
      </p:nvGrpSpPr>
      <p:grpSpPr>
        <a:xfrm>
          <a:off x="0" y="0"/>
          <a:ext cx="0" cy="0"/>
          <a:chOff x="0" y="0"/>
          <a:chExt cx="0" cy="0"/>
        </a:xfrm>
      </p:grpSpPr>
      <p:sp>
        <p:nvSpPr>
          <p:cNvPr id="25" name="Google Shape;25;p3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8"/>
          <p:cNvSpPr>
            <a:spLocks noGrp="1"/>
          </p:cNvSpPr>
          <p:nvPr>
            <p:ph type="pic" idx="2"/>
          </p:nvPr>
        </p:nvSpPr>
        <p:spPr>
          <a:xfrm>
            <a:off x="5183188" y="987425"/>
            <a:ext cx="6172200" cy="4873625"/>
          </a:xfrm>
          <a:prstGeom prst="rect">
            <a:avLst/>
          </a:prstGeom>
          <a:noFill/>
          <a:ln>
            <a:noFill/>
          </a:ln>
        </p:spPr>
      </p:sp>
      <p:sp>
        <p:nvSpPr>
          <p:cNvPr id="27" name="Google Shape;27;p3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8" name="Google Shape;28;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9" name="Google Shape;29;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r>
              <a:rPr lang="en-US"/>
              <a:t>9-13 December 2024 Fall AGU</a:t>
            </a:r>
            <a:endParaRPr/>
          </a:p>
        </p:txBody>
      </p:sp>
      <p:sp>
        <p:nvSpPr>
          <p:cNvPr id="30" name="Google Shape;30;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14936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31"/>
        <p:cNvGrpSpPr/>
        <p:nvPr/>
      </p:nvGrpSpPr>
      <p:grpSpPr>
        <a:xfrm>
          <a:off x="0" y="0"/>
          <a:ext cx="0" cy="0"/>
          <a:chOff x="0" y="0"/>
          <a:chExt cx="0" cy="0"/>
        </a:xfrm>
      </p:grpSpPr>
      <p:sp>
        <p:nvSpPr>
          <p:cNvPr id="32" name="Google Shape;32;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3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5" name="Google Shape;35;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r>
              <a:rPr lang="en-US"/>
              <a:t>9-13 December 2024 Fall AGU</a:t>
            </a:r>
            <a:endParaRPr/>
          </a:p>
        </p:txBody>
      </p:sp>
      <p:sp>
        <p:nvSpPr>
          <p:cNvPr id="36" name="Google Shape;36;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370343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37"/>
        <p:cNvGrpSpPr/>
        <p:nvPr/>
      </p:nvGrpSpPr>
      <p:grpSpPr>
        <a:xfrm>
          <a:off x="0" y="0"/>
          <a:ext cx="0" cy="0"/>
          <a:chOff x="0" y="0"/>
          <a:chExt cx="0" cy="0"/>
        </a:xfrm>
      </p:grpSpPr>
      <p:sp>
        <p:nvSpPr>
          <p:cNvPr id="38" name="Google Shape;38;p4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4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1" name="Google Shape;41;p40"/>
          <p:cNvSpPr txBox="1">
            <a:spLocks noGrp="1"/>
          </p:cNvSpPr>
          <p:nvPr>
            <p:ph type="ftr" idx="11"/>
          </p:nvPr>
        </p:nvSpPr>
        <p:spPr>
          <a:xfrm>
            <a:off x="4038600" y="6448425"/>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r>
              <a:rPr lang="en-US" dirty="0"/>
              <a:t>9-13 December 2024 Fall AGU</a:t>
            </a:r>
          </a:p>
        </p:txBody>
      </p:sp>
      <p:sp>
        <p:nvSpPr>
          <p:cNvPr id="42" name="Google Shape;42;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01950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49"/>
        <p:cNvGrpSpPr/>
        <p:nvPr/>
      </p:nvGrpSpPr>
      <p:grpSpPr>
        <a:xfrm>
          <a:off x="0" y="0"/>
          <a:ext cx="0" cy="0"/>
          <a:chOff x="0" y="0"/>
          <a:chExt cx="0" cy="0"/>
        </a:xfrm>
      </p:grpSpPr>
      <p:sp>
        <p:nvSpPr>
          <p:cNvPr id="50" name="Google Shape;50;p3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3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2" name="Google Shape;52;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9-13 December 2024 Fall AGU</a:t>
            </a:r>
            <a:endParaRPr/>
          </a:p>
        </p:txBody>
      </p:sp>
      <p:sp>
        <p:nvSpPr>
          <p:cNvPr id="54" name="Google Shape;54;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54591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7"/>
        <p:cNvGrpSpPr/>
        <p:nvPr/>
      </p:nvGrpSpPr>
      <p:grpSpPr>
        <a:xfrm>
          <a:off x="0" y="0"/>
          <a:ext cx="0" cy="0"/>
          <a:chOff x="0" y="0"/>
          <a:chExt cx="0" cy="0"/>
        </a:xfrm>
      </p:grpSpPr>
      <p:sp>
        <p:nvSpPr>
          <p:cNvPr id="28" name="Google Shape;28;p14"/>
          <p:cNvSpPr txBox="1">
            <a:spLocks noGrp="1"/>
          </p:cNvSpPr>
          <p:nvPr>
            <p:ph type="title"/>
          </p:nvPr>
        </p:nvSpPr>
        <p:spPr>
          <a:xfrm>
            <a:off x="1435324" y="64947"/>
            <a:ext cx="9833008" cy="81878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E4E79"/>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5059804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9FEF7C-D050-40D7-BF5B-B6A4522F0389}"/>
              </a:ext>
            </a:extLst>
          </p:cNvPr>
          <p:cNvSpPr>
            <a:spLocks noGrp="1"/>
          </p:cNvSpPr>
          <p:nvPr>
            <p:ph type="dt" sz="half" idx="10"/>
          </p:nvPr>
        </p:nvSpPr>
        <p:spPr/>
        <p:txBody>
          <a:bodyPr/>
          <a:lstStyle/>
          <a:p>
            <a:fld id="{78F17FDD-65B5-45AB-9A3A-F1C52DC3271D}" type="datetimeFigureOut">
              <a:rPr lang="en-US" smtClean="0"/>
              <a:t>6/12/2026</a:t>
            </a:fld>
            <a:endParaRPr lang="en-US"/>
          </a:p>
        </p:txBody>
      </p:sp>
      <p:sp>
        <p:nvSpPr>
          <p:cNvPr id="3" name="Footer Placeholder 2">
            <a:extLst>
              <a:ext uri="{FF2B5EF4-FFF2-40B4-BE49-F238E27FC236}">
                <a16:creationId xmlns:a16="http://schemas.microsoft.com/office/drawing/2014/main" id="{8B228C3B-CD01-4BF2-AD31-F3748D7CA3C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2C1765-4218-427C-AF57-F845E235E6DA}"/>
              </a:ext>
            </a:extLst>
          </p:cNvPr>
          <p:cNvSpPr>
            <a:spLocks noGrp="1"/>
          </p:cNvSpPr>
          <p:nvPr>
            <p:ph type="sldNum" sz="quarter" idx="12"/>
          </p:nvPr>
        </p:nvSpPr>
        <p:spPr/>
        <p:txBody>
          <a:bodyPr/>
          <a:lstStyle/>
          <a:p>
            <a:fld id="{9D70E121-7216-4010-9462-964ADBD6D735}" type="slidenum">
              <a:rPr lang="en-US" smtClean="0"/>
              <a:t>‹#›</a:t>
            </a:fld>
            <a:endParaRPr lang="en-US"/>
          </a:p>
        </p:txBody>
      </p:sp>
    </p:spTree>
    <p:extLst>
      <p:ext uri="{BB962C8B-B14F-4D97-AF65-F5344CB8AC3E}">
        <p14:creationId xmlns:p14="http://schemas.microsoft.com/office/powerpoint/2010/main" val="346747944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image" Target="../media/image4.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6.jpg"/><Relationship Id="rId5" Type="http://schemas.openxmlformats.org/officeDocument/2006/relationships/slideLayout" Target="../slideLayouts/slideLayout6.xml"/><Relationship Id="rId10" Type="http://schemas.openxmlformats.org/officeDocument/2006/relationships/image" Target="../media/image2.png"/><Relationship Id="rId4" Type="http://schemas.openxmlformats.org/officeDocument/2006/relationships/slideLayout" Target="../slideLayouts/slideLayout5.xml"/><Relationship Id="rId9"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3077428" y="1652985"/>
            <a:ext cx="9114571" cy="3578087"/>
          </a:xfrm>
          <a:prstGeom prst="rect">
            <a:avLst/>
          </a:prstGeom>
          <a:solidFill>
            <a:srgbClr val="D8E2F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7" name="Google Shape;7;p1"/>
          <p:cNvPicPr preferRelativeResize="0"/>
          <p:nvPr/>
        </p:nvPicPr>
        <p:blipFill rotWithShape="1">
          <a:blip r:embed="rId3">
            <a:alphaModFix/>
          </a:blip>
          <a:srcRect/>
          <a:stretch/>
        </p:blipFill>
        <p:spPr>
          <a:xfrm>
            <a:off x="0" y="3864"/>
            <a:ext cx="5681471" cy="6863523"/>
          </a:xfrm>
          <a:prstGeom prst="rect">
            <a:avLst/>
          </a:prstGeom>
          <a:noFill/>
          <a:ln>
            <a:noFill/>
          </a:ln>
        </p:spPr>
      </p:pic>
      <p:pic>
        <p:nvPicPr>
          <p:cNvPr id="8" name="Google Shape;8;p1"/>
          <p:cNvPicPr preferRelativeResize="0"/>
          <p:nvPr/>
        </p:nvPicPr>
        <p:blipFill rotWithShape="1">
          <a:blip r:embed="rId4">
            <a:alphaModFix/>
          </a:blip>
          <a:srcRect/>
          <a:stretch/>
        </p:blipFill>
        <p:spPr>
          <a:xfrm>
            <a:off x="2694571" y="2949241"/>
            <a:ext cx="2064886" cy="2064886"/>
          </a:xfrm>
          <a:prstGeom prst="rect">
            <a:avLst/>
          </a:prstGeom>
          <a:noFill/>
          <a:ln>
            <a:noFill/>
          </a:ln>
        </p:spPr>
      </p:pic>
      <p:sp>
        <p:nvSpPr>
          <p:cNvPr id="9" name="Google Shape;9;p1"/>
          <p:cNvSpPr txBox="1"/>
          <p:nvPr/>
        </p:nvSpPr>
        <p:spPr>
          <a:xfrm>
            <a:off x="407916" y="4795552"/>
            <a:ext cx="4174358" cy="1039693"/>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2400" b="0" i="0" u="none" strike="noStrike" cap="none">
                <a:solidFill>
                  <a:schemeClr val="lt1"/>
                </a:solidFill>
                <a:latin typeface="Calibri"/>
                <a:ea typeface="Calibri"/>
                <a:cs typeface="Calibri"/>
                <a:sym typeface="Calibri"/>
              </a:rPr>
              <a:t>NOAA </a:t>
            </a:r>
            <a:br>
              <a:rPr lang="en-US" sz="2400" b="0" i="0" u="none" strike="noStrike" cap="none">
                <a:solidFill>
                  <a:schemeClr val="lt1"/>
                </a:solidFill>
                <a:latin typeface="Calibri"/>
                <a:ea typeface="Calibri"/>
                <a:cs typeface="Calibri"/>
                <a:sym typeface="Calibri"/>
              </a:rPr>
            </a:br>
            <a:r>
              <a:rPr lang="en-US" sz="2400" b="0" i="0" u="none" strike="noStrike" cap="none">
                <a:solidFill>
                  <a:schemeClr val="lt1"/>
                </a:solidFill>
                <a:latin typeface="Calibri"/>
                <a:ea typeface="Calibri"/>
                <a:cs typeface="Calibri"/>
                <a:sym typeface="Calibri"/>
              </a:rPr>
              <a:t>National Satellite and Information Service</a:t>
            </a:r>
            <a:endParaRPr/>
          </a:p>
        </p:txBody>
      </p:sp>
      <p:pic>
        <p:nvPicPr>
          <p:cNvPr id="10" name="Google Shape;10;p1"/>
          <p:cNvPicPr preferRelativeResize="0"/>
          <p:nvPr/>
        </p:nvPicPr>
        <p:blipFill rotWithShape="1">
          <a:blip r:embed="rId5">
            <a:alphaModFix/>
          </a:blip>
          <a:srcRect/>
          <a:stretch/>
        </p:blipFill>
        <p:spPr>
          <a:xfrm>
            <a:off x="1797978" y="-6531"/>
            <a:ext cx="2554425" cy="2322609"/>
          </a:xfrm>
          <a:prstGeom prst="rect">
            <a:avLst/>
          </a:prstGeom>
          <a:noFill/>
          <a:ln>
            <a:noFill/>
          </a:ln>
        </p:spPr>
      </p:pic>
      <p:pic>
        <p:nvPicPr>
          <p:cNvPr id="11" name="Google Shape;26;p17">
            <a:extLst>
              <a:ext uri="{FF2B5EF4-FFF2-40B4-BE49-F238E27FC236}">
                <a16:creationId xmlns:a16="http://schemas.microsoft.com/office/drawing/2014/main" id="{037A73F8-8590-474F-989B-1FCB0FA6DCFA}"/>
              </a:ext>
            </a:extLst>
          </p:cNvPr>
          <p:cNvPicPr preferRelativeResize="0"/>
          <p:nvPr userDrawn="1"/>
        </p:nvPicPr>
        <p:blipFill rotWithShape="1">
          <a:blip r:embed="rId6">
            <a:alphaModFix/>
          </a:blip>
          <a:srcRect/>
          <a:stretch/>
        </p:blipFill>
        <p:spPr>
          <a:xfrm>
            <a:off x="10756676" y="-268818"/>
            <a:ext cx="1563624" cy="1208255"/>
          </a:xfrm>
          <a:prstGeom prst="rect">
            <a:avLst/>
          </a:prstGeom>
          <a:noFill/>
          <a:ln>
            <a:noFill/>
          </a:ln>
        </p:spPr>
      </p:pic>
    </p:spTree>
    <p:extLst>
      <p:ext uri="{BB962C8B-B14F-4D97-AF65-F5344CB8AC3E}">
        <p14:creationId xmlns:p14="http://schemas.microsoft.com/office/powerpoint/2010/main" val="3877667329"/>
      </p:ext>
    </p:extLst>
  </p:cSld>
  <p:clrMap bg1="lt1" tx1="dk1" bg2="dk2" tx2="lt2" accent1="accent1" accent2="accent2" accent3="accent3" accent4="accent4" accent5="accent5" accent6="accent6" hlink="hlink" folHlink="folHlink"/>
  <p:sldLayoutIdLst>
    <p:sldLayoutId id="2147483655"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7"/>
          <p:cNvSpPr/>
          <p:nvPr/>
        </p:nvSpPr>
        <p:spPr>
          <a:xfrm>
            <a:off x="0" y="0"/>
            <a:ext cx="12192000" cy="686762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11" name="Google Shape;11;p27"/>
          <p:cNvPicPr preferRelativeResize="0"/>
          <p:nvPr/>
        </p:nvPicPr>
        <p:blipFill rotWithShape="1">
          <a:blip r:embed="rId9">
            <a:alphaModFix/>
          </a:blip>
          <a:srcRect/>
          <a:stretch/>
        </p:blipFill>
        <p:spPr>
          <a:xfrm>
            <a:off x="0" y="6420051"/>
            <a:ext cx="11652691" cy="447573"/>
          </a:xfrm>
          <a:prstGeom prst="rect">
            <a:avLst/>
          </a:prstGeom>
          <a:noFill/>
          <a:ln>
            <a:noFill/>
          </a:ln>
        </p:spPr>
      </p:pic>
      <p:sp>
        <p:nvSpPr>
          <p:cNvPr id="12" name="Google Shape;12;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 name="Google Shape;13;p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 name="Google Shape;14;p27"/>
          <p:cNvSpPr txBox="1"/>
          <p:nvPr/>
        </p:nvSpPr>
        <p:spPr>
          <a:xfrm>
            <a:off x="11361819" y="6443000"/>
            <a:ext cx="830181"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1" i="0" u="none" strike="noStrike" cap="none">
                <a:solidFill>
                  <a:srgbClr val="CCCCCC"/>
                </a:solidFill>
                <a:latin typeface="Arial"/>
                <a:ea typeface="Arial"/>
                <a:cs typeface="Arial"/>
                <a:sym typeface="Arial"/>
              </a:rPr>
              <a:t>‹#›</a:t>
            </a:fld>
            <a:endParaRPr sz="1400" b="1" i="0" u="none" strike="noStrike" cap="none">
              <a:solidFill>
                <a:srgbClr val="CCCCCC"/>
              </a:solidFill>
              <a:latin typeface="Arial"/>
              <a:ea typeface="Arial"/>
              <a:cs typeface="Arial"/>
              <a:sym typeface="Arial"/>
            </a:endParaRPr>
          </a:p>
        </p:txBody>
      </p:sp>
      <p:grpSp>
        <p:nvGrpSpPr>
          <p:cNvPr id="15" name="Google Shape;15;p27"/>
          <p:cNvGrpSpPr/>
          <p:nvPr/>
        </p:nvGrpSpPr>
        <p:grpSpPr>
          <a:xfrm>
            <a:off x="128080" y="6092791"/>
            <a:ext cx="667507" cy="667507"/>
            <a:chOff x="310960" y="5520595"/>
            <a:chExt cx="1239704" cy="1239704"/>
          </a:xfrm>
        </p:grpSpPr>
        <p:sp>
          <p:nvSpPr>
            <p:cNvPr id="16" name="Google Shape;16;p27"/>
            <p:cNvSpPr/>
            <p:nvPr/>
          </p:nvSpPr>
          <p:spPr>
            <a:xfrm>
              <a:off x="310960" y="5520595"/>
              <a:ext cx="1239704" cy="1239704"/>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7" name="Google Shape;17;p27"/>
            <p:cNvPicPr preferRelativeResize="0"/>
            <p:nvPr/>
          </p:nvPicPr>
          <p:blipFill rotWithShape="1">
            <a:blip r:embed="rId10">
              <a:alphaModFix/>
            </a:blip>
            <a:srcRect/>
            <a:stretch/>
          </p:blipFill>
          <p:spPr>
            <a:xfrm>
              <a:off x="352776" y="5562411"/>
              <a:ext cx="1156072" cy="1156072"/>
            </a:xfrm>
            <a:prstGeom prst="rect">
              <a:avLst/>
            </a:prstGeom>
            <a:noFill/>
            <a:ln>
              <a:noFill/>
            </a:ln>
          </p:spPr>
        </p:pic>
      </p:grpSp>
      <p:sp>
        <p:nvSpPr>
          <p:cNvPr id="18" name="Google Shape;18;p27"/>
          <p:cNvSpPr/>
          <p:nvPr/>
        </p:nvSpPr>
        <p:spPr>
          <a:xfrm>
            <a:off x="0" y="0"/>
            <a:ext cx="12192000" cy="320040"/>
          </a:xfrm>
          <a:prstGeom prst="rect">
            <a:avLst/>
          </a:prstGeom>
          <a:blipFill rotWithShape="1">
            <a:blip r:embed="rId11">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 name="Google Shape;19;p27"/>
          <p:cNvSpPr txBox="1"/>
          <p:nvPr/>
        </p:nvSpPr>
        <p:spPr>
          <a:xfrm>
            <a:off x="923667" y="6485276"/>
            <a:ext cx="766306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20" name="Google Shape;20;p27"/>
          <p:cNvSpPr txBox="1"/>
          <p:nvPr/>
        </p:nvSpPr>
        <p:spPr>
          <a:xfrm>
            <a:off x="7036067" y="6492875"/>
            <a:ext cx="4325752"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21" name="TextBox 20">
            <a:extLst>
              <a:ext uri="{FF2B5EF4-FFF2-40B4-BE49-F238E27FC236}">
                <a16:creationId xmlns:a16="http://schemas.microsoft.com/office/drawing/2014/main" id="{3DA68E70-EEB1-4C9C-B423-FF0DDCD88177}"/>
              </a:ext>
            </a:extLst>
          </p:cNvPr>
          <p:cNvSpPr txBox="1"/>
          <p:nvPr userDrawn="1"/>
        </p:nvSpPr>
        <p:spPr>
          <a:xfrm>
            <a:off x="7544987" y="6495020"/>
            <a:ext cx="3993501" cy="307777"/>
          </a:xfrm>
          <a:prstGeom prst="rect">
            <a:avLst/>
          </a:prstGeom>
          <a:noFill/>
        </p:spPr>
        <p:txBody>
          <a:bodyPr wrap="square" rtlCol="0">
            <a:spAutoFit/>
          </a:bodyPr>
          <a:lstStyle/>
          <a:p>
            <a:r>
              <a:rPr lang="en-US" sz="1400" b="1" i="1" dirty="0">
                <a:solidFill>
                  <a:schemeClr val="bg1"/>
                </a:solidFill>
              </a:rPr>
              <a:t>TEMPO DART | 15-18 June 2026</a:t>
            </a:r>
          </a:p>
        </p:txBody>
      </p:sp>
      <p:pic>
        <p:nvPicPr>
          <p:cNvPr id="22" name="Google Shape;26;p17">
            <a:extLst>
              <a:ext uri="{FF2B5EF4-FFF2-40B4-BE49-F238E27FC236}">
                <a16:creationId xmlns:a16="http://schemas.microsoft.com/office/drawing/2014/main" id="{2E4CE7A4-32BC-4876-8981-BB983D2FC666}"/>
              </a:ext>
            </a:extLst>
          </p:cNvPr>
          <p:cNvPicPr preferRelativeResize="0"/>
          <p:nvPr userDrawn="1"/>
        </p:nvPicPr>
        <p:blipFill rotWithShape="1">
          <a:blip r:embed="rId12">
            <a:alphaModFix/>
          </a:blip>
          <a:srcRect/>
          <a:stretch/>
        </p:blipFill>
        <p:spPr>
          <a:xfrm>
            <a:off x="10756676" y="-268818"/>
            <a:ext cx="1563624" cy="1208255"/>
          </a:xfrm>
          <a:prstGeom prst="rect">
            <a:avLst/>
          </a:prstGeom>
          <a:noFill/>
          <a:ln>
            <a:noFill/>
          </a:ln>
        </p:spPr>
      </p:pic>
    </p:spTree>
    <p:extLst>
      <p:ext uri="{BB962C8B-B14F-4D97-AF65-F5344CB8AC3E}">
        <p14:creationId xmlns:p14="http://schemas.microsoft.com/office/powerpoint/2010/main" val="1537600642"/>
      </p:ext>
    </p:extLst>
  </p:cSld>
  <p:clrMap bg1="lt1" tx1="dk1" bg2="dk2" tx2="lt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Lst>
  <p:hf sldNum="0"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gif"/><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gif"/></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07"/>
        <p:cNvGrpSpPr/>
        <p:nvPr/>
      </p:nvGrpSpPr>
      <p:grpSpPr>
        <a:xfrm>
          <a:off x="0" y="0"/>
          <a:ext cx="0" cy="0"/>
          <a:chOff x="0" y="0"/>
          <a:chExt cx="0" cy="0"/>
        </a:xfrm>
      </p:grpSpPr>
      <p:sp>
        <p:nvSpPr>
          <p:cNvPr id="208" name="Google Shape;208;p36"/>
          <p:cNvSpPr txBox="1"/>
          <p:nvPr/>
        </p:nvSpPr>
        <p:spPr>
          <a:xfrm>
            <a:off x="4897316" y="1695666"/>
            <a:ext cx="7280212" cy="2662929"/>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2F5496"/>
              </a:buClr>
              <a:buSzPts val="5000"/>
              <a:buFont typeface="Arial"/>
              <a:buNone/>
              <a:tabLst/>
              <a:defRPr/>
            </a:pPr>
            <a:endParaRPr kumimoji="0" lang="en-US" sz="3200" b="0" i="0" u="none" strike="noStrike" kern="0" cap="none" spc="0" normalizeH="0" baseline="0" noProof="0" dirty="0">
              <a:ln>
                <a:noFill/>
              </a:ln>
              <a:solidFill>
                <a:srgbClr val="010078"/>
              </a:solidFill>
              <a:effectLst/>
              <a:uLnTx/>
              <a:uFillTx/>
              <a:latin typeface="Franklin Gothic Heavy" panose="020B0903020102020204" pitchFamily="34" charset="0"/>
              <a:ea typeface="Calibri"/>
              <a:cs typeface="Calibri"/>
              <a:sym typeface="Calibri"/>
            </a:endParaRPr>
          </a:p>
          <a:p>
            <a:pPr marL="0" marR="0" lvl="0" indent="0" algn="l" defTabSz="914400" rtl="0" eaLnBrk="1" fontAlgn="auto" latinLnBrk="0" hangingPunct="1">
              <a:lnSpc>
                <a:spcPct val="90000"/>
              </a:lnSpc>
              <a:spcBef>
                <a:spcPts val="0"/>
              </a:spcBef>
              <a:spcAft>
                <a:spcPts val="0"/>
              </a:spcAft>
              <a:buClr>
                <a:srgbClr val="2F5496"/>
              </a:buClr>
              <a:buSzPts val="5000"/>
              <a:buFont typeface="Arial"/>
              <a:buNone/>
              <a:tabLst/>
              <a:defRPr/>
            </a:pPr>
            <a:r>
              <a:rPr kumimoji="0" lang="en-US" sz="3600" b="0" i="0" u="none" strike="noStrike" kern="0" cap="none" spc="0" normalizeH="0" baseline="0" noProof="0" dirty="0">
                <a:ln>
                  <a:noFill/>
                </a:ln>
                <a:solidFill>
                  <a:srgbClr val="010078"/>
                </a:solidFill>
                <a:effectLst/>
                <a:uLnTx/>
                <a:uFillTx/>
                <a:latin typeface="Franklin Gothic Heavy" panose="020B0903020102020204" pitchFamily="34" charset="0"/>
                <a:ea typeface="Calibri"/>
                <a:cs typeface="Calibri"/>
                <a:sym typeface="Calibri"/>
              </a:rPr>
              <a:t>TEMPO Science and Applications</a:t>
            </a:r>
          </a:p>
          <a:p>
            <a:pPr marL="0" marR="0" lvl="0" indent="0" algn="l" defTabSz="914400" rtl="0" eaLnBrk="1" fontAlgn="auto" latinLnBrk="0" hangingPunct="1">
              <a:lnSpc>
                <a:spcPct val="90000"/>
              </a:lnSpc>
              <a:spcBef>
                <a:spcPts val="0"/>
              </a:spcBef>
              <a:spcAft>
                <a:spcPts val="0"/>
              </a:spcAft>
              <a:buClr>
                <a:srgbClr val="2F5496"/>
              </a:buClr>
              <a:buSzPts val="5000"/>
              <a:buFont typeface="Arial"/>
              <a:buNone/>
              <a:tabLst/>
              <a:defRPr/>
            </a:pPr>
            <a:r>
              <a:rPr kumimoji="0" lang="en-US" sz="3600" b="0" i="0" u="none" strike="noStrike" kern="0" cap="none" spc="0" normalizeH="0" baseline="0" noProof="0" dirty="0">
                <a:ln>
                  <a:noFill/>
                </a:ln>
                <a:solidFill>
                  <a:srgbClr val="010078"/>
                </a:solidFill>
                <a:effectLst/>
                <a:uLnTx/>
                <a:uFillTx/>
                <a:latin typeface="Franklin Gothic Heavy" panose="020B0903020102020204" pitchFamily="34" charset="0"/>
                <a:ea typeface="Calibri"/>
                <a:cs typeface="Calibri"/>
                <a:sym typeface="Calibri"/>
              </a:rPr>
              <a:t> </a:t>
            </a:r>
          </a:p>
        </p:txBody>
      </p:sp>
      <p:sp>
        <p:nvSpPr>
          <p:cNvPr id="209" name="Google Shape;209;p36"/>
          <p:cNvSpPr/>
          <p:nvPr/>
        </p:nvSpPr>
        <p:spPr>
          <a:xfrm>
            <a:off x="295657" y="6281945"/>
            <a:ext cx="4419600" cy="461665"/>
          </a:xfrm>
          <a:prstGeom prst="rect">
            <a:avLst/>
          </a:prstGeom>
          <a:solidFill>
            <a:schemeClr val="bg2">
              <a:lumMod val="20000"/>
              <a:lumOff val="80000"/>
            </a:schemeClr>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800" b="0" i="0" u="none" strike="noStrike" kern="0" cap="none" spc="0" normalizeH="0" baseline="0" noProof="0" dirty="0">
                <a:ln>
                  <a:noFill/>
                </a:ln>
                <a:solidFill>
                  <a:srgbClr val="000000"/>
                </a:solidFill>
                <a:effectLst/>
                <a:uLnTx/>
                <a:uFillTx/>
                <a:latin typeface="Arial"/>
                <a:ea typeface="Arial"/>
                <a:cs typeface="Arial"/>
                <a:sym typeface="Arial"/>
              </a:rPr>
              <a:t>Disclaimer: The scientific results and conclusions, as well as any views or opinions expressed</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800" b="0" i="0" u="none" strike="noStrike" kern="0" cap="none" spc="0" normalizeH="0" baseline="0" noProof="0" dirty="0">
                <a:ln>
                  <a:noFill/>
                </a:ln>
                <a:solidFill>
                  <a:srgbClr val="000000"/>
                </a:solidFill>
                <a:effectLst/>
                <a:uLnTx/>
                <a:uFillTx/>
                <a:latin typeface="Arial"/>
                <a:ea typeface="Arial"/>
                <a:cs typeface="Arial"/>
                <a:sym typeface="Arial"/>
              </a:rPr>
              <a:t>herein, are those of the author(s) and do not necessarily reflect those of NOAA or</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800" b="0" i="0" u="none" strike="noStrike" kern="0" cap="none" spc="0" normalizeH="0" baseline="0" noProof="0" dirty="0">
                <a:ln>
                  <a:noFill/>
                </a:ln>
                <a:solidFill>
                  <a:srgbClr val="000000"/>
                </a:solidFill>
                <a:effectLst/>
                <a:uLnTx/>
                <a:uFillTx/>
                <a:latin typeface="Arial"/>
                <a:ea typeface="Arial"/>
                <a:cs typeface="Arial"/>
                <a:sym typeface="Arial"/>
              </a:rPr>
              <a:t>the Department of Commerce.</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 name="Google Shape;61;p10">
            <a:extLst>
              <a:ext uri="{FF2B5EF4-FFF2-40B4-BE49-F238E27FC236}">
                <a16:creationId xmlns:a16="http://schemas.microsoft.com/office/drawing/2014/main" id="{1618C535-090D-4DA6-8B67-38BFAAED482A}"/>
              </a:ext>
            </a:extLst>
          </p:cNvPr>
          <p:cNvSpPr txBox="1"/>
          <p:nvPr/>
        </p:nvSpPr>
        <p:spPr>
          <a:xfrm>
            <a:off x="4897316" y="3286740"/>
            <a:ext cx="6308967" cy="463992"/>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spcBef>
                <a:spcPts val="0"/>
              </a:spcBef>
              <a:spcAft>
                <a:spcPts val="0"/>
              </a:spcAft>
              <a:buClr>
                <a:srgbClr val="000000"/>
              </a:buClr>
              <a:buSzPts val="2400"/>
              <a:buFont typeface="Arial"/>
              <a:buNone/>
              <a:tabLst/>
              <a:defRPr/>
            </a:pPr>
            <a:r>
              <a:rPr kumimoji="0" lang="en-US" sz="2800" b="1" i="0" u="none" strike="noStrike" kern="0" cap="none" spc="0" normalizeH="0" baseline="0" noProof="0" dirty="0">
                <a:ln>
                  <a:noFill/>
                </a:ln>
                <a:solidFill>
                  <a:srgbClr val="010078"/>
                </a:solidFill>
                <a:effectLst/>
                <a:uLnTx/>
                <a:uFillTx/>
                <a:latin typeface="Tahoma" panose="020B0604030504040204" pitchFamily="34" charset="0"/>
                <a:ea typeface="Tahoma" panose="020B0604030504040204" pitchFamily="34" charset="0"/>
                <a:cs typeface="Tahoma" panose="020B0604030504040204" pitchFamily="34" charset="0"/>
                <a:sym typeface="Calibri"/>
              </a:rPr>
              <a:t>Shobha Kondragunta</a:t>
            </a:r>
          </a:p>
          <a:p>
            <a:pPr marL="0" marR="0" lvl="0" indent="0" algn="l" defTabSz="914400" rtl="0" eaLnBrk="1" fontAlgn="auto" latinLnBrk="0" hangingPunct="1">
              <a:spcBef>
                <a:spcPts val="0"/>
              </a:spcBef>
              <a:spcAft>
                <a:spcPts val="0"/>
              </a:spcAft>
              <a:buClr>
                <a:srgbClr val="000000"/>
              </a:buClr>
              <a:buSzPts val="2400"/>
              <a:buFont typeface="Arial"/>
              <a:buNone/>
              <a:tabLst/>
              <a:defRPr/>
            </a:pPr>
            <a:endParaRPr lang="en-US" sz="1800" b="1" dirty="0">
              <a:solidFill>
                <a:srgbClr val="010078"/>
              </a:solidFill>
              <a:latin typeface="Tahoma" panose="020B0604030504040204" pitchFamily="34" charset="0"/>
              <a:ea typeface="Tahoma" panose="020B0604030504040204" pitchFamily="34" charset="0"/>
              <a:cs typeface="Tahoma" panose="020B0604030504040204" pitchFamily="34" charset="0"/>
              <a:sym typeface="Calibri"/>
            </a:endParaRPr>
          </a:p>
          <a:p>
            <a:pPr marL="0" marR="0" lvl="0" indent="0" algn="l" defTabSz="914400" rtl="0" eaLnBrk="1" fontAlgn="auto" latinLnBrk="0" hangingPunct="1">
              <a:spcBef>
                <a:spcPts val="0"/>
              </a:spcBef>
              <a:spcAft>
                <a:spcPts val="0"/>
              </a:spcAft>
              <a:buClr>
                <a:srgbClr val="000000"/>
              </a:buClr>
              <a:buSzPts val="2400"/>
              <a:buFont typeface="Arial"/>
              <a:buNone/>
              <a:tabLst/>
              <a:defRPr/>
            </a:pPr>
            <a:r>
              <a:rPr lang="en-US" sz="1800" b="1" dirty="0" err="1">
                <a:solidFill>
                  <a:srgbClr val="010078"/>
                </a:solidFill>
                <a:latin typeface="Tahoma" panose="020B0604030504040204" pitchFamily="34" charset="0"/>
                <a:ea typeface="Tahoma" panose="020B0604030504040204" pitchFamily="34" charset="0"/>
                <a:cs typeface="Tahoma" panose="020B0604030504040204" pitchFamily="34" charset="0"/>
                <a:sym typeface="Calibri"/>
              </a:rPr>
              <a:t>Fangjun</a:t>
            </a:r>
            <a:r>
              <a:rPr lang="en-US" sz="1800" b="1" dirty="0">
                <a:solidFill>
                  <a:srgbClr val="010078"/>
                </a:solidFill>
                <a:latin typeface="Tahoma" panose="020B0604030504040204" pitchFamily="34" charset="0"/>
                <a:ea typeface="Tahoma" panose="020B0604030504040204" pitchFamily="34" charset="0"/>
                <a:cs typeface="Tahoma" panose="020B0604030504040204" pitchFamily="34" charset="0"/>
                <a:sym typeface="Calibri"/>
              </a:rPr>
              <a:t> Li (SDSU)</a:t>
            </a:r>
          </a:p>
          <a:p>
            <a:pPr marL="0" marR="0" lvl="0" indent="0" algn="l" defTabSz="914400" rtl="0" eaLnBrk="1" fontAlgn="auto" latinLnBrk="0" hangingPunct="1">
              <a:spcBef>
                <a:spcPts val="0"/>
              </a:spcBef>
              <a:spcAft>
                <a:spcPts val="0"/>
              </a:spcAft>
              <a:buClr>
                <a:srgbClr val="000000"/>
              </a:buClr>
              <a:buSzPts val="2400"/>
              <a:buFont typeface="Arial"/>
              <a:buNone/>
              <a:tabLst/>
              <a:defRPr/>
            </a:pPr>
            <a:r>
              <a:rPr lang="en-US" sz="1800" b="1" dirty="0">
                <a:solidFill>
                  <a:srgbClr val="010078"/>
                </a:solidFill>
                <a:latin typeface="Tahoma" panose="020B0604030504040204" pitchFamily="34" charset="0"/>
                <a:ea typeface="Tahoma" panose="020B0604030504040204" pitchFamily="34" charset="0"/>
                <a:cs typeface="Tahoma" panose="020B0604030504040204" pitchFamily="34" charset="0"/>
                <a:sym typeface="Calibri"/>
              </a:rPr>
              <a:t>Hai Zhang, </a:t>
            </a:r>
            <a:r>
              <a:rPr lang="en-US" sz="1800" b="1" dirty="0" err="1">
                <a:solidFill>
                  <a:srgbClr val="010078"/>
                </a:solidFill>
                <a:latin typeface="Tahoma" panose="020B0604030504040204" pitchFamily="34" charset="0"/>
                <a:ea typeface="Tahoma" panose="020B0604030504040204" pitchFamily="34" charset="0"/>
                <a:cs typeface="Tahoma" panose="020B0604030504040204" pitchFamily="34" charset="0"/>
                <a:sym typeface="Calibri"/>
              </a:rPr>
              <a:t>Hongqing</a:t>
            </a:r>
            <a:r>
              <a:rPr lang="en-US" sz="1800" b="1" dirty="0">
                <a:solidFill>
                  <a:srgbClr val="010078"/>
                </a:solidFill>
                <a:latin typeface="Tahoma" panose="020B0604030504040204" pitchFamily="34" charset="0"/>
                <a:ea typeface="Tahoma" panose="020B0604030504040204" pitchFamily="34" charset="0"/>
                <a:cs typeface="Tahoma" panose="020B0604030504040204" pitchFamily="34" charset="0"/>
                <a:sym typeface="Calibri"/>
              </a:rPr>
              <a:t> Liu, </a:t>
            </a:r>
            <a:r>
              <a:rPr lang="en-US" sz="1800" b="1" dirty="0" err="1">
                <a:solidFill>
                  <a:srgbClr val="010078"/>
                </a:solidFill>
                <a:latin typeface="Tahoma" panose="020B0604030504040204" pitchFamily="34" charset="0"/>
                <a:ea typeface="Tahoma" panose="020B0604030504040204" pitchFamily="34" charset="0"/>
                <a:cs typeface="Tahoma" panose="020B0604030504040204" pitchFamily="34" charset="0"/>
                <a:sym typeface="Calibri"/>
              </a:rPr>
              <a:t>Pubu</a:t>
            </a:r>
            <a:r>
              <a:rPr lang="en-US" sz="1800" b="1" dirty="0">
                <a:solidFill>
                  <a:srgbClr val="010078"/>
                </a:solidFill>
                <a:latin typeface="Tahoma" panose="020B0604030504040204" pitchFamily="34" charset="0"/>
                <a:ea typeface="Tahoma" panose="020B0604030504040204" pitchFamily="34" charset="0"/>
                <a:cs typeface="Tahoma" panose="020B0604030504040204" pitchFamily="34" charset="0"/>
                <a:sym typeface="Calibri"/>
              </a:rPr>
              <a:t> </a:t>
            </a:r>
            <a:r>
              <a:rPr lang="en-US" sz="1800" b="1" dirty="0" err="1">
                <a:solidFill>
                  <a:srgbClr val="010078"/>
                </a:solidFill>
                <a:latin typeface="Tahoma" panose="020B0604030504040204" pitchFamily="34" charset="0"/>
                <a:ea typeface="Tahoma" panose="020B0604030504040204" pitchFamily="34" charset="0"/>
                <a:cs typeface="Tahoma" panose="020B0604030504040204" pitchFamily="34" charset="0"/>
                <a:sym typeface="Calibri"/>
              </a:rPr>
              <a:t>Ciren</a:t>
            </a:r>
            <a:r>
              <a:rPr lang="en-US" sz="1800" b="1" dirty="0">
                <a:solidFill>
                  <a:srgbClr val="010078"/>
                </a:solidFill>
                <a:latin typeface="Tahoma" panose="020B0604030504040204" pitchFamily="34" charset="0"/>
                <a:ea typeface="Tahoma" panose="020B0604030504040204" pitchFamily="34" charset="0"/>
                <a:cs typeface="Tahoma" panose="020B0604030504040204" pitchFamily="34" charset="0"/>
                <a:sym typeface="Calibri"/>
              </a:rPr>
              <a:t> (STC at NOAA)</a:t>
            </a:r>
            <a:endParaRPr kumimoji="0" lang="en-US" sz="1800" b="1" i="0" u="none" strike="noStrike" kern="0" cap="none" spc="0" normalizeH="0" baseline="0" noProof="0" dirty="0">
              <a:ln>
                <a:noFill/>
              </a:ln>
              <a:solidFill>
                <a:srgbClr val="010078"/>
              </a:solidFill>
              <a:effectLst/>
              <a:uLnTx/>
              <a:uFillTx/>
              <a:latin typeface="Tahoma" panose="020B0604030504040204" pitchFamily="34" charset="0"/>
              <a:ea typeface="Tahoma" panose="020B0604030504040204" pitchFamily="34" charset="0"/>
              <a:cs typeface="Tahoma" panose="020B0604030504040204" pitchFamily="34" charset="0"/>
              <a:sym typeface="Calibri"/>
            </a:endParaRPr>
          </a:p>
          <a:p>
            <a:pPr marL="0" marR="0" lvl="0" indent="0" algn="l" defTabSz="914400" rtl="0" eaLnBrk="1" fontAlgn="auto" latinLnBrk="0" hangingPunct="1">
              <a:spcBef>
                <a:spcPts val="0"/>
              </a:spcBef>
              <a:spcAft>
                <a:spcPts val="0"/>
              </a:spcAft>
              <a:buClr>
                <a:srgbClr val="000000"/>
              </a:buClr>
              <a:buSzPts val="2400"/>
              <a:buFont typeface="Arial"/>
              <a:buNone/>
              <a:tabLst/>
              <a:defRPr/>
            </a:pPr>
            <a:endParaRPr kumimoji="0" lang="en-US" b="1" i="1" u="none" strike="noStrike" kern="0" cap="none" spc="0" normalizeH="0" baseline="0" noProof="0" dirty="0">
              <a:ln>
                <a:noFill/>
              </a:ln>
              <a:solidFill>
                <a:srgbClr val="010078"/>
              </a:solidFill>
              <a:effectLst/>
              <a:uLnTx/>
              <a:uFillTx/>
              <a:latin typeface="Tahoma" panose="020B0604030504040204" pitchFamily="34" charset="0"/>
              <a:ea typeface="Tahoma" panose="020B0604030504040204" pitchFamily="34" charset="0"/>
              <a:cs typeface="Tahoma" panose="020B0604030504040204" pitchFamily="34" charset="0"/>
              <a:sym typeface="Calibri"/>
            </a:endParaRPr>
          </a:p>
          <a:p>
            <a:pPr marL="0" marR="0" lvl="0" indent="0" algn="l" defTabSz="914400" rtl="0" eaLnBrk="1" fontAlgn="auto" latinLnBrk="0" hangingPunct="1">
              <a:spcBef>
                <a:spcPts val="0"/>
              </a:spcBef>
              <a:spcAft>
                <a:spcPts val="0"/>
              </a:spcAft>
              <a:buClr>
                <a:srgbClr val="000000"/>
              </a:buClr>
              <a:buSzPts val="2400"/>
              <a:buFont typeface="Arial"/>
              <a:buNone/>
              <a:tabLst/>
              <a:defRPr/>
            </a:pPr>
            <a:endParaRPr lang="en-US" b="1" i="1" dirty="0">
              <a:solidFill>
                <a:srgbClr val="010078"/>
              </a:solidFill>
              <a:latin typeface="Tahoma" panose="020B0604030504040204" pitchFamily="34" charset="0"/>
              <a:ea typeface="Tahoma" panose="020B0604030504040204" pitchFamily="34" charset="0"/>
              <a:cs typeface="Tahoma" panose="020B0604030504040204" pitchFamily="34" charset="0"/>
              <a:sym typeface="Calibri"/>
            </a:endParaRPr>
          </a:p>
          <a:p>
            <a:pPr marL="0" marR="0" lvl="0" indent="0" algn="l" defTabSz="914400" rtl="0" eaLnBrk="1" fontAlgn="auto" latinLnBrk="0" hangingPunct="1">
              <a:spcBef>
                <a:spcPts val="0"/>
              </a:spcBef>
              <a:spcAft>
                <a:spcPts val="0"/>
              </a:spcAft>
              <a:buClr>
                <a:srgbClr val="000000"/>
              </a:buClr>
              <a:buSzPts val="2400"/>
              <a:buFont typeface="Arial"/>
              <a:buNone/>
              <a:tabLst/>
              <a:defRPr/>
            </a:pPr>
            <a:endParaRPr lang="en-US" b="1" i="1" dirty="0">
              <a:solidFill>
                <a:srgbClr val="010078"/>
              </a:solidFill>
              <a:latin typeface="Tahoma" panose="020B0604030504040204" pitchFamily="34" charset="0"/>
              <a:ea typeface="Tahoma" panose="020B0604030504040204" pitchFamily="34" charset="0"/>
              <a:cs typeface="Tahoma" panose="020B0604030504040204" pitchFamily="34" charset="0"/>
              <a:sym typeface="Calibri"/>
            </a:endParaRPr>
          </a:p>
          <a:p>
            <a:pPr marL="0" marR="0" lvl="0" indent="0" algn="l" defTabSz="914400" rtl="0" eaLnBrk="1" fontAlgn="auto" latinLnBrk="0" hangingPunct="1">
              <a:spcBef>
                <a:spcPts val="0"/>
              </a:spcBef>
              <a:spcAft>
                <a:spcPts val="0"/>
              </a:spcAft>
              <a:buClr>
                <a:srgbClr val="000000"/>
              </a:buClr>
              <a:buSzPts val="2400"/>
              <a:buFont typeface="Arial"/>
              <a:buNone/>
              <a:tabLst/>
              <a:defRPr/>
            </a:pPr>
            <a:r>
              <a:rPr kumimoji="0" lang="en-US" b="1" u="none" strike="noStrike" kern="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sym typeface="Calibri"/>
              </a:rPr>
              <a:t>June 15-18, 2026 | TEMPO DART Workshop | University of Iowa</a:t>
            </a:r>
          </a:p>
          <a:p>
            <a:pPr marL="0" marR="0" lvl="0" indent="0" algn="l" defTabSz="914400" rtl="0" eaLnBrk="1" fontAlgn="auto" latinLnBrk="0" hangingPunct="1">
              <a:spcBef>
                <a:spcPts val="0"/>
              </a:spcBef>
              <a:spcAft>
                <a:spcPts val="0"/>
              </a:spcAft>
              <a:buClr>
                <a:srgbClr val="000000"/>
              </a:buClr>
              <a:buSzPts val="2400"/>
              <a:buFont typeface="Arial"/>
              <a:buNone/>
              <a:tabLst/>
              <a:defRPr/>
            </a:pPr>
            <a:endParaRPr lang="en-US" sz="2400" dirty="0">
              <a:solidFill>
                <a:srgbClr val="010078"/>
              </a:solidFill>
              <a:latin typeface="Tahoma" panose="020B0604030504040204" pitchFamily="34" charset="0"/>
              <a:ea typeface="Tahoma" panose="020B0604030504040204" pitchFamily="34" charset="0"/>
              <a:cs typeface="Tahoma" panose="020B0604030504040204" pitchFamily="34" charset="0"/>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9AEFA33-5AFE-4332-BCCD-84BAC2912A74}"/>
              </a:ext>
            </a:extLst>
          </p:cNvPr>
          <p:cNvGrpSpPr/>
          <p:nvPr/>
        </p:nvGrpSpPr>
        <p:grpSpPr>
          <a:xfrm>
            <a:off x="7680960" y="793102"/>
            <a:ext cx="3935794" cy="5350310"/>
            <a:chOff x="7680960" y="793102"/>
            <a:chExt cx="3935794" cy="5350310"/>
          </a:xfrm>
        </p:grpSpPr>
        <p:sp>
          <p:nvSpPr>
            <p:cNvPr id="2" name="TextBox 1">
              <a:extLst>
                <a:ext uri="{FF2B5EF4-FFF2-40B4-BE49-F238E27FC236}">
                  <a16:creationId xmlns:a16="http://schemas.microsoft.com/office/drawing/2014/main" id="{F281AB7C-0BAE-460B-99F9-6C6982CDACEE}"/>
                </a:ext>
              </a:extLst>
            </p:cNvPr>
            <p:cNvSpPr txBox="1"/>
            <p:nvPr/>
          </p:nvSpPr>
          <p:spPr>
            <a:xfrm>
              <a:off x="7753739" y="793102"/>
              <a:ext cx="3685592" cy="738664"/>
            </a:xfrm>
            <a:prstGeom prst="rect">
              <a:avLst/>
            </a:prstGeom>
            <a:noFill/>
          </p:spPr>
          <p:txBody>
            <a:bodyPr wrap="square" rtlCol="0">
              <a:spAutoFit/>
            </a:bodyPr>
            <a:lstStyle/>
            <a:p>
              <a:r>
                <a:rPr lang="en-US" dirty="0">
                  <a:solidFill>
                    <a:schemeClr val="bg1"/>
                  </a:solidFill>
                </a:rPr>
                <a:t>Prescribing the surface reflectance and using red channel to retrieve AOD gives a better result.</a:t>
              </a:r>
            </a:p>
          </p:txBody>
        </p:sp>
        <p:pic>
          <p:nvPicPr>
            <p:cNvPr id="6" name="Picture 5">
              <a:extLst>
                <a:ext uri="{FF2B5EF4-FFF2-40B4-BE49-F238E27FC236}">
                  <a16:creationId xmlns:a16="http://schemas.microsoft.com/office/drawing/2014/main" id="{9478AE4E-1D68-409E-A6C8-2B9ABEC4D4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0960" y="2011680"/>
              <a:ext cx="3935794" cy="4131732"/>
            </a:xfrm>
            <a:prstGeom prst="rect">
              <a:avLst/>
            </a:prstGeom>
          </p:spPr>
        </p:pic>
      </p:grpSp>
      <p:pic>
        <p:nvPicPr>
          <p:cNvPr id="4" name="Picture 3">
            <a:extLst>
              <a:ext uri="{FF2B5EF4-FFF2-40B4-BE49-F238E27FC236}">
                <a16:creationId xmlns:a16="http://schemas.microsoft.com/office/drawing/2014/main" id="{C4DF1809-660E-431C-866D-BF16A35764FA}"/>
              </a:ext>
            </a:extLst>
          </p:cNvPr>
          <p:cNvPicPr>
            <a:picLocks noChangeAspect="1"/>
          </p:cNvPicPr>
          <p:nvPr/>
        </p:nvPicPr>
        <p:blipFill>
          <a:blip r:embed="rId3"/>
          <a:stretch>
            <a:fillRect/>
          </a:stretch>
        </p:blipFill>
        <p:spPr>
          <a:xfrm>
            <a:off x="109728" y="813816"/>
            <a:ext cx="7062230" cy="5346203"/>
          </a:xfrm>
          <a:prstGeom prst="rect">
            <a:avLst/>
          </a:prstGeom>
        </p:spPr>
      </p:pic>
    </p:spTree>
    <p:extLst>
      <p:ext uri="{BB962C8B-B14F-4D97-AF65-F5344CB8AC3E}">
        <p14:creationId xmlns:p14="http://schemas.microsoft.com/office/powerpoint/2010/main" val="26458692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Arrow Connector 7">
            <a:extLst>
              <a:ext uri="{FF2B5EF4-FFF2-40B4-BE49-F238E27FC236}">
                <a16:creationId xmlns:a16="http://schemas.microsoft.com/office/drawing/2014/main" id="{C13F1D96-56AA-420A-B5C2-8269AB682F76}"/>
              </a:ext>
            </a:extLst>
          </p:cNvPr>
          <p:cNvCxnSpPr/>
          <p:nvPr/>
        </p:nvCxnSpPr>
        <p:spPr>
          <a:xfrm>
            <a:off x="4407877" y="2895600"/>
            <a:ext cx="0" cy="237403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47C7D17F-56D9-49A9-9128-9C617BC1094C}"/>
              </a:ext>
            </a:extLst>
          </p:cNvPr>
          <p:cNvSpPr>
            <a:spLocks noGrp="1"/>
          </p:cNvSpPr>
          <p:nvPr>
            <p:ph type="body" idx="1"/>
          </p:nvPr>
        </p:nvSpPr>
        <p:spPr>
          <a:xfrm>
            <a:off x="119744" y="370050"/>
            <a:ext cx="11403562" cy="1300130"/>
          </a:xfrm>
        </p:spPr>
        <p:txBody>
          <a:bodyPr/>
          <a:lstStyle/>
          <a:p>
            <a:pPr marL="139700" indent="0">
              <a:buClr>
                <a:schemeClr val="bg1"/>
              </a:buClr>
              <a:buNone/>
            </a:pPr>
            <a:r>
              <a:rPr lang="en-US" sz="2400" b="1" dirty="0">
                <a:solidFill>
                  <a:schemeClr val="bg1"/>
                </a:solidFill>
              </a:rPr>
              <a:t>Next Steps for TEMPO: </a:t>
            </a:r>
            <a:r>
              <a:rPr lang="en-US" sz="2400" dirty="0">
                <a:solidFill>
                  <a:schemeClr val="bg1"/>
                </a:solidFill>
              </a:rPr>
              <a:t>For dust plumes, force the algorithm to use surface reflectance from the DLER data base and the red channel to do AOD retrieval.  Testing using GOES-19 ABI indicates that red channel is relatively insensitive to aerosol model assumptions.</a:t>
            </a:r>
          </a:p>
        </p:txBody>
      </p:sp>
      <p:grpSp>
        <p:nvGrpSpPr>
          <p:cNvPr id="16" name="Group 15">
            <a:extLst>
              <a:ext uri="{FF2B5EF4-FFF2-40B4-BE49-F238E27FC236}">
                <a16:creationId xmlns:a16="http://schemas.microsoft.com/office/drawing/2014/main" id="{B5223B28-406F-4D34-9E2D-2EF13E0F0AA1}"/>
              </a:ext>
            </a:extLst>
          </p:cNvPr>
          <p:cNvGrpSpPr/>
          <p:nvPr/>
        </p:nvGrpSpPr>
        <p:grpSpPr>
          <a:xfrm>
            <a:off x="0" y="1911229"/>
            <a:ext cx="12192000" cy="4946771"/>
            <a:chOff x="0" y="1911229"/>
            <a:chExt cx="12192000" cy="4946771"/>
          </a:xfrm>
        </p:grpSpPr>
        <p:pic>
          <p:nvPicPr>
            <p:cNvPr id="9" name="Google Shape;192;p16">
              <a:extLst>
                <a:ext uri="{FF2B5EF4-FFF2-40B4-BE49-F238E27FC236}">
                  <a16:creationId xmlns:a16="http://schemas.microsoft.com/office/drawing/2014/main" id="{6236D9AA-645C-4F7D-BEA4-A9700A0F7675}"/>
                </a:ext>
              </a:extLst>
            </p:cNvPr>
            <p:cNvPicPr preferRelativeResize="0"/>
            <p:nvPr/>
          </p:nvPicPr>
          <p:blipFill rotWithShape="1">
            <a:blip r:embed="rId2">
              <a:alphaModFix/>
            </a:blip>
            <a:srcRect/>
            <a:stretch/>
          </p:blipFill>
          <p:spPr>
            <a:xfrm>
              <a:off x="4089724" y="3116519"/>
              <a:ext cx="4114800" cy="3741481"/>
            </a:xfrm>
            <a:prstGeom prst="rect">
              <a:avLst/>
            </a:prstGeom>
            <a:noFill/>
            <a:ln>
              <a:noFill/>
            </a:ln>
          </p:spPr>
        </p:pic>
        <p:pic>
          <p:nvPicPr>
            <p:cNvPr id="10" name="Google Shape;193;p16">
              <a:extLst>
                <a:ext uri="{FF2B5EF4-FFF2-40B4-BE49-F238E27FC236}">
                  <a16:creationId xmlns:a16="http://schemas.microsoft.com/office/drawing/2014/main" id="{3A3E5DAE-2437-4A5B-92CC-83625B702DE0}"/>
                </a:ext>
              </a:extLst>
            </p:cNvPr>
            <p:cNvPicPr preferRelativeResize="0"/>
            <p:nvPr/>
          </p:nvPicPr>
          <p:blipFill rotWithShape="1">
            <a:blip r:embed="rId3">
              <a:alphaModFix/>
            </a:blip>
            <a:srcRect/>
            <a:stretch/>
          </p:blipFill>
          <p:spPr>
            <a:xfrm>
              <a:off x="8052123" y="3116518"/>
              <a:ext cx="4114800" cy="3741481"/>
            </a:xfrm>
            <a:prstGeom prst="rect">
              <a:avLst/>
            </a:prstGeom>
            <a:noFill/>
            <a:ln>
              <a:noFill/>
            </a:ln>
          </p:spPr>
        </p:pic>
        <p:pic>
          <p:nvPicPr>
            <p:cNvPr id="11" name="Google Shape;195;p16">
              <a:extLst>
                <a:ext uri="{FF2B5EF4-FFF2-40B4-BE49-F238E27FC236}">
                  <a16:creationId xmlns:a16="http://schemas.microsoft.com/office/drawing/2014/main" id="{DDBF69FE-69B6-4571-830A-B193332888BD}"/>
                </a:ext>
              </a:extLst>
            </p:cNvPr>
            <p:cNvPicPr preferRelativeResize="0"/>
            <p:nvPr/>
          </p:nvPicPr>
          <p:blipFill rotWithShape="1">
            <a:blip r:embed="rId4">
              <a:alphaModFix/>
            </a:blip>
            <a:srcRect/>
            <a:stretch/>
          </p:blipFill>
          <p:spPr>
            <a:xfrm>
              <a:off x="0" y="3116518"/>
              <a:ext cx="4114800" cy="3741481"/>
            </a:xfrm>
            <a:prstGeom prst="rect">
              <a:avLst/>
            </a:prstGeom>
            <a:noFill/>
            <a:ln>
              <a:noFill/>
            </a:ln>
          </p:spPr>
        </p:pic>
        <p:pic>
          <p:nvPicPr>
            <p:cNvPr id="5" name="Picture 4">
              <a:extLst>
                <a:ext uri="{FF2B5EF4-FFF2-40B4-BE49-F238E27FC236}">
                  <a16:creationId xmlns:a16="http://schemas.microsoft.com/office/drawing/2014/main" id="{0A57225D-614E-4BB4-80E5-99F8110A7439}"/>
                </a:ext>
              </a:extLst>
            </p:cNvPr>
            <p:cNvPicPr>
              <a:picLocks noChangeAspect="1"/>
            </p:cNvPicPr>
            <p:nvPr/>
          </p:nvPicPr>
          <p:blipFill>
            <a:blip r:embed="rId5"/>
            <a:stretch>
              <a:fillRect/>
            </a:stretch>
          </p:blipFill>
          <p:spPr>
            <a:xfrm>
              <a:off x="0" y="1911229"/>
              <a:ext cx="12192000" cy="1225402"/>
            </a:xfrm>
            <a:prstGeom prst="rect">
              <a:avLst/>
            </a:prstGeom>
            <a:solidFill>
              <a:schemeClr val="bg1"/>
            </a:solidFill>
          </p:spPr>
        </p:pic>
      </p:grpSp>
    </p:spTree>
    <p:extLst>
      <p:ext uri="{BB962C8B-B14F-4D97-AF65-F5344CB8AC3E}">
        <p14:creationId xmlns:p14="http://schemas.microsoft.com/office/powerpoint/2010/main" val="1119595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2" name="Title 1">
            <a:extLst>
              <a:ext uri="{FF2B5EF4-FFF2-40B4-BE49-F238E27FC236}">
                <a16:creationId xmlns:a16="http://schemas.microsoft.com/office/drawing/2014/main" id="{39AAC9F9-5566-431B-8A4B-46EF9B2A90C2}"/>
              </a:ext>
            </a:extLst>
          </p:cNvPr>
          <p:cNvSpPr>
            <a:spLocks noGrp="1"/>
          </p:cNvSpPr>
          <p:nvPr>
            <p:ph type="title"/>
          </p:nvPr>
        </p:nvSpPr>
        <p:spPr>
          <a:xfrm>
            <a:off x="838200" y="365125"/>
            <a:ext cx="10515600" cy="839421"/>
          </a:xfrm>
        </p:spPr>
        <p:txBody>
          <a:bodyPr/>
          <a:lstStyle/>
          <a:p>
            <a:r>
              <a:rPr lang="en-US" sz="4000" dirty="0">
                <a:solidFill>
                  <a:schemeClr val="bg1"/>
                </a:solidFill>
              </a:rPr>
              <a:t>NOAA TEMPO Science Activities</a:t>
            </a:r>
          </a:p>
        </p:txBody>
      </p:sp>
      <p:sp>
        <p:nvSpPr>
          <p:cNvPr id="3" name="Text Placeholder 2">
            <a:extLst>
              <a:ext uri="{FF2B5EF4-FFF2-40B4-BE49-F238E27FC236}">
                <a16:creationId xmlns:a16="http://schemas.microsoft.com/office/drawing/2014/main" id="{38DE12D1-982C-4C92-AC86-DE6B9C4AF816}"/>
              </a:ext>
            </a:extLst>
          </p:cNvPr>
          <p:cNvSpPr>
            <a:spLocks noGrp="1"/>
          </p:cNvSpPr>
          <p:nvPr>
            <p:ph type="body" idx="1"/>
          </p:nvPr>
        </p:nvSpPr>
        <p:spPr>
          <a:xfrm>
            <a:off x="117841" y="1025397"/>
            <a:ext cx="6769342" cy="5155270"/>
          </a:xfrm>
        </p:spPr>
        <p:txBody>
          <a:bodyPr/>
          <a:lstStyle/>
          <a:p>
            <a:pPr>
              <a:buClr>
                <a:schemeClr val="bg1"/>
              </a:buClr>
            </a:pPr>
            <a:r>
              <a:rPr lang="en-US" sz="2000" dirty="0">
                <a:solidFill>
                  <a:schemeClr val="bg1"/>
                </a:solidFill>
              </a:rPr>
              <a:t>Developing TEMPO aerosol algorithms for air quality monitoring and forecasting </a:t>
            </a:r>
            <a:r>
              <a:rPr lang="en-US" sz="2000" dirty="0">
                <a:solidFill>
                  <a:srgbClr val="00B050"/>
                </a:solidFill>
              </a:rPr>
              <a:t>(presentation by Hai Zhang, Day 1).</a:t>
            </a:r>
          </a:p>
          <a:p>
            <a:pPr>
              <a:buClr>
                <a:schemeClr val="bg1"/>
              </a:buClr>
            </a:pPr>
            <a:r>
              <a:rPr lang="en-US" sz="2000" dirty="0">
                <a:solidFill>
                  <a:schemeClr val="bg1"/>
                </a:solidFill>
              </a:rPr>
              <a:t>Developing methods to update NOx emissions in operational air quality forecasting models </a:t>
            </a:r>
            <a:r>
              <a:rPr lang="en-US" sz="2000" dirty="0">
                <a:solidFill>
                  <a:srgbClr val="00B050"/>
                </a:solidFill>
              </a:rPr>
              <a:t>(presentation by Daven </a:t>
            </a:r>
            <a:r>
              <a:rPr lang="en-US" sz="2000" dirty="0" err="1">
                <a:solidFill>
                  <a:srgbClr val="00B050"/>
                </a:solidFill>
              </a:rPr>
              <a:t>Henze</a:t>
            </a:r>
            <a:r>
              <a:rPr lang="en-US" sz="2000" dirty="0">
                <a:solidFill>
                  <a:srgbClr val="00B050"/>
                </a:solidFill>
              </a:rPr>
              <a:t>, Day 2; presentation by </a:t>
            </a:r>
            <a:r>
              <a:rPr lang="en-US" sz="2000" dirty="0" err="1">
                <a:solidFill>
                  <a:srgbClr val="00B050"/>
                </a:solidFill>
              </a:rPr>
              <a:t>Zigang</a:t>
            </a:r>
            <a:r>
              <a:rPr lang="en-US" sz="2000" dirty="0">
                <a:solidFill>
                  <a:srgbClr val="00B050"/>
                </a:solidFill>
              </a:rPr>
              <a:t> Wei, Day 4).</a:t>
            </a:r>
          </a:p>
          <a:p>
            <a:pPr>
              <a:buClr>
                <a:schemeClr val="bg1"/>
              </a:buClr>
            </a:pPr>
            <a:r>
              <a:rPr lang="en-US" sz="2000" dirty="0">
                <a:solidFill>
                  <a:schemeClr val="bg1"/>
                </a:solidFill>
              </a:rPr>
              <a:t>Stakeholder outreach and training via NOAA as well as via AIR4US </a:t>
            </a:r>
            <a:r>
              <a:rPr lang="en-US" sz="2000" dirty="0">
                <a:solidFill>
                  <a:srgbClr val="00B050"/>
                </a:solidFill>
              </a:rPr>
              <a:t>(training by Amy Huff, Day 3).</a:t>
            </a:r>
          </a:p>
          <a:p>
            <a:pPr>
              <a:buClr>
                <a:schemeClr val="bg1"/>
              </a:buClr>
            </a:pPr>
            <a:r>
              <a:rPr lang="en-US" sz="2000" dirty="0">
                <a:solidFill>
                  <a:schemeClr val="bg1"/>
                </a:solidFill>
              </a:rPr>
              <a:t>Supporting TEMPO science related field campaigns </a:t>
            </a:r>
            <a:r>
              <a:rPr lang="en-US" sz="2000" dirty="0">
                <a:solidFill>
                  <a:srgbClr val="00B050"/>
                </a:solidFill>
              </a:rPr>
              <a:t>(presentations by Brian McDonald and Han Huynh, Day 2).</a:t>
            </a:r>
          </a:p>
          <a:p>
            <a:pPr>
              <a:buClr>
                <a:schemeClr val="bg1"/>
              </a:buClr>
            </a:pPr>
            <a:r>
              <a:rPr lang="en-US" sz="2000" dirty="0">
                <a:solidFill>
                  <a:schemeClr val="bg1"/>
                </a:solidFill>
              </a:rPr>
              <a:t>Improvements to dust aerosol optical depth retrievals.</a:t>
            </a:r>
          </a:p>
          <a:p>
            <a:pPr>
              <a:buClr>
                <a:schemeClr val="bg1"/>
              </a:buClr>
            </a:pPr>
            <a:r>
              <a:rPr lang="en-US" sz="2000" dirty="0">
                <a:solidFill>
                  <a:schemeClr val="bg1"/>
                </a:solidFill>
              </a:rPr>
              <a:t>Novel use of TEMPO data in validation of fire emissions.</a:t>
            </a:r>
          </a:p>
          <a:p>
            <a:pPr>
              <a:buClr>
                <a:schemeClr val="bg1"/>
              </a:buClr>
            </a:pPr>
            <a:endParaRPr lang="en-US" dirty="0">
              <a:solidFill>
                <a:schemeClr val="bg1"/>
              </a:solidFill>
            </a:endParaRPr>
          </a:p>
          <a:p>
            <a:pPr marL="139700" indent="0">
              <a:buClr>
                <a:schemeClr val="bg1"/>
              </a:buClr>
              <a:buNone/>
            </a:pPr>
            <a:endParaRPr lang="en-US" dirty="0">
              <a:solidFill>
                <a:schemeClr val="bg1"/>
              </a:solidFill>
            </a:endParaRPr>
          </a:p>
        </p:txBody>
      </p:sp>
      <p:pic>
        <p:nvPicPr>
          <p:cNvPr id="4" name="Picture 3">
            <a:extLst>
              <a:ext uri="{FF2B5EF4-FFF2-40B4-BE49-F238E27FC236}">
                <a16:creationId xmlns:a16="http://schemas.microsoft.com/office/drawing/2014/main" id="{609A65C2-834C-468B-9F95-52744A0B3667}"/>
              </a:ext>
            </a:extLst>
          </p:cNvPr>
          <p:cNvPicPr>
            <a:picLocks noChangeAspect="1"/>
          </p:cNvPicPr>
          <p:nvPr/>
        </p:nvPicPr>
        <p:blipFill>
          <a:blip r:embed="rId3"/>
          <a:stretch>
            <a:fillRect/>
          </a:stretch>
        </p:blipFill>
        <p:spPr>
          <a:xfrm>
            <a:off x="7565774" y="1118681"/>
            <a:ext cx="4352764" cy="3375498"/>
          </a:xfrm>
          <a:prstGeom prst="rect">
            <a:avLst/>
          </a:prstGeom>
        </p:spPr>
      </p:pic>
      <p:sp>
        <p:nvSpPr>
          <p:cNvPr id="5" name="TextBox 4">
            <a:extLst>
              <a:ext uri="{FF2B5EF4-FFF2-40B4-BE49-F238E27FC236}">
                <a16:creationId xmlns:a16="http://schemas.microsoft.com/office/drawing/2014/main" id="{4D06F392-045C-4094-83C1-2173A3EE499B}"/>
              </a:ext>
            </a:extLst>
          </p:cNvPr>
          <p:cNvSpPr txBox="1"/>
          <p:nvPr/>
        </p:nvSpPr>
        <p:spPr>
          <a:xfrm>
            <a:off x="7568119" y="3968885"/>
            <a:ext cx="4348264" cy="523220"/>
          </a:xfrm>
          <a:prstGeom prst="rect">
            <a:avLst/>
          </a:prstGeom>
          <a:noFill/>
        </p:spPr>
        <p:txBody>
          <a:bodyPr wrap="square" rtlCol="0">
            <a:spAutoFit/>
          </a:bodyPr>
          <a:lstStyle/>
          <a:p>
            <a:pPr algn="ctr"/>
            <a:r>
              <a:rPr lang="en-US" b="1" dirty="0">
                <a:solidFill>
                  <a:schemeClr val="tx1"/>
                </a:solidFill>
              </a:rPr>
              <a:t>Thirty eight unique users testing NOAA TEMPO aerosol products</a:t>
            </a:r>
          </a:p>
        </p:txBody>
      </p:sp>
      <p:sp>
        <p:nvSpPr>
          <p:cNvPr id="6" name="TextBox 5">
            <a:extLst>
              <a:ext uri="{FF2B5EF4-FFF2-40B4-BE49-F238E27FC236}">
                <a16:creationId xmlns:a16="http://schemas.microsoft.com/office/drawing/2014/main" id="{B8CB212E-434A-4D6A-A068-623C755AB9FD}"/>
              </a:ext>
            </a:extLst>
          </p:cNvPr>
          <p:cNvSpPr txBox="1"/>
          <p:nvPr/>
        </p:nvSpPr>
        <p:spPr>
          <a:xfrm>
            <a:off x="7490298" y="4552544"/>
            <a:ext cx="4396902" cy="1169551"/>
          </a:xfrm>
          <a:prstGeom prst="rect">
            <a:avLst/>
          </a:prstGeom>
          <a:noFill/>
          <a:ln w="38100">
            <a:solidFill>
              <a:schemeClr val="tx1"/>
            </a:solidFill>
          </a:ln>
        </p:spPr>
        <p:txBody>
          <a:bodyPr wrap="square" rtlCol="0">
            <a:spAutoFit/>
          </a:bodyPr>
          <a:lstStyle/>
          <a:p>
            <a:r>
              <a:rPr lang="en-US" dirty="0">
                <a:solidFill>
                  <a:schemeClr val="bg1"/>
                </a:solidFill>
              </a:rPr>
              <a:t>Aerosol algorithm papers published in TEMPO special issue:</a:t>
            </a:r>
          </a:p>
          <a:p>
            <a:r>
              <a:rPr lang="en-US" dirty="0">
                <a:solidFill>
                  <a:schemeClr val="bg1"/>
                </a:solidFill>
              </a:rPr>
              <a:t>Zhang et al., 2025, JGR-Atmospheres</a:t>
            </a:r>
          </a:p>
          <a:p>
            <a:r>
              <a:rPr lang="en-US" dirty="0">
                <a:solidFill>
                  <a:schemeClr val="bg1"/>
                </a:solidFill>
              </a:rPr>
              <a:t>Zhang et al., 2026, Earth and Space Science</a:t>
            </a:r>
          </a:p>
          <a:p>
            <a:r>
              <a:rPr lang="en-US" dirty="0" err="1">
                <a:solidFill>
                  <a:schemeClr val="bg1"/>
                </a:solidFill>
              </a:rPr>
              <a:t>Ciren</a:t>
            </a:r>
            <a:r>
              <a:rPr lang="en-US" dirty="0">
                <a:solidFill>
                  <a:schemeClr val="bg1"/>
                </a:solidFill>
              </a:rPr>
              <a:t> et al., 2026, JGR-Atmospheres (under review)</a:t>
            </a:r>
          </a:p>
        </p:txBody>
      </p:sp>
      <p:sp>
        <p:nvSpPr>
          <p:cNvPr id="8" name="Rectangle 7">
            <a:extLst>
              <a:ext uri="{FF2B5EF4-FFF2-40B4-BE49-F238E27FC236}">
                <a16:creationId xmlns:a16="http://schemas.microsoft.com/office/drawing/2014/main" id="{C66CEF5D-FDBA-433B-8866-B4E9F7FB4E77}"/>
              </a:ext>
            </a:extLst>
          </p:cNvPr>
          <p:cNvSpPr/>
          <p:nvPr/>
        </p:nvSpPr>
        <p:spPr>
          <a:xfrm>
            <a:off x="214009" y="4503906"/>
            <a:ext cx="6498076" cy="778213"/>
          </a:xfrm>
          <a:prstGeom prst="rect">
            <a:avLst/>
          </a:prstGeom>
          <a:solidFill>
            <a:schemeClr val="accent1">
              <a:alpha val="6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5756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0672DA-961C-4541-9BD7-FC5A4CFC9897}"/>
              </a:ext>
            </a:extLst>
          </p:cNvPr>
          <p:cNvPicPr>
            <a:picLocks noChangeAspect="1"/>
          </p:cNvPicPr>
          <p:nvPr/>
        </p:nvPicPr>
        <p:blipFill>
          <a:blip r:embed="rId2"/>
          <a:stretch>
            <a:fillRect/>
          </a:stretch>
        </p:blipFill>
        <p:spPr>
          <a:xfrm>
            <a:off x="76200" y="3044758"/>
            <a:ext cx="4470400" cy="2672764"/>
          </a:xfrm>
          <a:prstGeom prst="rect">
            <a:avLst/>
          </a:prstGeom>
        </p:spPr>
      </p:pic>
      <p:pic>
        <p:nvPicPr>
          <p:cNvPr id="4" name="Picture 3">
            <a:extLst>
              <a:ext uri="{FF2B5EF4-FFF2-40B4-BE49-F238E27FC236}">
                <a16:creationId xmlns:a16="http://schemas.microsoft.com/office/drawing/2014/main" id="{C02467B9-E474-425A-8621-B9BB63214E82}"/>
              </a:ext>
            </a:extLst>
          </p:cNvPr>
          <p:cNvPicPr>
            <a:picLocks noChangeAspect="1"/>
          </p:cNvPicPr>
          <p:nvPr/>
        </p:nvPicPr>
        <p:blipFill>
          <a:blip r:embed="rId3"/>
          <a:srcRect r="49406"/>
          <a:stretch>
            <a:fillRect/>
          </a:stretch>
        </p:blipFill>
        <p:spPr>
          <a:xfrm>
            <a:off x="4768962" y="3581858"/>
            <a:ext cx="3683142" cy="2499280"/>
          </a:xfrm>
          <a:prstGeom prst="rect">
            <a:avLst/>
          </a:prstGeom>
        </p:spPr>
      </p:pic>
      <p:pic>
        <p:nvPicPr>
          <p:cNvPr id="5" name="Picture 4">
            <a:extLst>
              <a:ext uri="{FF2B5EF4-FFF2-40B4-BE49-F238E27FC236}">
                <a16:creationId xmlns:a16="http://schemas.microsoft.com/office/drawing/2014/main" id="{B700774C-481C-430F-9621-FC8463AE297B}"/>
              </a:ext>
            </a:extLst>
          </p:cNvPr>
          <p:cNvPicPr>
            <a:picLocks noChangeAspect="1"/>
          </p:cNvPicPr>
          <p:nvPr/>
        </p:nvPicPr>
        <p:blipFill>
          <a:blip r:embed="rId3"/>
          <a:srcRect l="51222"/>
          <a:stretch>
            <a:fillRect/>
          </a:stretch>
        </p:blipFill>
        <p:spPr>
          <a:xfrm>
            <a:off x="8641079" y="3573521"/>
            <a:ext cx="3550921" cy="2499280"/>
          </a:xfrm>
          <a:prstGeom prst="rect">
            <a:avLst/>
          </a:prstGeom>
        </p:spPr>
      </p:pic>
      <p:pic>
        <p:nvPicPr>
          <p:cNvPr id="6" name="Picture 5">
            <a:extLst>
              <a:ext uri="{FF2B5EF4-FFF2-40B4-BE49-F238E27FC236}">
                <a16:creationId xmlns:a16="http://schemas.microsoft.com/office/drawing/2014/main" id="{4EB9C761-41A1-43C0-ABE8-7EF8840A84EA}"/>
              </a:ext>
            </a:extLst>
          </p:cNvPr>
          <p:cNvPicPr>
            <a:picLocks noChangeAspect="1"/>
          </p:cNvPicPr>
          <p:nvPr/>
        </p:nvPicPr>
        <p:blipFill>
          <a:blip r:embed="rId4"/>
          <a:stretch>
            <a:fillRect/>
          </a:stretch>
        </p:blipFill>
        <p:spPr>
          <a:xfrm>
            <a:off x="4742122" y="211667"/>
            <a:ext cx="7449878" cy="3107267"/>
          </a:xfrm>
          <a:prstGeom prst="rect">
            <a:avLst/>
          </a:prstGeom>
        </p:spPr>
      </p:pic>
      <p:pic>
        <p:nvPicPr>
          <p:cNvPr id="7" name="Picture 6">
            <a:extLst>
              <a:ext uri="{FF2B5EF4-FFF2-40B4-BE49-F238E27FC236}">
                <a16:creationId xmlns:a16="http://schemas.microsoft.com/office/drawing/2014/main" id="{81FD1A17-4EE7-4B73-906D-A4863D9D07ED}"/>
              </a:ext>
            </a:extLst>
          </p:cNvPr>
          <p:cNvPicPr>
            <a:picLocks noChangeAspect="1"/>
          </p:cNvPicPr>
          <p:nvPr/>
        </p:nvPicPr>
        <p:blipFill>
          <a:blip r:embed="rId5"/>
          <a:stretch>
            <a:fillRect/>
          </a:stretch>
        </p:blipFill>
        <p:spPr>
          <a:xfrm>
            <a:off x="0" y="338667"/>
            <a:ext cx="3987800" cy="2598502"/>
          </a:xfrm>
          <a:prstGeom prst="rect">
            <a:avLst/>
          </a:prstGeom>
        </p:spPr>
      </p:pic>
    </p:spTree>
    <p:extLst>
      <p:ext uri="{BB962C8B-B14F-4D97-AF65-F5344CB8AC3E}">
        <p14:creationId xmlns:p14="http://schemas.microsoft.com/office/powerpoint/2010/main" val="4215598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5" name="Picture 4">
            <a:extLst>
              <a:ext uri="{FF2B5EF4-FFF2-40B4-BE49-F238E27FC236}">
                <a16:creationId xmlns:a16="http://schemas.microsoft.com/office/drawing/2014/main" id="{0FE924D1-C5E4-46EE-91E7-D1189DF97C4D}"/>
              </a:ext>
            </a:extLst>
          </p:cNvPr>
          <p:cNvPicPr>
            <a:picLocks noChangeAspect="1"/>
          </p:cNvPicPr>
          <p:nvPr/>
        </p:nvPicPr>
        <p:blipFill>
          <a:blip r:embed="rId3"/>
          <a:stretch>
            <a:fillRect/>
          </a:stretch>
        </p:blipFill>
        <p:spPr>
          <a:xfrm>
            <a:off x="5671068" y="4048841"/>
            <a:ext cx="5370473" cy="2216492"/>
          </a:xfrm>
          <a:prstGeom prst="rect">
            <a:avLst/>
          </a:prstGeom>
        </p:spPr>
      </p:pic>
      <p:pic>
        <p:nvPicPr>
          <p:cNvPr id="9" name="Picture 8">
            <a:extLst>
              <a:ext uri="{FF2B5EF4-FFF2-40B4-BE49-F238E27FC236}">
                <a16:creationId xmlns:a16="http://schemas.microsoft.com/office/drawing/2014/main" id="{B23A9745-C4A9-C77D-3643-60AEB1B240E1}"/>
              </a:ext>
            </a:extLst>
          </p:cNvPr>
          <p:cNvPicPr>
            <a:picLocks noChangeAspect="1"/>
          </p:cNvPicPr>
          <p:nvPr/>
        </p:nvPicPr>
        <p:blipFill>
          <a:blip r:embed="rId4"/>
          <a:stretch>
            <a:fillRect/>
          </a:stretch>
        </p:blipFill>
        <p:spPr>
          <a:xfrm>
            <a:off x="4092724" y="0"/>
            <a:ext cx="8099276" cy="3988444"/>
          </a:xfrm>
          <a:prstGeom prst="rect">
            <a:avLst/>
          </a:prstGeom>
        </p:spPr>
      </p:pic>
      <p:grpSp>
        <p:nvGrpSpPr>
          <p:cNvPr id="13" name="Group 12">
            <a:extLst>
              <a:ext uri="{FF2B5EF4-FFF2-40B4-BE49-F238E27FC236}">
                <a16:creationId xmlns:a16="http://schemas.microsoft.com/office/drawing/2014/main" id="{CE26A4D4-CF3D-453A-82B5-CE1AF7DAF1E3}"/>
              </a:ext>
            </a:extLst>
          </p:cNvPr>
          <p:cNvGrpSpPr/>
          <p:nvPr/>
        </p:nvGrpSpPr>
        <p:grpSpPr>
          <a:xfrm>
            <a:off x="321733" y="815275"/>
            <a:ext cx="3620006" cy="1614658"/>
            <a:chOff x="321733" y="815275"/>
            <a:chExt cx="3620006" cy="1614658"/>
          </a:xfrm>
        </p:grpSpPr>
        <p:pic>
          <p:nvPicPr>
            <p:cNvPr id="4" name="Picture 3">
              <a:extLst>
                <a:ext uri="{FF2B5EF4-FFF2-40B4-BE49-F238E27FC236}">
                  <a16:creationId xmlns:a16="http://schemas.microsoft.com/office/drawing/2014/main" id="{4B10321D-9017-465F-BCB0-037A453258B2}"/>
                </a:ext>
              </a:extLst>
            </p:cNvPr>
            <p:cNvPicPr>
              <a:picLocks noChangeAspect="1"/>
            </p:cNvPicPr>
            <p:nvPr/>
          </p:nvPicPr>
          <p:blipFill rotWithShape="1">
            <a:blip r:embed="rId5"/>
            <a:srcRect b="73334"/>
            <a:stretch/>
          </p:blipFill>
          <p:spPr>
            <a:xfrm>
              <a:off x="321733" y="815275"/>
              <a:ext cx="3620005" cy="657926"/>
            </a:xfrm>
            <a:prstGeom prst="rect">
              <a:avLst/>
            </a:prstGeom>
          </p:spPr>
        </p:pic>
        <p:pic>
          <p:nvPicPr>
            <p:cNvPr id="10" name="Picture 9">
              <a:extLst>
                <a:ext uri="{FF2B5EF4-FFF2-40B4-BE49-F238E27FC236}">
                  <a16:creationId xmlns:a16="http://schemas.microsoft.com/office/drawing/2014/main" id="{FCFC8EC1-78D3-41BB-8792-9810B7B71B42}"/>
                </a:ext>
              </a:extLst>
            </p:cNvPr>
            <p:cNvPicPr>
              <a:picLocks noChangeAspect="1"/>
            </p:cNvPicPr>
            <p:nvPr/>
          </p:nvPicPr>
          <p:blipFill rotWithShape="1">
            <a:blip r:embed="rId5"/>
            <a:srcRect t="41421" b="39019"/>
            <a:stretch/>
          </p:blipFill>
          <p:spPr>
            <a:xfrm>
              <a:off x="321734" y="1473200"/>
              <a:ext cx="3620005" cy="482599"/>
            </a:xfrm>
            <a:prstGeom prst="rect">
              <a:avLst/>
            </a:prstGeom>
          </p:spPr>
        </p:pic>
        <p:pic>
          <p:nvPicPr>
            <p:cNvPr id="11" name="Picture 10">
              <a:extLst>
                <a:ext uri="{FF2B5EF4-FFF2-40B4-BE49-F238E27FC236}">
                  <a16:creationId xmlns:a16="http://schemas.microsoft.com/office/drawing/2014/main" id="{BD69CAF1-8C0C-491A-8CEB-2A6B1204D65C}"/>
                </a:ext>
              </a:extLst>
            </p:cNvPr>
            <p:cNvPicPr>
              <a:picLocks noChangeAspect="1"/>
            </p:cNvPicPr>
            <p:nvPr/>
          </p:nvPicPr>
          <p:blipFill rotWithShape="1">
            <a:blip r:embed="rId5"/>
            <a:srcRect t="72991" b="7792"/>
            <a:stretch/>
          </p:blipFill>
          <p:spPr>
            <a:xfrm>
              <a:off x="321733" y="1955800"/>
              <a:ext cx="3620005" cy="474133"/>
            </a:xfrm>
            <a:prstGeom prst="rect">
              <a:avLst/>
            </a:prstGeom>
          </p:spPr>
        </p:pic>
      </p:grpSp>
      <p:cxnSp>
        <p:nvCxnSpPr>
          <p:cNvPr id="12" name="Connector: Curved 11">
            <a:extLst>
              <a:ext uri="{FF2B5EF4-FFF2-40B4-BE49-F238E27FC236}">
                <a16:creationId xmlns:a16="http://schemas.microsoft.com/office/drawing/2014/main" id="{CF9C6097-05D1-408A-B8E7-F764448922D8}"/>
              </a:ext>
            </a:extLst>
          </p:cNvPr>
          <p:cNvCxnSpPr/>
          <p:nvPr/>
        </p:nvCxnSpPr>
        <p:spPr>
          <a:xfrm rot="10800000">
            <a:off x="2870201" y="2116668"/>
            <a:ext cx="2074333" cy="1744133"/>
          </a:xfrm>
          <a:prstGeom prst="curvedConnector3">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5611B1C-CCD0-479D-8125-0881B607D8DF}"/>
              </a:ext>
            </a:extLst>
          </p:cNvPr>
          <p:cNvSpPr txBox="1"/>
          <p:nvPr/>
        </p:nvSpPr>
        <p:spPr>
          <a:xfrm>
            <a:off x="287866" y="4250267"/>
            <a:ext cx="4318000" cy="1600438"/>
          </a:xfrm>
          <a:prstGeom prst="rect">
            <a:avLst/>
          </a:prstGeom>
          <a:noFill/>
        </p:spPr>
        <p:txBody>
          <a:bodyPr wrap="square" rtlCol="0">
            <a:spAutoFit/>
          </a:bodyPr>
          <a:lstStyle/>
          <a:p>
            <a:r>
              <a:rPr lang="en-US" dirty="0">
                <a:solidFill>
                  <a:schemeClr val="bg1"/>
                </a:solidFill>
              </a:rPr>
              <a:t>Sources of uncertainty in integrated mass approach to calculating emissions from TEMPO.  But we also know that Eaton fire burned more structures than Palisades fire.  In RAVE we treat pixels with structures as “vegetation fires” because we do not know what the emissions factors are for burning built structures.</a:t>
            </a:r>
          </a:p>
        </p:txBody>
      </p:sp>
    </p:spTree>
    <p:extLst>
      <p:ext uri="{BB962C8B-B14F-4D97-AF65-F5344CB8AC3E}">
        <p14:creationId xmlns:p14="http://schemas.microsoft.com/office/powerpoint/2010/main" val="3420918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FF75F7-05A2-4471-BB8F-A27B7C5AE3F4}"/>
              </a:ext>
            </a:extLst>
          </p:cNvPr>
          <p:cNvPicPr>
            <a:picLocks noChangeAspect="1"/>
          </p:cNvPicPr>
          <p:nvPr/>
        </p:nvPicPr>
        <p:blipFill>
          <a:blip r:embed="rId2"/>
          <a:stretch>
            <a:fillRect/>
          </a:stretch>
        </p:blipFill>
        <p:spPr>
          <a:xfrm>
            <a:off x="5545668" y="597380"/>
            <a:ext cx="5614725" cy="5663240"/>
          </a:xfrm>
          <a:prstGeom prst="rect">
            <a:avLst/>
          </a:prstGeom>
        </p:spPr>
      </p:pic>
      <p:sp>
        <p:nvSpPr>
          <p:cNvPr id="5" name="Title 1">
            <a:extLst>
              <a:ext uri="{FF2B5EF4-FFF2-40B4-BE49-F238E27FC236}">
                <a16:creationId xmlns:a16="http://schemas.microsoft.com/office/drawing/2014/main" id="{57D60F8F-8880-4B98-B6AC-BCB17926F432}"/>
              </a:ext>
            </a:extLst>
          </p:cNvPr>
          <p:cNvSpPr>
            <a:spLocks noGrp="1"/>
          </p:cNvSpPr>
          <p:nvPr>
            <p:ph type="title"/>
          </p:nvPr>
        </p:nvSpPr>
        <p:spPr>
          <a:xfrm>
            <a:off x="423333" y="2583391"/>
            <a:ext cx="4453467" cy="1325600"/>
          </a:xfrm>
        </p:spPr>
        <p:txBody>
          <a:bodyPr/>
          <a:lstStyle/>
          <a:p>
            <a:r>
              <a:rPr lang="en-US" dirty="0">
                <a:solidFill>
                  <a:schemeClr val="bg1"/>
                </a:solidFill>
              </a:rPr>
              <a:t>TEMPO Dust Retrievals</a:t>
            </a:r>
          </a:p>
        </p:txBody>
      </p:sp>
    </p:spTree>
    <p:extLst>
      <p:ext uri="{BB962C8B-B14F-4D97-AF65-F5344CB8AC3E}">
        <p14:creationId xmlns:p14="http://schemas.microsoft.com/office/powerpoint/2010/main" val="27355615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FC80F-E5CD-40A8-AD4B-F31D2E77EE7B}"/>
              </a:ext>
            </a:extLst>
          </p:cNvPr>
          <p:cNvSpPr>
            <a:spLocks noGrp="1"/>
          </p:cNvSpPr>
          <p:nvPr>
            <p:ph type="title"/>
          </p:nvPr>
        </p:nvSpPr>
        <p:spPr>
          <a:xfrm>
            <a:off x="423333" y="2583391"/>
            <a:ext cx="4453467" cy="1325600"/>
          </a:xfrm>
        </p:spPr>
        <p:txBody>
          <a:bodyPr/>
          <a:lstStyle/>
          <a:p>
            <a:r>
              <a:rPr lang="en-US" dirty="0">
                <a:solidFill>
                  <a:schemeClr val="bg1"/>
                </a:solidFill>
              </a:rPr>
              <a:t>TEMPO Dust Retrievals</a:t>
            </a:r>
          </a:p>
        </p:txBody>
      </p:sp>
      <p:pic>
        <p:nvPicPr>
          <p:cNvPr id="8" name="Picture 7">
            <a:extLst>
              <a:ext uri="{FF2B5EF4-FFF2-40B4-BE49-F238E27FC236}">
                <a16:creationId xmlns:a16="http://schemas.microsoft.com/office/drawing/2014/main" id="{809FD284-E762-45D2-AE79-DBBA155F986E}"/>
              </a:ext>
            </a:extLst>
          </p:cNvPr>
          <p:cNvPicPr>
            <a:picLocks noChangeAspect="1"/>
          </p:cNvPicPr>
          <p:nvPr/>
        </p:nvPicPr>
        <p:blipFill>
          <a:blip r:embed="rId2"/>
          <a:stretch>
            <a:fillRect/>
          </a:stretch>
        </p:blipFill>
        <p:spPr>
          <a:xfrm>
            <a:off x="5592716" y="465398"/>
            <a:ext cx="5266136" cy="5943600"/>
          </a:xfrm>
          <a:prstGeom prst="rect">
            <a:avLst/>
          </a:prstGeom>
        </p:spPr>
      </p:pic>
    </p:spTree>
    <p:extLst>
      <p:ext uri="{BB962C8B-B14F-4D97-AF65-F5344CB8AC3E}">
        <p14:creationId xmlns:p14="http://schemas.microsoft.com/office/powerpoint/2010/main" val="3667762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Arrow Connector 7">
            <a:extLst>
              <a:ext uri="{FF2B5EF4-FFF2-40B4-BE49-F238E27FC236}">
                <a16:creationId xmlns:a16="http://schemas.microsoft.com/office/drawing/2014/main" id="{C13F1D96-56AA-420A-B5C2-8269AB682F76}"/>
              </a:ext>
            </a:extLst>
          </p:cNvPr>
          <p:cNvCxnSpPr/>
          <p:nvPr/>
        </p:nvCxnSpPr>
        <p:spPr>
          <a:xfrm>
            <a:off x="4407877" y="2895600"/>
            <a:ext cx="0" cy="237403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9C889082-74D8-4C5D-9FFE-6C44EA2376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3466" y="982133"/>
            <a:ext cx="7372909" cy="3637302"/>
          </a:xfrm>
          <a:prstGeom prst="rect">
            <a:avLst/>
          </a:prstGeom>
        </p:spPr>
      </p:pic>
      <p:sp>
        <p:nvSpPr>
          <p:cNvPr id="2" name="TextBox 1">
            <a:extLst>
              <a:ext uri="{FF2B5EF4-FFF2-40B4-BE49-F238E27FC236}">
                <a16:creationId xmlns:a16="http://schemas.microsoft.com/office/drawing/2014/main" id="{1C60B994-E1F3-48B6-AD63-F8E9F8F97CA9}"/>
              </a:ext>
            </a:extLst>
          </p:cNvPr>
          <p:cNvSpPr txBox="1"/>
          <p:nvPr/>
        </p:nvSpPr>
        <p:spPr>
          <a:xfrm>
            <a:off x="2540000" y="4809067"/>
            <a:ext cx="6307667" cy="738664"/>
          </a:xfrm>
          <a:prstGeom prst="rect">
            <a:avLst/>
          </a:prstGeom>
          <a:noFill/>
        </p:spPr>
        <p:txBody>
          <a:bodyPr wrap="square" rtlCol="0">
            <a:spAutoFit/>
          </a:bodyPr>
          <a:lstStyle/>
          <a:p>
            <a:r>
              <a:rPr lang="en-US" dirty="0">
                <a:solidFill>
                  <a:schemeClr val="bg1"/>
                </a:solidFill>
              </a:rPr>
              <a:t>Dust appearing very red in the RGB imagery is indicative of high absorption in shorter visible wavelengths (blue) than longer visible wavelengths (red) as evident in this TEMPO spectra. </a:t>
            </a:r>
          </a:p>
        </p:txBody>
      </p:sp>
    </p:spTree>
    <p:extLst>
      <p:ext uri="{BB962C8B-B14F-4D97-AF65-F5344CB8AC3E}">
        <p14:creationId xmlns:p14="http://schemas.microsoft.com/office/powerpoint/2010/main" val="20779354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5DD0B6F-0C2B-488E-A5ED-5B1A357A5F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551" y="810763"/>
            <a:ext cx="7062230" cy="5236475"/>
          </a:xfrm>
          <a:prstGeom prst="rect">
            <a:avLst/>
          </a:prstGeom>
        </p:spPr>
      </p:pic>
      <p:pic>
        <p:nvPicPr>
          <p:cNvPr id="5" name="Picture 4">
            <a:extLst>
              <a:ext uri="{FF2B5EF4-FFF2-40B4-BE49-F238E27FC236}">
                <a16:creationId xmlns:a16="http://schemas.microsoft.com/office/drawing/2014/main" id="{56909561-46D5-4460-965B-7D00EDE697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8362" y="2010205"/>
            <a:ext cx="3820483" cy="4010680"/>
          </a:xfrm>
          <a:prstGeom prst="rect">
            <a:avLst/>
          </a:prstGeom>
        </p:spPr>
      </p:pic>
      <p:sp>
        <p:nvSpPr>
          <p:cNvPr id="3" name="TextBox 2">
            <a:extLst>
              <a:ext uri="{FF2B5EF4-FFF2-40B4-BE49-F238E27FC236}">
                <a16:creationId xmlns:a16="http://schemas.microsoft.com/office/drawing/2014/main" id="{1536B4B4-01A1-406A-A664-F894F201372B}"/>
              </a:ext>
            </a:extLst>
          </p:cNvPr>
          <p:cNvSpPr txBox="1"/>
          <p:nvPr/>
        </p:nvSpPr>
        <p:spPr>
          <a:xfrm>
            <a:off x="948267" y="1752600"/>
            <a:ext cx="262466" cy="431800"/>
          </a:xfrm>
          <a:prstGeom prst="rect">
            <a:avLst/>
          </a:prstGeom>
          <a:solidFill>
            <a:schemeClr val="accent1">
              <a:lumMod val="60000"/>
              <a:lumOff val="40000"/>
              <a:alpha val="40000"/>
            </a:schemeClr>
          </a:solidFill>
          <a:ln>
            <a:solidFill>
              <a:schemeClr val="accent1">
                <a:lumMod val="60000"/>
                <a:lumOff val="40000"/>
              </a:schemeClr>
            </a:solidFill>
          </a:ln>
        </p:spPr>
        <p:txBody>
          <a:bodyPr wrap="square" rtlCol="0">
            <a:spAutoFit/>
          </a:bodyPr>
          <a:lstStyle/>
          <a:p>
            <a:endParaRPr lang="en-US" dirty="0"/>
          </a:p>
        </p:txBody>
      </p:sp>
      <p:cxnSp>
        <p:nvCxnSpPr>
          <p:cNvPr id="9" name="Straight Arrow Connector 8">
            <a:extLst>
              <a:ext uri="{FF2B5EF4-FFF2-40B4-BE49-F238E27FC236}">
                <a16:creationId xmlns:a16="http://schemas.microsoft.com/office/drawing/2014/main" id="{0B4EC7D2-DDCF-4BDE-8CD5-972808D4F2D5}"/>
              </a:ext>
            </a:extLst>
          </p:cNvPr>
          <p:cNvCxnSpPr/>
          <p:nvPr/>
        </p:nvCxnSpPr>
        <p:spPr>
          <a:xfrm>
            <a:off x="5606473" y="1126836"/>
            <a:ext cx="0" cy="895928"/>
          </a:xfrm>
          <a:prstGeom prst="straightConnector1">
            <a:avLst/>
          </a:prstGeom>
          <a:ln w="38100">
            <a:headEnd type="triangle"/>
            <a:tailEnd type="triangle"/>
          </a:ln>
        </p:spPr>
        <p:style>
          <a:lnRef idx="1">
            <a:schemeClr val="dk1"/>
          </a:lnRef>
          <a:fillRef idx="0">
            <a:schemeClr val="dk1"/>
          </a:fillRef>
          <a:effectRef idx="0">
            <a:schemeClr val="dk1"/>
          </a:effectRef>
          <a:fontRef idx="minor">
            <a:schemeClr val="tx1"/>
          </a:fontRef>
        </p:style>
      </p:cxnSp>
      <p:cxnSp>
        <p:nvCxnSpPr>
          <p:cNvPr id="11" name="Connector: Curved 10">
            <a:extLst>
              <a:ext uri="{FF2B5EF4-FFF2-40B4-BE49-F238E27FC236}">
                <a16:creationId xmlns:a16="http://schemas.microsoft.com/office/drawing/2014/main" id="{BBAA072A-97A3-467A-809A-AD283DC09223}"/>
              </a:ext>
            </a:extLst>
          </p:cNvPr>
          <p:cNvCxnSpPr>
            <a:cxnSpLocks/>
          </p:cNvCxnSpPr>
          <p:nvPr/>
        </p:nvCxnSpPr>
        <p:spPr>
          <a:xfrm flipV="1">
            <a:off x="5661891" y="956733"/>
            <a:ext cx="1763376" cy="558032"/>
          </a:xfrm>
          <a:prstGeom prst="curvedConnector3">
            <a:avLst/>
          </a:prstGeom>
          <a:ln>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034B8A47-CD9D-45F6-946F-A5226A8C8E76}"/>
              </a:ext>
            </a:extLst>
          </p:cNvPr>
          <p:cNvSpPr txBox="1"/>
          <p:nvPr/>
        </p:nvSpPr>
        <p:spPr>
          <a:xfrm>
            <a:off x="7379085" y="473364"/>
            <a:ext cx="2817091" cy="738664"/>
          </a:xfrm>
          <a:prstGeom prst="rect">
            <a:avLst/>
          </a:prstGeom>
          <a:noFill/>
        </p:spPr>
        <p:txBody>
          <a:bodyPr wrap="square" rtlCol="0">
            <a:spAutoFit/>
          </a:bodyPr>
          <a:lstStyle/>
          <a:p>
            <a:r>
              <a:rPr lang="en-US" dirty="0">
                <a:solidFill>
                  <a:schemeClr val="bg1"/>
                </a:solidFill>
              </a:rPr>
              <a:t>Dust aerosol model used in our LUT is not as absorbing as the dust in the US</a:t>
            </a:r>
          </a:p>
        </p:txBody>
      </p:sp>
      <p:pic>
        <p:nvPicPr>
          <p:cNvPr id="10" name="Picture 9">
            <a:extLst>
              <a:ext uri="{FF2B5EF4-FFF2-40B4-BE49-F238E27FC236}">
                <a16:creationId xmlns:a16="http://schemas.microsoft.com/office/drawing/2014/main" id="{D700F34B-E788-4CD0-91DA-380F8FE389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0610" y="2009230"/>
            <a:ext cx="3822192" cy="4153118"/>
          </a:xfrm>
          <a:prstGeom prst="rect">
            <a:avLst/>
          </a:prstGeom>
        </p:spPr>
      </p:pic>
    </p:spTree>
    <p:extLst>
      <p:ext uri="{BB962C8B-B14F-4D97-AF65-F5344CB8AC3E}">
        <p14:creationId xmlns:p14="http://schemas.microsoft.com/office/powerpoint/2010/main" val="3236274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D1331B-FCD0-48E5-8A56-B3B40C07AF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0960" y="2011680"/>
            <a:ext cx="3823852" cy="4014216"/>
          </a:xfrm>
          <a:prstGeom prst="rect">
            <a:avLst/>
          </a:prstGeom>
        </p:spPr>
      </p:pic>
      <p:pic>
        <p:nvPicPr>
          <p:cNvPr id="7" name="Picture 6">
            <a:extLst>
              <a:ext uri="{FF2B5EF4-FFF2-40B4-BE49-F238E27FC236}">
                <a16:creationId xmlns:a16="http://schemas.microsoft.com/office/drawing/2014/main" id="{7F00CC52-5A0B-4B37-9220-75076C9A611F}"/>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109728" y="813816"/>
            <a:ext cx="7062230" cy="5239512"/>
          </a:xfrm>
          <a:prstGeom prst="rect">
            <a:avLst/>
          </a:prstGeom>
        </p:spPr>
      </p:pic>
      <p:sp>
        <p:nvSpPr>
          <p:cNvPr id="2" name="TextBox 1">
            <a:extLst>
              <a:ext uri="{FF2B5EF4-FFF2-40B4-BE49-F238E27FC236}">
                <a16:creationId xmlns:a16="http://schemas.microsoft.com/office/drawing/2014/main" id="{F281AB7C-0BAE-460B-99F9-6C6982CDACEE}"/>
              </a:ext>
            </a:extLst>
          </p:cNvPr>
          <p:cNvSpPr txBox="1"/>
          <p:nvPr/>
        </p:nvSpPr>
        <p:spPr>
          <a:xfrm>
            <a:off x="7753739" y="793102"/>
            <a:ext cx="3685592" cy="738664"/>
          </a:xfrm>
          <a:prstGeom prst="rect">
            <a:avLst/>
          </a:prstGeom>
          <a:noFill/>
        </p:spPr>
        <p:txBody>
          <a:bodyPr wrap="square" rtlCol="0">
            <a:spAutoFit/>
          </a:bodyPr>
          <a:lstStyle/>
          <a:p>
            <a:r>
              <a:rPr lang="en-US" dirty="0">
                <a:solidFill>
                  <a:schemeClr val="bg1"/>
                </a:solidFill>
              </a:rPr>
              <a:t>Prescribing the surface reflectance and using blue channel to retrieve AOD gives a better result.</a:t>
            </a:r>
          </a:p>
        </p:txBody>
      </p:sp>
    </p:spTree>
    <p:extLst>
      <p:ext uri="{BB962C8B-B14F-4D97-AF65-F5344CB8AC3E}">
        <p14:creationId xmlns:p14="http://schemas.microsoft.com/office/powerpoint/2010/main" val="2555607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Blue Green">
      <a:dk1>
        <a:srgbClr val="000000"/>
      </a:dk1>
      <a:lt1>
        <a:srgbClr val="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GeoXO-template</Template>
  <TotalTime>28696</TotalTime>
  <Words>422</Words>
  <Application>Microsoft Office PowerPoint</Application>
  <PresentationFormat>Widescreen</PresentationFormat>
  <Paragraphs>35</Paragraphs>
  <Slides>11</Slides>
  <Notes>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11</vt:i4>
      </vt:variant>
    </vt:vector>
  </HeadingPairs>
  <TitlesOfParts>
    <vt:vector size="18" baseType="lpstr">
      <vt:lpstr>Arial</vt:lpstr>
      <vt:lpstr>Calibri</vt:lpstr>
      <vt:lpstr>Courier New</vt:lpstr>
      <vt:lpstr>Franklin Gothic Heavy</vt:lpstr>
      <vt:lpstr>Tahoma</vt:lpstr>
      <vt:lpstr>Office Theme</vt:lpstr>
      <vt:lpstr>1_Office Theme</vt:lpstr>
      <vt:lpstr>PowerPoint Presentation</vt:lpstr>
      <vt:lpstr>NOAA TEMPO Science Activities</vt:lpstr>
      <vt:lpstr>PowerPoint Presentation</vt:lpstr>
      <vt:lpstr>PowerPoint Presentation</vt:lpstr>
      <vt:lpstr>TEMPO Dust Retrievals</vt:lpstr>
      <vt:lpstr>TEMPO Dust Retrievals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Hai Zhang</dc:creator>
  <cp:lastModifiedBy>Shobha Kondragunta</cp:lastModifiedBy>
  <cp:revision>171</cp:revision>
  <dcterms:created xsi:type="dcterms:W3CDTF">2025-02-26T16:16:58Z</dcterms:created>
  <dcterms:modified xsi:type="dcterms:W3CDTF">2026-06-14T21:41:21Z</dcterms:modified>
</cp:coreProperties>
</file>