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82" r:id="rId3"/>
  </p:sldMasterIdLst>
  <p:notesMasterIdLst>
    <p:notesMasterId r:id="rId21"/>
  </p:notesMasterIdLst>
  <p:sldIdLst>
    <p:sldId id="256" r:id="rId4"/>
    <p:sldId id="337" r:id="rId5"/>
    <p:sldId id="258" r:id="rId6"/>
    <p:sldId id="11726" r:id="rId7"/>
    <p:sldId id="266" r:id="rId8"/>
    <p:sldId id="267" r:id="rId9"/>
    <p:sldId id="340" r:id="rId10"/>
    <p:sldId id="341" r:id="rId11"/>
    <p:sldId id="276" r:id="rId12"/>
    <p:sldId id="11712" r:id="rId13"/>
    <p:sldId id="11724" r:id="rId14"/>
    <p:sldId id="11725" r:id="rId15"/>
    <p:sldId id="268" r:id="rId16"/>
    <p:sldId id="338" r:id="rId17"/>
    <p:sldId id="339" r:id="rId18"/>
    <p:sldId id="260" r:id="rId19"/>
    <p:sldId id="259" r:id="rId20"/>
  </p:sldIdLst>
  <p:sldSz cx="12192000" cy="6858000"/>
  <p:notesSz cx="6858000" cy="9144000"/>
  <p:embeddedFontLs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Play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eil Lareau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5941"/>
    <a:srgbClr val="3366FF"/>
    <a:srgbClr val="CCFFCC"/>
    <a:srgbClr val="4CD0E1"/>
    <a:srgbClr val="19D1FF"/>
    <a:srgbClr val="6AC25E"/>
    <a:srgbClr val="0A5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18AA06-5B3D-4681-AD3D-3CBEB8BD12BD}">
  <a:tblStyle styleId="{6D18AA06-5B3D-4681-AD3D-3CBEB8BD12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F7466C-721F-4F01-B25B-C0D126B0E0D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80808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D421107-8AEC-4657-AA12-A643C3C0FDBB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B9BD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B9BD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A46A7A4-8291-4783-86F5-43372A6384C5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91F8375-4804-4106-BF82-7FA56924F96B}" styleName="Table_4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B6D590D-860E-43A9-890E-E16D4F409A32}" styleName="Table_5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49A5F10-C536-4998-98D8-A8B6ED4AA0F9}" styleName="Table_6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95556" autoAdjust="0"/>
  </p:normalViewPr>
  <p:slideViewPr>
    <p:cSldViewPr snapToGrid="0">
      <p:cViewPr varScale="1">
        <p:scale>
          <a:sx n="75" d="100"/>
          <a:sy n="75" d="100"/>
        </p:scale>
        <p:origin x="7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2" name="Google Shape;2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6685A-540C-4F4C-5849-242011474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91A1C-D01D-E8BE-44B9-05B2CE300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A0620A-0315-5E57-04B7-3DEED3221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691E3-FBF2-5BE1-4E9A-7A60D35DA4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3BEB2-B6BD-4FBB-B32D-280A8B85AB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3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2C713FA9-9260-945B-D8B8-A64A1A133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c7945ab6c_2_146:notes">
            <a:extLst>
              <a:ext uri="{FF2B5EF4-FFF2-40B4-BE49-F238E27FC236}">
                <a16:creationId xmlns:a16="http://schemas.microsoft.com/office/drawing/2014/main" id="{B6455B05-6F83-280D-F691-55A5C9BA1B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5" name="Google Shape;215;g3ac7945ab6c_2_146:notes">
            <a:extLst>
              <a:ext uri="{FF2B5EF4-FFF2-40B4-BE49-F238E27FC236}">
                <a16:creationId xmlns:a16="http://schemas.microsoft.com/office/drawing/2014/main" id="{DBD8FA55-E0F9-A92C-8137-114B7CB1E8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4667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a3fc528d54_1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3a3fc528d54_1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0084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a3fc528d5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3a3fc528d5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362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a3fc528d54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3a3fc528d54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4528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c7945ab6c_2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g3ac7945ab6c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5657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419b06965_3_5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36419b06965_3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646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c7945ab6c_2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5" name="Google Shape;215;g3ac7945ab6c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285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367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03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a3fc528d54_1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Google Shape;320;g3a3fc528d54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1781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ac7945ab6c_2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3ac7945ab6c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6270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>
          <a:extLst>
            <a:ext uri="{FF2B5EF4-FFF2-40B4-BE49-F238E27FC236}">
              <a16:creationId xmlns:a16="http://schemas.microsoft.com/office/drawing/2014/main" id="{06F28751-7FDA-14F7-E819-92ABFDC85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ad4a511e73_0_49:notes">
            <a:extLst>
              <a:ext uri="{FF2B5EF4-FFF2-40B4-BE49-F238E27FC236}">
                <a16:creationId xmlns:a16="http://schemas.microsoft.com/office/drawing/2014/main" id="{1BF9877E-6ADA-44ED-D489-6D8659D4B7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ad4a511e73_0_49:notes">
            <a:extLst>
              <a:ext uri="{FF2B5EF4-FFF2-40B4-BE49-F238E27FC236}">
                <a16:creationId xmlns:a16="http://schemas.microsoft.com/office/drawing/2014/main" id="{52292720-7C60-6A0F-DEDB-A2D7B9DAC6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9" name="Google Shape;789;g3ad4a511e73_0_49:notes">
            <a:extLst>
              <a:ext uri="{FF2B5EF4-FFF2-40B4-BE49-F238E27FC236}">
                <a16:creationId xmlns:a16="http://schemas.microsoft.com/office/drawing/2014/main" id="{A58B68A3-C07B-876C-AC34-4623F927FE9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899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a3fc528d54_1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3a3fc528d54_1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435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a3fc528d54_1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3a3fc528d54_1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435" name="Google Shape;435;g3a3fc528d54_1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56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2" y="1"/>
            <a:ext cx="12187765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p14" descr="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31297" y="-75510"/>
            <a:ext cx="906915" cy="94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60375" y="1196363"/>
            <a:ext cx="11271249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0" name="Google Shape;100;p15" descr="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31297" y="-75510"/>
            <a:ext cx="906915" cy="94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5" name="Google Shape;105;p16" descr="Logo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31297" y="-75510"/>
            <a:ext cx="906915" cy="94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586329" y="1143000"/>
            <a:ext cx="5532967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Helvetica Neue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2"/>
          </p:nvPr>
        </p:nvSpPr>
        <p:spPr>
          <a:xfrm>
            <a:off x="6322484" y="1143000"/>
            <a:ext cx="5535083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Helvetica Neue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»"/>
              <a:defRPr sz="1800"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2"/>
          </p:nvPr>
        </p:nvSpPr>
        <p:spPr>
          <a:xfrm>
            <a:off x="609602" y="2174876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3"/>
          </p:nvPr>
        </p:nvSpPr>
        <p:spPr>
          <a:xfrm>
            <a:off x="6193384" y="1535116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4"/>
          </p:nvPr>
        </p:nvSpPr>
        <p:spPr>
          <a:xfrm>
            <a:off x="6193384" y="2174876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»"/>
              <a:defRPr sz="1600"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609617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4766733" y="27306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66"/>
              </a:buClr>
              <a:buSzPts val="3200"/>
              <a:buFont typeface="Helvetica Neue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Helvetica Neue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»"/>
              <a:defRPr sz="20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2"/>
          </p:nvPr>
        </p:nvSpPr>
        <p:spPr>
          <a:xfrm>
            <a:off x="609617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Helvetica Neue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Helvetica Neue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66"/>
              </a:buClr>
              <a:buSzPts val="1000"/>
              <a:buFont typeface="Helvetica Neue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 rot="5400000">
            <a:off x="3593049" y="-1863725"/>
            <a:ext cx="5257800" cy="1127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 rot="5400000">
            <a:off x="7224713" y="1767950"/>
            <a:ext cx="6448425" cy="281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 rot="5400000">
            <a:off x="1487494" y="-948792"/>
            <a:ext cx="6448425" cy="825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50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30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23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41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33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73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12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2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3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25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34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92062" y="6356351"/>
            <a:ext cx="3783285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|  </a:t>
            </a:r>
            <a:fld id="{EC78876D-F60F-416A-9AB8-0484C938732F}" type="slidenum">
              <a:rPr lang="en-US" b="1" smtClean="0">
                <a:solidFill>
                  <a:srgbClr val="1B365D"/>
                </a:solidFill>
              </a:rPr>
              <a:pPr/>
              <a:t>‹#›</a:t>
            </a:fld>
            <a:endParaRPr lang="en-US" b="1" dirty="0">
              <a:solidFill>
                <a:srgbClr val="1B365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1"/>
            <a:ext cx="12192000" cy="10892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6359" y="308584"/>
            <a:ext cx="7663104" cy="40341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FABE0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4183" y="1555751"/>
            <a:ext cx="11055928" cy="4639235"/>
          </a:xfrm>
        </p:spPr>
        <p:txBody>
          <a:bodyPr/>
          <a:lstStyle>
            <a:lvl1pPr>
              <a:lnSpc>
                <a:spcPts val="1588"/>
              </a:lnSpc>
              <a:spcAft>
                <a:spcPts val="529"/>
              </a:spcAft>
              <a:defRPr sz="1333"/>
            </a:lvl1pPr>
            <a:lvl2pPr>
              <a:lnSpc>
                <a:spcPts val="1588"/>
              </a:lnSpc>
              <a:spcAft>
                <a:spcPts val="529"/>
              </a:spcAft>
              <a:defRPr sz="1333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588"/>
              </a:lnSpc>
              <a:defRPr sz="1333"/>
            </a:lvl3pPr>
            <a:lvl4pPr>
              <a:lnSpc>
                <a:spcPts val="1588"/>
              </a:lnSpc>
              <a:spcAft>
                <a:spcPts val="265"/>
              </a:spcAft>
              <a:defRPr sz="1333">
                <a:solidFill>
                  <a:schemeClr val="tx1"/>
                </a:solidFill>
              </a:defRPr>
            </a:lvl4pPr>
            <a:lvl5pPr>
              <a:defRPr u="none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" y="88751"/>
            <a:ext cx="1008529" cy="677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721" y="72847"/>
            <a:ext cx="810626" cy="81062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AC20F6C1-99B0-E9E7-E4E7-54F154613E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37" y="30158"/>
            <a:ext cx="960264" cy="96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87DB5EA-B66F-90C3-8AAB-2FF94C4C40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16" y="74474"/>
            <a:ext cx="1009615" cy="83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84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Blue">
    <p:bg>
      <p:bgPr>
        <a:blipFill dpi="0" rotWithShape="1">
          <a:blip r:embed="rId2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504619"/>
            <a:ext cx="12192000" cy="1353381"/>
          </a:xfrm>
          <a:prstGeom prst="rect">
            <a:avLst/>
          </a:prstGeom>
          <a:solidFill>
            <a:srgbClr val="0012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67" tIns="40333" rIns="80667" bIns="40333" rtlCol="0" anchor="ctr"/>
          <a:lstStyle/>
          <a:p>
            <a:pPr algn="ctr" defTabSz="806639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4183" y="2420473"/>
            <a:ext cx="11083637" cy="2420471"/>
          </a:xfrm>
        </p:spPr>
        <p:txBody>
          <a:bodyPr anchor="t">
            <a:noAutofit/>
          </a:bodyPr>
          <a:lstStyle>
            <a:lvl1pPr>
              <a:lnSpc>
                <a:spcPts val="45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54183" y="5748975"/>
            <a:ext cx="6373091" cy="840095"/>
          </a:xfrm>
        </p:spPr>
        <p:txBody>
          <a:bodyPr anchor="b"/>
          <a:lstStyle>
            <a:lvl1pPr>
              <a:lnSpc>
                <a:spcPts val="1676"/>
              </a:lnSpc>
              <a:spcAft>
                <a:spcPts val="0"/>
              </a:spcAft>
              <a:defRPr sz="1333" b="0">
                <a:solidFill>
                  <a:schemeClr val="bg1"/>
                </a:solidFill>
              </a:defRPr>
            </a:lvl1pPr>
            <a:lvl2pPr>
              <a:lnSpc>
                <a:spcPts val="1676"/>
              </a:lnSpc>
              <a:spcAft>
                <a:spcPts val="0"/>
              </a:spcAft>
              <a:defRPr sz="1333">
                <a:solidFill>
                  <a:schemeClr val="bg2"/>
                </a:solidFill>
              </a:defRPr>
            </a:lvl2pPr>
            <a:lvl3pPr marL="0" indent="0">
              <a:lnSpc>
                <a:spcPts val="1676"/>
              </a:lnSpc>
              <a:spcAft>
                <a:spcPts val="0"/>
              </a:spcAft>
              <a:buFontTx/>
              <a:buNone/>
              <a:defRPr sz="1333" b="1">
                <a:solidFill>
                  <a:schemeClr val="bg1"/>
                </a:solidFill>
              </a:defRPr>
            </a:lvl3pPr>
            <a:lvl4pPr>
              <a:lnSpc>
                <a:spcPts val="2329"/>
              </a:lnSpc>
              <a:spcAft>
                <a:spcPts val="1588"/>
              </a:spcAft>
              <a:defRPr sz="20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3" y="403412"/>
            <a:ext cx="1210235" cy="80682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7204363" y="5748975"/>
            <a:ext cx="4433455" cy="840095"/>
          </a:xfrm>
        </p:spPr>
        <p:txBody>
          <a:bodyPr anchor="b"/>
          <a:lstStyle>
            <a:lvl1pPr algn="r">
              <a:lnSpc>
                <a:spcPts val="1676"/>
              </a:lnSpc>
              <a:spcAft>
                <a:spcPts val="0"/>
              </a:spcAft>
              <a:defRPr sz="1333" b="1">
                <a:solidFill>
                  <a:schemeClr val="bg1"/>
                </a:solidFill>
              </a:defRPr>
            </a:lvl1pPr>
            <a:lvl2pPr algn="r">
              <a:lnSpc>
                <a:spcPts val="1676"/>
              </a:lnSpc>
              <a:spcAft>
                <a:spcPts val="0"/>
              </a:spcAft>
              <a:defRPr sz="1333">
                <a:solidFill>
                  <a:schemeClr val="bg2"/>
                </a:solidFill>
              </a:defRPr>
            </a:lvl2pPr>
            <a:lvl3pPr marL="0" indent="0" algn="r">
              <a:lnSpc>
                <a:spcPts val="1676"/>
              </a:lnSpc>
              <a:spcAft>
                <a:spcPts val="0"/>
              </a:spcAft>
              <a:buFontTx/>
              <a:buNone/>
              <a:defRPr sz="1333" b="0">
                <a:solidFill>
                  <a:schemeClr val="bg1"/>
                </a:solidFill>
              </a:defRPr>
            </a:lvl3pPr>
            <a:lvl4pPr>
              <a:lnSpc>
                <a:spcPts val="2329"/>
              </a:lnSpc>
              <a:spcAft>
                <a:spcPts val="1588"/>
              </a:spcAft>
              <a:defRPr sz="20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5885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99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586324" y="1143000"/>
            <a:ext cx="11271249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Helvetica Neue"/>
              <a:buChar char="•"/>
              <a:defRPr sz="2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Helvetica Neue"/>
              <a:buChar char="–"/>
              <a:defRPr sz="2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Char char="•"/>
              <a:defRPr sz="18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Helvetica Neue"/>
              <a:buChar char="–"/>
              <a:defRPr sz="16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66"/>
              </a:buClr>
              <a:buSzPts val="1400"/>
              <a:buFont typeface="Helvetica Neue"/>
              <a:buChar char="»"/>
              <a:defRPr sz="14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3"/>
          <p:cNvSpPr/>
          <p:nvPr/>
        </p:nvSpPr>
        <p:spPr>
          <a:xfrm rot="10800000" flipH="1">
            <a:off x="10" y="782644"/>
            <a:ext cx="12198351" cy="217351"/>
          </a:xfrm>
          <a:prstGeom prst="rect">
            <a:avLst/>
          </a:prstGeom>
          <a:solidFill>
            <a:srgbClr val="74A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306826" y="758344"/>
            <a:ext cx="745699" cy="24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INSPYRE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E2A0B-2C5B-420F-BF04-001F6293DFAE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F75F3-09F9-4A5C-B649-74444A2EE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2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hyperlink" Target="https://www.nature.com/articles/s41612-025-01188-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ature.com/articles/s41612-025-01188-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E79B6-CBB1-CE3C-6D1B-DEAD09E0AD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-170" t="13385" r="170" b="11545"/>
          <a:stretch>
            <a:fillRect/>
          </a:stretch>
        </p:blipFill>
        <p:spPr>
          <a:xfrm>
            <a:off x="-41563" y="0"/>
            <a:ext cx="12253316" cy="6857999"/>
          </a:xfrm>
          <a:prstGeom prst="rect">
            <a:avLst/>
          </a:prstGeom>
        </p:spPr>
      </p:pic>
      <p:sp>
        <p:nvSpPr>
          <p:cNvPr id="204" name="Google Shape;204;p36"/>
          <p:cNvSpPr txBox="1">
            <a:spLocks noGrp="1"/>
          </p:cNvSpPr>
          <p:nvPr>
            <p:ph type="subTitle" idx="1"/>
          </p:nvPr>
        </p:nvSpPr>
        <p:spPr>
          <a:xfrm>
            <a:off x="426720" y="239909"/>
            <a:ext cx="11379200" cy="2843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 b="1" dirty="0"/>
              <a:t>TEMPO Data Applications: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0" b="1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200" b="1" u="sng" dirty="0" err="1"/>
              <a:t>INjected</a:t>
            </a:r>
            <a:r>
              <a:rPr lang="en-US" sz="3200" b="1" u="sng" dirty="0"/>
              <a:t> Smoke </a:t>
            </a:r>
            <a:r>
              <a:rPr lang="en-US" sz="3200" b="1" dirty="0"/>
              <a:t>and </a:t>
            </a:r>
            <a:r>
              <a:rPr lang="en-US" sz="3200" b="1" dirty="0" err="1"/>
              <a:t>PYRocumulonimbus</a:t>
            </a:r>
            <a:r>
              <a:rPr lang="en-US" sz="3200" b="1" dirty="0"/>
              <a:t> Experiment (INSPYRE)</a:t>
            </a:r>
            <a:r>
              <a:rPr lang="en-US" sz="200" b="1" dirty="0"/>
              <a:t> </a:t>
            </a:r>
            <a:endParaRPr sz="200" b="1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00" dirty="0"/>
          </a:p>
        </p:txBody>
      </p:sp>
      <p:sp>
        <p:nvSpPr>
          <p:cNvPr id="205" name="Google Shape;205;p36"/>
          <p:cNvSpPr txBox="1"/>
          <p:nvPr/>
        </p:nvSpPr>
        <p:spPr>
          <a:xfrm>
            <a:off x="3174568" y="5128921"/>
            <a:ext cx="567843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TEMPO DART Team Meeting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F5C99"/>
                </a:solidFill>
                <a:latin typeface="Arial"/>
                <a:ea typeface="Arial"/>
                <a:cs typeface="Arial"/>
                <a:sym typeface="Arial"/>
              </a:rPr>
              <a:t>June 17, 2026</a:t>
            </a:r>
            <a:endParaRPr lang="en-US" sz="2400" dirty="0">
              <a:solidFill>
                <a:srgbClr val="1F5C99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lang="en-US" sz="2400" dirty="0">
              <a:solidFill>
                <a:srgbClr val="1F5C99"/>
              </a:solidFill>
            </a:endParaRPr>
          </a:p>
        </p:txBody>
      </p:sp>
      <p:sp>
        <p:nvSpPr>
          <p:cNvPr id="206" name="Google Shape;206;p36"/>
          <p:cNvSpPr/>
          <p:nvPr/>
        </p:nvSpPr>
        <p:spPr>
          <a:xfrm>
            <a:off x="683172" y="3833120"/>
            <a:ext cx="2291255" cy="2291255"/>
          </a:xfrm>
          <a:prstGeom prst="ellipse">
            <a:avLst/>
          </a:prstGeom>
          <a:solidFill>
            <a:srgbClr val="4892DC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Logo Almost ready!!!!!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6" descr="A logo with a paper plane and a blue circ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6732" y="5680654"/>
            <a:ext cx="1192049" cy="97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8755" y="4138190"/>
            <a:ext cx="142240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36214" y="4179988"/>
            <a:ext cx="1422400" cy="94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51893" y="5357363"/>
            <a:ext cx="1422400" cy="103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818" y="3717417"/>
            <a:ext cx="3027374" cy="29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 txBox="1"/>
          <p:nvPr/>
        </p:nvSpPr>
        <p:spPr>
          <a:xfrm>
            <a:off x="1266295" y="2401241"/>
            <a:ext cx="109257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Peterson		Naval Research Laboratory - Monterey, CA</a:t>
            </a:r>
            <a:endParaRPr dirty="0"/>
          </a:p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Neil Lareau	 	University of Nevada, Reno</a:t>
            </a:r>
            <a:endParaRPr dirty="0"/>
          </a:p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Olga Kalashnikova	Jet Propulsion Lab/California Institute of Technology</a:t>
            </a:r>
          </a:p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dirty="0">
                <a:latin typeface="Calibri"/>
                <a:cs typeface="Calibri"/>
                <a:sym typeface="Calibri"/>
              </a:rPr>
              <a:t>Vidal Salazar		Investigation Manager, NASA ARC</a:t>
            </a:r>
          </a:p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b="1" i="1" dirty="0">
              <a:latin typeface="Calibri"/>
              <a:cs typeface="Calibri"/>
              <a:sym typeface="Calibri"/>
            </a:endParaRPr>
          </a:p>
          <a:p>
            <a:pPr marL="630238" marR="0" lvl="0" indent="28416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dirty="0">
                <a:latin typeface="Calibri"/>
                <a:cs typeface="Calibri"/>
                <a:sym typeface="Calibri"/>
              </a:rPr>
              <a:t>		~150 Science Team Members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70D3F-B976-9BB7-275D-5FAD73B0F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80E6BFC8-1CD6-0F52-5C00-0BEBAD7E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134" y="0"/>
            <a:ext cx="7503731" cy="108121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Worldwide PyroCb Inventory </a:t>
            </a:r>
            <a:br>
              <a:rPr lang="en-US" sz="32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How common are pyroCbs? Where do they develop?</a:t>
            </a:r>
          </a:p>
        </p:txBody>
      </p:sp>
      <p:pic>
        <p:nvPicPr>
          <p:cNvPr id="21" name="Picture 20" descr="C:\Users\peterson\Documents\papers\in progress\Peterson_pyroCb_inventory\drafts\Figs_FINAL\fig3_regional_dist_FINAL1.tif">
            <a:extLst>
              <a:ext uri="{FF2B5EF4-FFF2-40B4-BE49-F238E27FC236}">
                <a16:creationId xmlns:a16="http://schemas.microsoft.com/office/drawing/2014/main" id="{E53747DB-11A5-3455-9BBB-7282EBF0CED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53"/>
          <a:stretch/>
        </p:blipFill>
        <p:spPr bwMode="auto">
          <a:xfrm>
            <a:off x="-2" y="1153923"/>
            <a:ext cx="12170100" cy="5071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DA6247-C20D-2784-F22F-F23AFC5B02DA}"/>
              </a:ext>
            </a:extLst>
          </p:cNvPr>
          <p:cNvSpPr/>
          <p:nvPr/>
        </p:nvSpPr>
        <p:spPr>
          <a:xfrm>
            <a:off x="-2" y="3812783"/>
            <a:ext cx="175065" cy="325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E4AD29-93C3-5194-20B3-B7C6436D1C28}"/>
              </a:ext>
            </a:extLst>
          </p:cNvPr>
          <p:cNvSpPr/>
          <p:nvPr/>
        </p:nvSpPr>
        <p:spPr>
          <a:xfrm>
            <a:off x="2730763" y="3975602"/>
            <a:ext cx="201571" cy="162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81C246-2A5D-2421-9C21-CDD5259DD775}"/>
              </a:ext>
            </a:extLst>
          </p:cNvPr>
          <p:cNvSpPr txBox="1"/>
          <p:nvPr/>
        </p:nvSpPr>
        <p:spPr>
          <a:xfrm>
            <a:off x="8626375" y="5808721"/>
            <a:ext cx="356562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Available to the community: Peterson et al.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npj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Climate &amp; Atm. Sci.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)</a:t>
            </a:r>
          </a:p>
          <a:p>
            <a:pPr marL="0" marR="0" lvl="0" indent="0" algn="ctr" defTabSz="914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https://www.nature.com/articles/s41612-025-01188-5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120B2C-03E5-D764-DFF5-183AFD101B82}"/>
              </a:ext>
            </a:extLst>
          </p:cNvPr>
          <p:cNvSpPr/>
          <p:nvPr/>
        </p:nvSpPr>
        <p:spPr>
          <a:xfrm>
            <a:off x="12037568" y="1561275"/>
            <a:ext cx="146304" cy="434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C:\Users\peterson\AppData\Local\Packages\Microsoft.Windows.Photos_8wekyb3d8bbwe\TempState\ShareServiceTempFolder\annual_regional_pcb_dist_2013_2023_c20240124.jpeg">
            <a:extLst>
              <a:ext uri="{FF2B5EF4-FFF2-40B4-BE49-F238E27FC236}">
                <a16:creationId xmlns:a16="http://schemas.microsoft.com/office/drawing/2014/main" id="{DD83F4A5-EA57-1723-4B4E-3A749C260D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-297"/>
          <a:stretch/>
        </p:blipFill>
        <p:spPr bwMode="auto">
          <a:xfrm>
            <a:off x="2159254" y="4348365"/>
            <a:ext cx="3114928" cy="24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442F9C-B6ED-34C7-3A34-2EF39A178C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37" t="5470" r="2016" b="4073"/>
          <a:stretch>
            <a:fillRect/>
          </a:stretch>
        </p:blipFill>
        <p:spPr>
          <a:xfrm>
            <a:off x="5274182" y="4283760"/>
            <a:ext cx="3352193" cy="251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8D05BF92-F092-A8C0-223D-15884AD81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>
            <a:extLst>
              <a:ext uri="{FF2B5EF4-FFF2-40B4-BE49-F238E27FC236}">
                <a16:creationId xmlns:a16="http://schemas.microsoft.com/office/drawing/2014/main" id="{86F3D076-D3F3-FF88-FECC-057C3526551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18" name="Google Shape;218;p37">
            <a:extLst>
              <a:ext uri="{FF2B5EF4-FFF2-40B4-BE49-F238E27FC236}">
                <a16:creationId xmlns:a16="http://schemas.microsoft.com/office/drawing/2014/main" id="{A60A0469-21D6-BE7A-34EE-87F585D1B0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" y="1"/>
            <a:ext cx="12187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 dirty="0"/>
              <a:t>Questions?</a:t>
            </a:r>
            <a:endParaRPr dirty="0"/>
          </a:p>
        </p:txBody>
      </p:sp>
      <p:sp>
        <p:nvSpPr>
          <p:cNvPr id="219" name="Google Shape;219;p37">
            <a:extLst>
              <a:ext uri="{FF2B5EF4-FFF2-40B4-BE49-F238E27FC236}">
                <a16:creationId xmlns:a16="http://schemas.microsoft.com/office/drawing/2014/main" id="{EEE3CF1E-238B-AC9E-FC73-3F9E838110EC}"/>
              </a:ext>
            </a:extLst>
          </p:cNvPr>
          <p:cNvSpPr txBox="1"/>
          <p:nvPr/>
        </p:nvSpPr>
        <p:spPr>
          <a:xfrm>
            <a:off x="5583500" y="1010307"/>
            <a:ext cx="5986948" cy="209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INSPYRE Goals:</a:t>
            </a:r>
            <a:endParaRPr sz="2200" b="1" i="1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+mj-lt"/>
              <a:buAutoNum type="arabicPeriod"/>
            </a:pPr>
            <a:endParaRPr sz="200" b="1" i="1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Characterize physical links between pyroCb development and extreme wildfire behavior.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3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+mj-lt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Constrain the role of pyroCb activity in the Earth system.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0" name="Google Shape;220;p37">
            <a:extLst>
              <a:ext uri="{FF2B5EF4-FFF2-40B4-BE49-F238E27FC236}">
                <a16:creationId xmlns:a16="http://schemas.microsoft.com/office/drawing/2014/main" id="{B051A3A3-2448-721D-8CC8-6B88A0E290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10" y="1222312"/>
            <a:ext cx="5258074" cy="514260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>
            <a:extLst>
              <a:ext uri="{FF2B5EF4-FFF2-40B4-BE49-F238E27FC236}">
                <a16:creationId xmlns:a16="http://schemas.microsoft.com/office/drawing/2014/main" id="{D0CF5D2F-5776-0FB5-0A85-7E8587DA6716}"/>
              </a:ext>
            </a:extLst>
          </p:cNvPr>
          <p:cNvSpPr txBox="1"/>
          <p:nvPr/>
        </p:nvSpPr>
        <p:spPr>
          <a:xfrm>
            <a:off x="5583497" y="2893879"/>
            <a:ext cx="6604305" cy="389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+mj-lt"/>
              <a:buAutoNum type="arabicPeriod"/>
            </a:pPr>
            <a:endParaRPr sz="105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Objectives:</a:t>
            </a:r>
            <a:endParaRPr sz="16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etermine the fire and atmospheric conditions that produce pyroCbs.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6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mechanisms that control stratospheric smoke injection.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6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how pyroCb-injected smoke plumes alter the upper troposphere and lower stratosphere.</a:t>
            </a: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endParaRPr lang="en-US" sz="5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400"/>
              </a:spcBef>
              <a:buSzPts val="2200"/>
            </a:pP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NRL is interested in TEMPO and GEMS aerosol data assimilation for maritime forecasting applications</a:t>
            </a:r>
            <a:endParaRPr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Google Shape;222;p37">
            <a:extLst>
              <a:ext uri="{FF2B5EF4-FFF2-40B4-BE49-F238E27FC236}">
                <a16:creationId xmlns:a16="http://schemas.microsoft.com/office/drawing/2014/main" id="{F33F9C91-CDF2-A602-B948-87EB59E4BA6F}"/>
              </a:ext>
            </a:extLst>
          </p:cNvPr>
          <p:cNvSpPr txBox="1"/>
          <p:nvPr/>
        </p:nvSpPr>
        <p:spPr>
          <a:xfrm>
            <a:off x="3817210" y="4113772"/>
            <a:ext cx="187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NSF/NCAR GV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(in-situ)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7">
            <a:extLst>
              <a:ext uri="{FF2B5EF4-FFF2-40B4-BE49-F238E27FC236}">
                <a16:creationId xmlns:a16="http://schemas.microsoft.com/office/drawing/2014/main" id="{4722DF22-186D-7105-3E9F-812B95018B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653" t="24195" r="596" b="28823"/>
          <a:stretch/>
        </p:blipFill>
        <p:spPr>
          <a:xfrm>
            <a:off x="3657600" y="3438682"/>
            <a:ext cx="1663784" cy="709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854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092F-ABEF-3A4C-E2FA-FE700387B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319430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8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Ground Mission Sampling Domain</a:t>
            </a:r>
            <a:endParaRPr dirty="0"/>
          </a:p>
        </p:txBody>
      </p:sp>
      <p:sp>
        <p:nvSpPr>
          <p:cNvPr id="341" name="Google Shape;341;p48"/>
          <p:cNvSpPr txBox="1">
            <a:spLocks noGrp="1"/>
          </p:cNvSpPr>
          <p:nvPr>
            <p:ph type="body" idx="1"/>
          </p:nvPr>
        </p:nvSpPr>
        <p:spPr>
          <a:xfrm>
            <a:off x="3697020" y="1050609"/>
            <a:ext cx="467012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Linking plume dynamics to fire-behavior:</a:t>
            </a:r>
            <a:endParaRPr b="1" dirty="0"/>
          </a:p>
        </p:txBody>
      </p:sp>
      <p:sp>
        <p:nvSpPr>
          <p:cNvPr id="342" name="Google Shape;342;p48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43" name="Google Shape;343;p48"/>
          <p:cNvPicPr preferRelativeResize="0"/>
          <p:nvPr/>
        </p:nvPicPr>
        <p:blipFill rotWithShape="1">
          <a:blip r:embed="rId3">
            <a:alphaModFix/>
          </a:blip>
          <a:srcRect l="7499" t="5228" r="37071" b="7044"/>
          <a:stretch>
            <a:fillRect/>
          </a:stretch>
        </p:blipFill>
        <p:spPr>
          <a:xfrm>
            <a:off x="117038" y="1083456"/>
            <a:ext cx="3520590" cy="450056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8"/>
          <p:cNvSpPr txBox="1"/>
          <p:nvPr/>
        </p:nvSpPr>
        <p:spPr>
          <a:xfrm>
            <a:off x="3776881" y="1917508"/>
            <a:ext cx="4391617" cy="3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adars, lidars, weather balloons will sample:</a:t>
            </a:r>
            <a:endParaRPr dirty="0"/>
          </a:p>
          <a:p>
            <a:pPr marL="169862" marR="0" lvl="0" indent="-169862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Plume-dynamics</a:t>
            </a:r>
            <a:endParaRPr dirty="0"/>
          </a:p>
          <a:p>
            <a:pPr marL="169862" marR="0" lvl="0" indent="-169862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Fire-generated winds</a:t>
            </a:r>
            <a:endParaRPr dirty="0"/>
          </a:p>
          <a:p>
            <a:pPr marL="169862" marR="0" lvl="0" indent="-169862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Cloud microphysics (polarimetry)</a:t>
            </a:r>
            <a:endParaRPr dirty="0"/>
          </a:p>
          <a:p>
            <a:pPr marL="169862" marR="0" lvl="0" indent="-169862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Thermodynamic Environment</a:t>
            </a:r>
            <a:endParaRPr sz="2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data close the feedback loop between the pyroCb initiation and fire evolution. </a:t>
            </a:r>
            <a:endParaRPr sz="2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48"/>
          <p:cNvPicPr preferRelativeResize="0"/>
          <p:nvPr/>
        </p:nvPicPr>
        <p:blipFill rotWithShape="1">
          <a:blip r:embed="rId4">
            <a:alphaModFix/>
          </a:blip>
          <a:srcRect r="51453"/>
          <a:stretch/>
        </p:blipFill>
        <p:spPr>
          <a:xfrm>
            <a:off x="8227890" y="1186922"/>
            <a:ext cx="38470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68;p50">
            <a:extLst>
              <a:ext uri="{FF2B5EF4-FFF2-40B4-BE49-F238E27FC236}">
                <a16:creationId xmlns:a16="http://schemas.microsoft.com/office/drawing/2014/main" id="{2B26DFF1-921F-C0EA-0EB4-1DA5DB70100A}"/>
              </a:ext>
            </a:extLst>
          </p:cNvPr>
          <p:cNvSpPr txBox="1"/>
          <p:nvPr/>
        </p:nvSpPr>
        <p:spPr>
          <a:xfrm>
            <a:off x="388057" y="5584018"/>
            <a:ext cx="7418462" cy="646290"/>
          </a:xfrm>
          <a:prstGeom prst="rect">
            <a:avLst/>
          </a:prstGeom>
          <a:solidFill>
            <a:srgbClr val="FFC000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base: 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Reno, NV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bases: </a:t>
            </a:r>
            <a:r>
              <a:rPr lang="en-US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Missoula, MT,  Salt Lake City, UT, Boise, ID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4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3"/>
          <p:cNvPicPr preferRelativeResize="0"/>
          <p:nvPr/>
        </p:nvPicPr>
        <p:blipFill rotWithShape="1">
          <a:blip r:embed="rId3">
            <a:alphaModFix/>
          </a:blip>
          <a:srcRect t="5955" r="39404"/>
          <a:stretch>
            <a:fillRect/>
          </a:stretch>
        </p:blipFill>
        <p:spPr>
          <a:xfrm>
            <a:off x="5119053" y="1065260"/>
            <a:ext cx="5756328" cy="545493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3"/>
          <p:cNvSpPr txBox="1">
            <a:spLocks noGrp="1"/>
          </p:cNvSpPr>
          <p:nvPr>
            <p:ph type="title"/>
          </p:nvPr>
        </p:nvSpPr>
        <p:spPr>
          <a:xfrm>
            <a:off x="555171" y="-47621"/>
            <a:ext cx="107223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Airborne Mission: Active </a:t>
            </a:r>
            <a:r>
              <a:rPr lang="en-US" dirty="0" err="1"/>
              <a:t>Pyroconvection</a:t>
            </a:r>
            <a:r>
              <a:rPr lang="en-US" dirty="0"/>
              <a:t> Sampling </a:t>
            </a:r>
            <a:endParaRPr dirty="0"/>
          </a:p>
        </p:txBody>
      </p:sp>
      <p:sp>
        <p:nvSpPr>
          <p:cNvPr id="293" name="Google Shape;293;p43"/>
          <p:cNvSpPr txBox="1"/>
          <p:nvPr/>
        </p:nvSpPr>
        <p:spPr>
          <a:xfrm>
            <a:off x="113525" y="1191300"/>
            <a:ext cx="4728900" cy="4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</a:pP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</a:t>
            </a: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loyment </a:t>
            </a:r>
            <a:r>
              <a:rPr lang="en-US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 27-Sept 9:</a:t>
            </a:r>
            <a:endParaRPr sz="13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ER-2 in Great Falls, MT (202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&amp; 2027)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NSF/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NCAR GV in 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Broomfield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 (RMMA 2026 only)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</a:pPr>
            <a:endParaRPr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</a:pPr>
            <a:r>
              <a:rPr lang="en-US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Concept 1: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</a:pPr>
            <a:r>
              <a:rPr lang="en-US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pyroconvection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rimary goal of the mission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apturing the co-evolution of fire activity, plume rise, cloud development, electrification, and smoke injection in real time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</a:pPr>
            <a:endParaRPr sz="22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3"/>
          <p:cNvSpPr txBox="1"/>
          <p:nvPr/>
        </p:nvSpPr>
        <p:spPr>
          <a:xfrm>
            <a:off x="282831" y="5773381"/>
            <a:ext cx="4065300" cy="831000"/>
          </a:xfrm>
          <a:prstGeom prst="rect">
            <a:avLst/>
          </a:prstGeom>
          <a:solidFill>
            <a:srgbClr val="FFC000"/>
          </a:solidFill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Maximum observed: </a:t>
            </a:r>
            <a:r>
              <a:rPr lang="en-US" sz="16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 pyroCb</a:t>
            </a:r>
            <a:endParaRPr sz="16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Minimum observed: </a:t>
            </a:r>
            <a:r>
              <a:rPr lang="en-US" sz="16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 pyroCb</a:t>
            </a:r>
            <a:endParaRPr sz="1600" b="0" i="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1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 occurrence: </a:t>
            </a:r>
            <a:r>
              <a:rPr lang="en-US" sz="16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~17 events per season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74142-38D8-B5DE-5872-60925C62546B}"/>
              </a:ext>
            </a:extLst>
          </p:cNvPr>
          <p:cNvSpPr txBox="1"/>
          <p:nvPr/>
        </p:nvSpPr>
        <p:spPr>
          <a:xfrm>
            <a:off x="7799619" y="6334780"/>
            <a:ext cx="439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PyroCb data from NRL (Peterson et al 2025):</a:t>
            </a:r>
          </a:p>
          <a:p>
            <a:pPr algn="r"/>
            <a:r>
              <a:rPr lang="en-US" dirty="0">
                <a:solidFill>
                  <a:srgbClr val="3366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https://www.nature.com/articles/s41612-025-01188-5</a:t>
            </a:r>
            <a:r>
              <a:rPr lang="en-US" dirty="0">
                <a:solidFill>
                  <a:srgbClr val="3366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612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Airborne Strategy: Active </a:t>
            </a:r>
            <a:r>
              <a:rPr lang="en-US" dirty="0" err="1"/>
              <a:t>Pyroconvection</a:t>
            </a:r>
            <a:endParaRPr dirty="0"/>
          </a:p>
        </p:txBody>
      </p:sp>
      <p:sp>
        <p:nvSpPr>
          <p:cNvPr id="301" name="Google Shape;301;p44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sz="1000" b="1" i="0" u="none" strike="noStrike" cap="none">
              <a:solidFill>
                <a:srgbClr val="0000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2" name="Google Shape;302;p44" title="INSPYRE_SCHEMATIC_FULL.png"/>
          <p:cNvPicPr preferRelativeResize="0"/>
          <p:nvPr/>
        </p:nvPicPr>
        <p:blipFill rotWithShape="1">
          <a:blip r:embed="rId3">
            <a:alphaModFix/>
          </a:blip>
          <a:srcRect l="29" r="19"/>
          <a:stretch/>
        </p:blipFill>
        <p:spPr>
          <a:xfrm>
            <a:off x="101600" y="1256964"/>
            <a:ext cx="6630723" cy="529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 t="6888" r="5758" b="6576"/>
          <a:stretch/>
        </p:blipFill>
        <p:spPr>
          <a:xfrm rot="-7175875">
            <a:off x="6800825" y="2045163"/>
            <a:ext cx="4391942" cy="392789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4"/>
          <p:cNvSpPr txBox="1"/>
          <p:nvPr/>
        </p:nvSpPr>
        <p:spPr>
          <a:xfrm>
            <a:off x="6377500" y="1742302"/>
            <a:ext cx="2025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Mosquito Fire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8-Sept, 2022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9404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Why do pyroCbs matter? (Climate-scale Impacts)</a:t>
            </a:r>
            <a:endParaRPr/>
          </a:p>
        </p:txBody>
      </p:sp>
      <p:sp>
        <p:nvSpPr>
          <p:cNvPr id="261" name="Google Shape;261;p40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pic>
        <p:nvPicPr>
          <p:cNvPr id="262" name="Google Shape;26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38" y="1793306"/>
            <a:ext cx="8036909" cy="4811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 txBox="1"/>
          <p:nvPr/>
        </p:nvSpPr>
        <p:spPr>
          <a:xfrm>
            <a:off x="8210860" y="5946957"/>
            <a:ext cx="3607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Peterson et al. 2021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(Nature PJ, Climate and Atmos. Science)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Updated by Ghassan Taha, 2022</a:t>
            </a:r>
            <a:endParaRPr/>
          </a:p>
        </p:txBody>
      </p:sp>
      <p:sp>
        <p:nvSpPr>
          <p:cNvPr id="264" name="Google Shape;264;p40"/>
          <p:cNvSpPr/>
          <p:nvPr/>
        </p:nvSpPr>
        <p:spPr>
          <a:xfrm>
            <a:off x="770614" y="1450542"/>
            <a:ext cx="689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OMPS LP stratospheric aerosol optical depth (sAOD)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0"/>
          <p:cNvSpPr txBox="1"/>
          <p:nvPr/>
        </p:nvSpPr>
        <p:spPr>
          <a:xfrm>
            <a:off x="8127406" y="1611962"/>
            <a:ext cx="39114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69862" marR="0" lvl="0" indent="-169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Two of the five largest plumes since 2012 are from pyroCbs</a:t>
            </a:r>
            <a:endParaRPr dirty="0"/>
          </a:p>
          <a:p>
            <a:pPr marL="169862" marR="0" lvl="0" indent="-42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862" marR="0" lvl="0" indent="-169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2019-2022 featured the highest levels of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sAOD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during the entire post-Pinatubo era: </a:t>
            </a:r>
            <a:endParaRPr dirty="0"/>
          </a:p>
          <a:p>
            <a:pPr marL="169862" marR="0" lvl="0" indent="-1127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0187" marR="0" lvl="1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ANYSO played a significant role</a:t>
            </a:r>
            <a:endParaRPr dirty="0"/>
          </a:p>
          <a:p>
            <a:pPr marL="230187" marR="0" lvl="1" indent="-60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0187" marR="0" lvl="1" indent="-1174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−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Impact from additional pyroCbs in N. Hemisphere: 2020-2024</a:t>
            </a:r>
            <a:endParaRPr dirty="0"/>
          </a:p>
          <a:p>
            <a:pPr marL="169862" marR="0" lvl="0" indent="-42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862" marR="0" lvl="0" indent="-1698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PyroCbs are a first-order driver of variations in stratospheric composition and structure</a:t>
            </a:r>
            <a:endParaRPr sz="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327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Why do pyroCbs matter? (Fire-scale Impacts)</a:t>
            </a:r>
            <a:endParaRPr/>
          </a:p>
        </p:txBody>
      </p:sp>
      <p:sp>
        <p:nvSpPr>
          <p:cNvPr id="240" name="Google Shape;240;p39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grpSp>
        <p:nvGrpSpPr>
          <p:cNvPr id="241" name="Google Shape;241;p39"/>
          <p:cNvGrpSpPr/>
          <p:nvPr/>
        </p:nvGrpSpPr>
        <p:grpSpPr>
          <a:xfrm>
            <a:off x="4609869" y="1113235"/>
            <a:ext cx="3865044" cy="5440091"/>
            <a:chOff x="-191101" y="920510"/>
            <a:chExt cx="3404425" cy="4159091"/>
          </a:xfrm>
        </p:grpSpPr>
        <p:pic>
          <p:nvPicPr>
            <p:cNvPr id="242" name="Google Shape;242;p39"/>
            <p:cNvPicPr preferRelativeResize="0"/>
            <p:nvPr/>
          </p:nvPicPr>
          <p:blipFill rotWithShape="1">
            <a:blip r:embed="rId3">
              <a:alphaModFix/>
            </a:blip>
            <a:srcRect t="10489"/>
            <a:stretch/>
          </p:blipFill>
          <p:spPr>
            <a:xfrm>
              <a:off x="334144" y="1416614"/>
              <a:ext cx="2353936" cy="1610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3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4144" y="3228786"/>
              <a:ext cx="2341618" cy="1850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39"/>
            <p:cNvSpPr txBox="1"/>
            <p:nvPr/>
          </p:nvSpPr>
          <p:spPr>
            <a:xfrm>
              <a:off x="-191101" y="920510"/>
              <a:ext cx="3404425" cy="32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Fire-Generated Tornadoes</a:t>
              </a:r>
              <a:endParaRPr/>
            </a:p>
          </p:txBody>
        </p:sp>
        <p:sp>
          <p:nvSpPr>
            <p:cNvPr id="245" name="Google Shape;245;p39"/>
            <p:cNvSpPr txBox="1"/>
            <p:nvPr/>
          </p:nvSpPr>
          <p:spPr>
            <a:xfrm>
              <a:off x="317316" y="1186252"/>
              <a:ext cx="2403900" cy="2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2018 Carr Fire (Lareau et al. 2018)</a:t>
              </a:r>
              <a:endParaRPr/>
            </a:p>
          </p:txBody>
        </p:sp>
        <p:sp>
          <p:nvSpPr>
            <p:cNvPr id="246" name="Google Shape;246;p39"/>
            <p:cNvSpPr txBox="1"/>
            <p:nvPr/>
          </p:nvSpPr>
          <p:spPr>
            <a:xfrm>
              <a:off x="189166" y="3004161"/>
              <a:ext cx="2632800" cy="23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2020 Loyalton Fire (Lareau et al. 2022)</a:t>
              </a:r>
              <a:endParaRPr/>
            </a:p>
          </p:txBody>
        </p:sp>
      </p:grpSp>
      <p:pic>
        <p:nvPicPr>
          <p:cNvPr id="247" name="Google Shape;247;p39" descr="A picture containing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226" b="58042"/>
          <a:stretch/>
        </p:blipFill>
        <p:spPr>
          <a:xfrm>
            <a:off x="655681" y="1778739"/>
            <a:ext cx="3458381" cy="21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9"/>
          <p:cNvSpPr txBox="1"/>
          <p:nvPr/>
        </p:nvSpPr>
        <p:spPr>
          <a:xfrm>
            <a:off x="276125" y="1113225"/>
            <a:ext cx="4297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Extreme Updrafts Near Cloud Base </a:t>
            </a:r>
            <a:endParaRPr/>
          </a:p>
        </p:txBody>
      </p:sp>
      <p:grpSp>
        <p:nvGrpSpPr>
          <p:cNvPr id="249" name="Google Shape;249;p39"/>
          <p:cNvGrpSpPr/>
          <p:nvPr/>
        </p:nvGrpSpPr>
        <p:grpSpPr>
          <a:xfrm>
            <a:off x="8448175" y="1113225"/>
            <a:ext cx="3458304" cy="5524920"/>
            <a:chOff x="2570093" y="790876"/>
            <a:chExt cx="3602400" cy="5230941"/>
          </a:xfrm>
        </p:grpSpPr>
        <p:pic>
          <p:nvPicPr>
            <p:cNvPr id="250" name="Google Shape;250;p39"/>
            <p:cNvPicPr preferRelativeResize="0"/>
            <p:nvPr/>
          </p:nvPicPr>
          <p:blipFill rotWithShape="1">
            <a:blip r:embed="rId6">
              <a:alphaModFix/>
            </a:blip>
            <a:srcRect t="9808"/>
            <a:stretch/>
          </p:blipFill>
          <p:spPr>
            <a:xfrm>
              <a:off x="2910409" y="3749261"/>
              <a:ext cx="2835622" cy="2272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39" descr="Google Shape;405;p7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50003" y="1383924"/>
              <a:ext cx="2486832" cy="2265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39"/>
            <p:cNvSpPr txBox="1"/>
            <p:nvPr/>
          </p:nvSpPr>
          <p:spPr>
            <a:xfrm>
              <a:off x="2935625" y="790876"/>
              <a:ext cx="2715588" cy="407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Lightning Strikes</a:t>
              </a:r>
              <a:endParaRPr dirty="0"/>
            </a:p>
          </p:txBody>
        </p:sp>
        <p:sp>
          <p:nvSpPr>
            <p:cNvPr id="253" name="Google Shape;253;p39"/>
            <p:cNvSpPr txBox="1"/>
            <p:nvPr/>
          </p:nvSpPr>
          <p:spPr>
            <a:xfrm>
              <a:off x="2570093" y="1100571"/>
              <a:ext cx="3602400" cy="29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2021 Sparks Lake Fire (Dworak et al. </a:t>
              </a:r>
              <a:r>
                <a:rPr lang="en-US">
                  <a:latin typeface="Calibri"/>
                  <a:ea typeface="Calibri"/>
                  <a:cs typeface="Calibri"/>
                  <a:sym typeface="Calibri"/>
                </a:rPr>
                <a:t>2025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</p:grpSp>
      <p:pic>
        <p:nvPicPr>
          <p:cNvPr id="254" name="Google Shape;254;p39" descr="A picture containing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43543"/>
          <a:stretch/>
        </p:blipFill>
        <p:spPr>
          <a:xfrm>
            <a:off x="893877" y="4132380"/>
            <a:ext cx="2989136" cy="261161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9"/>
          <p:cNvSpPr txBox="1"/>
          <p:nvPr/>
        </p:nvSpPr>
        <p:spPr>
          <a:xfrm>
            <a:off x="655657" y="1470950"/>
            <a:ext cx="3458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Rodriguez et al. 2020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344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18" name="Google Shape;218;p37"/>
          <p:cNvSpPr txBox="1">
            <a:spLocks noGrp="1"/>
          </p:cNvSpPr>
          <p:nvPr>
            <p:ph type="title"/>
          </p:nvPr>
        </p:nvSpPr>
        <p:spPr>
          <a:xfrm>
            <a:off x="2" y="1"/>
            <a:ext cx="12187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</a:pPr>
            <a:r>
              <a:rPr lang="en-US" dirty="0"/>
              <a:t>INSPYRE Overview and Science Objectives</a:t>
            </a:r>
            <a:endParaRPr dirty="0"/>
          </a:p>
        </p:txBody>
      </p:sp>
      <p:sp>
        <p:nvSpPr>
          <p:cNvPr id="219" name="Google Shape;219;p37"/>
          <p:cNvSpPr txBox="1"/>
          <p:nvPr/>
        </p:nvSpPr>
        <p:spPr>
          <a:xfrm>
            <a:off x="5583500" y="1101747"/>
            <a:ext cx="5986948" cy="21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Goals:</a:t>
            </a:r>
            <a:endParaRPr sz="2200" b="1" i="1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+mj-lt"/>
              <a:buAutoNum type="arabicPeriod"/>
            </a:pPr>
            <a:endParaRPr sz="700" b="1" i="1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Characterize physical links between pyroCb development and extreme wildfire behavior.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+mj-lt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Constrain the role of pyroCb activity in the Earth system.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0" name="Google Shape;22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10" y="1222312"/>
            <a:ext cx="5258074" cy="514260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/>
        </p:nvSpPr>
        <p:spPr>
          <a:xfrm>
            <a:off x="5583497" y="3086919"/>
            <a:ext cx="6100503" cy="3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+mj-lt"/>
              <a:buAutoNum type="arabicPeriod"/>
            </a:pPr>
            <a:endParaRPr sz="105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Objectives:</a:t>
            </a:r>
            <a:endParaRPr sz="16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etermine the fire and atmospheric conditions that produce pyroCbs.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 mechanisms that control stratospheric smoke injection.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56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+mj-lt"/>
              <a:buAutoNum type="arabicPeriod"/>
            </a:pPr>
            <a:endParaRPr sz="8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-US" sz="2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how pyroCb-injected smoke plumes alter the upper troposphere and lower stratosphere (UTLS).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Google Shape;222;p37"/>
          <p:cNvSpPr txBox="1"/>
          <p:nvPr/>
        </p:nvSpPr>
        <p:spPr>
          <a:xfrm>
            <a:off x="3817210" y="4113772"/>
            <a:ext cx="187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NSF/NCAR GV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(in-situ)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7"/>
          <p:cNvPicPr preferRelativeResize="0"/>
          <p:nvPr/>
        </p:nvPicPr>
        <p:blipFill rotWithShape="1">
          <a:blip r:embed="rId4">
            <a:alphaModFix/>
          </a:blip>
          <a:srcRect l="11653" t="24195" r="596" b="28823"/>
          <a:stretch/>
        </p:blipFill>
        <p:spPr>
          <a:xfrm>
            <a:off x="3657600" y="3438682"/>
            <a:ext cx="1663784" cy="7098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787088-0261-5EDB-0227-35517FBFA5A6}"/>
              </a:ext>
            </a:extLst>
          </p:cNvPr>
          <p:cNvSpPr/>
          <p:nvPr/>
        </p:nvSpPr>
        <p:spPr>
          <a:xfrm>
            <a:off x="5583497" y="4490720"/>
            <a:ext cx="6263063" cy="21831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90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sz="1000" b="0" i="0" u="none" strike="noStrike" cap="none">
              <a:solidFill>
                <a:srgbClr val="0000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2" y="1"/>
            <a:ext cx="12187765" cy="77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INSPYRE Includes Full Spectrum of Pyroconvection</a:t>
            </a:r>
            <a:endParaRPr/>
          </a:p>
        </p:txBody>
      </p:sp>
      <p:grpSp>
        <p:nvGrpSpPr>
          <p:cNvPr id="230" name="Google Shape;230;p38"/>
          <p:cNvGrpSpPr/>
          <p:nvPr/>
        </p:nvGrpSpPr>
        <p:grpSpPr>
          <a:xfrm>
            <a:off x="126009" y="1184941"/>
            <a:ext cx="11718102" cy="5540713"/>
            <a:chOff x="52499" y="1148424"/>
            <a:chExt cx="9035908" cy="4104919"/>
          </a:xfrm>
        </p:grpSpPr>
        <p:sp>
          <p:nvSpPr>
            <p:cNvPr id="231" name="Google Shape;231;p38"/>
            <p:cNvSpPr/>
            <p:nvPr/>
          </p:nvSpPr>
          <p:spPr>
            <a:xfrm>
              <a:off x="109183" y="1148424"/>
              <a:ext cx="8979224" cy="296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Typical pyroCb definition requires a minimum 11 µm brightness temperature (BT</a:t>
              </a:r>
              <a:r>
                <a:rPr lang="en-US" sz="2000" b="1" i="0" u="none" strike="noStrike" cap="none" baseline="-25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r>
                <a:rPr lang="en-US" sz="2000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 less than </a:t>
              </a:r>
              <a:r>
                <a:rPr lang="en-US" sz="2000" b="1" i="0" u="none" strike="noStrike" cap="none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-40˚C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2" name="Google Shape;232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499" y="1644557"/>
              <a:ext cx="8928729" cy="36087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3" name="Google Shape;233;p38"/>
            <p:cNvCxnSpPr/>
            <p:nvPr/>
          </p:nvCxnSpPr>
          <p:spPr>
            <a:xfrm rot="10800000" flipH="1">
              <a:off x="552734" y="3061969"/>
              <a:ext cx="8428494" cy="3489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34" name="Google Shape;234;p38"/>
            <p:cNvSpPr/>
            <p:nvPr/>
          </p:nvSpPr>
          <p:spPr>
            <a:xfrm>
              <a:off x="8308486" y="3040092"/>
              <a:ext cx="659081" cy="342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Pts val="2400"/>
                <a:buFont typeface="Calibri"/>
                <a:buNone/>
              </a:pPr>
              <a:r>
                <a:rPr lang="en-US" sz="2400" b="1" i="0" u="none" strike="noStrike" cap="none">
                  <a:solidFill>
                    <a:srgbClr val="FF3300"/>
                  </a:solidFill>
                  <a:latin typeface="Calibri"/>
                  <a:ea typeface="Calibri"/>
                  <a:cs typeface="Calibri"/>
                  <a:sym typeface="Calibri"/>
                </a:rPr>
                <a:t>-40˚C</a:t>
              </a:r>
              <a:endParaRPr sz="2400" b="1" i="0" u="none" strike="noStrike" cap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B9BF48-8EB2-F0E3-59CF-87A472826A18}"/>
              </a:ext>
            </a:extLst>
          </p:cNvPr>
          <p:cNvSpPr txBox="1"/>
          <p:nvPr/>
        </p:nvSpPr>
        <p:spPr>
          <a:xfrm>
            <a:off x="774732" y="6461081"/>
            <a:ext cx="363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common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2B16B-DE3A-6114-F854-5517AABED1C3}"/>
              </a:ext>
            </a:extLst>
          </p:cNvPr>
          <p:cNvSpPr txBox="1"/>
          <p:nvPr/>
        </p:nvSpPr>
        <p:spPr>
          <a:xfrm>
            <a:off x="8939718" y="6455245"/>
            <a:ext cx="2694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 common</a:t>
            </a:r>
          </a:p>
        </p:txBody>
      </p:sp>
    </p:spTree>
    <p:extLst>
      <p:ext uri="{BB962C8B-B14F-4D97-AF65-F5344CB8AC3E}">
        <p14:creationId xmlns:p14="http://schemas.microsoft.com/office/powerpoint/2010/main" val="2537433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5F432F3-C6F9-60FB-8D81-5683A6322BB0}"/>
              </a:ext>
            </a:extLst>
          </p:cNvPr>
          <p:cNvGrpSpPr>
            <a:grpSpLocks noChangeAspect="1"/>
          </p:cNvGrpSpPr>
          <p:nvPr/>
        </p:nvGrpSpPr>
        <p:grpSpPr>
          <a:xfrm>
            <a:off x="73571" y="987160"/>
            <a:ext cx="8434974" cy="5594400"/>
            <a:chOff x="67011" y="867780"/>
            <a:chExt cx="6200870" cy="411265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4F52748-B2B0-83AB-2BE2-8890FADF37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04"/>
            <a:stretch/>
          </p:blipFill>
          <p:spPr bwMode="auto">
            <a:xfrm>
              <a:off x="67011" y="904540"/>
              <a:ext cx="5855223" cy="4017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B73091-9D47-47D1-5A9D-C304AB94182D}"/>
                </a:ext>
              </a:extLst>
            </p:cNvPr>
            <p:cNvSpPr txBox="1"/>
            <p:nvPr/>
          </p:nvSpPr>
          <p:spPr>
            <a:xfrm>
              <a:off x="3905681" y="4686301"/>
              <a:ext cx="2362200" cy="294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2000" b="1" kern="1200" dirty="0">
                  <a:solidFill>
                    <a:prstClr val="black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CALIPSO Orbit Track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E6CE66-C485-65A6-DDCA-A5870CE3E865}"/>
                </a:ext>
              </a:extLst>
            </p:cNvPr>
            <p:cNvSpPr/>
            <p:nvPr/>
          </p:nvSpPr>
          <p:spPr>
            <a:xfrm>
              <a:off x="4876800" y="1123950"/>
              <a:ext cx="685800" cy="6858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8E2917-2C55-67C4-4D45-499649AAA7D0}"/>
                </a:ext>
              </a:extLst>
            </p:cNvPr>
            <p:cNvSpPr/>
            <p:nvPr/>
          </p:nvSpPr>
          <p:spPr>
            <a:xfrm>
              <a:off x="2450798" y="867780"/>
              <a:ext cx="1218024" cy="2715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800" b="1" kern="1200" dirty="0">
                  <a:solidFill>
                    <a:prstClr val="black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14 August 2017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590AD7-77EF-5E90-D128-539D6B884531}"/>
                </a:ext>
              </a:extLst>
            </p:cNvPr>
            <p:cNvSpPr/>
            <p:nvPr/>
          </p:nvSpPr>
          <p:spPr>
            <a:xfrm>
              <a:off x="4116879" y="1127716"/>
              <a:ext cx="1519843" cy="2715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800" b="1" kern="1200" dirty="0">
                  <a:solidFill>
                    <a:prstClr val="black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~48 </a:t>
              </a:r>
              <a:r>
                <a:rPr lang="en-US" sz="1800" b="1" kern="1200" dirty="0" err="1">
                  <a:solidFill>
                    <a:prstClr val="black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hr</a:t>
              </a:r>
              <a:r>
                <a:rPr lang="en-US" sz="1800" b="1" kern="1200" dirty="0">
                  <a:solidFill>
                    <a:prstClr val="black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rPr>
                <a:t> After PyroCb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3B0DA8-CA43-77BE-EDED-90021B9E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TEMPO data products help INSPYRE?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74ECD-A7C1-EFE1-EC4F-C6568ED12D1C}"/>
              </a:ext>
            </a:extLst>
          </p:cNvPr>
          <p:cNvSpPr/>
          <p:nvPr/>
        </p:nvSpPr>
        <p:spPr>
          <a:xfrm>
            <a:off x="7809186" y="1160168"/>
            <a:ext cx="4382814" cy="51655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sz="1800" b="1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Ultra-Violet Aerosol Index (UVAI)</a:t>
            </a:r>
            <a:r>
              <a:rPr lang="en-US" sz="1800" b="1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:</a:t>
            </a:r>
          </a:p>
          <a:p>
            <a:pPr marL="171450" indent="-171450" defTabSz="457200" fontAlgn="base">
              <a:spcBef>
                <a:spcPts val="40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PyroCb smoke analysis &amp; tracking currently based on LEO sensors (e.g., OMPS).</a:t>
            </a:r>
          </a:p>
          <a:p>
            <a:pPr marL="171450" indent="-171450" defTabSz="457200" fontAlgn="base">
              <a:spcBef>
                <a:spcPts val="40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TEMPO’s hourly aerosol products have potential to transform this field!</a:t>
            </a:r>
          </a:p>
          <a:p>
            <a:pPr marL="171450" indent="-171450" defTabSz="457200" fontAlgn="base">
              <a:spcBef>
                <a:spcPts val="40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We would use UVAI to support mission operations and data analysis</a:t>
            </a:r>
            <a:endParaRPr lang="en-US" sz="500" kern="1200" dirty="0">
              <a:solidFill>
                <a:prstClr val="black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marL="171450" indent="-171450" defTabSz="457200" fontAlgn="base">
              <a:spcBef>
                <a:spcPts val="40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endParaRPr lang="en-US" sz="1800" kern="1200" dirty="0">
              <a:solidFill>
                <a:prstClr val="black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defTabSz="457200" fontAlgn="base">
              <a:spcBef>
                <a:spcPts val="40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Aerosol Layer Height and AOD:</a:t>
            </a:r>
          </a:p>
          <a:p>
            <a:pPr marL="171450" indent="-171450" defTabSz="457200" fontAlgn="base">
              <a:spcBef>
                <a:spcPts val="40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Critical for understanding plume transport</a:t>
            </a:r>
          </a:p>
          <a:p>
            <a:pPr marL="171450" indent="-171450" defTabSz="457200" fontAlgn="base">
              <a:spcBef>
                <a:spcPts val="40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Integrate with lidar profiles and trajectory analysis</a:t>
            </a:r>
          </a:p>
          <a:p>
            <a:pPr defTabSz="457200" fontAlgn="base">
              <a:spcBef>
                <a:spcPts val="400"/>
              </a:spcBef>
              <a:spcAft>
                <a:spcPct val="0"/>
              </a:spcAft>
              <a:buClrTx/>
            </a:pPr>
            <a:endParaRPr lang="en-US" sz="1800" kern="1200" dirty="0">
              <a:solidFill>
                <a:prstClr val="black"/>
              </a:solidFill>
              <a:latin typeface="Calibri" pitchFamily="34" charset="0"/>
              <a:ea typeface="ＭＳ Ｐゴシック" charset="0"/>
              <a:cs typeface="Calibri" pitchFamily="34" charset="0"/>
            </a:endParaRPr>
          </a:p>
          <a:p>
            <a:pPr defTabSz="457200" fontAlgn="base">
              <a:spcBef>
                <a:spcPts val="40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Gas Phase Products:</a:t>
            </a:r>
          </a:p>
          <a:p>
            <a:pPr marL="171450" indent="-171450" defTabSz="457200" fontAlgn="base">
              <a:spcBef>
                <a:spcPts val="40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lang="en-US" sz="1800" kern="1200" dirty="0">
                <a:solidFill>
                  <a:prstClr val="black"/>
                </a:solidFill>
                <a:latin typeface="Calibri" pitchFamily="34" charset="0"/>
                <a:ea typeface="ＭＳ Ｐゴシック" charset="0"/>
                <a:cs typeface="Calibri" pitchFamily="34" charset="0"/>
              </a:rPr>
              <a:t>Aid analyses of smoke plume composition in isolated plume scenarios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506BFA-0566-AB2C-5107-AE3EA34659D0}"/>
              </a:ext>
            </a:extLst>
          </p:cNvPr>
          <p:cNvSpPr txBox="1"/>
          <p:nvPr/>
        </p:nvSpPr>
        <p:spPr>
          <a:xfrm>
            <a:off x="84086" y="6310220"/>
            <a:ext cx="3363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500" b="1" kern="12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0"/>
              </a:rPr>
              <a:t>Peterson et al. 2018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500" b="1" kern="12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0"/>
              </a:rPr>
              <a:t>(Nature PJ, Climate and Atmos. Science)</a:t>
            </a:r>
          </a:p>
        </p:txBody>
      </p:sp>
      <p:sp>
        <p:nvSpPr>
          <p:cNvPr id="24" name="Google Shape;438;p56">
            <a:extLst>
              <a:ext uri="{FF2B5EF4-FFF2-40B4-BE49-F238E27FC236}">
                <a16:creationId xmlns:a16="http://schemas.microsoft.com/office/drawing/2014/main" id="{B263D912-D9BF-317E-6685-E9B663E1AF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6466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6" title="Screenshot 2025-12-04 at 11.09.45 AM.png"/>
          <p:cNvPicPr preferRelativeResize="0"/>
          <p:nvPr/>
        </p:nvPicPr>
        <p:blipFill rotWithShape="1">
          <a:blip r:embed="rId3">
            <a:alphaModFix/>
          </a:blip>
          <a:srcRect l="15208" r="11283"/>
          <a:stretch/>
        </p:blipFill>
        <p:spPr>
          <a:xfrm>
            <a:off x="5033125" y="2286125"/>
            <a:ext cx="2680401" cy="30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6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How can INSPYRE help the TEMPO Science Team?</a:t>
            </a:r>
            <a:endParaRPr dirty="0"/>
          </a:p>
        </p:txBody>
      </p:sp>
      <p:sp>
        <p:nvSpPr>
          <p:cNvPr id="324" name="Google Shape;324;p46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325" name="Google Shape;32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4482" y="992105"/>
            <a:ext cx="4040226" cy="5815988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6"/>
          <p:cNvSpPr txBox="1"/>
          <p:nvPr/>
        </p:nvSpPr>
        <p:spPr>
          <a:xfrm>
            <a:off x="233324" y="1132700"/>
            <a:ext cx="4799799" cy="5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</a:t>
            </a: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loyment July 27-Sept 9:</a:t>
            </a:r>
            <a:endParaRPr sz="13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ER-2 in Great Falls, MT (2026 &amp; 2027)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NSF/NCAR GV in Broomfield, CO (2026 only)</a:t>
            </a:r>
            <a:endParaRPr sz="2100" b="1" dirty="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</a:pPr>
            <a:endParaRPr sz="2100" i="0" u="none" strike="noStrike" cap="none" dirty="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</a:pPr>
            <a:r>
              <a:rPr lang="en-US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Concept 2: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etrained smoke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layers downstream of active </a:t>
            </a:r>
            <a:r>
              <a:rPr lang="en-US" sz="21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pyroconvection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ampling aged plumes 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UTLS</a:t>
            </a:r>
          </a:p>
          <a:p>
            <a: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1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easure aerosol composition, size distributions, and radiative properties critical for understanding impacts across large regions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Helvetica Neue"/>
              <a:buNone/>
            </a:pPr>
            <a:endParaRPr sz="2100" i="0" u="none" strike="noStrike" cap="none" dirty="0">
              <a:solidFill>
                <a:srgbClr val="00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46"/>
          <p:cNvSpPr txBox="1"/>
          <p:nvPr/>
        </p:nvSpPr>
        <p:spPr>
          <a:xfrm>
            <a:off x="5990856" y="4096702"/>
            <a:ext cx="19161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Active pyroCb</a:t>
            </a:r>
            <a:endParaRPr sz="12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328" name="Google Shape;328;p46"/>
          <p:cNvSpPr txBox="1"/>
          <p:nvPr/>
        </p:nvSpPr>
        <p:spPr>
          <a:xfrm>
            <a:off x="5692450" y="2554575"/>
            <a:ext cx="19161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Detrained smoke</a:t>
            </a:r>
            <a:endParaRPr sz="12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95222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7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Airborne Strategy: Detrained Smoke Layers</a:t>
            </a:r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35" name="Google Shape;33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877" y="1996744"/>
            <a:ext cx="7396982" cy="439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icture containing chart&#10;&#10;AI-generated content may be incorrect.">
            <a:extLst>
              <a:ext uri="{FF2B5EF4-FFF2-40B4-BE49-F238E27FC236}">
                <a16:creationId xmlns:a16="http://schemas.microsoft.com/office/drawing/2014/main" id="{9C5FD889-6228-824C-B7DE-44B622A9D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230" y="1491639"/>
            <a:ext cx="4052341" cy="3018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15F0AF-AD31-BEAB-D0DC-093ABCCCFFB1}"/>
              </a:ext>
            </a:extLst>
          </p:cNvPr>
          <p:cNvSpPr txBox="1"/>
          <p:nvPr/>
        </p:nvSpPr>
        <p:spPr>
          <a:xfrm>
            <a:off x="914400" y="1542196"/>
            <a:ext cx="5875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Stack Maneuver (*GV &amp; ER-2)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15E9A-13A8-3164-40FD-50C7030060DD}"/>
              </a:ext>
            </a:extLst>
          </p:cNvPr>
          <p:cNvSpPr txBox="1"/>
          <p:nvPr/>
        </p:nvSpPr>
        <p:spPr>
          <a:xfrm>
            <a:off x="8121888" y="1090498"/>
            <a:ext cx="3744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Lawnmower (*ER-2 &amp; GV)</a:t>
            </a:r>
            <a:endParaRPr lang="en-US" b="1" dirty="0"/>
          </a:p>
        </p:txBody>
      </p:sp>
      <p:grpSp>
        <p:nvGrpSpPr>
          <p:cNvPr id="5" name="Google Shape;84;p1">
            <a:extLst>
              <a:ext uri="{FF2B5EF4-FFF2-40B4-BE49-F238E27FC236}">
                <a16:creationId xmlns:a16="http://schemas.microsoft.com/office/drawing/2014/main" id="{F748FA55-2F73-1437-57F7-08527CECE235}"/>
              </a:ext>
            </a:extLst>
          </p:cNvPr>
          <p:cNvGrpSpPr/>
          <p:nvPr/>
        </p:nvGrpSpPr>
        <p:grpSpPr>
          <a:xfrm>
            <a:off x="8385904" y="5729322"/>
            <a:ext cx="3023147" cy="428458"/>
            <a:chOff x="4104655" y="5701913"/>
            <a:chExt cx="3001375" cy="569971"/>
          </a:xfrm>
        </p:grpSpPr>
        <p:sp>
          <p:nvSpPr>
            <p:cNvPr id="6" name="Google Shape;85;p1">
              <a:extLst>
                <a:ext uri="{FF2B5EF4-FFF2-40B4-BE49-F238E27FC236}">
                  <a16:creationId xmlns:a16="http://schemas.microsoft.com/office/drawing/2014/main" id="{2569C0E3-203F-0412-D661-031AEC773688}"/>
                </a:ext>
              </a:extLst>
            </p:cNvPr>
            <p:cNvSpPr/>
            <p:nvPr/>
          </p:nvSpPr>
          <p:spPr>
            <a:xfrm>
              <a:off x="4104655" y="5821756"/>
              <a:ext cx="1091611" cy="360947"/>
            </a:xfrm>
            <a:prstGeom prst="cloud">
              <a:avLst/>
            </a:prstGeom>
            <a:solidFill>
              <a:srgbClr val="D9E5F8"/>
            </a:solidFill>
            <a:ln w="19050" cap="flat" cmpd="sng">
              <a:solidFill>
                <a:srgbClr val="4892D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86;p1">
              <a:extLst>
                <a:ext uri="{FF2B5EF4-FFF2-40B4-BE49-F238E27FC236}">
                  <a16:creationId xmlns:a16="http://schemas.microsoft.com/office/drawing/2014/main" id="{88657F23-9822-E048-4CFF-A4D22BF60289}"/>
                </a:ext>
              </a:extLst>
            </p:cNvPr>
            <p:cNvSpPr/>
            <p:nvPr/>
          </p:nvSpPr>
          <p:spPr>
            <a:xfrm>
              <a:off x="4689947" y="5821755"/>
              <a:ext cx="1091611" cy="360947"/>
            </a:xfrm>
            <a:prstGeom prst="cloud">
              <a:avLst/>
            </a:prstGeom>
            <a:solidFill>
              <a:srgbClr val="D9E5F8"/>
            </a:solidFill>
            <a:ln w="19050" cap="flat" cmpd="sng">
              <a:solidFill>
                <a:srgbClr val="4892D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7;p1">
              <a:extLst>
                <a:ext uri="{FF2B5EF4-FFF2-40B4-BE49-F238E27FC236}">
                  <a16:creationId xmlns:a16="http://schemas.microsoft.com/office/drawing/2014/main" id="{0071D25B-4C58-6DDB-09B1-564F0B79ED0E}"/>
                </a:ext>
              </a:extLst>
            </p:cNvPr>
            <p:cNvSpPr/>
            <p:nvPr/>
          </p:nvSpPr>
          <p:spPr>
            <a:xfrm>
              <a:off x="5248159" y="5701913"/>
              <a:ext cx="1091611" cy="360947"/>
            </a:xfrm>
            <a:prstGeom prst="cloud">
              <a:avLst/>
            </a:prstGeom>
            <a:solidFill>
              <a:srgbClr val="D9E5F8"/>
            </a:solidFill>
            <a:ln w="19050" cap="flat" cmpd="sng">
              <a:solidFill>
                <a:srgbClr val="4892D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88;p1">
              <a:extLst>
                <a:ext uri="{FF2B5EF4-FFF2-40B4-BE49-F238E27FC236}">
                  <a16:creationId xmlns:a16="http://schemas.microsoft.com/office/drawing/2014/main" id="{8BD93281-53A8-09B9-266A-85B59B91B676}"/>
                </a:ext>
              </a:extLst>
            </p:cNvPr>
            <p:cNvSpPr/>
            <p:nvPr/>
          </p:nvSpPr>
          <p:spPr>
            <a:xfrm>
              <a:off x="5540064" y="5910937"/>
              <a:ext cx="1091611" cy="360947"/>
            </a:xfrm>
            <a:prstGeom prst="cloud">
              <a:avLst/>
            </a:prstGeom>
            <a:solidFill>
              <a:srgbClr val="D9E5F8"/>
            </a:solidFill>
            <a:ln w="19050" cap="flat" cmpd="sng">
              <a:solidFill>
                <a:srgbClr val="4892D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89;p1">
              <a:extLst>
                <a:ext uri="{FF2B5EF4-FFF2-40B4-BE49-F238E27FC236}">
                  <a16:creationId xmlns:a16="http://schemas.microsoft.com/office/drawing/2014/main" id="{41E29CB6-BBDA-E8CE-F058-012FDDF0478C}"/>
                </a:ext>
              </a:extLst>
            </p:cNvPr>
            <p:cNvSpPr/>
            <p:nvPr/>
          </p:nvSpPr>
          <p:spPr>
            <a:xfrm>
              <a:off x="6014419" y="5791095"/>
              <a:ext cx="1091611" cy="360947"/>
            </a:xfrm>
            <a:prstGeom prst="cloud">
              <a:avLst/>
            </a:prstGeom>
            <a:solidFill>
              <a:srgbClr val="D9E5F8"/>
            </a:solidFill>
            <a:ln w="19050" cap="flat" cmpd="sng">
              <a:solidFill>
                <a:srgbClr val="4892D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" name="Google Shape;163;p1">
            <a:extLst>
              <a:ext uri="{FF2B5EF4-FFF2-40B4-BE49-F238E27FC236}">
                <a16:creationId xmlns:a16="http://schemas.microsoft.com/office/drawing/2014/main" id="{908F951C-A2A8-9930-DFAE-EBA987532CE8}"/>
              </a:ext>
            </a:extLst>
          </p:cNvPr>
          <p:cNvCxnSpPr/>
          <p:nvPr/>
        </p:nvCxnSpPr>
        <p:spPr>
          <a:xfrm flipH="1">
            <a:off x="8599235" y="5578070"/>
            <a:ext cx="183486" cy="358594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64;p1">
            <a:extLst>
              <a:ext uri="{FF2B5EF4-FFF2-40B4-BE49-F238E27FC236}">
                <a16:creationId xmlns:a16="http://schemas.microsoft.com/office/drawing/2014/main" id="{4E8B7170-7EE1-B702-1E56-ED178EAA964C}"/>
              </a:ext>
            </a:extLst>
          </p:cNvPr>
          <p:cNvCxnSpPr/>
          <p:nvPr/>
        </p:nvCxnSpPr>
        <p:spPr>
          <a:xfrm rot="10800000">
            <a:off x="8749131" y="5599782"/>
            <a:ext cx="478259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65;p1">
            <a:extLst>
              <a:ext uri="{FF2B5EF4-FFF2-40B4-BE49-F238E27FC236}">
                <a16:creationId xmlns:a16="http://schemas.microsoft.com/office/drawing/2014/main" id="{3FBD900D-7DF2-D10F-1FC2-4CBF1325BCBA}"/>
              </a:ext>
            </a:extLst>
          </p:cNvPr>
          <p:cNvCxnSpPr/>
          <p:nvPr/>
        </p:nvCxnSpPr>
        <p:spPr>
          <a:xfrm rot="10800000">
            <a:off x="9191294" y="5583047"/>
            <a:ext cx="182880" cy="71323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66;p1">
            <a:extLst>
              <a:ext uri="{FF2B5EF4-FFF2-40B4-BE49-F238E27FC236}">
                <a16:creationId xmlns:a16="http://schemas.microsoft.com/office/drawing/2014/main" id="{73959FAB-81FB-04D3-7AAC-1C42DFBD18DD}"/>
              </a:ext>
            </a:extLst>
          </p:cNvPr>
          <p:cNvCxnSpPr/>
          <p:nvPr/>
        </p:nvCxnSpPr>
        <p:spPr>
          <a:xfrm rot="10800000">
            <a:off x="9362142" y="6269862"/>
            <a:ext cx="478259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67;p1">
            <a:extLst>
              <a:ext uri="{FF2B5EF4-FFF2-40B4-BE49-F238E27FC236}">
                <a16:creationId xmlns:a16="http://schemas.microsoft.com/office/drawing/2014/main" id="{C8B7D886-B6B1-66FD-8A0A-FF860BAC8F1E}"/>
              </a:ext>
            </a:extLst>
          </p:cNvPr>
          <p:cNvCxnSpPr/>
          <p:nvPr/>
        </p:nvCxnSpPr>
        <p:spPr>
          <a:xfrm rot="10800000" flipH="1">
            <a:off x="9829080" y="5588447"/>
            <a:ext cx="182880" cy="71323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68;p1">
            <a:extLst>
              <a:ext uri="{FF2B5EF4-FFF2-40B4-BE49-F238E27FC236}">
                <a16:creationId xmlns:a16="http://schemas.microsoft.com/office/drawing/2014/main" id="{2378EB27-BD72-1336-841D-25ACD9985AFF}"/>
              </a:ext>
            </a:extLst>
          </p:cNvPr>
          <p:cNvCxnSpPr/>
          <p:nvPr/>
        </p:nvCxnSpPr>
        <p:spPr>
          <a:xfrm rot="10800000">
            <a:off x="9998102" y="5609879"/>
            <a:ext cx="478259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169;p1">
            <a:extLst>
              <a:ext uri="{FF2B5EF4-FFF2-40B4-BE49-F238E27FC236}">
                <a16:creationId xmlns:a16="http://schemas.microsoft.com/office/drawing/2014/main" id="{021B98AA-ABE5-3495-9B9C-F28F0305AF64}"/>
              </a:ext>
            </a:extLst>
          </p:cNvPr>
          <p:cNvCxnSpPr/>
          <p:nvPr/>
        </p:nvCxnSpPr>
        <p:spPr>
          <a:xfrm rot="10800000">
            <a:off x="10440265" y="5593144"/>
            <a:ext cx="182880" cy="71323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70;p1">
            <a:extLst>
              <a:ext uri="{FF2B5EF4-FFF2-40B4-BE49-F238E27FC236}">
                <a16:creationId xmlns:a16="http://schemas.microsoft.com/office/drawing/2014/main" id="{B485C816-AA62-FB57-2B5D-3A7B21CC974B}"/>
              </a:ext>
            </a:extLst>
          </p:cNvPr>
          <p:cNvCxnSpPr/>
          <p:nvPr/>
        </p:nvCxnSpPr>
        <p:spPr>
          <a:xfrm rot="10800000">
            <a:off x="10611113" y="6279959"/>
            <a:ext cx="478259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71;p1">
            <a:extLst>
              <a:ext uri="{FF2B5EF4-FFF2-40B4-BE49-F238E27FC236}">
                <a16:creationId xmlns:a16="http://schemas.microsoft.com/office/drawing/2014/main" id="{318BD501-B215-699D-DB9A-D594BFC0F25E}"/>
              </a:ext>
            </a:extLst>
          </p:cNvPr>
          <p:cNvCxnSpPr/>
          <p:nvPr/>
        </p:nvCxnSpPr>
        <p:spPr>
          <a:xfrm rot="10800000" flipH="1">
            <a:off x="11055316" y="5936664"/>
            <a:ext cx="182880" cy="356616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172;p1">
            <a:extLst>
              <a:ext uri="{FF2B5EF4-FFF2-40B4-BE49-F238E27FC236}">
                <a16:creationId xmlns:a16="http://schemas.microsoft.com/office/drawing/2014/main" id="{9A693649-29B5-86D6-976A-0359688B918B}"/>
              </a:ext>
            </a:extLst>
          </p:cNvPr>
          <p:cNvCxnSpPr/>
          <p:nvPr/>
        </p:nvCxnSpPr>
        <p:spPr>
          <a:xfrm rot="10800000">
            <a:off x="11220618" y="5951049"/>
            <a:ext cx="478259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dash"/>
            <a:miter lim="800000"/>
            <a:headEnd type="triangle" w="med" len="med"/>
            <a:tailEnd type="none" w="sm" len="sm"/>
          </a:ln>
        </p:spPr>
      </p:cxnSp>
      <p:sp>
        <p:nvSpPr>
          <p:cNvPr id="21" name="Google Shape;173;p1">
            <a:extLst>
              <a:ext uri="{FF2B5EF4-FFF2-40B4-BE49-F238E27FC236}">
                <a16:creationId xmlns:a16="http://schemas.microsoft.com/office/drawing/2014/main" id="{3D2D2430-9E2C-C393-8CBA-0BEC234E4229}"/>
              </a:ext>
            </a:extLst>
          </p:cNvPr>
          <p:cNvSpPr txBox="1"/>
          <p:nvPr/>
        </p:nvSpPr>
        <p:spPr>
          <a:xfrm>
            <a:off x="8545703" y="5202859"/>
            <a:ext cx="26502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30s legs – wings level</a:t>
            </a:r>
            <a:endParaRPr/>
          </a:p>
        </p:txBody>
      </p:sp>
      <p:sp>
        <p:nvSpPr>
          <p:cNvPr id="22" name="Google Shape;174;p1">
            <a:extLst>
              <a:ext uri="{FF2B5EF4-FFF2-40B4-BE49-F238E27FC236}">
                <a16:creationId xmlns:a16="http://schemas.microsoft.com/office/drawing/2014/main" id="{E114F1FE-A799-F10A-E171-DFEF30AACC36}"/>
              </a:ext>
            </a:extLst>
          </p:cNvPr>
          <p:cNvSpPr txBox="1"/>
          <p:nvPr/>
        </p:nvSpPr>
        <p:spPr>
          <a:xfrm>
            <a:off x="8578531" y="6317434"/>
            <a:ext cx="26502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 ft/min climb rate</a:t>
            </a:r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7AFB55-F15E-3BCE-6758-4E17D10C92C5}"/>
              </a:ext>
            </a:extLst>
          </p:cNvPr>
          <p:cNvSpPr txBox="1"/>
          <p:nvPr/>
        </p:nvSpPr>
        <p:spPr>
          <a:xfrm>
            <a:off x="7998478" y="4776117"/>
            <a:ext cx="3744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Porpoising</a:t>
            </a:r>
            <a:r>
              <a:rPr lang="en-US" sz="1600" b="1" dirty="0"/>
              <a:t> (GV only)</a:t>
            </a:r>
          </a:p>
        </p:txBody>
      </p:sp>
    </p:spTree>
    <p:extLst>
      <p:ext uri="{BB962C8B-B14F-4D97-AF65-F5344CB8AC3E}">
        <p14:creationId xmlns:p14="http://schemas.microsoft.com/office/powerpoint/2010/main" val="3700354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>
          <a:extLst>
            <a:ext uri="{FF2B5EF4-FFF2-40B4-BE49-F238E27FC236}">
              <a16:creationId xmlns:a16="http://schemas.microsoft.com/office/drawing/2014/main" id="{663282D4-C48B-BE33-F1A0-C2B512850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84">
            <a:extLst>
              <a:ext uri="{FF2B5EF4-FFF2-40B4-BE49-F238E27FC236}">
                <a16:creationId xmlns:a16="http://schemas.microsoft.com/office/drawing/2014/main" id="{E07CF313-60FF-71C3-1E00-9EAF95C83A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1316300" cy="777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ER-2 Team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206AF5-B284-8D31-3249-C293B191EF46}"/>
              </a:ext>
            </a:extLst>
          </p:cNvPr>
          <p:cNvGrpSpPr/>
          <p:nvPr/>
        </p:nvGrpSpPr>
        <p:grpSpPr>
          <a:xfrm>
            <a:off x="-199143" y="1377508"/>
            <a:ext cx="9116444" cy="3750020"/>
            <a:chOff x="27556" y="1927013"/>
            <a:chExt cx="9116444" cy="375002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DD3CC10-8E92-4D00-7FF3-1A7022141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6" y="2136841"/>
              <a:ext cx="8763000" cy="354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Google Shape;101;p5">
              <a:extLst>
                <a:ext uri="{FF2B5EF4-FFF2-40B4-BE49-F238E27FC236}">
                  <a16:creationId xmlns:a16="http://schemas.microsoft.com/office/drawing/2014/main" id="{72A65422-99D0-9B73-6E46-9D67C7ACA7A2}"/>
                </a:ext>
              </a:extLst>
            </p:cNvPr>
            <p:cNvSpPr txBox="1"/>
            <p:nvPr/>
          </p:nvSpPr>
          <p:spPr>
            <a:xfrm>
              <a:off x="7964390" y="1927013"/>
              <a:ext cx="1179610" cy="28466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buClr>
                  <a:srgbClr val="0000FF"/>
                </a:buClr>
                <a:buSzPts val="1200"/>
              </a:pPr>
              <a:r>
                <a:rPr lang="en-US" sz="1400" b="1" dirty="0">
                  <a:solidFill>
                    <a:srgbClr val="00B05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EXRAD</a:t>
              </a:r>
            </a:p>
          </p:txBody>
        </p:sp>
        <p:sp>
          <p:nvSpPr>
            <p:cNvPr id="7" name="Google Shape;101;p5">
              <a:extLst>
                <a:ext uri="{FF2B5EF4-FFF2-40B4-BE49-F238E27FC236}">
                  <a16:creationId xmlns:a16="http://schemas.microsoft.com/office/drawing/2014/main" id="{18347CD5-92BC-ACF5-7803-A09409E9178B}"/>
                </a:ext>
              </a:extLst>
            </p:cNvPr>
            <p:cNvSpPr txBox="1"/>
            <p:nvPr/>
          </p:nvSpPr>
          <p:spPr>
            <a:xfrm>
              <a:off x="4487627" y="2914075"/>
              <a:ext cx="946932" cy="28466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buClr>
                  <a:srgbClr val="0000FF"/>
                </a:buClr>
                <a:buSzPts val="1200"/>
              </a:pPr>
              <a:r>
                <a:rPr lang="en-US" sz="1400" b="1" dirty="0">
                  <a:solidFill>
                    <a:srgbClr val="00B05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CPL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E9386A-065C-7AE8-D2C6-34F6A7ED0947}"/>
                </a:ext>
              </a:extLst>
            </p:cNvPr>
            <p:cNvSpPr txBox="1"/>
            <p:nvPr/>
          </p:nvSpPr>
          <p:spPr>
            <a:xfrm>
              <a:off x="4940408" y="5105687"/>
              <a:ext cx="1295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MASTER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D49DD8-4119-E1F4-8CF0-CA0D2A848FB3}"/>
                </a:ext>
              </a:extLst>
            </p:cNvPr>
            <p:cNvSpPr txBox="1"/>
            <p:nvPr/>
          </p:nvSpPr>
          <p:spPr>
            <a:xfrm>
              <a:off x="6615632" y="3255989"/>
              <a:ext cx="217492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00FF"/>
                </a:buClr>
                <a:buSzPts val="1200"/>
              </a:pPr>
              <a:r>
                <a:rPr lang="en-US" sz="1400" b="1" dirty="0">
                  <a:solidFill>
                    <a:srgbClr val="0070C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POPS/MOUDI</a:t>
              </a:r>
            </a:p>
            <a:p>
              <a:pPr algn="ctr">
                <a:buClr>
                  <a:srgbClr val="0000FF"/>
                </a:buClr>
                <a:buSzPts val="1200"/>
              </a:pPr>
              <a:r>
                <a:rPr lang="en-US" sz="1400" b="1" dirty="0" err="1">
                  <a:solidFill>
                    <a:srgbClr val="0070C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Mavo</a:t>
              </a:r>
              <a:r>
                <a:rPr lang="en-US" sz="1400" b="1" dirty="0">
                  <a:solidFill>
                    <a:srgbClr val="0070C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Edge Camera</a:t>
              </a:r>
            </a:p>
            <a:p>
              <a:pPr algn="ctr">
                <a:buClr>
                  <a:srgbClr val="0000FF"/>
                </a:buClr>
                <a:buSzPts val="1200"/>
              </a:pPr>
              <a:r>
                <a:rPr lang="en-US" sz="1400" b="1" dirty="0">
                  <a:solidFill>
                    <a:srgbClr val="6F594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CFI</a:t>
              </a:r>
              <a:endParaRPr lang="en-US" sz="1600" b="1" dirty="0">
                <a:solidFill>
                  <a:srgbClr val="6F594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4A103C-6DCE-B7F7-D728-7789C63E79CE}"/>
                </a:ext>
              </a:extLst>
            </p:cNvPr>
            <p:cNvSpPr txBox="1"/>
            <p:nvPr/>
          </p:nvSpPr>
          <p:spPr>
            <a:xfrm>
              <a:off x="3371785" y="4899344"/>
              <a:ext cx="14478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00FF"/>
                </a:buClr>
                <a:buSzPts val="1200"/>
              </a:pPr>
              <a:r>
                <a:rPr lang="en-US" sz="1400" b="1" dirty="0">
                  <a:solidFill>
                    <a:srgbClr val="6F594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S-HIS</a:t>
              </a:r>
              <a:endParaRPr lang="en-US" sz="1600" b="1" dirty="0">
                <a:solidFill>
                  <a:srgbClr val="6F594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F06894-5A58-160E-11D8-3385989D422B}"/>
                </a:ext>
              </a:extLst>
            </p:cNvPr>
            <p:cNvSpPr txBox="1"/>
            <p:nvPr/>
          </p:nvSpPr>
          <p:spPr>
            <a:xfrm>
              <a:off x="5983871" y="2249057"/>
              <a:ext cx="14478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00FF"/>
                </a:buClr>
                <a:buSzPts val="1200"/>
              </a:pPr>
              <a:r>
                <a:rPr lang="en-US" sz="1400" b="1" dirty="0">
                  <a:solidFill>
                    <a:srgbClr val="00B05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BBR</a:t>
              </a:r>
              <a:r>
                <a:rPr lang="en-US" sz="1600" b="1" dirty="0">
                  <a:solidFill>
                    <a:srgbClr val="00B05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7AE0CAB-0F60-CBA9-5B83-2F00A384D41F}"/>
              </a:ext>
            </a:extLst>
          </p:cNvPr>
          <p:cNvSpPr txBox="1"/>
          <p:nvPr/>
        </p:nvSpPr>
        <p:spPr>
          <a:xfrm>
            <a:off x="257805" y="5297649"/>
            <a:ext cx="84702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– Funded by INSPYRE</a:t>
            </a:r>
          </a:p>
          <a:p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/>
              <a:t> – No cost contributions </a:t>
            </a:r>
          </a:p>
          <a:p>
            <a:r>
              <a:rPr lang="en-US" dirty="0">
                <a:solidFill>
                  <a:srgbClr val="6F5941"/>
                </a:solidFill>
              </a:rPr>
              <a:t>Brown</a:t>
            </a:r>
            <a:r>
              <a:rPr lang="en-US" dirty="0"/>
              <a:t> –  Funded by collaborators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E15819-0753-816E-3C09-204C01E084BE}"/>
              </a:ext>
            </a:extLst>
          </p:cNvPr>
          <p:cNvCxnSpPr>
            <a:cxnSpLocks/>
          </p:cNvCxnSpPr>
          <p:nvPr/>
        </p:nvCxnSpPr>
        <p:spPr>
          <a:xfrm flipH="1">
            <a:off x="7737692" y="1614631"/>
            <a:ext cx="614487" cy="659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D8A998-C0D9-3CED-9DD6-B2C7F8BC4BF4}"/>
              </a:ext>
            </a:extLst>
          </p:cNvPr>
          <p:cNvSpPr txBox="1"/>
          <p:nvPr/>
        </p:nvSpPr>
        <p:spPr>
          <a:xfrm>
            <a:off x="3079803" y="1637620"/>
            <a:ext cx="157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FF"/>
              </a:buClr>
              <a:buSzPts val="1200"/>
            </a:pPr>
            <a:r>
              <a:rPr lang="en-US" sz="14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LIP</a:t>
            </a:r>
            <a:endParaRPr lang="en-US" sz="1600" b="1" dirty="0">
              <a:solidFill>
                <a:srgbClr val="00B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DA6B1-CCBF-E3E0-0599-917FF83D3AE8}"/>
              </a:ext>
            </a:extLst>
          </p:cNvPr>
          <p:cNvSpPr txBox="1"/>
          <p:nvPr/>
        </p:nvSpPr>
        <p:spPr>
          <a:xfrm>
            <a:off x="6514202" y="3617263"/>
            <a:ext cx="1447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FF"/>
              </a:buClr>
              <a:buSzPts val="1200"/>
            </a:pPr>
            <a:r>
              <a:rPr lang="en-US" sz="14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AirHARP-2</a:t>
            </a:r>
          </a:p>
          <a:p>
            <a:pPr algn="ctr">
              <a:buClr>
                <a:srgbClr val="0000FF"/>
              </a:buClr>
              <a:buSzPts val="1200"/>
            </a:pPr>
            <a:r>
              <a:rPr lang="en-US" sz="1400" b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EFCM</a:t>
            </a:r>
            <a:r>
              <a:rPr lang="en-US" sz="1600" b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16" name="Google Shape;101;p5">
            <a:extLst>
              <a:ext uri="{FF2B5EF4-FFF2-40B4-BE49-F238E27FC236}">
                <a16:creationId xmlns:a16="http://schemas.microsoft.com/office/drawing/2014/main" id="{D52B8354-E48B-37A3-97AC-D5762A352C11}"/>
              </a:ext>
            </a:extLst>
          </p:cNvPr>
          <p:cNvSpPr txBox="1"/>
          <p:nvPr/>
        </p:nvSpPr>
        <p:spPr>
          <a:xfrm>
            <a:off x="1313783" y="2442426"/>
            <a:ext cx="985193" cy="284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FF"/>
              </a:buClr>
              <a:buSzPts val="1200"/>
            </a:pPr>
            <a:r>
              <a:rPr lang="en-US" sz="14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MVIS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459917-8519-2C88-ECDB-CB1A98E9B132}"/>
              </a:ext>
            </a:extLst>
          </p:cNvPr>
          <p:cNvSpPr txBox="1"/>
          <p:nvPr/>
        </p:nvSpPr>
        <p:spPr>
          <a:xfrm>
            <a:off x="1451361" y="3379937"/>
            <a:ext cx="1524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FF"/>
              </a:buClr>
              <a:buSzPts val="1200"/>
            </a:pPr>
            <a:r>
              <a:rPr lang="en-US" sz="14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CRS, </a:t>
            </a:r>
          </a:p>
          <a:p>
            <a:pPr algn="ctr">
              <a:buClr>
                <a:srgbClr val="0000FF"/>
              </a:buClr>
              <a:buSzPts val="1200"/>
            </a:pPr>
            <a:r>
              <a:rPr lang="en-US" b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 Camera</a:t>
            </a:r>
            <a:endParaRPr lang="en-US" sz="1600" b="1" dirty="0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A47AA7-C451-0FB1-CA2A-6A7CB516F987}"/>
              </a:ext>
            </a:extLst>
          </p:cNvPr>
          <p:cNvSpPr txBox="1"/>
          <p:nvPr/>
        </p:nvSpPr>
        <p:spPr>
          <a:xfrm>
            <a:off x="5160677" y="3903158"/>
            <a:ext cx="1447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FF"/>
              </a:buClr>
              <a:buSzPts val="1200"/>
            </a:pPr>
            <a:r>
              <a:rPr lang="en-US" sz="1400" b="1" dirty="0" err="1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iSTORM</a:t>
            </a:r>
            <a:r>
              <a:rPr lang="en-US" sz="1600" b="1" dirty="0">
                <a:solidFill>
                  <a:srgbClr val="00B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7F5DAD5-132E-FCE5-B15B-8FA700925816}"/>
              </a:ext>
            </a:extLst>
          </p:cNvPr>
          <p:cNvCxnSpPr/>
          <p:nvPr/>
        </p:nvCxnSpPr>
        <p:spPr bwMode="auto">
          <a:xfrm>
            <a:off x="3929198" y="2038106"/>
            <a:ext cx="416103" cy="23625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7EA44E-F37C-1C8C-42B7-2C0636628483}"/>
              </a:ext>
            </a:extLst>
          </p:cNvPr>
          <p:cNvCxnSpPr>
            <a:cxnSpLocks/>
          </p:cNvCxnSpPr>
          <p:nvPr/>
        </p:nvCxnSpPr>
        <p:spPr bwMode="auto">
          <a:xfrm>
            <a:off x="3868986" y="2029210"/>
            <a:ext cx="60212" cy="3573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E5A027-A7CC-BEEA-537D-1483AC11AAC1}"/>
              </a:ext>
            </a:extLst>
          </p:cNvPr>
          <p:cNvCxnSpPr>
            <a:cxnSpLocks/>
          </p:cNvCxnSpPr>
          <p:nvPr/>
        </p:nvCxnSpPr>
        <p:spPr bwMode="auto">
          <a:xfrm flipH="1">
            <a:off x="3338194" y="2057613"/>
            <a:ext cx="398123" cy="30695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2" name="Google Shape;531;p62">
            <a:extLst>
              <a:ext uri="{FF2B5EF4-FFF2-40B4-BE49-F238E27FC236}">
                <a16:creationId xmlns:a16="http://schemas.microsoft.com/office/drawing/2014/main" id="{D53370B2-62BF-3FBC-DCCE-AB7DFDA814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558269"/>
              </p:ext>
            </p:extLst>
          </p:nvPr>
        </p:nvGraphicFramePr>
        <p:xfrm>
          <a:off x="8573813" y="1995899"/>
          <a:ext cx="3525799" cy="46635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7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1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/>
                        <a:t>Instrument</a:t>
                      </a:r>
                      <a:endParaRPr sz="1200" b="1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/>
                        <a:t>Measurements</a:t>
                      </a:r>
                      <a:endParaRPr sz="1200" b="1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D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0B050"/>
                          </a:solidFill>
                        </a:rPr>
                        <a:t>MASTER</a:t>
                      </a:r>
                      <a:endParaRPr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Fire Energetics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</a:rPr>
                        <a:t>IR Camera</a:t>
                      </a:r>
                      <a:endParaRPr sz="12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641271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6F5941"/>
                          </a:solidFill>
                        </a:rPr>
                        <a:t>CFI (</a:t>
                      </a:r>
                      <a:r>
                        <a:rPr lang="en-US" sz="1200" b="1" dirty="0" err="1">
                          <a:solidFill>
                            <a:srgbClr val="6F5941"/>
                          </a:solidFill>
                        </a:rPr>
                        <a:t>FireSense</a:t>
                      </a:r>
                      <a:r>
                        <a:rPr lang="en-US" sz="1200" b="1" dirty="0">
                          <a:solidFill>
                            <a:srgbClr val="6F5941"/>
                          </a:solidFill>
                        </a:rPr>
                        <a:t>)</a:t>
                      </a:r>
                      <a:endParaRPr sz="1200" b="1" dirty="0">
                        <a:solidFill>
                          <a:srgbClr val="6F594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522447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B050"/>
                          </a:solidFill>
                          <a:latin typeface="Arial"/>
                          <a:cs typeface="Arial"/>
                          <a:sym typeface="Arial"/>
                        </a:rPr>
                        <a:t>EXRAD, CRS</a:t>
                      </a:r>
                      <a:endParaRPr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Radars</a:t>
                      </a:r>
                      <a:endParaRPr sz="12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386112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rgbClr val="00B050"/>
                          </a:solidFill>
                        </a:rPr>
                        <a:t>CPL</a:t>
                      </a:r>
                      <a:endParaRPr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Lidar</a:t>
                      </a:r>
                      <a:endParaRPr sz="12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B050"/>
                          </a:solidFill>
                          <a:latin typeface="Arial"/>
                          <a:cs typeface="Arial"/>
                          <a:sym typeface="Arial"/>
                        </a:rPr>
                        <a:t>AirHARP-2</a:t>
                      </a:r>
                      <a:endParaRPr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Polarimeter</a:t>
                      </a:r>
                      <a:endParaRPr sz="12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72313"/>
                  </a:ext>
                </a:extLst>
              </a:tr>
              <a:tr h="4482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</a:rPr>
                        <a:t>POPS/MOUDI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In-Situ Aerosol Measurements</a:t>
                      </a:r>
                      <a:endParaRPr sz="12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707049"/>
                  </a:ext>
                </a:extLst>
              </a:tr>
              <a:tr h="4482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B050"/>
                          </a:solidFill>
                          <a:latin typeface="Arial"/>
                          <a:cs typeface="Arial"/>
                          <a:sym typeface="Arial"/>
                        </a:rPr>
                        <a:t>BBR</a:t>
                      </a:r>
                      <a:endParaRPr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Radiation (solar &amp; IR irradiance)</a:t>
                      </a:r>
                      <a:endParaRPr sz="12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B050"/>
                          </a:solidFill>
                          <a:latin typeface="Arial"/>
                          <a:cs typeface="Arial"/>
                          <a:sym typeface="Arial"/>
                        </a:rPr>
                        <a:t>LIP</a:t>
                      </a:r>
                      <a:endParaRPr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u="none" strike="noStrike" cap="none" dirty="0"/>
                        <a:t>Lightning and electric field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EFCM</a:t>
                      </a:r>
                      <a:endParaRPr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116230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 err="1">
                          <a:solidFill>
                            <a:srgbClr val="0070C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iSTORM</a:t>
                      </a: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endParaRPr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592987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6F594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S-HIS (NOAA)</a:t>
                      </a:r>
                      <a:endParaRPr lang="en-US" sz="1400" b="1" dirty="0">
                        <a:solidFill>
                          <a:srgbClr val="6F594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IR Sounder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209273"/>
                  </a:ext>
                </a:extLst>
              </a:tr>
              <a:tr h="448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rgbClr val="0070C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Mavo</a:t>
                      </a: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Edge Camera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Cinema quality camera</a:t>
                      </a:r>
                      <a:endParaRPr sz="12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787617"/>
                  </a:ext>
                </a:extLst>
              </a:tr>
              <a:tr h="2689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rgbClr val="00B050"/>
                          </a:solidFill>
                          <a:latin typeface="Arial"/>
                          <a:cs typeface="Arial"/>
                          <a:sym typeface="Arial"/>
                        </a:rPr>
                        <a:t>MVIS</a:t>
                      </a:r>
                      <a:endParaRPr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Visible Imagery Camera</a:t>
                      </a:r>
                      <a:endParaRPr sz="12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7456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B2516D8-24BD-C963-150C-FF72FC785B1B}"/>
              </a:ext>
            </a:extLst>
          </p:cNvPr>
          <p:cNvSpPr/>
          <p:nvPr/>
        </p:nvSpPr>
        <p:spPr>
          <a:xfrm>
            <a:off x="6061514" y="1709712"/>
            <a:ext cx="825957" cy="3185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6E973D-F365-9686-3A37-1E44C7B7CE6F}"/>
              </a:ext>
            </a:extLst>
          </p:cNvPr>
          <p:cNvSpPr/>
          <p:nvPr/>
        </p:nvSpPr>
        <p:spPr>
          <a:xfrm>
            <a:off x="6759047" y="2686515"/>
            <a:ext cx="1447800" cy="2879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B1F2EF-5598-8712-3641-43FCDB5C37FE}"/>
              </a:ext>
            </a:extLst>
          </p:cNvPr>
          <p:cNvSpPr/>
          <p:nvPr/>
        </p:nvSpPr>
        <p:spPr>
          <a:xfrm>
            <a:off x="6528239" y="3588687"/>
            <a:ext cx="1447800" cy="3282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DF2840-1674-61C2-4E24-FE4C836C83DD}"/>
              </a:ext>
            </a:extLst>
          </p:cNvPr>
          <p:cNvSpPr/>
          <p:nvPr/>
        </p:nvSpPr>
        <p:spPr>
          <a:xfrm>
            <a:off x="4665666" y="4547824"/>
            <a:ext cx="1054414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6FE8AD-61DC-7D8B-BCE4-8A07CEC48222}"/>
              </a:ext>
            </a:extLst>
          </p:cNvPr>
          <p:cNvSpPr/>
          <p:nvPr/>
        </p:nvSpPr>
        <p:spPr>
          <a:xfrm>
            <a:off x="4321050" y="2323459"/>
            <a:ext cx="825957" cy="3185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2"/>
          <p:cNvSpPr txBox="1">
            <a:spLocks noGrp="1"/>
          </p:cNvSpPr>
          <p:nvPr>
            <p:ph type="title"/>
          </p:nvPr>
        </p:nvSpPr>
        <p:spPr>
          <a:xfrm>
            <a:off x="2" y="1"/>
            <a:ext cx="12187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NSF/NCAR GV Team</a:t>
            </a:r>
            <a:endParaRPr dirty="0"/>
          </a:p>
        </p:txBody>
      </p:sp>
      <p:pic>
        <p:nvPicPr>
          <p:cNvPr id="529" name="Google Shape;52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125" y="1066598"/>
            <a:ext cx="4298436" cy="2875207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0" name="Google Shape;530;p62"/>
          <p:cNvSpPr/>
          <p:nvPr/>
        </p:nvSpPr>
        <p:spPr>
          <a:xfrm>
            <a:off x="3092597" y="1764414"/>
            <a:ext cx="34039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31" name="Google Shape;531;p62"/>
          <p:cNvGraphicFramePr/>
          <p:nvPr/>
        </p:nvGraphicFramePr>
        <p:xfrm>
          <a:off x="5571920" y="1036225"/>
          <a:ext cx="5940312" cy="5787524"/>
        </p:xfrm>
        <a:graphic>
          <a:graphicData uri="http://schemas.openxmlformats.org/drawingml/2006/table">
            <a:tbl>
              <a:tblPr>
                <a:noFill/>
                <a:tableStyleId>{6D18AA06-5B3D-4681-AD3D-3CBEB8BD12BD}</a:tableStyleId>
              </a:tblPr>
              <a:tblGrid>
                <a:gridCol w="207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7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0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Instrument</a:t>
                      </a:r>
                      <a:endParaRPr b="1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D0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Measurements</a:t>
                      </a:r>
                      <a:endParaRPr b="1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D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HVPS-3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Large hydrometeor size/shape/concentration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2DS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Small–mid hydrometeors, ash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CDP-2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Droplet size &amp; concentration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95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RICE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Supercooled liquid water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151011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King LWC, Nevzorov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Liquid &amp; total water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429749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PUTLS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Aerosol number &amp; size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SP2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Black carbon mass &amp; size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88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CAPS-SSA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Aerosol extinction and scattering coefficients to determine the single-scattering albedo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018598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MOUDI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Micro-Orifice Uniform Deposit Impactor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56438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Mini-Aerosol Package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Aerosol sampler, absorption, filters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779868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TILDAS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N2O, CO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Picarro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CH4, CO2, CO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VCSEL Hygrometer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Water vapor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233855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BBR Suite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Radiation: Solar &amp; IR irradiance (similar to ER-2)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State Variables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T, P, etc.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545984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Radome</a:t>
                      </a: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3D Winds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Winds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465017"/>
                  </a:ext>
                </a:extLst>
              </a:tr>
              <a:tr h="3565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300" dirty="0"/>
                        <a:t>Mavo Edge Camera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Downward looking cinema camera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023895"/>
                  </a:ext>
                </a:extLst>
              </a:tr>
              <a:tr h="283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GV camera/video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/>
                        <a:t>forward-looking, downward-looking, side-looking</a:t>
                      </a:r>
                      <a:endParaRPr sz="13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0589"/>
                  </a:ext>
                </a:extLst>
              </a:tr>
            </a:tbl>
          </a:graphicData>
        </a:graphic>
      </p:graphicFrame>
      <p:sp>
        <p:nvSpPr>
          <p:cNvPr id="532" name="Google Shape;532;p62"/>
          <p:cNvSpPr txBox="1"/>
          <p:nvPr/>
        </p:nvSpPr>
        <p:spPr>
          <a:xfrm>
            <a:off x="317442" y="1067163"/>
            <a:ext cx="4261800" cy="74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450" b="1" dirty="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Provides in-situ measurements for 2026 deployment</a:t>
            </a:r>
            <a:endParaRPr b="1" dirty="0">
              <a:solidFill>
                <a:srgbClr val="EFEF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444ADA12-FF6F-03B0-982D-84E0B74471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63"/>
          <a:stretch>
            <a:fillRect/>
          </a:stretch>
        </p:blipFill>
        <p:spPr>
          <a:xfrm>
            <a:off x="6578" y="3961539"/>
            <a:ext cx="4793516" cy="2864901"/>
          </a:xfrm>
          <a:prstGeom prst="rect">
            <a:avLst/>
          </a:prstGeom>
        </p:spPr>
      </p:pic>
      <p:sp>
        <p:nvSpPr>
          <p:cNvPr id="2" name="Google Shape;438;p56">
            <a:extLst>
              <a:ext uri="{FF2B5EF4-FFF2-40B4-BE49-F238E27FC236}">
                <a16:creationId xmlns:a16="http://schemas.microsoft.com/office/drawing/2014/main" id="{A9480D83-07B7-7BC0-EACC-45014071A4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18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6"/>
          <p:cNvSpPr txBox="1">
            <a:spLocks noGrp="1"/>
          </p:cNvSpPr>
          <p:nvPr>
            <p:ph type="title"/>
          </p:nvPr>
        </p:nvSpPr>
        <p:spPr>
          <a:xfrm>
            <a:off x="914400" y="-47621"/>
            <a:ext cx="103632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Modeling &amp; Forecasting Team: Filling the Prediction Gap</a:t>
            </a:r>
            <a:endParaRPr dirty="0"/>
          </a:p>
        </p:txBody>
      </p:sp>
      <p:sp>
        <p:nvSpPr>
          <p:cNvPr id="438" name="Google Shape;438;p56"/>
          <p:cNvSpPr txBox="1">
            <a:spLocks noGrp="1"/>
          </p:cNvSpPr>
          <p:nvPr>
            <p:ph type="sldNum" idx="12"/>
          </p:nvPr>
        </p:nvSpPr>
        <p:spPr>
          <a:xfrm>
            <a:off x="9550400" y="6553200"/>
            <a:ext cx="254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439" name="Google Shape;439;p56"/>
          <p:cNvSpPr txBox="1"/>
          <p:nvPr/>
        </p:nvSpPr>
        <p:spPr>
          <a:xfrm>
            <a:off x="9678300" y="6118818"/>
            <a:ext cx="2513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Lee et al. 2023</a:t>
            </a:r>
            <a:endParaRPr sz="1200"/>
          </a:p>
        </p:txBody>
      </p:sp>
      <p:pic>
        <p:nvPicPr>
          <p:cNvPr id="440" name="Google Shape;44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438" y="4578525"/>
            <a:ext cx="4689974" cy="20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450" y="1488350"/>
            <a:ext cx="4249075" cy="25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0326" y="6272186"/>
            <a:ext cx="1155024" cy="3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6"/>
          <p:cNvSpPr txBox="1"/>
          <p:nvPr/>
        </p:nvSpPr>
        <p:spPr>
          <a:xfrm>
            <a:off x="244554" y="1038050"/>
            <a:ext cx="4489800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Long-range forecasting tools: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 pyroCb prediction products based on thermodynamic profiles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and physical methods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Coupled fire-atmosphere models: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High-res with up-to-date fuel states and perimeters for target selection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Smoke plume injection: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Plume rise models and injection height ensembles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Coupled with trajectories for smoke plume tracking downstream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support aids development: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INSPYRE provides a critical testing theatre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knowledge for future development of better forecasting tools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4" name="Google Shape;444;p56"/>
          <p:cNvGrpSpPr/>
          <p:nvPr/>
        </p:nvGrpSpPr>
        <p:grpSpPr>
          <a:xfrm>
            <a:off x="8724150" y="1355425"/>
            <a:ext cx="3467852" cy="4680624"/>
            <a:chOff x="0" y="1493075"/>
            <a:chExt cx="3467852" cy="4680624"/>
          </a:xfrm>
        </p:grpSpPr>
        <p:pic>
          <p:nvPicPr>
            <p:cNvPr id="445" name="Google Shape;445;p56" descr="Details are in the caption following the image"/>
            <p:cNvPicPr preferRelativeResize="0"/>
            <p:nvPr/>
          </p:nvPicPr>
          <p:blipFill rotWithShape="1">
            <a:blip r:embed="rId6">
              <a:alphaModFix/>
            </a:blip>
            <a:srcRect r="69632"/>
            <a:stretch/>
          </p:blipFill>
          <p:spPr>
            <a:xfrm>
              <a:off x="0" y="1493075"/>
              <a:ext cx="1458249" cy="4680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6" descr="Details are in the caption following the image"/>
            <p:cNvPicPr preferRelativeResize="0"/>
            <p:nvPr/>
          </p:nvPicPr>
          <p:blipFill rotWithShape="1">
            <a:blip r:embed="rId6">
              <a:alphaModFix/>
            </a:blip>
            <a:srcRect l="60016" r="-774"/>
            <a:stretch/>
          </p:blipFill>
          <p:spPr>
            <a:xfrm>
              <a:off x="1510550" y="1493075"/>
              <a:ext cx="1957302" cy="468062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96007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SL-CEDL-Template-CDR Ver">
  <a:themeElements>
    <a:clrScheme name="MSL-CEDL-Template-CDR V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27ac744-d744-4b94-baa9-948b89b4017a}" enabled="1" method="Standard" siteId="{e3333e00-c877-4b87-b6ad-45e942de175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25213</TotalTime>
  <Words>1183</Words>
  <Application>Microsoft Office PowerPoint</Application>
  <PresentationFormat>Widescreen</PresentationFormat>
  <Paragraphs>257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Helvetica Neue</vt:lpstr>
      <vt:lpstr>Play</vt:lpstr>
      <vt:lpstr>Calibri</vt:lpstr>
      <vt:lpstr>Arial</vt:lpstr>
      <vt:lpstr>Calibri Light</vt:lpstr>
      <vt:lpstr>Office Theme</vt:lpstr>
      <vt:lpstr>1_MSL-CEDL-Template-CDR Ver</vt:lpstr>
      <vt:lpstr>1_Office Theme</vt:lpstr>
      <vt:lpstr>PowerPoint Presentation</vt:lpstr>
      <vt:lpstr>INSPYRE Overview and Science Objectives</vt:lpstr>
      <vt:lpstr>INSPYRE Includes Full Spectrum of Pyroconvection</vt:lpstr>
      <vt:lpstr>How can TEMPO data products help INSPYRE?</vt:lpstr>
      <vt:lpstr>How can INSPYRE help the TEMPO Science Team?</vt:lpstr>
      <vt:lpstr>Airborne Strategy: Detrained Smoke Layers</vt:lpstr>
      <vt:lpstr>ER-2 Team</vt:lpstr>
      <vt:lpstr>NSF/NCAR GV Team</vt:lpstr>
      <vt:lpstr>Modeling &amp; Forecasting Team: Filling the Prediction Gap</vt:lpstr>
      <vt:lpstr>Worldwide PyroCb Inventory  How common are pyroCbs? Where do they develop?</vt:lpstr>
      <vt:lpstr>Questions?</vt:lpstr>
      <vt:lpstr>Extra Slides</vt:lpstr>
      <vt:lpstr>Ground Mission Sampling Domain</vt:lpstr>
      <vt:lpstr>Airborne Mission: Active Pyroconvection Sampling </vt:lpstr>
      <vt:lpstr>Airborne Strategy: Active Pyroconvection</vt:lpstr>
      <vt:lpstr>Why do pyroCbs matter? (Climate-scale Impacts)</vt:lpstr>
      <vt:lpstr>Why do pyroCbs matter? (Fire-scale Impacts)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Peterson, Dr. David</dc:creator>
  <cp:lastModifiedBy>Peterson, David A CIV USN NRL DET MONTEREY CA (USA)</cp:lastModifiedBy>
  <cp:revision>236</cp:revision>
  <cp:lastPrinted>2026-01-13T21:47:06Z</cp:lastPrinted>
  <dcterms:modified xsi:type="dcterms:W3CDTF">2026-06-16T03:27:47Z</dcterms:modified>
</cp:coreProperties>
</file>