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3" r:id="rId2"/>
    <p:sldId id="2879" r:id="rId3"/>
    <p:sldId id="2894" r:id="rId4"/>
    <p:sldId id="2878" r:id="rId5"/>
    <p:sldId id="2880" r:id="rId6"/>
    <p:sldId id="2891" r:id="rId7"/>
    <p:sldId id="2892" r:id="rId8"/>
    <p:sldId id="2893" r:id="rId9"/>
    <p:sldId id="2881" r:id="rId10"/>
    <p:sldId id="2886" r:id="rId11"/>
    <p:sldId id="2895" r:id="rId12"/>
    <p:sldId id="2898" r:id="rId13"/>
    <p:sldId id="2901" r:id="rId14"/>
    <p:sldId id="290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02"/>
    <p:restoredTop sz="94658"/>
  </p:normalViewPr>
  <p:slideViewPr>
    <p:cSldViewPr snapToGrid="0">
      <p:cViewPr>
        <p:scale>
          <a:sx n="100" d="100"/>
          <a:sy n="100" d="100"/>
        </p:scale>
        <p:origin x="1056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3245D-1AB2-1385-67A4-3E4EBAD013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17B264-D8A9-9912-AB28-38AFAD69BB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D48AD-4469-55C7-B228-6A98CD5F2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525F8-9655-E146-AC1A-14055C3782FC}" type="datetimeFigureOut">
              <a:rPr lang="en-US" smtClean="0"/>
              <a:t>6/12/26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459A0-6FB5-F9A2-D3A0-3DFC92BE4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1A9E9D-A557-1AB8-7400-8F41A6A1C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0840F-C2F3-304E-8896-6F9AD0543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375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09C80-21FB-0AEC-AF0F-24FA0F22F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083A1-4E00-9F5A-DC5B-EB44AF958D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6B2D2B-767C-4927-EDF4-FEF5221C1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525F8-9655-E146-AC1A-14055C3782FC}" type="datetimeFigureOut">
              <a:rPr lang="en-US" smtClean="0"/>
              <a:t>6/12/26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D70B6-711D-A1BB-13E5-3170D4DFC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621B5-B7BF-0B0D-CEA3-C2A828E13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0840F-C2F3-304E-8896-6F9AD0543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732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7B5A5A-DB53-1E17-BDB1-32348317A6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E30689-5082-3B55-CD63-E3DBC7E256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861EE-0E87-AE66-9F51-06FE6FFC0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525F8-9655-E146-AC1A-14055C3782FC}" type="datetimeFigureOut">
              <a:rPr lang="en-US" smtClean="0"/>
              <a:t>6/12/26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4E641-3D7B-C1C2-2E7E-4A86B6336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94FA86-ACDB-8137-33EF-A70A4476E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0840F-C2F3-304E-8896-6F9AD0543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558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A5B73B02-1638-B34A-1FF2-0EED7A162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32985005-A653-005A-6ED0-D64170D51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0380" y="3544876"/>
            <a:ext cx="10515600" cy="1326091"/>
          </a:xfrm>
        </p:spPr>
        <p:txBody>
          <a:bodyPr anchor="b">
            <a:normAutofit/>
          </a:bodyPr>
          <a:lstStyle>
            <a:lvl1pPr algn="r">
              <a:lnSpc>
                <a:spcPct val="10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9FC7339-6AC4-CAEA-0F60-D28D27FF18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20800" y="4953000"/>
            <a:ext cx="10515600" cy="863600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08A3F210-0AA0-0062-61D8-1A94C4FE16DF}"/>
              </a:ext>
            </a:extLst>
          </p:cNvPr>
          <p:cNvSpPr/>
          <p:nvPr userDrawn="1"/>
        </p:nvSpPr>
        <p:spPr>
          <a:xfrm>
            <a:off x="10624827" y="258018"/>
            <a:ext cx="1267262" cy="1073540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A3A8D208-5154-C45D-7217-6E66036C42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298836" y="3090023"/>
            <a:ext cx="3561887" cy="356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75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07E01730-E1F0-DF15-AB32-13C9FD4782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467"/>
            <a:ext cx="12192000" cy="11176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0BE44-699E-556E-8ED4-38AD40B43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4125"/>
            <a:ext cx="10515600" cy="4923367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E4AA9-8133-A6BD-4119-945BF4031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FEE681CB-A730-A14B-9E63-B45425D00B88}" type="datetime1">
              <a:rPr lang="en-US" smtClean="0"/>
              <a:t>6/12/26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6039A-AC92-531D-80A0-F9CF5CE5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57BDE-0DEC-0F23-ED1B-0A0402C0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56350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66103C0B-51EA-006C-880B-6A5AA8FE6C11}"/>
              </a:ext>
            </a:extLst>
          </p:cNvPr>
          <p:cNvSpPr/>
          <p:nvPr userDrawn="1"/>
        </p:nvSpPr>
        <p:spPr>
          <a:xfrm>
            <a:off x="11125200" y="136525"/>
            <a:ext cx="962462" cy="802753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00A20AB-1682-4A09-5F4F-06C2877AF3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461" y="-353653"/>
            <a:ext cx="1828800" cy="1828800"/>
          </a:xfrm>
          <a:prstGeom prst="rect">
            <a:avLst/>
          </a:prstGeom>
        </p:spPr>
      </p:pic>
      <p:sp>
        <p:nvSpPr>
          <p:cNvPr id="13" name="Title 13">
            <a:extLst>
              <a:ext uri="{FF2B5EF4-FFF2-40B4-BE49-F238E27FC236}">
                <a16:creationId xmlns:a16="http://schemas.microsoft.com/office/drawing/2014/main" id="{150E7C88-0A46-5F5F-141E-CAB8D6A52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72760"/>
            <a:ext cx="8686800" cy="93028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7040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D0B82-01FC-8AC8-7930-A28F9943C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77072-163B-C7B6-7953-45BD5B8B00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DAC9F-53B2-F565-2C17-09482BA42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525F8-9655-E146-AC1A-14055C3782FC}" type="datetimeFigureOut">
              <a:rPr lang="en-US" smtClean="0"/>
              <a:t>6/12/26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62C2E-712D-E2BD-AF5F-00A742F98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78E3D-2762-9760-E338-A7EB870DB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0840F-C2F3-304E-8896-6F9AD0543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522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3766C-9FB5-C63B-F1D9-5E4802941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BB5E47-AF4E-4D95-0D33-9224B261E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511B1E-7784-EB2A-9346-132B30C1B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525F8-9655-E146-AC1A-14055C3782FC}" type="datetimeFigureOut">
              <a:rPr lang="en-US" smtClean="0"/>
              <a:t>6/12/26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43D7A4-216E-F658-6D0A-F940B0947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B98E2F-5086-628C-89B7-3F3F38D87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0840F-C2F3-304E-8896-6F9AD0543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126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64F0B-509C-FE12-28FB-DB5A7E440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91F8E-A4F5-C9CE-FEB6-C6F46A489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1DC847-D54A-51C1-4203-96C2A3981C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2329E1-6172-D4E3-8541-7840B4298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525F8-9655-E146-AC1A-14055C3782FC}" type="datetimeFigureOut">
              <a:rPr lang="en-US" smtClean="0"/>
              <a:t>6/12/26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9668B-EDDA-B5F1-47DC-F463D866F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05C049-54D5-EE98-3D30-76E837EE8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0840F-C2F3-304E-8896-6F9AD0543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395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5E525-C789-2422-4B4E-2B4B77D87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1ADC2-7F96-AD29-3DAA-F15D0C51C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59D81E-3B22-58B8-D8A4-98960651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33BCAA-BF57-3E30-D68D-8C75DD5D8A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E82627-6815-7AB6-1FF6-B252F1EB99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C08CBA-F155-AD71-1263-C2958EF45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525F8-9655-E146-AC1A-14055C3782FC}" type="datetimeFigureOut">
              <a:rPr lang="en-US" smtClean="0"/>
              <a:t>6/12/26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69CCB0-68AB-D483-5F28-E639B81E3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15DB7B-D268-4FD6-778A-76BF13B26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0840F-C2F3-304E-8896-6F9AD0543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979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2FCE4-1200-1E97-C625-BF98510CA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C19A51-4B24-4765-3909-7B296AF70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525F8-9655-E146-AC1A-14055C3782FC}" type="datetimeFigureOut">
              <a:rPr lang="en-US" smtClean="0"/>
              <a:t>6/12/26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5D4B39-752C-593F-8457-47BA4B512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75C95F-24B6-1F2C-05CA-74B85E80A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0840F-C2F3-304E-8896-6F9AD0543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8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3A4D67-0ED2-527B-BA9C-5D6CC9E7B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525F8-9655-E146-AC1A-14055C3782FC}" type="datetimeFigureOut">
              <a:rPr lang="en-US" smtClean="0"/>
              <a:t>6/12/26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5F2A8F-05C6-F5F6-EA67-0AE49CC97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AF9B07-D0DF-80C1-0019-8E4D9450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0840F-C2F3-304E-8896-6F9AD0543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584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7D92E-E3A2-A8C4-6A50-78B948759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2B6BD-2B71-923E-965B-7093A1B10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85BAC9-720C-A1BC-7067-ADA1AB97A5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AA4278-F3C8-841D-DF19-3C92DD433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525F8-9655-E146-AC1A-14055C3782FC}" type="datetimeFigureOut">
              <a:rPr lang="en-US" smtClean="0"/>
              <a:t>6/12/26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6BEFF6-0471-2263-1032-E61506048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E433DB-FFF7-88D4-AA40-DF753C6E0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0840F-C2F3-304E-8896-6F9AD0543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165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5326E-F41E-43CA-D840-4E61978AC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A26E41-13CE-FD88-AC5B-171B70B10F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0E99AC-7644-79F8-1204-D93E670F4C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1426C1-DCE9-7517-A295-69E134339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525F8-9655-E146-AC1A-14055C3782FC}" type="datetimeFigureOut">
              <a:rPr lang="en-US" smtClean="0"/>
              <a:t>6/12/26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FBFBD-6A10-B34F-F781-46EF76C4E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A9BF3-080E-FC59-8192-DBAD8087E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0840F-C2F3-304E-8896-6F9AD0543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37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79B483-E23A-67A7-86BD-F84EF9B5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7FFC90-0AC5-2930-5513-BBE803E6D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CB4CAF-ECC2-97DC-4099-ABAAD8278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7525F8-9655-E146-AC1A-14055C3782FC}" type="datetimeFigureOut">
              <a:rPr lang="en-US" smtClean="0"/>
              <a:t>6/12/26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41822-760F-D96C-AD13-2EDC2527F5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346F8-AF0F-1483-8B12-5B5A53977C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70840F-C2F3-304E-8896-6F9AD0543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81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44B6E-6C8F-A0D1-2B9C-DCBC44375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242" y="2922847"/>
            <a:ext cx="10944158" cy="1326091"/>
          </a:xfrm>
        </p:spPr>
        <p:txBody>
          <a:bodyPr>
            <a:normAutofit fontScale="90000"/>
          </a:bodyPr>
          <a:lstStyle/>
          <a:p>
            <a:r>
              <a:rPr lang="en-US" dirty="0"/>
              <a:t>Closing the spatial gap in ozone monitoring with TEMPO and machine learning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9562A1-89CF-D43D-61B0-E7B2320288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20800" y="4248938"/>
            <a:ext cx="10515600" cy="117542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Dan Anderson, </a:t>
            </a:r>
            <a:r>
              <a:rPr lang="en-US" dirty="0" err="1"/>
              <a:t>Doyeon</a:t>
            </a:r>
            <a:r>
              <a:rPr lang="en-US" dirty="0"/>
              <a:t> Ahn, Bryan Duncan</a:t>
            </a:r>
          </a:p>
          <a:p>
            <a:r>
              <a:rPr lang="en-US" dirty="0"/>
              <a:t>TEMPO DART Meeting, Iowa City, IA</a:t>
            </a:r>
          </a:p>
          <a:p>
            <a:r>
              <a:rPr lang="en-US" dirty="0"/>
              <a:t>17 June 2026</a:t>
            </a:r>
          </a:p>
        </p:txBody>
      </p:sp>
      <p:pic>
        <p:nvPicPr>
          <p:cNvPr id="4" name="Google Shape;228;p14">
            <a:extLst>
              <a:ext uri="{FF2B5EF4-FFF2-40B4-BE49-F238E27FC236}">
                <a16:creationId xmlns:a16="http://schemas.microsoft.com/office/drawing/2014/main" id="{5F999EF9-9A4D-8A49-BEDD-36BB90699F0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7800" y="249259"/>
            <a:ext cx="1143000" cy="1196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509A0E-DEB6-A9BA-A70A-1B800F2BA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2855" y="6210459"/>
            <a:ext cx="2182091" cy="50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905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403FB-7277-3581-110D-856EB2ACC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3BFC55-875A-DA1D-5FC1-8CD989A68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8642" y="72760"/>
            <a:ext cx="7845287" cy="930281"/>
          </a:xfrm>
        </p:spPr>
        <p:txBody>
          <a:bodyPr>
            <a:normAutofit fontScale="90000"/>
          </a:bodyPr>
          <a:lstStyle/>
          <a:p>
            <a:r>
              <a:rPr lang="en-US"/>
              <a:t>Capturing O</a:t>
            </a:r>
            <a:r>
              <a:rPr lang="en-US" baseline="-25000"/>
              <a:t>3</a:t>
            </a:r>
            <a:r>
              <a:rPr lang="en-US"/>
              <a:t> exceedances in metro Atlanta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5B1C930-EB0A-6623-AFCA-0F1B33332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D73F-B332-456D-9DFE-EDBF5BC6245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1" name="Rectangle: Rounded Corners 3">
            <a:extLst>
              <a:ext uri="{FF2B5EF4-FFF2-40B4-BE49-F238E27FC236}">
                <a16:creationId xmlns:a16="http://schemas.microsoft.com/office/drawing/2014/main" id="{D06CE32A-6878-11C4-C701-9962CAD54045}"/>
              </a:ext>
            </a:extLst>
          </p:cNvPr>
          <p:cNvSpPr/>
          <p:nvPr/>
        </p:nvSpPr>
        <p:spPr>
          <a:xfrm>
            <a:off x="1056034" y="5016494"/>
            <a:ext cx="10021333" cy="1339856"/>
          </a:xfrm>
          <a:prstGeom prst="roundRect">
            <a:avLst/>
          </a:prstGeom>
          <a:solidFill>
            <a:srgbClr val="3D6E6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400"/>
              </a:spcBef>
            </a:pPr>
            <a:r>
              <a:rPr lang="en-US" sz="2400">
                <a:solidFill>
                  <a:schemeClr val="bg1"/>
                </a:solidFill>
              </a:rPr>
              <a:t>TEMPO-derived O</a:t>
            </a:r>
            <a:r>
              <a:rPr lang="en-US" sz="2400" baseline="-25000">
                <a:solidFill>
                  <a:schemeClr val="bg1"/>
                </a:solidFill>
              </a:rPr>
              <a:t>3</a:t>
            </a:r>
            <a:r>
              <a:rPr lang="en-US" sz="2400">
                <a:solidFill>
                  <a:schemeClr val="bg1"/>
                </a:solidFill>
              </a:rPr>
              <a:t> qualitatively captures the regional nature of air quality episodes.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564BEF4-65C3-3D12-0409-F1F89E9EA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467"/>
          <a:stretch>
            <a:fillRect/>
          </a:stretch>
        </p:blipFill>
        <p:spPr>
          <a:xfrm>
            <a:off x="346023" y="1589785"/>
            <a:ext cx="3629955" cy="275501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8005924-5D5F-C12F-0AA1-BC71C4C44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57"/>
          <a:stretch>
            <a:fillRect/>
          </a:stretch>
        </p:blipFill>
        <p:spPr>
          <a:xfrm>
            <a:off x="4075131" y="1604407"/>
            <a:ext cx="3628862" cy="276351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CAA0D01-D737-87DD-29C9-409F99BBDE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467"/>
          <a:stretch>
            <a:fillRect/>
          </a:stretch>
        </p:blipFill>
        <p:spPr>
          <a:xfrm>
            <a:off x="7858804" y="1589786"/>
            <a:ext cx="3641148" cy="276351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91341FE-57C0-2CF7-CD61-F39EB742377E}"/>
              </a:ext>
            </a:extLst>
          </p:cNvPr>
          <p:cNvSpPr txBox="1"/>
          <p:nvPr/>
        </p:nvSpPr>
        <p:spPr>
          <a:xfrm>
            <a:off x="1548928" y="1335305"/>
            <a:ext cx="1136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10:00 AM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40B301D-C4F4-B525-A220-4CA3A4C52BBF}"/>
              </a:ext>
            </a:extLst>
          </p:cNvPr>
          <p:cNvSpPr txBox="1"/>
          <p:nvPr/>
        </p:nvSpPr>
        <p:spPr>
          <a:xfrm>
            <a:off x="5278497" y="1335305"/>
            <a:ext cx="1136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12:00 PM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BA861E9-ACC5-1EB3-7848-39D6557DE9D1}"/>
              </a:ext>
            </a:extLst>
          </p:cNvPr>
          <p:cNvSpPr txBox="1"/>
          <p:nvPr/>
        </p:nvSpPr>
        <p:spPr>
          <a:xfrm>
            <a:off x="9302648" y="1335305"/>
            <a:ext cx="1136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2:00 PM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420337-20A5-9D92-DA54-FE94FDA55611}"/>
              </a:ext>
            </a:extLst>
          </p:cNvPr>
          <p:cNvSpPr txBox="1"/>
          <p:nvPr/>
        </p:nvSpPr>
        <p:spPr>
          <a:xfrm>
            <a:off x="1056034" y="4261661"/>
            <a:ext cx="9761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TEMPO-Derived (background) and EPA monitor (circles) O</a:t>
            </a:r>
            <a:r>
              <a:rPr lang="en-US" baseline="-25000" dirty="0"/>
              <a:t>3</a:t>
            </a:r>
            <a:r>
              <a:rPr lang="en-US" dirty="0"/>
              <a:t> in northern Georgia on June 14, 2024, a day with several exceedances.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88FB2D-B1C2-9C71-5BC5-BB3F009B1823}"/>
              </a:ext>
            </a:extLst>
          </p:cNvPr>
          <p:cNvSpPr txBox="1"/>
          <p:nvPr/>
        </p:nvSpPr>
        <p:spPr>
          <a:xfrm>
            <a:off x="8217824" y="6508241"/>
            <a:ext cx="3145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Results are preliminary and may change.</a:t>
            </a:r>
          </a:p>
        </p:txBody>
      </p:sp>
    </p:spTree>
    <p:extLst>
      <p:ext uri="{BB962C8B-B14F-4D97-AF65-F5344CB8AC3E}">
        <p14:creationId xmlns:p14="http://schemas.microsoft.com/office/powerpoint/2010/main" val="2996806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B5BB3-B42C-7D15-C054-D08E6269A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3C8FB9-0FE5-21CD-8815-ABB82CAC90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127" b="47098"/>
          <a:stretch>
            <a:fillRect/>
          </a:stretch>
        </p:blipFill>
        <p:spPr>
          <a:xfrm>
            <a:off x="861549" y="1851355"/>
            <a:ext cx="8653944" cy="211720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3A07F4B-E69D-A7DB-4E67-D0C06613A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8642" y="72760"/>
            <a:ext cx="7845287" cy="930281"/>
          </a:xfrm>
        </p:spPr>
        <p:txBody>
          <a:bodyPr>
            <a:normAutofit/>
          </a:bodyPr>
          <a:lstStyle/>
          <a:p>
            <a:r>
              <a:rPr lang="en-US" dirty="0"/>
              <a:t>Evaluating regional performance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8ED5447-CA59-E6FB-043D-B4C0B7449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D73F-B332-456D-9DFE-EDBF5BC6245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8CAA12-1F99-356F-C538-CE3E22BEA3B2}"/>
              </a:ext>
            </a:extLst>
          </p:cNvPr>
          <p:cNvSpPr txBox="1"/>
          <p:nvPr/>
        </p:nvSpPr>
        <p:spPr>
          <a:xfrm>
            <a:off x="8217824" y="6508241"/>
            <a:ext cx="3145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Results are preliminary and may change.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76E206-7F7A-8134-DB1A-1EAECA19DDDA}"/>
              </a:ext>
            </a:extLst>
          </p:cNvPr>
          <p:cNvSpPr txBox="1"/>
          <p:nvPr/>
        </p:nvSpPr>
        <p:spPr>
          <a:xfrm rot="16200000">
            <a:off x="-30491" y="2384966"/>
            <a:ext cx="1136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10:00 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741A70-84E2-8720-A13A-68C886E67076}"/>
              </a:ext>
            </a:extLst>
          </p:cNvPr>
          <p:cNvSpPr txBox="1"/>
          <p:nvPr/>
        </p:nvSpPr>
        <p:spPr>
          <a:xfrm rot="16200000">
            <a:off x="-30491" y="4502173"/>
            <a:ext cx="1136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1:00 PM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ACF2B24-BD1F-48DD-F8B4-33D3A7F8A5AB}"/>
              </a:ext>
            </a:extLst>
          </p:cNvPr>
          <p:cNvSpPr txBox="1"/>
          <p:nvPr/>
        </p:nvSpPr>
        <p:spPr>
          <a:xfrm>
            <a:off x="1091882" y="1264187"/>
            <a:ext cx="236251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TEMPO-Constrained O</a:t>
            </a:r>
            <a:r>
              <a:rPr lang="en-US" b="1" baseline="-25000" dirty="0"/>
              <a:t>3</a:t>
            </a:r>
            <a:endParaRPr lang="en-US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D1DA2D-1CCB-CBC6-114C-EB83FDD5170B}"/>
              </a:ext>
            </a:extLst>
          </p:cNvPr>
          <p:cNvSpPr txBox="1"/>
          <p:nvPr/>
        </p:nvSpPr>
        <p:spPr>
          <a:xfrm>
            <a:off x="3809994" y="1264187"/>
            <a:ext cx="275705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NOAA AQ Forecast Model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4C3D77-0700-611C-BCC4-ABB3562EC379}"/>
              </a:ext>
            </a:extLst>
          </p:cNvPr>
          <p:cNvSpPr txBox="1"/>
          <p:nvPr/>
        </p:nvSpPr>
        <p:spPr>
          <a:xfrm>
            <a:off x="7124700" y="1267778"/>
            <a:ext cx="194309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Difference (TEMPO – NOAA)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6F9456-B66F-B32B-8BE7-90A2D53FCCE1}"/>
              </a:ext>
            </a:extLst>
          </p:cNvPr>
          <p:cNvSpPr txBox="1"/>
          <p:nvPr/>
        </p:nvSpPr>
        <p:spPr>
          <a:xfrm>
            <a:off x="537886" y="5957239"/>
            <a:ext cx="8529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EPA monitor (triangles). June 14, 2024. TEMPO data have been gridded to NOAA grid.</a:t>
            </a:r>
          </a:p>
        </p:txBody>
      </p:sp>
      <p:sp>
        <p:nvSpPr>
          <p:cNvPr id="24" name="Rectangle: Rounded Corners 3">
            <a:extLst>
              <a:ext uri="{FF2B5EF4-FFF2-40B4-BE49-F238E27FC236}">
                <a16:creationId xmlns:a16="http://schemas.microsoft.com/office/drawing/2014/main" id="{4CE9EAB8-017E-2788-EA83-3900BC3CB569}"/>
              </a:ext>
            </a:extLst>
          </p:cNvPr>
          <p:cNvSpPr/>
          <p:nvPr/>
        </p:nvSpPr>
        <p:spPr>
          <a:xfrm>
            <a:off x="9604739" y="1863490"/>
            <a:ext cx="2125278" cy="3577754"/>
          </a:xfrm>
          <a:prstGeom prst="roundRect">
            <a:avLst/>
          </a:prstGeom>
          <a:solidFill>
            <a:srgbClr val="3D6E6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400"/>
              </a:spcBef>
            </a:pPr>
            <a:r>
              <a:rPr lang="en-US" sz="2400" dirty="0">
                <a:solidFill>
                  <a:schemeClr val="bg1"/>
                </a:solidFill>
              </a:rPr>
              <a:t>Goal is to have TEMPO-constrained product to perform better than AQ forecasts.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1C8C4E-134F-DD96-0A69-1563C23315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885" b="46787"/>
          <a:stretch>
            <a:fillRect/>
          </a:stretch>
        </p:blipFill>
        <p:spPr>
          <a:xfrm>
            <a:off x="921627" y="3899195"/>
            <a:ext cx="8593866" cy="207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06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AAB47-FC2D-1925-B921-21FB1EF93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71E0F3-2441-1C87-45CC-5A371CB4E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8642" y="72760"/>
            <a:ext cx="7845287" cy="930281"/>
          </a:xfrm>
        </p:spPr>
        <p:txBody>
          <a:bodyPr>
            <a:normAutofit/>
          </a:bodyPr>
          <a:lstStyle/>
          <a:p>
            <a:r>
              <a:rPr lang="en-US" dirty="0"/>
              <a:t>Evaluating regional performance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6861AC-E80A-E3BF-6218-ED77A2BD6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D73F-B332-456D-9DFE-EDBF5BC6245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A8476B-A15A-E945-321D-0757E0B845CD}"/>
              </a:ext>
            </a:extLst>
          </p:cNvPr>
          <p:cNvSpPr txBox="1"/>
          <p:nvPr/>
        </p:nvSpPr>
        <p:spPr>
          <a:xfrm>
            <a:off x="8217824" y="6508241"/>
            <a:ext cx="3145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Results are preliminary and may change.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95A16E-B267-0A83-EA0B-A76F4D6D04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3232"/>
          <a:stretch>
            <a:fillRect/>
          </a:stretch>
        </p:blipFill>
        <p:spPr>
          <a:xfrm>
            <a:off x="1299166" y="1668693"/>
            <a:ext cx="6918658" cy="3520614"/>
          </a:xfrm>
          <a:prstGeom prst="rect">
            <a:avLst/>
          </a:prstGeom>
        </p:spPr>
      </p:pic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id="{65DFA8EC-8514-CD1C-7F9C-7F98D9BD9EC6}"/>
              </a:ext>
            </a:extLst>
          </p:cNvPr>
          <p:cNvSpPr/>
          <p:nvPr/>
        </p:nvSpPr>
        <p:spPr>
          <a:xfrm>
            <a:off x="8665582" y="1581651"/>
            <a:ext cx="3145418" cy="3577754"/>
          </a:xfrm>
          <a:prstGeom prst="roundRect">
            <a:avLst/>
          </a:prstGeom>
          <a:solidFill>
            <a:srgbClr val="3D6E6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400"/>
              </a:spcBef>
            </a:pPr>
            <a:r>
              <a:rPr lang="en-US" sz="2400" dirty="0">
                <a:solidFill>
                  <a:schemeClr val="bg1"/>
                </a:solidFill>
              </a:rPr>
              <a:t>TEMPO-constrained product performs better for O</a:t>
            </a:r>
            <a:r>
              <a:rPr lang="en-US" sz="2400" baseline="-25000" dirty="0">
                <a:solidFill>
                  <a:schemeClr val="bg1"/>
                </a:solidFill>
              </a:rPr>
              <a:t>3</a:t>
            </a:r>
            <a:r>
              <a:rPr lang="en-US" sz="2400" dirty="0">
                <a:solidFill>
                  <a:schemeClr val="bg1"/>
                </a:solidFill>
              </a:rPr>
              <a:t> &lt; 60 ppb, suggesting potential utility of product.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12F8CE-D293-C70A-9F6B-A2BAA72D718B}"/>
              </a:ext>
            </a:extLst>
          </p:cNvPr>
          <p:cNvSpPr txBox="1"/>
          <p:nvPr/>
        </p:nvSpPr>
        <p:spPr>
          <a:xfrm rot="16200000">
            <a:off x="50174" y="3166124"/>
            <a:ext cx="26334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TEMPO-Constrained O</a:t>
            </a:r>
            <a:r>
              <a:rPr lang="en-US" b="1" baseline="-25000" dirty="0"/>
              <a:t>3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E53A2F-C4CE-2299-AA5C-D56838C5B5E9}"/>
              </a:ext>
            </a:extLst>
          </p:cNvPr>
          <p:cNvSpPr txBox="1"/>
          <p:nvPr/>
        </p:nvSpPr>
        <p:spPr>
          <a:xfrm>
            <a:off x="1828174" y="4982063"/>
            <a:ext cx="26334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EPA O</a:t>
            </a:r>
            <a:r>
              <a:rPr lang="en-US" b="1" baseline="-25000" dirty="0"/>
              <a:t>3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7CC7E6-E9EF-4A8B-B352-16D9C04CCAD5}"/>
              </a:ext>
            </a:extLst>
          </p:cNvPr>
          <p:cNvSpPr txBox="1"/>
          <p:nvPr/>
        </p:nvSpPr>
        <p:spPr>
          <a:xfrm>
            <a:off x="5333374" y="4982063"/>
            <a:ext cx="26334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EPA O</a:t>
            </a:r>
            <a:r>
              <a:rPr lang="en-US" b="1" baseline="-25000" dirty="0"/>
              <a:t>3</a:t>
            </a:r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BD883E-84E4-5DF6-A5C1-28F0AF54D1C5}"/>
              </a:ext>
            </a:extLst>
          </p:cNvPr>
          <p:cNvSpPr txBox="1"/>
          <p:nvPr/>
        </p:nvSpPr>
        <p:spPr>
          <a:xfrm>
            <a:off x="628197" y="5664108"/>
            <a:ext cx="4795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from metro Atlanta for June 1 – 14, 2024.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42A709-BA9C-4135-5051-9BB5FE0BDEBD}"/>
              </a:ext>
            </a:extLst>
          </p:cNvPr>
          <p:cNvSpPr txBox="1"/>
          <p:nvPr/>
        </p:nvSpPr>
        <p:spPr>
          <a:xfrm rot="16200000">
            <a:off x="3546949" y="3131693"/>
            <a:ext cx="26334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NOAA AQ Model O</a:t>
            </a:r>
            <a:r>
              <a:rPr lang="en-US" b="1" baseline="-25000" dirty="0"/>
              <a:t>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91201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8702BF-83D3-6708-F15A-5D53E9DE8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DBBC15-0FAF-9B3F-B0E2-C5C2517B5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8642" y="72760"/>
            <a:ext cx="7845287" cy="930281"/>
          </a:xfrm>
        </p:spPr>
        <p:txBody>
          <a:bodyPr>
            <a:normAutofit/>
          </a:bodyPr>
          <a:lstStyle/>
          <a:p>
            <a:r>
              <a:rPr lang="en-US" dirty="0"/>
              <a:t>Conclusions and future work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B5F5B33-CEBB-C6AB-FC71-F9AA1B002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D73F-B332-456D-9DFE-EDBF5BC6245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E82943-2253-BB9D-5698-EE524976BFAC}"/>
              </a:ext>
            </a:extLst>
          </p:cNvPr>
          <p:cNvSpPr txBox="1"/>
          <p:nvPr/>
        </p:nvSpPr>
        <p:spPr>
          <a:xfrm>
            <a:off x="8217824" y="6508241"/>
            <a:ext cx="3145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Results are preliminary and may change.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96686B-58E7-E406-AF21-360097B0E851}"/>
              </a:ext>
            </a:extLst>
          </p:cNvPr>
          <p:cNvSpPr txBox="1">
            <a:spLocks/>
          </p:cNvSpPr>
          <p:nvPr/>
        </p:nvSpPr>
        <p:spPr>
          <a:xfrm>
            <a:off x="552892" y="1154932"/>
            <a:ext cx="11086216" cy="10220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Strong performance at many sites for O</a:t>
            </a:r>
            <a:r>
              <a:rPr lang="en-US" baseline="-25000" dirty="0"/>
              <a:t>3</a:t>
            </a:r>
            <a:r>
              <a:rPr lang="en-US" dirty="0"/>
              <a:t> &lt; 60 ppb</a:t>
            </a:r>
          </a:p>
          <a:p>
            <a:r>
              <a:rPr lang="en-US" dirty="0"/>
              <a:t>Qualitatively captures regional O</a:t>
            </a:r>
            <a:r>
              <a:rPr lang="en-US" baseline="-25000" dirty="0"/>
              <a:t>3</a:t>
            </a:r>
            <a:r>
              <a:rPr lang="en-US" dirty="0"/>
              <a:t> issues</a:t>
            </a:r>
          </a:p>
          <a:p>
            <a:r>
              <a:rPr lang="en-US" dirty="0"/>
              <a:t>Many potential air quality applications for AQ management: informing O</a:t>
            </a:r>
            <a:r>
              <a:rPr lang="en-US" baseline="-25000" dirty="0"/>
              <a:t>3</a:t>
            </a:r>
            <a:r>
              <a:rPr lang="en-US" dirty="0"/>
              <a:t> events in NRT, siting future monitors, understanding exceptional events, etc.</a:t>
            </a:r>
          </a:p>
          <a:p>
            <a:r>
              <a:rPr lang="en-US" dirty="0"/>
              <a:t>Future:</a:t>
            </a:r>
          </a:p>
          <a:p>
            <a:pPr lvl="1"/>
            <a:r>
              <a:rPr lang="en-US" dirty="0"/>
              <a:t>Improving performance at high O</a:t>
            </a:r>
            <a:r>
              <a:rPr lang="en-US" baseline="-25000" dirty="0"/>
              <a:t>3</a:t>
            </a:r>
            <a:endParaRPr lang="en-US" dirty="0"/>
          </a:p>
          <a:p>
            <a:pPr lvl="1"/>
            <a:r>
              <a:rPr lang="en-US" dirty="0"/>
              <a:t>Understanding reasons behind poor performance at some sites.</a:t>
            </a:r>
          </a:p>
          <a:p>
            <a:pPr lvl="1"/>
            <a:r>
              <a:rPr lang="en-US" dirty="0"/>
              <a:t>Case studies: wildfires, stratospheric intrusions</a:t>
            </a:r>
          </a:p>
          <a:p>
            <a:pPr lvl="1"/>
            <a:r>
              <a:rPr lang="en-US" dirty="0"/>
              <a:t>Short-term O</a:t>
            </a:r>
            <a:r>
              <a:rPr lang="en-US" baseline="-25000" dirty="0"/>
              <a:t>3</a:t>
            </a:r>
            <a:r>
              <a:rPr lang="en-US" dirty="0"/>
              <a:t> forecast</a:t>
            </a:r>
          </a:p>
          <a:p>
            <a:pPr lvl="1"/>
            <a:r>
              <a:rPr lang="en-US" dirty="0"/>
              <a:t>Evaluation of TEMPO 0 – 2 km product</a:t>
            </a:r>
          </a:p>
          <a:p>
            <a:r>
              <a:rPr lang="en-US" dirty="0"/>
              <a:t>Contact: </a:t>
            </a:r>
            <a:r>
              <a:rPr lang="en-US" dirty="0" err="1"/>
              <a:t>daniel.c.anderson@nasa.gov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908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B6660-1607-16A6-FD16-151C6B313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537653-90D7-FF87-5782-3B4547E94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8642" y="72760"/>
            <a:ext cx="8338184" cy="930281"/>
          </a:xfrm>
        </p:spPr>
        <p:txBody>
          <a:bodyPr>
            <a:normAutofit fontScale="90000"/>
          </a:bodyPr>
          <a:lstStyle/>
          <a:p>
            <a:r>
              <a:rPr lang="en-US" dirty="0"/>
              <a:t>Current model relatively insensitive to TEMPO NO</a:t>
            </a:r>
            <a:r>
              <a:rPr lang="en-US" baseline="-25000" dirty="0"/>
              <a:t>2</a:t>
            </a:r>
            <a:r>
              <a:rPr lang="en-US" dirty="0"/>
              <a:t> and HCHO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42A73F2-C1CB-EED0-20EA-DD69C989A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D73F-B332-456D-9DFE-EDBF5BC6245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0092C9-E2A2-FCAC-7811-90A6DC31A887}"/>
              </a:ext>
            </a:extLst>
          </p:cNvPr>
          <p:cNvSpPr txBox="1"/>
          <p:nvPr/>
        </p:nvSpPr>
        <p:spPr>
          <a:xfrm>
            <a:off x="8500047" y="6415432"/>
            <a:ext cx="3145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Results are preliminary and may change.</a:t>
            </a:r>
          </a:p>
        </p:txBody>
      </p:sp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id="{90B07E8D-13EA-8084-12F1-931E4A1DE46B}"/>
              </a:ext>
            </a:extLst>
          </p:cNvPr>
          <p:cNvSpPr/>
          <p:nvPr/>
        </p:nvSpPr>
        <p:spPr>
          <a:xfrm>
            <a:off x="546535" y="4940992"/>
            <a:ext cx="11098930" cy="1182625"/>
          </a:xfrm>
          <a:prstGeom prst="roundRect">
            <a:avLst/>
          </a:prstGeom>
          <a:solidFill>
            <a:srgbClr val="3D6E6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Goal is to develop methods to increase model sensitivity to chemical inputs (e.g., spatial averaging, shape factors to estimate surface values).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217E03-C660-A295-AF26-F96A76BEE6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41" t="6647" r="15496" b="4931"/>
          <a:stretch>
            <a:fillRect/>
          </a:stretch>
        </p:blipFill>
        <p:spPr>
          <a:xfrm>
            <a:off x="1376269" y="1769600"/>
            <a:ext cx="3100153" cy="2567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772E01-F8AE-13EB-E483-8384552A0C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163" t="6099" r="15215"/>
          <a:stretch>
            <a:fillRect/>
          </a:stretch>
        </p:blipFill>
        <p:spPr>
          <a:xfrm>
            <a:off x="4585477" y="1769600"/>
            <a:ext cx="2850777" cy="27270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E193E3-B01D-7A44-A2AB-77A9EC7C99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100" t="6099"/>
          <a:stretch>
            <a:fillRect/>
          </a:stretch>
        </p:blipFill>
        <p:spPr>
          <a:xfrm>
            <a:off x="7545309" y="1731613"/>
            <a:ext cx="3442344" cy="27270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6F8ECF-F6DC-56CC-33F7-7A8C59EC18F2}"/>
              </a:ext>
            </a:extLst>
          </p:cNvPr>
          <p:cNvSpPr txBox="1"/>
          <p:nvPr/>
        </p:nvSpPr>
        <p:spPr>
          <a:xfrm>
            <a:off x="2229325" y="4417190"/>
            <a:ext cx="8102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Absolute difference in TEMPO-derived O</a:t>
            </a:r>
            <a:r>
              <a:rPr lang="en-US" sz="1200" baseline="-25000" dirty="0"/>
              <a:t>3</a:t>
            </a:r>
            <a:r>
              <a:rPr lang="en-US" sz="1200" dirty="0"/>
              <a:t> when indicated ML input was perturbed by 10% for 6/14/24 in metro Atlanta.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6EB0EA-8332-0EC2-D4E1-91D37B60C8CB}"/>
              </a:ext>
            </a:extLst>
          </p:cNvPr>
          <p:cNvSpPr txBox="1"/>
          <p:nvPr/>
        </p:nvSpPr>
        <p:spPr>
          <a:xfrm>
            <a:off x="2112270" y="1435561"/>
            <a:ext cx="2232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Total Column O</a:t>
            </a:r>
            <a:r>
              <a:rPr lang="en-US" b="1" baseline="-25000" dirty="0"/>
              <a:t>3</a:t>
            </a:r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9F8F24-7612-B73E-F5CF-B0963FA1199A}"/>
              </a:ext>
            </a:extLst>
          </p:cNvPr>
          <p:cNvSpPr txBox="1"/>
          <p:nvPr/>
        </p:nvSpPr>
        <p:spPr>
          <a:xfrm>
            <a:off x="4960730" y="1435561"/>
            <a:ext cx="2232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Trop. Column NO</a:t>
            </a:r>
            <a:r>
              <a:rPr lang="en-US" b="1" baseline="-25000" dirty="0"/>
              <a:t>2</a:t>
            </a:r>
            <a:endParaRPr lang="en-US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6606D9-FDAB-895C-AFBF-A1B4B8916C76}"/>
              </a:ext>
            </a:extLst>
          </p:cNvPr>
          <p:cNvSpPr txBox="1"/>
          <p:nvPr/>
        </p:nvSpPr>
        <p:spPr>
          <a:xfrm>
            <a:off x="7920562" y="1395450"/>
            <a:ext cx="241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Trop. Column HCHO</a:t>
            </a:r>
          </a:p>
        </p:txBody>
      </p:sp>
    </p:spTree>
    <p:extLst>
      <p:ext uri="{BB962C8B-B14F-4D97-AF65-F5344CB8AC3E}">
        <p14:creationId xmlns:p14="http://schemas.microsoft.com/office/powerpoint/2010/main" val="3897976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06AD0-B05B-9A57-DEA6-61773802C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5F9069-51DE-9E92-B3E7-6BD534A8E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8642" y="72760"/>
            <a:ext cx="7845287" cy="930281"/>
          </a:xfrm>
        </p:spPr>
        <p:txBody>
          <a:bodyPr>
            <a:normAutofit fontScale="90000"/>
          </a:bodyPr>
          <a:lstStyle/>
          <a:p>
            <a:r>
              <a:rPr lang="en-US"/>
              <a:t>Limitations of the current surface ozone monitoring system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3C53E6-5629-D049-2E0E-6FBFA8136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D73F-B332-456D-9DFE-EDBF5BC6245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7EAD85-2543-0132-8115-FBB663BBEDFD}"/>
              </a:ext>
            </a:extLst>
          </p:cNvPr>
          <p:cNvSpPr txBox="1"/>
          <p:nvPr/>
        </p:nvSpPr>
        <p:spPr>
          <a:xfrm>
            <a:off x="345953" y="1717569"/>
            <a:ext cx="2952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EPA O</a:t>
            </a:r>
            <a:r>
              <a:rPr lang="en-US" b="1" baseline="-25000"/>
              <a:t>3</a:t>
            </a:r>
            <a:r>
              <a:rPr lang="en-US" b="1"/>
              <a:t> Monitors</a:t>
            </a:r>
          </a:p>
        </p:txBody>
      </p:sp>
      <p:pic>
        <p:nvPicPr>
          <p:cNvPr id="4" name="Picture 3" descr="Chart, scatter chart&#10;&#10;AI-generated content may be incorrect.">
            <a:extLst>
              <a:ext uri="{FF2B5EF4-FFF2-40B4-BE49-F238E27FC236}">
                <a16:creationId xmlns:a16="http://schemas.microsoft.com/office/drawing/2014/main" id="{4E9CBFF7-2D84-B8A5-A33A-5C34E1F9A8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324"/>
          <a:stretch>
            <a:fillRect/>
          </a:stretch>
        </p:blipFill>
        <p:spPr>
          <a:xfrm>
            <a:off x="523439" y="2124849"/>
            <a:ext cx="2507691" cy="3002736"/>
          </a:xfrm>
          <a:prstGeom prst="rect">
            <a:avLst/>
          </a:prstGeom>
        </p:spPr>
      </p:pic>
      <p:pic>
        <p:nvPicPr>
          <p:cNvPr id="5" name="Picture 4" descr="Chart&#10;&#10;AI-generated content may be incorrect.">
            <a:extLst>
              <a:ext uri="{FF2B5EF4-FFF2-40B4-BE49-F238E27FC236}">
                <a16:creationId xmlns:a16="http://schemas.microsoft.com/office/drawing/2014/main" id="{AFB4729C-690A-559F-3641-3490B7E07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617" y="2666130"/>
            <a:ext cx="3488098" cy="22801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64B2A4-9E96-419F-B13A-340F70571BDF}"/>
              </a:ext>
            </a:extLst>
          </p:cNvPr>
          <p:cNvSpPr txBox="1"/>
          <p:nvPr/>
        </p:nvSpPr>
        <p:spPr>
          <a:xfrm>
            <a:off x="380999" y="5327991"/>
            <a:ext cx="2732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/>
              <a:t>O</a:t>
            </a:r>
            <a:r>
              <a:rPr lang="en-US" b="1" i="1" baseline="-25000"/>
              <a:t>3</a:t>
            </a:r>
            <a:r>
              <a:rPr lang="en-US" b="1" i="1"/>
              <a:t> monitors provide highly accurate observations but are sparsely distributed.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5B9243-45AE-5D7C-E5AD-7C93D6BD6066}"/>
              </a:ext>
            </a:extLst>
          </p:cNvPr>
          <p:cNvSpPr txBox="1"/>
          <p:nvPr/>
        </p:nvSpPr>
        <p:spPr>
          <a:xfrm>
            <a:off x="5055133" y="5350794"/>
            <a:ext cx="2952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Air quality models often have significant biases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76ACC8-9F71-2046-3C36-8EBFA35B9936}"/>
              </a:ext>
            </a:extLst>
          </p:cNvPr>
          <p:cNvSpPr txBox="1"/>
          <p:nvPr/>
        </p:nvSpPr>
        <p:spPr>
          <a:xfrm>
            <a:off x="4906370" y="1795483"/>
            <a:ext cx="319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/>
              <a:t>Evaluation of the NASA GEOS-CF model with surface observations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BD193F-52D0-9E01-5F99-CC03FF6E6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220" y="2977059"/>
            <a:ext cx="2247900" cy="241300"/>
          </a:xfrm>
          <a:prstGeom prst="rect">
            <a:avLst/>
          </a:prstGeom>
        </p:spPr>
      </p:pic>
      <p:pic>
        <p:nvPicPr>
          <p:cNvPr id="11" name="Picture 10" descr="Map&#10;&#10;AI-generated content may be incorrect.">
            <a:extLst>
              <a:ext uri="{FF2B5EF4-FFF2-40B4-BE49-F238E27FC236}">
                <a16:creationId xmlns:a16="http://schemas.microsoft.com/office/drawing/2014/main" id="{DD1A7D46-D2DB-F3F8-DBCE-57520CFEEF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8175" y="2864457"/>
            <a:ext cx="3719992" cy="20818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0E7542-6413-8F77-428B-7A5EB948BDFC}"/>
              </a:ext>
            </a:extLst>
          </p:cNvPr>
          <p:cNvSpPr txBox="1"/>
          <p:nvPr/>
        </p:nvSpPr>
        <p:spPr>
          <a:xfrm>
            <a:off x="8569378" y="5350794"/>
            <a:ext cx="2952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Satellites don’t provide surface concentrations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A24527-CB21-C550-7092-2DE9D91EC319}"/>
              </a:ext>
            </a:extLst>
          </p:cNvPr>
          <p:cNvSpPr txBox="1"/>
          <p:nvPr/>
        </p:nvSpPr>
        <p:spPr>
          <a:xfrm>
            <a:off x="8318175" y="2019799"/>
            <a:ext cx="319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/>
              <a:t>TEMPO total column O</a:t>
            </a:r>
            <a:r>
              <a:rPr lang="en-US" b="1" i="1" baseline="-25000"/>
              <a:t>3</a:t>
            </a:r>
            <a:r>
              <a:rPr lang="en-US" b="1" i="1"/>
              <a:t> (15Z May 1, 2024)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06CED8-D77B-3FE3-D27C-A646EE934302}"/>
              </a:ext>
            </a:extLst>
          </p:cNvPr>
          <p:cNvSpPr txBox="1"/>
          <p:nvPr/>
        </p:nvSpPr>
        <p:spPr>
          <a:xfrm>
            <a:off x="4906371" y="4876480"/>
            <a:ext cx="319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/>
              <a:t>Keller et al, 2021, Description of NASA GEOS CF, JAMES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CBAB51-36A6-19EB-716A-AEF1A86506B1}"/>
              </a:ext>
            </a:extLst>
          </p:cNvPr>
          <p:cNvSpPr/>
          <p:nvPr/>
        </p:nvSpPr>
        <p:spPr>
          <a:xfrm>
            <a:off x="380999" y="1717568"/>
            <a:ext cx="2732591" cy="3610423"/>
          </a:xfrm>
          <a:prstGeom prst="rect">
            <a:avLst/>
          </a:prstGeom>
          <a:noFill/>
          <a:ln>
            <a:solidFill>
              <a:srgbClr val="32495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0E428A-B7A8-B91F-D22C-B6FAD7C916BD}"/>
              </a:ext>
            </a:extLst>
          </p:cNvPr>
          <p:cNvSpPr/>
          <p:nvPr/>
        </p:nvSpPr>
        <p:spPr>
          <a:xfrm>
            <a:off x="4747618" y="1710508"/>
            <a:ext cx="7290550" cy="3610423"/>
          </a:xfrm>
          <a:prstGeom prst="rect">
            <a:avLst/>
          </a:prstGeom>
          <a:noFill/>
          <a:ln>
            <a:solidFill>
              <a:srgbClr val="32495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33BC13B6-834C-7CFA-300E-2819A227F353}"/>
              </a:ext>
            </a:extLst>
          </p:cNvPr>
          <p:cNvSpPr/>
          <p:nvPr/>
        </p:nvSpPr>
        <p:spPr>
          <a:xfrm>
            <a:off x="3161995" y="3338113"/>
            <a:ext cx="1551567" cy="369332"/>
          </a:xfrm>
          <a:prstGeom prst="rightArrow">
            <a:avLst/>
          </a:prstGeom>
          <a:solidFill>
            <a:srgbClr val="3D6E6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814A2A-9176-D5E2-EA00-05A88D8CBB49}"/>
              </a:ext>
            </a:extLst>
          </p:cNvPr>
          <p:cNvSpPr txBox="1"/>
          <p:nvPr/>
        </p:nvSpPr>
        <p:spPr>
          <a:xfrm>
            <a:off x="3069260" y="2057312"/>
            <a:ext cx="1598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Tools are needed to constrain O</a:t>
            </a:r>
            <a:r>
              <a:rPr lang="en-US" b="1" baseline="-25000"/>
              <a:t>3</a:t>
            </a:r>
            <a:r>
              <a:rPr lang="en-US" b="1"/>
              <a:t> elsewhere.</a:t>
            </a:r>
          </a:p>
        </p:txBody>
      </p:sp>
    </p:spTree>
    <p:extLst>
      <p:ext uri="{BB962C8B-B14F-4D97-AF65-F5344CB8AC3E}">
        <p14:creationId xmlns:p14="http://schemas.microsoft.com/office/powerpoint/2010/main" val="3125350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A4563-5754-F80D-8D48-DBDBCE9CD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7AAC4B-BD74-928A-60FF-24A362AEB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8642" y="72760"/>
            <a:ext cx="7845287" cy="930281"/>
          </a:xfrm>
        </p:spPr>
        <p:txBody>
          <a:bodyPr>
            <a:normAutofit/>
          </a:bodyPr>
          <a:lstStyle/>
          <a:p>
            <a:r>
              <a:rPr lang="en-US" dirty="0"/>
              <a:t>TEMPO and ML can fill in the gaps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96748BF-49F5-1115-A2B7-15C48EBDC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D73F-B332-456D-9DFE-EDBF5BC6245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5" name="Rectangle: Rounded Corners 3">
            <a:extLst>
              <a:ext uri="{FF2B5EF4-FFF2-40B4-BE49-F238E27FC236}">
                <a16:creationId xmlns:a16="http://schemas.microsoft.com/office/drawing/2014/main" id="{93E0AFED-5C88-2052-67F3-B03992CE5C18}"/>
              </a:ext>
            </a:extLst>
          </p:cNvPr>
          <p:cNvSpPr/>
          <p:nvPr/>
        </p:nvSpPr>
        <p:spPr>
          <a:xfrm>
            <a:off x="552890" y="1187484"/>
            <a:ext cx="11086216" cy="930281"/>
          </a:xfrm>
          <a:prstGeom prst="roundRect">
            <a:avLst/>
          </a:prstGeom>
          <a:solidFill>
            <a:srgbClr val="3D6E6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just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bg1"/>
                </a:solidFill>
              </a:rPr>
              <a:t>Recent advances in machine learning (ML) and the launch of TEMPO present an opportunity to improve our ability to constrain diurnal O</a:t>
            </a:r>
            <a:r>
              <a:rPr lang="en-US" sz="2200" baseline="-25000" dirty="0">
                <a:solidFill>
                  <a:schemeClr val="bg1"/>
                </a:solidFill>
              </a:rPr>
              <a:t>3</a:t>
            </a:r>
            <a:r>
              <a:rPr lang="en-US" sz="2200" dirty="0">
                <a:solidFill>
                  <a:schemeClr val="bg1"/>
                </a:solidFill>
              </a:rPr>
              <a:t> outside monitoring sites.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C2D32C4-EE6F-7F3D-0688-9910DAF39AF4}"/>
              </a:ext>
            </a:extLst>
          </p:cNvPr>
          <p:cNvSpPr txBox="1">
            <a:spLocks/>
          </p:cNvSpPr>
          <p:nvPr/>
        </p:nvSpPr>
        <p:spPr>
          <a:xfrm>
            <a:off x="552890" y="2117765"/>
            <a:ext cx="11086216" cy="10220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Project goal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Satellite-constrained, near real time surface O</a:t>
            </a:r>
            <a:r>
              <a:rPr lang="en-US" baseline="-25000" dirty="0"/>
              <a:t>3</a:t>
            </a:r>
            <a:r>
              <a:rPr lang="en-US" dirty="0"/>
              <a:t> at derived from machine learning, satellite data, and in situ observations.</a:t>
            </a:r>
          </a:p>
          <a:p>
            <a:pPr lvl="1"/>
            <a:r>
              <a:rPr lang="en-US" dirty="0"/>
              <a:t>Ideal is to provide product at hourly resolution across the TEMPO domain. </a:t>
            </a:r>
          </a:p>
          <a:p>
            <a:r>
              <a:rPr lang="en-US" dirty="0"/>
              <a:t>Work closely with air quality managers/stakeholders to make product as useful as possible. </a:t>
            </a:r>
          </a:p>
          <a:p>
            <a:r>
              <a:rPr lang="en-US" dirty="0"/>
              <a:t>Results shown today are preliminary and will likely change.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 descr="A blue and white logo with a star and a mountain&#10;&#10;AI-generated content may be incorrect.">
            <a:extLst>
              <a:ext uri="{FF2B5EF4-FFF2-40B4-BE49-F238E27FC236}">
                <a16:creationId xmlns:a16="http://schemas.microsoft.com/office/drawing/2014/main" id="{FED2DA54-6497-8163-D60D-95FAF445B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4257" y="5587131"/>
            <a:ext cx="1252542" cy="7456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0A4423-329C-8305-8858-ED7C948D7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911" y="5726179"/>
            <a:ext cx="2459358" cy="467582"/>
          </a:xfrm>
          <a:prstGeom prst="rect">
            <a:avLst/>
          </a:prstGeom>
        </p:spPr>
      </p:pic>
      <p:pic>
        <p:nvPicPr>
          <p:cNvPr id="7" name="Picture 6" descr="A logo for a company&#10;&#10;AI-generated content may be incorrect.">
            <a:extLst>
              <a:ext uri="{FF2B5EF4-FFF2-40B4-BE49-F238E27FC236}">
                <a16:creationId xmlns:a16="http://schemas.microsoft.com/office/drawing/2014/main" id="{0A07296E-EEBD-D9D8-494D-8F43AA6AF0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2514" y="5475103"/>
            <a:ext cx="2842830" cy="849992"/>
          </a:xfrm>
          <a:prstGeom prst="rect">
            <a:avLst/>
          </a:prstGeom>
        </p:spPr>
      </p:pic>
      <p:pic>
        <p:nvPicPr>
          <p:cNvPr id="9" name="Picture 8" descr="A logo with blue lines&#10;&#10;AI-generated content may be incorrect.">
            <a:extLst>
              <a:ext uri="{FF2B5EF4-FFF2-40B4-BE49-F238E27FC236}">
                <a16:creationId xmlns:a16="http://schemas.microsoft.com/office/drawing/2014/main" id="{3946034A-915F-8C7E-B6D4-4CA003F86E1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6845" b="32664"/>
          <a:stretch/>
        </p:blipFill>
        <p:spPr>
          <a:xfrm>
            <a:off x="7225334" y="5657342"/>
            <a:ext cx="1341475" cy="5364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A4FA89-3F3B-E9A6-B754-777FE5920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817" y="5726179"/>
            <a:ext cx="2381375" cy="50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97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2BDBD-F0A3-5F1C-D834-0AB613DA9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28A019-5982-9D0E-9024-1837E6360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8642" y="72760"/>
            <a:ext cx="7845287" cy="930281"/>
          </a:xfrm>
        </p:spPr>
        <p:txBody>
          <a:bodyPr>
            <a:normAutofit/>
          </a:bodyPr>
          <a:lstStyle/>
          <a:p>
            <a:r>
              <a:rPr lang="en-US" dirty="0"/>
              <a:t>Machine learning framework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E23F3AA-277C-2324-5FF1-CA401BE76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D73F-B332-456D-9DFE-EDBF5BC6245C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91139A-93AA-45F8-68B9-E72D731406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354300" y="1506143"/>
            <a:ext cx="4673412" cy="25453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5CC7C2-E879-D71D-4085-10B3DFA33692}"/>
              </a:ext>
            </a:extLst>
          </p:cNvPr>
          <p:cNvSpPr txBox="1"/>
          <p:nvPr/>
        </p:nvSpPr>
        <p:spPr>
          <a:xfrm>
            <a:off x="7979037" y="1184234"/>
            <a:ext cx="3120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Training Targets (Surface O</a:t>
            </a:r>
            <a:r>
              <a:rPr lang="en-US" b="1" baseline="-25000" dirty="0"/>
              <a:t>3</a:t>
            </a:r>
            <a:r>
              <a:rPr lang="en-US" b="1" dirty="0"/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F82830-9DF7-BB2F-E70F-3F1E71B3D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415" y="1876780"/>
            <a:ext cx="2398630" cy="364537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8FB0228-3709-3A87-1A4A-8C2668B960B3}"/>
              </a:ext>
            </a:extLst>
          </p:cNvPr>
          <p:cNvCxnSpPr>
            <a:cxnSpLocks/>
          </p:cNvCxnSpPr>
          <p:nvPr/>
        </p:nvCxnSpPr>
        <p:spPr>
          <a:xfrm flipH="1">
            <a:off x="6374692" y="3656265"/>
            <a:ext cx="865900" cy="0"/>
          </a:xfrm>
          <a:prstGeom prst="straightConnector1">
            <a:avLst/>
          </a:prstGeom>
          <a:ln w="104775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CAF4C09-0B0A-B6C5-5C9D-77C259A52E8A}"/>
              </a:ext>
            </a:extLst>
          </p:cNvPr>
          <p:cNvCxnSpPr>
            <a:cxnSpLocks/>
          </p:cNvCxnSpPr>
          <p:nvPr/>
        </p:nvCxnSpPr>
        <p:spPr>
          <a:xfrm>
            <a:off x="3316969" y="3644010"/>
            <a:ext cx="977192" cy="0"/>
          </a:xfrm>
          <a:prstGeom prst="straightConnector1">
            <a:avLst/>
          </a:prstGeom>
          <a:ln w="104775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FBFB1E3-4C75-1FC0-16FA-5D0F81BB4A44}"/>
              </a:ext>
            </a:extLst>
          </p:cNvPr>
          <p:cNvSpPr txBox="1"/>
          <p:nvPr/>
        </p:nvSpPr>
        <p:spPr>
          <a:xfrm>
            <a:off x="878059" y="1852209"/>
            <a:ext cx="2951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Trop. Column NO</a:t>
            </a:r>
            <a:r>
              <a:rPr lang="en-US" baseline="-25000">
                <a:solidFill>
                  <a:schemeClr val="accent1"/>
                </a:solidFill>
              </a:rPr>
              <a:t>2 </a:t>
            </a:r>
            <a:r>
              <a:rPr lang="en-US">
                <a:solidFill>
                  <a:schemeClr val="accent1"/>
                </a:solidFill>
              </a:rPr>
              <a:t>&amp; HCHO </a:t>
            </a:r>
          </a:p>
          <a:p>
            <a:r>
              <a:rPr lang="en-US">
                <a:solidFill>
                  <a:schemeClr val="accent1"/>
                </a:solidFill>
              </a:rPr>
              <a:t>Total Column O</a:t>
            </a:r>
            <a:r>
              <a:rPr lang="en-US" baseline="-25000">
                <a:solidFill>
                  <a:schemeClr val="accent1"/>
                </a:solidFill>
              </a:rPr>
              <a:t>3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3C4564-F2F6-1012-4526-95B8A8E2F86C}"/>
              </a:ext>
            </a:extLst>
          </p:cNvPr>
          <p:cNvSpPr txBox="1"/>
          <p:nvPr/>
        </p:nvSpPr>
        <p:spPr>
          <a:xfrm>
            <a:off x="889348" y="2434565"/>
            <a:ext cx="2073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Viewing Geometry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D2836D-056A-33B1-8F84-8A3F657D5282}"/>
              </a:ext>
            </a:extLst>
          </p:cNvPr>
          <p:cNvSpPr txBox="1"/>
          <p:nvPr/>
        </p:nvSpPr>
        <p:spPr>
          <a:xfrm>
            <a:off x="889348" y="2705717"/>
            <a:ext cx="2073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Reflectivity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FA19D4-7E53-2323-AFBA-6483316A07DE}"/>
              </a:ext>
            </a:extLst>
          </p:cNvPr>
          <p:cNvSpPr txBox="1"/>
          <p:nvPr/>
        </p:nvSpPr>
        <p:spPr>
          <a:xfrm>
            <a:off x="889348" y="2992318"/>
            <a:ext cx="2073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T, P, Humidity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C96B84-26FA-1FF1-91E4-3ED0314E2413}"/>
              </a:ext>
            </a:extLst>
          </p:cNvPr>
          <p:cNvSpPr txBox="1"/>
          <p:nvPr/>
        </p:nvSpPr>
        <p:spPr>
          <a:xfrm>
            <a:off x="889348" y="3391809"/>
            <a:ext cx="2073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Wind speed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5E9B8C-730D-B768-D6AF-97C0C3B7705B}"/>
              </a:ext>
            </a:extLst>
          </p:cNvPr>
          <p:cNvSpPr txBox="1"/>
          <p:nvPr/>
        </p:nvSpPr>
        <p:spPr>
          <a:xfrm rot="16200000">
            <a:off x="-28486" y="2262029"/>
            <a:ext cx="114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accent1"/>
                </a:solidFill>
              </a:rPr>
              <a:t>TEMPO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0A6B82-E147-AF64-6554-55D96A4D5DCF}"/>
              </a:ext>
            </a:extLst>
          </p:cNvPr>
          <p:cNvSpPr txBox="1"/>
          <p:nvPr/>
        </p:nvSpPr>
        <p:spPr>
          <a:xfrm rot="16200000">
            <a:off x="-330045" y="3632931"/>
            <a:ext cx="1746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accent2"/>
                </a:solidFill>
              </a:rPr>
              <a:t>HRRR Meteorology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D395690-27BC-9785-0722-FD3355F19444}"/>
              </a:ext>
            </a:extLst>
          </p:cNvPr>
          <p:cNvSpPr txBox="1"/>
          <p:nvPr/>
        </p:nvSpPr>
        <p:spPr>
          <a:xfrm>
            <a:off x="889348" y="3791300"/>
            <a:ext cx="2073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Wind direction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707259-A141-62CC-B199-EF46B55FFBB4}"/>
              </a:ext>
            </a:extLst>
          </p:cNvPr>
          <p:cNvSpPr txBox="1"/>
          <p:nvPr/>
        </p:nvSpPr>
        <p:spPr>
          <a:xfrm>
            <a:off x="889348" y="4133547"/>
            <a:ext cx="2073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PBL Height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EDE344-396F-D9AC-07A4-CC459A194FE4}"/>
              </a:ext>
            </a:extLst>
          </p:cNvPr>
          <p:cNvSpPr txBox="1"/>
          <p:nvPr/>
        </p:nvSpPr>
        <p:spPr>
          <a:xfrm rot="16200000">
            <a:off x="-221724" y="5305135"/>
            <a:ext cx="1530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accent5"/>
                </a:solidFill>
              </a:rPr>
              <a:t>Other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C47910-F18C-D6DA-A414-D8B06977828D}"/>
              </a:ext>
            </a:extLst>
          </p:cNvPr>
          <p:cNvSpPr txBox="1"/>
          <p:nvPr/>
        </p:nvSpPr>
        <p:spPr>
          <a:xfrm>
            <a:off x="879970" y="4739251"/>
            <a:ext cx="2073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5"/>
                </a:solidFill>
              </a:rPr>
              <a:t>Population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60A14F-AECA-FD96-F019-0083EC705595}"/>
              </a:ext>
            </a:extLst>
          </p:cNvPr>
          <p:cNvSpPr txBox="1"/>
          <p:nvPr/>
        </p:nvSpPr>
        <p:spPr>
          <a:xfrm>
            <a:off x="879969" y="5081498"/>
            <a:ext cx="2073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5"/>
                </a:solidFill>
              </a:rPr>
              <a:t>Month, Hour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D5F0C4-B80A-DED3-1DBA-BC7B2403D70A}"/>
              </a:ext>
            </a:extLst>
          </p:cNvPr>
          <p:cNvSpPr txBox="1"/>
          <p:nvPr/>
        </p:nvSpPr>
        <p:spPr>
          <a:xfrm>
            <a:off x="879969" y="5450830"/>
            <a:ext cx="2073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5"/>
                </a:solidFill>
              </a:rPr>
              <a:t>Road Density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B3AB360-EB39-6795-6B9B-02FC62CF95A8}"/>
              </a:ext>
            </a:extLst>
          </p:cNvPr>
          <p:cNvSpPr txBox="1"/>
          <p:nvPr/>
        </p:nvSpPr>
        <p:spPr>
          <a:xfrm>
            <a:off x="7915182" y="3989972"/>
            <a:ext cx="3647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EPA Ozone Monitoring  (824 Sites)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15CD62D-5FDF-5F38-7DA7-7B7095C79083}"/>
              </a:ext>
            </a:extLst>
          </p:cNvPr>
          <p:cNvSpPr txBox="1"/>
          <p:nvPr/>
        </p:nvSpPr>
        <p:spPr>
          <a:xfrm>
            <a:off x="3805565" y="5614175"/>
            <a:ext cx="3404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model performance at 114 independent EPA O</a:t>
            </a:r>
            <a:r>
              <a:rPr lang="en-US" baseline="-25000" dirty="0"/>
              <a:t>3</a:t>
            </a:r>
            <a:r>
              <a:rPr lang="en-US" dirty="0"/>
              <a:t> sites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FCAFBA4-1D0B-D0D3-2AC9-B2ABB09BC6A1}"/>
              </a:ext>
            </a:extLst>
          </p:cNvPr>
          <p:cNvSpPr txBox="1"/>
          <p:nvPr/>
        </p:nvSpPr>
        <p:spPr>
          <a:xfrm>
            <a:off x="870592" y="5793077"/>
            <a:ext cx="2073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5"/>
                </a:solidFill>
              </a:rPr>
              <a:t>Day of Week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2F7B9ED-F38B-51D3-E4E2-F3824827223D}"/>
              </a:ext>
            </a:extLst>
          </p:cNvPr>
          <p:cNvSpPr txBox="1"/>
          <p:nvPr/>
        </p:nvSpPr>
        <p:spPr>
          <a:xfrm>
            <a:off x="861215" y="6111772"/>
            <a:ext cx="2073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5"/>
                </a:solidFill>
              </a:rPr>
              <a:t>NDVI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3CD5E8-9A5C-3A77-B368-01C70139F84C}"/>
              </a:ext>
            </a:extLst>
          </p:cNvPr>
          <p:cNvSpPr txBox="1"/>
          <p:nvPr/>
        </p:nvSpPr>
        <p:spPr>
          <a:xfrm>
            <a:off x="870592" y="4445635"/>
            <a:ext cx="2073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Latitude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8AFBCA5-FA05-F02B-7064-CA2C16494037}"/>
              </a:ext>
            </a:extLst>
          </p:cNvPr>
          <p:cNvSpPr txBox="1"/>
          <p:nvPr/>
        </p:nvSpPr>
        <p:spPr>
          <a:xfrm>
            <a:off x="3805565" y="1232914"/>
            <a:ext cx="3274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Gradient Boosted Regression Tree Model Training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E52F5B6-450F-AD09-DC62-E8DD8483832E}"/>
              </a:ext>
            </a:extLst>
          </p:cNvPr>
          <p:cNvSpPr txBox="1"/>
          <p:nvPr/>
        </p:nvSpPr>
        <p:spPr>
          <a:xfrm>
            <a:off x="852267" y="1459848"/>
            <a:ext cx="2054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ML Model Inputs</a:t>
            </a:r>
          </a:p>
        </p:txBody>
      </p:sp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id="{7556EDF1-A2AB-7C28-D798-7772B3B793EB}"/>
              </a:ext>
            </a:extLst>
          </p:cNvPr>
          <p:cNvSpPr/>
          <p:nvPr/>
        </p:nvSpPr>
        <p:spPr>
          <a:xfrm>
            <a:off x="7354300" y="4445635"/>
            <a:ext cx="4617444" cy="1910716"/>
          </a:xfrm>
          <a:prstGeom prst="roundRect">
            <a:avLst/>
          </a:prstGeom>
          <a:solidFill>
            <a:srgbClr val="3D6E6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just" rtl="0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TEMPO data are V3, Level 2 and have been cloud filtered.</a:t>
            </a:r>
          </a:p>
          <a:p>
            <a:pPr marL="342900" lvl="0" indent="-342900" algn="just" rtl="0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Trained on data from May – Aug. 2024.</a:t>
            </a:r>
          </a:p>
          <a:p>
            <a:pPr marL="342900" lvl="0" indent="-342900" algn="just" rtl="0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O</a:t>
            </a:r>
            <a:r>
              <a:rPr lang="en-US" sz="2000" baseline="-25000" dirty="0">
                <a:solidFill>
                  <a:schemeClr val="bg1"/>
                </a:solidFill>
              </a:rPr>
              <a:t>3</a:t>
            </a:r>
            <a:r>
              <a:rPr lang="en-US" sz="2000" dirty="0">
                <a:solidFill>
                  <a:schemeClr val="bg1"/>
                </a:solidFill>
              </a:rPr>
              <a:t> product is hourly at the TEMPO pixel resolution.</a:t>
            </a:r>
          </a:p>
        </p:txBody>
      </p:sp>
    </p:spTree>
    <p:extLst>
      <p:ext uri="{BB962C8B-B14F-4D97-AF65-F5344CB8AC3E}">
        <p14:creationId xmlns:p14="http://schemas.microsoft.com/office/powerpoint/2010/main" val="2031549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9A91E-6E2E-B040-A7B4-B1259E44D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A7E5E0-9FE4-93FD-3EF9-3422B3FC2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8642" y="72760"/>
            <a:ext cx="8338184" cy="930281"/>
          </a:xfrm>
        </p:spPr>
        <p:txBody>
          <a:bodyPr>
            <a:normAutofit fontScale="90000"/>
          </a:bodyPr>
          <a:lstStyle/>
          <a:p>
            <a:r>
              <a:rPr lang="en-US"/>
              <a:t>TEMPO-derived surface O</a:t>
            </a:r>
            <a:r>
              <a:rPr lang="en-US" baseline="-25000"/>
              <a:t>3</a:t>
            </a:r>
            <a:r>
              <a:rPr lang="en-US"/>
              <a:t> reproduces variability of surface monitors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142B544-EB4F-6011-9021-9BA1AA50D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D73F-B332-456D-9DFE-EDBF5BC6245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A959C8-E6E5-1BA7-0547-8224A59FF0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25004" y="1609941"/>
            <a:ext cx="5729569" cy="3120569"/>
          </a:xfrm>
          <a:prstGeom prst="rect">
            <a:avLst/>
          </a:prstGeom>
        </p:spPr>
      </p:pic>
      <p:sp>
        <p:nvSpPr>
          <p:cNvPr id="12" name="Rectangle: Rounded Corners 3">
            <a:extLst>
              <a:ext uri="{FF2B5EF4-FFF2-40B4-BE49-F238E27FC236}">
                <a16:creationId xmlns:a16="http://schemas.microsoft.com/office/drawing/2014/main" id="{5903CF0E-0970-0FB9-F56E-42AAA719E040}"/>
              </a:ext>
            </a:extLst>
          </p:cNvPr>
          <p:cNvSpPr/>
          <p:nvPr/>
        </p:nvSpPr>
        <p:spPr>
          <a:xfrm>
            <a:off x="448991" y="4711744"/>
            <a:ext cx="5303513" cy="1515891"/>
          </a:xfrm>
          <a:prstGeom prst="roundRect">
            <a:avLst/>
          </a:prstGeom>
          <a:solidFill>
            <a:srgbClr val="3D6E6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Satellite data can constrain surface O</a:t>
            </a:r>
            <a:r>
              <a:rPr lang="en-US" sz="2400" baseline="-25000" dirty="0">
                <a:solidFill>
                  <a:schemeClr val="bg1"/>
                </a:solidFill>
              </a:rPr>
              <a:t>3</a:t>
            </a:r>
            <a:r>
              <a:rPr lang="en-US" sz="2400" dirty="0">
                <a:solidFill>
                  <a:schemeClr val="bg1"/>
                </a:solidFill>
              </a:rPr>
              <a:t> variability over many regions of the continental US (median r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 = 0.70).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816C45-42BF-0252-2B25-6295FFE26F94}"/>
              </a:ext>
            </a:extLst>
          </p:cNvPr>
          <p:cNvSpPr/>
          <p:nvPr/>
        </p:nvSpPr>
        <p:spPr>
          <a:xfrm>
            <a:off x="295508" y="1318164"/>
            <a:ext cx="5800492" cy="5038185"/>
          </a:xfrm>
          <a:prstGeom prst="rect">
            <a:avLst/>
          </a:prstGeom>
          <a:noFill/>
          <a:ln>
            <a:solidFill>
              <a:srgbClr val="32495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E7EAAE-3CB5-CF5B-B8FE-BCFBC5D9D628}"/>
              </a:ext>
            </a:extLst>
          </p:cNvPr>
          <p:cNvSpPr/>
          <p:nvPr/>
        </p:nvSpPr>
        <p:spPr>
          <a:xfrm>
            <a:off x="6208056" y="1323722"/>
            <a:ext cx="5800492" cy="5038185"/>
          </a:xfrm>
          <a:prstGeom prst="rect">
            <a:avLst/>
          </a:prstGeom>
          <a:noFill/>
          <a:ln>
            <a:solidFill>
              <a:srgbClr val="32495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6201D22-5DC1-AB38-02ED-196EA03E8845}"/>
              </a:ext>
            </a:extLst>
          </p:cNvPr>
          <p:cNvSpPr txBox="1"/>
          <p:nvPr/>
        </p:nvSpPr>
        <p:spPr>
          <a:xfrm>
            <a:off x="648063" y="1318164"/>
            <a:ext cx="5251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Correlation between EPA and TEMPO-Derived O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9618A3-6149-88EE-9D2E-5D5B02CD689F}"/>
              </a:ext>
            </a:extLst>
          </p:cNvPr>
          <p:cNvSpPr txBox="1"/>
          <p:nvPr/>
        </p:nvSpPr>
        <p:spPr>
          <a:xfrm>
            <a:off x="8500047" y="6415432"/>
            <a:ext cx="3145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Results are preliminary and may change.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B2FF0E-500E-9C61-525E-94B7369AB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987" y="3151646"/>
            <a:ext cx="5728886" cy="31201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CEE514-1DCE-E6F9-B9A0-3FA6E9F80211}"/>
              </a:ext>
            </a:extLst>
          </p:cNvPr>
          <p:cNvSpPr txBox="1"/>
          <p:nvPr/>
        </p:nvSpPr>
        <p:spPr>
          <a:xfrm>
            <a:off x="6208056" y="2885550"/>
            <a:ext cx="5800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Bias between EPA and TEMPO-Derived O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10" name="Rectangle: Rounded Corners 3">
            <a:extLst>
              <a:ext uri="{FF2B5EF4-FFF2-40B4-BE49-F238E27FC236}">
                <a16:creationId xmlns:a16="http://schemas.microsoft.com/office/drawing/2014/main" id="{7F3E9E4E-2811-0196-ABC8-81DEF249B3F6}"/>
              </a:ext>
            </a:extLst>
          </p:cNvPr>
          <p:cNvSpPr/>
          <p:nvPr/>
        </p:nvSpPr>
        <p:spPr>
          <a:xfrm>
            <a:off x="6717386" y="1492901"/>
            <a:ext cx="4734087" cy="1192496"/>
          </a:xfrm>
          <a:prstGeom prst="roundRect">
            <a:avLst/>
          </a:prstGeom>
          <a:solidFill>
            <a:srgbClr val="3D6E6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TEMPO O</a:t>
            </a:r>
            <a:r>
              <a:rPr lang="en-US" sz="2400" baseline="-25000" dirty="0">
                <a:solidFill>
                  <a:schemeClr val="bg1"/>
                </a:solidFill>
              </a:rPr>
              <a:t>3</a:t>
            </a:r>
            <a:r>
              <a:rPr lang="en-US" sz="2400" dirty="0">
                <a:solidFill>
                  <a:schemeClr val="bg1"/>
                </a:solidFill>
              </a:rPr>
              <a:t> at individual sites is generally within 5 ppb of EPA.</a:t>
            </a:r>
          </a:p>
        </p:txBody>
      </p:sp>
    </p:spTree>
    <p:extLst>
      <p:ext uri="{BB962C8B-B14F-4D97-AF65-F5344CB8AC3E}">
        <p14:creationId xmlns:p14="http://schemas.microsoft.com/office/powerpoint/2010/main" val="1001033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FA82A-4C71-BF7D-039C-A32F4FC58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FE4C84-AF55-4CCD-BE4C-6029C55F8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8642" y="72760"/>
            <a:ext cx="8338184" cy="930281"/>
          </a:xfrm>
        </p:spPr>
        <p:txBody>
          <a:bodyPr>
            <a:normAutofit fontScale="90000"/>
          </a:bodyPr>
          <a:lstStyle/>
          <a:p>
            <a:r>
              <a:rPr lang="en-US" dirty="0"/>
              <a:t>TEMPO-derived captures diurnal variability but often misses peak O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320A282-6B0F-260A-9BC4-45C28E4F0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D73F-B332-456D-9DFE-EDBF5BC6245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27E96A3-D7C6-69F4-42DE-AA08F90474A3}"/>
              </a:ext>
            </a:extLst>
          </p:cNvPr>
          <p:cNvSpPr txBox="1"/>
          <p:nvPr/>
        </p:nvSpPr>
        <p:spPr>
          <a:xfrm>
            <a:off x="6626942" y="3290226"/>
            <a:ext cx="4881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</a:t>
            </a:r>
            <a:r>
              <a:rPr lang="en-US" baseline="-25000"/>
              <a:t>3</a:t>
            </a:r>
            <a:r>
              <a:rPr lang="en-US"/>
              <a:t> variability at UW – Milwaukee EPA site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63C4EB-136E-00CA-D19D-59ECA0C204DB}"/>
              </a:ext>
            </a:extLst>
          </p:cNvPr>
          <p:cNvSpPr txBox="1"/>
          <p:nvPr/>
        </p:nvSpPr>
        <p:spPr>
          <a:xfrm>
            <a:off x="8500047" y="6415432"/>
            <a:ext cx="3145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Results are preliminary and may change.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AC57B0-959E-D76B-EFFE-6A8DAEA7C519}"/>
              </a:ext>
            </a:extLst>
          </p:cNvPr>
          <p:cNvSpPr txBox="1"/>
          <p:nvPr/>
        </p:nvSpPr>
        <p:spPr>
          <a:xfrm>
            <a:off x="4736543" y="4178410"/>
            <a:ext cx="6315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Shading indicates nighttime (8pm – 7am), and numbers indicate number of TEMPO-Derived observations per day.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EDE400-1F47-97FE-DB8E-6C3CB3D37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557" y="1439543"/>
            <a:ext cx="2353392" cy="20508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BC44CB-F1CD-5875-BAF8-EC93990DB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977" y="1337434"/>
            <a:ext cx="7772400" cy="28871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6D409CF-98D8-D081-9E07-047382C6327D}"/>
              </a:ext>
            </a:extLst>
          </p:cNvPr>
          <p:cNvSpPr txBox="1"/>
          <p:nvPr/>
        </p:nvSpPr>
        <p:spPr>
          <a:xfrm>
            <a:off x="5327319" y="1130425"/>
            <a:ext cx="4881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 variability at DC Takoma Rec Center EPA site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20ACF13-24D9-65E3-E538-37491884E3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91" y="3592520"/>
            <a:ext cx="3849524" cy="2887143"/>
          </a:xfrm>
          <a:prstGeom prst="rect">
            <a:avLst/>
          </a:prstGeom>
        </p:spPr>
      </p:pic>
      <p:sp>
        <p:nvSpPr>
          <p:cNvPr id="19" name="Rectangle: Rounded Corners 3">
            <a:extLst>
              <a:ext uri="{FF2B5EF4-FFF2-40B4-BE49-F238E27FC236}">
                <a16:creationId xmlns:a16="http://schemas.microsoft.com/office/drawing/2014/main" id="{43FCE241-0A84-A887-18CC-02660CF8752B}"/>
              </a:ext>
            </a:extLst>
          </p:cNvPr>
          <p:cNvSpPr/>
          <p:nvPr/>
        </p:nvSpPr>
        <p:spPr>
          <a:xfrm>
            <a:off x="3975185" y="4663993"/>
            <a:ext cx="7670280" cy="1515891"/>
          </a:xfrm>
          <a:prstGeom prst="roundRect">
            <a:avLst/>
          </a:prstGeom>
          <a:solidFill>
            <a:srgbClr val="3D6E6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TEMPO-derived product captures high O</a:t>
            </a:r>
            <a:r>
              <a:rPr lang="en-US" sz="2400" baseline="-25000" dirty="0">
                <a:solidFill>
                  <a:schemeClr val="bg1"/>
                </a:solidFill>
              </a:rPr>
              <a:t>3</a:t>
            </a:r>
            <a:r>
              <a:rPr lang="en-US" sz="2400" dirty="0">
                <a:solidFill>
                  <a:schemeClr val="bg1"/>
                </a:solidFill>
              </a:rPr>
              <a:t> (O</a:t>
            </a:r>
            <a:r>
              <a:rPr lang="en-US" sz="2400" baseline="-25000" dirty="0">
                <a:solidFill>
                  <a:schemeClr val="bg1"/>
                </a:solidFill>
              </a:rPr>
              <a:t>3 </a:t>
            </a:r>
            <a:r>
              <a:rPr lang="en-US" sz="2400" dirty="0">
                <a:solidFill>
                  <a:schemeClr val="bg1"/>
                </a:solidFill>
              </a:rPr>
              <a:t>&gt; 60 ppb) 70% of the time.</a:t>
            </a:r>
          </a:p>
        </p:txBody>
      </p:sp>
    </p:spTree>
    <p:extLst>
      <p:ext uri="{BB962C8B-B14F-4D97-AF65-F5344CB8AC3E}">
        <p14:creationId xmlns:p14="http://schemas.microsoft.com/office/powerpoint/2010/main" val="3977603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3DC54-167B-6C51-389D-9A50EA49A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898BD9-C131-B106-B74A-C3A8B8573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8642" y="72760"/>
            <a:ext cx="8338184" cy="930281"/>
          </a:xfrm>
        </p:spPr>
        <p:txBody>
          <a:bodyPr>
            <a:normAutofit fontScale="90000"/>
          </a:bodyPr>
          <a:lstStyle/>
          <a:p>
            <a:r>
              <a:rPr lang="en-US" dirty="0"/>
              <a:t>Performance declines at some sites near land/water interface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A898830-7C43-D1AD-7D45-0FB02F5B9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D73F-B332-456D-9DFE-EDBF5BC6245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32BA76-953C-0542-01A2-3D70880CB9E7}"/>
              </a:ext>
            </a:extLst>
          </p:cNvPr>
          <p:cNvSpPr txBox="1"/>
          <p:nvPr/>
        </p:nvSpPr>
        <p:spPr>
          <a:xfrm>
            <a:off x="6626942" y="3290226"/>
            <a:ext cx="4881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</a:t>
            </a:r>
            <a:r>
              <a:rPr lang="en-US" baseline="-25000"/>
              <a:t>3</a:t>
            </a:r>
            <a:r>
              <a:rPr lang="en-US"/>
              <a:t> variability at UW – Milwaukee EPA site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EF27B2-504B-B5AE-991B-75FCECA7E2EB}"/>
              </a:ext>
            </a:extLst>
          </p:cNvPr>
          <p:cNvSpPr txBox="1"/>
          <p:nvPr/>
        </p:nvSpPr>
        <p:spPr>
          <a:xfrm>
            <a:off x="8500047" y="6415432"/>
            <a:ext cx="3145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Results are preliminary and may change.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387F33-8F1A-DE13-0252-484BFC4C7B91}"/>
              </a:ext>
            </a:extLst>
          </p:cNvPr>
          <p:cNvSpPr txBox="1"/>
          <p:nvPr/>
        </p:nvSpPr>
        <p:spPr>
          <a:xfrm>
            <a:off x="4736543" y="4178410"/>
            <a:ext cx="6315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Shading indicates nighttime (8pm – 7am), and numbers indicate number of TEMPO-Derived observations per day.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905285-3367-742E-E66F-8E4541900E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37622" y="1499757"/>
            <a:ext cx="2957745" cy="19422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255503-DF6D-E2DB-1612-EA42A0BED5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81977" y="1337434"/>
            <a:ext cx="7772400" cy="288714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67D28FD-0E64-E43E-6A70-8794E70EC257}"/>
              </a:ext>
            </a:extLst>
          </p:cNvPr>
          <p:cNvSpPr txBox="1"/>
          <p:nvPr/>
        </p:nvSpPr>
        <p:spPr>
          <a:xfrm>
            <a:off x="4454014" y="1130425"/>
            <a:ext cx="6813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 variability at Edgewood EPA site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DFA3465-26F0-C0ED-1980-D8D93A5F62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9491" y="3592520"/>
            <a:ext cx="3849524" cy="2887143"/>
          </a:xfrm>
          <a:prstGeom prst="rect">
            <a:avLst/>
          </a:prstGeom>
        </p:spPr>
      </p:pic>
      <p:sp>
        <p:nvSpPr>
          <p:cNvPr id="19" name="Rectangle: Rounded Corners 3">
            <a:extLst>
              <a:ext uri="{FF2B5EF4-FFF2-40B4-BE49-F238E27FC236}">
                <a16:creationId xmlns:a16="http://schemas.microsoft.com/office/drawing/2014/main" id="{5475CEE6-DFF5-61EB-21F9-10BDA864580E}"/>
              </a:ext>
            </a:extLst>
          </p:cNvPr>
          <p:cNvSpPr/>
          <p:nvPr/>
        </p:nvSpPr>
        <p:spPr>
          <a:xfrm>
            <a:off x="3975185" y="4663993"/>
            <a:ext cx="7670280" cy="1515891"/>
          </a:xfrm>
          <a:prstGeom prst="roundRect">
            <a:avLst/>
          </a:prstGeom>
          <a:solidFill>
            <a:srgbClr val="3D6E6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TEMPO-derived product captures high O</a:t>
            </a:r>
            <a:r>
              <a:rPr lang="en-US" sz="2400" baseline="-25000" dirty="0">
                <a:solidFill>
                  <a:schemeClr val="bg1"/>
                </a:solidFill>
              </a:rPr>
              <a:t>3</a:t>
            </a:r>
            <a:r>
              <a:rPr lang="en-US" sz="2400" dirty="0">
                <a:solidFill>
                  <a:schemeClr val="bg1"/>
                </a:solidFill>
              </a:rPr>
              <a:t> (O</a:t>
            </a:r>
            <a:r>
              <a:rPr lang="en-US" sz="2400" baseline="-25000" dirty="0">
                <a:solidFill>
                  <a:schemeClr val="bg1"/>
                </a:solidFill>
              </a:rPr>
              <a:t>3 </a:t>
            </a:r>
            <a:r>
              <a:rPr lang="en-US" sz="2400" dirty="0">
                <a:solidFill>
                  <a:schemeClr val="bg1"/>
                </a:solidFill>
              </a:rPr>
              <a:t>&gt; 60 ppb) 23% of the time.</a:t>
            </a:r>
          </a:p>
        </p:txBody>
      </p:sp>
    </p:spTree>
    <p:extLst>
      <p:ext uri="{BB962C8B-B14F-4D97-AF65-F5344CB8AC3E}">
        <p14:creationId xmlns:p14="http://schemas.microsoft.com/office/powerpoint/2010/main" val="569975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334A8-A0AE-7724-ADA0-24E98A7A0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625996-8C4C-9655-D8E0-E2F7BCA3A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8642" y="72760"/>
            <a:ext cx="8338184" cy="930281"/>
          </a:xfrm>
        </p:spPr>
        <p:txBody>
          <a:bodyPr>
            <a:normAutofit fontScale="90000"/>
          </a:bodyPr>
          <a:lstStyle/>
          <a:p>
            <a:r>
              <a:rPr lang="en-US" dirty="0"/>
              <a:t>Consistent low bias at high O</a:t>
            </a:r>
            <a:r>
              <a:rPr lang="en-US" baseline="-25000" dirty="0"/>
              <a:t>3</a:t>
            </a:r>
            <a:r>
              <a:rPr lang="en-US" dirty="0"/>
              <a:t> across sites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6D43DEB-119A-FDE3-E848-832E6DF48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D73F-B332-456D-9DFE-EDBF5BC6245C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9197AD-6355-2CA6-4FAE-CD94E837419F}"/>
              </a:ext>
            </a:extLst>
          </p:cNvPr>
          <p:cNvSpPr txBox="1"/>
          <p:nvPr/>
        </p:nvSpPr>
        <p:spPr>
          <a:xfrm>
            <a:off x="8500047" y="6415432"/>
            <a:ext cx="3145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Results are preliminary and may change.</a:t>
            </a:r>
          </a:p>
        </p:txBody>
      </p:sp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id="{EBE60DDE-4560-981C-E718-BF41453CA161}"/>
              </a:ext>
            </a:extLst>
          </p:cNvPr>
          <p:cNvSpPr/>
          <p:nvPr/>
        </p:nvSpPr>
        <p:spPr>
          <a:xfrm>
            <a:off x="546535" y="4940992"/>
            <a:ext cx="11098930" cy="1182625"/>
          </a:xfrm>
          <a:prstGeom prst="roundRect">
            <a:avLst/>
          </a:prstGeom>
          <a:solidFill>
            <a:srgbClr val="3D6E6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Near term focus is improving ML model performance for these high O</a:t>
            </a:r>
            <a:r>
              <a:rPr lang="en-US" sz="2400" baseline="-25000" dirty="0">
                <a:solidFill>
                  <a:schemeClr val="bg1"/>
                </a:solidFill>
              </a:rPr>
              <a:t>3</a:t>
            </a:r>
            <a:r>
              <a:rPr lang="en-US" sz="2400" dirty="0">
                <a:solidFill>
                  <a:schemeClr val="bg1"/>
                </a:solidFill>
              </a:rPr>
              <a:t> cases.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07469D-BAFB-5697-20D9-4673D51A5C8C}"/>
              </a:ext>
            </a:extLst>
          </p:cNvPr>
          <p:cNvSpPr txBox="1"/>
          <p:nvPr/>
        </p:nvSpPr>
        <p:spPr>
          <a:xfrm>
            <a:off x="692010" y="1343891"/>
            <a:ext cx="507148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b="1" dirty="0"/>
              <a:t>Bias in ML O</a:t>
            </a:r>
            <a:r>
              <a:rPr lang="en-US" b="1" baseline="-25000" dirty="0"/>
              <a:t>3 </a:t>
            </a:r>
            <a:r>
              <a:rPr lang="en-US" b="1" dirty="0"/>
              <a:t>when EPA monitor &gt; 60 ppb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019B8E-641E-94DA-F436-EB1CB7A970D6}"/>
              </a:ext>
            </a:extLst>
          </p:cNvPr>
          <p:cNvSpPr txBox="1"/>
          <p:nvPr/>
        </p:nvSpPr>
        <p:spPr>
          <a:xfrm>
            <a:off x="5763491" y="1402973"/>
            <a:ext cx="507148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b="1" dirty="0"/>
              <a:t>Bias in ML O</a:t>
            </a:r>
            <a:r>
              <a:rPr lang="en-US" b="1" baseline="-25000" dirty="0"/>
              <a:t>3 </a:t>
            </a:r>
            <a:r>
              <a:rPr lang="en-US" b="1" dirty="0"/>
              <a:t>when ML O</a:t>
            </a:r>
            <a:r>
              <a:rPr lang="en-US" b="1" baseline="-25000" dirty="0"/>
              <a:t>3</a:t>
            </a:r>
            <a:r>
              <a:rPr lang="en-US" b="1" dirty="0"/>
              <a:t> &gt; 60 ppb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9BC9D3-2F7E-430F-43E2-605E0C4641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648" t="30494" b="2267"/>
          <a:stretch>
            <a:fillRect/>
          </a:stretch>
        </p:blipFill>
        <p:spPr>
          <a:xfrm>
            <a:off x="692010" y="2049304"/>
            <a:ext cx="10731640" cy="271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5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86ADE-6DDE-0794-78E3-D3517F400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C2F0D4-A904-0A21-BD13-E6D120CC9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8642" y="72760"/>
            <a:ext cx="7845287" cy="930281"/>
          </a:xfrm>
        </p:spPr>
        <p:txBody>
          <a:bodyPr>
            <a:normAutofit fontScale="90000"/>
          </a:bodyPr>
          <a:lstStyle/>
          <a:p>
            <a:r>
              <a:rPr lang="en-US"/>
              <a:t>Capturing O</a:t>
            </a:r>
            <a:r>
              <a:rPr lang="en-US" baseline="-25000"/>
              <a:t>3</a:t>
            </a:r>
            <a:r>
              <a:rPr lang="en-US"/>
              <a:t> exceedances in metro Atlanta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485ED0F-1186-C0C6-AC92-3C0F7EF36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D73F-B332-456D-9DFE-EDBF5BC6245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1" name="Rectangle: Rounded Corners 3">
            <a:extLst>
              <a:ext uri="{FF2B5EF4-FFF2-40B4-BE49-F238E27FC236}">
                <a16:creationId xmlns:a16="http://schemas.microsoft.com/office/drawing/2014/main" id="{2C7CB489-F9F9-D1B5-F604-BB4369B1B88B}"/>
              </a:ext>
            </a:extLst>
          </p:cNvPr>
          <p:cNvSpPr/>
          <p:nvPr/>
        </p:nvSpPr>
        <p:spPr>
          <a:xfrm>
            <a:off x="1056034" y="5016494"/>
            <a:ext cx="10021333" cy="1339856"/>
          </a:xfrm>
          <a:prstGeom prst="roundRect">
            <a:avLst/>
          </a:prstGeom>
          <a:solidFill>
            <a:srgbClr val="3D6E6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400"/>
              </a:spcBef>
            </a:pPr>
            <a:r>
              <a:rPr lang="en-US" sz="2400">
                <a:solidFill>
                  <a:schemeClr val="bg1"/>
                </a:solidFill>
              </a:rPr>
              <a:t>TEMPO-derived O</a:t>
            </a:r>
            <a:r>
              <a:rPr lang="en-US" sz="2400" baseline="-25000">
                <a:solidFill>
                  <a:schemeClr val="bg1"/>
                </a:solidFill>
              </a:rPr>
              <a:t>3</a:t>
            </a:r>
            <a:r>
              <a:rPr lang="en-US" sz="2400">
                <a:solidFill>
                  <a:schemeClr val="bg1"/>
                </a:solidFill>
              </a:rPr>
              <a:t> qualitatively captures the regional nature of air quality episodes.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676B223A-7CB5-A663-74C1-A257D8BCD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132" b="4079"/>
          <a:stretch>
            <a:fillRect/>
          </a:stretch>
        </p:blipFill>
        <p:spPr>
          <a:xfrm>
            <a:off x="4075131" y="1651061"/>
            <a:ext cx="3628862" cy="258138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11BB5C6-27B1-AF22-8A28-8ECFBCFBC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66" b="4234"/>
          <a:stretch>
            <a:fillRect/>
          </a:stretch>
        </p:blipFill>
        <p:spPr>
          <a:xfrm>
            <a:off x="7858804" y="1647729"/>
            <a:ext cx="3641148" cy="258138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C1D6227-DAAE-32E5-218D-82CBA1A93BC4}"/>
              </a:ext>
            </a:extLst>
          </p:cNvPr>
          <p:cNvSpPr txBox="1"/>
          <p:nvPr/>
        </p:nvSpPr>
        <p:spPr>
          <a:xfrm>
            <a:off x="1056034" y="4261661"/>
            <a:ext cx="9761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TEMPO-Derived (background) and EPA monitor (circles) O</a:t>
            </a:r>
            <a:r>
              <a:rPr lang="en-US" baseline="-25000"/>
              <a:t>3</a:t>
            </a:r>
            <a:r>
              <a:rPr lang="en-US"/>
              <a:t> in northern Georgia on June 14, 2024, a day with several exceedances.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0898C69-F577-821B-9766-B7A9275C5D94}"/>
              </a:ext>
            </a:extLst>
          </p:cNvPr>
          <p:cNvSpPr txBox="1"/>
          <p:nvPr/>
        </p:nvSpPr>
        <p:spPr>
          <a:xfrm>
            <a:off x="1548928" y="1335305"/>
            <a:ext cx="1136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10:00 AM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0DBFB88-9D2A-96BD-12AD-F27AB0361C01}"/>
              </a:ext>
            </a:extLst>
          </p:cNvPr>
          <p:cNvSpPr txBox="1"/>
          <p:nvPr/>
        </p:nvSpPr>
        <p:spPr>
          <a:xfrm>
            <a:off x="9302648" y="1335305"/>
            <a:ext cx="1136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2:00 PM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B4B491-E3A3-616C-6B31-C6BA8F347E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190" b="4498"/>
          <a:stretch>
            <a:fillRect/>
          </a:stretch>
        </p:blipFill>
        <p:spPr>
          <a:xfrm>
            <a:off x="457535" y="1659675"/>
            <a:ext cx="3562567" cy="25200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F49BAE-DFDC-69A6-4964-935C5AD2370C}"/>
              </a:ext>
            </a:extLst>
          </p:cNvPr>
          <p:cNvSpPr/>
          <p:nvPr/>
        </p:nvSpPr>
        <p:spPr>
          <a:xfrm>
            <a:off x="1175656" y="2474161"/>
            <a:ext cx="1222985" cy="1017976"/>
          </a:xfrm>
          <a:prstGeom prst="rect">
            <a:avLst/>
          </a:prstGeom>
          <a:noFill/>
          <a:ln w="28575">
            <a:solidFill>
              <a:srgbClr val="3D6E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BE1DDFB-031B-315F-B8DB-3BEE9849F1FC}"/>
              </a:ext>
            </a:extLst>
          </p:cNvPr>
          <p:cNvCxnSpPr/>
          <p:nvPr/>
        </p:nvCxnSpPr>
        <p:spPr>
          <a:xfrm flipV="1">
            <a:off x="618309" y="3492137"/>
            <a:ext cx="557348" cy="769524"/>
          </a:xfrm>
          <a:prstGeom prst="straightConnector1">
            <a:avLst/>
          </a:prstGeom>
          <a:ln>
            <a:solidFill>
              <a:srgbClr val="3D6E6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A12FAAA-EEE2-E668-26B8-ACD757933BF5}"/>
              </a:ext>
            </a:extLst>
          </p:cNvPr>
          <p:cNvSpPr txBox="1"/>
          <p:nvPr/>
        </p:nvSpPr>
        <p:spPr>
          <a:xfrm>
            <a:off x="78377" y="4344802"/>
            <a:ext cx="977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Metro</a:t>
            </a:r>
          </a:p>
          <a:p>
            <a:r>
              <a:rPr lang="en-US"/>
              <a:t>Atlanta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089062-C103-968F-4E0A-C1EB2F30778B}"/>
              </a:ext>
            </a:extLst>
          </p:cNvPr>
          <p:cNvSpPr txBox="1"/>
          <p:nvPr/>
        </p:nvSpPr>
        <p:spPr>
          <a:xfrm>
            <a:off x="8217824" y="6508241"/>
            <a:ext cx="3145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Results are preliminary and may change.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11EEC5-C171-B8AB-DCAF-91013FD07ACC}"/>
              </a:ext>
            </a:extLst>
          </p:cNvPr>
          <p:cNvSpPr txBox="1"/>
          <p:nvPr/>
        </p:nvSpPr>
        <p:spPr>
          <a:xfrm>
            <a:off x="5278497" y="1335305"/>
            <a:ext cx="1136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12:00 PM</a:t>
            </a:r>
          </a:p>
        </p:txBody>
      </p:sp>
    </p:spTree>
    <p:extLst>
      <p:ext uri="{BB962C8B-B14F-4D97-AF65-F5344CB8AC3E}">
        <p14:creationId xmlns:p14="http://schemas.microsoft.com/office/powerpoint/2010/main" val="1610534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12036</TotalTime>
  <Words>958</Words>
  <Application>Microsoft Macintosh PowerPoint</Application>
  <PresentationFormat>Widescreen</PresentationFormat>
  <Paragraphs>136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Aptos</vt:lpstr>
      <vt:lpstr>Aptos Display</vt:lpstr>
      <vt:lpstr>Arial</vt:lpstr>
      <vt:lpstr>Office Theme</vt:lpstr>
      <vt:lpstr>Closing the spatial gap in ozone monitoring with TEMPO and machine learning</vt:lpstr>
      <vt:lpstr>Limitations of the current surface ozone monitoring system</vt:lpstr>
      <vt:lpstr>TEMPO and ML can fill in the gaps</vt:lpstr>
      <vt:lpstr>Machine learning framework</vt:lpstr>
      <vt:lpstr>TEMPO-derived surface O3 reproduces variability of surface monitors</vt:lpstr>
      <vt:lpstr>TEMPO-derived captures diurnal variability but often misses peak O3</vt:lpstr>
      <vt:lpstr>Performance declines at some sites near land/water interface </vt:lpstr>
      <vt:lpstr>Consistent low bias at high O3 across sites</vt:lpstr>
      <vt:lpstr>Capturing O3 exceedances in metro Atlanta</vt:lpstr>
      <vt:lpstr>Capturing O3 exceedances in metro Atlanta</vt:lpstr>
      <vt:lpstr>Evaluating regional performance</vt:lpstr>
      <vt:lpstr>Evaluating regional performance</vt:lpstr>
      <vt:lpstr>Conclusions and future work</vt:lpstr>
      <vt:lpstr>Current model relatively insensitive to TEMPO NO2 and HCHO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Anderson, Daniel C. (GSFC-614.0)[UNIVERSITY OF MARYLAND BALTIMORE CO]</dc:creator>
  <cp:lastModifiedBy>Anderson, Daniel C. (GSFC-614.0)[UNIVERSITY OF MARYLAND BALTIMORE CO]</cp:lastModifiedBy>
  <cp:revision>13</cp:revision>
  <dcterms:created xsi:type="dcterms:W3CDTF">2026-06-01T18:25:28Z</dcterms:created>
  <dcterms:modified xsi:type="dcterms:W3CDTF">2026-06-15T23:56:13Z</dcterms:modified>
</cp:coreProperties>
</file>