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36" r:id="rId1"/>
  </p:sldMasterIdLst>
  <p:notesMasterIdLst>
    <p:notesMasterId r:id="rId13"/>
  </p:notesMasterIdLst>
  <p:sldIdLst>
    <p:sldId id="256" r:id="rId2"/>
    <p:sldId id="257" r:id="rId3"/>
    <p:sldId id="258" r:id="rId4"/>
    <p:sldId id="273" r:id="rId5"/>
    <p:sldId id="272" r:id="rId6"/>
    <p:sldId id="266" r:id="rId7"/>
    <p:sldId id="260" r:id="rId8"/>
    <p:sldId id="261" r:id="rId9"/>
    <p:sldId id="271" r:id="rId10"/>
    <p:sldId id="265" r:id="rId11"/>
    <p:sldId id="26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6C15"/>
    <a:srgbClr val="0025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479"/>
    <p:restoredTop sz="94885"/>
  </p:normalViewPr>
  <p:slideViewPr>
    <p:cSldViewPr snapToGrid="0">
      <p:cViewPr varScale="1">
        <p:scale>
          <a:sx n="92" d="100"/>
          <a:sy n="92" d="100"/>
        </p:scale>
        <p:origin x="12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1D70D0-03C1-D24D-ABF5-D124D89FC416}" type="datetimeFigureOut">
              <a:rPr lang="en-US" smtClean="0"/>
              <a:t>6/24/26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76B797-F246-604A-ACD5-21D0B7C625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927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6B797-F246-604A-ACD5-21D0B7C625F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217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6B797-F246-604A-ACD5-21D0B7C625F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754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6B797-F246-604A-ACD5-21D0B7C625F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926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E89C3B7B-DF08-E44E-A53D-4B79708FC530}" type="datetime1">
              <a:rPr lang="en-US" smtClean="0"/>
              <a:t>6/24/26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C2D25A52-12AA-464C-A1B2-409B047761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825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45F20-DE5E-5D45-827F-FEB37219B200}" type="datetime1">
              <a:rPr lang="en-US" smtClean="0"/>
              <a:t>6/24/26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25A52-12AA-464C-A1B2-409B047761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845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451243D-D784-6A47-B5FE-8330558DE449}" type="datetime1">
              <a:rPr lang="en-US" smtClean="0"/>
              <a:t>6/24/26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2D25A52-12AA-464C-A1B2-409B047761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354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299F1DA-AF28-8B48-A366-30F8B7F4C714}" type="datetime1">
              <a:rPr lang="en-US" smtClean="0"/>
              <a:t>6/24/26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2D25A52-12AA-464C-A1B2-409B0477613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686497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230C20C-2217-3A40-B907-29FDC17D874C}" type="datetime1">
              <a:rPr lang="en-US" smtClean="0"/>
              <a:t>6/24/26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2D25A52-12AA-464C-A1B2-409B047761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504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85CBB-E66D-9E42-915A-C41689596C8B}" type="datetime1">
              <a:rPr lang="en-US" smtClean="0"/>
              <a:t>6/24/26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25A52-12AA-464C-A1B2-409B047761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269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36054-E66C-F448-BEF2-38B19E9354D9}" type="datetime1">
              <a:rPr lang="en-US" smtClean="0"/>
              <a:t>6/24/26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25A52-12AA-464C-A1B2-409B047761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6477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F8E1F-2AEB-8341-98EB-1412804CBDCE}" type="datetime1">
              <a:rPr lang="en-US" smtClean="0"/>
              <a:t>6/24/26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25A52-12AA-464C-A1B2-409B047761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654ECEF6-46B2-0A4D-B5FF-98178ED46344}" type="datetime1">
              <a:rPr lang="en-US" smtClean="0"/>
              <a:t>6/24/26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2D25A52-12AA-464C-A1B2-409B047761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601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C7ECD-6405-6345-858C-96CBF280EAF0}" type="datetime1">
              <a:rPr lang="en-US" smtClean="0"/>
              <a:t>6/24/26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25A52-12AA-464C-A1B2-409B047761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526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51CBD1C-46E4-D14C-A1E1-656CD168160C}" type="datetime1">
              <a:rPr lang="en-US" smtClean="0"/>
              <a:t>6/24/26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2D25A52-12AA-464C-A1B2-409B047761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080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E417-0299-8142-ABA5-483DD110D5B0}" type="datetime1">
              <a:rPr lang="en-US" smtClean="0"/>
              <a:t>6/24/26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25A52-12AA-464C-A1B2-409B047761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7848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8EA82-7AC9-C74F-BE97-86B7E6B2A066}" type="datetime1">
              <a:rPr lang="en-US" smtClean="0"/>
              <a:t>6/24/26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25A52-12AA-464C-A1B2-409B047761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3772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6BCD3-6F45-A84B-B4A9-BAA0A92EBBFA}" type="datetime1">
              <a:rPr lang="en-US" smtClean="0"/>
              <a:t>6/24/26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25A52-12AA-464C-A1B2-409B047761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992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1A95C-C065-8343-A0C8-85C38E137F6B}" type="datetime1">
              <a:rPr lang="en-US" smtClean="0"/>
              <a:t>6/24/26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25A52-12AA-464C-A1B2-409B047761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687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D96E9-1998-2047-B156-8ACE7FF5CFD2}" type="datetime1">
              <a:rPr lang="en-US" smtClean="0"/>
              <a:t>6/24/26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25A52-12AA-464C-A1B2-409B047761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8789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B5A46-CFED-B642-81AD-7A7DF1637067}" type="datetime1">
              <a:rPr lang="en-US" smtClean="0"/>
              <a:t>6/24/26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25A52-12AA-464C-A1B2-409B047761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524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BE34B2-F8EA-BB4D-A496-775B56AB3154}" type="datetime1">
              <a:rPr lang="en-US" smtClean="0"/>
              <a:t>6/24/26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D25A52-12AA-464C-A1B2-409B047761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7908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  <p:sldLayoutId id="2147483949" r:id="rId13"/>
    <p:sldLayoutId id="2147483950" r:id="rId14"/>
    <p:sldLayoutId id="2147483951" r:id="rId15"/>
    <p:sldLayoutId id="2147483952" r:id="rId16"/>
    <p:sldLayoutId id="2147483953" r:id="rId17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2BB86374-9027-44F9-FD95-23A502CB4411}"/>
              </a:ext>
            </a:extLst>
          </p:cNvPr>
          <p:cNvSpPr txBox="1">
            <a:spLocks/>
          </p:cNvSpPr>
          <p:nvPr/>
        </p:nvSpPr>
        <p:spPr>
          <a:xfrm>
            <a:off x="901700" y="4527270"/>
            <a:ext cx="10934700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b="1" u="sng" dirty="0">
                <a:latin typeface="Aptos" panose="020B0004020202020204" pitchFamily="34" charset="0"/>
              </a:rPr>
              <a:t>Niko M. Fedkin (STC/NASA-GSFC)</a:t>
            </a:r>
            <a:r>
              <a:rPr lang="en-US" dirty="0">
                <a:latin typeface="Aptos" panose="020B0004020202020204" pitchFamily="34" charset="0"/>
              </a:rPr>
              <a:t>, </a:t>
            </a:r>
            <a:r>
              <a:rPr lang="en-US" sz="1800" dirty="0">
                <a:latin typeface="Aptos" panose="020B0004020202020204" pitchFamily="34" charset="0"/>
              </a:rPr>
              <a:t>Ryan Stauffer</a:t>
            </a:r>
            <a:r>
              <a:rPr lang="en-US" sz="1800" baseline="30000" dirty="0">
                <a:latin typeface="Aptos" panose="020B0004020202020204" pitchFamily="34" charset="0"/>
              </a:rPr>
              <a:t> </a:t>
            </a:r>
            <a:r>
              <a:rPr lang="en-US" sz="1800" dirty="0">
                <a:latin typeface="Aptos" panose="020B0004020202020204" pitchFamily="34" charset="0"/>
              </a:rPr>
              <a:t>(NASA-GSFC), Anne Thompson (UMBC/NASA), Debra Kollonige (ADNET/NASA)</a:t>
            </a:r>
            <a:r>
              <a:rPr lang="en-US" sz="1800" baseline="30000" dirty="0">
                <a:latin typeface="Aptos" panose="020B0004020202020204" pitchFamily="34" charset="0"/>
              </a:rPr>
              <a:t> </a:t>
            </a:r>
            <a:r>
              <a:rPr lang="en-US" sz="1800" dirty="0">
                <a:latin typeface="Aptos" panose="020B0004020202020204" pitchFamily="34" charset="0"/>
              </a:rPr>
              <a:t>, Holli Wecht (BOEM), Lok Lamsal (BOEM), </a:t>
            </a:r>
            <a:r>
              <a:rPr lang="en-US" sz="1800" baseline="30000" dirty="0">
                <a:latin typeface="Aptos" panose="020B0004020202020204" pitchFamily="34" charset="0"/>
              </a:rPr>
              <a:t> </a:t>
            </a:r>
            <a:r>
              <a:rPr lang="en-US" sz="1800" dirty="0">
                <a:latin typeface="Aptos" panose="020B0004020202020204" pitchFamily="34" charset="0"/>
              </a:rPr>
              <a:t>Laura Judd</a:t>
            </a:r>
            <a:r>
              <a:rPr lang="en-US" sz="1800" baseline="30000" dirty="0">
                <a:latin typeface="Aptos" panose="020B0004020202020204" pitchFamily="34" charset="0"/>
              </a:rPr>
              <a:t> </a:t>
            </a:r>
            <a:r>
              <a:rPr lang="en-US" sz="1800" dirty="0">
                <a:latin typeface="Aptos" panose="020B0004020202020204" pitchFamily="34" charset="0"/>
              </a:rPr>
              <a:t>(NASA-LaRC), Bryan Place (SciGLOB), Jonathan Gallegos (SciGLOB), Thomas Hanisco</a:t>
            </a:r>
            <a:r>
              <a:rPr lang="en-US" sz="1800" baseline="30000" dirty="0">
                <a:latin typeface="Aptos" panose="020B0004020202020204" pitchFamily="34" charset="0"/>
              </a:rPr>
              <a:t> </a:t>
            </a:r>
            <a:r>
              <a:rPr lang="en-US" sz="1800" dirty="0">
                <a:latin typeface="Aptos" panose="020B0004020202020204" pitchFamily="34" charset="0"/>
              </a:rPr>
              <a:t>(NASA-GSFC)</a:t>
            </a:r>
          </a:p>
          <a:p>
            <a:r>
              <a:rPr lang="en-US" dirty="0">
                <a:latin typeface="Aptos" panose="020B0004020202020204" pitchFamily="34" charset="0"/>
              </a:rPr>
              <a:t>TEMPO DART Science Team Meeting</a:t>
            </a:r>
          </a:p>
          <a:p>
            <a:r>
              <a:rPr lang="en-US" dirty="0">
                <a:latin typeface="Aptos" panose="020B0004020202020204" pitchFamily="34" charset="0"/>
              </a:rPr>
              <a:t>17 June 2026</a:t>
            </a:r>
          </a:p>
        </p:txBody>
      </p:sp>
      <p:pic>
        <p:nvPicPr>
          <p:cNvPr id="8" name="Google Shape;172;p1" descr="BOEM COLOR final">
            <a:extLst>
              <a:ext uri="{FF2B5EF4-FFF2-40B4-BE49-F238E27FC236}">
                <a16:creationId xmlns:a16="http://schemas.microsoft.com/office/drawing/2014/main" id="{154BB686-89C1-D33E-DBE3-A4D217574D1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9603" y="266700"/>
            <a:ext cx="2415613" cy="927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7B6B6D-3A4B-B565-5811-75A46BD0D0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82"/>
          <a:stretch>
            <a:fillRect/>
          </a:stretch>
        </p:blipFill>
        <p:spPr>
          <a:xfrm>
            <a:off x="9377030" y="266700"/>
            <a:ext cx="2459370" cy="1051911"/>
          </a:xfrm>
          <a:prstGeom prst="rect">
            <a:avLst/>
          </a:prstGeom>
        </p:spPr>
      </p:pic>
      <p:pic>
        <p:nvPicPr>
          <p:cNvPr id="10" name="Picture 9" descr="A logo with text and images&#10;&#10;Description automatically generated">
            <a:extLst>
              <a:ext uri="{FF2B5EF4-FFF2-40B4-BE49-F238E27FC236}">
                <a16:creationId xmlns:a16="http://schemas.microsoft.com/office/drawing/2014/main" id="{88C9AC70-AA01-6E46-33BA-1A4751B867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666"/>
                    </a14:imgEffect>
                    <a14:imgEffect>
                      <a14:saturation sat="1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2" t="5048" r="4580" b="3320"/>
          <a:stretch/>
        </p:blipFill>
        <p:spPr>
          <a:xfrm>
            <a:off x="3807759" y="77544"/>
            <a:ext cx="1537704" cy="1530870"/>
          </a:xfrm>
          <a:prstGeom prst="ellipse">
            <a:avLst/>
          </a:prstGeom>
          <a:solidFill>
            <a:schemeClr val="tx1"/>
          </a:solidFill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2E081B13-5D3D-B699-6811-84F38F7FB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005" y="160778"/>
            <a:ext cx="1726483" cy="144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F6512F-00B3-3465-ECBE-1C5216B1D2C4}"/>
              </a:ext>
            </a:extLst>
          </p:cNvPr>
          <p:cNvSpPr txBox="1"/>
          <p:nvPr/>
        </p:nvSpPr>
        <p:spPr>
          <a:xfrm>
            <a:off x="901700" y="2266122"/>
            <a:ext cx="100578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NO</a:t>
            </a:r>
            <a:r>
              <a:rPr lang="en-US" sz="3600" b="1" baseline="-25000" dirty="0">
                <a:latin typeface="Century Gothic" panose="020B0502020202020204" pitchFamily="34" charset="0"/>
              </a:rPr>
              <a:t>2</a:t>
            </a:r>
            <a:r>
              <a:rPr lang="en-US" sz="3600" b="1" dirty="0">
                <a:latin typeface="Century Gothic" panose="020B0502020202020204" pitchFamily="34" charset="0"/>
              </a:rPr>
              <a:t> Variability Over Oil and Gas Along the U.S. Gulf Coast: Observations From TEMPO and SCOAPE-II</a:t>
            </a:r>
          </a:p>
        </p:txBody>
      </p:sp>
    </p:spTree>
    <p:extLst>
      <p:ext uri="{BB962C8B-B14F-4D97-AF65-F5344CB8AC3E}">
        <p14:creationId xmlns:p14="http://schemas.microsoft.com/office/powerpoint/2010/main" val="3435631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DC9A9F6-1E16-E440-6D05-29491672F3E0}"/>
              </a:ext>
            </a:extLst>
          </p:cNvPr>
          <p:cNvSpPr/>
          <p:nvPr/>
        </p:nvSpPr>
        <p:spPr>
          <a:xfrm>
            <a:off x="0" y="3286539"/>
            <a:ext cx="12192000" cy="341906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45A527-A524-B1CF-85EA-6A9089E6E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760" y="58397"/>
            <a:ext cx="8610600" cy="1184389"/>
          </a:xfrm>
        </p:spPr>
        <p:txBody>
          <a:bodyPr/>
          <a:lstStyle/>
          <a:p>
            <a:pPr algn="ctr"/>
            <a:r>
              <a:rPr lang="en-US" b="1" dirty="0">
                <a:latin typeface="Aptos" panose="020B0004020202020204" pitchFamily="34" charset="0"/>
              </a:rPr>
              <a:t>TEMPO Version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25277-4A03-A7D7-7CDA-57F4B3BF2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574" y="1242786"/>
            <a:ext cx="11157725" cy="1819031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Aptos" panose="020B0004020202020204" pitchFamily="34" charset="0"/>
              </a:rPr>
              <a:t>As shown previously, Version 4 is visually a major improvement for hotspot detection and monitoring over water</a:t>
            </a:r>
          </a:p>
          <a:p>
            <a:r>
              <a:rPr lang="en-US" dirty="0">
                <a:latin typeface="Aptos" panose="020B0004020202020204" pitchFamily="34" charset="0"/>
              </a:rPr>
              <a:t>Little change in accuracy (r-</a:t>
            </a:r>
            <a:r>
              <a:rPr lang="en-US" dirty="0" err="1">
                <a:latin typeface="Aptos" panose="020B0004020202020204" pitchFamily="34" charset="0"/>
              </a:rPr>
              <a:t>coeff</a:t>
            </a:r>
            <a:r>
              <a:rPr lang="en-US" dirty="0">
                <a:latin typeface="Aptos" panose="020B0004020202020204" pitchFamily="34" charset="0"/>
              </a:rPr>
              <a:t>) with respect to Pandora when comparing ~1 month worth of data (Aug 3 – Sept 10, 2024)</a:t>
            </a:r>
          </a:p>
          <a:p>
            <a:r>
              <a:rPr lang="en-US" dirty="0">
                <a:latin typeface="Aptos" panose="020B0004020202020204" pitchFamily="34" charset="0"/>
              </a:rPr>
              <a:t>High bias at Cameron, LA improved with Version 4;  low bias persists over water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0077F5-E85F-DB0E-FD46-FD97C126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3550" y="566127"/>
            <a:ext cx="2743200" cy="365125"/>
          </a:xfrm>
        </p:spPr>
        <p:txBody>
          <a:bodyPr/>
          <a:lstStyle/>
          <a:p>
            <a:fld id="{C2D25A52-12AA-464C-A1B2-409B04776136}" type="slidenum">
              <a:rPr lang="en-US" sz="1600" smtClean="0"/>
              <a:t>10</a:t>
            </a:fld>
            <a:endParaRPr lang="en-US" sz="16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E7A2032-EB10-9847-4083-60AECFDE91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43" t="4244" r="4877"/>
          <a:stretch>
            <a:fillRect/>
          </a:stretch>
        </p:blipFill>
        <p:spPr>
          <a:xfrm>
            <a:off x="263641" y="3540265"/>
            <a:ext cx="3797749" cy="30549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ABD699-49CD-8604-D873-7D4DC1626F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26"/>
          <a:stretch>
            <a:fillRect/>
          </a:stretch>
        </p:blipFill>
        <p:spPr>
          <a:xfrm>
            <a:off x="4264548" y="3540265"/>
            <a:ext cx="3797749" cy="30471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DE5CDE-3613-5557-4008-B9FA8ABD74EF}"/>
              </a:ext>
            </a:extLst>
          </p:cNvPr>
          <p:cNvSpPr txBox="1"/>
          <p:nvPr/>
        </p:nvSpPr>
        <p:spPr>
          <a:xfrm>
            <a:off x="6510883" y="5604020"/>
            <a:ext cx="1372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r = 0.70</a:t>
            </a:r>
          </a:p>
          <a:p>
            <a:r>
              <a:rPr lang="en-US" sz="1200" b="1" dirty="0">
                <a:solidFill>
                  <a:schemeClr val="bg1"/>
                </a:solidFill>
              </a:rPr>
              <a:t>MB = -0.5%</a:t>
            </a:r>
          </a:p>
          <a:p>
            <a:r>
              <a:rPr lang="en-US" sz="1200" b="1" dirty="0">
                <a:solidFill>
                  <a:schemeClr val="bg1"/>
                </a:solidFill>
              </a:rPr>
              <a:t>MAPB = 10.6%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016236-FA48-E4E2-50D9-ED3D94A093A7}"/>
              </a:ext>
            </a:extLst>
          </p:cNvPr>
          <p:cNvSpPr txBox="1"/>
          <p:nvPr/>
        </p:nvSpPr>
        <p:spPr>
          <a:xfrm>
            <a:off x="2571575" y="5632857"/>
            <a:ext cx="113428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r = 0.74</a:t>
            </a:r>
          </a:p>
          <a:p>
            <a:r>
              <a:rPr lang="en-US" sz="1100" b="1" dirty="0">
                <a:solidFill>
                  <a:schemeClr val="bg1"/>
                </a:solidFill>
              </a:rPr>
              <a:t>MB = +5.8%</a:t>
            </a:r>
          </a:p>
          <a:p>
            <a:r>
              <a:rPr lang="en-US" sz="1100" b="1" dirty="0">
                <a:solidFill>
                  <a:schemeClr val="bg1"/>
                </a:solidFill>
              </a:rPr>
              <a:t>MAPB = 13.1%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1BE40FD-BAC6-E117-72F1-A39E37B678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63" t="6186" r="6819"/>
          <a:stretch>
            <a:fillRect/>
          </a:stretch>
        </p:blipFill>
        <p:spPr>
          <a:xfrm>
            <a:off x="8059355" y="3540265"/>
            <a:ext cx="3922011" cy="304181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AD04BD9-BF9E-DAA8-F552-212DEA5D0E36}"/>
              </a:ext>
            </a:extLst>
          </p:cNvPr>
          <p:cNvSpPr txBox="1"/>
          <p:nvPr/>
        </p:nvSpPr>
        <p:spPr>
          <a:xfrm>
            <a:off x="10662467" y="5604020"/>
            <a:ext cx="113428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r = 0.41</a:t>
            </a:r>
          </a:p>
          <a:p>
            <a:r>
              <a:rPr lang="en-US" sz="1100" b="1" dirty="0">
                <a:solidFill>
                  <a:schemeClr val="bg1"/>
                </a:solidFill>
              </a:rPr>
              <a:t>MB = -20%</a:t>
            </a:r>
          </a:p>
          <a:p>
            <a:r>
              <a:rPr lang="en-US" sz="1100" b="1" dirty="0">
                <a:solidFill>
                  <a:schemeClr val="bg1"/>
                </a:solidFill>
              </a:rPr>
              <a:t>MAPB = 24.5%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847E2D-966B-B228-FDBD-661DC5429EAB}"/>
              </a:ext>
            </a:extLst>
          </p:cNvPr>
          <p:cNvSpPr txBox="1"/>
          <p:nvPr/>
        </p:nvSpPr>
        <p:spPr>
          <a:xfrm>
            <a:off x="573435" y="3870706"/>
            <a:ext cx="1672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Aptos" panose="020B0004020202020204" pitchFamily="34" charset="0"/>
              </a:rPr>
              <a:t>TEMPO V3 - Cameron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CDAC48-EE92-10A2-7157-0EFD7F696615}"/>
              </a:ext>
            </a:extLst>
          </p:cNvPr>
          <p:cNvSpPr txBox="1"/>
          <p:nvPr/>
        </p:nvSpPr>
        <p:spPr>
          <a:xfrm>
            <a:off x="4653092" y="4009205"/>
            <a:ext cx="1612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5FE"/>
                </a:solidFill>
                <a:latin typeface="Aptos" panose="020B0004020202020204" pitchFamily="34" charset="0"/>
              </a:rPr>
              <a:t>TEMPO V4 - Cameron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7F17B1-73B2-7D70-D051-86BD398F8FE8}"/>
              </a:ext>
            </a:extLst>
          </p:cNvPr>
          <p:cNvSpPr txBox="1"/>
          <p:nvPr/>
        </p:nvSpPr>
        <p:spPr>
          <a:xfrm>
            <a:off x="9613020" y="3787313"/>
            <a:ext cx="1363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176C15"/>
                </a:solidFill>
                <a:latin typeface="Aptos" panose="020B0004020202020204" pitchFamily="34" charset="0"/>
              </a:rPr>
              <a:t>TEMPO V4 - Ship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2B4465-55DB-80DE-D609-AB8F0D2C49A9}"/>
              </a:ext>
            </a:extLst>
          </p:cNvPr>
          <p:cNvSpPr txBox="1"/>
          <p:nvPr/>
        </p:nvSpPr>
        <p:spPr>
          <a:xfrm rot="16200000">
            <a:off x="-1244604" y="4938059"/>
            <a:ext cx="28492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 NO</a:t>
            </a:r>
            <a:r>
              <a:rPr lang="en-US" sz="10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(DU)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E9A80F-FF38-8F99-3AFA-DACE1D9604FA}"/>
              </a:ext>
            </a:extLst>
          </p:cNvPr>
          <p:cNvSpPr txBox="1"/>
          <p:nvPr/>
        </p:nvSpPr>
        <p:spPr>
          <a:xfrm rot="16200000">
            <a:off x="2682641" y="4954866"/>
            <a:ext cx="28492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 NO</a:t>
            </a:r>
            <a:r>
              <a:rPr lang="en-US" sz="10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(DU)</a:t>
            </a:r>
          </a:p>
        </p:txBody>
      </p:sp>
    </p:spTree>
    <p:extLst>
      <p:ext uri="{BB962C8B-B14F-4D97-AF65-F5344CB8AC3E}">
        <p14:creationId xmlns:p14="http://schemas.microsoft.com/office/powerpoint/2010/main" val="951531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ED31F-6B61-2430-7C20-D1DE9F648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700" y="390525"/>
            <a:ext cx="8610600" cy="1293028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9EA04-5F85-7B68-10DD-9FED67F0E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595" y="1892855"/>
            <a:ext cx="11934405" cy="4024125"/>
          </a:xfrm>
        </p:spPr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SCOAPE-II ship campaign in June 2024 and GCAS flights in October 2024 focused on measuring NO</a:t>
            </a:r>
            <a:r>
              <a:rPr lang="en-US" baseline="-25000" dirty="0">
                <a:latin typeface="Aptos" panose="020B0004020202020204" pitchFamily="34" charset="0"/>
              </a:rPr>
              <a:t>2</a:t>
            </a:r>
            <a:r>
              <a:rPr lang="en-US" dirty="0">
                <a:latin typeface="Aptos" panose="020B0004020202020204" pitchFamily="34" charset="0"/>
              </a:rPr>
              <a:t> near offshore ONG and TEMPO validation</a:t>
            </a:r>
          </a:p>
          <a:p>
            <a:r>
              <a:rPr lang="en-US" dirty="0">
                <a:latin typeface="Aptos" panose="020B0004020202020204" pitchFamily="34" charset="0"/>
              </a:rPr>
              <a:t>TEMPO V4 shows improvements in hotspot detection; awaiting further reprocessing for full comparisons and statistics</a:t>
            </a:r>
          </a:p>
          <a:p>
            <a:r>
              <a:rPr lang="en-US" dirty="0">
                <a:latin typeface="Aptos" panose="020B0004020202020204" pitchFamily="34" charset="0"/>
              </a:rPr>
              <a:t>Satellite offshore plume detection is generally limited by spatial resolution and retrieval noise </a:t>
            </a:r>
          </a:p>
          <a:p>
            <a:r>
              <a:rPr lang="en-US" dirty="0">
                <a:latin typeface="Aptos" panose="020B0004020202020204" pitchFamily="34" charset="0"/>
              </a:rPr>
              <a:t>GCAS revealed plumes over several days from multiple deep water targets (platforms and drill ships)</a:t>
            </a:r>
          </a:p>
          <a:p>
            <a:r>
              <a:rPr lang="en-US" dirty="0">
                <a:latin typeface="Aptos" panose="020B0004020202020204" pitchFamily="34" charset="0"/>
              </a:rPr>
              <a:t>Average Trop. column NO</a:t>
            </a:r>
            <a:r>
              <a:rPr lang="en-US" baseline="-25000" dirty="0">
                <a:latin typeface="Aptos" panose="020B0004020202020204" pitchFamily="34" charset="0"/>
              </a:rPr>
              <a:t>2</a:t>
            </a:r>
            <a:r>
              <a:rPr lang="en-US" dirty="0">
                <a:latin typeface="Aptos" panose="020B0004020202020204" pitchFamily="34" charset="0"/>
              </a:rPr>
              <a:t> at the coast is almost double than that over offshore ONG platforms</a:t>
            </a:r>
          </a:p>
          <a:p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25E9BF-8C6E-CA49-8FB5-4D67DDE83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25A52-12AA-464C-A1B2-409B04776136}" type="slidenum">
              <a:rPr lang="en-US" sz="1600" smtClean="0"/>
              <a:t>11</a:t>
            </a:fld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CC3B53-9DBC-A125-E10A-79DA31D6470D}"/>
              </a:ext>
            </a:extLst>
          </p:cNvPr>
          <p:cNvSpPr txBox="1"/>
          <p:nvPr/>
        </p:nvSpPr>
        <p:spPr>
          <a:xfrm>
            <a:off x="301204" y="5539629"/>
            <a:ext cx="61526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buNone/>
            </a:pPr>
            <a:r>
              <a:rPr lang="en-US" sz="1800" i="1" u="none" strike="noStrike" dirty="0">
                <a:effectLst/>
                <a:latin typeface="Aptos" panose="020B0004020202020204" pitchFamily="34" charset="0"/>
              </a:rPr>
              <a:t>This study was funded by the U.S. Department of Interior, Bureau of Ocean Energy Management, Environmental Studies Program, Washington, DC through Inter-Agency Agreement Number </a:t>
            </a:r>
            <a:r>
              <a:rPr lang="en-US" sz="1800" i="1" dirty="0"/>
              <a:t>A2501-014-080-073354</a:t>
            </a:r>
            <a:endParaRPr lang="en-US" sz="1800" i="1" u="none" strike="noStrike" dirty="0">
              <a:effectLst/>
              <a:latin typeface="Aptos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82FBD2-B0B4-B303-1BA1-220A1425D0DD}"/>
              </a:ext>
            </a:extLst>
          </p:cNvPr>
          <p:cNvSpPr txBox="1"/>
          <p:nvPr/>
        </p:nvSpPr>
        <p:spPr>
          <a:xfrm>
            <a:off x="9498580" y="6401404"/>
            <a:ext cx="4015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niko.m.fedkin@nasa.gov</a:t>
            </a:r>
          </a:p>
        </p:txBody>
      </p:sp>
    </p:spTree>
    <p:extLst>
      <p:ext uri="{BB962C8B-B14F-4D97-AF65-F5344CB8AC3E}">
        <p14:creationId xmlns:p14="http://schemas.microsoft.com/office/powerpoint/2010/main" val="3838062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83D84-6979-DC63-ACA7-571744B16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6289" y="173530"/>
            <a:ext cx="8610600" cy="1293028"/>
          </a:xfrm>
        </p:spPr>
        <p:txBody>
          <a:bodyPr/>
          <a:lstStyle/>
          <a:p>
            <a:pPr algn="ctr"/>
            <a:r>
              <a:rPr lang="en-US" b="1" dirty="0">
                <a:latin typeface="Aptos" panose="020B0004020202020204" pitchFamily="34" charset="0"/>
              </a:rPr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E19E7-ECE5-7605-4758-D41C39C33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669" y="1595686"/>
            <a:ext cx="7879934" cy="4808586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Aptos" panose="020B0004020202020204" pitchFamily="34" charset="0"/>
              </a:rPr>
              <a:t>Why look at NO</a:t>
            </a:r>
            <a:r>
              <a:rPr lang="en-US" sz="2400" baseline="-25000" dirty="0">
                <a:latin typeface="Aptos" panose="020B0004020202020204" pitchFamily="34" charset="0"/>
              </a:rPr>
              <a:t>2</a:t>
            </a:r>
            <a:r>
              <a:rPr lang="en-US" sz="2400" dirty="0">
                <a:latin typeface="Aptos" panose="020B0004020202020204" pitchFamily="34" charset="0"/>
              </a:rPr>
              <a:t> over the Gulf of America?</a:t>
            </a:r>
          </a:p>
          <a:p>
            <a:pPr lvl="1"/>
            <a:r>
              <a:rPr lang="en-US" sz="2200" dirty="0">
                <a:latin typeface="Aptos" panose="020B0004020202020204" pitchFamily="34" charset="0"/>
              </a:rPr>
              <a:t>Largely developed area for oil and gas (ONG) production – NO</a:t>
            </a:r>
            <a:r>
              <a:rPr lang="en-US" sz="2200" baseline="-25000" dirty="0">
                <a:latin typeface="Aptos" panose="020B0004020202020204" pitchFamily="34" charset="0"/>
              </a:rPr>
              <a:t>x</a:t>
            </a:r>
            <a:r>
              <a:rPr lang="en-US" sz="2200" dirty="0">
                <a:latin typeface="Aptos" panose="020B0004020202020204" pitchFamily="34" charset="0"/>
              </a:rPr>
              <a:t> emissions are a byproduct</a:t>
            </a:r>
          </a:p>
          <a:p>
            <a:pPr lvl="1"/>
            <a:r>
              <a:rPr lang="en-US" sz="2200" dirty="0">
                <a:latin typeface="Aptos" panose="020B0004020202020204" pitchFamily="34" charset="0"/>
              </a:rPr>
              <a:t>Bureau of Ocean Energy Management (BOEM) has air quality jurisdiction on the Outer Continental Shelf of the U.S. Coast</a:t>
            </a:r>
          </a:p>
          <a:p>
            <a:pPr lvl="1"/>
            <a:r>
              <a:rPr lang="en-US" sz="2200" dirty="0">
                <a:latin typeface="Aptos" panose="020B0004020202020204" pitchFamily="34" charset="0"/>
              </a:rPr>
              <a:t>NASA-BOEM interagency agreements (starting in 2017) have set out to explore using satellites as tools to monitor ONG emissions</a:t>
            </a:r>
          </a:p>
          <a:p>
            <a:r>
              <a:rPr lang="en-US" sz="2400" dirty="0">
                <a:latin typeface="Aptos" panose="020B0004020202020204" pitchFamily="34" charset="0"/>
              </a:rPr>
              <a:t>BOEM emission inventories from ONG are estimates from activity data and emission factors</a:t>
            </a:r>
          </a:p>
          <a:p>
            <a:pPr lvl="1"/>
            <a:r>
              <a:rPr lang="en-US" sz="2200" dirty="0">
                <a:latin typeface="Aptos" panose="020B0004020202020204" pitchFamily="34" charset="0"/>
              </a:rPr>
              <a:t>Real measurements needed!</a:t>
            </a:r>
          </a:p>
          <a:p>
            <a:r>
              <a:rPr lang="en-US" sz="2400" dirty="0">
                <a:latin typeface="Aptos" panose="020B0004020202020204" pitchFamily="34" charset="0"/>
              </a:rPr>
              <a:t>Two ship campaigns resulted from the NASA-BOEM collaboration – SCOAPE (May 2019) and SCOAPE-II (June 2024).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A23FEA-F730-EF94-259A-C1264F2CE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25A52-12AA-464C-A1B2-409B04776136}" type="slidenum">
              <a:rPr lang="en-US" sz="1600" smtClean="0"/>
              <a:t>2</a:t>
            </a:fld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165472-CC45-4EE0-CE1E-1D7EA63607F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4623" y="960298"/>
            <a:ext cx="2844532" cy="20436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95BDE4-5FD8-A1FC-12D1-0B6FB7FBF6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432" r="8642"/>
          <a:stretch>
            <a:fillRect/>
          </a:stretch>
        </p:blipFill>
        <p:spPr>
          <a:xfrm rot="5400000">
            <a:off x="8357427" y="3425272"/>
            <a:ext cx="3258924" cy="284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472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9B208-B5DE-3B35-BA95-64E0CC46C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74" y="79355"/>
            <a:ext cx="7137958" cy="1371494"/>
          </a:xfrm>
        </p:spPr>
        <p:txBody>
          <a:bodyPr anchor="ctr">
            <a:normAutofit/>
          </a:bodyPr>
          <a:lstStyle/>
          <a:p>
            <a:pPr algn="l"/>
            <a:r>
              <a:rPr lang="en-US" sz="3600" b="1" dirty="0">
                <a:solidFill>
                  <a:srgbClr val="FFFFFF"/>
                </a:solidFill>
                <a:latin typeface="Aptos" panose="020B0004020202020204" pitchFamily="34" charset="0"/>
              </a:rPr>
              <a:t>SCOAPE-II (June 2-13, 2024)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064AF-C5A6-678B-4502-0E8900752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173" y="1354146"/>
            <a:ext cx="5779603" cy="1690993"/>
          </a:xfrm>
        </p:spPr>
        <p:txBody>
          <a:bodyPr anchor="t">
            <a:normAutofit lnSpcReduction="10000"/>
          </a:bodyPr>
          <a:lstStyle/>
          <a:p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SCOAPE-II combined multi-platform observations: ship, airborne, and satellite</a:t>
            </a:r>
          </a:p>
          <a:p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of the goals was assessing performance of TEMPO retrievals over water/coastal region, in addition to collecting surface level data near ONG platforms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E192C5E8-687C-1463-BBB4-D941F3F35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85624" y="28517"/>
            <a:ext cx="2743200" cy="365125"/>
          </a:xfrm>
        </p:spPr>
        <p:txBody>
          <a:bodyPr/>
          <a:lstStyle/>
          <a:p>
            <a:fld id="{C2D25A52-12AA-464C-A1B2-409B04776136}" type="slidenum">
              <a:rPr lang="en-US" smtClean="0">
                <a:solidFill>
                  <a:schemeClr val="bg1"/>
                </a:solidFill>
              </a:rPr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0AB6D5-A6C0-9156-A0E6-458FB8992DF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04" r="28724" b="-1"/>
          <a:stretch>
            <a:fillRect/>
          </a:stretch>
        </p:blipFill>
        <p:spPr>
          <a:xfrm rot="5400000">
            <a:off x="9902808" y="202498"/>
            <a:ext cx="2002611" cy="2249424"/>
          </a:xfrm>
          <a:prstGeom prst="rect">
            <a:avLst/>
          </a:prstGeom>
        </p:spPr>
      </p:pic>
      <p:pic>
        <p:nvPicPr>
          <p:cNvPr id="8" name="Picture 7" descr="TEMPO - NASA Science">
            <a:extLst>
              <a:ext uri="{FF2B5EF4-FFF2-40B4-BE49-F238E27FC236}">
                <a16:creationId xmlns:a16="http://schemas.microsoft.com/office/drawing/2014/main" id="{AB64C03B-0966-9D06-CA54-BC52CCA657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509" r="9320" b="-3"/>
          <a:stretch>
            <a:fillRect/>
          </a:stretch>
        </p:blipFill>
        <p:spPr>
          <a:xfrm>
            <a:off x="9779400" y="4529485"/>
            <a:ext cx="2249424" cy="2002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5D5032-710D-D5CD-44B0-50D59676BA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573" r="3" b="3"/>
          <a:stretch>
            <a:fillRect/>
          </a:stretch>
        </p:blipFill>
        <p:spPr>
          <a:xfrm>
            <a:off x="6416172" y="280560"/>
            <a:ext cx="3201377" cy="21471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842ACF-72D3-2B40-4772-B40C5BD5899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972" r="13266" b="-5"/>
          <a:stretch>
            <a:fillRect/>
          </a:stretch>
        </p:blipFill>
        <p:spPr>
          <a:xfrm>
            <a:off x="9779400" y="2427732"/>
            <a:ext cx="2249424" cy="20025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2D20CF-4BD6-8038-2D0D-E2362B36BA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74" y="3292099"/>
            <a:ext cx="9439787" cy="34622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05ADAF6-C99F-3BA9-8261-7FA0081AFF95}"/>
              </a:ext>
            </a:extLst>
          </p:cNvPr>
          <p:cNvSpPr txBox="1"/>
          <p:nvPr/>
        </p:nvSpPr>
        <p:spPr>
          <a:xfrm>
            <a:off x="6416172" y="325904"/>
            <a:ext cx="1172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R/V </a:t>
            </a:r>
            <a:r>
              <a:rPr lang="en-US" b="1" i="1" dirty="0">
                <a:solidFill>
                  <a:schemeClr val="bg1"/>
                </a:solidFill>
              </a:rPr>
              <a:t>Point Sur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4C3588-E152-F457-5F1A-E48B53E523DD}"/>
              </a:ext>
            </a:extLst>
          </p:cNvPr>
          <p:cNvSpPr txBox="1"/>
          <p:nvPr/>
        </p:nvSpPr>
        <p:spPr>
          <a:xfrm>
            <a:off x="10904112" y="341588"/>
            <a:ext cx="1240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Pandora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88A267-8522-D742-7834-BD7C632794DF}"/>
              </a:ext>
            </a:extLst>
          </p:cNvPr>
          <p:cNvSpPr txBox="1"/>
          <p:nvPr/>
        </p:nvSpPr>
        <p:spPr>
          <a:xfrm>
            <a:off x="9779401" y="2443340"/>
            <a:ext cx="2054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bg1"/>
                </a:solidFill>
              </a:rPr>
              <a:t>King Air B200 Aircraft + GCAS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E2D849-67E0-F3CF-A7E7-CD1B3D4EC5A0}"/>
              </a:ext>
            </a:extLst>
          </p:cNvPr>
          <p:cNvSpPr txBox="1"/>
          <p:nvPr/>
        </p:nvSpPr>
        <p:spPr>
          <a:xfrm>
            <a:off x="11216570" y="4529484"/>
            <a:ext cx="9754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TEMPO</a:t>
            </a:r>
          </a:p>
        </p:txBody>
      </p:sp>
    </p:spTree>
    <p:extLst>
      <p:ext uri="{BB962C8B-B14F-4D97-AF65-F5344CB8AC3E}">
        <p14:creationId xmlns:p14="http://schemas.microsoft.com/office/powerpoint/2010/main" val="4269492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8E596-AABD-CCEE-4532-FD1FFBA15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0404" y="100179"/>
            <a:ext cx="6255379" cy="958312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latin typeface="Aptos" panose="020B0004020202020204" pitchFamily="34" charset="0"/>
              </a:rPr>
              <a:t>NO</a:t>
            </a:r>
            <a:r>
              <a:rPr lang="en-US" b="1" baseline="-25000" dirty="0">
                <a:latin typeface="Aptos" panose="020B0004020202020204" pitchFamily="34" charset="0"/>
              </a:rPr>
              <a:t>2</a:t>
            </a:r>
            <a:r>
              <a:rPr lang="en-US" b="1" dirty="0">
                <a:latin typeface="Aptos" panose="020B0004020202020204" pitchFamily="34" charset="0"/>
              </a:rPr>
              <a:t> Observations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B2E00-32F9-C375-CC19-8F6A7B18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39" y="1942312"/>
            <a:ext cx="4041562" cy="4487517"/>
          </a:xfrm>
        </p:spPr>
        <p:txBody>
          <a:bodyPr>
            <a:normAutofit/>
          </a:bodyPr>
          <a:lstStyle/>
          <a:p>
            <a:r>
              <a:rPr lang="en-US" dirty="0">
                <a:latin typeface="Aptos" panose="020B0004020202020204" pitchFamily="34" charset="0"/>
                <a:cs typeface="Arial" panose="020B0604020202020204" pitchFamily="34" charset="0"/>
              </a:rPr>
              <a:t>Numerous NO</a:t>
            </a:r>
            <a:r>
              <a:rPr lang="en-US" baseline="-25000" dirty="0">
                <a:latin typeface="Aptos" panose="020B00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ptos" panose="020B0004020202020204" pitchFamily="34" charset="0"/>
                <a:cs typeface="Arial" panose="020B0604020202020204" pitchFamily="34" charset="0"/>
              </a:rPr>
              <a:t> spikes(&gt; 10 ppb) encountered near ONG platforms, captured by in-situ and Pandora on the ship</a:t>
            </a:r>
          </a:p>
          <a:p>
            <a:r>
              <a:rPr lang="en-US" dirty="0">
                <a:latin typeface="Aptos" panose="020B0004020202020204" pitchFamily="34" charset="0"/>
                <a:cs typeface="Arial" panose="020B0604020202020204" pitchFamily="34" charset="0"/>
              </a:rPr>
              <a:t>Satellite measurements also detected enhancements but at lower magnitude than Pandora</a:t>
            </a:r>
          </a:p>
          <a:p>
            <a:r>
              <a:rPr lang="en-US" dirty="0">
                <a:latin typeface="Aptos" panose="020B0004020202020204" pitchFamily="34" charset="0"/>
                <a:cs typeface="Arial" panose="020B0604020202020204" pitchFamily="34" charset="0"/>
              </a:rPr>
              <a:t>The BOEM monitoring site in Cameron, LA was used as a land reference and for extended analysis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F7249F1B-1D6E-66E9-1E88-ABC3B358D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25A52-12AA-464C-A1B2-409B04776136}" type="slidenum">
              <a:rPr lang="en-US" sz="1600" smtClean="0"/>
              <a:t>4</a:t>
            </a:fld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79C682-76F1-6A94-A98A-2EEE84BFAA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" r="6410"/>
          <a:stretch>
            <a:fillRect/>
          </a:stretch>
        </p:blipFill>
        <p:spPr bwMode="auto">
          <a:xfrm>
            <a:off x="4495439" y="4397236"/>
            <a:ext cx="7571815" cy="22992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635DBC-31E4-D365-8B26-063CEC7EE9DA}"/>
              </a:ext>
            </a:extLst>
          </p:cNvPr>
          <p:cNvSpPr txBox="1"/>
          <p:nvPr/>
        </p:nvSpPr>
        <p:spPr>
          <a:xfrm>
            <a:off x="4997009" y="3796086"/>
            <a:ext cx="1500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Appomattox Platform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D8068D-3EB3-3C2C-7496-CA82B34328BA}"/>
              </a:ext>
            </a:extLst>
          </p:cNvPr>
          <p:cNvSpPr txBox="1"/>
          <p:nvPr/>
        </p:nvSpPr>
        <p:spPr>
          <a:xfrm>
            <a:off x="6731788" y="3905073"/>
            <a:ext cx="2632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Mars/Olympus/Ursa Platforms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2686170-CDE7-DCC1-2F35-886A19734D19}"/>
              </a:ext>
            </a:extLst>
          </p:cNvPr>
          <p:cNvGrpSpPr/>
          <p:nvPr/>
        </p:nvGrpSpPr>
        <p:grpSpPr>
          <a:xfrm>
            <a:off x="4495439" y="1105550"/>
            <a:ext cx="7571815" cy="2848824"/>
            <a:chOff x="5304629" y="1418897"/>
            <a:chExt cx="6767749" cy="236956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440AC83-B8E9-3503-C1E2-F91286D05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05" b="46668"/>
            <a:stretch>
              <a:fillRect/>
            </a:stretch>
          </p:blipFill>
          <p:spPr>
            <a:xfrm>
              <a:off x="5304629" y="1418897"/>
              <a:ext cx="6767749" cy="2250270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F724D1D1-216C-F14E-88EC-CFA7224B6E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39112" y="3178881"/>
              <a:ext cx="554835" cy="60957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D0E7739-45AB-18D1-E46C-872CC106AB68}"/>
                </a:ext>
              </a:extLst>
            </p:cNvPr>
            <p:cNvSpPr/>
            <p:nvPr/>
          </p:nvSpPr>
          <p:spPr>
            <a:xfrm>
              <a:off x="7316898" y="1740825"/>
              <a:ext cx="154099" cy="1662775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D35E4E8-B048-C9EA-017D-0ACF744A0753}"/>
                </a:ext>
              </a:extLst>
            </p:cNvPr>
            <p:cNvSpPr/>
            <p:nvPr/>
          </p:nvSpPr>
          <p:spPr>
            <a:xfrm>
              <a:off x="7852324" y="1727581"/>
              <a:ext cx="292265" cy="1662775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34D5485-7C94-C89C-50EA-226C09A3F36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67539" y="3154183"/>
              <a:ext cx="154099" cy="60957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44A911DC-4735-BCC3-CA8F-CC5F6DAAC2E6}"/>
              </a:ext>
            </a:extLst>
          </p:cNvPr>
          <p:cNvSpPr/>
          <p:nvPr/>
        </p:nvSpPr>
        <p:spPr>
          <a:xfrm>
            <a:off x="7954357" y="1476668"/>
            <a:ext cx="1025787" cy="199908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E41106F-2281-6205-63A4-9678CBA286BB}"/>
              </a:ext>
            </a:extLst>
          </p:cNvPr>
          <p:cNvCxnSpPr>
            <a:cxnSpLocks/>
            <a:stCxn id="15" idx="3"/>
          </p:cNvCxnSpPr>
          <p:nvPr/>
        </p:nvCxnSpPr>
        <p:spPr>
          <a:xfrm flipH="1" flipV="1">
            <a:off x="8998126" y="3323474"/>
            <a:ext cx="366504" cy="72009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40AC35E-9E95-FFAD-5D6A-730563E32FA2}"/>
              </a:ext>
            </a:extLst>
          </p:cNvPr>
          <p:cNvSpPr txBox="1"/>
          <p:nvPr/>
        </p:nvSpPr>
        <p:spPr>
          <a:xfrm>
            <a:off x="9364630" y="3920288"/>
            <a:ext cx="1727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Near Shore Pollution</a:t>
            </a:r>
          </a:p>
        </p:txBody>
      </p:sp>
    </p:spTree>
    <p:extLst>
      <p:ext uri="{BB962C8B-B14F-4D97-AF65-F5344CB8AC3E}">
        <p14:creationId xmlns:p14="http://schemas.microsoft.com/office/powerpoint/2010/main" val="3056803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132E3-D4C7-6137-5503-8D262093E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057" y="44048"/>
            <a:ext cx="9482404" cy="103902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SCOAPE-II Satellite NO</a:t>
            </a:r>
            <a:r>
              <a:rPr lang="en-US" b="1" baseline="-25000" dirty="0"/>
              <a:t>2</a:t>
            </a:r>
            <a:r>
              <a:rPr lang="en-US" b="1" dirty="0"/>
              <a:t> Observations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379ED67-08F0-B6BD-BA46-7858FE115E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7957" t="5531" r="6684" b="1776"/>
          <a:stretch>
            <a:fillRect/>
          </a:stretch>
        </p:blipFill>
        <p:spPr>
          <a:xfrm>
            <a:off x="8111341" y="3429000"/>
            <a:ext cx="4044290" cy="3293802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DE741BAF-E20F-D417-573E-F3C8D7257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9883" y="502347"/>
            <a:ext cx="2743200" cy="365125"/>
          </a:xfrm>
        </p:spPr>
        <p:txBody>
          <a:bodyPr/>
          <a:lstStyle/>
          <a:p>
            <a:fld id="{C2D25A52-12AA-464C-A1B2-409B04776136}" type="slidenum">
              <a:rPr lang="en-US" sz="1600" smtClean="0"/>
              <a:t>5</a:t>
            </a:fld>
            <a:endParaRPr lang="en-US" sz="1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26A041-31D0-2919-C52C-7B953BB994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160" t="6250" r="7638" b="2315"/>
          <a:stretch>
            <a:fillRect/>
          </a:stretch>
        </p:blipFill>
        <p:spPr>
          <a:xfrm>
            <a:off x="4073855" y="3429000"/>
            <a:ext cx="4044289" cy="32938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F55D35-5DEF-2A4B-1287-7DA137E33E0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709" t="6483" r="7222"/>
          <a:stretch>
            <a:fillRect/>
          </a:stretch>
        </p:blipFill>
        <p:spPr>
          <a:xfrm>
            <a:off x="80714" y="3429000"/>
            <a:ext cx="3995036" cy="32938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FD36FEE-483E-32E6-FED5-88A0E7F05775}"/>
              </a:ext>
            </a:extLst>
          </p:cNvPr>
          <p:cNvSpPr txBox="1"/>
          <p:nvPr/>
        </p:nvSpPr>
        <p:spPr>
          <a:xfrm>
            <a:off x="317781" y="1024851"/>
            <a:ext cx="118378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During campaign winds were generally calm – not much transport of pollution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Hotspots stand out in TEMPO V4 tropospheric column (TrC) NO</a:t>
            </a:r>
            <a:r>
              <a:rPr lang="en-US" sz="2000" baseline="-25000" dirty="0">
                <a:latin typeface="Aptos" panose="020B0004020202020204" pitchFamily="34" charset="0"/>
              </a:rPr>
              <a:t>2</a:t>
            </a:r>
            <a:r>
              <a:rPr lang="en-US" sz="2000" dirty="0">
                <a:latin typeface="Aptos" panose="020B0004020202020204" pitchFamily="34" charset="0"/>
              </a:rPr>
              <a:t> average for June 6-12, 2024 (right)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Big improvement in detection compared to V3 (middle) with removal of striping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TROPOMI (left) measured a higher background over water while TEMPO is higher on land and urban areas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Difference between satellites are linked to treatment of surface albedo and a-priori assumptions in each retrieval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A72BF2-CC57-4B81-DB76-DD58071EB84C}"/>
              </a:ext>
            </a:extLst>
          </p:cNvPr>
          <p:cNvSpPr txBox="1"/>
          <p:nvPr/>
        </p:nvSpPr>
        <p:spPr>
          <a:xfrm>
            <a:off x="441746" y="5612263"/>
            <a:ext cx="1636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TROPOMI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9DE915-12FC-08AF-C673-CE8B42FDA1FE}"/>
              </a:ext>
            </a:extLst>
          </p:cNvPr>
          <p:cNvSpPr txBox="1"/>
          <p:nvPr/>
        </p:nvSpPr>
        <p:spPr>
          <a:xfrm>
            <a:off x="4459513" y="5612263"/>
            <a:ext cx="1636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TEMPO v3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704FBC-C442-A51C-F378-547680FF84D4}"/>
              </a:ext>
            </a:extLst>
          </p:cNvPr>
          <p:cNvSpPr txBox="1"/>
          <p:nvPr/>
        </p:nvSpPr>
        <p:spPr>
          <a:xfrm>
            <a:off x="8474997" y="5685331"/>
            <a:ext cx="1636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TEMPO v4</a:t>
            </a:r>
          </a:p>
        </p:txBody>
      </p:sp>
    </p:spTree>
    <p:extLst>
      <p:ext uri="{BB962C8B-B14F-4D97-AF65-F5344CB8AC3E}">
        <p14:creationId xmlns:p14="http://schemas.microsoft.com/office/powerpoint/2010/main" val="780260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A6795-A381-9397-F2BD-480D2B4ED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014" y="264199"/>
            <a:ext cx="10515600" cy="536355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Aptos" panose="020B0004020202020204" pitchFamily="34" charset="0"/>
              </a:rPr>
              <a:t>GEO-CAPE Airborne simulator (GCAS) Flights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21579-3EE0-F340-9701-32DAEDF8A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20537"/>
            <a:ext cx="6222219" cy="1839247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Aptos" panose="020B0004020202020204" pitchFamily="34" charset="0"/>
              </a:rPr>
              <a:t>GCAS was flown onboard the NASA-LaRC King Air B200 aircraft over 6 flights – October 7,8,10,11,12, and 13, 2024.</a:t>
            </a:r>
          </a:p>
          <a:p>
            <a:r>
              <a:rPr lang="en-US" sz="1800" dirty="0">
                <a:latin typeface="Aptos" panose="020B0004020202020204" pitchFamily="34" charset="0"/>
              </a:rPr>
              <a:t>Consistent plumes observed Oct 11-13 in several areas (right)</a:t>
            </a:r>
          </a:p>
          <a:p>
            <a:r>
              <a:rPr lang="en-US" sz="1800" dirty="0">
                <a:latin typeface="Aptos" panose="020B0004020202020204" pitchFamily="34" charset="0"/>
              </a:rPr>
              <a:t>Several cases of TEMPO V3 NO</a:t>
            </a:r>
            <a:r>
              <a:rPr lang="en-US" sz="1800" baseline="-25000" dirty="0">
                <a:latin typeface="Aptos" panose="020B0004020202020204" pitchFamily="34" charset="0"/>
              </a:rPr>
              <a:t>2</a:t>
            </a:r>
            <a:r>
              <a:rPr lang="en-US" sz="1800" dirty="0">
                <a:latin typeface="Aptos" panose="020B0004020202020204" pitchFamily="34" charset="0"/>
              </a:rPr>
              <a:t> pixels indicating enhancement over the same area as GCAS (below)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B4F4C2-6D3B-0650-D187-AA4D91B2E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25A52-12AA-464C-A1B2-409B04776136}" type="slidenum">
              <a:rPr lang="en-US" sz="1600" smtClean="0"/>
              <a:t>6</a:t>
            </a:fld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A7DCA7-87E4-5F17-5250-E4BEBCA156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8"/>
          <a:stretch>
            <a:fillRect/>
          </a:stretch>
        </p:blipFill>
        <p:spPr>
          <a:xfrm>
            <a:off x="6197602" y="1065435"/>
            <a:ext cx="5841999" cy="57729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B74257-9CF9-05C9-28E8-80A8AD7493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2944206"/>
            <a:ext cx="5859405" cy="376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564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A6B92-03BB-51AD-48F8-755DF7987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45" y="116556"/>
            <a:ext cx="11451101" cy="987700"/>
          </a:xfrm>
        </p:spPr>
        <p:txBody>
          <a:bodyPr>
            <a:normAutofit/>
          </a:bodyPr>
          <a:lstStyle/>
          <a:p>
            <a:r>
              <a:rPr lang="en-US" b="1" dirty="0">
                <a:latin typeface="Aptos" panose="020B0004020202020204" pitchFamily="34" charset="0"/>
              </a:rPr>
              <a:t>Satellite Performance during SCOAPE-II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3B4A3719-7255-9506-827D-8059C926EB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4321"/>
          <a:stretch>
            <a:fillRect/>
          </a:stretch>
        </p:blipFill>
        <p:spPr>
          <a:xfrm>
            <a:off x="270706" y="2933700"/>
            <a:ext cx="5365750" cy="3850445"/>
          </a:xfrm>
          <a:prstGeom prst="rect">
            <a:avLst/>
          </a:prstGeom>
        </p:spPr>
      </p:pic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EEE91423-C5DD-B8C3-CECB-EF4B9F412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4055" y="390683"/>
            <a:ext cx="2743200" cy="365125"/>
          </a:xfrm>
        </p:spPr>
        <p:txBody>
          <a:bodyPr/>
          <a:lstStyle/>
          <a:p>
            <a:fld id="{C2D25A52-12AA-464C-A1B2-409B04776136}" type="slidenum">
              <a:rPr lang="en-US" sz="1600" smtClean="0"/>
              <a:t>7</a:t>
            </a:fld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BBB7AF-1025-34BD-3BE1-0BECADFDE4C3}"/>
              </a:ext>
            </a:extLst>
          </p:cNvPr>
          <p:cNvSpPr txBox="1"/>
          <p:nvPr/>
        </p:nvSpPr>
        <p:spPr>
          <a:xfrm>
            <a:off x="1062537" y="4078892"/>
            <a:ext cx="17870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r = 0.59</a:t>
            </a:r>
          </a:p>
          <a:p>
            <a:r>
              <a:rPr lang="en-US" sz="1100" b="1" dirty="0">
                <a:solidFill>
                  <a:schemeClr val="bg1"/>
                </a:solidFill>
              </a:rPr>
              <a:t>MB = -0.042 DU (-22.1%)</a:t>
            </a:r>
          </a:p>
          <a:p>
            <a:r>
              <a:rPr lang="en-US" sz="1100" b="1" dirty="0">
                <a:solidFill>
                  <a:schemeClr val="bg1"/>
                </a:solidFill>
              </a:rPr>
              <a:t>MAPB = 23.6%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C1CE540-19EE-D178-0C69-CF871CC0C9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321"/>
          <a:stretch>
            <a:fillRect/>
          </a:stretch>
        </p:blipFill>
        <p:spPr>
          <a:xfrm>
            <a:off x="5588145" y="2933699"/>
            <a:ext cx="5365751" cy="385044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CAFDC33-B2FC-63EC-AF74-137AB2A506A1}"/>
              </a:ext>
            </a:extLst>
          </p:cNvPr>
          <p:cNvSpPr txBox="1"/>
          <p:nvPr/>
        </p:nvSpPr>
        <p:spPr>
          <a:xfrm>
            <a:off x="8563955" y="5667660"/>
            <a:ext cx="20315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r = 0.79</a:t>
            </a:r>
          </a:p>
          <a:p>
            <a:r>
              <a:rPr lang="en-US" sz="1100" b="1" dirty="0">
                <a:solidFill>
                  <a:schemeClr val="bg1"/>
                </a:solidFill>
              </a:rPr>
              <a:t>MB = +0.012 DU (+8.3%)</a:t>
            </a:r>
          </a:p>
          <a:p>
            <a:r>
              <a:rPr lang="en-US" sz="1100" b="1" dirty="0">
                <a:solidFill>
                  <a:schemeClr val="bg1"/>
                </a:solidFill>
              </a:rPr>
              <a:t>MAPB = 18.3%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AA433D-1C5E-A1C8-C35E-5815E9F810B4}"/>
              </a:ext>
            </a:extLst>
          </p:cNvPr>
          <p:cNvSpPr txBox="1"/>
          <p:nvPr/>
        </p:nvSpPr>
        <p:spPr>
          <a:xfrm>
            <a:off x="454855" y="1203370"/>
            <a:ext cx="108508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Comparisons use time-matched observations of Pandora within 15 min of satellite overpass/scan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All three satellite instruments are </a:t>
            </a:r>
            <a:r>
              <a:rPr lang="en-US" sz="2000" u="sng" dirty="0">
                <a:latin typeface="Aptos" panose="020B0004020202020204" pitchFamily="34" charset="0"/>
              </a:rPr>
              <a:t>low biased</a:t>
            </a:r>
            <a:r>
              <a:rPr lang="en-US" sz="2000" dirty="0">
                <a:latin typeface="Aptos" panose="020B0004020202020204" pitchFamily="34" charset="0"/>
              </a:rPr>
              <a:t> over water and </a:t>
            </a:r>
            <a:r>
              <a:rPr lang="en-US" sz="2000" u="sng" dirty="0">
                <a:latin typeface="Aptos" panose="020B0004020202020204" pitchFamily="34" charset="0"/>
              </a:rPr>
              <a:t>high biased </a:t>
            </a:r>
            <a:r>
              <a:rPr lang="en-US" sz="2000" dirty="0">
                <a:latin typeface="Aptos" panose="020B0004020202020204" pitchFamily="34" charset="0"/>
              </a:rPr>
              <a:t>at Cameron, LA especially at higher NO</a:t>
            </a:r>
            <a:r>
              <a:rPr lang="en-US" sz="2000" baseline="-25000" dirty="0">
                <a:latin typeface="Aptos" panose="020B0004020202020204" pitchFamily="34" charset="0"/>
              </a:rPr>
              <a:t>2</a:t>
            </a:r>
            <a:r>
              <a:rPr lang="en-US" sz="2000" dirty="0">
                <a:latin typeface="Aptos" panose="020B0004020202020204" pitchFamily="34" charset="0"/>
              </a:rPr>
              <a:t> amounts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ptos" panose="020B0004020202020204" pitchFamily="34" charset="0"/>
              </a:rPr>
              <a:t>TEMPO v3 still shows reasonable correlation with the limited sample size</a:t>
            </a:r>
          </a:p>
        </p:txBody>
      </p:sp>
    </p:spTree>
    <p:extLst>
      <p:ext uri="{BB962C8B-B14F-4D97-AF65-F5344CB8AC3E}">
        <p14:creationId xmlns:p14="http://schemas.microsoft.com/office/powerpoint/2010/main" val="2901247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D220B-ECC0-15D0-FCB0-D7C846899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73" y="142645"/>
            <a:ext cx="4143327" cy="1293028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latin typeface="Aptos" panose="020B0004020202020204" pitchFamily="34" charset="0"/>
              </a:rPr>
              <a:t>Extended 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C27E7-7732-833F-7B03-68E69C3B1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473" y="1762762"/>
            <a:ext cx="3903068" cy="4952593"/>
          </a:xfrm>
        </p:spPr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Comparison period: August 2023-Dec 2024</a:t>
            </a:r>
          </a:p>
          <a:p>
            <a:r>
              <a:rPr lang="en-US" dirty="0">
                <a:latin typeface="Aptos" panose="020B0004020202020204" pitchFamily="34" charset="0"/>
              </a:rPr>
              <a:t>Both satellite datasets have a high bias; TEMPO V3 (r = 0.61) performs better than TROPOMI (r = 0.49)</a:t>
            </a:r>
          </a:p>
          <a:p>
            <a:r>
              <a:rPr lang="en-US" dirty="0">
                <a:latin typeface="Aptos" panose="020B0004020202020204" pitchFamily="34" charset="0"/>
              </a:rPr>
              <a:t>Highest mean biases in TEMPO V3 occurs in late morning-late afternoon (15-23 UTC scans)</a:t>
            </a:r>
          </a:p>
          <a:p>
            <a:r>
              <a:rPr lang="en-US" dirty="0">
                <a:latin typeface="Aptos" panose="020B0004020202020204" pitchFamily="34" charset="0"/>
              </a:rPr>
              <a:t>Best correlation in the 18-21 UTC lowest 22-00 UTC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94D4EB-8ED9-7E03-11EE-781321E92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25A52-12AA-464C-A1B2-409B04776136}" type="slidenum">
              <a:rPr lang="en-US" smtClean="0"/>
              <a:t>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ABD6C1-919D-365B-0E2F-54AB52FAFC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771" y="420714"/>
            <a:ext cx="8065756" cy="30082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3D8771-68C9-C799-2235-7FA4B36C0A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" r="5514"/>
          <a:stretch>
            <a:fillRect/>
          </a:stretch>
        </p:blipFill>
        <p:spPr bwMode="auto">
          <a:xfrm>
            <a:off x="4963403" y="3583192"/>
            <a:ext cx="5731263" cy="31859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5452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EB0E585-2780-1324-C596-A11E176796E1}"/>
              </a:ext>
            </a:extLst>
          </p:cNvPr>
          <p:cNvSpPr/>
          <p:nvPr/>
        </p:nvSpPr>
        <p:spPr>
          <a:xfrm>
            <a:off x="165100" y="3429000"/>
            <a:ext cx="8597900" cy="32766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5E8A84-8615-E80F-9D15-DB535D5D5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680" y="0"/>
            <a:ext cx="8610600" cy="1293028"/>
          </a:xfrm>
        </p:spPr>
        <p:txBody>
          <a:bodyPr/>
          <a:lstStyle/>
          <a:p>
            <a:pPr algn="ctr"/>
            <a:r>
              <a:rPr lang="en-US" b="1" dirty="0">
                <a:latin typeface="Aptos" panose="020B0004020202020204" pitchFamily="34" charset="0"/>
              </a:rPr>
              <a:t>Hourly Averages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8A7CD-955C-9608-4C37-53AEBF036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100" y="1005219"/>
            <a:ext cx="11455400" cy="228408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dirty="0">
              <a:latin typeface="Aptos" panose="020B0004020202020204" pitchFamily="34" charset="0"/>
            </a:endParaRPr>
          </a:p>
          <a:p>
            <a:r>
              <a:rPr lang="en-US" dirty="0">
                <a:latin typeface="Aptos" panose="020B0004020202020204" pitchFamily="34" charset="0"/>
              </a:rPr>
              <a:t>Time series of Pandora &amp; TEMPO hourly averages (all data) for Aug 2023-Dec 2024 shown below in (a)</a:t>
            </a:r>
          </a:p>
          <a:p>
            <a:r>
              <a:rPr lang="en-US" dirty="0">
                <a:latin typeface="Aptos" panose="020B0004020202020204" pitchFamily="34" charset="0"/>
              </a:rPr>
              <a:t>Generally, Pandora has a more defined diurnal pattern and lower amounts than TEMPO except at the end of the day</a:t>
            </a:r>
          </a:p>
          <a:p>
            <a:r>
              <a:rPr lang="en-US" dirty="0">
                <a:latin typeface="Aptos" panose="020B0004020202020204" pitchFamily="34" charset="0"/>
              </a:rPr>
              <a:t>Offshore diurnal pattern is higher NO</a:t>
            </a:r>
            <a:r>
              <a:rPr lang="en-US" baseline="-25000" dirty="0">
                <a:latin typeface="Aptos" panose="020B0004020202020204" pitchFamily="34" charset="0"/>
              </a:rPr>
              <a:t>2</a:t>
            </a:r>
            <a:r>
              <a:rPr lang="en-US" dirty="0">
                <a:latin typeface="Aptos" panose="020B0004020202020204" pitchFamily="34" charset="0"/>
              </a:rPr>
              <a:t> in morning, lower in afternoon/evening</a:t>
            </a:r>
          </a:p>
          <a:p>
            <a:r>
              <a:rPr lang="en-US" dirty="0">
                <a:latin typeface="Aptos" panose="020B0004020202020204" pitchFamily="34" charset="0"/>
              </a:rPr>
              <a:t>TrC NO</a:t>
            </a:r>
            <a:r>
              <a:rPr lang="en-US" baseline="-25000" dirty="0">
                <a:latin typeface="Aptos" panose="020B0004020202020204" pitchFamily="34" charset="0"/>
              </a:rPr>
              <a:t>2</a:t>
            </a:r>
            <a:r>
              <a:rPr lang="en-US" dirty="0">
                <a:latin typeface="Aptos" panose="020B0004020202020204" pitchFamily="34" charset="0"/>
              </a:rPr>
              <a:t> is substantially lower (around 50% less) offshore than on the coast (b), even at Mars/Olympus </a:t>
            </a:r>
          </a:p>
          <a:p>
            <a:r>
              <a:rPr lang="en-US" dirty="0" err="1">
                <a:latin typeface="Aptos" panose="020B0004020202020204" pitchFamily="34" charset="0"/>
              </a:rPr>
              <a:t>TrC</a:t>
            </a:r>
            <a:r>
              <a:rPr lang="en-US" dirty="0">
                <a:latin typeface="Aptos" panose="020B0004020202020204" pitchFamily="34" charset="0"/>
              </a:rPr>
              <a:t> pattern at Cameron maximum at 12 UTC (7am CDT), minimum at 19-20 UTC (14-15 CDT)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82E03-573C-BEBA-B20B-CEA9F84A9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25A52-12AA-464C-A1B2-409B04776136}" type="slidenum">
              <a:rPr lang="en-US" sz="1600" smtClean="0"/>
              <a:t>9</a:t>
            </a:fld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57D8C2-BB7A-7B23-F4FE-C15EC53662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4"/>
          <a:stretch>
            <a:fillRect/>
          </a:stretch>
        </p:blipFill>
        <p:spPr>
          <a:xfrm>
            <a:off x="4343400" y="3562362"/>
            <a:ext cx="4368800" cy="3155938"/>
          </a:xfrm>
          <a:prstGeom prst="rect">
            <a:avLst/>
          </a:prstGeom>
        </p:spPr>
      </p:pic>
      <p:pic>
        <p:nvPicPr>
          <p:cNvPr id="6" name="Picture 5" descr="Chart&#10;&#10;AI-generated content may be incorrect.">
            <a:extLst>
              <a:ext uri="{FF2B5EF4-FFF2-40B4-BE49-F238E27FC236}">
                <a16:creationId xmlns:a16="http://schemas.microsoft.com/office/drawing/2014/main" id="{44CC600D-8723-5967-6580-C27A32C158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72" t="16696" r="7544" b="13695"/>
          <a:stretch/>
        </p:blipFill>
        <p:spPr>
          <a:xfrm>
            <a:off x="8509627" y="4736898"/>
            <a:ext cx="3249945" cy="19687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717717-833F-473E-2B95-83DFC6EADE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407"/>
          <a:stretch>
            <a:fillRect/>
          </a:stretch>
        </p:blipFill>
        <p:spPr>
          <a:xfrm>
            <a:off x="165100" y="3437244"/>
            <a:ext cx="4127500" cy="32683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A9944E-888B-AEDB-5D62-A481DAB08EEB}"/>
              </a:ext>
            </a:extLst>
          </p:cNvPr>
          <p:cNvSpPr txBox="1"/>
          <p:nvPr/>
        </p:nvSpPr>
        <p:spPr>
          <a:xfrm>
            <a:off x="1011680" y="4008139"/>
            <a:ext cx="568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</a:t>
            </a:r>
            <a:r>
              <a:rPr lang="en-US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56803620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36897</TotalTime>
  <Words>971</Words>
  <Application>Microsoft Macintosh PowerPoint</Application>
  <PresentationFormat>Widescreen</PresentationFormat>
  <Paragraphs>101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Aptos</vt:lpstr>
      <vt:lpstr>Arial</vt:lpstr>
      <vt:lpstr>Century Gothic</vt:lpstr>
      <vt:lpstr>Vapor Trail</vt:lpstr>
      <vt:lpstr>PowerPoint Presentation</vt:lpstr>
      <vt:lpstr>Background</vt:lpstr>
      <vt:lpstr>SCOAPE-II (June 2-13, 2024)</vt:lpstr>
      <vt:lpstr>NO2 Observations</vt:lpstr>
      <vt:lpstr>SCOAPE-II Satellite NO2 Observations</vt:lpstr>
      <vt:lpstr>GEO-CAPE Airborne simulator (GCAS) Flights</vt:lpstr>
      <vt:lpstr>Satellite Performance during SCOAPE-II</vt:lpstr>
      <vt:lpstr>Extended comparison</vt:lpstr>
      <vt:lpstr>Hourly Averages</vt:lpstr>
      <vt:lpstr>TEMPO Version 4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Fedkin, Niko (GSFC-614.0)[Science and Technology Corp]</dc:creator>
  <cp:lastModifiedBy>Fedkin, Niko (GSFC-614.0)[Science and Technology Corp]</cp:lastModifiedBy>
  <cp:revision>63</cp:revision>
  <dcterms:created xsi:type="dcterms:W3CDTF">2026-05-18T19:33:28Z</dcterms:created>
  <dcterms:modified xsi:type="dcterms:W3CDTF">2026-06-25T20:07:46Z</dcterms:modified>
</cp:coreProperties>
</file>