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9" r:id="rId14"/>
    <p:sldId id="267" r:id="rId15"/>
  </p:sldIdLst>
  <p:sldSz cx="12192000" cy="6858000"/>
  <p:notesSz cx="6858000" cy="9144000"/>
  <p:embeddedFontLst>
    <p:embeddedFont>
      <p:font typeface="Lora SemiBold" pitchFamily="2" charset="77"/>
      <p:regular r:id="rId17"/>
      <p:bold r:id="rId18"/>
      <p:italic r:id="rId19"/>
      <p:boldItalic r:id="rId20"/>
    </p:embeddedFont>
    <p:embeddedFont>
      <p:font typeface="Play"/>
      <p:regular r:id="rId21"/>
      <p:bold r:id="rId22"/>
    </p:embeddedFont>
    <p:embeddedFont>
      <p:font typeface="Roboto" panose="02000000000000000000" pitchFamily="2"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8" roundtripDataSignature="AMtx7mgRpwO7oRYkhjQS62BcZGuP94YJ8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E8604F-7579-1A43-B05B-84C1F70A741A}" v="2" dt="2026-06-16T13:36:24.731"/>
  </p1510:revLst>
</p1510:revInfo>
</file>

<file path=ppt/tableStyles.xml><?xml version="1.0" encoding="utf-8"?>
<a:tblStyleLst xmlns:a="http://schemas.openxmlformats.org/drawingml/2006/main" def="{EE807C95-E49E-43AB-9303-17D6DFF351E1}">
  <a:tblStyle styleId="{EE807C95-E49E-43AB-9303-17D6DFF351E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32"/>
    <p:restoredTop sz="75355"/>
  </p:normalViewPr>
  <p:slideViewPr>
    <p:cSldViewPr snapToGrid="0">
      <p:cViewPr>
        <p:scale>
          <a:sx n="102" d="100"/>
          <a:sy n="102" d="100"/>
        </p:scale>
        <p:origin x="272"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3"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48" Type="http://customschemas.google.com/relationships/presentationmetadata" Target="metadata"/><Relationship Id="rId8" Type="http://schemas.openxmlformats.org/officeDocument/2006/relationships/slide" Target="slides/slide7.xml"/><Relationship Id="rId5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n, Xiaohua (GSFC-619.0)[ADNET SYSTEMS INC]" userId="55ccbb20-f1b0-4f9b-896b-447497b66045" providerId="ADAL" clId="{9B9709E5-BCEA-526F-B33F-44A013D5734A}"/>
    <pc:docChg chg="custSel modSld sldOrd">
      <pc:chgData name="Pan, Xiaohua (GSFC-619.0)[ADNET SYSTEMS INC]" userId="55ccbb20-f1b0-4f9b-896b-447497b66045" providerId="ADAL" clId="{9B9709E5-BCEA-526F-B33F-44A013D5734A}" dt="2026-06-16T13:36:54.732" v="476" actId="1037"/>
      <pc:docMkLst>
        <pc:docMk/>
      </pc:docMkLst>
      <pc:sldChg chg="modSp mod">
        <pc:chgData name="Pan, Xiaohua (GSFC-619.0)[ADNET SYSTEMS INC]" userId="55ccbb20-f1b0-4f9b-896b-447497b66045" providerId="ADAL" clId="{9B9709E5-BCEA-526F-B33F-44A013D5734A}" dt="2026-06-16T13:33:48.398" v="387" actId="27636"/>
        <pc:sldMkLst>
          <pc:docMk/>
          <pc:sldMk cId="0" sldId="256"/>
        </pc:sldMkLst>
        <pc:spChg chg="mod">
          <ac:chgData name="Pan, Xiaohua (GSFC-619.0)[ADNET SYSTEMS INC]" userId="55ccbb20-f1b0-4f9b-896b-447497b66045" providerId="ADAL" clId="{9B9709E5-BCEA-526F-B33F-44A013D5734A}" dt="2026-06-16T13:33:48.398" v="387" actId="27636"/>
          <ac:spMkLst>
            <pc:docMk/>
            <pc:sldMk cId="0" sldId="256"/>
            <ac:spMk id="91" creationId="{00000000-0000-0000-0000-000000000000}"/>
          </ac:spMkLst>
        </pc:spChg>
      </pc:sldChg>
      <pc:sldChg chg="modSp mod">
        <pc:chgData name="Pan, Xiaohua (GSFC-619.0)[ADNET SYSTEMS INC]" userId="55ccbb20-f1b0-4f9b-896b-447497b66045" providerId="ADAL" clId="{9B9709E5-BCEA-526F-B33F-44A013D5734A}" dt="2026-06-15T20:58:20.639" v="14" actId="20577"/>
        <pc:sldMkLst>
          <pc:docMk/>
          <pc:sldMk cId="0" sldId="258"/>
        </pc:sldMkLst>
        <pc:spChg chg="mod">
          <ac:chgData name="Pan, Xiaohua (GSFC-619.0)[ADNET SYSTEMS INC]" userId="55ccbb20-f1b0-4f9b-896b-447497b66045" providerId="ADAL" clId="{9B9709E5-BCEA-526F-B33F-44A013D5734A}" dt="2026-06-15T20:58:20.639" v="14" actId="20577"/>
          <ac:spMkLst>
            <pc:docMk/>
            <pc:sldMk cId="0" sldId="258"/>
            <ac:spMk id="108" creationId="{00000000-0000-0000-0000-000000000000}"/>
          </ac:spMkLst>
        </pc:spChg>
      </pc:sldChg>
      <pc:sldChg chg="modSp mod">
        <pc:chgData name="Pan, Xiaohua (GSFC-619.0)[ADNET SYSTEMS INC]" userId="55ccbb20-f1b0-4f9b-896b-447497b66045" providerId="ADAL" clId="{9B9709E5-BCEA-526F-B33F-44A013D5734A}" dt="2026-06-16T13:17:21.322" v="377" actId="207"/>
        <pc:sldMkLst>
          <pc:docMk/>
          <pc:sldMk cId="0" sldId="261"/>
        </pc:sldMkLst>
        <pc:spChg chg="mod">
          <ac:chgData name="Pan, Xiaohua (GSFC-619.0)[ADNET SYSTEMS INC]" userId="55ccbb20-f1b0-4f9b-896b-447497b66045" providerId="ADAL" clId="{9B9709E5-BCEA-526F-B33F-44A013D5734A}" dt="2026-06-16T13:17:21.322" v="377" actId="207"/>
          <ac:spMkLst>
            <pc:docMk/>
            <pc:sldMk cId="0" sldId="261"/>
            <ac:spMk id="147" creationId="{00000000-0000-0000-0000-000000000000}"/>
          </ac:spMkLst>
        </pc:spChg>
        <pc:spChg chg="mod">
          <ac:chgData name="Pan, Xiaohua (GSFC-619.0)[ADNET SYSTEMS INC]" userId="55ccbb20-f1b0-4f9b-896b-447497b66045" providerId="ADAL" clId="{9B9709E5-BCEA-526F-B33F-44A013D5734A}" dt="2026-06-15T22:18:53.855" v="317" actId="1036"/>
          <ac:spMkLst>
            <pc:docMk/>
            <pc:sldMk cId="0" sldId="261"/>
            <ac:spMk id="151" creationId="{00000000-0000-0000-0000-000000000000}"/>
          </ac:spMkLst>
        </pc:spChg>
        <pc:spChg chg="mod">
          <ac:chgData name="Pan, Xiaohua (GSFC-619.0)[ADNET SYSTEMS INC]" userId="55ccbb20-f1b0-4f9b-896b-447497b66045" providerId="ADAL" clId="{9B9709E5-BCEA-526F-B33F-44A013D5734A}" dt="2026-06-15T22:20:26.596" v="371" actId="57"/>
          <ac:spMkLst>
            <pc:docMk/>
            <pc:sldMk cId="0" sldId="261"/>
            <ac:spMk id="152" creationId="{00000000-0000-0000-0000-000000000000}"/>
          </ac:spMkLst>
        </pc:spChg>
        <pc:grpChg chg="mod">
          <ac:chgData name="Pan, Xiaohua (GSFC-619.0)[ADNET SYSTEMS INC]" userId="55ccbb20-f1b0-4f9b-896b-447497b66045" providerId="ADAL" clId="{9B9709E5-BCEA-526F-B33F-44A013D5734A}" dt="2026-06-15T22:18:57.539" v="318" actId="1036"/>
          <ac:grpSpMkLst>
            <pc:docMk/>
            <pc:sldMk cId="0" sldId="261"/>
            <ac:grpSpMk id="144" creationId="{00000000-0000-0000-0000-000000000000}"/>
          </ac:grpSpMkLst>
        </pc:grpChg>
        <pc:grpChg chg="mod">
          <ac:chgData name="Pan, Xiaohua (GSFC-619.0)[ADNET SYSTEMS INC]" userId="55ccbb20-f1b0-4f9b-896b-447497b66045" providerId="ADAL" clId="{9B9709E5-BCEA-526F-B33F-44A013D5734A}" dt="2026-06-15T22:18:42.127" v="300" actId="1036"/>
          <ac:grpSpMkLst>
            <pc:docMk/>
            <pc:sldMk cId="0" sldId="261"/>
            <ac:grpSpMk id="148" creationId="{00000000-0000-0000-0000-000000000000}"/>
          </ac:grpSpMkLst>
        </pc:grpChg>
        <pc:picChg chg="mod">
          <ac:chgData name="Pan, Xiaohua (GSFC-619.0)[ADNET SYSTEMS INC]" userId="55ccbb20-f1b0-4f9b-896b-447497b66045" providerId="ADAL" clId="{9B9709E5-BCEA-526F-B33F-44A013D5734A}" dt="2026-06-15T22:21:48.899" v="373" actId="1037"/>
          <ac:picMkLst>
            <pc:docMk/>
            <pc:sldMk cId="0" sldId="261"/>
            <ac:picMk id="153" creationId="{00000000-0000-0000-0000-000000000000}"/>
          </ac:picMkLst>
        </pc:picChg>
      </pc:sldChg>
      <pc:sldChg chg="modSp mod">
        <pc:chgData name="Pan, Xiaohua (GSFC-619.0)[ADNET SYSTEMS INC]" userId="55ccbb20-f1b0-4f9b-896b-447497b66045" providerId="ADAL" clId="{9B9709E5-BCEA-526F-B33F-44A013D5734A}" dt="2026-06-16T13:17:40.616" v="378" actId="1076"/>
        <pc:sldMkLst>
          <pc:docMk/>
          <pc:sldMk cId="0" sldId="262"/>
        </pc:sldMkLst>
        <pc:spChg chg="mod">
          <ac:chgData name="Pan, Xiaohua (GSFC-619.0)[ADNET SYSTEMS INC]" userId="55ccbb20-f1b0-4f9b-896b-447497b66045" providerId="ADAL" clId="{9B9709E5-BCEA-526F-B33F-44A013D5734A}" dt="2026-06-16T13:17:40.616" v="378" actId="1076"/>
          <ac:spMkLst>
            <pc:docMk/>
            <pc:sldMk cId="0" sldId="262"/>
            <ac:spMk id="169" creationId="{00000000-0000-0000-0000-000000000000}"/>
          </ac:spMkLst>
        </pc:spChg>
      </pc:sldChg>
      <pc:sldChg chg="modSp mod">
        <pc:chgData name="Pan, Xiaohua (GSFC-619.0)[ADNET SYSTEMS INC]" userId="55ccbb20-f1b0-4f9b-896b-447497b66045" providerId="ADAL" clId="{9B9709E5-BCEA-526F-B33F-44A013D5734A}" dt="2026-06-15T22:21:56.645" v="374" actId="1076"/>
        <pc:sldMkLst>
          <pc:docMk/>
          <pc:sldMk cId="0" sldId="263"/>
        </pc:sldMkLst>
        <pc:picChg chg="mod">
          <ac:chgData name="Pan, Xiaohua (GSFC-619.0)[ADNET SYSTEMS INC]" userId="55ccbb20-f1b0-4f9b-896b-447497b66045" providerId="ADAL" clId="{9B9709E5-BCEA-526F-B33F-44A013D5734A}" dt="2026-06-15T22:21:56.645" v="374" actId="1076"/>
          <ac:picMkLst>
            <pc:docMk/>
            <pc:sldMk cId="0" sldId="263"/>
            <ac:picMk id="214" creationId="{00000000-0000-0000-0000-000000000000}"/>
          </ac:picMkLst>
        </pc:picChg>
      </pc:sldChg>
      <pc:sldChg chg="modSp mod">
        <pc:chgData name="Pan, Xiaohua (GSFC-619.0)[ADNET SYSTEMS INC]" userId="55ccbb20-f1b0-4f9b-896b-447497b66045" providerId="ADAL" clId="{9B9709E5-BCEA-526F-B33F-44A013D5734A}" dt="2026-06-16T13:19:05.208" v="380" actId="207"/>
        <pc:sldMkLst>
          <pc:docMk/>
          <pc:sldMk cId="0" sldId="265"/>
        </pc:sldMkLst>
        <pc:spChg chg="mod">
          <ac:chgData name="Pan, Xiaohua (GSFC-619.0)[ADNET SYSTEMS INC]" userId="55ccbb20-f1b0-4f9b-896b-447497b66045" providerId="ADAL" clId="{9B9709E5-BCEA-526F-B33F-44A013D5734A}" dt="2026-06-16T13:19:05.208" v="380" actId="207"/>
          <ac:spMkLst>
            <pc:docMk/>
            <pc:sldMk cId="0" sldId="265"/>
            <ac:spMk id="245" creationId="{00000000-0000-0000-0000-000000000000}"/>
          </ac:spMkLst>
        </pc:spChg>
      </pc:sldChg>
      <pc:sldChg chg="addSp delSp modSp mod">
        <pc:chgData name="Pan, Xiaohua (GSFC-619.0)[ADNET SYSTEMS INC]" userId="55ccbb20-f1b0-4f9b-896b-447497b66045" providerId="ADAL" clId="{9B9709E5-BCEA-526F-B33F-44A013D5734A}" dt="2026-06-16T13:36:54.732" v="476" actId="1037"/>
        <pc:sldMkLst>
          <pc:docMk/>
          <pc:sldMk cId="0" sldId="266"/>
        </pc:sldMkLst>
        <pc:spChg chg="add mod">
          <ac:chgData name="Pan, Xiaohua (GSFC-619.0)[ADNET SYSTEMS INC]" userId="55ccbb20-f1b0-4f9b-896b-447497b66045" providerId="ADAL" clId="{9B9709E5-BCEA-526F-B33F-44A013D5734A}" dt="2026-06-16T13:36:54.732" v="476" actId="1037"/>
          <ac:spMkLst>
            <pc:docMk/>
            <pc:sldMk cId="0" sldId="266"/>
            <ac:spMk id="6" creationId="{7EC1A31F-1A51-FBCC-87BF-54CCB2959DD6}"/>
          </ac:spMkLst>
        </pc:spChg>
        <pc:spChg chg="mod">
          <ac:chgData name="Pan, Xiaohua (GSFC-619.0)[ADNET SYSTEMS INC]" userId="55ccbb20-f1b0-4f9b-896b-447497b66045" providerId="ADAL" clId="{9B9709E5-BCEA-526F-B33F-44A013D5734A}" dt="2026-06-15T21:07:51.500" v="42" actId="1036"/>
          <ac:spMkLst>
            <pc:docMk/>
            <pc:sldMk cId="0" sldId="266"/>
            <ac:spMk id="254" creationId="{00000000-0000-0000-0000-000000000000}"/>
          </ac:spMkLst>
        </pc:spChg>
        <pc:spChg chg="mod">
          <ac:chgData name="Pan, Xiaohua (GSFC-619.0)[ADNET SYSTEMS INC]" userId="55ccbb20-f1b0-4f9b-896b-447497b66045" providerId="ADAL" clId="{9B9709E5-BCEA-526F-B33F-44A013D5734A}" dt="2026-06-15T22:09:04.934" v="112" actId="20577"/>
          <ac:spMkLst>
            <pc:docMk/>
            <pc:sldMk cId="0" sldId="266"/>
            <ac:spMk id="255" creationId="{00000000-0000-0000-0000-000000000000}"/>
          </ac:spMkLst>
        </pc:spChg>
        <pc:grpChg chg="add mod">
          <ac:chgData name="Pan, Xiaohua (GSFC-619.0)[ADNET SYSTEMS INC]" userId="55ccbb20-f1b0-4f9b-896b-447497b66045" providerId="ADAL" clId="{9B9709E5-BCEA-526F-B33F-44A013D5734A}" dt="2026-06-16T13:36:24.731" v="471" actId="164"/>
          <ac:grpSpMkLst>
            <pc:docMk/>
            <pc:sldMk cId="0" sldId="266"/>
            <ac:grpSpMk id="7" creationId="{F537927E-235D-8449-4873-59C91A55D8B2}"/>
          </ac:grpSpMkLst>
        </pc:grpChg>
        <pc:grpChg chg="del mod">
          <ac:chgData name="Pan, Xiaohua (GSFC-619.0)[ADNET SYSTEMS INC]" userId="55ccbb20-f1b0-4f9b-896b-447497b66045" providerId="ADAL" clId="{9B9709E5-BCEA-526F-B33F-44A013D5734A}" dt="2026-06-15T21:26:06.449" v="50" actId="478"/>
          <ac:grpSpMkLst>
            <pc:docMk/>
            <pc:sldMk cId="0" sldId="266"/>
            <ac:grpSpMk id="257" creationId="{00000000-0000-0000-0000-000000000000}"/>
          </ac:grpSpMkLst>
        </pc:grpChg>
        <pc:picChg chg="add del mod">
          <ac:chgData name="Pan, Xiaohua (GSFC-619.0)[ADNET SYSTEMS INC]" userId="55ccbb20-f1b0-4f9b-896b-447497b66045" providerId="ADAL" clId="{9B9709E5-BCEA-526F-B33F-44A013D5734A}" dt="2026-06-15T21:32:55.771" v="58" actId="478"/>
          <ac:picMkLst>
            <pc:docMk/>
            <pc:sldMk cId="0" sldId="266"/>
            <ac:picMk id="3" creationId="{B3E78D42-2329-EE18-2565-D9388D1E8E55}"/>
          </ac:picMkLst>
        </pc:picChg>
        <pc:picChg chg="add mod">
          <ac:chgData name="Pan, Xiaohua (GSFC-619.0)[ADNET SYSTEMS INC]" userId="55ccbb20-f1b0-4f9b-896b-447497b66045" providerId="ADAL" clId="{9B9709E5-BCEA-526F-B33F-44A013D5734A}" dt="2026-06-16T13:36:24.731" v="471" actId="164"/>
          <ac:picMkLst>
            <pc:docMk/>
            <pc:sldMk cId="0" sldId="266"/>
            <ac:picMk id="5" creationId="{7BE45D17-54A6-D435-F6B1-2034004D5034}"/>
          </ac:picMkLst>
        </pc:picChg>
      </pc:sldChg>
      <pc:sldChg chg="modSp mod ord">
        <pc:chgData name="Pan, Xiaohua (GSFC-619.0)[ADNET SYSTEMS INC]" userId="55ccbb20-f1b0-4f9b-896b-447497b66045" providerId="ADAL" clId="{9B9709E5-BCEA-526F-B33F-44A013D5734A}" dt="2026-06-15T21:07:24.444" v="35" actId="20578"/>
        <pc:sldMkLst>
          <pc:docMk/>
          <pc:sldMk cId="0" sldId="267"/>
        </pc:sldMkLst>
        <pc:spChg chg="mod">
          <ac:chgData name="Pan, Xiaohua (GSFC-619.0)[ADNET SYSTEMS INC]" userId="55ccbb20-f1b0-4f9b-896b-447497b66045" providerId="ADAL" clId="{9B9709E5-BCEA-526F-B33F-44A013D5734A}" dt="2026-06-15T21:06:10.754" v="34" actId="20577"/>
          <ac:spMkLst>
            <pc:docMk/>
            <pc:sldMk cId="0" sldId="267"/>
            <ac:spMk id="265" creationId="{00000000-0000-0000-0000-000000000000}"/>
          </ac:spMkLst>
        </pc:spChg>
      </pc:sldChg>
      <pc:sldChg chg="modSp mod">
        <pc:chgData name="Pan, Xiaohua (GSFC-619.0)[ADNET SYSTEMS INC]" userId="55ccbb20-f1b0-4f9b-896b-447497b66045" providerId="ADAL" clId="{9B9709E5-BCEA-526F-B33F-44A013D5734A}" dt="2026-06-16T13:20:42.605" v="385" actId="207"/>
        <pc:sldMkLst>
          <pc:docMk/>
          <pc:sldMk cId="0" sldId="268"/>
        </pc:sldMkLst>
        <pc:spChg chg="mod">
          <ac:chgData name="Pan, Xiaohua (GSFC-619.0)[ADNET SYSTEMS INC]" userId="55ccbb20-f1b0-4f9b-896b-447497b66045" providerId="ADAL" clId="{9B9709E5-BCEA-526F-B33F-44A013D5734A}" dt="2026-06-16T13:20:42.605" v="385" actId="207"/>
          <ac:spMkLst>
            <pc:docMk/>
            <pc:sldMk cId="0" sldId="268"/>
            <ac:spMk id="272" creationId="{00000000-0000-0000-0000-000000000000}"/>
          </ac:spMkLst>
        </pc:spChg>
      </pc:sldChg>
      <pc:sldChg chg="ord">
        <pc:chgData name="Pan, Xiaohua (GSFC-619.0)[ADNET SYSTEMS INC]" userId="55ccbb20-f1b0-4f9b-896b-447497b66045" providerId="ADAL" clId="{9B9709E5-BCEA-526F-B33F-44A013D5734A}" dt="2026-06-15T21:07:26.521" v="36" actId="20578"/>
        <pc:sldMkLst>
          <pc:docMk/>
          <pc:sldMk cId="0" sldId="26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eb5ac79dcb_3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g3eb5ac79dcb_3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42857"/>
              </a:lnSpc>
              <a:spcBef>
                <a:spcPts val="1100"/>
              </a:spcBef>
              <a:spcAft>
                <a:spcPts val="0"/>
              </a:spcAft>
              <a:buClr>
                <a:schemeClr val="dk1"/>
              </a:buClr>
              <a:buSzPts val="1100"/>
              <a:buFont typeface="Arial"/>
              <a:buNone/>
            </a:pPr>
            <a:r>
              <a:rPr lang="en-US" sz="1050"/>
              <a:t>Good morning, everyone. Today I’m presenting our TEMPO funded project titled </a:t>
            </a:r>
            <a:r>
              <a:rPr lang="en-US" sz="1050" i="1"/>
              <a:t>‘Advancing Wildfire Monitoring with TEMPO and Machine Learning Tools: Hourly Smoke and Fire‑Front Mapping and Near‑Surface NO₂ Predictions.’</a:t>
            </a:r>
            <a:endParaRPr sz="1050" i="1"/>
          </a:p>
          <a:p>
            <a:pPr marL="0" lvl="0" indent="0" algn="l" rtl="0">
              <a:lnSpc>
                <a:spcPct val="142857"/>
              </a:lnSpc>
              <a:spcBef>
                <a:spcPts val="1100"/>
              </a:spcBef>
              <a:spcAft>
                <a:spcPts val="1100"/>
              </a:spcAft>
              <a:buSzPts val="1100"/>
              <a:buNone/>
            </a:pPr>
            <a:r>
              <a:rPr lang="en-US" sz="1050"/>
              <a:t>My name is Pan, Xiaohua, and I am the Principal Investigator for this effort. I’m joined by a strong team.</a:t>
            </a:r>
            <a:endParaRPr/>
          </a:p>
        </p:txBody>
      </p:sp>
      <p:sp>
        <p:nvSpPr>
          <p:cNvPr id="88" name="Google Shape;88;g3eb5ac79dcb_3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e86eee1cb7_7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3e86eee1cb7_7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42857"/>
              </a:lnSpc>
              <a:spcBef>
                <a:spcPts val="1100"/>
              </a:spcBef>
              <a:spcAft>
                <a:spcPts val="0"/>
              </a:spcAft>
              <a:buClr>
                <a:schemeClr val="dk1"/>
              </a:buClr>
              <a:buSzPts val="1100"/>
              <a:buFont typeface="Arial"/>
              <a:buNone/>
            </a:pPr>
            <a:r>
              <a:rPr lang="en-US" sz="1050"/>
              <a:t>This slide shows our graph neural network (GNN) model for estimating surface NO₂ at EPA AirNow stations. The model uses TEMPO Version 3 tropospheric column NO₂ as the main satellite predictor. We trained the GNN on one year of data—from July 2023 to June 2024—so it can learn spatial relationships among monitoring sites and the satellite‑observed NO₂ patterns.</a:t>
            </a:r>
            <a:endParaRPr sz="1050"/>
          </a:p>
          <a:p>
            <a:pPr marL="0" lvl="0" indent="0" algn="l" rtl="0">
              <a:lnSpc>
                <a:spcPct val="142857"/>
              </a:lnSpc>
              <a:spcBef>
                <a:spcPts val="1100"/>
              </a:spcBef>
              <a:spcAft>
                <a:spcPts val="0"/>
              </a:spcAft>
              <a:buClr>
                <a:schemeClr val="dk1"/>
              </a:buClr>
              <a:buSzPts val="1100"/>
              <a:buFont typeface="Arial"/>
              <a:buNone/>
            </a:pPr>
            <a:r>
              <a:rPr lang="en-US" sz="1050"/>
              <a:t>The animation illustrates the model’s evaluation for the next three months, July through September 2024. The left column shows the GNN‑estimated surface NO₂, and the right column shows the corresponding AirNow observations. This side‑by‑side view helps us assess how well TEMPO column NO₂ can be translated into near‑surface concentrations.</a:t>
            </a:r>
            <a:endParaRPr sz="1050"/>
          </a:p>
          <a:p>
            <a:pPr marL="0" lvl="0" indent="0" algn="l" rtl="0">
              <a:lnSpc>
                <a:spcPct val="142857"/>
              </a:lnSpc>
              <a:spcBef>
                <a:spcPts val="1100"/>
              </a:spcBef>
              <a:spcAft>
                <a:spcPts val="0"/>
              </a:spcAft>
              <a:buClr>
                <a:schemeClr val="dk1"/>
              </a:buClr>
              <a:buSzPts val="1100"/>
              <a:buFont typeface="Arial"/>
              <a:buNone/>
            </a:pPr>
            <a:r>
              <a:rPr lang="en-US" sz="1050"/>
              <a:t>A key challenge is the temporal mismatch: AirNow provides hourly measurements, while TEMPO observes only during daytime and does not align perfectly with AirNow’s timing. Both datasets also have missing values. To address this, we are integrating Mamba for the temporal component—a compact and efficient sequence‑modeling architecture that can learn NO₂ evolution from irregular time series without the heavy computational cost of Transformers</a:t>
            </a:r>
            <a:endParaRPr sz="1050"/>
          </a:p>
          <a:p>
            <a:pPr marL="0" lvl="0" indent="0" algn="l" rtl="0">
              <a:spcBef>
                <a:spcPts val="1100"/>
              </a:spcBef>
              <a:spcAft>
                <a:spcPts val="0"/>
              </a:spcAft>
              <a:buNone/>
            </a:pPr>
            <a:endParaRPr sz="1050">
              <a:solidFill>
                <a:srgbClr val="444746"/>
              </a:solidFill>
              <a:latin typeface="Roboto"/>
              <a:ea typeface="Roboto"/>
              <a:cs typeface="Roboto"/>
              <a:sym typeface="Roboto"/>
            </a:endParaRPr>
          </a:p>
        </p:txBody>
      </p:sp>
      <p:sp>
        <p:nvSpPr>
          <p:cNvPr id="252" name="Google Shape;252;g3e86eee1cb7_7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ebb51be7d2_2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 name="Google Shape;270;g3ebb51be7d2_2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3e86eee1cb7_7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3e86eee1cb7_7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42857"/>
              </a:lnSpc>
              <a:spcBef>
                <a:spcPts val="0"/>
              </a:spcBef>
              <a:spcAft>
                <a:spcPts val="0"/>
              </a:spcAft>
              <a:buClr>
                <a:schemeClr val="dk1"/>
              </a:buClr>
              <a:buSzPts val="1100"/>
              <a:buFont typeface="Arial"/>
              <a:buNone/>
            </a:pPr>
            <a:r>
              <a:rPr lang="en-US" sz="1050"/>
              <a:t>Following the surface NO₂ work, we extended TEMPO observations to estimate hourly surface ozone across the CONUS. This work is lead by Kyunghwa Lee. To do this, we developed a machine‑learning ensemble framework that uses TEMPO Level‑3 Version 04 products, including ozone profiles, NO₂, and HCHO columns, along with HRRR meteorology and ancillary datasets. AirNow hourly ozone measurements serve as the training and evaluation target.</a:t>
            </a:r>
            <a:endParaRPr sz="1050"/>
          </a:p>
          <a:p>
            <a:pPr marL="0" lvl="0" indent="0" algn="l" rtl="0">
              <a:lnSpc>
                <a:spcPct val="142857"/>
              </a:lnSpc>
              <a:spcBef>
                <a:spcPts val="0"/>
              </a:spcBef>
              <a:spcAft>
                <a:spcPts val="0"/>
              </a:spcAft>
              <a:buClr>
                <a:schemeClr val="dk1"/>
              </a:buClr>
              <a:buSzPts val="1100"/>
              <a:buFont typeface="Arial"/>
              <a:buNone/>
            </a:pPr>
            <a:endParaRPr sz="1050"/>
          </a:p>
          <a:p>
            <a:pPr marL="0" lvl="0" indent="0" algn="l" rtl="0">
              <a:lnSpc>
                <a:spcPct val="142857"/>
              </a:lnSpc>
              <a:spcBef>
                <a:spcPts val="0"/>
              </a:spcBef>
              <a:spcAft>
                <a:spcPts val="0"/>
              </a:spcAft>
              <a:buClr>
                <a:schemeClr val="dk1"/>
              </a:buClr>
              <a:buSzPts val="1100"/>
              <a:buFont typeface="Arial"/>
              <a:buNone/>
            </a:pPr>
            <a:r>
              <a:rPr lang="en-US" sz="1050"/>
              <a:t>The framework integrates three base models: Random Forest, LightGBM, and the Feature Tokenizer Transformer. We then generated ensemble estimates using simple averaging and two stacking methods, evaluated through out‑of‑fold predictions.</a:t>
            </a:r>
            <a:endParaRPr sz="1050"/>
          </a:p>
          <a:p>
            <a:pPr marL="0" lvl="0" indent="0" algn="l" rtl="0">
              <a:lnSpc>
                <a:spcPct val="142857"/>
              </a:lnSpc>
              <a:spcBef>
                <a:spcPts val="0"/>
              </a:spcBef>
              <a:spcAft>
                <a:spcPts val="0"/>
              </a:spcAft>
              <a:buClr>
                <a:schemeClr val="dk1"/>
              </a:buClr>
              <a:buSzPts val="1100"/>
              <a:buFont typeface="Arial"/>
              <a:buNone/>
            </a:pPr>
            <a:endParaRPr sz="1050"/>
          </a:p>
          <a:p>
            <a:pPr marL="0" lvl="0" indent="0" algn="l" rtl="0">
              <a:lnSpc>
                <a:spcPct val="142857"/>
              </a:lnSpc>
              <a:spcBef>
                <a:spcPts val="0"/>
              </a:spcBef>
              <a:spcAft>
                <a:spcPts val="0"/>
              </a:spcAft>
              <a:buClr>
                <a:schemeClr val="dk1"/>
              </a:buClr>
              <a:buSzPts val="1100"/>
              <a:buFont typeface="Arial"/>
              <a:buNone/>
            </a:pPr>
            <a:r>
              <a:rPr lang="en-US" sz="1100"/>
              <a:t>These results show promising skill in estimating hourly surface </a:t>
            </a:r>
            <a:r>
              <a:rPr lang="en-US" sz="11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O</a:t>
            </a:r>
            <a:r>
              <a:rPr lang="en-US" sz="1100"/>
              <a:t>3. </a:t>
            </a:r>
            <a:r>
              <a:rPr lang="en-US" sz="1050"/>
              <a:t>Across the board, the stacking‑based ensembles outperformed the individual models. </a:t>
            </a:r>
            <a:endParaRPr sz="1050"/>
          </a:p>
          <a:p>
            <a:pPr marL="0" lvl="0" indent="0" algn="l" rtl="0">
              <a:lnSpc>
                <a:spcPct val="142857"/>
              </a:lnSpc>
              <a:spcBef>
                <a:spcPts val="0"/>
              </a:spcBef>
              <a:spcAft>
                <a:spcPts val="0"/>
              </a:spcAft>
              <a:buClr>
                <a:schemeClr val="dk1"/>
              </a:buClr>
              <a:buSzPts val="1100"/>
              <a:buFont typeface="Arial"/>
              <a:buNone/>
            </a:pPr>
            <a:endParaRPr sz="1050"/>
          </a:p>
          <a:p>
            <a:pPr marL="0" lvl="0" indent="0" algn="l" rtl="0">
              <a:lnSpc>
                <a:spcPct val="142857"/>
              </a:lnSpc>
              <a:spcBef>
                <a:spcPts val="0"/>
              </a:spcBef>
              <a:spcAft>
                <a:spcPts val="0"/>
              </a:spcAft>
              <a:buClr>
                <a:schemeClr val="dk1"/>
              </a:buClr>
              <a:buSzPts val="1100"/>
              <a:buFont typeface="Arial"/>
              <a:buNone/>
            </a:pPr>
            <a:r>
              <a:rPr lang="en-US" sz="1050"/>
              <a:t>These results highlight the value of TEMPO observations, especially the ozone profile information, for producing reliable, high‑resolution, hourly surface ozone estimates</a:t>
            </a:r>
            <a:endParaRPr sz="1050"/>
          </a:p>
          <a:p>
            <a:pPr marL="0" lvl="0" indent="0" algn="l" rtl="0">
              <a:lnSpc>
                <a:spcPct val="115000"/>
              </a:lnSpc>
              <a:spcBef>
                <a:spcPts val="0"/>
              </a:spcBef>
              <a:spcAft>
                <a:spcPts val="0"/>
              </a:spcAft>
              <a:buClr>
                <a:schemeClr val="dk1"/>
              </a:buClr>
              <a:buSzPts val="1100"/>
              <a:buFont typeface="Arial"/>
              <a:buNone/>
            </a:pPr>
            <a:endParaRPr b="1"/>
          </a:p>
          <a:p>
            <a:pPr marL="0" lvl="0" indent="0" algn="l" rtl="0">
              <a:lnSpc>
                <a:spcPct val="115000"/>
              </a:lnSpc>
              <a:spcBef>
                <a:spcPts val="0"/>
              </a:spcBef>
              <a:spcAft>
                <a:spcPts val="0"/>
              </a:spcAft>
              <a:buClr>
                <a:schemeClr val="dk1"/>
              </a:buClr>
              <a:buSzPts val="1100"/>
              <a:buFont typeface="Arial"/>
              <a:buNone/>
            </a:pPr>
            <a:r>
              <a:rPr lang="en-US" b="1"/>
              <a:t>Research period:</a:t>
            </a:r>
            <a:r>
              <a:rPr lang="en-US"/>
              <a:t> 17 September–16 November 2025</a:t>
            </a:r>
            <a:endParaRPr/>
          </a:p>
          <a:p>
            <a:pPr marL="0" lvl="0" indent="0" algn="l" rtl="0">
              <a:lnSpc>
                <a:spcPct val="115000"/>
              </a:lnSpc>
              <a:spcBef>
                <a:spcPts val="0"/>
              </a:spcBef>
              <a:spcAft>
                <a:spcPts val="0"/>
              </a:spcAft>
              <a:buClr>
                <a:schemeClr val="dk1"/>
              </a:buClr>
              <a:buSzPts val="1100"/>
              <a:buFont typeface="Arial"/>
              <a:buNone/>
            </a:pPr>
            <a:r>
              <a:rPr lang="en-US" b="1"/>
              <a:t>Research domain:</a:t>
            </a:r>
            <a:r>
              <a:rPr lang="en-US"/>
              <a:t> 0.04° × 0.04° target grid over CONUS, divided by U.S. time zones for local-time-based O₃ analysis</a:t>
            </a:r>
            <a:endParaRPr/>
          </a:p>
          <a:p>
            <a:pPr marL="0" lvl="0" indent="0" algn="l" rtl="0">
              <a:lnSpc>
                <a:spcPct val="115000"/>
              </a:lnSpc>
              <a:spcBef>
                <a:spcPts val="0"/>
              </a:spcBef>
              <a:spcAft>
                <a:spcPts val="0"/>
              </a:spcAft>
              <a:buNone/>
            </a:pPr>
            <a:r>
              <a:rPr lang="en-US" b="1"/>
              <a:t>Predictors:</a:t>
            </a:r>
            <a:r>
              <a:rPr lang="en-US"/>
              <a:t> TEMPO L3 V04 satellite observations, including the O₃ profile product and NO₂ &amp; HCHO column information; HRRR meteorological fields, including 2 m temperature, radiation flux, and wind variables; and ancillary data, including elevation, land cover, and wildfire-related information</a:t>
            </a:r>
            <a:endParaRPr/>
          </a:p>
          <a:p>
            <a:pPr marL="0" lvl="0" indent="0" algn="l" rtl="0">
              <a:lnSpc>
                <a:spcPct val="115000"/>
              </a:lnSpc>
              <a:spcBef>
                <a:spcPts val="0"/>
              </a:spcBef>
              <a:spcAft>
                <a:spcPts val="0"/>
              </a:spcAft>
              <a:buClr>
                <a:schemeClr val="dk1"/>
              </a:buClr>
              <a:buSzPts val="1100"/>
              <a:buFont typeface="Arial"/>
              <a:buNone/>
            </a:pPr>
            <a:r>
              <a:rPr lang="en-US" b="1"/>
              <a:t>Target:</a:t>
            </a:r>
            <a:r>
              <a:rPr lang="en-US"/>
              <a:t> AirNow hourly surface O₃ observations</a:t>
            </a:r>
            <a:endParaRPr/>
          </a:p>
          <a:p>
            <a:pPr marL="0" lvl="0" indent="0" algn="l" rtl="0">
              <a:lnSpc>
                <a:spcPct val="115000"/>
              </a:lnSpc>
              <a:spcBef>
                <a:spcPts val="0"/>
              </a:spcBef>
              <a:spcAft>
                <a:spcPts val="0"/>
              </a:spcAft>
              <a:buClr>
                <a:schemeClr val="dk1"/>
              </a:buClr>
              <a:buSzPts val="1100"/>
              <a:buFont typeface="Arial"/>
              <a:buNone/>
            </a:pPr>
            <a:r>
              <a:rPr lang="en-US" b="1"/>
              <a:t>Base models:</a:t>
            </a:r>
            <a:r>
              <a:rPr lang="en-US"/>
              <a:t> Random Forest (RF), LightGBM (LGB), and Feature Tokenizer Transformer (FTT)</a:t>
            </a:r>
            <a:endParaRPr/>
          </a:p>
          <a:p>
            <a:pPr marL="0" lvl="0" indent="0" algn="l" rtl="0">
              <a:lnSpc>
                <a:spcPct val="115000"/>
              </a:lnSpc>
              <a:spcBef>
                <a:spcPts val="0"/>
              </a:spcBef>
              <a:spcAft>
                <a:spcPts val="0"/>
              </a:spcAft>
              <a:buClr>
                <a:schemeClr val="dk1"/>
              </a:buClr>
              <a:buSzPts val="1100"/>
              <a:buFont typeface="Arial"/>
              <a:buNone/>
            </a:pPr>
            <a:r>
              <a:rPr lang="en-US" b="1"/>
              <a:t>Ensemble methods:</a:t>
            </a:r>
            <a:r>
              <a:rPr lang="en-US"/>
              <a:t> Simple averaging, Stack-Ridge, and Stack-Hybrid</a:t>
            </a:r>
            <a:endParaRPr/>
          </a:p>
          <a:p>
            <a:pPr marL="0" lvl="0" indent="0" algn="l" rtl="0">
              <a:lnSpc>
                <a:spcPct val="115000"/>
              </a:lnSpc>
              <a:spcBef>
                <a:spcPts val="0"/>
              </a:spcBef>
              <a:spcAft>
                <a:spcPts val="0"/>
              </a:spcAft>
              <a:buNone/>
            </a:pPr>
            <a:r>
              <a:rPr lang="en-US" b="1"/>
              <a:t>Evaluation:</a:t>
            </a:r>
            <a:r>
              <a:rPr lang="en-US"/>
              <a:t> Six methods (base and ensemble methods) were evaluated against AirNow observations using out-of-fold predictions, with additional analyses of statistical performance, density scatter plots, and spatial distributions</a:t>
            </a:r>
            <a:endParaRPr/>
          </a:p>
          <a:p>
            <a:pPr marL="0" lvl="0" indent="0" algn="l" rtl="0">
              <a:lnSpc>
                <a:spcPct val="115000"/>
              </a:lnSpc>
              <a:spcBef>
                <a:spcPts val="0"/>
              </a:spcBef>
              <a:spcAft>
                <a:spcPts val="0"/>
              </a:spcAft>
              <a:buClr>
                <a:schemeClr val="dk1"/>
              </a:buClr>
              <a:buSzPts val="1100"/>
              <a:buFont typeface="Arial"/>
              <a:buNone/>
            </a:pPr>
            <a:r>
              <a:rPr lang="en-US" b="1"/>
              <a:t>Conclusion:</a:t>
            </a:r>
            <a:r>
              <a:rPr lang="en-US"/>
              <a:t>?</a:t>
            </a:r>
            <a:endParaRPr/>
          </a:p>
          <a:p>
            <a:pPr marL="0" lvl="0" indent="0" algn="l" rtl="0">
              <a:spcBef>
                <a:spcPts val="0"/>
              </a:spcBef>
              <a:spcAft>
                <a:spcPts val="0"/>
              </a:spcAft>
              <a:buNone/>
            </a:pPr>
            <a:endParaRPr/>
          </a:p>
        </p:txBody>
      </p:sp>
      <p:sp>
        <p:nvSpPr>
          <p:cNvPr id="278" name="Google Shape;278;g3e86eee1cb7_7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3" name="Google Shape;26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42857"/>
              </a:lnSpc>
              <a:spcBef>
                <a:spcPts val="1100"/>
              </a:spcBef>
              <a:spcAft>
                <a:spcPts val="0"/>
              </a:spcAft>
              <a:buClr>
                <a:schemeClr val="dk1"/>
              </a:buClr>
              <a:buSzPts val="1100"/>
              <a:buFont typeface="Arial"/>
              <a:buNone/>
            </a:pPr>
            <a:r>
              <a:rPr lang="en-US" sz="1050"/>
              <a:t>Our proposal—what we call the </a:t>
            </a:r>
            <a:r>
              <a:rPr lang="en-US" sz="1050" b="1" i="1"/>
              <a:t>TEMPO‑powered wildfire digital twin</a:t>
            </a:r>
            <a:r>
              <a:rPr lang="en-US" sz="1050"/>
              <a:t>—is built around three core objectives.</a:t>
            </a:r>
            <a:endParaRPr sz="1050"/>
          </a:p>
          <a:p>
            <a:pPr marL="0" lvl="0" indent="0" algn="l" rtl="0">
              <a:lnSpc>
                <a:spcPct val="142857"/>
              </a:lnSpc>
              <a:spcBef>
                <a:spcPts val="1100"/>
              </a:spcBef>
              <a:spcAft>
                <a:spcPts val="0"/>
              </a:spcAft>
              <a:buClr>
                <a:schemeClr val="dk1"/>
              </a:buClr>
              <a:buSzPts val="1100"/>
              <a:buFont typeface="Arial"/>
              <a:buNone/>
            </a:pPr>
            <a:r>
              <a:rPr lang="en-US" sz="1050" b="1"/>
              <a:t>Methods:</a:t>
            </a:r>
            <a:r>
              <a:rPr lang="en-US" sz="1050"/>
              <a:t> We will achieve these objectives by leveraging TEMPO’s hourly, high‑spatial‑resolution observations together with advanced technologies, including machine learning and the wildfire digital‑twin framework.</a:t>
            </a:r>
            <a:endParaRPr sz="1050"/>
          </a:p>
          <a:p>
            <a:pPr marL="0" lvl="0" indent="0" algn="l" rtl="0">
              <a:lnSpc>
                <a:spcPct val="142857"/>
              </a:lnSpc>
              <a:spcBef>
                <a:spcPts val="1100"/>
              </a:spcBef>
              <a:spcAft>
                <a:spcPts val="0"/>
              </a:spcAft>
              <a:buNone/>
            </a:pPr>
            <a:r>
              <a:rPr lang="en-US" sz="1050"/>
              <a:t>Our goal is to </a:t>
            </a:r>
            <a:r>
              <a:rPr lang="en-US" sz="1050" b="1"/>
              <a:t>drive meaningful impact by enabling Earth‑actionable science</a:t>
            </a:r>
            <a:r>
              <a:rPr lang="en-US" sz="1050"/>
              <a:t>—particularly by transforming wildfire and air‑quality management </a:t>
            </a:r>
            <a:r>
              <a:rPr lang="en-US" sz="1100"/>
              <a:t>by enabling hourly wildfire watches and air quality warnings.</a:t>
            </a:r>
            <a:endParaRPr sz="1100"/>
          </a:p>
          <a:p>
            <a:pPr marL="0" lvl="0" indent="0" algn="l" rtl="0">
              <a:lnSpc>
                <a:spcPct val="142857"/>
              </a:lnSpc>
              <a:spcBef>
                <a:spcPts val="1100"/>
              </a:spcBef>
              <a:spcAft>
                <a:spcPts val="0"/>
              </a:spcAft>
              <a:buNone/>
            </a:pPr>
            <a:r>
              <a:rPr lang="en-US" sz="1050"/>
              <a:t>Ultimately, this work helps protect lives and property across wildfire‑prone regions of North America</a:t>
            </a:r>
            <a:endParaRPr sz="1050"/>
          </a:p>
          <a:p>
            <a:pPr marL="0" lvl="0" indent="0" algn="l" rtl="0">
              <a:lnSpc>
                <a:spcPct val="142857"/>
              </a:lnSpc>
              <a:spcBef>
                <a:spcPts val="1100"/>
              </a:spcBef>
              <a:spcAft>
                <a:spcPts val="0"/>
              </a:spcAft>
              <a:buClr>
                <a:schemeClr val="dk1"/>
              </a:buClr>
              <a:buSzPts val="1100"/>
              <a:buFont typeface="Arial"/>
              <a:buNone/>
            </a:pPr>
            <a:r>
              <a:rPr lang="en-US" sz="1050"/>
              <a:t>And importantly, we are building these capabilities with our </a:t>
            </a:r>
            <a:r>
              <a:rPr lang="en-US" sz="1050" b="1"/>
              <a:t>stakeholders </a:t>
            </a:r>
            <a:r>
              <a:rPr lang="en-US" sz="1050"/>
              <a:t>in mind—agencies such as FEMA and state and local air‑quality managers—who rely on reliable, near‑real‑time information to support response, mitigation, and preparedness."</a:t>
            </a:r>
            <a:endParaRPr sz="1050"/>
          </a:p>
          <a:p>
            <a:pPr marL="0" lvl="0" indent="0" algn="l" rtl="0">
              <a:lnSpc>
                <a:spcPct val="142857"/>
              </a:lnSpc>
              <a:spcBef>
                <a:spcPts val="1100"/>
              </a:spcBef>
              <a:spcAft>
                <a:spcPts val="0"/>
              </a:spcAft>
              <a:buNone/>
            </a:pPr>
            <a:endParaRPr sz="1050"/>
          </a:p>
          <a:p>
            <a:pPr marL="0" lvl="0" indent="0" algn="l" rtl="0">
              <a:lnSpc>
                <a:spcPct val="142857"/>
              </a:lnSpc>
              <a:spcBef>
                <a:spcPts val="0"/>
              </a:spcBef>
              <a:spcAft>
                <a:spcPts val="0"/>
              </a:spcAft>
              <a:buClr>
                <a:schemeClr val="dk1"/>
              </a:buClr>
              <a:buSzPts val="1100"/>
              <a:buFont typeface="Arial"/>
              <a:buNone/>
            </a:pPr>
            <a:endParaRPr sz="1050"/>
          </a:p>
          <a:p>
            <a:pPr marL="0" lvl="0" indent="0" algn="l" rtl="0">
              <a:spcBef>
                <a:spcPts val="1200"/>
              </a:spcBef>
              <a:spcAft>
                <a:spcPts val="1200"/>
              </a:spcAft>
              <a:buNone/>
            </a:pPr>
            <a:endParaRPr sz="1800" b="1">
              <a:solidFill>
                <a:srgbClr val="4270C4"/>
              </a:solidFill>
            </a:endParaRPr>
          </a:p>
        </p:txBody>
      </p:sp>
      <p:sp>
        <p:nvSpPr>
          <p:cNvPr id="97" name="Google Shape;9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42857"/>
              </a:lnSpc>
              <a:spcBef>
                <a:spcPts val="0"/>
              </a:spcBef>
              <a:spcAft>
                <a:spcPts val="0"/>
              </a:spcAft>
              <a:buClr>
                <a:schemeClr val="dk1"/>
              </a:buClr>
              <a:buSzPts val="1100"/>
              <a:buFont typeface="Arial"/>
              <a:buNone/>
            </a:pPr>
            <a:r>
              <a:rPr lang="en-US" sz="1050"/>
              <a:t>This slide outlines</a:t>
            </a:r>
            <a:r>
              <a:rPr lang="en-US" sz="1050" b="1"/>
              <a:t> five concrete deliverables </a:t>
            </a:r>
            <a:r>
              <a:rPr lang="en-US" sz="1050"/>
              <a:t>from our TEMPO project.</a:t>
            </a:r>
            <a:endParaRPr sz="1050"/>
          </a:p>
          <a:p>
            <a:pPr marL="0" lvl="0" indent="0" algn="l" rtl="0">
              <a:lnSpc>
                <a:spcPct val="142857"/>
              </a:lnSpc>
              <a:spcBef>
                <a:spcPts val="0"/>
              </a:spcBef>
              <a:spcAft>
                <a:spcPts val="0"/>
              </a:spcAft>
              <a:buClr>
                <a:schemeClr val="dk1"/>
              </a:buClr>
              <a:buSzPts val="1100"/>
              <a:buFont typeface="Arial"/>
              <a:buNone/>
            </a:pPr>
            <a:r>
              <a:rPr lang="en-US" sz="1050"/>
              <a:t>In today’s talk, I will focus on presenting our preliminary results related to the first three deliverables.</a:t>
            </a:r>
            <a:endParaRPr sz="1050"/>
          </a:p>
          <a:p>
            <a:pPr marL="0" lvl="0" indent="0" algn="l" rtl="0">
              <a:spcBef>
                <a:spcPts val="0"/>
              </a:spcBef>
              <a:spcAft>
                <a:spcPts val="0"/>
              </a:spcAft>
              <a:buNone/>
            </a:pPr>
            <a:endParaRPr/>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ecd5718a61_3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3ecd5718a61_3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42857"/>
              </a:lnSpc>
              <a:spcBef>
                <a:spcPts val="1100"/>
              </a:spcBef>
              <a:spcAft>
                <a:spcPts val="0"/>
              </a:spcAft>
              <a:buClr>
                <a:schemeClr val="dk1"/>
              </a:buClr>
              <a:buSzPts val="1100"/>
              <a:buFont typeface="Arial"/>
              <a:buNone/>
            </a:pPr>
            <a:r>
              <a:rPr lang="en-US" sz="1050"/>
              <a:t>Today, I will use 2024 Park Fires case study to demonstrate our capability so far, and additional results will be shared as they become available over time.</a:t>
            </a:r>
            <a:endParaRPr sz="1050"/>
          </a:p>
          <a:p>
            <a:pPr marL="0" lvl="0" indent="0" algn="l" rtl="0">
              <a:lnSpc>
                <a:spcPct val="142857"/>
              </a:lnSpc>
              <a:spcBef>
                <a:spcPts val="1100"/>
              </a:spcBef>
              <a:spcAft>
                <a:spcPts val="0"/>
              </a:spcAft>
              <a:buClr>
                <a:schemeClr val="dk1"/>
              </a:buClr>
              <a:buSzPts val="1100"/>
              <a:buFont typeface="Arial"/>
              <a:buNone/>
            </a:pPr>
            <a:r>
              <a:rPr lang="en-US" sz="1050"/>
              <a:t>In the left panel, you see the daily burn scars detected by MODIS from July 24 through July 31. The right panel provides a zoomed‑out view, showing the broader spatial distribution of daily hotspots captured by both VIIRS and MODIS."</a:t>
            </a:r>
            <a:endParaRPr sz="1050"/>
          </a:p>
          <a:p>
            <a:pPr marL="0" lvl="0" indent="0" algn="l" rtl="0">
              <a:spcBef>
                <a:spcPts val="1100"/>
              </a:spcBef>
              <a:spcAft>
                <a:spcPts val="0"/>
              </a:spcAft>
              <a:buNone/>
            </a:pPr>
            <a:endParaRPr/>
          </a:p>
        </p:txBody>
      </p:sp>
      <p:sp>
        <p:nvSpPr>
          <p:cNvPr id="114" name="Google Shape;114;g3ecd5718a61_3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32" name="Google Shape;13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e5444dec03_0_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42857"/>
              </a:lnSpc>
              <a:spcBef>
                <a:spcPts val="0"/>
              </a:spcBef>
              <a:spcAft>
                <a:spcPts val="0"/>
              </a:spcAft>
              <a:buClr>
                <a:schemeClr val="dk1"/>
              </a:buClr>
              <a:buSzPts val="1100"/>
              <a:buFont typeface="Arial"/>
              <a:buNone/>
            </a:pPr>
            <a:r>
              <a:rPr lang="en-US" sz="1050"/>
              <a:t>Here are the two‑day animations: on the left you see the RGB imagery, and on the right the wildfire front and smoke mask overlaid. With these, we can track wildfire‑front movement and smoke progression on an hourly basis</a:t>
            </a:r>
            <a:endParaRPr sz="1050"/>
          </a:p>
          <a:p>
            <a:pPr marL="0" lvl="0" indent="0" algn="l" rtl="0">
              <a:spcBef>
                <a:spcPts val="0"/>
              </a:spcBef>
              <a:spcAft>
                <a:spcPts val="0"/>
              </a:spcAft>
              <a:buNone/>
            </a:pPr>
            <a:endParaRPr/>
          </a:p>
        </p:txBody>
      </p:sp>
      <p:sp>
        <p:nvSpPr>
          <p:cNvPr id="156" name="Google Shape;156;g3e5444dec03_0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2857"/>
              </a:lnSpc>
              <a:spcBef>
                <a:spcPts val="1100"/>
              </a:spcBef>
              <a:spcAft>
                <a:spcPts val="0"/>
              </a:spcAft>
              <a:buNone/>
            </a:pPr>
            <a:r>
              <a:rPr lang="en-US" sz="1050"/>
              <a:t>The first image shows the GOES‑18 RGB composite at 15:51 UTC on July 26, 2024, where smoke plumes and clouds are clearly distinguishable.</a:t>
            </a:r>
            <a:endParaRPr sz="1050"/>
          </a:p>
          <a:p>
            <a:pPr marL="0" lvl="0" indent="0" algn="l" rtl="0">
              <a:lnSpc>
                <a:spcPct val="142857"/>
              </a:lnSpc>
              <a:spcBef>
                <a:spcPts val="1100"/>
              </a:spcBef>
              <a:spcAft>
                <a:spcPts val="0"/>
              </a:spcAft>
              <a:buClr>
                <a:schemeClr val="dk1"/>
              </a:buClr>
              <a:buSzPts val="1100"/>
              <a:buFont typeface="Arial"/>
              <a:buNone/>
            </a:pPr>
            <a:r>
              <a:rPr lang="en-US" sz="1050"/>
              <a:t>The second image overlays TEMPO NO₂ retrievals, revealing that the operational cloud mask often misclassifies thick smoke as clouds. We have to remove TEMPO NO₂ data when cloud fraction exceeds 0.2. This leads to missing values over thick smoke regions.</a:t>
            </a:r>
            <a:endParaRPr sz="1050"/>
          </a:p>
          <a:p>
            <a:pPr marL="0" lvl="0" indent="0" algn="l" rtl="0">
              <a:lnSpc>
                <a:spcPct val="142857"/>
              </a:lnSpc>
              <a:spcBef>
                <a:spcPts val="1100"/>
              </a:spcBef>
              <a:spcAft>
                <a:spcPts val="0"/>
              </a:spcAft>
              <a:buNone/>
            </a:pPr>
            <a:r>
              <a:rPr lang="en-US" sz="1050"/>
              <a:t>To address this issue, we applied smoke‑plume masks to NO2 data. </a:t>
            </a:r>
            <a:endParaRPr sz="1050"/>
          </a:p>
          <a:p>
            <a:pPr marL="0" lvl="0" indent="0" algn="l" rtl="0">
              <a:lnSpc>
                <a:spcPct val="142857"/>
              </a:lnSpc>
              <a:spcBef>
                <a:spcPts val="1100"/>
              </a:spcBef>
              <a:spcAft>
                <a:spcPts val="0"/>
              </a:spcAft>
              <a:buClr>
                <a:schemeClr val="dk1"/>
              </a:buClr>
              <a:buSzPts val="1100"/>
              <a:buFont typeface="Arial"/>
              <a:buNone/>
            </a:pPr>
            <a:r>
              <a:rPr lang="en-US" sz="1050"/>
              <a:t>These masks allow us to restore missing NO₂ within thick smoke plumes. The initial combined mask product is under development and will be completed within the first project year.</a:t>
            </a:r>
            <a:endParaRPr sz="1050"/>
          </a:p>
          <a:p>
            <a:pPr marL="0" lvl="0" indent="0" algn="l" rtl="0">
              <a:spcBef>
                <a:spcPts val="110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e508d9bb8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3e508d9bb8f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first animation shows the hourly TEMPO tropospheric NO2 on day July 26, 2024 during Park fire before applying smoke plume masks and the second animation shows NO2 after applying apply smoke plume masks. Clearly, our method restored missing TEMPO NO2 data over thick smoke plume.  </a:t>
            </a:r>
            <a:endParaRPr/>
          </a:p>
        </p:txBody>
      </p:sp>
      <p:sp>
        <p:nvSpPr>
          <p:cNvPr id="218" name="Google Shape;218;g3e508d9bb8f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84"/>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30" name="Google Shape;30;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3"/>
          <p:cNvSpPr>
            <a:spLocks noGrp="1"/>
          </p:cNvSpPr>
          <p:nvPr>
            <p:ph type="pic" idx="2"/>
          </p:nvPr>
        </p:nvSpPr>
        <p:spPr>
          <a:xfrm>
            <a:off x="5183188" y="987425"/>
            <a:ext cx="6172200" cy="4873625"/>
          </a:xfrm>
          <a:prstGeom prst="rect">
            <a:avLst/>
          </a:prstGeom>
          <a:noFill/>
          <a:ln>
            <a:noFill/>
          </a:ln>
        </p:spPr>
      </p:sp>
      <p:sp>
        <p:nvSpPr>
          <p:cNvPr id="68" name="Google Shape;68;p3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earthdata.nasa.gov/data/catalog/larc-cloud-tempo-no2-l3-v03"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earthdata.nasa.gov/data/catalog/larc-cloud-tempo-rad-l1-v03"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hyperlink" Target="https://firms.modaps.eosdis.nasa.gov/map/#t:custom;m:advanced;d:2024-07-26,2024-07-26;l:fires_landsat_landsat,fires_modis_aqua,fires_modis_terra,fires_viirs_noaa20,fires_viirs_noaa21,fires_viirs_snpp,country-outline,graticule,landsat_human,noaa20_crtc,topo;@-114.7,40.2,6.0z" TargetMode="External"/><Relationship Id="rId5" Type="http://schemas.openxmlformats.org/officeDocument/2006/relationships/image" Target="../media/image4.png"/><Relationship Id="rId4" Type="http://schemas.openxmlformats.org/officeDocument/2006/relationships/hyperlink" Target="https://go.nasa.gov/4bjnol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9.gif"/></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g3eb5ac79dcb_3_13"/>
          <p:cNvSpPr txBox="1">
            <a:spLocks noGrp="1"/>
          </p:cNvSpPr>
          <p:nvPr>
            <p:ph type="ctrTitle"/>
          </p:nvPr>
        </p:nvSpPr>
        <p:spPr>
          <a:xfrm>
            <a:off x="218125" y="72896"/>
            <a:ext cx="11457900" cy="40503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accent1"/>
              </a:buClr>
              <a:buSzPts val="5400"/>
              <a:buFont typeface="Play"/>
              <a:buNone/>
            </a:pPr>
            <a:r>
              <a:rPr lang="en-US" sz="4800">
                <a:solidFill>
                  <a:srgbClr val="4270C4"/>
                </a:solidFill>
                <a:latin typeface="Lora SemiBold"/>
                <a:ea typeface="Lora SemiBold"/>
                <a:cs typeface="Lora SemiBold"/>
                <a:sym typeface="Lora SemiBold"/>
              </a:rPr>
              <a:t>Advancing Wildfire Monitoring with TEMPO and ML tools: </a:t>
            </a:r>
            <a:r>
              <a:rPr lang="en-US" sz="4800">
                <a:solidFill>
                  <a:schemeClr val="accent2"/>
                </a:solidFill>
                <a:latin typeface="Lora SemiBold"/>
                <a:ea typeface="Lora SemiBold"/>
                <a:cs typeface="Lora SemiBold"/>
                <a:sym typeface="Lora SemiBold"/>
              </a:rPr>
              <a:t>Hourly Smoke and Fire‑Front Mapping and Near‑Surface NO₂ Predictions</a:t>
            </a:r>
            <a:endParaRPr sz="4800">
              <a:solidFill>
                <a:schemeClr val="accent2"/>
              </a:solidFill>
              <a:latin typeface="Lora SemiBold"/>
              <a:ea typeface="Lora SemiBold"/>
              <a:cs typeface="Lora SemiBold"/>
              <a:sym typeface="Lora SemiBold"/>
            </a:endParaRPr>
          </a:p>
        </p:txBody>
      </p:sp>
      <p:sp>
        <p:nvSpPr>
          <p:cNvPr id="91" name="Google Shape;91;g3eb5ac79dcb_3_13"/>
          <p:cNvSpPr txBox="1">
            <a:spLocks noGrp="1"/>
          </p:cNvSpPr>
          <p:nvPr>
            <p:ph type="subTitle" idx="1"/>
          </p:nvPr>
        </p:nvSpPr>
        <p:spPr>
          <a:xfrm>
            <a:off x="347425" y="4044473"/>
            <a:ext cx="11055900" cy="2735700"/>
          </a:xfrm>
          <a:prstGeom prst="rect">
            <a:avLst/>
          </a:prstGeom>
          <a:noFill/>
          <a:ln>
            <a:noFill/>
          </a:ln>
        </p:spPr>
        <p:txBody>
          <a:bodyPr spcFirstLastPara="1" wrap="square" lIns="91425" tIns="45700" rIns="91425" bIns="45700" anchor="t" anchorCtr="0">
            <a:normAutofit fontScale="92500" lnSpcReduction="10000"/>
          </a:bodyPr>
          <a:lstStyle/>
          <a:p>
            <a:pPr marL="457200" lvl="0" indent="0" algn="l" rtl="0">
              <a:spcBef>
                <a:spcPts val="1000"/>
              </a:spcBef>
              <a:spcAft>
                <a:spcPts val="0"/>
              </a:spcAft>
              <a:buClr>
                <a:schemeClr val="dk1"/>
              </a:buClr>
              <a:buSzPts val="1100"/>
              <a:buNone/>
            </a:pPr>
            <a:endParaRPr b="1"/>
          </a:p>
          <a:p>
            <a:pPr marL="457200" lvl="1" indent="0" algn="l" rtl="0">
              <a:lnSpc>
                <a:spcPct val="90000"/>
              </a:lnSpc>
              <a:spcBef>
                <a:spcPts val="0"/>
              </a:spcBef>
              <a:spcAft>
                <a:spcPts val="0"/>
              </a:spcAft>
              <a:buClr>
                <a:schemeClr val="dk1"/>
              </a:buClr>
              <a:buSzPts val="2000"/>
              <a:buNone/>
            </a:pPr>
            <a:r>
              <a:rPr lang="en-US" b="1"/>
              <a:t>PI: </a:t>
            </a:r>
            <a:r>
              <a:rPr lang="en-US"/>
              <a:t>Xiaohua Pan </a:t>
            </a:r>
            <a:r>
              <a:rPr lang="en-US" sz="1200"/>
              <a:t>1</a:t>
            </a:r>
            <a:r>
              <a:rPr lang="en-US"/>
              <a:t> </a:t>
            </a:r>
            <a:endParaRPr/>
          </a:p>
          <a:p>
            <a:pPr marL="457200" lvl="1" indent="0" algn="l" rtl="0">
              <a:lnSpc>
                <a:spcPct val="90000"/>
              </a:lnSpc>
              <a:spcBef>
                <a:spcPts val="0"/>
              </a:spcBef>
              <a:spcAft>
                <a:spcPts val="0"/>
              </a:spcAft>
              <a:buClr>
                <a:schemeClr val="dk1"/>
              </a:buClr>
              <a:buSzPts val="2000"/>
              <a:buNone/>
            </a:pPr>
            <a:r>
              <a:rPr lang="en-US" b="1"/>
              <a:t>Co-Is: </a:t>
            </a:r>
            <a:r>
              <a:rPr lang="en-US"/>
              <a:t>Hugo Lee </a:t>
            </a:r>
            <a:r>
              <a:rPr lang="en-US" sz="1200"/>
              <a:t>2</a:t>
            </a:r>
            <a:r>
              <a:rPr lang="en-US"/>
              <a:t>, Nicholas LaHaye</a:t>
            </a:r>
            <a:r>
              <a:rPr lang="en-US" sz="1200"/>
              <a:t> 3</a:t>
            </a:r>
            <a:r>
              <a:rPr lang="en-US"/>
              <a:t>, Thilanka Munasinghe </a:t>
            </a:r>
            <a:r>
              <a:rPr lang="en-US" sz="1200"/>
              <a:t>4</a:t>
            </a:r>
            <a:endParaRPr sz="1200"/>
          </a:p>
          <a:p>
            <a:pPr marL="457200" lvl="1" indent="0" algn="l" rtl="0">
              <a:lnSpc>
                <a:spcPct val="90000"/>
              </a:lnSpc>
              <a:spcBef>
                <a:spcPts val="500"/>
              </a:spcBef>
              <a:spcAft>
                <a:spcPts val="0"/>
              </a:spcAft>
              <a:buClr>
                <a:schemeClr val="dk1"/>
              </a:buClr>
              <a:buSzPts val="2000"/>
              <a:buNone/>
            </a:pPr>
            <a:r>
              <a:rPr lang="en-US" b="1"/>
              <a:t>Collaborators:  </a:t>
            </a:r>
            <a:r>
              <a:rPr lang="en-US"/>
              <a:t>Jennifer Wei </a:t>
            </a:r>
            <a:r>
              <a:rPr lang="en-US" sz="1200"/>
              <a:t>5</a:t>
            </a:r>
            <a:r>
              <a:rPr lang="en-US"/>
              <a:t>, Gonzalo Gonzalez Abad </a:t>
            </a:r>
            <a:r>
              <a:rPr lang="en-US" sz="1200"/>
              <a:t>6</a:t>
            </a:r>
            <a:r>
              <a:rPr lang="en-US"/>
              <a:t>, Hazem Mahmoud </a:t>
            </a:r>
            <a:r>
              <a:rPr lang="en-US" sz="1200"/>
              <a:t>1</a:t>
            </a:r>
            <a:r>
              <a:rPr lang="en-US"/>
              <a:t>, and Kyunghwa Lee </a:t>
            </a:r>
            <a:r>
              <a:rPr lang="en-US" sz="1200"/>
              <a:t>7</a:t>
            </a:r>
            <a:endParaRPr sz="1200"/>
          </a:p>
          <a:p>
            <a:pPr marL="457200" lvl="0" indent="0" algn="l" rtl="0">
              <a:spcBef>
                <a:spcPts val="1000"/>
              </a:spcBef>
              <a:spcAft>
                <a:spcPts val="0"/>
              </a:spcAft>
              <a:buClr>
                <a:schemeClr val="dk1"/>
              </a:buClr>
              <a:buSzPts val="1100"/>
              <a:buNone/>
            </a:pPr>
            <a:r>
              <a:rPr lang="en-US" sz="2000" b="1"/>
              <a:t>Proposal Number: </a:t>
            </a:r>
            <a:r>
              <a:rPr lang="en-US" sz="2000"/>
              <a:t>24-TEMPOACX24-0058</a:t>
            </a:r>
            <a:endParaRPr sz="1200"/>
          </a:p>
          <a:p>
            <a:pPr marL="457200" lvl="0" indent="0" algn="ctr" rtl="0">
              <a:lnSpc>
                <a:spcPct val="90000"/>
              </a:lnSpc>
              <a:spcBef>
                <a:spcPts val="1000"/>
              </a:spcBef>
              <a:spcAft>
                <a:spcPts val="0"/>
              </a:spcAft>
              <a:buNone/>
            </a:pPr>
            <a:r>
              <a:rPr lang="en-US" sz="1250" i="1"/>
              <a:t> 1. Adnet Systems (United States); 2. Jet Propulsion Laboratory; 3. Spatial Informatics Group, LLC; 4. Rensselaer Polytechnic Institute(RPI); 5. Goddard Space Flight Center; 6. Center for Astrophysics Harvard &amp; Smithsonian; 7. National Institute of Environmental Research </a:t>
            </a:r>
            <a:endParaRPr sz="1250" i="1"/>
          </a:p>
          <a:p>
            <a:pPr marL="0" lvl="0" indent="0" algn="ctr" rtl="0">
              <a:lnSpc>
                <a:spcPct val="90000"/>
              </a:lnSpc>
              <a:spcBef>
                <a:spcPts val="1000"/>
              </a:spcBef>
              <a:spcAft>
                <a:spcPts val="0"/>
              </a:spcAft>
              <a:buClr>
                <a:schemeClr val="dk1"/>
              </a:buClr>
              <a:buSzPts val="2400"/>
              <a:buNone/>
            </a:pPr>
            <a:r>
              <a:rPr lang="en-US" i="1">
                <a:solidFill>
                  <a:srgbClr val="0B5CAB"/>
                </a:solidFill>
              </a:rPr>
              <a:t>TEMPO DART meeting June 15-18, 2026</a:t>
            </a:r>
            <a:endParaRPr>
              <a:solidFill>
                <a:srgbClr val="0B5CAB"/>
              </a:solidFill>
            </a:endParaRPr>
          </a:p>
        </p:txBody>
      </p:sp>
      <p:sp>
        <p:nvSpPr>
          <p:cNvPr id="92" name="Google Shape;92;g3eb5ac79dcb_3_13"/>
          <p:cNvSpPr txBox="1">
            <a:spLocks noGrp="1"/>
          </p:cNvSpPr>
          <p:nvPr>
            <p:ph type="sldNum" idx="12"/>
          </p:nvPr>
        </p:nvSpPr>
        <p:spPr>
          <a:xfrm>
            <a:off x="853645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a:t>
            </a:fld>
            <a:endParaRPr/>
          </a:p>
        </p:txBody>
      </p:sp>
      <p:pic>
        <p:nvPicPr>
          <p:cNvPr id="93" name="Google Shape;93;g3eb5ac79dcb_3_13" descr="A close-up of a logo&#10;&#10;AI-generated content may be incorrect."/>
          <p:cNvPicPr preferRelativeResize="0"/>
          <p:nvPr/>
        </p:nvPicPr>
        <p:blipFill>
          <a:blip r:embed="rId3">
            <a:alphaModFix/>
          </a:blip>
          <a:stretch>
            <a:fillRect/>
          </a:stretch>
        </p:blipFill>
        <p:spPr>
          <a:xfrm>
            <a:off x="7923175" y="73025"/>
            <a:ext cx="3752850" cy="1219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0"/>
          <p:cNvSpPr txBox="1">
            <a:spLocks noGrp="1"/>
          </p:cNvSpPr>
          <p:nvPr>
            <p:ph type="title"/>
          </p:nvPr>
        </p:nvSpPr>
        <p:spPr>
          <a:xfrm>
            <a:off x="6221175" y="1920900"/>
            <a:ext cx="5448900" cy="26793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70C0"/>
              </a:buClr>
              <a:buSzPct val="100000"/>
              <a:buFont typeface="Play"/>
              <a:buNone/>
            </a:pPr>
            <a:r>
              <a:rPr lang="en-US" b="1" dirty="0">
                <a:solidFill>
                  <a:srgbClr val="0070C0"/>
                </a:solidFill>
              </a:rPr>
              <a:t>Obj 2: </a:t>
            </a:r>
            <a:r>
              <a:rPr lang="en-US" dirty="0">
                <a:solidFill>
                  <a:srgbClr val="0070C0"/>
                </a:solidFill>
              </a:rPr>
              <a:t>Simulate and</a:t>
            </a:r>
            <a:r>
              <a:rPr lang="en-US" b="1" dirty="0">
                <a:solidFill>
                  <a:srgbClr val="0070C0"/>
                </a:solidFill>
              </a:rPr>
              <a:t> </a:t>
            </a:r>
            <a:r>
              <a:rPr lang="en-US" dirty="0">
                <a:solidFill>
                  <a:srgbClr val="0070C0"/>
                </a:solidFill>
              </a:rPr>
              <a:t>Predict </a:t>
            </a:r>
            <a:r>
              <a:rPr lang="en-US" dirty="0">
                <a:solidFill>
                  <a:srgbClr val="FF0000"/>
                </a:solidFill>
              </a:rPr>
              <a:t>hourly</a:t>
            </a:r>
            <a:r>
              <a:rPr lang="en-US" dirty="0">
                <a:solidFill>
                  <a:srgbClr val="0070C0"/>
                </a:solidFill>
              </a:rPr>
              <a:t> wildfire-induced </a:t>
            </a:r>
            <a:r>
              <a:rPr lang="en-US" dirty="0">
                <a:solidFill>
                  <a:srgbClr val="FF0000"/>
                </a:solidFill>
              </a:rPr>
              <a:t>surface</a:t>
            </a:r>
            <a:r>
              <a:rPr lang="en-US" dirty="0">
                <a:solidFill>
                  <a:srgbClr val="0070C0"/>
                </a:solidFill>
              </a:rPr>
              <a:t> NO₂ using TEMPO </a:t>
            </a:r>
            <a:br>
              <a:rPr lang="en-US" dirty="0">
                <a:solidFill>
                  <a:srgbClr val="4270C4"/>
                </a:solidFill>
                <a:latin typeface="Times"/>
                <a:ea typeface="Times"/>
                <a:cs typeface="Times"/>
                <a:sym typeface="Times"/>
              </a:rPr>
            </a:br>
            <a:endParaRPr dirty="0"/>
          </a:p>
        </p:txBody>
      </p:sp>
      <p:sp>
        <p:nvSpPr>
          <p:cNvPr id="246" name="Google Shape;246;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sp>
        <p:nvSpPr>
          <p:cNvPr id="247" name="Google Shape;247;p10"/>
          <p:cNvSpPr txBox="1"/>
          <p:nvPr/>
        </p:nvSpPr>
        <p:spPr>
          <a:xfrm>
            <a:off x="6221175" y="5075225"/>
            <a:ext cx="5051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solidFill>
                  <a:schemeClr val="dk1"/>
                </a:solidFill>
              </a:rPr>
              <a:t>Led by Kyo Lee</a:t>
            </a:r>
            <a:endParaRPr/>
          </a:p>
        </p:txBody>
      </p:sp>
      <p:pic>
        <p:nvPicPr>
          <p:cNvPr id="248" name="Google Shape;248;p10"/>
          <p:cNvPicPr preferRelativeResize="0"/>
          <p:nvPr/>
        </p:nvPicPr>
        <p:blipFill>
          <a:blip r:embed="rId3">
            <a:alphaModFix/>
          </a:blip>
          <a:stretch>
            <a:fillRect/>
          </a:stretch>
        </p:blipFill>
        <p:spPr>
          <a:xfrm>
            <a:off x="34500" y="934825"/>
            <a:ext cx="5258124" cy="566952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g3e86eee1cb7_7_13"/>
          <p:cNvSpPr txBox="1">
            <a:spLocks noGrp="1"/>
          </p:cNvSpPr>
          <p:nvPr>
            <p:ph type="title"/>
          </p:nvPr>
        </p:nvSpPr>
        <p:spPr>
          <a:xfrm>
            <a:off x="170300" y="-69122"/>
            <a:ext cx="12021600" cy="720900"/>
          </a:xfrm>
          <a:prstGeom prst="rect">
            <a:avLst/>
          </a:prstGeom>
        </p:spPr>
        <p:txBody>
          <a:bodyPr spcFirstLastPara="1" wrap="square" lIns="91425" tIns="45700" rIns="91425" bIns="45700" anchor="ctr" anchorCtr="0">
            <a:normAutofit fontScale="90000"/>
          </a:bodyPr>
          <a:lstStyle/>
          <a:p>
            <a:pPr marL="0" marR="0" lvl="0" indent="0" algn="ctr" rtl="0">
              <a:lnSpc>
                <a:spcPct val="90000"/>
              </a:lnSpc>
              <a:spcBef>
                <a:spcPts val="0"/>
              </a:spcBef>
              <a:spcAft>
                <a:spcPts val="0"/>
              </a:spcAft>
              <a:buClr>
                <a:srgbClr val="0070C0"/>
              </a:buClr>
              <a:buSzPct val="125317"/>
              <a:buFont typeface="Play"/>
              <a:buNone/>
            </a:pPr>
            <a:r>
              <a:rPr lang="en-US" sz="3511" b="1" dirty="0">
                <a:solidFill>
                  <a:srgbClr val="0070C0"/>
                </a:solidFill>
              </a:rPr>
              <a:t>Estimated Surface NO₂ with TEMPO data and GNN </a:t>
            </a:r>
            <a:r>
              <a:rPr lang="en-US" sz="3511" b="1" dirty="0">
                <a:solidFill>
                  <a:srgbClr val="0070C0"/>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Model</a:t>
            </a:r>
            <a:endParaRPr b="1" dirty="0">
              <a:solidFill>
                <a:srgbClr val="0070C0"/>
              </a:solidFill>
            </a:endParaRPr>
          </a:p>
        </p:txBody>
      </p:sp>
      <p:sp>
        <p:nvSpPr>
          <p:cNvPr id="255" name="Google Shape;255;g3e86eee1cb7_7_13"/>
          <p:cNvSpPr txBox="1">
            <a:spLocks noGrp="1"/>
          </p:cNvSpPr>
          <p:nvPr>
            <p:ph type="body" idx="1"/>
          </p:nvPr>
        </p:nvSpPr>
        <p:spPr>
          <a:xfrm>
            <a:off x="838200" y="5196125"/>
            <a:ext cx="10515600" cy="1410300"/>
          </a:xfrm>
          <a:prstGeom prst="rect">
            <a:avLst/>
          </a:prstGeom>
        </p:spPr>
        <p:txBody>
          <a:bodyPr spcFirstLastPara="1" wrap="square" lIns="91425" tIns="45700" rIns="91425" bIns="45700" anchor="t" anchorCtr="0">
            <a:noAutofit/>
          </a:bodyPr>
          <a:lstStyle/>
          <a:p>
            <a:pPr marL="457200" lvl="0" indent="-368300" algn="l" rtl="0">
              <a:lnSpc>
                <a:spcPct val="100000"/>
              </a:lnSpc>
              <a:spcBef>
                <a:spcPts val="1100"/>
              </a:spcBef>
              <a:spcAft>
                <a:spcPts val="0"/>
              </a:spcAft>
              <a:buSzPts val="2200"/>
              <a:buChar char="•"/>
            </a:pPr>
            <a:r>
              <a:rPr lang="en-US" sz="2200" dirty="0"/>
              <a:t>Estimated surface NO₂ at </a:t>
            </a:r>
            <a:r>
              <a:rPr lang="en-US" sz="2200" dirty="0" err="1"/>
              <a:t>AirNow</a:t>
            </a:r>
            <a:r>
              <a:rPr lang="en-US" sz="2200" dirty="0"/>
              <a:t> stations for July 25-26, 2024, using TEMPO column NO₂ in a graph neural network (GNN) model (Left panel) </a:t>
            </a:r>
            <a:endParaRPr sz="2200" dirty="0"/>
          </a:p>
          <a:p>
            <a:pPr marL="457200" lvl="0" indent="-368300" algn="l" rtl="0">
              <a:lnSpc>
                <a:spcPct val="100000"/>
              </a:lnSpc>
              <a:spcBef>
                <a:spcPts val="0"/>
              </a:spcBef>
              <a:spcAft>
                <a:spcPts val="0"/>
              </a:spcAft>
              <a:buSzPts val="2200"/>
              <a:buChar char="•"/>
            </a:pPr>
            <a:r>
              <a:rPr lang="en-US" sz="2200" dirty="0"/>
              <a:t>The GNN was trained with one year of TEMPO data (July 2023–June 2024) to learn spatial patterns across </a:t>
            </a:r>
            <a:r>
              <a:rPr lang="en-US" sz="2200" dirty="0" err="1"/>
              <a:t>AirNow</a:t>
            </a:r>
            <a:r>
              <a:rPr lang="en-US" sz="2200" dirty="0"/>
              <a:t> and satellite observations</a:t>
            </a:r>
            <a:endParaRPr sz="2200" dirty="0"/>
          </a:p>
        </p:txBody>
      </p:sp>
      <p:sp>
        <p:nvSpPr>
          <p:cNvPr id="256" name="Google Shape;256;g3e86eee1cb7_7_13"/>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grpSp>
        <p:nvGrpSpPr>
          <p:cNvPr id="7" name="Group 6">
            <a:extLst>
              <a:ext uri="{FF2B5EF4-FFF2-40B4-BE49-F238E27FC236}">
                <a16:creationId xmlns:a16="http://schemas.microsoft.com/office/drawing/2014/main" id="{F537927E-235D-8449-4873-59C91A55D8B2}"/>
              </a:ext>
            </a:extLst>
          </p:cNvPr>
          <p:cNvGrpSpPr/>
          <p:nvPr/>
        </p:nvGrpSpPr>
        <p:grpSpPr>
          <a:xfrm>
            <a:off x="989556" y="540965"/>
            <a:ext cx="9052514" cy="4769462"/>
            <a:chOff x="989556" y="540965"/>
            <a:chExt cx="9052514" cy="4769462"/>
          </a:xfrm>
        </p:grpSpPr>
        <p:pic>
          <p:nvPicPr>
            <p:cNvPr id="5" name="Picture 4">
              <a:extLst>
                <a:ext uri="{FF2B5EF4-FFF2-40B4-BE49-F238E27FC236}">
                  <a16:creationId xmlns:a16="http://schemas.microsoft.com/office/drawing/2014/main" id="{7BE45D17-54A6-D435-F6B1-2034004D5034}"/>
                </a:ext>
              </a:extLst>
            </p:cNvPr>
            <p:cNvPicPr>
              <a:picLocks noChangeAspect="1"/>
            </p:cNvPicPr>
            <p:nvPr/>
          </p:nvPicPr>
          <p:blipFill>
            <a:blip r:embed="rId3"/>
            <a:stretch>
              <a:fillRect/>
            </a:stretch>
          </p:blipFill>
          <p:spPr>
            <a:xfrm>
              <a:off x="1280523" y="661968"/>
              <a:ext cx="8761547" cy="4648459"/>
            </a:xfrm>
            <a:prstGeom prst="rect">
              <a:avLst/>
            </a:prstGeom>
          </p:spPr>
        </p:pic>
        <p:sp>
          <p:nvSpPr>
            <p:cNvPr id="6" name="TextBox 5">
              <a:extLst>
                <a:ext uri="{FF2B5EF4-FFF2-40B4-BE49-F238E27FC236}">
                  <a16:creationId xmlns:a16="http://schemas.microsoft.com/office/drawing/2014/main" id="{7EC1A31F-1A51-FBCC-87BF-54CCB2959DD6}"/>
                </a:ext>
              </a:extLst>
            </p:cNvPr>
            <p:cNvSpPr txBox="1"/>
            <p:nvPr/>
          </p:nvSpPr>
          <p:spPr>
            <a:xfrm>
              <a:off x="989556" y="540965"/>
              <a:ext cx="4697261" cy="307777"/>
            </a:xfrm>
            <a:prstGeom prst="rect">
              <a:avLst/>
            </a:prstGeom>
            <a:solidFill>
              <a:schemeClr val="bg1"/>
            </a:solidFill>
          </p:spPr>
          <p:txBody>
            <a:bodyPr wrap="square" rtlCol="0">
              <a:spAutoFit/>
            </a:bodyPr>
            <a:lstStyle/>
            <a:p>
              <a:r>
                <a:rPr lang="en-US" b="1" dirty="0"/>
                <a:t>          Surface NO</a:t>
              </a:r>
              <a:r>
                <a:rPr lang="en-US" b="1" baseline="-25000" dirty="0"/>
                <a:t>2 </a:t>
              </a:r>
              <a:r>
                <a:rPr lang="en-US" b="1" dirty="0"/>
                <a:t>concentration</a:t>
              </a:r>
              <a:endParaRPr lang="en-US" b="1" baseline="-25000" dirty="0"/>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g3ebb51be7d2_2_8"/>
          <p:cNvSpPr txBox="1">
            <a:spLocks noGrp="1"/>
          </p:cNvSpPr>
          <p:nvPr>
            <p:ph type="title"/>
          </p:nvPr>
        </p:nvSpPr>
        <p:spPr>
          <a:xfrm>
            <a:off x="1151850" y="1920899"/>
            <a:ext cx="10518300" cy="2679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0C0"/>
              </a:buClr>
              <a:buSzPts val="4400"/>
              <a:buFont typeface="Play"/>
              <a:buNone/>
            </a:pPr>
            <a:r>
              <a:rPr lang="en-US" b="1" dirty="0">
                <a:solidFill>
                  <a:srgbClr val="0070C0"/>
                </a:solidFill>
              </a:rPr>
              <a:t>Bonus: </a:t>
            </a:r>
            <a:r>
              <a:rPr lang="en-US" dirty="0">
                <a:solidFill>
                  <a:srgbClr val="0070C0"/>
                </a:solidFill>
              </a:rPr>
              <a:t>Estimate </a:t>
            </a:r>
            <a:r>
              <a:rPr lang="en-US" dirty="0">
                <a:solidFill>
                  <a:srgbClr val="FF0000"/>
                </a:solidFill>
              </a:rPr>
              <a:t>hourly near-ground </a:t>
            </a:r>
            <a:r>
              <a:rPr lang="en-US" dirty="0">
                <a:solidFill>
                  <a:srgbClr val="0070C0"/>
                </a:solidFill>
              </a:rPr>
              <a:t>O</a:t>
            </a:r>
            <a:r>
              <a:rPr lang="en-US" sz="2400" dirty="0">
                <a:solidFill>
                  <a:srgbClr val="0070C0"/>
                </a:solidFill>
              </a:rPr>
              <a:t>3 </a:t>
            </a:r>
            <a:r>
              <a:rPr lang="en-US" dirty="0">
                <a:solidFill>
                  <a:srgbClr val="0070C0"/>
                </a:solidFill>
              </a:rPr>
              <a:t>using TEMPO </a:t>
            </a:r>
            <a:br>
              <a:rPr lang="en-US" dirty="0">
                <a:solidFill>
                  <a:srgbClr val="4270C4"/>
                </a:solidFill>
                <a:latin typeface="Times"/>
                <a:ea typeface="Times"/>
                <a:cs typeface="Times"/>
                <a:sym typeface="Times"/>
              </a:rPr>
            </a:br>
            <a:endParaRPr dirty="0"/>
          </a:p>
        </p:txBody>
      </p:sp>
      <p:sp>
        <p:nvSpPr>
          <p:cNvPr id="273" name="Google Shape;273;g3ebb51be7d2_2_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sp>
        <p:nvSpPr>
          <p:cNvPr id="274" name="Google Shape;274;g3ebb51be7d2_2_8"/>
          <p:cNvSpPr txBox="1"/>
          <p:nvPr/>
        </p:nvSpPr>
        <p:spPr>
          <a:xfrm>
            <a:off x="3365500" y="5365750"/>
            <a:ext cx="50514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solidFill>
                  <a:schemeClr val="dk1"/>
                </a:solidFill>
              </a:rPr>
              <a:t>Led by Kyunghwa Lee</a:t>
            </a:r>
            <a:endParaRPr sz="2100">
              <a:solidFill>
                <a:srgbClr val="FF0000"/>
              </a:solidFill>
            </a:endParaRPr>
          </a:p>
          <a:p>
            <a:pPr marL="0" lvl="0" indent="0" algn="l" rtl="0">
              <a:spcBef>
                <a:spcPts val="0"/>
              </a:spcBef>
              <a:spcAft>
                <a:spcPts val="0"/>
              </a:spcAft>
              <a:buNone/>
            </a:pPr>
            <a:endParaRPr sz="28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g3e86eee1cb7_7_1"/>
          <p:cNvSpPr txBox="1">
            <a:spLocks noGrp="1"/>
          </p:cNvSpPr>
          <p:nvPr>
            <p:ph type="title"/>
          </p:nvPr>
        </p:nvSpPr>
        <p:spPr>
          <a:xfrm>
            <a:off x="-84778" y="156350"/>
            <a:ext cx="12354000" cy="1325700"/>
          </a:xfrm>
          <a:prstGeom prst="rect">
            <a:avLst/>
          </a:prstGeom>
        </p:spPr>
        <p:txBody>
          <a:bodyPr spcFirstLastPara="1" wrap="square" lIns="91425" tIns="45700" rIns="91425" bIns="45700" anchor="ctr" anchorCtr="0">
            <a:noAutofit/>
          </a:bodyPr>
          <a:lstStyle/>
          <a:p>
            <a:pPr marL="0" lvl="0" indent="0" algn="ctr" rtl="0">
              <a:lnSpc>
                <a:spcPct val="115000"/>
              </a:lnSpc>
              <a:spcBef>
                <a:spcPts val="0"/>
              </a:spcBef>
              <a:spcAft>
                <a:spcPts val="0"/>
              </a:spcAft>
              <a:buClr>
                <a:schemeClr val="dk1"/>
              </a:buClr>
              <a:buSzPts val="1100"/>
              <a:buFont typeface="Arial"/>
              <a:buNone/>
            </a:pPr>
            <a:r>
              <a:rPr lang="en-US" sz="3400" b="1">
                <a:solidFill>
                  <a:srgbClr val="0070C0"/>
                </a:solidFill>
              </a:rPr>
              <a:t>Estimated Hourly Surface O₃ using TEMPO data and ML</a:t>
            </a:r>
            <a:endParaRPr sz="3400" b="1">
              <a:latin typeface="Arial"/>
              <a:ea typeface="Arial"/>
              <a:cs typeface="Arial"/>
              <a:sym typeface="Arial"/>
            </a:endParaRPr>
          </a:p>
          <a:p>
            <a:pPr marL="0" lvl="0" indent="0" algn="l" rtl="0">
              <a:spcBef>
                <a:spcPts val="0"/>
              </a:spcBef>
              <a:spcAft>
                <a:spcPts val="0"/>
              </a:spcAft>
              <a:buNone/>
            </a:pPr>
            <a:endParaRPr sz="3400"/>
          </a:p>
        </p:txBody>
      </p:sp>
      <p:sp>
        <p:nvSpPr>
          <p:cNvPr id="281" name="Google Shape;281;g3e86eee1cb7_7_1"/>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pic>
        <p:nvPicPr>
          <p:cNvPr id="282" name="Google Shape;282;g3e86eee1cb7_7_1"/>
          <p:cNvPicPr preferRelativeResize="0"/>
          <p:nvPr/>
        </p:nvPicPr>
        <p:blipFill>
          <a:blip r:embed="rId3">
            <a:alphaModFix/>
          </a:blip>
          <a:stretch>
            <a:fillRect/>
          </a:stretch>
        </p:blipFill>
        <p:spPr>
          <a:xfrm>
            <a:off x="1348550" y="1278375"/>
            <a:ext cx="9680077" cy="5344826"/>
          </a:xfrm>
          <a:prstGeom prst="rect">
            <a:avLst/>
          </a:prstGeom>
          <a:noFill/>
          <a:ln>
            <a:noFill/>
          </a:ln>
        </p:spPr>
      </p:pic>
      <p:sp>
        <p:nvSpPr>
          <p:cNvPr id="283" name="Google Shape;283;g3e86eee1cb7_7_1"/>
          <p:cNvSpPr txBox="1"/>
          <p:nvPr/>
        </p:nvSpPr>
        <p:spPr>
          <a:xfrm>
            <a:off x="2086727" y="4110900"/>
            <a:ext cx="53148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00">
                <a:solidFill>
                  <a:srgbClr val="FF0000"/>
                </a:solidFill>
              </a:rPr>
              <a:t>Kyunghwa Lee et al. to be submited</a:t>
            </a:r>
            <a:endParaRPr sz="2100">
              <a:solidFill>
                <a:srgbClr val="FF0000"/>
              </a:solidFill>
            </a:endParaRPr>
          </a:p>
        </p:txBody>
      </p:sp>
      <p:sp>
        <p:nvSpPr>
          <p:cNvPr id="284" name="Google Shape;284;g3e86eee1cb7_7_1"/>
          <p:cNvSpPr txBox="1"/>
          <p:nvPr/>
        </p:nvSpPr>
        <p:spPr>
          <a:xfrm>
            <a:off x="-1" y="4625442"/>
            <a:ext cx="2379900" cy="1852500"/>
          </a:xfrm>
          <a:prstGeom prst="rect">
            <a:avLst/>
          </a:prstGeom>
          <a:noFill/>
          <a:ln>
            <a:noFill/>
          </a:ln>
        </p:spPr>
        <p:txBody>
          <a:bodyPr spcFirstLastPara="1" wrap="square" lIns="91425" tIns="91425" rIns="91425" bIns="91425" anchor="t" anchorCtr="0">
            <a:spAutoFit/>
          </a:bodyPr>
          <a:lstStyle/>
          <a:p>
            <a:pPr marL="0" lvl="0" indent="0" algn="l" rtl="0">
              <a:lnSpc>
                <a:spcPct val="142857"/>
              </a:lnSpc>
              <a:spcBef>
                <a:spcPts val="0"/>
              </a:spcBef>
              <a:spcAft>
                <a:spcPts val="0"/>
              </a:spcAft>
              <a:buNone/>
            </a:pPr>
            <a:r>
              <a:rPr lang="en-US" sz="2050">
                <a:solidFill>
                  <a:schemeClr val="dk1"/>
                </a:solidFill>
              </a:rPr>
              <a:t>The results show promising skill in estimating hourly surface </a:t>
            </a:r>
            <a:r>
              <a:rPr lang="en-US" sz="205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O</a:t>
            </a:r>
            <a:r>
              <a:rPr lang="en-US" sz="1200">
                <a:solidFill>
                  <a:schemeClr val="dk1"/>
                </a:solidFill>
              </a:rPr>
              <a:t>3</a:t>
            </a:r>
            <a:r>
              <a:rPr lang="en-US" sz="2050">
                <a:solidFill>
                  <a:schemeClr val="dk1"/>
                </a:solidFill>
              </a:rPr>
              <a:t>. </a:t>
            </a:r>
            <a:endParaRPr sz="205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6"/>
          <p:cNvSpPr txBox="1">
            <a:spLocks noGrp="1"/>
          </p:cNvSpPr>
          <p:nvPr>
            <p:ph type="title"/>
          </p:nvPr>
        </p:nvSpPr>
        <p:spPr>
          <a:xfrm>
            <a:off x="838200" y="365125"/>
            <a:ext cx="111495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sz="2800" b="1" dirty="0">
                <a:solidFill>
                  <a:srgbClr val="0E5DB3"/>
                </a:solidFill>
              </a:rPr>
              <a:t>Take-Home Messages: Applying TEMPO Data on Wildfires </a:t>
            </a:r>
            <a:endParaRPr sz="2800" dirty="0">
              <a:solidFill>
                <a:srgbClr val="0E5DB3"/>
              </a:solidFill>
            </a:endParaRPr>
          </a:p>
        </p:txBody>
      </p:sp>
      <p:sp>
        <p:nvSpPr>
          <p:cNvPr id="266" name="Google Shape;266;p16"/>
          <p:cNvSpPr txBox="1">
            <a:spLocks noGrp="1"/>
          </p:cNvSpPr>
          <p:nvPr>
            <p:ph type="body" idx="1"/>
          </p:nvPr>
        </p:nvSpPr>
        <p:spPr>
          <a:xfrm>
            <a:off x="838200" y="1762125"/>
            <a:ext cx="10990800" cy="4846500"/>
          </a:xfrm>
          <a:prstGeom prst="rect">
            <a:avLst/>
          </a:prstGeom>
          <a:noFill/>
          <a:ln>
            <a:noFill/>
          </a:ln>
        </p:spPr>
        <p:txBody>
          <a:bodyPr spcFirstLastPara="1" wrap="square" lIns="91425" tIns="45700" rIns="91425" bIns="45700" anchor="t" anchorCtr="0">
            <a:normAutofit/>
          </a:bodyPr>
          <a:lstStyle/>
          <a:p>
            <a:pPr marL="457200" lvl="0" indent="-381000" algn="l" rtl="0">
              <a:lnSpc>
                <a:spcPct val="142857"/>
              </a:lnSpc>
              <a:spcBef>
                <a:spcPts val="0"/>
              </a:spcBef>
              <a:spcAft>
                <a:spcPts val="0"/>
              </a:spcAft>
              <a:buSzPts val="2400"/>
              <a:buChar char="●"/>
            </a:pPr>
            <a:r>
              <a:rPr lang="en-US" sz="2400" b="1" dirty="0"/>
              <a:t>Map smoke plume masks: </a:t>
            </a:r>
            <a:r>
              <a:rPr lang="en-US" sz="2400" dirty="0"/>
              <a:t>By applying the smoke plume masks developed in our project, we successfully restored hourly TEMPO NO₂ observations over thick smoke plumes.</a:t>
            </a:r>
            <a:endParaRPr sz="2400" dirty="0"/>
          </a:p>
          <a:p>
            <a:pPr marL="457200" lvl="0" indent="-381000" algn="l" rtl="0">
              <a:lnSpc>
                <a:spcPct val="142857"/>
              </a:lnSpc>
              <a:spcBef>
                <a:spcPts val="0"/>
              </a:spcBef>
              <a:spcAft>
                <a:spcPts val="0"/>
              </a:spcAft>
              <a:buSzPts val="2400"/>
              <a:buChar char="●"/>
            </a:pPr>
            <a:r>
              <a:rPr lang="en-US" sz="2400" b="1" dirty="0"/>
              <a:t>Map wildfire fronts: </a:t>
            </a:r>
            <a:r>
              <a:rPr lang="en-US" sz="2400" dirty="0"/>
              <a:t>Our wildfire‐front products may enable hourly tracking of wildfire progression, providing critical, time‑sensitive information for wildfire‑management decision makers. </a:t>
            </a:r>
            <a:endParaRPr sz="2400" dirty="0"/>
          </a:p>
          <a:p>
            <a:pPr marL="457200" lvl="0" indent="-381000" algn="l" rtl="0">
              <a:lnSpc>
                <a:spcPct val="142857"/>
              </a:lnSpc>
              <a:spcBef>
                <a:spcPts val="0"/>
              </a:spcBef>
              <a:spcAft>
                <a:spcPts val="0"/>
              </a:spcAft>
              <a:buSzPts val="2400"/>
              <a:buChar char="●"/>
            </a:pPr>
            <a:r>
              <a:rPr lang="en-US" sz="2400" b="1" dirty="0"/>
              <a:t>Estimate</a:t>
            </a:r>
            <a:r>
              <a:rPr lang="en-US" sz="2400" b="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 surface wildfire‑induced NO₂</a:t>
            </a:r>
            <a:r>
              <a:rPr lang="en-US" sz="24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 The graph neural network model shows promising skill in estimating wildfire‑induced surface NO₂</a:t>
            </a:r>
            <a:r>
              <a:rPr lang="en-US" sz="2400" dirty="0"/>
              <a:t>. </a:t>
            </a:r>
            <a:endParaRPr sz="2400" dirty="0"/>
          </a:p>
        </p:txBody>
      </p:sp>
      <p:sp>
        <p:nvSpPr>
          <p:cNvPr id="267" name="Google Shape;267;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
          <p:cNvSpPr txBox="1">
            <a:spLocks noGrp="1"/>
          </p:cNvSpPr>
          <p:nvPr>
            <p:ph type="title"/>
          </p:nvPr>
        </p:nvSpPr>
        <p:spPr>
          <a:xfrm>
            <a:off x="723867" y="-110837"/>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70C0"/>
              </a:buClr>
              <a:buSzPts val="4400"/>
              <a:buFont typeface="Play"/>
              <a:buNone/>
            </a:pPr>
            <a:r>
              <a:rPr lang="en-US" b="1">
                <a:solidFill>
                  <a:srgbClr val="0070C0"/>
                </a:solidFill>
              </a:rPr>
              <a:t>Objectives</a:t>
            </a:r>
            <a:endParaRPr/>
          </a:p>
        </p:txBody>
      </p:sp>
      <p:sp>
        <p:nvSpPr>
          <p:cNvPr id="100" name="Google Shape;100;p2"/>
          <p:cNvSpPr txBox="1"/>
          <p:nvPr/>
        </p:nvSpPr>
        <p:spPr>
          <a:xfrm>
            <a:off x="5312275" y="1411625"/>
            <a:ext cx="6693000" cy="4155900"/>
          </a:xfrm>
          <a:prstGeom prst="rect">
            <a:avLst/>
          </a:prstGeom>
          <a:noFill/>
          <a:ln>
            <a:noFill/>
          </a:ln>
        </p:spPr>
        <p:txBody>
          <a:bodyPr spcFirstLastPara="1" wrap="square" lIns="91425" tIns="45700" rIns="91425" bIns="45700" anchor="t" anchorCtr="0">
            <a:spAutoFit/>
          </a:bodyPr>
          <a:lstStyle/>
          <a:p>
            <a:pPr marL="0" lvl="0" indent="0" algn="l" rtl="0">
              <a:spcBef>
                <a:spcPts val="1200"/>
              </a:spcBef>
              <a:spcAft>
                <a:spcPts val="0"/>
              </a:spcAft>
              <a:buNone/>
            </a:pPr>
            <a:r>
              <a:rPr lang="en-US" sz="1800" b="1">
                <a:solidFill>
                  <a:srgbClr val="4270C4"/>
                </a:solidFill>
              </a:rPr>
              <a:t>Methods:</a:t>
            </a:r>
            <a:endParaRPr sz="1800" b="1">
              <a:solidFill>
                <a:srgbClr val="4270C4"/>
              </a:solidFill>
            </a:endParaRPr>
          </a:p>
          <a:p>
            <a:pPr marL="457200" lvl="0" indent="-342900" algn="l" rtl="0">
              <a:spcBef>
                <a:spcPts val="1200"/>
              </a:spcBef>
              <a:spcAft>
                <a:spcPts val="0"/>
              </a:spcAft>
              <a:buClr>
                <a:srgbClr val="4270C4"/>
              </a:buClr>
              <a:buSzPts val="1800"/>
              <a:buChar char="●"/>
            </a:pPr>
            <a:r>
              <a:rPr lang="en-US" sz="1800">
                <a:solidFill>
                  <a:srgbClr val="4270C4"/>
                </a:solidFill>
              </a:rPr>
              <a:t>Leverage TEMPO data’s unprecedented advantages and advanced technologies (e.g., machine learning and wildfire digital twin)</a:t>
            </a:r>
            <a:endParaRPr sz="1800">
              <a:solidFill>
                <a:srgbClr val="4270C4"/>
              </a:solidFill>
            </a:endParaRPr>
          </a:p>
          <a:p>
            <a:pPr marL="457200" lvl="0" indent="0" algn="l" rtl="0">
              <a:spcBef>
                <a:spcPts val="0"/>
              </a:spcBef>
              <a:spcAft>
                <a:spcPts val="0"/>
              </a:spcAft>
              <a:buNone/>
            </a:pPr>
            <a:endParaRPr sz="1800">
              <a:solidFill>
                <a:srgbClr val="4270C4"/>
              </a:solidFill>
            </a:endParaRPr>
          </a:p>
          <a:p>
            <a:pPr marL="0" lvl="0" indent="0" algn="l" rtl="0">
              <a:spcBef>
                <a:spcPts val="0"/>
              </a:spcBef>
              <a:spcAft>
                <a:spcPts val="0"/>
              </a:spcAft>
              <a:buNone/>
            </a:pPr>
            <a:r>
              <a:rPr lang="en-US" sz="1800" b="1">
                <a:solidFill>
                  <a:srgbClr val="4270C4"/>
                </a:solidFill>
              </a:rPr>
              <a:t>Impacts by Enabling Earth‑actionable science:</a:t>
            </a:r>
            <a:endParaRPr sz="1800" b="1">
              <a:solidFill>
                <a:srgbClr val="4270C4"/>
              </a:solidFill>
            </a:endParaRPr>
          </a:p>
          <a:p>
            <a:pPr marL="0" lvl="0" indent="0" algn="l" rtl="0">
              <a:spcBef>
                <a:spcPts val="0"/>
              </a:spcBef>
              <a:spcAft>
                <a:spcPts val="0"/>
              </a:spcAft>
              <a:buNone/>
            </a:pPr>
            <a:endParaRPr sz="1800" b="1">
              <a:solidFill>
                <a:srgbClr val="4270C4"/>
              </a:solidFill>
            </a:endParaRPr>
          </a:p>
          <a:p>
            <a:pPr marL="457200" lvl="0" indent="-342900" algn="l" rtl="0">
              <a:spcBef>
                <a:spcPts val="0"/>
              </a:spcBef>
              <a:spcAft>
                <a:spcPts val="0"/>
              </a:spcAft>
              <a:buClr>
                <a:srgbClr val="4270C4"/>
              </a:buClr>
              <a:buSzPts val="1800"/>
              <a:buChar char="●"/>
            </a:pPr>
            <a:r>
              <a:rPr lang="en-US" sz="1800">
                <a:solidFill>
                  <a:srgbClr val="4270C4"/>
                </a:solidFill>
              </a:rPr>
              <a:t>Transform wildfire and AQ management by enabling hourly wildfire watches and air quality warnings.</a:t>
            </a:r>
            <a:endParaRPr sz="1800">
              <a:solidFill>
                <a:srgbClr val="4270C4"/>
              </a:solidFill>
            </a:endParaRPr>
          </a:p>
          <a:p>
            <a:pPr marL="457200" lvl="0" indent="-342900" algn="l" rtl="0">
              <a:spcBef>
                <a:spcPts val="0"/>
              </a:spcBef>
              <a:spcAft>
                <a:spcPts val="0"/>
              </a:spcAft>
              <a:buClr>
                <a:srgbClr val="4270C4"/>
              </a:buClr>
              <a:buSzPts val="1800"/>
              <a:buChar char="●"/>
            </a:pPr>
            <a:r>
              <a:rPr lang="en-US" sz="1800">
                <a:solidFill>
                  <a:srgbClr val="4270C4"/>
                </a:solidFill>
              </a:rPr>
              <a:t>Protect lives and property across wildfire-prone regions of North America</a:t>
            </a:r>
            <a:endParaRPr sz="1800">
              <a:solidFill>
                <a:srgbClr val="4270C4"/>
              </a:solidFill>
            </a:endParaRPr>
          </a:p>
          <a:p>
            <a:pPr marL="0" lvl="0" indent="0" algn="l" rtl="0">
              <a:spcBef>
                <a:spcPts val="1200"/>
              </a:spcBef>
              <a:spcAft>
                <a:spcPts val="0"/>
              </a:spcAft>
              <a:buNone/>
            </a:pPr>
            <a:r>
              <a:rPr lang="en-US" sz="1800" b="1">
                <a:solidFill>
                  <a:srgbClr val="4270C4"/>
                </a:solidFill>
              </a:rPr>
              <a:t>Stakeholders:</a:t>
            </a:r>
            <a:endParaRPr sz="1800" b="1">
              <a:solidFill>
                <a:srgbClr val="4270C4"/>
              </a:solidFill>
            </a:endParaRPr>
          </a:p>
          <a:p>
            <a:pPr marL="457200" lvl="0" indent="-342900" algn="l" rtl="0">
              <a:spcBef>
                <a:spcPts val="1200"/>
              </a:spcBef>
              <a:spcAft>
                <a:spcPts val="0"/>
              </a:spcAft>
              <a:buClr>
                <a:srgbClr val="4270C4"/>
              </a:buClr>
              <a:buSzPts val="1800"/>
              <a:buChar char="●"/>
            </a:pPr>
            <a:r>
              <a:rPr lang="en-US" sz="1800">
                <a:solidFill>
                  <a:srgbClr val="4270C4"/>
                </a:solidFill>
              </a:rPr>
              <a:t>Wildfire and AQ management agencies, such as FEMA.</a:t>
            </a:r>
            <a:endParaRPr sz="1800">
              <a:solidFill>
                <a:srgbClr val="4270C4"/>
              </a:solidFill>
            </a:endParaRPr>
          </a:p>
        </p:txBody>
      </p:sp>
      <p:sp>
        <p:nvSpPr>
          <p:cNvPr id="101" name="Google Shape;101;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a:p>
        </p:txBody>
      </p:sp>
      <p:pic>
        <p:nvPicPr>
          <p:cNvPr id="102" name="Google Shape;102;p2"/>
          <p:cNvPicPr preferRelativeResize="0"/>
          <p:nvPr/>
        </p:nvPicPr>
        <p:blipFill>
          <a:blip r:embed="rId3">
            <a:alphaModFix/>
          </a:blip>
          <a:stretch>
            <a:fillRect/>
          </a:stretch>
        </p:blipFill>
        <p:spPr>
          <a:xfrm>
            <a:off x="34500" y="934825"/>
            <a:ext cx="5258124" cy="566952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3"/>
          <p:cNvSpPr txBox="1">
            <a:spLocks noGrp="1"/>
          </p:cNvSpPr>
          <p:nvPr>
            <p:ph type="title"/>
          </p:nvPr>
        </p:nvSpPr>
        <p:spPr>
          <a:xfrm>
            <a:off x="731322" y="-1588"/>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70C0"/>
              </a:buClr>
              <a:buSzPts val="4400"/>
              <a:buFont typeface="Play"/>
              <a:buNone/>
            </a:pPr>
            <a:r>
              <a:rPr lang="en-US" b="1">
                <a:solidFill>
                  <a:srgbClr val="0070C0"/>
                </a:solidFill>
              </a:rPr>
              <a:t>The Concrete Deliverables</a:t>
            </a:r>
            <a:endParaRPr/>
          </a:p>
        </p:txBody>
      </p:sp>
      <p:sp>
        <p:nvSpPr>
          <p:cNvPr id="108" name="Google Shape;108;p3"/>
          <p:cNvSpPr txBox="1">
            <a:spLocks noGrp="1"/>
          </p:cNvSpPr>
          <p:nvPr>
            <p:ph type="body" idx="1"/>
          </p:nvPr>
        </p:nvSpPr>
        <p:spPr>
          <a:xfrm>
            <a:off x="838200" y="1323975"/>
            <a:ext cx="11166900" cy="3375900"/>
          </a:xfrm>
          <a:prstGeom prst="rect">
            <a:avLst/>
          </a:prstGeom>
          <a:noFill/>
          <a:ln>
            <a:noFill/>
          </a:ln>
        </p:spPr>
        <p:txBody>
          <a:bodyPr spcFirstLastPara="1" wrap="square" lIns="91425" tIns="45700" rIns="91425" bIns="45700" anchor="t" anchorCtr="0">
            <a:normAutofit lnSpcReduction="10000"/>
          </a:bodyPr>
          <a:lstStyle/>
          <a:p>
            <a:pPr marL="457200" lvl="0" indent="-361950" algn="l" rtl="0">
              <a:lnSpc>
                <a:spcPct val="150000"/>
              </a:lnSpc>
              <a:spcBef>
                <a:spcPts val="0"/>
              </a:spcBef>
              <a:spcAft>
                <a:spcPts val="0"/>
              </a:spcAft>
              <a:buClr>
                <a:schemeClr val="accent2"/>
              </a:buClr>
              <a:buSzPts val="2100"/>
              <a:buAutoNum type="arabicPeriod"/>
            </a:pPr>
            <a:r>
              <a:rPr lang="en-US" sz="2100" dirty="0">
                <a:solidFill>
                  <a:schemeClr val="accent2"/>
                </a:solidFill>
              </a:rPr>
              <a:t>Hourly level 3 </a:t>
            </a:r>
            <a:r>
              <a:rPr lang="en-US" sz="2100" b="1" dirty="0">
                <a:solidFill>
                  <a:schemeClr val="accent2"/>
                </a:solidFill>
              </a:rPr>
              <a:t>wildfire front maps</a:t>
            </a:r>
            <a:r>
              <a:rPr lang="en-US" sz="2100" dirty="0">
                <a:solidFill>
                  <a:schemeClr val="accent2"/>
                </a:solidFill>
              </a:rPr>
              <a:t> product, a value-added product for TEMPO.</a:t>
            </a:r>
            <a:endParaRPr sz="2100" dirty="0">
              <a:solidFill>
                <a:schemeClr val="accent2"/>
              </a:solidFill>
            </a:endParaRPr>
          </a:p>
          <a:p>
            <a:pPr marL="457200" lvl="0" indent="-361950" algn="l" rtl="0">
              <a:lnSpc>
                <a:spcPct val="150000"/>
              </a:lnSpc>
              <a:spcBef>
                <a:spcPts val="0"/>
              </a:spcBef>
              <a:spcAft>
                <a:spcPts val="0"/>
              </a:spcAft>
              <a:buClr>
                <a:schemeClr val="accent2"/>
              </a:buClr>
              <a:buSzPts val="2100"/>
              <a:buAutoNum type="arabicPeriod"/>
            </a:pPr>
            <a:r>
              <a:rPr lang="en-US" sz="2100" dirty="0">
                <a:solidFill>
                  <a:schemeClr val="accent2"/>
                </a:solidFill>
              </a:rPr>
              <a:t>Hourly level 3 </a:t>
            </a:r>
            <a:r>
              <a:rPr lang="en-US" sz="2100" b="1" dirty="0">
                <a:solidFill>
                  <a:schemeClr val="accent2"/>
                </a:solidFill>
              </a:rPr>
              <a:t>wildfire smoke plume mask</a:t>
            </a:r>
            <a:r>
              <a:rPr lang="en-US" sz="2100" dirty="0">
                <a:solidFill>
                  <a:schemeClr val="accent2"/>
                </a:solidFill>
              </a:rPr>
              <a:t> product, a value-added product for TEMPO.</a:t>
            </a:r>
            <a:endParaRPr dirty="0">
              <a:solidFill>
                <a:schemeClr val="accent2"/>
              </a:solidFill>
            </a:endParaRPr>
          </a:p>
          <a:p>
            <a:pPr marL="457200" lvl="0" indent="-361950" algn="l" rtl="0">
              <a:lnSpc>
                <a:spcPct val="150000"/>
              </a:lnSpc>
              <a:spcBef>
                <a:spcPts val="0"/>
              </a:spcBef>
              <a:spcAft>
                <a:spcPts val="0"/>
              </a:spcAft>
              <a:buClr>
                <a:schemeClr val="accent2"/>
              </a:buClr>
              <a:buSzPts val="2100"/>
              <a:buAutoNum type="arabicPeriod"/>
            </a:pPr>
            <a:r>
              <a:rPr lang="en-US" sz="2100" dirty="0">
                <a:solidFill>
                  <a:schemeClr val="accent2"/>
                </a:solidFill>
              </a:rPr>
              <a:t>Hourly </a:t>
            </a:r>
            <a:r>
              <a:rPr lang="en-US" sz="2100" b="1" dirty="0">
                <a:solidFill>
                  <a:schemeClr val="accent2"/>
                </a:solidFill>
              </a:rPr>
              <a:t>predicted wildfire-induced near-ground NO₂ outputs</a:t>
            </a:r>
            <a:r>
              <a:rPr lang="en-US" sz="2100" dirty="0">
                <a:solidFill>
                  <a:schemeClr val="accent2"/>
                </a:solidFill>
              </a:rPr>
              <a:t> with a few hours of lead-time.</a:t>
            </a:r>
            <a:endParaRPr dirty="0">
              <a:solidFill>
                <a:schemeClr val="accent2"/>
              </a:solidFill>
            </a:endParaRPr>
          </a:p>
          <a:p>
            <a:pPr marL="457200" lvl="0" indent="-361950" algn="l" rtl="0">
              <a:lnSpc>
                <a:spcPct val="150000"/>
              </a:lnSpc>
              <a:spcBef>
                <a:spcPts val="0"/>
              </a:spcBef>
              <a:spcAft>
                <a:spcPts val="0"/>
              </a:spcAft>
              <a:buSzPts val="2100"/>
              <a:buAutoNum type="arabicPeriod"/>
            </a:pPr>
            <a:r>
              <a:rPr lang="en-US" sz="2100" b="1" dirty="0"/>
              <a:t>Enabling visualizations of the products</a:t>
            </a:r>
            <a:r>
              <a:rPr lang="en-US" sz="2100" dirty="0"/>
              <a:t> from 1), 2), and 3) in the user-friendly Wildfire Digital Twin (DT) platform.  </a:t>
            </a:r>
            <a:endParaRPr dirty="0"/>
          </a:p>
          <a:p>
            <a:pPr marL="457200" lvl="0" indent="-361950" algn="l" rtl="0">
              <a:lnSpc>
                <a:spcPct val="150000"/>
              </a:lnSpc>
              <a:spcBef>
                <a:spcPts val="0"/>
              </a:spcBef>
              <a:spcAft>
                <a:spcPts val="0"/>
              </a:spcAft>
              <a:buSzPts val="2100"/>
              <a:buAutoNum type="arabicPeriod"/>
            </a:pPr>
            <a:r>
              <a:rPr lang="en-US" sz="2100" b="1" dirty="0"/>
              <a:t>Characterizing wildfire's impacts</a:t>
            </a:r>
            <a:r>
              <a:rPr lang="en-US" sz="2100" dirty="0"/>
              <a:t> using the social vulnerability index (SVI).</a:t>
            </a:r>
            <a:endParaRPr dirty="0"/>
          </a:p>
          <a:p>
            <a:pPr marL="0" lvl="0" indent="0" algn="l" rtl="0">
              <a:lnSpc>
                <a:spcPct val="90000"/>
              </a:lnSpc>
              <a:spcBef>
                <a:spcPts val="1000"/>
              </a:spcBef>
              <a:spcAft>
                <a:spcPts val="0"/>
              </a:spcAft>
              <a:buNone/>
            </a:pPr>
            <a:endParaRPr sz="2100" dirty="0"/>
          </a:p>
        </p:txBody>
      </p:sp>
      <p:sp>
        <p:nvSpPr>
          <p:cNvPr id="109" name="Google Shape;109;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a:t>
            </a:fld>
            <a:endParaRPr/>
          </a:p>
        </p:txBody>
      </p:sp>
      <p:sp>
        <p:nvSpPr>
          <p:cNvPr id="110" name="Google Shape;110;p3"/>
          <p:cNvSpPr txBox="1"/>
          <p:nvPr/>
        </p:nvSpPr>
        <p:spPr>
          <a:xfrm>
            <a:off x="838200" y="4699875"/>
            <a:ext cx="10515600" cy="1476600"/>
          </a:xfrm>
          <a:prstGeom prst="rect">
            <a:avLst/>
          </a:prstGeom>
          <a:solidFill>
            <a:srgbClr val="FAE2D5"/>
          </a:solid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US" sz="2100" b="1">
                <a:solidFill>
                  <a:schemeClr val="dk1"/>
                </a:solidFill>
              </a:rPr>
              <a:t>TEMPO datasets used in our project </a:t>
            </a:r>
            <a:endParaRPr sz="2800">
              <a:solidFill>
                <a:schemeClr val="dk1"/>
              </a:solidFill>
            </a:endParaRPr>
          </a:p>
          <a:p>
            <a:pPr marL="457200" lvl="0" indent="-361950" algn="l" rtl="0">
              <a:lnSpc>
                <a:spcPct val="90000"/>
              </a:lnSpc>
              <a:spcBef>
                <a:spcPts val="1000"/>
              </a:spcBef>
              <a:spcAft>
                <a:spcPts val="0"/>
              </a:spcAft>
              <a:buClr>
                <a:schemeClr val="dk1"/>
              </a:buClr>
              <a:buSzPts val="2100"/>
              <a:buChar char="•"/>
            </a:pPr>
            <a:r>
              <a:rPr lang="en-US" sz="2100" b="1">
                <a:solidFill>
                  <a:schemeClr val="dk1"/>
                </a:solidFill>
              </a:rPr>
              <a:t>Spatial coverage: </a:t>
            </a:r>
            <a:r>
              <a:rPr lang="en-US" sz="2100">
                <a:solidFill>
                  <a:schemeClr val="dk1"/>
                </a:solidFill>
              </a:rPr>
              <a:t>Western U.S. </a:t>
            </a:r>
            <a:endParaRPr sz="2100">
              <a:solidFill>
                <a:schemeClr val="dk1"/>
              </a:solidFill>
            </a:endParaRPr>
          </a:p>
          <a:p>
            <a:pPr marL="457200" lvl="0" indent="-361950" algn="l" rtl="0">
              <a:lnSpc>
                <a:spcPct val="90000"/>
              </a:lnSpc>
              <a:spcBef>
                <a:spcPts val="0"/>
              </a:spcBef>
              <a:spcAft>
                <a:spcPts val="0"/>
              </a:spcAft>
              <a:buClr>
                <a:schemeClr val="dk1"/>
              </a:buClr>
              <a:buSzPts val="2100"/>
              <a:buChar char="•"/>
            </a:pPr>
            <a:r>
              <a:rPr lang="en-US" sz="2100" b="1">
                <a:solidFill>
                  <a:schemeClr val="dk1"/>
                </a:solidFill>
              </a:rPr>
              <a:t>Collections: </a:t>
            </a:r>
            <a:r>
              <a:rPr lang="en-US" sz="2100" u="sng">
                <a:solidFill>
                  <a:schemeClr val="hlink"/>
                </a:solidFill>
                <a:hlinkClick r:id="rId3"/>
              </a:rPr>
              <a:t>TEMPO_NO2_L3</a:t>
            </a:r>
            <a:r>
              <a:rPr lang="en-US" sz="2100">
                <a:solidFill>
                  <a:schemeClr val="dk1"/>
                </a:solidFill>
              </a:rPr>
              <a:t> and</a:t>
            </a:r>
            <a:r>
              <a:rPr lang="en-US" sz="2100">
                <a:solidFill>
                  <a:schemeClr val="dk1"/>
                </a:solidFill>
                <a:uFill>
                  <a:noFill/>
                </a:uFill>
                <a:hlinkClick r:id="rId4">
                  <a:extLst>
                    <a:ext uri="{A12FA001-AC4F-418D-AE19-62706E023703}">
                      <ahyp:hlinkClr xmlns:ahyp="http://schemas.microsoft.com/office/drawing/2018/hyperlinkcolor" val="tx"/>
                    </a:ext>
                  </a:extLst>
                </a:hlinkClick>
              </a:rPr>
              <a:t> </a:t>
            </a:r>
            <a:r>
              <a:rPr lang="en-US" sz="2100" u="sng">
                <a:solidFill>
                  <a:schemeClr val="hlink"/>
                </a:solidFill>
                <a:hlinkClick r:id="rId4"/>
              </a:rPr>
              <a:t>TEMPO_RAD_L1</a:t>
            </a:r>
            <a:r>
              <a:rPr lang="en-US" sz="2100">
                <a:solidFill>
                  <a:schemeClr val="dk1"/>
                </a:solidFill>
              </a:rPr>
              <a:t> </a:t>
            </a:r>
            <a:endParaRPr sz="1200">
              <a:solidFill>
                <a:schemeClr val="dk1"/>
              </a:solidFill>
              <a:highlight>
                <a:srgbClr val="F6F6F6"/>
              </a:highlight>
            </a:endParaRPr>
          </a:p>
          <a:p>
            <a:pPr marL="457200" lvl="0" indent="-361950" algn="l" rtl="0">
              <a:lnSpc>
                <a:spcPct val="90000"/>
              </a:lnSpc>
              <a:spcBef>
                <a:spcPts val="0"/>
              </a:spcBef>
              <a:spcAft>
                <a:spcPts val="0"/>
              </a:spcAft>
              <a:buClr>
                <a:schemeClr val="dk1"/>
              </a:buClr>
              <a:buSzPts val="2100"/>
              <a:buChar char="•"/>
            </a:pPr>
            <a:r>
              <a:rPr lang="en-US" sz="2100" b="1">
                <a:solidFill>
                  <a:schemeClr val="dk1"/>
                </a:solidFill>
              </a:rPr>
              <a:t>Version: </a:t>
            </a:r>
            <a:r>
              <a:rPr lang="en-US" sz="2100">
                <a:solidFill>
                  <a:schemeClr val="dk1"/>
                </a:solidFill>
              </a:rPr>
              <a:t> 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g3ecd5718a61_3_37"/>
          <p:cNvSpPr txBox="1">
            <a:spLocks noGrp="1"/>
          </p:cNvSpPr>
          <p:nvPr>
            <p:ph type="title"/>
          </p:nvPr>
        </p:nvSpPr>
        <p:spPr>
          <a:xfrm>
            <a:off x="839800" y="197448"/>
            <a:ext cx="10515600" cy="931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Clr>
                <a:srgbClr val="0070C0"/>
              </a:buClr>
              <a:buSzPts val="4400"/>
              <a:buFont typeface="Play"/>
              <a:buNone/>
            </a:pPr>
            <a:r>
              <a:rPr lang="en-US" b="1">
                <a:solidFill>
                  <a:srgbClr val="0070C0"/>
                </a:solidFill>
              </a:rPr>
              <a:t>Case Study: </a:t>
            </a:r>
            <a:r>
              <a:rPr lang="en-US">
                <a:solidFill>
                  <a:srgbClr val="0070C0"/>
                </a:solidFill>
              </a:rPr>
              <a:t>2024 Park Fire, CA</a:t>
            </a:r>
            <a:endParaRPr/>
          </a:p>
        </p:txBody>
      </p:sp>
      <p:sp>
        <p:nvSpPr>
          <p:cNvPr id="117" name="Google Shape;117;g3ecd5718a61_3_37"/>
          <p:cNvSpPr txBox="1">
            <a:spLocks noGrp="1"/>
          </p:cNvSpPr>
          <p:nvPr>
            <p:ph type="body" idx="1"/>
          </p:nvPr>
        </p:nvSpPr>
        <p:spPr>
          <a:xfrm>
            <a:off x="772726" y="1430767"/>
            <a:ext cx="5399400" cy="823800"/>
          </a:xfrm>
          <a:prstGeom prst="rect">
            <a:avLst/>
          </a:prstGeom>
        </p:spPr>
        <p:txBody>
          <a:bodyPr spcFirstLastPara="1" wrap="square" lIns="91425" tIns="45700" rIns="91425" bIns="45700" anchor="b" anchorCtr="0">
            <a:noAutofit/>
          </a:bodyPr>
          <a:lstStyle/>
          <a:p>
            <a:pPr marL="457200" lvl="0" indent="-361950" algn="l" rtl="0">
              <a:lnSpc>
                <a:spcPct val="80000"/>
              </a:lnSpc>
              <a:spcBef>
                <a:spcPts val="0"/>
              </a:spcBef>
              <a:spcAft>
                <a:spcPts val="0"/>
              </a:spcAft>
              <a:buSzPts val="2100"/>
              <a:buChar char="•"/>
            </a:pPr>
            <a:r>
              <a:rPr lang="en-US" sz="2100" b="0"/>
              <a:t>Burned from 07/24/2024 to 09/26/2024 </a:t>
            </a:r>
            <a:endParaRPr sz="2100" b="0"/>
          </a:p>
          <a:p>
            <a:pPr marL="457200" lvl="0" indent="-361950" algn="l" rtl="0">
              <a:lnSpc>
                <a:spcPct val="80000"/>
              </a:lnSpc>
              <a:spcBef>
                <a:spcPts val="0"/>
              </a:spcBef>
              <a:spcAft>
                <a:spcPts val="0"/>
              </a:spcAft>
              <a:buSzPts val="2100"/>
              <a:buChar char="•"/>
            </a:pPr>
            <a:r>
              <a:rPr lang="en-US" sz="2100" b="0"/>
              <a:t>Burned about </a:t>
            </a:r>
            <a:r>
              <a:rPr lang="en-US" sz="2100"/>
              <a:t>429,603 acres </a:t>
            </a:r>
            <a:r>
              <a:rPr lang="en-US" sz="2100" b="0"/>
              <a:t>(≈ 2.2* NYC)</a:t>
            </a:r>
            <a:endParaRPr sz="2100" b="0"/>
          </a:p>
          <a:p>
            <a:pPr marL="457200" lvl="0" indent="-361950" algn="l" rtl="0">
              <a:lnSpc>
                <a:spcPct val="80000"/>
              </a:lnSpc>
              <a:spcBef>
                <a:spcPts val="0"/>
              </a:spcBef>
              <a:spcAft>
                <a:spcPts val="0"/>
              </a:spcAft>
              <a:buSzPts val="2100"/>
              <a:buChar char="•"/>
            </a:pPr>
            <a:r>
              <a:rPr lang="en-US" sz="2100" b="0"/>
              <a:t>Fourth-largest wildfire in CA history</a:t>
            </a:r>
            <a:endParaRPr sz="2380"/>
          </a:p>
        </p:txBody>
      </p:sp>
      <p:sp>
        <p:nvSpPr>
          <p:cNvPr id="118" name="Google Shape;118;g3ecd5718a61_3_37"/>
          <p:cNvSpPr txBox="1">
            <a:spLocks noGrp="1"/>
          </p:cNvSpPr>
          <p:nvPr>
            <p:ph type="body" idx="3"/>
          </p:nvPr>
        </p:nvSpPr>
        <p:spPr>
          <a:xfrm>
            <a:off x="6004525" y="961269"/>
            <a:ext cx="5719500" cy="823800"/>
          </a:xfrm>
          <a:prstGeom prst="rect">
            <a:avLst/>
          </a:prstGeom>
        </p:spPr>
        <p:txBody>
          <a:bodyPr spcFirstLastPara="1" wrap="square" lIns="91425" tIns="45700" rIns="91425" bIns="45700" anchor="b" anchorCtr="0">
            <a:normAutofit/>
          </a:bodyPr>
          <a:lstStyle/>
          <a:p>
            <a:pPr marL="457200" lvl="0" indent="-355600" algn="l" rtl="0">
              <a:lnSpc>
                <a:spcPct val="100000"/>
              </a:lnSpc>
              <a:spcBef>
                <a:spcPts val="0"/>
              </a:spcBef>
              <a:spcAft>
                <a:spcPts val="0"/>
              </a:spcAft>
              <a:buSzPts val="2000"/>
              <a:buChar char="•"/>
            </a:pPr>
            <a:r>
              <a:rPr lang="en-US" sz="2000"/>
              <a:t>Over 700 structures </a:t>
            </a:r>
            <a:r>
              <a:rPr lang="en-US" sz="2000" b="0"/>
              <a:t>destroyed or damaged</a:t>
            </a:r>
            <a:endParaRPr sz="1600" b="0"/>
          </a:p>
          <a:p>
            <a:pPr marL="457200" lvl="0" indent="-355600" algn="l" rtl="0">
              <a:lnSpc>
                <a:spcPct val="100000"/>
              </a:lnSpc>
              <a:spcBef>
                <a:spcPts val="0"/>
              </a:spcBef>
              <a:spcAft>
                <a:spcPts val="0"/>
              </a:spcAft>
              <a:buSzPts val="2000"/>
              <a:buChar char="•"/>
            </a:pPr>
            <a:r>
              <a:rPr lang="en-US" sz="2000" b="0"/>
              <a:t>Firefighting alone costed ~ </a:t>
            </a:r>
            <a:r>
              <a:rPr lang="en-US" sz="2000"/>
              <a:t>$351 million</a:t>
            </a:r>
            <a:endParaRPr/>
          </a:p>
        </p:txBody>
      </p:sp>
      <p:sp>
        <p:nvSpPr>
          <p:cNvPr id="119" name="Google Shape;119;g3ecd5718a61_3_37"/>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pic>
        <p:nvPicPr>
          <p:cNvPr id="120" name="Google Shape;120;g3ecd5718a61_3_37"/>
          <p:cNvPicPr preferRelativeResize="0"/>
          <p:nvPr/>
        </p:nvPicPr>
        <p:blipFill rotWithShape="1">
          <a:blip r:embed="rId3">
            <a:alphaModFix/>
          </a:blip>
          <a:srcRect/>
          <a:stretch/>
        </p:blipFill>
        <p:spPr>
          <a:xfrm>
            <a:off x="1223275" y="2789925"/>
            <a:ext cx="4479075" cy="3819663"/>
          </a:xfrm>
          <a:prstGeom prst="rect">
            <a:avLst/>
          </a:prstGeom>
          <a:noFill/>
          <a:ln>
            <a:noFill/>
          </a:ln>
        </p:spPr>
      </p:pic>
      <p:sp>
        <p:nvSpPr>
          <p:cNvPr id="121" name="Google Shape;121;g3ecd5718a61_3_37"/>
          <p:cNvSpPr txBox="1"/>
          <p:nvPr/>
        </p:nvSpPr>
        <p:spPr>
          <a:xfrm>
            <a:off x="1189740" y="2203051"/>
            <a:ext cx="4512600" cy="646500"/>
          </a:xfrm>
          <a:prstGeom prst="rect">
            <a:avLst/>
          </a:prstGeom>
          <a:solidFill>
            <a:srgbClr val="FAE2D5"/>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rPr>
              <a:t>Daily</a:t>
            </a:r>
            <a:r>
              <a:rPr lang="en-US" sz="1800" b="1">
                <a:solidFill>
                  <a:schemeClr val="dk1"/>
                </a:solidFill>
              </a:rPr>
              <a:t> C</a:t>
            </a:r>
            <a:r>
              <a:rPr lang="en-US" sz="1800" b="1">
                <a:solidFill>
                  <a:schemeClr val="dk1"/>
                </a:solidFill>
                <a:latin typeface="Arial"/>
                <a:ea typeface="Arial"/>
                <a:cs typeface="Arial"/>
                <a:sym typeface="Arial"/>
              </a:rPr>
              <a:t>orrected Reflectance (Bands 7-2-1) Aqua/MODIS from 07/24-</a:t>
            </a:r>
            <a:r>
              <a:rPr lang="en-US" sz="1800" b="1">
                <a:solidFill>
                  <a:schemeClr val="dk1"/>
                </a:solidFill>
              </a:rPr>
              <a:t>07/31/24</a:t>
            </a:r>
            <a:endParaRPr/>
          </a:p>
        </p:txBody>
      </p:sp>
      <p:sp>
        <p:nvSpPr>
          <p:cNvPr id="122" name="Google Shape;122;g3ecd5718a61_3_37"/>
          <p:cNvSpPr txBox="1"/>
          <p:nvPr/>
        </p:nvSpPr>
        <p:spPr>
          <a:xfrm>
            <a:off x="1106576" y="6533913"/>
            <a:ext cx="3851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rPr>
              <a:t>Credit: </a:t>
            </a:r>
            <a:r>
              <a:rPr lang="en-US" sz="1800" u="sng">
                <a:solidFill>
                  <a:schemeClr val="hlink"/>
                </a:solidFill>
                <a:hlinkClick r:id="rId4"/>
              </a:rPr>
              <a:t>NASA Worldview</a:t>
            </a:r>
            <a:endParaRPr/>
          </a:p>
        </p:txBody>
      </p:sp>
      <p:grpSp>
        <p:nvGrpSpPr>
          <p:cNvPr id="123" name="Google Shape;123;g3ecd5718a61_3_37"/>
          <p:cNvGrpSpPr/>
          <p:nvPr/>
        </p:nvGrpSpPr>
        <p:grpSpPr>
          <a:xfrm>
            <a:off x="6268623" y="2219412"/>
            <a:ext cx="4960057" cy="4698166"/>
            <a:chOff x="6100946" y="2152341"/>
            <a:chExt cx="4960057" cy="4698166"/>
          </a:xfrm>
        </p:grpSpPr>
        <p:grpSp>
          <p:nvGrpSpPr>
            <p:cNvPr id="124" name="Google Shape;124;g3ecd5718a61_3_37"/>
            <p:cNvGrpSpPr/>
            <p:nvPr/>
          </p:nvGrpSpPr>
          <p:grpSpPr>
            <a:xfrm>
              <a:off x="6100946" y="2789927"/>
              <a:ext cx="4960057" cy="4060581"/>
              <a:chOff x="605808" y="1493992"/>
              <a:chExt cx="7573762" cy="6200307"/>
            </a:xfrm>
          </p:grpSpPr>
          <p:pic>
            <p:nvPicPr>
              <p:cNvPr id="125" name="Google Shape;125;g3ecd5718a61_3_37"/>
              <p:cNvPicPr preferRelativeResize="0"/>
              <p:nvPr/>
            </p:nvPicPr>
            <p:blipFill>
              <a:blip r:embed="rId5">
                <a:alphaModFix/>
              </a:blip>
              <a:stretch>
                <a:fillRect/>
              </a:stretch>
            </p:blipFill>
            <p:spPr>
              <a:xfrm>
                <a:off x="1917545" y="1493992"/>
                <a:ext cx="6262026" cy="5633818"/>
              </a:xfrm>
              <a:prstGeom prst="rect">
                <a:avLst/>
              </a:prstGeom>
              <a:noFill/>
              <a:ln>
                <a:noFill/>
              </a:ln>
            </p:spPr>
          </p:pic>
          <p:sp>
            <p:nvSpPr>
              <p:cNvPr id="126" name="Google Shape;126;g3ecd5718a61_3_37"/>
              <p:cNvSpPr txBox="1"/>
              <p:nvPr/>
            </p:nvSpPr>
            <p:spPr>
              <a:xfrm>
                <a:off x="1812162" y="7078699"/>
                <a:ext cx="3763200" cy="615600"/>
              </a:xfrm>
              <a:prstGeom prst="rect">
                <a:avLst/>
              </a:prstGeom>
              <a:noFill/>
              <a:ln>
                <a:noFill/>
              </a:ln>
            </p:spPr>
            <p:txBody>
              <a:bodyPr spcFirstLastPara="1" wrap="square" lIns="59875" tIns="59875" rIns="59875" bIns="59875" anchor="t" anchorCtr="0">
                <a:spAutoFit/>
              </a:bodyPr>
              <a:lstStyle/>
              <a:p>
                <a:pPr marL="0" lvl="0" indent="0" algn="l" rtl="0">
                  <a:spcBef>
                    <a:spcPts val="0"/>
                  </a:spcBef>
                  <a:spcAft>
                    <a:spcPts val="0"/>
                  </a:spcAft>
                  <a:buNone/>
                </a:pPr>
                <a:r>
                  <a:rPr lang="en-US" sz="1834">
                    <a:solidFill>
                      <a:schemeClr val="dk1"/>
                    </a:solidFill>
                  </a:rPr>
                  <a:t>Credit: </a:t>
                </a:r>
                <a:r>
                  <a:rPr lang="en-US" sz="1834" u="sng">
                    <a:solidFill>
                      <a:schemeClr val="hlink"/>
                    </a:solidFill>
                    <a:hlinkClick r:id="rId6"/>
                  </a:rPr>
                  <a:t>NASA FIRMS</a:t>
                </a:r>
                <a:endParaRPr sz="1834">
                  <a:solidFill>
                    <a:schemeClr val="dk1"/>
                  </a:solidFill>
                </a:endParaRPr>
              </a:p>
            </p:txBody>
          </p:sp>
          <p:cxnSp>
            <p:nvCxnSpPr>
              <p:cNvPr id="127" name="Google Shape;127;g3ecd5718a61_3_37"/>
              <p:cNvCxnSpPr/>
              <p:nvPr/>
            </p:nvCxnSpPr>
            <p:spPr>
              <a:xfrm rot="10800000" flipH="1">
                <a:off x="1510877" y="4692168"/>
                <a:ext cx="1292400" cy="842400"/>
              </a:xfrm>
              <a:prstGeom prst="straightConnector1">
                <a:avLst/>
              </a:prstGeom>
              <a:noFill/>
              <a:ln w="24950" cap="flat" cmpd="sng">
                <a:solidFill>
                  <a:srgbClr val="FF0000"/>
                </a:solidFill>
                <a:prstDash val="solid"/>
                <a:round/>
                <a:headEnd type="none" w="med" len="med"/>
                <a:tailEnd type="triangle" w="med" len="med"/>
              </a:ln>
            </p:spPr>
          </p:cxnSp>
          <p:sp>
            <p:nvSpPr>
              <p:cNvPr id="128" name="Google Shape;128;g3ecd5718a61_3_37"/>
              <p:cNvSpPr txBox="1"/>
              <p:nvPr/>
            </p:nvSpPr>
            <p:spPr>
              <a:xfrm>
                <a:off x="605808" y="5054146"/>
                <a:ext cx="1564800" cy="923400"/>
              </a:xfrm>
              <a:prstGeom prst="rect">
                <a:avLst/>
              </a:prstGeom>
              <a:noFill/>
              <a:ln>
                <a:noFill/>
              </a:ln>
            </p:spPr>
            <p:txBody>
              <a:bodyPr spcFirstLastPara="1" wrap="square" lIns="59875" tIns="59875" rIns="59875" bIns="59875" anchor="t" anchorCtr="0">
                <a:spAutoFit/>
              </a:bodyPr>
              <a:lstStyle/>
              <a:p>
                <a:pPr marL="0" lvl="0" indent="0" algn="l" rtl="0">
                  <a:spcBef>
                    <a:spcPts val="0"/>
                  </a:spcBef>
                  <a:spcAft>
                    <a:spcPts val="0"/>
                  </a:spcAft>
                  <a:buNone/>
                </a:pPr>
                <a:r>
                  <a:rPr lang="en-US" sz="1572" b="1">
                    <a:solidFill>
                      <a:srgbClr val="FF0000"/>
                    </a:solidFill>
                  </a:rPr>
                  <a:t>Park fires</a:t>
                </a:r>
                <a:endParaRPr sz="1572" b="1">
                  <a:solidFill>
                    <a:srgbClr val="FF0000"/>
                  </a:solidFill>
                </a:endParaRPr>
              </a:p>
            </p:txBody>
          </p:sp>
        </p:grpSp>
        <p:sp>
          <p:nvSpPr>
            <p:cNvPr id="129" name="Google Shape;129;g3ecd5718a61_3_37"/>
            <p:cNvSpPr txBox="1"/>
            <p:nvPr/>
          </p:nvSpPr>
          <p:spPr>
            <a:xfrm>
              <a:off x="6960000" y="2152341"/>
              <a:ext cx="4101000" cy="646500"/>
            </a:xfrm>
            <a:prstGeom prst="rect">
              <a:avLst/>
            </a:prstGeom>
            <a:solidFill>
              <a:srgbClr val="FAE2D5"/>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rPr>
                <a:t>Daily</a:t>
              </a:r>
              <a:r>
                <a:rPr lang="en-US" sz="1800" b="1">
                  <a:solidFill>
                    <a:schemeClr val="dk1"/>
                  </a:solidFill>
                </a:rPr>
                <a:t> Fire Hotspots VIIRS+MODIS 07/26/24</a:t>
              </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5"/>
          <p:cNvSpPr txBox="1">
            <a:spLocks noGrp="1"/>
          </p:cNvSpPr>
          <p:nvPr>
            <p:ph type="title"/>
          </p:nvPr>
        </p:nvSpPr>
        <p:spPr>
          <a:xfrm>
            <a:off x="5513625" y="2353700"/>
            <a:ext cx="6291300" cy="17382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70C0"/>
              </a:buClr>
              <a:buSzPct val="100000"/>
              <a:buFont typeface="Play"/>
              <a:buNone/>
            </a:pPr>
            <a:r>
              <a:rPr lang="en-US" b="1">
                <a:solidFill>
                  <a:srgbClr val="0070C0"/>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Obj 1: </a:t>
            </a:r>
            <a:r>
              <a:rPr lang="en-US">
                <a:solidFill>
                  <a:srgbClr val="0070C0"/>
                </a:solidFill>
              </a:rPr>
              <a:t>Map the </a:t>
            </a:r>
            <a:r>
              <a:rPr lang="en-US">
                <a:solidFill>
                  <a:srgbClr val="FF0000"/>
                </a:solidFill>
              </a:rPr>
              <a:t>hourly</a:t>
            </a:r>
            <a:r>
              <a:rPr lang="en-US">
                <a:solidFill>
                  <a:srgbClr val="0070C0"/>
                </a:solidFill>
              </a:rPr>
              <a:t> Wildfire Fronts and Smoke Masks using TEMPO</a:t>
            </a:r>
            <a:br>
              <a:rPr lang="en-US">
                <a:solidFill>
                  <a:srgbClr val="4270C4"/>
                </a:solidFill>
                <a:latin typeface="Times"/>
                <a:ea typeface="Times"/>
                <a:cs typeface="Times"/>
                <a:sym typeface="Times"/>
              </a:rPr>
            </a:br>
            <a:endParaRPr/>
          </a:p>
        </p:txBody>
      </p:sp>
      <p:sp>
        <p:nvSpPr>
          <p:cNvPr id="135" name="Google Shape;13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sp>
        <p:nvSpPr>
          <p:cNvPr id="136" name="Google Shape;136;p5"/>
          <p:cNvSpPr txBox="1"/>
          <p:nvPr/>
        </p:nvSpPr>
        <p:spPr>
          <a:xfrm>
            <a:off x="5790750" y="5118125"/>
            <a:ext cx="7712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solidFill>
                  <a:schemeClr val="dk1"/>
                </a:solidFill>
              </a:rPr>
              <a:t>Led by Nicholas LaHaye </a:t>
            </a:r>
            <a:endParaRPr sz="2800">
              <a:solidFill>
                <a:schemeClr val="dk1"/>
              </a:solidFill>
            </a:endParaRPr>
          </a:p>
        </p:txBody>
      </p:sp>
      <p:pic>
        <p:nvPicPr>
          <p:cNvPr id="137" name="Google Shape;137;p5"/>
          <p:cNvPicPr preferRelativeResize="0"/>
          <p:nvPr/>
        </p:nvPicPr>
        <p:blipFill>
          <a:blip r:embed="rId3">
            <a:alphaModFix/>
          </a:blip>
          <a:stretch>
            <a:fillRect/>
          </a:stretch>
        </p:blipFill>
        <p:spPr>
          <a:xfrm>
            <a:off x="34500" y="934825"/>
            <a:ext cx="5258124" cy="566952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9"/>
          <p:cNvSpPr txBox="1">
            <a:spLocks noGrp="1"/>
          </p:cNvSpPr>
          <p:nvPr>
            <p:ph type="title"/>
          </p:nvPr>
        </p:nvSpPr>
        <p:spPr>
          <a:xfrm>
            <a:off x="692733" y="365125"/>
            <a:ext cx="11499300" cy="1325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Play"/>
              <a:buNone/>
            </a:pPr>
            <a:r>
              <a:rPr lang="en-US" sz="3200" b="1"/>
              <a:t>Tracking Hourly </a:t>
            </a:r>
            <a:r>
              <a:rPr lang="en-US" sz="3200" b="1">
                <a:solidFill>
                  <a:srgbClr val="FF0000"/>
                </a:solidFill>
              </a:rPr>
              <a:t>Wildfire Fronts</a:t>
            </a:r>
            <a:r>
              <a:rPr lang="en-US" sz="3200" b="1"/>
              <a:t> and </a:t>
            </a:r>
            <a:r>
              <a:rPr lang="en-US" sz="3200" b="1">
                <a:solidFill>
                  <a:srgbClr val="0000FF"/>
                </a:solidFill>
              </a:rPr>
              <a:t>Smoke</a:t>
            </a:r>
            <a:r>
              <a:rPr lang="en-US" sz="3200" b="1"/>
              <a:t> Progress </a:t>
            </a:r>
            <a:endParaRPr sz="3200" b="1">
              <a:solidFill>
                <a:srgbClr val="0000FF"/>
              </a:solidFill>
            </a:endParaRPr>
          </a:p>
        </p:txBody>
      </p:sp>
      <p:sp>
        <p:nvSpPr>
          <p:cNvPr id="143" name="Google Shape;143;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grpSp>
        <p:nvGrpSpPr>
          <p:cNvPr id="144" name="Google Shape;144;p9"/>
          <p:cNvGrpSpPr/>
          <p:nvPr/>
        </p:nvGrpSpPr>
        <p:grpSpPr>
          <a:xfrm>
            <a:off x="-9" y="2068894"/>
            <a:ext cx="4282800" cy="3467484"/>
            <a:chOff x="4068691" y="1627066"/>
            <a:chExt cx="4282800" cy="3467484"/>
          </a:xfrm>
        </p:grpSpPr>
        <p:sp>
          <p:nvSpPr>
            <p:cNvPr id="145" name="Google Shape;145;p9"/>
            <p:cNvSpPr txBox="1"/>
            <p:nvPr/>
          </p:nvSpPr>
          <p:spPr>
            <a:xfrm>
              <a:off x="4068691" y="1627066"/>
              <a:ext cx="4282800" cy="5535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100"/>
                <a:buFont typeface="Arial"/>
                <a:buNone/>
              </a:pPr>
              <a:r>
                <a:rPr lang="en-US" sz="2000">
                  <a:solidFill>
                    <a:schemeClr val="accent2"/>
                  </a:solidFill>
                </a:rPr>
                <a:t>07/26/2024 16:00 UTC </a:t>
              </a:r>
              <a:endParaRPr sz="2000">
                <a:solidFill>
                  <a:schemeClr val="accent2"/>
                </a:solidFill>
              </a:endParaRPr>
            </a:p>
            <a:p>
              <a:pPr marL="0" lvl="0" indent="0" algn="l" rtl="0">
                <a:spcBef>
                  <a:spcPts val="0"/>
                </a:spcBef>
                <a:spcAft>
                  <a:spcPts val="0"/>
                </a:spcAft>
                <a:buNone/>
              </a:pPr>
              <a:endParaRPr sz="2000">
                <a:solidFill>
                  <a:schemeClr val="accent2"/>
                </a:solidFill>
              </a:endParaRPr>
            </a:p>
          </p:txBody>
        </p:sp>
        <p:pic>
          <p:nvPicPr>
            <p:cNvPr id="146" name="Google Shape;146;p9" title="Screenshot 2026-05-27 at 11.21.18 AM.png"/>
            <p:cNvPicPr preferRelativeResize="0"/>
            <p:nvPr/>
          </p:nvPicPr>
          <p:blipFill>
            <a:blip r:embed="rId3">
              <a:alphaModFix/>
            </a:blip>
            <a:stretch>
              <a:fillRect/>
            </a:stretch>
          </p:blipFill>
          <p:spPr>
            <a:xfrm>
              <a:off x="4084148" y="2113000"/>
              <a:ext cx="3934412" cy="2981550"/>
            </a:xfrm>
            <a:prstGeom prst="rect">
              <a:avLst/>
            </a:prstGeom>
            <a:noFill/>
            <a:ln>
              <a:noFill/>
            </a:ln>
          </p:spPr>
        </p:pic>
      </p:grpSp>
      <p:sp>
        <p:nvSpPr>
          <p:cNvPr id="147" name="Google Shape;147;p9"/>
          <p:cNvSpPr txBox="1"/>
          <p:nvPr/>
        </p:nvSpPr>
        <p:spPr>
          <a:xfrm>
            <a:off x="103925" y="5716509"/>
            <a:ext cx="11814300" cy="1769108"/>
          </a:xfrm>
          <a:prstGeom prst="rect">
            <a:avLst/>
          </a:prstGeom>
          <a:noFill/>
          <a:ln>
            <a:noFill/>
          </a:ln>
        </p:spPr>
        <p:txBody>
          <a:bodyPr spcFirstLastPara="1" wrap="square" lIns="91425" tIns="91425" rIns="91425" bIns="91425" anchor="t" anchorCtr="0">
            <a:spAutoFit/>
          </a:bodyPr>
          <a:lstStyle/>
          <a:p>
            <a:pPr marL="0" lvl="0" indent="0" algn="l" rtl="0">
              <a:lnSpc>
                <a:spcPct val="142857"/>
              </a:lnSpc>
              <a:spcBef>
                <a:spcPts val="0"/>
              </a:spcBef>
              <a:spcAft>
                <a:spcPts val="0"/>
              </a:spcAft>
              <a:buNone/>
            </a:pPr>
            <a:r>
              <a:rPr lang="en-US" sz="2400" dirty="0">
                <a:solidFill>
                  <a:schemeClr val="dk1"/>
                </a:solidFill>
              </a:rPr>
              <a:t>Our wildfire‑front products enable hourly tracking of wildfire progression, providing </a:t>
            </a:r>
            <a:r>
              <a:rPr lang="en-US" sz="2400" dirty="0">
                <a:solidFill>
                  <a:srgbClr val="FF0000"/>
                </a:solidFill>
              </a:rPr>
              <a:t>time‑sensitive </a:t>
            </a:r>
            <a:r>
              <a:rPr lang="en-US" sz="2400" dirty="0">
                <a:solidFill>
                  <a:schemeClr val="dk1"/>
                </a:solidFill>
              </a:rPr>
              <a:t>information for wildfire‑management decision makers. </a:t>
            </a:r>
            <a:endParaRPr sz="1050" dirty="0">
              <a:solidFill>
                <a:schemeClr val="dk1"/>
              </a:solidFill>
            </a:endParaRPr>
          </a:p>
          <a:p>
            <a:pPr marL="0" lvl="0" indent="0" algn="l" rtl="0">
              <a:lnSpc>
                <a:spcPct val="142857"/>
              </a:lnSpc>
              <a:spcBef>
                <a:spcPts val="0"/>
              </a:spcBef>
              <a:spcAft>
                <a:spcPts val="0"/>
              </a:spcAft>
              <a:buNone/>
            </a:pPr>
            <a:endParaRPr sz="2400" dirty="0">
              <a:solidFill>
                <a:schemeClr val="dk1"/>
              </a:solidFill>
            </a:endParaRPr>
          </a:p>
        </p:txBody>
      </p:sp>
      <p:grpSp>
        <p:nvGrpSpPr>
          <p:cNvPr id="148" name="Google Shape;148;p9"/>
          <p:cNvGrpSpPr/>
          <p:nvPr/>
        </p:nvGrpSpPr>
        <p:grpSpPr>
          <a:xfrm>
            <a:off x="4107875" y="2075924"/>
            <a:ext cx="4226709" cy="3447651"/>
            <a:chOff x="4107875" y="1863648"/>
            <a:chExt cx="4226709" cy="3447651"/>
          </a:xfrm>
        </p:grpSpPr>
        <p:pic>
          <p:nvPicPr>
            <p:cNvPr id="149" name="Google Shape;149;p9" title="Screenshot 2026-05-27 at 11.23.59 AM.png"/>
            <p:cNvPicPr preferRelativeResize="0"/>
            <p:nvPr/>
          </p:nvPicPr>
          <p:blipFill>
            <a:blip r:embed="rId4">
              <a:alphaModFix/>
            </a:blip>
            <a:stretch>
              <a:fillRect/>
            </a:stretch>
          </p:blipFill>
          <p:spPr>
            <a:xfrm>
              <a:off x="4107875" y="2358400"/>
              <a:ext cx="3896601" cy="2952900"/>
            </a:xfrm>
            <a:prstGeom prst="rect">
              <a:avLst/>
            </a:prstGeom>
            <a:noFill/>
            <a:ln>
              <a:noFill/>
            </a:ln>
          </p:spPr>
        </p:pic>
        <p:sp>
          <p:nvSpPr>
            <p:cNvPr id="150" name="Google Shape;150;p9"/>
            <p:cNvSpPr txBox="1"/>
            <p:nvPr/>
          </p:nvSpPr>
          <p:spPr>
            <a:xfrm>
              <a:off x="4107884" y="1863648"/>
              <a:ext cx="4226700" cy="546300"/>
            </a:xfrm>
            <a:prstGeom prst="rect">
              <a:avLst/>
            </a:prstGeom>
            <a:noFill/>
            <a:ln>
              <a:noFill/>
            </a:ln>
          </p:spPr>
          <p:txBody>
            <a:bodyPr spcFirstLastPara="1" wrap="square" lIns="120300" tIns="120300" rIns="120300" bIns="120300" anchor="t" anchorCtr="0">
              <a:noAutofit/>
            </a:bodyPr>
            <a:lstStyle/>
            <a:p>
              <a:pPr marL="0" lvl="0" indent="0" algn="l" rtl="0">
                <a:spcBef>
                  <a:spcPts val="0"/>
                </a:spcBef>
                <a:spcAft>
                  <a:spcPts val="0"/>
                </a:spcAft>
                <a:buNone/>
              </a:pPr>
              <a:r>
                <a:rPr lang="en-US" sz="1974">
                  <a:solidFill>
                    <a:schemeClr val="accent2"/>
                  </a:solidFill>
                </a:rPr>
                <a:t>07/26/2024 17:00 UTC </a:t>
              </a:r>
              <a:endParaRPr sz="1974">
                <a:solidFill>
                  <a:schemeClr val="accent2"/>
                </a:solidFill>
              </a:endParaRPr>
            </a:p>
            <a:p>
              <a:pPr marL="0" lvl="0" indent="0" algn="l" rtl="0">
                <a:spcBef>
                  <a:spcPts val="0"/>
                </a:spcBef>
                <a:spcAft>
                  <a:spcPts val="0"/>
                </a:spcAft>
                <a:buNone/>
              </a:pPr>
              <a:endParaRPr sz="1974">
                <a:solidFill>
                  <a:schemeClr val="accent2"/>
                </a:solidFill>
              </a:endParaRPr>
            </a:p>
          </p:txBody>
        </p:sp>
      </p:grpSp>
      <p:sp>
        <p:nvSpPr>
          <p:cNvPr id="151" name="Google Shape;151;p9"/>
          <p:cNvSpPr txBox="1"/>
          <p:nvPr/>
        </p:nvSpPr>
        <p:spPr>
          <a:xfrm>
            <a:off x="2741448" y="4524358"/>
            <a:ext cx="1116600" cy="860100"/>
          </a:xfrm>
          <a:prstGeom prst="rect">
            <a:avLst/>
          </a:prstGeom>
          <a:solidFill>
            <a:schemeClr val="lt1"/>
          </a:solidFill>
          <a:ln>
            <a:noFill/>
          </a:ln>
        </p:spPr>
        <p:txBody>
          <a:bodyPr spcFirstLastPara="1" wrap="square" lIns="137225" tIns="137225" rIns="137225" bIns="137225" anchor="t" anchorCtr="0">
            <a:noAutofit/>
          </a:bodyPr>
          <a:lstStyle/>
          <a:p>
            <a:pPr marL="0" marR="0" lvl="0" indent="0" algn="l" rtl="0">
              <a:spcBef>
                <a:spcPts val="0"/>
              </a:spcBef>
              <a:spcAft>
                <a:spcPts val="0"/>
              </a:spcAft>
              <a:buNone/>
            </a:pPr>
            <a:r>
              <a:rPr lang="en-US" sz="1201" dirty="0">
                <a:solidFill>
                  <a:schemeClr val="dk2"/>
                </a:solidFill>
                <a:latin typeface="Arial"/>
                <a:ea typeface="Arial"/>
                <a:cs typeface="Arial"/>
                <a:sym typeface="Arial"/>
              </a:rPr>
              <a:t> </a:t>
            </a:r>
            <a:r>
              <a:rPr lang="en-US" sz="1877" b="1" dirty="0">
                <a:solidFill>
                  <a:srgbClr val="0000FF"/>
                </a:solidFill>
              </a:rPr>
              <a:t>Smoke</a:t>
            </a:r>
            <a:r>
              <a:rPr lang="en-US" sz="1877" b="1" dirty="0">
                <a:solidFill>
                  <a:schemeClr val="dk2"/>
                </a:solidFill>
              </a:rPr>
              <a:t>            </a:t>
            </a:r>
            <a:endParaRPr sz="1877" b="1" dirty="0">
              <a:solidFill>
                <a:schemeClr val="dk2"/>
              </a:solidFill>
            </a:endParaRPr>
          </a:p>
          <a:p>
            <a:pPr marL="0" marR="0" lvl="0" indent="0" algn="l" rtl="0">
              <a:spcBef>
                <a:spcPts val="0"/>
              </a:spcBef>
              <a:spcAft>
                <a:spcPts val="0"/>
              </a:spcAft>
              <a:buNone/>
            </a:pPr>
            <a:r>
              <a:rPr lang="en-US" sz="1877" b="1" dirty="0">
                <a:solidFill>
                  <a:schemeClr val="dk2"/>
                </a:solidFill>
              </a:rPr>
              <a:t>    </a:t>
            </a:r>
            <a:r>
              <a:rPr lang="en-US" sz="1877" b="1" dirty="0">
                <a:solidFill>
                  <a:srgbClr val="FF0000"/>
                </a:solidFill>
              </a:rPr>
              <a:t>Fire</a:t>
            </a:r>
            <a:endParaRPr sz="1877" b="1" dirty="0">
              <a:solidFill>
                <a:srgbClr val="FF0000"/>
              </a:solidFill>
            </a:endParaRPr>
          </a:p>
        </p:txBody>
      </p:sp>
      <p:sp>
        <p:nvSpPr>
          <p:cNvPr id="152" name="Google Shape;152;p9"/>
          <p:cNvSpPr txBox="1"/>
          <p:nvPr/>
        </p:nvSpPr>
        <p:spPr>
          <a:xfrm>
            <a:off x="8136232" y="2362206"/>
            <a:ext cx="3955200" cy="3324663"/>
          </a:xfrm>
          <a:prstGeom prst="rect">
            <a:avLst/>
          </a:prstGeom>
          <a:solidFill>
            <a:srgbClr val="DDDDDD"/>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solidFill>
                  <a:schemeClr val="dk1"/>
                </a:solidFill>
              </a:rPr>
              <a:t>Method:</a:t>
            </a:r>
            <a:r>
              <a:rPr lang="en-US" sz="1800" dirty="0">
                <a:solidFill>
                  <a:schemeClr val="dk1"/>
                </a:solidFill>
              </a:rPr>
              <a:t> </a:t>
            </a:r>
            <a:r>
              <a:rPr lang="en-US" sz="1800" dirty="0">
                <a:solidFill>
                  <a:schemeClr val="dk2"/>
                </a:solidFill>
              </a:rPr>
              <a:t>SIT-FUSE (Segmentation, Instance Tracking, and data Fusion Using multi-</a:t>
            </a:r>
            <a:r>
              <a:rPr lang="en-US" sz="1800" dirty="0" err="1">
                <a:solidFill>
                  <a:schemeClr val="dk2"/>
                </a:solidFill>
              </a:rPr>
              <a:t>SEnsor</a:t>
            </a:r>
            <a:r>
              <a:rPr lang="en-US" sz="1800" dirty="0">
                <a:solidFill>
                  <a:schemeClr val="dk2"/>
                </a:solidFill>
              </a:rPr>
              <a:t> imagery ), a deep learning framework for self-supervised segmentation using multi-sensor data (GOES-18 and TEMPO radiance) to create  wildfire fronts and smoke masks.</a:t>
            </a:r>
          </a:p>
          <a:p>
            <a:pPr marL="0" lvl="0" indent="0" algn="l" rtl="0">
              <a:spcBef>
                <a:spcPts val="0"/>
              </a:spcBef>
              <a:spcAft>
                <a:spcPts val="0"/>
              </a:spcAft>
              <a:buNone/>
            </a:pPr>
            <a:r>
              <a:rPr lang="en-US" sz="1800" b="1" dirty="0">
                <a:solidFill>
                  <a:schemeClr val="dk2"/>
                </a:solidFill>
              </a:rPr>
              <a:t>Wildfire products:</a:t>
            </a:r>
          </a:p>
          <a:p>
            <a:pPr marL="285750" lvl="0" indent="-285750" algn="l" rtl="0">
              <a:spcBef>
                <a:spcPts val="0"/>
              </a:spcBef>
              <a:spcAft>
                <a:spcPts val="0"/>
              </a:spcAft>
              <a:buFont typeface="Arial" panose="020B0604020202020204" pitchFamily="34" charset="0"/>
              <a:buChar char="•"/>
            </a:pPr>
            <a:r>
              <a:rPr lang="en-US" sz="1800" dirty="0">
                <a:solidFill>
                  <a:schemeClr val="dk2"/>
                </a:solidFill>
              </a:rPr>
              <a:t>Temporal resolution: hourly</a:t>
            </a:r>
          </a:p>
          <a:p>
            <a:pPr marL="285750" lvl="0" indent="-285750" algn="l" rtl="0">
              <a:spcBef>
                <a:spcPts val="0"/>
              </a:spcBef>
              <a:spcAft>
                <a:spcPts val="0"/>
              </a:spcAft>
              <a:buFont typeface="Arial" panose="020B0604020202020204" pitchFamily="34" charset="0"/>
              <a:buChar char="•"/>
            </a:pPr>
            <a:r>
              <a:rPr lang="en-US" sz="1800" dirty="0">
                <a:solidFill>
                  <a:schemeClr val="dk2"/>
                </a:solidFill>
              </a:rPr>
              <a:t>Spatial resolution: 10 x 10 km</a:t>
            </a:r>
            <a:r>
              <a:rPr lang="en-US" sz="1800" baseline="30000" dirty="0">
                <a:solidFill>
                  <a:schemeClr val="dk2"/>
                </a:solidFill>
              </a:rPr>
              <a:t>2</a:t>
            </a:r>
            <a:endParaRPr sz="1800" baseline="30000" dirty="0">
              <a:solidFill>
                <a:schemeClr val="dk1"/>
              </a:solidFill>
            </a:endParaRPr>
          </a:p>
        </p:txBody>
      </p:sp>
      <p:pic>
        <p:nvPicPr>
          <p:cNvPr id="153" name="Google Shape;153;p9"/>
          <p:cNvPicPr preferRelativeResize="0"/>
          <p:nvPr/>
        </p:nvPicPr>
        <p:blipFill>
          <a:blip r:embed="rId5">
            <a:alphaModFix/>
          </a:blip>
          <a:stretch>
            <a:fillRect/>
          </a:stretch>
        </p:blipFill>
        <p:spPr>
          <a:xfrm>
            <a:off x="11061020" y="760178"/>
            <a:ext cx="1114651" cy="111077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g3e5444dec03_0_78"/>
          <p:cNvSpPr txBox="1">
            <a:spLocks noGrp="1"/>
          </p:cNvSpPr>
          <p:nvPr>
            <p:ph type="title"/>
          </p:nvPr>
        </p:nvSpPr>
        <p:spPr>
          <a:xfrm>
            <a:off x="626919" y="365125"/>
            <a:ext cx="114993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sz="3200" b="1"/>
              <a:t>Tracking Hourly </a:t>
            </a:r>
            <a:r>
              <a:rPr lang="en-US" sz="3200" b="1">
                <a:solidFill>
                  <a:srgbClr val="FF0000"/>
                </a:solidFill>
              </a:rPr>
              <a:t>Wildfire Fronts</a:t>
            </a:r>
            <a:r>
              <a:rPr lang="en-US" sz="3200" b="1"/>
              <a:t> and </a:t>
            </a:r>
            <a:r>
              <a:rPr lang="en-US" sz="3200" b="1">
                <a:solidFill>
                  <a:srgbClr val="0000FF"/>
                </a:solidFill>
              </a:rPr>
              <a:t>Smoke</a:t>
            </a:r>
            <a:r>
              <a:rPr lang="en-US" sz="3200" b="1"/>
              <a:t> Progress (cont.)  </a:t>
            </a:r>
            <a:endParaRPr sz="3200" b="1"/>
          </a:p>
        </p:txBody>
      </p:sp>
      <p:sp>
        <p:nvSpPr>
          <p:cNvPr id="159" name="Google Shape;159;g3e5444dec03_0_7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pic>
        <p:nvPicPr>
          <p:cNvPr id="160" name="Google Shape;160;g3e5444dec03_0_78" title="obs_series.gif"/>
          <p:cNvPicPr preferRelativeResize="0"/>
          <p:nvPr/>
        </p:nvPicPr>
        <p:blipFill>
          <a:blip r:embed="rId3">
            <a:alphaModFix/>
          </a:blip>
          <a:stretch>
            <a:fillRect/>
          </a:stretch>
        </p:blipFill>
        <p:spPr>
          <a:xfrm>
            <a:off x="345425" y="2858325"/>
            <a:ext cx="4953775" cy="3863126"/>
          </a:xfrm>
          <a:prstGeom prst="rect">
            <a:avLst/>
          </a:prstGeom>
          <a:noFill/>
          <a:ln>
            <a:noFill/>
          </a:ln>
        </p:spPr>
      </p:pic>
      <p:sp>
        <p:nvSpPr>
          <p:cNvPr id="161" name="Google Shape;161;g3e5444dec03_0_78"/>
          <p:cNvSpPr txBox="1"/>
          <p:nvPr/>
        </p:nvSpPr>
        <p:spPr>
          <a:xfrm>
            <a:off x="2326425" y="2372250"/>
            <a:ext cx="9918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Arial"/>
                <a:ea typeface="Arial"/>
                <a:cs typeface="Arial"/>
                <a:sym typeface="Arial"/>
              </a:rPr>
              <a:t>RGB</a:t>
            </a:r>
            <a:endParaRPr/>
          </a:p>
        </p:txBody>
      </p:sp>
      <p:grpSp>
        <p:nvGrpSpPr>
          <p:cNvPr id="162" name="Google Shape;162;g3e5444dec03_0_78"/>
          <p:cNvGrpSpPr/>
          <p:nvPr/>
        </p:nvGrpSpPr>
        <p:grpSpPr>
          <a:xfrm>
            <a:off x="5809875" y="2304225"/>
            <a:ext cx="6091211" cy="4417226"/>
            <a:chOff x="5809875" y="2304225"/>
            <a:chExt cx="6091211" cy="4417226"/>
          </a:xfrm>
        </p:grpSpPr>
        <p:grpSp>
          <p:nvGrpSpPr>
            <p:cNvPr id="163" name="Google Shape;163;g3e5444dec03_0_78"/>
            <p:cNvGrpSpPr/>
            <p:nvPr/>
          </p:nvGrpSpPr>
          <p:grpSpPr>
            <a:xfrm>
              <a:off x="10847666" y="3988000"/>
              <a:ext cx="1053420" cy="764100"/>
              <a:chOff x="3570166" y="5441125"/>
              <a:chExt cx="1053420" cy="764100"/>
            </a:xfrm>
          </p:grpSpPr>
          <p:sp>
            <p:nvSpPr>
              <p:cNvPr id="164" name="Google Shape;164;g3e5444dec03_0_78"/>
              <p:cNvSpPr txBox="1"/>
              <p:nvPr/>
            </p:nvSpPr>
            <p:spPr>
              <a:xfrm>
                <a:off x="3570166" y="5441125"/>
                <a:ext cx="991800" cy="7641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US" sz="1067">
                    <a:solidFill>
                      <a:schemeClr val="dk2"/>
                    </a:solidFill>
                    <a:latin typeface="Arial"/>
                    <a:ea typeface="Arial"/>
                    <a:cs typeface="Arial"/>
                    <a:sym typeface="Arial"/>
                  </a:rPr>
                  <a:t>    </a:t>
                </a:r>
                <a:r>
                  <a:rPr lang="en-US" sz="1667" b="1">
                    <a:solidFill>
                      <a:srgbClr val="0000FF"/>
                    </a:solidFill>
                  </a:rPr>
                  <a:t>Smoke</a:t>
                </a:r>
                <a:r>
                  <a:rPr lang="en-US" sz="1667" b="1">
                    <a:solidFill>
                      <a:schemeClr val="dk2"/>
                    </a:solidFill>
                  </a:rPr>
                  <a:t>            </a:t>
                </a:r>
                <a:endParaRPr sz="1667" b="1">
                  <a:solidFill>
                    <a:schemeClr val="dk2"/>
                  </a:solidFill>
                </a:endParaRPr>
              </a:p>
              <a:p>
                <a:pPr marL="0" marR="0" lvl="0" indent="0" algn="l" rtl="0">
                  <a:spcBef>
                    <a:spcPts val="0"/>
                  </a:spcBef>
                  <a:spcAft>
                    <a:spcPts val="0"/>
                  </a:spcAft>
                  <a:buNone/>
                </a:pPr>
                <a:r>
                  <a:rPr lang="en-US" sz="1667" b="1">
                    <a:solidFill>
                      <a:schemeClr val="dk2"/>
                    </a:solidFill>
                  </a:rPr>
                  <a:t>    </a:t>
                </a:r>
                <a:r>
                  <a:rPr lang="en-US" sz="1667" b="1">
                    <a:solidFill>
                      <a:srgbClr val="FF0000"/>
                    </a:solidFill>
                  </a:rPr>
                  <a:t>Fire</a:t>
                </a:r>
                <a:endParaRPr sz="1667" b="1">
                  <a:solidFill>
                    <a:srgbClr val="FF0000"/>
                  </a:solidFill>
                </a:endParaRPr>
              </a:p>
            </p:txBody>
          </p:sp>
          <p:sp>
            <p:nvSpPr>
              <p:cNvPr id="165" name="Google Shape;165;g3e5444dec03_0_78"/>
              <p:cNvSpPr/>
              <p:nvPr/>
            </p:nvSpPr>
            <p:spPr>
              <a:xfrm>
                <a:off x="4430079" y="5813681"/>
                <a:ext cx="193500" cy="1359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spcBef>
                    <a:spcPts val="0"/>
                  </a:spcBef>
                  <a:spcAft>
                    <a:spcPts val="0"/>
                  </a:spcAft>
                  <a:buNone/>
                </a:pPr>
                <a:endParaRPr sz="2400">
                  <a:solidFill>
                    <a:schemeClr val="dk1"/>
                  </a:solidFill>
                  <a:latin typeface="Arial"/>
                  <a:ea typeface="Arial"/>
                  <a:cs typeface="Arial"/>
                  <a:sym typeface="Arial"/>
                </a:endParaRPr>
              </a:p>
            </p:txBody>
          </p:sp>
          <p:sp>
            <p:nvSpPr>
              <p:cNvPr id="166" name="Google Shape;166;g3e5444dec03_0_78"/>
              <p:cNvSpPr/>
              <p:nvPr/>
            </p:nvSpPr>
            <p:spPr>
              <a:xfrm>
                <a:off x="4430086" y="6054255"/>
                <a:ext cx="193500" cy="1359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spcBef>
                    <a:spcPts val="0"/>
                  </a:spcBef>
                  <a:spcAft>
                    <a:spcPts val="0"/>
                  </a:spcAft>
                  <a:buNone/>
                </a:pPr>
                <a:endParaRPr sz="2400">
                  <a:solidFill>
                    <a:schemeClr val="dk1"/>
                  </a:solidFill>
                  <a:latin typeface="Arial"/>
                  <a:ea typeface="Arial"/>
                  <a:cs typeface="Arial"/>
                  <a:sym typeface="Arial"/>
                </a:endParaRPr>
              </a:p>
            </p:txBody>
          </p:sp>
        </p:grpSp>
        <p:pic>
          <p:nvPicPr>
            <p:cNvPr id="167" name="Google Shape;167;g3e5444dec03_0_78" title="fire_series.gif"/>
            <p:cNvPicPr preferRelativeResize="0"/>
            <p:nvPr/>
          </p:nvPicPr>
          <p:blipFill>
            <a:blip r:embed="rId4">
              <a:alphaModFix/>
            </a:blip>
            <a:stretch>
              <a:fillRect/>
            </a:stretch>
          </p:blipFill>
          <p:spPr>
            <a:xfrm>
              <a:off x="5809875" y="2858325"/>
              <a:ext cx="5141704" cy="3863126"/>
            </a:xfrm>
            <a:prstGeom prst="rect">
              <a:avLst/>
            </a:prstGeom>
            <a:noFill/>
            <a:ln>
              <a:noFill/>
            </a:ln>
          </p:spPr>
        </p:pic>
        <p:sp>
          <p:nvSpPr>
            <p:cNvPr id="168" name="Google Shape;168;g3e5444dec03_0_78"/>
            <p:cNvSpPr txBox="1"/>
            <p:nvPr/>
          </p:nvSpPr>
          <p:spPr>
            <a:xfrm>
              <a:off x="5909450" y="2304225"/>
              <a:ext cx="4408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FF0000"/>
                  </a:solidFill>
                </a:rPr>
                <a:t>Wildire fronts</a:t>
              </a:r>
              <a:r>
                <a:rPr lang="en-US" sz="2400">
                  <a:solidFill>
                    <a:schemeClr val="dk2"/>
                  </a:solidFill>
                </a:rPr>
                <a:t> + </a:t>
              </a:r>
              <a:r>
                <a:rPr lang="en-US" sz="2400">
                  <a:solidFill>
                    <a:srgbClr val="0000FF"/>
                  </a:solidFill>
                </a:rPr>
                <a:t>Smoke masks</a:t>
              </a:r>
              <a:endParaRPr>
                <a:solidFill>
                  <a:srgbClr val="0000FF"/>
                </a:solidFill>
              </a:endParaRPr>
            </a:p>
          </p:txBody>
        </p:sp>
      </p:grpSp>
      <p:sp>
        <p:nvSpPr>
          <p:cNvPr id="169" name="Google Shape;169;g3e5444dec03_0_78"/>
          <p:cNvSpPr txBox="1"/>
          <p:nvPr/>
        </p:nvSpPr>
        <p:spPr>
          <a:xfrm>
            <a:off x="1628100" y="1690825"/>
            <a:ext cx="8935800" cy="4893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2000" b="1" dirty="0">
                <a:solidFill>
                  <a:schemeClr val="accent2"/>
                </a:solidFill>
              </a:rPr>
              <a:t>Two-day animation:</a:t>
            </a:r>
            <a:r>
              <a:rPr lang="en-US" sz="2000" dirty="0">
                <a:solidFill>
                  <a:schemeClr val="accent2"/>
                </a:solidFill>
              </a:rPr>
              <a:t> 07/25/2024 13:51 UTC - 07/26/2024 22:51 UTC </a:t>
            </a:r>
            <a:endParaRPr sz="2000" dirty="0">
              <a:solidFill>
                <a:schemeClr val="accent2"/>
              </a:solidFill>
            </a:endParaRPr>
          </a:p>
          <a:p>
            <a:pPr marL="0" lvl="0" indent="0" algn="l" rtl="0">
              <a:spcBef>
                <a:spcPts val="0"/>
              </a:spcBef>
              <a:spcAft>
                <a:spcPts val="0"/>
              </a:spcAft>
              <a:buNone/>
            </a:pPr>
            <a:endParaRPr sz="2000" dirty="0">
              <a:solidFill>
                <a:schemeClr val="accent2"/>
              </a:solidFill>
            </a:endParaRPr>
          </a:p>
        </p:txBody>
      </p:sp>
      <p:pic>
        <p:nvPicPr>
          <p:cNvPr id="170" name="Google Shape;170;g3e5444dec03_0_78"/>
          <p:cNvPicPr preferRelativeResize="0"/>
          <p:nvPr/>
        </p:nvPicPr>
        <p:blipFill>
          <a:blip r:embed="rId5">
            <a:alphaModFix/>
          </a:blip>
          <a:stretch>
            <a:fillRect/>
          </a:stretch>
        </p:blipFill>
        <p:spPr>
          <a:xfrm>
            <a:off x="11077350" y="686550"/>
            <a:ext cx="1114651" cy="111077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6" title="Screenshot 2026-05-08 at 10.10.22 AM.png"/>
          <p:cNvPicPr preferRelativeResize="0"/>
          <p:nvPr/>
        </p:nvPicPr>
        <p:blipFill rotWithShape="1">
          <a:blip r:embed="rId3">
            <a:alphaModFix/>
          </a:blip>
          <a:srcRect/>
          <a:stretch/>
        </p:blipFill>
        <p:spPr>
          <a:xfrm>
            <a:off x="879875" y="1258336"/>
            <a:ext cx="2743199" cy="2076140"/>
          </a:xfrm>
          <a:prstGeom prst="rect">
            <a:avLst/>
          </a:prstGeom>
          <a:noFill/>
          <a:ln>
            <a:noFill/>
          </a:ln>
        </p:spPr>
      </p:pic>
      <p:sp>
        <p:nvSpPr>
          <p:cNvPr id="176" name="Google Shape;176;p6"/>
          <p:cNvSpPr txBox="1"/>
          <p:nvPr/>
        </p:nvSpPr>
        <p:spPr>
          <a:xfrm>
            <a:off x="828881" y="692835"/>
            <a:ext cx="2845200" cy="5535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en-US" sz="1333">
                <a:solidFill>
                  <a:schemeClr val="dk2"/>
                </a:solidFill>
                <a:latin typeface="Arial"/>
                <a:ea typeface="Arial"/>
                <a:cs typeface="Arial"/>
                <a:sym typeface="Arial"/>
              </a:rPr>
              <a:t>GOES-18 RGB on July 26, 2024</a:t>
            </a:r>
            <a:endParaRPr sz="1333">
              <a:solidFill>
                <a:schemeClr val="dk2"/>
              </a:solidFill>
              <a:latin typeface="Arial"/>
              <a:ea typeface="Arial"/>
              <a:cs typeface="Arial"/>
              <a:sym typeface="Arial"/>
            </a:endParaRPr>
          </a:p>
          <a:p>
            <a:pPr marL="0" marR="0" lvl="0" indent="0" algn="ctr" rtl="0">
              <a:spcBef>
                <a:spcPts val="0"/>
              </a:spcBef>
              <a:spcAft>
                <a:spcPts val="0"/>
              </a:spcAft>
              <a:buNone/>
            </a:pPr>
            <a:r>
              <a:rPr lang="en-US" sz="1333">
                <a:solidFill>
                  <a:schemeClr val="dk2"/>
                </a:solidFill>
                <a:latin typeface="Arial"/>
                <a:ea typeface="Arial"/>
                <a:cs typeface="Arial"/>
                <a:sym typeface="Arial"/>
              </a:rPr>
              <a:t>Time = 16:01 UTC </a:t>
            </a:r>
            <a:endParaRPr sz="1333">
              <a:solidFill>
                <a:schemeClr val="dk2"/>
              </a:solidFill>
              <a:latin typeface="Arial"/>
              <a:ea typeface="Arial"/>
              <a:cs typeface="Arial"/>
              <a:sym typeface="Arial"/>
            </a:endParaRPr>
          </a:p>
        </p:txBody>
      </p:sp>
      <p:sp>
        <p:nvSpPr>
          <p:cNvPr id="177" name="Google Shape;177;p6"/>
          <p:cNvSpPr txBox="1"/>
          <p:nvPr/>
        </p:nvSpPr>
        <p:spPr>
          <a:xfrm>
            <a:off x="1755573" y="516525"/>
            <a:ext cx="9918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Arial"/>
                <a:ea typeface="Arial"/>
                <a:cs typeface="Arial"/>
                <a:sym typeface="Arial"/>
              </a:rPr>
              <a:t>RGB</a:t>
            </a:r>
            <a:endParaRPr/>
          </a:p>
        </p:txBody>
      </p:sp>
      <p:sp>
        <p:nvSpPr>
          <p:cNvPr id="178" name="Google Shape;17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grpSp>
        <p:nvGrpSpPr>
          <p:cNvPr id="179" name="Google Shape;179;p6"/>
          <p:cNvGrpSpPr/>
          <p:nvPr/>
        </p:nvGrpSpPr>
        <p:grpSpPr>
          <a:xfrm>
            <a:off x="4330473" y="600300"/>
            <a:ext cx="7578177" cy="4339432"/>
            <a:chOff x="4330473" y="600300"/>
            <a:chExt cx="7578177" cy="4339432"/>
          </a:xfrm>
        </p:grpSpPr>
        <p:sp>
          <p:nvSpPr>
            <p:cNvPr id="180" name="Google Shape;180;p6"/>
            <p:cNvSpPr txBox="1"/>
            <p:nvPr/>
          </p:nvSpPr>
          <p:spPr>
            <a:xfrm>
              <a:off x="4330473" y="757375"/>
              <a:ext cx="3852900" cy="3792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en-US" sz="1333">
                  <a:solidFill>
                    <a:schemeClr val="dk2"/>
                  </a:solidFill>
                  <a:latin typeface="Arial"/>
                  <a:ea typeface="Arial"/>
                  <a:cs typeface="Arial"/>
                  <a:sym typeface="Arial"/>
                </a:rPr>
                <a:t>TEMPO NO2 with Operational Cloud Mask Applied (0.2 threshold)</a:t>
              </a:r>
              <a:endParaRPr sz="1333">
                <a:solidFill>
                  <a:schemeClr val="dk2"/>
                </a:solidFill>
                <a:latin typeface="Arial"/>
                <a:ea typeface="Arial"/>
                <a:cs typeface="Arial"/>
                <a:sym typeface="Arial"/>
              </a:endParaRPr>
            </a:p>
          </p:txBody>
        </p:sp>
        <p:sp>
          <p:nvSpPr>
            <p:cNvPr id="181" name="Google Shape;181;p6"/>
            <p:cNvSpPr txBox="1"/>
            <p:nvPr/>
          </p:nvSpPr>
          <p:spPr>
            <a:xfrm>
              <a:off x="5232301" y="600300"/>
              <a:ext cx="35373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rPr>
                <a:t>Before</a:t>
              </a:r>
              <a:r>
                <a:rPr lang="en-US" sz="1800" b="1">
                  <a:solidFill>
                    <a:schemeClr val="dk1"/>
                  </a:solidFill>
                  <a:latin typeface="Arial"/>
                  <a:ea typeface="Arial"/>
                  <a:cs typeface="Arial"/>
                  <a:sym typeface="Arial"/>
                </a:rPr>
                <a:t> </a:t>
              </a:r>
              <a:r>
                <a:rPr lang="en-US" sz="1800" b="1">
                  <a:solidFill>
                    <a:schemeClr val="dk1"/>
                  </a:solidFill>
                </a:rPr>
                <a:t>our work</a:t>
              </a:r>
              <a:endParaRPr/>
            </a:p>
          </p:txBody>
        </p:sp>
        <p:sp>
          <p:nvSpPr>
            <p:cNvPr id="182" name="Google Shape;182;p6"/>
            <p:cNvSpPr txBox="1"/>
            <p:nvPr/>
          </p:nvSpPr>
          <p:spPr>
            <a:xfrm>
              <a:off x="8055750" y="3646732"/>
              <a:ext cx="38529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0070C0"/>
                  </a:solidFill>
                </a:rPr>
                <a:t>Missing NO</a:t>
              </a:r>
              <a:r>
                <a:rPr lang="en-US">
                  <a:solidFill>
                    <a:srgbClr val="0070C0"/>
                  </a:solidFill>
                </a:rPr>
                <a:t>2</a:t>
              </a:r>
              <a:r>
                <a:rPr lang="en-US" sz="2400">
                  <a:solidFill>
                    <a:srgbClr val="0070C0"/>
                  </a:solidFill>
                </a:rPr>
                <a:t> data because </a:t>
              </a:r>
              <a:r>
                <a:rPr lang="en-US" sz="2400" b="1">
                  <a:solidFill>
                    <a:srgbClr val="0070C0"/>
                  </a:solidFill>
                </a:rPr>
                <a:t>thick</a:t>
              </a:r>
              <a:r>
                <a:rPr lang="en-US" sz="2400">
                  <a:solidFill>
                    <a:srgbClr val="0070C0"/>
                  </a:solidFill>
                </a:rPr>
                <a:t> smokes are misclassified as clouds  </a:t>
              </a:r>
              <a:endParaRPr sz="2400">
                <a:solidFill>
                  <a:srgbClr val="0070C0"/>
                </a:solidFill>
              </a:endParaRPr>
            </a:p>
          </p:txBody>
        </p:sp>
        <p:pic>
          <p:nvPicPr>
            <p:cNvPr id="183" name="Google Shape;183;p6" title="Screenshot 2026-05-29 at 5.09.26 AM.png"/>
            <p:cNvPicPr preferRelativeResize="0"/>
            <p:nvPr/>
          </p:nvPicPr>
          <p:blipFill>
            <a:blip r:embed="rId4">
              <a:alphaModFix/>
            </a:blip>
            <a:stretch>
              <a:fillRect/>
            </a:stretch>
          </p:blipFill>
          <p:spPr>
            <a:xfrm>
              <a:off x="4656374" y="1291800"/>
              <a:ext cx="2743200" cy="2059448"/>
            </a:xfrm>
            <a:prstGeom prst="rect">
              <a:avLst/>
            </a:prstGeom>
            <a:noFill/>
            <a:ln>
              <a:noFill/>
            </a:ln>
          </p:spPr>
        </p:pic>
        <p:cxnSp>
          <p:nvCxnSpPr>
            <p:cNvPr id="184" name="Google Shape;184;p6"/>
            <p:cNvCxnSpPr/>
            <p:nvPr/>
          </p:nvCxnSpPr>
          <p:spPr>
            <a:xfrm rot="10800000">
              <a:off x="5902900" y="2052425"/>
              <a:ext cx="2215800" cy="1781400"/>
            </a:xfrm>
            <a:prstGeom prst="straightConnector1">
              <a:avLst/>
            </a:prstGeom>
            <a:noFill/>
            <a:ln w="38100" cap="flat" cmpd="sng">
              <a:solidFill>
                <a:srgbClr val="FF0000"/>
              </a:solidFill>
              <a:prstDash val="solid"/>
              <a:round/>
              <a:headEnd type="none" w="med" len="med"/>
              <a:tailEnd type="triangle" w="med" len="med"/>
            </a:ln>
          </p:spPr>
        </p:cxnSp>
      </p:grpSp>
      <p:grpSp>
        <p:nvGrpSpPr>
          <p:cNvPr id="185" name="Google Shape;185;p6"/>
          <p:cNvGrpSpPr/>
          <p:nvPr/>
        </p:nvGrpSpPr>
        <p:grpSpPr>
          <a:xfrm>
            <a:off x="3824742" y="3404195"/>
            <a:ext cx="7866194" cy="3453801"/>
            <a:chOff x="3824742" y="3404195"/>
            <a:chExt cx="7866194" cy="3453801"/>
          </a:xfrm>
        </p:grpSpPr>
        <p:sp>
          <p:nvSpPr>
            <p:cNvPr id="186" name="Google Shape;186;p6"/>
            <p:cNvSpPr txBox="1"/>
            <p:nvPr/>
          </p:nvSpPr>
          <p:spPr>
            <a:xfrm>
              <a:off x="7838036" y="5895559"/>
              <a:ext cx="3852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4270C4"/>
                  </a:solidFill>
                </a:rPr>
                <a:t>Restore missing NO₂ data </a:t>
              </a:r>
              <a:endParaRPr sz="2400">
                <a:solidFill>
                  <a:srgbClr val="4270C4"/>
                </a:solidFill>
              </a:endParaRPr>
            </a:p>
          </p:txBody>
        </p:sp>
        <p:grpSp>
          <p:nvGrpSpPr>
            <p:cNvPr id="187" name="Google Shape;187;p6"/>
            <p:cNvGrpSpPr/>
            <p:nvPr/>
          </p:nvGrpSpPr>
          <p:grpSpPr>
            <a:xfrm>
              <a:off x="3824742" y="3404195"/>
              <a:ext cx="4341928" cy="3453801"/>
              <a:chOff x="7355735" y="21282"/>
              <a:chExt cx="5063472" cy="4027756"/>
            </a:xfrm>
          </p:grpSpPr>
          <p:sp>
            <p:nvSpPr>
              <p:cNvPr id="188" name="Google Shape;188;p6"/>
              <p:cNvSpPr txBox="1"/>
              <p:nvPr/>
            </p:nvSpPr>
            <p:spPr>
              <a:xfrm>
                <a:off x="8498935" y="365851"/>
                <a:ext cx="3120000" cy="690000"/>
              </a:xfrm>
              <a:prstGeom prst="rect">
                <a:avLst/>
              </a:prstGeom>
              <a:noFill/>
              <a:ln>
                <a:noFill/>
              </a:ln>
            </p:spPr>
            <p:txBody>
              <a:bodyPr spcFirstLastPara="1" wrap="square" lIns="104525" tIns="104525" rIns="104525" bIns="104525" anchor="t" anchorCtr="0">
                <a:noAutofit/>
              </a:bodyPr>
              <a:lstStyle/>
              <a:p>
                <a:pPr marL="0" marR="0" lvl="0" indent="0" algn="ctr" rtl="0">
                  <a:spcBef>
                    <a:spcPts val="0"/>
                  </a:spcBef>
                  <a:spcAft>
                    <a:spcPts val="0"/>
                  </a:spcAft>
                  <a:buNone/>
                </a:pPr>
                <a:r>
                  <a:rPr lang="en-US" sz="1143">
                    <a:solidFill>
                      <a:schemeClr val="dk2"/>
                    </a:solidFill>
                    <a:latin typeface="Arial"/>
                    <a:ea typeface="Arial"/>
                    <a:cs typeface="Arial"/>
                    <a:sym typeface="Arial"/>
                  </a:rPr>
                  <a:t>Smoke and Fire Masked TEMPO NO2 (From our Project)</a:t>
                </a:r>
                <a:endParaRPr sz="1143">
                  <a:solidFill>
                    <a:schemeClr val="dk2"/>
                  </a:solidFill>
                  <a:latin typeface="Arial"/>
                  <a:ea typeface="Arial"/>
                  <a:cs typeface="Arial"/>
                  <a:sym typeface="Arial"/>
                </a:endParaRPr>
              </a:p>
            </p:txBody>
          </p:sp>
          <p:grpSp>
            <p:nvGrpSpPr>
              <p:cNvPr id="189" name="Google Shape;189;p6"/>
              <p:cNvGrpSpPr/>
              <p:nvPr/>
            </p:nvGrpSpPr>
            <p:grpSpPr>
              <a:xfrm>
                <a:off x="7355735" y="3173259"/>
                <a:ext cx="5063472" cy="875778"/>
                <a:chOff x="2797975" y="4460225"/>
                <a:chExt cx="3797699" cy="656850"/>
              </a:xfrm>
            </p:grpSpPr>
            <p:pic>
              <p:nvPicPr>
                <p:cNvPr id="190" name="Google Shape;190;p6" title="Screenshot 2026-05-08 at 10.49.01 AM.png"/>
                <p:cNvPicPr preferRelativeResize="0"/>
                <p:nvPr/>
              </p:nvPicPr>
              <p:blipFill rotWithShape="1">
                <a:blip r:embed="rId5">
                  <a:alphaModFix/>
                </a:blip>
                <a:srcRect b="55078"/>
                <a:stretch/>
              </p:blipFill>
              <p:spPr>
                <a:xfrm>
                  <a:off x="2797975" y="4689086"/>
                  <a:ext cx="3797699" cy="232500"/>
                </a:xfrm>
                <a:prstGeom prst="rect">
                  <a:avLst/>
                </a:prstGeom>
                <a:noFill/>
                <a:ln>
                  <a:noFill/>
                </a:ln>
              </p:spPr>
            </p:pic>
            <p:grpSp>
              <p:nvGrpSpPr>
                <p:cNvPr id="191" name="Google Shape;191;p6"/>
                <p:cNvGrpSpPr/>
                <p:nvPr/>
              </p:nvGrpSpPr>
              <p:grpSpPr>
                <a:xfrm>
                  <a:off x="3197900" y="4460225"/>
                  <a:ext cx="2610650" cy="656850"/>
                  <a:chOff x="3197900" y="4460225"/>
                  <a:chExt cx="2610650" cy="656850"/>
                </a:xfrm>
              </p:grpSpPr>
              <p:sp>
                <p:nvSpPr>
                  <p:cNvPr id="192" name="Google Shape;192;p6"/>
                  <p:cNvSpPr txBox="1"/>
                  <p:nvPr/>
                </p:nvSpPr>
                <p:spPr>
                  <a:xfrm>
                    <a:off x="3197900" y="4832675"/>
                    <a:ext cx="658500" cy="232500"/>
                  </a:xfrm>
                  <a:prstGeom prst="rect">
                    <a:avLst/>
                  </a:prstGeom>
                  <a:noFill/>
                  <a:ln>
                    <a:noFill/>
                  </a:ln>
                </p:spPr>
                <p:txBody>
                  <a:bodyPr spcFirstLastPara="1" wrap="square" lIns="104525" tIns="104525" rIns="104525" bIns="104525" anchor="t" anchorCtr="0">
                    <a:noAutofit/>
                  </a:bodyPr>
                  <a:lstStyle/>
                  <a:p>
                    <a:pPr marL="0" marR="0" lvl="0" indent="0" algn="l" rtl="0">
                      <a:spcBef>
                        <a:spcPts val="0"/>
                      </a:spcBef>
                      <a:spcAft>
                        <a:spcPts val="0"/>
                      </a:spcAft>
                      <a:buNone/>
                    </a:pPr>
                    <a:r>
                      <a:rPr lang="en-US" sz="1143">
                        <a:solidFill>
                          <a:schemeClr val="dk2"/>
                        </a:solidFill>
                        <a:latin typeface="Arial"/>
                        <a:ea typeface="Arial"/>
                        <a:cs typeface="Arial"/>
                        <a:sym typeface="Arial"/>
                      </a:rPr>
                      <a:t>1.0e+15</a:t>
                    </a:r>
                    <a:endParaRPr sz="1143">
                      <a:solidFill>
                        <a:schemeClr val="dk2"/>
                      </a:solidFill>
                      <a:latin typeface="Arial"/>
                      <a:ea typeface="Arial"/>
                      <a:cs typeface="Arial"/>
                      <a:sym typeface="Arial"/>
                    </a:endParaRPr>
                  </a:p>
                </p:txBody>
              </p:sp>
              <p:sp>
                <p:nvSpPr>
                  <p:cNvPr id="193" name="Google Shape;193;p6"/>
                  <p:cNvSpPr txBox="1"/>
                  <p:nvPr/>
                </p:nvSpPr>
                <p:spPr>
                  <a:xfrm>
                    <a:off x="4173975" y="4832675"/>
                    <a:ext cx="658500" cy="284400"/>
                  </a:xfrm>
                  <a:prstGeom prst="rect">
                    <a:avLst/>
                  </a:prstGeom>
                  <a:noFill/>
                  <a:ln>
                    <a:noFill/>
                  </a:ln>
                </p:spPr>
                <p:txBody>
                  <a:bodyPr spcFirstLastPara="1" wrap="square" lIns="104525" tIns="104525" rIns="104525" bIns="104525" anchor="t" anchorCtr="0">
                    <a:noAutofit/>
                  </a:bodyPr>
                  <a:lstStyle/>
                  <a:p>
                    <a:pPr marL="0" marR="0" lvl="0" indent="0" algn="l" rtl="0">
                      <a:spcBef>
                        <a:spcPts val="0"/>
                      </a:spcBef>
                      <a:spcAft>
                        <a:spcPts val="0"/>
                      </a:spcAft>
                      <a:buNone/>
                    </a:pPr>
                    <a:r>
                      <a:rPr lang="en-US" sz="1143">
                        <a:solidFill>
                          <a:schemeClr val="dk2"/>
                        </a:solidFill>
                        <a:latin typeface="Arial"/>
                        <a:ea typeface="Arial"/>
                        <a:cs typeface="Arial"/>
                        <a:sym typeface="Arial"/>
                      </a:rPr>
                      <a:t>5.0e+15</a:t>
                    </a:r>
                    <a:endParaRPr sz="1143">
                      <a:solidFill>
                        <a:schemeClr val="dk2"/>
                      </a:solidFill>
                      <a:latin typeface="Arial"/>
                      <a:ea typeface="Arial"/>
                      <a:cs typeface="Arial"/>
                      <a:sym typeface="Arial"/>
                    </a:endParaRPr>
                  </a:p>
                </p:txBody>
              </p:sp>
              <p:sp>
                <p:nvSpPr>
                  <p:cNvPr id="194" name="Google Shape;194;p6"/>
                  <p:cNvSpPr txBox="1"/>
                  <p:nvPr/>
                </p:nvSpPr>
                <p:spPr>
                  <a:xfrm>
                    <a:off x="5150050" y="4832675"/>
                    <a:ext cx="658500" cy="284400"/>
                  </a:xfrm>
                  <a:prstGeom prst="rect">
                    <a:avLst/>
                  </a:prstGeom>
                  <a:noFill/>
                  <a:ln>
                    <a:noFill/>
                  </a:ln>
                </p:spPr>
                <p:txBody>
                  <a:bodyPr spcFirstLastPara="1" wrap="square" lIns="104525" tIns="104525" rIns="104525" bIns="104525" anchor="t" anchorCtr="0">
                    <a:noAutofit/>
                  </a:bodyPr>
                  <a:lstStyle/>
                  <a:p>
                    <a:pPr marL="0" marR="0" lvl="0" indent="0" algn="l" rtl="0">
                      <a:spcBef>
                        <a:spcPts val="0"/>
                      </a:spcBef>
                      <a:spcAft>
                        <a:spcPts val="0"/>
                      </a:spcAft>
                      <a:buNone/>
                    </a:pPr>
                    <a:r>
                      <a:rPr lang="en-US" sz="1143">
                        <a:solidFill>
                          <a:schemeClr val="dk2"/>
                        </a:solidFill>
                        <a:latin typeface="Arial"/>
                        <a:ea typeface="Arial"/>
                        <a:cs typeface="Arial"/>
                        <a:sym typeface="Arial"/>
                      </a:rPr>
                      <a:t>9.0e+15</a:t>
                    </a:r>
                    <a:endParaRPr sz="1143">
                      <a:solidFill>
                        <a:schemeClr val="dk2"/>
                      </a:solidFill>
                      <a:latin typeface="Arial"/>
                      <a:ea typeface="Arial"/>
                      <a:cs typeface="Arial"/>
                      <a:sym typeface="Arial"/>
                    </a:endParaRPr>
                  </a:p>
                </p:txBody>
              </p:sp>
              <p:sp>
                <p:nvSpPr>
                  <p:cNvPr id="195" name="Google Shape;195;p6"/>
                  <p:cNvSpPr txBox="1"/>
                  <p:nvPr/>
                </p:nvSpPr>
                <p:spPr>
                  <a:xfrm>
                    <a:off x="3801400" y="4460225"/>
                    <a:ext cx="1714500" cy="284400"/>
                  </a:xfrm>
                  <a:prstGeom prst="rect">
                    <a:avLst/>
                  </a:prstGeom>
                  <a:noFill/>
                  <a:ln>
                    <a:noFill/>
                  </a:ln>
                </p:spPr>
                <p:txBody>
                  <a:bodyPr spcFirstLastPara="1" wrap="square" lIns="104525" tIns="104525" rIns="104525" bIns="104525" anchor="t" anchorCtr="0">
                    <a:noAutofit/>
                  </a:bodyPr>
                  <a:lstStyle/>
                  <a:p>
                    <a:pPr marL="0" marR="0" lvl="0" indent="0" algn="ctr" rtl="0">
                      <a:spcBef>
                        <a:spcPts val="0"/>
                      </a:spcBef>
                      <a:spcAft>
                        <a:spcPts val="0"/>
                      </a:spcAft>
                      <a:buNone/>
                    </a:pPr>
                    <a:r>
                      <a:rPr lang="en-US" sz="1143">
                        <a:solidFill>
                          <a:schemeClr val="dk2"/>
                        </a:solidFill>
                        <a:latin typeface="Arial"/>
                        <a:ea typeface="Arial"/>
                        <a:cs typeface="Arial"/>
                        <a:sym typeface="Arial"/>
                      </a:rPr>
                      <a:t>NO2 (Molecules cm</a:t>
                    </a:r>
                    <a:r>
                      <a:rPr lang="en-US" sz="1143" baseline="30000">
                        <a:solidFill>
                          <a:schemeClr val="dk2"/>
                        </a:solidFill>
                        <a:latin typeface="Arial"/>
                        <a:ea typeface="Arial"/>
                        <a:cs typeface="Arial"/>
                        <a:sym typeface="Arial"/>
                      </a:rPr>
                      <a:t>2</a:t>
                    </a:r>
                    <a:r>
                      <a:rPr lang="en-US" sz="1143">
                        <a:solidFill>
                          <a:schemeClr val="dk2"/>
                        </a:solidFill>
                        <a:latin typeface="Arial"/>
                        <a:ea typeface="Arial"/>
                        <a:cs typeface="Arial"/>
                        <a:sym typeface="Arial"/>
                      </a:rPr>
                      <a:t>)</a:t>
                    </a:r>
                    <a:endParaRPr sz="1143">
                      <a:solidFill>
                        <a:schemeClr val="dk2"/>
                      </a:solidFill>
                      <a:latin typeface="Arial"/>
                      <a:ea typeface="Arial"/>
                      <a:cs typeface="Arial"/>
                      <a:sym typeface="Arial"/>
                    </a:endParaRPr>
                  </a:p>
                </p:txBody>
              </p:sp>
            </p:grpSp>
          </p:grpSp>
          <p:sp>
            <p:nvSpPr>
              <p:cNvPr id="196" name="Google Shape;196;p6"/>
              <p:cNvSpPr txBox="1"/>
              <p:nvPr/>
            </p:nvSpPr>
            <p:spPr>
              <a:xfrm>
                <a:off x="8986022" y="21282"/>
                <a:ext cx="2540100" cy="423300"/>
              </a:xfrm>
              <a:prstGeom prst="rect">
                <a:avLst/>
              </a:prstGeom>
              <a:noFill/>
              <a:ln>
                <a:noFill/>
              </a:ln>
            </p:spPr>
            <p:txBody>
              <a:bodyPr spcFirstLastPara="1" wrap="square" lIns="78400" tIns="39175" rIns="78400" bIns="39175" anchor="t" anchorCtr="0">
                <a:spAutoFit/>
              </a:bodyPr>
              <a:lstStyle/>
              <a:p>
                <a:pPr marL="0" marR="0" lvl="0" indent="0" algn="l" rtl="0">
                  <a:spcBef>
                    <a:spcPts val="0"/>
                  </a:spcBef>
                  <a:spcAft>
                    <a:spcPts val="0"/>
                  </a:spcAft>
                  <a:buNone/>
                </a:pPr>
                <a:r>
                  <a:rPr lang="en-US" sz="1843" b="1">
                    <a:solidFill>
                      <a:schemeClr val="dk1"/>
                    </a:solidFill>
                  </a:rPr>
                  <a:t>After</a:t>
                </a:r>
                <a:r>
                  <a:rPr lang="en-US" sz="1843" b="1">
                    <a:solidFill>
                      <a:schemeClr val="dk1"/>
                    </a:solidFill>
                    <a:latin typeface="Arial"/>
                    <a:ea typeface="Arial"/>
                    <a:cs typeface="Arial"/>
                    <a:sym typeface="Arial"/>
                  </a:rPr>
                  <a:t> our work</a:t>
                </a:r>
                <a:endParaRPr sz="1500"/>
              </a:p>
            </p:txBody>
          </p:sp>
        </p:grpSp>
        <p:pic>
          <p:nvPicPr>
            <p:cNvPr id="197" name="Google Shape;197;p6" title="Screenshot 2026-05-29 at 5.06.23 AM.png"/>
            <p:cNvPicPr preferRelativeResize="0"/>
            <p:nvPr/>
          </p:nvPicPr>
          <p:blipFill>
            <a:blip r:embed="rId6">
              <a:alphaModFix/>
            </a:blip>
            <a:stretch>
              <a:fillRect/>
            </a:stretch>
          </p:blipFill>
          <p:spPr>
            <a:xfrm>
              <a:off x="4624239" y="4208419"/>
              <a:ext cx="2845200" cy="1932533"/>
            </a:xfrm>
            <a:prstGeom prst="rect">
              <a:avLst/>
            </a:prstGeom>
            <a:noFill/>
            <a:ln>
              <a:noFill/>
            </a:ln>
          </p:spPr>
        </p:pic>
        <p:cxnSp>
          <p:nvCxnSpPr>
            <p:cNvPr id="198" name="Google Shape;198;p6"/>
            <p:cNvCxnSpPr/>
            <p:nvPr/>
          </p:nvCxnSpPr>
          <p:spPr>
            <a:xfrm rot="10800000">
              <a:off x="5983475" y="4973275"/>
              <a:ext cx="1872900" cy="1144500"/>
            </a:xfrm>
            <a:prstGeom prst="straightConnector1">
              <a:avLst/>
            </a:prstGeom>
            <a:noFill/>
            <a:ln w="38100" cap="flat" cmpd="sng">
              <a:solidFill>
                <a:srgbClr val="FF0000"/>
              </a:solidFill>
              <a:prstDash val="solid"/>
              <a:round/>
              <a:headEnd type="none" w="med" len="med"/>
              <a:tailEnd type="triangle" w="med" len="med"/>
            </a:ln>
          </p:spPr>
        </p:cxnSp>
      </p:grpSp>
      <p:sp>
        <p:nvSpPr>
          <p:cNvPr id="199" name="Google Shape;199;p6"/>
          <p:cNvSpPr txBox="1">
            <a:spLocks noGrp="1"/>
          </p:cNvSpPr>
          <p:nvPr>
            <p:ph type="title" idx="4294967295"/>
          </p:nvPr>
        </p:nvSpPr>
        <p:spPr>
          <a:xfrm>
            <a:off x="254250" y="-176735"/>
            <a:ext cx="11353800" cy="936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Play"/>
              <a:buNone/>
            </a:pPr>
            <a:r>
              <a:rPr lang="en-US" sz="2760" b="1">
                <a:solidFill>
                  <a:srgbClr val="4270C4"/>
                </a:solidFill>
              </a:rPr>
              <a:t>Restored NO</a:t>
            </a:r>
            <a:r>
              <a:rPr lang="en-US" sz="1400" b="1">
                <a:solidFill>
                  <a:srgbClr val="4270C4"/>
                </a:solidFill>
              </a:rPr>
              <a:t>2</a:t>
            </a:r>
            <a:r>
              <a:rPr lang="en-US" sz="2760" b="1">
                <a:solidFill>
                  <a:srgbClr val="4270C4"/>
                </a:solidFill>
              </a:rPr>
              <a:t> data with Hourly Wildfire Smoke Plume Masks </a:t>
            </a:r>
            <a:endParaRPr sz="3120">
              <a:solidFill>
                <a:srgbClr val="4270C4"/>
              </a:solidFill>
            </a:endParaRPr>
          </a:p>
        </p:txBody>
      </p:sp>
      <p:cxnSp>
        <p:nvCxnSpPr>
          <p:cNvPr id="200" name="Google Shape;200;p6"/>
          <p:cNvCxnSpPr>
            <a:stCxn id="201" idx="1"/>
          </p:cNvCxnSpPr>
          <p:nvPr/>
        </p:nvCxnSpPr>
        <p:spPr>
          <a:xfrm rot="10800000">
            <a:off x="1377125" y="2366325"/>
            <a:ext cx="475200" cy="588300"/>
          </a:xfrm>
          <a:prstGeom prst="straightConnector1">
            <a:avLst/>
          </a:prstGeom>
          <a:noFill/>
          <a:ln w="9525" cap="flat" cmpd="sng">
            <a:solidFill>
              <a:srgbClr val="FF0000"/>
            </a:solidFill>
            <a:prstDash val="solid"/>
            <a:round/>
            <a:headEnd type="none" w="med" len="med"/>
            <a:tailEnd type="triangle" w="med" len="med"/>
          </a:ln>
        </p:spPr>
      </p:cxnSp>
      <p:sp>
        <p:nvSpPr>
          <p:cNvPr id="201" name="Google Shape;201;p6"/>
          <p:cNvSpPr txBox="1"/>
          <p:nvPr/>
        </p:nvSpPr>
        <p:spPr>
          <a:xfrm>
            <a:off x="1852325" y="2762175"/>
            <a:ext cx="1473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300">
                <a:solidFill>
                  <a:srgbClr val="FF0000"/>
                </a:solidFill>
              </a:rPr>
              <a:t>Park fires</a:t>
            </a:r>
            <a:endParaRPr sz="1300">
              <a:solidFill>
                <a:srgbClr val="FF0000"/>
              </a:solidFill>
            </a:endParaRPr>
          </a:p>
        </p:txBody>
      </p:sp>
      <p:grpSp>
        <p:nvGrpSpPr>
          <p:cNvPr id="202" name="Google Shape;202;p6"/>
          <p:cNvGrpSpPr/>
          <p:nvPr/>
        </p:nvGrpSpPr>
        <p:grpSpPr>
          <a:xfrm>
            <a:off x="-7114" y="3402075"/>
            <a:ext cx="5307000" cy="3073747"/>
            <a:chOff x="-7114" y="3402075"/>
            <a:chExt cx="5307000" cy="3073747"/>
          </a:xfrm>
        </p:grpSpPr>
        <p:sp>
          <p:nvSpPr>
            <p:cNvPr id="203" name="Google Shape;203;p6"/>
            <p:cNvSpPr txBox="1"/>
            <p:nvPr/>
          </p:nvSpPr>
          <p:spPr>
            <a:xfrm>
              <a:off x="596086" y="3649753"/>
              <a:ext cx="3310800" cy="8721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en-US" sz="1333">
                  <a:solidFill>
                    <a:schemeClr val="dk2"/>
                  </a:solidFill>
                  <a:latin typeface="Arial"/>
                  <a:ea typeface="Arial"/>
                  <a:cs typeface="Arial"/>
                  <a:sym typeface="Arial"/>
                </a:rPr>
                <a:t>SIT-FUSE Binary Smoke and Fire Mask on GOES-18 Image</a:t>
              </a:r>
              <a:endParaRPr sz="1333">
                <a:solidFill>
                  <a:schemeClr val="dk2"/>
                </a:solidFill>
                <a:latin typeface="Arial"/>
                <a:ea typeface="Arial"/>
                <a:cs typeface="Arial"/>
                <a:sym typeface="Arial"/>
              </a:endParaRPr>
            </a:p>
          </p:txBody>
        </p:sp>
        <p:sp>
          <p:nvSpPr>
            <p:cNvPr id="204" name="Google Shape;204;p6"/>
            <p:cNvSpPr txBox="1"/>
            <p:nvPr/>
          </p:nvSpPr>
          <p:spPr>
            <a:xfrm>
              <a:off x="-7114" y="3402075"/>
              <a:ext cx="5307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Arial"/>
                  <a:ea typeface="Arial"/>
                  <a:cs typeface="Arial"/>
                  <a:sym typeface="Arial"/>
                </a:rPr>
                <a:t>Smoke plume mask </a:t>
              </a:r>
              <a:r>
                <a:rPr lang="en-US" sz="1800" b="1">
                  <a:solidFill>
                    <a:srgbClr val="FF0000"/>
                  </a:solidFill>
                </a:rPr>
                <a:t>developed</a:t>
              </a:r>
              <a:r>
                <a:rPr lang="en-US" sz="1800" b="1">
                  <a:solidFill>
                    <a:srgbClr val="FF0000"/>
                  </a:solidFill>
                  <a:latin typeface="Arial"/>
                  <a:ea typeface="Arial"/>
                  <a:cs typeface="Arial"/>
                  <a:sym typeface="Arial"/>
                </a:rPr>
                <a:t> </a:t>
              </a:r>
              <a:r>
                <a:rPr lang="en-US" sz="1800" b="1">
                  <a:solidFill>
                    <a:srgbClr val="FF0000"/>
                  </a:solidFill>
                </a:rPr>
                <a:t>by</a:t>
              </a:r>
              <a:r>
                <a:rPr lang="en-US" sz="1800" b="1">
                  <a:solidFill>
                    <a:srgbClr val="FF0000"/>
                  </a:solidFill>
                  <a:latin typeface="Arial"/>
                  <a:ea typeface="Arial"/>
                  <a:cs typeface="Arial"/>
                  <a:sym typeface="Arial"/>
                </a:rPr>
                <a:t> our </a:t>
              </a:r>
              <a:r>
                <a:rPr lang="en-US" sz="1800" b="1">
                  <a:solidFill>
                    <a:srgbClr val="FF0000"/>
                  </a:solidFill>
                </a:rPr>
                <a:t>project</a:t>
              </a:r>
              <a:endParaRPr/>
            </a:p>
          </p:txBody>
        </p:sp>
        <p:grpSp>
          <p:nvGrpSpPr>
            <p:cNvPr id="205" name="Google Shape;205;p6"/>
            <p:cNvGrpSpPr/>
            <p:nvPr/>
          </p:nvGrpSpPr>
          <p:grpSpPr>
            <a:xfrm>
              <a:off x="912625" y="4210775"/>
              <a:ext cx="2743198" cy="2265047"/>
              <a:chOff x="912625" y="4210775"/>
              <a:chExt cx="2743198" cy="2265047"/>
            </a:xfrm>
          </p:grpSpPr>
          <p:pic>
            <p:nvPicPr>
              <p:cNvPr id="206" name="Google Shape;206;p6" title="Screenshot_2026-05-29_at_1.50.39_AM.png"/>
              <p:cNvPicPr preferRelativeResize="0"/>
              <p:nvPr/>
            </p:nvPicPr>
            <p:blipFill>
              <a:blip r:embed="rId7">
                <a:alphaModFix/>
              </a:blip>
              <a:stretch>
                <a:fillRect/>
              </a:stretch>
            </p:blipFill>
            <p:spPr>
              <a:xfrm>
                <a:off x="912625" y="4210775"/>
                <a:ext cx="2743198" cy="1879101"/>
              </a:xfrm>
              <a:prstGeom prst="rect">
                <a:avLst/>
              </a:prstGeom>
              <a:noFill/>
              <a:ln>
                <a:noFill/>
              </a:ln>
            </p:spPr>
          </p:pic>
          <p:cxnSp>
            <p:nvCxnSpPr>
              <p:cNvPr id="207" name="Google Shape;207;p6"/>
              <p:cNvCxnSpPr/>
              <p:nvPr/>
            </p:nvCxnSpPr>
            <p:spPr>
              <a:xfrm rot="10800000">
                <a:off x="1359875" y="5273947"/>
                <a:ext cx="509700" cy="867000"/>
              </a:xfrm>
              <a:prstGeom prst="straightConnector1">
                <a:avLst/>
              </a:prstGeom>
              <a:noFill/>
              <a:ln w="9525" cap="flat" cmpd="sng">
                <a:solidFill>
                  <a:srgbClr val="FF0000"/>
                </a:solidFill>
                <a:prstDash val="solid"/>
                <a:round/>
                <a:headEnd type="none" w="med" len="med"/>
                <a:tailEnd type="triangle" w="med" len="med"/>
              </a:ln>
            </p:spPr>
          </p:cxnSp>
          <p:sp>
            <p:nvSpPr>
              <p:cNvPr id="208" name="Google Shape;208;p6"/>
              <p:cNvSpPr txBox="1"/>
              <p:nvPr/>
            </p:nvSpPr>
            <p:spPr>
              <a:xfrm>
                <a:off x="1222600" y="6014122"/>
                <a:ext cx="1745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rgbClr val="FF0000"/>
                    </a:solidFill>
                  </a:rPr>
                  <a:t>Park fires</a:t>
                </a:r>
                <a:endParaRPr sz="1800">
                  <a:solidFill>
                    <a:srgbClr val="FF0000"/>
                  </a:solidFill>
                </a:endParaRPr>
              </a:p>
            </p:txBody>
          </p:sp>
        </p:grpSp>
        <p:grpSp>
          <p:nvGrpSpPr>
            <p:cNvPr id="209" name="Google Shape;209;p6"/>
            <p:cNvGrpSpPr/>
            <p:nvPr/>
          </p:nvGrpSpPr>
          <p:grpSpPr>
            <a:xfrm>
              <a:off x="2967695" y="5448378"/>
              <a:ext cx="949511" cy="690000"/>
              <a:chOff x="3674075" y="5666260"/>
              <a:chExt cx="949511" cy="690000"/>
            </a:xfrm>
          </p:grpSpPr>
          <p:sp>
            <p:nvSpPr>
              <p:cNvPr id="210" name="Google Shape;210;p6"/>
              <p:cNvSpPr txBox="1"/>
              <p:nvPr/>
            </p:nvSpPr>
            <p:spPr>
              <a:xfrm>
                <a:off x="3674075" y="5666260"/>
                <a:ext cx="877800" cy="6900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US" sz="1067">
                    <a:solidFill>
                      <a:schemeClr val="dk2"/>
                    </a:solidFill>
                    <a:latin typeface="Arial"/>
                    <a:ea typeface="Arial"/>
                    <a:cs typeface="Arial"/>
                    <a:sym typeface="Arial"/>
                  </a:rPr>
                  <a:t>    </a:t>
                </a:r>
                <a:r>
                  <a:rPr lang="en-US" sz="1067">
                    <a:solidFill>
                      <a:srgbClr val="0000FF"/>
                    </a:solidFill>
                    <a:latin typeface="Arial"/>
                    <a:ea typeface="Arial"/>
                    <a:cs typeface="Arial"/>
                    <a:sym typeface="Arial"/>
                  </a:rPr>
                  <a:t>Smoke</a:t>
                </a:r>
                <a:r>
                  <a:rPr lang="en-US" sz="1067">
                    <a:solidFill>
                      <a:schemeClr val="dk2"/>
                    </a:solidFill>
                    <a:latin typeface="Arial"/>
                    <a:ea typeface="Arial"/>
                    <a:cs typeface="Arial"/>
                    <a:sym typeface="Arial"/>
                  </a:rPr>
                  <a:t>            </a:t>
                </a:r>
                <a:endParaRPr sz="1067">
                  <a:solidFill>
                    <a:schemeClr val="dk2"/>
                  </a:solidFill>
                  <a:latin typeface="Arial"/>
                  <a:ea typeface="Arial"/>
                  <a:cs typeface="Arial"/>
                  <a:sym typeface="Arial"/>
                </a:endParaRPr>
              </a:p>
              <a:p>
                <a:pPr marL="0" marR="0" lvl="0" indent="0" algn="l" rtl="0">
                  <a:spcBef>
                    <a:spcPts val="0"/>
                  </a:spcBef>
                  <a:spcAft>
                    <a:spcPts val="0"/>
                  </a:spcAft>
                  <a:buNone/>
                </a:pPr>
                <a:r>
                  <a:rPr lang="en-US" sz="1067">
                    <a:solidFill>
                      <a:schemeClr val="dk2"/>
                    </a:solidFill>
                  </a:rPr>
                  <a:t>    </a:t>
                </a:r>
                <a:r>
                  <a:rPr lang="en-US" sz="1067">
                    <a:solidFill>
                      <a:srgbClr val="FF0000"/>
                    </a:solidFill>
                    <a:latin typeface="Arial"/>
                    <a:ea typeface="Arial"/>
                    <a:cs typeface="Arial"/>
                    <a:sym typeface="Arial"/>
                  </a:rPr>
                  <a:t>Fire</a:t>
                </a:r>
                <a:endParaRPr sz="1067">
                  <a:solidFill>
                    <a:srgbClr val="FF0000"/>
                  </a:solidFill>
                  <a:latin typeface="Arial"/>
                  <a:ea typeface="Arial"/>
                  <a:cs typeface="Arial"/>
                  <a:sym typeface="Arial"/>
                </a:endParaRPr>
              </a:p>
            </p:txBody>
          </p:sp>
          <p:sp>
            <p:nvSpPr>
              <p:cNvPr id="211" name="Google Shape;211;p6"/>
              <p:cNvSpPr/>
              <p:nvPr/>
            </p:nvSpPr>
            <p:spPr>
              <a:xfrm>
                <a:off x="4430079" y="5813681"/>
                <a:ext cx="193500" cy="1359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spcBef>
                    <a:spcPts val="0"/>
                  </a:spcBef>
                  <a:spcAft>
                    <a:spcPts val="0"/>
                  </a:spcAft>
                  <a:buNone/>
                </a:pPr>
                <a:endParaRPr sz="2400">
                  <a:solidFill>
                    <a:schemeClr val="dk1"/>
                  </a:solidFill>
                  <a:latin typeface="Arial"/>
                  <a:ea typeface="Arial"/>
                  <a:cs typeface="Arial"/>
                  <a:sym typeface="Arial"/>
                </a:endParaRPr>
              </a:p>
            </p:txBody>
          </p:sp>
          <p:sp>
            <p:nvSpPr>
              <p:cNvPr id="212" name="Google Shape;212;p6"/>
              <p:cNvSpPr/>
              <p:nvPr/>
            </p:nvSpPr>
            <p:spPr>
              <a:xfrm>
                <a:off x="4430086" y="5984982"/>
                <a:ext cx="193500" cy="1359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spcBef>
                    <a:spcPts val="0"/>
                  </a:spcBef>
                  <a:spcAft>
                    <a:spcPts val="0"/>
                  </a:spcAft>
                  <a:buNone/>
                </a:pPr>
                <a:endParaRPr sz="2400">
                  <a:solidFill>
                    <a:schemeClr val="dk1"/>
                  </a:solidFill>
                  <a:latin typeface="Arial"/>
                  <a:ea typeface="Arial"/>
                  <a:cs typeface="Arial"/>
                  <a:sym typeface="Arial"/>
                </a:endParaRPr>
              </a:p>
            </p:txBody>
          </p:sp>
        </p:grpSp>
      </p:grpSp>
      <p:sp>
        <p:nvSpPr>
          <p:cNvPr id="213" name="Google Shape;213;p6"/>
          <p:cNvSpPr txBox="1"/>
          <p:nvPr/>
        </p:nvSpPr>
        <p:spPr>
          <a:xfrm>
            <a:off x="4037078" y="285874"/>
            <a:ext cx="4282800" cy="5535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2000">
                <a:solidFill>
                  <a:schemeClr val="accent2"/>
                </a:solidFill>
              </a:rPr>
              <a:t>TEMPO: 07/26/2024 15:51 UTC </a:t>
            </a:r>
            <a:endParaRPr sz="2000">
              <a:solidFill>
                <a:schemeClr val="accent2"/>
              </a:solidFill>
            </a:endParaRPr>
          </a:p>
          <a:p>
            <a:pPr marL="0" lvl="0" indent="0" algn="l" rtl="0">
              <a:spcBef>
                <a:spcPts val="0"/>
              </a:spcBef>
              <a:spcAft>
                <a:spcPts val="0"/>
              </a:spcAft>
              <a:buNone/>
            </a:pPr>
            <a:endParaRPr sz="2000">
              <a:solidFill>
                <a:schemeClr val="accent2"/>
              </a:solidFill>
            </a:endParaRPr>
          </a:p>
        </p:txBody>
      </p:sp>
      <p:pic>
        <p:nvPicPr>
          <p:cNvPr id="214" name="Google Shape;214;p6"/>
          <p:cNvPicPr preferRelativeResize="0"/>
          <p:nvPr/>
        </p:nvPicPr>
        <p:blipFill>
          <a:blip r:embed="rId8">
            <a:alphaModFix/>
          </a:blip>
          <a:stretch>
            <a:fillRect/>
          </a:stretch>
        </p:blipFill>
        <p:spPr>
          <a:xfrm>
            <a:off x="10576285" y="839374"/>
            <a:ext cx="1114651" cy="111077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g3e508d9bb8f_1_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
        <p:nvSpPr>
          <p:cNvPr id="221" name="Google Shape;221;g3e508d9bb8f_1_0"/>
          <p:cNvSpPr txBox="1"/>
          <p:nvPr/>
        </p:nvSpPr>
        <p:spPr>
          <a:xfrm>
            <a:off x="288900" y="1471100"/>
            <a:ext cx="5934900" cy="5310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500" b="1">
                <a:solidFill>
                  <a:schemeClr val="dk1"/>
                </a:solidFill>
                <a:latin typeface="Play"/>
                <a:ea typeface="Play"/>
                <a:cs typeface="Play"/>
                <a:sym typeface="Play"/>
              </a:rPr>
              <a:t>Before applying smoke plume masks</a:t>
            </a:r>
            <a:endParaRPr sz="100"/>
          </a:p>
        </p:txBody>
      </p:sp>
      <p:pic>
        <p:nvPicPr>
          <p:cNvPr id="222" name="Google Shape;222;g3e508d9bb8f_1_0" title="NO2_02_NO_SF.gif"/>
          <p:cNvPicPr preferRelativeResize="0"/>
          <p:nvPr/>
        </p:nvPicPr>
        <p:blipFill>
          <a:blip r:embed="rId3">
            <a:alphaModFix/>
          </a:blip>
          <a:stretch>
            <a:fillRect/>
          </a:stretch>
        </p:blipFill>
        <p:spPr>
          <a:xfrm>
            <a:off x="288900" y="1956275"/>
            <a:ext cx="5773999" cy="4355975"/>
          </a:xfrm>
          <a:prstGeom prst="rect">
            <a:avLst/>
          </a:prstGeom>
          <a:noFill/>
          <a:ln>
            <a:noFill/>
          </a:ln>
        </p:spPr>
      </p:pic>
      <p:grpSp>
        <p:nvGrpSpPr>
          <p:cNvPr id="223" name="Google Shape;223;g3e508d9bb8f_1_0"/>
          <p:cNvGrpSpPr/>
          <p:nvPr/>
        </p:nvGrpSpPr>
        <p:grpSpPr>
          <a:xfrm>
            <a:off x="6223797" y="1495108"/>
            <a:ext cx="5773999" cy="4828347"/>
            <a:chOff x="6224000" y="1483900"/>
            <a:chExt cx="5773999" cy="4828347"/>
          </a:xfrm>
        </p:grpSpPr>
        <p:sp>
          <p:nvSpPr>
            <p:cNvPr id="224" name="Google Shape;224;g3e508d9bb8f_1_0"/>
            <p:cNvSpPr txBox="1"/>
            <p:nvPr/>
          </p:nvSpPr>
          <p:spPr>
            <a:xfrm>
              <a:off x="6364750" y="1483900"/>
              <a:ext cx="5633100" cy="5310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500" b="1">
                  <a:solidFill>
                    <a:schemeClr val="dk1"/>
                  </a:solidFill>
                  <a:latin typeface="Play"/>
                  <a:ea typeface="Play"/>
                  <a:cs typeface="Play"/>
                  <a:sym typeface="Play"/>
                </a:rPr>
                <a:t>After applying smoke plume masks</a:t>
              </a:r>
              <a:endParaRPr sz="100"/>
            </a:p>
          </p:txBody>
        </p:sp>
        <p:pic>
          <p:nvPicPr>
            <p:cNvPr id="225" name="Google Shape;225;g3e508d9bb8f_1_0" title="NO2_02.gif"/>
            <p:cNvPicPr preferRelativeResize="0"/>
            <p:nvPr/>
          </p:nvPicPr>
          <p:blipFill>
            <a:blip r:embed="rId4">
              <a:alphaModFix/>
            </a:blip>
            <a:stretch>
              <a:fillRect/>
            </a:stretch>
          </p:blipFill>
          <p:spPr>
            <a:xfrm>
              <a:off x="6224000" y="1956271"/>
              <a:ext cx="5773999" cy="4355975"/>
            </a:xfrm>
            <a:prstGeom prst="rect">
              <a:avLst/>
            </a:prstGeom>
            <a:noFill/>
            <a:ln>
              <a:noFill/>
            </a:ln>
          </p:spPr>
        </p:pic>
      </p:grpSp>
      <p:sp>
        <p:nvSpPr>
          <p:cNvPr id="226" name="Google Shape;226;g3e508d9bb8f_1_0"/>
          <p:cNvSpPr txBox="1">
            <a:spLocks noGrp="1"/>
          </p:cNvSpPr>
          <p:nvPr>
            <p:ph type="title"/>
          </p:nvPr>
        </p:nvSpPr>
        <p:spPr>
          <a:xfrm>
            <a:off x="419100" y="148348"/>
            <a:ext cx="11353800" cy="10302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600"/>
              <a:buFont typeface="Play"/>
              <a:buNone/>
            </a:pPr>
            <a:r>
              <a:rPr lang="en-US" sz="2760" b="1">
                <a:solidFill>
                  <a:srgbClr val="4270C4"/>
                </a:solidFill>
              </a:rPr>
              <a:t>Restored NO</a:t>
            </a:r>
            <a:r>
              <a:rPr lang="en-US" sz="1400" b="1">
                <a:solidFill>
                  <a:srgbClr val="4270C4"/>
                </a:solidFill>
              </a:rPr>
              <a:t>2</a:t>
            </a:r>
            <a:r>
              <a:rPr lang="en-US" sz="2760" b="1">
                <a:solidFill>
                  <a:srgbClr val="4270C4"/>
                </a:solidFill>
              </a:rPr>
              <a:t> data with Hourly Wildfire Smoke Plume Masks (cont.)</a:t>
            </a:r>
            <a:endParaRPr sz="3800">
              <a:solidFill>
                <a:srgbClr val="4270C4"/>
              </a:solidFill>
            </a:endParaRPr>
          </a:p>
        </p:txBody>
      </p:sp>
      <p:grpSp>
        <p:nvGrpSpPr>
          <p:cNvPr id="227" name="Google Shape;227;g3e508d9bb8f_1_0"/>
          <p:cNvGrpSpPr/>
          <p:nvPr/>
        </p:nvGrpSpPr>
        <p:grpSpPr>
          <a:xfrm>
            <a:off x="3925041" y="6312251"/>
            <a:ext cx="4341910" cy="489320"/>
            <a:chOff x="2885714" y="4639755"/>
            <a:chExt cx="3797699" cy="427989"/>
          </a:xfrm>
        </p:grpSpPr>
        <p:pic>
          <p:nvPicPr>
            <p:cNvPr id="228" name="Google Shape;228;g3e508d9bb8f_1_0" title="Screenshot 2026-05-08 at 10.49.01 AM.png"/>
            <p:cNvPicPr preferRelativeResize="0"/>
            <p:nvPr/>
          </p:nvPicPr>
          <p:blipFill rotWithShape="1">
            <a:blip r:embed="rId5">
              <a:alphaModFix/>
            </a:blip>
            <a:srcRect b="55078"/>
            <a:stretch/>
          </p:blipFill>
          <p:spPr>
            <a:xfrm>
              <a:off x="2885714" y="4639755"/>
              <a:ext cx="3797699" cy="232500"/>
            </a:xfrm>
            <a:prstGeom prst="rect">
              <a:avLst/>
            </a:prstGeom>
            <a:noFill/>
            <a:ln>
              <a:noFill/>
            </a:ln>
          </p:spPr>
        </p:pic>
        <p:grpSp>
          <p:nvGrpSpPr>
            <p:cNvPr id="229" name="Google Shape;229;g3e508d9bb8f_1_0"/>
            <p:cNvGrpSpPr/>
            <p:nvPr/>
          </p:nvGrpSpPr>
          <p:grpSpPr>
            <a:xfrm>
              <a:off x="3285639" y="4783344"/>
              <a:ext cx="2610650" cy="284400"/>
              <a:chOff x="3285639" y="4783344"/>
              <a:chExt cx="2610650" cy="284400"/>
            </a:xfrm>
          </p:grpSpPr>
          <p:sp>
            <p:nvSpPr>
              <p:cNvPr id="230" name="Google Shape;230;g3e508d9bb8f_1_0"/>
              <p:cNvSpPr txBox="1"/>
              <p:nvPr/>
            </p:nvSpPr>
            <p:spPr>
              <a:xfrm>
                <a:off x="3285639" y="4783344"/>
                <a:ext cx="658500" cy="232500"/>
              </a:xfrm>
              <a:prstGeom prst="rect">
                <a:avLst/>
              </a:prstGeom>
              <a:noFill/>
              <a:ln>
                <a:noFill/>
              </a:ln>
            </p:spPr>
            <p:txBody>
              <a:bodyPr spcFirstLastPara="1" wrap="square" lIns="104525" tIns="104525" rIns="104525" bIns="104525" anchor="t" anchorCtr="0">
                <a:noAutofit/>
              </a:bodyPr>
              <a:lstStyle/>
              <a:p>
                <a:pPr marL="0" marR="0" lvl="0" indent="0" algn="l" rtl="0">
                  <a:spcBef>
                    <a:spcPts val="0"/>
                  </a:spcBef>
                  <a:spcAft>
                    <a:spcPts val="0"/>
                  </a:spcAft>
                  <a:buNone/>
                </a:pPr>
                <a:r>
                  <a:rPr lang="en-US" sz="1143">
                    <a:solidFill>
                      <a:schemeClr val="dk2"/>
                    </a:solidFill>
                    <a:latin typeface="Arial"/>
                    <a:ea typeface="Arial"/>
                    <a:cs typeface="Arial"/>
                    <a:sym typeface="Arial"/>
                  </a:rPr>
                  <a:t>1.0e+15</a:t>
                </a:r>
                <a:endParaRPr sz="1143">
                  <a:solidFill>
                    <a:schemeClr val="dk2"/>
                  </a:solidFill>
                  <a:latin typeface="Arial"/>
                  <a:ea typeface="Arial"/>
                  <a:cs typeface="Arial"/>
                  <a:sym typeface="Arial"/>
                </a:endParaRPr>
              </a:p>
            </p:txBody>
          </p:sp>
          <p:sp>
            <p:nvSpPr>
              <p:cNvPr id="231" name="Google Shape;231;g3e508d9bb8f_1_0"/>
              <p:cNvSpPr txBox="1"/>
              <p:nvPr/>
            </p:nvSpPr>
            <p:spPr>
              <a:xfrm>
                <a:off x="4261714" y="4783344"/>
                <a:ext cx="658500" cy="284400"/>
              </a:xfrm>
              <a:prstGeom prst="rect">
                <a:avLst/>
              </a:prstGeom>
              <a:noFill/>
              <a:ln>
                <a:noFill/>
              </a:ln>
            </p:spPr>
            <p:txBody>
              <a:bodyPr spcFirstLastPara="1" wrap="square" lIns="104525" tIns="104525" rIns="104525" bIns="104525" anchor="t" anchorCtr="0">
                <a:noAutofit/>
              </a:bodyPr>
              <a:lstStyle/>
              <a:p>
                <a:pPr marL="0" marR="0" lvl="0" indent="0" algn="l" rtl="0">
                  <a:spcBef>
                    <a:spcPts val="0"/>
                  </a:spcBef>
                  <a:spcAft>
                    <a:spcPts val="0"/>
                  </a:spcAft>
                  <a:buNone/>
                </a:pPr>
                <a:r>
                  <a:rPr lang="en-US" sz="1143">
                    <a:solidFill>
                      <a:schemeClr val="dk2"/>
                    </a:solidFill>
                    <a:latin typeface="Arial"/>
                    <a:ea typeface="Arial"/>
                    <a:cs typeface="Arial"/>
                    <a:sym typeface="Arial"/>
                  </a:rPr>
                  <a:t>5.0e+15</a:t>
                </a:r>
                <a:endParaRPr sz="1143">
                  <a:solidFill>
                    <a:schemeClr val="dk2"/>
                  </a:solidFill>
                  <a:latin typeface="Arial"/>
                  <a:ea typeface="Arial"/>
                  <a:cs typeface="Arial"/>
                  <a:sym typeface="Arial"/>
                </a:endParaRPr>
              </a:p>
            </p:txBody>
          </p:sp>
          <p:sp>
            <p:nvSpPr>
              <p:cNvPr id="232" name="Google Shape;232;g3e508d9bb8f_1_0"/>
              <p:cNvSpPr txBox="1"/>
              <p:nvPr/>
            </p:nvSpPr>
            <p:spPr>
              <a:xfrm>
                <a:off x="5237789" y="4783344"/>
                <a:ext cx="658500" cy="284400"/>
              </a:xfrm>
              <a:prstGeom prst="rect">
                <a:avLst/>
              </a:prstGeom>
              <a:noFill/>
              <a:ln>
                <a:noFill/>
              </a:ln>
            </p:spPr>
            <p:txBody>
              <a:bodyPr spcFirstLastPara="1" wrap="square" lIns="104525" tIns="104525" rIns="104525" bIns="104525" anchor="t" anchorCtr="0">
                <a:noAutofit/>
              </a:bodyPr>
              <a:lstStyle/>
              <a:p>
                <a:pPr marL="0" marR="0" lvl="0" indent="0" algn="l" rtl="0">
                  <a:spcBef>
                    <a:spcPts val="0"/>
                  </a:spcBef>
                  <a:spcAft>
                    <a:spcPts val="0"/>
                  </a:spcAft>
                  <a:buNone/>
                </a:pPr>
                <a:r>
                  <a:rPr lang="en-US" sz="1143">
                    <a:solidFill>
                      <a:schemeClr val="dk2"/>
                    </a:solidFill>
                    <a:latin typeface="Arial"/>
                    <a:ea typeface="Arial"/>
                    <a:cs typeface="Arial"/>
                    <a:sym typeface="Arial"/>
                  </a:rPr>
                  <a:t>9.0e+15</a:t>
                </a:r>
                <a:endParaRPr sz="1143">
                  <a:solidFill>
                    <a:schemeClr val="dk2"/>
                  </a:solidFill>
                  <a:latin typeface="Arial"/>
                  <a:ea typeface="Arial"/>
                  <a:cs typeface="Arial"/>
                  <a:sym typeface="Arial"/>
                </a:endParaRPr>
              </a:p>
            </p:txBody>
          </p:sp>
        </p:grpSp>
      </p:grpSp>
      <p:sp>
        <p:nvSpPr>
          <p:cNvPr id="233" name="Google Shape;233;g3e508d9bb8f_1_0"/>
          <p:cNvSpPr txBox="1"/>
          <p:nvPr/>
        </p:nvSpPr>
        <p:spPr>
          <a:xfrm>
            <a:off x="3553947" y="972900"/>
            <a:ext cx="6474000" cy="4893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2000" b="1">
                <a:solidFill>
                  <a:schemeClr val="accent2"/>
                </a:solidFill>
              </a:rPr>
              <a:t>One-day animation:</a:t>
            </a:r>
            <a:r>
              <a:rPr lang="en-US" sz="2000">
                <a:solidFill>
                  <a:schemeClr val="accent2"/>
                </a:solidFill>
              </a:rPr>
              <a:t> 07/26/2024 13:51 - 22:51 UTC </a:t>
            </a:r>
            <a:endParaRPr sz="2000">
              <a:solidFill>
                <a:schemeClr val="accent2"/>
              </a:solidFill>
            </a:endParaRPr>
          </a:p>
          <a:p>
            <a:pPr marL="0" lvl="0" indent="0" algn="l" rtl="0">
              <a:spcBef>
                <a:spcPts val="0"/>
              </a:spcBef>
              <a:spcAft>
                <a:spcPts val="0"/>
              </a:spcAft>
              <a:buNone/>
            </a:pPr>
            <a:endParaRPr sz="2000">
              <a:solidFill>
                <a:schemeClr val="accent2"/>
              </a:solidFill>
            </a:endParaRPr>
          </a:p>
        </p:txBody>
      </p:sp>
      <p:cxnSp>
        <p:nvCxnSpPr>
          <p:cNvPr id="234" name="Google Shape;234;g3e508d9bb8f_1_0"/>
          <p:cNvCxnSpPr/>
          <p:nvPr/>
        </p:nvCxnSpPr>
        <p:spPr>
          <a:xfrm rot="10800000" flipH="1">
            <a:off x="562462" y="4310372"/>
            <a:ext cx="543000" cy="909600"/>
          </a:xfrm>
          <a:prstGeom prst="straightConnector1">
            <a:avLst/>
          </a:prstGeom>
          <a:noFill/>
          <a:ln w="24950" cap="flat" cmpd="sng">
            <a:solidFill>
              <a:srgbClr val="FF0000"/>
            </a:solidFill>
            <a:prstDash val="solid"/>
            <a:round/>
            <a:headEnd type="none" w="med" len="med"/>
            <a:tailEnd type="stealth" w="med" len="med"/>
          </a:ln>
        </p:spPr>
      </p:cxnSp>
      <p:sp>
        <p:nvSpPr>
          <p:cNvPr id="235" name="Google Shape;235;g3e508d9bb8f_1_0"/>
          <p:cNvSpPr txBox="1"/>
          <p:nvPr/>
        </p:nvSpPr>
        <p:spPr>
          <a:xfrm>
            <a:off x="1932852" y="6507580"/>
            <a:ext cx="1024800" cy="363000"/>
          </a:xfrm>
          <a:prstGeom prst="rect">
            <a:avLst/>
          </a:prstGeom>
          <a:noFill/>
          <a:ln>
            <a:noFill/>
          </a:ln>
        </p:spPr>
        <p:txBody>
          <a:bodyPr spcFirstLastPara="1" wrap="square" lIns="59875" tIns="59875" rIns="59875" bIns="59875" anchor="t" anchorCtr="0">
            <a:spAutoFit/>
          </a:bodyPr>
          <a:lstStyle/>
          <a:p>
            <a:pPr marL="0" lvl="0" indent="0" algn="l" rtl="0">
              <a:spcBef>
                <a:spcPts val="0"/>
              </a:spcBef>
              <a:spcAft>
                <a:spcPts val="0"/>
              </a:spcAft>
              <a:buNone/>
            </a:pPr>
            <a:r>
              <a:rPr lang="en-US" sz="1572" b="1">
                <a:solidFill>
                  <a:srgbClr val="FF0000"/>
                </a:solidFill>
              </a:rPr>
              <a:t>LA</a:t>
            </a:r>
            <a:endParaRPr sz="1572" b="1">
              <a:solidFill>
                <a:srgbClr val="FF0000"/>
              </a:solidFill>
            </a:endParaRPr>
          </a:p>
        </p:txBody>
      </p:sp>
      <p:sp>
        <p:nvSpPr>
          <p:cNvPr id="236" name="Google Shape;236;g3e508d9bb8f_1_0"/>
          <p:cNvSpPr txBox="1"/>
          <p:nvPr/>
        </p:nvSpPr>
        <p:spPr>
          <a:xfrm>
            <a:off x="288911" y="5174672"/>
            <a:ext cx="1024800" cy="604800"/>
          </a:xfrm>
          <a:prstGeom prst="rect">
            <a:avLst/>
          </a:prstGeom>
          <a:noFill/>
          <a:ln>
            <a:noFill/>
          </a:ln>
        </p:spPr>
        <p:txBody>
          <a:bodyPr spcFirstLastPara="1" wrap="square" lIns="59875" tIns="59875" rIns="59875" bIns="59875" anchor="t" anchorCtr="0">
            <a:spAutoFit/>
          </a:bodyPr>
          <a:lstStyle/>
          <a:p>
            <a:pPr marL="0" lvl="0" indent="0" algn="l" rtl="0">
              <a:spcBef>
                <a:spcPts val="0"/>
              </a:spcBef>
              <a:spcAft>
                <a:spcPts val="0"/>
              </a:spcAft>
              <a:buNone/>
            </a:pPr>
            <a:r>
              <a:rPr lang="en-US" sz="1572" b="1">
                <a:solidFill>
                  <a:srgbClr val="FF0000"/>
                </a:solidFill>
              </a:rPr>
              <a:t>Park fires</a:t>
            </a:r>
            <a:endParaRPr sz="1572" b="1">
              <a:solidFill>
                <a:srgbClr val="FF0000"/>
              </a:solidFill>
            </a:endParaRPr>
          </a:p>
        </p:txBody>
      </p:sp>
      <p:cxnSp>
        <p:nvCxnSpPr>
          <p:cNvPr id="237" name="Google Shape;237;g3e508d9bb8f_1_0"/>
          <p:cNvCxnSpPr/>
          <p:nvPr/>
        </p:nvCxnSpPr>
        <p:spPr>
          <a:xfrm rot="10800000">
            <a:off x="2066880" y="5779480"/>
            <a:ext cx="33000" cy="728100"/>
          </a:xfrm>
          <a:prstGeom prst="straightConnector1">
            <a:avLst/>
          </a:prstGeom>
          <a:noFill/>
          <a:ln w="19050" cap="flat" cmpd="sng">
            <a:solidFill>
              <a:srgbClr val="FF0000"/>
            </a:solidFill>
            <a:prstDash val="solid"/>
            <a:round/>
            <a:headEnd type="none" w="med" len="med"/>
            <a:tailEnd type="triangle" w="med" len="med"/>
          </a:ln>
        </p:spPr>
      </p:cxnSp>
      <p:grpSp>
        <p:nvGrpSpPr>
          <p:cNvPr id="238" name="Google Shape;238;g3e508d9bb8f_1_0"/>
          <p:cNvGrpSpPr/>
          <p:nvPr/>
        </p:nvGrpSpPr>
        <p:grpSpPr>
          <a:xfrm>
            <a:off x="7873485" y="3588514"/>
            <a:ext cx="4318445" cy="3267236"/>
            <a:chOff x="5983350" y="4973238"/>
            <a:chExt cx="4441474" cy="3360317"/>
          </a:xfrm>
        </p:grpSpPr>
        <p:sp>
          <p:nvSpPr>
            <p:cNvPr id="239" name="Google Shape;239;g3e508d9bb8f_1_0"/>
            <p:cNvSpPr txBox="1"/>
            <p:nvPr/>
          </p:nvSpPr>
          <p:spPr>
            <a:xfrm>
              <a:off x="6289624" y="7842755"/>
              <a:ext cx="4135200" cy="490800"/>
            </a:xfrm>
            <a:prstGeom prst="rect">
              <a:avLst/>
            </a:prstGeom>
            <a:noFill/>
            <a:ln>
              <a:noFill/>
            </a:ln>
          </p:spPr>
          <p:txBody>
            <a:bodyPr spcFirstLastPara="1" wrap="square" lIns="88900" tIns="88900" rIns="88900" bIns="88900" anchor="t" anchorCtr="0">
              <a:spAutoFit/>
            </a:bodyPr>
            <a:lstStyle/>
            <a:p>
              <a:pPr marL="0" lvl="0" indent="0" algn="l" rtl="0">
                <a:spcBef>
                  <a:spcPts val="0"/>
                </a:spcBef>
                <a:spcAft>
                  <a:spcPts val="0"/>
                </a:spcAft>
                <a:buNone/>
              </a:pPr>
              <a:r>
                <a:rPr lang="en-US" sz="1934">
                  <a:solidFill>
                    <a:srgbClr val="4270C4"/>
                  </a:solidFill>
                </a:rPr>
                <a:t>Restore missing TEMPO NO₂ data </a:t>
              </a:r>
              <a:endParaRPr sz="1934">
                <a:solidFill>
                  <a:srgbClr val="4270C4"/>
                </a:solidFill>
              </a:endParaRPr>
            </a:p>
          </p:txBody>
        </p:sp>
        <p:cxnSp>
          <p:nvCxnSpPr>
            <p:cNvPr id="240" name="Google Shape;240;g3e508d9bb8f_1_0"/>
            <p:cNvCxnSpPr/>
            <p:nvPr/>
          </p:nvCxnSpPr>
          <p:spPr>
            <a:xfrm rot="10800000">
              <a:off x="5983350" y="4973238"/>
              <a:ext cx="1805400" cy="2895600"/>
            </a:xfrm>
            <a:prstGeom prst="straightConnector1">
              <a:avLst/>
            </a:prstGeom>
            <a:noFill/>
            <a:ln w="37050" cap="flat" cmpd="sng">
              <a:solidFill>
                <a:srgbClr val="FF0000"/>
              </a:solidFill>
              <a:prstDash val="solid"/>
              <a:round/>
              <a:headEnd type="none" w="med" len="med"/>
              <a:tailEnd type="triangle"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1002</TotalTime>
  <Words>1987</Words>
  <Application>Microsoft Macintosh PowerPoint</Application>
  <PresentationFormat>Widescreen</PresentationFormat>
  <Paragraphs>160</Paragraphs>
  <Slides>14</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Times New Roman</vt:lpstr>
      <vt:lpstr>Lora SemiBold</vt:lpstr>
      <vt:lpstr>Times</vt:lpstr>
      <vt:lpstr>Arial</vt:lpstr>
      <vt:lpstr>Play</vt:lpstr>
      <vt:lpstr>Roboto</vt:lpstr>
      <vt:lpstr>Office Theme</vt:lpstr>
      <vt:lpstr>Advancing Wildfire Monitoring with TEMPO and ML tools: Hourly Smoke and Fire‑Front Mapping and Near‑Surface NO₂ Predictions</vt:lpstr>
      <vt:lpstr>Objectives</vt:lpstr>
      <vt:lpstr>The Concrete Deliverables</vt:lpstr>
      <vt:lpstr>Case Study: 2024 Park Fire, CA</vt:lpstr>
      <vt:lpstr>Obj 1: Map the hourly Wildfire Fronts and Smoke Masks using TEMPO </vt:lpstr>
      <vt:lpstr>Tracking Hourly Wildfire Fronts and Smoke Progress </vt:lpstr>
      <vt:lpstr>Tracking Hourly Wildfire Fronts and Smoke Progress (cont.)  </vt:lpstr>
      <vt:lpstr>Restored NO2 data with Hourly Wildfire Smoke Plume Masks </vt:lpstr>
      <vt:lpstr>Restored NO2 data with Hourly Wildfire Smoke Plume Masks (cont.)</vt:lpstr>
      <vt:lpstr>Obj 2: Simulate and Predict hourly wildfire-induced surface NO₂ using TEMPO  </vt:lpstr>
      <vt:lpstr>Estimated Surface NO₂ with TEMPO data and GNN Model</vt:lpstr>
      <vt:lpstr>Bonus: Estimate hourly near-ground O3 using TEMPO  </vt:lpstr>
      <vt:lpstr>Estimated Hourly Surface O₃ using TEMPO data and ML </vt:lpstr>
      <vt:lpstr>Take-Home Messages: Applying TEMPO Data on Wildfires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Pan, Xiaohua (GSFC-619.0)[ADNET SYSTEMS INC]</dc:creator>
  <cp:lastModifiedBy>Pan, Xiaohua (GSFC-619.0)[ADNET SYSTEMS INC]</cp:lastModifiedBy>
  <cp:revision>1</cp:revision>
  <dcterms:created xsi:type="dcterms:W3CDTF">2026-03-11T21:18:25Z</dcterms:created>
  <dcterms:modified xsi:type="dcterms:W3CDTF">2026-06-16T13:37:00Z</dcterms:modified>
</cp:coreProperties>
</file>