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667" r:id="rId3"/>
  </p:sldMasterIdLst>
  <p:notesMasterIdLst>
    <p:notesMasterId r:id="rId15"/>
  </p:notesMasterIdLst>
  <p:sldIdLst>
    <p:sldId id="502" r:id="rId4"/>
    <p:sldId id="503" r:id="rId5"/>
    <p:sldId id="504" r:id="rId6"/>
    <p:sldId id="505" r:id="rId7"/>
    <p:sldId id="506" r:id="rId8"/>
    <p:sldId id="513" r:id="rId9"/>
    <p:sldId id="508" r:id="rId10"/>
    <p:sldId id="509" r:id="rId11"/>
    <p:sldId id="510" r:id="rId12"/>
    <p:sldId id="511" r:id="rId13"/>
    <p:sldId id="5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B95"/>
    <a:srgbClr val="BA5325"/>
    <a:srgbClr val="979F9E"/>
    <a:srgbClr val="0F1E3A"/>
    <a:srgbClr val="B66645"/>
    <a:srgbClr val="F9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4" autoAdjust="0"/>
    <p:restoredTop sz="84452" autoAdjust="0"/>
  </p:normalViewPr>
  <p:slideViewPr>
    <p:cSldViewPr snapToGrid="0">
      <p:cViewPr varScale="1">
        <p:scale>
          <a:sx n="93" d="100"/>
          <a:sy n="93" d="100"/>
        </p:scale>
        <p:origin x="812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B4843-A92A-D340-952F-CA9A9CC7871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ADFD4-4713-E445-B548-14FDC882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2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57490057-4438-1BDF-D673-19634295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B718A106-001E-1049-AFDC-8B2FA39DE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8D1E0B79-6BBC-E907-0DCA-BB83CF7E62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407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56EB9B9-9C98-0165-8A8F-B2331D0D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F6BE09CF-74E3-FC48-E704-83522CD064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94038FB7-DC6D-4C6E-1E88-0FEC2FC86D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31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6763BCA-977C-834E-4DE3-15963E53B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F0FD2E24-8D8F-3FDA-54DA-FF9A37A8B9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1D1B6F7A-91F0-5245-0484-E2DFB9256F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35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A8A7DE1C-B0BD-AB3C-8E22-5B251296C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A9DC0DF1-E61A-05CD-9108-0C0498A323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E31A3B7D-E691-2732-A55F-84241936B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78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1E60252-31EA-4AB8-DD79-F35582E67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0EC4A4E0-921C-CFD9-9267-C2BF7F604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914435B7-EA97-E9C8-34C7-A08EEB74B4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35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1C989507-90B6-E564-65CE-092F7785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4A1BF77A-BBE3-32DB-4B2E-0B6EDE71F2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A58F028F-A3CE-F48B-8675-579C49E2C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187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7A09DB28-2F3C-734A-CA33-D685998C5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E2858466-F11C-8121-9468-7DA0D5D738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46C25A90-9234-D6BF-BFC7-D7FE78703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03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04C77423-389F-70B2-1249-ED07F0B1B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7F07AA6F-402A-C36C-3599-BC5FB3D30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BA966729-8121-FDCF-195F-6C72E5FF6B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72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F43030D-B396-8939-B333-01A59839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78B1CE1F-B2F9-8B0D-1F4B-D37AF7FF9D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77C6614B-BDF7-69AF-765A-10F0DA447C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17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87AF5AD8-3BF8-BFE8-C528-9839E6A3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E51A1790-EE41-39EB-9F56-1CF1C2340A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2376396E-8728-E294-69DA-CAF556D118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93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C8D3A31-34A6-1AAB-73C5-4F9D41DC8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>
            <a:extLst>
              <a:ext uri="{FF2B5EF4-FFF2-40B4-BE49-F238E27FC236}">
                <a16:creationId xmlns:a16="http://schemas.microsoft.com/office/drawing/2014/main" id="{6C85827B-EABC-6251-5F70-AF01AE01E8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>
            <a:extLst>
              <a:ext uri="{FF2B5EF4-FFF2-40B4-BE49-F238E27FC236}">
                <a16:creationId xmlns:a16="http://schemas.microsoft.com/office/drawing/2014/main" id="{54415D6C-7DD3-66E1-619F-201F1ABC1B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4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3B-1189-68E1-0A77-8D57A358F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804F2-4D71-EB5F-0A29-92213B0E5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FD285-B57A-54A4-E695-804B65BF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F2F1B-634D-5B0D-CE75-C8ED3236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5E8B-65D8-8F78-8909-1267B100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2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8574-6834-DF4D-F868-12C22926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A3A12-BB56-31BF-48A8-E4721E62B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E69CA-6475-04A9-3B4D-DB867112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59A2E-F1FE-A20A-53F1-A2FDEE2A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CDDB1-15E5-0C65-7B7A-CF54AC26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D3C61-8EA7-6858-5151-0CFE6709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18E68-2E89-7795-EE09-DC5686102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A817-2B56-83B0-BC08-222E91A3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FA34-58BD-EFB4-9AE1-B2E28DB2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1B56A-DEB5-8392-9526-1C70149C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5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>
            <a:gsLst>
              <a:gs pos="0">
                <a:srgbClr val="255B74"/>
              </a:gs>
              <a:gs pos="25000">
                <a:srgbClr val="255B74"/>
              </a:gs>
              <a:gs pos="91000">
                <a:srgbClr val="C3873A"/>
              </a:gs>
              <a:gs pos="100000">
                <a:srgbClr val="C3873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16;p28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7" name="Google Shape;17;p28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8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8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8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7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796C3-EDF5-8E40-824E-31951752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06754"/>
            <a:ext cx="10515600" cy="564532"/>
          </a:xfrm>
        </p:spPr>
        <p:txBody>
          <a:bodyPr anchor="ctr">
            <a:normAutofit/>
          </a:bodyPr>
          <a:lstStyle>
            <a:lvl1pPr algn="ctr">
              <a:defRPr sz="24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0ACBBA8-20EF-F149-8866-40D3F6B0D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3193" y="1998133"/>
            <a:ext cx="7337785" cy="169333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FEA5D7-2948-654D-8035-4E62220433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0693" y="5715532"/>
            <a:ext cx="8710612" cy="452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74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d 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E04-1D08-884D-8C34-40C4683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532"/>
            <a:ext cx="10515600" cy="2532081"/>
          </a:xfrm>
        </p:spPr>
        <p:txBody>
          <a:bodyPr anchor="t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0B8361-AF3C-1945-A8F0-441B05FDE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8308" y="290793"/>
            <a:ext cx="4005492" cy="20027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B11B86-E6CD-624F-9943-6961E0C7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58779"/>
            <a:ext cx="10515600" cy="528721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A3D4D-0631-2F40-9112-BB1D3032DB47}"/>
              </a:ext>
            </a:extLst>
          </p:cNvPr>
          <p:cNvSpPr txBox="1"/>
          <p:nvPr userDrawn="1"/>
        </p:nvSpPr>
        <p:spPr>
          <a:xfrm>
            <a:off x="838200" y="4238142"/>
            <a:ext cx="10515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 BY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3D224F-FD55-414A-B513-E830B7B28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783138"/>
            <a:ext cx="10515600" cy="1598612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6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BE663-E46B-E243-8CE9-EEFD5B54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913"/>
            <a:ext cx="10515600" cy="3432866"/>
          </a:xfrm>
        </p:spPr>
        <p:txBody>
          <a:bodyPr tIns="182880" bIns="182880" anchor="b"/>
          <a:lstStyle>
            <a:lvl1pPr>
              <a:defRPr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8896A-E29E-934D-BC35-1D7A932D0F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770437"/>
            <a:ext cx="10515600" cy="1365957"/>
          </a:xfrm>
        </p:spPr>
        <p:txBody>
          <a:bodyPr tIns="91440"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6BD69-A377-584D-95C4-6777B5EA2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8308" y="290793"/>
            <a:ext cx="4005492" cy="2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Alte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04EB-6720-4B47-95BD-DC22E613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93" y="2200556"/>
            <a:ext cx="3413685" cy="1026737"/>
          </a:xfrm>
        </p:spPr>
        <p:txBody>
          <a:bodyPr anchor="b">
            <a:noAutofit/>
          </a:bodyPr>
          <a:lstStyle>
            <a:lvl1pPr>
              <a:defRPr sz="1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BDE07-E46F-7E47-9E6A-4C765B2D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093" y="3227293"/>
            <a:ext cx="3413686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074958" y="1996889"/>
            <a:ext cx="4117043" cy="5041"/>
          </a:xfrm>
          <a:prstGeom prst="line">
            <a:avLst/>
          </a:prstGeom>
          <a:ln w="38100">
            <a:solidFill>
              <a:srgbClr val="007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8074957" y="4926107"/>
            <a:ext cx="4117043" cy="5041"/>
          </a:xfrm>
          <a:prstGeom prst="line">
            <a:avLst/>
          </a:prstGeom>
          <a:ln w="38100">
            <a:solidFill>
              <a:srgbClr val="007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094618" y="1996890"/>
            <a:ext cx="1" cy="2929217"/>
          </a:xfrm>
          <a:prstGeom prst="line">
            <a:avLst/>
          </a:prstGeom>
          <a:ln w="38100">
            <a:solidFill>
              <a:srgbClr val="007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5E470C7-3B37-5249-8846-BF147B1AC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8308" y="290793"/>
            <a:ext cx="4005492" cy="2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2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2711A5-BA6C-004C-9CA0-2C1FD59E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06" y="1040524"/>
            <a:ext cx="9947694" cy="65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5143A23-F61D-4C45-AF16-110E95DAA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15" y="1139043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F10D-A914-5E43-93B4-BC0DA4DF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06" y="1040524"/>
            <a:ext cx="9420045" cy="65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9B200-7B2A-3D45-950B-ED2385A15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106" y="1825625"/>
            <a:ext cx="94200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230F80E-627A-BA4F-A3FD-88DA2B78B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15" y="1139043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6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94F0-2FD3-6045-B084-804137BFA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6106" y="1825625"/>
            <a:ext cx="4572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E7848-0723-B94B-A048-60A11304D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7631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A4AE6-7C39-B64B-8A42-B05E8B3B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06" y="1040524"/>
            <a:ext cx="9342407" cy="65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971A0F9-DDBA-FD43-9001-CC791E31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15" y="1139043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F91B-FC4A-E481-A25A-7DF6F6AA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48416-2862-284E-A416-3761A1F98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2D3B8-289C-F0A1-EB20-326B428F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120FF-4C6F-AC4F-56AF-B4FB63BF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9B1B4-8D76-4D39-38CB-2492005C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BFCA3-476E-F74C-A417-58E8192D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518" y="1690688"/>
            <a:ext cx="4593057" cy="814387"/>
          </a:xfrm>
        </p:spPr>
        <p:txBody>
          <a:bodyPr anchor="b"/>
          <a:lstStyle>
            <a:lvl1pPr marL="0" indent="0">
              <a:buNone/>
              <a:defRPr sz="2400" b="0" cap="all" baseline="0">
                <a:solidFill>
                  <a:srgbClr val="007D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B7D98-DB46-1047-8A5B-9AC3AF98A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4518" y="2505075"/>
            <a:ext cx="459305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B4D4A-5525-544F-BD95-63F65966C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610819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0" kern="1200" cap="all" baseline="0" dirty="0" smtClean="0">
                <a:solidFill>
                  <a:srgbClr val="007DB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AFFEB-8404-B347-B8C6-9881F8AB3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61081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6982C-7A51-9A48-B9C8-A7D4D701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06" y="1040524"/>
            <a:ext cx="9376913" cy="65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FC1944B-9F9B-A340-8F7C-483497931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15" y="1139043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6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2711A5-BA6C-004C-9CA0-2C1FD59E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106" y="1040524"/>
            <a:ext cx="9947694" cy="65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5143A23-F61D-4C45-AF16-110E95DAA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15" y="1139043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351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49FE-C56F-5A43-AD3E-1CBD38A5F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091023" cy="48095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8DB8B22-FA1E-1D4B-B50A-ECD7713F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026" y="1285737"/>
            <a:ext cx="362501" cy="4531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91F101-BE7B-7340-A88B-7CE69A88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9" y="987424"/>
            <a:ext cx="3398836" cy="1049753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DA41E4-BD6D-0D4E-B14A-BFCFF947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3189" y="2057400"/>
            <a:ext cx="3398836" cy="37395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520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811A1E-6643-AF4D-BC4E-DC5217A6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091022" cy="48095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981560-4535-EE46-AE66-4A890FC7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9" y="987424"/>
            <a:ext cx="3398836" cy="1049753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097FF9E-FF4A-D640-B461-125131FCA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3189" y="2057400"/>
            <a:ext cx="3398836" cy="37395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04122A1-5AF2-6C48-BD13-BF5C790C7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026" y="1285737"/>
            <a:ext cx="362501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EF7C-3300-5810-B3AD-401AF142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584C4-AB0B-19E7-0FD7-510A7CCFC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11867-C542-B06A-BE5B-A54CF8FB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59330-6AEE-EA29-FF68-7CC4600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131F4-D313-2D0D-5713-557F8036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1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9BD2-F9DA-709F-ADAD-89461362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1403-C84C-5892-AB10-959382A89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64EEC-72DF-8206-AE9C-0B8306441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5BFB6-689D-2798-9434-078DC9E51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C0EDA-23BF-49EE-C7AC-3E50DD8E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76EB4-5672-147B-B79F-C459313B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5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4E90E-E65E-0371-7F82-005871D3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68FE4-B6B4-2F14-C183-C24FA04E1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8F6B3-A353-F656-AD9F-B336FE96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B382D-3FB1-5832-ECE5-B88679BA7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7BD49-5E9F-9DF2-2F00-3B2886F15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D0107-B23D-5A68-F03D-B2286CD9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2E5F90-06AA-9861-A492-6B3F0DE5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240BA-F85D-1FF9-4E38-D3137F90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1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1760-64D3-298C-5940-AF931AE5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220A1-704B-565E-ACFB-F30E49F2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B636-AFEB-BCF1-3847-25C5D07A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24706-0E32-35B7-C4BE-7274D3BA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7D309-D986-79CE-1B30-85292E8A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E6E9E-1BB9-1082-45A4-DCC179B0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2D342-2739-8072-B3D3-62011C39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2F1D-4A33-5FF3-1EB8-C3B3D288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5E1C-6822-9F83-F7EF-4A521E3B6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71616-FBF0-EA82-92F1-38F77E9C9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E83E9-62D5-1C87-1444-72E2F321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69F83-5C2A-4F54-5C09-33F443D4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D916B-C810-4DAF-C2FC-693A5BE8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B8A2-9A76-4715-A97A-1D470426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0CC02-7CA8-A574-1BEA-75B4D333E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E26C2-7C46-0E28-6A04-7B38CD216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6AB91-DA05-81AB-CD37-AA129E31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D14FA-EF8A-95DD-BBCC-AA1D4941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48551-B3BB-3FA3-8B8C-2F70837D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49456-2E17-02FA-54AC-CC0EBAFD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B46C8-FAE3-A89D-8304-2F6A14500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82DED-D378-577A-AE8D-E0559C1A5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D3DF6-79BA-5436-5DAD-A95ADE000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F90FE-BE4D-B9DA-0B4F-D4271D20A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C2E5B0-21E0-4846-BAA8-BF3A8083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0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B0237-6628-0341-8ED3-B6EBC7214E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B196B5D-9B02-D94D-B52E-17FC954C0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r="1012" b="2439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457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AB283AC-754A-5641-AEE2-7197605CB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pic>
          <p:nvPicPr>
            <p:cNvPr id="7" name="Picture 7" descr="Picture 7">
              <a:extLst>
                <a:ext uri="{FF2B5EF4-FFF2-40B4-BE49-F238E27FC236}">
                  <a16:creationId xmlns:a16="http://schemas.microsoft.com/office/drawing/2014/main" id="{FD4A4C11-124C-DD47-9473-A6847F30B1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4" t="90310" r="534"/>
            <a:stretch/>
          </p:blipFill>
          <p:spPr>
            <a:xfrm>
              <a:off x="0" y="-1"/>
              <a:ext cx="12192000" cy="6811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088C5D-9845-054D-8E97-189F9A6C76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8300" y="283397"/>
              <a:ext cx="3645409" cy="182269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05AC55C8-7BD1-0740-B499-7F035DCED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72479"/>
            <a:stretch/>
          </p:blipFill>
          <p:spPr>
            <a:xfrm>
              <a:off x="0" y="-1"/>
              <a:ext cx="838200" cy="3437223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CC855F75-CCCA-BA4D-8523-B2D3D780EE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72479"/>
            <a:stretch/>
          </p:blipFill>
          <p:spPr>
            <a:xfrm flipH="1">
              <a:off x="11353800" y="3420777"/>
              <a:ext cx="838200" cy="3437223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91F50-D68C-2F41-B053-22BDCA99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0524"/>
            <a:ext cx="10515600" cy="65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95232-7F8F-FD4C-9B42-B7DE64207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126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121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6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B7E40FE-D3D8-6D63-5632-50BE9E82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22467AD5-9D1A-EF57-6897-03697C22D123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828264-523B-6958-9D83-F88DA7AB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556" y="277643"/>
            <a:ext cx="1169511" cy="1169511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6A69B7C-B8E6-7FE8-D4B9-FC36FA05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32" y="442762"/>
            <a:ext cx="11687346" cy="283882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Geostationary Satellite Observation Informed Modeling of Ozone Dynamics and Their Association with Sleep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9DEE-B866-F937-98E5-9E66DF4D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643"/>
            <a:ext cx="6480610" cy="920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91AA6-0AD2-EE9D-B38D-0B95C2140711}"/>
              </a:ext>
            </a:extLst>
          </p:cNvPr>
          <p:cNvSpPr txBox="1"/>
          <p:nvPr/>
        </p:nvSpPr>
        <p:spPr>
          <a:xfrm>
            <a:off x="802803" y="2396691"/>
            <a:ext cx="106127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Aodong Mei</a:t>
            </a:r>
            <a:r>
              <a:rPr lang="en-US" i="1" baseline="30000" dirty="0"/>
              <a:t>a</a:t>
            </a:r>
            <a:r>
              <a:rPr lang="en-US" i="1" dirty="0"/>
              <a:t>, Zhengyi </a:t>
            </a:r>
            <a:r>
              <a:rPr lang="en-US" i="1" dirty="0" err="1"/>
              <a:t>Cui</a:t>
            </a:r>
            <a:r>
              <a:rPr lang="en-US" i="1" baseline="30000" dirty="0" err="1"/>
              <a:t>a</a:t>
            </a:r>
            <a:r>
              <a:rPr lang="en-US" i="1" dirty="0"/>
              <a:t>, Kari </a:t>
            </a:r>
            <a:r>
              <a:rPr lang="en-US" i="1" dirty="0" err="1"/>
              <a:t>North</a:t>
            </a:r>
            <a:r>
              <a:rPr lang="en-US" i="1" baseline="30000" dirty="0" err="1"/>
              <a:t>b</a:t>
            </a:r>
            <a:r>
              <a:rPr lang="en-US" i="1" dirty="0"/>
              <a:t>, Heather </a:t>
            </a:r>
            <a:r>
              <a:rPr lang="en-US" i="1" dirty="0" err="1"/>
              <a:t>Highland</a:t>
            </a:r>
            <a:r>
              <a:rPr lang="en-US" i="1" baseline="30000" dirty="0" err="1"/>
              <a:t>b</a:t>
            </a:r>
            <a:r>
              <a:rPr lang="en-US" i="1" dirty="0"/>
              <a:t>, Juan </a:t>
            </a:r>
            <a:r>
              <a:rPr lang="en-US" i="1" dirty="0" err="1"/>
              <a:t>Aguilera</a:t>
            </a:r>
            <a:r>
              <a:rPr lang="en-US" i="1" baseline="30000" dirty="0" err="1"/>
              <a:t>c</a:t>
            </a:r>
            <a:r>
              <a:rPr lang="en-US" i="1" dirty="0"/>
              <a:t>, Yang </a:t>
            </a:r>
            <a:r>
              <a:rPr lang="en-US" i="1" dirty="0" err="1"/>
              <a:t>Liu</a:t>
            </a:r>
            <a:r>
              <a:rPr lang="en-US" i="1" baseline="30000" dirty="0" err="1"/>
              <a:t>d</a:t>
            </a:r>
            <a:r>
              <a:rPr lang="en-US" i="1" dirty="0"/>
              <a:t>, Xiong </a:t>
            </a:r>
            <a:r>
              <a:rPr lang="en-US" i="1" dirty="0" err="1"/>
              <a:t>Liu</a:t>
            </a:r>
            <a:r>
              <a:rPr lang="en-US" i="1" baseline="30000" dirty="0" err="1"/>
              <a:t>e</a:t>
            </a:r>
            <a:r>
              <a:rPr lang="en-US" i="1" dirty="0"/>
              <a:t>, Qian </a:t>
            </a:r>
            <a:r>
              <a:rPr lang="en-US" i="1" dirty="0" err="1"/>
              <a:t>Xiao</a:t>
            </a:r>
            <a:r>
              <a:rPr lang="en-US" i="1" baseline="30000" dirty="0" err="1"/>
              <a:t>f</a:t>
            </a:r>
            <a:r>
              <a:rPr lang="en-US" i="1" dirty="0"/>
              <a:t>, Yun Hang</a:t>
            </a:r>
            <a:r>
              <a:rPr lang="en-US" i="1" baseline="30000" dirty="0"/>
              <a:t>a,</a:t>
            </a:r>
            <a:r>
              <a:rPr lang="en-US" i="1" dirty="0"/>
              <a:t>* </a:t>
            </a:r>
          </a:p>
          <a:p>
            <a:r>
              <a:rPr lang="en-US" baseline="30000" dirty="0"/>
              <a:t>a</a:t>
            </a:r>
            <a:r>
              <a:rPr lang="en-US" dirty="0"/>
              <a:t> Department of Environmental and Occupational Health Sciences, School of Public Health, University of Texas Health Science Center at Houston, Houston, TX 77030, United States </a:t>
            </a:r>
          </a:p>
          <a:p>
            <a:r>
              <a:rPr lang="en-US" baseline="30000" dirty="0"/>
              <a:t>b</a:t>
            </a:r>
            <a:r>
              <a:rPr lang="en-US" dirty="0"/>
              <a:t> Department of Epidemiology, School of Public Health, University of Texas Health Science Center at Houston, Brownsville, TX 78520, United States</a:t>
            </a:r>
          </a:p>
          <a:p>
            <a:r>
              <a:rPr lang="en-US" baseline="30000" dirty="0"/>
              <a:t>c</a:t>
            </a:r>
            <a:r>
              <a:rPr lang="en-US" dirty="0"/>
              <a:t> Department of Health Promotion and Behavioral Sciences, School of Public Health, University of Texas Health Science Center at Houston, El Paso, TX 79905, United States </a:t>
            </a:r>
          </a:p>
          <a:p>
            <a:r>
              <a:rPr lang="en-US" baseline="30000" dirty="0"/>
              <a:t>d</a:t>
            </a:r>
            <a:r>
              <a:rPr lang="en-US" dirty="0"/>
              <a:t> </a:t>
            </a:r>
            <a:r>
              <a:rPr lang="en-US" dirty="0" err="1"/>
              <a:t>Gangarosa</a:t>
            </a:r>
            <a:r>
              <a:rPr lang="en-US" dirty="0"/>
              <a:t> Department of Environmental Health, Rollins School of Public Health, Emory University, Atlanta, GA 30322, United States </a:t>
            </a:r>
          </a:p>
          <a:p>
            <a:r>
              <a:rPr lang="en-US" baseline="30000" dirty="0"/>
              <a:t>e</a:t>
            </a:r>
            <a:r>
              <a:rPr lang="en-US" dirty="0"/>
              <a:t> Atomic and Molecular Physics Division, Center for Astrophysics | Harvard &amp; Smithsonian, Cambridge, MA 02138, United States</a:t>
            </a:r>
          </a:p>
          <a:p>
            <a:r>
              <a:rPr lang="en-US" baseline="30000" dirty="0"/>
              <a:t>f</a:t>
            </a:r>
            <a:r>
              <a:rPr lang="en-US" dirty="0"/>
              <a:t> Department of Epidemiology, School of Public Health, University of Texas Health Science Center at Houston, Houston, TX 77030, United States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6BC88-4862-FF7A-B5EF-B2A2D800E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804" y="277643"/>
            <a:ext cx="2102336" cy="11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25147CC-B16A-B64D-B871-7F9E2ED9C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F7BDA555-9506-0FB4-A9BC-20A4FC6E97A5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FF799508-3E24-584B-FF69-3AE4AF2BFE2D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760E3270-8B4D-2196-409B-0C1BAEFE9E38}"/>
              </a:ext>
            </a:extLst>
          </p:cNvPr>
          <p:cNvSpPr txBox="1">
            <a:spLocks/>
          </p:cNvSpPr>
          <p:nvPr/>
        </p:nvSpPr>
        <p:spPr>
          <a:xfrm>
            <a:off x="273816" y="447661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Next Step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1606A-A80A-EC34-49CD-624A177AC1AE}"/>
              </a:ext>
            </a:extLst>
          </p:cNvPr>
          <p:cNvSpPr txBox="1"/>
          <p:nvPr/>
        </p:nvSpPr>
        <p:spPr>
          <a:xfrm>
            <a:off x="4782793" y="6082806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in submission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99ADCF-E320-9277-D583-6EA5AE8A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59" b="8036"/>
          <a:stretch>
            <a:fillRect/>
          </a:stretch>
        </p:blipFill>
        <p:spPr>
          <a:xfrm>
            <a:off x="1155031" y="1155031"/>
            <a:ext cx="10058400" cy="48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474AABBF-7197-D73C-7D74-5C6F41DCB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1C04FC25-0751-83FE-3D8F-5FA577A3AC0A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>
            <a:extLst>
              <a:ext uri="{FF2B5EF4-FFF2-40B4-BE49-F238E27FC236}">
                <a16:creationId xmlns:a16="http://schemas.microsoft.com/office/drawing/2014/main" id="{FE3BB1F1-34DA-3ABA-76F9-4D57E9DDE90B}"/>
              </a:ext>
            </a:extLst>
          </p:cNvPr>
          <p:cNvSpPr/>
          <p:nvPr/>
        </p:nvSpPr>
        <p:spPr>
          <a:xfrm>
            <a:off x="1008345" y="2753894"/>
            <a:ext cx="9844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44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you!</a:t>
            </a: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719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18B13C0C-0E25-1CBD-D064-1E7B50BA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CE07FFD4-3B45-DD89-6719-778A3751250B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54F35CE1-AC08-CD2D-64DF-768F0DF3493A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6977ADF9-9440-FD3C-09E0-E95DF66069CD}"/>
              </a:ext>
            </a:extLst>
          </p:cNvPr>
          <p:cNvSpPr txBox="1">
            <a:spLocks/>
          </p:cNvSpPr>
          <p:nvPr/>
        </p:nvSpPr>
        <p:spPr>
          <a:xfrm>
            <a:off x="191313" y="492600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ED395-27DC-9AC7-F2F9-7CAAD0370976}"/>
              </a:ext>
            </a:extLst>
          </p:cNvPr>
          <p:cNvSpPr txBox="1"/>
          <p:nvPr/>
        </p:nvSpPr>
        <p:spPr>
          <a:xfrm>
            <a:off x="51636" y="1327105"/>
            <a:ext cx="56007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Exposure to ozone pollution is a significant risk factor for </a:t>
            </a:r>
            <a:r>
              <a:rPr lang="en-US" sz="2200" b="1" dirty="0">
                <a:solidFill>
                  <a:schemeClr val="accent2"/>
                </a:solidFill>
              </a:rPr>
              <a:t>respiratory, cardiovascular diseases, and premature mortality </a:t>
            </a:r>
            <a:r>
              <a:rPr lang="en-US" sz="2200" dirty="0"/>
              <a:t>(Wang</a:t>
            </a:r>
            <a:r>
              <a:rPr lang="en-US" altLang="zh-CN" sz="2200" dirty="0"/>
              <a:t> et al., 2025; Jiang et al., 2023; Niu et al., 2018)</a:t>
            </a:r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200" dirty="0"/>
              <a:t>Ambient ozone could also lead to worse </a:t>
            </a:r>
            <a:r>
              <a:rPr lang="en-US" altLang="zh-CN" sz="2200" b="1" dirty="0">
                <a:solidFill>
                  <a:schemeClr val="accent2"/>
                </a:solidFill>
              </a:rPr>
              <a:t>sleep health </a:t>
            </a:r>
            <a:r>
              <a:rPr lang="en-US" altLang="zh-CN" sz="2200" dirty="0"/>
              <a:t>in pregnant women</a:t>
            </a: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The </a:t>
            </a:r>
            <a:r>
              <a:rPr lang="en-US" sz="2200" b="1" dirty="0">
                <a:solidFill>
                  <a:schemeClr val="accent2"/>
                </a:solidFill>
              </a:rPr>
              <a:t>U.S.–Mexico border </a:t>
            </a:r>
            <a:r>
              <a:rPr lang="en-US" sz="2200" dirty="0"/>
              <a:t>is highly vulnerable due to intense population, industrial activities and heavy cross-border traffic emissions</a:t>
            </a:r>
          </a:p>
          <a:p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0FFAB-A8CC-A02F-14A7-1EF4934F4A56}"/>
              </a:ext>
            </a:extLst>
          </p:cNvPr>
          <p:cNvSpPr txBox="1"/>
          <p:nvPr/>
        </p:nvSpPr>
        <p:spPr>
          <a:xfrm>
            <a:off x="6242279" y="5755780"/>
            <a:ext cx="6117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Figure 1. Association of exposure to ambient ozone with sleep quality in pregnant women </a:t>
            </a:r>
          </a:p>
        </p:txBody>
      </p:sp>
      <p:pic>
        <p:nvPicPr>
          <p:cNvPr id="9" name="Picture 8" descr="A graph with a line&#10;&#10;AI-generated content may be incorrect.">
            <a:extLst>
              <a:ext uri="{FF2B5EF4-FFF2-40B4-BE49-F238E27FC236}">
                <a16:creationId xmlns:a16="http://schemas.microsoft.com/office/drawing/2014/main" id="{17F31234-1EEE-3AC0-1888-99765322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003" y="3581740"/>
            <a:ext cx="6635911" cy="2075060"/>
          </a:xfrm>
          <a:prstGeom prst="rect">
            <a:avLst/>
          </a:prstGeom>
        </p:spPr>
      </p:pic>
      <p:pic>
        <p:nvPicPr>
          <p:cNvPr id="11" name="Picture 10" descr="A graph with a red line&#10;&#10;AI-generated content may be incorrect.">
            <a:extLst>
              <a:ext uri="{FF2B5EF4-FFF2-40B4-BE49-F238E27FC236}">
                <a16:creationId xmlns:a16="http://schemas.microsoft.com/office/drawing/2014/main" id="{979CE84D-35F7-9117-395A-87597A18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743" y="1410461"/>
            <a:ext cx="6518621" cy="21003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4AE4E-79C5-A16E-26C7-989CAC23C8E7}"/>
              </a:ext>
            </a:extLst>
          </p:cNvPr>
          <p:cNvSpPr txBox="1"/>
          <p:nvPr/>
        </p:nvSpPr>
        <p:spPr>
          <a:xfrm>
            <a:off x="8761173" y="5989920"/>
            <a:ext cx="269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Huang et al., 2025</a:t>
            </a:r>
          </a:p>
        </p:txBody>
      </p:sp>
    </p:spTree>
    <p:extLst>
      <p:ext uri="{BB962C8B-B14F-4D97-AF65-F5344CB8AC3E}">
        <p14:creationId xmlns:p14="http://schemas.microsoft.com/office/powerpoint/2010/main" val="42588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5E61FFE-D05C-61E1-F06C-0DAEBE8DA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762CB5FC-77DD-9FB6-F1F5-B7DD46DB7D61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3D3DF1F3-D0B3-59B6-3415-2080DA082662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F30FC339-2DBC-5ED4-9D27-837714C1B88B}"/>
              </a:ext>
            </a:extLst>
          </p:cNvPr>
          <p:cNvSpPr txBox="1">
            <a:spLocks/>
          </p:cNvSpPr>
          <p:nvPr/>
        </p:nvSpPr>
        <p:spPr>
          <a:xfrm>
            <a:off x="184439" y="466717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Monitoring Gaps &amp; Innovation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2E5C5-22FF-F5A4-BF20-97E214CEC22A}"/>
              </a:ext>
            </a:extLst>
          </p:cNvPr>
          <p:cNvSpPr txBox="1"/>
          <p:nvPr/>
        </p:nvSpPr>
        <p:spPr>
          <a:xfrm>
            <a:off x="539098" y="1719555"/>
            <a:ext cx="530101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chemeClr val="accent2"/>
                </a:solidFill>
              </a:rPr>
              <a:t>Sparse</a:t>
            </a:r>
            <a:r>
              <a:rPr lang="en-US" sz="2200" dirty="0"/>
              <a:t> ground networks, especially in rural areas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OMI and TROPOMI provide data with </a:t>
            </a:r>
            <a:r>
              <a:rPr lang="en-US" sz="2200" b="1" dirty="0">
                <a:solidFill>
                  <a:schemeClr val="accent2"/>
                </a:solidFill>
              </a:rPr>
              <a:t>low </a:t>
            </a:r>
            <a:r>
              <a:rPr lang="en-US" altLang="zh-CN" sz="2200" b="1" dirty="0">
                <a:solidFill>
                  <a:schemeClr val="accent2"/>
                </a:solidFill>
              </a:rPr>
              <a:t>spatio</a:t>
            </a:r>
            <a:r>
              <a:rPr lang="en-US" sz="2200" b="1" dirty="0">
                <a:solidFill>
                  <a:schemeClr val="accent2"/>
                </a:solidFill>
              </a:rPr>
              <a:t>temporal </a:t>
            </a:r>
            <a:r>
              <a:rPr lang="en-US" sz="2200" dirty="0"/>
              <a:t>resolution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chemeClr val="accent2"/>
                </a:solidFill>
              </a:rPr>
              <a:t>TEMPO</a:t>
            </a:r>
            <a:r>
              <a:rPr lang="en-US" sz="2200" dirty="0"/>
              <a:t>: </a:t>
            </a:r>
            <a:r>
              <a:rPr lang="en-US" sz="2200" b="1" dirty="0">
                <a:solidFill>
                  <a:schemeClr val="accent2"/>
                </a:solidFill>
              </a:rPr>
              <a:t>Hourly</a:t>
            </a:r>
            <a:r>
              <a:rPr lang="en-US" sz="2200" dirty="0"/>
              <a:t> observations at ~2 × 4.75 km resolution to capture short-term ozone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914DD-DAFF-E557-D081-00EEF5768A61}"/>
              </a:ext>
            </a:extLst>
          </p:cNvPr>
          <p:cNvSpPr txBox="1"/>
          <p:nvPr/>
        </p:nvSpPr>
        <p:spPr>
          <a:xfrm>
            <a:off x="7736356" y="5982046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B8F08-B38A-C745-DE82-B7560F7A300C}"/>
              </a:ext>
            </a:extLst>
          </p:cNvPr>
          <p:cNvSpPr txBox="1"/>
          <p:nvPr/>
        </p:nvSpPr>
        <p:spPr>
          <a:xfrm>
            <a:off x="6341519" y="5626609"/>
            <a:ext cx="4834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2. Population and O</a:t>
            </a:r>
            <a:r>
              <a:rPr lang="en-US" sz="1600" baseline="-25000" dirty="0"/>
              <a:t>3</a:t>
            </a:r>
            <a:r>
              <a:rPr lang="en-US" sz="1600" dirty="0"/>
              <a:t> stations in the study area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1F849B-DDA0-DE4B-BD2D-228AC242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83" y="1195393"/>
            <a:ext cx="5039139" cy="44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5261101B-4571-63C5-7897-A99A24BFA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FA7BAA0F-2A60-070D-7373-806E1DF9D2FD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12D88784-52A6-412C-B528-AC629FEEF8BB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BAF76D94-E0E0-F0DD-1221-94518A93409B}"/>
              </a:ext>
            </a:extLst>
          </p:cNvPr>
          <p:cNvSpPr txBox="1">
            <a:spLocks/>
          </p:cNvSpPr>
          <p:nvPr/>
        </p:nvSpPr>
        <p:spPr>
          <a:xfrm>
            <a:off x="321942" y="466717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Objectives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ADA58-82A4-D800-8FCA-2445FC9E5FB7}"/>
              </a:ext>
            </a:extLst>
          </p:cNvPr>
          <p:cNvSpPr txBox="1"/>
          <p:nvPr/>
        </p:nvSpPr>
        <p:spPr>
          <a:xfrm>
            <a:off x="249625" y="1457540"/>
            <a:ext cx="52230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Develop </a:t>
            </a:r>
            <a:r>
              <a:rPr lang="en-US" sz="2800" b="1" dirty="0">
                <a:solidFill>
                  <a:schemeClr val="accent2"/>
                </a:solidFill>
              </a:rPr>
              <a:t>1-km hourly ozone predictions </a:t>
            </a:r>
            <a:r>
              <a:rPr lang="en-US" sz="2800" dirty="0"/>
              <a:t>with TEMPO + ML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Detect ozone </a:t>
            </a:r>
            <a:r>
              <a:rPr lang="en-US" sz="2800" b="1" dirty="0">
                <a:solidFill>
                  <a:schemeClr val="accent2"/>
                </a:solidFill>
              </a:rPr>
              <a:t>hotspots</a:t>
            </a:r>
            <a:r>
              <a:rPr lang="en-US" sz="2800" dirty="0"/>
              <a:t> and gradients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Link ozone exposure with </a:t>
            </a:r>
            <a:r>
              <a:rPr lang="en-US" sz="2800" b="1" dirty="0">
                <a:solidFill>
                  <a:schemeClr val="accent2"/>
                </a:solidFill>
              </a:rPr>
              <a:t>Border Health Research Cohort (BHRC)</a:t>
            </a:r>
            <a:r>
              <a:rPr lang="en-US" sz="2800" dirty="0"/>
              <a:t> data to assess health 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5EE20-F38E-4D64-A662-52C96FAC4F28}"/>
              </a:ext>
            </a:extLst>
          </p:cNvPr>
          <p:cNvSpPr txBox="1"/>
          <p:nvPr/>
        </p:nvSpPr>
        <p:spPr>
          <a:xfrm>
            <a:off x="5897344" y="5491582"/>
            <a:ext cx="5633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3. Annual mean MDA8 O</a:t>
            </a:r>
            <a:r>
              <a:rPr lang="en-US" sz="1600" baseline="-25000" dirty="0"/>
              <a:t>3</a:t>
            </a:r>
            <a:r>
              <a:rPr lang="en-US" sz="1600" dirty="0"/>
              <a:t> (August 2023–August 2024)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4EB67D-40B9-80C7-68C6-F89B77C1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22" y="1143000"/>
            <a:ext cx="4842751" cy="4353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1BFB9-F3C4-D07A-740B-F62008E073ED}"/>
              </a:ext>
            </a:extLst>
          </p:cNvPr>
          <p:cNvSpPr txBox="1"/>
          <p:nvPr/>
        </p:nvSpPr>
        <p:spPr>
          <a:xfrm>
            <a:off x="7380914" y="5916572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</p:spTree>
    <p:extLst>
      <p:ext uri="{BB962C8B-B14F-4D97-AF65-F5344CB8AC3E}">
        <p14:creationId xmlns:p14="http://schemas.microsoft.com/office/powerpoint/2010/main" val="38260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5719177D-5B74-DFE2-5C32-F72A4428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302088C6-7C71-26C9-C23A-F0089F6DACBE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209A7377-83C9-56B4-D265-FBDA4C6B5964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BDB8856C-4B02-37D6-7A79-9503F1A84133}"/>
              </a:ext>
            </a:extLst>
          </p:cNvPr>
          <p:cNvSpPr txBox="1">
            <a:spLocks/>
          </p:cNvSpPr>
          <p:nvPr/>
        </p:nvSpPr>
        <p:spPr>
          <a:xfrm>
            <a:off x="246315" y="466716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Data and Methods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86967-07A0-015F-C9D3-3C6833CFF0AA}"/>
              </a:ext>
            </a:extLst>
          </p:cNvPr>
          <p:cNvSpPr txBox="1"/>
          <p:nvPr/>
        </p:nvSpPr>
        <p:spPr>
          <a:xfrm>
            <a:off x="6160168" y="1161906"/>
            <a:ext cx="544514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2"/>
                </a:solidFill>
              </a:rPr>
              <a:t>TEMPO data</a:t>
            </a:r>
            <a:r>
              <a:rPr lang="en-US" sz="2000" dirty="0"/>
              <a:t>: Hourly Level-2 total column ozone, quality flag filtered. Missing values are gap filled.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2"/>
                </a:solidFill>
              </a:rPr>
              <a:t>Resampling</a:t>
            </a:r>
            <a:r>
              <a:rPr lang="en-US" sz="2000" dirty="0"/>
              <a:t>: All predictors harmonized to a 1-km grid for consistency across datasets.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2"/>
                </a:solidFill>
              </a:rPr>
              <a:t>Predictors</a:t>
            </a:r>
            <a:r>
              <a:rPr lang="en-US" sz="2000" dirty="0"/>
              <a:t>: GEOS</a:t>
            </a:r>
            <a:r>
              <a:rPr lang="zh-CN" altLang="en-US" sz="2000" dirty="0"/>
              <a:t> </a:t>
            </a:r>
            <a:r>
              <a:rPr lang="en-US" altLang="zh-CN" sz="2000" dirty="0"/>
              <a:t>reanalysis, </a:t>
            </a:r>
            <a:r>
              <a:rPr lang="en-US" sz="2000" dirty="0"/>
              <a:t>HRRR meteorology, EDGAR emissions, land use, elevation, road proximity, nightlight, and population density.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2"/>
                </a:solidFill>
              </a:rPr>
              <a:t>Model</a:t>
            </a:r>
            <a:r>
              <a:rPr lang="en-US" sz="2000" dirty="0"/>
              <a:t>: Final XGBoost trained with full dataset; validated via random, spatial, and temporal cross-validation.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E4AD4-BABD-B51F-F641-7F0D9C530059}"/>
              </a:ext>
            </a:extLst>
          </p:cNvPr>
          <p:cNvSpPr txBox="1"/>
          <p:nvPr/>
        </p:nvSpPr>
        <p:spPr>
          <a:xfrm>
            <a:off x="1608984" y="5505316"/>
            <a:ext cx="2897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4. </a:t>
            </a:r>
            <a:r>
              <a:rPr lang="en-US" altLang="zh-CN" sz="1600" dirty="0"/>
              <a:t>Predictor importance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D1AE4-AE53-F037-4A4F-11844D61794B}"/>
              </a:ext>
            </a:extLst>
          </p:cNvPr>
          <p:cNvSpPr txBox="1"/>
          <p:nvPr/>
        </p:nvSpPr>
        <p:spPr>
          <a:xfrm>
            <a:off x="1933697" y="5810166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80673-8BDE-9C82-DE82-BDB544C0D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8" t="10800" r="8376"/>
          <a:stretch>
            <a:fillRect/>
          </a:stretch>
        </p:blipFill>
        <p:spPr bwMode="auto">
          <a:xfrm>
            <a:off x="434330" y="1387320"/>
            <a:ext cx="5246510" cy="4014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8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82C81A96-C98E-CE30-61C0-7F0DA4B1E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7CCBE2CB-4C2A-B137-4C73-030DF8B6E4F8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CF34118C-DEB6-2D03-70B3-83A32EC3ECC9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AC2D63A7-DDD1-BEA6-5820-7DC248C32967}"/>
              </a:ext>
            </a:extLst>
          </p:cNvPr>
          <p:cNvSpPr txBox="1">
            <a:spLocks/>
          </p:cNvSpPr>
          <p:nvPr/>
        </p:nvSpPr>
        <p:spPr>
          <a:xfrm>
            <a:off x="250184" y="459841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Model Performance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3578E-EB95-4593-8456-5E512D565AE0}"/>
              </a:ext>
            </a:extLst>
          </p:cNvPr>
          <p:cNvSpPr txBox="1"/>
          <p:nvPr/>
        </p:nvSpPr>
        <p:spPr>
          <a:xfrm>
            <a:off x="420024" y="1829388"/>
            <a:ext cx="42616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04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R² ≈ 0.89, RMSE ≈ 5.6 ppb</a:t>
            </a:r>
          </a:p>
          <a:p>
            <a:pPr>
              <a:lnSpc>
                <a:spcPts val="3040"/>
              </a:lnSpc>
            </a:pPr>
            <a:r>
              <a:rPr lang="en-US" sz="2400" dirty="0"/>
              <a:t> </a:t>
            </a:r>
          </a:p>
          <a:p>
            <a:pPr marL="342900" indent="-342900">
              <a:lnSpc>
                <a:spcPts val="304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TEMPO model outperforms </a:t>
            </a:r>
            <a:r>
              <a:rPr lang="en-US" altLang="zh-CN" sz="2400" dirty="0"/>
              <a:t>model without TEMPO</a:t>
            </a:r>
          </a:p>
          <a:p>
            <a:pPr>
              <a:lnSpc>
                <a:spcPts val="304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304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Validated by </a:t>
            </a:r>
            <a:r>
              <a:rPr lang="en-US" sz="2400" b="1" dirty="0">
                <a:solidFill>
                  <a:schemeClr val="accent2"/>
                </a:solidFill>
              </a:rPr>
              <a:t>Synergistic TEMPO Air Quality Science (STAQS)</a:t>
            </a:r>
            <a:r>
              <a:rPr lang="en-US" sz="2400" dirty="0"/>
              <a:t> ozone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11ACD-7481-0545-28DC-7BCF4C47E11B}"/>
              </a:ext>
            </a:extLst>
          </p:cNvPr>
          <p:cNvSpPr txBox="1"/>
          <p:nvPr/>
        </p:nvSpPr>
        <p:spPr>
          <a:xfrm>
            <a:off x="6735263" y="5559035"/>
            <a:ext cx="36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5. </a:t>
            </a:r>
            <a:r>
              <a:rPr lang="en-US" dirty="0"/>
              <a:t>Comparison of modeled O</a:t>
            </a:r>
            <a:r>
              <a:rPr lang="en-US" baseline="-25000" dirty="0"/>
              <a:t>3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EAD8F-CD53-8F05-8E2C-11CD9321B60B}"/>
              </a:ext>
            </a:extLst>
          </p:cNvPr>
          <p:cNvSpPr txBox="1"/>
          <p:nvPr/>
        </p:nvSpPr>
        <p:spPr>
          <a:xfrm>
            <a:off x="7282593" y="5928367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F8268-F4FC-A70D-AB53-F1E96B21B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 r="58272"/>
          <a:stretch>
            <a:fillRect/>
          </a:stretch>
        </p:blipFill>
        <p:spPr>
          <a:xfrm>
            <a:off x="8351016" y="2082170"/>
            <a:ext cx="3840984" cy="3518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0459B-AFC6-7716-165A-6FDB1A27C6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9" r="57794"/>
          <a:stretch>
            <a:fillRect/>
          </a:stretch>
        </p:blipFill>
        <p:spPr bwMode="auto">
          <a:xfrm>
            <a:off x="4633263" y="2107662"/>
            <a:ext cx="3889413" cy="3518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AB92-6484-391C-6C7A-198C2E179249}"/>
              </a:ext>
            </a:extLst>
          </p:cNvPr>
          <p:cNvSpPr txBox="1"/>
          <p:nvPr/>
        </p:nvSpPr>
        <p:spPr>
          <a:xfrm>
            <a:off x="5142640" y="1712838"/>
            <a:ext cx="344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 with total column ozone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D4542-3641-EA2B-00C6-D4AB64405830}"/>
              </a:ext>
            </a:extLst>
          </p:cNvPr>
          <p:cNvSpPr txBox="1"/>
          <p:nvPr/>
        </p:nvSpPr>
        <p:spPr>
          <a:xfrm>
            <a:off x="8522676" y="1700092"/>
            <a:ext cx="379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 without total column ozone </a:t>
            </a:r>
          </a:p>
        </p:txBody>
      </p:sp>
    </p:spTree>
    <p:extLst>
      <p:ext uri="{BB962C8B-B14F-4D97-AF65-F5344CB8AC3E}">
        <p14:creationId xmlns:p14="http://schemas.microsoft.com/office/powerpoint/2010/main" val="16008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39A7A9A9-0655-BEDF-747D-BDC5FE8C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56ADCC55-5A95-2BE4-5A44-90CDC9EC91EF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AE2013AC-2BB8-5971-E953-743C459BE001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4C28E9B8-EBC1-E107-4AD7-9A7D514AD5C6}"/>
              </a:ext>
            </a:extLst>
          </p:cNvPr>
          <p:cNvSpPr txBox="1">
            <a:spLocks/>
          </p:cNvSpPr>
          <p:nvPr/>
        </p:nvSpPr>
        <p:spPr>
          <a:xfrm>
            <a:off x="252449" y="467513"/>
            <a:ext cx="6588363" cy="5136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Spatial and Seasonal Dynamics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139E5-AC80-9A7D-69B5-2BAD1C81659A}"/>
              </a:ext>
            </a:extLst>
          </p:cNvPr>
          <p:cNvSpPr txBox="1"/>
          <p:nvPr/>
        </p:nvSpPr>
        <p:spPr>
          <a:xfrm>
            <a:off x="7973664" y="5911833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in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158D6-57DF-3FA3-BA49-071F19DF849C}"/>
              </a:ext>
            </a:extLst>
          </p:cNvPr>
          <p:cNvSpPr txBox="1"/>
          <p:nvPr/>
        </p:nvSpPr>
        <p:spPr>
          <a:xfrm>
            <a:off x="121821" y="1354412"/>
            <a:ext cx="47526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High ozone in Permian Basin, and some </a:t>
            </a:r>
            <a:r>
              <a:rPr lang="en-US" sz="2400" b="1" dirty="0">
                <a:solidFill>
                  <a:schemeClr val="accent2"/>
                </a:solidFill>
              </a:rPr>
              <a:t>urban cities</a:t>
            </a:r>
            <a:r>
              <a:rPr lang="en-US" sz="2400" dirty="0"/>
              <a:t>, such as Monterrey and El Paso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/>
                </a:solidFill>
              </a:rPr>
              <a:t>Coastal</a:t>
            </a:r>
            <a:r>
              <a:rPr lang="en-US" sz="2400" dirty="0"/>
              <a:t> area has lower ozone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Summer: urban cores elevated ozone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Winter: </a:t>
            </a:r>
            <a:r>
              <a:rPr lang="en-US" sz="2400" b="1" dirty="0">
                <a:solidFill>
                  <a:schemeClr val="accent2"/>
                </a:solidFill>
              </a:rPr>
              <a:t>NOx titration </a:t>
            </a:r>
            <a:r>
              <a:rPr lang="en-US" sz="2400" dirty="0"/>
              <a:t>lowers city ozone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B65C3-44EA-2395-C085-B3EFFCE53FD2}"/>
              </a:ext>
            </a:extLst>
          </p:cNvPr>
          <p:cNvSpPr txBox="1"/>
          <p:nvPr/>
        </p:nvSpPr>
        <p:spPr>
          <a:xfrm>
            <a:off x="7058707" y="5539137"/>
            <a:ext cx="322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6. </a:t>
            </a:r>
            <a:r>
              <a:rPr lang="en-US" dirty="0"/>
              <a:t>Seasonal O</a:t>
            </a:r>
            <a:r>
              <a:rPr lang="en-US" baseline="-25000" dirty="0"/>
              <a:t>3</a:t>
            </a:r>
            <a:r>
              <a:rPr lang="en-US" dirty="0"/>
              <a:t> variations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159F0D-82C5-085F-2F1D-7B2293C23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290" y="1418489"/>
            <a:ext cx="7305644" cy="40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4FA9E22-2110-9562-66DC-FC3306CF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64B561AA-7C5C-CBA4-61C0-71798776CD9E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D8A29C10-766C-085D-1295-029CB4091910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4FAB5345-577C-8EA1-2B8A-4B2BFFA463AB}"/>
              </a:ext>
            </a:extLst>
          </p:cNvPr>
          <p:cNvSpPr txBox="1">
            <a:spLocks/>
          </p:cNvSpPr>
          <p:nvPr/>
        </p:nvSpPr>
        <p:spPr>
          <a:xfrm>
            <a:off x="286583" y="448974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Hourly Dynamics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8FC3F-88B4-2B4D-82A0-F9A90E1FBFFD}"/>
              </a:ext>
            </a:extLst>
          </p:cNvPr>
          <p:cNvSpPr txBox="1"/>
          <p:nvPr/>
        </p:nvSpPr>
        <p:spPr>
          <a:xfrm>
            <a:off x="280997" y="697166"/>
            <a:ext cx="63754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TEMPO reveals </a:t>
            </a:r>
            <a:r>
              <a:rPr lang="en-US" sz="2400" b="1" dirty="0">
                <a:solidFill>
                  <a:schemeClr val="accent2"/>
                </a:solidFill>
              </a:rPr>
              <a:t>short-term</a:t>
            </a:r>
            <a:r>
              <a:rPr lang="en-US" sz="2400" dirty="0"/>
              <a:t> changes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/>
                </a:solidFill>
              </a:rPr>
              <a:t>Colonia</a:t>
            </a:r>
            <a:r>
              <a:rPr lang="en-US" sz="2400" dirty="0"/>
              <a:t> communities are disproportionately exposed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3" name="Picture 12" descr="A map of the state of texas&#10;&#10;AI-generated content may be incorrect.">
            <a:extLst>
              <a:ext uri="{FF2B5EF4-FFF2-40B4-BE49-F238E27FC236}">
                <a16:creationId xmlns:a16="http://schemas.microsoft.com/office/drawing/2014/main" id="{13EA36BE-2389-1C53-9244-51609559C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91" y="1224668"/>
            <a:ext cx="5174069" cy="47036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BD7DAE-4D39-2DD6-F6FA-1202A517A878}"/>
              </a:ext>
            </a:extLst>
          </p:cNvPr>
          <p:cNvSpPr txBox="1"/>
          <p:nvPr/>
        </p:nvSpPr>
        <p:spPr>
          <a:xfrm>
            <a:off x="0" y="5845404"/>
            <a:ext cx="6479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7. O</a:t>
            </a:r>
            <a:r>
              <a:rPr lang="en-US" sz="1600" baseline="-25000" dirty="0"/>
              <a:t>3</a:t>
            </a:r>
            <a:r>
              <a:rPr lang="en-US" sz="1600" dirty="0"/>
              <a:t> hotspots in U.S.–Mexico border cities during high O</a:t>
            </a:r>
            <a:r>
              <a:rPr lang="en-US" sz="1600" baseline="-25000" dirty="0"/>
              <a:t>3</a:t>
            </a:r>
            <a:r>
              <a:rPr lang="en-US" sz="1600" dirty="0"/>
              <a:t> events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FDF131-B9BA-654B-8287-3803BEA8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5" y="2620185"/>
            <a:ext cx="6399904" cy="3238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67106-C51F-0956-87F6-6B34E2752026}"/>
              </a:ext>
            </a:extLst>
          </p:cNvPr>
          <p:cNvSpPr txBox="1"/>
          <p:nvPr/>
        </p:nvSpPr>
        <p:spPr>
          <a:xfrm>
            <a:off x="1926822" y="6070472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</p:spTree>
    <p:extLst>
      <p:ext uri="{BB962C8B-B14F-4D97-AF65-F5344CB8AC3E}">
        <p14:creationId xmlns:p14="http://schemas.microsoft.com/office/powerpoint/2010/main" val="3108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4612F161-F001-41AE-F27D-0FCA8E3D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>
            <a:extLst>
              <a:ext uri="{FF2B5EF4-FFF2-40B4-BE49-F238E27FC236}">
                <a16:creationId xmlns:a16="http://schemas.microsoft.com/office/drawing/2014/main" id="{408C71F0-B214-010A-64C3-CDB84DA9F18A}"/>
              </a:ext>
            </a:extLst>
          </p:cNvPr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1">
            <a:extLst>
              <a:ext uri="{FF2B5EF4-FFF2-40B4-BE49-F238E27FC236}">
                <a16:creationId xmlns:a16="http://schemas.microsoft.com/office/drawing/2014/main" id="{70292A1B-8717-C3FD-80CA-60F4C92D9CEA}"/>
              </a:ext>
            </a:extLst>
          </p:cNvPr>
          <p:cNvCxnSpPr/>
          <p:nvPr/>
        </p:nvCxnSpPr>
        <p:spPr>
          <a:xfrm flipH="1">
            <a:off x="197526" y="106125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5">
            <a:extLst>
              <a:ext uri="{FF2B5EF4-FFF2-40B4-BE49-F238E27FC236}">
                <a16:creationId xmlns:a16="http://schemas.microsoft.com/office/drawing/2014/main" id="{721FE650-C7C1-C8F6-777E-E21C302E8448}"/>
              </a:ext>
            </a:extLst>
          </p:cNvPr>
          <p:cNvSpPr txBox="1">
            <a:spLocks/>
          </p:cNvSpPr>
          <p:nvPr/>
        </p:nvSpPr>
        <p:spPr>
          <a:xfrm>
            <a:off x="273816" y="447661"/>
            <a:ext cx="10628150" cy="555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B66645"/>
                </a:solidFill>
                <a:latin typeface="Arial Rounded MT Bold" panose="020F0704030504030204" pitchFamily="34" charset="0"/>
              </a:rPr>
              <a:t>Sleep Health and Ozone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B6664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6EF2F-318F-86BF-0430-D44307069C75}"/>
              </a:ext>
            </a:extLst>
          </p:cNvPr>
          <p:cNvSpPr txBox="1"/>
          <p:nvPr/>
        </p:nvSpPr>
        <p:spPr>
          <a:xfrm>
            <a:off x="7010202" y="1523769"/>
            <a:ext cx="49432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Each 1 ppb increase in </a:t>
            </a:r>
            <a:r>
              <a:rPr lang="en-US" sz="2400" b="1" dirty="0">
                <a:solidFill>
                  <a:schemeClr val="accent2"/>
                </a:solidFill>
              </a:rPr>
              <a:t>annual MDA8 O</a:t>
            </a:r>
            <a:r>
              <a:rPr lang="en-US" sz="2400" b="1" baseline="-25000" dirty="0">
                <a:solidFill>
                  <a:schemeClr val="accent2"/>
                </a:solidFill>
              </a:rPr>
              <a:t>3</a:t>
            </a:r>
            <a:r>
              <a:rPr lang="en-US" sz="2400" dirty="0"/>
              <a:t> is associated with a 0.28-point increase in Individual Pittsburgh Sleep Quality Index (PSQI) </a:t>
            </a:r>
            <a:r>
              <a:rPr lang="en-US" sz="2400" b="1" dirty="0">
                <a:solidFill>
                  <a:schemeClr val="accent2"/>
                </a:solidFill>
              </a:rPr>
              <a:t>sleep medication use </a:t>
            </a:r>
            <a:r>
              <a:rPr lang="en-US" sz="2400" dirty="0"/>
              <a:t>among male participants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Remained robust across annual </a:t>
            </a:r>
            <a:r>
              <a:rPr lang="en-US" sz="2400" b="1" dirty="0">
                <a:solidFill>
                  <a:schemeClr val="accent2"/>
                </a:solidFill>
              </a:rPr>
              <a:t>daily mean O</a:t>
            </a:r>
            <a:r>
              <a:rPr lang="en-US" sz="2400" b="1" baseline="-25000" dirty="0">
                <a:solidFill>
                  <a:schemeClr val="accent2"/>
                </a:solidFill>
              </a:rPr>
              <a:t>3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and multiple </a:t>
            </a:r>
            <a:r>
              <a:rPr lang="en-US" sz="2400" b="1" dirty="0">
                <a:solidFill>
                  <a:schemeClr val="accent2"/>
                </a:solidFill>
              </a:rPr>
              <a:t>sensitivity analyses </a:t>
            </a:r>
            <a:r>
              <a:rPr lang="en-US" sz="2400" dirty="0"/>
              <a:t>adjusting for hypertension, obesity and diabetes.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CAD5C-AE2E-150C-B2C0-28AFFC4A4457}"/>
              </a:ext>
            </a:extLst>
          </p:cNvPr>
          <p:cNvSpPr txBox="1"/>
          <p:nvPr/>
        </p:nvSpPr>
        <p:spPr>
          <a:xfrm>
            <a:off x="1286909" y="5709530"/>
            <a:ext cx="3620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8. Sleep health with O</a:t>
            </a:r>
            <a:r>
              <a:rPr lang="en-US" sz="1600" baseline="-25000" dirty="0"/>
              <a:t>3</a:t>
            </a:r>
            <a:r>
              <a:rPr lang="en-US" sz="1600" dirty="0"/>
              <a:t> exposure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A7E44A-4384-6DB3-6A8C-D274D731C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8" y="1127666"/>
            <a:ext cx="6107299" cy="4597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22BE2F-18B6-A509-B587-16B945B1CD36}"/>
              </a:ext>
            </a:extLst>
          </p:cNvPr>
          <p:cNvSpPr txBox="1"/>
          <p:nvPr/>
        </p:nvSpPr>
        <p:spPr>
          <a:xfrm>
            <a:off x="2249956" y="6002672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Mei et al., </a:t>
            </a:r>
            <a:r>
              <a:rPr lang="en-US" sz="1600" i="1" dirty="0">
                <a:solidFill>
                  <a:srgbClr val="979F9E"/>
                </a:solidFill>
                <a:latin typeface="Georgia" panose="02040502050405020303"/>
              </a:rPr>
              <a:t>under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979F9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revision</a:t>
            </a:r>
          </a:p>
        </p:txBody>
      </p:sp>
    </p:spTree>
    <p:extLst>
      <p:ext uri="{BB962C8B-B14F-4D97-AF65-F5344CB8AC3E}">
        <p14:creationId xmlns:p14="http://schemas.microsoft.com/office/powerpoint/2010/main" val="37915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ions and 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Emory Custom Colors">
      <a:dk1>
        <a:srgbClr val="0C2340"/>
      </a:dk1>
      <a:lt1>
        <a:srgbClr val="FFFFFF"/>
      </a:lt1>
      <a:dk2>
        <a:srgbClr val="0C2340"/>
      </a:dk2>
      <a:lt2>
        <a:srgbClr val="E7E6E6"/>
      </a:lt2>
      <a:accent1>
        <a:srgbClr val="012069"/>
      </a:accent1>
      <a:accent2>
        <a:srgbClr val="B58500"/>
      </a:accent2>
      <a:accent3>
        <a:srgbClr val="B1B2B3"/>
      </a:accent3>
      <a:accent4>
        <a:srgbClr val="F2A900"/>
      </a:accent4>
      <a:accent5>
        <a:srgbClr val="007DBA"/>
      </a:accent5>
      <a:accent6>
        <a:srgbClr val="348338"/>
      </a:accent6>
      <a:hlink>
        <a:srgbClr val="0033A0"/>
      </a:hlink>
      <a:folHlink>
        <a:srgbClr val="6D2077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10364</TotalTime>
  <Words>701</Words>
  <Application>Microsoft Office PowerPoint</Application>
  <PresentationFormat>Widescreen</PresentationFormat>
  <Paragraphs>79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Arial Rounded MT Bold</vt:lpstr>
      <vt:lpstr>Calibri</vt:lpstr>
      <vt:lpstr>Calibri Light</vt:lpstr>
      <vt:lpstr>Georgia</vt:lpstr>
      <vt:lpstr>Verdana</vt:lpstr>
      <vt:lpstr>Wingdings</vt:lpstr>
      <vt:lpstr>Office Theme</vt:lpstr>
      <vt:lpstr>Sections and Titles</vt:lpstr>
      <vt:lpstr>Content</vt:lpstr>
      <vt:lpstr>Geostationary Satellite Observation Informed Modeling of Ozone Dynamics and Their Association with Sleep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Satellite Technology &amp; AI to Track Air Pollution Impacts on Lung Cancer</dc:title>
  <dc:creator>Hang, Yun</dc:creator>
  <cp:lastModifiedBy>Mei, Aodong</cp:lastModifiedBy>
  <cp:revision>620</cp:revision>
  <dcterms:created xsi:type="dcterms:W3CDTF">2024-08-27T18:29:00Z</dcterms:created>
  <dcterms:modified xsi:type="dcterms:W3CDTF">2026-06-16T05:29:04Z</dcterms:modified>
</cp:coreProperties>
</file>