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89" r:id="rId2"/>
    <p:sldId id="1506" r:id="rId3"/>
    <p:sldId id="1549" r:id="rId4"/>
    <p:sldId id="1508" r:id="rId5"/>
    <p:sldId id="1511" r:id="rId6"/>
    <p:sldId id="1545" r:id="rId7"/>
    <p:sldId id="1546" r:id="rId8"/>
    <p:sldId id="1547" r:id="rId9"/>
    <p:sldId id="1024" r:id="rId10"/>
    <p:sldId id="154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5B304D-0E44-478B-AD66-CC04DCA7AA77}">
          <p14:sldIdLst>
            <p14:sldId id="489"/>
            <p14:sldId id="1506"/>
            <p14:sldId id="1549"/>
            <p14:sldId id="1508"/>
            <p14:sldId id="1511"/>
            <p14:sldId id="1545"/>
            <p14:sldId id="1546"/>
            <p14:sldId id="1547"/>
            <p14:sldId id="1024"/>
          </p14:sldIdLst>
        </p14:section>
        <p14:section name="Extras" id="{957469BF-D29B-48A1-B8EB-6C8744066BD3}">
          <p14:sldIdLst>
            <p14:sldId id="1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4FAC07-0C9A-84E0-B529-01EE56916558}" name="Byeong-Uk Kim" initials="BUK" userId="6c0b06fdf2cd5810" providerId="Windows Live"/>
  <p188:author id="{69C6B50B-5483-437D-CF96-4BADA8984AEC}" name="Jiang, Xiangyu" initials="JX" userId="S::Xiangyu.Jiang@dnr.ga.gov::781ad768-f4de-4168-b5ce-d0db752d66cb" providerId="AD"/>
  <p188:author id="{EB6A0E35-9673-14B8-D32F-41289AB4A262}" name="Mouat, Asher" initials="AM" userId="S::Asher.Mouat@dnr.ga.gov::b89f8434-4a6c-4af7-8157-9e684de4f36a" providerId="AD"/>
  <p188:author id="{9616DE48-747C-2187-151C-FB4D55256174}" name="Kim, Byeong" initials="BK" userId="S::byeong.kim@dnr.ga.gov::6f7d8255-842a-4eae-aeb2-62cdb7b3b135" providerId="AD"/>
  <p188:author id="{39A32155-64C8-34E1-BF9A-1878BB11BBC4}" name="Kim, Byeong" initials="KB" userId="S::Byeong.Kim@dnr.ga.gov::6f7d8255-842a-4eae-aeb2-62cdb7b3b135" providerId="AD"/>
  <p188:author id="{7795DF71-12E2-9B6A-5449-4A215967C866}" name="Gao, Ziqi" initials="ZG" userId="S::ziqi.gao@dnr.ga.gov::2f17fd26-df42-41e8-a624-18f07ea25aaa" providerId="AD"/>
  <p188:author id="{821E99B4-22EE-76A0-4EAA-652E85FADC4E}" name="Hays, Karen" initials="HK" userId="S::Karen.Hays@dnr.ga.gov::a7425afc-aff0-4e19-a00d-859c3bf901d7" providerId="AD"/>
  <p188:author id="{E9CF75D7-D08C-64CC-B3FB-D7C33DABA9C0}" name="Gao, Ziqi" initials="ZG" userId="S::zgao71@gatech.edu::c5c4b780-910d-46f9-8c9f-e4d384052cb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Byeong" initials="KB" lastIdx="1" clrIdx="0">
    <p:extLst>
      <p:ext uri="{19B8F6BF-5375-455C-9EA6-DF929625EA0E}">
        <p15:presenceInfo xmlns:p15="http://schemas.microsoft.com/office/powerpoint/2012/main" userId="S::Byeong.Kim@dnr.ga.gov::6f7d8255-842a-4eae-aeb2-62cdb7b3b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FD1"/>
    <a:srgbClr val="0033CC"/>
    <a:srgbClr val="FFFFFF"/>
    <a:srgbClr val="C8E4E8"/>
    <a:srgbClr val="FAE04B"/>
    <a:srgbClr val="B1C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BFE71-9A5A-4C47-87F1-11473D8D9015}" v="3" dt="2026-06-10T01:52:02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82930" autoAdjust="0"/>
  </p:normalViewPr>
  <p:slideViewPr>
    <p:cSldViewPr>
      <p:cViewPr varScale="1">
        <p:scale>
          <a:sx n="96" d="100"/>
          <a:sy n="96" d="100"/>
        </p:scale>
        <p:origin x="918" y="90"/>
      </p:cViewPr>
      <p:guideLst>
        <p:guide orient="horz" pos="576"/>
        <p:guide pos="5280"/>
      </p:guideLst>
    </p:cSldViewPr>
  </p:slideViewPr>
  <p:outlineViewPr>
    <p:cViewPr>
      <p:scale>
        <a:sx n="33" d="100"/>
        <a:sy n="33" d="100"/>
      </p:scale>
      <p:origin x="0" y="-10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notesViewPr>
    <p:cSldViewPr>
      <p:cViewPr varScale="1">
        <p:scale>
          <a:sx n="71" d="100"/>
          <a:sy n="71" d="100"/>
        </p:scale>
        <p:origin x="215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ylan, James" userId="6195c97e-b37c-4f82-878a-26a202f0c3e6" providerId="ADAL" clId="{D817D123-121E-44FE-A830-C9F6F6B8F55C}"/>
    <pc:docChg chg="custSel modSld">
      <pc:chgData name="Boylan, James" userId="6195c97e-b37c-4f82-878a-26a202f0c3e6" providerId="ADAL" clId="{D817D123-121E-44FE-A830-C9F6F6B8F55C}" dt="2026-06-10T01:54:02.991" v="35" actId="1036"/>
      <pc:docMkLst>
        <pc:docMk/>
      </pc:docMkLst>
      <pc:sldChg chg="modSp mod">
        <pc:chgData name="Boylan, James" userId="6195c97e-b37c-4f82-878a-26a202f0c3e6" providerId="ADAL" clId="{D817D123-121E-44FE-A830-C9F6F6B8F55C}" dt="2026-06-10T01:51:22.827" v="14" actId="20577"/>
        <pc:sldMkLst>
          <pc:docMk/>
          <pc:sldMk cId="2501184049" sldId="489"/>
        </pc:sldMkLst>
        <pc:spChg chg="mod">
          <ac:chgData name="Boylan, James" userId="6195c97e-b37c-4f82-878a-26a202f0c3e6" providerId="ADAL" clId="{D817D123-121E-44FE-A830-C9F6F6B8F55C}" dt="2026-06-10T01:51:22.827" v="14" actId="20577"/>
          <ac:spMkLst>
            <pc:docMk/>
            <pc:sldMk cId="2501184049" sldId="489"/>
            <ac:spMk id="4" creationId="{00000000-0000-0000-0000-000000000000}"/>
          </ac:spMkLst>
        </pc:spChg>
      </pc:sldChg>
      <pc:sldChg chg="modSp mod">
        <pc:chgData name="Boylan, James" userId="6195c97e-b37c-4f82-878a-26a202f0c3e6" providerId="ADAL" clId="{D817D123-121E-44FE-A830-C9F6F6B8F55C}" dt="2026-06-10T01:52:26.048" v="23" actId="1036"/>
        <pc:sldMkLst>
          <pc:docMk/>
          <pc:sldMk cId="350574601" sldId="1024"/>
        </pc:sldMkLst>
        <pc:spChg chg="mod">
          <ac:chgData name="Boylan, James" userId="6195c97e-b37c-4f82-878a-26a202f0c3e6" providerId="ADAL" clId="{D817D123-121E-44FE-A830-C9F6F6B8F55C}" dt="2026-06-10T01:52:26.048" v="23" actId="1036"/>
          <ac:spMkLst>
            <pc:docMk/>
            <pc:sldMk cId="350574601" sldId="1024"/>
            <ac:spMk id="8" creationId="{00000000-0000-0000-0000-000000000000}"/>
          </ac:spMkLst>
        </pc:spChg>
      </pc:sldChg>
      <pc:sldChg chg="addSp delSp modSp mod">
        <pc:chgData name="Boylan, James" userId="6195c97e-b37c-4f82-878a-26a202f0c3e6" providerId="ADAL" clId="{D817D123-121E-44FE-A830-C9F6F6B8F55C}" dt="2026-06-10T01:54:02.991" v="35" actId="1036"/>
        <pc:sldMkLst>
          <pc:docMk/>
          <pc:sldMk cId="2798727352" sldId="1506"/>
        </pc:sldMkLst>
        <pc:spChg chg="mod">
          <ac:chgData name="Boylan, James" userId="6195c97e-b37c-4f82-878a-26a202f0c3e6" providerId="ADAL" clId="{D817D123-121E-44FE-A830-C9F6F6B8F55C}" dt="2026-06-10T01:54:02.991" v="35" actId="1036"/>
          <ac:spMkLst>
            <pc:docMk/>
            <pc:sldMk cId="2798727352" sldId="1506"/>
            <ac:spMk id="2" creationId="{8AA2C864-4148-D7A5-F6B1-D1BE67BB26B0}"/>
          </ac:spMkLst>
        </pc:spChg>
        <pc:spChg chg="del">
          <ac:chgData name="Boylan, James" userId="6195c97e-b37c-4f82-878a-26a202f0c3e6" providerId="ADAL" clId="{D817D123-121E-44FE-A830-C9F6F6B8F55C}" dt="2026-06-10T01:52:01.399" v="15" actId="478"/>
          <ac:spMkLst>
            <pc:docMk/>
            <pc:sldMk cId="2798727352" sldId="1506"/>
            <ac:spMk id="3" creationId="{61EC72AB-6E61-847B-F4F3-5D8D6F0485F1}"/>
          </ac:spMkLst>
        </pc:spChg>
        <pc:spChg chg="del">
          <ac:chgData name="Boylan, James" userId="6195c97e-b37c-4f82-878a-26a202f0c3e6" providerId="ADAL" clId="{D817D123-121E-44FE-A830-C9F6F6B8F55C}" dt="2026-06-10T01:50:29.479" v="1" actId="478"/>
          <ac:spMkLst>
            <pc:docMk/>
            <pc:sldMk cId="2798727352" sldId="1506"/>
            <ac:spMk id="4" creationId="{1EF841EF-C74A-065D-52A1-7B5512837DCE}"/>
          </ac:spMkLst>
        </pc:spChg>
        <pc:spChg chg="add mod">
          <ac:chgData name="Boylan, James" userId="6195c97e-b37c-4f82-878a-26a202f0c3e6" providerId="ADAL" clId="{D817D123-121E-44FE-A830-C9F6F6B8F55C}" dt="2026-06-10T01:50:48.553" v="4" actId="208"/>
          <ac:spMkLst>
            <pc:docMk/>
            <pc:sldMk cId="2798727352" sldId="1506"/>
            <ac:spMk id="5" creationId="{7922A725-8AF9-E99B-6E44-5E55D4EB417C}"/>
          </ac:spMkLst>
        </pc:spChg>
        <pc:spChg chg="add del mod">
          <ac:chgData name="Boylan, James" userId="6195c97e-b37c-4f82-878a-26a202f0c3e6" providerId="ADAL" clId="{D817D123-121E-44FE-A830-C9F6F6B8F55C}" dt="2026-06-10T01:52:06.698" v="17" actId="478"/>
          <ac:spMkLst>
            <pc:docMk/>
            <pc:sldMk cId="2798727352" sldId="1506"/>
            <ac:spMk id="7" creationId="{230E7FB7-09B3-220F-D09A-835E9E639D00}"/>
          </ac:spMkLst>
        </pc:spChg>
        <pc:spChg chg="add mod">
          <ac:chgData name="Boylan, James" userId="6195c97e-b37c-4f82-878a-26a202f0c3e6" providerId="ADAL" clId="{D817D123-121E-44FE-A830-C9F6F6B8F55C}" dt="2026-06-10T01:52:02.962" v="16"/>
          <ac:spMkLst>
            <pc:docMk/>
            <pc:sldMk cId="2798727352" sldId="1506"/>
            <ac:spMk id="11" creationId="{7061C92D-EA71-356C-A896-BE396D5D44D4}"/>
          </ac:spMkLst>
        </pc:spChg>
      </pc:sldChg>
      <pc:sldChg chg="modSp mod">
        <pc:chgData name="Boylan, James" userId="6195c97e-b37c-4f82-878a-26a202f0c3e6" providerId="ADAL" clId="{D817D123-121E-44FE-A830-C9F6F6B8F55C}" dt="2026-06-10T01:53:50.331" v="33" actId="1036"/>
        <pc:sldMkLst>
          <pc:docMk/>
          <pc:sldMk cId="828189258" sldId="1508"/>
        </pc:sldMkLst>
        <pc:spChg chg="mod">
          <ac:chgData name="Boylan, James" userId="6195c97e-b37c-4f82-878a-26a202f0c3e6" providerId="ADAL" clId="{D817D123-121E-44FE-A830-C9F6F6B8F55C}" dt="2026-06-10T01:53:50.331" v="33" actId="1036"/>
          <ac:spMkLst>
            <pc:docMk/>
            <pc:sldMk cId="828189258" sldId="1508"/>
            <ac:spMk id="2" creationId="{46DCC893-DCFA-D528-2985-1AADF8E34E54}"/>
          </ac:spMkLst>
        </pc:spChg>
      </pc:sldChg>
      <pc:sldChg chg="addSp delSp modSp mod">
        <pc:chgData name="Boylan, James" userId="6195c97e-b37c-4f82-878a-26a202f0c3e6" providerId="ADAL" clId="{D817D123-121E-44FE-A830-C9F6F6B8F55C}" dt="2026-06-10T01:53:53.899" v="34" actId="1036"/>
        <pc:sldMkLst>
          <pc:docMk/>
          <pc:sldMk cId="2507975275" sldId="1509"/>
        </pc:sldMkLst>
        <pc:spChg chg="mod">
          <ac:chgData name="Boylan, James" userId="6195c97e-b37c-4f82-878a-26a202f0c3e6" providerId="ADAL" clId="{D817D123-121E-44FE-A830-C9F6F6B8F55C}" dt="2026-06-10T01:53:53.899" v="34" actId="1036"/>
          <ac:spMkLst>
            <pc:docMk/>
            <pc:sldMk cId="2507975275" sldId="1509"/>
            <ac:spMk id="2" creationId="{1E22F555-086F-802D-95E6-F06FDED2EE5D}"/>
          </ac:spMkLst>
        </pc:spChg>
        <pc:spChg chg="del">
          <ac:chgData name="Boylan, James" userId="6195c97e-b37c-4f82-878a-26a202f0c3e6" providerId="ADAL" clId="{D817D123-121E-44FE-A830-C9F6F6B8F55C}" dt="2026-06-10T01:50:27.186" v="0" actId="478"/>
          <ac:spMkLst>
            <pc:docMk/>
            <pc:sldMk cId="2507975275" sldId="1509"/>
            <ac:spMk id="4" creationId="{91E6B646-C6E0-8A2D-82FF-ADDC58A344E5}"/>
          </ac:spMkLst>
        </pc:spChg>
        <pc:spChg chg="add mod">
          <ac:chgData name="Boylan, James" userId="6195c97e-b37c-4f82-878a-26a202f0c3e6" providerId="ADAL" clId="{D817D123-121E-44FE-A830-C9F6F6B8F55C}" dt="2026-06-10T01:50:53.186" v="5" actId="208"/>
          <ac:spMkLst>
            <pc:docMk/>
            <pc:sldMk cId="2507975275" sldId="1509"/>
            <ac:spMk id="6" creationId="{0327003E-FC41-7078-2D5F-770EA690FD0B}"/>
          </ac:spMkLst>
        </pc:spChg>
      </pc:sldChg>
      <pc:sldChg chg="modSp mod">
        <pc:chgData name="Boylan, James" userId="6195c97e-b37c-4f82-878a-26a202f0c3e6" providerId="ADAL" clId="{D817D123-121E-44FE-A830-C9F6F6B8F55C}" dt="2026-06-10T01:53:43.475" v="32" actId="1036"/>
        <pc:sldMkLst>
          <pc:docMk/>
          <pc:sldMk cId="2853494083" sldId="1511"/>
        </pc:sldMkLst>
        <pc:spChg chg="mod">
          <ac:chgData name="Boylan, James" userId="6195c97e-b37c-4f82-878a-26a202f0c3e6" providerId="ADAL" clId="{D817D123-121E-44FE-A830-C9F6F6B8F55C}" dt="2026-06-10T01:53:43.475" v="32" actId="1036"/>
          <ac:spMkLst>
            <pc:docMk/>
            <pc:sldMk cId="2853494083" sldId="1511"/>
            <ac:spMk id="2" creationId="{F4FAE4B6-CAA7-7AB0-8234-8F5B2153D530}"/>
          </ac:spMkLst>
        </pc:spChg>
      </pc:sldChg>
      <pc:sldChg chg="modSp mod">
        <pc:chgData name="Boylan, James" userId="6195c97e-b37c-4f82-878a-26a202f0c3e6" providerId="ADAL" clId="{D817D123-121E-44FE-A830-C9F6F6B8F55C}" dt="2026-06-10T01:52:17.325" v="18" actId="113"/>
        <pc:sldMkLst>
          <pc:docMk/>
          <pc:sldMk cId="3205504920" sldId="1545"/>
        </pc:sldMkLst>
        <pc:spChg chg="mod">
          <ac:chgData name="Boylan, James" userId="6195c97e-b37c-4f82-878a-26a202f0c3e6" providerId="ADAL" clId="{D817D123-121E-44FE-A830-C9F6F6B8F55C}" dt="2026-06-10T01:52:17.325" v="18" actId="113"/>
          <ac:spMkLst>
            <pc:docMk/>
            <pc:sldMk cId="3205504920" sldId="1545"/>
            <ac:spMk id="2" creationId="{5494557E-A5DC-7281-BD6A-127EE72E8EF7}"/>
          </ac:spMkLst>
        </pc:spChg>
      </pc:sldChg>
      <pc:sldChg chg="modSp mod">
        <pc:chgData name="Boylan, James" userId="6195c97e-b37c-4f82-878a-26a202f0c3e6" providerId="ADAL" clId="{D817D123-121E-44FE-A830-C9F6F6B8F55C}" dt="2026-06-10T01:52:59.547" v="28" actId="948"/>
        <pc:sldMkLst>
          <pc:docMk/>
          <pc:sldMk cId="4210394600" sldId="1546"/>
        </pc:sldMkLst>
        <pc:spChg chg="mod">
          <ac:chgData name="Boylan, James" userId="6195c97e-b37c-4f82-878a-26a202f0c3e6" providerId="ADAL" clId="{D817D123-121E-44FE-A830-C9F6F6B8F55C}" dt="2026-06-10T01:52:59.547" v="28" actId="948"/>
          <ac:spMkLst>
            <pc:docMk/>
            <pc:sldMk cId="4210394600" sldId="1546"/>
            <ac:spMk id="2" creationId="{F04448BD-8E1A-841E-438E-75F67AF4D7C4}"/>
          </ac:spMkLst>
        </pc:spChg>
      </pc:sldChg>
      <pc:sldChg chg="modSp mod">
        <pc:chgData name="Boylan, James" userId="6195c97e-b37c-4f82-878a-26a202f0c3e6" providerId="ADAL" clId="{D817D123-121E-44FE-A830-C9F6F6B8F55C}" dt="2026-06-10T01:53:02.503" v="29" actId="948"/>
        <pc:sldMkLst>
          <pc:docMk/>
          <pc:sldMk cId="2132673549" sldId="1547"/>
        </pc:sldMkLst>
        <pc:spChg chg="mod">
          <ac:chgData name="Boylan, James" userId="6195c97e-b37c-4f82-878a-26a202f0c3e6" providerId="ADAL" clId="{D817D123-121E-44FE-A830-C9F6F6B8F55C}" dt="2026-06-10T01:53:02.503" v="29" actId="948"/>
          <ac:spMkLst>
            <pc:docMk/>
            <pc:sldMk cId="2132673549" sldId="1547"/>
            <ac:spMk id="2" creationId="{36997793-F67E-1CEA-F435-B694CAD8C6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0AE0E-BFF5-4160-A647-F8A6F361E852}" type="datetimeFigureOut">
              <a:rPr lang="en-US" smtClean="0"/>
              <a:t>6/15/2026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DF5B-A1DC-4335-A5C8-02C2FF29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72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695030-0DCF-4DB2-A930-78797B43A056}" type="datetimeFigureOut">
              <a:rPr lang="en-US" smtClean="0"/>
              <a:t>6/15/2026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870EF-D117-474D-B651-3A71E793B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found </a:t>
            </a:r>
            <a:r>
              <a:rPr lang="en-US" dirty="0" err="1"/>
              <a:t>pyrsig</a:t>
            </a:r>
            <a:r>
              <a:rPr lang="en-US" dirty="0"/>
              <a:t> and </a:t>
            </a:r>
            <a:r>
              <a:rPr lang="en-US" dirty="0" err="1"/>
              <a:t>geopandas</a:t>
            </a:r>
            <a:r>
              <a:rPr lang="en-US" dirty="0"/>
              <a:t> work great together to make highly customizable figures. We have code written to use </a:t>
            </a:r>
            <a:r>
              <a:rPr lang="en-US" dirty="0" err="1"/>
              <a:t>xarray</a:t>
            </a:r>
            <a:r>
              <a:rPr lang="en-US" dirty="0"/>
              <a:t>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70EF-D117-474D-B651-3A71E793BE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3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70EF-D117-474D-B651-3A71E793BE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2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406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55035" indent="-290398" defTabSz="945406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61591" indent="-232319" defTabSz="945406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26229" indent="-232319" defTabSz="945406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90865" indent="-232319" defTabSz="945406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55501" indent="-232319" defTabSz="945406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3020139" indent="-232319" defTabSz="945406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84775" indent="-232319" defTabSz="945406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949411" indent="-232319" defTabSz="945406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2F248B-5C8E-43D7-B978-343B7CF1E3CD}" type="slidenum">
              <a:rPr lang="en-US" altLang="en-US" sz="1200"/>
              <a:pPr eaLnBrk="1" hangingPunct="1"/>
              <a:t>9</a:t>
            </a:fld>
            <a:endParaRPr lang="en-US" alt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76200" y="76200"/>
            <a:ext cx="8991600" cy="18288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76200" y="1981200"/>
            <a:ext cx="70866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"/>
            <a:ext cx="3886198" cy="1371600"/>
          </a:xfrm>
          <a:prstGeom prst="rect">
            <a:avLst/>
          </a:prstGeom>
        </p:spPr>
      </p:pic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7239000" y="1981200"/>
            <a:ext cx="1828800" cy="25908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79377" y="4656524"/>
            <a:ext cx="8980994" cy="2125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1" y="5867401"/>
            <a:ext cx="762000" cy="90483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2045494"/>
              <a:gd name="connsiteY0" fmla="*/ 1807368 h 1807368"/>
              <a:gd name="connsiteX1" fmla="*/ 0 w 2045494"/>
              <a:gd name="connsiteY1" fmla="*/ 0 h 1807368"/>
              <a:gd name="connsiteX2" fmla="*/ 2045494 w 2045494"/>
              <a:gd name="connsiteY2" fmla="*/ 1 h 1807368"/>
              <a:gd name="connsiteX3" fmla="*/ 1761621 w 2045494"/>
              <a:gd name="connsiteY3" fmla="*/ 1784278 h 1807368"/>
              <a:gd name="connsiteX4" fmla="*/ 2382 w 2045494"/>
              <a:gd name="connsiteY4" fmla="*/ 1807368 h 1807368"/>
              <a:gd name="connsiteX0" fmla="*/ 2382 w 1779949"/>
              <a:gd name="connsiteY0" fmla="*/ 1807368 h 1807368"/>
              <a:gd name="connsiteX1" fmla="*/ 0 w 1779949"/>
              <a:gd name="connsiteY1" fmla="*/ 0 h 1807368"/>
              <a:gd name="connsiteX2" fmla="*/ 1779949 w 1779949"/>
              <a:gd name="connsiteY2" fmla="*/ 0 h 1807368"/>
              <a:gd name="connsiteX3" fmla="*/ 1761621 w 1779949"/>
              <a:gd name="connsiteY3" fmla="*/ 1784278 h 1807368"/>
              <a:gd name="connsiteX4" fmla="*/ 2382 w 1779949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7799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8053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5349"/>
              <a:gd name="connsiteY0" fmla="*/ 1807368 h 1809678"/>
              <a:gd name="connsiteX1" fmla="*/ 0 w 1805349"/>
              <a:gd name="connsiteY1" fmla="*/ 0 h 1809678"/>
              <a:gd name="connsiteX2" fmla="*/ 1805349 w 1805349"/>
              <a:gd name="connsiteY2" fmla="*/ 0 h 1809678"/>
              <a:gd name="connsiteX3" fmla="*/ 1797759 w 1805349"/>
              <a:gd name="connsiteY3" fmla="*/ 1809678 h 1809678"/>
              <a:gd name="connsiteX4" fmla="*/ 2382 w 1805349"/>
              <a:gd name="connsiteY4" fmla="*/ 1807368 h 18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349" h="1809678">
                <a:moveTo>
                  <a:pt x="2382" y="1807368"/>
                </a:moveTo>
                <a:lnTo>
                  <a:pt x="0" y="0"/>
                </a:lnTo>
                <a:lnTo>
                  <a:pt x="1805349" y="0"/>
                </a:lnTo>
                <a:lnTo>
                  <a:pt x="1797759" y="180967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AE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914400" y="5867400"/>
            <a:ext cx="8153400" cy="90368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5110 w 2604573"/>
              <a:gd name="connsiteY0" fmla="*/ 534324 h 534324"/>
              <a:gd name="connsiteX1" fmla="*/ 0 w 2604573"/>
              <a:gd name="connsiteY1" fmla="*/ 0 h 534324"/>
              <a:gd name="connsiteX2" fmla="*/ 2604573 w 2604573"/>
              <a:gd name="connsiteY2" fmla="*/ 271 h 534324"/>
              <a:gd name="connsiteX3" fmla="*/ 2604573 w 2604573"/>
              <a:gd name="connsiteY3" fmla="*/ 527584 h 534324"/>
              <a:gd name="connsiteX4" fmla="*/ 5110 w 2604573"/>
              <a:gd name="connsiteY4" fmla="*/ 534324 h 534324"/>
              <a:gd name="connsiteX0" fmla="*/ 5110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5110 w 2604573"/>
              <a:gd name="connsiteY4" fmla="*/ 527583 h 527584"/>
              <a:gd name="connsiteX0" fmla="*/ 3558 w 2604573"/>
              <a:gd name="connsiteY0" fmla="*/ 52511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3558 w 2604573"/>
              <a:gd name="connsiteY4" fmla="*/ 525111 h 527584"/>
              <a:gd name="connsiteX0" fmla="*/ 2066 w 2604573"/>
              <a:gd name="connsiteY0" fmla="*/ 44108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441081 h 527584"/>
              <a:gd name="connsiteX0" fmla="*/ 2066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527583 h 527584"/>
              <a:gd name="connsiteX0" fmla="*/ 405 w 2605895"/>
              <a:gd name="connsiteY0" fmla="*/ 527583 h 527584"/>
              <a:gd name="connsiteX1" fmla="*/ 1322 w 2605895"/>
              <a:gd name="connsiteY1" fmla="*/ 0 h 527584"/>
              <a:gd name="connsiteX2" fmla="*/ 2605895 w 2605895"/>
              <a:gd name="connsiteY2" fmla="*/ 271 h 527584"/>
              <a:gd name="connsiteX3" fmla="*/ 2605895 w 2605895"/>
              <a:gd name="connsiteY3" fmla="*/ 527584 h 527584"/>
              <a:gd name="connsiteX4" fmla="*/ 405 w 2605895"/>
              <a:gd name="connsiteY4" fmla="*/ 527583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527584">
                <a:moveTo>
                  <a:pt x="405" y="527583"/>
                </a:moveTo>
                <a:cubicBezTo>
                  <a:pt x="-1298" y="349475"/>
                  <a:pt x="3025" y="178108"/>
                  <a:pt x="1322" y="0"/>
                </a:cubicBezTo>
                <a:lnTo>
                  <a:pt x="2605895" y="271"/>
                </a:lnTo>
                <a:lnTo>
                  <a:pt x="2605895" y="527584"/>
                </a:lnTo>
                <a:lnTo>
                  <a:pt x="405" y="527583"/>
                </a:lnTo>
                <a:close/>
              </a:path>
            </a:pathLst>
          </a:custGeom>
          <a:solidFill>
            <a:srgbClr val="C8E4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050280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5BAFD1"/>
                </a:solidFill>
              </a:defRPr>
            </a:lvl1pPr>
          </a:lstStyle>
          <a:p>
            <a:fld id="{91B3F590-BFE6-423D-867F-875EDAFBE2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PD Logo_FINAL_cs4_map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>
          <a:xfrm>
            <a:off x="143932" y="304800"/>
            <a:ext cx="618067" cy="617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irgeorgia.org/exceedancereport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rgeorgia.org/exceedancereport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9326/ac48b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09800"/>
            <a:ext cx="6758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+mj-lt"/>
              </a:rPr>
              <a:t>Use of TEMPO Data at Georgia EPD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4751898"/>
            <a:ext cx="453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0000"/>
                </a:solidFill>
                <a:latin typeface="Franklin Gothic Medium"/>
              </a:rPr>
              <a:t>Applications and Stakeholder Needs, Pt. 1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Franklin Gothic Medium"/>
              </a:rPr>
              <a:t>June 17, 2026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75E0116-4405-B141-485E-A28859EDE7FC}"/>
              </a:ext>
            </a:extLst>
          </p:cNvPr>
          <p:cNvSpPr txBox="1"/>
          <p:nvPr/>
        </p:nvSpPr>
        <p:spPr>
          <a:xfrm>
            <a:off x="76200" y="4705684"/>
            <a:ext cx="5741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Franklin Gothic Medium"/>
              </a:rPr>
              <a:t>Asher Mouat, Ph.D</a:t>
            </a:r>
            <a:r>
              <a:rPr lang="en-US" dirty="0">
                <a:solidFill>
                  <a:srgbClr val="000000"/>
                </a:solidFill>
                <a:latin typeface="Franklin Gothic Medium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Franklin Gothic Medium"/>
              </a:rPr>
              <a:t>Xiangyu Jiang, Ph.D.</a:t>
            </a:r>
          </a:p>
          <a:p>
            <a:r>
              <a:rPr lang="en-US" dirty="0">
                <a:solidFill>
                  <a:srgbClr val="000000"/>
                </a:solidFill>
                <a:latin typeface="Franklin Gothic Medium"/>
              </a:rPr>
              <a:t>Byeong-Uk Kim, Ph.D.</a:t>
            </a:r>
          </a:p>
          <a:p>
            <a:r>
              <a:rPr lang="en-US" dirty="0">
                <a:solidFill>
                  <a:srgbClr val="000000"/>
                </a:solidFill>
                <a:latin typeface="Franklin Gothic Medium"/>
              </a:rPr>
              <a:t>Data and Modeling Unit</a:t>
            </a:r>
          </a:p>
          <a:p>
            <a:r>
              <a:rPr lang="en-US" dirty="0">
                <a:solidFill>
                  <a:srgbClr val="000000"/>
                </a:solidFill>
                <a:latin typeface="Franklin Gothic Medium"/>
              </a:rPr>
              <a:t>Georgia Air Protection Branch</a:t>
            </a:r>
          </a:p>
        </p:txBody>
      </p:sp>
    </p:spTree>
    <p:extLst>
      <p:ext uri="{BB962C8B-B14F-4D97-AF65-F5344CB8AC3E}">
        <p14:creationId xmlns:p14="http://schemas.microsoft.com/office/powerpoint/2010/main" val="250118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AAC980-57EE-998D-8960-5FD66A8AD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54" y="-2177"/>
            <a:ext cx="5320091" cy="33630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10A7E-2B70-EE93-05F6-92F4EC19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319E3-C502-6531-9131-7F4090AEA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53" y="3360856"/>
            <a:ext cx="5320091" cy="3363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8B1C53-589A-11C9-A01E-B497F05E5AEE}"/>
              </a:ext>
            </a:extLst>
          </p:cNvPr>
          <p:cNvSpPr txBox="1"/>
          <p:nvPr/>
        </p:nvSpPr>
        <p:spPr>
          <a:xfrm>
            <a:off x="5486400" y="2438400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DB648-3377-2E50-EF06-A9A100F60A05}"/>
              </a:ext>
            </a:extLst>
          </p:cNvPr>
          <p:cNvSpPr txBox="1"/>
          <p:nvPr/>
        </p:nvSpPr>
        <p:spPr>
          <a:xfrm>
            <a:off x="5029200" y="5865614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MDA8O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C864-4148-D7A5-F6B1-D1BE67BB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04800"/>
            <a:ext cx="7330440" cy="685800"/>
          </a:xfrm>
        </p:spPr>
        <p:txBody>
          <a:bodyPr/>
          <a:lstStyle/>
          <a:p>
            <a:pPr algn="ctr">
              <a:lnSpc>
                <a:spcPts val="2900"/>
              </a:lnSpc>
            </a:pPr>
            <a:r>
              <a:rPr lang="en-US" dirty="0"/>
              <a:t>Column data Most Commonly used for documenting pollutant exceedances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D53371-76AD-663A-907A-C06BA10FD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74"/>
          <a:stretch>
            <a:fillRect/>
          </a:stretch>
        </p:blipFill>
        <p:spPr>
          <a:xfrm>
            <a:off x="4114800" y="1022793"/>
            <a:ext cx="4908127" cy="5025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AE4AD-DD4F-8136-EB0A-88AC2AE99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7"/>
          <a:stretch>
            <a:fillRect/>
          </a:stretch>
        </p:blipFill>
        <p:spPr>
          <a:xfrm>
            <a:off x="4114800" y="6019800"/>
            <a:ext cx="4908127" cy="51470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22A725-8AF9-E99B-6E44-5E55D4EB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126480"/>
            <a:ext cx="502920" cy="502920"/>
          </a:xfrm>
          <a:ln>
            <a:solidFill>
              <a:srgbClr val="5BAFD1"/>
            </a:solidFill>
          </a:ln>
        </p:spPr>
        <p:txBody>
          <a:bodyPr/>
          <a:lstStyle/>
          <a:p>
            <a:fld id="{91B3F590-BFE6-423D-867F-875EDAFBE28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61C92D-EA71-356C-A896-BE396D5D44D4}"/>
              </a:ext>
            </a:extLst>
          </p:cNvPr>
          <p:cNvSpPr txBox="1">
            <a:spLocks/>
          </p:cNvSpPr>
          <p:nvPr/>
        </p:nvSpPr>
        <p:spPr>
          <a:xfrm>
            <a:off x="228600" y="1165951"/>
            <a:ext cx="3733800" cy="507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/>
              <a:t>Since 2016, Georgia EPD has written detailed reports for every exceedance of the NAAQS.</a:t>
            </a:r>
          </a:p>
          <a:p>
            <a:pPr lvl="2">
              <a:buClr>
                <a:srgbClr val="FFC000"/>
              </a:buClr>
            </a:pPr>
            <a:r>
              <a:rPr lang="en-US" dirty="0"/>
              <a:t>INITIAL REPORT: Must be completed within 3 business days after the exceedance.</a:t>
            </a:r>
          </a:p>
          <a:p>
            <a:pPr lvl="2">
              <a:buClr>
                <a:srgbClr val="FFC000"/>
              </a:buClr>
            </a:pPr>
            <a:r>
              <a:rPr lang="en-US" dirty="0">
                <a:hlinkClick r:id="rId3"/>
              </a:rPr>
              <a:t>FINAL REPORT</a:t>
            </a:r>
            <a:r>
              <a:rPr lang="en-US" dirty="0"/>
              <a:t>: Submitted after all relevant information has been collected.</a:t>
            </a:r>
            <a:endParaRPr lang="en-US" sz="1400" dirty="0"/>
          </a:p>
          <a:p>
            <a:pPr marL="230188" indent="-23018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/>
              <a:t>Reports include discussions on meteorology, urban/fire emissions, plume tracking, air quality, and cause of the exceedance.</a:t>
            </a:r>
          </a:p>
          <a:p>
            <a:pPr lvl="2">
              <a:buClr>
                <a:srgbClr val="FFC000"/>
              </a:buClr>
            </a:pPr>
            <a:r>
              <a:rPr lang="en-US" dirty="0"/>
              <a:t>Data from multiple sources (HMS, HYSPLIT, etc.)</a:t>
            </a:r>
          </a:p>
          <a:p>
            <a:pPr lvl="2">
              <a:buClr>
                <a:srgbClr val="FFC000"/>
              </a:buClr>
            </a:pPr>
            <a:r>
              <a:rPr lang="en-US" dirty="0"/>
              <a:t>TEMPO VCDs used to gauge emissions / plume tracking.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D8C6-9629-0E18-0B4C-5E9DD29A3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38CB-0A55-8BBB-A1E2-66633ADB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04800"/>
            <a:ext cx="7330440" cy="685800"/>
          </a:xfrm>
        </p:spPr>
        <p:txBody>
          <a:bodyPr/>
          <a:lstStyle/>
          <a:p>
            <a:pPr algn="ctr">
              <a:lnSpc>
                <a:spcPts val="2900"/>
              </a:lnSpc>
            </a:pPr>
            <a:r>
              <a:rPr lang="en-US" dirty="0"/>
              <a:t>Column data Most Commonly used for documenting pollutant exceedances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0BCF7-92B6-1CF0-311E-8B98FD09C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74"/>
          <a:stretch>
            <a:fillRect/>
          </a:stretch>
        </p:blipFill>
        <p:spPr>
          <a:xfrm>
            <a:off x="4114800" y="1022793"/>
            <a:ext cx="4908127" cy="5025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3E919-5979-6F16-534F-5EDE5FF34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7"/>
          <a:stretch>
            <a:fillRect/>
          </a:stretch>
        </p:blipFill>
        <p:spPr>
          <a:xfrm>
            <a:off x="4114800" y="6019800"/>
            <a:ext cx="4908127" cy="51470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B45282-74F8-38C8-424B-5C39874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126480"/>
            <a:ext cx="502920" cy="502920"/>
          </a:xfrm>
          <a:ln>
            <a:solidFill>
              <a:srgbClr val="5BAFD1"/>
            </a:solidFill>
          </a:ln>
        </p:spPr>
        <p:txBody>
          <a:bodyPr/>
          <a:lstStyle/>
          <a:p>
            <a:fld id="{91B3F590-BFE6-423D-867F-875EDAFBE285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608F75-2523-F440-A1C8-52755C142D44}"/>
              </a:ext>
            </a:extLst>
          </p:cNvPr>
          <p:cNvSpPr txBox="1">
            <a:spLocks/>
          </p:cNvSpPr>
          <p:nvPr/>
        </p:nvSpPr>
        <p:spPr>
          <a:xfrm>
            <a:off x="228600" y="1165951"/>
            <a:ext cx="3733800" cy="507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/>
              <a:t>Since 2016, Georgia EPD has written detailed reports for every exceedance of the NAAQS.</a:t>
            </a:r>
          </a:p>
          <a:p>
            <a:pPr lvl="2">
              <a:buClr>
                <a:srgbClr val="FFC000"/>
              </a:buClr>
            </a:pPr>
            <a:r>
              <a:rPr lang="en-US" dirty="0"/>
              <a:t>INITIAL REPORT: Must be completed within 3 business days after the exceedance.</a:t>
            </a:r>
          </a:p>
          <a:p>
            <a:pPr lvl="2">
              <a:buClr>
                <a:srgbClr val="FFC000"/>
              </a:buClr>
            </a:pPr>
            <a:r>
              <a:rPr lang="en-US" dirty="0">
                <a:hlinkClick r:id="rId3"/>
              </a:rPr>
              <a:t>FINAL REPORT</a:t>
            </a:r>
            <a:r>
              <a:rPr lang="en-US" dirty="0"/>
              <a:t>: Submitted after all relevant information has been collected.</a:t>
            </a:r>
            <a:endParaRPr lang="en-US" sz="1400" dirty="0"/>
          </a:p>
          <a:p>
            <a:pPr marL="230188" indent="-23018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/>
              <a:t>Reports include discussions on meteorology, urban/fire emissions, plume tracking, air quality, and cause of the exceedance.</a:t>
            </a:r>
          </a:p>
          <a:p>
            <a:pPr lvl="2">
              <a:buClr>
                <a:srgbClr val="FFC000"/>
              </a:buClr>
            </a:pPr>
            <a:r>
              <a:rPr lang="en-US" dirty="0"/>
              <a:t>Data from multiple sources (HMS, HYSPLIT, etc.)</a:t>
            </a:r>
          </a:p>
          <a:p>
            <a:pPr lvl="2">
              <a:buClr>
                <a:srgbClr val="FFC000"/>
              </a:buClr>
            </a:pPr>
            <a:r>
              <a:rPr lang="en-US" dirty="0"/>
              <a:t>TEMPO VCDs used to gauge emissions / plume tracking.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AE1DCA-4352-BD64-B8D0-2B515BAC40BF}"/>
              </a:ext>
            </a:extLst>
          </p:cNvPr>
          <p:cNvSpPr/>
          <p:nvPr/>
        </p:nvSpPr>
        <p:spPr>
          <a:xfrm>
            <a:off x="7467600" y="3716847"/>
            <a:ext cx="746337" cy="626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19BC13-A342-B5FD-D31D-2C46B864EDD3}"/>
              </a:ext>
            </a:extLst>
          </p:cNvPr>
          <p:cNvCxnSpPr>
            <a:cxnSpLocks/>
          </p:cNvCxnSpPr>
          <p:nvPr/>
        </p:nvCxnSpPr>
        <p:spPr>
          <a:xfrm flipH="1">
            <a:off x="7772400" y="817019"/>
            <a:ext cx="228600" cy="478381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D1E6C2-5C24-1D28-0294-74D3262F46A2}"/>
              </a:ext>
            </a:extLst>
          </p:cNvPr>
          <p:cNvCxnSpPr>
            <a:cxnSpLocks/>
          </p:cNvCxnSpPr>
          <p:nvPr/>
        </p:nvCxnSpPr>
        <p:spPr>
          <a:xfrm flipH="1">
            <a:off x="8153400" y="1045619"/>
            <a:ext cx="228600" cy="478381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A63DE4-239D-1253-2673-FEEF242072E7}"/>
              </a:ext>
            </a:extLst>
          </p:cNvPr>
          <p:cNvCxnSpPr>
            <a:cxnSpLocks/>
          </p:cNvCxnSpPr>
          <p:nvPr/>
        </p:nvCxnSpPr>
        <p:spPr>
          <a:xfrm flipH="1">
            <a:off x="8686800" y="817019"/>
            <a:ext cx="228600" cy="478381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2A691A5-AF5B-685D-5AD7-6811DF0CE5B3}"/>
              </a:ext>
            </a:extLst>
          </p:cNvPr>
          <p:cNvSpPr/>
          <p:nvPr/>
        </p:nvSpPr>
        <p:spPr>
          <a:xfrm>
            <a:off x="5791200" y="3640647"/>
            <a:ext cx="746337" cy="626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C893-DCFA-D528-2985-1AADF8E3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>
              <a:lnSpc>
                <a:spcPts val="2900"/>
              </a:lnSpc>
            </a:pPr>
            <a:r>
              <a:rPr lang="en-US" dirty="0"/>
              <a:t>TEMPO columns now included in annual ozone exceedance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50F7-5E07-CD20-1B7F-D3022FEF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352800" cy="4876800"/>
          </a:xfrm>
        </p:spPr>
        <p:txBody>
          <a:bodyPr/>
          <a:lstStyle/>
          <a:p>
            <a:pPr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dirty="0"/>
              <a:t>Georgia EPD produces a final report that details a retrospective analysis on pollutant exceedances for a given period.</a:t>
            </a:r>
          </a:p>
          <a:p>
            <a:pPr lvl="2">
              <a:buClr>
                <a:srgbClr val="FFC000"/>
              </a:buClr>
            </a:pPr>
            <a:r>
              <a:rPr lang="en-US" dirty="0"/>
              <a:t>Report is a more in-depth look at the same factors from the initial exceedance report.</a:t>
            </a:r>
          </a:p>
          <a:p>
            <a:pPr lvl="2">
              <a:buClr>
                <a:srgbClr val="FFC000"/>
              </a:buClr>
            </a:pPr>
            <a:r>
              <a:rPr lang="en-US" dirty="0"/>
              <a:t>TEMPO NO</a:t>
            </a:r>
            <a:r>
              <a:rPr lang="en-US" baseline="-25000" dirty="0"/>
              <a:t>2</a:t>
            </a:r>
            <a:r>
              <a:rPr lang="en-US" dirty="0"/>
              <a:t> and HCHO VCDs are used to for source identification, quantifying spatial distributions, and understanding how O</a:t>
            </a:r>
            <a:r>
              <a:rPr lang="en-US" baseline="-25000" dirty="0"/>
              <a:t>3</a:t>
            </a:r>
            <a:r>
              <a:rPr lang="en-US" dirty="0"/>
              <a:t> precursor emissions differ between exceedance and non-exceedance days.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F28A8-6C6A-337C-AA5F-268F94E0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4CCA6-A27B-1B1F-99D9-AF99EE945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69129"/>
            <a:ext cx="5562600" cy="4319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DA4C0-226D-C19E-A050-A89E4E95C5BB}"/>
              </a:ext>
            </a:extLst>
          </p:cNvPr>
          <p:cNvSpPr txBox="1"/>
          <p:nvPr/>
        </p:nvSpPr>
        <p:spPr>
          <a:xfrm>
            <a:off x="956733" y="5978574"/>
            <a:ext cx="73914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These reports will be the foundation of Georgia EPD’s control strategy development for State Implementation Plans.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8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DA767-DED8-CE62-7B6F-862080DD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E4B6-CAA7-7AB0-8234-8F5B2153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8168640" cy="548640"/>
          </a:xfrm>
        </p:spPr>
        <p:txBody>
          <a:bodyPr/>
          <a:lstStyle/>
          <a:p>
            <a:pPr algn="ctr">
              <a:lnSpc>
                <a:spcPts val="2900"/>
              </a:lnSpc>
            </a:pPr>
            <a:r>
              <a:rPr lang="en-US" dirty="0"/>
              <a:t>expect to use TEMPO in future Events Demonstrations and Network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76CF4-AD00-FE61-4B00-37824992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3962399"/>
          </a:xfrm>
        </p:spPr>
        <p:txBody>
          <a:bodyPr/>
          <a:lstStyle/>
          <a:p>
            <a:pPr marL="231775" indent="-231775"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Franklin Gothic Book" panose="020B0503020102020204" pitchFamily="34" charset="0"/>
              </a:rPr>
              <a:t>Exceptional Event Demonstrations are reports used to exclude data for the purpose of calculating design values (DVs) at ground monitoring sites.</a:t>
            </a:r>
          </a:p>
          <a:p>
            <a:pPr marL="461963" lvl="2" indent="-223838">
              <a:buClr>
                <a:srgbClr val="FFC000"/>
              </a:buClr>
            </a:pPr>
            <a:r>
              <a:rPr lang="en-US" altLang="en-US" dirty="0">
                <a:latin typeface="Franklin Gothic Book" panose="020B0503020102020204" pitchFamily="34" charset="0"/>
              </a:rPr>
              <a:t>DVs are used to determine the pollutant concentrations that cannot be exceeded at some site to remain in compliance with the NAAQS.</a:t>
            </a:r>
          </a:p>
          <a:p>
            <a:pPr marL="461963" lvl="2" indent="-223838">
              <a:buClr>
                <a:srgbClr val="FFC000"/>
              </a:buClr>
            </a:pPr>
            <a:r>
              <a:rPr lang="en-US" altLang="en-US" dirty="0">
                <a:latin typeface="Franklin Gothic Book" panose="020B0503020102020204" pitchFamily="34" charset="0"/>
              </a:rPr>
              <a:t>Exceedances caused by certain events like Canadian wildfires can be excluded when calculating DVs, provided there is a “clear causal relationship.”</a:t>
            </a:r>
          </a:p>
          <a:p>
            <a:pPr marL="461963" lvl="2" indent="-223838">
              <a:buClr>
                <a:srgbClr val="FFC000"/>
              </a:buClr>
            </a:pPr>
            <a:r>
              <a:rPr lang="en-US" altLang="en-US" dirty="0">
                <a:latin typeface="Franklin Gothic Book" panose="020B0503020102020204" pitchFamily="34" charset="0"/>
              </a:rPr>
              <a:t>This will be a critical tool for Georgia EPD’s compliance with NAAQS.</a:t>
            </a:r>
          </a:p>
          <a:p>
            <a:pPr>
              <a:buClr>
                <a:srgbClr val="5BAFD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30188" indent="-230188"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Franklin Gothic Book" panose="020B0503020102020204" pitchFamily="34" charset="0"/>
              </a:rPr>
              <a:t>Network Assessments are conducted to design and locate statutorily required ground monitoring sites.</a:t>
            </a:r>
          </a:p>
          <a:p>
            <a:pPr marL="233363" lvl="1" indent="-231775">
              <a:buClr>
                <a:srgbClr val="FFC000"/>
              </a:buClr>
            </a:pPr>
            <a:endParaRPr lang="en-US" altLang="en-US" b="1" dirty="0">
              <a:latin typeface="Franklin Gothic Book" panose="020B0503020102020204" pitchFamily="34" charset="0"/>
            </a:endParaRPr>
          </a:p>
          <a:p>
            <a:pPr marL="233363" lvl="1" indent="-231775"/>
            <a:r>
              <a:rPr lang="en-US" altLang="en-US" b="1" dirty="0">
                <a:latin typeface="Franklin Gothic Book" panose="020B0503020102020204" pitchFamily="34" charset="0"/>
              </a:rPr>
              <a:t>TEMPO’s high spatiotemporal resolution is expected to be invaluable when establishing causal relationships and locating new sites.</a:t>
            </a:r>
            <a:endParaRPr lang="en-US" b="1" dirty="0"/>
          </a:p>
          <a:p>
            <a:pPr marL="461963" lvl="2" indent="-231775">
              <a:buClr>
                <a:srgbClr val="FFC000"/>
              </a:buCl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927EE-9AB4-D215-FD26-4474B03D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9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2D5F0-021D-50D0-F4BD-F861F3EE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557E-A5DC-7281-BD6A-127EE72E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8168640" cy="548640"/>
          </a:xfrm>
        </p:spPr>
        <p:txBody>
          <a:bodyPr/>
          <a:lstStyle/>
          <a:p>
            <a:pPr algn="ctr"/>
            <a:r>
              <a:rPr lang="en-US"/>
              <a:t>Future Projects with Satellite Data</a:t>
            </a: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7DADC2F-452C-B80F-CA67-98D6AEDBF20C}"/>
              </a:ext>
            </a:extLst>
          </p:cNvPr>
          <p:cNvSpPr txBox="1">
            <a:spLocks/>
          </p:cNvSpPr>
          <p:nvPr/>
        </p:nvSpPr>
        <p:spPr>
          <a:xfrm>
            <a:off x="-122694" y="1492179"/>
            <a:ext cx="3475493" cy="414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AFD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AFD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AFD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AFD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342900">
              <a:buClr>
                <a:srgbClr val="5BAF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Understanding what leads to high ozone events</a:t>
            </a:r>
          </a:p>
          <a:p>
            <a:pPr marL="860822" lvl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Incorporate TEMPO O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profile product into future analyses of elevated ground-level O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events</a:t>
            </a:r>
          </a:p>
          <a:p>
            <a:pPr marL="860822" lvl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Analyzing trends between near-surface VCDs and surface observations.</a:t>
            </a:r>
          </a:p>
          <a:p>
            <a:pPr marL="860822" lvl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Regridding and comparing trop. O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NO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and HCHO VCDs to diagnose ozone formation regime.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23270-12C8-BE4F-3E18-31FE93638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76" y="1045453"/>
            <a:ext cx="5849124" cy="5279147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52A642-27BB-3037-3A65-D497FF5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050280"/>
            <a:ext cx="502920" cy="502920"/>
          </a:xfrm>
          <a:ln>
            <a:solidFill>
              <a:srgbClr val="5BAFD1"/>
            </a:solidFill>
          </a:ln>
        </p:spPr>
        <p:txBody>
          <a:bodyPr/>
          <a:lstStyle/>
          <a:p>
            <a:fld id="{91B3F590-BFE6-423D-867F-875EDAFBE2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0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01FC-0E16-BEF0-9475-3C7C716D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48BD-8E1A-841E-438E-75F67AF4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8168640" cy="548640"/>
          </a:xfrm>
        </p:spPr>
        <p:txBody>
          <a:bodyPr/>
          <a:lstStyle/>
          <a:p>
            <a:pPr algn="ctr">
              <a:lnSpc>
                <a:spcPts val="2900"/>
              </a:lnSpc>
            </a:pPr>
            <a:r>
              <a:rPr lang="en-US" dirty="0"/>
              <a:t>TEMPO-Informed Top-Down Emissions Estimates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EF9C3-9A91-BBCE-B6C3-5F3D5A66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7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E0E4B1-14FA-0A03-4679-0C32FCE6710D}"/>
              </a:ext>
            </a:extLst>
          </p:cNvPr>
          <p:cNvSpPr txBox="1"/>
          <p:nvPr/>
        </p:nvSpPr>
        <p:spPr>
          <a:xfrm>
            <a:off x="277600" y="1351144"/>
            <a:ext cx="3374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Georgia EPD plans to develop its own top-down emission datasets, either through flux divergence or model inversion methodologies.</a:t>
            </a:r>
          </a:p>
          <a:p>
            <a:pPr marL="285750" indent="-285750">
              <a:buClr>
                <a:srgbClr val="5BAFD1"/>
              </a:buClr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Plan includes accounting for biases in TEMPO VCDs.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Apply bias correction factors using ground-based remote sensing observations.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Run CTMs at high spatial res over a state-wide domain to generate new AMFs for NO</a:t>
            </a:r>
            <a:r>
              <a:rPr lang="en-US" sz="1600" baseline="-25000" dirty="0"/>
              <a:t>2</a:t>
            </a:r>
            <a:r>
              <a:rPr lang="en-US" sz="1600" dirty="0"/>
              <a:t> and HCHO.</a:t>
            </a:r>
          </a:p>
          <a:p>
            <a:pPr marL="285750" indent="-285750">
              <a:buClr>
                <a:srgbClr val="5BAFD1"/>
              </a:buClr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Assess the impact of these methods on emissions estimates. 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51D9E-6F1C-C4FA-7D97-5B25995E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080" y="1266825"/>
            <a:ext cx="5246920" cy="4488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AD941-0D04-F4C4-5050-DA49F60943F3}"/>
              </a:ext>
            </a:extLst>
          </p:cNvPr>
          <p:cNvSpPr txBox="1"/>
          <p:nvPr/>
        </p:nvSpPr>
        <p:spPr>
          <a:xfrm>
            <a:off x="6781800" y="5594865"/>
            <a:ext cx="172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Foy et al. (2022)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9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7793-F67E-1CEA-F435-B694CAD8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8168640" cy="548640"/>
          </a:xfrm>
        </p:spPr>
        <p:txBody>
          <a:bodyPr/>
          <a:lstStyle/>
          <a:p>
            <a:pPr algn="ctr">
              <a:lnSpc>
                <a:spcPts val="2900"/>
              </a:lnSpc>
            </a:pPr>
            <a:r>
              <a:rPr lang="en-US" dirty="0"/>
              <a:t>Georgia EPD plans to expand the use of TEMPO data for air quality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2FF6-FD29-3FA8-1C8D-7C082B30B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295400"/>
            <a:ext cx="7520940" cy="4267200"/>
          </a:xfrm>
        </p:spPr>
        <p:txBody>
          <a:bodyPr>
            <a:normAutofit/>
          </a:bodyPr>
          <a:lstStyle/>
          <a:p>
            <a:pPr marL="231775" indent="-231775"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dirty="0"/>
              <a:t>Incorporating TEMPO+ABI products into PM exceedance reports and more.</a:t>
            </a:r>
          </a:p>
          <a:p>
            <a:pPr marL="461963" lvl="2" indent="-231775">
              <a:buClr>
                <a:srgbClr val="FFC000"/>
              </a:buClr>
            </a:pPr>
            <a:r>
              <a:rPr lang="en-US" dirty="0"/>
              <a:t>Focus on AOD, ALH, and estimated surface [PM</a:t>
            </a:r>
            <a:r>
              <a:rPr lang="en-US" baseline="-25000" dirty="0"/>
              <a:t>2.5</a:t>
            </a:r>
            <a:r>
              <a:rPr lang="en-US" dirty="0"/>
              <a:t>].</a:t>
            </a:r>
          </a:p>
          <a:p>
            <a:pPr marL="230188" indent="-230188"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dirty="0"/>
              <a:t>Interested in how TEMPO can enhance our forecasting capabilities.</a:t>
            </a:r>
          </a:p>
          <a:p>
            <a:pPr marL="461963" lvl="2" indent="-231775">
              <a:buClr>
                <a:srgbClr val="FFC000"/>
              </a:buClr>
            </a:pPr>
            <a:r>
              <a:rPr lang="en-US" dirty="0"/>
              <a:t>Georgia EPD has an [O</a:t>
            </a:r>
            <a:r>
              <a:rPr lang="en-US" baseline="-25000" dirty="0"/>
              <a:t>3</a:t>
            </a:r>
            <a:r>
              <a:rPr lang="en-US" dirty="0"/>
              <a:t>] and [PM</a:t>
            </a:r>
            <a:r>
              <a:rPr lang="en-US" baseline="-25000" dirty="0"/>
              <a:t>2.5</a:t>
            </a:r>
            <a:r>
              <a:rPr lang="en-US" dirty="0"/>
              <a:t>] forecasting team, but forecasts are spatially limited.</a:t>
            </a:r>
          </a:p>
          <a:p>
            <a:pPr marL="461963" lvl="2" indent="-231775">
              <a:buClr>
                <a:srgbClr val="FFC000"/>
              </a:buClr>
            </a:pPr>
            <a:r>
              <a:rPr lang="en-US" dirty="0"/>
              <a:t>TEMPO + machine-learning approaches may offer more spatially detailed forecasts.</a:t>
            </a:r>
          </a:p>
          <a:p>
            <a:pPr marL="461963" lvl="2" indent="-231775">
              <a:buClr>
                <a:srgbClr val="FFC000"/>
              </a:buClr>
            </a:pPr>
            <a:r>
              <a:rPr lang="en-US" dirty="0"/>
              <a:t>Predicted surface [PM</a:t>
            </a:r>
            <a:r>
              <a:rPr lang="en-US" baseline="-25000" dirty="0"/>
              <a:t>2.5</a:t>
            </a:r>
            <a:r>
              <a:rPr lang="en-US" dirty="0"/>
              <a:t>] and [O</a:t>
            </a:r>
            <a:r>
              <a:rPr lang="en-US" baseline="-25000" dirty="0"/>
              <a:t>3</a:t>
            </a:r>
            <a:r>
              <a:rPr lang="en-US" dirty="0"/>
              <a:t>] are products that our team could use.</a:t>
            </a:r>
          </a:p>
          <a:p>
            <a:pPr marL="230188" indent="-230188">
              <a:buClr>
                <a:srgbClr val="5BAFD1"/>
              </a:buClr>
              <a:buFont typeface="Wingdings" panose="05000000000000000000" pitchFamily="2" charset="2"/>
              <a:buChar char="§"/>
            </a:pPr>
            <a:r>
              <a:rPr lang="en-US" dirty="0"/>
              <a:t>We appreciate NASA (and U.S. EPA) for the guidance and resources they’ve provided.</a:t>
            </a:r>
          </a:p>
          <a:p>
            <a:pPr marL="461963" lvl="2" indent="-231775">
              <a:buClr>
                <a:srgbClr val="FFC000"/>
              </a:buClr>
            </a:pPr>
            <a:r>
              <a:rPr lang="en-US" dirty="0"/>
              <a:t>RSIG/</a:t>
            </a:r>
            <a:r>
              <a:rPr lang="en-US" dirty="0" err="1"/>
              <a:t>pyrsig</a:t>
            </a:r>
            <a:r>
              <a:rPr lang="en-US" dirty="0"/>
              <a:t>, harmony-</a:t>
            </a:r>
            <a:r>
              <a:rPr lang="en-US" dirty="0" err="1"/>
              <a:t>py</a:t>
            </a:r>
            <a:r>
              <a:rPr lang="en-US" dirty="0"/>
              <a:t>, </a:t>
            </a:r>
            <a:r>
              <a:rPr lang="en-US" dirty="0" err="1"/>
              <a:t>Colab</a:t>
            </a:r>
            <a:r>
              <a:rPr lang="en-US" dirty="0"/>
              <a:t> and </a:t>
            </a:r>
            <a:r>
              <a:rPr lang="en-US" dirty="0" err="1"/>
              <a:t>jupyter</a:t>
            </a:r>
            <a:r>
              <a:rPr lang="en-US" dirty="0"/>
              <a:t> notebooks and seminars</a:t>
            </a:r>
          </a:p>
          <a:p>
            <a:pPr marL="461963" lvl="2" indent="-231775">
              <a:buClr>
                <a:srgbClr val="FFC000"/>
              </a:buClr>
            </a:pPr>
            <a:r>
              <a:rPr lang="en-US" dirty="0"/>
              <a:t>Meetings with scientists to discuss topics like determining O</a:t>
            </a:r>
            <a:r>
              <a:rPr lang="en-US" baseline="-25000" dirty="0"/>
              <a:t>3</a:t>
            </a:r>
            <a:r>
              <a:rPr lang="en-US" dirty="0"/>
              <a:t> production/sensitivity, using TEMPO to predict RX-smoke spread probabilities.</a:t>
            </a:r>
          </a:p>
          <a:p>
            <a:pPr>
              <a:buClr>
                <a:srgbClr val="5BAFD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267CE-6437-87D3-D1C0-0295FD55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7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50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68530"/>
            <a:ext cx="9144000" cy="4495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</a:pPr>
            <a:r>
              <a:rPr lang="en-US" altLang="en-US" sz="3600" dirty="0">
                <a:latin typeface="+mj-lt"/>
              </a:rPr>
              <a:t>Asher Mouat, Ph.D.</a:t>
            </a:r>
            <a:br>
              <a:rPr lang="en-US" altLang="en-US" sz="3600" dirty="0">
                <a:latin typeface="+mj-lt"/>
              </a:rPr>
            </a:br>
            <a:r>
              <a:rPr lang="en-US" altLang="en-US" sz="3600" dirty="0">
                <a:latin typeface="+mj-lt"/>
              </a:rPr>
              <a:t>Georgia Dept. of Natural Resources</a:t>
            </a:r>
            <a:br>
              <a:rPr lang="en-US" altLang="en-US" sz="3600" dirty="0">
                <a:latin typeface="+mj-lt"/>
              </a:rPr>
            </a:br>
            <a:r>
              <a:rPr lang="en-US" altLang="en-US" sz="3600" dirty="0">
                <a:latin typeface="+mj-lt"/>
              </a:rPr>
              <a:t>4244 International Parkway, Suite 120</a:t>
            </a:r>
            <a:br>
              <a:rPr lang="en-US" altLang="en-US" sz="3600" dirty="0">
                <a:latin typeface="+mj-lt"/>
              </a:rPr>
            </a:br>
            <a:r>
              <a:rPr lang="en-US" altLang="en-US" sz="3600" dirty="0">
                <a:latin typeface="+mj-lt"/>
              </a:rPr>
              <a:t>Atlanta, GA 30354</a:t>
            </a:r>
            <a:br>
              <a:rPr lang="en-US" altLang="en-US" sz="3600" dirty="0">
                <a:latin typeface="+mj-lt"/>
              </a:rPr>
            </a:br>
            <a:br>
              <a:rPr lang="en-US" altLang="en-US" sz="3600" dirty="0">
                <a:latin typeface="+mj-lt"/>
              </a:rPr>
            </a:br>
            <a:r>
              <a:rPr lang="en-US" altLang="en-US" sz="3600" dirty="0">
                <a:latin typeface="+mj-lt"/>
              </a:rPr>
              <a:t>asher.mouat@dnr.ga.gov </a:t>
            </a:r>
            <a:br>
              <a:rPr lang="en-US" altLang="en-US" sz="3600" dirty="0">
                <a:latin typeface="+mj-lt"/>
              </a:rPr>
            </a:br>
            <a:r>
              <a:rPr lang="en-US" altLang="en-US" sz="3600" dirty="0">
                <a:latin typeface="+mj-lt"/>
              </a:rPr>
              <a:t>(470)-938-3383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381000"/>
            <a:ext cx="830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/>
              <a:t>Contact Information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FB685F-70C6-4E72-880A-8D5D3600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050280"/>
            <a:ext cx="502920" cy="502920"/>
          </a:xfrm>
        </p:spPr>
        <p:txBody>
          <a:bodyPr/>
          <a:lstStyle/>
          <a:p>
            <a:fld id="{91B3F590-BFE6-423D-867F-875EDAFBE2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D_Powerpoint_Template_Standard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EPD_Powerpoint_Template_Standard</Template>
  <TotalTime>13957</TotalTime>
  <Words>818</Words>
  <Application>Microsoft Office PowerPoint</Application>
  <PresentationFormat>On-screen Show (4:3)</PresentationFormat>
  <Paragraphs>77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Wingdings</vt:lpstr>
      <vt:lpstr>EPD_Powerpoint_Template_Standard</vt:lpstr>
      <vt:lpstr>PowerPoint Presentation</vt:lpstr>
      <vt:lpstr>Column data Most Commonly used for documenting pollutant exceedances</vt:lpstr>
      <vt:lpstr>Column data Most Commonly used for documenting pollutant exceedances</vt:lpstr>
      <vt:lpstr>TEMPO columns now included in annual ozone exceedance report</vt:lpstr>
      <vt:lpstr>expect to use TEMPO in future Events Demonstrations and Network Assessments</vt:lpstr>
      <vt:lpstr>Future Projects with Satellite Data</vt:lpstr>
      <vt:lpstr>TEMPO-Informed Top-Down Emissions Estimates</vt:lpstr>
      <vt:lpstr>Georgia EPD plans to expand the use of TEMPO data for air quality management</vt:lpstr>
      <vt:lpstr>PowerPoint Presentation</vt:lpstr>
      <vt:lpstr>PowerPoint Presentation</vt:lpstr>
    </vt:vector>
  </TitlesOfParts>
  <Company>Georgia Department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Hays, Karen</dc:creator>
  <cp:lastModifiedBy>Mouat, Asher</cp:lastModifiedBy>
  <cp:revision>953</cp:revision>
  <cp:lastPrinted>2019-10-15T15:55:46Z</cp:lastPrinted>
  <dcterms:created xsi:type="dcterms:W3CDTF">2017-03-23T16:54:42Z</dcterms:created>
  <dcterms:modified xsi:type="dcterms:W3CDTF">2026-06-15T20:39:39Z</dcterms:modified>
</cp:coreProperties>
</file>