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1" r:id="rId2"/>
  </p:sldMasterIdLst>
  <p:notesMasterIdLst>
    <p:notesMasterId r:id="rId10"/>
  </p:notesMasterIdLst>
  <p:sldIdLst>
    <p:sldId id="256" r:id="rId3"/>
    <p:sldId id="941" r:id="rId4"/>
    <p:sldId id="936" r:id="rId5"/>
    <p:sldId id="937" r:id="rId6"/>
    <p:sldId id="938" r:id="rId7"/>
    <p:sldId id="939" r:id="rId8"/>
    <p:sldId id="940" r:id="rId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442" autoAdjust="0"/>
  </p:normalViewPr>
  <p:slideViewPr>
    <p:cSldViewPr snapToGrid="0">
      <p:cViewPr varScale="1">
        <p:scale>
          <a:sx n="66" d="100"/>
          <a:sy n="66" d="100"/>
        </p:scale>
        <p:origin x="120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" name="Google Shape;7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2037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4016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1451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2747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9296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1575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ternate Interior " type="obj">
  <p:cSld name="OBJEC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title"/>
          </p:nvPr>
        </p:nvSpPr>
        <p:spPr>
          <a:xfrm>
            <a:off x="838200" y="64947"/>
            <a:ext cx="10430132" cy="818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12"/>
          <p:cNvSpPr txBox="1">
            <a:spLocks noGrp="1"/>
          </p:cNvSpPr>
          <p:nvPr>
            <p:ph type="body" idx="1"/>
          </p:nvPr>
        </p:nvSpPr>
        <p:spPr>
          <a:xfrm>
            <a:off x="838200" y="1016035"/>
            <a:ext cx="10515600" cy="5160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838200" y="64947"/>
            <a:ext cx="10430132" cy="818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Arial"/>
              <a:buNone/>
              <a:defRPr sz="4400" b="0" i="0" u="none" strike="noStrike" cap="none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body" idx="1"/>
          </p:nvPr>
        </p:nvSpPr>
        <p:spPr>
          <a:xfrm>
            <a:off x="838200" y="142136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body" idx="2"/>
          </p:nvPr>
        </p:nvSpPr>
        <p:spPr>
          <a:xfrm>
            <a:off x="6172200" y="142136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3077428" y="1652985"/>
            <a:ext cx="9114571" cy="3578087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1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64"/>
            <a:ext cx="5681472" cy="6863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7978" y="-6531"/>
            <a:ext cx="2554425" cy="232260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"/>
          <p:cNvSpPr/>
          <p:nvPr/>
        </p:nvSpPr>
        <p:spPr>
          <a:xfrm>
            <a:off x="-2931" y="5229428"/>
            <a:ext cx="5429250" cy="1636299"/>
          </a:xfrm>
          <a:custGeom>
            <a:avLst/>
            <a:gdLst/>
            <a:ahLst/>
            <a:cxnLst/>
            <a:rect l="l" t="t" r="r" b="b"/>
            <a:pathLst>
              <a:path w="5252842" h="1481199" extrusionOk="0">
                <a:moveTo>
                  <a:pt x="0" y="0"/>
                </a:moveTo>
                <a:lnTo>
                  <a:pt x="4584800" y="602"/>
                </a:lnTo>
                <a:lnTo>
                  <a:pt x="5252842" y="1475751"/>
                </a:lnTo>
                <a:lnTo>
                  <a:pt x="0" y="1481199"/>
                </a:lnTo>
                <a:lnTo>
                  <a:pt x="0" y="0"/>
                </a:lnTo>
                <a:close/>
              </a:path>
            </a:pathLst>
          </a:custGeom>
          <a:solidFill>
            <a:schemeClr val="dk1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1"/>
          <p:cNvSpPr txBox="1"/>
          <p:nvPr/>
        </p:nvSpPr>
        <p:spPr>
          <a:xfrm>
            <a:off x="407916" y="4737000"/>
            <a:ext cx="4174500" cy="10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b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National Environmental Satellite, Data, and Information Service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15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22438" y="2932354"/>
            <a:ext cx="2064886" cy="2064886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838200" y="1016035"/>
            <a:ext cx="10515600" cy="5160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TR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1"/>
          <p:cNvSpPr txBox="1"/>
          <p:nvPr/>
        </p:nvSpPr>
        <p:spPr>
          <a:xfrm>
            <a:off x="11361819" y="6443000"/>
            <a:ext cx="830181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CCCCCC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400" b="0" i="0" u="none" strike="noStrike" cap="none">
              <a:solidFill>
                <a:srgbClr val="CCCC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1"/>
          <p:cNvSpPr/>
          <p:nvPr/>
        </p:nvSpPr>
        <p:spPr>
          <a:xfrm>
            <a:off x="0" y="6401053"/>
            <a:ext cx="11656200" cy="477025"/>
          </a:xfrm>
          <a:custGeom>
            <a:avLst/>
            <a:gdLst/>
            <a:ahLst/>
            <a:cxnLst/>
            <a:rect l="l" t="t" r="r" b="b"/>
            <a:pathLst>
              <a:path w="11776909" h="540829" extrusionOk="0">
                <a:moveTo>
                  <a:pt x="0" y="13291"/>
                </a:moveTo>
                <a:lnTo>
                  <a:pt x="11543662" y="0"/>
                </a:lnTo>
                <a:lnTo>
                  <a:pt x="11776909" y="540829"/>
                </a:lnTo>
                <a:lnTo>
                  <a:pt x="0" y="540829"/>
                </a:lnTo>
                <a:lnTo>
                  <a:pt x="0" y="13291"/>
                </a:lnTo>
                <a:close/>
              </a:path>
            </a:pathLst>
          </a:custGeom>
          <a:solidFill>
            <a:srgbClr val="007D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7" name="Google Shape;57;p11"/>
          <p:cNvGrpSpPr/>
          <p:nvPr/>
        </p:nvGrpSpPr>
        <p:grpSpPr>
          <a:xfrm>
            <a:off x="108830" y="6112041"/>
            <a:ext cx="667507" cy="667507"/>
            <a:chOff x="310960" y="5520595"/>
            <a:chExt cx="1239704" cy="1239704"/>
          </a:xfrm>
        </p:grpSpPr>
        <p:sp>
          <p:nvSpPr>
            <p:cNvPr id="58" name="Google Shape;58;p11"/>
            <p:cNvSpPr/>
            <p:nvPr/>
          </p:nvSpPr>
          <p:spPr>
            <a:xfrm>
              <a:off x="310960" y="5520595"/>
              <a:ext cx="1239704" cy="123970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9" name="Google Shape;59;p1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52776" y="5562411"/>
              <a:ext cx="1156072" cy="11560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0" name="Google Shape;60;p11"/>
          <p:cNvSpPr txBox="1"/>
          <p:nvPr/>
        </p:nvSpPr>
        <p:spPr>
          <a:xfrm>
            <a:off x="923667" y="6485276"/>
            <a:ext cx="766306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National Environmental Satellite, Data, and Information Service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7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earch.earthdata.nasa.gov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tar.nesdis.noaa.gov/pub/smcd/akhuff/Product_Users_Guides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amy.huff@noaa.gov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tar.nesdis.noaa.gov/smcd/spb/aq/AerosolWatch/" TargetMode="Externa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/>
          <p:nvPr/>
        </p:nvSpPr>
        <p:spPr>
          <a:xfrm>
            <a:off x="4339770" y="1668517"/>
            <a:ext cx="7852229" cy="1461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90000"/>
              </a:lnSpc>
              <a:buClr>
                <a:srgbClr val="2F5496"/>
              </a:buClr>
              <a:buSzPts val="5000"/>
            </a:pPr>
            <a:r>
              <a:rPr lang="en-US" sz="4000" b="1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TEMPO &amp; ABI Aerosol Observations of a Recent Dust Event</a:t>
            </a:r>
            <a:endParaRPr sz="1050" b="1" i="0" u="none" strike="noStrike" cap="none" dirty="0">
              <a:solidFill>
                <a:srgbClr val="01007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15"/>
          <p:cNvSpPr txBox="1"/>
          <p:nvPr/>
        </p:nvSpPr>
        <p:spPr>
          <a:xfrm>
            <a:off x="4856797" y="3250400"/>
            <a:ext cx="729714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800" b="1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Amy K. Huff</a:t>
            </a:r>
            <a:r>
              <a:rPr lang="en-US" sz="2800" b="1" baseline="300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br>
              <a:rPr lang="en-US" sz="28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Pubu Ciren</a:t>
            </a:r>
            <a:r>
              <a:rPr lang="en-US" sz="2800" baseline="300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28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, Hai Zhang</a:t>
            </a:r>
            <a:r>
              <a:rPr lang="en-US" sz="2800" baseline="300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28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 &amp; Shobha Kondragunta</a:t>
            </a:r>
            <a:r>
              <a:rPr lang="en-US" sz="2800" baseline="300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200" b="0" i="0" u="none" strike="noStrike" cap="none" baseline="30000" dirty="0">
              <a:solidFill>
                <a:srgbClr val="01007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15"/>
          <p:cNvSpPr txBox="1"/>
          <p:nvPr/>
        </p:nvSpPr>
        <p:spPr>
          <a:xfrm>
            <a:off x="5290457" y="5473553"/>
            <a:ext cx="6429829" cy="1265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>
              <a:lnSpc>
                <a:spcPct val="90000"/>
              </a:lnSpc>
              <a:buClr>
                <a:schemeClr val="lt1"/>
              </a:buClr>
              <a:buSzPts val="1400"/>
            </a:pP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Application and Stakeholder Needs, Part 1</a:t>
            </a:r>
          </a:p>
          <a:p>
            <a:pPr lvl="0" algn="ctr">
              <a:lnSpc>
                <a:spcPct val="90000"/>
              </a:lnSpc>
              <a:buClr>
                <a:schemeClr val="lt1"/>
              </a:buClr>
              <a:buSzPts val="1400"/>
            </a:pP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TEMPO DART Team Meeting</a:t>
            </a:r>
          </a:p>
          <a:p>
            <a:pPr lvl="0" algn="ctr">
              <a:lnSpc>
                <a:spcPct val="90000"/>
              </a:lnSpc>
              <a:buClr>
                <a:schemeClr val="lt1"/>
              </a:buClr>
              <a:buSzPts val="1400"/>
            </a:pP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June 17, 2026</a:t>
            </a:r>
            <a:endParaRPr sz="1400" b="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15"/>
          <p:cNvSpPr txBox="1"/>
          <p:nvPr/>
        </p:nvSpPr>
        <p:spPr>
          <a:xfrm>
            <a:off x="5110302" y="4291854"/>
            <a:ext cx="6927845" cy="830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baseline="300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2400" b="0" i="0" u="none" strike="noStrike" cap="none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STC at NOAA/NESDIS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aseline="300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400" dirty="0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rPr>
              <a:t>NOAA/NESDIS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F9587-33F9-4A9C-92CC-D3A8D6E95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068" y="160044"/>
            <a:ext cx="11632557" cy="667194"/>
          </a:xfrm>
        </p:spPr>
        <p:txBody>
          <a:bodyPr>
            <a:normAutofit/>
          </a:bodyPr>
          <a:lstStyle/>
          <a:p>
            <a:r>
              <a:rPr lang="en-US" sz="3200" b="1" dirty="0"/>
              <a:t>What Stakeholders Need to Know about TEMPO Aerosol Products</a:t>
            </a:r>
            <a:endParaRPr lang="en-US" sz="3200" b="1" baseline="-25000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FA26F3A-1E55-48AD-B8F6-D705F463AD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1602114"/>
              </p:ext>
            </p:extLst>
          </p:nvPr>
        </p:nvGraphicFramePr>
        <p:xfrm>
          <a:off x="1489597" y="3705934"/>
          <a:ext cx="9139498" cy="2621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46430">
                  <a:extLst>
                    <a:ext uri="{9D8B030D-6E8A-4147-A177-3AD203B41FA5}">
                      <a16:colId xmlns:a16="http://schemas.microsoft.com/office/drawing/2014/main" val="3521972193"/>
                    </a:ext>
                  </a:extLst>
                </a:gridCol>
                <a:gridCol w="2529068">
                  <a:extLst>
                    <a:ext uri="{9D8B030D-6E8A-4147-A177-3AD203B41FA5}">
                      <a16:colId xmlns:a16="http://schemas.microsoft.com/office/drawing/2014/main" val="299258317"/>
                    </a:ext>
                  </a:extLst>
                </a:gridCol>
                <a:gridCol w="1950335">
                  <a:extLst>
                    <a:ext uri="{9D8B030D-6E8A-4147-A177-3AD203B41FA5}">
                      <a16:colId xmlns:a16="http://schemas.microsoft.com/office/drawing/2014/main" val="698836414"/>
                    </a:ext>
                  </a:extLst>
                </a:gridCol>
                <a:gridCol w="2113665">
                  <a:extLst>
                    <a:ext uri="{9D8B030D-6E8A-4147-A177-3AD203B41FA5}">
                      <a16:colId xmlns:a16="http://schemas.microsoft.com/office/drawing/2014/main" val="12584463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File Prefix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Notable Included Products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Data Processing Level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File Type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5173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TEMPO-ABI-G19_ADP_L2 </a:t>
                      </a:r>
                      <a:endParaRPr lang="en-US" sz="1800" b="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UV AAI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Smoke/Dust mask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Level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TEMPO granule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40868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TEMPO_AODALH_L2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Aerosol Optical Depth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Aerosol Layer Heigh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Level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TEMPO granule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40150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TEMPO-ABI_PM25_L4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Hourly estimated surface PM</a:t>
                      </a:r>
                      <a:r>
                        <a:rPr lang="en-US" sz="1800" baseline="-25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2.5</a:t>
                      </a:r>
                      <a:r>
                        <a:rPr lang="en-US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Level 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Gridded </a:t>
                      </a:r>
                      <a:br>
                        <a:rPr lang="en-US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(ABI fixed grid)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0337484"/>
                  </a:ext>
                </a:extLst>
              </a:tr>
            </a:tbl>
          </a:graphicData>
        </a:graphic>
      </p:graphicFrame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D742BF32-52A0-4E43-8F35-9B92B4F2DADC}"/>
              </a:ext>
            </a:extLst>
          </p:cNvPr>
          <p:cNvSpPr txBox="1">
            <a:spLocks/>
          </p:cNvSpPr>
          <p:nvPr/>
        </p:nvSpPr>
        <p:spPr>
          <a:xfrm>
            <a:off x="1403139" y="821099"/>
            <a:ext cx="9139499" cy="2749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30188" indent="-230188"/>
            <a:r>
              <a:rPr lang="en-US" sz="2400" dirty="0"/>
              <a:t>Transition of algorithms from research to operations is in progress</a:t>
            </a:r>
          </a:p>
          <a:p>
            <a:pPr marL="687388" lvl="1" indent="-230188"/>
            <a:r>
              <a:rPr lang="en-US" sz="2000" b="1" dirty="0"/>
              <a:t>Completion expected by September! (delayed from April)</a:t>
            </a:r>
          </a:p>
          <a:p>
            <a:pPr marL="230188" indent="-230188"/>
            <a:r>
              <a:rPr lang="en-US" sz="2400" dirty="0"/>
              <a:t>Operational data files will be distributed by </a:t>
            </a:r>
            <a:r>
              <a:rPr lang="en-US" sz="2400" dirty="0">
                <a:hlinkClick r:id="rId3"/>
              </a:rPr>
              <a:t>NASA </a:t>
            </a:r>
            <a:r>
              <a:rPr lang="en-US" sz="2400" dirty="0" err="1">
                <a:hlinkClick r:id="rId3"/>
              </a:rPr>
              <a:t>Earthdata</a:t>
            </a:r>
            <a:endParaRPr lang="en-US" sz="2400" dirty="0"/>
          </a:p>
          <a:p>
            <a:pPr marL="230188" indent="-230188"/>
            <a:r>
              <a:rPr lang="en-US" sz="2400" dirty="0"/>
              <a:t>Anticipated latency of ~2 hours once products become operational</a:t>
            </a:r>
          </a:p>
          <a:p>
            <a:pPr marL="230188" indent="-230188"/>
            <a:r>
              <a:rPr lang="en-US" sz="2400" dirty="0">
                <a:hlinkClick r:id="rId4"/>
              </a:rPr>
              <a:t>User’s Guides</a:t>
            </a:r>
            <a:r>
              <a:rPr lang="en-US" sz="2400" dirty="0"/>
              <a:t> are available for each product file</a:t>
            </a:r>
          </a:p>
          <a:p>
            <a:pPr marL="230188" indent="-230188"/>
            <a:r>
              <a:rPr lang="en-US" sz="2400" dirty="0"/>
              <a:t>Test files for Aug 2, 2023 to Sep 16, 2025 are available by request</a:t>
            </a:r>
          </a:p>
        </p:txBody>
      </p:sp>
    </p:spTree>
    <p:extLst>
      <p:ext uri="{BB962C8B-B14F-4D97-AF65-F5344CB8AC3E}">
        <p14:creationId xmlns:p14="http://schemas.microsoft.com/office/powerpoint/2010/main" val="3668746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CBDA6E44-38C9-4E87-A184-050DA1AB7F7E}"/>
              </a:ext>
            </a:extLst>
          </p:cNvPr>
          <p:cNvSpPr txBox="1">
            <a:spLocks/>
          </p:cNvSpPr>
          <p:nvPr/>
        </p:nvSpPr>
        <p:spPr>
          <a:xfrm>
            <a:off x="7895768" y="982321"/>
            <a:ext cx="4185117" cy="4893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30188" indent="-230188"/>
            <a:r>
              <a:rPr lang="en-US" sz="2400" dirty="0"/>
              <a:t>Large blowing dust event along the US-Canada border</a:t>
            </a:r>
          </a:p>
          <a:p>
            <a:pPr marL="230188" indent="-230188"/>
            <a:r>
              <a:rPr lang="en-US" sz="2400" dirty="0"/>
              <a:t>TEMPO observed the dust ~15:30-23:30 UTC</a:t>
            </a:r>
          </a:p>
          <a:p>
            <a:pPr marL="230188" indent="-230188"/>
            <a:r>
              <a:rPr lang="en-US" sz="2400" dirty="0"/>
              <a:t>Dust caused exceedances of the US daily National Ambient Air Quality Standard (NAAQS) for PM</a:t>
            </a:r>
            <a:r>
              <a:rPr lang="en-US" sz="2400" baseline="-25000" dirty="0"/>
              <a:t>2.5</a:t>
            </a:r>
            <a:r>
              <a:rPr lang="en-US" sz="2400" dirty="0"/>
              <a:t> (&gt;35 </a:t>
            </a:r>
            <a:r>
              <a:rPr lang="en-US" sz="2400" dirty="0">
                <a:latin typeface="Symbol" panose="05050102010706020507" pitchFamily="18" charset="2"/>
              </a:rPr>
              <a:t>m</a:t>
            </a:r>
            <a:r>
              <a:rPr lang="en-US" sz="2400" dirty="0"/>
              <a:t>g/m</a:t>
            </a:r>
            <a:r>
              <a:rPr lang="en-US" sz="2400" baseline="30000" dirty="0"/>
              <a:t>3</a:t>
            </a:r>
            <a:r>
              <a:rPr lang="en-US" sz="2400" dirty="0"/>
              <a:t>) in North Dakota </a:t>
            </a:r>
          </a:p>
          <a:p>
            <a:pPr marL="230188" indent="-230188"/>
            <a:r>
              <a:rPr lang="en-US" sz="2400" b="1" dirty="0"/>
              <a:t>Utilize all of the TEMPO aerosol products to get a full picture of the event!</a:t>
            </a:r>
            <a:endParaRPr lang="en-US" sz="20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CF9587-33F9-4A9C-92CC-D3A8D6E95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044"/>
            <a:ext cx="10773229" cy="667194"/>
          </a:xfrm>
        </p:spPr>
        <p:txBody>
          <a:bodyPr>
            <a:normAutofit/>
          </a:bodyPr>
          <a:lstStyle/>
          <a:p>
            <a:r>
              <a:rPr lang="en-US" sz="3200" b="1" dirty="0"/>
              <a:t>Blowing Dust across Northern Plains, 14 May 2026</a:t>
            </a:r>
            <a:endParaRPr lang="en-US" sz="3200" b="1" baseline="-25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7811B7-100F-46A6-BFB6-3344F776F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15" y="827238"/>
            <a:ext cx="7784653" cy="548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980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F9587-33F9-4A9C-92CC-D3A8D6E95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089" y="160044"/>
            <a:ext cx="5836944" cy="667194"/>
          </a:xfrm>
        </p:spPr>
        <p:txBody>
          <a:bodyPr>
            <a:normAutofit/>
          </a:bodyPr>
          <a:lstStyle/>
          <a:p>
            <a:r>
              <a:rPr lang="en-US" sz="2800" b="1" dirty="0"/>
              <a:t>TEMPO UV Absorbing Aerosol Index</a:t>
            </a:r>
            <a:endParaRPr lang="en-US" sz="2800" b="1" baseline="-25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5E3CC0-6B7F-451C-8B98-49867FC70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20" y="822960"/>
            <a:ext cx="5879592" cy="414237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E01A857-38A9-4D85-BF20-4A2D36C62DBC}"/>
              </a:ext>
            </a:extLst>
          </p:cNvPr>
          <p:cNvSpPr txBox="1">
            <a:spLocks/>
          </p:cNvSpPr>
          <p:nvPr/>
        </p:nvSpPr>
        <p:spPr>
          <a:xfrm>
            <a:off x="6160085" y="66731"/>
            <a:ext cx="5879592" cy="827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dirty="0"/>
              <a:t>TEMPO-ABI Aerosol Detection Product (ADP) Smoke/Dust Mask</a:t>
            </a:r>
            <a:endParaRPr lang="en-US" sz="2800" b="1" baseline="-25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452C66-1FB8-441C-9171-5747EA453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" y="822958"/>
            <a:ext cx="5879396" cy="4142232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2260C1B0-E4C5-4EAA-93C3-CAF84221201B}"/>
              </a:ext>
            </a:extLst>
          </p:cNvPr>
          <p:cNvSpPr txBox="1">
            <a:spLocks/>
          </p:cNvSpPr>
          <p:nvPr/>
        </p:nvSpPr>
        <p:spPr>
          <a:xfrm>
            <a:off x="352311" y="4892937"/>
            <a:ext cx="5400499" cy="1470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30188" indent="-230188"/>
            <a:r>
              <a:rPr lang="en-US" sz="2400" dirty="0"/>
              <a:t>Qualitatively identifies absorbing aerosols, including smoke &amp; dust</a:t>
            </a:r>
          </a:p>
          <a:p>
            <a:pPr marL="687388" lvl="1" indent="-230188"/>
            <a:r>
              <a:rPr lang="en-US" sz="2000" b="1" dirty="0"/>
              <a:t>New! Not available from ABI 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F1AF7CC-7E5C-4081-B6B7-A28AF645CA19}"/>
              </a:ext>
            </a:extLst>
          </p:cNvPr>
          <p:cNvSpPr txBox="1">
            <a:spLocks/>
          </p:cNvSpPr>
          <p:nvPr/>
        </p:nvSpPr>
        <p:spPr>
          <a:xfrm>
            <a:off x="6355770" y="4849444"/>
            <a:ext cx="5624027" cy="1470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30188" indent="-230188"/>
            <a:r>
              <a:rPr lang="en-US" sz="2400" dirty="0"/>
              <a:t>Qualitative indicator of the relative intensity (thickness) of smoke &amp; dust</a:t>
            </a:r>
          </a:p>
          <a:p>
            <a:pPr marL="687388" lvl="1" indent="-230188"/>
            <a:r>
              <a:rPr lang="en-US" sz="2000" b="1" dirty="0"/>
              <a:t>Increased detection vs. ABI Aerosol Detection product</a:t>
            </a:r>
          </a:p>
        </p:txBody>
      </p:sp>
    </p:spTree>
    <p:extLst>
      <p:ext uri="{BB962C8B-B14F-4D97-AF65-F5344CB8AC3E}">
        <p14:creationId xmlns:p14="http://schemas.microsoft.com/office/powerpoint/2010/main" val="4062942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CBDA6E44-38C9-4E87-A184-050DA1AB7F7E}"/>
              </a:ext>
            </a:extLst>
          </p:cNvPr>
          <p:cNvSpPr txBox="1">
            <a:spLocks/>
          </p:cNvSpPr>
          <p:nvPr/>
        </p:nvSpPr>
        <p:spPr>
          <a:xfrm>
            <a:off x="193045" y="4768608"/>
            <a:ext cx="5646138" cy="1516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30188" indent="-230188"/>
            <a:r>
              <a:rPr lang="en-US" sz="2400" dirty="0"/>
              <a:t>Quantitative measure of aerosol loading</a:t>
            </a:r>
          </a:p>
          <a:p>
            <a:pPr marL="687388" lvl="1" indent="-230188"/>
            <a:r>
              <a:rPr lang="en-US" sz="2000" dirty="0"/>
              <a:t>Uses TEMPO-ABI Aerosol Detection product to identify aerosol type</a:t>
            </a:r>
          </a:p>
          <a:p>
            <a:pPr marL="687388" lvl="1" indent="-230188"/>
            <a:r>
              <a:rPr lang="en-US" sz="2000" b="1" dirty="0"/>
              <a:t>Improved retrieval of dust vs. ABI AOD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CF9587-33F9-4A9C-92CC-D3A8D6E95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282" y="155766"/>
            <a:ext cx="5132904" cy="667194"/>
          </a:xfrm>
        </p:spPr>
        <p:txBody>
          <a:bodyPr>
            <a:normAutofit/>
          </a:bodyPr>
          <a:lstStyle/>
          <a:p>
            <a:r>
              <a:rPr lang="en-US" sz="2800" b="1" dirty="0"/>
              <a:t>Aerosol Optical Depth (AOD)</a:t>
            </a:r>
            <a:endParaRPr lang="en-US" sz="2800" b="1" baseline="-25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3706CC-04B0-4034-99BB-B7882CF6A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20" y="718787"/>
            <a:ext cx="5879664" cy="41424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E5E989-B65F-45F4-B368-73C433872C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" y="718787"/>
            <a:ext cx="5879664" cy="414242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BC1B072-0BFD-4598-A810-F707AC9EC870}"/>
              </a:ext>
            </a:extLst>
          </p:cNvPr>
          <p:cNvSpPr txBox="1">
            <a:spLocks/>
          </p:cNvSpPr>
          <p:nvPr/>
        </p:nvSpPr>
        <p:spPr>
          <a:xfrm>
            <a:off x="6497946" y="155766"/>
            <a:ext cx="5132904" cy="667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1007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dirty="0"/>
              <a:t>Aerosol Layer Height (ALH)</a:t>
            </a:r>
            <a:endParaRPr lang="en-US" sz="2800" b="1" baseline="-250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ECA829E-4203-44AC-848D-84E0F9DA0188}"/>
              </a:ext>
            </a:extLst>
          </p:cNvPr>
          <p:cNvSpPr txBox="1">
            <a:spLocks/>
          </p:cNvSpPr>
          <p:nvPr/>
        </p:nvSpPr>
        <p:spPr>
          <a:xfrm>
            <a:off x="6352818" y="4745462"/>
            <a:ext cx="5609868" cy="1724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30188" indent="-230188"/>
            <a:r>
              <a:rPr lang="en-US" sz="2400" dirty="0"/>
              <a:t>Estimate of the altitude of aerosol layers in the troposphere</a:t>
            </a:r>
          </a:p>
          <a:p>
            <a:pPr marL="687388" lvl="1" indent="-230188"/>
            <a:r>
              <a:rPr lang="en-US" sz="2000" b="1" dirty="0"/>
              <a:t>New! Not available from ABI</a:t>
            </a:r>
          </a:p>
          <a:p>
            <a:pPr marL="687388" lvl="1" indent="-230188"/>
            <a:r>
              <a:rPr lang="en-US" sz="2000" dirty="0"/>
              <a:t>Only for pixels that have AOD &gt;0.2</a:t>
            </a:r>
          </a:p>
        </p:txBody>
      </p:sp>
    </p:spTree>
    <p:extLst>
      <p:ext uri="{BB962C8B-B14F-4D97-AF65-F5344CB8AC3E}">
        <p14:creationId xmlns:p14="http://schemas.microsoft.com/office/powerpoint/2010/main" val="3464609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CBDA6E44-38C9-4E87-A184-050DA1AB7F7E}"/>
              </a:ext>
            </a:extLst>
          </p:cNvPr>
          <p:cNvSpPr txBox="1">
            <a:spLocks/>
          </p:cNvSpPr>
          <p:nvPr/>
        </p:nvSpPr>
        <p:spPr>
          <a:xfrm>
            <a:off x="8599991" y="935773"/>
            <a:ext cx="3402957" cy="4951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30188" indent="-230188"/>
            <a:r>
              <a:rPr lang="en-US" sz="2400" dirty="0"/>
              <a:t>1-hour average PM</a:t>
            </a:r>
            <a:r>
              <a:rPr lang="en-US" sz="2400" baseline="-25000" dirty="0"/>
              <a:t>2.5</a:t>
            </a:r>
            <a:r>
              <a:rPr lang="en-US" sz="2400" dirty="0"/>
              <a:t> surface concentration</a:t>
            </a:r>
          </a:p>
          <a:p>
            <a:pPr marL="687388" lvl="1" indent="-230188"/>
            <a:r>
              <a:rPr lang="en-US" sz="2000" dirty="0"/>
              <a:t>Matches cadence of </a:t>
            </a:r>
            <a:r>
              <a:rPr lang="en-US" sz="2000" dirty="0" err="1"/>
              <a:t>AirNow</a:t>
            </a:r>
            <a:r>
              <a:rPr lang="en-US" sz="2000" dirty="0"/>
              <a:t> regulatory monitors</a:t>
            </a:r>
          </a:p>
          <a:p>
            <a:pPr marL="230188" indent="-230188"/>
            <a:r>
              <a:rPr lang="en-US" sz="2400" dirty="0"/>
              <a:t>Derived from AOD retrieved by ABI and TEMPO</a:t>
            </a:r>
          </a:p>
          <a:p>
            <a:pPr marL="230188" indent="-230188"/>
            <a:r>
              <a:rPr lang="en-US" sz="2400" b="1" dirty="0"/>
              <a:t>Outperforms ABI-only product, especially for:</a:t>
            </a:r>
          </a:p>
          <a:p>
            <a:pPr marL="687388" lvl="1" indent="-230188"/>
            <a:r>
              <a:rPr lang="en-US" sz="2000" b="1" dirty="0"/>
              <a:t>Aerosols above the PBL (ALH &gt;3km)</a:t>
            </a:r>
          </a:p>
          <a:p>
            <a:pPr marL="687388" lvl="1" indent="-230188"/>
            <a:r>
              <a:rPr lang="en-US" sz="2000" b="1" dirty="0"/>
              <a:t>Dust events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CF9587-33F9-4A9C-92CC-D3A8D6E95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044"/>
            <a:ext cx="10655461" cy="667194"/>
          </a:xfrm>
        </p:spPr>
        <p:txBody>
          <a:bodyPr>
            <a:normAutofit/>
          </a:bodyPr>
          <a:lstStyle/>
          <a:p>
            <a:r>
              <a:rPr lang="en-US" sz="2800" b="1" dirty="0"/>
              <a:t>TEMPO-ABI Estimated Hourly Surface PM</a:t>
            </a:r>
            <a:r>
              <a:rPr lang="en-US" sz="2800" b="1" baseline="-25000" dirty="0"/>
              <a:t>2.5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FAF108-7739-460A-9925-5EF6C41BF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052" y="827238"/>
            <a:ext cx="8399174" cy="505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320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CBDA6E44-38C9-4E87-A184-050DA1AB7F7E}"/>
              </a:ext>
            </a:extLst>
          </p:cNvPr>
          <p:cNvSpPr txBox="1">
            <a:spLocks/>
          </p:cNvSpPr>
          <p:nvPr/>
        </p:nvSpPr>
        <p:spPr>
          <a:xfrm>
            <a:off x="150472" y="897687"/>
            <a:ext cx="4591025" cy="5062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TR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30188" indent="-230188"/>
            <a:r>
              <a:rPr lang="en-US" sz="2400" dirty="0"/>
              <a:t>Enter “NOAA Aerosol Watch” in your browser</a:t>
            </a:r>
          </a:p>
          <a:p>
            <a:pPr marL="230188" indent="-230188"/>
            <a:r>
              <a:rPr lang="en-US" sz="2400" dirty="0"/>
              <a:t>Near real-time &amp; archived aerosol imagery</a:t>
            </a:r>
          </a:p>
          <a:p>
            <a:pPr marL="687388" lvl="1" indent="-230188"/>
            <a:r>
              <a:rPr lang="en-US" sz="2000" dirty="0"/>
              <a:t>TEMPO archive extends back to </a:t>
            </a:r>
            <a:br>
              <a:rPr lang="en-US" sz="2000" dirty="0"/>
            </a:br>
            <a:r>
              <a:rPr lang="en-US" sz="2000" dirty="0"/>
              <a:t>Sep 2025</a:t>
            </a:r>
          </a:p>
          <a:p>
            <a:pPr marL="230188" indent="-230188"/>
            <a:r>
              <a:rPr lang="en-US" sz="2400" b="1" dirty="0"/>
              <a:t>Remember! TEMPO aerosol products aren’t operational yet!</a:t>
            </a:r>
          </a:p>
          <a:p>
            <a:pPr marL="687388" lvl="1" indent="-230188"/>
            <a:r>
              <a:rPr lang="en-US" sz="2000" dirty="0"/>
              <a:t>NRT image latency can be 4-8 hours</a:t>
            </a:r>
          </a:p>
          <a:p>
            <a:pPr marL="687388" lvl="1" indent="-230188"/>
            <a:r>
              <a:rPr lang="en-US" sz="2000" dirty="0"/>
              <a:t>Sometimes granules/scans are missing</a:t>
            </a:r>
          </a:p>
          <a:p>
            <a:pPr marL="230188" indent="-230188"/>
            <a:r>
              <a:rPr lang="en-US" sz="2400" dirty="0"/>
              <a:t>Need help? Email: </a:t>
            </a:r>
            <a:br>
              <a:rPr lang="en-US" sz="2400" dirty="0"/>
            </a:br>
            <a:r>
              <a:rPr lang="en-US" sz="2400" dirty="0"/>
              <a:t>    </a:t>
            </a:r>
            <a:r>
              <a:rPr lang="en-US" sz="2400" dirty="0">
                <a:hlinkClick r:id="rId3"/>
              </a:rPr>
              <a:t>amy.huff@noaa.gov</a:t>
            </a:r>
            <a:r>
              <a:rPr lang="en-US" sz="2400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CF9587-33F9-4A9C-92CC-D3A8D6E95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050" y="161694"/>
            <a:ext cx="10773229" cy="667194"/>
          </a:xfrm>
        </p:spPr>
        <p:txBody>
          <a:bodyPr>
            <a:normAutofit/>
          </a:bodyPr>
          <a:lstStyle/>
          <a:p>
            <a:r>
              <a:rPr lang="en-US" sz="3200" b="1" dirty="0"/>
              <a:t>TEMPO Aerosol Imagery is Now on </a:t>
            </a:r>
            <a:r>
              <a:rPr lang="en-US" sz="3200" b="1" i="1" dirty="0" err="1"/>
              <a:t>AerosolWatch</a:t>
            </a:r>
            <a:r>
              <a:rPr lang="en-US" sz="3200" b="1" dirty="0"/>
              <a:t>!</a:t>
            </a:r>
            <a:endParaRPr lang="en-US" sz="3200" b="1" baseline="-25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71A6CD-08CC-4D00-8E1E-28187C153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1497" y="1201534"/>
            <a:ext cx="7396490" cy="48615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DE4909-7788-4C95-A498-4C4339FEA3A9}"/>
              </a:ext>
            </a:extLst>
          </p:cNvPr>
          <p:cNvSpPr txBox="1"/>
          <p:nvPr/>
        </p:nvSpPr>
        <p:spPr>
          <a:xfrm>
            <a:off x="5549529" y="6030140"/>
            <a:ext cx="5125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Hai Zhang maintains the </a:t>
            </a:r>
            <a:r>
              <a:rPr lang="en-US" sz="20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AerosolWatch</a:t>
            </a:r>
            <a:r>
              <a:rPr lang="en-US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website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EE06E2-22CD-4DA1-8355-839501D96B94}"/>
              </a:ext>
            </a:extLst>
          </p:cNvPr>
          <p:cNvSpPr txBox="1"/>
          <p:nvPr/>
        </p:nvSpPr>
        <p:spPr>
          <a:xfrm>
            <a:off x="4961065" y="812420"/>
            <a:ext cx="69573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https://www.star.nesdis.noaa.gov/smcd/spb/aq/AerosolWatch/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57349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lternate Interior 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3117</TotalTime>
  <Words>493</Words>
  <Application>Microsoft Office PowerPoint</Application>
  <PresentationFormat>Widescreen</PresentationFormat>
  <Paragraphs>74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Courier New</vt:lpstr>
      <vt:lpstr>NTR</vt:lpstr>
      <vt:lpstr>Symbol</vt:lpstr>
      <vt:lpstr>Office Theme</vt:lpstr>
      <vt:lpstr>Alternate Interior </vt:lpstr>
      <vt:lpstr>PowerPoint Presentation</vt:lpstr>
      <vt:lpstr>What Stakeholders Need to Know about TEMPO Aerosol Products</vt:lpstr>
      <vt:lpstr>Blowing Dust across Northern Plains, 14 May 2026</vt:lpstr>
      <vt:lpstr>TEMPO UV Absorbing Aerosol Index</vt:lpstr>
      <vt:lpstr>Aerosol Optical Depth (AOD)</vt:lpstr>
      <vt:lpstr>TEMPO-ABI Estimated Hourly Surface PM2.5</vt:lpstr>
      <vt:lpstr>TEMPO Aerosol Imagery is Now on AerosolWatch!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Huff</dc:creator>
  <cp:lastModifiedBy>Amy Huff</cp:lastModifiedBy>
  <cp:revision>465</cp:revision>
  <dcterms:modified xsi:type="dcterms:W3CDTF">2026-06-17T04:42:26Z</dcterms:modified>
</cp:coreProperties>
</file>