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1"/>
  </p:notesMasterIdLst>
  <p:sldIdLst>
    <p:sldId id="400" r:id="rId2"/>
    <p:sldId id="429" r:id="rId3"/>
    <p:sldId id="422" r:id="rId4"/>
    <p:sldId id="430" r:id="rId5"/>
    <p:sldId id="431" r:id="rId6"/>
    <p:sldId id="434" r:id="rId7"/>
    <p:sldId id="424" r:id="rId8"/>
    <p:sldId id="420" r:id="rId9"/>
    <p:sldId id="427" r:id="rId10"/>
  </p:sldIdLst>
  <p:sldSz cx="12192000" cy="6858000"/>
  <p:notesSz cx="6858000" cy="9144000"/>
  <p:embeddedFontLst>
    <p:embeddedFont>
      <p:font typeface="Alumni Sans" panose="020B0604020202020204" charset="0"/>
      <p:regular r:id="rId12"/>
      <p:bold r:id="rId13"/>
      <p:italic r:id="rId14"/>
      <p:boldItalic r:id="rId15"/>
    </p:embeddedFont>
    <p:embeddedFont>
      <p:font typeface="Bitter" panose="020B0604020202020204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714B2947-77B4-F747-9E86-7EF6537C39C3}">
          <p14:sldIdLst>
            <p14:sldId id="400"/>
            <p14:sldId id="429"/>
            <p14:sldId id="422"/>
            <p14:sldId id="430"/>
            <p14:sldId id="431"/>
            <p14:sldId id="434"/>
            <p14:sldId id="424"/>
            <p14:sldId id="420"/>
            <p14:sldId id="427"/>
          </p14:sldIdLst>
        </p14:section>
        <p14:section name="Delete Before Presenting" id="{19C276A7-28AC-3F4F-894A-619767B6829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A402DA-CE6F-E5AC-8B74-4AE793F4E084}" name="Natalie Urban" initials="NU" userId="cdbb439edc6f58d9" providerId="Windows Live"/>
  <p188:author id="{4C97F2DD-35A6-927A-E980-3405A5927184}" name="Karen Leibowitz" initials="KL" userId="S::karen.leibowitz@stonybrook.edu::be6e055a-a926-49bf-8534-fce22944e3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00"/>
    <a:srgbClr val="00549A"/>
    <a:srgbClr val="BCCF9D"/>
    <a:srgbClr val="F1EA86"/>
    <a:srgbClr val="179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C627EB-54C9-4240-ABD1-23CCB1610176}" v="49" dt="2026-06-17T03:07:12.2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58"/>
  </p:normalViewPr>
  <p:slideViewPr>
    <p:cSldViewPr snapToGrid="0" showGuides="1">
      <p:cViewPr varScale="1">
        <p:scale>
          <a:sx n="75" d="100"/>
          <a:sy n="75" d="100"/>
        </p:scale>
        <p:origin x="77" y="394"/>
      </p:cViewPr>
      <p:guideLst/>
    </p:cSldViewPr>
  </p:slideViewPr>
  <p:outlineViewPr>
    <p:cViewPr>
      <p:scale>
        <a:sx n="33" d="100"/>
        <a:sy n="33" d="100"/>
      </p:scale>
      <p:origin x="0" y="-28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B335B-810A-9B4B-9FC5-8012CA1200CA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17D11-458A-B945-A883-7927BFA58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1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0557B-8D99-5FB1-7CB6-6C632C687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2CE68D-F056-6474-3FD1-3565B54B6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0C772A-16E1-F841-65F1-8792D87DB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DCDA1-FCF9-6FB2-D0F2-CCADEC2D8A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0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2-Lin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>
            <a:extLst>
              <a:ext uri="{FF2B5EF4-FFF2-40B4-BE49-F238E27FC236}">
                <a16:creationId xmlns:a16="http://schemas.microsoft.com/office/drawing/2014/main" id="{D8FF302E-14D8-D27F-4425-AF5ECC3A7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B879CA2B-1239-0933-0A85-7A333E2E6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868" y="2526041"/>
            <a:ext cx="5684520" cy="2227533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65000"/>
              </a:lnSpc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short title here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B7A8348D-31A2-5546-8749-A6AC5BA4A4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973" y="4587052"/>
            <a:ext cx="5486400" cy="4651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your subtitle here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94651805-0C6D-5D76-78A7-1B583F6489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973" y="5347554"/>
            <a:ext cx="3297959" cy="3408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Presented by [Insert Name]</a:t>
            </a:r>
          </a:p>
        </p:txBody>
      </p:sp>
      <p:sp>
        <p:nvSpPr>
          <p:cNvPr id="7" name="Date">
            <a:extLst>
              <a:ext uri="{FF2B5EF4-FFF2-40B4-BE49-F238E27FC236}">
                <a16:creationId xmlns:a16="http://schemas.microsoft.com/office/drawing/2014/main" id="{9EF46C30-0A14-5B17-B93E-0B935CF7D2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973" y="5688417"/>
            <a:ext cx="3297959" cy="3408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Date]</a:t>
            </a:r>
          </a:p>
        </p:txBody>
      </p:sp>
      <p:pic>
        <p:nvPicPr>
          <p:cNvPr id="10" name="Picture 9" descr="Stony Brook University&#10;State University of New York">
            <a:extLst>
              <a:ext uri="{FF2B5EF4-FFF2-40B4-BE49-F238E27FC236}">
                <a16:creationId xmlns:a16="http://schemas.microsoft.com/office/drawing/2014/main" id="{DA729E9B-5DA3-978A-5476-148BDA7B76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171" y="1785779"/>
            <a:ext cx="2112846" cy="43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22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ing, Subtitle,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F43E3D27-3B21-9796-9C68-2C1697A70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972800" cy="1254189"/>
          </a:xfrm>
        </p:spPr>
        <p:txBody>
          <a:bodyPr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Insert a 2-line heading here</a:t>
            </a:r>
            <a:br>
              <a:rPr lang="en-US" dirty="0"/>
            </a:br>
            <a:r>
              <a:rPr lang="en-US" dirty="0"/>
              <a:t>Insert a 2-line heading here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538037A-C050-CBD0-5718-FAC7DBD284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45184"/>
            <a:ext cx="10972800" cy="400110"/>
          </a:xfr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buNone/>
              <a:defRPr lang="en-US" sz="2400" b="1" cap="all" dirty="0">
                <a:latin typeface="Alumni Sans" pitchFamily="2" charset="77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INSERT A 1-line SUBTITLE HERE</a:t>
            </a:r>
          </a:p>
        </p:txBody>
      </p:sp>
      <p:sp>
        <p:nvSpPr>
          <p:cNvPr id="5" name="Paragraph">
            <a:extLst>
              <a:ext uri="{FF2B5EF4-FFF2-40B4-BE49-F238E27FC236}">
                <a16:creationId xmlns:a16="http://schemas.microsoft.com/office/drawing/2014/main" id="{4220BFDC-F724-D1C8-5737-FC534ECD8E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327106"/>
            <a:ext cx="10972800" cy="3692694"/>
          </a:xfrm>
        </p:spPr>
        <p:txBody>
          <a:bodyPr spcCol="457200"/>
          <a:lstStyle/>
          <a:p>
            <a:pPr lvl="0"/>
            <a:r>
              <a:rPr lang="en-US" dirty="0"/>
              <a:t>Insert text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EE87D9A-F4A0-F55E-8341-EE9D824B2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876FD1-F60D-C08C-4F6B-D0CC7BE9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680" y="6406426"/>
            <a:ext cx="1502230" cy="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61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" userDrawn="1">
          <p15:clr>
            <a:srgbClr val="FBAE40"/>
          </p15:clr>
        </p15:guide>
        <p15:guide id="4" orient="horz" pos="379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ing, Any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D7CE3392-BF9D-ED9D-0DE4-4417EE64B7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972800" cy="70019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Insert a 1-line heading here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1C0897FD-1793-75A4-9862-49DA3781EF2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1458372"/>
            <a:ext cx="10972800" cy="4561428"/>
          </a:xfrm>
        </p:spPr>
        <p:txBody>
          <a:bodyPr/>
          <a:lstStyle/>
          <a:p>
            <a:pPr lvl="0"/>
            <a:r>
              <a:rPr lang="en-US" dirty="0"/>
              <a:t>Click on one of the icons to add content.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EE87D9A-F4A0-F55E-8341-EE9D824B2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AB381D-DC31-0164-C484-99830EA95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680" y="6406426"/>
            <a:ext cx="1502230" cy="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97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" userDrawn="1">
          <p15:clr>
            <a:srgbClr val="FBAE40"/>
          </p15:clr>
        </p15:guide>
        <p15:guide id="4" orient="horz" pos="37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ing, Text, Any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D7CE3392-BF9D-ED9D-0DE4-4417EE64B7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972800" cy="70019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Insert a 1-line heading here</a:t>
            </a:r>
          </a:p>
        </p:txBody>
      </p:sp>
      <p:sp>
        <p:nvSpPr>
          <p:cNvPr id="3" name="Paragraph">
            <a:extLst>
              <a:ext uri="{FF2B5EF4-FFF2-40B4-BE49-F238E27FC236}">
                <a16:creationId xmlns:a16="http://schemas.microsoft.com/office/drawing/2014/main" id="{03BBCC73-97DB-BCE2-84D0-49BEAD534A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477836"/>
            <a:ext cx="5026269" cy="454196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Insert text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">
            <a:extLst>
              <a:ext uri="{FF2B5EF4-FFF2-40B4-BE49-F238E27FC236}">
                <a16:creationId xmlns:a16="http://schemas.microsoft.com/office/drawing/2014/main" id="{7BE591F6-DE9B-9639-FE50-C089DDD2E28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94750" y="1696912"/>
            <a:ext cx="5487650" cy="400348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on one of the icons to add content.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EE87D9A-F4A0-F55E-8341-EE9D824B2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761B4-45A3-7FBF-5DE0-415A02C9D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680" y="6406426"/>
            <a:ext cx="1502230" cy="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7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" userDrawn="1">
          <p15:clr>
            <a:srgbClr val="FBAE40"/>
          </p15:clr>
        </p15:guide>
        <p15:guide id="4" orient="horz" pos="379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ing, Text,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D7CE3392-BF9D-ED9D-0DE4-4417EE64B7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850" y="685800"/>
            <a:ext cx="10971550" cy="70019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Insert a 1-line heading here</a:t>
            </a:r>
          </a:p>
        </p:txBody>
      </p:sp>
      <p:sp>
        <p:nvSpPr>
          <p:cNvPr id="3" name="Paragraph">
            <a:extLst>
              <a:ext uri="{FF2B5EF4-FFF2-40B4-BE49-F238E27FC236}">
                <a16:creationId xmlns:a16="http://schemas.microsoft.com/office/drawing/2014/main" id="{03BBCC73-97DB-BCE2-84D0-49BEAD534A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849" y="1477836"/>
            <a:ext cx="5025019" cy="454196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Insert text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">
            <a:extLst>
              <a:ext uri="{FF2B5EF4-FFF2-40B4-BE49-F238E27FC236}">
                <a16:creationId xmlns:a16="http://schemas.microsoft.com/office/drawing/2014/main" id="{60463339-7CC2-464D-3FAE-7D9D23C7240B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095999" y="1696911"/>
            <a:ext cx="5485151" cy="40034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on icon to add picture.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EE87D9A-F4A0-F55E-8341-EE9D824B2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86376E-406E-B2DB-D0D4-D8115B38D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680" y="6406426"/>
            <a:ext cx="1502230" cy="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94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" userDrawn="1">
          <p15:clr>
            <a:srgbClr val="FBAE40"/>
          </p15:clr>
        </p15:guide>
        <p15:guide id="4" orient="horz" pos="37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ing, Text,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">
            <a:extLst>
              <a:ext uri="{FF2B5EF4-FFF2-40B4-BE49-F238E27FC236}">
                <a16:creationId xmlns:a16="http://schemas.microsoft.com/office/drawing/2014/main" id="{67E215C3-8FC6-7AAA-10C5-8785F39C5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972800" cy="1254189"/>
          </a:xfrm>
        </p:spPr>
        <p:txBody>
          <a:bodyPr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Insert a 2-line heading here</a:t>
            </a:r>
            <a:br>
              <a:rPr lang="en-US" dirty="0"/>
            </a:br>
            <a:r>
              <a:rPr lang="en-US" dirty="0"/>
              <a:t>Insert a 2-line heading here</a:t>
            </a:r>
          </a:p>
        </p:txBody>
      </p:sp>
      <p:sp>
        <p:nvSpPr>
          <p:cNvPr id="16" name="Paragraph">
            <a:extLst>
              <a:ext uri="{FF2B5EF4-FFF2-40B4-BE49-F238E27FC236}">
                <a16:creationId xmlns:a16="http://schemas.microsoft.com/office/drawing/2014/main" id="{91B3CD98-7DD1-06E6-0F0C-02BC24DCF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939989"/>
            <a:ext cx="5026269" cy="407981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Insert text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">
            <a:extLst>
              <a:ext uri="{FF2B5EF4-FFF2-40B4-BE49-F238E27FC236}">
                <a16:creationId xmlns:a16="http://schemas.microsoft.com/office/drawing/2014/main" id="{60463339-7CC2-464D-3FAE-7D9D23C7240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96000" y="2113045"/>
            <a:ext cx="5486400" cy="37104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on icon to add picture.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EE87D9A-F4A0-F55E-8341-EE9D824B2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2B1FCF-03F4-AACA-9B66-3BDC119D1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680" y="6406426"/>
            <a:ext cx="1502230" cy="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53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" userDrawn="1">
          <p15:clr>
            <a:srgbClr val="FBAE40"/>
          </p15:clr>
        </p15:guide>
        <p15:guide id="4" orient="horz" pos="379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ing, 2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299B1D4-9782-DC37-8E82-4BA2CBB0DA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972800" cy="70019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Insert a 1-line heading here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3B12BF53-4B07-5072-B36D-73ED1AF1C7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1483936"/>
            <a:ext cx="5259859" cy="400110"/>
          </a:xfr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cap="all" baseline="0" dirty="0" smtClean="0">
                <a:solidFill>
                  <a:srgbClr val="000000"/>
                </a:solidFill>
                <a:latin typeface="Alumni Sans" pitchFamily="2" charset="77"/>
              </a:defRPr>
            </a:lvl1pPr>
          </a:lstStyle>
          <a:p>
            <a:pPr marL="342900" lvl="0" indent="-342900"/>
            <a:r>
              <a:rPr lang="en-US" dirty="0"/>
              <a:t>INSERT A 1-line SUBTITLE HERE</a:t>
            </a:r>
          </a:p>
        </p:txBody>
      </p:sp>
      <p:sp>
        <p:nvSpPr>
          <p:cNvPr id="13" name="Paragraph #1">
            <a:extLst>
              <a:ext uri="{FF2B5EF4-FFF2-40B4-BE49-F238E27FC236}">
                <a16:creationId xmlns:a16="http://schemas.microsoft.com/office/drawing/2014/main" id="{042212DD-20CF-5A6A-57C2-7533E7C10B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99" y="1968433"/>
            <a:ext cx="5259859" cy="405136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Insert text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4D4B19A7-5AA3-7E3D-7268-E9E2EB5861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2541" y="1483936"/>
            <a:ext cx="5259858" cy="400110"/>
          </a:xfr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cap="all" baseline="0" dirty="0" smtClean="0">
                <a:solidFill>
                  <a:srgbClr val="000000"/>
                </a:solidFill>
                <a:latin typeface="Alumni Sans" pitchFamily="2" charset="77"/>
              </a:defRPr>
            </a:lvl1pPr>
          </a:lstStyle>
          <a:p>
            <a:pPr marL="342900" lvl="0" indent="-342900"/>
            <a:r>
              <a:rPr lang="en-US" dirty="0"/>
              <a:t>INSERT A 1-line SUBTITLE HERE</a:t>
            </a:r>
          </a:p>
        </p:txBody>
      </p:sp>
      <p:sp>
        <p:nvSpPr>
          <p:cNvPr id="15" name="Paragraph #2">
            <a:extLst>
              <a:ext uri="{FF2B5EF4-FFF2-40B4-BE49-F238E27FC236}">
                <a16:creationId xmlns:a16="http://schemas.microsoft.com/office/drawing/2014/main" id="{2507F9B2-9C32-66AB-3A6B-B5713190C6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542" y="1968433"/>
            <a:ext cx="5259858" cy="405136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Insert text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EE87D9A-F4A0-F55E-8341-EE9D824B2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E69B4A-90C5-A4F1-8A8E-F2B75C1E2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680" y="6406426"/>
            <a:ext cx="1502230" cy="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27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" userDrawn="1">
          <p15:clr>
            <a:srgbClr val="FBAE40"/>
          </p15:clr>
        </p15:guide>
        <p15:guide id="4" orient="horz" pos="379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ing, 2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55793626-DFAF-8ECC-D138-48411095C1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972800" cy="1254189"/>
          </a:xfrm>
        </p:spPr>
        <p:txBody>
          <a:bodyPr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Insert a 2-line heading here</a:t>
            </a:r>
            <a:br>
              <a:rPr lang="en-US" dirty="0"/>
            </a:br>
            <a:r>
              <a:rPr lang="en-US" dirty="0"/>
              <a:t>Insert a 2-line heading here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A4691E06-6251-8393-10BE-90F813B4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1899525"/>
            <a:ext cx="5259857" cy="391835"/>
          </a:xfr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cap="all" baseline="0" dirty="0" smtClean="0">
                <a:solidFill>
                  <a:srgbClr val="000000"/>
                </a:solidFill>
                <a:latin typeface="Alumni Sans" pitchFamily="2" charset="77"/>
              </a:defRPr>
            </a:lvl1pPr>
          </a:lstStyle>
          <a:p>
            <a:pPr marL="342900" lvl="0" indent="-342900"/>
            <a:r>
              <a:rPr lang="en-US" dirty="0"/>
              <a:t>INSERT A 1-line SUBTITLE HERE</a:t>
            </a:r>
          </a:p>
        </p:txBody>
      </p:sp>
      <p:sp>
        <p:nvSpPr>
          <p:cNvPr id="3" name="Paragraph #1">
            <a:extLst>
              <a:ext uri="{FF2B5EF4-FFF2-40B4-BE49-F238E27FC236}">
                <a16:creationId xmlns:a16="http://schemas.microsoft.com/office/drawing/2014/main" id="{4D76AF0A-37C4-B948-014D-771BB5E255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2345935"/>
            <a:ext cx="5259858" cy="367386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Insert text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9A0F958B-95A9-2651-C2DD-CD9882E1C5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2540" y="1899525"/>
            <a:ext cx="5259857" cy="391835"/>
          </a:xfr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cap="all" baseline="0" dirty="0" smtClean="0">
                <a:solidFill>
                  <a:srgbClr val="000000"/>
                </a:solidFill>
                <a:latin typeface="Alumni Sans" pitchFamily="2" charset="77"/>
              </a:defRPr>
            </a:lvl1pPr>
          </a:lstStyle>
          <a:p>
            <a:pPr marL="342900" lvl="0" indent="-342900"/>
            <a:r>
              <a:rPr lang="en-US" dirty="0"/>
              <a:t>INSERT A 1-line SUBTITLE HERE</a:t>
            </a:r>
          </a:p>
        </p:txBody>
      </p:sp>
      <p:sp>
        <p:nvSpPr>
          <p:cNvPr id="6" name="Paragraph #2">
            <a:extLst>
              <a:ext uri="{FF2B5EF4-FFF2-40B4-BE49-F238E27FC236}">
                <a16:creationId xmlns:a16="http://schemas.microsoft.com/office/drawing/2014/main" id="{1D9B9364-23EF-7F0B-2810-73497E1EDE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2541" y="2345935"/>
            <a:ext cx="5259858" cy="367386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Insert text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EE87D9A-F4A0-F55E-8341-EE9D824B2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8B10E5-8F97-E7CF-C3A9-8C1074B82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680" y="6406426"/>
            <a:ext cx="1502230" cy="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98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" userDrawn="1">
          <p15:clr>
            <a:srgbClr val="FBAE40"/>
          </p15:clr>
        </p15:guide>
        <p15:guide id="4" orient="horz" pos="379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ing, 4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299B1D4-9782-DC37-8E82-4BA2CBB0DA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972800" cy="70019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Insert a 1-line heading here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41539D3-0042-F104-5B98-7E2364DF19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1522023"/>
            <a:ext cx="5259857" cy="39183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cap="all" baseline="0" dirty="0" smtClean="0">
                <a:solidFill>
                  <a:srgbClr val="000000"/>
                </a:solidFill>
                <a:latin typeface="Alumni Sans" pitchFamily="2" charset="77"/>
              </a:defRPr>
            </a:lvl1pPr>
          </a:lstStyle>
          <a:p>
            <a:pPr marL="342900" lvl="0" indent="-342900"/>
            <a:r>
              <a:rPr lang="en-US" dirty="0"/>
              <a:t>INSERT POINT #1</a:t>
            </a:r>
          </a:p>
        </p:txBody>
      </p:sp>
      <p:sp>
        <p:nvSpPr>
          <p:cNvPr id="3" name="Paragraph #1">
            <a:extLst>
              <a:ext uri="{FF2B5EF4-FFF2-40B4-BE49-F238E27FC236}">
                <a16:creationId xmlns:a16="http://schemas.microsoft.com/office/drawing/2014/main" id="{03BBCC73-97DB-BCE2-84D0-49BEAD534A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968434"/>
            <a:ext cx="5259858" cy="1680172"/>
          </a:xfrm>
        </p:spPr>
        <p:txBody>
          <a:bodyPr/>
          <a:lstStyle>
            <a:lvl1pPr marL="0" indent="0">
              <a:buNone/>
              <a:defRPr sz="160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Insert text here.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0B4CFBAC-C3E1-DF49-D4E5-8E7557BAB5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22541" y="1526927"/>
            <a:ext cx="5259857" cy="39183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cap="all" baseline="0" dirty="0" smtClean="0">
                <a:solidFill>
                  <a:srgbClr val="000000"/>
                </a:solidFill>
                <a:latin typeface="Alumni Sans" pitchFamily="2" charset="77"/>
              </a:defRPr>
            </a:lvl1pPr>
          </a:lstStyle>
          <a:p>
            <a:pPr marL="342900" lvl="0" indent="-342900"/>
            <a:r>
              <a:rPr lang="en-US" dirty="0"/>
              <a:t>INSERT POINT #2</a:t>
            </a:r>
          </a:p>
        </p:txBody>
      </p:sp>
      <p:sp>
        <p:nvSpPr>
          <p:cNvPr id="9" name="Paragraph #2">
            <a:extLst>
              <a:ext uri="{FF2B5EF4-FFF2-40B4-BE49-F238E27FC236}">
                <a16:creationId xmlns:a16="http://schemas.microsoft.com/office/drawing/2014/main" id="{344244A4-F79F-0809-AA31-6887596BDE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540" y="1968433"/>
            <a:ext cx="5259858" cy="1680173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here.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27A5A70E-AD3C-CB0A-69F9-C8DB7836BE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599" y="3797398"/>
            <a:ext cx="5259857" cy="39183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cap="all" baseline="0" dirty="0" smtClean="0">
                <a:solidFill>
                  <a:srgbClr val="000000"/>
                </a:solidFill>
                <a:latin typeface="Alumni Sans" pitchFamily="2" charset="77"/>
              </a:defRPr>
            </a:lvl1pPr>
          </a:lstStyle>
          <a:p>
            <a:pPr marL="342900" lvl="0" indent="-342900"/>
            <a:r>
              <a:rPr lang="en-US" dirty="0"/>
              <a:t>INSERT POINT #3</a:t>
            </a:r>
          </a:p>
        </p:txBody>
      </p:sp>
      <p:sp>
        <p:nvSpPr>
          <p:cNvPr id="16" name="Paragraph #3">
            <a:extLst>
              <a:ext uri="{FF2B5EF4-FFF2-40B4-BE49-F238E27FC236}">
                <a16:creationId xmlns:a16="http://schemas.microsoft.com/office/drawing/2014/main" id="{969D6311-5736-A502-EADC-2A3035D00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4243807"/>
            <a:ext cx="5259858" cy="168017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here.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181BE8B1-470C-56EF-81F2-4E6581A64D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22539" y="3797398"/>
            <a:ext cx="5259857" cy="39183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cap="all" baseline="0" dirty="0" smtClean="0">
                <a:solidFill>
                  <a:srgbClr val="000000"/>
                </a:solidFill>
                <a:latin typeface="Alumni Sans" pitchFamily="2" charset="77"/>
              </a:defRPr>
            </a:lvl1pPr>
          </a:lstStyle>
          <a:p>
            <a:pPr marL="342900" lvl="0" indent="-342900"/>
            <a:r>
              <a:rPr lang="en-US" dirty="0"/>
              <a:t>INSERT POINT #4</a:t>
            </a:r>
          </a:p>
        </p:txBody>
      </p:sp>
      <p:sp>
        <p:nvSpPr>
          <p:cNvPr id="18" name="Paragraph #4">
            <a:extLst>
              <a:ext uri="{FF2B5EF4-FFF2-40B4-BE49-F238E27FC236}">
                <a16:creationId xmlns:a16="http://schemas.microsoft.com/office/drawing/2014/main" id="{10F1E4A2-EA74-6DA6-951F-564FA7B13E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2540" y="4243807"/>
            <a:ext cx="5259858" cy="1680171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here.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EE87D9A-F4A0-F55E-8341-EE9D824B2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00F2D-AA01-757E-AE67-195C1E06D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680" y="6406426"/>
            <a:ext cx="1502230" cy="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29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ing, 2 Points,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299B1D4-9782-DC37-8E82-4BA2CBB0DA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972800" cy="70019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Insert a 1-line heading here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35CAACEE-121A-0904-E79D-128386F19E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522023"/>
            <a:ext cx="5259858" cy="39183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cap="all" baseline="0" dirty="0" smtClean="0">
                <a:solidFill>
                  <a:srgbClr val="000000"/>
                </a:solidFill>
                <a:latin typeface="Alumni Sans" pitchFamily="2" charset="77"/>
              </a:defRPr>
            </a:lvl1pPr>
          </a:lstStyle>
          <a:p>
            <a:pPr marL="342900" lvl="0" indent="-342900"/>
            <a:r>
              <a:rPr lang="en-US" dirty="0"/>
              <a:t>INSERT POINT #1</a:t>
            </a:r>
          </a:p>
        </p:txBody>
      </p:sp>
      <p:sp>
        <p:nvSpPr>
          <p:cNvPr id="12" name="Paragraph #1">
            <a:extLst>
              <a:ext uri="{FF2B5EF4-FFF2-40B4-BE49-F238E27FC236}">
                <a16:creationId xmlns:a16="http://schemas.microsoft.com/office/drawing/2014/main" id="{8913191D-EA6F-D09E-2054-76C6AC2BCB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968434"/>
            <a:ext cx="5259858" cy="1680172"/>
          </a:xfrm>
        </p:spPr>
        <p:txBody>
          <a:bodyPr/>
          <a:lstStyle>
            <a:lvl1pPr marL="0" indent="0">
              <a:buNone/>
              <a:defRPr sz="160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Insert text here.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6C3AF21-6590-CB38-93C1-FEBCDDA567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" y="3797398"/>
            <a:ext cx="5259858" cy="39183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cap="all" baseline="0" dirty="0" smtClean="0">
                <a:solidFill>
                  <a:srgbClr val="000000"/>
                </a:solidFill>
                <a:latin typeface="Alumni Sans" pitchFamily="2" charset="77"/>
              </a:defRPr>
            </a:lvl1pPr>
          </a:lstStyle>
          <a:p>
            <a:pPr marL="342900" lvl="0" indent="-342900"/>
            <a:r>
              <a:rPr lang="en-US" dirty="0"/>
              <a:t>INSERT POINT #2</a:t>
            </a:r>
          </a:p>
        </p:txBody>
      </p:sp>
      <p:sp>
        <p:nvSpPr>
          <p:cNvPr id="14" name="Paragraph #2">
            <a:extLst>
              <a:ext uri="{FF2B5EF4-FFF2-40B4-BE49-F238E27FC236}">
                <a16:creationId xmlns:a16="http://schemas.microsoft.com/office/drawing/2014/main" id="{2A8B1F29-947D-B4F5-67EB-2BE6ADCCC6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4243807"/>
            <a:ext cx="5259858" cy="168017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here.</a:t>
            </a:r>
          </a:p>
        </p:txBody>
      </p:sp>
      <p:sp>
        <p:nvSpPr>
          <p:cNvPr id="17" name="Picture">
            <a:extLst>
              <a:ext uri="{FF2B5EF4-FFF2-40B4-BE49-F238E27FC236}">
                <a16:creationId xmlns:a16="http://schemas.microsoft.com/office/drawing/2014/main" id="{88007C18-58E0-7F0E-1090-5C92817CD9C8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322540" y="1696910"/>
            <a:ext cx="5259859" cy="388300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on icon to add picture.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EE87D9A-F4A0-F55E-8341-EE9D824B2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A2761-637F-C5AC-2FAC-113C8D076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680" y="6406426"/>
            <a:ext cx="1502230" cy="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44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ing, Text, Larg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291D3B-7AD3-AB1C-24B4-91E6CF8BC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7" name="Title">
            <a:extLst>
              <a:ext uri="{FF2B5EF4-FFF2-40B4-BE49-F238E27FC236}">
                <a16:creationId xmlns:a16="http://schemas.microsoft.com/office/drawing/2014/main" id="{E2D3D486-FAA4-C6DC-722F-C55272A31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914400"/>
            <a:ext cx="4804064" cy="1254189"/>
          </a:xfrm>
        </p:spPr>
        <p:txBody>
          <a:bodyPr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Insert a short heading here</a:t>
            </a:r>
          </a:p>
        </p:txBody>
      </p:sp>
      <p:sp>
        <p:nvSpPr>
          <p:cNvPr id="18" name="Paragraph">
            <a:extLst>
              <a:ext uri="{FF2B5EF4-FFF2-40B4-BE49-F238E27FC236}">
                <a16:creationId xmlns:a16="http://schemas.microsoft.com/office/drawing/2014/main" id="{404FA302-96DB-2642-2E66-B1EE32AA79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168589"/>
            <a:ext cx="4804065" cy="369881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Insert text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">
            <a:extLst>
              <a:ext uri="{FF2B5EF4-FFF2-40B4-BE49-F238E27FC236}">
                <a16:creationId xmlns:a16="http://schemas.microsoft.com/office/drawing/2014/main" id="{A6CB34FA-23AC-BABC-3AAE-4B70020A596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on icon to add picture.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EE87D9A-F4A0-F55E-8341-EE9D824B2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3A7EE-FBB9-787D-DA7A-CEECB28B6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680" y="6406426"/>
            <a:ext cx="1502230" cy="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54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76" userDrawn="1">
          <p15:clr>
            <a:srgbClr val="FBAE40"/>
          </p15:clr>
        </p15:guide>
        <p15:guide id="4" orient="horz" pos="36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2-Line Heading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>
            <a:extLst>
              <a:ext uri="{FF2B5EF4-FFF2-40B4-BE49-F238E27FC236}">
                <a16:creationId xmlns:a16="http://schemas.microsoft.com/office/drawing/2014/main" id="{DC028489-9339-7B4A-3A5E-8B95875AB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E1BDE830-A15F-8469-397A-F315DDA653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285" y="2564346"/>
            <a:ext cx="5684520" cy="1800493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6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longer title here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082BB870-A034-0C99-1ACB-6724CD0A65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984" y="5347554"/>
            <a:ext cx="3297959" cy="3408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Presented by [Insert Name]</a:t>
            </a:r>
          </a:p>
        </p:txBody>
      </p:sp>
      <p:sp>
        <p:nvSpPr>
          <p:cNvPr id="7" name="Date">
            <a:extLst>
              <a:ext uri="{FF2B5EF4-FFF2-40B4-BE49-F238E27FC236}">
                <a16:creationId xmlns:a16="http://schemas.microsoft.com/office/drawing/2014/main" id="{DCF05AC9-8382-F4F9-519A-19421D0BD1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984" y="5688417"/>
            <a:ext cx="3297959" cy="3408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Date]</a:t>
            </a:r>
          </a:p>
        </p:txBody>
      </p:sp>
      <p:pic>
        <p:nvPicPr>
          <p:cNvPr id="9" name="Picture 8" descr="Stony Brook University&#10;State University of New York">
            <a:extLst>
              <a:ext uri="{FF2B5EF4-FFF2-40B4-BE49-F238E27FC236}">
                <a16:creationId xmlns:a16="http://schemas.microsoft.com/office/drawing/2014/main" id="{3D1B6699-C4AD-E3A3-A5BE-335F915850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171" y="1785779"/>
            <a:ext cx="2112846" cy="431497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D3B585E-E477-1256-0EAC-38884A8640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984" y="4240575"/>
            <a:ext cx="5486400" cy="4651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52799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ing, Text, 3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">
            <a:extLst>
              <a:ext uri="{FF2B5EF4-FFF2-40B4-BE49-F238E27FC236}">
                <a16:creationId xmlns:a16="http://schemas.microsoft.com/office/drawing/2014/main" id="{C75B92EF-786E-2E0B-C547-C80D92FC2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914400"/>
            <a:ext cx="4804064" cy="1254189"/>
          </a:xfrm>
        </p:spPr>
        <p:txBody>
          <a:bodyPr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Insert a short heading here</a:t>
            </a:r>
          </a:p>
        </p:txBody>
      </p:sp>
      <p:sp>
        <p:nvSpPr>
          <p:cNvPr id="15" name="Paragraph">
            <a:extLst>
              <a:ext uri="{FF2B5EF4-FFF2-40B4-BE49-F238E27FC236}">
                <a16:creationId xmlns:a16="http://schemas.microsoft.com/office/drawing/2014/main" id="{52E05021-B5EF-2AFA-053B-D767A68B2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168589"/>
            <a:ext cx="4804064" cy="369881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Insert text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#1">
            <a:extLst>
              <a:ext uri="{FF2B5EF4-FFF2-40B4-BE49-F238E27FC236}">
                <a16:creationId xmlns:a16="http://schemas.microsoft.com/office/drawing/2014/main" id="{B48A6BC3-0F38-9B53-6360-E0C3631A2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24544" y="633845"/>
            <a:ext cx="27432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on icon to add picture.</a:t>
            </a:r>
          </a:p>
        </p:txBody>
      </p:sp>
      <p:sp>
        <p:nvSpPr>
          <p:cNvPr id="6" name="Picture #2">
            <a:extLst>
              <a:ext uri="{FF2B5EF4-FFF2-40B4-BE49-F238E27FC236}">
                <a16:creationId xmlns:a16="http://schemas.microsoft.com/office/drawing/2014/main" id="{5D91E6A7-43C0-8166-4EFC-D5831F075E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39200" y="633845"/>
            <a:ext cx="2743200" cy="2671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on icon to add picture.</a:t>
            </a:r>
          </a:p>
        </p:txBody>
      </p:sp>
      <p:sp>
        <p:nvSpPr>
          <p:cNvPr id="8" name="Picture #3">
            <a:extLst>
              <a:ext uri="{FF2B5EF4-FFF2-40B4-BE49-F238E27FC236}">
                <a16:creationId xmlns:a16="http://schemas.microsoft.com/office/drawing/2014/main" id="{944289F1-DC12-6A43-B6A7-D0F995F5F1E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839200" y="3448485"/>
            <a:ext cx="2743200" cy="2671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on icon to add picture.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EE87D9A-F4A0-F55E-8341-EE9D824B2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70261-C5A4-D000-7B13-80398822D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 r="98281"/>
          <a:stretch/>
        </p:blipFill>
        <p:spPr>
          <a:xfrm>
            <a:off x="0" y="-1"/>
            <a:ext cx="209544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2E25CA-227F-61B1-B75B-CD459DA6B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680" y="6406426"/>
            <a:ext cx="1502230" cy="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51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76" userDrawn="1">
          <p15:clr>
            <a:srgbClr val="FBAE40"/>
          </p15:clr>
        </p15:guide>
        <p15:guide id="4" orient="horz" pos="369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ing, Subtitle, Text, Large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A79C641E-DA25-DF54-AB44-6DEFFB6A1C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914400"/>
            <a:ext cx="4804062" cy="1254189"/>
          </a:xfrm>
        </p:spPr>
        <p:txBody>
          <a:bodyPr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Insert a short heading here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214DCDD3-2A3D-4BEE-92FD-E1A8917AB4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3429" y="2075939"/>
            <a:ext cx="4800234" cy="391835"/>
          </a:xfr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cap="all" baseline="0" dirty="0" smtClean="0">
                <a:solidFill>
                  <a:srgbClr val="000000"/>
                </a:solidFill>
                <a:latin typeface="Alumni Sans" pitchFamily="2" charset="77"/>
              </a:defRPr>
            </a:lvl1pPr>
          </a:lstStyle>
          <a:p>
            <a:pPr marL="342900" lvl="0" indent="-342900"/>
            <a:r>
              <a:rPr lang="en-US" dirty="0"/>
              <a:t>INSERT A 1-line SUBTITLE HERE</a:t>
            </a:r>
          </a:p>
        </p:txBody>
      </p:sp>
      <p:sp>
        <p:nvSpPr>
          <p:cNvPr id="15" name="Paragraph">
            <a:extLst>
              <a:ext uri="{FF2B5EF4-FFF2-40B4-BE49-F238E27FC236}">
                <a16:creationId xmlns:a16="http://schemas.microsoft.com/office/drawing/2014/main" id="{33D32586-2C40-67B9-29C4-633A10E7B6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" y="2549586"/>
            <a:ext cx="4804063" cy="3317814"/>
          </a:xfrm>
        </p:spPr>
        <p:txBody>
          <a:bodyPr/>
          <a:lstStyle/>
          <a:p>
            <a:pPr lvl="0"/>
            <a:r>
              <a:rPr lang="en-US" dirty="0"/>
              <a:t>Insert text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">
            <a:extLst>
              <a:ext uri="{FF2B5EF4-FFF2-40B4-BE49-F238E27FC236}">
                <a16:creationId xmlns:a16="http://schemas.microsoft.com/office/drawing/2014/main" id="{A6CB34FA-23AC-BABC-3AAE-4B70020A596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on icon to add picture.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EE87D9A-F4A0-F55E-8341-EE9D824B2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C4E1E-BEEC-6C34-BBE5-F10F0C84A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680" y="6406426"/>
            <a:ext cx="1502230" cy="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18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76" userDrawn="1">
          <p15:clr>
            <a:srgbClr val="FBAE40"/>
          </p15:clr>
        </p15:guide>
        <p15:guide id="4" orient="horz" pos="369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ing, Subtitle, Text, 3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">
            <a:extLst>
              <a:ext uri="{FF2B5EF4-FFF2-40B4-BE49-F238E27FC236}">
                <a16:creationId xmlns:a16="http://schemas.microsoft.com/office/drawing/2014/main" id="{8CBE0929-BAA8-FAE8-03A9-44AC2B550F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914400"/>
            <a:ext cx="4804064" cy="1254189"/>
          </a:xfrm>
        </p:spPr>
        <p:txBody>
          <a:bodyPr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Insert a short heading here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91286B0E-B03D-C56F-0DC4-AEE566778E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3429" y="2075939"/>
            <a:ext cx="4800234" cy="391835"/>
          </a:xfr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cap="all" baseline="0" dirty="0" smtClean="0">
                <a:solidFill>
                  <a:srgbClr val="000000"/>
                </a:solidFill>
                <a:latin typeface="Alumni Sans" pitchFamily="2" charset="77"/>
              </a:defRPr>
            </a:lvl1pPr>
          </a:lstStyle>
          <a:p>
            <a:pPr marL="342900" lvl="0" indent="-342900"/>
            <a:r>
              <a:rPr lang="en-US" dirty="0"/>
              <a:t>INSERT A 1-line SUBTITLE HERE</a:t>
            </a:r>
          </a:p>
        </p:txBody>
      </p:sp>
      <p:sp>
        <p:nvSpPr>
          <p:cNvPr id="19" name="Paragraph">
            <a:extLst>
              <a:ext uri="{FF2B5EF4-FFF2-40B4-BE49-F238E27FC236}">
                <a16:creationId xmlns:a16="http://schemas.microsoft.com/office/drawing/2014/main" id="{B24413C0-14E2-691B-EE14-9035BDF7A2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" y="2549586"/>
            <a:ext cx="4804064" cy="3317814"/>
          </a:xfrm>
        </p:spPr>
        <p:txBody>
          <a:bodyPr/>
          <a:lstStyle/>
          <a:p>
            <a:pPr lvl="0"/>
            <a:r>
              <a:rPr lang="en-US" dirty="0"/>
              <a:t>Insert text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#1">
            <a:extLst>
              <a:ext uri="{FF2B5EF4-FFF2-40B4-BE49-F238E27FC236}">
                <a16:creationId xmlns:a16="http://schemas.microsoft.com/office/drawing/2014/main" id="{B48A6BC3-0F38-9B53-6360-E0C3631A2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24544" y="633845"/>
            <a:ext cx="27432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on icon to add picture.</a:t>
            </a:r>
          </a:p>
        </p:txBody>
      </p:sp>
      <p:sp>
        <p:nvSpPr>
          <p:cNvPr id="6" name="Picture #2">
            <a:extLst>
              <a:ext uri="{FF2B5EF4-FFF2-40B4-BE49-F238E27FC236}">
                <a16:creationId xmlns:a16="http://schemas.microsoft.com/office/drawing/2014/main" id="{5D91E6A7-43C0-8166-4EFC-D5831F075E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39200" y="633845"/>
            <a:ext cx="2743200" cy="2671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on icon to add picture.</a:t>
            </a:r>
          </a:p>
        </p:txBody>
      </p:sp>
      <p:sp>
        <p:nvSpPr>
          <p:cNvPr id="8" name="Picture #3">
            <a:extLst>
              <a:ext uri="{FF2B5EF4-FFF2-40B4-BE49-F238E27FC236}">
                <a16:creationId xmlns:a16="http://schemas.microsoft.com/office/drawing/2014/main" id="{944289F1-DC12-6A43-B6A7-D0F995F5F1E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839200" y="3448485"/>
            <a:ext cx="2743200" cy="2671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on icon to add picture.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EE87D9A-F4A0-F55E-8341-EE9D824B2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B91CB2-5804-EFF9-C3EF-5AFB1F762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 r="98281"/>
          <a:stretch/>
        </p:blipFill>
        <p:spPr>
          <a:xfrm>
            <a:off x="0" y="-1"/>
            <a:ext cx="209544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2E1C5E-6C55-29A2-2F19-DA610AE2E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680" y="6406426"/>
            <a:ext cx="1502230" cy="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60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76" userDrawn="1">
          <p15:clr>
            <a:srgbClr val="FBAE40"/>
          </p15:clr>
        </p15:guide>
        <p15:guide id="4" orient="horz" pos="369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">
            <a:extLst>
              <a:ext uri="{FF2B5EF4-FFF2-40B4-BE49-F238E27FC236}">
                <a16:creationId xmlns:a16="http://schemas.microsoft.com/office/drawing/2014/main" id="{B48A6BC3-0F38-9B53-6360-E0C3631A2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on icon to add picture.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EE87D9A-F4A0-F55E-8341-EE9D824B2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AA5154-5DFB-7AD1-C08E-9A1D4F497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680" y="6406426"/>
            <a:ext cx="1502230" cy="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2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ing, 3 Pho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B1637149-C654-00AE-6DE2-017B4B0E6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257300"/>
            <a:ext cx="10972800" cy="1254189"/>
          </a:xfrm>
        </p:spPr>
        <p:txBody>
          <a:bodyPr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Insert a 2-line heading here</a:t>
            </a:r>
            <a:br>
              <a:rPr lang="en-US" dirty="0"/>
            </a:br>
            <a:r>
              <a:rPr lang="en-US" dirty="0"/>
              <a:t>Insert a 2-line heading here</a:t>
            </a:r>
          </a:p>
        </p:txBody>
      </p:sp>
      <p:sp>
        <p:nvSpPr>
          <p:cNvPr id="5" name="Picture #1">
            <a:extLst>
              <a:ext uri="{FF2B5EF4-FFF2-40B4-BE49-F238E27FC236}">
                <a16:creationId xmlns:a16="http://schemas.microsoft.com/office/drawing/2014/main" id="{75086D2C-FE14-36E7-2A2F-5C62CB2A8A6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2448" y="2772737"/>
            <a:ext cx="3339092" cy="2404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on icon to add picture.</a:t>
            </a:r>
          </a:p>
        </p:txBody>
      </p:sp>
      <p:sp>
        <p:nvSpPr>
          <p:cNvPr id="8" name="Caption #1">
            <a:extLst>
              <a:ext uri="{FF2B5EF4-FFF2-40B4-BE49-F238E27FC236}">
                <a16:creationId xmlns:a16="http://schemas.microsoft.com/office/drawing/2014/main" id="{BA2FD022-FAD1-E296-6C4D-B53003221A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3548" y="5233123"/>
            <a:ext cx="3427992" cy="34086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Insert caption here.</a:t>
            </a:r>
          </a:p>
        </p:txBody>
      </p:sp>
      <p:sp>
        <p:nvSpPr>
          <p:cNvPr id="9" name="Picture #2">
            <a:extLst>
              <a:ext uri="{FF2B5EF4-FFF2-40B4-BE49-F238E27FC236}">
                <a16:creationId xmlns:a16="http://schemas.microsoft.com/office/drawing/2014/main" id="{44355E62-7EAA-D8DF-142F-7A39BB07FAA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33374" y="2772737"/>
            <a:ext cx="3339092" cy="2400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on icon to add picture.</a:t>
            </a:r>
          </a:p>
        </p:txBody>
      </p:sp>
      <p:sp>
        <p:nvSpPr>
          <p:cNvPr id="10" name="Caption #2">
            <a:extLst>
              <a:ext uri="{FF2B5EF4-FFF2-40B4-BE49-F238E27FC236}">
                <a16:creationId xmlns:a16="http://schemas.microsoft.com/office/drawing/2014/main" id="{13DCE553-5B68-39AC-D1F5-1A268B8174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4474" y="5233123"/>
            <a:ext cx="3427992" cy="34086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Insert caption here.</a:t>
            </a:r>
          </a:p>
        </p:txBody>
      </p:sp>
      <p:sp>
        <p:nvSpPr>
          <p:cNvPr id="11" name="Picture #3">
            <a:extLst>
              <a:ext uri="{FF2B5EF4-FFF2-40B4-BE49-F238E27FC236}">
                <a16:creationId xmlns:a16="http://schemas.microsoft.com/office/drawing/2014/main" id="{BB8E7368-3BE5-6D3A-5882-771B5B36A9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64301" y="2772737"/>
            <a:ext cx="3339092" cy="2400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on icon to add picture.</a:t>
            </a:r>
          </a:p>
        </p:txBody>
      </p:sp>
      <p:sp>
        <p:nvSpPr>
          <p:cNvPr id="15" name="Caption #3">
            <a:extLst>
              <a:ext uri="{FF2B5EF4-FFF2-40B4-BE49-F238E27FC236}">
                <a16:creationId xmlns:a16="http://schemas.microsoft.com/office/drawing/2014/main" id="{95B5FB8E-BE1B-C7A1-5D2B-0D6EAE3111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5401" y="5233123"/>
            <a:ext cx="3427992" cy="34086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Insert caption here.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EE87D9A-F4A0-F55E-8341-EE9D824B2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B544BB-83B8-1C24-271C-1F6931387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680" y="6406426"/>
            <a:ext cx="1502230" cy="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04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792" userDrawn="1">
          <p15:clr>
            <a:srgbClr val="FBAE40"/>
          </p15:clr>
        </p15:guide>
        <p15:guide id="6" orient="horz" pos="1728" userDrawn="1">
          <p15:clr>
            <a:srgbClr val="FBAE40"/>
          </p15:clr>
        </p15:guide>
        <p15:guide id="7" pos="729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ing, Imag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D7CE3392-BF9D-ED9D-0DE4-4417EE64B7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972800" cy="70019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Insert a 1-line heading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74CABB-8725-679C-EF51-156B6CFB3A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2448" y="1458372"/>
            <a:ext cx="10879952" cy="4069592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on icon to add picture.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2" name="Caption #1">
            <a:extLst>
              <a:ext uri="{FF2B5EF4-FFF2-40B4-BE49-F238E27FC236}">
                <a16:creationId xmlns:a16="http://schemas.microsoft.com/office/drawing/2014/main" id="{EFCB72FB-EDF7-D846-CD23-0CBB8C83F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5672490"/>
            <a:ext cx="10972800" cy="34086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Insert caption here.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EE87D9A-F4A0-F55E-8341-EE9D824B2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F248F6-9C0F-0C97-0A93-FAA64097C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680" y="6406426"/>
            <a:ext cx="1502230" cy="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5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" userDrawn="1">
          <p15:clr>
            <a:srgbClr val="FBAE40"/>
          </p15:clr>
        </p15:guide>
        <p15:guide id="4" orient="horz" pos="379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>
            <a:extLst>
              <a:ext uri="{FF2B5EF4-FFF2-40B4-BE49-F238E27FC236}">
                <a16:creationId xmlns:a16="http://schemas.microsoft.com/office/drawing/2014/main" id="{4D8B055B-E50C-34A6-BDD2-300D2B452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914400"/>
            <a:ext cx="10972800" cy="700192"/>
          </a:xfrm>
        </p:spPr>
        <p:txBody>
          <a:bodyPr anchor="t" anchorCtr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Our team</a:t>
            </a:r>
          </a:p>
        </p:txBody>
      </p:sp>
      <p:sp>
        <p:nvSpPr>
          <p:cNvPr id="5" name="Headshot #1">
            <a:extLst>
              <a:ext uri="{FF2B5EF4-FFF2-40B4-BE49-F238E27FC236}">
                <a16:creationId xmlns:a16="http://schemas.microsoft.com/office/drawing/2014/main" id="{228C891A-0A99-59FA-2038-F10800E91F2B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022112" y="1802278"/>
            <a:ext cx="914400" cy="914400"/>
          </a:xfrm>
          <a:prstGeom prst="ellipse">
            <a:avLst/>
          </a:prstGeom>
          <a:ln w="12700">
            <a:noFill/>
          </a:ln>
          <a:effectLst>
            <a:outerShdw blurRad="63500" sx="50000" sy="50000" algn="ctr" rotWithShape="0">
              <a:prstClr val="black">
                <a:alpha val="60000"/>
              </a:prstClr>
            </a:outerShdw>
          </a:effectLst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Insert Headshot</a:t>
            </a:r>
          </a:p>
        </p:txBody>
      </p:sp>
      <p:sp>
        <p:nvSpPr>
          <p:cNvPr id="14" name="Name #1">
            <a:extLst>
              <a:ext uri="{FF2B5EF4-FFF2-40B4-BE49-F238E27FC236}">
                <a16:creationId xmlns:a16="http://schemas.microsoft.com/office/drawing/2014/main" id="{6EB86407-D2A7-B0FB-247F-BE8DE0CFF3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813" y="2840380"/>
            <a:ext cx="3026429" cy="34086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Bitter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7" name="Position Title #1">
            <a:extLst>
              <a:ext uri="{FF2B5EF4-FFF2-40B4-BE49-F238E27FC236}">
                <a16:creationId xmlns:a16="http://schemas.microsoft.com/office/drawing/2014/main" id="{E3100077-4838-E170-6B6E-CEA3D95AB7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813" y="3179219"/>
            <a:ext cx="3026429" cy="2787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dirty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 dirty="0"/>
              <a:t>Position Title</a:t>
            </a:r>
          </a:p>
        </p:txBody>
      </p:sp>
      <p:sp>
        <p:nvSpPr>
          <p:cNvPr id="20" name="Bio #1">
            <a:extLst>
              <a:ext uri="{FF2B5EF4-FFF2-40B4-BE49-F238E27FC236}">
                <a16:creationId xmlns:a16="http://schemas.microsoft.com/office/drawing/2014/main" id="{E7B5EA57-A402-EB87-40DD-9DD705D159E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46807" y="3594411"/>
            <a:ext cx="2865009" cy="1767297"/>
          </a:xfrm>
        </p:spPr>
        <p:txBody>
          <a:bodyPr wrap="square">
            <a:noAutofit/>
          </a:bodyPr>
          <a:lstStyle>
            <a:lvl1pPr marL="0" indent="0" algn="ctr">
              <a:lnSpc>
                <a:spcPct val="130000"/>
              </a:lnSpc>
              <a:spcBef>
                <a:spcPts val="1000"/>
              </a:spcBef>
              <a:buNone/>
              <a:defRPr sz="1600"/>
            </a:lvl1pPr>
            <a:lvl2pPr>
              <a:lnSpc>
                <a:spcPct val="130000"/>
              </a:lnSpc>
              <a:spcBef>
                <a:spcPts val="1000"/>
              </a:spcBef>
              <a:defRPr/>
            </a:lvl2pPr>
            <a:lvl3pPr>
              <a:lnSpc>
                <a:spcPct val="130000"/>
              </a:lnSpc>
              <a:spcBef>
                <a:spcPts val="1000"/>
              </a:spcBef>
              <a:defRPr/>
            </a:lvl3pPr>
            <a:lvl4pPr>
              <a:lnSpc>
                <a:spcPct val="130000"/>
              </a:lnSpc>
              <a:spcBef>
                <a:spcPts val="1000"/>
              </a:spcBef>
              <a:defRPr/>
            </a:lvl4pPr>
            <a:lvl5pPr>
              <a:lnSpc>
                <a:spcPct val="130000"/>
              </a:lnSpc>
              <a:spcBef>
                <a:spcPts val="1000"/>
              </a:spcBef>
              <a:defRPr/>
            </a:lvl5pPr>
          </a:lstStyle>
          <a:p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Mus </a:t>
            </a:r>
            <a:r>
              <a:rPr lang="en-US" dirty="0" err="1"/>
              <a:t>magnis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</a:t>
            </a:r>
            <a:r>
              <a:rPr lang="en-US" dirty="0" err="1"/>
              <a:t>mus</a:t>
            </a:r>
            <a:r>
              <a:rPr lang="en-US" dirty="0"/>
              <a:t> </a:t>
            </a:r>
            <a:r>
              <a:rPr lang="en-US" dirty="0" err="1"/>
              <a:t>suspendisse</a:t>
            </a:r>
            <a:r>
              <a:rPr lang="en-US" dirty="0"/>
              <a:t> ipsum </a:t>
            </a:r>
            <a:r>
              <a:rPr lang="en-US" dirty="0" err="1"/>
              <a:t>lobortis</a:t>
            </a:r>
            <a:r>
              <a:rPr lang="en-US" dirty="0"/>
              <a:t>.</a:t>
            </a:r>
          </a:p>
        </p:txBody>
      </p:sp>
      <p:sp>
        <p:nvSpPr>
          <p:cNvPr id="23" name="Contact Info #1">
            <a:extLst>
              <a:ext uri="{FF2B5EF4-FFF2-40B4-BE49-F238E27FC236}">
                <a16:creationId xmlns:a16="http://schemas.microsoft.com/office/drawing/2014/main" id="{846CA64D-B4FE-EEA1-8F15-65E3C02A6E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6096" y="5547248"/>
            <a:ext cx="3026429" cy="3201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b="0" i="0" dirty="0">
                <a:solidFill>
                  <a:srgbClr val="00549A"/>
                </a:solidFill>
                <a:latin typeface="Bitter" pitchFamily="2" charset="77"/>
              </a:defRPr>
            </a:lvl1pPr>
          </a:lstStyle>
          <a:p>
            <a:pPr marL="0" lvl="0"/>
            <a:r>
              <a:rPr lang="en-US" dirty="0"/>
              <a:t>Contact Information</a:t>
            </a:r>
          </a:p>
        </p:txBody>
      </p:sp>
      <p:sp>
        <p:nvSpPr>
          <p:cNvPr id="8" name="Headshot #2">
            <a:extLst>
              <a:ext uri="{FF2B5EF4-FFF2-40B4-BE49-F238E27FC236}">
                <a16:creationId xmlns:a16="http://schemas.microsoft.com/office/drawing/2014/main" id="{1F3DADB6-1F70-8103-C6E6-485669386DED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638800" y="1802278"/>
            <a:ext cx="914400" cy="914400"/>
          </a:xfrm>
          <a:prstGeom prst="ellipse">
            <a:avLst/>
          </a:prstGeom>
          <a:ln w="12700">
            <a:noFill/>
          </a:ln>
          <a:effectLst>
            <a:outerShdw blurRad="63500" sx="50000" sy="50000" algn="ctr" rotWithShape="0">
              <a:prstClr val="black">
                <a:alpha val="60000"/>
              </a:prstClr>
            </a:outerShdw>
          </a:effectLst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Insert Headshot</a:t>
            </a:r>
          </a:p>
        </p:txBody>
      </p:sp>
      <p:sp>
        <p:nvSpPr>
          <p:cNvPr id="15" name="Name #2">
            <a:extLst>
              <a:ext uri="{FF2B5EF4-FFF2-40B4-BE49-F238E27FC236}">
                <a16:creationId xmlns:a16="http://schemas.microsoft.com/office/drawing/2014/main" id="{DE1B8199-67AF-E17B-D088-D0C1DE3752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82786" y="2840380"/>
            <a:ext cx="3026429" cy="34086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Bitter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8" name="Position Title #2">
            <a:extLst>
              <a:ext uri="{FF2B5EF4-FFF2-40B4-BE49-F238E27FC236}">
                <a16:creationId xmlns:a16="http://schemas.microsoft.com/office/drawing/2014/main" id="{CB4A2953-59CB-DFFE-EBD4-EFC8FC0D05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82786" y="3179218"/>
            <a:ext cx="3026429" cy="2787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dirty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 dirty="0"/>
              <a:t>Position Title</a:t>
            </a:r>
          </a:p>
        </p:txBody>
      </p:sp>
      <p:sp>
        <p:nvSpPr>
          <p:cNvPr id="24" name="Contact Info #2">
            <a:extLst>
              <a:ext uri="{FF2B5EF4-FFF2-40B4-BE49-F238E27FC236}">
                <a16:creationId xmlns:a16="http://schemas.microsoft.com/office/drawing/2014/main" id="{63038A6F-D31D-E507-9C47-071FD8BA74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82786" y="5547248"/>
            <a:ext cx="3026429" cy="3201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b="0" i="0" dirty="0">
                <a:solidFill>
                  <a:srgbClr val="00549A"/>
                </a:solidFill>
                <a:latin typeface="Bitter" pitchFamily="2" charset="77"/>
              </a:defRPr>
            </a:lvl1pPr>
          </a:lstStyle>
          <a:p>
            <a:pPr marL="0" lvl="0"/>
            <a:r>
              <a:rPr lang="en-US" dirty="0"/>
              <a:t>Contact Information</a:t>
            </a:r>
          </a:p>
        </p:txBody>
      </p:sp>
      <p:sp>
        <p:nvSpPr>
          <p:cNvPr id="9" name="Headshot #3">
            <a:extLst>
              <a:ext uri="{FF2B5EF4-FFF2-40B4-BE49-F238E27FC236}">
                <a16:creationId xmlns:a16="http://schemas.microsoft.com/office/drawing/2014/main" id="{C991EC03-5A89-0032-6E37-B27A8D2680F1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9241771" y="1802278"/>
            <a:ext cx="914400" cy="914400"/>
          </a:xfrm>
          <a:prstGeom prst="ellipse">
            <a:avLst/>
          </a:prstGeom>
          <a:ln w="12700">
            <a:noFill/>
          </a:ln>
          <a:effectLst>
            <a:outerShdw blurRad="63500" sx="50000" sy="50000" algn="ctr" rotWithShape="0">
              <a:prstClr val="black">
                <a:alpha val="60000"/>
              </a:prstClr>
            </a:outerShdw>
          </a:effectLst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Insert Headshot</a:t>
            </a:r>
          </a:p>
        </p:txBody>
      </p:sp>
      <p:sp>
        <p:nvSpPr>
          <p:cNvPr id="16" name="Name #3">
            <a:extLst>
              <a:ext uri="{FF2B5EF4-FFF2-40B4-BE49-F238E27FC236}">
                <a16:creationId xmlns:a16="http://schemas.microsoft.com/office/drawing/2014/main" id="{B6F352B0-3D43-F5AD-FE09-3730AEC67A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5757" y="2840380"/>
            <a:ext cx="3026429" cy="34086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Bitter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9" name="Position Title #3">
            <a:extLst>
              <a:ext uri="{FF2B5EF4-FFF2-40B4-BE49-F238E27FC236}">
                <a16:creationId xmlns:a16="http://schemas.microsoft.com/office/drawing/2014/main" id="{D6890653-4EF3-D7CB-7CF2-E89785E01A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87451" y="3179218"/>
            <a:ext cx="3026429" cy="2787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dirty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 dirty="0"/>
              <a:t>Position Title</a:t>
            </a:r>
          </a:p>
        </p:txBody>
      </p:sp>
      <p:sp>
        <p:nvSpPr>
          <p:cNvPr id="25" name="Contact Info #3">
            <a:extLst>
              <a:ext uri="{FF2B5EF4-FFF2-40B4-BE49-F238E27FC236}">
                <a16:creationId xmlns:a16="http://schemas.microsoft.com/office/drawing/2014/main" id="{267EEFBA-EA2F-34A0-FBD6-4AF149984CF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99475" y="5547248"/>
            <a:ext cx="3026429" cy="3201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b="0" i="0" dirty="0">
                <a:solidFill>
                  <a:srgbClr val="00549A"/>
                </a:solidFill>
                <a:latin typeface="Bitter" pitchFamily="2" charset="77"/>
              </a:defRPr>
            </a:lvl1pPr>
          </a:lstStyle>
          <a:p>
            <a:pPr marL="0" lvl="0"/>
            <a:r>
              <a:rPr lang="en-US" dirty="0"/>
              <a:t>Contact Information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EE87D9A-F4A0-F55E-8341-EE9D824B2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Bio #1">
            <a:extLst>
              <a:ext uri="{FF2B5EF4-FFF2-40B4-BE49-F238E27FC236}">
                <a16:creationId xmlns:a16="http://schemas.microsoft.com/office/drawing/2014/main" id="{FF84EA96-6F43-1EA8-0384-F708666920D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63495" y="3594411"/>
            <a:ext cx="2865009" cy="1767297"/>
          </a:xfrm>
        </p:spPr>
        <p:txBody>
          <a:bodyPr wrap="square">
            <a:noAutofit/>
          </a:bodyPr>
          <a:lstStyle>
            <a:lvl1pPr marL="0" indent="0" algn="ctr">
              <a:lnSpc>
                <a:spcPct val="130000"/>
              </a:lnSpc>
              <a:spcBef>
                <a:spcPts val="1000"/>
              </a:spcBef>
              <a:buNone/>
              <a:defRPr sz="1600"/>
            </a:lvl1pPr>
            <a:lvl2pPr>
              <a:lnSpc>
                <a:spcPct val="130000"/>
              </a:lnSpc>
              <a:spcBef>
                <a:spcPts val="1000"/>
              </a:spcBef>
              <a:defRPr/>
            </a:lvl2pPr>
            <a:lvl3pPr>
              <a:lnSpc>
                <a:spcPct val="130000"/>
              </a:lnSpc>
              <a:spcBef>
                <a:spcPts val="1000"/>
              </a:spcBef>
              <a:defRPr/>
            </a:lvl3pPr>
            <a:lvl4pPr>
              <a:lnSpc>
                <a:spcPct val="130000"/>
              </a:lnSpc>
              <a:spcBef>
                <a:spcPts val="1000"/>
              </a:spcBef>
              <a:defRPr/>
            </a:lvl4pPr>
            <a:lvl5pPr>
              <a:lnSpc>
                <a:spcPct val="130000"/>
              </a:lnSpc>
              <a:spcBef>
                <a:spcPts val="1000"/>
              </a:spcBef>
              <a:defRPr/>
            </a:lvl5pPr>
          </a:lstStyle>
          <a:p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Mus </a:t>
            </a:r>
            <a:r>
              <a:rPr lang="en-US" dirty="0" err="1"/>
              <a:t>magnis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</a:t>
            </a:r>
            <a:r>
              <a:rPr lang="en-US" dirty="0" err="1"/>
              <a:t>mus</a:t>
            </a:r>
            <a:r>
              <a:rPr lang="en-US" dirty="0"/>
              <a:t> </a:t>
            </a:r>
            <a:r>
              <a:rPr lang="en-US" dirty="0" err="1"/>
              <a:t>suspendisse</a:t>
            </a:r>
            <a:r>
              <a:rPr lang="en-US" dirty="0"/>
              <a:t> ipsum </a:t>
            </a:r>
            <a:r>
              <a:rPr lang="en-US" dirty="0" err="1"/>
              <a:t>lobortis</a:t>
            </a:r>
            <a:r>
              <a:rPr lang="en-US" dirty="0"/>
              <a:t>.</a:t>
            </a:r>
          </a:p>
        </p:txBody>
      </p:sp>
      <p:sp>
        <p:nvSpPr>
          <p:cNvPr id="3" name="Bio #1">
            <a:extLst>
              <a:ext uri="{FF2B5EF4-FFF2-40B4-BE49-F238E27FC236}">
                <a16:creationId xmlns:a16="http://schemas.microsoft.com/office/drawing/2014/main" id="{4B4D0D07-D1C9-CC94-A91C-6EB57C39983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66466" y="3594410"/>
            <a:ext cx="2865009" cy="1767297"/>
          </a:xfrm>
        </p:spPr>
        <p:txBody>
          <a:bodyPr wrap="square">
            <a:noAutofit/>
          </a:bodyPr>
          <a:lstStyle>
            <a:lvl1pPr marL="0" indent="0" algn="ctr">
              <a:lnSpc>
                <a:spcPct val="130000"/>
              </a:lnSpc>
              <a:spcBef>
                <a:spcPts val="1000"/>
              </a:spcBef>
              <a:buNone/>
              <a:defRPr sz="1600"/>
            </a:lvl1pPr>
            <a:lvl2pPr>
              <a:lnSpc>
                <a:spcPct val="130000"/>
              </a:lnSpc>
              <a:spcBef>
                <a:spcPts val="1000"/>
              </a:spcBef>
              <a:defRPr/>
            </a:lvl2pPr>
            <a:lvl3pPr>
              <a:lnSpc>
                <a:spcPct val="130000"/>
              </a:lnSpc>
              <a:spcBef>
                <a:spcPts val="1000"/>
              </a:spcBef>
              <a:defRPr/>
            </a:lvl3pPr>
            <a:lvl4pPr>
              <a:lnSpc>
                <a:spcPct val="130000"/>
              </a:lnSpc>
              <a:spcBef>
                <a:spcPts val="1000"/>
              </a:spcBef>
              <a:defRPr/>
            </a:lvl4pPr>
            <a:lvl5pPr>
              <a:lnSpc>
                <a:spcPct val="130000"/>
              </a:lnSpc>
              <a:spcBef>
                <a:spcPts val="1000"/>
              </a:spcBef>
              <a:defRPr/>
            </a:lvl5pPr>
          </a:lstStyle>
          <a:p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Mus </a:t>
            </a:r>
            <a:r>
              <a:rPr lang="en-US" dirty="0" err="1"/>
              <a:t>magnis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</a:t>
            </a:r>
            <a:r>
              <a:rPr lang="en-US" dirty="0" err="1"/>
              <a:t>mus</a:t>
            </a:r>
            <a:r>
              <a:rPr lang="en-US" dirty="0"/>
              <a:t> </a:t>
            </a:r>
            <a:r>
              <a:rPr lang="en-US" dirty="0" err="1"/>
              <a:t>suspendisse</a:t>
            </a:r>
            <a:r>
              <a:rPr lang="en-US" dirty="0"/>
              <a:t> ipsum </a:t>
            </a:r>
            <a:r>
              <a:rPr lang="en-US" dirty="0" err="1"/>
              <a:t>lobortis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AA7D1-6460-1201-2E58-19ACEBC89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680" y="6406426"/>
            <a:ext cx="1502230" cy="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47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696" userDrawn="1">
          <p15:clr>
            <a:srgbClr val="FBAE40"/>
          </p15:clr>
        </p15:guide>
        <p15:guide id="5" orient="horz" pos="57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, 1 Prism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8EE87D9A-F4A0-F55E-8341-EE9D824B2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rism Bar">
            <a:extLst>
              <a:ext uri="{FF2B5EF4-FFF2-40B4-BE49-F238E27FC236}">
                <a16:creationId xmlns:a16="http://schemas.microsoft.com/office/drawing/2014/main" id="{9AB91CB2-5804-EFF9-C3EF-5AFB1F762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 r="98281"/>
          <a:stretch/>
        </p:blipFill>
        <p:spPr>
          <a:xfrm>
            <a:off x="0" y="0"/>
            <a:ext cx="209544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4D2C9C-CEE1-85F2-DDC5-00F2DF5E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680" y="6406426"/>
            <a:ext cx="1502230" cy="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80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, 2 Prism B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ism Bars">
            <a:extLst>
              <a:ext uri="{FF2B5EF4-FFF2-40B4-BE49-F238E27FC236}">
                <a16:creationId xmlns:a16="http://schemas.microsoft.com/office/drawing/2014/main" id="{95D67D3B-F76F-10E2-D35E-C3A31403E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8EE87D9A-F4A0-F55E-8341-EE9D824B2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3A79BB-169D-A2E5-31DB-7D9F3D3C5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680" y="6406426"/>
            <a:ext cx="1502230" cy="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81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ism Background">
            <a:extLst>
              <a:ext uri="{FF2B5EF4-FFF2-40B4-BE49-F238E27FC236}">
                <a16:creationId xmlns:a16="http://schemas.microsoft.com/office/drawing/2014/main" id="{629E44A5-EFBE-A722-921E-06C4EBA52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Quote">
            <a:extLst>
              <a:ext uri="{FF2B5EF4-FFF2-40B4-BE49-F238E27FC236}">
                <a16:creationId xmlns:a16="http://schemas.microsoft.com/office/drawing/2014/main" id="{06DD698F-7023-5879-9F3E-667F60798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2355" y="2478753"/>
            <a:ext cx="6427289" cy="2161746"/>
          </a:xfrm>
        </p:spPr>
        <p:txBody>
          <a:bodyPr wrap="square">
            <a:noAutofit/>
          </a:bodyPr>
          <a:lstStyle>
            <a:lvl1pPr algn="ctr">
              <a:lnSpc>
                <a:spcPct val="65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“Insert a relevant quote lorem ipsum odor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emU</a:t>
            </a:r>
            <a:r>
              <a:rPr lang="en-US" dirty="0"/>
              <a:t>”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0BC4E6F0-E3FC-63F5-AFFB-6C1190A431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24301" y="4538901"/>
            <a:ext cx="4343398" cy="39183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400" b="1" i="0" cap="all" baseline="0" dirty="0" smtClean="0">
                <a:solidFill>
                  <a:schemeClr val="bg1"/>
                </a:solidFill>
                <a:latin typeface="Alumni Sans" pitchFamily="2" charset="77"/>
              </a:defRPr>
            </a:lvl1pPr>
          </a:lstStyle>
          <a:p>
            <a:pPr marL="342900" lvl="0" indent="-342900"/>
            <a:r>
              <a:rPr lang="en-US" dirty="0"/>
              <a:t>INSERT AUTHOR NAME, AUTHOR TITLE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A280E330-F340-ACA5-B8D0-CFAE296F51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4776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Stony Brook University&#10;State University of New York">
            <a:extLst>
              <a:ext uri="{FF2B5EF4-FFF2-40B4-BE49-F238E27FC236}">
                <a16:creationId xmlns:a16="http://schemas.microsoft.com/office/drawing/2014/main" id="{99DF1A8A-D7B1-F85B-3827-77A4E7ECE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91" y="6250055"/>
            <a:ext cx="1710418" cy="34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75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3-Lin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>
            <a:extLst>
              <a:ext uri="{FF2B5EF4-FFF2-40B4-BE49-F238E27FC236}">
                <a16:creationId xmlns:a16="http://schemas.microsoft.com/office/drawing/2014/main" id="{0D260193-F750-F083-5E82-50285473B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E1BDE830-A15F-8469-397A-F315DDA653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135" y="2175607"/>
            <a:ext cx="5684520" cy="2600712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6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a</a:t>
            </a:r>
            <a:br>
              <a:rPr lang="en-US" dirty="0"/>
            </a:br>
            <a:r>
              <a:rPr lang="en-US" dirty="0"/>
              <a:t>3-line heading here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082BB870-A034-0C99-1ACB-6724CD0A65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984" y="5347554"/>
            <a:ext cx="3297959" cy="3408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Presented by [Insert Name]</a:t>
            </a:r>
          </a:p>
        </p:txBody>
      </p:sp>
      <p:sp>
        <p:nvSpPr>
          <p:cNvPr id="7" name="Date">
            <a:extLst>
              <a:ext uri="{FF2B5EF4-FFF2-40B4-BE49-F238E27FC236}">
                <a16:creationId xmlns:a16="http://schemas.microsoft.com/office/drawing/2014/main" id="{DCF05AC9-8382-F4F9-519A-19421D0BD1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984" y="5688417"/>
            <a:ext cx="3297959" cy="3408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Date]</a:t>
            </a:r>
          </a:p>
        </p:txBody>
      </p:sp>
      <p:pic>
        <p:nvPicPr>
          <p:cNvPr id="9" name="Picture 8" descr="Stony Brook University&#10;State University of New York">
            <a:extLst>
              <a:ext uri="{FF2B5EF4-FFF2-40B4-BE49-F238E27FC236}">
                <a16:creationId xmlns:a16="http://schemas.microsoft.com/office/drawing/2014/main" id="{DF756B6D-C6E7-5B2B-8CDC-1807C89881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0011" y="1441563"/>
            <a:ext cx="2112846" cy="431497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4A502315-B1D1-8D43-FFEA-70BEB1DB5C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984" y="4628148"/>
            <a:ext cx="5486400" cy="4651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14889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59912F0C-E0F7-765D-B651-B54EEBE0D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D41E63E7-48A2-325C-05BD-083562A4C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17" y="2216585"/>
            <a:ext cx="5259901" cy="2851550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6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transition 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BCC70CA-7951-EFEA-6912-1929572FA8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Stony Brook University&#10;State University of New York">
            <a:extLst>
              <a:ext uri="{FF2B5EF4-FFF2-40B4-BE49-F238E27FC236}">
                <a16:creationId xmlns:a16="http://schemas.microsoft.com/office/drawing/2014/main" id="{0B0FEBBF-22E1-9B0C-3F20-9A50D98975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91" y="6250055"/>
            <a:ext cx="1710418" cy="34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79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rism Background">
            <a:extLst>
              <a:ext uri="{FF2B5EF4-FFF2-40B4-BE49-F238E27FC236}">
                <a16:creationId xmlns:a16="http://schemas.microsoft.com/office/drawing/2014/main" id="{CE11442B-05C5-F8BF-73E3-8DB8AAEB2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90000"/>
          </a:solidFill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D41E63E7-48A2-325C-05BD-083562A4C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134" y="1774625"/>
            <a:ext cx="5577953" cy="2851550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65000"/>
              </a:lnSpc>
              <a:defRPr sz="8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transition 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BCC70CA-7951-EFEA-6912-1929572FA8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Stony Brook University&#10;State University of New York">
            <a:extLst>
              <a:ext uri="{FF2B5EF4-FFF2-40B4-BE49-F238E27FC236}">
                <a16:creationId xmlns:a16="http://schemas.microsoft.com/office/drawing/2014/main" id="{46A2A3D2-E71E-5B7F-168C-25F2801EA9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91" y="6250055"/>
            <a:ext cx="1710418" cy="34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2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47F8C332-17B9-7C43-456A-EBEA3C256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D41E63E7-48A2-325C-05BD-083562A4C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17" y="3158470"/>
            <a:ext cx="5577953" cy="2851550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6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transition 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BCC70CA-7951-EFEA-6912-1929572FA8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Stony Brook University&#10;State University of New York">
            <a:extLst>
              <a:ext uri="{FF2B5EF4-FFF2-40B4-BE49-F238E27FC236}">
                <a16:creationId xmlns:a16="http://schemas.microsoft.com/office/drawing/2014/main" id="{E3DF0675-F3D7-2278-9FB3-CD391E0CB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91" y="6250055"/>
            <a:ext cx="1710418" cy="34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82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ing,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299B1D4-9782-DC37-8E82-4BA2CBB0DA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972800" cy="70019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Insert a 1-line heading here</a:t>
            </a:r>
          </a:p>
        </p:txBody>
      </p:sp>
      <p:sp>
        <p:nvSpPr>
          <p:cNvPr id="12" name="Paragraph">
            <a:extLst>
              <a:ext uri="{FF2B5EF4-FFF2-40B4-BE49-F238E27FC236}">
                <a16:creationId xmlns:a16="http://schemas.microsoft.com/office/drawing/2014/main" id="{FB8BB046-06F8-2E71-ED99-E33EEF74AE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52252"/>
            <a:ext cx="10972800" cy="4567548"/>
          </a:xfrm>
        </p:spPr>
        <p:txBody>
          <a:bodyPr spcCol="457200">
            <a:noAutofit/>
          </a:bodyPr>
          <a:lstStyle/>
          <a:p>
            <a:pPr lvl="0"/>
            <a:r>
              <a:rPr lang="en-US" dirty="0"/>
              <a:t>Insert text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EE87D9A-F4A0-F55E-8341-EE9D824B2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47769"/>
            <a:ext cx="27432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A00DF-C51F-6ACF-0E73-1DD63F077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680" y="6406426"/>
            <a:ext cx="1502230" cy="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35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" userDrawn="1">
          <p15:clr>
            <a:srgbClr val="FBAE40"/>
          </p15:clr>
        </p15:guide>
        <p15:guide id="4" orient="horz" pos="379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ing, Subtitle,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299B1D4-9782-DC37-8E82-4BA2CBB0DA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972800" cy="70019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Insert a 1-line heading here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538037A-C050-CBD0-5718-FAC7DBD284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11089"/>
            <a:ext cx="10972800" cy="400110"/>
          </a:xfr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cap="all" baseline="0" dirty="0" smtClean="0">
                <a:solidFill>
                  <a:srgbClr val="000000"/>
                </a:solidFill>
                <a:latin typeface="Alumni Sans" pitchFamily="2" charset="77"/>
              </a:defRPr>
            </a:lvl1pPr>
          </a:lstStyle>
          <a:p>
            <a:pPr marL="342900" lvl="0" indent="-342900"/>
            <a:r>
              <a:rPr lang="en-US" dirty="0"/>
              <a:t>INSERT A 1-line SUBTITLE HERE</a:t>
            </a:r>
          </a:p>
        </p:txBody>
      </p:sp>
      <p:sp>
        <p:nvSpPr>
          <p:cNvPr id="5" name="Paragraph">
            <a:extLst>
              <a:ext uri="{FF2B5EF4-FFF2-40B4-BE49-F238E27FC236}">
                <a16:creationId xmlns:a16="http://schemas.microsoft.com/office/drawing/2014/main" id="{4220BFDC-F724-D1C8-5737-FC534ECD8E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22039"/>
            <a:ext cx="10972800" cy="4197761"/>
          </a:xfrm>
        </p:spPr>
        <p:txBody>
          <a:bodyPr spcCol="457200"/>
          <a:lstStyle/>
          <a:p>
            <a:pPr lvl="0"/>
            <a:r>
              <a:rPr lang="en-US" dirty="0"/>
              <a:t>Insert text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EE87D9A-F4A0-F55E-8341-EE9D824B2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5C630-5B7B-DAE9-ECC5-1E78A173F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680" y="6406426"/>
            <a:ext cx="1502230" cy="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58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" userDrawn="1">
          <p15:clr>
            <a:srgbClr val="FBAE40"/>
          </p15:clr>
        </p15:guide>
        <p15:guide id="4" orient="horz" pos="37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ing,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299B1D4-9782-DC37-8E82-4BA2CBB0DA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972800" cy="1254189"/>
          </a:xfrm>
        </p:spPr>
        <p:txBody>
          <a:bodyPr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Insert a 2-line heading here</a:t>
            </a:r>
            <a:br>
              <a:rPr lang="en-US" dirty="0"/>
            </a:br>
            <a:r>
              <a:rPr lang="en-US" dirty="0"/>
              <a:t>Insert a 2-line heading here</a:t>
            </a:r>
          </a:p>
        </p:txBody>
      </p:sp>
      <p:sp>
        <p:nvSpPr>
          <p:cNvPr id="12" name="Paragraph">
            <a:extLst>
              <a:ext uri="{FF2B5EF4-FFF2-40B4-BE49-F238E27FC236}">
                <a16:creationId xmlns:a16="http://schemas.microsoft.com/office/drawing/2014/main" id="{FB8BB046-06F8-2E71-ED99-E33EEF74AE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965818"/>
            <a:ext cx="10972800" cy="4053982"/>
          </a:xfrm>
        </p:spPr>
        <p:txBody>
          <a:bodyPr spcCol="457200">
            <a:noAutofit/>
          </a:bodyPr>
          <a:lstStyle/>
          <a:p>
            <a:pPr lvl="0"/>
            <a:r>
              <a:rPr lang="en-US" dirty="0"/>
              <a:t>Insert text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EE87D9A-F4A0-F55E-8341-EE9D824B2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7CD7B6-A1BD-E0BA-FA6C-C7B3D9660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680" y="6406426"/>
            <a:ext cx="1502230" cy="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81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" userDrawn="1">
          <p15:clr>
            <a:srgbClr val="FBAE40"/>
          </p15:clr>
        </p15:guide>
        <p15:guide id="4" orient="horz" pos="37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ED6FA-C4FA-905D-75D3-6BB39CA5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3A100-F158-20DD-C7F1-58312BEEC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spcCol="4572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1BD1B-8979-D874-5E72-ACA0AB013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477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rgbClr val="000000"/>
                </a:solidFill>
                <a:latin typeface="Bitter" pitchFamily="2" charset="77"/>
              </a:defRPr>
            </a:lvl1pPr>
          </a:lstStyle>
          <a:p>
            <a:fld id="{89CCCE05-3D73-C342-87D0-B1A1DCD15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F8912CA-E94B-5C2D-AB2F-96094E28C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rgbClr val="000000"/>
                </a:solidFill>
                <a:latin typeface="Bitter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8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712" r:id="rId3"/>
    <p:sldLayoutId id="2147483679" r:id="rId4"/>
    <p:sldLayoutId id="2147483688" r:id="rId5"/>
    <p:sldLayoutId id="2147483689" r:id="rId6"/>
    <p:sldLayoutId id="2147483724" r:id="rId7"/>
    <p:sldLayoutId id="2147483674" r:id="rId8"/>
    <p:sldLayoutId id="2147483667" r:id="rId9"/>
    <p:sldLayoutId id="2147483669" r:id="rId10"/>
    <p:sldLayoutId id="2147483693" r:id="rId11"/>
    <p:sldLayoutId id="2147483694" r:id="rId12"/>
    <p:sldLayoutId id="2147483673" r:id="rId13"/>
    <p:sldLayoutId id="2147483668" r:id="rId14"/>
    <p:sldLayoutId id="2147483675" r:id="rId15"/>
    <p:sldLayoutId id="2147483670" r:id="rId16"/>
    <p:sldLayoutId id="2147483676" r:id="rId17"/>
    <p:sldLayoutId id="2147483677" r:id="rId18"/>
    <p:sldLayoutId id="2147483680" r:id="rId19"/>
    <p:sldLayoutId id="2147483682" r:id="rId20"/>
    <p:sldLayoutId id="2147483681" r:id="rId21"/>
    <p:sldLayoutId id="2147483683" r:id="rId22"/>
    <p:sldLayoutId id="2147483684" r:id="rId23"/>
    <p:sldLayoutId id="2147483686" r:id="rId24"/>
    <p:sldLayoutId id="2147483714" r:id="rId25"/>
    <p:sldLayoutId id="2147483687" r:id="rId26"/>
    <p:sldLayoutId id="2147483725" r:id="rId27"/>
    <p:sldLayoutId id="2147483672" r:id="rId28"/>
    <p:sldLayoutId id="2147483692" r:id="rId29"/>
  </p:sldLayoutIdLst>
  <p:hf hdr="0" ftr="0" dt="0"/>
  <p:txStyles>
    <p:titleStyle>
      <a:lvl1pPr algn="l" defTabSz="914400" rtl="0" eaLnBrk="1" latinLnBrk="0" hangingPunct="1">
        <a:lnSpc>
          <a:spcPct val="72000"/>
        </a:lnSpc>
        <a:spcBef>
          <a:spcPct val="0"/>
        </a:spcBef>
        <a:buNone/>
        <a:defRPr sz="5000" b="1" i="0" kern="1200" cap="all" baseline="0">
          <a:solidFill>
            <a:srgbClr val="99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lang="en-US" sz="1600" b="0" i="0" kern="1200" baseline="0" dirty="0" smtClean="0">
          <a:solidFill>
            <a:srgbClr val="000000"/>
          </a:solidFill>
          <a:latin typeface="Bitter" pitchFamily="2" charset="77"/>
          <a:ea typeface="+mn-ea"/>
          <a:cs typeface="+mn-cs"/>
        </a:defRPr>
      </a:lvl1pPr>
      <a:lvl2pPr marL="51435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lang="en-US" sz="1600" b="0" i="0" kern="1200" baseline="0" dirty="0" smtClean="0">
          <a:solidFill>
            <a:srgbClr val="000000"/>
          </a:solidFill>
          <a:latin typeface="Bitter" pitchFamily="2" charset="77"/>
          <a:ea typeface="+mn-ea"/>
          <a:cs typeface="+mn-cs"/>
        </a:defRPr>
      </a:lvl2pPr>
      <a:lvl3pPr marL="97155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lang="en-US" sz="1600" b="0" i="0" kern="1200" baseline="0" dirty="0" smtClean="0">
          <a:solidFill>
            <a:srgbClr val="000000"/>
          </a:solidFill>
          <a:latin typeface="Bitter" pitchFamily="2" charset="77"/>
          <a:ea typeface="+mn-ea"/>
          <a:cs typeface="+mn-cs"/>
        </a:defRPr>
      </a:lvl3pPr>
      <a:lvl4pPr marL="142875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lang="en-US" sz="1600" b="0" i="0" kern="1200" baseline="0" dirty="0" smtClean="0">
          <a:solidFill>
            <a:srgbClr val="000000"/>
          </a:solidFill>
          <a:latin typeface="Bitter" pitchFamily="2" charset="77"/>
          <a:ea typeface="+mn-ea"/>
          <a:cs typeface="+mn-cs"/>
        </a:defRPr>
      </a:lvl4pPr>
      <a:lvl5pPr marL="188595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lang="en-US" sz="1600" b="0" i="0" kern="1200" baseline="0" dirty="0">
          <a:solidFill>
            <a:srgbClr val="000000"/>
          </a:solidFill>
          <a:latin typeface="Bitter" pitchFamily="2" charset="77"/>
          <a:ea typeface="+mn-ea"/>
          <a:cs typeface="+mn-cs"/>
        </a:defRPr>
      </a:lvl5pPr>
      <a:lvl6pPr marL="2286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>
          <a:solidFill>
            <a:schemeClr val="tx2"/>
          </a:solidFill>
          <a:latin typeface="Bitter" pitchFamily="2" charset="77"/>
          <a:ea typeface="+mn-ea"/>
          <a:cs typeface="+mn-cs"/>
        </a:defRPr>
      </a:lvl6pPr>
      <a:lvl7pPr marL="2743200" indent="-13716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>
          <a:solidFill>
            <a:schemeClr val="tx2"/>
          </a:solidFill>
          <a:latin typeface="Bitter" pitchFamily="2" charset="77"/>
          <a:ea typeface="+mn-ea"/>
          <a:cs typeface="+mn-cs"/>
        </a:defRPr>
      </a:lvl7pPr>
      <a:lvl8pPr marL="3200400" indent="-13716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>
          <a:solidFill>
            <a:schemeClr val="tx2"/>
          </a:solidFill>
          <a:latin typeface="Bitter" pitchFamily="2" charset="77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50" b="0" i="0" kern="1200">
          <a:solidFill>
            <a:schemeClr val="tx1"/>
          </a:solidFill>
          <a:latin typeface="Bitter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96" userDrawn="1">
          <p15:clr>
            <a:srgbClr val="F26B43"/>
          </p15:clr>
        </p15:guide>
        <p15:guide id="3" orient="horz" pos="4032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guanyu.huang@stonybrookmedicine.ed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D253-008E-0A2A-4F6A-D9498563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67" y="2315233"/>
            <a:ext cx="11449765" cy="2227533"/>
          </a:xfrm>
        </p:spPr>
        <p:txBody>
          <a:bodyPr/>
          <a:lstStyle/>
          <a:p>
            <a:r>
              <a:rPr lang="en-US" sz="6500" dirty="0"/>
              <a:t>Hourly Aerosol Top Height over North America from TEMPO–GOES Constellation and stereoscopy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5FB44-DC55-A72E-A443-24D44D8D10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972" y="4417718"/>
            <a:ext cx="10641343" cy="465127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Guanyu Huang¹ ² (guanyu.huang@stonybrookmedicine.edu)</a:t>
            </a:r>
          </a:p>
          <a:p>
            <a:pPr>
              <a:spcAft>
                <a:spcPts val="400"/>
              </a:spcAft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Yuhan Wu</a:t>
            </a:r>
            <a:r>
              <a:rPr lang="en-US" sz="2800" baseline="30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r>
              <a:rPr lang="en-US" sz="2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Minseok</a:t>
            </a:r>
            <a:r>
              <a:rPr lang="en-US" sz="2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Kim³, </a:t>
            </a:r>
            <a:r>
              <a:rPr lang="en-US" sz="28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Jhoon</a:t>
            </a:r>
            <a:r>
              <a:rPr lang="en-US" sz="2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Kim³, Hai Zhang⁴</a:t>
            </a:r>
            <a:endParaRPr lang="en-US" sz="2800" dirty="0"/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¹School of Marine and Atmospheric Sciences &amp; ²Program in Public Health, Stony Brook University</a:t>
            </a:r>
            <a:endParaRPr lang="en-US" sz="2800" dirty="0"/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³Yonsei University   ⁴Science and Technology Corporation at NOAA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FBD99-6D9A-6C11-7E78-CF53B4698A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76241" y="6474819"/>
            <a:ext cx="3297959" cy="340863"/>
          </a:xfrm>
        </p:spPr>
        <p:txBody>
          <a:bodyPr/>
          <a:lstStyle/>
          <a:p>
            <a:pPr algn="ctr"/>
            <a:r>
              <a:rPr lang="en-US" dirty="0"/>
              <a:t>TEMPO DART Team Meeting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A59C5-F20C-6825-DB63-806A5B5FB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200" y="6474818"/>
            <a:ext cx="4450396" cy="340863"/>
          </a:xfrm>
        </p:spPr>
        <p:txBody>
          <a:bodyPr/>
          <a:lstStyle/>
          <a:p>
            <a:pPr algn="ctr"/>
            <a:r>
              <a:rPr lang="en-US" dirty="0"/>
              <a:t>University of Iowa, Iowa City, IA 6/17/2026 </a:t>
            </a:r>
          </a:p>
        </p:txBody>
      </p:sp>
    </p:spTree>
    <p:extLst>
      <p:ext uri="{BB962C8B-B14F-4D97-AF65-F5344CB8AC3E}">
        <p14:creationId xmlns:p14="http://schemas.microsoft.com/office/powerpoint/2010/main" val="334056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95026-7D0E-88FE-8951-6C3C1E34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A59C4-8061-B447-7A52-3AC9DEF8D4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7332" y="1385992"/>
            <a:ext cx="10610428" cy="2644142"/>
          </a:xfrm>
        </p:spPr>
        <p:txBody>
          <a:bodyPr/>
          <a:lstStyle/>
          <a:p>
            <a:pPr marL="203195" indent="-203195">
              <a:spcAft>
                <a:spcPts val="1067"/>
              </a:spcAft>
              <a:buSzPct val="100000"/>
            </a:pPr>
            <a:r>
              <a:rPr lang="en-US" sz="2000" dirty="0">
                <a:solidFill>
                  <a:srgbClr val="2528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Aerosol height information is important (e.g., surface PM₂.₅, radiative forcing, and plume transport).</a:t>
            </a:r>
          </a:p>
          <a:p>
            <a:pPr marL="203195" indent="-203195">
              <a:spcAft>
                <a:spcPts val="1067"/>
              </a:spcAft>
              <a:buSzPct val="100000"/>
            </a:pPr>
            <a:r>
              <a:rPr lang="en-US" sz="2000" dirty="0">
                <a:solidFill>
                  <a:srgbClr val="2528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Wildfires over North America are becoming more intense, frequent, and widespread.</a:t>
            </a:r>
          </a:p>
          <a:p>
            <a:pPr marL="203195" indent="-203195">
              <a:buSzPct val="100000"/>
            </a:pPr>
            <a:r>
              <a:rPr lang="en-US" sz="2000" dirty="0">
                <a:solidFill>
                  <a:srgbClr val="2528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Rapidly evolving smoke events demand continuous smoke height observations at high spatial and temporal resolution.</a:t>
            </a:r>
          </a:p>
          <a:p>
            <a:pPr marL="203195" indent="-203195">
              <a:buSzPct val="100000"/>
            </a:pPr>
            <a:r>
              <a:rPr lang="en-US" sz="2000" dirty="0">
                <a:solidFill>
                  <a:srgbClr val="2528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Stereoscopy and redundant observations from the TEMPO-GOES constellation can provide continuous observations of aerosol layer top heights and wildfire plumes.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2EF10-5CC3-4838-59A1-EEE85F0B0F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CCE05-3D73-C342-87D0-B1A1DCD155B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DFEE1-2BF2-8A37-2BC7-7F39CDCCEA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525" t="3509" b="-1595"/>
          <a:stretch>
            <a:fillRect/>
          </a:stretch>
        </p:blipFill>
        <p:spPr>
          <a:xfrm>
            <a:off x="4971579" y="1424462"/>
            <a:ext cx="3242734" cy="3388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BB7E83-FBEB-ACF4-FE6B-E021B2E3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METHOD: stereoscopy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8449A-309D-4C52-14EB-C2A1B05BEB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CCE05-3D73-C342-87D0-B1A1DCD155B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Image 0" descr="img/schematic.png">
            <a:extLst>
              <a:ext uri="{FF2B5EF4-FFF2-40B4-BE49-F238E27FC236}">
                <a16:creationId xmlns:a16="http://schemas.microsoft.com/office/drawing/2014/main" id="{9C54B116-3012-3FC2-314A-CF9E2AEE5D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180" b="9648"/>
          <a:stretch>
            <a:fillRect/>
          </a:stretch>
        </p:blipFill>
        <p:spPr>
          <a:xfrm>
            <a:off x="480903" y="1343360"/>
            <a:ext cx="4361979" cy="3550373"/>
          </a:xfrm>
          <a:prstGeom prst="rect">
            <a:avLst/>
          </a:prstGeom>
        </p:spPr>
      </p:pic>
      <p:sp>
        <p:nvSpPr>
          <p:cNvPr id="6" name="Text 18">
            <a:extLst>
              <a:ext uri="{FF2B5EF4-FFF2-40B4-BE49-F238E27FC236}">
                <a16:creationId xmlns:a16="http://schemas.microsoft.com/office/drawing/2014/main" id="{4307E18A-D725-744E-D4C5-C21784658DCF}"/>
              </a:ext>
            </a:extLst>
          </p:cNvPr>
          <p:cNvSpPr/>
          <p:nvPr/>
        </p:nvSpPr>
        <p:spPr>
          <a:xfrm>
            <a:off x="325342" y="5111787"/>
            <a:ext cx="445008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dirty="0">
                <a:solidFill>
                  <a:srgbClr val="5B6166"/>
                </a:solidFill>
                <a:ea typeface="Calibri" pitchFamily="34" charset="-122"/>
                <a:cs typeface="Calibri" pitchFamily="34" charset="-120"/>
              </a:rPr>
              <a:t>Parallax geometry for a satellite pair </a:t>
            </a:r>
          </a:p>
          <a:p>
            <a:pPr algn="ctr"/>
            <a:r>
              <a:rPr lang="en-US" dirty="0">
                <a:solidFill>
                  <a:srgbClr val="5B6166"/>
                </a:solidFill>
                <a:ea typeface="Calibri" pitchFamily="34" charset="-122"/>
                <a:cs typeface="Calibri" pitchFamily="34" charset="-120"/>
              </a:rPr>
              <a:t>(Kim et al., 2023, Wu et al., 2026A and 2026B)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A754A3-5F32-2CC4-D336-7454509BB9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097" t="3509" r="32442" b="-1595"/>
          <a:stretch>
            <a:fillRect/>
          </a:stretch>
        </p:blipFill>
        <p:spPr>
          <a:xfrm>
            <a:off x="8241189" y="1343360"/>
            <a:ext cx="3341211" cy="3388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680E63-65ED-9DBB-80AF-A842462A7E90}"/>
              </a:ext>
            </a:extLst>
          </p:cNvPr>
          <p:cNvSpPr txBox="1"/>
          <p:nvPr/>
        </p:nvSpPr>
        <p:spPr>
          <a:xfrm>
            <a:off x="5501190" y="5032461"/>
            <a:ext cx="590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parallax of Brantley Highway Smoke on April 21, 2026, Georgia/Florida. </a:t>
            </a:r>
          </a:p>
          <a:p>
            <a:r>
              <a:rPr lang="en-US" dirty="0"/>
              <a:t>(GOES-East and GOES-West)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D6717E2-6063-2771-40E6-72DF43F914E5}"/>
              </a:ext>
            </a:extLst>
          </p:cNvPr>
          <p:cNvSpPr/>
          <p:nvPr/>
        </p:nvSpPr>
        <p:spPr>
          <a:xfrm>
            <a:off x="6451600" y="2542813"/>
            <a:ext cx="548640" cy="39803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DDB5992-76C8-1938-FAE7-9EF2EAEAA9FA}"/>
              </a:ext>
            </a:extLst>
          </p:cNvPr>
          <p:cNvSpPr/>
          <p:nvPr/>
        </p:nvSpPr>
        <p:spPr>
          <a:xfrm>
            <a:off x="9662160" y="2803217"/>
            <a:ext cx="548640" cy="39803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1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E7A7-CEAF-0447-4495-9B2C334F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Method: Redundant obs. From tempo-goes constellation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36A49-2924-0E0D-AF71-AF56B3EC0F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CCE05-3D73-C342-87D0-B1A1DCD155B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EF58C-75EB-2267-1ACC-35EA0CAF1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62" y="2097346"/>
            <a:ext cx="6541937" cy="36914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28E4FD-9B37-054D-031B-79173D6119D6}"/>
              </a:ext>
            </a:extLst>
          </p:cNvPr>
          <p:cNvSpPr txBox="1"/>
          <p:nvPr/>
        </p:nvSpPr>
        <p:spPr>
          <a:xfrm>
            <a:off x="6553200" y="2496066"/>
            <a:ext cx="94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GOES-West</a:t>
            </a:r>
          </a:p>
          <a:p>
            <a:r>
              <a:rPr lang="en-US" dirty="0">
                <a:solidFill>
                  <a:schemeClr val="bg1"/>
                </a:solidFill>
              </a:rPr>
              <a:t>137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72831F-357B-3D7B-7069-63314B17AB71}"/>
              </a:ext>
            </a:extLst>
          </p:cNvPr>
          <p:cNvSpPr txBox="1"/>
          <p:nvPr/>
        </p:nvSpPr>
        <p:spPr>
          <a:xfrm>
            <a:off x="8311431" y="2311400"/>
            <a:ext cx="68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TEMPO</a:t>
            </a:r>
          </a:p>
          <a:p>
            <a:r>
              <a:rPr lang="en-US" dirty="0">
                <a:solidFill>
                  <a:schemeClr val="bg1"/>
                </a:solidFill>
              </a:rPr>
              <a:t>91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669A24-68BA-9EC9-A6DB-C1B45DECD4AA}"/>
              </a:ext>
            </a:extLst>
          </p:cNvPr>
          <p:cNvSpPr txBox="1"/>
          <p:nvPr/>
        </p:nvSpPr>
        <p:spPr>
          <a:xfrm>
            <a:off x="9499599" y="2496066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GOES-East</a:t>
            </a:r>
          </a:p>
          <a:p>
            <a:r>
              <a:rPr lang="en-US" dirty="0">
                <a:solidFill>
                  <a:schemeClr val="bg1"/>
                </a:solidFill>
              </a:rPr>
              <a:t>75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dirty="0">
                <a:solidFill>
                  <a:schemeClr val="bg1"/>
                </a:solidFill>
              </a:rPr>
              <a:t>W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8020C4-AB23-C04B-4126-7EEEB0903E30}"/>
              </a:ext>
            </a:extLst>
          </p:cNvPr>
          <p:cNvCxnSpPr/>
          <p:nvPr/>
        </p:nvCxnSpPr>
        <p:spPr>
          <a:xfrm>
            <a:off x="6976533" y="3767667"/>
            <a:ext cx="914400" cy="914400"/>
          </a:xfrm>
          <a:prstGeom prst="line">
            <a:avLst/>
          </a:prstGeom>
          <a:ln w="508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41EAA0-09A4-E196-FB8E-E787E382E12B}"/>
              </a:ext>
            </a:extLst>
          </p:cNvPr>
          <p:cNvCxnSpPr>
            <a:cxnSpLocks/>
          </p:cNvCxnSpPr>
          <p:nvPr/>
        </p:nvCxnSpPr>
        <p:spPr>
          <a:xfrm flipH="1">
            <a:off x="7890933" y="3657600"/>
            <a:ext cx="254000" cy="1024467"/>
          </a:xfrm>
          <a:prstGeom prst="line">
            <a:avLst/>
          </a:prstGeom>
          <a:ln w="508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78504F-A255-5D46-1B2E-9666D13C985D}"/>
              </a:ext>
            </a:extLst>
          </p:cNvPr>
          <p:cNvCxnSpPr>
            <a:cxnSpLocks/>
          </p:cNvCxnSpPr>
          <p:nvPr/>
        </p:nvCxnSpPr>
        <p:spPr>
          <a:xfrm>
            <a:off x="7115175" y="3767667"/>
            <a:ext cx="775758" cy="82553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B58A5A-40D9-FC6E-802A-87741F897CDA}"/>
              </a:ext>
            </a:extLst>
          </p:cNvPr>
          <p:cNvCxnSpPr>
            <a:cxnSpLocks/>
          </p:cNvCxnSpPr>
          <p:nvPr/>
        </p:nvCxnSpPr>
        <p:spPr>
          <a:xfrm flipH="1">
            <a:off x="7890933" y="3767667"/>
            <a:ext cx="1584854" cy="82553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DB3213B-F7E5-143F-B747-8BB22D189F01}"/>
              </a:ext>
            </a:extLst>
          </p:cNvPr>
          <p:cNvSpPr txBox="1"/>
          <p:nvPr/>
        </p:nvSpPr>
        <p:spPr>
          <a:xfrm>
            <a:off x="795867" y="1770995"/>
            <a:ext cx="37570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TEMPO(640nm)/GOES-West(640nm) and GOES-East(640nm)/GOES-West(640nm) provide redundant observations on the same aerosol layer tops.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can obtain the most probable aerosol top height using the least-squares adjustment.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TEMPO/GOES-East was not used because of the large uncertainties of parallax estimate caused by the close distance between TEMPO and GOES-East.</a:t>
            </a:r>
          </a:p>
        </p:txBody>
      </p:sp>
    </p:spTree>
    <p:extLst>
      <p:ext uri="{BB962C8B-B14F-4D97-AF65-F5344CB8AC3E}">
        <p14:creationId xmlns:p14="http://schemas.microsoft.com/office/powerpoint/2010/main" val="260951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6720B-C342-2FEA-7465-01FAE08A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agreement with </a:t>
            </a:r>
            <a:r>
              <a:rPr lang="en-US" dirty="0" err="1"/>
              <a:t>EarthCARE</a:t>
            </a:r>
            <a:r>
              <a:rPr lang="en-US" dirty="0"/>
              <a:t> lidar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DDE09-6177-F63F-DA83-6F9634EBA2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CCE05-3D73-C342-87D0-B1A1DCD155B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The image displays a time-lapse weather map, showing a route of EarthCARE satellite data across different longitudes (82ￂﾰW to 68ￂﾰW) and latitudes (48ￂﾰN to 39ￂﾰN), with timestamps from 2025-07-19 19:27:42 UTC to 2025-07-19 19:35:53 UTC.&#10;&#10;AI-generated content may be incorrect.">
            <a:extLst>
              <a:ext uri="{FF2B5EF4-FFF2-40B4-BE49-F238E27FC236}">
                <a16:creationId xmlns:a16="http://schemas.microsoft.com/office/drawing/2014/main" id="{E0379E8F-AC07-EE6A-32BB-43AA1C128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" y="1318470"/>
            <a:ext cx="4541520" cy="436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he image displays a graph of particle extinction coefficients over time, showing a series of measurements with varying values at different heights.&#10;&#10;AI-generated content may be incorrect.">
            <a:extLst>
              <a:ext uri="{FF2B5EF4-FFF2-40B4-BE49-F238E27FC236}">
                <a16:creationId xmlns:a16="http://schemas.microsoft.com/office/drawing/2014/main" id="{5D0090AA-B8DD-65AB-E249-E246B415B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384" y="1815031"/>
            <a:ext cx="6875981" cy="34379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779682-D7F8-A6CA-3F36-5FC18998569D}"/>
              </a:ext>
            </a:extLst>
          </p:cNvPr>
          <p:cNvSpPr txBox="1"/>
          <p:nvPr/>
        </p:nvSpPr>
        <p:spPr>
          <a:xfrm>
            <a:off x="1016000" y="575153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GOES image with </a:t>
            </a:r>
            <a:r>
              <a:rPr lang="en-US" dirty="0" err="1"/>
              <a:t>EarthCARE</a:t>
            </a:r>
            <a:r>
              <a:rPr lang="en-US" dirty="0"/>
              <a:t> Atmospheric Lidar pathway on July 19, 2025.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147AC6-5715-5970-CCEB-BA3C35008483}"/>
              </a:ext>
            </a:extLst>
          </p:cNvPr>
          <p:cNvSpPr txBox="1"/>
          <p:nvPr/>
        </p:nvSpPr>
        <p:spPr>
          <a:xfrm>
            <a:off x="6096000" y="5494827"/>
            <a:ext cx="463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Excellent agreement between TEMPO-GOES ATHs and </a:t>
            </a:r>
            <a:r>
              <a:rPr lang="en-US" dirty="0" err="1"/>
              <a:t>EarthCARE</a:t>
            </a:r>
            <a:r>
              <a:rPr lang="en-US" dirty="0"/>
              <a:t>.</a:t>
            </a:r>
          </a:p>
          <a:p>
            <a:r>
              <a:rPr lang="en-US" dirty="0"/>
              <a:t>Capture cloud/aerosol at high altitude.  </a:t>
            </a:r>
          </a:p>
        </p:txBody>
      </p:sp>
    </p:spTree>
    <p:extLst>
      <p:ext uri="{BB962C8B-B14F-4D97-AF65-F5344CB8AC3E}">
        <p14:creationId xmlns:p14="http://schemas.microsoft.com/office/powerpoint/2010/main" val="379778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F8937-ADDF-799F-4800-19F93A3A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agreement with EarthCARE lidar (cloud)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F047D-4FB9-F545-4B2E-22D14BC210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CCE05-3D73-C342-87D0-B1A1DCD155B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15696-DC4A-8195-F200-E0F3E738C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473" y="1515533"/>
            <a:ext cx="7653866" cy="3826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DBFCDB-4752-048A-2CCC-48C7B18B2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61" y="1309792"/>
            <a:ext cx="3458873" cy="46397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2845FF-F711-0CC6-286C-0796D58BF31E}"/>
              </a:ext>
            </a:extLst>
          </p:cNvPr>
          <p:cNvSpPr txBox="1"/>
          <p:nvPr/>
        </p:nvSpPr>
        <p:spPr>
          <a:xfrm>
            <a:off x="469661" y="5824387"/>
            <a:ext cx="3835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GOES image with EarthCARE Atmospheric Lidar pathway on April 27, 2026.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02504C-0CDF-BE2D-BE9A-F2CB2076772D}"/>
              </a:ext>
            </a:extLst>
          </p:cNvPr>
          <p:cNvSpPr txBox="1"/>
          <p:nvPr/>
        </p:nvSpPr>
        <p:spPr>
          <a:xfrm>
            <a:off x="5356861" y="5342466"/>
            <a:ext cx="47972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Excellent agreement between TEMPO-GOES ATHs and EarthCARE.</a:t>
            </a:r>
          </a:p>
          <a:p>
            <a:r>
              <a:rPr lang="en-US" dirty="0"/>
              <a:t>Capture low cloud/aerosol.</a:t>
            </a:r>
          </a:p>
        </p:txBody>
      </p:sp>
    </p:spTree>
    <p:extLst>
      <p:ext uri="{BB962C8B-B14F-4D97-AF65-F5344CB8AC3E}">
        <p14:creationId xmlns:p14="http://schemas.microsoft.com/office/powerpoint/2010/main" val="136818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3F759-A5C3-876F-BDF6-D3FB4A05A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>
            <a:extLst>
              <a:ext uri="{FF2B5EF4-FFF2-40B4-BE49-F238E27FC236}">
                <a16:creationId xmlns:a16="http://schemas.microsoft.com/office/drawing/2014/main" id="{BCD58DAA-EBDA-5C04-6E7B-758D289CBC79}"/>
              </a:ext>
            </a:extLst>
          </p:cNvPr>
          <p:cNvSpPr/>
          <p:nvPr/>
        </p:nvSpPr>
        <p:spPr>
          <a:xfrm>
            <a:off x="11338560" y="6437376"/>
            <a:ext cx="36576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133" dirty="0">
                <a:solidFill>
                  <a:srgbClr val="5B61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133" dirty="0"/>
          </a:p>
        </p:txBody>
      </p:sp>
      <p:pic>
        <p:nvPicPr>
          <p:cNvPr id="6" name="Image 0" descr="img/valid.png">
            <a:extLst>
              <a:ext uri="{FF2B5EF4-FFF2-40B4-BE49-F238E27FC236}">
                <a16:creationId xmlns:a16="http://schemas.microsoft.com/office/drawing/2014/main" id="{F283AB29-B57C-735D-DC1A-57002F731F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70" t="-1" r="66947" b="50874"/>
          <a:stretch>
            <a:fillRect/>
          </a:stretch>
        </p:blipFill>
        <p:spPr>
          <a:xfrm>
            <a:off x="762000" y="1012265"/>
            <a:ext cx="3085604" cy="3356535"/>
          </a:xfrm>
          <a:prstGeom prst="rect">
            <a:avLst/>
          </a:prstGeom>
        </p:spPr>
      </p:pic>
      <p:sp>
        <p:nvSpPr>
          <p:cNvPr id="8" name="Shape 5">
            <a:extLst>
              <a:ext uri="{FF2B5EF4-FFF2-40B4-BE49-F238E27FC236}">
                <a16:creationId xmlns:a16="http://schemas.microsoft.com/office/drawing/2014/main" id="{E52D2F5B-2BC1-AE41-C3C9-8D841B17BC5B}"/>
              </a:ext>
            </a:extLst>
          </p:cNvPr>
          <p:cNvSpPr/>
          <p:nvPr/>
        </p:nvSpPr>
        <p:spPr>
          <a:xfrm>
            <a:off x="609600" y="4368800"/>
            <a:ext cx="3479800" cy="2032000"/>
          </a:xfrm>
          <a:prstGeom prst="rect">
            <a:avLst/>
          </a:prstGeom>
          <a:solidFill>
            <a:srgbClr val="F2F2F3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9CA7BF5E-BD43-56AD-FC57-7C6074AB8F4D}"/>
              </a:ext>
            </a:extLst>
          </p:cNvPr>
          <p:cNvSpPr/>
          <p:nvPr/>
        </p:nvSpPr>
        <p:spPr>
          <a:xfrm>
            <a:off x="609600" y="4292600"/>
            <a:ext cx="76200" cy="2032000"/>
          </a:xfrm>
          <a:prstGeom prst="rect">
            <a:avLst/>
          </a:prstGeom>
          <a:solidFill>
            <a:srgbClr val="990000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427D50A1-86C7-D950-56AD-3BFD4B5744F3}"/>
              </a:ext>
            </a:extLst>
          </p:cNvPr>
          <p:cNvSpPr/>
          <p:nvPr/>
        </p:nvSpPr>
        <p:spPr>
          <a:xfrm>
            <a:off x="838200" y="4445000"/>
            <a:ext cx="30226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33" b="1" dirty="0">
                <a:solidFill>
                  <a:srgbClr val="2528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 TEMPO ALH (NOAA products)</a:t>
            </a:r>
            <a:endParaRPr lang="en-US" sz="1533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62E37D4C-307C-28B5-11D2-EFBA24BE3BBF}"/>
              </a:ext>
            </a:extLst>
          </p:cNvPr>
          <p:cNvSpPr/>
          <p:nvPr/>
        </p:nvSpPr>
        <p:spPr>
          <a:xfrm>
            <a:off x="838200" y="5003800"/>
            <a:ext cx="30226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67" b="1" dirty="0">
                <a:solidFill>
                  <a:srgbClr val="99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−0.40 km bias </a:t>
            </a:r>
            <a:endParaRPr lang="en-US" sz="1667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BA634A10-AE5B-A63D-9825-511377D644D3}"/>
              </a:ext>
            </a:extLst>
          </p:cNvPr>
          <p:cNvSpPr/>
          <p:nvPr/>
        </p:nvSpPr>
        <p:spPr>
          <a:xfrm>
            <a:off x="838200" y="5435600"/>
            <a:ext cx="3022600" cy="7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67" dirty="0">
                <a:solidFill>
                  <a:srgbClr val="5B61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 = 363,969; slight low bias, consistent over land and ocean</a:t>
            </a:r>
            <a:endParaRPr lang="en-US" sz="1267" dirty="0"/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02728CF9-8872-84C7-CF1C-804F6E86EB36}"/>
              </a:ext>
            </a:extLst>
          </p:cNvPr>
          <p:cNvSpPr/>
          <p:nvPr/>
        </p:nvSpPr>
        <p:spPr>
          <a:xfrm>
            <a:off x="4356100" y="4390560"/>
            <a:ext cx="3479800" cy="2032000"/>
          </a:xfrm>
          <a:prstGeom prst="rect">
            <a:avLst/>
          </a:prstGeom>
          <a:solidFill>
            <a:srgbClr val="F2F2F3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4" name="Shape 11">
            <a:extLst>
              <a:ext uri="{FF2B5EF4-FFF2-40B4-BE49-F238E27FC236}">
                <a16:creationId xmlns:a16="http://schemas.microsoft.com/office/drawing/2014/main" id="{936E744C-2D63-75F0-86FA-D44A618FE3B9}"/>
              </a:ext>
            </a:extLst>
          </p:cNvPr>
          <p:cNvSpPr/>
          <p:nvPr/>
        </p:nvSpPr>
        <p:spPr>
          <a:xfrm>
            <a:off x="4356100" y="4292600"/>
            <a:ext cx="76200" cy="2032000"/>
          </a:xfrm>
          <a:prstGeom prst="rect">
            <a:avLst/>
          </a:prstGeom>
          <a:solidFill>
            <a:srgbClr val="990000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F495165E-4411-B645-5DF0-BB4C9CE52592}"/>
              </a:ext>
            </a:extLst>
          </p:cNvPr>
          <p:cNvSpPr/>
          <p:nvPr/>
        </p:nvSpPr>
        <p:spPr>
          <a:xfrm>
            <a:off x="4584700" y="4445000"/>
            <a:ext cx="30226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33" b="1" dirty="0">
                <a:solidFill>
                  <a:srgbClr val="2528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 TROPOMI ALH</a:t>
            </a:r>
            <a:endParaRPr lang="en-US" sz="1533" dirty="0"/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3A898F0F-5367-68FF-511C-BDB719143E3F}"/>
              </a:ext>
            </a:extLst>
          </p:cNvPr>
          <p:cNvSpPr/>
          <p:nvPr/>
        </p:nvSpPr>
        <p:spPr>
          <a:xfrm>
            <a:off x="4584700" y="5003800"/>
            <a:ext cx="30226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67" b="1" dirty="0">
                <a:solidFill>
                  <a:srgbClr val="99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+0.60 km bias</a:t>
            </a:r>
            <a:endParaRPr lang="en-US" sz="1667" dirty="0"/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03A1D0DE-2458-FF96-7AF4-58436A5B760A}"/>
              </a:ext>
            </a:extLst>
          </p:cNvPr>
          <p:cNvSpPr/>
          <p:nvPr/>
        </p:nvSpPr>
        <p:spPr>
          <a:xfrm>
            <a:off x="4584700" y="5435600"/>
            <a:ext cx="3022600" cy="7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67" dirty="0">
                <a:solidFill>
                  <a:srgbClr val="5B61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TROPOMI is known to underestimate ALH</a:t>
            </a:r>
            <a:endParaRPr lang="en-US" sz="1267" dirty="0"/>
          </a:p>
        </p:txBody>
      </p:sp>
      <p:sp>
        <p:nvSpPr>
          <p:cNvPr id="18" name="Shape 15">
            <a:extLst>
              <a:ext uri="{FF2B5EF4-FFF2-40B4-BE49-F238E27FC236}">
                <a16:creationId xmlns:a16="http://schemas.microsoft.com/office/drawing/2014/main" id="{0793A5B6-6133-B080-423B-809BF355E97B}"/>
              </a:ext>
            </a:extLst>
          </p:cNvPr>
          <p:cNvSpPr/>
          <p:nvPr/>
        </p:nvSpPr>
        <p:spPr>
          <a:xfrm>
            <a:off x="8041640" y="4292600"/>
            <a:ext cx="3479800" cy="2032000"/>
          </a:xfrm>
          <a:prstGeom prst="rect">
            <a:avLst/>
          </a:prstGeom>
          <a:solidFill>
            <a:srgbClr val="F2F2F3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9" name="Shape 16">
            <a:extLst>
              <a:ext uri="{FF2B5EF4-FFF2-40B4-BE49-F238E27FC236}">
                <a16:creationId xmlns:a16="http://schemas.microsoft.com/office/drawing/2014/main" id="{B7AB5A78-51D6-BB69-C5F2-CF46350D7047}"/>
              </a:ext>
            </a:extLst>
          </p:cNvPr>
          <p:cNvSpPr/>
          <p:nvPr/>
        </p:nvSpPr>
        <p:spPr>
          <a:xfrm>
            <a:off x="8102600" y="4292600"/>
            <a:ext cx="76200" cy="2032000"/>
          </a:xfrm>
          <a:prstGeom prst="rect">
            <a:avLst/>
          </a:prstGeom>
          <a:solidFill>
            <a:srgbClr val="990000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DB003C12-D20F-EEE9-33C6-4061531F259D}"/>
              </a:ext>
            </a:extLst>
          </p:cNvPr>
          <p:cNvSpPr/>
          <p:nvPr/>
        </p:nvSpPr>
        <p:spPr>
          <a:xfrm>
            <a:off x="8331200" y="4445000"/>
            <a:ext cx="30226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33" b="1" dirty="0">
                <a:solidFill>
                  <a:srgbClr val="2528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 HSRL-2 lidar (STAQ/AEROMMA SUMMER 2023)</a:t>
            </a:r>
            <a:endParaRPr lang="en-US" sz="1533" dirty="0"/>
          </a:p>
        </p:txBody>
      </p:sp>
      <p:sp>
        <p:nvSpPr>
          <p:cNvPr id="21" name="Text 18">
            <a:extLst>
              <a:ext uri="{FF2B5EF4-FFF2-40B4-BE49-F238E27FC236}">
                <a16:creationId xmlns:a16="http://schemas.microsoft.com/office/drawing/2014/main" id="{0721B0BB-3C0D-F1F6-5A8F-99F658C08B39}"/>
              </a:ext>
            </a:extLst>
          </p:cNvPr>
          <p:cNvSpPr/>
          <p:nvPr/>
        </p:nvSpPr>
        <p:spPr>
          <a:xfrm>
            <a:off x="8331200" y="5003800"/>
            <a:ext cx="30226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67" b="1" dirty="0">
                <a:solidFill>
                  <a:srgbClr val="99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−0.90 km bias</a:t>
            </a:r>
            <a:endParaRPr lang="en-US" sz="1667" dirty="0"/>
          </a:p>
        </p:txBody>
      </p:sp>
      <p:sp>
        <p:nvSpPr>
          <p:cNvPr id="22" name="Text 19">
            <a:extLst>
              <a:ext uri="{FF2B5EF4-FFF2-40B4-BE49-F238E27FC236}">
                <a16:creationId xmlns:a16="http://schemas.microsoft.com/office/drawing/2014/main" id="{C2D12BE2-42A2-14D0-AE84-EF57B0F42575}"/>
              </a:ext>
            </a:extLst>
          </p:cNvPr>
          <p:cNvSpPr/>
          <p:nvPr/>
        </p:nvSpPr>
        <p:spPr>
          <a:xfrm>
            <a:off x="8331200" y="5435600"/>
            <a:ext cx="3022600" cy="7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67" dirty="0">
                <a:solidFill>
                  <a:srgbClr val="5B61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Sample size is too small.</a:t>
            </a:r>
            <a:endParaRPr lang="en-US" sz="1267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D986E844-48EA-7A6E-99FD-179EE6EBD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409" y="435440"/>
            <a:ext cx="10972800" cy="700192"/>
          </a:xfrm>
        </p:spPr>
        <p:txBody>
          <a:bodyPr/>
          <a:lstStyle/>
          <a:p>
            <a:r>
              <a:rPr lang="en-US" dirty="0"/>
              <a:t>COMPARISON: three independent products (August 2023)</a:t>
            </a:r>
          </a:p>
        </p:txBody>
      </p:sp>
      <p:pic>
        <p:nvPicPr>
          <p:cNvPr id="25" name="Image 0" descr="img/valid.png">
            <a:extLst>
              <a:ext uri="{FF2B5EF4-FFF2-40B4-BE49-F238E27FC236}">
                <a16:creationId xmlns:a16="http://schemas.microsoft.com/office/drawing/2014/main" id="{7C461856-7EDC-BBE3-E572-85C30DCF52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63" t="50000" r="49235" b="-319"/>
          <a:stretch>
            <a:fillRect/>
          </a:stretch>
        </p:blipFill>
        <p:spPr>
          <a:xfrm>
            <a:off x="4324887" y="1020490"/>
            <a:ext cx="3411019" cy="3195910"/>
          </a:xfrm>
          <a:prstGeom prst="rect">
            <a:avLst/>
          </a:prstGeom>
        </p:spPr>
      </p:pic>
      <p:pic>
        <p:nvPicPr>
          <p:cNvPr id="26" name="Image 0" descr="img/valid.png">
            <a:extLst>
              <a:ext uri="{FF2B5EF4-FFF2-40B4-BE49-F238E27FC236}">
                <a16:creationId xmlns:a16="http://schemas.microsoft.com/office/drawing/2014/main" id="{87F70169-C224-F71D-0308-2BC0662A02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766" t="50000" r="9898" b="238"/>
          <a:stretch>
            <a:fillRect/>
          </a:stretch>
        </p:blipFill>
        <p:spPr>
          <a:xfrm>
            <a:off x="8006245" y="1071132"/>
            <a:ext cx="3423755" cy="297501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41A2B2B-DD5C-43EB-9237-7E9C900AC349}"/>
              </a:ext>
            </a:extLst>
          </p:cNvPr>
          <p:cNvSpPr txBox="1"/>
          <p:nvPr/>
        </p:nvSpPr>
        <p:spPr>
          <a:xfrm>
            <a:off x="6960198" y="6447960"/>
            <a:ext cx="441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(ongoing assessment with other products, e.g., IU products)</a:t>
            </a:r>
          </a:p>
        </p:txBody>
      </p:sp>
    </p:spTree>
    <p:extLst>
      <p:ext uri="{BB962C8B-B14F-4D97-AF65-F5344CB8AC3E}">
        <p14:creationId xmlns:p14="http://schemas.microsoft.com/office/powerpoint/2010/main" val="211610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0F47-7827-506F-1184-89DB152B7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OBSERVATIONS ON smoke injection heights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C4696-642F-B222-E23B-26B3A27AB6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CCE05-3D73-C342-87D0-B1A1DCD155B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1A634-C455-7100-DE12-717639844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612" y="1916010"/>
            <a:ext cx="4867068" cy="2354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5C26BD-B7F6-F846-7C08-E50C3709D6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278"/>
          <a:stretch>
            <a:fillRect/>
          </a:stretch>
        </p:blipFill>
        <p:spPr>
          <a:xfrm>
            <a:off x="405882" y="1470238"/>
            <a:ext cx="6522810" cy="29574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7D7BA3-401C-37CC-B1C5-223D72DA34C2}"/>
              </a:ext>
            </a:extLst>
          </p:cNvPr>
          <p:cNvSpPr txBox="1"/>
          <p:nvPr/>
        </p:nvSpPr>
        <p:spPr>
          <a:xfrm>
            <a:off x="769620" y="4587240"/>
            <a:ext cx="5501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Smoke injection heights derived from TEMPO-GOES constellation over a wildfire in North California.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note the displacement of elevated plumes in GOES images.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75EE9-6799-4F19-567B-65352B2D9D3B}"/>
              </a:ext>
            </a:extLst>
          </p:cNvPr>
          <p:cNvSpPr txBox="1"/>
          <p:nvPr/>
        </p:nvSpPr>
        <p:spPr>
          <a:xfrm>
            <a:off x="7050612" y="4587240"/>
            <a:ext cx="4531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Hourly continuous observations on smoke injection heights from TEMPO-GOES constellation.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Scale up to all wildfires.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7E0CBB-E797-9802-9569-42B38FFC9B5A}"/>
              </a:ext>
            </a:extLst>
          </p:cNvPr>
          <p:cNvSpPr/>
          <p:nvPr/>
        </p:nvSpPr>
        <p:spPr>
          <a:xfrm>
            <a:off x="1478280" y="2579582"/>
            <a:ext cx="289560" cy="342475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80959F-A59A-5A80-99AD-1EECB88904ED}"/>
              </a:ext>
            </a:extLst>
          </p:cNvPr>
          <p:cNvSpPr/>
          <p:nvPr/>
        </p:nvSpPr>
        <p:spPr>
          <a:xfrm>
            <a:off x="4287306" y="2681815"/>
            <a:ext cx="289560" cy="342475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A46D4B-239A-6087-C88C-42E9CBDE5A2E}"/>
              </a:ext>
            </a:extLst>
          </p:cNvPr>
          <p:cNvCxnSpPr>
            <a:cxnSpLocks/>
          </p:cNvCxnSpPr>
          <p:nvPr/>
        </p:nvCxnSpPr>
        <p:spPr>
          <a:xfrm>
            <a:off x="1874520" y="2750820"/>
            <a:ext cx="2412786" cy="1367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FC4DF54-A253-2E71-553B-E7AF41A00D46}"/>
              </a:ext>
            </a:extLst>
          </p:cNvPr>
          <p:cNvSpPr/>
          <p:nvPr/>
        </p:nvSpPr>
        <p:spPr>
          <a:xfrm>
            <a:off x="1676400" y="2819824"/>
            <a:ext cx="289560" cy="342475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BF949E9-B585-38CA-0997-7CE67F151847}"/>
              </a:ext>
            </a:extLst>
          </p:cNvPr>
          <p:cNvSpPr/>
          <p:nvPr/>
        </p:nvSpPr>
        <p:spPr>
          <a:xfrm>
            <a:off x="4554006" y="2898984"/>
            <a:ext cx="289560" cy="296329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7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10FD8-5662-3EA0-F4C7-63AA9FCC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3283E-B03B-9F32-E170-63E2F21989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452252"/>
            <a:ext cx="10972800" cy="2510148"/>
          </a:xfrm>
        </p:spPr>
        <p:txBody>
          <a:bodyPr/>
          <a:lstStyle/>
          <a:p>
            <a:pPr marL="203195" indent="-203195">
              <a:spcAft>
                <a:spcPts val="1067"/>
              </a:spcAft>
              <a:buSzPct val="100000"/>
            </a:pPr>
            <a:r>
              <a:rPr lang="en-US" sz="2200" dirty="0">
                <a:solidFill>
                  <a:srgbClr val="2528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Stereoscopy applied to the TEMPO–GOES constellation retrieves aerosol layer-top height hourly over North America, using redundant observations.</a:t>
            </a:r>
          </a:p>
          <a:p>
            <a:pPr marL="203195" indent="-203195">
              <a:spcAft>
                <a:spcPts val="1067"/>
              </a:spcAft>
              <a:buSzPct val="100000"/>
            </a:pPr>
            <a:r>
              <a:rPr lang="en-US" sz="2200" dirty="0">
                <a:solidFill>
                  <a:srgbClr val="2528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Retrievals show good agreement with </a:t>
            </a:r>
            <a:r>
              <a:rPr lang="en-US" sz="2200" dirty="0" err="1">
                <a:solidFill>
                  <a:srgbClr val="2528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EarthCARE</a:t>
            </a:r>
            <a:r>
              <a:rPr lang="en-US" sz="2200" dirty="0">
                <a:solidFill>
                  <a:srgbClr val="2528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lidar, and other satellite products.</a:t>
            </a:r>
          </a:p>
          <a:p>
            <a:pPr marL="203195" indent="-203195">
              <a:buSzPct val="100000"/>
            </a:pPr>
            <a:r>
              <a:rPr lang="en-US" sz="2200" dirty="0">
                <a:solidFill>
                  <a:srgbClr val="2528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Delivers the high-resolution, continuous height observations needed to track rapidly evolving smoke events.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FCE50-F993-BAD9-EF10-3142AC8EF9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CCE05-3D73-C342-87D0-B1A1DCD155B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D7FDC-46E6-15A2-9645-E52E673114A7}"/>
              </a:ext>
            </a:extLst>
          </p:cNvPr>
          <p:cNvSpPr txBox="1"/>
          <p:nvPr/>
        </p:nvSpPr>
        <p:spPr>
          <a:xfrm>
            <a:off x="822960" y="4854119"/>
            <a:ext cx="48317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Wu et al., 2026 GRL under review, TEMPO Special Issue </a:t>
            </a:r>
          </a:p>
          <a:p>
            <a:r>
              <a:rPr lang="en-US" sz="2200" dirty="0"/>
              <a:t>Wu et al., 2026 IEEE TGRS, under review </a:t>
            </a:r>
          </a:p>
          <a:p>
            <a:r>
              <a:rPr lang="en-US" sz="2200" dirty="0"/>
              <a:t>NASA IPMSI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D2D0C2-2A53-B01E-DD27-8CF0990879DC}"/>
              </a:ext>
            </a:extLst>
          </p:cNvPr>
          <p:cNvSpPr txBox="1"/>
          <p:nvPr/>
        </p:nvSpPr>
        <p:spPr>
          <a:xfrm>
            <a:off x="6784591" y="6347769"/>
            <a:ext cx="4797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Guanyu Huang, </a:t>
            </a:r>
            <a:r>
              <a:rPr lang="en-US" sz="2000" dirty="0">
                <a:hlinkClick r:id="rId2"/>
              </a:rPr>
              <a:t>guanyu.huang@stonybrookmedicine.edu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9276761"/>
      </p:ext>
    </p:extLst>
  </p:cSld>
  <p:clrMapOvr>
    <a:masterClrMapping/>
  </p:clrMapOvr>
</p:sld>
</file>

<file path=ppt/theme/theme1.xml><?xml version="1.0" encoding="utf-8"?>
<a:theme xmlns:a="http://schemas.openxmlformats.org/drawingml/2006/main" name="Stony Brook Slide Templates">
  <a:themeElements>
    <a:clrScheme name="Stony Brook 1">
      <a:dk1>
        <a:srgbClr val="000000"/>
      </a:dk1>
      <a:lt1>
        <a:srgbClr val="FFFFFF"/>
      </a:lt1>
      <a:dk2>
        <a:srgbClr val="990000"/>
      </a:dk2>
      <a:lt2>
        <a:srgbClr val="FFFFFF"/>
      </a:lt2>
      <a:accent1>
        <a:srgbClr val="990000"/>
      </a:accent1>
      <a:accent2>
        <a:srgbClr val="000000"/>
      </a:accent2>
      <a:accent3>
        <a:srgbClr val="00549A"/>
      </a:accent3>
      <a:accent4>
        <a:srgbClr val="1791AD"/>
      </a:accent4>
      <a:accent5>
        <a:srgbClr val="F1EA86"/>
      </a:accent5>
      <a:accent6>
        <a:srgbClr val="BCCF9D"/>
      </a:accent6>
      <a:hlink>
        <a:srgbClr val="990000"/>
      </a:hlink>
      <a:folHlink>
        <a:srgbClr val="990000"/>
      </a:folHlink>
    </a:clrScheme>
    <a:fontScheme name="Alumni Sans">
      <a:majorFont>
        <a:latin typeface="Alumni Sans"/>
        <a:ea typeface=""/>
        <a:cs typeface=""/>
      </a:majorFont>
      <a:minorFont>
        <a:latin typeface="Alumni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33A48A9-4F44-417D-A9E8-2D6F625EED3A}" vid="{DEEA0505-6A40-4518-9862-FE305580E0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  <wetp:taskpane dockstate="right" visibility="0" width="438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F0A306AA-3F1D-4FC7-BC6D-9ECC879C8F4B}">
  <we:reference id="WA200010725" version="1.0.0.1" store="Omex" storeType="OMEX"/>
  <we:alternateReferences>
    <we:reference id="WA200010725" version="1.0.0.1" store="WA200010725" storeType="OMEX"/>
  </we:alternateReferences>
  <we:properties>
    <we:property name="claude.fileId" value="&quot;a684e342-ed23-41c2-8ae8-202f5464e18e&quot;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76587B95-CBA1-492C-B7BE-13CEA9A9232A}">
  <we:reference id="wa200010001" version="1.0.0.1" store="en-US" storeType="OMEX"/>
  <we:alternateReferences>
    <we:reference id="WA200010001" version="1.0.0.1" store="WA200010001" storeType="OMEX"/>
  </we:alternateReferences>
  <we:properties>
    <we:property name="claude.fileId" value="&quot;fc19157a-5ec0-4de9-9075-fb9c9089a68e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SBU_PPT_template_2026</Template>
  <TotalTime>791</TotalTime>
  <Words>570</Words>
  <Application>Microsoft Office PowerPoint</Application>
  <PresentationFormat>Widescreen</PresentationFormat>
  <Paragraphs>70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Georgia</vt:lpstr>
      <vt:lpstr>Times New Roman</vt:lpstr>
      <vt:lpstr>Arial</vt:lpstr>
      <vt:lpstr>Calibri</vt:lpstr>
      <vt:lpstr>Aptos</vt:lpstr>
      <vt:lpstr>Bitter</vt:lpstr>
      <vt:lpstr>Alumni Sans</vt:lpstr>
      <vt:lpstr>Stony Brook Slide Templates</vt:lpstr>
      <vt:lpstr>Hourly Aerosol Top Height over North America from TEMPO–GOES Constellation and stereoscopy</vt:lpstr>
      <vt:lpstr>Introduction</vt:lpstr>
      <vt:lpstr>METHOD: stereoscopy</vt:lpstr>
      <vt:lpstr>Method: Redundant obs. From tempo-goes constellation</vt:lpstr>
      <vt:lpstr>Good agreement with EarthCARE lidar</vt:lpstr>
      <vt:lpstr>Good agreement with EarthCARE lidar (cloud)</vt:lpstr>
      <vt:lpstr>COMPARISON: three independent products (August 2023)</vt:lpstr>
      <vt:lpstr>CONTINUOUS OBSERVATIONS ON smoke injection heights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Guanyu Huang</dc:creator>
  <cp:lastModifiedBy>Huang, Guanyu</cp:lastModifiedBy>
  <cp:revision>2</cp:revision>
  <dcterms:created xsi:type="dcterms:W3CDTF">2026-06-15T11:55:28Z</dcterms:created>
  <dcterms:modified xsi:type="dcterms:W3CDTF">2026-06-17T03:08:23Z</dcterms:modified>
</cp:coreProperties>
</file>