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1179" r:id="rId3"/>
    <p:sldId id="2145706490" r:id="rId4"/>
    <p:sldId id="2145706496" r:id="rId5"/>
    <p:sldId id="2145706656" r:id="rId6"/>
    <p:sldId id="2145706658" r:id="rId7"/>
    <p:sldId id="2145706659" r:id="rId8"/>
    <p:sldId id="2145706657" r:id="rId9"/>
    <p:sldId id="2145706649" r:id="rId10"/>
    <p:sldId id="2145706651" r:id="rId11"/>
    <p:sldId id="2145706650" r:id="rId12"/>
    <p:sldId id="2145706652" r:id="rId13"/>
    <p:sldId id="214570651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30"/>
    <p:restoredTop sz="80548"/>
  </p:normalViewPr>
  <p:slideViewPr>
    <p:cSldViewPr snapToGrid="0">
      <p:cViewPr varScale="1">
        <p:scale>
          <a:sx n="63" d="100"/>
          <a:sy n="63" d="100"/>
        </p:scale>
        <p:origin x="192" y="10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AF1BF0-87C4-1948-A10B-A4580B4D9503}" type="datetimeFigureOut">
              <a:rPr lang="en-US" smtClean="0"/>
              <a:t>6/15/26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4A80DE-5E93-094C-88DA-F8883D5AB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842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4A80DE-5E93-094C-88DA-F8883D5ABD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732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091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B102D299-CABA-0E4B-E929-45395E342B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8C930F53-2B02-C02B-1085-DE2838705C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E1EC7EDC-4B79-9999-0990-4C714901C3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921CCF0-B901-B946-9A13-C00072FF5DB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4A80DE-5E93-094C-88DA-F8883D5ABD4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037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6160A-DBA7-B8B2-2240-965BE6D358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58643E-11E4-F0D4-7B56-7BC6B5555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974BF-6D1C-1421-C547-081FAA8EA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646D7-AC1C-4D4F-A0DA-EDDE4D9470F5}" type="datetimeFigureOut">
              <a:rPr lang="en-US" smtClean="0"/>
              <a:t>6/15/26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8EEC6-23A8-E359-FD39-D788F8D36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C593D6-E00E-42FC-C8B1-03AD0CC2F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62597-657E-2A44-AF32-7AF8252F0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68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FE69C-2779-2ACA-7089-75E8267CE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655D32-D784-8BE0-6687-A23349F852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1CB225-B1BA-0BE2-65E1-59CAD0ECC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10CEF5-5DA4-7093-D2D1-F76D9B6F6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646D7-AC1C-4D4F-A0DA-EDDE4D9470F5}" type="datetimeFigureOut">
              <a:rPr lang="en-US" smtClean="0"/>
              <a:t>6/15/26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0D053B-9798-B5C6-C9B2-A4E263047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CCCA91-BD55-ED33-3069-FE3CD435B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62597-657E-2A44-AF32-7AF8252F0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521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E68DA-7E87-233E-EBBC-8913B63BB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DADAC7-820D-6F0C-FC20-2283D1DCD0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623B1-5AA5-B44E-D6A9-D548AEBCC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646D7-AC1C-4D4F-A0DA-EDDE4D9470F5}" type="datetimeFigureOut">
              <a:rPr lang="en-US" smtClean="0"/>
              <a:t>6/15/26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BC8012-7E33-1B43-68A1-CC5134FFC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BBDAA-A8F4-1BB2-EB33-E8F8CED96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62597-657E-2A44-AF32-7AF8252F0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49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BDBACE-605E-5C24-D6E0-1612A751D2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6978F0-3CC2-AE73-0A66-DB69D07FD0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CFD71-6F80-C0BE-1227-976A10488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646D7-AC1C-4D4F-A0DA-EDDE4D9470F5}" type="datetimeFigureOut">
              <a:rPr lang="en-US" smtClean="0"/>
              <a:t>6/15/26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8FA76-5A06-F4F3-FEB2-1B14DE416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B1AB0-4872-B5EC-BC82-860F5391F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62597-657E-2A44-AF32-7AF8252F0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426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24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63F5980-F02A-8AA3-A530-A68F6B7DC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E4590C65-E108-5142-A990-0F1FA47536A9}" type="datetimeFigureOut">
              <a:rPr lang="en-US"/>
              <a:pPr>
                <a:defRPr/>
              </a:pPr>
              <a:t>6/15/26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B5DC291-0896-EADC-EADC-8883F0C74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FA00A60-6FED-155B-1EF9-A446C9551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F43FA2AE-8E1D-654F-A55F-2425052A5F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848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07DAF-4860-52FD-D4BA-F4734B150A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1D8C7-787C-79D9-A985-D6B6FAF70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646D7-AC1C-4D4F-A0DA-EDDE4D9470F5}" type="datetimeFigureOut">
              <a:rPr lang="en-US" smtClean="0"/>
              <a:t>6/15/26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D1270B-1F2F-C84E-1E19-4E5898190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87C9D5-0E14-F1DA-59B7-3806B6447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62597-657E-2A44-AF32-7AF8252F090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EEE1A5-D318-DCEC-EDB8-7A6DC65FFB77}"/>
              </a:ext>
            </a:extLst>
          </p:cNvPr>
          <p:cNvSpPr/>
          <p:nvPr userDrawn="1"/>
        </p:nvSpPr>
        <p:spPr>
          <a:xfrm>
            <a:off x="0" y="0"/>
            <a:ext cx="12203430" cy="1555880"/>
          </a:xfrm>
          <a:prstGeom prst="rect">
            <a:avLst/>
          </a:prstGeom>
          <a:solidFill>
            <a:srgbClr val="255E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D1A2926-B974-E236-C047-0D5F9630C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3406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20611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E585F31-F645-D601-C595-D363A759E242}"/>
              </a:ext>
            </a:extLst>
          </p:cNvPr>
          <p:cNvSpPr/>
          <p:nvPr userDrawn="1"/>
        </p:nvSpPr>
        <p:spPr>
          <a:xfrm>
            <a:off x="-11430" y="-17012"/>
            <a:ext cx="12203430" cy="1555880"/>
          </a:xfrm>
          <a:prstGeom prst="rect">
            <a:avLst/>
          </a:prstGeom>
          <a:solidFill>
            <a:srgbClr val="255E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402925-5043-4455-0854-9F919AA0C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646D7-AC1C-4D4F-A0DA-EDDE4D9470F5}" type="datetimeFigureOut">
              <a:rPr lang="en-US" smtClean="0"/>
              <a:t>6/15/26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DA2D26-F722-16E6-1619-162B38A48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1170FE-1286-9B1C-2AAA-3F7A8036D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62597-657E-2A44-AF32-7AF8252F090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6B09BF5-181D-2F31-C7D1-F93CCF7A5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A086D1-345B-DFD7-8207-34EB9168995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029" y="196296"/>
            <a:ext cx="1321224" cy="110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6605E860-2011-7DA2-FB9C-A0AB7D6022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9630" y="100774"/>
            <a:ext cx="1287185" cy="129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red and white logo&#10;&#10;Description automatically generated">
            <a:extLst>
              <a:ext uri="{FF2B5EF4-FFF2-40B4-BE49-F238E27FC236}">
                <a16:creationId xmlns:a16="http://schemas.microsoft.com/office/drawing/2014/main" id="{3D8EFB51-5C33-CB55-18EB-8435141ABF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3803" y="134065"/>
            <a:ext cx="792835" cy="12553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4361E1-1023-FECF-EF39-919493247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3406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8030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3DE09-849C-8556-C61D-5A1310286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E112FC-334A-060B-E990-54F64C517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370927-FA44-F088-C542-125C3E9A9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646D7-AC1C-4D4F-A0DA-EDDE4D9470F5}" type="datetimeFigureOut">
              <a:rPr lang="en-US" smtClean="0"/>
              <a:t>6/15/26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339D9-A32F-DF95-338D-17F275341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99060-C28A-11B4-3737-D0A505F0D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62597-657E-2A44-AF32-7AF8252F0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261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AC583-BECA-CC59-C131-6F0BDE0DE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558EA-4DDA-ADFA-4171-82E3C55D55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8A41C3-6CDB-F2D6-213C-09AE4FDB55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926BE2-7079-4FBE-F982-4179A183F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646D7-AC1C-4D4F-A0DA-EDDE4D9470F5}" type="datetimeFigureOut">
              <a:rPr lang="en-US" smtClean="0"/>
              <a:t>6/15/26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88C36-21EE-F170-91DC-87FCE9BB6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3E3FDC-C493-C9E6-9EE6-970C5CBD7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62597-657E-2A44-AF32-7AF8252F0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7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92D0D-F5E8-00D6-11C2-088680FDE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205D3B-005F-4F8E-45BB-EEA6B08483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0FB934-4DCA-B96E-D9A4-32E9800609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35A52-506A-47E4-14CE-B0B9CE87BF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B2E83A-178C-C09B-66B6-37A0856698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2218C1-BB29-BDD8-0B57-7C6E84601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646D7-AC1C-4D4F-A0DA-EDDE4D9470F5}" type="datetimeFigureOut">
              <a:rPr lang="en-US" smtClean="0"/>
              <a:t>6/15/26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B27CFE-050A-7CD6-A55B-DB92BD043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92CE5D-A4AE-5A58-D94D-C39B3AB28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62597-657E-2A44-AF32-7AF8252F0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1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2C913-1091-09F8-B0B3-E6F7EDA66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C7E457-CBB2-6939-A6F7-5623E6DDD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646D7-AC1C-4D4F-A0DA-EDDE4D9470F5}" type="datetimeFigureOut">
              <a:rPr lang="en-US" smtClean="0"/>
              <a:t>6/15/26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494D58-C7C1-A5D3-BD1E-237DD12A9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7E99DD-B87D-B2D9-4DC1-F4359A58A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62597-657E-2A44-AF32-7AF8252F0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686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FD57A5-CA79-6413-1F9C-12D702E59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646D7-AC1C-4D4F-A0DA-EDDE4D9470F5}" type="datetimeFigureOut">
              <a:rPr lang="en-US" smtClean="0"/>
              <a:t>6/15/26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A7C7A5-732B-FD52-4974-E6FD0B2E9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2AD1C-C6BA-E7C3-3289-7CEF9F084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62597-657E-2A44-AF32-7AF8252F0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995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2857B-2AF2-E544-34B4-2494F9785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56F92-64E2-5BAF-7C39-D7B8EF204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563BA4-120A-1580-80F6-C0B7555E8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94C150-958F-6CB4-F3ED-F2E33D02C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646D7-AC1C-4D4F-A0DA-EDDE4D9470F5}" type="datetimeFigureOut">
              <a:rPr lang="en-US" smtClean="0"/>
              <a:t>6/15/26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B0A14-6417-5734-FDDB-86365F9A6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9D1FA4-6480-E97F-D160-E8E38897F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62597-657E-2A44-AF32-7AF8252F0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523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78B2C6-2DC5-36C7-29D3-48551BCD5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0FD903-1642-1BF0-A348-2FDD148DA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28DC5B-A028-D3BE-C34A-EF8EA2E8E4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D646D7-AC1C-4D4F-A0DA-EDDE4D9470F5}" type="datetimeFigureOut">
              <a:rPr lang="en-US" smtClean="0"/>
              <a:t>6/15/26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0BD88-998F-2315-F3F3-9B022F8AE1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75A42-9649-3D5D-650E-00FB0A51C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E962597-657E-2A44-AF32-7AF8252F0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952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png"/><Relationship Id="rId18" Type="http://schemas.openxmlformats.org/officeDocument/2006/relationships/image" Target="../media/image24.jpe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5" Type="http://schemas.openxmlformats.org/officeDocument/2006/relationships/image" Target="../media/image21.jpe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Relationship Id="rId1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Relationship Id="rId9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haqast.org/tempo-applications-for-surface-ozone-tiger-tea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1E521-B69E-B250-2421-1442DCDB2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7409" y="1990465"/>
            <a:ext cx="9944153" cy="238760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Connecting the TEMPO Community with Health and Air Quality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Information Needs through HAQAST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79F9ED-CAE0-DA13-7561-EF2A6B6D71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16857"/>
            <a:ext cx="7913389" cy="1655762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Jenny Bratburd, PhD</a:t>
            </a:r>
          </a:p>
          <a:p>
            <a:r>
              <a:rPr lang="en-US" dirty="0">
                <a:solidFill>
                  <a:schemeClr val="bg1"/>
                </a:solidFill>
              </a:rPr>
              <a:t>University of Wisconsin-Madison</a:t>
            </a:r>
          </a:p>
          <a:p>
            <a:r>
              <a:rPr lang="en-US" dirty="0">
                <a:solidFill>
                  <a:schemeClr val="bg1"/>
                </a:solidFill>
              </a:rPr>
              <a:t>TEMPO DART Meeting – Applications and Stakeholder Needs</a:t>
            </a:r>
          </a:p>
          <a:p>
            <a:r>
              <a:rPr lang="en-US" dirty="0">
                <a:solidFill>
                  <a:schemeClr val="bg1"/>
                </a:solidFill>
              </a:rPr>
              <a:t>17 June 2026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420100-1BE1-8B22-459F-96132FF5C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776" y="5367295"/>
            <a:ext cx="1321224" cy="110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78393AC-4BAA-19CC-A128-7D2A76CF4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24377" y="5271773"/>
            <a:ext cx="1287185" cy="129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red and white logo&#10;&#10;Description automatically generated">
            <a:extLst>
              <a:ext uri="{FF2B5EF4-FFF2-40B4-BE49-F238E27FC236}">
                <a16:creationId xmlns:a16="http://schemas.microsoft.com/office/drawing/2014/main" id="{4B8E7A45-BA2A-B4BB-2CCA-80AA76FB543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8550" y="5305064"/>
            <a:ext cx="792835" cy="125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714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E921FF-5492-F92C-BBE6-428AA1542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04E437B-37CA-7102-3052-2B940AE01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6154" y="2047081"/>
            <a:ext cx="8091985" cy="4351338"/>
          </a:xfrm>
        </p:spPr>
        <p:txBody>
          <a:bodyPr>
            <a:normAutofit/>
          </a:bodyPr>
          <a:lstStyle/>
          <a:p>
            <a:r>
              <a:rPr lang="en-US" dirty="0"/>
              <a:t>Curating a Remote Sensing Training Atlas for Health and Air Quality – Pawan Gupta</a:t>
            </a:r>
            <a:br>
              <a:rPr lang="en-US" dirty="0"/>
            </a:br>
            <a:endParaRPr lang="en-US" dirty="0"/>
          </a:p>
          <a:p>
            <a:r>
              <a:rPr lang="en-US" dirty="0"/>
              <a:t>HAQAST Support for AIR4US Implementation – Carl Malings </a:t>
            </a:r>
            <a:br>
              <a:rPr lang="en-US" dirty="0"/>
            </a:br>
            <a:endParaRPr lang="en-US" dirty="0"/>
          </a:p>
          <a:p>
            <a:r>
              <a:rPr lang="en-US" dirty="0"/>
              <a:t>Ensuring Continuity Across Satellite Transitions: Quantifying Uncertainty in Long-Term Air Quality and Fire Records – Amber Soja</a:t>
            </a:r>
          </a:p>
          <a:p>
            <a:pPr marL="457200" lvl="1" indent="0">
              <a:buNone/>
            </a:pPr>
            <a:endParaRPr lang="en-US" b="1" dirty="0"/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A71B3DA-6F70-A5A7-0FDC-00BE86945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2561" y="159804"/>
            <a:ext cx="7726907" cy="1325563"/>
          </a:xfrm>
        </p:spPr>
        <p:txBody>
          <a:bodyPr/>
          <a:lstStyle/>
          <a:p>
            <a:r>
              <a:rPr lang="en-US" dirty="0"/>
              <a:t>Data Access and Continuity</a:t>
            </a:r>
            <a:br>
              <a:rPr lang="en-US" dirty="0"/>
            </a:br>
            <a:r>
              <a:rPr lang="en-US" dirty="0"/>
              <a:t> Tiger Teams</a:t>
            </a:r>
          </a:p>
        </p:txBody>
      </p:sp>
      <p:pic>
        <p:nvPicPr>
          <p:cNvPr id="1026" name="Picture 2" descr="Headshot of Pawan Gupta">
            <a:extLst>
              <a:ext uri="{FF2B5EF4-FFF2-40B4-BE49-F238E27FC236}">
                <a16:creationId xmlns:a16="http://schemas.microsoft.com/office/drawing/2014/main" id="{39A44B45-7012-BAD8-4644-47FEF036A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172" y="1677727"/>
            <a:ext cx="1587500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C277983-2893-D1D9-F244-B4396529A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172" y="3429000"/>
            <a:ext cx="1587500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eadshot of Amber Soja">
            <a:extLst>
              <a:ext uri="{FF2B5EF4-FFF2-40B4-BE49-F238E27FC236}">
                <a16:creationId xmlns:a16="http://schemas.microsoft.com/office/drawing/2014/main" id="{4E65B864-619B-D7E1-2033-173DE1998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172" y="5180273"/>
            <a:ext cx="1587500" cy="159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07F0A9-1E89-0A44-58B1-D218EC7E8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593" y="284113"/>
            <a:ext cx="1296490" cy="107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FCB6D9E-FE62-AE31-C233-CA2920CB3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02493" y="114401"/>
            <a:ext cx="1246658" cy="124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591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1BCE15E-F16F-0581-FCCD-DA8DE7989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8108" y="2031206"/>
            <a:ext cx="9292988" cy="4351338"/>
          </a:xfrm>
        </p:spPr>
        <p:txBody>
          <a:bodyPr>
            <a:normAutofit/>
          </a:bodyPr>
          <a:lstStyle/>
          <a:p>
            <a:r>
              <a:rPr lang="en-US" dirty="0"/>
              <a:t>Distinguishing Prescribed Fire versus Wildfire in the Contiguous US for Fire Management and Health and Air Quality Organizations – Talat Odman</a:t>
            </a:r>
            <a:br>
              <a:rPr lang="en-US" dirty="0"/>
            </a:br>
            <a:endParaRPr lang="en-US" dirty="0"/>
          </a:p>
          <a:p>
            <a:r>
              <a:rPr lang="en-US" dirty="0"/>
              <a:t>Leveraging Low-Cost Sensor Networks and Satellite-Derived Products for Air Quality Advisories – </a:t>
            </a:r>
            <a:r>
              <a:rPr lang="en-US" dirty="0" err="1"/>
              <a:t>Jingqiu</a:t>
            </a:r>
            <a:r>
              <a:rPr lang="en-US" dirty="0"/>
              <a:t> Mao</a:t>
            </a:r>
            <a:br>
              <a:rPr lang="en-US" dirty="0"/>
            </a:br>
            <a:endParaRPr lang="en-US" dirty="0"/>
          </a:p>
          <a:p>
            <a:r>
              <a:rPr lang="en-US" dirty="0"/>
              <a:t>Using NASA Observations to Characterize Dust Plume Transport for Air Quality and Public Health Solutions – Travis Toth</a:t>
            </a:r>
            <a:endParaRPr lang="en-US" b="1" dirty="0"/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FAB288-9E65-D06B-2886-4E7E725A7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5760" y="159804"/>
            <a:ext cx="9503391" cy="1325563"/>
          </a:xfrm>
        </p:spPr>
        <p:txBody>
          <a:bodyPr/>
          <a:lstStyle/>
          <a:p>
            <a:r>
              <a:rPr lang="en-US" dirty="0"/>
              <a:t>Fire, Smoke, and Dust Tiger Teams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8CEC689-FC35-8B6C-44B8-2115230BC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580" y="1705023"/>
            <a:ext cx="1587500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eadshot of Jingqiu Mao">
            <a:extLst>
              <a:ext uri="{FF2B5EF4-FFF2-40B4-BE49-F238E27FC236}">
                <a16:creationId xmlns:a16="http://schemas.microsoft.com/office/drawing/2014/main" id="{F266824F-9405-56BE-6610-488C38F93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580" y="3413125"/>
            <a:ext cx="1581175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EBFE8DEA-46BD-D127-F360-7E2B4D304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255" y="5136435"/>
            <a:ext cx="1587500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8C02CB-69D2-A951-2E83-A754568F0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593" y="284113"/>
            <a:ext cx="1296490" cy="107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474845F-49F4-A722-577B-47A493654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02493" y="114401"/>
            <a:ext cx="1246658" cy="124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300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9B22E-5F7B-35B8-1489-32A18DB6A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20D3D25-C8C4-9771-E46B-621F90247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2824" y="2235057"/>
            <a:ext cx="8828964" cy="4351338"/>
          </a:xfrm>
        </p:spPr>
        <p:txBody>
          <a:bodyPr>
            <a:normAutofit/>
          </a:bodyPr>
          <a:lstStyle/>
          <a:p>
            <a:r>
              <a:rPr lang="en-US" dirty="0"/>
              <a:t>Analysis of TEMPO Ozone Profile Data for Monitoring Ozone Exceedances – Aaron Naeger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Establishing Best Practices for TEMPO Formaldehyde Observations in Regulatory Applications: Demonstrations in Chicago, St. Louis, and New York – Jen Kaiser</a:t>
            </a:r>
          </a:p>
          <a:p>
            <a:pPr lvl="1"/>
            <a:endParaRPr lang="en-US" b="1" dirty="0"/>
          </a:p>
          <a:p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83D1D50-39BF-4C31-6AB2-E8A0ADECC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7916" y="134065"/>
            <a:ext cx="9244084" cy="1325563"/>
          </a:xfrm>
        </p:spPr>
        <p:txBody>
          <a:bodyPr/>
          <a:lstStyle/>
          <a:p>
            <a:r>
              <a:rPr lang="en-US" dirty="0"/>
              <a:t>Trace Gases Tiger Teams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5854C34A-9FB3-546D-F4C8-505CE1749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915" y="1822450"/>
            <a:ext cx="1587500" cy="160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38AC4166-7C45-A566-19E0-5AFF673C0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390" y="3958763"/>
            <a:ext cx="1606550" cy="160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4D709C-476C-8E4B-DA1E-DBC3877FF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593" y="284113"/>
            <a:ext cx="1296490" cy="107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5C12AE3-7019-FE0A-546F-F4993893E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02493" y="114401"/>
            <a:ext cx="1246658" cy="124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05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2661B-E7EF-C315-A69C-424DD706A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4EFE914-B72D-22D1-D8E2-8518508D5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5788" y="3821373"/>
            <a:ext cx="4338851" cy="2478420"/>
          </a:xfrm>
        </p:spPr>
        <p:txBody>
          <a:bodyPr>
            <a:normAutofit/>
          </a:bodyPr>
          <a:lstStyle/>
          <a:p>
            <a:r>
              <a:rPr lang="en-US" dirty="0"/>
              <a:t>HAQAST website</a:t>
            </a:r>
          </a:p>
          <a:p>
            <a:pPr lvl="1"/>
            <a:r>
              <a:rPr lang="en-US" dirty="0" err="1"/>
              <a:t>haqast.org</a:t>
            </a:r>
            <a:endParaRPr lang="en-US" dirty="0"/>
          </a:p>
          <a:p>
            <a:r>
              <a:rPr lang="en-US" dirty="0"/>
              <a:t>HAQAST Tiger Teams</a:t>
            </a:r>
          </a:p>
          <a:p>
            <a:r>
              <a:rPr lang="en-US" dirty="0"/>
              <a:t>HAQAST Atlanta – January 7-8, 2027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230D937-BE7D-8564-87C2-01AD28F0C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Opportunities to Engage!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9AF0399-8976-AA11-8897-2908ECA62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8723"/>
            <a:ext cx="12192000" cy="382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71362C25-ECE5-37FA-4FFD-D3E0AB209B1D}"/>
              </a:ext>
            </a:extLst>
          </p:cNvPr>
          <p:cNvSpPr txBox="1">
            <a:spLocks/>
          </p:cNvSpPr>
          <p:nvPr/>
        </p:nvSpPr>
        <p:spPr>
          <a:xfrm>
            <a:off x="6637363" y="3821373"/>
            <a:ext cx="4880212" cy="2478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Newsletter</a:t>
            </a:r>
          </a:p>
          <a:p>
            <a:pPr lvl="1"/>
            <a:r>
              <a:rPr lang="en-US" sz="1800" dirty="0"/>
              <a:t>https://</a:t>
            </a:r>
            <a:r>
              <a:rPr lang="en-US" sz="1800" dirty="0" err="1"/>
              <a:t>explore.wisc.edu</a:t>
            </a:r>
            <a:r>
              <a:rPr lang="en-US" sz="1800" dirty="0"/>
              <a:t>/</a:t>
            </a:r>
            <a:r>
              <a:rPr lang="en-US" sz="1800" dirty="0" err="1"/>
              <a:t>haqastlanding</a:t>
            </a:r>
            <a:endParaRPr lang="en-US" sz="1800" dirty="0"/>
          </a:p>
          <a:p>
            <a:r>
              <a:rPr lang="en-US" sz="3200" dirty="0"/>
              <a:t>LinkedIn </a:t>
            </a:r>
          </a:p>
          <a:p>
            <a:pPr lvl="1"/>
            <a:r>
              <a:rPr lang="en-US" sz="1800" dirty="0"/>
              <a:t>https://</a:t>
            </a:r>
            <a:r>
              <a:rPr lang="en-US" sz="1800" dirty="0" err="1"/>
              <a:t>www.linkedin.com</a:t>
            </a:r>
            <a:r>
              <a:rPr lang="en-US" sz="1800" dirty="0"/>
              <a:t>/company/</a:t>
            </a:r>
            <a:r>
              <a:rPr lang="en-US" sz="1800" dirty="0" err="1"/>
              <a:t>nasa</a:t>
            </a:r>
            <a:r>
              <a:rPr lang="en-US" sz="1800" dirty="0"/>
              <a:t>-health-and-air-quality-applied-sciences-team</a:t>
            </a:r>
          </a:p>
        </p:txBody>
      </p:sp>
    </p:spTree>
    <p:extLst>
      <p:ext uri="{BB962C8B-B14F-4D97-AF65-F5344CB8AC3E}">
        <p14:creationId xmlns:p14="http://schemas.microsoft.com/office/powerpoint/2010/main" val="3246034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53304-DE81-17D3-9855-9F99A5936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425" y="300824"/>
            <a:ext cx="10972800" cy="1325563"/>
          </a:xfrm>
        </p:spPr>
        <p:txBody>
          <a:bodyPr>
            <a:normAutofit/>
          </a:bodyPr>
          <a:lstStyle/>
          <a:p>
            <a:r>
              <a:rPr lang="en-US" sz="3733" dirty="0"/>
              <a:t>What is “hay-</a:t>
            </a:r>
            <a:r>
              <a:rPr lang="en-US" sz="3733" dirty="0" err="1"/>
              <a:t>kast</a:t>
            </a:r>
            <a:r>
              <a:rPr lang="en-US" sz="3733" dirty="0"/>
              <a:t>”?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67A41-9B60-0D71-E2F7-0A3A806AB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988" y="1626388"/>
            <a:ext cx="5267008" cy="500062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Health and Air Quality Applied Sciences Team</a:t>
            </a:r>
          </a:p>
          <a:p>
            <a:r>
              <a:rPr lang="en-US" dirty="0"/>
              <a:t>Mission: Connect NASA science with air quality and health applications</a:t>
            </a:r>
          </a:p>
          <a:p>
            <a:r>
              <a:rPr lang="en-US" dirty="0"/>
              <a:t>14 member PIs, 60+ co-investigators, 22 ambassadors, 100s of stakeholders</a:t>
            </a:r>
          </a:p>
          <a:p>
            <a:r>
              <a:rPr lang="en-US" dirty="0"/>
              <a:t>Three types of work – scaled to different needs</a:t>
            </a:r>
          </a:p>
          <a:p>
            <a:pPr lvl="1"/>
            <a:r>
              <a:rPr lang="en-US" dirty="0"/>
              <a:t>Member projects</a:t>
            </a:r>
          </a:p>
          <a:p>
            <a:pPr lvl="1"/>
            <a:r>
              <a:rPr lang="en-US" dirty="0"/>
              <a:t>Tiger Teams</a:t>
            </a:r>
          </a:p>
          <a:p>
            <a:pPr lvl="1"/>
            <a:r>
              <a:rPr lang="en-US" dirty="0"/>
              <a:t>Outreach, engagement, rapid response</a:t>
            </a:r>
          </a:p>
          <a:p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272F14D-6B73-6ECC-5D27-FB4F16D0E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0929" y="214037"/>
            <a:ext cx="5000283" cy="232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96981DF-E2AD-04A1-620E-6D4A241D5301}"/>
              </a:ext>
            </a:extLst>
          </p:cNvPr>
          <p:cNvSpPr txBox="1"/>
          <p:nvPr/>
        </p:nvSpPr>
        <p:spPr>
          <a:xfrm>
            <a:off x="13825407" y="8567984"/>
            <a:ext cx="2721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i="1" dirty="0" err="1">
                <a:solidFill>
                  <a:srgbClr val="921A1E"/>
                </a:solidFill>
                <a:latin typeface="Avenir Book"/>
                <a:cs typeface="Avenir Book"/>
              </a:rPr>
              <a:t>haqast.org</a:t>
            </a:r>
            <a:r>
              <a:rPr lang="en-US" sz="3200" i="1" dirty="0">
                <a:solidFill>
                  <a:srgbClr val="921A1E"/>
                </a:solidFill>
                <a:latin typeface="Avenir Book"/>
                <a:cs typeface="Avenir Book"/>
              </a:rPr>
              <a:t>/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D9BB82-4D95-ECB7-FF4F-3F4FE7315827}"/>
              </a:ext>
            </a:extLst>
          </p:cNvPr>
          <p:cNvSpPr txBox="1"/>
          <p:nvPr/>
        </p:nvSpPr>
        <p:spPr>
          <a:xfrm>
            <a:off x="9257669" y="6627013"/>
            <a:ext cx="61475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200" dirty="0"/>
              <a:t>https://</a:t>
            </a:r>
            <a:r>
              <a:rPr lang="en-US" sz="1200" dirty="0" err="1"/>
              <a:t>haqast.org</a:t>
            </a:r>
            <a:r>
              <a:rPr lang="en-US" sz="1200" dirty="0"/>
              <a:t>/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EDBC048C-DE5D-35EC-5461-FF91E291F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024" y="130639"/>
            <a:ext cx="1246658" cy="124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302;g2f1684f6bad_0_1149">
            <a:extLst>
              <a:ext uri="{FF2B5EF4-FFF2-40B4-BE49-F238E27FC236}">
                <a16:creationId xmlns:a16="http://schemas.microsoft.com/office/drawing/2014/main" id="{71672E7F-BFD9-1A0E-A206-145E3B80C69E}"/>
              </a:ext>
            </a:extLst>
          </p:cNvPr>
          <p:cNvSpPr/>
          <p:nvPr/>
        </p:nvSpPr>
        <p:spPr>
          <a:xfrm>
            <a:off x="5873700" y="3207784"/>
            <a:ext cx="1809738" cy="246888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302929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303;g2f1684f6bad_0_1149">
            <a:extLst>
              <a:ext uri="{FF2B5EF4-FFF2-40B4-BE49-F238E27FC236}">
                <a16:creationId xmlns:a16="http://schemas.microsoft.com/office/drawing/2014/main" id="{6F301166-18F6-92F8-02C5-D426FFE7920F}"/>
              </a:ext>
            </a:extLst>
          </p:cNvPr>
          <p:cNvSpPr txBox="1"/>
          <p:nvPr/>
        </p:nvSpPr>
        <p:spPr>
          <a:xfrm>
            <a:off x="5997773" y="4604376"/>
            <a:ext cx="1740204" cy="957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ct val="100000"/>
              <a:buFont typeface="Arial"/>
              <a:buNone/>
            </a:pPr>
            <a:r>
              <a:rPr lang="en-US" sz="1050" b="1" dirty="0">
                <a:solidFill>
                  <a:srgbClr val="0070C0"/>
                </a:solidFill>
                <a:latin typeface="Helvetica" pitchFamily="2" charset="0"/>
              </a:rPr>
              <a:t>QUANTIFYING SMOKE EXPOSURES FROM PRESCRIBED BURNS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ct val="100000"/>
              <a:buFont typeface="Arial"/>
              <a:buNone/>
            </a:pPr>
            <a:r>
              <a:rPr lang="en-US" sz="800" b="0" i="0" u="none" strike="noStrike" cap="none" dirty="0">
                <a:solidFill>
                  <a:srgbClr val="595959"/>
                </a:solidFill>
                <a:latin typeface="Helvetica" pitchFamily="2" charset="0"/>
                <a:ea typeface="Avenir"/>
                <a:cs typeface="Avenir"/>
                <a:sym typeface="Avenir"/>
              </a:rPr>
              <a:t>Using satellite data and sensors, researchers quantified PM2.5 concentrations from  prescribed burns in Flint Hills, Kansas</a:t>
            </a:r>
            <a:endParaRPr sz="800" dirty="0">
              <a:latin typeface="Helvetica" pitchFamily="2" charset="0"/>
            </a:endParaRPr>
          </a:p>
        </p:txBody>
      </p:sp>
      <p:pic>
        <p:nvPicPr>
          <p:cNvPr id="18" name="Google Shape;368;p43" descr="top photo">
            <a:extLst>
              <a:ext uri="{FF2B5EF4-FFF2-40B4-BE49-F238E27FC236}">
                <a16:creationId xmlns:a16="http://schemas.microsoft.com/office/drawing/2014/main" id="{C3875417-508F-2322-BDF4-BEC1380CBF5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1515" y="3337881"/>
            <a:ext cx="1534107" cy="12121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Google Shape;110;p18">
            <a:extLst>
              <a:ext uri="{FF2B5EF4-FFF2-40B4-BE49-F238E27FC236}">
                <a16:creationId xmlns:a16="http://schemas.microsoft.com/office/drawing/2014/main" id="{F152CDEB-4AC3-373A-E0B6-B22A896169F5}"/>
              </a:ext>
            </a:extLst>
          </p:cNvPr>
          <p:cNvGrpSpPr/>
          <p:nvPr/>
        </p:nvGrpSpPr>
        <p:grpSpPr>
          <a:xfrm>
            <a:off x="7907421" y="3243962"/>
            <a:ext cx="1740204" cy="2468880"/>
            <a:chOff x="2056734" y="1337293"/>
            <a:chExt cx="1809756" cy="2533084"/>
          </a:xfrm>
        </p:grpSpPr>
        <p:grpSp>
          <p:nvGrpSpPr>
            <p:cNvPr id="21" name="Google Shape;111;p18">
              <a:extLst>
                <a:ext uri="{FF2B5EF4-FFF2-40B4-BE49-F238E27FC236}">
                  <a16:creationId xmlns:a16="http://schemas.microsoft.com/office/drawing/2014/main" id="{387747C3-3F0B-0519-2140-5B3EF026BA30}"/>
                </a:ext>
              </a:extLst>
            </p:cNvPr>
            <p:cNvGrpSpPr/>
            <p:nvPr/>
          </p:nvGrpSpPr>
          <p:grpSpPr>
            <a:xfrm>
              <a:off x="2056734" y="1337293"/>
              <a:ext cx="1809756" cy="2533084"/>
              <a:chOff x="1268232" y="2091513"/>
              <a:chExt cx="3193500" cy="3669541"/>
            </a:xfrm>
          </p:grpSpPr>
          <p:sp>
            <p:nvSpPr>
              <p:cNvPr id="23" name="Google Shape;112;p18">
                <a:extLst>
                  <a:ext uri="{FF2B5EF4-FFF2-40B4-BE49-F238E27FC236}">
                    <a16:creationId xmlns:a16="http://schemas.microsoft.com/office/drawing/2014/main" id="{CC60959E-A68C-0CB8-9B34-CA1DD842C245}"/>
                  </a:ext>
                </a:extLst>
              </p:cNvPr>
              <p:cNvSpPr/>
              <p:nvPr/>
            </p:nvSpPr>
            <p:spPr>
              <a:xfrm>
                <a:off x="1268232" y="2091513"/>
                <a:ext cx="3193500" cy="3576600"/>
              </a:xfrm>
              <a:prstGeom prst="rect">
                <a:avLst/>
              </a:prstGeom>
              <a:solidFill>
                <a:srgbClr val="FFFFFF"/>
              </a:solidFill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302929" dist="889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>
                  <a:buClr>
                    <a:srgbClr val="FFFFFF"/>
                  </a:buClr>
                  <a:buSzPts val="1400"/>
                </a:pPr>
                <a:endParaRPr sz="1867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113;p18">
                <a:extLst>
                  <a:ext uri="{FF2B5EF4-FFF2-40B4-BE49-F238E27FC236}">
                    <a16:creationId xmlns:a16="http://schemas.microsoft.com/office/drawing/2014/main" id="{5AB0C8B5-8E18-2347-EB0D-78547FD51EDE}"/>
                  </a:ext>
                </a:extLst>
              </p:cNvPr>
              <p:cNvSpPr txBox="1"/>
              <p:nvPr/>
            </p:nvSpPr>
            <p:spPr>
              <a:xfrm>
                <a:off x="1359105" y="4188154"/>
                <a:ext cx="3070800" cy="1572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srgbClr val="2E75B5"/>
                  </a:buClr>
                  <a:buSzPts val="1050"/>
                </a:pPr>
                <a:r>
                  <a:rPr lang="en" sz="1000" b="1" dirty="0">
                    <a:solidFill>
                      <a:srgbClr val="2E75B5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SATELLITE DATA INCORPORATED INTO EPA AIRNOW</a:t>
                </a:r>
                <a:endParaRPr sz="1000" dirty="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  <a:p>
                <a:pPr>
                  <a:buClr>
                    <a:srgbClr val="595959"/>
                  </a:buClr>
                  <a:buSzPts val="800"/>
                </a:pPr>
                <a:r>
                  <a:rPr lang="en" sz="800" dirty="0">
                    <a:solidFill>
                      <a:srgbClr val="595959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Satellite data added to widely used near-real time tools to assist states in communicating about risks of air pollution.</a:t>
                </a:r>
                <a:endParaRPr sz="800" dirty="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p:grpSp>
        <p:pic>
          <p:nvPicPr>
            <p:cNvPr id="22" name="Google Shape;114;p18" descr="NOAA, HAQAST, EPA partnershiop">
              <a:extLst>
                <a:ext uri="{FF2B5EF4-FFF2-40B4-BE49-F238E27FC236}">
                  <a16:creationId xmlns:a16="http://schemas.microsoft.com/office/drawing/2014/main" id="{F89F9697-578F-0AF1-6FB0-ED4FC7FA0C6F}"/>
                </a:ext>
              </a:extLst>
            </p:cNvPr>
            <p:cNvPicPr preferRelativeResize="0"/>
            <p:nvPr/>
          </p:nvPicPr>
          <p:blipFill rotWithShape="1">
            <a:blip r:embed="rId6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51763" y="1401424"/>
              <a:ext cx="1630101" cy="13655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" name="Google Shape;104;p18">
            <a:extLst>
              <a:ext uri="{FF2B5EF4-FFF2-40B4-BE49-F238E27FC236}">
                <a16:creationId xmlns:a16="http://schemas.microsoft.com/office/drawing/2014/main" id="{F0E7DCB6-56B7-2623-9648-99E08E55592A}"/>
              </a:ext>
            </a:extLst>
          </p:cNvPr>
          <p:cNvGrpSpPr/>
          <p:nvPr/>
        </p:nvGrpSpPr>
        <p:grpSpPr>
          <a:xfrm>
            <a:off x="9941274" y="3179565"/>
            <a:ext cx="1809738" cy="2497100"/>
            <a:chOff x="7101283" y="1407125"/>
            <a:chExt cx="1809900" cy="2469001"/>
          </a:xfrm>
        </p:grpSpPr>
        <p:sp>
          <p:nvSpPr>
            <p:cNvPr id="26" name="Google Shape;105;p18">
              <a:extLst>
                <a:ext uri="{FF2B5EF4-FFF2-40B4-BE49-F238E27FC236}">
                  <a16:creationId xmlns:a16="http://schemas.microsoft.com/office/drawing/2014/main" id="{9AB0B9A3-2AAD-BFB9-C0AA-19AF854F995F}"/>
                </a:ext>
              </a:extLst>
            </p:cNvPr>
            <p:cNvSpPr/>
            <p:nvPr/>
          </p:nvSpPr>
          <p:spPr>
            <a:xfrm>
              <a:off x="7101283" y="1407126"/>
              <a:ext cx="1809900" cy="2469000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302929" dist="889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1400"/>
              </a:pPr>
              <a:endParaRPr sz="18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06;p18">
              <a:extLst>
                <a:ext uri="{FF2B5EF4-FFF2-40B4-BE49-F238E27FC236}">
                  <a16:creationId xmlns:a16="http://schemas.microsoft.com/office/drawing/2014/main" id="{CE86B909-4F6F-6C3C-4B78-34F4393337CA}"/>
                </a:ext>
              </a:extLst>
            </p:cNvPr>
            <p:cNvSpPr txBox="1"/>
            <p:nvPr/>
          </p:nvSpPr>
          <p:spPr>
            <a:xfrm>
              <a:off x="7208514" y="2773851"/>
              <a:ext cx="1702669" cy="110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2E75B5"/>
                </a:buClr>
                <a:buSzPts val="1050"/>
              </a:pPr>
              <a:r>
                <a:rPr lang="en" sz="1000" b="1" dirty="0">
                  <a:solidFill>
                    <a:srgbClr val="2E75B5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LEVERAGING SATELLITE DATA FOR UNDERMONITORED REGIONS</a:t>
              </a:r>
              <a:endParaRPr sz="1000" dirty="0"/>
            </a:p>
            <a:p>
              <a:pPr>
                <a:lnSpc>
                  <a:spcPct val="90000"/>
                </a:lnSpc>
                <a:buClr>
                  <a:srgbClr val="2E75B5"/>
                </a:buClr>
                <a:buSzPts val="1050"/>
              </a:pPr>
              <a:r>
                <a:rPr lang="en" sz="800" dirty="0">
                  <a:solidFill>
                    <a:srgbClr val="595959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The American Lung Association to explore incorporation of  satellite data using HAQAST data.</a:t>
              </a:r>
              <a:endParaRPr sz="8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28" name="Google Shape;107;p18" descr="A map of the united states&#10;&#10;Description automatically generated">
              <a:extLst>
                <a:ext uri="{FF2B5EF4-FFF2-40B4-BE49-F238E27FC236}">
                  <a16:creationId xmlns:a16="http://schemas.microsoft.com/office/drawing/2014/main" id="{4A7085FA-CE6A-31F7-73BD-C4689D0B234C}"/>
                </a:ext>
              </a:extLst>
            </p:cNvPr>
            <p:cNvPicPr preferRelativeResize="0"/>
            <p:nvPr/>
          </p:nvPicPr>
          <p:blipFill rotWithShape="1">
            <a:blip r:embed="rId7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96900" y="1407125"/>
              <a:ext cx="1418648" cy="7008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108;p18" descr="A map of the united states&#10;&#10;Description automatically generated">
              <a:extLst>
                <a:ext uri="{FF2B5EF4-FFF2-40B4-BE49-F238E27FC236}">
                  <a16:creationId xmlns:a16="http://schemas.microsoft.com/office/drawing/2014/main" id="{E11062C6-1276-EDA9-84D4-F0BDC15420EC}"/>
                </a:ext>
              </a:extLst>
            </p:cNvPr>
            <p:cNvPicPr preferRelativeResize="0"/>
            <p:nvPr/>
          </p:nvPicPr>
          <p:blipFill rotWithShape="1">
            <a:blip r:embed="rId8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96900" y="2086526"/>
              <a:ext cx="1418648" cy="69714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343817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EE faculty members appointed to endowed positions">
            <a:extLst>
              <a:ext uri="{FF2B5EF4-FFF2-40B4-BE49-F238E27FC236}">
                <a16:creationId xmlns:a16="http://schemas.microsoft.com/office/drawing/2014/main" id="{38CC2AFD-3FB5-3105-EF92-DAAFEC1D4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3650" y="1916113"/>
            <a:ext cx="1182688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1">
            <a:extLst>
              <a:ext uri="{FF2B5EF4-FFF2-40B4-BE49-F238E27FC236}">
                <a16:creationId xmlns:a16="http://schemas.microsoft.com/office/drawing/2014/main" id="{C0DA900F-C08A-A1AB-27A2-F11CA9121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13" y="1901825"/>
            <a:ext cx="1166812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29">
            <a:extLst>
              <a:ext uri="{FF2B5EF4-FFF2-40B4-BE49-F238E27FC236}">
                <a16:creationId xmlns:a16="http://schemas.microsoft.com/office/drawing/2014/main" id="{4E43A4D9-FC05-4638-816C-93B0E4EA0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3738" y="5056188"/>
            <a:ext cx="118268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28">
            <a:extLst>
              <a:ext uri="{FF2B5EF4-FFF2-40B4-BE49-F238E27FC236}">
                <a16:creationId xmlns:a16="http://schemas.microsoft.com/office/drawing/2014/main" id="{1B039A99-8BB5-3196-FDB0-58C6E11D8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4688" y="361950"/>
            <a:ext cx="1176337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3">
            <a:extLst>
              <a:ext uri="{FF2B5EF4-FFF2-40B4-BE49-F238E27FC236}">
                <a16:creationId xmlns:a16="http://schemas.microsoft.com/office/drawing/2014/main" id="{B17EB61C-A7C5-CCD2-A7A7-0C98CF659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2538" y="3481388"/>
            <a:ext cx="118268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26">
            <a:extLst>
              <a:ext uri="{FF2B5EF4-FFF2-40B4-BE49-F238E27FC236}">
                <a16:creationId xmlns:a16="http://schemas.microsoft.com/office/drawing/2014/main" id="{C0ECD63D-40F7-BFD5-C6BA-2392B0A18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6825" y="3481388"/>
            <a:ext cx="11842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F29127-E500-0852-8745-E186E9710328}"/>
              </a:ext>
            </a:extLst>
          </p:cNvPr>
          <p:cNvSpPr txBox="1"/>
          <p:nvPr/>
        </p:nvSpPr>
        <p:spPr>
          <a:xfrm>
            <a:off x="5249863" y="1268413"/>
            <a:ext cx="7223125" cy="4686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33" b="1" dirty="0">
                <a:solidFill>
                  <a:prstClr val="black">
                    <a:lumMod val="65000"/>
                    <a:lumOff val="35000"/>
                  </a:prstClr>
                </a:solidFill>
                <a:latin typeface="Avenir Book"/>
                <a:cs typeface="Avenir Book"/>
              </a:rPr>
              <a:t>Tracey Holloway </a:t>
            </a:r>
            <a:r>
              <a:rPr lang="en-US" sz="2133" dirty="0">
                <a:solidFill>
                  <a:prstClr val="black">
                    <a:lumMod val="65000"/>
                    <a:lumOff val="35000"/>
                  </a:prstClr>
                </a:solidFill>
                <a:latin typeface="Avenir Book"/>
                <a:cs typeface="Avenir Book"/>
              </a:rPr>
              <a:t>(Team Lead, UW-Madison)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33" b="1" dirty="0">
                <a:solidFill>
                  <a:prstClr val="black">
                    <a:lumMod val="65000"/>
                    <a:lumOff val="35000"/>
                  </a:prstClr>
                </a:solidFill>
                <a:latin typeface="Avenir Book"/>
                <a:cs typeface="Avenir Book"/>
              </a:rPr>
              <a:t>Daniel Anderson</a:t>
            </a:r>
            <a:r>
              <a:rPr lang="en-US" sz="1200" b="1" dirty="0">
                <a:solidFill>
                  <a:prstClr val="black">
                    <a:lumMod val="65000"/>
                    <a:lumOff val="35000"/>
                  </a:prstClr>
                </a:solidFill>
                <a:latin typeface="Avenir Book"/>
                <a:cs typeface="Avenir Book"/>
              </a:rPr>
              <a:t> </a:t>
            </a: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Avenir Book"/>
                <a:cs typeface="Avenir Book"/>
              </a:rPr>
              <a:t>(University of Maryland Baltimore County)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33" b="1" dirty="0">
                <a:solidFill>
                  <a:prstClr val="black">
                    <a:lumMod val="65000"/>
                    <a:lumOff val="35000"/>
                  </a:prstClr>
                </a:solidFill>
                <a:latin typeface="Avenir Book"/>
                <a:cs typeface="Avenir Book"/>
              </a:rPr>
              <a:t>Xi Chen </a:t>
            </a:r>
            <a:r>
              <a:rPr lang="en-US" sz="2133" dirty="0">
                <a:solidFill>
                  <a:prstClr val="black">
                    <a:lumMod val="65000"/>
                    <a:lumOff val="35000"/>
                  </a:prstClr>
                </a:solidFill>
                <a:latin typeface="Avenir Book"/>
                <a:cs typeface="Avenir Book"/>
              </a:rPr>
              <a:t>(University of Iowa)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33" b="1" dirty="0">
                <a:solidFill>
                  <a:prstClr val="black">
                    <a:lumMod val="65000"/>
                    <a:lumOff val="35000"/>
                  </a:prstClr>
                </a:solidFill>
                <a:latin typeface="Avenir Book"/>
                <a:cs typeface="Avenir Book"/>
              </a:rPr>
              <a:t>Arlene Fiore </a:t>
            </a:r>
            <a:r>
              <a:rPr lang="en-US" sz="2133" dirty="0">
                <a:solidFill>
                  <a:prstClr val="black">
                    <a:lumMod val="65000"/>
                    <a:lumOff val="35000"/>
                  </a:prstClr>
                </a:solidFill>
                <a:latin typeface="Avenir Book"/>
                <a:cs typeface="Avenir Book"/>
              </a:rPr>
              <a:t>(Massachusetts Institute of Technology)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33" b="1" dirty="0">
                <a:solidFill>
                  <a:prstClr val="black">
                    <a:lumMod val="65000"/>
                    <a:lumOff val="35000"/>
                  </a:prstClr>
                </a:solidFill>
                <a:latin typeface="Avenir Book"/>
                <a:cs typeface="Avenir Book"/>
              </a:rPr>
              <a:t>Pawan Gupta </a:t>
            </a:r>
            <a:r>
              <a:rPr lang="en-US" sz="2133" dirty="0">
                <a:solidFill>
                  <a:prstClr val="black">
                    <a:lumMod val="65000"/>
                    <a:lumOff val="35000"/>
                  </a:prstClr>
                </a:solidFill>
                <a:latin typeface="Avenir Book"/>
                <a:cs typeface="Avenir Book"/>
              </a:rPr>
              <a:t>(NASA Goddard)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33" b="1" dirty="0">
                <a:solidFill>
                  <a:prstClr val="black">
                    <a:lumMod val="65000"/>
                    <a:lumOff val="35000"/>
                  </a:prstClr>
                </a:solidFill>
                <a:latin typeface="Avenir Book"/>
                <a:cs typeface="Avenir Book"/>
              </a:rPr>
              <a:t>Jennifer Kaiser </a:t>
            </a:r>
            <a:r>
              <a:rPr lang="en-US" sz="2133" dirty="0">
                <a:solidFill>
                  <a:prstClr val="black">
                    <a:lumMod val="65000"/>
                    <a:lumOff val="35000"/>
                  </a:prstClr>
                </a:solidFill>
                <a:latin typeface="Avenir Book"/>
                <a:cs typeface="Avenir Book"/>
              </a:rPr>
              <a:t>(Georgia Tech)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33" b="1" dirty="0">
                <a:solidFill>
                  <a:prstClr val="black">
                    <a:lumMod val="65000"/>
                    <a:lumOff val="35000"/>
                  </a:prstClr>
                </a:solidFill>
                <a:latin typeface="Avenir Book"/>
                <a:cs typeface="Avenir Book"/>
              </a:rPr>
              <a:t>Carl Malings </a:t>
            </a:r>
            <a:r>
              <a:rPr lang="en-US" sz="2133" dirty="0">
                <a:solidFill>
                  <a:prstClr val="black">
                    <a:lumMod val="65000"/>
                    <a:lumOff val="35000"/>
                  </a:prstClr>
                </a:solidFill>
                <a:latin typeface="Avenir Book"/>
                <a:cs typeface="Avenir Book"/>
              </a:rPr>
              <a:t>(Morgan State University)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venir Book"/>
                <a:cs typeface="Avenir Book"/>
              </a:rPr>
              <a:t>Jingqiu</a:t>
            </a:r>
            <a:r>
              <a:rPr lang="en-US" sz="2133" b="1" dirty="0">
                <a:solidFill>
                  <a:prstClr val="black">
                    <a:lumMod val="65000"/>
                    <a:lumOff val="35000"/>
                  </a:prstClr>
                </a:solidFill>
                <a:latin typeface="Avenir Book"/>
                <a:cs typeface="Avenir Book"/>
              </a:rPr>
              <a:t> Mao </a:t>
            </a:r>
            <a:r>
              <a:rPr lang="en-US" sz="2133" dirty="0">
                <a:solidFill>
                  <a:prstClr val="black">
                    <a:lumMod val="65000"/>
                    <a:lumOff val="35000"/>
                  </a:prstClr>
                </a:solidFill>
                <a:latin typeface="Avenir Book"/>
                <a:cs typeface="Avenir Book"/>
              </a:rPr>
              <a:t>(University of Alaska, Fairbanks)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33" b="1" dirty="0">
                <a:solidFill>
                  <a:prstClr val="black">
                    <a:lumMod val="65000"/>
                    <a:lumOff val="35000"/>
                  </a:prstClr>
                </a:solidFill>
                <a:latin typeface="Avenir Book"/>
                <a:cs typeface="Avenir Book"/>
              </a:rPr>
              <a:t>Randall Martin </a:t>
            </a:r>
            <a:r>
              <a:rPr lang="en-US" sz="2133" dirty="0">
                <a:solidFill>
                  <a:prstClr val="black">
                    <a:lumMod val="65000"/>
                    <a:lumOff val="35000"/>
                  </a:prstClr>
                </a:solidFill>
                <a:latin typeface="Avenir Book"/>
                <a:cs typeface="Avenir Book"/>
              </a:rPr>
              <a:t>(Washington University)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33" b="1" dirty="0">
                <a:solidFill>
                  <a:prstClr val="black">
                    <a:lumMod val="65000"/>
                    <a:lumOff val="35000"/>
                  </a:prstClr>
                </a:solidFill>
                <a:latin typeface="Avenir Book"/>
                <a:cs typeface="Avenir Book"/>
              </a:rPr>
              <a:t>Aaron Naeger </a:t>
            </a:r>
            <a:r>
              <a:rPr lang="en-US" sz="2133" dirty="0">
                <a:solidFill>
                  <a:prstClr val="black">
                    <a:lumMod val="65000"/>
                    <a:lumOff val="35000"/>
                  </a:prstClr>
                </a:solidFill>
                <a:latin typeface="Avenir Book"/>
                <a:cs typeface="Avenir Book"/>
              </a:rPr>
              <a:t>(NASA Marshall)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33" b="1" dirty="0">
                <a:solidFill>
                  <a:prstClr val="black">
                    <a:lumMod val="65000"/>
                    <a:lumOff val="35000"/>
                  </a:prstClr>
                </a:solidFill>
                <a:latin typeface="Avenir Book"/>
                <a:cs typeface="Avenir Book"/>
              </a:rPr>
              <a:t>Jeffrey Pierce </a:t>
            </a:r>
            <a:r>
              <a:rPr lang="en-US" sz="2133" dirty="0">
                <a:solidFill>
                  <a:prstClr val="black">
                    <a:lumMod val="65000"/>
                    <a:lumOff val="35000"/>
                  </a:prstClr>
                </a:solidFill>
                <a:latin typeface="Avenir Book"/>
                <a:cs typeface="Avenir Book"/>
              </a:rPr>
              <a:t>(Colorado State University)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33" b="1" dirty="0">
                <a:solidFill>
                  <a:prstClr val="black">
                    <a:lumMod val="65000"/>
                    <a:lumOff val="35000"/>
                  </a:prstClr>
                </a:solidFill>
                <a:latin typeface="Avenir Book"/>
                <a:cs typeface="Avenir Book"/>
              </a:rPr>
              <a:t>Amber Soja </a:t>
            </a:r>
            <a:r>
              <a:rPr lang="en-US" sz="2133" dirty="0">
                <a:solidFill>
                  <a:prstClr val="black">
                    <a:lumMod val="65000"/>
                    <a:lumOff val="35000"/>
                  </a:prstClr>
                </a:solidFill>
                <a:latin typeface="Avenir Book"/>
                <a:cs typeface="Avenir Book"/>
              </a:rPr>
              <a:t>(National Institute of Aerospace)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33" b="1" dirty="0">
                <a:solidFill>
                  <a:prstClr val="black">
                    <a:lumMod val="65000"/>
                    <a:lumOff val="35000"/>
                  </a:prstClr>
                </a:solidFill>
                <a:latin typeface="Avenir Book"/>
                <a:cs typeface="Avenir Book"/>
              </a:rPr>
              <a:t>Travis Toth </a:t>
            </a:r>
            <a:r>
              <a:rPr lang="en-US" sz="2133" dirty="0">
                <a:solidFill>
                  <a:prstClr val="black">
                    <a:lumMod val="65000"/>
                    <a:lumOff val="35000"/>
                  </a:prstClr>
                </a:solidFill>
                <a:latin typeface="Avenir Book"/>
                <a:cs typeface="Avenir Book"/>
              </a:rPr>
              <a:t>(NASA Langley)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33" b="1" dirty="0">
                <a:solidFill>
                  <a:prstClr val="black">
                    <a:lumMod val="65000"/>
                    <a:lumOff val="35000"/>
                  </a:prstClr>
                </a:solidFill>
                <a:latin typeface="Avenir Book"/>
                <a:cs typeface="Avenir Book"/>
              </a:rPr>
              <a:t>Christopher Uejio </a:t>
            </a:r>
            <a:r>
              <a:rPr lang="en-US" sz="2133" dirty="0">
                <a:solidFill>
                  <a:prstClr val="black">
                    <a:lumMod val="65000"/>
                    <a:lumOff val="35000"/>
                  </a:prstClr>
                </a:solidFill>
                <a:latin typeface="Avenir Book"/>
                <a:cs typeface="Avenir Book"/>
              </a:rPr>
              <a:t>(Florida State University)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E2DB2E5-FD48-EC33-76F7-50B6CC7EB1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5225" y="52388"/>
            <a:ext cx="7772400" cy="11969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  <a:latin typeface="Avenir Book"/>
                <a:cs typeface="Avenir Book"/>
              </a:rPr>
              <a:t>NASA Health and Air Quality </a:t>
            </a:r>
            <a:br>
              <a:rPr lang="en-US" sz="2667" dirty="0">
                <a:solidFill>
                  <a:schemeClr val="accent1">
                    <a:lumMod val="50000"/>
                  </a:schemeClr>
                </a:solidFill>
                <a:latin typeface="Avenir Book"/>
                <a:cs typeface="Avenir Book"/>
              </a:rPr>
            </a:br>
            <a:r>
              <a:rPr lang="en-US" sz="2667" dirty="0">
                <a:solidFill>
                  <a:schemeClr val="accent1">
                    <a:lumMod val="50000"/>
                  </a:schemeClr>
                </a:solidFill>
                <a:latin typeface="Avenir Book"/>
                <a:cs typeface="Avenir Book"/>
              </a:rPr>
              <a:t>Applied Sciences Team Members (HAQAST)</a:t>
            </a:r>
            <a:br>
              <a:rPr lang="en-US" sz="2667" dirty="0">
                <a:solidFill>
                  <a:schemeClr val="accent1">
                    <a:lumMod val="50000"/>
                  </a:schemeClr>
                </a:solidFill>
                <a:latin typeface="Avenir Book"/>
                <a:cs typeface="Avenir Book"/>
              </a:rPr>
            </a:br>
            <a:r>
              <a:rPr lang="en-US" sz="2667" dirty="0">
                <a:solidFill>
                  <a:schemeClr val="accent1">
                    <a:lumMod val="50000"/>
                  </a:schemeClr>
                </a:solidFill>
                <a:latin typeface="Avenir Book"/>
                <a:cs typeface="Avenir Book"/>
              </a:rPr>
              <a:t>2025-2029</a:t>
            </a:r>
          </a:p>
        </p:txBody>
      </p:sp>
      <p:sp>
        <p:nvSpPr>
          <p:cNvPr id="4106" name="TextBox 4">
            <a:extLst>
              <a:ext uri="{FF2B5EF4-FFF2-40B4-BE49-F238E27FC236}">
                <a16:creationId xmlns:a16="http://schemas.microsoft.com/office/drawing/2014/main" id="{3C894951-D94F-6935-971C-050A59BD9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7313" y="6383338"/>
            <a:ext cx="19383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i="1">
                <a:solidFill>
                  <a:srgbClr val="921A1E"/>
                </a:solidFill>
                <a:latin typeface="Avenir Book" panose="02000503020000020003" pitchFamily="2" charset="0"/>
                <a:ea typeface="Avenir Book" panose="02000503020000020003" pitchFamily="2" charset="0"/>
                <a:cs typeface="Avenir Book" panose="02000503020000020003" pitchFamily="2" charset="0"/>
              </a:rPr>
              <a:t>haqast.org</a:t>
            </a:r>
          </a:p>
        </p:txBody>
      </p:sp>
      <p:pic>
        <p:nvPicPr>
          <p:cNvPr id="4107" name="Picture 5" descr="A satellite in the sky&#10;&#10;Description automatically generated with low confidence">
            <a:extLst>
              <a:ext uri="{FF2B5EF4-FFF2-40B4-BE49-F238E27FC236}">
                <a16:creationId xmlns:a16="http://schemas.microsoft.com/office/drawing/2014/main" id="{4F128E6D-78CF-DAD3-4EE7-573E61617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91838" y="5888038"/>
            <a:ext cx="1058862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6">
            <a:extLst>
              <a:ext uri="{FF2B5EF4-FFF2-40B4-BE49-F238E27FC236}">
                <a16:creationId xmlns:a16="http://schemas.microsoft.com/office/drawing/2014/main" id="{3F34EDFB-3A10-4C54-3D47-DF5AF25BE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91575" y="5802313"/>
            <a:ext cx="2187575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7">
            <a:extLst>
              <a:ext uri="{FF2B5EF4-FFF2-40B4-BE49-F238E27FC236}">
                <a16:creationId xmlns:a16="http://schemas.microsoft.com/office/drawing/2014/main" id="{87763A5E-F203-B743-2EA7-CC10AA642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638" y="344488"/>
            <a:ext cx="11842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0">
            <a:extLst>
              <a:ext uri="{FF2B5EF4-FFF2-40B4-BE49-F238E27FC236}">
                <a16:creationId xmlns:a16="http://schemas.microsoft.com/office/drawing/2014/main" id="{967DCABB-CDD7-727C-16D4-9951A8A6F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2225" y="1906588"/>
            <a:ext cx="1182688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12">
            <a:extLst>
              <a:ext uri="{FF2B5EF4-FFF2-40B4-BE49-F238E27FC236}">
                <a16:creationId xmlns:a16="http://schemas.microsoft.com/office/drawing/2014/main" id="{62878820-0DAD-6A7E-8696-128917705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13" y="3481388"/>
            <a:ext cx="118268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A3F9C9DA-81DA-BA5F-B750-92BE152B4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225" y="5056188"/>
            <a:ext cx="1182688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1">
            <a:extLst>
              <a:ext uri="{FF2B5EF4-FFF2-40B4-BE49-F238E27FC236}">
                <a16:creationId xmlns:a16="http://schemas.microsoft.com/office/drawing/2014/main" id="{D8FCBF55-8BBF-9B85-8036-8E6159D86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7388" y="361950"/>
            <a:ext cx="1182687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5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D9555B4A-F488-7974-EC7B-97782729F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2225" y="3481388"/>
            <a:ext cx="1182688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27" descr="A person in a suit smiling&#10;&#10;Description automatically generated with low confidence">
            <a:extLst>
              <a:ext uri="{FF2B5EF4-FFF2-40B4-BE49-F238E27FC236}">
                <a16:creationId xmlns:a16="http://schemas.microsoft.com/office/drawing/2014/main" id="{A4572AD3-1F02-F308-6414-F9BC6310D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0250" y="5056188"/>
            <a:ext cx="1182688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30">
            <a:extLst>
              <a:ext uri="{FF2B5EF4-FFF2-40B4-BE49-F238E27FC236}">
                <a16:creationId xmlns:a16="http://schemas.microsoft.com/office/drawing/2014/main" id="{F29EDC3F-436F-5F0B-6D84-ED304319C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2538" y="1916113"/>
            <a:ext cx="1184275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lage of people's faces&#10;&#10;Description automatically generated">
            <a:extLst>
              <a:ext uri="{FF2B5EF4-FFF2-40B4-BE49-F238E27FC236}">
                <a16:creationId xmlns:a16="http://schemas.microsoft.com/office/drawing/2014/main" id="{29687E80-F3CF-026F-B055-98D12E971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593" y="1217"/>
            <a:ext cx="9373275" cy="6856783"/>
          </a:xfrm>
          <a:prstGeom prst="rect">
            <a:avLst/>
          </a:prstGeom>
        </p:spPr>
      </p:pic>
      <p:pic>
        <p:nvPicPr>
          <p:cNvPr id="1026" name="Picture 2" descr="Satellite image of Earth with the HAQAST Ambassador logo centered on it.">
            <a:extLst>
              <a:ext uri="{FF2B5EF4-FFF2-40B4-BE49-F238E27FC236}">
                <a16:creationId xmlns:a16="http://schemas.microsoft.com/office/drawing/2014/main" id="{E77E7E9B-9979-EFA9-807A-4A2CEE3F3D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774" y="2606371"/>
            <a:ext cx="2672045" cy="111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46178E-89DC-A823-72FA-938CD4C983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052" y="305385"/>
            <a:ext cx="1540756" cy="15654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943BB0-DEAE-F379-417F-2457A1F96846}"/>
              </a:ext>
            </a:extLst>
          </p:cNvPr>
          <p:cNvSpPr txBox="1"/>
          <p:nvPr/>
        </p:nvSpPr>
        <p:spPr>
          <a:xfrm>
            <a:off x="262052" y="1803324"/>
            <a:ext cx="15407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Tapan Acharya</a:t>
            </a:r>
          </a:p>
          <a:p>
            <a:r>
              <a:rPr lang="en-US" sz="1600" dirty="0"/>
              <a:t>Caterpillar Inc</a:t>
            </a:r>
          </a:p>
          <a:p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0D7C7A-7DFE-8BA9-BC3E-45BBA578EDDA}"/>
              </a:ext>
            </a:extLst>
          </p:cNvPr>
          <p:cNvSpPr txBox="1"/>
          <p:nvPr/>
        </p:nvSpPr>
        <p:spPr>
          <a:xfrm>
            <a:off x="7605748" y="1754374"/>
            <a:ext cx="154075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Eric Choi</a:t>
            </a:r>
          </a:p>
          <a:p>
            <a:pPr algn="ctr"/>
            <a:r>
              <a:rPr lang="en-US" sz="1400" dirty="0"/>
              <a:t>Mission Control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EF247A-EB17-FD0A-F8AA-504A285C642A}"/>
              </a:ext>
            </a:extLst>
          </p:cNvPr>
          <p:cNvSpPr txBox="1"/>
          <p:nvPr/>
        </p:nvSpPr>
        <p:spPr>
          <a:xfrm>
            <a:off x="9087556" y="1734054"/>
            <a:ext cx="1540756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Kelly Crawford</a:t>
            </a:r>
          </a:p>
          <a:p>
            <a:pPr algn="ctr"/>
            <a:r>
              <a:rPr lang="en-US" sz="1400" dirty="0"/>
              <a:t>Bay Area Air District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C8B597-CE46-2410-BFF9-7E0B2EA2CCA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9475" y="379503"/>
            <a:ext cx="1544089" cy="14238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EBC099-A532-DF4C-BED8-EC1C1CBB95D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748" y="4615905"/>
            <a:ext cx="1544089" cy="15654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0470EA-7F63-EEA4-A23C-C2179004E998}"/>
              </a:ext>
            </a:extLst>
          </p:cNvPr>
          <p:cNvSpPr txBox="1"/>
          <p:nvPr/>
        </p:nvSpPr>
        <p:spPr>
          <a:xfrm>
            <a:off x="97974" y="6143698"/>
            <a:ext cx="17303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Ebrahim Eslami</a:t>
            </a:r>
          </a:p>
          <a:p>
            <a:pPr algn="ctr"/>
            <a:r>
              <a:rPr lang="en-US" sz="1400" dirty="0"/>
              <a:t>Houston-Galveston Area Council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AB0ACA-5673-5D9D-4F26-90786C66AAB8}"/>
              </a:ext>
            </a:extLst>
          </p:cNvPr>
          <p:cNvSpPr txBox="1"/>
          <p:nvPr/>
        </p:nvSpPr>
        <p:spPr>
          <a:xfrm>
            <a:off x="1706364" y="1783390"/>
            <a:ext cx="1730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Amanda Fritz</a:t>
            </a:r>
          </a:p>
          <a:p>
            <a:pPr algn="ctr"/>
            <a:r>
              <a:rPr lang="en-US" sz="1400" dirty="0"/>
              <a:t>Connecticut DEEP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AF3B72-9FBC-5E34-6FB1-396DDB189BB8}"/>
              </a:ext>
            </a:extLst>
          </p:cNvPr>
          <p:cNvSpPr txBox="1"/>
          <p:nvPr/>
        </p:nvSpPr>
        <p:spPr>
          <a:xfrm>
            <a:off x="1728811" y="6054845"/>
            <a:ext cx="17303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Pat Reddy</a:t>
            </a:r>
          </a:p>
          <a:p>
            <a:pPr algn="ctr"/>
            <a:r>
              <a:rPr lang="en-US" sz="1400" dirty="0"/>
              <a:t>Independent &amp; Univ. of Wisconsin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407542-5C89-3105-BCFD-E78F326630F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811" y="4733631"/>
            <a:ext cx="1404326" cy="133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01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6ACAC7-B877-3972-8667-B19AF70B7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750" y="-259946"/>
            <a:ext cx="10116929" cy="2560201"/>
          </a:xfrm>
        </p:spPr>
        <p:txBody>
          <a:bodyPr>
            <a:normAutofit/>
          </a:bodyPr>
          <a:lstStyle/>
          <a:p>
            <a:r>
              <a:rPr lang="en-US" sz="3600" dirty="0"/>
              <a:t>HAQAST Madison – Outrider Science Media Forum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62DE2A-988A-3527-D6F0-7A0B5FE54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9899" y="1879904"/>
            <a:ext cx="2599015" cy="18806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31BDD3-7186-1070-E982-905FCE969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1031" y="3923745"/>
            <a:ext cx="2599015" cy="2751387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5B2A726F-3528-69AD-A78F-B7EC6393B6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174"/>
          <a:stretch>
            <a:fillRect/>
          </a:stretch>
        </p:blipFill>
        <p:spPr bwMode="auto">
          <a:xfrm>
            <a:off x="191855" y="2264587"/>
            <a:ext cx="4239148" cy="303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BF54F78-4090-3231-B973-497DC9E2BF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9" r="10702"/>
          <a:stretch>
            <a:fillRect/>
          </a:stretch>
        </p:blipFill>
        <p:spPr bwMode="auto">
          <a:xfrm>
            <a:off x="7760996" y="2243172"/>
            <a:ext cx="4550171" cy="303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853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F85E33-42B9-E5FF-D74B-6986204A2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Stakeholders Use Different Tools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ECC172-6307-AE6D-F13F-F82B8090D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10" y="2075896"/>
            <a:ext cx="4584700" cy="3213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72A03D-79F4-B4B9-8BBC-96C7523318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6100" y="1802599"/>
            <a:ext cx="6565900" cy="4737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05F220-DF90-DF5A-A620-F4A16ECFF639}"/>
              </a:ext>
            </a:extLst>
          </p:cNvPr>
          <p:cNvSpPr txBox="1"/>
          <p:nvPr/>
        </p:nvSpPr>
        <p:spPr>
          <a:xfrm>
            <a:off x="414019" y="5905264"/>
            <a:ext cx="57302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Total response = 50 </a:t>
            </a:r>
          </a:p>
          <a:p>
            <a:r>
              <a:rPr lang="en-US" sz="1600" dirty="0"/>
              <a:t>HAQAST Madison “Improving access, analysis, and awareness of satellite data for air quality and health”  (5/13)</a:t>
            </a:r>
          </a:p>
        </p:txBody>
      </p:sp>
    </p:spTree>
    <p:extLst>
      <p:ext uri="{BB962C8B-B14F-4D97-AF65-F5344CB8AC3E}">
        <p14:creationId xmlns:p14="http://schemas.microsoft.com/office/powerpoint/2010/main" val="767535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329E0A-ADCD-BA25-76F8-4EF1056E6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Stakeholder Community Tool Usage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3CC3E5-FC75-211F-10F4-265233E37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812" y="2015247"/>
            <a:ext cx="5384800" cy="4432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409E1E-C040-645C-BAF1-F5D319E44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104" y="1765300"/>
            <a:ext cx="5397500" cy="5092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72764E-853B-6B7D-69C8-D09E3E57789A}"/>
              </a:ext>
            </a:extLst>
          </p:cNvPr>
          <p:cNvSpPr txBox="1"/>
          <p:nvPr/>
        </p:nvSpPr>
        <p:spPr>
          <a:xfrm>
            <a:off x="3276212" y="1645915"/>
            <a:ext cx="6106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8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Percentage</a:t>
            </a:r>
            <a:r>
              <a:rPr lang="en-US" sz="1800" baseline="0" dirty="0"/>
              <a:t> of Responses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21655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7348C1-E28B-40DE-BAF9-EE3801A9F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Engaging New Users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DBCC99-A022-1B80-8405-68E0CFD34B0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688885"/>
            <a:ext cx="3069500" cy="1814305"/>
          </a:xfrm>
          <a:prstGeom prst="rect">
            <a:avLst/>
          </a:prstGeom>
        </p:spPr>
      </p:pic>
      <p:pic>
        <p:nvPicPr>
          <p:cNvPr id="6" name="Picture 2" descr="A diagram of a diagram&#10;&#10;AI-generated content may be incorrect.">
            <a:extLst>
              <a:ext uri="{FF2B5EF4-FFF2-40B4-BE49-F238E27FC236}">
                <a16:creationId xmlns:a16="http://schemas.microsoft.com/office/drawing/2014/main" id="{A837BC01-0668-649D-DAC8-E61FA15E9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7568" y="2313334"/>
            <a:ext cx="2507034" cy="195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ARSET - Satellite Data for Air Quality Environmental Justice and Equity  Applications | NASA Applied Sciences">
            <a:extLst>
              <a:ext uri="{FF2B5EF4-FFF2-40B4-BE49-F238E27FC236}">
                <a16:creationId xmlns:a16="http://schemas.microsoft.com/office/drawing/2014/main" id="{AE66D097-CC4B-AEF9-26D6-598C628EA5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61743" y="1662889"/>
            <a:ext cx="1459949" cy="139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16A7AA-BC54-2A80-3E05-1F42BCEB8F7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629" y="1635110"/>
            <a:ext cx="2677207" cy="16566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A2E9A1-C796-8BB5-7B02-612506F2E5E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628" y="3503190"/>
            <a:ext cx="2599525" cy="1463915"/>
          </a:xfrm>
          <a:prstGeom prst="rect">
            <a:avLst/>
          </a:prstGeom>
        </p:spPr>
      </p:pic>
      <p:pic>
        <p:nvPicPr>
          <p:cNvPr id="4" name="Google Shape;386;g2f1684f6bad_0_584" descr="A satellite image of a cloud of smoke&#10;&#10;Description automatically generated">
            <a:extLst>
              <a:ext uri="{FF2B5EF4-FFF2-40B4-BE49-F238E27FC236}">
                <a16:creationId xmlns:a16="http://schemas.microsoft.com/office/drawing/2014/main" id="{9B3483F6-EB3E-3124-4EE0-7BF218871F8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5894" y="3365382"/>
            <a:ext cx="2477267" cy="198480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A271F1-53E4-D61A-D061-56A8E4134B24}"/>
              </a:ext>
            </a:extLst>
          </p:cNvPr>
          <p:cNvSpPr txBox="1"/>
          <p:nvPr/>
        </p:nvSpPr>
        <p:spPr>
          <a:xfrm>
            <a:off x="3407801" y="5257857"/>
            <a:ext cx="22969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Finding Datasets and Tools</a:t>
            </a:r>
          </a:p>
          <a:p>
            <a:pPr algn="ctr"/>
            <a:r>
              <a:rPr lang="en-US" b="1" dirty="0"/>
              <a:t>(HAQAST Flowchart)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30B052-D4FC-8A1D-4DD8-626F401A0980}"/>
              </a:ext>
            </a:extLst>
          </p:cNvPr>
          <p:cNvSpPr txBox="1"/>
          <p:nvPr/>
        </p:nvSpPr>
        <p:spPr>
          <a:xfrm>
            <a:off x="336403" y="5435499"/>
            <a:ext cx="24772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Improving Awareness and Understanding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74BCCB-B1CE-3A04-B6E6-FF632947EA68}"/>
              </a:ext>
            </a:extLst>
          </p:cNvPr>
          <p:cNvSpPr txBox="1"/>
          <p:nvPr/>
        </p:nvSpPr>
        <p:spPr>
          <a:xfrm>
            <a:off x="9922797" y="5587913"/>
            <a:ext cx="13988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Trainings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987824-E17B-1FCC-0E88-B2BC5BEEF650}"/>
              </a:ext>
            </a:extLst>
          </p:cNvPr>
          <p:cNvSpPr txBox="1"/>
          <p:nvPr/>
        </p:nvSpPr>
        <p:spPr>
          <a:xfrm>
            <a:off x="6934200" y="5573998"/>
            <a:ext cx="13988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Tutorials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EA1587-43BC-41E0-0613-5E4A717BD088}"/>
              </a:ext>
            </a:extLst>
          </p:cNvPr>
          <p:cNvSpPr txBox="1"/>
          <p:nvPr/>
        </p:nvSpPr>
        <p:spPr>
          <a:xfrm>
            <a:off x="119394" y="6550223"/>
            <a:ext cx="2830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https://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haqast.org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/getting-started/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98122D-901D-2FAC-92C4-1840DF0B4260}"/>
              </a:ext>
            </a:extLst>
          </p:cNvPr>
          <p:cNvSpPr txBox="1"/>
          <p:nvPr/>
        </p:nvSpPr>
        <p:spPr>
          <a:xfrm>
            <a:off x="6700596" y="6550223"/>
            <a:ext cx="2759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7354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https://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7354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haqast.org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7354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/data-and-tools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89A29C5-FDAF-9288-D98D-74FCBC93EF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1743" y="3847086"/>
            <a:ext cx="1871128" cy="139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FDAEE67-8CF9-4054-559C-93CF4CA8B74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59685" y="3157716"/>
            <a:ext cx="1539972" cy="116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061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F957C9A-300B-3202-C8F5-685E24BDA6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Short-term, high-impact collaborative effort between HAQAST members and stakeholders to identify and solve an immediate problem using NASA data and products</a:t>
            </a:r>
            <a:br>
              <a:rPr lang="en-US" dirty="0"/>
            </a:br>
            <a:endParaRPr lang="en-US" dirty="0"/>
          </a:p>
          <a:p>
            <a:r>
              <a:rPr lang="en-US" dirty="0"/>
              <a:t>Anyone welcome to get involved!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Example from 2023 TEMPO for Ozone Tiger Team </a:t>
            </a:r>
            <a:r>
              <a:rPr lang="en-US" dirty="0">
                <a:hlinkClick r:id="rId2"/>
              </a:rPr>
              <a:t>https://haqast.org/tempo-applications-for-surface-ozone-tiger-team/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Deliverables include Quick Guides, Video Tutorials, Training session at HAQAST Showcase, and relationship building / information sharing with the broader community</a:t>
            </a:r>
            <a:br>
              <a:rPr lang="en-US" dirty="0"/>
            </a:b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0326143-E249-5741-5922-933C82B80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Tiger Teams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E02F00-DDAF-2F3D-EA82-AA1278FAD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593" y="284113"/>
            <a:ext cx="1296490" cy="107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C25747F-3011-2D47-3907-CA8B20AD4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02493" y="114401"/>
            <a:ext cx="1246658" cy="124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1609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26861</TotalTime>
  <Words>665</Words>
  <Application>Microsoft Macintosh PowerPoint</Application>
  <PresentationFormat>Widescreen</PresentationFormat>
  <Paragraphs>94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Aptos</vt:lpstr>
      <vt:lpstr>Aptos Display</vt:lpstr>
      <vt:lpstr>Arial</vt:lpstr>
      <vt:lpstr>Avenir Book</vt:lpstr>
      <vt:lpstr>Calibri</vt:lpstr>
      <vt:lpstr>Helvetica</vt:lpstr>
      <vt:lpstr>Helvetica Neue</vt:lpstr>
      <vt:lpstr>Office Theme</vt:lpstr>
      <vt:lpstr>Connecting the TEMPO Community with Health and Air Quality Information Needs through HAQAST</vt:lpstr>
      <vt:lpstr>What is “hay-kast”?</vt:lpstr>
      <vt:lpstr>NASA Health and Air Quality  Applied Sciences Team Members (HAQAST) 2025-2029</vt:lpstr>
      <vt:lpstr>PowerPoint Presentation</vt:lpstr>
      <vt:lpstr>HAQAST Madison – Outrider Science Media Forum</vt:lpstr>
      <vt:lpstr>Stakeholders Use Different Tools</vt:lpstr>
      <vt:lpstr>Stakeholder Community Tool Usage</vt:lpstr>
      <vt:lpstr>Engaging New Users</vt:lpstr>
      <vt:lpstr>Tiger Teams</vt:lpstr>
      <vt:lpstr>Data Access and Continuity  Tiger Teams</vt:lpstr>
      <vt:lpstr>Fire, Smoke, and Dust Tiger Teams</vt:lpstr>
      <vt:lpstr>Trace Gases Tiger Teams</vt:lpstr>
      <vt:lpstr>Opportunities to Engage!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Jenny Bratburd</dc:creator>
  <cp:lastModifiedBy>Jenny Bratburd</cp:lastModifiedBy>
  <cp:revision>176</cp:revision>
  <dcterms:created xsi:type="dcterms:W3CDTF">2025-08-07T12:03:04Z</dcterms:created>
  <dcterms:modified xsi:type="dcterms:W3CDTF">2026-06-16T18:56:55Z</dcterms:modified>
</cp:coreProperties>
</file>