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27"/>
  </p:notesMasterIdLst>
  <p:sldIdLst>
    <p:sldId id="256" r:id="rId3"/>
    <p:sldId id="1179" r:id="rId4"/>
    <p:sldId id="2145706499" r:id="rId5"/>
    <p:sldId id="1278" r:id="rId6"/>
    <p:sldId id="1279" r:id="rId7"/>
    <p:sldId id="2145706663" r:id="rId8"/>
    <p:sldId id="2145706664" r:id="rId9"/>
    <p:sldId id="1280" r:id="rId10"/>
    <p:sldId id="2145706662" r:id="rId11"/>
    <p:sldId id="2145706670" r:id="rId12"/>
    <p:sldId id="1314" r:id="rId13"/>
    <p:sldId id="1315" r:id="rId14"/>
    <p:sldId id="1316" r:id="rId15"/>
    <p:sldId id="1317" r:id="rId16"/>
    <p:sldId id="1318" r:id="rId17"/>
    <p:sldId id="2145706661" r:id="rId18"/>
    <p:sldId id="1281" r:id="rId19"/>
    <p:sldId id="2145706503" r:id="rId20"/>
    <p:sldId id="2145706666" r:id="rId21"/>
    <p:sldId id="2145706667" r:id="rId22"/>
    <p:sldId id="2145706669" r:id="rId23"/>
    <p:sldId id="2145706668" r:id="rId24"/>
    <p:sldId id="1292" r:id="rId25"/>
    <p:sldId id="214570651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3178"/>
    <p:restoredTop sz="80556"/>
  </p:normalViewPr>
  <p:slideViewPr>
    <p:cSldViewPr snapToGrid="0">
      <p:cViewPr varScale="1">
        <p:scale>
          <a:sx n="100" d="100"/>
          <a:sy n="100" d="100"/>
        </p:scale>
        <p:origin x="18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AF1BF0-87C4-1948-A10B-A4580B4D9503}" type="datetimeFigureOut">
              <a:rPr lang="en-US" smtClean="0"/>
              <a:t>6/13/26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4A80DE-5E93-094C-88DA-F8883D5AB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842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4A80DE-5E93-094C-88DA-F8883D5ABD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732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091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Supporting Figure 1: Overview of 2024 active EPA Air Quality System monitors for the continental U.S., Alaska, and Hawaii Panel (a) shows a map of the spatial distribution of PM</a:t>
            </a:r>
            <a:r>
              <a:rPr lang="en-US" sz="1800" i="1" baseline="-25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2.5</a:t>
            </a:r>
            <a:r>
              <a:rPr lang="en-US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monitors; Panel (b) shows a map of the spatial distribution of gas phase monitors for ozone, NO</a:t>
            </a:r>
            <a:r>
              <a:rPr lang="en-US" sz="1800" i="1" baseline="-25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2</a:t>
            </a:r>
            <a:r>
              <a:rPr lang="en-US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SO</a:t>
            </a:r>
            <a:r>
              <a:rPr lang="en-US" sz="1800" i="1" baseline="-25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2</a:t>
            </a:r>
            <a:r>
              <a:rPr lang="en-US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and CO; Panel (c) shows a pie chart of the total distribution of monitors PM</a:t>
            </a:r>
            <a:r>
              <a:rPr lang="en-US" sz="1800" i="1" baseline="-25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2.5</a:t>
            </a:r>
            <a:r>
              <a:rPr lang="en-US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(1022 monitors); ozone (1240 monitors); NO</a:t>
            </a:r>
            <a:r>
              <a:rPr lang="en-US" sz="1800" i="1" baseline="-25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2</a:t>
            </a:r>
            <a:r>
              <a:rPr lang="en-US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(467 monitors); SO</a:t>
            </a:r>
            <a:r>
              <a:rPr lang="en-US" sz="1800" i="1" baseline="-25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2</a:t>
            </a:r>
            <a:r>
              <a:rPr lang="en-US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(400 monitors); and CO (246 monitors). Among monitored pollutants shown here, 837 sites locations have more than one monitor: 414 sites have 2 monitors; 237 locations, 3 monitors; 110 locations, 4 monitors; 76 locations 5 monitors. Monitor totals include areas shown, as well as Puerto Rico and the U.S. Virgin Islands.  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604209-EA21-B94A-B8B7-F0A4776CED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813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604209-EA21-B94A-B8B7-F0A4776CED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023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6160A-DBA7-B8B2-2240-965BE6D358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58643E-11E4-F0D4-7B56-7BC6B5555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974BF-6D1C-1421-C547-081FAA8EA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46D7-AC1C-4D4F-A0DA-EDDE4D9470F5}" type="datetimeFigureOut">
              <a:rPr lang="en-US" smtClean="0"/>
              <a:t>6/13/26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8EEC6-23A8-E359-FD39-D788F8D36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593D6-E00E-42FC-C8B1-03AD0CC2F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2597-657E-2A44-AF32-7AF8252F0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68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FE69C-2779-2ACA-7089-75E8267CE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655D32-D784-8BE0-6687-A23349F852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CB225-B1BA-0BE2-65E1-59CAD0ECC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10CEF5-5DA4-7093-D2D1-F76D9B6F6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46D7-AC1C-4D4F-A0DA-EDDE4D9470F5}" type="datetimeFigureOut">
              <a:rPr lang="en-US" smtClean="0"/>
              <a:t>6/13/26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0D053B-9798-B5C6-C9B2-A4E263047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CCCA91-BD55-ED33-3069-FE3CD435B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2597-657E-2A44-AF32-7AF8252F0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521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E68DA-7E87-233E-EBBC-8913B63BB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DADAC7-820D-6F0C-FC20-2283D1DCD0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623B1-5AA5-B44E-D6A9-D548AEBCC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46D7-AC1C-4D4F-A0DA-EDDE4D9470F5}" type="datetimeFigureOut">
              <a:rPr lang="en-US" smtClean="0"/>
              <a:t>6/13/26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C8012-7E33-1B43-68A1-CC5134FFC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BBDAA-A8F4-1BB2-EB33-E8F8CED96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2597-657E-2A44-AF32-7AF8252F0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4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BDBACE-605E-5C24-D6E0-1612A751D2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6978F0-3CC2-AE73-0A66-DB69D07FD0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CFD71-6F80-C0BE-1227-976A10488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46D7-AC1C-4D4F-A0DA-EDDE4D9470F5}" type="datetimeFigureOut">
              <a:rPr lang="en-US" smtClean="0"/>
              <a:t>6/13/26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8FA76-5A06-F4F3-FEB2-1B14DE416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B1AB0-4872-B5EC-BC82-860F5391F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2597-657E-2A44-AF32-7AF8252F0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426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4E01B-2642-4D40-B721-03EF8FBF40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918674-CE03-4FCB-823E-1AF12F17A9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31D91-ACA2-4E8A-986D-0B2A22610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2C85B-D24A-47F6-AB45-9666D2AA4B9A}" type="datetimeFigureOut">
              <a:rPr lang="en-US" smtClean="0"/>
              <a:t>6/16/26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D46CA-7B57-4C96-9F05-8C3208242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D0789-E7AF-4163-884F-56A150B42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7A5FC-749F-461D-A7EB-5C1EF7984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48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584AD-3057-4368-8AA7-83C064BE2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9CF4B-6045-4EE2-958C-C1A04D53C0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FECD48-C4C1-4278-BF62-7414FD6DE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2C85B-D24A-47F6-AB45-9666D2AA4B9A}" type="datetimeFigureOut">
              <a:rPr lang="en-US" smtClean="0"/>
              <a:t>6/16/26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6EF120-91B1-4912-85A2-962E3C551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9EC455-445E-474E-91BF-8C97157FD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7A5FC-749F-461D-A7EB-5C1EF7984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36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7BEB5-EFB9-4C05-8ADC-4F783008C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70E807-7466-4839-9C2D-5E6F4C2C6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4C324C-99E7-4E24-9FF8-74D4AA438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2C85B-D24A-47F6-AB45-9666D2AA4B9A}" type="datetimeFigureOut">
              <a:rPr lang="en-US" smtClean="0"/>
              <a:t>6/16/26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0D2F36-416F-4B12-8CF2-B2E445FE1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CF92B-6FC1-461A-B9EA-BD3204B72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7A5FC-749F-461D-A7EB-5C1EF7984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83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031D4-49B1-4D9B-9713-AD9578691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AEE67-6202-496B-B2E9-5952B06E7B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A1D50A-9FB9-45F1-AF86-45E7C60F31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2753DA-513D-47DA-A558-1293F789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2C85B-D24A-47F6-AB45-9666D2AA4B9A}" type="datetimeFigureOut">
              <a:rPr lang="en-US" smtClean="0"/>
              <a:t>6/16/26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47968B-FDDB-4D87-AE6D-562D4217F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DFCFC3-9527-4D78-AEA5-63D77AE82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7A5FC-749F-461D-A7EB-5C1EF7984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107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C72BA-3F10-4C95-9016-D640DC6AF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C6D8D-8091-49EA-AC0E-3A92ECEF5A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0CAEFC-88F4-4CC0-BB63-0DBD288D9E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EA2451-E97A-4B90-A708-6BDDBB80FB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E60B34-4878-46BA-9A21-3043F77543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15FBDE-EFEE-49EC-A612-87789BDBA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2C85B-D24A-47F6-AB45-9666D2AA4B9A}" type="datetimeFigureOut">
              <a:rPr lang="en-US" smtClean="0"/>
              <a:t>6/16/26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1E296D-1E0C-4722-98F3-3916B316E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39DF40-B4D3-4471-A06B-4A3E9B332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7A5FC-749F-461D-A7EB-5C1EF7984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68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6827B-BE48-4C7E-902D-D25A80BAA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27576-CEBF-4A2D-8BC3-C71FEC75E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2C85B-D24A-47F6-AB45-9666D2AA4B9A}" type="datetimeFigureOut">
              <a:rPr lang="en-US" smtClean="0"/>
              <a:t>6/16/26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B73161-6DF0-4071-912A-79419B278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FF0972-34EC-461F-99C9-035886B0A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7A5FC-749F-461D-A7EB-5C1EF7984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977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695DDD-F862-4CC6-84D9-B0CD77040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2C85B-D24A-47F6-AB45-9666D2AA4B9A}" type="datetimeFigureOut">
              <a:rPr lang="en-US" smtClean="0"/>
              <a:t>6/16/26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65C119-63B1-44A6-AB8F-3E2B650AB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499D35-4DD9-4C54-8AE7-A391EB917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7A5FC-749F-461D-A7EB-5C1EF7984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38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07DAF-4860-52FD-D4BA-F4734B150A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1D8C7-787C-79D9-A985-D6B6FAF70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46D7-AC1C-4D4F-A0DA-EDDE4D9470F5}" type="datetimeFigureOut">
              <a:rPr lang="en-US" smtClean="0"/>
              <a:t>6/13/26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1270B-1F2F-C84E-1E19-4E5898190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87C9D5-0E14-F1DA-59B7-3806B6447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2597-657E-2A44-AF32-7AF8252F090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EEE1A5-D318-DCEC-EDB8-7A6DC65FFB77}"/>
              </a:ext>
            </a:extLst>
          </p:cNvPr>
          <p:cNvSpPr/>
          <p:nvPr userDrawn="1"/>
        </p:nvSpPr>
        <p:spPr>
          <a:xfrm>
            <a:off x="0" y="0"/>
            <a:ext cx="12203430" cy="1555880"/>
          </a:xfrm>
          <a:prstGeom prst="rect">
            <a:avLst/>
          </a:prstGeom>
          <a:solidFill>
            <a:srgbClr val="255E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D1A2926-B974-E236-C047-0D5F9630C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3406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06112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7772B-AECF-4D03-8BDF-E7EB95E78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BA411-76AE-4FD1-9E1D-792756B64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CC9B9A-EA67-42CC-8DC8-B380BBE008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DCD760-61EB-42D9-95B8-765028593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2C85B-D24A-47F6-AB45-9666D2AA4B9A}" type="datetimeFigureOut">
              <a:rPr lang="en-US" smtClean="0"/>
              <a:t>6/16/26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B95461-E4B6-456E-A457-3A4594E97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703466-4B43-4875-89F5-E43F4A313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7A5FC-749F-461D-A7EB-5C1EF7984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445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4B8EC-4F1B-4BF4-9002-55EB95843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868AD2-D3A0-4F8D-B6A5-368776714C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D469B9-E1C2-4D80-8ABD-3DA2CA2189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AA6990-5A52-4230-AF12-BC712385D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2C85B-D24A-47F6-AB45-9666D2AA4B9A}" type="datetimeFigureOut">
              <a:rPr lang="en-US" smtClean="0"/>
              <a:t>6/16/26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319264-C2EB-4388-B74C-EC135260E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525A52-4E0D-46DA-BBF7-DF2D9DF5E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7A5FC-749F-461D-A7EB-5C1EF7984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8619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9EB7A-1504-4F1B-A44C-835E6AF73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D71B58-D61F-4D86-BF91-5BB7EE9AEA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75D72-2B7A-4CCE-A4C3-8D3C977F5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2C85B-D24A-47F6-AB45-9666D2AA4B9A}" type="datetimeFigureOut">
              <a:rPr lang="en-US" smtClean="0"/>
              <a:t>6/16/26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7DF55-EFF6-4B6C-A1C0-7233036F0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491D5-6AC5-491E-A5BB-FBCBDEA93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7A5FC-749F-461D-A7EB-5C1EF7984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991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02DDF0-AF11-47DE-B1B9-4531A773AA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50D4B4-2E78-4716-A1D9-FAD6B89651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8AA5E-4BB3-4143-88F6-1A8055DA9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2C85B-D24A-47F6-AB45-9666D2AA4B9A}" type="datetimeFigureOut">
              <a:rPr lang="en-US" smtClean="0"/>
              <a:t>6/16/26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41671-020C-423C-8CB8-A8E0D3B35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1B058-B413-48F3-A640-98EDF8B0B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7A5FC-749F-461D-A7EB-5C1EF7984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0618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63F5980-F02A-8AA3-A530-A68F6B7DC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4590C65-E108-5142-A990-0F1FA47536A9}" type="datetimeFigureOut">
              <a:rPr lang="en-US"/>
              <a:pPr>
                <a:defRPr/>
              </a:pPr>
              <a:t>6/16/26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B5DC291-0896-EADC-EADC-8883F0C74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FA00A60-6FED-155B-1EF9-A446C9551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43FA2AE-8E1D-654F-A55F-2425052A5F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189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E585F31-F645-D601-C595-D363A759E242}"/>
              </a:ext>
            </a:extLst>
          </p:cNvPr>
          <p:cNvSpPr/>
          <p:nvPr userDrawn="1"/>
        </p:nvSpPr>
        <p:spPr>
          <a:xfrm>
            <a:off x="-11430" y="-17012"/>
            <a:ext cx="12203430" cy="1555880"/>
          </a:xfrm>
          <a:prstGeom prst="rect">
            <a:avLst/>
          </a:prstGeom>
          <a:solidFill>
            <a:srgbClr val="255E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402925-5043-4455-0854-9F919AA0C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46D7-AC1C-4D4F-A0DA-EDDE4D9470F5}" type="datetimeFigureOut">
              <a:rPr lang="en-US" smtClean="0"/>
              <a:t>6/13/26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DA2D26-F722-16E6-1619-162B38A48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1170FE-1286-9B1C-2AAA-3F7A8036D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2597-657E-2A44-AF32-7AF8252F090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6B09BF5-181D-2F31-C7D1-F93CCF7A5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A086D1-345B-DFD7-8207-34EB9168995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029" y="196296"/>
            <a:ext cx="1321224" cy="110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605E860-2011-7DA2-FB9C-A0AB7D6022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9630" y="100774"/>
            <a:ext cx="1287185" cy="129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red and white logo&#10;&#10;Description automatically generated">
            <a:extLst>
              <a:ext uri="{FF2B5EF4-FFF2-40B4-BE49-F238E27FC236}">
                <a16:creationId xmlns:a16="http://schemas.microsoft.com/office/drawing/2014/main" id="{3D8EFB51-5C33-CB55-18EB-8435141ABF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3803" y="134065"/>
            <a:ext cx="792835" cy="12553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4361E1-1023-FECF-EF39-919493247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3406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8030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3DE09-849C-8556-C61D-5A1310286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E112FC-334A-060B-E990-54F64C517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370927-FA44-F088-C542-125C3E9A9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46D7-AC1C-4D4F-A0DA-EDDE4D9470F5}" type="datetimeFigureOut">
              <a:rPr lang="en-US" smtClean="0"/>
              <a:t>6/13/26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339D9-A32F-DF95-338D-17F275341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99060-C28A-11B4-3737-D0A505F0D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2597-657E-2A44-AF32-7AF8252F0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261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AC583-BECA-CC59-C131-6F0BDE0DE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558EA-4DDA-ADFA-4171-82E3C55D55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8A41C3-6CDB-F2D6-213C-09AE4FDB55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926BE2-7079-4FBE-F982-4179A183F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46D7-AC1C-4D4F-A0DA-EDDE4D9470F5}" type="datetimeFigureOut">
              <a:rPr lang="en-US" smtClean="0"/>
              <a:t>6/13/26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88C36-21EE-F170-91DC-87FCE9BB6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3E3FDC-C493-C9E6-9EE6-970C5CBD7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2597-657E-2A44-AF32-7AF8252F0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7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92D0D-F5E8-00D6-11C2-088680FDE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205D3B-005F-4F8E-45BB-EEA6B0848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0FB934-4DCA-B96E-D9A4-32E9800609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35A52-506A-47E4-14CE-B0B9CE87BF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B2E83A-178C-C09B-66B6-37A0856698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2218C1-BB29-BDD8-0B57-7C6E84601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46D7-AC1C-4D4F-A0DA-EDDE4D9470F5}" type="datetimeFigureOut">
              <a:rPr lang="en-US" smtClean="0"/>
              <a:t>6/13/26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B27CFE-050A-7CD6-A55B-DB92BD043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92CE5D-A4AE-5A58-D94D-C39B3AB28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2597-657E-2A44-AF32-7AF8252F0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1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C913-1091-09F8-B0B3-E6F7EDA66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C7E457-CBB2-6939-A6F7-5623E6DDD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46D7-AC1C-4D4F-A0DA-EDDE4D9470F5}" type="datetimeFigureOut">
              <a:rPr lang="en-US" smtClean="0"/>
              <a:t>6/13/26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494D58-C7C1-A5D3-BD1E-237DD12A9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7E99DD-B87D-B2D9-4DC1-F4359A58A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2597-657E-2A44-AF32-7AF8252F0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686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FD57A5-CA79-6413-1F9C-12D702E59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46D7-AC1C-4D4F-A0DA-EDDE4D9470F5}" type="datetimeFigureOut">
              <a:rPr lang="en-US" smtClean="0"/>
              <a:t>6/13/26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A7C7A5-732B-FD52-4974-E6FD0B2E9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2AD1C-C6BA-E7C3-3289-7CEF9F084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2597-657E-2A44-AF32-7AF8252F0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995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2857B-2AF2-E544-34B4-2494F9785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56F92-64E2-5BAF-7C39-D7B8EF204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563BA4-120A-1580-80F6-C0B7555E8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94C150-958F-6CB4-F3ED-F2E33D02C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46D7-AC1C-4D4F-A0DA-EDDE4D9470F5}" type="datetimeFigureOut">
              <a:rPr lang="en-US" smtClean="0"/>
              <a:t>6/13/26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B0A14-6417-5734-FDDB-86365F9A6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9D1FA4-6480-E97F-D160-E8E38897F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62597-657E-2A44-AF32-7AF8252F0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523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78B2C6-2DC5-36C7-29D3-48551BCD5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0FD903-1642-1BF0-A348-2FDD148DA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28DC5B-A028-D3BE-C34A-EF8EA2E8E4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D646D7-AC1C-4D4F-A0DA-EDDE4D9470F5}" type="datetimeFigureOut">
              <a:rPr lang="en-US" smtClean="0"/>
              <a:t>6/13/26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0BD88-998F-2315-F3F3-9B022F8AE1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75A42-9649-3D5D-650E-00FB0A51C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962597-657E-2A44-AF32-7AF8252F0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52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80502-2E8D-4AB9-B38C-FD692CFA0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9187EB-D0AC-4BCC-80FE-256A73289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82EA6-692A-4871-8438-64A67BD9E9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2C85B-D24A-47F6-AB45-9666D2AA4B9A}" type="datetimeFigureOut">
              <a:rPr lang="en-US" smtClean="0"/>
              <a:t>6/16/26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5CB2A-CF9A-4FC9-9312-F71F49540B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42CE4-BCC6-4F79-A539-FD93D79D92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7A5FC-749F-461D-A7EB-5C1EF7984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623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1E521-B69E-B250-2421-1442DCDB2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009" y="1139565"/>
            <a:ext cx="9944153" cy="2387600"/>
          </a:xfrm>
        </p:spPr>
        <p:txBody>
          <a:bodyPr>
            <a:no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TEMPO Applications to Air Quality Management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79F9ED-CAE0-DA13-7561-EF2A6B6D71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16857"/>
            <a:ext cx="7913389" cy="1655762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Tracey Holloway </a:t>
            </a:r>
          </a:p>
          <a:p>
            <a:r>
              <a:rPr lang="en-US" dirty="0">
                <a:solidFill>
                  <a:schemeClr val="bg1"/>
                </a:solidFill>
              </a:rPr>
              <a:t>University of Wisconsin-Madison; NASA HAQAST Lead</a:t>
            </a:r>
          </a:p>
          <a:p>
            <a:r>
              <a:rPr lang="en-US" dirty="0">
                <a:solidFill>
                  <a:schemeClr val="bg1"/>
                </a:solidFill>
              </a:rPr>
              <a:t>TEMPO DART Meeting – Applications and Stakeholder Needs</a:t>
            </a:r>
          </a:p>
          <a:p>
            <a:r>
              <a:rPr lang="en-US" dirty="0">
                <a:solidFill>
                  <a:schemeClr val="bg1"/>
                </a:solidFill>
              </a:rPr>
              <a:t>17 June 2026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420100-1BE1-8B22-459F-96132FF5C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776" y="5367295"/>
            <a:ext cx="1321224" cy="110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78393AC-4BAA-19CC-A128-7D2A76CF4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24377" y="5271773"/>
            <a:ext cx="1287185" cy="129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red and white logo&#10;&#10;Description automatically generated">
            <a:extLst>
              <a:ext uri="{FF2B5EF4-FFF2-40B4-BE49-F238E27FC236}">
                <a16:creationId xmlns:a16="http://schemas.microsoft.com/office/drawing/2014/main" id="{4B8E7A45-BA2A-B4BB-2CCA-80AA76FB543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8550" y="5305064"/>
            <a:ext cx="792835" cy="125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714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56C52D-97BF-71C0-3D51-156376ADF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8900" y="0"/>
            <a:ext cx="8293100" cy="34351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698A65-A400-91CB-B1F6-599FB34AE724}"/>
              </a:ext>
            </a:extLst>
          </p:cNvPr>
          <p:cNvSpPr txBox="1"/>
          <p:nvPr/>
        </p:nvSpPr>
        <p:spPr>
          <a:xfrm>
            <a:off x="152400" y="749301"/>
            <a:ext cx="36449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www.epa.gov</a:t>
            </a:r>
            <a:r>
              <a:rPr lang="en-US" dirty="0"/>
              <a:t>/title-v-operating-permits; 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www.epa.gov</a:t>
            </a:r>
            <a:r>
              <a:rPr lang="en-US" dirty="0"/>
              <a:t>/scram/air-quality-dispersion-modeling-preferred-and-recommended-models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F5266B-5E1A-71D7-98B3-707F3219F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" y="3600260"/>
            <a:ext cx="10735302" cy="310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55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2F6856-3C7D-6A28-29FC-FFB746008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A1-1267-DB4B-BE37-A8374BEFD506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541606-182D-DEBA-4168-E7691B6F3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754"/>
            <a:ext cx="12192000" cy="69015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6BC0F7-5EC1-03CA-48DD-BF3FA1184A3B}"/>
              </a:ext>
            </a:extLst>
          </p:cNvPr>
          <p:cNvSpPr txBox="1"/>
          <p:nvPr/>
        </p:nvSpPr>
        <p:spPr>
          <a:xfrm>
            <a:off x="247137" y="5304393"/>
            <a:ext cx="56676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C00000"/>
                </a:solidFill>
              </a:rPr>
              <a:t>AERMOD Slides from </a:t>
            </a:r>
          </a:p>
          <a:p>
            <a:pPr algn="ctr"/>
            <a:r>
              <a:rPr lang="en-US" sz="2400" i="1" dirty="0">
                <a:solidFill>
                  <a:srgbClr val="C00000"/>
                </a:solidFill>
              </a:rPr>
              <a:t>Xinran Wu Ph.D. defense;</a:t>
            </a:r>
          </a:p>
          <a:p>
            <a:pPr algn="ctr"/>
            <a:r>
              <a:rPr lang="en-US" sz="2400" i="1" dirty="0">
                <a:solidFill>
                  <a:srgbClr val="C00000"/>
                </a:solidFill>
              </a:rPr>
              <a:t>work with Dr. Monica Harkey; </a:t>
            </a:r>
          </a:p>
          <a:p>
            <a:pPr algn="ctr"/>
            <a:r>
              <a:rPr lang="en-US" sz="2400" i="1" dirty="0">
                <a:solidFill>
                  <a:srgbClr val="C00000"/>
                </a:solidFill>
              </a:rPr>
              <a:t>Paper in prep</a:t>
            </a:r>
          </a:p>
        </p:txBody>
      </p:sp>
    </p:spTree>
    <p:extLst>
      <p:ext uri="{BB962C8B-B14F-4D97-AF65-F5344CB8AC3E}">
        <p14:creationId xmlns:p14="http://schemas.microsoft.com/office/powerpoint/2010/main" val="834798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61C324-6216-2C87-9B13-9FE1919B9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A1-1267-DB4B-BE37-A8374BEFD506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7B13E3-DBDD-2C84-4CA8-000CE0594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01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F369D5-49E3-F3F3-52CF-EFE4DA13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A1-1267-DB4B-BE37-A8374BEFD506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24DA40-27C0-7A3B-1A36-E47164A8E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8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937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D025B4-9262-2696-EBE8-F5DFC5F7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A1-1267-DB4B-BE37-A8374BEFD506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86A6A7-AB87-0473-83F2-E6FF058ED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477"/>
            <a:ext cx="12192000" cy="686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77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2E92AB-7B45-5DAC-ADED-769ECBD1C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A1-1267-DB4B-BE37-A8374BEFD506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D1B00B-D75F-C3D7-5070-AC73E35CA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9446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7457E5-0F88-02E3-2946-E4C593F01379}"/>
              </a:ext>
            </a:extLst>
          </p:cNvPr>
          <p:cNvSpPr txBox="1"/>
          <p:nvPr/>
        </p:nvSpPr>
        <p:spPr>
          <a:xfrm>
            <a:off x="537275" y="5827363"/>
            <a:ext cx="2355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AERMOD VCD</a:t>
            </a:r>
          </a:p>
          <a:p>
            <a:pPr algn="ctr"/>
            <a:r>
              <a:rPr lang="en-US" sz="2400" dirty="0"/>
              <a:t>No Background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5F454E-8D8A-6175-8303-6B0B94E23E01}"/>
              </a:ext>
            </a:extLst>
          </p:cNvPr>
          <p:cNvSpPr txBox="1"/>
          <p:nvPr/>
        </p:nvSpPr>
        <p:spPr>
          <a:xfrm>
            <a:off x="5617275" y="5859702"/>
            <a:ext cx="2355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TEMPO VCD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969F76-E649-1390-7C63-312400FDDF49}"/>
              </a:ext>
            </a:extLst>
          </p:cNvPr>
          <p:cNvSpPr txBox="1"/>
          <p:nvPr/>
        </p:nvSpPr>
        <p:spPr>
          <a:xfrm>
            <a:off x="2727701" y="5859702"/>
            <a:ext cx="2972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AERMOD VCD</a:t>
            </a:r>
          </a:p>
          <a:p>
            <a:pPr algn="ctr"/>
            <a:r>
              <a:rPr lang="en-US" sz="2400" dirty="0"/>
              <a:t>TEMPO Background</a:t>
            </a:r>
          </a:p>
        </p:txBody>
      </p:sp>
    </p:spTree>
    <p:extLst>
      <p:ext uri="{BB962C8B-B14F-4D97-AF65-F5344CB8AC3E}">
        <p14:creationId xmlns:p14="http://schemas.microsoft.com/office/powerpoint/2010/main" val="4090178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648E85-A5AF-49F2-391B-13F6D6109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37126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397411-C345-06EC-B5BB-DDEFACDB8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3712673"/>
            <a:ext cx="7772400" cy="284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4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0B8C50-D938-64C1-27AF-0EDD4487D8C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38411" y="174588"/>
            <a:ext cx="6790267" cy="9313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0AF393-8473-0BDD-B501-54B5F8C83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33" y="1579813"/>
            <a:ext cx="7653867" cy="711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8CD3D8-82AF-77FC-751E-A448541A0B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9875" y="2949743"/>
            <a:ext cx="62992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D3BBC5-101D-89A2-0FE0-FE0A7B653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933" y="4165601"/>
            <a:ext cx="73660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182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D645E0-3834-9F60-4304-55E2F5DA3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08" y="-642540"/>
            <a:ext cx="6132553" cy="44402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C6CD85-CCFA-437C-4AAD-AAB9B22515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4619" y="2258915"/>
            <a:ext cx="6760072" cy="4391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A133D8-2B4B-41E8-8646-B7D6EB81E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9899" y="425850"/>
            <a:ext cx="2545924" cy="1833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448B6F-2ECD-7FB5-4DBC-7CDC1C6949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4862" y="4758813"/>
            <a:ext cx="2116463" cy="1797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BFD6A8-8F9D-4C0B-F454-AE8CAE0B1A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2885" y="3741357"/>
            <a:ext cx="2964495" cy="28151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3BA7B9-2366-E156-570F-63352334CDCB}"/>
              </a:ext>
            </a:extLst>
          </p:cNvPr>
          <p:cNvSpPr txBox="1"/>
          <p:nvPr/>
        </p:nvSpPr>
        <p:spPr>
          <a:xfrm>
            <a:off x="228752" y="6466142"/>
            <a:ext cx="1000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Holloway et al., 2025 AWMA Critical Review Supplementary Material (courtesy Summer Acker</a:t>
            </a:r>
          </a:p>
        </p:txBody>
      </p:sp>
    </p:spTree>
    <p:extLst>
      <p:ext uri="{BB962C8B-B14F-4D97-AF65-F5344CB8AC3E}">
        <p14:creationId xmlns:p14="http://schemas.microsoft.com/office/powerpoint/2010/main" val="3528780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5B2AE2-7447-6DC5-6E01-9534190E4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200" y="2079865"/>
            <a:ext cx="8559800" cy="47654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630AFA-0745-78DB-F6B5-5EF960230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860"/>
            <a:ext cx="6235700" cy="20287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829B3C-588D-3003-A230-28A58201EEFA}"/>
              </a:ext>
            </a:extLst>
          </p:cNvPr>
          <p:cNvSpPr txBox="1"/>
          <p:nvPr/>
        </p:nvSpPr>
        <p:spPr>
          <a:xfrm>
            <a:off x="323850" y="5689600"/>
            <a:ext cx="298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haqast.org</a:t>
            </a:r>
            <a:r>
              <a:rPr lang="en-US" dirty="0"/>
              <a:t>/wp-content/uploads/sites/91/2026/06/</a:t>
            </a:r>
            <a:r>
              <a:rPr lang="en-US" dirty="0" err="1"/>
              <a:t>Samuel_Kay_Slides.pdf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715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53304-DE81-17D3-9855-9F99A5936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425" y="300824"/>
            <a:ext cx="10972800" cy="1325563"/>
          </a:xfrm>
        </p:spPr>
        <p:txBody>
          <a:bodyPr>
            <a:normAutofit/>
          </a:bodyPr>
          <a:lstStyle/>
          <a:p>
            <a:r>
              <a:rPr lang="en-US" sz="3733" dirty="0"/>
              <a:t>What is “hay-</a:t>
            </a:r>
            <a:r>
              <a:rPr lang="en-US" sz="3733" dirty="0" err="1"/>
              <a:t>kast</a:t>
            </a:r>
            <a:r>
              <a:rPr lang="en-US" sz="3733" dirty="0"/>
              <a:t>”?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67A41-9B60-0D71-E2F7-0A3A806AB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000" y="1639873"/>
            <a:ext cx="5267008" cy="5264139"/>
          </a:xfrm>
        </p:spPr>
        <p:txBody>
          <a:bodyPr>
            <a:normAutofit fontScale="92500"/>
          </a:bodyPr>
          <a:lstStyle/>
          <a:p>
            <a:r>
              <a:rPr lang="en-US" dirty="0"/>
              <a:t>Health and Air Quality Applied Sciences Team</a:t>
            </a:r>
          </a:p>
          <a:p>
            <a:r>
              <a:rPr lang="en-US" dirty="0"/>
              <a:t>Mission: Connect NASA science with air quality and health applications</a:t>
            </a:r>
          </a:p>
          <a:p>
            <a:r>
              <a:rPr lang="en-US" dirty="0"/>
              <a:t>Meetings every 6 months, with ~50% stakeholders (last month in Madison, 23 states AQ agencies)</a:t>
            </a:r>
          </a:p>
          <a:p>
            <a:r>
              <a:rPr lang="en-US" dirty="0"/>
              <a:t>15 years so far	</a:t>
            </a:r>
          </a:p>
          <a:p>
            <a:pPr marL="457200" lvl="1" indent="0">
              <a:buNone/>
            </a:pPr>
            <a:r>
              <a:rPr lang="en-US" dirty="0"/>
              <a:t>AQAST 		2011-2016</a:t>
            </a:r>
          </a:p>
          <a:p>
            <a:pPr marL="457200" lvl="1" indent="0">
              <a:buNone/>
            </a:pPr>
            <a:r>
              <a:rPr lang="en-US" dirty="0"/>
              <a:t>HAQAST 		2016-2020</a:t>
            </a:r>
          </a:p>
          <a:p>
            <a:pPr marL="457200" lvl="1" indent="0">
              <a:buNone/>
            </a:pPr>
            <a:r>
              <a:rPr lang="en-US" dirty="0"/>
              <a:t>			2020-2025</a:t>
            </a:r>
          </a:p>
          <a:p>
            <a:pPr marL="457200" lvl="1" indent="0">
              <a:buNone/>
            </a:pPr>
            <a:r>
              <a:rPr lang="en-US" dirty="0"/>
              <a:t>			2025-2029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6981DF-E2AD-04A1-620E-6D4A241D5301}"/>
              </a:ext>
            </a:extLst>
          </p:cNvPr>
          <p:cNvSpPr txBox="1"/>
          <p:nvPr/>
        </p:nvSpPr>
        <p:spPr>
          <a:xfrm>
            <a:off x="13825407" y="8567984"/>
            <a:ext cx="2721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i="1" dirty="0" err="1">
                <a:solidFill>
                  <a:srgbClr val="921A1E"/>
                </a:solidFill>
                <a:latin typeface="Avenir Book"/>
                <a:cs typeface="Avenir Book"/>
              </a:rPr>
              <a:t>haqast.org</a:t>
            </a:r>
            <a:r>
              <a:rPr lang="en-US" sz="3200" i="1" dirty="0">
                <a:solidFill>
                  <a:srgbClr val="921A1E"/>
                </a:solidFill>
                <a:latin typeface="Avenir Book"/>
                <a:cs typeface="Avenir Book"/>
              </a:rPr>
              <a:t>/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D9BB82-4D95-ECB7-FF4F-3F4FE7315827}"/>
              </a:ext>
            </a:extLst>
          </p:cNvPr>
          <p:cNvSpPr txBox="1"/>
          <p:nvPr/>
        </p:nvSpPr>
        <p:spPr>
          <a:xfrm>
            <a:off x="5437702" y="6163168"/>
            <a:ext cx="65654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600" dirty="0"/>
              <a:t>HAQAST Madison 2026 Meeting – Attendance from state and local air quality management agencies; plot created with ChatGPT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EDBC048C-DE5D-35EC-5461-FF91E291F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024" y="130639"/>
            <a:ext cx="1246658" cy="124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E26B66-2574-BF8B-103C-96792447A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1007" y="1626386"/>
            <a:ext cx="6565497" cy="438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1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503F2E-4C1D-15BD-A5E5-61745BDA8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036251"/>
            <a:ext cx="7772400" cy="42760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07D462-833C-C974-A120-C674D9B89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2940050"/>
            <a:ext cx="4114800" cy="2324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600F75-886A-6497-2679-CFD734797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8100" y="57658"/>
            <a:ext cx="9283700" cy="18608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F92723-1530-5431-9949-3FDCBA60B204}"/>
              </a:ext>
            </a:extLst>
          </p:cNvPr>
          <p:cNvSpPr txBox="1"/>
          <p:nvPr/>
        </p:nvSpPr>
        <p:spPr>
          <a:xfrm>
            <a:off x="1879600" y="6488668"/>
            <a:ext cx="864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haqast.org</a:t>
            </a:r>
            <a:r>
              <a:rPr lang="en-US" dirty="0"/>
              <a:t>/wp-content/uploads/sites/91/2026/06/</a:t>
            </a:r>
            <a:r>
              <a:rPr lang="en-US" dirty="0" err="1"/>
              <a:t>Nico_Schulte_Slides.pdf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6955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722BDC-5BCE-3073-34FD-5B34B0D32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350" y="154554"/>
            <a:ext cx="10223500" cy="5774283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6B1B8B51-8287-68F1-1D40-DBD2BAE0204F}"/>
              </a:ext>
            </a:extLst>
          </p:cNvPr>
          <p:cNvSpPr/>
          <p:nvPr/>
        </p:nvSpPr>
        <p:spPr>
          <a:xfrm>
            <a:off x="127000" y="4089400"/>
            <a:ext cx="1320800" cy="6223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6D0F4F-DE19-F2EA-903E-4F9F8A4DE19D}"/>
              </a:ext>
            </a:extLst>
          </p:cNvPr>
          <p:cNvSpPr txBox="1"/>
          <p:nvPr/>
        </p:nvSpPr>
        <p:spPr>
          <a:xfrm>
            <a:off x="1765300" y="6334114"/>
            <a:ext cx="902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haqast.org</a:t>
            </a:r>
            <a:r>
              <a:rPr lang="en-US" dirty="0"/>
              <a:t>/wp-content/uploads/sites/91/2026/06/</a:t>
            </a:r>
            <a:r>
              <a:rPr lang="en-US" dirty="0" err="1"/>
              <a:t>Xiangyu_Jiang_Slides.pdf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3001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93CDA7-43B9-C0C7-6570-44E68818B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988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93276-41E9-54FA-F9A8-95FC4066A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988633"/>
            <a:ext cx="9648057" cy="4869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929EEB-7906-5503-A906-5B0BB99EDDE2}"/>
              </a:ext>
            </a:extLst>
          </p:cNvPr>
          <p:cNvSpPr txBox="1"/>
          <p:nvPr/>
        </p:nvSpPr>
        <p:spPr>
          <a:xfrm>
            <a:off x="9694043" y="5444800"/>
            <a:ext cx="24979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haqast.org</a:t>
            </a:r>
            <a:r>
              <a:rPr lang="en-US" dirty="0"/>
              <a:t>/wp-content/uploads/sites/91/2026/06/</a:t>
            </a:r>
            <a:r>
              <a:rPr lang="en-US" dirty="0" err="1"/>
              <a:t>Elise_Penn_Slides.pdf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29AB1F-B3B7-AC37-CB16-971CB115E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8056" y="1988633"/>
            <a:ext cx="2431744" cy="69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228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0742AE-5CDB-FDEB-F9F7-85B57C436D9A}"/>
              </a:ext>
            </a:extLst>
          </p:cNvPr>
          <p:cNvSpPr txBox="1"/>
          <p:nvPr/>
        </p:nvSpPr>
        <p:spPr>
          <a:xfrm>
            <a:off x="607131" y="5896117"/>
            <a:ext cx="1131232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4267" dirty="0">
                <a:solidFill>
                  <a:srgbClr val="ED7D31">
                    <a:lumMod val="40000"/>
                    <a:lumOff val="60000"/>
                  </a:srgbClr>
                </a:solidFill>
                <a:latin typeface="Calibri" panose="020F0502020204030204"/>
              </a:rPr>
              <a:t>https://</a:t>
            </a:r>
            <a:r>
              <a:rPr lang="en-US" sz="4267" dirty="0" err="1">
                <a:solidFill>
                  <a:srgbClr val="ED7D31">
                    <a:lumMod val="40000"/>
                    <a:lumOff val="60000"/>
                  </a:srgbClr>
                </a:solidFill>
                <a:latin typeface="Calibri" panose="020F0502020204030204"/>
              </a:rPr>
              <a:t>tempo.si.edu</a:t>
            </a:r>
            <a:r>
              <a:rPr lang="en-US" sz="4267" dirty="0">
                <a:solidFill>
                  <a:srgbClr val="ED7D31">
                    <a:lumMod val="40000"/>
                    <a:lumOff val="60000"/>
                  </a:srgbClr>
                </a:solidFill>
                <a:latin typeface="Calibri" panose="020F0502020204030204"/>
              </a:rPr>
              <a:t>/</a:t>
            </a:r>
            <a:r>
              <a:rPr lang="en-US" sz="4267" dirty="0" err="1">
                <a:solidFill>
                  <a:srgbClr val="ED7D31">
                    <a:lumMod val="40000"/>
                    <a:lumOff val="60000"/>
                  </a:srgbClr>
                </a:solidFill>
                <a:latin typeface="Calibri" panose="020F0502020204030204"/>
              </a:rPr>
              <a:t>data_for_public.html</a:t>
            </a:r>
            <a:endParaRPr lang="en-US" sz="4267" dirty="0">
              <a:solidFill>
                <a:srgbClr val="ED7D31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BA3A15-2588-434E-F9AF-23E8BECE0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13" y="198362"/>
            <a:ext cx="3596959" cy="23963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662FFC-8ADB-4B67-1CA1-8C597A344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5193" y="198362"/>
            <a:ext cx="3585155" cy="24233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B3F768-9FC6-9C4A-E15C-94ADCB39A0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095" y="2709618"/>
            <a:ext cx="3540260" cy="23963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F8A77F-7A5F-3976-DB4C-A712D61AC7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4385" y="2668498"/>
            <a:ext cx="3553995" cy="24374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704C67-E7DB-CBD7-FFE3-094DF4BE10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0637" y="2312578"/>
            <a:ext cx="3585155" cy="27933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3A16CF-8DDE-1DA9-DA43-EE1AE9B339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04717" y="60559"/>
            <a:ext cx="1187283" cy="64774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AE2AF5-3EC4-1FE8-2DF4-122EE7BD19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0637" y="198361"/>
            <a:ext cx="3544080" cy="24233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0B6DD6-1494-56CC-C134-630192A749CC}"/>
              </a:ext>
            </a:extLst>
          </p:cNvPr>
          <p:cNvSpPr txBox="1"/>
          <p:nvPr/>
        </p:nvSpPr>
        <p:spPr>
          <a:xfrm>
            <a:off x="286035" y="5171727"/>
            <a:ext cx="1131232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4267" dirty="0">
                <a:solidFill>
                  <a:srgbClr val="70AD47">
                    <a:lumMod val="40000"/>
                    <a:lumOff val="60000"/>
                  </a:srgbClr>
                </a:solidFill>
                <a:latin typeface="Calibri" panose="020F0502020204030204"/>
              </a:rPr>
              <a:t>NO</a:t>
            </a:r>
            <a:r>
              <a:rPr lang="en-US" sz="4267" baseline="-25000" dirty="0">
                <a:solidFill>
                  <a:srgbClr val="70AD47">
                    <a:lumMod val="40000"/>
                    <a:lumOff val="60000"/>
                  </a:srgbClr>
                </a:solidFill>
                <a:latin typeface="Calibri" panose="020F0502020204030204"/>
              </a:rPr>
              <a:t>2</a:t>
            </a:r>
            <a:r>
              <a:rPr lang="en-US" sz="4267" dirty="0">
                <a:solidFill>
                  <a:srgbClr val="70AD47">
                    <a:lumMod val="40000"/>
                    <a:lumOff val="60000"/>
                  </a:srgbClr>
                </a:solidFill>
                <a:latin typeface="Calibri" panose="020F0502020204030204"/>
              </a:rPr>
              <a:t> 10/20/25: 11:30 am to 6:30 pm  </a:t>
            </a:r>
          </a:p>
        </p:txBody>
      </p:sp>
    </p:spTree>
    <p:extLst>
      <p:ext uri="{BB962C8B-B14F-4D97-AF65-F5344CB8AC3E}">
        <p14:creationId xmlns:p14="http://schemas.microsoft.com/office/powerpoint/2010/main" val="21705800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2661B-E7EF-C315-A69C-424DD706A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4EFE914-B72D-22D1-D8E2-8518508D5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5788" y="3821373"/>
            <a:ext cx="4338851" cy="2478420"/>
          </a:xfrm>
        </p:spPr>
        <p:txBody>
          <a:bodyPr>
            <a:normAutofit/>
          </a:bodyPr>
          <a:lstStyle/>
          <a:p>
            <a:r>
              <a:rPr lang="en-US" dirty="0"/>
              <a:t>HAQAST website</a:t>
            </a:r>
          </a:p>
          <a:p>
            <a:pPr lvl="1"/>
            <a:r>
              <a:rPr lang="en-US" dirty="0" err="1"/>
              <a:t>haqast.org</a:t>
            </a:r>
            <a:endParaRPr lang="en-US" dirty="0"/>
          </a:p>
          <a:p>
            <a:r>
              <a:rPr lang="en-US" dirty="0"/>
              <a:t>HAQAST Tiger Teams</a:t>
            </a:r>
          </a:p>
          <a:p>
            <a:r>
              <a:rPr lang="en-US" dirty="0"/>
              <a:t>HAQAST Atlanta – January 7-8, 2027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230D937-BE7D-8564-87C2-01AD28F0C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Opportunities to Engage!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9AF0399-8976-AA11-8897-2908ECA62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8723"/>
            <a:ext cx="12192000" cy="382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71362C25-ECE5-37FA-4FFD-D3E0AB209B1D}"/>
              </a:ext>
            </a:extLst>
          </p:cNvPr>
          <p:cNvSpPr txBox="1">
            <a:spLocks/>
          </p:cNvSpPr>
          <p:nvPr/>
        </p:nvSpPr>
        <p:spPr>
          <a:xfrm>
            <a:off x="6637363" y="3821373"/>
            <a:ext cx="4880212" cy="2478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Newsletter</a:t>
            </a:r>
          </a:p>
          <a:p>
            <a:pPr lvl="1"/>
            <a:r>
              <a:rPr lang="en-US" sz="1800" dirty="0"/>
              <a:t>https://</a:t>
            </a:r>
            <a:r>
              <a:rPr lang="en-US" sz="1800" dirty="0" err="1"/>
              <a:t>explore.wisc.edu</a:t>
            </a:r>
            <a:r>
              <a:rPr lang="en-US" sz="1800" dirty="0"/>
              <a:t>/</a:t>
            </a:r>
            <a:r>
              <a:rPr lang="en-US" sz="1800" dirty="0" err="1"/>
              <a:t>haqastlanding</a:t>
            </a:r>
            <a:endParaRPr lang="en-US" sz="1800" dirty="0"/>
          </a:p>
          <a:p>
            <a:r>
              <a:rPr lang="en-US" sz="3200" dirty="0"/>
              <a:t>LinkedIn </a:t>
            </a:r>
          </a:p>
          <a:p>
            <a:pPr lvl="1"/>
            <a:r>
              <a:rPr lang="en-US" sz="1800" dirty="0"/>
              <a:t>https://</a:t>
            </a:r>
            <a:r>
              <a:rPr lang="en-US" sz="1800" dirty="0" err="1"/>
              <a:t>www.linkedin.com</a:t>
            </a:r>
            <a:r>
              <a:rPr lang="en-US" sz="1800" dirty="0"/>
              <a:t>/company/</a:t>
            </a:r>
            <a:r>
              <a:rPr lang="en-US" sz="1800" dirty="0" err="1"/>
              <a:t>nasa</a:t>
            </a:r>
            <a:r>
              <a:rPr lang="en-US" sz="1800" dirty="0"/>
              <a:t>-health-and-air-quality-applied-sciences-team</a:t>
            </a:r>
          </a:p>
        </p:txBody>
      </p:sp>
    </p:spTree>
    <p:extLst>
      <p:ext uri="{BB962C8B-B14F-4D97-AF65-F5344CB8AC3E}">
        <p14:creationId xmlns:p14="http://schemas.microsoft.com/office/powerpoint/2010/main" val="3246034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129F2D-F5F5-DF27-AFE8-D1BBF0E8A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0"/>
            <a:ext cx="11239500" cy="683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046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9.png">
            <a:extLst>
              <a:ext uri="{FF2B5EF4-FFF2-40B4-BE49-F238E27FC236}">
                <a16:creationId xmlns:a16="http://schemas.microsoft.com/office/drawing/2014/main" id="{68DE20B8-47F6-67F1-E5E2-AE72EBF06B4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-112110" y="98096"/>
            <a:ext cx="8380247" cy="6858000"/>
          </a:xfrm>
          <a:prstGeom prst="rect">
            <a:avLst/>
          </a:prstGeom>
          <a:ln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A3D8CF-0F57-D843-E966-DF8ED7BF9FBC}"/>
              </a:ext>
            </a:extLst>
          </p:cNvPr>
          <p:cNvSpPr txBox="1"/>
          <p:nvPr/>
        </p:nvSpPr>
        <p:spPr>
          <a:xfrm>
            <a:off x="7539420" y="5681611"/>
            <a:ext cx="609600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33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National Research Council, 2004</a:t>
            </a:r>
            <a:r>
              <a:rPr lang="en-US" sz="2133" dirty="0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0490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FAFE10-C831-CCC2-87B8-2E2845C785A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16667" y="338560"/>
            <a:ext cx="7958667" cy="11006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0A31FD-0537-E89D-DB47-0DEB7D783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07" y="2311400"/>
            <a:ext cx="7569200" cy="1117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DEA8B4-8695-E26E-FF5E-645F85767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4207" y="4402773"/>
            <a:ext cx="76708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59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AFE695-6983-AEE9-ECD3-49789C2A4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2210678"/>
            <a:ext cx="5638800" cy="337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D6BB1A-E81B-7C43-7B01-BACC3BB89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9802"/>
            <a:ext cx="6818473" cy="30417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EEAE8E-BF80-8F63-CEA8-79895B370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27" y="4471361"/>
            <a:ext cx="6818473" cy="7346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216608-F238-5CA2-5D68-886705A597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592002"/>
            <a:ext cx="9639300" cy="5761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88BE20-9E68-73B2-E40E-6446126795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5686" y="354916"/>
            <a:ext cx="3035300" cy="1854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8CE375-D876-8C57-3E22-74E8B5939C59}"/>
              </a:ext>
            </a:extLst>
          </p:cNvPr>
          <p:cNvSpPr txBox="1"/>
          <p:nvPr/>
        </p:nvSpPr>
        <p:spPr>
          <a:xfrm>
            <a:off x="2456736" y="6311983"/>
            <a:ext cx="8020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haqast.org</a:t>
            </a:r>
            <a:r>
              <a:rPr lang="en-US" dirty="0"/>
              <a:t>/wp-content/uploads/sites/91/2026/06/</a:t>
            </a:r>
            <a:r>
              <a:rPr lang="en-US" dirty="0" err="1"/>
              <a:t>Sara_Kroening_Slides.pdf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83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2BE48-9377-6973-7185-162D4B354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E9FDC31-941B-7483-3F8A-FAC3A9737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5686" y="354916"/>
            <a:ext cx="3035300" cy="1854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7C1825-1E1D-DCBB-69E8-E08EFD7193E4}"/>
              </a:ext>
            </a:extLst>
          </p:cNvPr>
          <p:cNvSpPr txBox="1"/>
          <p:nvPr/>
        </p:nvSpPr>
        <p:spPr>
          <a:xfrm>
            <a:off x="927100" y="5625705"/>
            <a:ext cx="10133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https://</a:t>
            </a:r>
            <a:r>
              <a:rPr lang="en-US" dirty="0" err="1"/>
              <a:t>haqast.org</a:t>
            </a:r>
            <a:r>
              <a:rPr lang="en-US" dirty="0"/>
              <a:t>/wp-content/uploads/sites/91/2026/06/</a:t>
            </a:r>
            <a:r>
              <a:rPr lang="en-US" dirty="0" err="1"/>
              <a:t>Sara_Kroening_Slides.pdf</a:t>
            </a:r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https://</a:t>
            </a:r>
            <a:r>
              <a:rPr lang="en-US" dirty="0" err="1"/>
              <a:t>haqast.org</a:t>
            </a:r>
            <a:r>
              <a:rPr lang="en-US" dirty="0"/>
              <a:t>/wp-content/uploads/sites/91/2026/05/</a:t>
            </a:r>
            <a:r>
              <a:rPr lang="en-US" dirty="0" err="1"/>
              <a:t>Hephatha</a:t>
            </a:r>
            <a:r>
              <a:rPr lang="en-US" dirty="0"/>
              <a:t>-Research-Poster-</a:t>
            </a:r>
            <a:r>
              <a:rPr lang="en-US" dirty="0" err="1"/>
              <a:t>HAQAST.pdf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2A4CE0-94FF-AF12-D7DB-E1CAF24E7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3679"/>
            <a:ext cx="7772400" cy="46714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B97025-B2D1-FA51-3B02-6EC9C6330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380" y="2679700"/>
            <a:ext cx="479552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460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98B3E8-EC98-6B59-7FAB-DDAEC84D76D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34335" y="441435"/>
            <a:ext cx="7450667" cy="76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264A95-DDA1-253F-03A1-AB1FA4E04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737" y="2881876"/>
            <a:ext cx="70104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15A2F6-0BF2-E353-3A4C-F0DA68A74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603" y="3889318"/>
            <a:ext cx="7382933" cy="10494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E3746A-97F8-33B8-652B-21737E97FB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603" y="1681598"/>
            <a:ext cx="6874933" cy="10329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6249A5-A9FA-DC1F-38BB-55829DC4C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3071" y="5400414"/>
            <a:ext cx="7552267" cy="98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292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921893-BC60-CAFF-E736-4B6200CF1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873" y="1142999"/>
            <a:ext cx="7772400" cy="41577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FDEBE8-D4CF-88AE-137D-D6D3A835E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472" y="5300706"/>
            <a:ext cx="9846723" cy="11889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FACC18-EB53-210D-8E3B-E0A520E17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297" y="71018"/>
            <a:ext cx="10631406" cy="10719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1A9DC7-F8D1-588E-3832-D8AAED0F4B55}"/>
              </a:ext>
            </a:extLst>
          </p:cNvPr>
          <p:cNvSpPr txBox="1"/>
          <p:nvPr/>
        </p:nvSpPr>
        <p:spPr>
          <a:xfrm>
            <a:off x="381000" y="6502400"/>
            <a:ext cx="1145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https://</a:t>
            </a:r>
            <a:r>
              <a:rPr lang="en-US" dirty="0" err="1"/>
              <a:t>haqast.org</a:t>
            </a:r>
            <a:r>
              <a:rPr lang="en-US" dirty="0"/>
              <a:t>/wp-content/uploads/sites/91/2026/06/</a:t>
            </a:r>
            <a:r>
              <a:rPr lang="en-US" dirty="0" err="1"/>
              <a:t>Amanda_Fritz_Slides.pdf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195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30374</TotalTime>
  <Words>581</Words>
  <Application>Microsoft Macintosh PowerPoint</Application>
  <PresentationFormat>Widescreen</PresentationFormat>
  <Paragraphs>60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Aptos</vt:lpstr>
      <vt:lpstr>Aptos Display</vt:lpstr>
      <vt:lpstr>Arial</vt:lpstr>
      <vt:lpstr>Avenir Book</vt:lpstr>
      <vt:lpstr>Calibri</vt:lpstr>
      <vt:lpstr>Calibri Light</vt:lpstr>
      <vt:lpstr>Office Theme</vt:lpstr>
      <vt:lpstr>1_Office Theme</vt:lpstr>
      <vt:lpstr>TEMPO Applications to Air Quality Management</vt:lpstr>
      <vt:lpstr>What is “hay-kast”?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Opportunities to Engage!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Jenny Bratburd</dc:creator>
  <cp:lastModifiedBy>Tracey Holloway</cp:lastModifiedBy>
  <cp:revision>161</cp:revision>
  <dcterms:created xsi:type="dcterms:W3CDTF">2025-08-07T12:03:04Z</dcterms:created>
  <dcterms:modified xsi:type="dcterms:W3CDTF">2026-06-17T11:59:50Z</dcterms:modified>
</cp:coreProperties>
</file>