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2.xml" ContentType="application/vnd.openxmlformats-officedocument.presentationml.tag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tags/tag3.xml" ContentType="application/vnd.openxmlformats-officedocument.presentationml.tags+xml"/>
  <Override PartName="/ppt/notesSlides/notesSlide3.xml" ContentType="application/vnd.openxmlformats-officedocument.presentationml.notesSlide+xml"/>
  <Override PartName="/ppt/charts/chartEx1.xml" ContentType="application/vnd.ms-office.chartex+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2" r:id="rId2"/>
  </p:sldMasterIdLst>
  <p:notesMasterIdLst>
    <p:notesMasterId r:id="rId19"/>
  </p:notesMasterIdLst>
  <p:handoutMasterIdLst>
    <p:handoutMasterId r:id="rId20"/>
  </p:handoutMasterIdLst>
  <p:sldIdLst>
    <p:sldId id="439" r:id="rId3"/>
    <p:sldId id="1042653379" r:id="rId4"/>
    <p:sldId id="1042653477" r:id="rId5"/>
    <p:sldId id="1042653475" r:id="rId6"/>
    <p:sldId id="1042653476" r:id="rId7"/>
    <p:sldId id="1042653482" r:id="rId8"/>
    <p:sldId id="1042653479" r:id="rId9"/>
    <p:sldId id="1042653484" r:id="rId10"/>
    <p:sldId id="1042653487" r:id="rId11"/>
    <p:sldId id="1042653483" r:id="rId12"/>
    <p:sldId id="1042653489" r:id="rId13"/>
    <p:sldId id="1042653490" r:id="rId14"/>
    <p:sldId id="1042653492" r:id="rId15"/>
    <p:sldId id="1042653468" r:id="rId16"/>
    <p:sldId id="1042653491" r:id="rId17"/>
    <p:sldId id="10426534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EAEFF7"/>
    <a:srgbClr val="33CC33"/>
    <a:srgbClr val="D2DEEF"/>
    <a:srgbClr val="CCECFF"/>
    <a:srgbClr val="008000"/>
    <a:srgbClr val="08B810"/>
    <a:srgbClr val="66FF33"/>
    <a:srgbClr val="00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2" autoAdjust="0"/>
    <p:restoredTop sz="83817" autoAdjust="0"/>
  </p:normalViewPr>
  <p:slideViewPr>
    <p:cSldViewPr snapToGrid="0">
      <p:cViewPr varScale="1">
        <p:scale>
          <a:sx n="53" d="100"/>
          <a:sy n="53" d="100"/>
        </p:scale>
        <p:origin x="1120" y="28"/>
      </p:cViewPr>
      <p:guideLst/>
    </p:cSldViewPr>
  </p:slideViewPr>
  <p:notesTextViewPr>
    <p:cViewPr>
      <p:scale>
        <a:sx n="3" d="2"/>
        <a:sy n="3" d="2"/>
      </p:scale>
      <p:origin x="0" y="0"/>
    </p:cViewPr>
  </p:notesTextViewPr>
  <p:notesViewPr>
    <p:cSldViewPr snapToGrid="0" showGuides="1">
      <p:cViewPr varScale="1">
        <p:scale>
          <a:sx n="85" d="100"/>
          <a:sy n="85" d="100"/>
        </p:scale>
        <p:origin x="291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aeger\Desktop\FLASH_DRIVE_NASA\TEMPO%20main\EAProgram&amp;EndUsers\TEMPO%20Early%20Adopters%20Registration%20Aug%2015%202025.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anaeger\Desktop\FLASH_DRIVE_NASA\TEMPO%20main\EAProgram&amp;EndUsers\TEMPO%20Early%20Adopters%20Registration%20Apr%2021%202026.xlsx" TargetMode="External"/><Relationship Id="rId4"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EFF-4E6E-9104-02276EACDD2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EFF-4E6E-9104-02276EACDD2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EFF-4E6E-9104-02276EACDD2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EFF-4E6E-9104-02276EACDD2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EFF-4E6E-9104-02276EACDD2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EFF-4E6E-9104-02276EACDD2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EFF-4E6E-9104-02276EACDD23}"/>
              </c:ext>
            </c:extLst>
          </c:dPt>
          <c:cat>
            <c:strRef>
              <c:f>'Form Responses 1'!$Y$2:$Y$8</c:f>
              <c:strCache>
                <c:ptCount val="7"/>
                <c:pt idx="0">
                  <c:v>Academia</c:v>
                </c:pt>
                <c:pt idx="1">
                  <c:v>EPA</c:v>
                </c:pt>
                <c:pt idx="2">
                  <c:v>Regional/State/Local/Tribal</c:v>
                </c:pt>
                <c:pt idx="3">
                  <c:v>NASA / NOAA</c:v>
                </c:pt>
                <c:pt idx="4">
                  <c:v>Private / nonprofit </c:v>
                </c:pt>
                <c:pt idx="5">
                  <c:v>NGOs</c:v>
                </c:pt>
                <c:pt idx="6">
                  <c:v>Other U.S. Government</c:v>
                </c:pt>
              </c:strCache>
            </c:strRef>
          </c:cat>
          <c:val>
            <c:numRef>
              <c:f>'Form Responses 1'!$Z$2:$Z$8</c:f>
              <c:numCache>
                <c:formatCode>General</c:formatCode>
                <c:ptCount val="7"/>
                <c:pt idx="0">
                  <c:v>271</c:v>
                </c:pt>
                <c:pt idx="1">
                  <c:v>28</c:v>
                </c:pt>
                <c:pt idx="2">
                  <c:v>114</c:v>
                </c:pt>
                <c:pt idx="3">
                  <c:v>80</c:v>
                </c:pt>
                <c:pt idx="4">
                  <c:v>99</c:v>
                </c:pt>
                <c:pt idx="5">
                  <c:v>17</c:v>
                </c:pt>
                <c:pt idx="6">
                  <c:v>27</c:v>
                </c:pt>
              </c:numCache>
            </c:numRef>
          </c:val>
          <c:extLst>
            <c:ext xmlns:c16="http://schemas.microsoft.com/office/drawing/2014/chart" uri="{C3380CC4-5D6E-409C-BE32-E72D297353CC}">
              <c16:uniqueId val="{0000000E-0EFF-4E6E-9104-02276EACDD2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D1A-434E-9FFB-0D552E0BF1A7}"/>
              </c:ext>
            </c:extLst>
          </c:dPt>
          <c:dPt>
            <c:idx val="1"/>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DD1A-434E-9FFB-0D552E0BF1A7}"/>
              </c:ext>
            </c:extLst>
          </c:dPt>
          <c:dPt>
            <c:idx val="2"/>
            <c:bubble3D val="0"/>
            <c:spPr>
              <a:solidFill>
                <a:srgbClr val="CDAD51"/>
              </a:solidFill>
              <a:ln w="19050">
                <a:solidFill>
                  <a:schemeClr val="lt1"/>
                </a:solidFill>
              </a:ln>
              <a:effectLst/>
            </c:spPr>
            <c:extLst>
              <c:ext xmlns:c16="http://schemas.microsoft.com/office/drawing/2014/chart" uri="{C3380CC4-5D6E-409C-BE32-E72D297353CC}">
                <c16:uniqueId val="{00000005-DD1A-434E-9FFB-0D552E0BF1A7}"/>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7-DD1A-434E-9FFB-0D552E0BF1A7}"/>
              </c:ext>
            </c:extLst>
          </c:dPt>
          <c:dPt>
            <c:idx val="4"/>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9-DD1A-434E-9FFB-0D552E0BF1A7}"/>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DD1A-434E-9FFB-0D552E0BF1A7}"/>
              </c:ext>
            </c:extLst>
          </c:dPt>
          <c:cat>
            <c:numRef>
              <c:f>Sheet1!$A$2:$A$7</c:f>
              <c:numCache>
                <c:formatCode>General</c:formatCode>
                <c:ptCount val="6"/>
              </c:numCache>
            </c:numRef>
          </c:cat>
          <c:val>
            <c:numRef>
              <c:f>Sheet1!$B$2:$B$7</c:f>
              <c:numCache>
                <c:formatCode>General</c:formatCode>
                <c:ptCount val="6"/>
                <c:pt idx="0">
                  <c:v>16.670000000000002</c:v>
                </c:pt>
                <c:pt idx="1">
                  <c:v>16.670000000000002</c:v>
                </c:pt>
                <c:pt idx="2">
                  <c:v>16.670000000000002</c:v>
                </c:pt>
                <c:pt idx="3">
                  <c:v>16.670000000000002</c:v>
                </c:pt>
                <c:pt idx="4">
                  <c:v>16.670000000000002</c:v>
                </c:pt>
                <c:pt idx="5">
                  <c:v>16.670000000000002</c:v>
                </c:pt>
              </c:numCache>
            </c:numRef>
          </c:val>
          <c:extLst>
            <c:ext xmlns:c16="http://schemas.microsoft.com/office/drawing/2014/chart" uri="{C3380CC4-5D6E-409C-BE32-E72D297353CC}">
              <c16:uniqueId val="{0000000C-DD1A-434E-9FFB-0D552E0BF1A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 (3)'!$A$2:$A$51</cx:f>
        <cx:nf>'Sheet1 (3)'!$A$1</cx:nf>
        <cx:lvl ptCount="50" name="States">
          <cx:pt idx="0">Alabama</cx:pt>
          <cx:pt idx="1">Arizona</cx:pt>
          <cx:pt idx="2">Arkansas </cx:pt>
          <cx:pt idx="3">California</cx:pt>
          <cx:pt idx="4">Colorado</cx:pt>
          <cx:pt idx="5">Connecticut</cx:pt>
          <cx:pt idx="6">Delaware</cx:pt>
          <cx:pt idx="7">District of Columbia</cx:pt>
          <cx:pt idx="8">Florida</cx:pt>
          <cx:pt idx="9">Georgia</cx:pt>
          <cx:pt idx="10">Idaho</cx:pt>
          <cx:pt idx="11">Illinois</cx:pt>
          <cx:pt idx="12">Indiana</cx:pt>
          <cx:pt idx="13">Iowa</cx:pt>
          <cx:pt idx="14">Kansas</cx:pt>
          <cx:pt idx="15">Kentucky</cx:pt>
          <cx:pt idx="16">Louisiana</cx:pt>
          <cx:pt idx="17">Maine</cx:pt>
          <cx:pt idx="18">Maryland</cx:pt>
          <cx:pt idx="19">Massachusetts</cx:pt>
          <cx:pt idx="20">Michigan</cx:pt>
          <cx:pt idx="21">Minnesota</cx:pt>
          <cx:pt idx="22">Missouri</cx:pt>
          <cx:pt idx="23">Montana</cx:pt>
          <cx:pt idx="24">Nebraska</cx:pt>
          <cx:pt idx="25">Nevada</cx:pt>
          <cx:pt idx="26">New Hampshire</cx:pt>
          <cx:pt idx="27">New Jersey</cx:pt>
          <cx:pt idx="28">New Mexico</cx:pt>
          <cx:pt idx="29">New York</cx:pt>
          <cx:pt idx="30">North Carolina</cx:pt>
          <cx:pt idx="31">Ohio</cx:pt>
          <cx:pt idx="32">Oklahoma</cx:pt>
          <cx:pt idx="33">Oregon</cx:pt>
          <cx:pt idx="34">Pennsylvania</cx:pt>
          <cx:pt idx="35">Rhode Island</cx:pt>
          <cx:pt idx="36">South Carolina</cx:pt>
          <cx:pt idx="37">Tennesse</cx:pt>
          <cx:pt idx="38">Texas</cx:pt>
          <cx:pt idx="39">Utah</cx:pt>
          <cx:pt idx="40">Virginia</cx:pt>
          <cx:pt idx="41">Washington</cx:pt>
          <cx:pt idx="42">West Virginia</cx:pt>
          <cx:pt idx="43">Wisconsin</cx:pt>
          <cx:pt idx="44">Wyoming</cx:pt>
          <cx:pt idx="45">South Dakota</cx:pt>
          <cx:pt idx="46">North Dakota</cx:pt>
          <cx:pt idx="47">Mississippi</cx:pt>
          <cx:pt idx="48">Tennessee</cx:pt>
          <cx:pt idx="49">Vermont</cx:pt>
        </cx:lvl>
      </cx:strDim>
      <cx:numDim type="colorVal">
        <cx:f>'Sheet1 (3)'!$B$2:$B$51</cx:f>
        <cx:nf>'Sheet1 (3)'!$B$1</cx:nf>
        <cx:lvl ptCount="50" formatCode="General" name="Number of People">
          <cx:pt idx="0">15</cx:pt>
          <cx:pt idx="1">10</cx:pt>
          <cx:pt idx="2">1</cx:pt>
          <cx:pt idx="3">70</cx:pt>
          <cx:pt idx="4">55</cx:pt>
          <cx:pt idx="5">6</cx:pt>
          <cx:pt idx="6">2</cx:pt>
          <cx:pt idx="7">14</cx:pt>
          <cx:pt idx="8">9</cx:pt>
          <cx:pt idx="9">16</cx:pt>
          <cx:pt idx="10">2</cx:pt>
          <cx:pt idx="11">9</cx:pt>
          <cx:pt idx="12">3</cx:pt>
          <cx:pt idx="13">6</cx:pt>
          <cx:pt idx="14">3</cx:pt>
          <cx:pt idx="15">2</cx:pt>
          <cx:pt idx="16">3</cx:pt>
          <cx:pt idx="17">5</cx:pt>
          <cx:pt idx="18">52</cx:pt>
          <cx:pt idx="19">28</cx:pt>
          <cx:pt idx="20">7</cx:pt>
          <cx:pt idx="21">10</cx:pt>
          <cx:pt idx="22">6</cx:pt>
          <cx:pt idx="23">4</cx:pt>
          <cx:pt idx="24">3</cx:pt>
          <cx:pt idx="25">3</cx:pt>
          <cx:pt idx="26">1</cx:pt>
          <cx:pt idx="27">5</cx:pt>
          <cx:pt idx="28">8</cx:pt>
          <cx:pt idx="29">23</cx:pt>
          <cx:pt idx="30">28</cx:pt>
          <cx:pt idx="31">5</cx:pt>
          <cx:pt idx="32">5</cx:pt>
          <cx:pt idx="33">6</cx:pt>
          <cx:pt idx="34">8</cx:pt>
          <cx:pt idx="35">3</cx:pt>
          <cx:pt idx="36">2</cx:pt>
          <cx:pt idx="37">1</cx:pt>
          <cx:pt idx="38">44</cx:pt>
          <cx:pt idx="39">4</cx:pt>
          <cx:pt idx="40">36</cx:pt>
          <cx:pt idx="41">12</cx:pt>
          <cx:pt idx="42">1</cx:pt>
          <cx:pt idx="43">13</cx:pt>
          <cx:pt idx="44">3</cx:pt>
          <cx:pt idx="45">0</cx:pt>
          <cx:pt idx="46">0</cx:pt>
          <cx:pt idx="47">0</cx:pt>
          <cx:pt idx="48">0</cx:pt>
          <cx:pt idx="49">0</cx:pt>
        </cx:lvl>
      </cx:numDim>
    </cx:data>
  </cx:chartData>
  <cx:chart>
    <cx:plotArea>
      <cx:plotAreaRegion>
        <cx:series layoutId="regionMap" uniqueId="{518C3BB3-2365-4EBC-8C48-0A700BC9E316}">
          <cx:tx>
            <cx:txData>
              <cx:f>'Sheet1 (3)'!$B$1</cx:f>
              <cx:v>Number of People</cx:v>
            </cx:txData>
          </cx:tx>
          <cx:dataPt idx="45">
            <cx:spPr>
              <a:solidFill>
                <a:srgbClr val="FFFFFF">
                  <a:lumMod val="85000"/>
                </a:srgbClr>
              </a:solidFill>
            </cx:spPr>
          </cx:dataPt>
          <cx:dataPt idx="46">
            <cx:spPr>
              <a:solidFill>
                <a:srgbClr val="FFFFFF">
                  <a:lumMod val="85000"/>
                </a:srgbClr>
              </a:solidFill>
            </cx:spPr>
          </cx:dataPt>
          <cx:dataPt idx="47">
            <cx:spPr>
              <a:solidFill>
                <a:srgbClr val="FFFFFF">
                  <a:lumMod val="85000"/>
                </a:srgbClr>
              </a:solidFill>
            </cx:spPr>
          </cx:dataPt>
          <cx:dataPt idx="48">
            <cx:spPr>
              <a:solidFill>
                <a:srgbClr val="FFFFFF">
                  <a:lumMod val="85000"/>
                </a:srgbClr>
              </a:solidFill>
            </cx:spPr>
          </cx:dataPt>
          <cx:dataPt idx="49">
            <cx:spPr>
              <a:solidFill>
                <a:srgbClr val="FFFFFF">
                  <a:lumMod val="85000"/>
                </a:srgbClr>
              </a:solidFill>
            </cx:spPr>
          </cx:dataPt>
          <cx:dataId val="0"/>
          <cx:layoutPr>
            <cx:geography viewedRegionType="dataOnly" cultureLanguage="en-US" cultureRegion="US" attribution="Powered by Bing">
              <cx:geoCache provider="{E9337A44-BEBE-4D9F-B70C-5C5E7DAFC167}">
                <cx:binary>7H1pb9vItu1fCfL50V3FmlgHpy/QpCTPdhLHSXe+EPLQnOeZv/4tWrJjs5XEB8f3AQKeE0CQqCKr
atXee+2hSv++7f91G9+vy3d9EqfVv27739/7dZ3/67ffqlv/PllXB0lwW2ZV9nd9cJslv2V//x3c
3v92V667IPV+Mwnlv93667K+79//z79xN+8+O8tu13WQpR+b+3L4dF81cV395NrOS+/Wd0mQLoKq
LoPbmv7+/uK+e3d+3we32ft392kd1MPnIb///f2L771/99v8bv948rsYnaubO7Rl/ICblCnKJXn4
Y+/fxVnqbS8blMgDSiymiUUfn3qxTtDydb156Mv67q68ryoM6OH1ZdsXvcel8/fvbrMmrad58zCF
v7+/ToP6/u7dVb2u76v374IqczZfcLJpCNdXD2P+7eXM/8+/Zx9gFmafPANnPmW/uvQPbP6I1zfr
ZP04RW8AjHmgpOSmaaqXiFjywOKEMZOYevP3+NANLq/oyW5QnhrOEPnjbC8RcbI0vb+tg9umfpyg
/x4VTg+EElQwJjbiAqF4Li4KqDHLtKgpHh+6QeWVvdmNzIvGM3Scz3uJzqNae5f9/c7J4ia5Cd5S
eKwDTbiyKOMzfNQBodLUklkb2cH1jSrdwPSfdms3XrvvMgNu4ewlcH+UwZilb4kVPzA1MyEzfAPJ
TN9RSg+gCIWWYmOiIHLPIXtFh3aj9NRwBswf3/YUmGidVuvq3eP0/PfaDuQAYmIRRsUGGuulNGnz
gDNNhRDWRhvOlN4f5aZLP+vRj7B5bDkH59NegjORpb+yMvrZTPxnxI2bB5ppk09EYBdxU+JA4oqQ
j2IlH5/9nb79qke7sfk+lhk2F3/tJTbOOg7+zsr0TQ2QOjAFl1JTvZMnUKoPJFUmeDfdReJe16fd
+DxvO0PI+WMvEfpyXyZZ+pY0jh8QJUz8m7k74G9SmlJLeDwPfzON9oqe7AblqeEMkS/7Sd9A2bJy
ffeWjigom7aEIHyrz2DmnzNrSsSBAKVjEpA9t/+v6cpuTL63nIHiXO6lmCzu43W3Lu8f5+cNCIA+
IMRS0mRbAqBfggIjw6UlOaNbOj0Tl9f0aDc231vOsFks9xKbFeQluHtD2mxaB0ILQeXWfugZNBa4
maUYNy32xA+ei80rOrQbmaeGM2BW+xkmOA8QJqiy+g2h4fKAcU1Bjbe0eKbKND+gGrDA6XkU1Q0n
e1VfdqPyrOkMl/OLvRSY4/QuWL+pn6kPwMY0tx6dlZnpR1wNPqjS8EU3AjPTZa/o0G5onhrOgDne
T2AO77PSe1OuDM7FETODyOzkyhY74JwzxclWnGYE4BUd2g3MU8MZMId/7KXEnEK9N7fR8KhT3sD8
qwNhKtOSYhtqnvn/loDIKKUY3dqYmci8pke7ofnecobN6X76mMd3a/8NyTLnBwhgEmU+eo8zYCjl
B1Jopiwyg+SXHdmNx7bZDIzjxV4KynEcB2kWVG8nKJwcUGAB52Qbw5yTMX1AuSWZsL7z6Odk7DU9
+gEwT2OZY7OfdOzzfb9+Q2AYhYPCLG7R3bZF6wOGCJpW6ruGew7ML7uzG5Vtsxkkn//cS3G5LO+9
LH1DYWGIXFpwG5ncxFhmwkJNcoCIMhx+jlTAczR+3ZPdcDy2m+FxuZ+x5OOse0tnxUQojEuhOH/y
E5/HXTQ7mFKdkpLt9Vkc+Ve92Y3IptUMj+M95V0PaZfHlfoGrMuC586hkJTayYe1BeNPKNIyW2My
k5LTX/ZnNyaP7WaonF7tpda6yMraf7dYR2/r2iv4IpKhGGYbH57rLkJgcKZ05mNY5nFdbLMur+zV
boRejmmG08V+krGzrAmqN/b0yYGG+SDyKTb2MmqpKdKa1ELKmWwMEH8J0qu6tBuhZ01n8Jztp3I7
Xwfp/eP0/Pe6jQuExqZs/jPd9dzaSH1gIqTJYZJ2QvPL7uyGZdtsBsn5ci812+f7KWJZ/RKV/8Vq
t/N1OcTr9O7tFgZD+gexBiyLl7Kq5IEiFAUiersgZsGf1/TkR2vicQzzZbGfivR8XVXrW7+p7uv6
DT0o1BkgT80U0VtlOQs1KFTnEIF6RGtGQ17dnx/B82I4c4z2VJsGVZU1ZfCmcsOkQkibbx1cpBSe
K9SpRAcBOkUfCcksHnT+ih79AKCnlnNs9jN7eh7c+oG3fktHF+VTiiuNOsSNMZuJDsKnihGNlMP2
+sy1ek2PfoTN41jm2Bzvpck7R/XHmyaDOOpAUcNLNbIKD38wK8/FhhLU53BBTTlVkD6PQbyiKz/A
5HEMc0g+7yUkF/c35bqK3jISgdpqFEQxpbZbEeaqTB+A1SsTxQgbzGbi8poe7Ybme8sZNhf7yRAv
7tv1W9YaMERJheRg7bs5AKUS6QYBCmBtUnT0pcz8uj8/wmUzjjkqX/ZUYrp3R+skr/zgLWt0ODuQ
Fso89aNYzFQZCJqASJngbxuxmRUdTOWcr+rWjzB60XwO1dFeQvXJx86id8fV2/o42DwiTcvUYlss
pWd8YEKKQoKmYveHv5mv89pe7QbqZesZTp/2kxdMa/fkvqzuh0eF8wYhCuTysN1NC7abUSukVpUl
sO1vA5KeEYTX9Wk3Rs/bzhC6ONlLSfo6ZNjE6L0hPKh711qCBWyZ24wlgCEge0RhrMjWWD0+exOB
fUWHdmPz1HAGzNe/9hKY63rtP87Mfy80E0NAkABmZsvN5qhMm3gUQq6mnLG2X/VjNxibVjMkrveU
ST/kBJx1maEs4Q35NEPBNEMNyBNrQ4DmuY+jUJRggbRJueXbM2Q22YbX9Gs3RvP2M7QunL2Um6/3
Vf3uS4ASuLfdMGLB3zQFQgXbQoQZWBbBfhGmYJi2VmnGDV7drd1YzZrPoPq6n4T70g/esuYKmT1s
dUPIYLcThIJrXAFEfJu2nSH0q97sBmbTaobH5X6y6ssoRhXcm26Sh4qzGDKyW6tD4Hg+V3EaXACH
FxCiEGR7+Hs0eRsy8Joe/QCXp7HMsTndS7X2AUmlaojb9ZtqNdTFWRq74LaFu2SOj1IHFrOsqdJh
Aw88oufBttf2ajdGL1vPcPrwx17idJU1KGt4jVH+z7aTMhRlESTZzMdCOWiv55IE+2NpVGBjN/YG
qRlZeH2/dmM1bz9D62o/ycL/Ak+ARqOmpZH0eZKY5zgp8AiIm0Bx8Ob6zAq9pke7EfrecobNl/2U
pK9BdZulVfC2CR+JuiDB5Fad6ZkQaSR8EP9BZfZT1uG5untVl3aj86zpDJ6v+xna+bpGnDT16jet
PEX1FqUMLHsrHDOSvak8xWaUx2wq6MQLfF7Vpx8A9KztHKH9FKCNyn7zCjscSMVQAYSY9UaBzTFC
hZ3JCDYLyVng7bX92Y3Py9YzhK4We0kWpuT+9D/Pg8eF/AahHvg5JjYFP21l+KeSw0ktJvZxb/fR
zZjCKzu1G6UXjWcgnV/tJUiP5Vy/rOd6eb7ZTw91EzgiDHEEsk3HkVk0DlsdGWfmdADFxg7N9Nyr
urQboGdNZ/B83o/tjrc/PXtuYw02QvTim//psXsajikMEbY1PjGB5zQO+1JQ4Y2zDh7L3ma6bnYk
3o+7tRulWfMXI/l/dN7ej6sTn1b2Yl2vlw/nHD47ju/nVx+Gi/MXZ023Vnyn8tvM3fEdzkJkZDq2
7en8xOkmL+z/s8X9j1b366r+/b1hIc4N04XdXoAWN+sQLsTHmhzgECWG+Di2GD8cEPf+XTrFffFU
5M5R1yAhsRPtoAL6spq8vIfDGbFPHLtkFE7GwIkkFn86YPJDFg/YlfM0G9v379Im+ZAFaV39/p4r
cP98871peAKbbJE5oXDj6ANDteBt57frT6BZ+Dr9P2oomeF3Ij022qii+WGrXC9sl67RdaZdJ/D+
bCqV2Z3V5jA4SVUMC1r17FB5rjoqEh7YrnCrZIk4Jr2oCi4/9xGJljIg6cLzZCWcrmTLxJP9n0nf
F8ViYIKttZfSYzMnsdNo0TmF7/GlctVdk+b1ccsq71CghwtpRYVD3ch3xrFuDoeWEFtpxjN71H21
En6ROHFqRbEdDtmfPC+sdVpWyXHTe+OKBHLVVEotSN0Spw0D75KWrnWUDkH82fRZG9htxWvPhlbM
/vRpUxyarTGeVG2s/YWHrMWNa6nct/skjws7KT3vPCuH+joKa+usD0fyqelKc5HG6mPbUH1OQlYs
rMTzvsV+5duaRe3RqJp2EQWFa7shKQ9L5aZHXcCdqGTDxyzP1HGZmulKGtFgj01LL1OlT7w0Wois
jz4YlmvYyjUjmw6dtYy9KrObqBBXJWHpsis4ccjI+ZkO++q4qUbjyDVGesIj3ziJqzRfRmYxOr4R
josqJNl5IX3lLwvLMEK765rPNMj50qRCnXluIg55TpOVWTCBu1bjx7w1q3MVGK4dNeZn2Sf97RA1
cll1oW+7Kqo+jpGLGw0yXskm6xdG3g+feBCqm8btnTwdvpEkqA5pzsKjpvXMQzhC7pfWCrJVGLry
zgpkNJw3gxmeeyKJ7NjKe9/p+zpZWkncLgLfso4qWZarQprBYkBR8BLHxZi2Z9WxXQ6lvrHKtPvb
6wa9GknaW07hJulyig9+5ENXxWdDmF/7DQ2vrT4b1ga2NDE7HQU5N7KoPbUMYtpZQgByoP18mXtW
ZUvTtRb+GFknLpHpJaNtdh539Nrvjby2DcaLI6vJoo99VhgnVsraSzMp9SkvAtnbeczD0gmokaij
xmiCYVVW0djauuFR5IxN353IYFyFqdlqe+xLtvJ5bjkmLTzfLjIzORoaK3TSUQvPNnlDUic2m2TB
urE1F2HhqUVFk8DuzTH5YBjiSIsisv0mLc5Laa6zuFDuWcHi3j/NafxVBqX6lGTi0IWWMo6roOGu
eRjXLIyU3eou1bcjH4pg6bnDeDm2ffWhakwrudUpc8cznjZ2atXNtch79qG0Gr9slnGkPnO3Cpe6
bOjSi1N90mXKTGztVvGwyH2Zf8p7Iwk7Jxha7yjnKiqvzbjjUb8QJEprf5FKlamTtBJWZSwSEZrk
EooS8560+bhyZZjKcpl5Lvlr9IuudkhueBfFoBL1lQjLLMplJQb6Me11496FblE5Ihi1DR/c9ik3
+JI02RVWrohsSydNZ+uS08jp2zjIbVLr8EYZ7mAcWWlLsmORxZ1hZ1bTRIu2KSPPdnu/4eedl+gv
yZCLdURRTWtnZKDeMfVr0tpp0fUf0lrxu4GzOjo03b7Nj9RQqHTRGoGO7Jq6rl6mIsIjx9grpZ30
hH5m3pglTlTFXmiTLg8OofvwxDpy3dg2dZX4i8QLQma3gU6zS2UNZiadoSl8Vp9GcSfIIstaw/ZU
r7wl8VN52beyXwne4S2J29AuBebYkdQdPsedZZ6W0qhKO8rKgjhjorvDEO7Weap5cRwFGnLfC3ch
opjXjtkwddhQ0z9MVWsdZn4ZfUjN+Gz0NFV2SUV21vvCP3XzXK2yrua+HU9nzthpG+TFokkbateh
NE8sVR4KIw0nWQ2hvzwZLEsvY8aKqIBcqTgPl9KsRuqwThi2NNL0QvlN9slqlbyoZdH+JULXHGyT
6dOBWcyOi5Iuop57h3VZj5U9jk1M7KQah9tiKG5go8oLlG7KVadcwwnagFi2SQpy5Y3UXfUktK4F
96qPnBsujEMaH8eeqi6z2jJWsTGQkzYl7u1oSvFhcOmiUtI7hup0jxLc6s9I0WBRJdr6q6VFn9m1
a+ZHoSj6UzWq8ZwL07K9oo8WeTeE33yT0RNRZO0F9/pVbaTc7msyhk7NfJrbYcv4Mhzc8YPUYbj0
I31YxWl+PaqsPh5k2xzSMh0PRZuIwg5p1zljZbROF2f+JXbJiHBR9qZ1GjCoeI3ayEVestTu8Pyr
XnNhmzTwbc90/Q/54HVOO/rRkofaO5QYwCqvoja2acd9qMaR/8lYUcIWCp2vW8usz6ka6X3bmNlK
1CNbRtSlR7Iq2Fejx/NMnXmLnFbeKoSTuSzTOr6ISFd8aSCH501Zlx+mjNmZpWjqjH4ankV+HxwW
zG8vokyMjjBjeRSP7bfC4sHZwH3/q5s15MJ1qcZNKgkmkIyx3VgZcbKEkYuq95PaCSD5H0So+kNt
ynJtqdQpKhktWD/WH8tK9InNE0seJ7rSHyPpj6c0jLKbrvIKO+8TsoyGjBz7xPvqlql0aJoQkAel
bMMY2DIwo9KyCTX+7FOXLHnp5eciCMgpM6ognqx/segNli849Xlo97S+NsymthZN5VWVzVW/1EaX
2VXbS+0Ugihn1NYQ2Kln1k6RWKaSNokk9XA30lkjsyDUZVsvMjcQa7O3wCm4H462IiE0QVlGOoFU
ycFXV6wMLQ8mz0sCz/9cySEPPj4/APsFM7zN8qHE97anjz+9/Z/PWYL/Dydif/9wOrz8+zuUn29O
Pf/pt3CIypRLq+Zfmvj9071AU7d8f+LUL978g+D/gMJvDlH/wcXX8XuFHec/o/ffz4P7zu43bbbk
nhJslubT0cEI8VIGLv9E8KeCcRy2iUwkqL+eEvlPBB9lfyAr2NkE6o2dbSiR+U7wJYqZkPG3sIUD
3gFu8h8RfPKS309BmYfIJgptmOA46uglvyeJnxOQQuPUqt0i1Cukcqyh+bNsNU/Lk5AkKijsSFuW
Hx6qqpaBOGM6TrolbB8CcrUtsoHn3gnXrhWx89RAIE4OtlH7Hglz24pLMLwGlLh3DyMrgMicCa9r
Cx90Ngrd5sgtRjzrmoi2K0bP9pqk6f0zCtU2jJHdWcqwfcvoHKOVVpqc4Mwf1jgR6+JgsAvXbclf
Zlq6tZPJusyHq7AYEc5dWtzr1EfL7xtfXwZBvexqzSE2kDMjcUSTQh/GTTkag60Gw40cT2SFldv/
X2qe/YjAixjAY7RwchtNjtjDj33iWSjhu+Q8tNsKjsQ6V4zBM57c2UkIHgUHIagpoYVQFeqXcWLq
5JNuHWOUw2IVKwRBIGjPhIZiqyAzYVYgOQrlGDgg/1EtvNB9CAPs8IrZS6d4eiLC/pBNBqWMcynM
mdDENCxT2kXi3qJu3eilmfPciMFC22D8IkSTR2tulKJapcVQDXxRm73we8fIXHLjpSVPDScz+0id
aF8MzSLSRlocdTqJq/NYJDkWZRb1Ir8RUR322cKQMg6Z4ynF6b2Co9J8iv1exWvLErl7yxJWyAsQ
qCJndkKDCl3huSiTS5+SuoOfHYsyyu2sE0lyRsFB0WUvSehwaiYsDf82qjZDm2eQ7pgkxNzz74ED
bGgnOGlYQ71NyXxMF1bEi8ABvJDGl75173ZZGhZHdcJjfhTztirV0Vh5dQDWEuQ4ZzcmbmC6q58/
niJe+fL50xY2hsOOEQSB26an688CF2PIrEoSGdyFNGJR4NQZAgvwurVpFOGq7DuvrBelX3ugqAY3
xjz90HE2VKZD+Sg7dlJLP60iO8sKVtILVGgXuPbzTmIJP++jwn4ihjN+kJnFicvTsnzZx94PDNNH
gOVOGmVLzIU3Kk8Vq9jiNSN2WtZSfosEcWvk657E7dfYTM+Fqse2GIEfhLDY/Ll5M2QqM5h15w1Y
c9JuSR5Xf/rw/VLP7sKgCS5TFz94Utu+n6E+c6MWN8HmHY9HtH82bIXTdabQEoczBhl6OWxPtIFB
ep/dGSpWBXNER6RYQ5CM+jgbAxVfBAbN6DmLiqG5iipCRt9G6i/GpPx8Iv7ZE9i/yQJjW/9UyjBZ
x2eLBNEONw4HUt5x2UHkVgOVI41Wouyaii8Dy+XyW9lgCgq7kihl/QYXry31sg0ykne/QAU2/eW0
CBN5RBxjM+VCcMzwbDXAtpJwiFL31tVjKsrDrMgTd1gablLp4XCwyh5L5OfjpzNNpqasP8L6k6CC
o+CMkJcT4OkxBK+vjRtsQFGJcdTDbkMgkj7z8ZMqTRfykTtBUg1mbvdwJTARIiB+c5XkMhyc1IAj
cqUTPynTRSGy0vwEbyitbn7ezUmfPtMlChab4KwZbK7DD2lAWma6pOlcqyTF2N/0cB+wCEgTEeBD
+o7BN0SUpDWucjMqJqGpu2x6CXKv+QU+/5gs7FnCsTfgL4iqMg7V9nKyrMKs6qGS2U0aw3U1nBDa
a+zsdiD1IE6ZK6D3Kw8BgnUSihQatcwTuMRHlhEiemoXPrTtpPkHH63SYIzbU95HOdz9n08XnS9r
FNyg2MOcqqeBsJQz+9SzLs11OrKbyjWlkSzDusrj5kMx1kGeOh3cYXTOUEmLa9lQJNmwsKJxMK66
PHePK13Goeck40iG08Qv0tq1U00kSFYjiBF/gpfojYkDz7uHSjSNcKDpCRl1jLtGgdsVxS/ElIIk
v1gAyDuhKExLRKEFDqmb4t3P5RQrMy3atM2/KZGJUDg5wW6LwnbdRuvSoaMyoNrdYaM944bjWvOg
TnLqWrjUdzWTxarp2K9liM+1ODZ8gowITcHYJ9mdLYuoj6rE9bP8W15CioolqyKLn5vUZ8Mpq5oB
06HdNh6/JH4/DMpGlKwrfAcKv5OfvGJ0jaMy4eH4pTSaSl4g6jkRhJ63SawPo0ZM8GQV01hCQ6tE
+ykvw2j8MsYy6iKbxPFktALM/sSCU+3jQwYPb/xiIaIO7JgIB7xUI/Hgj+aiYtVKqmbCLuq9AAQD
cXo8XlueMXS2lfUhbpGBPKDngZFO3KDOEYBd95VMi3yl25K2V5xlY30GP9Qt7ThOSjNxDISJ+yOP
w7j+lVqpy7+0pEWsc6ksDzyjLdIMFOXni32uNTH7CrWayHxxJbEBZ7Y0mDukHtV5/G2kSVV6iHwS
lVd2l4VZfMyaooOi+PkT59rInM69MinsNn4BS//jiVVJKr9LWPcXG5tpMXYNn9SfWakIxlu2hZDf
3JCNWIQdQgCVd66gWLBOf96Nic6+EApEPKWpYCuwscjkYMkvhWJkbVMYWiZfEp4mNbPrrBHGfVb4
BbSRH1UpXZauyoIPbWV50Di5LzJviXib2WY2zujs4tauTa84jV1LXvWsjK3Brjoq20+IeZEAUYqx
z06xiIhvh4S7CFRyV9JJ2H34a5+y1ge7OHbDqJ4kv8Vm0Mvpx6nywWZIYPTt4c9HPNdrFk6MINN2
EPPhTHf4BC9HHEnXT7uiUtdtkxKQWFGWJkhsCzeuszlIFj/yaYcskt1HmuHFqx+YrSHzaUmzJuxM
98rt5bSkzSIYk/IoyE02qchirAhdFXGbV8HhKIYIUud2ycSp6WAlkE5FC4jRz4dkzjSbBQYEz9uE
VgOCKKScqeqCpcmYIdx/bdU+g2zVuTd1oDZYM4nugxwjI4/cxspFhgEiDl05qZQyL2BoDJ+CxtNe
TB9lRYTd17EOFT8Kuniah2LoMnnhFj2+FfhsGuLgJbJaRYZCciG3SmTTnAH2AsP9xdBmHgCGpvFj
SiaOkUBxIQffe4lW3SMqHjfZcM28dtJUdVlgaY3xGGS3NbEiM7WHOivGL8pMJ/uYGBkFIL1MYm9Y
jomktbfSzGi6a7DUEtPRqZBh9bF2hDZJA0NjifEuzift1kBtHgVm3kGt1WAkeGBQuwTv4GNRTEXi
cUxFXSvfqB0RNyFEwtdmiHeb+ZlU4bR5/WdMeyajFugC2JUyBcKZmvyD6tJu5HKQhfG5TZDRKFYb
emv6Vt9GDjxL30t/pRZm5mh6JMe+XpPALGFf6NzxImEG1pr36nPVUKyQesDZL4ivjjXmh4c5z8TS
7YysRyYrZgMmPG7dFJQFSg+z1JV9XH9QsrLccOXW3IIygEC2n0rUIsACJAYEv+5TGKotbF7RpZjK
PrZSyAqkaILDi/oJCCMMKF70EOr2E8mSDD0RUQTbFMl68lN/Pttcs5c6EYOfjACUBI6zBQuaezag
g5XhkX747PtIO7p23UQsd9yOuOGFNEdeDsvCL2Vu2do0NfKUZVkExQmJG9YLOwfbMU5LLzH4uZv4
ijlFl/XeLQlictS5DZeLSKVZfMfDeCyROJMJfvFxpHF3yVtK+nFhhakWuVOAP1bNquuE1V6Uhe8i
IyATktAzRkqqF2laauqEfd2Urp31VjGGtp+2Je8dr49aCEM7lt0Q270hQh6utEkbfiXjeuCeQ3ra
dM1hrjufuuBvrlcf174CM3PUGHfjCLcWSzE/7qPBbeyiykO5arXy2EIkRj9+7mRmBl8aHnvugvHa
pM4A/zQbbOnVlV7owOymgFjsHeGUn3pRZKQbT12dEnJIO+qbK8+oLJ8s8yhL+PUgWi8yrnVG+v5z
X/esPjeqOjU+wWKo5k6UUpbIXLRemtl5llG/+qj7MY4O3QDRjdWYcSvJbB1lzPQdVY5VYd3QJLTS
O9/Ms7ZfYKkMxb1u6q4jDjJcFQ2PajctBILrERGxPHQTI5IXyEAZUXTYytysYv/eR+61xiz3lFkl
Px9Z1mJJj7Sscv8jih1qSZZpypGoOm60G/jxWSr6qPCWYevVXXvWCdcLgpXLk64Rn9zUZMWxDLnv
WSusFckiO29HArMeV1bQadszuCzqhe+WYzgcd15l+MFhFySwNk6kOw4F2+ZBI/7MjEaK6hiLozNc
p2OgLfSiycG6tF0jldXLy9hUCi/15kMjCGJcw04ijseNWcWLm7EptNmehLLMPfOI9oahlDOEImrU
YZ+GNIltwdvJLhJhBBiOxwSMyrp3B2RBnVD4yCBfDl3e5epD6BphF69UxAwzP46aQVvtpQyZCLRd
aD3FJFRZCz/6grIORItPOY8rzJQxFFDZ59DahS9ODeaWKj6jQRHQ+EMYdqHlLrsQisBbZgE2UJcO
VNbUpaE1YmIuiecPQbEgeRSW1iKtiSHSP03PTPG8JIy1vm48qyicEq43Zta0mgAWxKHSn26C/oOy
2EWhJ07P/Qqjd3KfpkyuQr+bZozFdYSXrPJr4ypN1KTyeVt7lnJ0V2dYAGMKvnFY6zLB9/LNUP1a
jJi+IsQx5gq2pHLxtNincDJTGkzw0Jz7pvhK436a55TrELEkozFKQGGkkeXz+6KAQ1OsyiAA03I6
iw6qcALLF40BBHlTNF/qMG2CFPNl+GN2OKXaaH9uhWrqcgCk8/FKYmXhCQyXihvX6KcFJktjQl4M
Bj6LdTJNTdtSfBUm1io69KFFDTvGuB1PWSKDd4OAm4/PRJ9n8ioS3NXM4Z1GAMjOlU8xF9vV446V
xi1VaEyDc+vhYTIarJrS2XJcLUYxvWOViM4ZCUrjajvVxubrj5O8+R4iBWZ0rsw8QQdoavjtTRTI
PCgPg5QNGHRhjvihXWQkmYfcLxxwL9O22ACVjW2NpQbPuym945TqwRU2jfx2kJdI3WeYpdZMYnzF
zBFjKx2EOVwUT0RkmEivl+Cgesio8khxozczmOWQIOi1zZh8M4CP5uRZKjs6lVdM3jnZQLtZHtKN
YsyP5AFaLIWKp8H3U+atWHm0nB7jc1/iwyEriPKvRyPgTX2CkbJpejcLaWyQpAf/Ntl0FxqUFdqh
3o9hdVW1P3V9M6HG2I14k8Us42ppEJFG4fGI/FGfH3oEQSSy7IImg0zr0JsiH1UHfINWmcUNlV6K
5YPCiWQafNmC7F5WiGVPNzTb6YW3noWXOCWTOCSjmPqfNtLzu+sm9mIvWKWehfv6BaMeO4qqQdH6
lG3WShBWulaH2ynXYVuiO33AItwEFiDDw8M8iGDnkQcfJbkGcwutdpEXRp0GDqk8Fw8XoY9fV1vU
cY7YZoyAAUI2gMlvjlXmTeLcwL7is2hoZGj9X/a+rTlOXVv3F3EKEDe9At1tt+2OL7Gn4xdVbhOQ
EBISAsGv3x9x1l4zWVVznvV8zktSlbTdDS0NjfHdOAo0i349E2p7r66mRIUSwi6a9HIumW0AG4JG
c3h9O40Wf6FpTPuLHB3+XOUC3C4NlwhQ0Qgsv7/MYmIABRbD8e5R26j5JRsYJCkHqFz2tb9QlHJ+
9GSMUWEK0/YO6iqJI1YefDAwaq9TiqPKfwozz1Fvml4pIa5+wsl86lvDj67tMe9+XROLJ/Jdad7i
dpzIjz0zqqLHDbNsEWx7IW0BqcTzSJZ2ya6m90v3tLG4RUT7TeCKRLPY9JBtYYQqN5lkv32R1/uq
AV61L/F3/LSwYsEdiFy8X+/UdTH+MljgeP3YAX0Myq7fgCvD1yUGWgKyWDN5R3Rk8IpsjfYZdk6d
xbp6B1m2KO0NO0JCZFh83YCvw+/Y3qE3hrEcqOGYJgIQJYsERl8pMTsN1dQDmEhv5M60L+WULB1A
+EYUEGfUJGMrzjy7otLwIybb/ea5juxQQewKASye90ODH0ceI67y04L2jAXnhVljugslfAcplcNx
d5cLRrIJcq5RruzgGQ/W9pgtOu1tDegCloAyBwiUvSUNiTCS4zCk+PK3INlwVdkg92NDpmxfbiY2
4HPr9zvJJwUkmnRhR+bzsqWS5Q9ic0vwZNBMA1XY9EizN9RbrK9g0RvuAIeOcl9GeghQ/DFe7ihV
36FfRWdNpVr0W0bXdoy+JL7P+kuWjXplxyRWdgr+XLqIe3bAiUb6tLQ98O+gKvooN8BmkkVMH8Nm
5E1TsXQlrX9ccvQ24zc6d/MYf7KsADRxMsLNklZBvFnxsiUuhhrS4XTwGPajSKGnzPOUushhlUtO
42rGPwb5XOYLmCmI9N6v5P27HDUHQFyBiF73y/pRbvp+3usfXZu9mqD73zdvZ+X+iuEHes84RIJh
mUZhgFeszbq/kBGgE/KAyX3nNrqeaWzlBt0iu2zTGukDx0bddyWV+//8XLLoKVGJKOSz+K93CH4v
p0FTGQ9pal5GsQmLe9fmDcQVSzgAsE/WjdH4ehmHfZc3wbbDgRY8Ef6CwAfVYtxCrO8kBP9wAW65
f3LRgWl8+/lGqaE40kYsleDpfWIbOr7louSDdsmDeC9Y4h1oHKHUxWoI+nEHIa3JTJJAoiVHxcp2
zFzw5LpU45qnBSzefO7iZm/j2sTjPfK53z+W+7HhoDnEOQLBLASJaGXinWash8XvazJnWyy6Mm3t
IOWh5VA7seP7DQEOvBc9gfR8/N7ERgG/gcCoz4t/AL5+G+iB5aA+YAXHKG5Z9B+wcjuBQwBeHT+1
SmX41HnTeOyGRaHMjkGy76B+BvDSQps27p/9H6a7X2e7/e0RAwzf9vszzH7HWY3zKlggu4KG6Udp
5MCA8SkwB2An/f1b/QagYzeFENnjvQBZ4c9sH+v/wgst0BUXDK3kv9ZIKLxS1ahZknxAeOO+umnW
7l+q6zi+YZWYBF/Zz+L495/lVwghxcP0gApBCA7BB0FcCol//SxsJjHgW948IZgQZaxLo70ftxaq
usOm0Dr/033+zzfcNd8g3CFKAbhIf8MVRWvCqJchexz9gIOiETjxr/NVoMz93Nl/f4HR7xoU2O0R
gAABOJKu8MyA34FM3/OkgUwse/xZMZZ220H7NSNrmh59Yov5yDXbzINbyMpr6Ya9nhOD0hDYLcF5
9A+f6NeVjnuOUWrP+yY5TREL9DstttIwWPKVjI/9+6Za0Ndhj3snGOp6V8wdvoI2cSt2JoX2Fp9g
DNr9g3BNRrdV84jJ/phKotKw9Cgta4VSP+Ll2B8sunQrwTwJ7fsPPku/l9m/v4jfv0Z8cUlIQsRm
A5KN8ETGX9cNzt1xin0wX1or9sq0/WiEtE0H97AGhUvwNJj/e6grBQGCEDI8Qf2HOWUPiPn1/XKP
bgTx6e7y89jzTTtCwqpQWVVpLHJU/7v3A+S/J59hY8AZm/yw9v11j5KFAYmeO355P5bQJO/fRi56
7IvBjvuB8fdvuPM4/2Yhgc9S0E97Mi70KAkQzd/wzGXdfGe2VFzlQ2BEWuVS5uQtM9gw/7QF//Ot
8NUVYPDg8MCQ+XupkyyWq2uy5uq9FZlToCNYR/EIueM/XNVPKcZfLgxYId7qx0PsoJ4q8JiVX7+5
MAQvk3etPZktDlsLr4bf1QgOfj2n/rTbAA69UrYBtkpLyTZMi+WUNlMkb3Baw5jSVEpoID+3cQLs
IbyXLG0adbWiN0jVhflORH6tWAzK6ZMdR4kxyPA4GcaD7N0G/WOowszKujApoLZb4iNFsnv6zueJ
DMMI+cAGCWHtnWjamUIy4+asi4CJcEg1rjBo5J2s+4BrfBU/G5Q8wI+1pXhvK9ChQxdeZj/K2Puo
IZYQpXtpZYzSjdFwbwOWGfqw4ErFBeaEIXZ4AVqszOUXYvu9mQveexsNchS7PdRFtHWlsJOMtnKw
hg5dnem85678F+Qx4thsy5+NzI8OCszagvu7jcV+iOfjDGQJs4XI4oMuFN5SCkwV8zkEW9E1Ve8l
DJsn4Pk9758J2l5KLtkKQZu+5lkY7GCAnQ1w1vV9DqPLamE1aYWTgF2BwORgGUreToViVeBUs4Sy
HBGykcb3dKQ6h5pvxOYeP6YrnTf1EXzDzmihBwzj7KImCxLhY6eBNjc1REiQExxbM0YRr2SEpvPP
FaOnLc5p5pf4LUr9OhUXwGZMPwyUchEf+GCDEJMwHsDgpwoeJ3Dph0Gt+G7rBV4Fs5ZhAGRirtCa
RSmkr8nKlltB7WS3EnT00mGapoUBL9q1oT0lYT8tX7JQirWtWYKGeyhlPkjzOgB5CVxZvFNuP2vR
CD68yW4LibrNj0PbZ7FDF/2jzwLwvfeJ6zDth8770uh/dIND3guMbIZCEaPL2YSZjFDJGpXjY8RC
xOUigpl+RBFXxZMeaNAfZZc2adk2zfKUrh2U2Gu3sFOXzOSqC8l2LY2fr4BkqMcchozK07S95N3U
h8CMZ/ORYVFfJRAj2hK7r/3Cje5fm7BTtacR9ItFT6YThl1ASvGQ3hQ6fFMC23FYdHabLZ2ucwim
8e2GgTlCCw0Zuerch433U3hAVz4dijUkPVZsJr+22j3FUaJvTBI0N3K20yG1gKChfWmuZuVo3dKl
eIDHaQSvr7tvnR1Z3be6KddkGOqU0fFcbLE8rmwACzzoNMGvLtahSviQHxf8yusC89gX45U7QffA
vo1U9Cfho34rV8rTYwvf0ZNOgM2XPSAaCwONap4XvxWf+2BIMco7+REmhe4QxlN4TkLadqUKAnKb
AKY7msniwQc8Zw8ADzvolSZCv0WgejDPRDp6nGPedke9DsEhsnJ6tHMCwAGloLard2dizSrKVC5F
xXLK2uK1m2O6XkOB4L7aOOHRQTk9YczpZLuWM0mL78WU5rIOWGDOkkKOUCfRxB/8TATmJKluUjtF
Y8WKVn0OudW3HnnSNzaL9hXK0p1Dbebl7NHO3oW5mK+BfgfnTpA2rgtUv2+Q80Ocum1F1GJs1sGn
RY/L9zEIfBV30fbZWq5iKAo05IPbZrFy2173JRRTxtV6W4Q/Z64ZmzKMdHdZoxyFGCNVNS+kJ2cE
GfT6bPxojrF28U3aS18C6X1Jl/Vr6Bi7JBG2z2zdVANaDLuy8XLO63RV5JDk03DRbWI+rdqjJwtB
bzcWljNoIESVd02qy8CR5DOYaVWSuB9OCkABbBZyevDRIB5su06iEtPUPI/tOr4ar2Vcjt75ikVG
85Lj84FxLYC5YeP5dqsSXyz3NLZtD9vTzD9zqbcSJI98wQP7IN3Xc/RAQSJc69gUlTMhOyfdkHy2
ReZvOfD+GbRDAs3wxKaSuWDEROqa26wIVFf2kaCfTYCmpi7Qn/Ey5Xa8z5ZMHFHos6yi3ZZfTZGC
VUJJaDuWFl4lNcAI6Xx04nrOPhvCnhfMyc/bKLfiNOpkLfkom+8rbsipnXLnDmgD16fJ0JSVJhnB
2IpmKsN2nq8zKvRpRB8awbJj6TMdJvqFeE0+csPUl3mbt+8OC7yecxXfJRAWnGATiOvRj9MT+sug
TJdhvg3gI3vbQjWcSA9jTzUATr60a5jgLPOoSCHvCuBBqciuchAzlbYDP4nUmWdouwg+/xyfo3Ag
R54R+wm43HhPh9ZcRWtPn6Q0201j+XjwOUouxmDZXYYknM7GJcv9YJn5aIoi+QpLI4pDPK4wtqwS
mweY1oeITO7Gm3y57hZPFHCbYjixTCY1xmMoLAF70OstMOyWsdY8bHHRPheATj6NWzF9xIHfwLZo
8rstCiZomLLu2FOW3oLhjkg1SdrXxbYOBOvdDMetCdS9AAR/33ilxwrKkPBoFj5+0pNL4NxKt+3W
0MTdQKgkgA5I9bEhG7wUbSP9geSiuIrA+VUwmiUfirkhQOZN8C1gMTRot2uabB2tVunR69a5A6Rd
3IqUzPl0CJUR/VT2VLPbJdDNPVCW/hIk6/DST+YzfqYB0NtFL7AJuZq7nF885ZBfpjrqzlTp+M0F
zC1V3y7hHaQ+7rmL53k8tXFPkoq2UX6TMGWKIw0lXHWyLXQNHjfZyhl8d13QTeYl3yY6l5Kw4aIC
8P03azDmuNdZuEzmdqQziJ7Im2i5HpJRfiA+CR7ygXa6yrxp1aGl2jzyppvlAZTv2t7ITqiuDsyQ
QoQIE05wymdrt8e1GIxrT3vrEdYUnqdeCdw1tTTiLDCTm76KcnQuVSodm++AlnBbERc1H5d8U2ul
wj67hVwPXqolQot4M2EQn17SDtOfQR0xekozNE7NAFnR1Txl+TmNfTjwjxtZWTyXqx9D6s4xil14
XSRgBE5jvw6mbmebuicaNALu07jpqSlNwJpeVEFC/VNHoJop4zbpH9QaBdtpwaDJqzAf4/B2gVd2
qGJY4fI7mNC2pYZAbqsVkK0zj6euQkKCOE/B6i3/0K9BRjdY8eQQelkDp5FiV2npOJUfpinhxVSv
Gc/6GAC7VdgPBejNykVrLA9J5PoW5iews6UcAPNW2+THoSRyBfGTOy6uhi5J1aEBUXgnOsCkNfed
vyINHisK73PY5oDEuImuRWM06EiX5vDDLWC/symeLkFKfV5JzhJb5okggOKA2b1EOjDf5t0kRmCY
iE9KMRgmmrmNXVyhhWsDVYGbhxRtKfM2e1yDROVozBzcSn2FSjrhBSoMOt99RREai+zQ6l6XaTNG
nh6EzCOYiHXsVZreRbBtuGeQuZJdcRi6Pjfz/LZtbfPctPqtoTrlJcYE+bRA23FgBTOnEIdHiCKR
GdBf+XbTr3F/MaRzx7k1tNKj3nQJD06oSylT+WSGPquNgenEFV2C+jpP8uvUsO2Yqx40XuPZHRjG
Iqwib5ex3nDYJPfUtuQph4DI1N0MrAfrAQumhB5u+RYpLR70ONjiYPO8ubVqUE9utFNzgHN8ZtdA
jRv4wqSn11LxsY6HsT+KkaVPgwijA51adSNYGtzFwic3sQZpqRoL8ppiLKrjmCFTz+XutPk4htsr
xyFch3Qe7UFHmbpAP7hM19osrKR2CX01ioZXSWZnXdJIwr2oIIh01zbDxR1WgNxPGzPdNwbeezxx
8Gu1waZcym0V5oJTHoc/rNR93XH0F/gI7BGnTnd0Oc0qWOrbF5jfozcgb/4I0Q49qZDKY65zfh/A
lV7NMmtfw0E+9xxKsAaD2zGPGf+klnhSZUqU+kRCZs4uJsyXzHheVB3A0TPTMS66CYFwd36uMOyS
DxxjyXleou6raEn+JlgTvYqILLczmNs61aO6JoCMXwC+x2KvaV6XhIfjXcYYQd+K4rgvwuRrIvZh
eB3kfmr72H5RcxF0hz7rQIQCTFbZ9ZAOnaqs6fwErmlTAAvzhcNS2qOOwFPa8fSu1zb+0rbtJMq4
x2coeZ+3RSXweyvAX1gTLRy+1zJzcV5PLYScBr2WaM5Sq+kPjamtrYQmJHzDwbuYkgbFMl8Fk8jq
SfPgqhvT+HnXDRyjbRau7NZAf0hTz7+4udA4HjB5HpVjUEMplpJbUHfmRq8QlZTwGMbm1lunv4h4
8l1lATPOZTf3/us0rdgr2JSY05wGivltBmsFIzmf58PAZ3IGSN1AMtX5Dc08ZKPfE0hI2VHm7XST
rJjfygDtyFT3bAzSQzBKaH7DbU5fJtv3n3I9e7iQia37MBjDi1vy6AnsWkGhCkIPV2bT0vanBU3V
GdVvWA5+bFuOVo6i9YSKI1AX0i5RUDm2K/FWGaZwg+oZDgMoUrCIqqSVLU/EfGzmDFSKFBUXaNLM
YR9j54rBdx6jpyYD214H6wbxIVbRYuEBt0ygpNFMbboykWv69QSnPh+SD5kjrChFNHbkcw/ZaDBU
c1B4zo4gzIQP70SrMkUrTNs+0aXbWmldlePATde6BX9VwFgKNXey1sO8Milu1oLFJKyswwCm7/sZ
6BApPWTe1B2N02P32jQiged1wVYBjQI3DhlMOfsRjrRjg15tuHatC+SfdrR+TuHmFd0eQjCCa3ti
YQzu5aQhlJqG2qxJEPJ77rTA95AEkEs5DiUzOIAZMndc/ncZ0DzEfbR8WGuqW5++pmCZ2qd3sDbQ
O+Ew9XSHRuOIeX2DyKyduodeYOdBsA+3/FuTsNBnJ+iqN+y3MbK0++T00gYt/PwAugJMtowvGY4I
lOPpxbUAFIrbCQ2lv4SchmtSuca6UZw2sFv4tnDkccW/kMINs6zTfnLrcEMcLm8rOwWVha0geiGS
PZEp1V12yCBU7cg5dG5cFXRI3YQeB7NDMx61LjjqcTCpWkCFdBdDzIXWXVNUzJV2aKKK5NRNuVxX
DRR2BpLaVZBUOWQIHJrBJ11/0AsUNxTYwaCK2w2tX4HMkj5jYMFmRrUro2SkCBVZN5KcwPvJF124
/jmAumYqYwXzWZk47J0D1CbyWzgIdFlQv8PvflCZRQDIbKBT8eUWjyAft8ytP1T2Z9o18z3A0vkK
OHB3q0JGKhFn7o5H6yoPmkiItWYKIlgH/ROnfsmvR7RweQmz9gob+LCI4WSmECpGX+hlgDlnFt/0
FjKB0ppIVmY4R109kW19tF2weDQIQX9AB4oJkXGdpieTJZOsmSz8l2BjftXw1y9j9FiITqT10g3D
V4OHTJnS8hmjwbAFM6YRw6P2gHbC2CvXpmL+1gR+R1zQUcewaou2OcKnNbPgKF1UQJwTj3SoWJgo
dUjW0F5FVuWf+rlPIlshlaRRFQDFLsWEmq/2Au916Oo4TN30CukDZBPQsEJlV0HTMSIwwUUxdEUA
ty4NJm+YtUf04XcehJsvFyLyQy6y/hzsGScWwmuYK6Ct0xLSjXh1ti6GlIKSgvH0BN8CvpjcN0FJ
oK27GpHPwisHwOzLBsEC1gajDy4IFa5z08cs0v5+xZdd7yZWeuDQVnwPIF4CeMh1cxugDNs3DJdL
+5Bzafaui8TdFTqY7GySPO2+oESS9UTmhD+qhbA7yCSbb42JcOeLZfOQqzEHZGTbOkSAdOGCuJHU
3S+mh+ldw8YGdjiXCtU0lzAriJQ+RoAP85pytVxHAC26eoE25o+FJPARpsImV0PCOeSJJn0aWaOO
UzyEr5mxUUlz6BBb029Q6NttLWE5Wi/wVCIhJXZ2hqkLUQK2pN1M5+smM1Cn2WGDHLRhi8fHpf0u
jcA0jISWfI2PYIjAs4YExsK6mQligND5MKAwk84hLySNhZm3GVZ7R5x2t00czUUdpg0CICCE0B8X
n09QHU8DrhJqgPwtMW3RlBIN+Icx2Dtei4exDyV6atjhM8Eo5Chi7NoaBzqH8gpwyT1iKWJEOmRa
ZwcxQ2BXE2THHLbR42eaFHI6yEakrmei/1xsOxxiZn21TOn6KUe1mG/8NBhd9+NcPNrUTA5vl6Yj
BoIOKJCM1R3pWXxTtEgvgUyIrbI0EaM3QdDGX9a+E2eku9h7aPV4BQ1Y/BmuGDeAZ8jpWnWpRahL
viTdWjvEO9iyN7BTH1zbFT3qryH9DY/iNT1O2ZK+BKzV/gLkShCAAUquZa9l9AlxHs1aSggxLgoK
k/CQL7BAIyUghqthZGEqDzLi7UeRerNUODfR1aE/r1tixmK/b9mHhSyAoUms2KXoJXkdobJoytn1
n4iV6tVMSpVI0AT2CEUlhFLNjCXfm09NsIQNeisfVAE6jzvjYO+xwF3ehsYF14ZjU9emE/mHyU3q
PKXIVcJELm6BC+RXAQuLFyDGXY5l0GRfdIxUCJ+E9nE2a3wtrJriis/FsndroYR0ZgDEk1uL8B6C
fJJ6QzKCKWVH/WlI47l/hFu2qw3ArdpgqSfVSFJ3QPsS3QyraqENXKLXlq3+lbIpKrV1IayTqTjI
omd/QlYc1kmaTM8F2v1TlLDoi4IC/TXEj6Rl4HHjIPl/heemuPMg+U96nrDrCvcZAuXpXrtwZWUx
qTDCPtjuaRMgf8VEiTzhPDADxgxL6iKHOAU/fbuMsfmDA+yoC49BZUTS1lb6NlIvQdEnT7wliawS
oPrXWg/IRymhtBSEfF0d0H9zEBp4kPmCA0rIuQYHDhfTKyZaJfWjSaxK0g8TR8aNP1iEYkObZEb4
nyES8CuXI7gGEI7qQ7JCSrOelhhejbgmKvRTex26VvLtGkJuhFKxzi/p13RIlLjiqpBTUrHEhFNQ
FzOiYQyKl4CaBZwW9BGcRl0W1hDeRRvaxiJcu8qIzIT+2q0eKGaZxT49JsmwFG/ZMEwoKqMWve9R
x9I2RODIPECnUAdr1jQQtCTQWEGOjDYeqqoVXmhsGsjYEUWyzq1W38MxWHNbg9CEUO9g9bKKFoxl
1wiohXTDdhE51uAIGqThzRaODzMpJowwHfHIf3pRxcJmXoOILTD3wTLUeX7hXFmnartkRRYdQk2c
Hb84pC1Fa4nforu1WlSClqzcdIvKcMX26BRaAbHeryTJmpD2iN/xcz7+4YJmi9OyQ8oB/g9a+Dzz
N8FkMTDf8NWyPqt8SIt8Pv496fib9Q3kHwzUiGVAjwlWGlERv9G4Q4iZg3tNv4YcLpKfrHeciRT0
kyGygdpzKeZBVqFMTJyXuelhRCp78CgWcTKDz5/5D6Lr7z/Xr+wyPhZyFjLYVRFrAfIQXNGvnGGX
rrAmNV3+TSi9e5vku/BDCtpjIQYKdNk/EJW/cvL7O8LGjbuxe4dB+e4RA3/lewEaFlMIv8R3+f6O
87uqhqSIdEswqLeJgwhuDn0Ay0fHQVa+fxU/U0bu3xnR93S8v6aQ/DWU5P/JDJQCxqS/LI7/iDis
v/efl8//fj7dngDx/jM/oxzyFBEoNCFhkeQ77ZZBbvMz5BD/hWRl+K/fIx52j9u/Mg7x6EYC+cme
15fCsb4b/EEl/8g4LP5PAndHiqe1IzYJLhfy36Q5wBv7G7EP82YGhQSUTQUFyf+7ckHwueURhJ9X
KzS9rxOfBo3CShZX+k2qyudGTkc9rve9ircdnp0rPD6CVggC0kcOvzMvN7JFr6xzaN+GQWSwY4bL
dz9le3lteVUw2AX6ZrofkK0HOWb/lgSQvBPXaYhtqT2tJAQn7ilQLNzE7gpxe+kTR3jDrffTdul5
OsGZ6cLtKh8tQ+1GH3rGfhG1U8BcIGQDWbTP9AhDMDdgdzj8JuD5Ap/y04IPF5cEtpfrfOvYtQrM
9DjQJjlDlvHG8zF47XoZfGzGIUPb7YeTo3GDtDv4eXRh9Qd0h4he8/ZhLppvaSBwkWjcS1hBHpJ4
FUdKRVuvKYH8BUKeU9iIP5E41UFGTTHDDeEGYlEj1g6zkj6OG969neOHDGbcssunO5jASOni+KGL
io9sdnfovIay9cMTImGiW7+AF+rFMJcxoBX8IW/VKm+TQr8yidZiiyZ/FmvzRjNAcwjVKntCHsQq
3sYUaWe5Uk+eB9snAclzrUnb1qLQ7ohjfq66bqiwBD96wg4sBxKLNmr/CFAKpPjVgLURZbnl4Qci
guA4zUI9NZb2L8jgSF4iT0C3DD38Pg0jmCMKD//5NJZtiGl/0/cgzDecKsF5gjz1s0oi81HTaUYP
BkyhIro/gNkEqLCkV6zYirJIp/EDTkTzmojiY2Y7Bf7MdKfIriCsGGagLafRFR2zAuB88dxvOoCm
kSzPGOibcwJ/VV7ljZUPMWXuaxBC9VuBxCMPEyiEi+zGFmB73PoC9t5xO/Tt8ESCCLSHGUxbx4o8
2n6iR5i/oDwmbQaOPItKjrC0uu2RMDZLP9KTGYkW142OQFl1KzoaMPawHsyALuPIu5sGimyYn0yQ
PufQ/d4kMgvfElw4SFcg6LLjmEVS3Et1jAoD4pj4NbxZ1jFF/gMP0zJN+bT+Cfp3C06FAUD950rz
5a6PDTqfZkjEoc87YsqobyotefT0o3z9/0L/D2G2sGju/tP/FX39R6W/7vG4MdXZv2b9/Pyhf2XZ
Ii4frjsCwSJECBRJOf9b6ikeVYlCCxUniizq+p6E9bPW44HxKObAVCDjwvEOEdm/az1igGDvgSoJ
D/Dbi3P839R6NIy/1foCAUCE7go/DOaQ9+1dxl+UnV3WwbsX2fbsxyjvykUrLDe+Zjd6zAMLTilK
6h2EeNJiHPtyAmPPqnAuUl83FoXqygCAZ1Wh+uy8bXnCDv2sdoF7GPoHwFcyOUUckVIPAqagP0bo
kVOQYgT4/YoeESqS2M63/SIL6MIhQIlLJ8MtKZFwl8HOgdhLOLDNdr1F25SUA1f0sEHQZg4zpOEt
shAVO1vL9IyxPhi/UL7mXwscSPWEae6AzhjSAbAxEzy9RRqnNXCfJL6lMTI1LZXZ3QLhaylnh30e
B8fcRgRajn4OgbxnUfekOV8ffBtOF1iZ5KPkiPQ7IHEoaCte7DTykIYNhk2uH/tUz6cdVjpEYPOu
miWj51ib7iZqi5PvYoPcLoUk13RIM/iGWoTwTkssohphkuMxmfL4j55CQoN93D9Fsc8OtE3emnkF
Oq5WWCQ3Qu5dzM31jIQxYLPxfZthIkyRDQrjWZeVHgjaPckDiPSH5REOD1CNfQ/DBsyv7dcMAYyn
JFekMvkgbiIpwX9kfsRQikAchDB0zZ2F0uWytAMOyslt7jZcDmOsoFjTRv7J4ZY5ziJZjzbtiqox
uX2MM/o1ZUzVyDxkVRa0OCcs/mjT7Q+aBFAH5XKodJ+C4UCsR46Z/okbSx6Jp/6GQGl131lML1pA
2hOT9nOqsqXeGn/T7wA06Hic2zFLSpzVwcOsvHzqjZDVIHp7iQmCjifckYpR8QBRFCg+L1zVYcc+
C7+xMrGxv6zQ4v8Pe2e2HLe1ZdtfuT+AE3ujx2MByJZJJjux0QuCIiX03UaPr78jZfuWJFfZ4fvs
lxM+likwG2ysteacY4XNbOkbafGbasAYQjFG8eMKS60Eotvifcqq2uOvzTJFY9TIKyNpxXERw0fB
f3+OyYbeOWNV8FSfI+/eodS+c3XkBTITWeQ38bremJrRg0AZtV1O7me3akN1jyFER5sb+pOem+bV
gvBJIWBuJV/763o21tdRMS/baH2fHM2Mp1Fj5sCTDUZnYZvn0w5KZLzV2uHKJu0DZ8C+HkfMnIx+
KrS8Gvatm83anqcuQmvHdzCcGT34Q0SM2177Jw0PVoI67aaL2EYI5qM3+11bvSzTkN0yKzlrffEk
YQOHXmHey1YUm8pt3rvGcQ5lVj+RrAANx8CvpJPa5qneg7VOMcoQNA+qyye1fCBIg9OSPeDWQTyb
g8coZvGifTON2vUEC3ATDU0cwkx45TDsznpTzlsYq3VQ5LF1WBj4Ppk2ULs5o+stIyWwPencVtrR
iRLLh4f1Cmi73QxOqXYwkvRD1h2ht5z6klFF22OeqnBgRF1Km+qhlZsl9VmGfxFi7DbH8seAKOvu
qTuLu8a14sNIYsCHqGcc8H7Pd+VcrLuqz/WwaRq1W/PZvjbVeCRTMR2QIaIcUb6b7iaT4b+EhKsB
lbiZgFtW3GAkUCfxUGWaWXhhK5We3WLXM8oTUYCbUrlf6paUuW2v3mNmMKM39QoIsZtGt8Rb0zMh
hjeCt+aBOVJLly/f7Ga0MG8xj/jcKV7yBUsYYn3Tr+AHl1uBnh42Ii4oQMxiU+B4ul04dqkRLxy/
mhIhcMBJrwPqwBhxPo8D38F0mZfP3jKnTBtT0T60an6ohA0WAj36XJeJ6fmjVwzNbWxF8mAggHS7
hjh/4xfWKBgzZ/UBKSaqffDpRVhj8bvvM+dbQyI6iPVZbqfELQbfcgm9+prdu36DNozL0kzBGGKL
HSycoMgdGupfsm5dvccsl7Qzt3jVgGgYnhLwLdLcL2P1XUhLBp4tWvueaxmBbFCiA/G6ZNLtM/zR
evAz0uL7HAb0Cg5U2XczD2z4nxG3SD7x1TuofrReOuKFx2Qtl84H0Wp96fn2p4Ekf5gEUosc059w
qd63hYYTLpJCHWv2dxzbheE+9OMKx00LaTY14jPZt+IBghEzYPz2zi7JYb8H3jolr41rdpuRWf1e
whOFRgdlC8KiYjAdL71J5FjJFOtBA9p0nYboMDYu94cxjshk86pBEK+Xb0grSNWAJKbrHmPJ7YLN
WYSOvczKX2WFnyiziH/55rwOz8gp7VurRPrKMzmGaVsO152xlueIUNI3oGIDs+8iMu4BSozPWl6s
N6VwDrSlxdeyNOwPi3x+6qcJ6gx6zlhsYs9MITyPKPkzQ0/qhyVcmN9eeNW8i36WJe7TMC7WqbC7
4gNBPIuOJd0K/IQmne6i1rSfeI54Gywc8XZYFh193nGaKJA54cID6vP8nqepZ3IYxdGTRydzO1OV
861cEu02zeyu8XWjVK8gf/Mbo2hihrawF5xA98r14CGzfZh9m98jBz0UXTGB+1mr6JDLHNNJnnCz
okW357U12ijopg6Oi96lUblZABddN0jmr9j7pq+YEtvPrmmO20rLcMVosRd7/twu2lHJbLytLM4b
H1Ok9m6KpTsvqkJCNjQXRchZGrV3SId99uK5wqG7RsOhkb0xhVmatQu6Q5k9t1gwTN+tjf4+My+a
hzYb7Y3dN8WBey7NdoMumgV779xeQrwehislXiOvj8xNlRKzCYlZW7uhMNN7ZDqxQ1dxMLMN9NjI
XhmNcpK5RMvGMjBy3TktU98eQW7bdOymCJcRKaggkedfzDsB+pW5aQWDfhvzzsZKgFr7smvu5ND1
YWdZ3om2ZiiB6Nd9ODtZc+gckxlvWVTqNVdZ7/hpPHQyAJdUv+Rg0KpNb3oLvkOIMV9tCqjrSExN
aOj2FzNOvE9OUpVvuD3qrZFcxuYc8VHJmDOvtWDyck5E/NHikAI1uvZW0/k8WqrYNwkk5kCPrRUo
irEYX5xJJVc9zpwn3CSILW5pzKbfqrHzq1onOUegr0NRGvCrZUayoO1F7YgtOZFvCDs64o2FwcaM
+jvL69HpMsBIr8NKAbmJxTTwXRIdNunKkR9eq7eYb0o7BlhfZ9FL6vXVpwViSLc1qmS+Grph2Y0Z
Yki4KgxM5B7yQxbnt2Id0pe2cm7iZQzrpKRDdDWa2gFVD4P6ndl7WAccbOMxQXWaPq/Rz3ZBbeiS
Ytq14GQxDqnR/OI5kLV9s27ip8pEL7w4OEzNl5ohl0B2qdh5RRzfdL2+biZ9jQ46osSO7E8fro1R
0M2L4SS1ZGMPqvyaZDrDQOLazlc7SxWBtK6i7QcR+ym2nOiLbdbRdqwFUxk+zbULmMIP14k+09ZS
ZnWQxSz8Raz0zUxYJmb20eDPqXx1+Z9GSwqOFmO6rqM2eS6iuXhMkYZ3IrVAecloOKkGZx9fcNu9
yhVpzFhQI5ZTjFu61MCCqnbYu6mHcFbpcf5ClksqP4mmMWE2YCEdNY1ub9poXa9yTTbHyTbliVdY
kLBI0/doTXuc5n2/L5sW/4RnVIe2gO+h5+tzs8zTEEhdqrfYaJ1b3BfaV0lI/zcc3r9d8t91yYJ5
4180yf9VvH15+++NtZdpqPz+I3+0yCZrMel04VGRYKJDZaL/+zTUZbBJCg6qs6vjI5Q/kG0NZqgY
wdjqIkgkMkT9oUUW/9F11C9M6QxEwVjKf9Ii/xo94m+5xPGkLvTLZPXXwX4mKYA6w9T2nqYBMk+z
Zd0Pntk9/vCe/D5L/3GzzM/6AaRpLsNo9zIiYC6s/4rQXWWnFrzN2p78nnwEJIOiOwj3XFJCl3+j
HFwkkh/yTZdrAeczKCEMgqtEOn/u+fksgBaMRrRfZO2dha3Ga4QWvPCrmG8buwSG/9cvjj09f7ok
UwabETXjEXZwX5bY/jhmmPPOYr6gon26qAjXcVv3J/z5Me5nHMcW2uvkPQnChfpWDKjqOGYAke5s
LHXVrrXiIbDG0Zz8Ya7QJznC9l49aymZCSW+VOTQcPJ23g7p39tNKyPC0l50BtJzRQkvy7sihx1Y
MOf9JHu7OkLsa7aARNObiAkcSwfgU4ZGXCW7pUWRTeMOLlJ/mRsSi/9K3mV9SnJTPTlNfC2GJd1M
TlEFA17q/cr5eG2auu0GSWYMd3o3lN8Yf9fn1ZiyT7pIM59FCcXWapMKrZxnwlBX017UNKPt2uo7
l50avoJMtpEJ5j62jXRXjuzrGxwdDFJQR99EEWv7wr64NZU27dsFWZAC0Its1Dm9fu9cSMb2Ws44
/9dk8EU7YSlQrrkVna5e01zzpjycE3p2PCHLBDzh1WMesnSnpGqyrVM5PBKniO95IBJYrr4wyurL
oJzmNQM685wxmrj3EACTgOek95ExBudA95gl4FxY6pwgWDpv1ehSxpFvTb7kSeFaAcGD4sySDRc7
NaLnyYHUdLVg4HpylxVGXpQq/J+XHEa2kpxgGY51hntwzwoEEURzttwnQAU2HSX5K8SwcVvPot8y
WtUsfwY39aHKMtklVfK+qKwJYxLbV7HnEk+Sq5WUm443J6mi4rotyvUZ8qt2Z0AaPYkVOoDfzTLH
vDoKjZ1DWUTXWROD5yF8iOCIISRW3cZY0vwksnj4iDu7/5LLJSs2a0z/Tdeeekfegg7Ikf3e9kUw
4Xi8qQqBO80pPoQxTxgRzCua8dnP8/iT1yGvt1FT7LTGRdDFMouvYKpgkbCbCOoSdVrTX2U0sJjq
+piUrHCzNwK5Ef+x89mIBiPEsbcQPLDb+2gq9JOddLfWPE3Sd13H5KvN3cO0YwQXbJI0k+PXuXS0
raW0/hrG3Pqlh5jNEKixvjTEVM7MZEjhrn1/z7xZC4h93UNcSDeDtb5ogzJu9DXRN/qydjeas1Jt
ePb0UFXeEMTSG7dLad5VU/nsGFGt71OsuqPp99inl/fKThlooR6gOtsDGb7CX9xGRx3CZxXmcZnT
FOvDkgdL0drryZ2KZT4UngDDHCS42IUfaejMT3k30SqQ9xy6KeaNqNmcsoxd9miq3xY9MAx0x+nR
Wfpk48nOiUMLRyf+9oi0rW+1wva93q2q3TQSjXyZNRNqFRFuHSOrO3UiTNlo4m67rEtbCpyyB2GS
T2t8P+bWhW/VpGN8Y7f4+1l/xAql2xgjrIsaZLddcuVF2kh2BnqJ9ao3xCOI+VYRtRfwOE9/ymBk
WFuMoJbz4dC7Sj/pATAh0cDkVQ95SZQTX4bX5a+a1eQP3limOyUqjuG6dKz9KJjQOKzfuUAj9Gjx
p8E2jmRSa+FP64gsZ2mJt7N6A5OrHrUnOc/WXi81RptzvmDCKVdPssKrZoVO117+tRPZ0cOyDNO7
rVcYRCv6yi2WeONQFwQK/cHETZnTdRyaTlRHvBLepi+HtQpKdgxws7tTfdWaJrWvMzpyK+2uDllt
gI0TQSeoOoH0Q9ANWwxLfT4TpCiDlrUuD2sHec63Km3AmzRO5d1smM1XE2H9xC+SxtscPgd2X/q8
EARPkWwUxMYDISjvXFip/VaUOKEAWY3wHzunvNOm3CFABd6nCsBa8meW1pffCKcUT4bo59siz2w4
dAiXD3GZEDfrUFUlh0duD9y3Rfj9UfdvFfg3VeCFsIgi/b9rJU9fVVlX/Y9Sye8/84cqLin2DKoE
A6KGjY+CGuEPVdxgoS1JeooVwFvSQvT4f1IJdaCEawHZmdLit4WBv8viqCjEuCW1JQxxSUD9Hy05
+KUOvKycZl3CJe3ORUyO/58rGFeOA6BO19q7Lo7YMklcxF102h/ek/+hDLzYRH4szXDeGJfsPsYm
tB0qwZ+vEg2Qawh8RvshqyqJ19VDBZ2j+nPVj/NtCRLjUKxtrkJYw83rX1/78nn96eIWDxSWAyBW
8Wb/fPHELorZyF0PYrFX5yDuuikcZ8l1WUN2j2OvfqNtbcBpVakR4qVMv85QrKqNrWyD2x+v3TJk
wFpHtwiMVmuPQ84Gpg4IJHBw5J2gX1Sz6eJ4vR46J7ov7WIK/z9eBJFrD8FNWHyRfnkHhTIvnuLV
27ekSbDd1eu21EqTAcO0gJQSGOlhOhkbrUTulmIGpuQNLvsDwSsFPNDnW7vS59sae5kvxjXdeR6D
ypGliYcZ5DS1xyQf2eXQb5dq7TO8n1Skf/0afi2WL18CTCDwNsgIsu/yF3IEeKxhWJzJ26eMYEMl
WO40Yx3cOXX27a+v9Gsn8P1KdFAWpleWEf/a3FgjIeBGcqXRiMV+6Vs+PNttj6o32js8q39HYv/l
JoLHAtZQOARb+IrrrCD5+Rumyw4bnFZwvThVd5woeFiH2Ptn5I3LVfCumLDiEFd147vm+YOm6SmO
CzbUuXulT+mOCc63xvDSfd65j3/99n3vyn65XS0QLRxMl3PhT4dCFrOWhVm0u9fJpxxWp9PJC/Kd
wYg/hUt54THKxO5YmtHn98touacGSnlIjjq6T4ZqvcLW0t6pheiNb49W55N8pHgcpbHuY0Knx7qo
ll3Kd/PTGDPRD4xVMAWKM3occtNcZG4o8mif032n293zZK/p/q9f5G9LD356la4Q9IuWA2eaTarW
LxpxpEcFxnA17ydww3CD8WDDvewOGsTlbZ13KDVG/W1mjHXZiqd8vrzZvigzEmqy6bdYOkld5emE
RZpIU2tX4lkCb7qxvMX87Exl+Wy19oYIpv4gvRKVWRFlDZQdsXdU5LAV1hQ23pjMn7C7sUAUk8Uu
j7dMaOPPHGf53u4tC5FOp1ZK6/qKp0vCJCjSN0ZspxAo8STXVgomSjflrjNq91FFVnbItKwMK9km
uDXj6D3hwcPG1jw+mM06nhviSy3cWcc8oU4XuzGyrU3DeJ9OphkCe7BrOPASrkeu6pyUEKsnW0Q5
CGramcHe8rHgQoVQkPSbOO+NnRWZWKEzO8Gikzd2SDVt3lmJIR6boaOAjhNsQjKpaRWEx/JY+H8V
gSWmcn7N1PHFcdlz6pS62lueVxyyJZtPK90RA8TcDXs3BV9nlOl0Hvqq/VJlhfUGQGCjMXoLmIl/
1XLNvdaqQgvNOAVW6hDYL21+a1u2bD71DqDFCMlGTeTrxC56cIkMJjWn2okmO13ez7AusiZgya7m
d/XU+bI0Xq2EXKSJRn6Ic5pQ0BPLJ63Ie50/FeuNJMJL2U+aciN4vgSMMY0deRL3QCDbeFOR3d1m
vE/VoRcDi+BAdz3mJkgKjO1qLHJ/aA3jrW5Vvc0TXbvw/5AiCGCoT1jsB0Ar88RHM1PZznW8n5Zh
myTGnR6Vw4azbTz0hHb9RZvRolSif7AargyVLZu7RRXXaWQlgTaN7LGMiyEcopyxY9kPgRLiSKdC
LxszvyeWEiPvxddRbH/GrCv2LIMR95FcSbko+5n815teQoCYFH54LbO9p96K6BuUkidnHqYjay3h
ro7rHJQCi8GQtYTPR7o6x9MSjihSzrKsCDWiZ11pLlMM3OdVAJcoetWaZOGXmaNtgoocJDkBQ1+J
lnk3DyMHZ0Cfb9PYtasQLkgaAsrRd6rrtCtrresT8VQBHc5a3jI6nbsh7RwK/sVydZ+MGGY2Mjkc
U51srxa4x4ekmou9hPO3d3Bo7WxtqUXuMxNf82Gj45byWRODTIkPF4tvRnRmNOOXLJLDB+C15cUY
1XQkBj4e8tHr/TFuzJMSGqF+dnYGViTGw0D076wt7GAaCjK4RNXRfeWhSpl6t6Fsbaz9Ii79WVvn
T+Yoqq0hdAzcedxszKI2g2wZyIJiF9xJu61OgMqRAYAqsH2N/wtHNm++mxuOSCZ5aNeM6zWbhr/t
RL6NsnH5NvZw2m5gohZh1FAUrGwt8VVNxLLRSzdMY54ckiEBrIah2Yhx0je8YnV0iBLT1y15qCdi
uVp70T2v0IzPOjcqXgPRAuOJ2JXkC/AtX2WmJoR1fIoL3oL3hBDO1q5T5ykh3wZg2ZGPmqC+KOom
OaP3U52MlHx1TTjAjr2M3+47t36Q8IFnYef3RWy2L1lm5GEuSGOnGnUhbeOyK0iNHiazzbdN7A1P
UGqKQ0sU42PVErGHKcbZo3iRLW6Fa7vAOLN62PGWxWhIJq7R0SEYulsmprGBbVh5mIF1YGntyCvP
0+RMyH7CkWHoTMZWfUOiID6vyHqoLsS1JNpc0T3HTGRhTtBITvlAqmsce14Se4TZ2Go4axz0eWZt
DPZ8ndFdi2CFzLtrEDH2kIuKwHMGaBVQ94ImQsenjlTHkbUuvkTS+UYNPD6lBM02Rq23xwyjDixg
y9R3UtBBR5VmXYGe0e4XLpCExNsoLyKn5ddeEuvzFFkkRyI76e9ZicE/5fFwr4Tehgrg74tgdNTl
krV+Y1vvugxrq0+9aFxZs9j1LYeCVINxMxqtuYUAMx9KcmzBWGTJtjaiZFNXLIiOMFtPfQ+YMJ+s
DZtbb1VUwR8gLDbuSHsuyY6338nflem2yUl1JSJVtiD2w5AfFr8vgQcoQwf+4OF5BY4yL11MCFE3
k5uZPAP65/fH+78N6980rDo9wl/qFue8eEvqn4WL33/o947VM2lLJTuY2E7rGWynpNz9vWNlLzb6
BLoERZOAGeTyR38YuZ3Ln9DOgm/QKf3/MHEb/2E+ftl2xUUuP+f+E9WC5vTnZk6C7HMosemDHF0a
36WTHyfuaszdaubJfjTJQYaGWWz7ZOy39EYuRUeVsMaZJA8xsy5ZrU2u7EH7lPRW9lHQkXCczgAn
LvOe0kujHSxvQz1CzS2ueDal2S1DdPV5VKnzajEJPSYyLq76KYP+p9GcgslJyyNPrHxr5x5mvDHj
VG5arX7lwV5fj8vQrLtykbuYAVYQM2BstuU4Ke91hATo7mE5ML7u28V+Gad5cG8XDJQhu1uSU6bX
vbkxbAI1gRc3bvo29lryMhDzKPc4XygMCUDl9qlHgmRhhga6kSCt4Aib/XICGzHdFImJGrOlqlub
m5qBUIdzplN4hasFmX7fE2hU86aEcqiVPLshImK20qGoWkzFnJI4GZIra7KjgveTEPFSDhOMI1rS
KRxGJmKBTLCRvE9T0U3rJkfE5EDPWeBN3Y6LkQWb5W/bNu3hsnqT+5s1nDOJTB7Fibu2pgytrDHX
ILdZFECqO270hBiLSxhzzT7WiJLJyqG90LVSu9QpVF/8aPEOwkKkbpyy1w4CgO0ta5wZHXua4TOX
xb1BFpAtzdq4g02kP+SaPaQYHATIFFlNd2xusLY2teub02T5ZsLrEiwXpFhad2CQ3TI/KS01dhie
ygNNzbDDvNFSPle1Deu0GA4uaTJnSPJtWVZ1aNhJfLZ0tIUxKWbyTDHNT28ZVMHUzd3qRXeQ5stn
jm7MY3lUuEx3x+ZcZPYnNLD4zojb7nZKRueuwHj0mhDhRTqX0VER9b7j+1BvMT6lT0U3R7eFXi/P
AEQuZ/Aw8NyByoBtK3VuMORHT6QMjf2c2NpZm6O597F1YGhk7cuJaSgT+UxL1xCRKl+emta1GJIW
9qcWUNUDbKycxici+wSquzXmICX2Ogf1sq6HSun2ZbzclRtsGf0BVpfakWmLn4ymNq681UlQIxpr
emTnYUeeocEzyKYGVXyTk2nzBHNWa/bjmkFKrmPiWgDO3rKvyjmoyXrMWlbYZ4Np+KYxOycitLhh
EKSKivjzMJ6HONZZeAMi2DQ9YpzZwmc9FJ26g+pWPSnKSOpjp/lC5fYsMUxAonbdI580dpiGjPnS
Ne71SsTrjlo8OVZweB9jGtCXAR9RufXg0b1ntRJXGuBDXCet4Rxxanlblqd8Hb022iP7tZtkzlc+
QSd78HJ3eBF2Vjwv+Zo+G1Ofgkxu3fy5pRULp5w7zNZ6XG2orhvPmfpt2thXbKii/XLTYpcpYzlX
XmUdp7m7pF8Xcsc+P6udZQbMYrVWNpUwyUpvK7JglyjqDM49Jj86SmbcieWSSUt7rQtNfHqbehoa
xK2JuXbB7M4hHEKIWwSs/pqOsD2Q/hZLfzLZmnbuNfUpXdVD1mjOx2zVCBg4HSiALQojK9CbNXt0
VGZelaQiTwIgGTbFLgqBfR1QhZ3rZVItt8bQPayFW4SWEvW7jZLrN9Na3xrsMvzCEhWSKVIrZt8r
p+aK8J0J/8W0YKIWOl60sl3CdfXia1OXw2tvaZC7sfZHOSu411zKFfcKeBF2+r2RGE2/4oAagm5s
T/oQTRvLnmaYP4PxoidRujc0h13rCETLSZ8bNzRzm9at73WNO85MxI1sZ22raswiPpb0+g6jJHP9
ppfepgDqdTN2KX1oEV0mE5g2snmvJ/1MsNvs4ILEk/Ew9pH7JZ+Y7MD/hXoCpBvBAHrVcs/yePdU
j5X1NliqviKSomx/6S/svgF97DaWFd5Rlgx0vo4Z+5o8h3yEQtTdOFSxBBMHDFXMJhgrdGlyqEtY
s36zSPekMY+86dKOuM1kgegR83vLM+9eTvZyiLWoC/hL4yDOmFRYeeNRw5nzSev1NPDcxn0HGW99
qzXzI21anTWw4P6CCzQdYFW2ITCkcZNr+fU0J+61Z+T5KRG1DZBtfU+oGSEKFjXV2fypFuphBtMY
uFJh84kgEmC0SbYpiS0sMKt3hyO03mi2nrBhAjfaPtaSmyIf4y1EhSgkaiKfU5Dxuyy2xJb7/T1b
K0Q4vZuCpC3gcYHuY46k8L1kORgqhhfFtVXLOLC6aryuKxHv4R5c0uKl3e+IitV3fHOZbQgPg/VS
q492Bjjp640sKHtM9ym2I/PIb7iE+sQKxNpqqDWL3CphlSJWFUi6B1mR+BGdmMOlEylENRg/hFvr
XT/MA6GAuX/VFTGZwq2hMjj5576TXzJyr8HK4/GEuhMPvt1NyS21LrvZuxoJumT6sRhz900SsN1g
pR0eMsFgBXFfberYzbemW5MEA1D1kDKevLGF0+8mD37n0qXqPMbMoDbZ6lHKm3Rq5K4T7YCorFIz
Caxq+qKEWXxu8fxsY7jVH+zYkJsFBAJOb/cz9tSvKk+7g0FeG8RVnoetxT9FOE186Mo2E6ReHERW
mOGYStL+AMpOxIqydy9Dz2aTgbbr0a/wlkfFHYF+46h3GUjFPmvZm0ODOrTMNw2z7rbOTOWl4QHe
5XoyXqVlzQamYm7asJeaFgocZcFMl4jpr6vee2tiH4SJd2qI8dctib2faDZI01+v5tQAOIA0JxpP
39bSem9FczeQAWVv5vexwbrjiNbwymkvMgW4lyRw4VKWWLLVSsAIEPWN06g7B1ao17W7FaOoD7pu
CkVS3bvgeY5ZjV0TKIDLihvBSC+tdB925rFbi5itP8U1mw20ew+5elfYA1TOJYvD1UCCy6vbRaXJ
ti/BI641jBm7WO68cZDI6uAtu76pw35tKgZPNWbFZJC7ajRWDmHHwH8+gwPzNOexNxljrllUB9D/
vraRrW0sUt0+3uHS19PG4kGWJzwPsFlMuvTeU2gXG0fj61d32t6ex+rO1kZ2WfUsyB3BmQYCtMlh
LpW3x8TL4DRd3WPZL3cATT+zjunTv73UD/vN3z5KBq1p16v0vf9RyJMsLv5hqPynnNR/Ua3U1duf
f+T3RopmhUQs6GqyUgZbCS+OpD8aKYk9DG/Ybzj073mnnxopfopsrfM9CfVDM8Xec/1ir3Z+S179
o16KRWc/91KIbBa/F/KIzhzc/BOQvWQq2c08NtlN1DCOsaGC9DhiySfatbiqm9Fl2ScHd79SELN8
pxTPwHMJ2edVU3aPemn21P2XFLe+KVSmmilDN2d1qPuQ2sBHbDbJZlUqh6CZZmhiJBgJsOOxWPaZ
Nk2kjeBA6OV4UENRdsz9VmAbfXNdFUtWoaOnjLZ4plUn61IO4agaxSFL7eWa4EJE5KBtoAXbL1pX
j7upHp3LzjTyHnQYp6xkAFNmM5K4ZeX6I8cGXV+a4Fm4FCeQHliJ6G0mXJMTEt+KY8su7Pl+hcj0
JhodM0DVd+M1S5AhVVEYYEdQ45CujOdiUeyqeSx2qFcFEptXpwe7jNtLPU5LGHSLwA2jaYwz7Wbp
d73Kx8HXLmtzk9LM902kpm22KmeFY1PxF8N4iZigjtF41q2oeu2nRd5P7CUfdzUx5TDpOmwiMRQ/
bDXxsvpdXqows9rxpVfm8hSttWPTS7XNfJhrdjdQQlu8UOhPg/4SFVnLljPJgaXbCh5hPm7suGml
30lFlKOWF5owcGi6e0r6lAnPwcaE8ETqbD7p/URuOc3Mtidwo6A7j3zVQ/ZWLuKutfONjv+h3Bl9
QVCqtmY6ru9u6i6j0rBGmLI+m7lVHYoBDASIvHLPxowkBLA3uFt9mqbN1Gd1AOGAymHRGZdfgGiN
hRu4mL45lGdvK7sQtrnF3bi9OKs2rP9Y3kpkbX3LRi9s5PXcPEiirVdYf4uXmpmbzzxWTkGjxT2L
D5NYhLpyzuysUeFA+bgBgcmiLngQVBtCznLcxHHR0nRB2ksc5Z1nq2W0SysSDGAtjokXzY5fG2XO
ej6DooLTHidUptUHljboh74EFmzjOf7M3QCKltVs3peoHAlGLB154l3ct/pjVKTDYVKls4VB51CX
Eu15AFvzLiaK4XFx15AV2OScuAPSQ+0g+UKxnUecxbYrT+jK5jGnDXi9OAp3Y5fYkW91q6SrHnWo
o5hjELCj9hFAs7ppXbF+KfoyCgmELE/U1eU+WnHlBJom8C03GgCXsdEIANRzddNa7HLz+zrLUl8f
iUNaHfoLDX/9yY5phifNqw4QROPnHtcZCKE+Ku5zs9GDDt1nN/blrq8hyCsnMvHumLlgINMOwdLP
hretK5IfnCwE6q6+g78Gq2/OqoyIIdui+FrJfDlgdiSHf9knMM6LR/q8f89EatLHTFNgkTnYX9bF
BbWpv83T8kz1bJGZi705xApPhxu2BkT6gh24bdIM9u3UwQPlsuwrGhb1m6fh3wnj300YDWkzlfvf
LTE3X6f/8woE98fnIqPEyw/9tyfGxcTgopjLizXY4RH3hyfG+49jC920CW9c1tBcIBJ/xIe/e2Jc
Qr22g5PAdpDZ//DECPLIHqNKibfkAqqy/tGU8efnIoP4yxzTYvTJtgvX/hUUIUe7HYWI6wMpB7ZZ
5VVsnQ01NTes3XTDH96a/8EZ8yerAtdiBYngvfDoYH61KoydgM3nyurgAHW6Qa6RN9lgeE8L78Cp
bVdv89fX+5MTx8KKbuo6rqPLpNj9xYShCCA6jSu4Xgnd0p9EQ2OXzau86WfTOLAE3jY2xuxK1oem
+uNfX/yiqP+kuLNi5/+yd17LcVvr1n0iuLAW8m2jczebmRR1g6JECRlYyOHp/wHK9i/J+0jH53pf
WFW2RaIDwhfmHHNRO1FysN1gfMz//07BgEaPbSZxZ4e5bts3CgqoyBkcsfMk5vFuDGbvKZD6797y
f/iIkXmjdsdLyrm2nDbfH7VtWrZVrpMf6hzRT8ri+g2QzvIoj2s6dX361wdcFOE6h+PsRYRiLS/o
u7eZLBkHkpCIfaQF5cmhK19PUevBrTI0tK69/RuFk/jH5+pYumG7INoIZ/HkMpX//oA4C/U5DJbE
gXKs2C3z+JbX81wx2XAHUsN9sHcCVlhhHlCHiruqt4qnQuFT9iM7xYsUOo1z105SLlWO1YFSV1GD
4NIbP0zyd/ISUrt4PT+cB44lBKIETkGdputnxk+Rk0GfsI/eU5+G5oOWU/acmjDTCVosKxgkVSiG
IzT2KVtY2hbOAaBpd5qX1XuiS2z7GDeuccghtmJ+aRi9IPLiXGoCSZA5SP0Las88Ova6zEgrq3tx
ySVkWwi71iyoABrGaVodk+wwydndKot5EJ2zVm86R0eoCff5TrT2eBPEHiOdue5L65PbG2pa2+QB
9huSo2Ryqg0LXRV3CXtNWFBKN6b32nOSUS3cVbWsOeUC5qrFigWyRomJ5FiIL5yli1dVxHEyXuFL
6s3bsZiGc6FHGeBpi6dw7yG9X73fCCgHuE5xgbEPHdrxxksr+PdjUKmXLpHqZa5142CTdVj5Y9+r
Fxxk/Y3O8D8Ha8KGc1lmAzsUtfUK2Zz5Vp1BiaHYVC/GMu/SKk08WC1asXiOrVcL/TyP+ckbX2yA
bghCTMEeoQms8a4za96pSjEskNTNAYlBCZ4kOFeqKnewXt/nau7M6haEpXhgbjDdzW7lPQF4sV5t
jQIbD4K3qYzBMrZTGbeu740aVWeD1uHu27kaJaHR+RFcme4qTsfmLUtKdESmxZuVU6+aXTP02cyE
BHrY0aNCzA8k6FWsyW2JRn5Dvx09Rz3OC5fNpFi37DbYekz4aFd9YZuviODUSxSCgwyr3Dt7U+09
KYQ9jF6KmDOD8DPNNwHLn2qmoUyyVTneoF1Dl9TbKHx8rm71MmLEzv2wTGdWCF3NlwS63QACm6DG
HdTyXgeweys3LOv9++dvjq0FGt01gcM6UB9dLWr8qsA79/53oEeymJr0hPvGHO013utt5IBTGULP
23YVkXB+tFweNnG3ak9ARBCcRNPryu+bgf18NbrencH4uTbgtBhU0szE9eTSVlhPLbyFxGve41zW
l31xOQb9FtLztAoYGhmUnLHQD4NonZ6pPeBpRiRg7LUduIBkWFehNgV3sO0sNjkgv9WqiLo2OEty
9V5Iphzeegj0vT8kzRzfDJMmh+fmfTGMNq6n9YgKQNV6WiKy7nHOsrhakTFu8Tk3D2pZNI/xBO+O
5pAw+MyvllU07RlLaTcxLhZaEh9l9T7A6H1qw3J8sEmF9SMVMB4kbfhiknnggwcTH5pl9424hPQi
OB/X2rIZH6KKfXOLffhjS4glchOjGQyfpd946okQ2jOeQ5nR6bKE1F3OFxcXzxsgOnHBOOQcUa3b
F6UXXgBM2JzObJVyvvCR3nM1g9HfFWpu37wYhN8aqHoYrzm5vSO+zLFYA2wmUQlpavBkFGRmr4Vm
PrZRyCi2rl4LQUJAAhjC3FcDQk7+osFJB5GXU2pKUTpEgn9ZBj/jHY85zmUZFFHMsiHgKb24gmgx
1IslWu8JqzEoYSd0c/wBfU9DO0bB06LOvyhTqJepWbh2fTq80iiGTwmd/ilHHvKQQCR+TuqZC8sD
8XQIdBroGHngwVUeOHDPgxXEY7R8sCFUzjENesPbQK5m5K51tADRec9zo8THvNY0yCZw2twDbmfs
Qr5QzYhqiJz6oy0N49Mc9hY6qCI9/v8UBSRG0SF0vQcniqr/S5ICQenOvbTd1FnH/XCwjE7r1wY8
XJ/rEkLEt0iFQhbXYyfHbkte5NPP2QrmJHHYa5lp/ZmtUDia+YkACv6+4olVPxKoLYNPnjvENTsj
FZTb2S3jbIW/szNBrKbaOafL46PLWQDMrRV+mBy33Mdm4V47kaGvE66qHaNvfBwT+NIXnP7UIqpF
RWkMseanoudrJY+73sRZY3KzMLOwvtRuMx0mI3GhgUzeE6p0FF+LFuRNzxKPEYnF7S21Z06aquNM
aULdXRPcuJxKHRawdRiV4mJIj3tp9b4KTzx+T88keGe3kXduBr4aP2NNgGMdvTPTCXcaVrEy+Q9R
WnAKjgaiVjtThHCFMuV+X/f1fop67oO9FTbMYLEDnsniQBdNCFWGpV9y02LOhQHP4PC2NSA5dCae
42XNgY1gNl/nCYOZ/34LdKKOcQu5n8upP+hZdAMbjWlwpwbzzPJT35HKPPfs0LXmrQCUwgLBqHny
y7myXp2M52OD13hY51ac1Wtyy2GbZCT5UDFMtCi7by9LFJixd1WUUElgxeHx5dTc7ausrvcs8ceb
tqf2xULjQb1BqnpEH2YXJODgChqvCF9mF6TXXvkyyAqBk7R6XnWcK94rThwOWdTx5NyZEIkbnhY2
UcYQWbD+QMcZXL0nKjwcTRsdOWErPkuS6T7QSuvFRqupVlOtJedB1SOJY/8xTcOcDbfhvuiI+6zU
UPR1kfa1rUF2Md+Cg8JrpsqJNcd7kuPAaYHeiCd55bXiAYosj6ewHot0WxMXwbR6jJdPFKIp2UwW
YmkMgHCQNnnNreoeMph7RpfF19TlnHFZw9dIJDldA/ImHVmP1aiFx09rrz8JbUJAxedEaXkPnlPr
7nt7BIjkx0MURu4dkk4Pgwp7q9kAmhxWU7yd0lgLBekRVMvhbhxadtSki91lOnSRmBSb1A+yPF4T
rIpuFAPkDjo6NYiDVO2IfTG6oFaA8aZF04Z/qvVoWt4xS2Z1xddf3UGTiRDtRRoGKS8+aoRGYBSP
ePRMbr4PsejCg8JKlnVom+Dm2CyYgELrjgdAvwn8KjduQ5dbulGH3VbooQBaKyAHjyMrUeLLV2Gb
ibuCgLFyRRmCHAEJCbZwKpLWztOvxIRbCOzLYO/NZY5cuOqJhyjZg3FX+IpL/KuWTdfeaA4HzmsK
g67Sr71W6dcWav51r+e+3Uz5fuwsovTQ9N6PzDO2CQ/RdVJFMPnJKzVZ2l5hJStu+bZ5LiN3PPLk
y3fsVzQGjVB83NyGg5FddSmiOYOP6lqfVPioUEu8oBE0LmUPGsdnwEkBOVa7zMvIiu5vjFzcUflB
WwYg/NWyA+toGMCqYzySXkLEQuEMZuDutWT+guSZL8SEo5puyRMeImI8l5UiFUGvfI0nMPStrl/u
INEi0OR5xd2QCeCpq6R2IKKlUldNmnGS5hF3m9iuOSPnPuC7x4GPKXCCexP7PWX3b1rxpUv6oSvB
SEjDYTFYwI4jf277514mHk88tVfWe9Hfj+yLWEqOd/+yC8b/gO4cfw9tv0nj9mO3Rv5Y2yVlq/ZZ
sQjkOwe1ZIVqAxbtKMqTvQQmHN9vh78+7j9af45LwtViH0fUT6f443FpyTMDHa7a41i0X1str/d5
M2bjdnCWIXeZF9OdbUfci6t+qXJ/ffSflg0ETgIulnTFXOC8iJ8Bt1OTMD0h9mQ/MAOUK8J/5IO7
3HXRyHK3b0PFn7qqaUuWyluaLjf395fw34nd7yd2iyXl1xO7qy8E+ZQ/zeyWH/t7mbVI/0zbMjwD
BeD3PIP3PZdl2MSzMoJYBIB/z+yMRRVInrHnSupbh/Pu75mdsSyzPAEYQHjOu5jwX83sfrp6deIt
TACUFq44gc3O/GmwVSVmNg9hkZx51MXTqwlSG/G06aCq08n8WUwEAwFhE+6jssm1QykjZZFvbjnF
vhwAj9haM73VRtgxH9fZP+DS7ucT2cjOl6rOKCpth96/2hdtaJOryLN5mEyCicmx6hb6upSKXtVZ
wFnor7nVbAgCSCLvWo+11oHy1uF/2VAM1Gq6JzskgGQ29K3+khlDFk+r2dR4SLOYYFBxJMUNbBgk
N0bxOXx4Iswgn4/RGYHgsl+LJOFarNvwpLN8E982ccSWs5ZjMsKKzk1MI9MRYLxv74pvu7yGQDH9
FIsYyTt07c8RsLKtU6npxiLEz/HnidicjWtP2vxRFboTX/33AvzfLJKlwcr2dxfg/jVXTRT/CFj+
8yf/mpvriGn/pInI72bmcDWRw5K6/NfO+O/rz7T+4GrFNOj9uYFmCP/XzFz+wXXC2JnLkwtH/ju8
8k+Xn8lclV9EkDGmKjbUP/sTTWY7YUWO1z4t8J4YM5spaYdP330o/2FYzlv88Qm9HISJPKZVegam
Cj8+wdqy15TnuZBKUqRKo9NAAcOo7TOSan8zJ//H44pDLfcThzuJwwr/p0OVeTBWDKLm/YhyZhUT
DXGS5F6tRKko5cMYJo+otd04U+567lT+5vD/+DgBkOFe9ByBnAruyE81gsxm1xpsWaHvGFi0O88u
sRy//jCXX/FjucMhLE86zKiZHf9c7mCCmjo9ENXeEsPDaBlPjSdKv+M+vtLn6suvD4bR85+HY9rL
/dk2WfuQsf3jd4fi1bRHr2n2JlOdI6YqofzSQ4ecWkF+zHrz0QwG9FQkA7X6irQxFDJIjhAY5LCV
6nVTMulxJHCGFWiw9NANDmjLvkSq6Y9ZxnS1aUDarWQlFPPJyFvViSfhR+XGJ5kMuxAh3NcCnGpM
96jLJ5IUqEcnr8vXqVYYF1aV3trAhbTuyJV5mpKgpvgMATOwMUEORo5QzuwjC59p7UpEBLVxSyKL
dW21RXpnWxpLS7NmhBS24aXrcTmHuResS7erVuyZlhkhqtrUDa+6ROsRrOdfTSe7Q+L82Z7dWwwe
NI+mmx+VPsJHpb/x8sTeaBa/MzeSmZ5prnZpZZHRULDwbZLhSx15REon0bXCarmOvZL1vsQhNpSD
fRkxPZN3bQdHGRpPjoa6mJDc1q8awIdx338xbM17GHGqrCeRJBfI6OFDa5uZ37kpCqOeEGgs20gs
g34/x1mwSQDvXSH29rsoWOkB04GTFWLewTikgc8Mhyn0Di1a7nEbl9C2K4caPWIT6Es3ds5KTxL9
VCigqttirGv70WS88hylfX1dlILf446jfCgRKJyALnR7disNcK66RSZVWdEpyKualk63NrLAD5QP
HqcIuXA3VQn6IxkKsaF7l9s+zvQnEjBYu/TV6GtRLLuXDg/TsuyfxFmbnfCBUd0Mi64UWGf+p4xS
nAL1DX3wmamj8S2n1OyMdF9pkbgSo2Hv84Jz4T2sFHciuSY4B6O0tqZVityNZGZj3JtN7N3qdpjs
NEPVV+/JpfjD1rLppitKXfV9emlps8BexTY+HjFa8DL+jjAlj92+iZ1mSz4e04SgdcgAEuHHpEvR
j9rW89gvaPCA9lcNt2pKHxPByFOD50YLWPQn1P8pRET6r74Lh1stGMROLn44oauM7OAWUKdqcMu9
G+d0wqmv83c7XUeL7K7YpOu3RlBNr2S+6RBOteKMalFjGIsvD/BttLYzDd5QkjNagFLn4JdYzHzo
l1HCgJkywMHg9gsW39+4OADdtCVYanEFhkEwnMYEoqSzeAbtxT3IYDvg2s8pgUzoO2AG0cgsfkMD
e/1xhoB3Hllw4nvDl1iWJSnlKTov24lejcB49hYXY7j4GePF2Sh74yOgpjNpLeF9WurwAR0+aSOe
j0xnmC0vHklKsHYNng0hAbHMgGaTK62p1G1SAdQoqvkNO2LjriI9Re8ehP0h0MJuIzT9dsSgCYAm
RNjE/LX01ABslV8bBnb1WAvNybk9DdpaLY7PDgL7a7O4QMvFD8psFPOa8cBQnbABkbIfLZDt3nSa
Ml65b7uHeHGX6oJo5HFxnEZMyTIUFmq+BO+WVCPAnVoKNztzQ5oP7O2QQEiLph5JNDsRct5c5Ic4
rwnE1qMzYNRdtLhgUVT1GGJDpjlZLopLk7uHrJePaR4hqw1E4YdufTRrV0O4rQXrYPHahphugxH3
7YwN1+mk+drppvrEtgp3sUnq7cpanLvcEuzreHHzQtDKUEjh8AULm67LYR4+lEtgNNUQR0aLgi04
s7mAUMOPyVcv0bJnXMr6Q7B4iY05IaEu83CfsKTBdW5l0PoX/zGMI9y6oz2+oezRrtPFp9xgWE5r
J3myIqvYkyOHnZn6HZubOeKwRHi3zHiyXbc4oDO2TBX7HXybeeNqe0Fl41dIlREghJg8mQOsyftM
Dm7iOg+4MVB4Lo7rWpoTUrcp3suFRkRDEu27xaNdMqPZW4tv245FyiInDD+61iZfvN3wbPn4F783
aIJ8LVmTb/mQsgfDRRkLY2yJ94bVe29iG7cX/3g7pebHsbejCyiK+bnBZl6+G84Thfe8e3ehL370
dnGmQ1iuV8C0cKtjWy8W/3qwONntxdPO83EADozPfYnwdexTK3ICV9cya7pvdcV/u+zfdNkC9e53
RdF/UIumr0Xz2nzfYn/7mT+re9f7A2qdrcMiQP6ySD//VsVgybM5iWxMdA5eundL3l++O/sdqi8d
aiqgEIv05a8K36Bjp11Aw7KY5pB5/iu9KC3BjyWcEPw23dBx7+Lo45UuRet3uoYqriRyr47nBJpz
v7O0/lJjXt3NQTQes7Cy9jCsEqAEmDLeLEIqzlZqEhPKNGy4wzuirzpmxa+ZkxHQCTvwAt3WeLAR
nIUoJfF5h43pXMCpNncTeSsPeWNlu5Rh4SEPbfGxVIG7yRInOVLNbtqJmCdgWcmeZwnj1jgZIAk3
OPA+6ypltYapXcJa43oi/iQ9kkZWnALH4Mo3mH4SFHdVWotpIgvYoySM3ARbVMzaOduMXIP8IrXQ
OeYVODwMceN1qdxspzLXO2NdXQJH7FHejlrnXZw41a8EJukrmK4am7rSqLaAfbKdKGX4QXixdxFa
esOdqrsKpHhAtg9b3g6QflYEw8K1U8ZXY2L/OeQT7DvRF9Kn6G1vPKzrK5IG0OSY1tis6mW3ZGW6
ehsoo9mpgTatYpYZRVemj5WZgL0eMwC6oMiTvde07XowB2KHnUlAdZDdcwmf+7rtouG2ZeL/2ZuG
6UOBA/g2TN1pT0J2fbGNZLzF5YlunzjBLTfA7kSOaPUpN7pxTbSrs1U9WFZHpLyNcATanBbZvi8G
uapSs3vTPIO6zYLr4amTLCBPBNq46SjLYECUbA6t4CpPVX7QXO1AFF+6JgkNjl1fV7sKccpXLOLU
80kbkxZuDjtb9yDB5lF+I2YAsltPS9JjxGxe2/Bw6E4K0f5TOMXei7OY7NEIK0KJ4bmpfqgevMCM
r2bygK4ABZCw2tVG/By0ZnOGup3dMylSO0LipLcaqlLfW2OGHyxdwmXmiRFIGJrzdsJdxd2Znctd
ESuBwLNlER83Rn+2GR7d4NtwjmXY2oGfzGb2uRtHdQlsm8Jq7IzTQkbe5cqOXzrXiT+wNBKXIlTW
be5mtJjRRNyq1hsnieVnX3dleE1R0jwks+H5Y47jPde6gyqCATxAYbkX1k7ypWC4dlWFZnqIRab2
CeYOWgWik7eDiRE9U8NJRoPJ6VjVe01vCSoM29eoI+eNhUcqNlIFzitaDIb2Y34IJ8XSc8qtQ1kF
5vabbMkp5JNhpp/xz6vQ10JTvsDreCixOTw1Dfb8WS/02xJJTkEaXqAdLcLo2RYjPLtEPRNwf9Ds
6rUJ6uTGCVMgKKZh4HAAUY1Xgh8K6Swe3ZgVR48MASJBmp+SkC9xMAxk1R2h366Z5feO0bSfDBfC
5apNxUNbFiB8B/tYDtWuKJCdAsDLCxr1JL3F3JzdWUG2t8FGH+1gLg7E7hERpzrEUdwsX9rSiw+O
lQdb4OfV2mkAGQaUHneq0c0vM6G+YKeTyJ+jiZBpZaUfHERdj05BXAMghdLnC3UAK0SQ9SuoGzda
zRg9s6sTTkTCC9BrWG2S74Jm0K+Yi7NszG4h1vcfKLuJu7UNcZvoobEvqDgaPxv0/sKCtf5sIFlY
QWlcD/ro7MhBHjd9BmwEUbLhfmgdtiMrBTmJSBOHoUMxT9AKcCDtIIHMaI0ny/HrfrSXeLuhJOtz
2sDjaZDWl9hq1p7XP4bzBPA1Sz1yMtGMc5tr2F97CiskqnB1NZF3tRFC+5BIWPQUh6iE48wDumdX
wBzrwvYzLX5OCXo8ZDoBluitqxUqoPJTZkfzKSgj79YiBvbQNNaYr2h42ltci0BeHFKY8AW82okz
7hIsEOyZ7Lz1FRHfl96lrXCDHCwUnCN7kxul9+Tx1LjM+HWeoX7G53zuP3oAq/c8RGd/Spr+0oQm
6ot+SM5NAvWlnTTvnKNUummToLpK9KF60oI4I209V5uSlmgrPGKc6R/Uxmoq4xmDn9zb8PM3deCW
22hM5BcaxO5qgHbzahrV8nBB9PEhYrH/2EoBnQECpLc1Ei+kjIyICp7CwafBjm6EANVHQrcFIKQa
7/WOj74gNmQ9TS2IsFG6J4YjVrIeMxBihpMMnGgI1T3NtICN6928AxzS7Yp4bA+pN6vHrAt2sVDJ
Jp2C+SbtDXOjejQ/uA31mbhbrTBXVjhul0Ssi+hDeaQrTD8OFcyPYWncesHjNuYSPyGPU3uH+Kpy
hYjMe0ltO17nxaB/yAIYttyZokPQyvUkbetmZkzxWUGvO6rW1bY5EsFrERfZwcL7uMXy3Nxm0+A+
4kYLWIpW+n3Ux/hBCbTQ/GnSbMDoDrKFCWYPTLXPMMS5/Xd1O5ObOposehG8YrRyjZVcmC6FLmlF
WJyDjCeZ16LvE0WH84quTr9dVPU8+5MkfGAJSgpDgh9t8gvDa2+rsMr2ZcQlTVYM1jc4nDWByk7g
Vl+9mgirPovwfI2Ddo4l7mAI9Td9X6T71upeSNWmt8QGHpG7NnSf0tZ+seLoVQ+6r042v7jleFcI
clK1eVAcr0LTR17uhjX6g6xCdVSR4zz0KpVPKROIz4u477kO+EGkZhqnejzh/ziqkHfRHVXVVH27
w2nCzOCKUosgVbKlU5qS+B0AAEQlOo8LFaB7BwRU77CAxg6+stSAIJD1A18cCErIAhpgZT8o9V33
jTuwIAgwfUIjUNxAqb1AFIgFVlCRmpYf0TIzRVtgBhR5JOWEU3Hs3lEHk1V91J0gTG6CMcpOTmQJ
qAjRHAW7bCZbofBH7P6oAMMFpODCFNAerSoYLci+fYBLTYtT4sXJ6loXmj4xtCiLbW83zxBLB9bk
wGh0PDHs+MxnYhuHvR0rx2fi0F34m+PWyxzKySw6xrV5JpMOxq+OHGKVMn99IjcdD5yMH4s5yjYR
unGWz552H2lxeAZHK/ywENMFj0d1qfk2yU/BxRDFwys6r+lYezZUJ1PrdqIYJ+Knl3LLmBG6epZR
n+L4kAbb1LGnNfv5du9mWMdT4g12DVJmwpzM23yOGtbsWniYzbA9dOSOHOtcxsdWJ61NAH9CcafO
sHLb9RQ61ceOAYXvQibaxVUfk46M4lELdUwncVZuhsBUI40/44Y2UGQZwYHYd1iOEOvJfGfpgf7V
7AhzZaqtYjQgMBXFm+0Wtvvc6F3hNJ8700HI+kgkBRUH8pEszv9M4fxvE/ebJo7ptssq4H9elWI7
bl9/9Pz9+TN/70nNP2jEWHOjsddp8L43/dlLQiYLUWifi/6eBusvbwNOQcLKdGQH766HxQfw157G
/MOgL2SBI3W05Oht/82eFJLLj10c+38WQqwAsTfQEb4jXL7v4tSM+T8IpujaUYqZSqbljK6HSC4w
AzudwGOlRrHt0hAhK7Fd6iqU6Lkyol/eGuILS9SFuVQ+LBMUmtFcUXXR6tmf51oicS9i11yZuZrO
JTzP7DmezepcNrP+lrDXRwUJMBmLriUc+L1a3xu7WLPLR6dtHXloKjDPx9GI6+GqpiHcRG06kpQh
Mwaqk51eKSybvugCiFiTdtbRGTHNV27oi6SYKcUm6C2dxLAno+xgIuAggyRxxReu5Y4QYsTmW4/A
d7kJhmVNZdpRfEWw23Doss7Za3W3xJDlUBlg/o63faXtZNLBh5Pe81CQERlp+KnwquGXotaak+fR
aiDHdYaC3DyeIwKV0frOosaSNaQiaMntzBL6NseogSEJYiBWKEzrxmeals6CWabJp8yzUdzEMrYW
Xnhz02CkBBwBoeczn8h0SllsBPXDbKv5gOGv0cyTU4djCqSNWGxzsEe1q13MbBs5SuIqWIXHZrZ3
sol+vtiyXsCIxnIhilpjD88cETFGwlT1nXOaQc/X1FKiQbE/boYo7ZKoX3koxGR/EHkKDPsE9oCe
ql2NzChYvYSu5jhqzYTRfOkNKe4aSCI3WeVp45tXgFhhgiear1OgywHONhuDXNyjhxRbu40dniMk
yjsfyEXqiDrJvf48hCnK0KIjrx4XVxABzu6SQ2x6BUVZlt7i/Kc1AE6yCqJ0uG4gZK1g8eAwzEZa
0AnpiK9JIY4uVShOPn3eznGc7hZMK97W8a61OzNeB1om2ZLAHwRp2JLS4baO6Zvw7ImuAyizp5fp
200GNuOQj3q9nckMeS2lyj7LthLG1mPvbyGVw4bdugHwnBBrCdJpNmfHxuC5YxphdkzyOBF7s+g+
RonZt/6MFOFG4xO0VrSa4cewNim1EzPf5qOl7ajoirXD4a4y21DQ2cR4W5St2EVD6ibXpgicVV65
Q7dKwUaepAirYTXIpl+7qV0c+kG3LvFiQoSsnplnm8yoYxHMOrpkfaFdR6+8xmTr6rnYdll4Aaze
kSdr2mfdcZoPAE6CjxGbpG1JdU0IAQVmWqXUBsJRj6i5L1bhWLfLmX1NQDeRTYQPbuxKXM0EIDLC
VQjLDIXALVYSeqeh9K+lmPTr0krDDyF5sKe6MgdgGWm2b5ZsxIm12i5JMEUGcYOqq0I3IYeUTC67
9u5DEwY+nil5Rsn7NEv9ujAQSTpaYJ/TubfOKq40mt1meLaqEvhJAirxPMaGfEEowSyim+YSY1Om
G3eM0xjPF43xVXNcWN04AaJtOic8xdvsM8tsz6/jgNBbDQaUt0p727xXBmgMXzp9+dl0p/DBSsxQ
X5UsdT61eUmrwQ6T36EYXLiZ9A1DaQhu++ww6HZ5TMcqJ7ouIWenT9A8F6G7H1HMYQgocPB39phs
0QQLTvSO6Ybwou4B/l7qZ3w+D4jubjmtyztXTmdviHDQpoG310DtwEs2KufowinyVp6ZuW+jXUQ3
XubGe5LLijegbN460yeZrlSOhW4zlaa+mnRxCOzkDgCbi3q4H9cpZ/e90JY1tsD9svc6I/CHdn7E
KSDIAbTAYThOFSNJJwSH9sv4CKRl2ah22nochEnvAtnixUIduzaEmu/K0Yt906kHIEVNweo2Ka8k
XCMWTc74mWjJftNLo/0apgPqZou1G7LMZjeS4/EBcH9+PYvYu+5Hd76ZCouw2CVBWda1ImBg0O+x
M8yp3zDKrrZl2ZAbD7/qlWjfem2OXXmXmFoJ4mQAQxIlHa5n0YZfyejS90VfOC+GbGe2F5xam5lb
jh+1U48iNowG6DPc+V2Wlyide/tKVoD8uCKNrRkK+RhWDK9wtUTHki7ipqLWXbeV3vPJetH0hcSP
9t6iy0t8EFoRexVo/6sI8jBDR7z0gjBEfG7Q6H1TVqSSxcZGjCXrK0uWV2OiIGrSW57nohxuM0fb
EBjgXaG8I7fMmeIoOLCfTa8iXYCOJLjpY9b08iFpMnXlKHe61wfRsC+xI+/O9MZ237vteMDUATKr
DMwBMlWsX9c0Js+5V1bPrHzqm6LLgieFh/rUjdW4igZ3fhQ4yDcwYMjcqvtpQ3BItdIRO7Px5t1i
x22l3h6KbO6RDTvdI7hg5kex2RRrLbZgYlhmuan0SL9hsRwaG4dN07EYNLNlHzdMJ1JX8xSjA0wk
tzQNPsd2+GCOzuJPiOzdNOY9qaNkIB1FLOzPmMV07CFBEd+EbcQqMMFXMM1Ws9fNmQe9WxCPtGrC
Jt7ShNtnJ1aKNVGPpYVVORvOMMAnvHaH8dxVZb1tlNkV36SM/y2Of1Mcoxb5ZW3sv2bx17Iu4tfv
dxzffuqv6hjuBV5M0yLhF/UJu4m/dxwYAv9g+8atySQRxxPUuX9Xx5JFBoIfF4kfrv53l+yf1bGB
9sngFzp/iZ/+VXUs/lEcs4tE/YsWFgSmKRf+x/fFMVMg9vHYJy7FYHibfggQoZZGsmQxOEMPhsWa
jsnI8GCj62nLHNHsH1FTM7NovKJ6/q6z+A9yp599nbqFSBdqPcJJPLssNZZX+93ChbQKlfKE6Jn3
FuIS4tTEfuSUdsQemBHmqh/M7sXp0d+v6txFJ10liw8tmEm38xEXFW8eC/BrfkfUserLxONsaa7Y
TbYVfBGTJsbtr1+x/Em39P6K0UHS/CAt0xGV/fSKYyfiu53ai8GDJFzb45w99iw6jS2zS1r6HkdW
so6Zzaxmmm4mlqlu7HIw8Ijq+7J9Y7hADF+sKWuNT4aQ95ZVdE9ZSDWxCcskukk775g3Hk05/Zf3
RC7vCSkmhoW40eyruMaOsvv1u/pJusSbckxsc3wRNueG8f6mv/saHLybg4aV44I7GqlBiHaLjQcD
xJUqMIuwd/LuVSCyD78+7HKufSfQYmqA8tslYEpyLvLH8rK+O6ylj6GpmrC4FC72bGIUu0vREHdH
A/P06yP9pAx/PxLbQ1pSGPMezuwfj6TgacwVytOLq3TzdeG4ZbugdSe5SlW00asOV5ihT27pJ4Y1
5L87aZaT4sc3yokiLWlimKYv/fnwyIZjCOikVi1jjVcW2tZrStprtrPmvCGFAfnIxAMqAj9Yva+Y
SudLm3nNYYC0fh5to9aJzE7K1E+cIn80aiWJE3Kn6YvCdLDGYZ87PpgWE8S4Yc/d6tef3s8pYHx8
xBpw2zBQJJpcq4uW8LsvSrc7q7CsQLuiM81f47pFd8O+7/+xd2bNcSppt/5FdJDM3BY1S6XBkm3Z
N4TlgRkSSCDh158H7d4dtuxP+/Q5t9/FdoS6paKAJMl837WepajM0tSrk/OUZsUz3jZ5rZc2hZTs
6CyikOz/UEQPNdGcJn7kNPn4Pets/9voUlQ8v/0lHfe3m0xzmEFEd5m5laeTusTP39Lr6LJ07AAv
Ob6kOAStTgLEQb/QOdQ4ID3WrXk/ovkZwGyl9BFEjW+zk4eSrm9EfnP1jshryB9+OSUfp7xqThgP
1Ua6rXzvrbCQuK1jYsBWgkimbHzMcd7XN9OKGGlX2EiCeg/j9QuDxBrT6ujCa3kHj/yOYiTZr2zC
2xsFv0S9kEy8FWoistlibnBQz23MKcivyxWAAtnGOacrFIVUbfgok5k6VcSgy+gprgSVaYWpiBWr
suT6q+xb9TCYLKTpsCqfjJ12oClpWY9tKiY2IsjjYHwRevuM+h1+S1a3xudhhbpI2VunAmb0SbRh
+S0bJVsYwCzFA9Zw7W/GFQ/TraAYyqhs36Au3LZTpXeQ39q9eGHLlLTUk2ickqCNxhU/U/U2lmkZ
3tIyg03D/lYdedVYU1Sv8Br2peWTrsz0yupC+eDaCsgNqhgLVkq1fAk8tsO0MnMCPBAU7g2tzS/W
isvpX8g5ywtFp05Woo5e4Tr2itmZk5W4063wHbLYqiP+f3fDCwg2D1Se0QeiujJ7/HhiA/BC8nFW
qI/9wvdhZbVLnJX5M9ngf7IXElDOSAK9+0II0vhSr2EJLGV8P0ytqghDzcq57r6l1Fus5RPqJ+1X
tAY7pvLmqzVXubIJVVDDIM0bVaiq0Ocwa5fDGGIsPlVdhgcot8rmwcS9RC6AjTNl4B7EG9LssLkt
YFODbR2DvgZgVxBR7xVTAhS+hMN4m7am5xNiMPt4kGZdhura65XNiJpi2kBTNPAu3JPtnse3bMFt
L4laSA0MOIJBqz126C7clC0vr3iHBtgj8olQHopIMfihqOljZAJpOEwxfT8fykAfsyrYU9CvlihY
8MNGNdqgIarS1dkz9nNCYSczqgocYBb8MIaRHdvWbCx1yJxgCG5cFHbxubZ95bt5VOu+XeZjbzK7
pTuZpH61i/sRr3nYkVOzn0uvmo/4/CsZudYMOMCn4lweuqzFQ8pttT4assIGiGgbZCL/mQb8WdPA
xUi2zUe862F1srtQlXB8lfduGQja2gM0ssRVSkI2CXh+CvjqELOJgBWrMvucJ/Qq9oPkG+waVSbL
LhB6odeY442/VMHM0AZbJzvCpsVw7mBjlNskxlOx9euR24l+kfVJveT28p0AwJDmLl+g2tpzlbYn
0kudY5L5GLmtomht8LyAJBfiC9yNMXUyvMvjKXciO2vzZVPJfDGu8JCROy/jBNNgGvpyJ+Z0aU5p
JqZkh9Ebrt76e5tVhEG0YZuAHtTYbBfI5JnxuavnZjaQwxaBdSMWMvTI4B3JvH+cV/rojSdDpBp1
2KqLO2DtOCS9X/AHYWVzteIsFfWnRZSY5du5wkrVT+7Ctl4l6tHJLXAKegVnBoLBux9qjY6jJ8qE
Lz+I1UxptwU8zyne4cloP5XTxMoiT/LxoYd2+iy71D6O/pTE8CZczGg1Qe/23i0bSgsvVItFg7q9
fyFkCGXwGxM9pwChx4xLfLSqPDtSx7OQtfgJSJAXS2htwoeO6jxve1R0PY46PTuAGMx2xaKlU80X
a3om3SveYOEHOvmM7opZstsGItQAr/owtu7ybiiKd1ZA1PJJOzmwBqXVuvhEzHDnQmDWAGorDt00
C/5SbZFedDALfz35DiDHxPzE95KVwLpfcxZDSz8eozFAhSgsRh4dWdI1u687n0e+G1gV/AVbEJaq
09tWODMJzrZk73pKp04PlwqSBIJhc2j1XqPqt3fof/HU8DPkV86ICUSHYl0nq7oCNWOH52DMMmor
qVswLubE+zLVNl9Dd/n8zlba7K/wUYP6IBS+yB8C3haHvjbFTRsm7SeHcj57fgeB8Rk7fThcxWmT
jNu586nRLf5sH6TFZaVD1M5fi7Jw7/TQm82xNUmKJtWmSvojZNLqx7yE6xxCLyfdsg8IaLlbc4rJ
16vCj4YZUyucZNJufIdpbu6m9F1GEsJVWJE7sHWtzkqY9lyH11FqYQ5HYZ7sSqvmMaHQbIcnB4E1
RQgm5PkcCIbUblpn7F3ugh/aazqJO14yU3tFGAD4/zgs1cib1h5Nlt4UH0hEDh+NmWU68QqqE9/I
hSEFphLCH0/ZZPFRuhLpEjlT4iUnyW2hI16E3n5pCEu46NkvH/KRmM7AxwJQ6RGx2ERKYlSYol/Q
VRVNc6k97YCyNakopG1djVfJPMk0Cty+Sh9ZieB1BzkiqStl/Ro+AHV2E05j0PIWmNsHJGgiexIN
TeVxs7ACm99LZRshH4YABQmFUSRnI5bTM0A4Y4xKH0n0KcOrcE9LM14O3QDxYZeRdr1sMkvl9p2m
/eneVJ5E/dPK0fQujkgdDes1n3qq5WBDdlMANWTTLT7W3qDvS8o8tu62Y0la3wH8CaO/cHTib+d4
RuxB089rP07uLB7zdNW/8qZb+SNJ1d9BhxZMsJYMKdhWawSNHj5ZNKYDQdDm6L/HTw9hYnITzL5A
1YPxXRv3kALmhBG9k5nN3WTjQC8is1VBMClAcfvO0mbpnWKqT5yX1kZyKTpjdcn3lOgRvlSDupTo
4NhGhoDm+zQo0u2kTfM0tw7P/ex5PgSWOPX/1xD2/f/GEIa5iOX5/9xljKCif/+qsq+D+rmU8tef
/buU4ot/0as0BXZlm00pm87/lFJ8m4hA9t8mLilnJayxI/m70UgpBWORBXTxb03ofxqN5r9Qinpu
wGvZh84W/lelFOeF4vTTtg5LGI14NnYOE4prsr38dcPBqgRFa5ONx6bGMm+lGe37pQ4jV6knmnnP
gYmKUpL4t2MXHUYEWhLPoOeCCaqQkamCx4B8ujMtt+KiyUQfA2zrvuFRDaHpUpqkPPg5a/95cKAR
InMCMFqZkGokynKoQ3sJ64KlEPlL7O3vZTyy3krRK+ROUOxE68O5ERyTFThhJUSFRiYylm1e9E9j
GaIzybB2yMaixJk/e4Y0t2XFrxcC2QW00e4kx+5JYFOOFneE/c96clfF/geK1u9QWj+P1Or5W/lU
NpTNEkX0beOzTvOse5GCNrVqzseTWu3Mrn3yRB5u1Bo8PBmcXs37GulfbW5HA2I+1fukVoolIJcG
WTrOhsqmw1P8sApDbzyPS9kEXb81Wz60HLkEDsG8nAKXAQdBlfX9lpUcJiVsndEoHSRlMTl1Q2o1
x9whN5oqf7n1Wo//t3Dup2BQu/UvCY4INlmIq2GBgbFJZi6BLG21c5VY7pOmvA9px+3KnkOyInSv
XIf4SMpn1m5o+UK2JBkOPNl7uphI2/xVhdbUP+a65TVodxbRSaQOTcXMyjwsk69xaQiuQ/hIs1zt
7LqUUY9xCHQq2x3WKaQImSPq2DzsH+MgLkjIRnQpjXLZy4VAoing6tlM7MyS/ikQxuPLIMnaGTuQ
0/Zb6TMOWJDdV2OAl8oMH5ldR1ac/FOZ7v2Y8aWSvHBWmHZIHNvQb2ED6bMfkpE08hLYmorfxfJ5
k/UCr0hDPp4/pnnkxR7bEl6GEPlZl5OCd8N4/qFDEP7YN4NNOWXPtuNz7xd+ymELbEZhELClgh4/
QcPfVFylXoCMg9O3XMy2p0fVd08v97uiir8ZUd9FsDCWPR36cOOH5PI2LfqlwQvKsymSHzzkjGok
I6xrGJ2Bz1DBapdFWOvm92XKj3QJn23BF+HJQ7NFjN3NwOWCA/s4sxPYTS3Pie9P8Xkig/aSonwk
xah/8kGuRJ7PHQ4GBhPks5uXiwH+CPaTwa/KonquyDffxSx6zqXVuzsIHhLDUB+fZzSr76qetDWL
HveGwKmRDaaU+6WyrF2HL2dbdQ6XdO3DTknaXwW9oQ8Jdblru40zFm5kNBU+DyWK1OtswvCH8plR
Rsou6/q6uAQWD6ptMhEEhHOgmkvKnclzQlp3dj+m7s3L44WhjmwmMaxRmjB8B6i59LoQHZsVt9tJ
w+IMn6I+aKRSOzJEeAwLyl8v99aoOH0jrvFix+sUwhCoZRuyy+bavIzyxS+WfSO78IA6sdixMwj3
wHXL7WQwnF8GwDrCecTvM2epD/bMNBaOPN8OLefjy21WAwYZ1TGMkLCr3Ui24heZucbRJf0A+QDH
qgdhAMSymb3c7Bl9GLdAFPTZ+H6UMZhXDJ7mylZhZNXY/8xuqGmYmPrG1e4hmPJnA18KUXhTfR0X
VrFDh5WxLzaNY+LynDaAd69ntlV7nO/EvVd2fW30NPvg+DMT5xV+ByYHtk2sKpxDmJY9wi3NhwkS
v5ze9iJfmfaWHT8ZZRART5NHs5WtYLDVWWUeAbzYOwM3beQngslt4tYZfhEe4sG6T3ECHxZBUCSL
OGsnnXGMCJuXa5RYFk0DPVQekeZYBcxgFWyLv+YmKyQf9eWhZdM+Ilk2iP1Q6R0+SiKoXOfemvP5
4MUGxHZq6Lx2JgZTqyW1lYz7h79wS+2gpq7o6JvBL36g5uTSzDwBL9cadzIhZRUfOQjuq1NTGoHs
1m+NwGUKXHWcfmnEdxaqQTLa2vIQxO2P1ud/Bqu046GnkZYxnzhGme1F130NTMPd1QYloqb1P1QN
y9/CSMH9DTc+AOiNPQXJec70Ci0s+1Jsob+YO6sgmm1Ta+gtW4A/nwu3rMYN3E3H24WB6I3NsnQ5
3tdGb9GPhqTWm9ajmxTltg8mmV+oSAznbMLIubFNag+bOBH0y3MT/m4KvuwuTRwvxppBQ9bfk7gC
23oulLmDP9X1O1S5kki1tjXOMh6+GKppvvXh+NXJzGbYJLYufgStbSyUs4xl6SOm/+moavxv7Fp0
iMbGaO1I5iCEKnQSBkAYCyyOCOJLODULPB67nvob6uyBf2KXSQ6SmhdlPM2JM0bpkIzldZyGttp0
XSmwbc0FXWsXQh++P1K3jXc1RtZz6nuPPy3F/tCWeVVIXdc1sD2hKHg+PvfwtTW8DA1rIWVjOPrZ
jNhxSX9kBS8Xuw4eh66xGVY8dQ6Eyu3bx8X+83OZ/K/jOgjC0YiZvm2+Wk9R67ZmqEDDUUwvkx3P
oJ0V3+i1Fghfix9vH+1V9+Gvo1HWRiMhQlDxr44GS8NwYKYPx3JmgKwrAcKGjF2Cvv+v8/rfduo/
tFPXCG+u6v+8C7h8yervP6////0X/94AeN6/Qpv2Oot/F4rKzzlt7A3Iu6YT4bIBpzvBzf17/e//
i9YA0TjY/q0ASSFtgL+FhtjFYLVC6EW2aFKn/q+CxX8fP7AaUDSuzT2aqq/NYnNITRUx/nJsYgQT
JF5cEDP9dDX+8CD+fohAeDSR1wDzlabk/LrBiKehNBKLF+YY25tiwaM8s+TxuKT/ueb/D0dZv8VP
3Z0uDrWG+rcc/fpzb3xu9Hconv9/h1if/J8O4WcN9ZmRQwzLvW/ez9m2XZ7fPoT4iyv1y34Mnx2N
ckAhjAzUfK8uV18aMk9GvECuUXdfMYGaE3g1Vmr+xKHduCjfsW5imYDl4GyjNd7r3tY7L8f1Outx
OmS4Tj9Y6WLToF36fNuBtbHcanSJZUKDFXZkszQx8zmFs3Ev8Ls88MoZ0pcX3+NcsMbyse9d9R7M
jqCRn6tAbnOC53dlI4AX5x1duhbnsREKDyqDn15KKZF+tgNRChk5S16HLjA1S//KDBbvk1H5cBZS
YjBZKBveFTuYOWL50u9S2KI406uB1GFkcRSRiwFpebW8zxQ/ppK8ntxvv3qwNc4QZO1dYLTjtvcX
gGlWf017V72HystGKCbWxRj8ctcQsntyKkKzykE4expevNK1FJfAJL4I3ZymyqnHd1Tw+ZAiUNf+
khPTRWzQTOO7Fxes+zwP2EbAxg7pPYmt09dQVfP9uNhDz/ZBk9XHSu9AZNv3qfbiJzD2Xb6twnJ5
702wmbbTIr53nSZLwu0d9cNoySgGVVSqD6GVBeleAxu8xx/CB60X2HXEpSEFTG0qxVLSm11vS+Sx
ui69mDdn5iS0FRD4SfLSBLgIV/ko8XPjhuyu7wqlKY00NXzL18Daxfoe1qH7CXtCEjmDkT2hzs1P
Jt2YAitUizd6wjylGhonKcTfY96aepOXkpvgxov6QAPO2VSa75FrvzhXodt/yIzZR8XZ+ldVMKQX
WVEMt91OHAYSlu6n0srZ+NrjFglWt59A4Bwauknklnk0bMJ4pjSOvR8veskayeUVeVwEuEFiTlcj
d07GUkWSdu5SUy+aZXhQMuaXO/J+NkWQufdlMrPoL2OqDqhMNmjJht2IQfc2CLmcm9YWMVsSaW0R
Z/s3tLpyArYtr9rLcrWh6DYTtDy7WLxDtJ/cz0lmPqxBvZpgtMy9tUqRH1IUqTQGu/g59sFrMUqM
+MaawiaOCtwjw8bB6cJuMHZu57TDf8MmO0LB5pxn2bXXreGLdwJx5skLpXcXG7Zx6Neyni+q5Hpy
3A+AMZZ75VMPRb82mschbT3r1HaKNLIBwltESmT8rCii4POaGgX8bzAOzZwGP5y8oBmVAKPqjX66
6nxyK1KqTrtkaB3c4rB+dkavQoDB4Xo9YrPwttDav5XUVMk6GTVVnURCkejFzFo8tK5LHJOPJrl5
iMnYWXMwVxwCwFgHFy/qU2DF4+eahOp70m3NI6RNPH7OQEc88zPqKBVLoK+i6NW5JSDpZrD19KWz
7fpSD0l4q8ViP9LMw5fX94Gx061wryYrme/skU1XIrvgLs+6+gvRuNM98jt9p/NU3dAB8ACa+/MF
SbV7VUi7PojWHSMSWrwHibeGKKd5AcELnxgzvsUBWvyy6aa0YnXfLSaVmcWMC39Te54L79tu9mMM
D9FBGV1tUvxcD5j/8m/u4vVHMTIJFUbVHxga7hZDnruXM+xq1UxJte0lOB/eKs4OdEKLvhrUBGvu
Nn1crIolN2tbPtONU2+bQ7hGjlovZ75t8mhR3j7PxdwirLOgJrhx1kYY38x841Z5eGLZ6u7pwHtb
34HG4vZhswdk3lDLSYwDhsWMdBHPZkwE7IH3rBLYJs5ddzLIduE02mDex3Sld368olgtswxhY+AX
pni1aGpWoFzrsmuf6fEqprGxuCe5OjikiI0jxSzwOctCFJ4wTo/KQtHgmxTmrIQUYvagNTk9GWmY
gZHLL33RiGfl14RHlqSx/ujDoQTLo6db8hKK88uvW7XnPlSp051mje2AjER/up1o6d/2wcyuOCia
eccYpvgzq2DriASR+MshswUq1Mbr2SsMsxWyVi6V+VwUqv/or7u10U35VaezjV22ZgrVMskjwPDW
O6fW8afcSZsPYCoJNQmH+uC6C026RZgbQMmAemhAR6YeUK03wxf2COoUoIpCfTjQj6EqZR7zCSfa
hKbyJiTTJl1dgMauow158Qo9XgQY0pBMzEYfGyNEaRNI4OGdZZP0YwZjdc57QZAPYi9FKN1arVD0
yrqNqb3lGKJ8fBC6N58ULWFqCD23ThIyGbkStIdPFxA1gxw4LHE+8Vkv7BXo7FC39FvjUWbeNG0M
za0P7EVcN77d4YCw028hW4tzQUzpQ9V57lUsGtgsHqVDrG7j+vQbwYHVaHdC9Vx8mMIsxHzbeg9h
u4aaOR2tYKXqQ1KwQ+/Wlx3KeEpR2D3vJg+Nqy0odDRhT4GWUtmd3c3OF1G15a6WDHDC+4rzwoiO
fBOgV+WY9fecd/jJ6s3+sQdu/IGBlNx5YDVuVT6EhNdXY+Q5fXjIOlkfKP15T4oFqSKw0YqvS5qM
c9RXdXiwcKDfKVUs94thjt9H9ofvK2K+o0UpdM9rIeuv+1QoHf+YkRxQGbKnPWQTcQNMmCpCXDDJ
2AUCwNIaADPp7FM99MF92Ix6b2Aw+WgPs/ORsq/zMSe6/IY3lbdP29TYzllmbA3ppEc/jpuVAdS9
a9IKompH28YobH3zctWVW6U0X4PgFk/g3iSVkBdfn1+RMSk2LR5Haj7LFDUMxD0pnuaV36b1rg5R
tFezgi7YViLSRAXyEPu43waUAbdxIBKcHFiZo5exvAQUbjGckrPADuVqCTJ94/c1qpSSCC3hqBFi
lVsXtxQCqpM3a+8pxLp8ULGJr3WV+VPPdbj9S7tcir5ZLmKtUiakGVaRCZSfKVCIdxj0ngmd1TdM
CvMJr3l963fLQlPfhZc493L+YGpI8sgBpny3DDPJgqIIr8twzjdD4ee38J2N/WBbxdkZKvcqnxZ9
R+/S2MWd1LctoQqYkdJaHfy2MaiuI/Miv150gMLA9yDf1OV4wpm/IERyenmZVFmLqPbr5pGgDDxO
TDisgbDUXSHbUbdtQhGzG6gaJWm5EHkq5Jm4vmlvW4CNQRvUxmNvmk0HSXdkxezYa6mdacNMeh5N
5UqK5PCnc0qPlODoF9YHJerygzkwnCpJGL0dZuLZTJz54lTUop1pMp9n4JnDRmeUDgziF89pz4OZ
Cdc6L3pa7juyAs7ehEo7UHN3QpWHEpuKoWw3VegB61djw0yHy2EBM6V55g27hIcV88MjQbFwbEDO
jteDMnLsooVzR3Oihj20kHHbi9w5ZBgiT/hfvMPUZof1jCCVaytaQjdFFJFZfTRk1YOlCyixQV4j
pE/XuMgG1LHtztZnuspBzruhfbBHey6BXxlXSTzeDXImNMtp02jKje9Bi/JKOPWTPZRiU+YEzXIa
BaaFhpkTfni3D4Juwh2QWIc4zoAssC4B3O4iripb09+xQkzPcnFxcqTznSWzhnqrV331a+Nrv7i3
2urtvaUnsGC2aE9B6lsbf8kep4bONBCj5MhsdeBCjJEwcd0kcdVh6gmeAMB1Ef1elIZZ38bIx2FD
FXantmZA5HTtSofiqOR8a0m21oYeucOMXV+0jC+yTpOI3FNcMRg8s01jj8NhRX9+Tgba3IUWJenH
A6khWByaBwn8BdJ2QmkffnJ6BYVc3tV1IZ9gJtOcQhn1qTfk8FWOvvfgi87R2zLAxjyM83K2srA4
OGU6HI20cDWdida5c4JuuYOa0D3IJKNeXQ3+HGndUX9cPG+nAV9FcZemEJ2XfD+2BVtys8zOSU5Q
6QZBxHPYLRVuFMM+Yvh1w247NYk9yX0w6KK46utnlvfiE5aT4CKQZyGystwGg1yOecIC2XUXL0Sr
qjkNDzmpFnsV4DGyqgqfegHMi/Z4x13c6th9dlKnXe0Jy4y3SeX3NWXYPe7m7pPXsb7CZJZaNzO6
oE9E9fgAvrP6Yzz7wMDaerA/mOsb0hOV3JhpkB51XQ9XKabDS1r16mOtbPeoVTudSzcZryZjLr4q
4vVSnBnc3AZl2d3oy+pb1fsmEGnhfCFHo7F4RKR/FoXlXHcqxYBksMHezGPtsNftqYrOhnLe2zUq
rCJ2BSC1cUxvGmP+Tlc+eLIav96Z4RJExI8te7cv8yhHSrlhjbfwKoToPGwGQ09bb+6YyfIyP+Yw
VDaSGiO3l7ftGdc9wpvUXjaTgNzfy2XbZ9UjReInDW1kAxMFByFRxsiRZjbFQn7E12UDk6CrtDHx
BA9bl5XxoQm96pGc3OZaLaVF7zBmKbVLqjlOSOotZDAYRxs5XnVku+QZ32dVDiSWdO5J0EL6oIy2
3rDvDA7sYqaNZWTx+9I21DUvxfKOpWL+RQu7eZ+3RfskBwmnQiKLF5ssbvHcjQ1RBIgVWNJAU6vv
MahOddQ3mf5cdJ614lem/Dxaw3fIAdNmoLwDxy2or2xWtl9rCYBrjv1+i/nlBu0I6PDeNsqDKsjr
m7hV18UocX2FrVQ3DlbxG6KzPVq6Zd7vgsBtLx0hwFHf5dY7nv9vilSdzcA7LUQ5jzfKjtVyDpt+
uEN4wr4jKdMPuuvh+c8E6oq6iu97ogqebUN+djCZfXZm/bCQGAQRxcMBRGCjOOQtTRslIdrxqJUP
KO0nFRFb0b1zzXI1AHn93ksHc7+M4xqFlzpHA/PLgfRa/9oqvJnJpRv8U1qF7E1zK3l2Z1okNTMh
9ikj2QeJ9h/Z6vA+ScLqc1z55lYm4UcQZtOVKYV14FPwu2pkrU7mfPPLgAzhRs3PyUKsC/keQcZ1
m/NLGC7TYewQvoZNEBzaJIeSZKyJHnbsf6Rr6TxmIz6ZfIDMhtoUgSzCGxTJHggTwz0oO0XrFfof
mJCLWy0X79y2tBfVpLydLOv4SxMi2CqJBjlSz89vPGK8MIEhZtxYHatb3bttlIxT/Q4OScIK17iH
sKTgRM7VfYz5985vTZwCuYcALx3tHyKpSW7OJ7nrhiw5E3Uy3NYu6OPSLdwHh05GnUTzEhvDp5zA
Yhyh/aFiuqU1iw13QbN1H8eDdywnOUQNIpjDPNrlA3JF8BO6ljsgKOYBItxjMiwovSjyn+2kmQ9q
6j6nYe0f8yTljcVC8MxEahwrG4sqSzny4Z0qATjSFqx/6WEPCkoVYlr5bLe5/NQHaiB9K2nT4hkm
CqxLIYcYC1mcb6mWTAy23nocLPI7IiOEpH1DRkVioQVpMWPZXYOJsq31wtYs7cKbeu7KR6Ky6g2+
RqIdsj7ZSkpYj57Vf9da4aJeWKp0NNHP5jJ99V12DS4MAWKvXTZJ7QhTWhQ5vf+QaOleHA3Lys88
/+6TX3kfqoS1MZEFyZFVYbml3PG1t7Jh25B5FJk571dSF4+D9r74bEEQG18T+n7PGsqjckaZyBgC
8ZWAo+nKWdt4XmtTSCnq7jaJxXEMjfhH6tnunWsa1n2vwx+tdowPCY/ee9LpAKq6+PigG3Q6ph8F
dNbA+3dA1zvsrKyF46iScRPUVADeLoT+1kUJrND0XS+ErisCLB2/1lpJo7DqEY34cSK+ezMaFOMy
2TAm2wP78X+yjvxWon452kssIVh070Uj83NlV7tkPjU+KSkNClWz55+sQixXJrL8h/bQnw4lEPiT
6ouziqnv1xMze6QklhacWBokjxpt9gYlqbiYxI/+g+PhlSEGlj/gdgvdETECK1ru1TUUiFHn0uZQ
dVcP1wUCnSMNYpacDN5Nm+jq0IwMrrdv3J/OD4km3ALsYxZJd7+en5sRG2A0WX+cC66i5fCPBxRo
w57U+YfzWw0bv1bKrZAHOngxXnnOa5h1weS/SGmQjzCnMJ/L2MiZ3IL8hAMblwLljzs5CyqI5ZJe
hhLT8dunulbifzu+bdO/8SB6E5rw66nS4ETVWqANDSq4aSy6KGS00/u3D/JbG5ObiCEEJLO59op8
69eDEDWhZhUC5VR426kZpKwiEqKnbkoLGc0yW2hThhAVb8ci+e1D/2n82Jbnkv5H80asXbCf+x3Q
+7VILBtUArqfnbRdMlTytRDsGyYmWjthBUZiYrx7+7DrCHl9We1Vk0tz00dF+8oBY/fI0YDUdEe/
zcuzqMb3WNWWY+IxakOf8fv24f40YG3mGNMBshGI133ipGtNYQQzh0Og/dha7YHNv961sW8e3j6S
WC/Yb2dGMh82QTcAZvH6gi7Lv+8l7qbpa/8yNud4+Ia7B48wkoELJWUiDoLF/JLGazFpohT/9pf4
06Bd4ezke9po/n57aHxb0TQ2gbz6iXPvDg3VfAwv/3CUP11UbuHavsL6gPLx16Hj6NgZHNDrf80C
Yx7TiiASboMvXf7D/fvTCWFFpQZiU5UP1ybqz6MUTkk9zuXEhEpo1daams9e0Hz+7y/az8d4dTqZ
qyyPF3V3RNR+waR+gAB+//Yh/jg4GH+Cm8PwQBX663mEYY7H3VLdUbJ2vSSDaZ2tpqZRNk7ZU2ow
w7T1aN4mHW0WSfjPCZfBP81ovz966BVQlpLCaoaULl7NaI4rB9towvaYCPIxVKO8VarUXpdG3p4K
Gdbbt0/693vH8ZDH4hZ24fO8fvZatlXBLO0WQLdmgeLN9yQD+v+wlPh9LNr00F1BfFhgYVt8NYOG
6IqWDl/cMVPJEPWyyaJGjtd+Ti/j7dP5w5E4icD1HbIc0Ie9GiZhn2XLjP/yyNSGAtDor+zZf5Rd
/uHt4/zhNr2EsgruFTOX88py6skKU06HbWrJTMgrX6BlR3lRw5iK/8GPaP3+jkVfSCLA34d6tVyh
RuXF1erQGka8iE7tkDo3gQHa6HAcdu1YL+9nl/UY5ty427YoP7fIZONPHlvWHSpAtcvp/h6snjIa
LH4K4JWzFGc3yOVZ2do4JVO6XOKSfaDT1jZcfrpF7Kvgu6DsV2d/LPXN1AxUsOcBYBdlNgSJHjzw
ty/palt/NTfzBqevZ/IACPu3YJqyXAw7RKR4XPpUfQyR9ILpC96hqc++VMvgn4cSEnhXxp86jfge
exE1E+2dPCCYmUtnVrSyiKzhfRWzMVKY3eoGJ+YUXJaYwlLVFO2uLxALtpntbwBt2tYmmXBOdyOs
NAMgeaRhnB7pbU9bpQK0s7rICcg0/GtyM1xucBhHkDTSbQjGEPSh3jqcYcjVsgz2jUtvPuMKrP/h
pfWHsWatkdcoWABRYXL/dVqKq7Fl9TFzXXKjvx5FaJ+46/qY5B06TB3b0/HtO/H7gscmqsEhgA5V
uh2+XvC0ePXHSVbNMQxg3VNvrXZt0mELtCUutyBR1yml10cnC5Ort4/8h8eX1RypSajX/N/3HF0y
j0Y6eDWM8Hl+Gr1JfMZrKB5d4eXf3z7UH04SgQezEbUO/nu9dKQvyn5zHuojnnq6IqOgiUcnCHVi
XncnXLpZEPU02OcVIRT+99MU6yrboxf+f9g7r+W4sSxrv0rH3KMC7sBMzPwXmUhLb0RKukFQIglv
D/zT/x+omg4xmcMc9XVHVHdUdZcIwh3ss/da32JngM7k/S21k6Cl7ZTnW+lDyqn6/D7A9zLbA+s/
LgPMeeXQbBRGNnEwBwsiPSAZFFqcblFVP+Kx7j3dgStWQ+3948eUcgPBFMIodh9Qgt+fUykBV+Oc
TdEVtD0cGRqvRnzV98Ja03h6/vzufXxQTJVgOOobU2OKfPjZCqIUL34KzhJZjbFVyjGfk/OY6cgU
V+qJa/jxBeRglDaUBoKB9uHnq0IbElptxpkp5n1oKI/V5DzHg3Ef9NaJGmR+l9/XpxyKbanFqbHm
i4MvZWaE0ZgrCDGMMl0Z9EpdIP7IZDv8aXm3p015qho9fkSXUtSdBXAzT+/34k0xS1JX5yNWWreH
dftU4LcyYAjheLCIMG718z+/dRTecCKoOmYgwPsDCsm+o/HtZKu07R5HxNY0k6vIUk8c5mNhMzNS
2BqSsEP1cdhQ6Bx1iCJ+9LZTdOVesYl0Lwe+iJ+fzMdVhKNoKsUGZAaYbgcPPZDOAYMoAQY1DtUF
nZ5lGsNDzS2iMIjabB14EGNxYpXUP34pOSoLhy1gxrBaHhwV9G/jsu1Lti6JZxC8wJYs8zKZLgaX
Kf2b6FyObqovlMJMwqU9ISLOpWpvmqEKdilz5HVPWTRhxL91cad6uOEpDuayoCp0cYYszvriQo3e
Bo0UJ377ozcGZwVPnOa4v9xQv3V6kCSEKZONdEt3Ol/FoxvvlYE+5+c35tgCIdBV2njNdUAdhy+S
WfEZwXRDCp2dLoqi26qJdu/Yzamq5cgLK/CCoaokLpI97MHTjJweTwNQd30oDYQsfrgbLPUULubY
CgTPkjYccJuPiZQA6vQhaJUE8ZDEmWTzmRoE7hNMlD+62PzzKpo9IzJRPhlzTNnhDtVpMAQguErY
O/rP87WrI+smq/3Hz+/RsZdnFmkTJUr/hoCW99dukAnAYFKMtmkE4ToZNUZsvnhm2FKs60A4P/u0
jHd0C+WJT9WxNQ9FLI4/Pr4fNz20TtXQMLtkGwT6VZMrTySTE1v9gAH+juX6xNGOPfBse/AJmuws
PzTJUs7RtkqZbEuiOzeZJeybXo8V7/OL+ZYLevjp4CLiZzQBrCBfen813VYnUoWW+xYXrPoQ4fZe
KyiOQYsYXcpszu4JOsKa0xZNd1WNeXIpUhtSp4OmcxpLi8FyXHpa5bertHfQY7RtfGp3ewhqoiHK
Jp5MmPnNNEhGOLjltS9VuDgZX5vBZEzQVE9a48J1MRy5i2znsYX3trTLkCFGbkQPSd/Jne8W30MU
HWA9m33ZZ+aOLpK7IHyxXLgh5/H5hTzyrjHTpgQFpwNM6PCDmNr8DiQhkb+aT8/lpDVrtURM6ePf
K8anz4915EGc+bZzXUGjlqr7/T3TwT/Cs2oo7X3tWaXhQB63+gS2M9/abh6vaJU3JyqMIy8dMFPN
oqLhi/Whrd/V6TjUQcHpxeJrGAXKEpAeaGYi7ReGPlZfqrqvPNQY3fbPz1XT6GLSkaJAPFwpzRns
WTuShHf0oZXV13Sl0xu68XNoevAwOvDFPz/isTvJpaUNoBPsyFJ2cHUtpo3SxD6pqAFYA41IhDw3
mhsy47NtBpn9xPGOfHM4QWoogw8bxeLBG5j5NYADAraIQgyYXJh176lVUWGyE/a/cijcJgb2ZJU+
/7zm/PYRLW0zarKcLZqGR/RapNW0qO3GOotaTTuxfB17Rg1eqNmHMHf6D57RDklcPtEZ2MqsBXZe
vAhRkfDE/YuC6gY7cfPHmyMWMEwXutB0xieHL6A2MGvT5ZRvJ31C42f3tzUIS5L7rBMHOrIw01In
s9Kg84yNY76fv1/ECSAZ+Pp8mwbikXSWjTNV958/gjPE+rCgf3eMg2diDmCJTciKWwT92oIo8HIv
hRS3egvr1E/hMkSB2i9EX5eetOLgS9HXNmIhZrWtA+60nzMtIAky6TUHFHBEdsBRGFPSeZt6P5lm
eKO7wbDMx87/5pc4MTOJOIvd7bhEBuvvgEAxpFAHWCNaPYd0ML6/ndwMsVWuyQSYraw3alf5pLog
Hb2KU5XqsCCzPE8g2YaDHW60Wo67VCDR7Iwwu+iUuts6iXsfFVBZuMJEDNIrqhchQsEt4sRsQXRZ
ufLbUCAWTmDamgZOxIgErs8v77Fnk684Jnwmh8wpDp5Ni5QAwtN4NpEJP1VD84TJ/Mo0lLWRFSug
qMW/8NpRc1Ps0b5nIHRwPBHixjZAcG2bKpx7Tpe9nuz6Jj9RvH5s+ZGoytSQxh89AmBp7x9Mc0hC
ox7cfIuI/KYsoxrNoPOzSr4whL5AkEKklA4dOT+xZTKOH5cuLVeUzfVhQeaWWZWVvaAnUowTwGMS
653aVG4wuqjpCs0Me5wZPrNqkq7y0hyRoALsh5kbCGyByl/EvbIz1FZZa41JZCHCUB64csO8kwm2
G/8QWsdGHYMmmMgp8NxGs+i92JMXaP4dGCggP5OoFkkTm8mimcpgFfP7eE1akqRna9cxMUCbcuih
OwmN/z2bxDKUTbyyFVt/qAxx6lYcW9Mtg2fMZQzHDZkv2W9rRKRKQUxjl2/V5mlk3LsYe3WTaE13
4sk6thb9dpzDwgi3fJYWbp9vHUKrljn9BoBY4erz1+XYB9GCbMdcgXkb2Ob3J6NWellUZp1vGTo5
YNjyBZvxxyIJ0dTL8YTp7OjB6FeyZ5kjxw83EVbNYpTjBkZ/Z2XsROGVmeUaBSha6iY6cfmOLQQW
bX++Flj2PhS/6TgaVoyKalvH9Y0ubWup+eMjAPkX2Jg3AGJOXMlDlOFcyLJ7YMs/t0mZ8B9cykmW
KdeXOi0e0hCXlw5Tfar7nU4v3isMJdyaZdUsh9I1biPVD7djgKkhKKL8wgmcZA1kcfxiYwnCnuET
nHXiehx7bLnPBm0k+rcfrLf94EslCSlz+qp8MdzgIdS7Oyhap6770ePglJ7xKuQVHxYHsiNhpUSP
t2UnWtLNIRJiVHqvaOsTH9JjZSvNKUQb7B9c/nr/6Bq9i4MD7eW2wTMCdG3l9PlNXYh97GhXaVHd
gw440ag49gD/dsjDgnWOJ0Ojp2ZbpYes0BYv0MQRt1v7uuhO7DneEKUHmzeNHSlDMspH9sIH+6Km
dwgpHeyMZUYfvzdh+dpHrrUk0spZ0r6F2g+7dglrP19F1ew1ULRZmVkj+nM7+WjSVHn0K0duWx3H
Aq42fEZhU98Fk1t4Tk72Sga+fT3YvfPgCFbNBeRqBFOKHLwpmVubhf6q9jp2lgLmQKl+j4v2EilO
uWoo+SKnA2w+GtGqJQ3zrkR0zcdeFyee2mNvsTs7dWlx8NweDmDTtCSUFH/CdiLAYWom+Caq+ShK
cUbP9LGJxv7EAY/d4tmZhVDGptl6eNnLmHCfimJoG5HJgC6uBe8ysfv1jMCHpSZnTfrnS/CbduLg
TqOY0TlBXhe2mQd3OlDGlClpmm0BVLrLsG+tOzOEkpIbozgLizR9IDfN8eIZd/FmF3DCJn3IWug/
DZK+jdL3KNc//6WOXHeKjdkCTWYQ24mDjZJrjU7W6Ea6TdzAXIX1aF3kIWXjGBfykeyMaYsu8sfn
xzwkSM8rKKoEuj7zqg0BSX//RgeDmCAN8UbLyUfKOkeOIEg11hDI5Ma1LeA0lkA5KdIVIRtEXTCT
wXlhat7nv4hxZA2bfeHIMTS2OeZhq1BFGkG2WpThW44NRiOzryEy0ukGbXUuzrgy9o74CnGGxYpo
p5QmsqZkzFFnhPJ1b/TqegR2+TU0KbyB6KtfKYvJDe55pHBMJWtEfVBE2vBlRIzNkt2tTCsOic9Q
TK9W8mYbWpW9GsLW9pzgTC8S445kmeGK1xYTGiiH6TF0gDmnqv2NKJfkxMb82PkzAcODbs8T+sPG
Ee22OAX4yfmnyXAXIkvbkhQcPUaaEq4/v9bHDoXwGq0BbnQ+GwdfTYZOVUXifLZ1CyP0ysqZ3Xwg
GfYgUYLHz4/1dt8O37S5+2uwe+UzeLj9zxUrbfssYnPQCcgMDQNjzF6TqW38sui8nEisM40M7+tm
0PtLXVeCG71R3KVppOWmzNV69/YL/RvfcALfMIs6f7t1H/J+geA2dfSz+Ufx+g/Iw2324z0X/9ef
/x+YGywHFU4bLT5UTfT1ecT6F9n8938QpfMXKxgaclpbMxZ/jgX+G+ZgOH9hRXahttGaQa1h8X/9
Dxff+cuhj0L7DT0YE2H+r//3Xz+H/wxeiutfT5M8+Od/oKW9plBr5H//x4eHDtiWUJHqo9wBkU1n
4f2qNmIY0gB7qrhZCvKPXtNAuRpGf4d738sp77NI3Usizly//aolyiI25In1bAbkvWs5zL+CwSzC
QItFV0M7WM0LGual4xDrUdSjeumbX0d42rJLVnm2DhIdP0iDA8Itg3xhprhy8HNuKHDzVa9/MyGG
TSGYJtCHKjTYqHDWjUtSig3JM6RlYYpuASTHg5sZLtTyJ00J/iWcAzl2quR7DOFr/tvRxCIejV/k
VGyiTC6kshqFuzULNs4E3VvngKtyZNdqAwJHqaVheGoCGdrIaQQi8uCZYBFyFplB6KBunAUtsOUo
nm7MRpYLB2ds5CgXQsQgeRpDous4N5X2Jg3zdjXkKOoV8g4t95vGPEwG9hPJnhjLYnzaFtYOy15m
xNiobLCInfK6IcPNltwOin8fV329gmu86pryOxF76iZK2+tA2meA735MyJeaOFnSvkw3Flb6RQ8l
YWHk+c9sMNkYxg6RsWr/E5WOF1itPM8B3YLgK5elJTnYxCzcuAoyKrp/Ly7/F0Akvey5cvgnp+TD
6rIGgB8905f/xZvcPfPS/vozf68ojvoXP2Ke4tJLBQY5U/X/XlEc+y8WGYs0D6D1LBK/4WEMwDHQ
X0wWFEbZOqSjf64ouvkX+2uWKEdF40n7RvzJivLhbUb7D++fCQF0GCQPh2USdNHJKYt2q+stIYbE
0cLTNvXQPTdbA7e2LegDJVYb5Z4bwgv77Vr9vb79vp4dfLBRO8wITBpr7LoY1xxq5Sucnm43DdAh
Wr1b2WNmrTQ4BB55z9mflSG/DoUmHzkiOuAPQ0csWp2mZaLZmFqNuVLX+oUhyZ5FllH9C2fFpWSr
QenJIJqvwe9NnQnDeMkKRb7oMESbARYsiJYG1+9gt78++u8+EL9fwHlf+lsR8nZWBuf0JuswUBq9
PxTxIy0+QS4gxn1ySEYdTHNrvQ6d5QU5XAibXgF2cT9ZkihR/FmD+++DzzJInmKY6wfn2RA07aPZ
ajboAAhaYpO4yjViBv/0GUGfjsuBD6vFvOxQ0CEDx5D0j9tN7ZpWzbOZS2IHIZV0q7hkSHHipA42
K5wU+iLeLd0AvUoGDi/e7zdPVGRkhVrTblBqN4yO6hdUra9OUJDTlWZnlk8q4ecnOP/E9/eQrSFG
B3CwyI0+tEUxTsU9FIt2TmIWyxzmMzfLLVafH2W+GR+Owvea5oYKKe9tm/JbpxEqCrVDlbQbI8KQ
ZCjKOQixq5EZyXJQsz/car9dReZw/zzawaPBVCmoApG2G3b2GswSLA1dRkRFnJDj47qw4pLkx+cn
eChbeTvm3N5ASUVPmyCQ93duDBPL6XteO+RU5hVSy/QhUFt/Z0H+2ZLlTthedWt3o7OsUlM+W43q
7EthbNugLjZYLLpVS6W+qHu7/DkMhrIb0UosoI5Ud+SHLVIbezFa6enEwvSGxzq4M0yIIGeB/EW2
d/jEORKsZtHwGkV9S1vaVHrgJrCuupWiGCpGaK1alk7RewZXb6UT2vxdnSA5tJpTXtpEJS0DPIlX
wMr//ur/r6uLOPJoYkzR6OlCk+A/By9D7KZESYi02QxNuCJdDd5KHQ7LyrEQh1SB/ELeH7b73nJT
ryCgeI9cqT4nkwE7eTbQxe7o8dN2jxcoAlQ2p6Xv+bkDLhFSDFWXXl/q1qTsGOIUHonMjdfbooQu
WrsPLekAD03n+EuXoIElgwJ7zTY/WnRG7VDrDPsmqSWU3pSiyRfgfFI6HGbype0dcIXmiG/YmJJ1
bbSR1yvNVeHacGUiGxO4CaVyoAVzroaj+qjUVbeJ80RZ+mJ8TUbjtnGaBCtKkGzR+TZX/OR8/fnT
+nGZIV+WwoC3nm7Uh87mgAOtFVR3m0iGlwp5iOQJqTstGu4xQ5arts20E8vM0SOCnseWMm9EDqc+
GPw6x52SBhKOv9MkRnot+OnmGK0NgjRAxH/9/Aw/fttpmLPaMJLHJIba8P3rKAO3y7k3zSYe03Kh
d2a/C4oewBdiY+/zQ318TGls0vWiX+7Ou7ODxzRoRRf32G43rtOJs0KptF3Rt6eG4kePwqCBMoVQ
Ca7h+xPKVAICGuyoGwWDfL2obFfZtlXgXH9+MoedK9Yxzob5vkO1qKG3OTgO0IYZneXKzYA3zCMj
JV5bQ4Y1V6JCNX1pU1Lw4KOAIfDGeSRzYIMOLzq1LB2Mlt9+DUoYpIdoHDT2u+9Pt0KnPTE7kxtz
SG1AxG66JvWjWZt9g3bZMCdzR5S3u6rV4iUtevuWqVq/CYTaXWADNvaky/gnHmH96O+EcAb9AxOm
D3LjwFQUJHCG3ORBm+/UWqxctSXhAV/+pS/xGYd2W37DoEwibaWMV20ZjUsrQviCs72AeJu+pNrQ
XYLA86ap/96S5bOsoqa8G/M2WpRNJLYiCPt9PqaXikrG8Of39vgJoFFBhm4QvvcWCv3bV9jXajcb
nZ6LGo63QW2X67Y3gy8hq9iyrOzY86WmLjPbavhi1dmeEJUnJ7LvZW25u7b0MQg4dTfnRLo3xWQX
9445vYDqyfeGAx+YbIoRhjfqLyNu0nUdVafMWIcupl+PxW9ncPB04jvmFy5GuRmVGFf45Ob7Rgy5
B4/Ja6KaRb61xgWu651RQJWWJeP6zy+icfQpYFKj0lZFX3f4ujsjawnpWHJGXDQljG9H/KCsurYJ
wwRhpT4XaTc8otoJf5LT1rRdsAQtEXqJEWLaCeRaV2Xh1QycFn2kQSmx9bZchhxwMwgQ52YcaC9j
jtSl9u07G/K0UGPSmRT3sXRiPGKdUM+Bqc1jjeIJjPmdNXKgwNTISuldeQpL+bF0cyx2gyZadELD
P8gQBLL4xIezvsEu+Zj7G9CEqadMsAMgQxsn6sQjy7ZFDczOE10TteLBjkKmhBlDOSIFOMhfMaP7
fLUhjJvkC5040vyT3tc9nBbTW3qntETUw8K+8oOWAGrBk1QH94lmBI9xipWGQRC7CTEmRH2oluLs
fUv7w4nE/BBbkFWRhhIuidb54CSbICIrNlYRwdjjNxL2rge7ulVN/zW1mx9sea0TH6jDvt2vAyLC
o6PIhhvH7fvF1MUqhl6cR5ZteH7bGtQ9o294Yx4CXu+mF5Jl7iGyDV4wlhQ3JgixTga1p1KtfP72
HH2YxCxOxaOOpeJgWY/aBuIaFMxN7xRgdUrbWphEgy2UqAiWIoxfPz/ckY8mOfezOlVj780m//2J
W26czPRPbvJYM+YsoTROrROe2CMevb6zqYsnicuLz/f9YaAqYEMxGYGzRwYL1Q2h1+WxC8rTUXY9
KW+gL8zWU0YYZ70fZFBhtJQ8MeVsQvd5YpX/uCl3rFn2y6acPNQP7pF+bMUUSiRWRgelm0xBolxq
OFbdCHA005RlCQptE9qNTp51q554rQ61A2/P2ix3xuvGqA+P/vtrAa+BRCXmC5tRM8MfpV0T5N3X
QXMlmauSyGcVSN2Klh8AqJc4gkVnVanw1LhMdBLO7RBZmDL2F13ImHKhN02rLUUg5PPnT8aRhQaZ
vsVkDNM7dOSDJyNUnAiJiFVtIJXU65bp1sqECbmilo9OXJIjh0JBYAJRRHjkfLBEEwMvy6q2q00z
+dmriWfzZspn7KBiqf/CaVGDYi+EiIzM8HBVK0lgaErHhGKhR/UNMiJrXYy2fxbXzZ+pe+f7zJHm
OadATPzB6aBPfsAUnSNFBuAWHy7hXRZUOqxISUTjkNEiL8LxxPJx9FKyv8YAC5QJYf37hwuCak5e
pag2xHiR0yEgE0Vxpnu1qp/yRbmH6sa3M6SbiuebMFTUagdPspOYeL4mjUfErNVqbY1jQ+5qaPaT
h0wsT5dWLXXPoiZPl5XR9cqanWM7rJA6GNlN5ghersigx7jzET0/6JCeQq/OE6f1CJKyogUZl+FT
QTrlRYLrV5LkkQL3l7kWAYrklIylbYHr8dxO9Nq6Jx+WIG0FuBaYLBu6plmjbQqSULu3Wp2Qv9Qc
hL6OtWywVoYL3Pir22tR9mLFNEuCRckOJjwbwtrwvTpK6vCLhLiM9jGnuwZZRsvMlQJWaJ9NpENt
ZJt08hKBWOtcmE07+jeWJONuzT8rPUFktQRv25pukntoyMzgArirsL1WGEW8bkWV3oFVsfx9nSso
eeuE1OIxqPUaWXv0kEn0YsRaEXe6s4M+IJ+kLYpkPSbRGADJIzLyPO7YTpKdA6w23UjZu4k3dGKE
dtYxkT5D3uGr9B0ySIRlJubiKkLD9mQzYx8Xtt8My8mB0H9XChLvNgSlQbPpCQm/yyOzbmB5Va59
qxaZE6zasQvaHUXssK4cguzJcwgI+DTLYJqWuFKwBxPjU6xSf27/wbJhalRJ4XyJwypdDmlWGEtp
hp22iMtSAMBtb+jzrgG/lY9+qadfU8VRb5vcgkGYxcNWGWMccJV71abjOq/kegjt/BZY46IzQxIL
iSDc6GbSe4mbMNdqu73Rjf1SL+VTnACdE63uezgYjDUJhM9oQvsVEyfSFcza3liyV1cuQNqN6U4F
aTMIsOIcO6s0y+GHDRYN0C50xdzunqbKEtvOGKZFN4wLtPIPOGZWlmJV18LN6pWmEsGeGP20bNVI
O3OyNLwweu4HuwXYUpH/MEyG2AhFu4kiopCZDvp4GswEGnXSUlRIuM58JTyJ8fgmSYdd1ZjQFnFn
8V/JVUJ3aejNep8Mg+5NKi7moYENEId+h4oyyc56ZukRd/bad8xbsv2GldZDuJ6melqCY2s9Xx/1
zUTpeusHafmdUBL1PA9tcn6ayvIGtalfLWBmS6UhBRggXbqxi0Lsaih4Czv3BySdkb6To+2saFLs
deKwI1Fq60SMXzNSBL/mkb+1hXkXteNXkhwZJaoujbrW/5pZSlDzBmbOrmvtfN0pUAMJgLpPXMff
S9+IPCsoHJJnTIX7gI7djN3JC9k33Ea10l3jPHZuZcuYsTfkeQPybJHOatJRyV9k1ZfbWU24jWRG
UGvmdK+mBPg0Rv1EhyvpIljFOF6qnLxyBolqTURkEbnNfVI44bTQeXgeM0zQg2dX7CP4mLJIxEwb
v5Vc+0ucuRHtESJ+nETbqW0wEtsJhc/SJueMvylWAy8EYHBdjPLcGfugl99AU9uyWoy6b/aJN0m9
/qZoxlqNQbIuFGIOy42t6MXPwZ6ScmskQFK9zKntbjEWzLfPFcUiyySxnTpYpGMnlD3tWVXSpK1I
qay5UosmyUG1A9e8D+nqX+uY9+99dKrRro+teiWIh73Uet1ZkyrWT8C3acbBxVJ/WKpPPUl/t1zZ
k5qelXxkfzbSCSyCWwJiq3sRGefDIFEldYn/6tLcb5dUAUTeveWCTaMzfGHOlL3CGSfmasyk9p28
ztpjiyau3FwvvxEg2nvkZUIKo2K5d0Yz/tZJfs6opGByGr3aTwX76WjAlKmbhnykC8cYJJbhtCZh
mSchNNzqawgV5WdVmsk6GZTqq13p0Tau/SbdGUOTrKNRlY+iIE8U+m8PMdAXWeO1k+TlSHVFkJhI
QlJgWTj3Kbh25GYmnk0LecWu1K3XCfsmfCAlAdqLJgq6h8rv56RWEWnOAoc/eN0C6LRL2BWWe+CV
SH561pE9gMHwTs1CfIV23ZI1zOVUHkhe4RTtOYj+LNAnflUr6R46XFn9ReD7wVXkVEQFqYRVFY3j
nAO746caZbQx1ci66xpdTAsqkWpv4X+6intZfqd1p69onAmgI7yqK4AG03oCNYlCf4D5AJcpuEI2
R0xAKUJxxUtU8VJxd2nCV/skg89uE231o+6C+sacau1eRlzvKE7GzQSNdOOEXFSlNsczhUfzphR1
+UPMO8xlbk1l5yVVHBECJKKtgEfPskeOu1ab1b4khu186mT5owG+/rWDg7qabJICCg2gz2JqQy4r
2ZT+PpiZca3byGe3l+LKnCoFiWLhBldDJAip7K0sG5+JujXJPSj13oAbavTod89x/eulB0oe/SNB
dXC68jDOWaFan5ykQtXuS20UV5Eo/C+lFQaXlmiBzwRW4gHinkJkABirFniB5bNoyUYKGqfaj5g+
vIBc4bM64+Sx2Q5fZs72dyiqEcZr/nSpAk5ugTVPBOQJKvAcCSHGgird1ckcVNu4NHG8N2Z0mDX8
C2QtOYsg6NPGi6cSUcPEe04bK5e47mlaO3Ynn+H9iKXvj+lOq5v5KW/BRzJz0cVdlIXdA/KI1l72
Bb9kKtTk1mnq8smIQ+tOcacKCGbeh1ejlZHlIM28/ortZ7h2LNk+qOWQ3Ebz7dZr3zkXhGDdVmbH
gRJlXLu2PYfiKkV4ZUqumhOH4zWY8/FVneAPKAPBsgua9v4tSbjmrlJDMruMnp9YTMktJfvwBYW3
fJ56En/3U01LfKXASX61S9p8S3wefrGg3yIxWFkKFEtLgfPJSj5lyhJyoX9rhmy5FuAVIBxnXWeB
GQW4fz0pVc3Sa5k8aaxZ4VWaxIW2zLBMXkMPoIkLWIh7rUonhOpvFE6+dGXzWjgKe6ZOzeJllfXV
q1LE2oMZkNTZ9VJ7IeSPmHZeveqG1WJ6LfS4rJeWnkN2rmPRvugOodbcM5tnvyy5LBZfcrlR+0TD
zUBzDbx8qtwCumY1s63uZSid6qbxgSK2iOgvm24svw2xX91ojRNc+RY4YOCADlInhwRuGc5Jow7v
d64EzWMVRbl6UyuOZI2HNyp2xVhw8RzDvmBP7K+hH9YsYrj16Js2aBAr33C+T3ASL/2sDDZdOtvk
LZyPFZ/Nc6M2E2iZdhBdg/Qu16AQ5Je67Aj/JWOpCQr+J1mWped3pfFDuIFYmyVRxqVJRLNuDPlS
dIa10bheCyaappegzyoXSADHWy2rh2uKkH6RQ4N90NPAXKZKcde45kVnz3FKqhqxl6kh35K0flnR
/4Ha3u3jjNwJXK7WldoTVRzaGeuGMTFeVyPlAud9eZWPwr+zfL3YuUME2hrN5bTQcoaNZBOoGEia
fTeOqRfxbl6oQV+f54Gdky+HUohSnxIQT/qCFuoTvGVoSHY+3CZFZzx3qbmvIlVjSXP4L0NWq9zS
CIRrzLMBwN8j9baKLmcofrj9PGcqmnVIZ3lX+YXNtCykIO3iYnx0hj64VfOwX5NXsrWKtPLcXiG0
FtH11umnJ/p/2bcks6c5+p2LpCtmwELPDmdpj6MZwohJ5C5RVGPR+Yp6lWR4HmTbMvjS2tKjQu2B
ECfqxohjedeSxcJS5wa3reQgrfDt65bk3gWNaXREtm8+QY63Hshjx/AV2Q9DrGYb2qUhdSCl3CKL
IHsXUR9eRA6Nm0LTd8DktR+h6vfrzlHUTUO6mudELYEoHS8jcRjNok9oFQbjaJ1RXIBgN8UGbmix
5nViAS5idqeBVbkbN3Xd1y5p9cehNLVLN3MnVAuZeV+GQ7wcqGHXZCugkPVl+oC01L4BICrXopND
tbapCxd1UwcrnHXly8SoSV+WQRNdVjGPQZSTZgdaPy9Z1soxXJhZLLFLEG3DAAGWTqMvW9uioDeD
+CkeB3IGkc81SZUS4GAq58UYDzcT9pWGrPg1r+KaTF9SDpnqUZDZ7WVmCni8SUGZYXZr2OAkP5RY
228dtZ68JDOcMzniq/PVcBUKyEJgrMVVVoqiQJbtagwt0mk3jkV3YQmgMNRoSsILZ+X7MhhiMuKN
kNzTeJpDt+ucbSmMLl4jZmjdhes38ddMN62N0GjA01or+GJNczBBGwHYd32jOh9pZs+pk12ULEiv
QQXbR+otbKt9TRDA1u+aZefI5CLlLoOWRgEnzSJlONo35IbK5py+70hyQ7zVBsX96jIzZZ/zVBf5
bB4S07IqkTLHNlruRdc12lfyy+tdods/tMl68eui+k7Fmn6HxFuwaEnli50KvHNdG6wau81usNY5
XjrWGkNvt5mWweATK5ipw7bTsy7aK0bRm15nq9Le2gnGXxYNq7hS+mAOrx/t4or2TaEudCcOCsYA
IJ54RkX8Pcvi/EavQLhZEX3kRTSygMZh3zynUld/5DIOn0lQmYi/VPiBFSqAvYB2dIdY2em/1lQ8
3LeITQ7WnpSvhGIZu7QkcmNyh/IbX0t6Z1OqEZsd0JDcFX6k31MfszNNCMnYB8kgn7OkaJ5lK2ki
yLHNXhMzp6sgp8b/rspY+5GEc+g0Pp3hWlaD/11PajbhJihedwmiXj4rolQyEko7115Nicjv0mpg
YZDh0BdrOwA3vzbdno5GO4Q8HqHeUuAUeVrchVabCGrMwv+O2ZA/45ZDWnt27CYCxJfKY4QfoEm8
TvJbEj6OXMrLUWnZbGIGDhpHZi7Pokk07BvVvNPg8JKjE6wpXvnJk+KQP2/2tB+90HRHZQM0khKg
YULqL9hMuedxOIPdrTqjaE19i7ukTHzqiBhq/e9d3YXoNNtoTqINRPaqty1HbStj1LwezMH3XxdT
dErQ4lY1NLIupYoyzdamoViwnyg2hkv8kVEh28d8MjcFDJj2dwL9WL5Jo5h2D8qCiA1mMsBG0OgC
XemVGLR1IyZxNtZNcSd6FBXcQuatyx5qdsB7LOiH4C1LiMdCxdBtMgwV4QWhoN1rZ9EbXbS6KMML
wOThfTJ2+iZv8/wx01z7JrHdigjc0lHviSCVIxJTU/OvTMik6Os6ld+RqpzfOsp9bh6JDjm5Cj0I
niX3hHeX3n84evRluIqd0vDvT7kunyN2LxEeXiriUXbyJYplnG7ctq4YYLhZFG/UJNKHZYoRjHqX
2zltc/p/+z6SirrgOaSiA6oL7UK1apoowPJS2F5VJGpedez0/FmF79cya2fye47rOlvq0zClV5Cg
1WU1l5CpnRNflaIN/KIBDFlVaaHumUnDZcxaUnwDZyAHMokepinsv/Q6gS9vDeN/C9xPCNyhC6h0
Pv93DeoFodHzX1h1f9eh/v3n/j97Z7IcN5Kl61e5L4A0wB3jFog5GMGZFLWBUZQEwDE6ZuDp+4uq
yu6qbLtd1vtepFmlVUoMBgY/5x//1KH6f5A7gcBM8Lzw1Lv8lf/QoQbWH6iOeIpuavc/Je38zz8l
7OYfOHfQcQSCPBPXc/z/jeDU9W8Q8T/xfpQh3hSvyJHQrwckDf0F1aVdik2ZUe5YKjpLENmsO0N0
vEvXkrplp09N/M+Ohcra6nmvWRSK2ix0osLnXS+vazywqtVJB6Ba54Q8hIG10AWSx2J+aDN2co/o
jg9qh9pVhJ3KhvUcZ94ybKuuEVtJWOQFaY954FNyti4pfujrmFZUJKkbGsE4ve5aEIKONHvpPqEj
8BjrY/z708QJcOsUbmS6QMPa8al2Zp5Nt6Jtl4/JnkNAH0tVQNkSvgAaiQdDHhfAPit0U9uoGno8
2WraZyteB+Pkzyn6uMVAH/tzTGTi7qYA9ObNHOMk25ZDMlP4S/2K85GawYKMLpiCPgUbkrkvw6nU
zfSghYdly0soy7iulDwAyxB2kzwRAuvuzCIvtU0KQGn6O9FBSG2MFP7iaNm3/zKhn8X7Nrc5rT2u
Nt0wMfIM9x4gUx7FVuclG8C+Vfoo31yLXLSwdCmUdlm9kx/luiT3o7fU29pcC8BIb9FNaCXa/waI
0BuoQad5O1Xa2w/uuun5t1tpePvlKD1ePR8CFhAlkYfCldYj/Sb1ZqLghvP3EatFsS+pCr5YnU9z
L+3p7egrHIuuZq+edtrWzQMJ74IbpvHMsB8oIYHOih9H3quveePk3xB30dxUVGkkWdyjPsudX0Y1
qye/68nHDmZNhYMR7FLwfnLwA/mhnI6yKNJgNpnXVkeQpv5kx6QvWVbxlBYqfxznvqKR2yBOr5r0
3rAm99TV1XEOlheq1cgAMYKg++HUbMglIUebWcrsmGMB25pTX549igm2N1FERCFF8VqPgFyas2Sf
zHXw5dIZXYQt4ZEPzBz6MxnJCmBsxWgRLD6IAx1Jxgn79g0aM29bH/U9tMXo9U2K4kUZjfigkK9J
mGvzrwyR5Jvr81DZoB479G72EaiUcmI9l8dWTr9iXJuf65xb26Ahbz4c06T/bNduq9YMnUM62WHe
TGcgcYfduSsY3lZZhm4S14eWSu1jjQ/8wpZDJwnjx9XyqgnKcOqP8L7FsbKXIIJh6F469Jf3cnLq
Qy5LeZ5Aqa8FZns6thvnsWlS6zqMjfqmQWA+uKIF4qdBnnE0FAfOV6AO7LJfzPd0SsRt4p2yVq4P
2unHu7Jniiyzhoa7uPG9p0X1ZREineS1IufsQvKzfGRic4kV5ZE4FHMbG4zqWXaq3ETeDz4+irGV
2TtFXjM1eVjwaU8fs0uf5vqFwsrpGZ9dc5I51TLGnAUfDG3qrR3d/kyoPDa8efAU2f/eKnZWmZZk
7QfxEcPtBOEINWeqwN+hMXR+O2Or93Aqy/usBOBhQKdN3pTH3okvlE5UG7AOM5wCdgyrSo4iaM6L
Q6EbhdchNWrDz6GaRCiBZw8me09IIU69saxu3LfUJ+1ESonJOrv6RxM7w9nUU7Yr7AUGp7KnR1U7
+pqS3IFzhwM7Xqbl21Bn65cTW+MjX0h8P9fN8L56ixUhsSk3PCf9pi5ndZgKW+0bW7mUHQ11/kpo
RLHnsvO0GLe0BC9vfkqA5T2o8dyhrTTlFpefHeqy7R88a6wEHR3UKSpBf5nfOeL3isnAQOERg6eb
IAdEab0AM42XNC4fmrEPrqIWyTfs+AXkQqB3s1yMMTSXzLy4WW5egj4PrkZdikdaUQcOCkLp7ura
YjQq5vtCD+x+Fg/qaRgSe7PaN2dDPPXzMcut5MQiSvGQD73Fl1FdBk09kyd51VRFdTZcR52Eti2U
PaUjIrM36DLR7vKVqoniDsoJ2ywcOqUO3dLpH7mLwZJ2+xNnSbCNdS2+q2HMjkXnQNQQy/Jitap7
SuhruIqemGxj0Cv1RVRlv3bVEFxnx1svoJ3GJ+CeyYlmTU9FVmvsSXXn3VXTtPxcgKGWKE+0Q32S
M52MpBz36MWITelbeRIUKuz8TOu3yXG6h9lZ4s1ijyuC7zl95GRrPtxgqH/4feX9XjI409DtuwS0
Pvk5USC6pWaaOK++Afz1h/NCYcgGbK6PqOIE2AqMzjj69FgA6nTF+EnNnVUAgk0SGnY11OmWuvdG
3E2/ramDP2IDz+LIcVX+m/IeDYo96nc/obRxa9dJ+UMmib+vWHwugxX759GvIGjmtT2mgX8gNVCw
iQrONybOvrj2xFnfK7/sLrlF3+BA0BNZgkZ/iXuDbkY7d65TAfxljNXwDtvlhqLBuQ4dZ8x+2Mlp
eGySzr9b6fj7ZVJ8NYTBkHFcB3zH9D72xkuaOu6Hzshnm3MMDWHdsZXfXtpkl61rTCqJ6df3Xl7J
K4kLZMiSSr7J/WKBcowdf+9RuHq7J6ZMRiIwNDAjqWJz7fmfOavmzszkpz109cVIKufZTxKqAM1Z
3k1gX7wGF/GAV9yMkri63C7gSdPssF97gMalyjaB0uIy+D01rIKCsjat8BeS3f/q+T2FVp5R7FBs
OmhTVUVumYvO1uVwLHIKLo1aNsdlNbtHz0nsrz5tqVuzeoqNhmkMntmYmxsFKnZmCoLvxCq1o5KW
vIc81oAlYpwD+lkrbz+RPxVNprzz43bistMMeNGmdeltdz4FvfBx7xj6V0rpX4+2ZAoOiOfZ3UG/
SU7tFswNS/fQrEVDHF+jDyoV4jCTqhKtMMTRNK3Bukcj6b0zC4iXWQYAENDZ3m8KGIaPsvadXZw3
36C2va2hgkcpaOXj9zORATKndAfoL5Au1av0NDWtcXTZn6gxxDgSc2jr9Str2lLfaNPpJIZ549Qc
b6QZJdyadrcrVe48xMymO4sArPPg5rbaTZBnaiNJZQWV4iV8lcmgN51u3xDZlPcjqHUTxatp7znv
oCBtKreKHlzcyCzvIOrCv0f/QkCS6WUfDGhuFxmKVV0v8WFoVEzLXR5QkGYBhBydIrEi7uziYSLD
PEX2PiuHJk3qcKuxW4iAzKcnt23pB1rldHTNpboHtZp4TqTbcnME3k8G33RLNqnY5+jHUAUIhmkq
/uYq7IU5PY9mkbyaeV28ssz5O+pwVjtyYq3vm7wPzmt+i7xOnPhoes1QhompsCHkNSdY6I/xMRtG
EK45keqk+iDQdHBZ2cCIGdSHUouk+yVL5XUQ9Hm/4FEIpfbv4hF2bO79lmqcVD+6Ricvtt0u10C3
1ibIsyTqEw2NWE3rNmHw/7a6/lnZ7kviUtkziOxaZQ51ddI+lblnfc8INQ/bhegJqgHBNL3S/Wat
ozguhLGG45TKjR4of23k+tmmy4/MMx79BiIeG5u7KVY0hR2gLs1E1bQ38cpHOXv4zIpwzgqr3BaE
ZXFZ5G4AaYcVCIaNLBhu6AG7H+1MXjrH/kBGT3MRJiwo6LzY5Dnis6Ys+GLKKQiLcsFMKiWWF8++
Ac1a3rQbuzSplpOfjfcpeNObbKsijwBUKG2EGNshg8Eka8xrFOfgqmu99KBEkHGgx+GaKfmxEAu7
VxSrRhRH7oPY8e5nF9VW41b5peL2+zRIMBGeE7+UfeceGiNeTo7oTLrZimwzJpONMKPlmOvS7Jg1
nr9bOvC3poudaLERVDd1n1yBVDnZc7XcQxYVFIQXNK/2JXtC0/aR23j/TvDzF0Eoi6ELEQsPZ9+E
a+yH/6otSmN7KbLBz46K0DBGuNlDu7L6vKWdgaJVakj1FxkVkDTtYOb/RqL5F2HT3344clTIeBR7
uNn+8sPXrGrdZW2yozXX7deqsD02WZHe+3D4T/+0nT/8fdX9Z9PeXzSRtx+FT5x/btuv/980kZnO
lDunJT+qEbra8ozQ1VjBj//6n3/OX1WRf/tBNiGkLP24eJDa/esXmtdwBuTpJzfl+LJLCds6ujeC
uqiy/kFjwQruxiA1My56+dl4CRv1tCbpPRD5bbmOUz7d//yR/vslvsUFIT7FGclO+1dF12D25I2w
ZRz1XK0Xs2wXqAooEKziAdifmaTt1zyMXGfqQ/+epft/+NG/wY/APW8q/v8/fvRcD336/yKQ+yKr
/sXK/I8/+mc4gv8H4a9s9y4q9Nuz+p8Iki//uKmaEfqyvPz9//lPHOkPgfkZe47El3PzP/8XriT+
MHHiOh4+jltkGMa3v0Qh/E/RCM7fDEz/git5OJsw0t3cvdRTmX9RNjN00Hqmsls+pmdN2yBFNRVV
Fd3IaaWbHaOAPUQQKf5jAJczhiKrsutEJ/cGWSAiv1YO1ouKM/nudhDYNYTu89i58Xeer5mpRaIG
8qbVOTStBKBFceqcM2PEVpJX9RxNc05xZG/MqkNf4gVMSYWRXnOrNnKGWCiGAZJdb3WQJcRpLstk
Rfngpmxso6p+E38JLE9ZsL3Ljc6+/5vyJuedyPyNTnlrakOe2nipbkyuUzH10AiYHkdOLMAxInWE
0cZN1IsYKQqatNO0whXDhJLpNBd6/DBLPtRGl3H/i5/CttzaVWDBrlfUQPuNhpzw3GLZBosjj4is
8Nrmbl/n28yYnENG7Iq3latZ/s644AfKJecHlzUk2dJMG/9cXQdULrem7r1ZDY+/l0/2bjdO915N
aA2C3Jwf4jlL76chrl6ajlm679pxOc96TmAlBoGfIU49GrKLsoBtNC0kGOGaNv7jnPO5tEvXdYjy
IC5DU2bxjABgRsjLOfjdSnzkabiQKKxYW9PaxOS14lgvbkwJW0MICXKcm7K5yd2CB4dzL71TvD8P
Hd/fbqw1fcdupvdrmk53KcEM6AFH9kVWhPrZsrT/aEDfXFWelhFIDAJDGs7hHZiXb1W+x2zh6jAa
0GcxwEvlzErG82qXy9b1lHWyu2nCdZoP9iZDzNUdVqxk/M7otmSV6R/TWuqPdqjFe2MutoyQYzju
30XXZAEhi+vT3g39aQke54ZkDN7rwbNos+QRd/mcbIO5hTWCdv8u4rnrSLAwHLHpU2P69Nfcj/LO
Cu6ahkYoxhkzYU1VVXaIPd2vx4Fa9mWfxYNxRzn3OEWToF1VmrNP0EbHCN4T8pk7E2UmzYBaI3Dy
u1TOwUPjozsLrdZ1XytrofgVsmGCkilsSAdfAe46kWu1qwTbWkBE6B9XU7OEBl8EvVEO4R8feqQg
xUDuoqO0cWXM9TGmETpQDnra+pjCdwkBUWI4xHVr9KfebQbzWGi9ZO9oMYP+RBSQgy6E2+ebFyfG
84IsNhJ5fPHKcjxnY9+9p7q8gqAkd4TDZMGXgm4dRSgI8URuAjDqVRtPFOYr3THZDmEkySOEItFu
veQ7EygU6YJZHPWaTG9ZL7KNEaT1BQ6Rvpemf1KDhT6yIKYu9BTWcuDadHpzXWKfDjzexkuVyHhf
t+0KOevIsok4q5tNpoTeUEGf7IyeuvufTsVnOCxmRn3GOKDZW+gMOyNaVUcQAWez4BvByHzXq464
l9HqosBHdndLPd16c1Zs7R5ODSXenkoxg+pv3jRF3DIdr/vZt9R+yQRIcwMC0VGl2lMCukH3u2el
dN6sFsEuohZ0RctQ309IZbGwiZBBn8vWBekmscEixiJmoG3cZAfhFnXKqc5m1XS/CH29mquIP5gp
pgPxmcVz5Y7+vRrrjqxYhm676MYHayB/67bbYLsCP7fd9Zppf9kXNigDnS/FbrFyK5wN/pSVgzlk
LWWc7NjrRx17jKaFd7827QUTJjSbwDqTy7rd65ipWbmGeaFid7p3u1t8S4cWg7ftvkJtt83iJd7V
ba9YQJ3upmPQN+tWFhXjaDCro6tdkEKGg5d8rzPREReaZohfl2ojgEzCgtX+fSK75WCWSf+qhpbU
bncy9kk7/x5at9gvqVq2fTtZL6Ml4u8yd+AzobMZuBTSg9Agk+84uPVE9QbKgXOls2YXBEiaw4bU
xn0z5PbJj1EtzobhPQ7NTWMO1blhFEb7QwETd4W7elfQJvDnMWcR2Po4F58CerLfAmJTt/IWnQqn
k8IC+PpHVed1Hq5zln9rvKLcWaxtIUS1vyu7PtjX69h8NFNsvgdtQpPTiNKqJpP8WvmiPi/k1BxK
WfqP0PXVpXNn4x4Z55uX6NKMrEAPO7ZG99qKmP5FwP7cOjmzSu5QSxOeDsKho6LPkJvlQkJbaAqd
QKFpYnZ6cihGYcmrjAEX1jK9FeE2CGG9OgZFabz8ZLRJsWmhSYDGB0zgDUpM7rhKb7Jhas6mbJ/I
Yagf57U3r7ji0ezRJOQOBbeBPe1M+sej2aLtVyBXC0dAoCNOPvVLdnb5a4BW2LipLNdo7OPJ4Rx0
l1PlcWJHatHOxoXkfq3TYXxKg9z/OfvoFZqAHVbH4rsRDL/RWyXfXOEC4y2VCcbkvFY2HgKeKQqi
ZI7t3eI9ty46fk1aG7uu+h67w5cP/7xfa9TXa0yWm8yWb3iCAuJna7HxvPZTl+hERmke83TOt60l
ml8JcvkQQyfKKl8qhBFDVUPNLvZ2dWProejQ4+bdlD9WlntF3VXdlWs7bEmVA84XCQrlaEpbSnw7
q1yvyUKZY1N2PweVvoC5MkoxX2SrtMKJGP+DZymsFbEpdMjG259yh3L0lP096m0sxzOn3Dat4uxT
5PmLIdx6Iydtfk8FSrc6871frdU+DaP1OwZkASLVwIbeR1VY5gasHrEWgMQpWOL1rjEHO/Sk/qgT
sLE1GE5Tlce8O5sGIb3OiaobJemnS3mUY3N0FuQFyrVes2nJ7wru+bDKXGtHdHSwF6pPicxQ+3Yk
JbTu52cb/9XOWnEkFKMTDalaf/bMnxHit/o59mcS+LqV7zou5YICpRq3jlv34VJ15W4eiPpATfcV
J+KbpZP4w9SOvKfIipRL33nUVs995XyVorSO2ToAMaRZc26qsT6j3vvllRMUhfWz83ONNoOPFFnE
NB38JsZaYtNgjxKRlg3fpQf+5pu2jCXZpMWkdsDM872ovPihjetTy0UnYnZP18I1XTogGq/hFrX8
ZLMgh920lrKuslGvxM24TzEBf3s0Gs6AnbWqn4YUykt1RuiNLr8dAhmbI/3O0J276dz1rUd4exs2
tVXd115PfeMUnAnw/e1kyUELKJQUgVk8dfc3aq9I+y5qOw93Rfkd4X4Vrt38MnXDQ2P1971RXZjW
soi/eOG5j+doWQYIRKQ+0XJrfXf8gtJuR2bOrenZdu4qEsvu3BJXQOq2oVg8sg+NvFwfBP6cvyet
/t/i928Wv1t71b8RDlS4GOqb8ey/4qv+8af+lA0Ef9hAVOxotywqclvARf6UDXh/CJz4aINoe/iH
ouAfW58d/EFrABkJuA9pufjnrc+Wf9zKip1b7J5PhQ6hV/+LrQ+R100u8E9rHzWWHmk9HijmLSyL
IK1/BTkk4GlJGrh5rkwUyHqILNs1NrNVxfRBWnOzzW3Z12SBjChIZ4PNcUvTh/w1E2vQhSXAD8Lh
pbsQo2cHiGKkWt9Rvtj2m4XkLd9MnfUj8UXyWjLaR1niOu8j4U4A30n/sJLCGe+yWtEuUdPkd0lA
g+1odOeg2RsqpbmpV9WZKkqoztl5LNpe/jAmO17OJqovP7Rd0d+NKrCrV5nHg3fXrTcWYCjcCejV
Rj71U63UtoFjz/TZsxEFoPXr0tGBlnfLRramJPVADh/ofqaUsxgdJm62DD20bgnMv0manGfyZks3
krwYcjJP4+yVFEH07ikHftRmanSPNumjP0n81c8uu9ix8/p0L2b1s9DBskWzwcNtAlyh9BNir0T2
suQSvaLyYnXgP5GXxVMx++8ss0NPDUbLuYo5vbeMT0DzOWSQLacjrxAjWqtAsgaLYEaAyGthTT3t
bFfb6J4ss3Au49/4T7Tq1nEAX67P/RrEb2vpe8/NDdRs+0X4nOi9NDaqa5ziXHRYRyOvjdW3cWpR
j0vB5OF6Ht9BM4Z6mKuTG9TFGa3AbVko6VgWLu61MGcPP/dDn/iRkTTp1svc9Qlxg52Ze3zC7SG3
XKLiW7KBRT8RWTutbAtEEKRI9bTa+UsckztYim8ABFhF1s5YX4LCK3DRJBPHIsuQX7xlLZqq1wRE
zDNJMLyp7LZEKQRdtxeDwmlyTBOH1b5UBdPHJ7NVexOjFei2yMXflrz9BVaVK1EPE0wjFigwb46f
cX3y09gF7LCLKM/rSbGyYuyxa43CwL0FLQ34b8Jb+SUCDUdMWzz2tNXP4PKV4b3ks7OB4TwiSbk4
i6/CFUOPl9VXW6+aIoCc+A9MFkAcu8rNu1fDSNk5qYlv+TG7hOy2sByXD8uc1p3nZfEuHpdns1Dd
UbfkH66uVne6NMxj42C0wW8pTgGZtCEbKToIg4OwtOfshEauhmips7NRLOvR1Dyawi3Ea7CI71UP
Aq+thNMn7Y3I7tW4qyuvZ/mTUh27bPrR4rI5If5JzlTODmR7lPSmIo2oWYs5c4edDVqe5wYTZGlU
UaINuGc8JinkS/qLZembN1sqDOK6QR1hwhIAnPoR+NW0CYYluUPBTJx9RtkAktxnRMGwd3WG+UM4
cWS3ynrg06uzchaDKXvumyML1PCrKZpl46doETwetoO+WV44xcMqWftDrfWxmpxnLYun3M/uVive
B0DbkOTrSwaZXptdcGJJe+qC7Fit2Gx9c9kmim8/oX/UH+3XTuu9v8wXJQzKs51h3rVN0W/HeCVL
OLbfbhr5cKrKbmOVhJ/YeB5ENUGZFunwnHFu+9qyoqB30Q/3Di/BDK/pTUesSvQFgD4W8lphPyLC
r7bl3FaRF4wT91ZDejXXw92LroTQSoPh4LfFF+IBpn0Kx08ur8vTgNX11iGqrmnQq8Pg4yXkqbAe
IUMeR9VtWYw2/lpX19m31Wdxe5vlQ+yxZjK7nJtG2E+Z0O6pbm4znqUwARB6/+Hp9JtpdCNOrPl3
2pfWIfE6un8z5DPUqFFOYsTBaVgyue14rT/2gHdhshKikivvKXbbxwkp1I7XBEY7ZUxehLWgf+e9
MmwERoQxbGSvrkoMY6R7Mn9MLtTOrPVwxQqfPsl5Di7tbD6toBIbW5UfXQJto4LhfplL2FRySOma
QiVcdU8dzfF8Q8Bbg6l2SuaSj1fbn6mdXckk4XRANooIh5VP9S9Flbs7Ua7x85RPlwYLC7tMr15h
UV+dJGAWM8bPbg2+uYk4igGqu0H7T0VKMaMBnnZU5xxrV+0DoWK+RW1fof/0Hhbzq3IWZ+ug77nl
wL80tCRyA2NV3GA2G8+Onhg0Lfk0EOhadOkbBDIexmLdmrUNPNDd/FnBdzTHXUS4TZTf3qWN4T/4
ndx3mZqfZi5dGTZjoiNeo/73PE6sbwVN6WCrHo+aAVsmvPHiLeN21PnJ80WPnl+Lc+sqP9Rjw8ZA
H1ca5UvhE584rMe07g8kk5/GLM73fQFZgWqmgXM0dhxmRbQC9YGMoe6AJRvsLyxqZHf1dE5eobzt
x7TECbV6rb4USOOjBbvbtlEOwQioc8G6hrs505wJU/Fq2eOhimvEvisHqwqCrWj7Z7IyrqSGlV/j
XB0Cf/mmvLzYjvw+7syGHZH9np3HRWK6Kq0dWRo0+yaOs6LpIOE/hFdtcA2m1tnJnGTHBrWE3ZDI
j7gemidiJPMqNFrM+1s/5800lrJ6SIwRHVrdpm7Uc641GdaEpXYUUh8Lqn5ohjtBvGOUCdGglTDx
h0njFbTvdjxPyaZ2AxAHJBGmJ94MBC33ZtKM1AkvhY0tYlnV8FQpwz8GXb6e5lG+2rPZ/KB3x0gO
GD2HfOd4+GFDWVgUMdnILscD56zYIsv5Kg2gnNTL2Amn/qlzqoepMoxI58ZjuaTDfT5n710ryXSY
XVQaq/vud3bxAhBxEobVby1+vY2oCv2d16t9mKwl/lSr1W4nKhiOVEaLrarHdO/eHPq+T+lymdv8
st34EaCa2GKWMy7JOOVvTdBPITIP/7dLNx3G90agc5bFZ+17y7M3YX/JB/8DNAaq1C+9N89bge9i
14yElyqQOULp5okcGJa7MpQSwGW2bw8RF0yFcpY5bnRIYhXw8ZKW3N5S/Wza/MdiGt5TEFTju+zG
rRkAuhQm4vpl5Mj2VGOVkZ+1GHbAq+ywMdvi3K1rfQBjs5kRquRigfb1OcGcBmsdeW9B/eSXApBN
+OnwaGjpH1bP1e/GGhxqJEMv5MHYOwvDTgY8nGd3Vd//1LkPqmCj/SDTejO08fBK2MXZrWSwbwJy
1hy4tW3cuBwQOH02vZBjlJK3iRm7VuJaIU6MqOTUd0RkrOBc3XJXsggeptrCOJfqr4LAkmiYi8x6
aJrReuYF2c1bOUhANref0mKPUb/b2aWdc3h1RvVBLhqByu7i7ApmwTdzauUS1WQqA5cQyvdcptL6
URWO+8POQJj12ifIjlIdGlbBwDDwnQsaR8OVkDQG4PHkDbek6MHc4FC4j1lUJM8tMafxKSV2sGTy
ILspw7UEHm+VU3puh8nboXNMngODQdS6MGhFZTW+tcF6dMX0s45dd68beoHKvpm3A1DtMa5qAVpG
jiCH5J6rdnIUSE2Q4Vkv6lqFsz18H7HOg77gqqwa4nucgoizNtacf3l9SG2UN0vcEHOJNOoge8p0
01aNp8qcAJPlVaVKvmZoUfZFg7ghS8v6DHRRgjQGz8ua7opRt0+k/tt70/oxFCkDk4rxZ5TxK67X
Miy02MSGLYGvsN914N7+qODI3aXaepo4qor7DocdBEAgrKhGbhxl9rjxi1nzOkHYS+z5iO4BIcea
p9/REt+5DPg70+crLoPmda6rekuAaEMSAc5/7DMbAIdyw6qCAak38M4mHu4YxP/HurafAvoS96go
v4pqeK0b3LKGuz72JXuK6J1lN09kC7ZNv8EcmIYS/+/FwOO/a1dEzgVQfdgXZfk69x2GA4E7C4jJ
huRpjVDWdN6nDpyPUHV9Bzbwihxs3qHLCqIMyw06F2tjYXOHA+IunwsXISFpY+7sx6+eVdzpdLCv
LdaiaNAQbI7owJe6LRgXFiyDsBucW/dz2pFlADPw2toqI8FjSBAXVwECGoYdTEQO8mxVXPKEl8sy
EQYRmOgoXT/+YXYtHVN0xO9TBHSPevGMXdC51g2oZuqxmuDebNS1mpfhKkzy2mtNr3vX5mFqm8tV
qOBkQJPTPEl4hTeOI/SfN93h2/xZs28UlvEh/PUzady9Z3UDSleOYaFwZ+Mci/183K6GsS/S34av
6TZ1iV0gLLA56Lx9oIT+XM0pr8cU9A4torlrGtbbUbRyL/txL2rUNNgEz7f4T+YE82Tm/qvjpRRj
ZOsnUcVf8ZD8IBKE+6eWj0N/AaBFsLz24L1V8h1DNw3EdnHsMyI6EundATt/I0t60wZBvcd1UwNA
ElEaxwIAvDKtO9tuHhX1cpHRKTPq8dJnIdor85rHNfzSajwMrh5hUMp55UhQMb8uJ4Em76NJd/Rj
dceWO/j70qa/ZD5xj8TTAj4pcAZPdkHeaOqUH0WtqGfLSFOhglRAPsy1LBjw6tbbiLStHqde9IfR
mDW1lG6OkoYMCfiE1kyjOu+bD0FmC5kYI9Cw0+jXafCL4zjiEGaqzo+Bl1Z7m+DMXbOsyXkyB3fX
VsPL0lInSHnOfeAP6qHKDAsorRvOa5q5p0b67UEUS34aaqQYDoEbL3YFAuu34pMdXl3yymbBT8z7
dU3GaOzq5E4SYxMNuDYulunaW00ozF7WM+0tI9vS6NnGrg+I2YAHZACoqv1YSXuTzAZLlcY5kXV9
sgHbMHB7mfeJTX202yi5FWkR37tW71LJsfzwyyEIS+F9eknBN8ZQe6kGmqdatRzp5IOqnsarVdaM
FV1Ksn0efKciINto35PQEyn8XYOCz2auvEUPMnAHUzTw7CQEO3G7ItanAoQytVlE9Tz/B3dnths5
kmbpd5l7JmikcQNm+sJ3uUuuXSHFDaHYuG/GnU8/n3lWdcWSHTUJ9FzMoIBCJCIkutPppNn5z/lO
uosrpmmsG6+8okzXeV4MO13pseVuPvPRO+UW1yJxvfqWzZT/AKNR7tkKo7jYE6SHLAhYSUszu+FR
rRH57BYYiwQnBgQ+LulUbiymRas+K9bGwPZDj3tO3tya+Nbz5NBmUqyVqslVdK15wjzX4eC3vzVL
fzMHpP303gLAwllwd99OS1TcpYqPkazJigCdtRV5Pq6N0SDRUSXdJmt84zTK9C6xCgubXHETud5L
5cPrY30NXKXm8m+naVcKcx+N6B1557CXoe1v12cJv8rvrVWSdF+Xqr5Hhr6Za9gwCvvuEtlbVAb2
WQC9sGQW5WrsYt5ejlxjt2sznrgrO2Z4oNlHERKsHRYt83Hkm7rudcWQ2XfcI6lmpIN7+DR4KT44
h4Lb5m7qKpzQ7WzhZCRSUXcvADjKnQSfxFaLK1kQe+mGlkS0SMzzInprjwMNGWXhoSs7m5ScwGyP
KZgJ5DK41BagJQdsdJbyQyMNZJNxHAmd5OKJe+eDNcOm5Nrutpk7svPyx3Wk2A52TIuXBYwjisBG
hMl4jKHoEcItP5UdmMs0MvggfWffjOjpLgPvZzjad94SdJupFtbGbs1d1zpkF5VKqfqpHGPj5t4M
UcRLn4ow/uqL5twu1inz3XdSULs6f+8ESefO/4YDgcYKP5kJqyzpui2wSKTlWqSUUCzN8K3uCMLk
VE/EjRFvG0lMCZc2U62KseDio5UsaRBtsJmIVczEYcVdi3Kr9E7F3KDXLdPBidmE9G6LfrCYbMVQ
jaaI8nQC0+1maGbFP+JJXg9ZgaekJlveTqXaxB10ysY91YU4KZNJekqNBGiOvN+h4kRHHlnOKluE
1/CEnpv+mgo8tZetlQf4OAjiJnkT3gHbNbEPtkJBfiPVTlR3YkXePRnk/fG7+i0+VYWnVK1tESO1
uewRZm4fVp/sMEiIxgKENZCsr9EcekKC1z3FO58gT3lZdx0KxkSqX13cR//dev3+a3V+L762/1P/
4s8sLrjPxd1//PifWIj+cVxd3fDDf2wvBRD3/Vc1P3xt+5wf/ZOMrf/l/+lf/kM4/zdKPP47Exfg
f23B4r2o6Mdemn/8zD91ePMPX5o4BsnR0iMlbXxU/6yRcP5wQbqTzvXcS+UAf/Wf7qt/ua1MLFoY
nUnfwWTGj/V3ZHeiaj+q7lBL2FHwy0wocNi6XG2n/A5kG1hV6Yes6g+2H72NzCtXXUuUGM7nK81I
j+wkD6UJuskvxCtUArHrvXnXQnfqZjBPgDmsK5tx8FWrIVDkxJwrPP/5Xs1mvcGoXXLrCdS3OcSr
W2EK2lQ+qxtD46WgwpoPxgU5peFTmHJxrpLm2YVku7Z95D2kGlY1stPLfEzc5cg9lvG2pr40WDYM
y9rMPH+PcKnWzVDczi1Nc7WGYqXQsVCol3sHJ+ym8pCFxDz2T1YSZOtIg7XwDQElg7WF+9rZ83z9
4MoCLVkDuTyN5uo0pCvVuC5Tg7tYlMFL0jAvVnUkLPKXHspXr3Ffc+NiI4IAVvUojwP4uo3SeLBE
g8IyjQyzNTyszhtS/hoopjRabNSQMdY6FEDDHes0gAy5PoQV48oVXIJ3awBTBmnryLOq2BUJrLFU
w8yWrsQnBN9s1KCzAuJZB/kMUNJtqFFovdFMh9oGqzV5lXgINDKt0/A00Nq7IhjvaSovHjL2ZNdJ
7vOVT4HSMuHr8xtV29G4tfyBoDCT29ce6Ms9upa8slujW9t0jeEojgaF0GlQwyrxzclsXsBPFo46
kOlqCA7XyRl/4vgaBiSecdAGL1NB0GlVVT3sJVIU1/EQFFtG3WBKQP7ee+NIVJkJDRgra3AOne3X
b16SEjJPvSF/KTPa1TCbB3uTR9BZlpfQPg/1bBeZtbqG9+Rv6sQWnLzA6rl961xpa9XlUbUhs9ql
MstjYyyAJhq/9PC553rNKaoiOZvAuU6zb4udNXrpR88irreZQgJiYB/Dl9Qihe/bYbGdigQDWVYx
qcVpeJI6xE1yK/1Y1yHmD4ZbpM4T7uNkD4yJjIk93c3OkJz7jrjZiuTStG0TPCDLyDDC7kYAuQ4N
DhvV+PK9Me38ZYZU9Un1nn1lIDmn66jtOKuq4t/Ew3THCTTWsOUSRG3TxKBSOXD6O34l2OO535hl
NN9ZRDtfnD6k/c1pB958w9P6wctNXiObOUAobg8kgvKnbG3PfA61n/MLBR0gzTYnfLadiXdh8C/q
t5jv3z5xA2gChPj8Da6/Fm+U7hmsBSa6uYH1kzTLsBe9XX91JoUzsK/q28srSynY8HdDL/j1uWV5
99ESQ/lxFIY4O4z9ezlxDUqjK77lmrVQOqy921SO68qdAZsm+o1fWDNgWLtnbyr4h3mYWlfOwE1k
Q9PGjGBDZC5l0fbxcqWleBOW1QKxnm3UDHIkmcZg6zMOvB1rrUXAVwBThn3zBfXT+oDeRYq+K6R3
r0jUXFVZOD0IsAwbpQCLWFHvSWrh+FCRe8qjgZibUyQx1rt8LLovnReTZjAr9xbT9nxqQmE9hGbq
P4yNUWyRR8jgL4GD8dQCdTU6RQwhKmSEZQw+R8SWlO3yKDYeK1Yo+8UFXNFEAFWqvGNUpD+tYiyq
xySaWx9dO6RCnUZhmj71zH3W03fR6OACPZGsRt2IX9+PsGm9nOXksvB/YBzfcIvP7H/1VD9dzm0Z
n1ms3BGpeBoa3ASDU30sE6BUhTtjRbuxuh40T3QXDyZ21y4+FKn65uApCNjIrzr27KXlPUwtjke0
vQ4HAnqau3G0KYHIKje60MHJYhDcmqu1ry0MHc+xHp8e1SgiEe4DAIPnVpseXGaQm0wbIVwPSwSp
U7lOivmcTMFmnNJNi3vC1jYKoQ0VYrKY01URi+pRmy7cKksRSAa5nWvWXF7dqMOgbRrdxbFh4N0o
qTxHlv7aaFNHo+0d6YLRo9SWDxvvh8IDUuIF4THJ2G3obdASGEUMHCMtzhE8dEwCtZkkH4haFTMG
E0NbTWDf4DqxFDvn2nWrx16bUgZtTynwqVjasKLRwbsaD0uZ9vWRYCUGeUYfCMp8wNryMjV9uEq1
DYZE9rOrjTFwJ64ybZUxsWEfCFxnG9Pv6+2kLTWIkxBlMNkYVfXWaNvNVFYmaXWsOIoLHwCha24c
+t1NUTRrA+dOL+Zv9lw/1NrSk2hzj9Q2Hw/u1kbg/OmQGd7nixkoHaiY1wYhEx/xKtSmIRmEslkN
CyL6pE1FUar9RY62Gi3YmILwscGBFGsrkln68xkeKv4k++JVKi++pVJbmMjykPjH1ZRrexOXldoS
FhV3tjY/odvjgyp6Iz1kJGg3siUa2mrDFDJPtmVUdjUX2N/sun5ntGixW20DFsrDq6mtVww0kPa0
HcvAl0W70lsT23vqksPnUVu3bG3icmywS5U2djHJfsZ5bZKjxXacavuXn/Icxjm96SAOX4/aI8Yi
wf8iPWd48LSDLNNesupiK2u1w2y8mM0GC/sRMOr0OfV6uDfakdZqb1qnmGAGTOyZDbbhphoMqELa
zcaU/zhGhb2lqdM8M26v7m0JUZIJGisrW8Oda+Wf66EeP5bmnH8ctbnO1TY7RxvulLbe5RcXHjWk
WBhibc4LLz49V1v2iLTj3msvTr5Ym/osbe/zL04/8GMvnTb/uUJhI7ZhnvEhVqYOYdNom6X9teeg
cPfYLXBANFqBl8vIYxAb1bnyhXeU2pYYaoNi+KdVEdMiiCj8i8vFy9gFpXFm/u5csVLI9oIh2zaZ
8nCdExfXdbHTt7KwrFuhrZejSsZDjV/gg9tg6mCXR4h3CcDTeCNBR1kna9NbrjJt6QQEZxxNbfNk
l9gcKm39JLmUgmvUdlBtDA21RZQ2mE+eNo222j6aXYyk2lKaX8ylFjbTXhtOWTPcTIB16aDYk5QB
ZYMvNb04VNNywLg5MqlbtIE10VZWspHdulKZxPG33GB8n/dKW18tbYJ1tB120cbYTFtkK22WnbVt
tkm1U8zOjDebALTQ5lrGpSxA3LnbBdp522sPrmEzKFAqSdD8ceiaF68upl2eoNVt6WEhrplaU78+
Oi92Pe2ncYo2rb08zvS3n6cEJzCMSDzBpdi7UGLWOfONaqiir81EIkc7iYemYsql3cWTOU1HMn7t
utfe47EJr5OoeZBI8Rsv9FOipe50ClMKKKATGjE0AabOOP65u4qT1xtuoqu64lzU+6wY0+jedtNm
w1e4HclqtqMcSCEbRsQjIWpMPBmBGc2wfsZ8nq7ILrjLtcNSJVunUZE527lNhw3+BWQVcmFTCgBk
6PtqU5AKB/gRDTEx7czHiLPCUV5ZB56GH6ZC3htmMOyKMtDUJkL9obcsWzEv7TlKnWqXDo68gQ30
2iwUUS9Y6pKgMtbp0nUYQUuytIGT3jZe7Xxqp2pmSF8un0QrupuxQPhNxPBVkeJlimUNN/4w2NhE
YG3Jid0PW+/2DlaTdQ0zqXmIWKpsrZB0H2HFj5gwQ3Lyffo+dtEM0FBJDAJheCyMBCBHaprrrGkZ
DQ4JCiGIIB6VGpDQyWTPgP4pMKBZOJk8LTYLbcg+XzxLe+iJ3p9dgXpRyc9xjqs57JLgODMFL7dI
Biz6IyhIn0ymeF+8zEmvx7FsWce38mC7CXzeNHg06cUyV9gWFgPcbZddkYQmobEscr6WAHTv67xY
PjC2z2/auPjMBjQqtpVF9h6lanFOM/PUDWOez01R8NQ3muILfkR9zwq7bteXCaMAYao3li/u1rLs
6aELA+Y5tniwk9S5xYylc9JWbh9NGTSgXRa+aVAQXtx+7E9NbZfXSz74dEbNXX6bwRpxyDba8aey
aU1k0TSZdjqInfEcVDoYmmDTWI154H9BeObGMUSOeAAX6H/olFe/gbeghxOJklRNaEuDW74XlOve
HMsn5Khq62g2b6gpvS03xq0vFsIfEHxrzfKFppCdk6gf36DMiI17gf46JWZyRfYBPZyD3zYRi5L0
AggmnNQ9wd3S3ODuHxhhVs+aKjz9yRi2W8KlgJ6Gb7FmEHuaRqyI+x4mAMWZJhW3mlkMGO86UzjG
6kj5D25hDndoJcyXNe0409zjJWUO7kSwkJWmIhOjDAGJJM9s/MKNR6JhZ6RQlKmfjtT/HT3nJvms
qrb61v2o4FxUmX/JO/8PqT6AlnQ3zX+t+mD7igiZ/WC//McP/TNy5/wBxY/fY1FS4utC4n/JPvYf
Lth/jzUmkg5Oyu9kH0ybzEGFaZo09VoQ9P8lA7l/8Nts3/Rc3BWW5f6tPmJP/NTFgxIFFcPz+JW8
ChNM7Y86kD+4VVXNkTj4/lzmGrzrr5UZ8CUs5+Y6oe9rKsOPM4tlcBd+FD+bPXQaadoV88+oP9sV
Q/5ADTwTvVCEWwV+6i6eoxpLSJk/VSV3kBWCGCzN7ikcwslfz33zbtp1phImHyp6bik5f7H4Mt7V
hd4eDyThvlCJVJ2qOKLHFA7ie2k2wAHJBTjvdu3q3ZgrA1Y2lcGXCEAvQZJi+oo8EkBySVo5nuPK
2yqcTT4wxhNoj9rfuwPJNUg6EfxsAL+SPTpgIGZKlYGe6jD4ZQE/sDVOI4YIjPla5BdJtsiezkJN
RBqy2P+YZ7lvnVo2ZJyWCgACG8foGstAvybljG8IFmm1Df0Rw5FoTFSdNvski6U8RSMJQcdf5IYl
V/aq0pZ1lgjlxiARCGXPHl+Yoc4PBaO96Eq2PTckMm933FFNSsN0GgXAjfHWtaTAGeND2jZbapGS
FLci+/HGe6lbElNrjxVfsIXvjtgFhpbqhTBgdLL2FtlZt4wWl2ZnEOp8uogQfS1hnbv5WL/JSLKb
04DbabT1Wc4E5yKGEvQEepCdysxs7SlKOnCVORMQTYXNTaKIVSfOLasYCNc0MGM8qcu8gJVNmmbF
ugIcnaEatr1jiQwhFMtZLAD8MRd0BvFQdBVIKkBBxXqOCz09sOfMu67LiWlesBDkc7oCWUb6WbJ2
epcY1SCRNvKYegkmZk7w4lcZ8K+Sx8+L6I2O5ZWvs2mBkuIJ0hpvAwE/2TNa6QlUdSC77bhz3gEr
QuGTgA2SFYP35RSUdGrCLRfVyYpEtqxTrIf06OqTYjXMmJk4LXl8NPyZFzCKhvieF6Wc3WII6S4b
C7KlUcg0YONALko3/oSZdON75FHP4QCCgAdPaEZXXT0gWkRV2n0ha4dEwpqaoBUD9IQz3sDnydO0
a7QLYMAox7KWv5A+yOwVzif+7C9dynPByjiDatQYs4XnFZMlQMDTFPOxLC3TUBfZfy2NmjcRkrK7
w2rhXl+OiNMym3YoX/bVmAuuzWawOL/pGIUvo8o63RLnRN5GjhYYGqWEfDdnrUlIYFcn11T1WwM/
Fn8uGtAh4nkv7xFagm1mN3F1ldiJarcEZ2x7DZud3x/ZOW9rLpAx4jB3P+AEnY2Xy6uEJdVHsNXw
lDDJcHixTu1ylRmWDVpWYapbAbCy8XC6I58z7pAGG+eIgWtX5fojRcHX50R7cc/dHFSnwG2R+BQe
TNhbCeNUP4jQsRizJPusovxsFRRgRVmlcofCwqcOsjDFvEuaOv+2LJRIrVLX0NcUy5dqFTmGX+yr
fhirk0dBCF11dTat9Rhl3HSBtRzYeo0P5ghlFO5q/WZzpdnsVKn55Dot6YMMJMa8zu/XVe34JKks
AyNHa7XBti8IGa5ntOuza+qymWAOXvgw3XiDt188AOTukNOghb11MGjCHUnF6REzl40K5hc7NuhA
jlgK3fdJ135OtUt+Ra1a8JLDUnr0XUZwnkUgCe1iVLwZTsC1a0qDdwdB1EYrdUgEdqPKccUEJaY1
TtmwHKbA8XB4Bd7npk49G6pV5euZJn13K4tJ7FUUQQQnA8v5nekTflEeSq/bN9XAAYvxdhSO3LJB
sKKt0dmYsFHLGFejlOMUS2w0Lz+GksITgwRUXT7kQwUbbcg039LLYgzE1OTtjFHNX6VX2MdQsYBK
B198yUEuvfhRP3k78Jm4lNkof7WbaXzqHWe+0tXCWxbJYI8T41mlhnqJLdluEFf0xjPwk/0smLTj
5M6vxVSy8g6mEicNmd8yMpev1KjgILbHvD35DiLxaki9WRI4CCF4ZGl7Qsv1CEhZ2ua+qOwGG7aD
YYuqJm0gtpAyw8W7dqLmrOCofoWqGJP68gk5EcRqiKx1k3/ORwOoNkCQrekIaq4yf2jFdZ5xN79f
pE1A3Az2HXmE3cKIgVlvVt+MaCerzOjDu3JQ3E1mNIfEqPsHUZavaPkCFkvQLoDBe9oa6qw0reew
tqsX7F7qkTaTu9gZmofZQnofo1Y8hEJ4jxiy41VOFNC/bdjSHBIvr7cAHczXyBqnkwz9pyWy3A89
M+d9NTkkN52xrNAFBS7pw6DokiSxf8Dey6Cztu7aFlXQLerY2eZmbF6PwODWc9h05n0b624MCy99
nipo9amtML8OHX3e+QgXb0Oj2fgxrKciJw7SO0Srir4vDnOT0xZrCMnW1m6QGSeze7IoBHpLrMBs
eRRilOhT2a8KLCdXg2tzVY/E90DY16cx7/szAtXHUfnNTd0ukFlgGtbumhaT7prwU7oZZGA90qol
AWil4j4TbvdtkJP6OIPjbd6nzsyH+8RVYXTqFG6SKM/KNQrkqzUv4X0cM43IXFQ7loLTNVBle523
LGk8Vx371jZuEZjdLUzhSAO8i695N07XjRZTqK617tOkG978xKWAAHLxXVAHzi0FETjnM/qu8NHg
NTx7RpjdmDjxy03cm8a9zCo28uyIGVbkbCUkMKeahrKPdMUROqvq57CvzWNmqheYw5RPQoPdYOB5
E1Z0lY5pe23MjnwFrgca0MsYaIuwFdsQx/MJz2J0a/tVf9N76uD3oKUzDzhUbBIGhnFeT/J6jDv4
np4v1lYs7RyngtV3PPyMM8Noa28S1S8w12OfER/ClNLGKHdJ6FmVBMEIxNid8nwjMCfq4Q2C0YT7
NbKDcNGhZXcFyECKHe0Z5rSyrNq+h/Tk3vkB1t5K4fZaKURe3k/crbNl2hleN9yg2zAS7KNn12zE
STcPbYQ9gQqGMb8LuqJ4TLCo4stg+bGzwEduJkpSSAKak7HqO1gIq7mN4zsM8zZFIOb8ZCo1nObW
1m3D/OCA4n3DHWg4JBPjnU1XALPqzGFfl33Mf1qyPpFQbR4wNOXDmmDiuO0rDZCOsWYee5n21P2g
26rQvSLC7V9XWTQ/Q2YL6U4s+he6H17J40BgcwQdjtE0RM8DKdaV1074pJrWpgekmA6TGaHYBWCg
3B7NkKRLOrqrgk6SZe17vat2cxY7fBMKCuzryWl2MsGremKuhkeEkSeZQ+njxOWND/WkHtEnPQa9
TZhueRwiZqUtXqEcGpQfolRNSjwQWEErVmDGNhBE2xPuchQPaJ39aVKSHIhlMdbkZyZC/FPsrz3u
N1/ShmJ7JhbjllmnsxxQmyBCUglyCFQQMoRiaUW0VRH5nCkIkViW1nmRuvArmnqLRJfQcOX3N6P2
jFCS0a3nodFxDA9jSFoM56X1a/uZ51t20zFXRPcrggnzTwfQrc0cIpXFFLkPOabSBQN/ABe8S1kW
lKP8lDHNj3aBW5Z8gUzWgmjz2W3EQzYa8ukaNHi7JRFJ4ilt/fC+ZRlwY+U1AYFytqNXrxiop11s
0CGkFd6iXlQPC2279aqI4h2t7fO10zrOGTwmXvWgaYxNXzn9kdFKd5pEQ9FKmdCc4nTtUzwWR6wy
p9pfpg0pq+a2aKv2s8vdcj90jTpSXxruVeS/sFCjiaBVm8FT8j6lC4PZ4pBl2Q6vSZQf6cthcJ8E
KPnY63BMrau8RD0pIGs/9DaO8SkrcsJGgYXRvS7JjNplzwmxCfhmvTKKzzMUkDuYe8sttiCVbKM6
cXoQhPUTvrQyI8iS9DK09lSJUbgeTthyY9t7AOL4obbzKT5hE/fCa+oM37sxqG8mh4VcQqqhv8rG
JORzTucM53waew/gix3zQ1LwJzVSMF+Gd1XdNjs6tcjz5munHj8sMbK4tJUfeXeRVTd3PP2uiI8U
xnj4bif/F5CnXyjHpu3okmIdmsQi8TN7KQpGuBoR61pPgV0abXaiThJbT8vsMd9WItn//niOdlx8
l4OUVKRAlXIs4FkmsUtH5yS/c2Qwypsh9LTVoSxUcA0wpH7D3OO8Z4xK8YxVPSKgKeU5Gvwe85ZC
G53XrTDi4iZ1cD6Aq2Pp7TalVLeFGsS5wMpbH5UlgpchZrJIUoQFoFxKjZEt3PaLGZl2wIZedsuj
5Rqh2jYTZI+kBzVJZMN5r5xh7B5hj1Ctt3QwLRmZuDCEPpL1w9bPJIQNWxQ6Nmt9pkSY/5hPF55d
vyH9AsDHSfbNX4by0Q4iVvQdKmixdi2zBmYjp+k6Ym9k6HunyQZLGOH9YrR9uwtSNg57P6oUPI2C
tyOrWrh7FQsEu1b41dtlL1y4jTj//kP4hexlQvOSKDU+BZCIM0gy338GGJKtEBtudXBmvV92kpS9
QS9ytmu/P5D+RT9+2BxIt6r7aB+29fPV5VNeDEaFA+Vxzkdc+0Wx7cqGz4fvnnxv6S7QVRETm5CF
p+zb3z26DyaNVncsSQGc/Z9YabUxC8+cJxjAaW09ueNIM02TzKwfc3WoJoOjuh0lZbgkAfP+qSb+
ab36iy+WEL+8d0aFFsq2JTw7+OW9k3M1wop6iUMran47gZde3nhZYz2Vacu2mRpl3vwgZ4KjUc0a
1cSey8aPtheGkXIST5ez8d9tV/v/Tt5E29KUvP9a3uQdx0n0Xv6YLr/80D9dbdYfUoCkpGfMCRCp
vofSm39IQDgBuXMMXQ7Gtf90tUlQ9uTOLfxn9iV6zquAa9LF/+t/SPGHNqXZeBBh1rvA9f6OzU14
P15qIDVIaWoaIRsWiSj504XeTMbUNXnLErCWPDsZFhTJdFD4c/ZhbFJbR+ibOfN1qrFFz4kunAPW
Hddq1Qa18+4lcI/FZgagOTCiSaEjkDSTsJSpcGvYAgdhyfXZlC33q+/O9F98S/Qr++4GYfHN5D7E
qWXk7zjWz6/cb/sR+s+iTnZk4k2JS4NpsC6QoE7lPBoz4tzvD2jjIPz5kBgUBfYRpGqXT/MnKdhI
crs24HyfXBcOc0deEb6O4MabSslcb5U1RnMQirs3uKegmQgP4GE/BG4/hDsnikV1FXokOVbL4HFW
SsjQyDIdui6LG7QDememuxi44FNuMV7ZSy3xpq3guYPKjowkspA7T6Ma0C7Mn5ELI+InKTTnYXrI
FzDhqE3OO1k7hKEU2zbKMy2XEaJzmBYb4mfcP0fQpPjk+UQg+HZt3+9CHqM3s5tYT0rYXAQQj513
ZVNANUtWgVv6fsVZoR8ikEa6PHVMAo1F06/cJJetNk0cWU9CAFpZJV7Le2tV2rwZQNDvIlfTDycr
8UlVORZyJcG2Ze0yQ4vJpmgt8wJkmwGWTs+qccDGrxrDQkxMY9Ge2AV51nnJRkaQrje79atl92V8
7BRStxe1aHuGpT0JiyqtJ8MmL0uJPYU+H22r48wl7cTrmTGDVxi6eYysB9pBkFRdg0NThMPfAifi
1VnpwNN3WhoTx7+ZpvFdyEzYJVdUsr6Qo62lPzx37xf9r59x8A294seDkWTkpknce3pp+NVmi7ls
m8yST8GVXde+giEY6oNcaHjZ/qnDOomuPEkgkI6byenQ6uaFcsL1wLpHnJj4o6Au+iPxNK0uaBLu
+yMSxSmgrkGA4+oMb70QhryJo3G5B6OFQzWd+PLakRT+pmkSkoitojIS3UbwKpWL3RPbhQVJK6T2
IHcabJkoF/OTS17kbDjBRPohDSXjT6ev3qOUvPQ8R+6LAW/wPA51fodvJHq3RgkNx8ilT0Cz9N7L
KBtYzZrpBJKGSzYeQeFBDUYfhSbOGS/yMJuP1uSCfXcqL3jBL9p291ayYCp0aJFbAHF5nN4xKVx1
a3aTY+9aJyLZiQWmsQVmUknfKHEMrkjr81hMfHaJXcvx25zOrMb4Y5F+q7EB0OLHGit1c5YndGg4
761VorpfJHoEHT6enJQ8Mmc48tlm44IMf1lBcGb4cnlpyZcyqystQyORtK84ZacH2IB8EYzF4wQn
Vm25+4zFycnB0VQjZrWouxSgsa/QHR1wQ5oD/YnzxLq+59QjdHIU0rQsAZEOGD1gkOS8ECRErMYc
X51Kmh7UU7YQeHoxem9prjtLGepungJeST7b3H6XAj4e+TqzyB7CIVWHqWBoAITGtq+WQXKDWOaC
c6m6jnM5mXqaAvycE1GbeCtD+gimneSuEh/rhqHNn0I23aB8cHAE+B67g/5SdApSOrFRPeAoJZzq
pAeEt/aFH7uvU06a4zYNA24UPvp/9dmzR3GOXT0U8nO9HDKyiAJiYHUq/QgvieplfAxR98UO/S77
oLhDULc0hSjIt1VRli6W/Yg0+9bLI0Nt/xypmFxOx7bx+My7XIlz2jH8/+D3YZN9dSjqAeAkZyxp
7MEHvDMFz5+lwXuSXpKOFklTjLWuaV7Flg2XzhGUxa5oojM/JhPkgCSJfMKhZvDqDD0K6CIevSGa
xjWb6v6ZdkFjS3gm3rC0JAveR/GVnQfhBqIXXWMFpbAr9kWzs4m9wjkY7eiO15VMGyP5EMXoz/QF
Om6ZrvD0MznPocXXlCa9tLiH1nZhfmRiQTc3WGTwHLAiknic/IPIrOhTjlfqK+hp8E9CQb7O3et+
VA1c7FxNhGcAuDn2AKmAh9Smwp/14IOH+yhkXKDTmFHIDKtwVmbnqbsgwlLi1VljU7KV5TdJHeXP
VgrkiP1Et1u0rcIYpmldKnpbh2LEoZovxbUjh37bj15+z229/pgS/n0cJMBuz5xgUGGt3DVzAzwh
rYhkJVXyyNwgfyYp2UY7kt7ldcADDDR7sxxzI8h2vi0T/Da4LzA0edz2Brt64qFTv5YO8if+7VaT
/c3qA8Uf+tRCMVz5rgOxjRHMdCbea6+iZCg20MLab4miLjfvJfizJY0IC1oW0ILWk5vYdOg6nGaW
A5sWE+KpoZpt7+fNTNQSu9OVB1dqhyHinthpvTdBSm0U7/E1zRRljpMFJ6acaYvYzoXXnymSDh9p
OXf3RrsQGadsHLK5sYCTxol7pga3OXHDng9mWc5XBKaCq6XLRgw8SgEqhcbaUIxziMvWfRpAmXwx
AYecqH5ZTqpUZHt/v0L5ZTEnmVPzP6YNAIgC/6fNWVPRyZfmdYj5uYbrUob52hxtHkLSUGTqTKye
Id/yf6MD/LQlZCHmMRknb4EMYDGs/2lbLkPoNvHoBEcis7R9yoQbQ91ZrDF+/+5+2v5fjuN6emzN
ao9h1U+rryGu3L4NovAoM73C8PR0rdLzTwqzufX8/YN5mMU5nYKN4M/7XCT11ohYBB79HKN0VTFZ
bmnKAyWHhPD7Q/26kCV8gsuAtbgpfoVlN1Hg1cZkukfbncW51DNYXMX5mvZSDOke8Iq/fTzNNhZc
JoQqcaWyyv1ORkEd4GubF85x0eOoPx9BZcyEiJrqltUIDBhO7++P+dNuns+ON6d52ECQ+fB+XqzP
RSRpjO4oZnRLVlfeZVTLDZUncDlZPANJ+/E8MoqBP5tgVKe/fZH6Gt8cYAvxYNeZP73pqpSNOeWZ
e+z7hD63kc6qSTCo/P3b/PWrwFHwbAeu5j2zM/nx1OahNcIObN1jRAXFgXJMpqeUmv+bk/lXR2FD
SRGnG+iw009HcTvbakiNu8egaf2NyxhqbU10IP3+vfzFZenomQG0eD48CGQ/vpesYfZbJ5VztEJF
2kHFXBQkb7xpO4d4GcAKMPL+/SF/vX9xT+duwtuid4zD/nhIvHJU9uSuPBrwC14FbprjYmoPAAbn
YIuTGn+F2y5cIr8/7q93FqQW2GqCd0sO9+e3GljUhi61Yx0zKBXbEJvoqcOwullSfBS/P9RfvEUu
DmJsrMF1Vs368S16EAE4VGEdJwUW4WKiuEz3c8kFk+kd3KSvmt8f9K/eH0oWShrRMbxWPx10MJPS
jgNXHOkWU6inkq5P04/3bHT+7Tdd/HrdBKgTjpSSLL//6zct9pVvcj+h5rql0jsVBWRlxzPzBzyW
6lzBZaJDbmaZPI2s60bWWi3Bi2EKdxIsOJuLynnPIzJSIsYws/apkY3v/MzFEfr70/JXrxTpwwq4
I2HZsfT37LsbIW0bI1TrkCscmrjNMDqp31LN5mWQLbnU0uB/s3cmy3Ej2bb9oYs0ODoHptF3DJJB
ihQ5gTFFCX3r6L/+LYQyb6WYWdKrO65BWaUZRUYEAnA/fs7ea1PW//wlxd+fXVxBPFVsz55runJ+
T395zSClX+Kzx6GO0ah1B4ScSISGoXl3a4LgkEz48/0eR+KMB6x66Tob/Y4ZecOlUkZF1lLQok2i
SgKaO8IT+Y+feg9oId0gHga+O+PDU69XjEQ6l6c+m1yKbp2sWWg25kGlSBgWfaX/qo3zt3vTMb35
aaCVwy1K1/PHC1JFai76x+lA1iBtXT2edRIVmZvs7JzGf375/+nF6BuZOg0alpqPu4A7MQNHiDse
Bhxqd3FOPITOtIqhkF5ySvr5i/3tq+aT0SdHpIisi+Xsw1OXJZogb0QfD44/S2W+a8J4EDkl/vyF
jA/9YsN1WC7n4sHmw0Gw/HAjM8mLBtJKeiqIGhm2zhkODQDZZsknHzWPOpZxRyfkql0L+zAbOJFI
s15U6bwNFtVwCaOEPoHWc1hiYjKhEmaos9M1h1YWXS+TlMW5+9EzqJu2vYGfrkHYgAfo55/k79+P
LSjvaJh6oMgZAPx4M0T56JYyU+pgEES+uurfwN1E20Af/+Oqy7EF9wDqUrq8Ernojy/VBLrRdBhz
DrWOuss1Yj5/VVTeGqUJLsZ8+GX/cN69/tKwtNjWEKTy6DPoJ8Xh47cE3c4UVW1bB6carK+oWrtD
bSHGuzZEHKno6hCZZn8CIWH8YqUzPt4iFq+MddpBGIa4kkpoVrn+Zd2xUqTxFij1gxB0kiYS+0jP
UtvRAUdkkOzgu78zz00Io8ZKjx5sHi3lJuLeHWlujHiusku9zegiTsncr6lqOR8s2pr/niT3Uc3A
LN62/P072Yxazl+C1bvztAAzmiDMs7i3cYc91fPtlWpsBtuxqUV56OqR0RewyuHO7gfkZMpP6Psl
V51gVHXo69ygN5IbW9eSegVPLLvv6TYgGmq07WBFzl2BUGkirY/RKV3sfFroeF9xgOkxHCglbfgf
IePdU5NYBDcg25n6VUEYGQfoKTr0biSWVpfaOKhbGAGwf1uSgxt63zpitrc5Fr3gmbkqMdtSpOId
fUxCU1wDW7H0hnJuhiKGCu+6EanrGnv3VOydghYluEPPD3dOl3AqyquJn141iNfis0t8Oi9eOtc1
RI1jLIUaNX6jW46hmwi/moP7WA8eIhpXGy7lAEv8Dqh/CiwoqLrmXpmKL8QoJU93IbIyAaCvs1/U
bUMgndAdbK264Z4CB0vgRZZCvQ9KpwWG4seevppOzmCprsTcirqq/AbM3cyTm8x+Q7pEU7LEsI9q
yYitU8fV7OhogPjHz9sgjHTAeGQr+iB0rhoAcM4WbRjBbDBJ+ItEA/ji96k38301xK32MBQRL13N
4tCVp4MIrRZhairjNodE01xIVkMYknC7hHecVwm8BdDRl0tNI3Si65D+Jau26aCrlnmJY9pgCben
gDsoR/9JHp7sI3myOl/0+xDNms++KvAZA86kp+WWrULWmnKGJRfFo8sYtGg1HkVuo7h0Ca0gWSp0
kaBqUc3ecK0D6Nlz900BE9Fd6BT0zYQjzfHo0whxGc2PxfDNayYoFFNHcO61BWenLW/GDJnCWeiI
3iI/DKHWYwWCZHd9rBzwJtyhPDO9NGP3LWd+X9OcH8WjAOoe7ej20ps3mpnFUTs2d1HlOpzMmIRy
XQ0198xRUrS/j1HRd5shog//fTQjsEwzbZ4LCcJL6ceRy/WWiXjuxNa05xclk+PdIPRZtjtvf9Jp
aTKG9K4Q4knmEYuEgIZ4U7iJro6Zh8Rxm5Xa7McdLS6s5XeWuYk9I4ju1XUcK5COw6zEfnPJJ8S+
r+gNTbyKqbST5OIW3tDe2AOIFCeOcbGCcIvGr67GJGMdu5Vh3Y+ipAscjtTGJs9fj+RmYTMGCItF
SLuCe8VimjMjpRpTPlOYJ2iXbdLNSxScwMuQKPr+lNGb11JCLdGA0q0fU5qSGzpoE8o3KybHONP1
gVYbHfLGpUE2tV3cf9/x/zsn/RX8g1WTDeXfz0n3729h8dchqfj+G38MSYE6EpTEGJIycK7NLAqc
P9Af7M0wuNm2LIah87DzT/AHAG7MH/j5KRtpdTrzKfhfI1LqB8+Zdzob+a1u/icjUtpZP27cSAap
GK8l45wW9bdSIRF+1fJsOGcS5rU98ZVDdczliBNOc+kBS6IHjSwxYQ7onpM+TFFpe7/TKvsaEhDz
YMnEtJeiMB9pGgzPidSio21KsMKp4bJIlfS/4eJMyitW6K7G5qKlRsDSGPR99YlEOLJ86RanZnZM
vEhtMXLH8VkaIVI3DJXuJlJhvs/8EcJa3DLSIxl7hVLJgqVJmmQYCQPcpNfeJ8Akod7qvX9ijlme
VGs0FABddTCQE71PIn21sgaDr6d0VPqF3OqoD17rLNFhX2XOHiDTmwkImM/rhnjN0UuHR8Jkhp1e
FtaGL0o7A9304SrKbhMy+679Zc1S0dV0oVsBBstWKW4vI+pj5FKh8cx+ebJas1yJCPGhikL9MqrZ
GA/PbgW/9hlYtPdpsIfxdsgHc1sa3vMwuM66mzODzS67t2JmrpQhxrnOsnoPfxcjaxxFp4z6Y287
YXTjaekb0wqc9mwca1TzybEC8kU2gdbB+ZH+fmTN3CS5SL8SH8i8M3bFVwTjLhMOhQzDM6KvbWvU
a6+Phs/IDfuccp6eY1W6wZJMC/fVMNpkbcsYKK5bPGdR9gxNKbohlotiJOy7F7/R7LVpAh+0kkgi
1YINtpCMBWmJY40XMOm87EFOg+UsfD0s9/Md+aliY9u4MKNmtG6a7ABaVJgfpGx4951c5Ro2zK3e
0TpclenQtwuHuuFiJSK5w4gwEW8Q6gRxWxWJRgZI50gfbF4F/42HumdrxSm5OBno7IeeWJkT3fjx
FLKH33Bqjjfs4P0d04d6kys1fGlcK80XnHfgDSZa+Q24d0wwZG+JbSbj/oRTN9ohYFOnxgd5jAuj
D95DI9WWCAHtXSggtCyY1smjADpRLKJmHtXnI9wywJVo2PKZ21k5HfJW5vtPkL7aHl79aCAxTSos
gwSMrowg7DZdaMDn1TIWf9Dk3pEoK6gOTWkxMsDYW288ZMNRxZuSFcnWKJkVSSUSAHmXGOE3/BDF
mtxlbyfRWp5qW3t3Jltn2w4RPGrgMhdmrfUAFKGjLc3SLDEU6N4zXBLyS2p5LH3YN9g0QFoGtv57
5whksiAcviTEEdFZzcCnOx2Dg77GCwpNof/sFZZ5x74nV7p0/U0L+itY5kk/HgsCjZqlC27oQFXe
l6sMaTFqSmO6o9FSUDFi0HScYUbMmcZeGUl9SXXbZrDRt092aBdIZfMQgrGfEIfhBUDGSyi8NumZ
YFo9PpJTIAABdeypZSZ7SheQV+SadTFOHx/8fe9OnzqCyhAbVWIT2rq7Cj1CG+nZ+jehm9d3jlMB
L3PrR46KzoX4ql2dmxNhZzpgkkEe7JbHGsCQAXTNz5DF9k5xF2eGtha9UODxS3d8IGG9vMlUZzwy
wItfIyLQVnDUmIH2db93xyj09zknqIchroylh3McUbJ+g/0YkkLR36N3rk8j6LIli6d+RrxApg/2
U0wagLA7vfJWgdnr+6kS76K3nXNpVfneEJ2xz1TrLCIBhnPIS4NZoB9sCfcJV7R9HjXJoA7vltk8
4LUfv2Z6WRJRKkd4+Piq5VhluJ8EMBHO+uFSRGDjGUwRcoWRAT/b1GD2a4dPOQLETVXmwdLBOHhD
xaExhmQh8oKwX/mJB6u30MPdWPbMEgbA97XFYQlshu28sAlOO6IltK+CSSLz1xDHi2O132JO8WeL
OLGLqhyxZNQN/rnS34IpC9YVtD7Ej123xRihgXn0q/DFmILmVGfpRQHHgSLr4BmCCHg00oBIhxwz
OAPH6U4XkXerwjqpFk3rT3QIQLdmFkABHH3uSuG1WLUytL4GM+CD3u8XmK2EUrFmpgs/6fGlOLZ2
CjVwGFh2+udyAN5riXK6OG5P7g/mx5fWDXk2TKdcTYSk7Dl/DlTarcaCFcDesyPrNaEttnBlFZ2F
D+Vx0gvx1jMzALczoc1nSTf60djZHYpuxgO+TV49+N5Sn9x95qWXSRd7qgeiI2rUqutEZ9C/yFFk
rRAo3fdI5J61wc6WcUtS3ujk4V1MWDNY6iron/TAqQ6eWclDgKYQ6G/iezvWTW2pGv1EnIN5mab2
rqWBQ8dET48tF2xpc+89xqORHXzSn3gkoi1hg/nJIV5077naJQEiBDKhLtyFafo4QvPARQvvkCvl
NulamS1xuK6PsqpMtoWj2v1MyFkAcYoQeuBQ44EKN21GdlbQEP5u4MOjX+hnpwC9AFuR37+FkU4I
R6c7x6lT8ouQafo7FijtbKuaw2FmP0yu9YnAPXVOPL/C/27Kfd1wVnZb2a4r5PmfqJbbg+1kM46U
ILyYBL0qiQqsMaCS2imVzmLQAnWIsPPD9wqsiwqI5p4q4o5ddq5uEcf3IiiNF63P+5PHrgwHV/jd
s4gibZdOnX3KSjoPRmRvCjOGSWroQCisp4GYkAV2IlJ3EVQvJELyR88Nym3buCQ1u42Y04rpPVX+
VxdW1BKQT7h1EZ6B+FLpThXpdAotqz+WdhJ87jxgq1JhdSB/u1pZSOi/kaP9GCIxWBpQ8R8Sn7fQ
iKTBQAd51YnNm45VlXgj8eor3OPk5YW3cVmcMB2NN4MznJgFW5/SKoGTFZv4tPA2zLMQbxMNif9a
t+NAfERUv2JWp8XnMT5ARtLtZR+3m9RRrz3sb6btcNMDiAXJDA9I2/BNa23gVSOp09KNp4PnjfhK
gvQ4NEdskBYi5AK9vpUWAeRnwLqhLtNPsebkDxRVCeFqLls9zli5iPrEjW+LohEgvoPynMLQzhyz
3OL8qW/w8uarfLC1bRhbGfHnRnBC4cKyY8TtLgAeYLPix85dZZfDHikX9B23rVdjHNtA2PpXFKiI
4mVtl9u+F9Ntic9rmdi1OABjzDe22w9vreu76UJVsCH9RDlAG9MApKcDBov48Wn4khN69eqMUGko
c9+yACEFb+Rb1mbVJgZXUWD/0Or9qHQX/VGi7QLcYniOqiSjdWQl+U05GGC5EstZA5WswqVmBe9+
UxsroGdorhENNQvbQweYJPEtde+yifQUm4UzbXS/ZAftfXGYWAfA3VBthi72Ld/U9G8uI4xFM6Lu
bxvoVoXT0MqJSIeg9KjXKk3uMdEl5kKhBj76vpoJcEa81/mqXwuhgp0x+P5aQqwnjWJUCWS1VhG5
oalVhZsK17H05ecq1GtvI1ppL6JJv6cRQzwjQKr4LPpGfBmIr7uFfcuCgDoLCFhikD84pbl4cAe/
jf2VT4xM8SVqsw4IXpanXvYoh5B+3cG33Sg5YpTzisd+7LhqRfNOxN648HIq5UVcO2IyIcgJ2eEm
ijHgeVEiCdgK8pXW+HGz6AD/faX9FL73OPFRiyn7M79TvGoB0qPRIJ0MngwhdqJzhxUN8+jQdvjD
qpJ/XSineDF58kx8URtekWweIm1WLaSQbSTtEi9lOeTvta+LmyIaXPjkdAAXPYe5M/abRwJJ8dUC
P3u3UvrlNBOn8ujbXr8GCFVf6owmWOxk9UHLyuxe70MQqRDO5jSivt3BRAaQG5ITRNVnrAqLEsbo
FZnuQZTsnDq1UBXZBimOiuGzTh8+Qly7xmUzrGxnzExm0byejuDr0xB11rMSiT2Qg1LCKVJCozGn
E15OOEZ86RmVLhHejS8IKW+J2eWy6nh4HmCpBasuDiJ/CfJZB28bkJTRKEUqxAwmVwREtAs/KN1b
l10YoySIqz3CTmpkxZTjMGRx/Bi4afPSUHpyZlLdecyn4CGzJ7Vx54vtZ2G81byG05dtZOFZ88kB
WqB/6NZOW+r7MVbVA8mxerOKCv5pC19tn6g6v0CfrxdBJaqnmh7QZ1G61ee8CJ78TOonyyBRDZKX
ru1Mo5yx7xBaiVjSj9LLyocuHFS+8v0ylzftEFr32HPe5FQjXCqJZQ0XWqhjo+p1tv1oCqyeC+I7
t6TZps8xaPBPbtz7W1S8OC7HVhhwxLvmExyP/h2lmbksDQJtVBaUK95RvonxZhFQQNdmQXPXBu1U
AYVvqmjGwod2//tE1UfFr5GlVhfDeFdJNwlXuZdGlzogC0ivJoByXdwaa0V469qQk7cHqBjtw2mK
T3bYRfvM9OQ5JSJ1IQmVXzm69nvqFtMnOma+vXCEw4eDDVbgN03G54SlwuDO76GYxxKXz1gAmyJu
fNsYXXrJ5zoJgZmzqEEHLMAZBAd/9ogz48WxDmBnl8e+QDcqZgJcPheywq5PtklxHeXEnrKCga0k
jlISRhvFWfW5aHAs3woctOY6RWdk3lSCXQDyhMIq1oYO1KMFLZHpfU5n7O+EByTMCZnGRHmnjc8N
o7Phceo1+H8LreHA29y1umISum5baUhEgbhJ+yOXpHbdTRFUxHCYShTguv4nszpFp00bzlMwbH1N
Vo8ArIenv7R//kG8LT4MQ9CCMH0D6gEhSKe783HSU+JCRo8l+nOgKZu8WSNcCANhyJDtNReiYvDK
UHbbxcbBTOyNZtUbOxTE5fo3ZTutSXxb81G3Hn7UBIv6z9/chynU9/eGyUZYDOo9TFU/zkoy0VW5
jpTjXJb1WZbUigStdb8w0vzTi+CaYjAD1ufvoy47bgYOvV1/jgx9Mf/P0dJNLovvs8H/tiR/0ZJk
zmZyyf99S/L8tXt7/4FL88ev/G9P0vpNB05oMg9HHMBc9V89yXlI/WcOIBHv+syHcfDe0awUfwHR
2PzIdtyZGWMYro1S4k/+8h9PyM/S34Uxj+j+Mj/UHSHnl0GowsQcRfuH4Sge4qHLQdHeSF/JJwC/
9n40BWFc9pTq7OdZVYELLw4O4bViUYiK2BbYUmtmZem2NVR1Ive0NT4jsE/OhUxp3lUk45C7xtNo
r1pomE9mZ3WfmySrV4C6pkVYotNYep0Lv6xsYnDkDvyXLSxNgT1SFS9553e3EyOuYelqOTVpMtWS
4aBf95uIxBS8gTGToBqC5IIjdrN1mJaxDobxAG84YOyw0kaAsNY4SmcTDm4f7Aijn9oVWmn997jl
mLYgVCB5rxiq3UaB3WWLHvn3re8XigYcsX/6isKAtgzi90Tui7G2pg0w96Hc4sPnp+asuj0gJmK7
CO1q3CMrJ2koy8ZBO7i8Qca9/kSacVFlmXlvuGVx71lxcJnipLutQP4AdkibFYNzun2+Kmawai13
HDzzCvhJMQWc65rhjgQ8gnpZq5Bf3piJ8akpy4ZqZkUGcdFUO1/YUbvNfCMw5dbF5xlsZI3ySF8h
Bq+BLya5O5xN9Lu5WDZjp+2t74tyeV2hYwe2SU5avZtq6fCsytRC/dtBh1zUpiMIFLMjMunPSYVF
H100nUxvURZBnW1Kmi/BAhan6QQYe8PYv/XFqG06nxq25yyLpIyL2XYSk7+udaRhV7oji52ueuEf
6fOm/gqobTffOHLaQVC1p402xACKk8zpU6jXDaZI/SzGLG6QFtRKdf2Uoa+nGhOfAz80jOmFFO8x
r9+bvsJhDtFtmlL//voU/3fB+8WCh4Bm9iv9+wVvn79Hb/kPK94fv/PHiudav0kPR69E28SdIFk+
/+Svu7/pmCE9B5TKHIdq8KM/1z/xm8TYxhookW5wB7JZ/jGGMeVvkh/Mv4ai2WCr/0/WP3bGH9c/
JEm4f/lrSEMYJbCi/rgts4KF0cRgd++b+L5NQBdvduwD5Wwj3SgX6JYoIEY1TsQNaB0D9MAQJyes
sxuCpIkeEYKHx9ej7l0yi7id4A2T8xGPHFC8hNAwfitbDYXfQFCc8tfM9s09i7JxW0e9Azq9q80b
hiTutMRMzzleeakDBdp9kPiJLvXQdrd695YVdb0IVZiAkgD7h2dqnlh3aY6pRC+HNwYg6G8ixO8T
kMsAsPngUUQuzEYGJJc6VfI7yT2cLMw6m6VQ5HuvC2OMwN9WxB75qdfezKB2c9MCep1BWYhv1yl5
YOayNr1YwC2PzW3lhRzHEfiGJzOWnbs2RxnBI89Th/xBwpy+lKpEP93o07lVI3msJhiXwFP9F5o6
+YvVRHZKeGkwHukwVPdjGeP74SFeRLFRLDL4qV2blUsHYBIkP7cnuHMo7ihrCwDs7oCJf8x6ScJd
lJxdMxvurZSMSLaA1aiQ4cseLgVqomWXt/XCsUZURZG8E5XyEN6Z2ZdBkTNmDpl7h5CHAyi7z4M5
gkCNFKQBqx/NnT+hxSDjk+aM3TCnj8epPZLgEfn7SYnq0CE0gIoY2F7Aqa+SJ1fPjHxZa2P6ZGZl
+9BaCQMxRs4o7pJOfI5k4n9uNDohZW8TU5F72qmfoHA2RHEvCrC8s1JmOiE6aJ/TZCyrpe1l9an3
6+pIT6H7htpjAp02NlqyUmg6bzsrT9cl/ft4lfceXRFqiO4m1QagLvgCk7fqiqkEJ2Fvgyijhjfi
Xr3GcZqmy96vqhJXoRnc5a6Xix3lQnSBqmQ+G/g0773J5tUQUtUPAljopq1C6yiwsemg3otwRzYY
bMmxKFdG01U7du3uEoQQY5wsHl60PKgPpp55X+m9y3rj6HRc8V4gh1n3VeVdPOycPU3QoNA+x4Hp
3IWwpxh/uOQQkJ4+JV+ssjC9RRsCJAYIlK08m55dlYn8ke8xgTSswjs5xOpGiTE8SAwZ3loUPcMo
Pwfq5oxBtuJ2LR5dsyK/h5k+iFvQDidRBNYN+1hbrDnXlOeYyjhSiz7jKf885CK2iIUJkBFzeQbO
hHCkCYDi/4pcBA1Tfq8bY4futzfo6Sn/Pvo3gPUTUtwzU/K7SfcvRCWa4yG0QwJ+e+dOuHGyKi05
LQmNY1Bl1d7DkPL0rNXQpi++T5dOpBDKVrJlSEo8pFEweFD2Q9va8EBHHHfLBlfSMswJlCFkdDg1
TCC3VhXbCxAVc4AtxkAP9tnaxcS4rHleLr5irIUlpks/DX5vZsChGj2+kxEobW9llVOrE/euoOOn
5J7k9tkQlbbr2/rJghVyryWul3BmNvu9WXeHLsidm4KTyxaeCUjXIZ22ZZuN91XhGvs2TqtF4doB
sxaV3ve1ySSpj4ellcTkS5heupYlX6QJYSbz6eqIKjxnuNbaDPaR3kQkOR/oGPCXTK3attKv1l5k
vDiczrH/aoc4NhBPEY4mXMJuTEfrlwN+oSe4N9beZ5i6FFyWjfRcdRvp1osHLHFF1AR9077TbkhJ
9GlLslqPrf6ciwZzXQAOOBnfa9URk8w19Bv9GEfI0pbCS/QNgL9Pg4mmGCDWkytHuc/c8gvu2HQN
Bviij7UHFzZ9Csz61unj+K6p8s+c9OkTjUdJssAm04uHLgLtkw2yWfY6Icd6TygYCY5dQhRY6e5k
CGaWwQECsU5VhJ6Gzg0GS3WoTTBXsU/specSOUb9vBJqZJ5iYQ9YSS8JD3UgrYiPV04vdFPUjTf0
1sYBmWtwG2ElbpuTHtQGc402v+hDVWw1O9e2FjRsqsBiOo+kPvvcP4JQu8gu76tx9C70HOh8MJNI
7xNt6G8dr36XBbLrJArEccq8ao0tjfFfaQ+AF7sc8v7C5fZ7lMBYV6SdF2Te2cZ6ihS2KicYz+kA
aXnsRP1pSgIEpDZjA8OL7u1aq3gkEqY9XafOWU3uFLOl7KFLff/eNnxr1gHCKi50UkX5mjxf71eJ
YYZv6eC/hcRq36NR6++MwRuOkCvMixN5+UPbF9myMZ2DYhYO85ZbJ9b0Z1uF1YIiFQlEPPhLz+Gd
Gon80g+duriah+21HcaNOU7eZjapfSPmOj9PPRqrqT31DYSlRd0q68wao52A20iaeJyOLkRlpKsK
keAR8hwJtb5Rbr1BhV+sFOregmmjWsqkvXATpmePDK+72J47Qrkj16S9kt0k9DtpKQt6UVzvs8k0
71LX9FZaOxLl1YtXu6sdBnJa8pCRo7WwG2k8N/QkNwr9IjFVlAUkBTCvgdkl880YYfGE5OhsRVkz
s+3wG9mqHyHvR8Peadgih2Ry9loqHLH6b518jTv6RZ2MCHauUf99nfwcqS/4JqMfoA5//NaflbLz
mztXwXh8iBqaK+L/LZU94zeXTAsEzJaJkgjgw79KZUkVbRpzHUtDAKfev0plC0qEB9UGEMSV+8E7
/A9aBXMj4F+NAosa2ZbIp+Hk8NcEst8fC2VouWHS2qFzvMoN60ygkxQo6qdxRPZ39c3/5QL9Qzfv
n14QYx4RTciLXfKSfnxBtL04osvMPuLvd1f0Sglz8UAZOKlb7ZiK/ApC82Pv7PsHxDzD9cLmyLHn
g3Z7rksoE6XFrCx03rBpkD0Tx+JRzdiKn3+0H/uU15fiq+a7pkWpgx368NFq5PJBmwjrCNcdLafE
dG03KLwWDuzTczNN3pNMCOyoZ5P4z1/6Hz4ld5LtYiLQcXRejTZ/kWyjte8I4a2to0J9u89dqF4L
dgayrNnjf+WMEEjsPt403IGCcxrp4ajpPnzQoUhVJofIOvYFZx6aNTVi3z7WsUV0jUTrlJsQ7g/Z
MCAuHeuwU58tUaDOJDlXW+pG7v3CKfX3j48723UcZGLSQaX/4bgXixDFE6XAkehrPu4VRYoAHCL8
/+21KLxtEzXz7GH9cEMFsamn4ThaR5N+x7nFh/QuOaaRzGj8iiw0X8cfH06HxrILQ0TS/9btD66Q
CGeu5hRs/J0fflPGjDY1Mu27EPXfEoT+6dqxCAlOy7pglfrwZer4l2RjpADzExCvsdsxYnMdUv3E
lCAC/vl9Kuar8/EjmYYUOAwsLuFHP6LrmwJ6vjCPsTFTKsyO1xS+hgr6ymN1q8R+Ix+Eh3S2MY0h
yYoB6PlfAKP+4Q6Gx8qyh/CJ//hbf8A3QFP5DikBg9vMY4NcaDQiPfdUaoo7tPJgbyRAFgjRnVrM
FteH14YHvf3/MHr90zcwN48tb/6maYN8WBJTzxmypOThheh90XUmNlc7i1XWv3Ky/NNLMQSiwYyx
hGyeD3cU5WlN8GtlHiMAHpfvvAcahCz1rsM38fMv+8elnuUbSBDjCg+nFi/3t9u3DJsi5VCqHXzM
FXQwtLp8yc0UwxCH/ruO7LZf2b4/jopm3zdNKdBE4MD4gj/2vctksgx6495B9zGi0gPFqaNqNVyc
HlNEpPAaAJaZIOe4MaiKgEcqG7BOS8Kh+xWs0Go3zYay6wrSWAmT+nECPUIkt4ZXIhIEnf38IlGh
/fBI4GF18E3jiicDzDQdtsYfv376uLFFupuFb05HdjGFE3EsjrYJhEpabCX0ngOCYeOaGNMiLkdn
Pc/I7msoflcmL+8RtCVrr2/DzSCygZk+qj8HnM/Ec2WAVgpXOlpcQnxEj9BfBB5haaELBmj2eGKj
a96vziaJFKoG/mmY+96Iq5emk8XRDSzzUMdcwAWg3vGObDTMiFiwvSd8HGCNQtRCYicUupqFkmHd
rzIvJBmNIDQfEgPUXGdL95vXmE3qjgrprVdMQrDfWIzy2ghgEAhb7pASNdjLWEhwRpo/ec6hL01s
7U3AjGGsBZaKJA2b94SD6Yssc6M8ZGIGrUHwudOMBiPBLNuIXsXo8ZWhXHUSYlfd3n+64gbyJnHe
ksjgbr+6LUbyOt/VFZvm4J18YzBgfCkn39h1lawuTJUz3PVQiUmlszoIzV5HVIdns8OIEYA5uTOM
A4Y5gA0tJepDiyvqE3g3WgZILNNUHEQbd6UVAIoa0OIz/ceXF1C+05PR2eq99Cy+J5ri3pMYavWe
ZAFdM4e0G+KA/Bmjwon0qS1H/pWGanv/HZGVxdg/rqAli1ntLJJiR83ZqTclbA18QFlYx7vAGpoU
Lq7kzrZC2maIQcZJHsK5MNFiCW6pyjA1xgZSmGKEBkjA3czYyQkIZIzOXQOsFW6Sk3A1UfmUzZJA
gxHRrO5LUpzn9RLaD8R3ZXXYTQ0SBTj82TLJ1gjH1LtThDx/Bfk1wfrqEQ21DPfKaCMdX5KXiU0F
CPRsak18RIIiN7mXu1jznhREXqCFDYF5g8bMpxQzn6ppJE6i8erLaXLID0vCFqebSaZTgM4SI1JH
6NKbE7Y0BtUVmoFRpn4IzMnYTfipiLzGn/Oad13+6E7ReJNWdGgqEmxohXJycjci0utDhF4aFvFI
baNSkCd9PhVEAyrfYb49oVzVHZfmlrTj8QzIQD9mVlhAJ0XMQjafMpeIqCx0StP4SHqPDauWhPpD
oo8k13FPEourq/y+KZULNNdvs68FFpVvroURzOagf+YYS8NnJGwALFjCyrQEPJSte52T36KZUSjo
DmoF9Wh0vgyTFCs1g1QKxWl9g0lf9gt6JVB6r8yVguwpL+5Ev8wnFb4GJiJjhD8lFC80xxUIk6MY
G1mhluudlzLKms2Yl9OrE/QEx1kZcGW6ENMr8FFk61CMlkp0fI2ub8/yzj5/RWMrm1XezZYsnVjO
uRiFQUkzxyADMNPWFTXgoqN4IWMX3jELE8iagq5amyhtnydVuY9xo25Gux2/+kHRr0Mt0u4Bz2ef
o6SzloyCGhQR8HTialbuJfWb5PC+dKFCrXw0Lsu2q0mNBJ4T11gLLIj9LP8EHsH2rs2Q9BkJ0gWo
cUWCByJr8kACmhoKP96JStfdGeaM6AEr0C+sK7jHAjmxgogc7t2Z65POhJ9pZv0YM/WnJJyipFOi
Ni3KjyUe9i+pVMVn1CW0vT0xbJTmmysksPrW85vsnl0JqBCOu/DkWNUcAarzjcrAiE9ArvI7vWnL
u1Q13NQaTtTm7UpO0IyYR0LNWKl1ASglPhIjToGN5BaPIKtt8x7UOgtSMXniccTPR2+o6bynGsVx
sHbbwdbXSRQO+VUF3C0y1LjT0rC14gW14nCH5EhbyhHQS6M89mO3tX2SIAyLvJCrF04XQ6m2SdSw
BLEaU5iVBavtwDkKRT8lnNNN4rErLR79lpHpzhosiBy2SMqXkjwk3ppEjILOL09fjOL/sXcm3XEb
WRb+K31qDx/Mw6I3iZyZJMVBpMgNjkSKmIHAjIhf3x/ScluiquTy3hv3cbWlzMQQ8eK9e7/bxNRz
CV1Vw6rNmnc+6UT57GSJL96kIKSqY64Iv5jgi01FjuXX0p8a5pC55jwGbhQc0FN2+wJNVwINJE6H
xWqZfOnG/nMmHGvjoDpl8AoYvftUKA0nYapoPO99M/GvxjZLQ7dI802CX2aPRlJtpV+JjyqIkXAF
nj19HJ22vHVj8WYW6tNs2sZ13pv9nnV1QWcERPHZgzBfgXbErypNp7t48LhzvPHZpgGREKzs2GNI
MCZpLtEAd97RddIOpdJUiDLsIMPKMB+6eNr3NJwv7KaWlwDO6HOpOdVWWGgGstS5C1lIsQP+rBqR
nc5GX1zObWtfk2tRXDdAZ27LFNNJy1T2xR61YlNDvfpSBy6tT1coOkqRySSi8600zJM2WU2DmujU
NgXLRUCiLwFH9pG29pdIaNMdaVv5jTEM+iXB0s5zPrkIIFvA1uyVIL1XDWTmq8CW6WULcO2oBVPg
rpIx7j6b6SQu4NRC3Uid4cJAJAWjpe/Klvg6mRI3AKdmDYTNjFYpNLl5mxQVDqdcwLnHFnAnUPKf
dDmomz7Ra/LL4umJgOpm2OhdZ6dHbHizE/q1rrlgsyc/v3LhldGPS4Zuv/Q/T4it6o962poErufE
P6xMzdNRJPPwXDFSFm/IdLrLQYhxN7MRXoBGLYs1vpKoQ/zA8QIzbbPL7chAjEVloZFJ6I03MfhB
wseyyBE8l0X7lM+9tWpl4ZxoF7OMwjIP+rARYzWtzbIFDgYS2rzsCeZyVhJphY96EOsMA6Ppa226
Q7QN8PtuY0FOqm035sYqXLIuBi+9xanZfBwM2T342Cc3IMpyVGQzenEPHaetJ4mBwyTz1ha62hSq
vEpe9bJnH+p15LKRhu9rbXOpPoyKc0pVYMuHVx+l16ZOpo/eTtqlk/ZMC1Orsba+ZrXwtkXlbJvO
c/BlmGnQ0aWf1FuE4hEuotW/IF70XplouulWFyCVQiZtzPqyuvDaVYRP+031qiF6CIDdsPd68eYk
c/wBp7HFLpd2/dGaZtw7dV0162ROG7myPXhXObvztcY0YWMSY9mvg5iaPQaCByiMrKFk5Qx271/k
gy5Xmu2NnxJX1sThxCq7JtID9T4yw+IaMR+JohWpEzeJZnHXACUb9r7EMTEPD6TxzvSbz/X6P5qB
v+iFwlrwmbL/517ooZ7eCQbOf+BbGzTQfzM42y7dDM46f7ZA3d/oO6KTpCUQ0Bb8vgVq/bbkqUO+
gam1iAVoTHxTC9j6bxaHJloiS/Pp3Dj9Gy1QTto/nsAArFgODVCUDIFuepa1qKm+657Jsu/Hykv9
o96U84WWdchwcjO/nS0nfy2rUR0I6LM9YABOHDNfivIryyrbpyxzO4ZOXqd9MGKPgD00UCNExz56
yBWjjouG1/El6bH/HerGaqIwqpiFhQ1Ose1gQDGM5gJ5ltNPNwNqLYSqEvzlMcn84nUcpXMam8F/
SOY6a1eqaPF+9oSiSQSw6L97pnhJgFwVX0WxyRKrwdFXBQ5FZmm5r/QLi6+V7lHIFuoqC+bxsU8b
+zaPtEGth1FEb72lyutYGy9zfAbVSlZp9kQgS/PZjuLxceZ4EJqyS940yxKcXWKHSPB29j4IXHfI
H6TVMfWIZwrw1qDkRBT25pWadlNXGQYGbyzjq1Ezo4NrCw/HQ+ezj0y1ZZ/MJMszrJeK9Jp5wuOg
RFztCzfqNkTvJk8Gm80cWn7p71ibLLbmErMspL7kmunpwaGkRUc1FfEO+Kl/pKk17vR6FtZalaV7
VxJkRVu5SgjwkDIxZxZ5E7t6Qp8Hv6tdB6/S0DGRSr/1sDwW43DBTKwPzShvjkOUZxsE165amWAh
w6KZg4tWMd6j3idORw+EfwVPO2AIOnrD7eiVS+c6qfe5pncoMiBXhkFaFrD1lSvuUIX1RxokGkss
C1V9XrO0ZfkyziuZvyxq6Xl9ix2WumJZ9Nzz+kdUI2vhAgedmW2yROKIZrWMyQ3dFMsSijeqDdPz
uoppCiPLebXVl4W3P6/B7rIckzDwBquHFVo/r9basnBPcU7QmQXTdGJbVv1LhTJM20f4Mx6iYc4O
o1U1GxXIzDrgOx4/C8rkD+7Ujut62TUIfmADyZa9xKgDtpU5NaZr1Xdx9tDoZICPAOj9lNxUA3hk
v/PgK9xO0iMHxAygEb1yd83JDpOyTbm2s11hhDjpqpU1ifKuV0ZXcYdHj+wwNNU2US6TMxHvwans
Y+zzGVHXrMk7u7M7Kt2pQjkc9oYxVvuIDB3ynaOSrTtzw5H2/1HSzNl2ZV7yehMMJCFGiDifVh7k
TCIbME52OuVZ0xvRNkuo3Eg+MTdEaJM3SZILfErjwuwDbAm64a3m2r5FqrsnXsc5KWFHodRbfTPr
ldy7c8PeN8wz9rPRltG68lueQLtqdLC5nLPXXUeUldVGGIMy1UOUastNmjGMtuC3ngZLYerCdLxr
nGHosayqhq5JMxyx4ZS30qjsapXWrrNzswoDeNDdqIQXM6+zN7I+Pxoay0Dh50CianuduW6yqtOs
u9cGsyAgCWwvLIZklc6OcUdwHquWj0kEjYYdcK5lvI+jJFllU+yHo4lMfRzyDziDHmhVFGGseLE1
6umsj29dzHEkrBtZGDXYprJUpz+CFsfft8rFz5a7y9Wup3v6XnSgRhkcvNpWG7NwMSCamXnrAtpY
szzlG2m3zgEDK+RbbPrzKrY7UBDM7ElRyLBWYW54tArb/gRDNVsnOTPYWSToRIbeu0dvNlyIyS1m
FqmONYWRLWtl6kTai65mjuYA6dS1nvP2EledQd9gbczxWOxrBa5j0ALyXg0tmDdxF8/byFRD2Fd6
GU6AhUPcIc3VOe/Oa0uKktb8rLvoO3D5AdSISoWdqOk3WFUJe4eTktxMiIk2kbJAErtxwdU2rYwX
lYF08JICxeaaW2PacBP6OUyQyJxSMnGvSUPB66A7ZElXOSyN3tQ3ui+qNS36Ydt2fvkJZQaJkJD8
ZRhz+z9l2PZNZ8DFl8/VtUFGFTiLWL/Hkl28ddLunzwjtu+8Zq5uGsjbG4ntYFvgfb4cVe8fMt3u
ljA4jaO9bxYsukk63KW2hb046azPVscjbVnNdJrNprr0wVQRtuoY1x39vpBD6MBbNcm72ChB85aa
kV5x/ESlgHDl1Dmo4fXEycKRLAIMNz5LZhFf03fL9mmkpVicB88n9tn3wpg1f026Ow2wqE/UUS9E
si2Rz6F6L6KPCeatZFUKp3tmFE4jQFHwnswx7/aEdTdgqI35S9kPFM2WUPfWCKpIRBllKnBnICC0
qT7i4DRPCp/6SU01MuXC1TOetya5ddzBuAM+YG4VLda1RHQqQ1Kmk0fRiI6UdagpSVcjIGRhavbs
6PPnJMcwaCW2160G15g3GCYx/5g2tBSeyiMtnZt+IJ4ZrZJl9P0nvXGXQb9EzpHrn6QWF9UeM3Sb
PtroIioEHEBL2YlyHZOeqhNsXxXGz81g4KaW1jiXG6HP6tXvR3cDIxtJEImf3mqBwBMa2U4EGyVy
2E16eT/Nc7NLcwhCPKTRgVtZrAmELG6sRVXnVN5xiDWxbtz2G8nsn/r4L+pjVE7mL+vjR1mXLC7f
k02+/Zk/XAQ6LgL0qp6LXoBRnMdw5v/JJkBPHIROFvLY3wvoPzS1GAcMNLj+Qidjqr7k3v5ZJTPz
9si9haeqM+8x/45Q4MdZJKN6TDgGpTPANZwogbVMlr6rkaNhwsgeNdPVUL4C0ocv9OW708K/EQZw
sb6bDP78Ae+UCO1sFaWY+QA/o7HA8j0En3HSpAEVwuuvP+o85vpzCslnMXhk+ggsxiZS4ye2nzQ6
o3BoI5P1A1BrCZbScHy4+CB9M2+c5y6bY/8lqankdMgmiAEVaU8OkNYj+JcmLl9rFmIvhgtlJyAI
dlEb6ztaScPXlIZwWp5wSHTE3ul0Yg5FF2RRe+9nurwgqaaO7mXTbxmAOseuz4wPWVNnKQ12dlFK
0Ap1vW+1Tr8yRyRxCBlHiyh5p8DLmt8RYbUgUly7Yjaz5kuUEMFdaXarajCPLcOMj3IuhosCDs3C
/JfFtC1/J8J4PTunM7vqyse3OD1rtQ7TXkMcumII2oYYj2zr2gZvoC6yPki0u4kQULvaWGMcBZoI
+zzr52iHGwS0zD+n6v9GYYQWy0Rd8Z9P1Refq+5z9/2i8e2P/HGutn9D9UGBA4mT15Ix/p+Lho7f
yEEj5ProiGzG7X/Ki5gx/qG8d38LsC0ZOBMtlzMhPKW/cZZGxv/uNQZWiojYB53gEIqCJOPHdYJg
ar/I4tm9KE2xhBiCQIa/ZkxsqSGcbNE3sIAUywlmEKuOrsi0pnBvHdQrwVr17GV3BbwKrTx2nYv1
kBwFYvCivR+xD6I8Z2zGXl4ocZUnkJ68LelcJQnVPVBqUi0kZDc75N3DnL0l2rl0T6PddC95PN30
dupFoUFvMGQe5m0L+Bly2zXxWphK3mm+UsZJ9UkqwgY8g05EAGAbUleMttNP1cyaQWCdjgzPa4kp
3BeNPzQfgBjldy3igSfiRSx0j5TqBlvzmIkLt2rhudUy+KShv6r5CCCKmxnifboTKAGqlSUJVrXq
1L/Om8p9ahC743Csp2f8xdSpqAK39SCxEuPHXXwFJgiR2ko0n36+Jna5KosDzqfk2e2c5pPZWQju
jToNXurAfynmZT5F0xuQTSkP/CO6HAfXuk6dVN8ve8emz6wgnFF2899YQXMzZFUyhQQT6+t+igke
4OgeYHcaagopO2KJnAxn3FeaKj8MxtDRZCujg9nKaaeUJ2+CzpQ0h7NF059y3AW3pqX7pMjSV54H
5wab1Ah8pTa1a1gL/m523BY4w2wgjO+r+4TQjJ3yh/oDhbkXjtiGOUWzPF3azmg+aiiP7JXbmNZ1
bcfDOhAcskvP8w5jaqiLAhvwuCZDb9gYZjVstKWGmoBMba3JUnuShmbwAVGjnjVZCkIECm3HoFMd
7MRULwj+vUNCt/hO6TK6GrSmPtVaPJQ7W2mS5FDlEuCznUe7N10OrN/+L8ppe0wuNWexRIepXnoU
9s0Y2FV7ZHgTT9URdfRU1GsGG00WbNFxIk0FDIVLdyq6SW104If6yz8r6n+zopq6/es+5eVnGvSf
K0qGr+e/7/D6v//69oe+rakeNRVkcaR8uq3rmDpZ474VYl6A+JIiDZT6uaKiCvpWiFnBbx46Ih/+
PysfmQOstn8ssR46T7IBaFR6tocy8G8x5t4tsHw8Czo1HdIa/MbQJH9cYCt9yNoyydXeiw0HYQqu
kVM8E3eKdnPEJ+k44Xcbzr8pzN5VfssHYlpd9Dt8c5819ccP7IsggQLjyj05NO0Njr8xdBek9K8/
5V0PdvkU9jFasDa6VmZB7/aN3un0EZDjvJdY+DH4zM1NXrdjmHo2wcnaxKiwQ1qCPUK77aALffz1
xzvBj6JGhy/AZMqkxIYuzb+8p60Pg/Qhdnk9xhkaCVuISmpbeIm+H8lF4PQL/pdOBHxNGXnEj4vI
YnjUCiK6wg5/8R1OCXgLlIzysoNDTOAgwcrEyk85WIyc/5ahJdNQq9DI3plFRi/CiTqW9t6XcFx7
md8C+MzXCtjSPmG5CxFZNMeS8+mniMHJLhpLNBAixjaJ/dSi5UNXXe31ZoaXiar2qp1y496cx/lD
bw3REUib+EyGVaqH+FDlG0YztR3xKTwUQyV31LjVKTKIAoWyyU491WaF10avn5NUiicj1vmD05wG
p66ZzY3hutFtQK+zX4+d0OsDl4q5c2xQW5Bdib5tR2XKz9S9ztx4ijQqaO3+2pvr5NppFPIEO6Br
A629WAkvbW/qYqRrOHpTD/+CLkDnJmg5yDHfR3o5EZ+TtkD2zeamK/voqAZv3rkArA4NUpoN2WPj
Q6aX40OTKfeOu4M7odPNDSSnIhxowr1IXCJhTNsxTOHGfUz6qH4a9EWP24hK3yO64R2a2uho9chn
XIinezok8m1Cb8O4jD9CU697dOm4nKKZgV0T98Y9mV3dY9ZP1Wmu6+BUllTga/Y7TEZ2OeGbcKF6
MO0m7rsThKpA7TM3dcM0QbgJ/icDZkdm1u2LHfGvcW6g8okzGFx7bfap4u2hwc/G6+xrvdy56VAc
MOOIK7nIePA9oMrprKqtNjoMvgMSEioBBV7Js7V5pxlRfktkeb51/aS5IpXTCQu4rF/Rnuiriqin
bVmgvCKrrCbbqBkfIhLhL4Nm5K+yErkTZeSvjEXSFEyauIrYrUNXa5xrLdbH0A74La6dBSuOB2Sj
4VCix4nL+6uRp3LHhm9fxzZ3Ihqh+duVkGtwgTbdU/Jt35Ceic9eETiQrqIsg0+npdW6TqLo1kXu
8wKTR11WUyI/mhNxchVY2XXRNvkW017/qmeucU9gDGTbuFBb8k1JPYm5j1Q/XOrlES0AnHxFJ5Zv
VS4Xj7LiTthuLXc0SOQbxnJg0rEXHYsuf5oIRz0macsAxH/Th0AfV6lW0ixFI2hSBjjPuimpqKJo
eIhNnk1mygiKTZ2MFdsGfxl541eGQuJKcIg88PljOCfcKNfT+m3U2OJaIOq7DvrJuR5AQ91XaSee
BseFlQOtlxyxXG2BytXPVunIiwxZzt3sAzVfaZkfhH4FTTr2va4KU0tqTFdwbp1/nJ/wEuAQ025n
KSp89nSRLyc8Wo+i0/JbCd7Jh9PD9THoZh9xpRETO+npvq+ZwpGlNRMaA4fqRdD/4jYhOPBCmUB6
AbcWnDilEi/IsKy56hGu++ajn5MJ5z6NdTX1L2k72E+pUZV5vB8tVdn7tFcah0Rkq8MlaBIyEqbY
GuxbID8IIOxZfjR82Yc0t5gxGc5MAmCj3C3PIRBF2n0gtGvYbXhEq6uhRrnV84QdbS3/0Osd8xLS
IDRnuLJLUW79xHNuVOuwdnqzddU68V3kRITzNhakRF6imJC1Q2nmHzvHNjZDAYdssOWX1C8RbozD
a56YUEOq+EVycgf04iJWNwZxAqE1bQpnnCGKI4c00q4hR7EDstWQqEb4xJF5fLA2ZOuF0Ipjctnj
9MpWtrzUAjHKEJ7l0c38o5YzhkmLBiyNQBh54HwGck+b7RDci0McWD5iiS2Kt1jQf11Z9OJ2GJBk
SMF4K5lCoi/SgossicVl52YTXE1e2CYrjYsUsNJmgHp2UJIbaRqjftCheu5Lr5ah6C0f55hG23Np
fo8YH3egwERoaqV+ATov2A+xcUeIXLClmdSdjCqwio3JtX/pxDS5odMEmloxblg6iUU/7k2RelvO
bs8VCbOnoYM3BXVzOMRTgCQa2TIjsWhpTkbdi1VPwy52YvY8NnAf6CbbHKO3nrBxt7lFqmusjD7v
tvE4cE5Lcpg6gT8/+86YreiczhfIeTCtFXn+FBBp64Xu7MpdkI7wzT2XyBrmwUnojbZFp85qbuh3
+VsbwLh3EKyvUC1YRBJ8wrRrVoL36tIuOnExKViFtambBxMh0xpoJ29Vt4ljfHdVzRMoe8M5Cred
PypI5yEMihGSa7WfCtTpWn00Wld9FiA0D6Ys1b0A+YbYsAv2s3KCQzlE8kOaW2o9RkNzzEthh65Z
oHpyc7jWDNk2HXbGG6+zc4oDacBAbSdMg8LfNtpYbojSU6sJb+eaplv2yXNxl/u6nLZ2JAGNBaO2
bZKiZthQ3hSGxl6e6tMhTa3ZWtnjuI61OHgoCNfbFSlPPLgrBGsEpCzQP/uS3AXS1PJJuy372b8y
GiWPDD3HYmU7QWJvaACXX8kjvUoi5Z2CmZNNaE9TS28cP9MaXWN+KTplHERSIoRNE7e9KBgRPw0Z
yk0UkCDeYGhhB09g2vthZmT6V1GWqGswrbkQwODAQ9hsAiBHWrsj/dkhznpIU6IB0uxkYzp+Ka3M
1S8NRKQKcTIjWucpGHV9PyU5Wj8dAxaY1RmsuJc445c6M+qwL6alLhDNDXEoxdptSIzf+GOZXgDK
hMkUSS+jM44w8NBaY3si/ai2wxZLZcEE2kn3c+VHHSOr2rmWJiRalVTiCydUrQtbIfPl3uirc4mU
ZRb7UGGofeZ0pNWZEVqkShDCkkYQ5xkpENKh5x0bjmAVfquKwl8LsmJuRe4t70BOmeBFuojWsYOe
1UtS5oyJcFBypdqthv+Wn5ta8BvzNPfXMZ2esKTII0bUnUmVB2IkNonDTTIUu7McqAp/L76aFGFx
hmToFQFmRqArQyTqZMTgEUw6mNOUoe7dDGa2Wy0FY7UxRztfZ2B2Dxb24FPRKiiigDvWZc1xtG+X
RJVSmA3QPadjcw/KWrutANg9pKZFu7Ok0qgcV1zF6vwtguaTpbmUpbjPl0VZlfKtz6hJ0sCjPAma
xvjAMli9WsKtx7UWuyO79shSyVA1WpUMIPH4C7lLGFs+gKjk3hmN5lchIZRyR7C6vMChwu8fxmkN
BEbuaoqtJ87VaOnkUv4GMOW8fi4OZsdPWAJN7/1ylm++FOkOl2qNjpCEQCOdwMNIsDaEPQqrOOQm
7Y5fHyLe2Up+P0NA9UdD4tECWzruPzTJ0Z/ldRxr/T7WzOYYBSyGlMMenGIaIjeAFyjvLXKbEAeK
504StFeRnBARVeD81YHmvRXifJ5ZvglyG4Ovs4RTf9+wH2oLM3zW9Hs7pfIPCe9wrj2XoXbcT9FR
2hSEScCVJd1k/uDFdYnmwbH2qq+fwZbzYFZWc+ysEbXcJJpPw2Db1yMtnY8TFff2Ly4ch+Pvm//n
L7sYUmhBAmPHivTjl8U4mXujZiHnSy3aIl3l3knBi6Yj7rwGgInXPvV4wGAhGvd5T5SZzj51zKu5
RvdJ3ezZFEG//lLnI+d3UwK+FFp1PJjLl/Lsnw6+8dDwjOAR2YP6acjuCKxo3dHyY3qojbu2HRKy
jAu1kcxHF+Y2FVQmOLx6yfKa2mN+C1StOZ4lfkPk1K8iLbwbH3HpBsS42kdaW9Mq6h1t/etvDkzq
p+vpWaAMGEb4AVKp9+FyDIQtUciJ+IaGPQ2ch0CdWtLtrCUMOpGiVwwSy3sbTTnuU+CEW80wP/uZ
eJyq2NqkDuWS5kzxehBlfTm2pv00ClFdpsrKL3S9tJ5NO0/mSxGLarxok8Q/RGTCrHXCYMGd8kKX
LCX7OEida91IxKYlfvZ2LvAbUECqLXx2eWEnVPNtM5Cvsqwwpj1ot2Pcunea48k3AEq6szIrG9aq
1bHGurZL3TvVxWFAynBIIhJXIKgrziVxzn9Ew5AnpI1LVuJzrT5XqrlB2LmsKcFStucU9EFJA9nW
U/fOtnKxAclJJ9ky/FM2IMzE0M6ZcUzGh1hpSIyJlyyeW2sgQK9HUDmemoiE2seJSFi2pK4nopgo
F4gogvxbsIiM+VGXOCbuB3vND6rMhzqyjVXXWCI/eK4q4gOUl3SNOID/IaKgj9Y6wig3jFLEcFh0
qLgvAqbyrwjWkSjZEzV9qyfZglZM+MUxDNTNzCKcrPAm8LSR0LHSJEU+x2l9z+mbJda3u0d8PS7j
JLrrHXLvNiwDoZAQc3DzE1t8kdmQb9u0T3dowXifSDeGktJzoEgqd3jo0+LZazk/qtkQT/5UWKg8
JQO587ULcsgfR6W4+Gw62m27eIYMNo6bHGHDLsoTFj3f6YtD7/j151lq9Wcb0Q/1PgGsKLe5n1bv
t0tqtn+SjQ4sYeLQ7xZV91iVnGXm2QCpgzfruV/OdlVCymVS9rB6bFXMwHvAmW8NiOuHtiPJHeiH
taJ28m5Kqx0edAOqI6O0+jN0Y2ygNicsYXB6XsOLZAfoUU0/mhkNpaYpxFUP74Y32GY16SNcsxZz
P59/t3sPZLjiHen0oUJ/a/D/BIPT4AqfuSolIPqO0+EKMLXaVwl7YiMaunImqeerOVi20AQkxtaR
qASK0mw+oYDyT8ZEm6UTSXCKcfMfU+kBg6bbvmvZQHeVDq++9qvxwUeUueonme78pQOE4FJclTn9
IS/lmEy0gHrzeUsVnC8lntDbfBhnT3zph57jtu6gtKgI6CYWa4EI8JdWWJZuzt96tgOaWMizeDBq
jC8naU3wtpdXdV7Wdx1jB2xktimnmYft3JZMZcmDAAs5pnRGlsNrSgJQharXbm70quXO1BmlyHkv
hmpOEBS9HnmRM7tOlqKXvo7lcqmWpgT6YXlBVg7g5JHu2vkxNGdaMDzejb6fB5DKdkzHw+pkc3Pu
+CDwKvgpqPBdg84J5JjiAPU2pa1PQVXgfjoNkesQZkN7QEPd8KW3lxkoDUcu/dLIU6kvt7mgIQQY
9q31lbxUvG7gJGDLRKuJHCBSqule6WLObxuBK29FARxwTqEkG2ocU80w0pyrem5xPOnFYVb8IsRA
uDZQ8VH1E+9+b0YunqY4151QDBr47YxHsKJxN22qkjcmnkvn2sxd546CR29pfI3dYw98t2INy5tP
ykJqtUIU2rzETHxQpvXyY6XxmkdmWxy0pbmCoJVljRN9dDx3apgs6SufUqPF5ZPyN5UmzZ5GscRZ
Bh9/7t+cN8k5p3dbLSG1BKt+1XW1lMveAsEqSoqlptMRyp0fTWBOW0HW1aFCI3+rG0V1ErWZrxvS
OE9+30EfNeihQTampzYs7cQJ2TcYI05aYaz3LO4a0Yx1EdTPc0yx02KsPU0e62w9JVxC7CLti15Z
3JAc18Om4/i0AQpNqyLjnV6e56ZdluEOgN9F0RV0JIPUo+bNW/44myjEKSaG98nS9aYuWXYBDmjP
hs8jYauhex2aqP6cGFF8jUuDtlG7PD8wXvccdWhGuvycaOl+nctbH2PSNgaSd1tOI10km22S+aV5
f94bjJ4WMGjA5NpjyafvRBN1BHxy7cWaw1YxYYdrAsqQBh/h/dQiyg8gpIYuMB8mTNz4xAU8IIhG
WaUDNxKSZHGQhV6dFICfkwO1/VAu9yChPHzquqkV21bVFOeTwWpmxyMkR8pkAWf2pNeFea+V5H9G
rGOf6s4nEsxFPEz/wg3PLcGxp2npm2Q8xwz11tlM+dmxmgiEaF0OWn7mCalntScpS1+dBW49NKN9
Uxe8FJII6OcCl0PYw+x7sNKIo0JP4Wy5+PaIYBMQ3peH57zMzh5Xg86RvEB1GD9yqpdAjswFS1Z2
M12oFhdfS9PmI3NPtdcQYMlw7EYuJh6RXTLyHuWBxa7ljoIznsWzpmEQm0mGeEaXVqaHynYaHKEF
TcRlqSTj0Ny0ZH1cK0Qb3MoFTw4hdmM1aJ1XCS0T3smW7nSFH+PSC3BsWo03fPWqaN71fPVVRYFH
lmfAIYRBoviCZYWSo4GldIB7ziEGZ8q16VXPuEO5aufoOtNPeFXGnGvQFzqnoXFqPlGVZDaaTxmx
Ket1QN0yOOnVpAFzJ3iHcqKuIypIOcKeHrjh0s/VZW7SUj//6/nFlCVGm5VmDO2LQ6LArWBTOVSq
nz/Mpia3MJ3TXT3VvNApVWXsOSwyo8OTzYgWu4lyUnUpXMWJbPLkdu7ytwFHobtBxsfvWxrFXiee
bZOT6bRUARJ80LiMvocdjQR+8XTwimzaD779pNoYt9syielpqGwGx+PD8nrwj33U1/9YKn4fLf6F
ZAyAhs9B6D+LP071kHY/gRh//1PfZpW+/xvF4XcImT9FYwFyMnuZ23m+y9HqfBr9Y1hp/aabsFAC
l5A6jzxjxFjfhpUmfyER5oiW6Lwu08+/pQdZODXfH+wMxhc2Qz28HyAfvZ/oEqlsp6FOjfbgVJFH
rnymGbd60qhLf0zFtm4yHxi/8PQvneZF914SgPYvq+ioYR4/di21rFd4xgmpUoU/ayk3R6MATuXn
2r0vyo52Cu/Jptb7IDSSbKbi0YavWQvOcaYSeCA4sN+I0k/h7KN+qHUbmHtleiMHDyp1plzttOtL
Te0hurp3QzXMfwFvfjev5QpwdDRthDiwws2fkATZ0m6rOTwd5habOhaHYBfLISCyr19+F9/7u0fk
w+/n0/+phvJDnVZ997//WoR4351az5+HBIdBKnNi1H/vxrUmdcIc57k4TFprrea4+LKItkks5hr8
+pPeKfaWT+KUiXOBbLAAMd27Q7tC9YqhmEMZ7MFubWYZ+jlJfAS22/RuBCmyk9Bjb3/9of/m53k2
EFH0RRzNmRH82CnIdNo8ZcWOOrgJIF9tgYkx9/OAEs8O+VR//9MYFKCgIg0RT/C7ixkH/pRWZUZl
rE9Oflm1pdrOLm6X66EI7n/9We/YKBzi8Vh5vK2+Zy14pPeR5jOhHgkBaumhSeYChwDuRMzpTVmv
fYJQVwnpaddDOyCV6fJxT9pKLzYEyHd/+zcjiPRJ9ALdwT+9d7e1MDpPloOVHZohpwk5d7Jbu3EU
3QeuANb36x/98zOErBTqDMxrrFwMQ368nW0TFBbW4uwgDKVuar/t1r3GGywgVyakfKRoFr0qyP2/
+NyfHyPOGa5hBMytAxS3y7r1nZw1j7MpjV2RHaqpGdlHuZuTNUzTqkrJz/n1b3z3WUhM+fuDACEu
t9f4iQtlp9pkjEmQHshLjdfNzOFpJfRWXsRysj7++rPerbfnz0Kiy6UElm8770FQWdm7WqvxDCmp
JmNdo1U4Fqk1fkPC/Udq0E9yDX4TKBOceSwyPK7mj9dvcIuudes5JYiIAQ7m5owfZcsK8f6IGCJJ
wQis5rYn70iRYhFtAIYmf9Gge/fsLL8VyxEL3dJyRbvx7tkZJVPnxun5DmOHhs8YG3O1tG0uI0uW
xzr2nTUSQvkX6/n70PrlY8E+8cMtWrwmwPYff/pID7tWkUdMBDSjR8go5RHYkWQOXCW71hJVB6Oh
xnE/AW7xwmga5HiY3Gp+xZHHgUdgnjvmUQW8cpE5AgzhH+r/2DuT5ciNrEu/S+9RhskB+KI3MUeQ
weCQZCa5gZFUEvPkABzD0/cHlqotRVVLXbX+N1kqkzIGBODu995zvpMaf9eM/rLxLJ9T8MMg4wMw
h4jpy+XJhBMOHFmNg0mv/21i4KmIu8sZsIa5N3ho+NIaf1xq+P7WqIbsTKAMQRNOGYbHPqvcK9nJ
8Aiv17mRhtcyCdRQWhjYS1/v/9O7NkBaRLPSEpxI/iQaNWUJzTUfEgK6zCmDxkxpsiZGsNv+9fv8
+UkkQYGfzPdpjvKAfFnOE8Pmohhtgpe1mu+AxNBwKLNKUFu64uGv3+vrcs71D0zGADa7owBq/TU1
fApa0bpjynJeqWwTBaHe4Gnp11BiMyxGdbSux2G6gj7vP1PIRfuxEt3fXFjrn5SlX84Dy8dwUOTC
C+RQwMf58p1zVRs2T0Z48HtqUo74Nosp6AGnPkaUxHcoU803EYeEsiQ9YUYTwP2If84U8WaFKa4+
5zUSfdQtzh67p5eZ1mrdEM5J9Bv54Oc8bvGskrtyP+dO+KHBqT4FU46YJyc6ZCUbWroYkDKcboG4
0sDisNMXg30v6Ks+0CsxD0gWrOu4dCcwK0iqyNgb5rspCh34DmWsLxRm3WsOR+oN+H54RkcMEluO
ZUib2BCkOhcNNqwSU+sBnLPb7lI/7okW89VyRqgyF/VLY7uvsIqsdw5XzuOAp7VZjYuoak2B6n7k
unMptUlNjMmDSeNz5PBk0zyKNjSFk7c+ZvEmR0B8wDgObGC+HBvXZWgC+qfbF/UkZnnufnBNDkOl
P7a/BT5NyDJt/GdINyq4xynH/cbTH2U7hoK8Pehd4y6wSatemUAAnmdYs6QZyOjsL3+3FRUfYxKE
iTWMr3Arolj9JitnOrPP5E9NMw2Xz8sbekNHvzM27xiNxxmBW34eH0PERs7JNov4DJiClj6xW0x8
/M/VCtTAlepmVijwSQYj/ow7sjLpJgObYtoJl4lrNxEZxUjUNONvZJe533tl5sbajszyltQCf7Gm
8TpDnMRnrwPP2zZ+8qZMSeppqNQUEbuyDLgRp4sHuNDOI21NBZvQ5toWjp285fTractU7msqIFWt
eGhy0AJJMd8JmF24ojIittEGjpeEmUqM0MlKXnKvY2mCvfpkTaabb53lPiyGKjwFPdbFRc7SMWIe
LQ4wVlExcNA59xLqtfkcDRPz0ZDSa1p1rZ7vCmGYJPbQdd704EimdcoXoG2aoh1Yt9xgW7jB9Ws8
0F6vxoC7V2Qu3YwQY/ahJ8rxBuys8c3DNrogxJGEREaenrIg38oZuDf69fFSGXmz61LfOkQDeaIN
SJc1XXF1B0kkOZqBKq+GCOk6vuGEvPKWgbhTzqe+Mb0DI77wW9T528pdKOBemS3snmwdhsK/FDPA
HSAnhI3R1zCT1HkOAJsD0yrwRE/dCo8d4hhjBPtCzbe2EKXv5AhO11UlcVVcVfsJmQWBGeV0Si25
i2M8vbiyK5IOHbyTRk/tX8AOIb2WzOwsUGvixPLNpJd83tYlPF24z8pvnTNmkosiNHuFynvc6CkA
3UNzdCea5NELPXhlbW1f4b1Zm31Ge7Qrh30mC+IsZmsxOpsemm53Znwc3wMKe5O1/UoPtd2mRuFs
JmwvKxt2P63L4EezsHxRrdc5rYyAXQ0uy8vCUZuZzK60ndzEHgMmguC+aR1eVaUf/ehod2xjdxpP
cV6wALvLGamwpxsvcZwzyOjmzkry9mRoRo7z7F1nfrNIstwi9aGUL4tI1P7E3lwfJqsi0LYMddis
pshJT1blgpEKjci/7kXOB6pyEIQrPdnzo5hJQh+HRY7UaSJoO8tqLhyU3HgzeKwXmW/mjwgPokcY
+cPDVAnOD1W7JHHUmj41SgJnGxaYFtyM2OW0SNRxzD1i+EAV8qacos9YkO6ZBgz3/jBNW2fue6Qn
hG/gVq5JmE3qprhtyRgh+pmow6NrYCdZ2RlUOTVxFsmCkb2w9Nq1Z/oJS1E54MIN2RH8SPqHOqX0
QVmfIQqZyp2cTXffD9qt0UvYxYUe9RMYLmJfh2VG1MxBCo2jCpD50W5NdyK1MQPXtB3LNBO3Zj+2
O8/vI/re0XDl9OOmQ05xSomIxfgUDPLFSUcS3kRpt1BFWSePpVTxCScqozd7CNrDrAtuzJSzAyVC
btzlaLO2xaQILMMUCxpFP/duGXx07oif2yst+5tdCP/7OMxy3psCFCmRwRjrq57zGEHdhxpE681o
NN6dIktm7VRVvTa6xj9QQcuDHC3YVUyR1M8aIfi2HtLp1HRk7BSueZbE2OQoJK1rlDUlR5hF14Xa
8Q4nFl1B1MIOxX8au7QpFOy4hPhVmD4Sga8POl7AZGATXmgmhnaBepntnU+8wHFsynYTIHDaBB63
AJ5v+qphJPaDTwiUhxl0yyjOfcyISriNutaBxW6lxzBt7DNXMNk46JkaHVp7LQQ3tizPHu2DdVhI
GwBcLg6kHTjXMoL+r+pZoKdrrA3gnGqfm3O9Q+4avPYdX4mFpqFlOyRgt7oKEllGniCd25JGejlY
ZBrSen4qTXR5vRlUF3Mm7RDHYgU4qjXScjtlRuWSCaHzfZ6V/rPIPJo4IKGucBQHFfPNpR9uyAld
JRMp+Bb9XYeslWlHLXUL2qdkT3flwIyj0uKGih0HDPYPCgCrOuVQzHi6AJsNaZHf1p7oLkE7jgen
acEYJUC+inFWxyEgaFcTT3xVwYc508cP9vTWi7esbHwCYWvZfHdhXew8L80+pCiI6qt9yGIw1+kl
pbl6WhqptLXHrWoqN19LMSONa8NZv5q1mxIZAEX0GCF6zdhcTQhBcUl4W0rkBFmiydqs0i2/eLLN
Cvt9QD+IZ6UOEdPRAN+WUbR0q/vqzbdKfZrH1NgEkj2wiZ15PwmIAm6QdbeWqdu3VGWs2U3OrsEi
oLIIRJ/rA1F97BhY+u079JWA4FS3HOOP2CBuoEvanHGc25WUSZ3x0ZDSdB5Fbd8kg+gfjSjUb65K
gueol6pcLbkW+WYkPFew7UEn8Ys1HZHyAKRsOtl2KkH7efo7KjqoDVlBRHOgSeNIm5TMbgTpa05R
0c1kTz79clQUDuIiAB458jXT7caDW6bm2R1gF+XZwJ5BfsnEOK/vPYbXWRX3KwKOx4MVLhANRRLH
BvFsxXI2EXkYOKlN0rewYYLIkW3EojvEfZlLVp92Nr4luTR3iHL43dgUmBnU3YmpZv9eUxtRYQB5
LwkG/2hUkLyETDLypaNknmO/tolct9V48EwHoqOwnVfDro0P2+uHa0T+0TdRzunaqnjZ0R3lowU7
bmn7q5ewdhOOk6Zcw6p75GAcbrvQQ26TNfee8xRFM6yVmeUVnRY3VfFkitJcmYFx7+sRwp1fzpgx
ETfOAK9UiRMdTEOxGjmcbHw/Jv2uRKAXUGNjEHertRyTtyy343JtUCcTsdFVbJVL3Khh73pv+AkY
TO6p5dGgIlHaZUB31kQxney2EHATtbUqRL8LIjLGgQAYGz/kdjbT0bqaREE6pAWfhReO6f/vEUVn
K/Kw8j2xL+ND4xFxbTMVO6el/jBq00F2DYDL09o+JTR2kWbH4ynBk3OQJu0B/AkTz7Pq9/Bhzbes
A9dAjc+uw0HoRIiHS1hO0uyKoYMG0o3pdWaN+4w435XDgWtNUe1hTRsvg2daq9gdvYNQpLxiBcBC
0NTkLQZotTkK3o5Wi6YtT3F6de3PTjGKrY1q3ltesqTSyBc1GcVOTbV31dX0DubIPKZDe9c7xmvi
ubsqjCfOKfKG3I4TEuPnoZgvfRaeMOo/1io8s+TSMAIvcOWp+SNtoicoy/e+Xe5rTtPrMs1fpZng
jMtoUvqdfAOJ3q6ZreBcMyzxWBG7tTUr+22UFgcrI2KRj+1j7iksBba5S/v6aoyhOfaR915oWa/s
gq72SiCq30ZD33+fnfl91MnRS3t71/g5WtlJTtF3E4EcuZgqyE6uqlFLIMVOqsTZW/NWN8kPTCIt
Y7/4WjSPZqD7b03QSCZFyYPvRDG2CJmtVaP7H4atgu046A4m6oAGuFfGQRG4zmM+mSfhJP4Pr3XL
fVI0HiHg8aCOSePRHh3SpZzwZTwytLI4Qicqc4E0ePN1p4WhdjHMbGF78jdYL5NxMuqchg4zwDYw
97a2B+eqCwoQgyvGZ3AKbbW8nt1k6StIIm+gcWGF3TECkiF3/pDVakVX0yWi1kxJJmYoDXYs4zx0
8J3eN27QRPjJpjWqtFkZkqapB777mul+sla9HT4HURZ+QPjkAeRdGTEIQDiKowiF1MYOKsqiiNu+
31QsL/SZlpnGVPXhcx9RIIQL1Q30myBtZB5vGva4p6AJEYcTxb4mrcjYdlPjmTepIRK97eRE2dH7
LEtDmzrr0lqqEyvBv5DO9nBJvcm6Ni00FlakslOcDeFzVBg0uSPXt+5h7XZbTygqkWjW5huh8Z44
dzHK6hVecSarsajb702pOTrkhmfua8tRR872vDTB0AZBORToGzFF88630DWYg9e9eAhUNoni+Ifs
ob4VivQqS5dHpAvpGl2gOtpZy0baOnhmYoHyAMfrmXRwegTLpObz/XTtGtup8hSCMIeZDXHte9N3
ix+f/4kMCvve9Cj7Kz+Ve1+I+WCjw3rF40MNNiqbLkHgDJdh5thjUGwy65lRA8qMi4kJVsCH65rd
Z6O4zkfGKCPKrh4a6iYvkpp4zCSWZN/yEYt4yE4eiqa9h+brewXC8mgnKa/IOjLftTRebkWSWz+K
3uRXL0GXHsNhVEfsBeNtNnLenYmsPcxZj26qnvAwjCbfyy3ohdeCsq/RcV2txZQ2e45q1PZ9Dxdv
o7OQrLsEgi/4VJ6NureoTkz8zZWrRXPM8DcV3P/mbFzLClMMzT80SllKRzGYr6RSLcSjXHa0ZPBT
A7qM5mrXZcPgXudNZ94IaxBXAJOZkM2C5lU4Z6fP+w5DDRo2ZBAc/7v8iaSS+S7uWuQgmphnPl8M
9cuAOE1ThDLrLu+Xa5L3TNks/i+/1Uhon+ay0aRcQ2OezwjIyn21tOLavpzP/hQCecqHYFNVSP08
lzugc01eW+rlBfPUe4hsaWxlrBEa5oQ0dT7ysrH0zR+FyV/JSlcd/XL5t1XH1bK8kRsWCet01rzQ
dpqVFJuG2fmP2BKEPmZdJvdJy30fGxyvLTLJeSKXgp/I5fBjtlyaSuhF9s7Mi6YjUjNaiaVDJo+t
HztkRdfSQvKqUQy+IqEbbxnT8+gYMY+w6/TMJgcMZmFtVa+Z33aolkcDiDLERxOuSh5a9xQHfMPS
9mh/hVgHOAGHQ7mXZWJfU7eo751cLm+BfPnUV1wmsPb2/ZB15HstD6zdZvFvxVzUrw0mw5qtvNUn
wqHDY0fLFdQFgozXeQI1ZNKR6xr+nlREdbP4vvWiRTliJZQeXf1eIvhEAxMCRtNY18yOX6frQh72
xYAU9pOkY1HKfad0t40qBFYOLfBzXejwWQ0Cu+HszdYVyizrAos4PInc4ZMvfHvotyyHe9MRND8Y
iwYbsdwFQ01rTtSClgIEAoi/QUdNOMieu8SfzbcIfgY8pMCo1sxieaYrJcJNRXW6603WR+lypcgM
Mr7NFAQffggUFunOcg+qBVzpCwQqSWSjwArI6TkY/iKSx/iUwKSP9c/Ao04mjdwaf7Rkgr+MGhIo
oPEa5Rp7e7SNOVawM6J1vrZaXd7EQ9d/wyQR/AZPNvxIqlGetIjzCckWOxMWsmY3CX+CaAf866hl
Ez6nnkA72iqoXBu/osGNZS2ppn+2n/+HjfN3QgfwjUwf/t9Chyv0Ev17Nv3qyQZFsfylf+kcrH8w
x7Bs8iOBRNo09n93ZAfyH4LFiV4F00ostr8QJLFko2pc5m6mQyyLZTLE+pcl28PHjTQanI2L7Xf5
W/8R9YKRz689dsZAiDCYgsPngejxdRLFIxYjJwyjE2VlF5N/Zfl3g8Xm6gxlt08ayH1s06kxkBbY
uCSfp1Ug75EFdAflF3rvNFazJzGNLfCXy/jvxAD210Ed8wfBHAi8ByIESEFf2v8jjHCR2YF39LWo
q4sEqXYJZoqYFeAKgTK6rx4Si2bQNlE08iIy+oyaYrsAfRf+RoisxU4pgkZt68kv/O9zbVDOxQ2u
XRdYwnMRx52ntrlGXQdWzQg2Ob0e80LUXdAaWFg6IzgMWThvXBMfJ+3YfHAz6jwXiPdjPOmInqpB
r5UqOm/uceXkWKHoJRY0Lkt5Chh449+aqJiV5JjaxyCY5RA4t5wl+0dZ1Th6VFPoFVSNnIDPIW3e
iqkw793QqVIQfIwfMS6RN7YKMjFaBNnacX7qnCrPdji+83yFaJu0+qUNRwt2V6rwaQwjY6+SWZ2a
KLX2fe+074kZqwvy8XHjpe0VEe2nuvLab36ZjMSqj9Peb/vuCpG2Po2GNjaJP0PBoBT1bhrXma7L
KN4ZSZrRUe2t6p7227PppO3KgA5dYYfK48VtykjO7MVwNpgy3M19JkeW1Ylk5kSP15E/P5h9lF/U
1CfQgGXpr9rBs6Idehj3TbUFG0cdt6tRCDhkvYPO/d4MsvpesyGuMfcWt0LPfqzXDj7ZM4C61nlM
I+jQi/j2Ms/NFmQhpYTMB3DiJi3B2CmPo1eLPdHu5a72OxrPeOL6deuY3nYu6WiPTshUYZYI9Wez
2Y4mzRJ37oY1827vjqveXAVephjK5OYpshx5YiwfnGJmGNEmLM38R91Z7bfKB2HYDGTvAMg26geq
5/nGKe3x2tGm/1vkxx6uuK7ZkiiarDhxdnDhtdraSdV5HOq0u8O7ODJWyer4NeO2XzlU8GtSA8Cn
QuK4N31C1CW8jisxtP0W5bDcu3g4tgAO6CzT2uILgeKO2eLYvYBoRyqJuaUV3PQdmlC6gnPjej8E
L7LGagbfJJD9ViD7fbWjNF4TzTD9tImaPjdF7G6CcVQHFxHtsEbS6j1DR5kVxv7YOtraS9WmGpwp
5nC9yCehotjUiaJtg5XdFL69hiuI9Q+R1rTJo5yKjpa38U2M7XJEN3KOKoiKrmQtKoElAD2y9mfF
5MLK4+sI2iHV48DVc/uQyAu9UE11vMsnW6Qr/G/uezG4g7dK8Ld+m4cac1suJZdvbrKzIC9351Qy
XNuIaXm6MAi72ELdUO+hJzqYWjs53PmlmYi9n1XeMevUo4yH+c3X87gNh9Y9Sm/pAnkTtNjaMqob
VsLhWcdIolZ14KFYLuiFWJuM2lDipCuHiaa38l/Qisl+gzp4TEG3You4IYPVPY4WstFVgQw+xQnU
xcX1EhZiozpCv1hFXsXAn0WkWKfUbhcBvFWtNEeLC/Gqw52nNE1KqLAaTBAKogtttHo/IOjEgFrp
yoCwaNUoItXs3XgsB1cFpgMOzWFePAGnae6T3unwXuS2c4aE1lwbDWPrje+QR5osyaR+ZdMss/rE
3ZgV/97jHpVbteSZ6lmo82DH8W1iD9ljveSe4o+wwB72BaHkA/zFz4BU0WbZO4ksxKbidofubTjK
u22TKTd+LGkXS0Ymeau2Q9d363/GsEa18tTOXdJZFfay01RYw3MUxGTyLimuVkeeKzOADe0kQ62i
Je3V/Ax+7ZYM2FjqlAJaqwfhVETEhpYX3y2Kne+VLpJ7fxoL69CqNrp1XbdGKjN1GSR8P25fqono
gZVrlawOasmmDZeUWkYSZMoLaCRnKnjczgjf0UdPTkCgYQZT8cJYj7GY0C1vl0ed/mB9l/fSiAd6
GF774hmSt4jgAVy7rM27dEKNpDJ73DYDWbusDeORIXr4QwNW5w9uOtZ5HvKM5MnVhGMUOwnZNGsJ
0wcwKR3ua1ylEgrkZMfLrJXEX6I1ISPqrulpNHje5892MIL4qjCVAcDV4Utqy9/SbHhPHXPYDAHD
jqwZnafE6gisQMh8K4mW4F2Ld7tZwoilyJzLaNTXsNxYckR+HU1BCM+hOkq/hw0hjBFkRkFH1yzr
bU2z+GYSlb93gTnxF+bRvpQ86O5qWGKSBcOgtW339qaIJ7JSFX/AlzNeyFJv7pTtjFdoomlAo9cn
hllI/a6XaOYMX9tGFdW4X84lb/kS4cxdKpy1+5ns7KY+Kc/TEvgMGUQTDRA46soJltBo4cSkQ1vt
7LvbfjImdzMUSjq7SRkJIQZzbz55adeVWIeJn8Ygg8N5kksqdeQuCdVpu6RVd5/J1bj1B/hmwRIr
+5lt3WtTPSdL4DVCVX6u+NVwU30xTBdugek9ZGMo9ulnYjYeCEZVdGidc/uZqb1w0S4h1SP5znH1
Mi3h211PDDe51PxeobmkcxtOWr44oil4TcK77SXGG2QyGbEEExXnoGmt65bljKeoJfyb7gk54Jy7
KCDyoAPviXIkewVV/twaFlE4E/LW9ZDK+pSSZOyveOoMoMlkapM4klMDopxpivshNrubCgHknetZ
CUHA2nQ2XmvBN1FI6Hd9295HcmCzFoE4x4z1CQ/nEbtOYKOLDcGibbse3MTBQlu4pP7msd6E6USQ
aTo2b4Fs6OGp2ZAnIkWH5YApbLUt0kpuJ2vu3JUa1HwEnOgTn1D13nVHc8Fd4Tfs7dVoMLhZ+WmK
e82aaeOTqkRDR5UubhmOJwojFB24Ow2pg5kem/4dT+1Myg33AD5yeDgnnSp2AjdJyuaAndgdUXyF
ccjW6nL+qnIneMCw5W6qxjew18HJvgrgbeDzl069DyovT88KveaIYMIviGgOxida0c29hVj9pQmD
dF95ZDqvsEAb7y6JcKeg8pty37Q4B9dACmksx9bMltGg7KDdWFu3doKm9xTUiYTD6NcfssR+uM5N
2rh1kObmMiUyVq3TeybkFMYn9GmDyQbp/XnI/p+y7m/KOhu6oPNLPbJ57V5/h2rdvBY///f/Or+2
7es7KRw/u679tbb7/W/+Xtt58h9o2hFj0u5zUCxLFHX/4m19hgA4QlBcgbqC2fl/gVvkoC5KWdCG
wA9dkj2pbH6v7lzrH7ZDtClDEsfDRWP+R9XdV9FYwDug3HSoLXmzP0kdpTN5QD2M+gAv7iPGqro3
goook4Ccvl+uzr+r1r6WkbyTbZJbhzQVYbXzRVSZQ/Z20azwTjaPX2HWLzWk/xVPWv93deG/eSfe
g0Gv68NzDZbv/Iv8leNFiCwTFUM3ZD1tI/PSamoHr5mf/uOvtKgkXVwIHl/L/iqW9HOst2pGLoEf
JcuzD3CAHyn/+9+8jUCm7fOL/+k36kBHtbEYazzVg9zKADjWokxfZ2PyX1w67lWJvlai1bY+5aG/
XrraLNwq5htptBHXIzoWFAQ2HsYy/Zsv9VXAyY2HPQPGJL/T0g35cu18jfSIM3Z9IK0oW3n9dD9F
45NlTE+1ptP511dw6QP8oYWxvBltEkTuDF3Qjv7xjmAcVfFsVvUBVAb9N6xQh5QJxqoyklckbkx9
XewEFqlU//mtCLzYEbgjIBhjlfzjG3uqws0NfeOAdb566LFlrIQ0sicj5Z/++jsuF+xP3xFLP6sC
KZs81X98q7lP+ymBinAw+kYdUI9MW1oV4cNfv8u/WS8C75d3Wbz5v9wgCyFQG0CpDvDkBS3c8UkX
QCBpK/xXl+6Xd/py6Qbk+RVAN26QvJ823pi+zsjM1v8fj9enreKPlw7wdBBwZ5DnacOo/uOXIkxB
BEVVF4da29WmNrXBQbvuxtvZLaYtIe7VxpIksDWQEw+mGiuiGUiEchq3POlGMMwf8M9ug5GweAVI
6t2PsWj6KdlLi9lj1/vZB2ox0l5nS59rH+kPapQlvlJWDcAO/hPOq8UWm7q97j1HHPyxKe4mJe3v
mW8TnEfu/YsuMNgNxSgO4ZK2Vk10woeU+znzRy9atxPnxRVSHwgcDd7IrovLbU8y2bZDyvjQGal7
MuU8vDchq7zVeXx2z+JdUuLQkBxpwi79IK5IK8hp52VUGEnL5zFsAjWLkC+dIT/ZVTKqL4Coqg26
OEEAhROGFKw4RkYwLB2j+BBnZ2NCc0obmt3kohrrwuTbzQULF1Kzbg1cz6ZPwOISR0m59cg0XCMq
tXYdIydEHtJyTi5g532KQ/QKjQkmkQK7XiARpdJmsb9HsRZXY2SlL1FQ5U/eAL2saZ36ufEK+3vI
d69X/oC3vy7cfuYzaSIY0T0QaOU4E8/6CKs6WRl4kZ/aAeEuM4rijjFH9xJyaa7itKkvXp9+mBa/
aZ969ndsVh9jO4QPnUeU4bAsjXFLrOyUL4wchV2S2bXkcHubJt54T7gVKVgW3xYVbrLXEdGVHAMS
PJR2XzITQDK+IoEvuYkQADEUjcoPSkPrBuUdF7HPRQlZa8DY+Hnb522E9s8Mg2t0fyWpd1yEsI8Z
XbrM8Yumjsh8tPlKkZ9kL3JmoFE0A7IjEacg6jrOvMToKS/fJ1Cu6rPV61puvDgkfYqINLm1LU1C
HkJZ4jA9HO/XBiOw74FRim/QiYoPauLqxHectiXUsGUcTRoeQ9cnkr+sbw6n0XQtFMKztQLvmNFS
iXW160egGGqsnRW4T36CLhwzNHvowylnoow04tSTT22jeOxcRoYIfNji5kkG+86pdb8S+VDHT11p
RHrfB2X6KgdKDmYb+kw9AJMykSiuPrOFByX1j1nN2V7UfZfvsIjZyS6ticTdzmmQEe9Dm4z8kDGz
3mZZt7/ZM8+WS2adtckH0T6Szlc/RykjN38iNLAA5ECaYm84JzwwCZ3bAVmdlfFLiDjKXprILk80
U0sAIK29RgfxQb9Fwp1EmMwHYVAfFdPGmFr8tDH4vZuIjiehBbncpwa/UO+w9SHIAP4Q4CAXCLgf
Uq2QIcb1GP8saykOZeahcCDMknaB1f+o24mOelExpZI9NwJpw+WJ4orp/kLmNToYWla+lyr62fXK
38Tt+ICu89BVGpH3lJyK0gNzECILYSv07+KehxJY2rjFAq/PuiOVOcp4zuESh8yd/Ox7wKT0ypTj
Do3cEpIyEpVaDBnJGkCukpXT5dzUrIqESORAEcs+lReHQyWYKZ76rKflrdGuwzlJp+2sWN2Qv+i9
tey7tcv3tov0NWmN4BIMqXjNxza4c3Rn3VTAHr+ldLpPY88dlbGgvvQS9J+ZT9VGl3x90ZIKsyqC
Rl66sh/eW0Oha4ha1pzYzYI7y1MNQJT8FXkgFn3F+uHFhn83J0zobDTcm5BCDCWm0wd3YZUp6BU9
K9nnSQuNWINOsOg3KUaSdWH31cYbeGsFWOKQtCQh2ZY1vMeiJEQoL1eRbE3uYECdKskvTt1Vu3hw
An6Eor60zXKuJhfyKgdkz0rexDR6C8tdZz5XJwklAn2SOnC9seoiOn/ussD6aQ6sVnq5RwQBmDdZ
2CU3qRijncZ/yBrHSYLw6U7cpJHYtcjwiLFVNFcJ2tnTwRvXevaqR3CY8jL7YYnajeQ8ct2Hdc8v
TIvKVOoQsRt803UUMpUsSww7fXHX9qw9RsTqMUge+kxj1dPU3zuHlhMkC53cOKFtvkmLwQCoAM6j
VX8JsjYnT9LU+zSu5L6QkXHuVHJxsGn9MNK0vUxj3J3DdP6emM4AfhGMakAqEhxqSxxmbCvgUGhx
1IYKb/Ps2W9UsQEg9lFFYbRGlvXI8/yktIkELKgQe0QFuj/TqS/uBMOPbRGviee+kUaEfttn08Nx
AA4iibEUlKy8qmTFMYsA4KZpoXCY+Unrfy6yntvWO8ZH1o7aC6mdN8KODFwygSci9w6FLVy1B9ay
skGJDOjrZYrYLc9ZzFKKvIZbJJXkJ0dmtljvTMRftb+YcNSS8aybmYlJ7SQFIC+UDohwhqZY1YX9
2BZ2cRoaB2OX35k1fJR+QSu1/aa3isnOwTiMle9dTYONcoPNJ1esf4U/hPcNjf0BwE0aG3s30UV8
oqPj0Jxg5qyDE1jICreC1zs0vjiLq95bzVL5H+1ELOkqAJv+sxaAIq0k8o9j4NfAciepFtIA6apk
yLKuT4GfoezsVNfdlp5P3yd1e8mQJIjSbVfHyoX81VsaapnVvgSZmUHEHPOHIXVGeLiWByiBwzWw
vtqf9KnM02yDnOXNDXqk1ykAvImJmCuMeGcTFbZh4dB39OiNxSZgoLL2i5G92p72PKe2s6pS3A09
Pa2D3fQdTJfwNYtFtvUHO9vaJpoZ2itIX5BH3NCdQrgOocPclK7d0zbNnfmGxzV6jzBf96vMag0Q
Kqht0twwjkRHmcHOjwrWN9dj+XYjTidUSww2B1fmYlPzhQ8ZRB9YQ5P4O7fYJ0btD4dRjOnU/vgp
BcgwJrh/PIy28xy5fWvmB6RhrDf2QKc56pmJBIpzQsfR8mZyDISS9sy5IpNqCbNFm9U5BXRFS/5d
ofbViBgsn4cOgeXToaDY/VqoRTZtXpbQgyqsJ9LbrlTGmkpK52uZ9/fhxDb31yXGnypDSegLpSHW
x8Xd99XH1iIjKiJQGIjyOISVYR+yQbEdl2VcXRlk0x3/+v2sP9U0yxv62NgAAziOswzmf61pSsUB
x/WynAUFZc6KVaLaJC1+q02qilfsjnKb4ZG5eCIYbj+3HQx2lreP7cHawas1SBXLxWs1NySwtuzr
f/35PtNnvtwRFrZX3PULt/1PRXk9JniyMCcc4qJwT71ui4/KYXS7GrqhRTuLkYF4c9RJ6SpOre5m
mWCtrIxPXFsctMEAv3KUKU+BDZ1vsqk826QGb51PvbgizZ14dZUqiDStRGLeJESWQ3Q7RCGrsjNS
uG5dAuseHNd0X0l6APso+WMP5t+/g/3LBhwSy/L0f9g7k+W4jbSLvkq/ABxAJpAAtjUPrBJFUhSl
DYKiJcxTYsbT/we09bcGtxXeuxfdjjaHYhWQ+IZ7zzXjOPn4+lQsCtP31sOckrX29+/FT75DrkbW
MwrZg1Jkpf3kWe+gK/P0Sg+tIinaMZpyhYwWk5q0n2qUiAfYcIBWoUDuHKRWa8aup79/CT/12Qgr
lCcANi9UALzd318tLRFXqopBM/n023uHVfYZp82vjoGfJhb8FgYVQknXFq774yCmi7s+UEUZH5RN
8axCDq6iUojtoTCS05WWaLgSmgdETf3T3/+BYrnev7/eKFHYongYyFkB/NgO4zy2e50N0YFxfBiA
oILxaQSB/zHvKI2RBTvTG99w/EcsjY+pP9VIo50BDWhPnlxbFhHb+1Az766RK0uQjBXlJBusA/U3
MDOQp7/XwaJvNYKGxvX11f87r/7VvHo5Ir75oH+eV8c86Todfzeq/uObvsqQ/N946PgMTb9XIfnO
b+7CUcEMz9H5NZvL/I2jCHmRoBYSplx++X/1R8x5BXNeC0LHEur1T/RHTMm/vx4ZT7uCObfD3U6V
wuP3+ztOW4pJQh1Gp9kxEUBQb6m+ZQ8TiGlVKbv/YBJwTvykU95h6yyu+Jk4xb3chI7kd8nWcmPz
PmnTedpqMaZvsE8mjByNAj2Jq/ejH8sT3QNGAbAt9cbxRo60EsApi7d0cJnNONG5z4byxgx9AjJL
kd1QA6S3SxLjPjf9aB8Qdrq308xuEVIbkDS7VO3nONLHlGzeS9dgbJmZ4hpr2U2tBvUGCJH0gOEj
VoUJF6VLcSvhwNIYCuToMKnvylcxFXyF8djhJUjn8tlNM+8yp9itVnr02i1qK9JBezXuiCRVb4Zg
9ELCDHzWQwtB8rgUXQciHY2XodT1F3fZJrFE9I6MvPTncCRbEO4g26Y4qjo6bqnv7MbGqYZljwMm
TXCr4EL5nJilyaY5AftNAUvDMYXqik02PDfVbLwUr9stimlxNea6OE5x/dT7Yw0iVKh9Gnn9u6hq
23vfb6HOkRGhP0GYD5+0kSKN6BwbBxs1Yod+wZ/RixZHpikUzgJd/TEiKNNlUWzp53oah24t7OG9
QhDGm1xknzAotAd/jtudxQbvZTa77CY2yd+eQ+eU6rY66WCez6QV9OvCcZudSxKB2GgVT3StUyc0
n2eYPvmxD+eUd6njp+VGsyNuKDtPpNgy0ssVf+joA2Oxgu6GrDgDXrIZ7ak8s4eysKP3aRsjHRqK
ShKCSHgCviEnsTao0EwkUajAwaJx7R1rbXeXzvbnBuaeuSz0rT7YRYtXPwsnDBRDgwCYrCVGG7h+
hi9xIjriXEdZ0EhkDcvmJCpuY0WMqF1P7k2oS8x180Szo738UjHnuxGGtCZMMAPIuJKt+LRyyip8
ZGwoFGOD0P5Uj4ON75XKf0k846sY/B/mCsP0pndtrOBeYV3n3PHfhgESHhbDWyDZSHWJIFLauWI9
6l+gUqZHUzc1S2TDiDZ905FGUETjeZ5bhU3dbws0bEnwRPZAaJyCWtTJFlmX9Xs9YAlfRVD173pk
L8G2n1LrQ+tnQbEGkti9tbqixsJiirVfIT9KEa/2tGHtdNdASfQO8E1Jj9OeXx5iYpxhOcvRXrI1
efh0gSUfUVVF59qM7E8gpcmiQgWIBNnVc3Ygjtn7mLime0EyN5nH0U/9ByKQSzyTiUuyrk1ocrap
wqaEyV/kz04Y+e90TFNpDtVGVVoyP1PTZ6fSE7sYyyqLbeAFxVMSdo21zjSRH3xYhf7AChmfGbzu
6ugFZbvJjR6lROs4/s2Cj99UrX5rNQzVV2Dl2y3zs5puS9tbL6tm2kmSpeeeGNnRruKNHaHGmocW
NHBpuSfsNoTgySjxeB9sdsxdx4mm5eSucd2Z+x4F2J2gM9+XsYko0fDbwKaU0+YHkUZM2WwO055h
IHj+Io+TPdOv7EhSaX1N7aAjNbeU7R3eMZs31s2T94x7iLivrVYOHGZBdwxCSONrzxiqj707VYjB
DKyr9L0hExVzat7YjTZeSsdlWtVYSX871ZhhknSmhS6NxGeGheh6hy6l/kgXPnyus2j4MNmFdZEN
5JAt9a2HocqZdLD2ye5+E01+kG48UeXMLofgGDEixfVtVvdhSrC5l/rDGb1QvM6ztN4ookDtJRO0
X9JB/SUntF8SQ5MlO7S07Ho/EicaFk63b5aE0QW32COUjgkeNZYMUr8ljbQ2ySWdaanzbW8RCFAu
uaVmucRvZSZppuMyOevOdoZ3Hd2oHqr4PaAWAlAn18Z48eRNqUKuF2lptS2s6SU2NRgDg/F/ot5Y
yRDsMPvrO0V8yZ2y3PCWY3Hcg42ej304PDp2UdzVtC93ndUEYoUNPngcIGqCJ9ceNm23GE4RiPpH
j+Eeh9TAbeVR4i9O5PyWFUS9AykO6zBO7atPa7sue2JmEkeH7YpAFLke8ym+dsLvdrXn1glk0hwh
g2/yclVqYDhCs7FqMnISmS4Ie2XpRiG44OXPsCbR0xUBjqy5De5tT6tjQjrrAzWrV68iIs8/yyVj
jBkucWPtkjw2LRlkqFtJI1tyyUL+8JdqySobJu3siaUAyrokmWGuJtRsriGYhVY27RIbkdBotcAe
WtzmabtEonVLOppoZ/LNUMIymkxuKTz1yqlJUgteQ9UoaeECzsGxVIm4sMAJS0ii9jLdIY0tXHLZ
lvfzQS9ZbVAu9YHjwt3DNTfepK+hbkIMztvMn6PfA5L2DvFo0CnqekTY5JgtuQOzO70VKbw1f/L9
Y291zaMOSpi1ltMfuJ8Il6Ov1LgDl8g5Cmvi5+bXJLrXULpuyacbpJnHgPlJraMjt+Dik2SHAdbG
mAcYZHb98djwYGSOIoYrEMcXc0nDs5olGM9pnPqJRJ3oozkEKRkqJOgVr2F68WuwXqSXkD07w2+w
JKqiDk7SWxJyho9ovSAJtJb6IJasPjGR2tdGy6E5vIb5zcPACF1rIcr7gri/WBQhJ3bkRRVD5CUQ
0Cw8nJJsAv0P8ZIY6BCCXN8qvQQJStevIZcqBRIhT6zavBEKQOW++iOFEMkckYQ8+HnnSzFPpA2G
m5Eo2GknlxzDylfuOioKFawx07+dLVEm5xYLe37oWiN6cpjvx89CcYuviaIyna0eMCES/klM0qwu
ljWOfbsvQ1Ym3YlLVuA5c/tCYUqpg/kDZe/4Pk2N4iXpR1gRbec+oOytTnUdP9SFO21zWedHt26q
tdsx4nLL8U5l8wcOwC/Q55+TVn2APtN9kiVu0BVR3+GqcboPrm8kBxbS2S25TtvBzo0bPhyxjHGY
DqZt/UXOTl+scGem6YrhnxdDTo2Zs8C1eCudIZ3WcOkjJKsaA/uDpzpUUbPA9ITFH1cLfVhu/NFf
/9s9/ap7cpWi0f/fJo67qPz983+OzU/hen98458dlGv9ZglTsN9RvhLMKphtfRX7WAt60jZpEH5o
pAS4Sgsg3mtAKYMveqz/Sn3wd5kWk0DMIf+kieIO/r6JYr1N94T6htfA65JL/vK3Q64aX67Ofcol
g9SlVTJFJbZD0cbbkK3qNhbO05D3/YUjPsYyUD1loWMczcG9irIDpJLP0cJZtfO3fp8XtxlKSdIm
GDhWWZ3sShtD1cyi7KgtdkT2ZLjoWpmEeY17xfvKrmUkCngc9LMv84sasos0hn3QkhvSaoceYMid
FU9R2Co6/oK1Kr7mvI/r2q2KVVewJTdJMEX5L4ZVbM7n0jdvFeceTrLhuRwBXTipZnMNo0a3LMOW
CXMuWVa6pXd15bgfYsKCKPy++GlxgVh3F4zIdu2429kivXTTfIuu72yGfJVOjNUYxc8oAEo0f/OL
06anrLdemMA/1VOzKzN2UMQUyvckYR1i7akV5ay/LYEkQLggiaaVT2mfPbtsbHbmIs3X6WV5B9qc
jTht4pekKiAzhW2yk8suS7JPwwcNpr0f+odQDndeMao1YpbwqDP/hQOdlX1kH8AnnNOOreVM8Pua
AGXeGHw1+HBPIurEekzHB9CRd0NlP0UyPYVj9qzrhNmkc3UjqdWKHcfW5g9adoZlO93aGZ/VJFvE
DTCbDDs9zSjqVyMCdDyBDBlFyRslIvwzAanvK6zb0ZYorXbdGX2Jtzyetq+IaDvKnztrQlk5oU5o
FwTy8rsqFqdbDMS3jCpvWzHsu2g+v+7+CKE5Vy5FNxrnLzLjyxwrvqSEJQk+nINX+kDZY/5CWpjH
OWAdmbUq28S+NDZ4FQbU7xBYImaRN9pJTuXEWshmNY1U6gG012acimFd8NDbMMh8LnoWy5kYX7xy
PvcijNdJpONrWrtPoN4/ebV84w+xRZgYYgxa8Nnp9KEe+4e5dg5xXLVcqPLAoCFawedh2QWMA0vs
fCaCLdoOA58nQid58l2uhHFumX6JXAIHMR+L0Hrx5dCu8pFmoA2zk+X2D7XuoE5lX3K0vWtT0Rx0
+fggA1BBacwCFlkBNboyorVlxfH69X23CnWFh/dU1kWCPdW5Vo7t7trl+5aHezTSLwxSPcWung5q
5HI0rPFaCaP6mASGjyQlmuCWs12Ry54lG9n4TbUNrIlK91Avy5m6dPpjkyvvOPYG1U80ZZC1qpzy
rZqggGU93uO6WWMGkC8YWz5iUlE3Fm4Div6xjGt7oxk9Jxs/J7YMkv7wHOCaNFZhJTK1T+y6eEyL
4DEfDdVtZhseAjj3mHi54Eq1TB4Ftsl0zLZjpPCjEMxQtZPe1vYYWXTtSiWreNQhClp8pMqtr5kR
3RbQibaDYT+WhoUSpnOcbd85z2Mx6ZeiwNfKFinaZqpeee6U4AHx1S6PWewKlNa3VkseeVhw+c+J
eCnRicFayGnbe5OcLmHtpMsOjVcRILznMmR4ieYWgOsbKKPdfgT6wazEfXINRQ1dDxBb9Bdj0GeW
Cr8YPv+0G/EWK6CHXo5saayBy7//Rn4VJ8oGAZaWB1RY6Up2NfISb7zGTn2ZkR38UQ38Tw7mT4sR
fhu2RBNUkwmU5kfIIubWrlDENxxCbvVNYWFfz2S0UpID/ZuH6V+IQ38ad2NXlA5EXxSiAJtfn17f
/F2DS+BdElTlAbD/s784zJfjOLEGQEXNCocB/2Tu/v53/mQeXH6nRwsNHMVf/vf79zKUBbYfKFuE
sjoRSoL+Af5ZtgY/cRiWdfby92bZfNYNB+Df/2op+dnfjdiX3+1jXWS077BZ+2GkWZHYPQNPLg5I
EeUmKXMP3zZJEhwX56RM0gN6i5eB5esuHfr+lPQN9y1GhBU685dIEWFXzOcuRCg5o6fwF11UQnkI
W+o8KI5vpJfYOYCX1WVyKTDQ5E5/N+YhNJaI1nm0r53H3mpJ+dwzN0X14qDlsj2Oh7//S//iEqJp
JtMDB4OJ6P+H3ZrIYlK2hF0cItHs7NK8RYJ2m89sEH/xe/7qHbUtoK0uQlkupR/eUTxq3si/5Fr1
M/sIvuh2smJ7C2NBrtj4J5vGS1mkIngDxXHLlj1/C0I7Jkgh/FL3nMtLqZIskDtLjGdQ+wGhB90D
NI0ro6c9M8yF5Y2sLwwjta9HMT6FDhvpPBSkisRTfO4Yhd0V6fg4LtKfTsT2qSWacQt9ojzbRfwl
iB2FGIDlHMPbcj8ayZegnB896Ipzi4AImdQhmpxDFBUQvfMZyUw1nlNQWEBo5lt3YnMnBD/b94yP
2qE/cK1fbhv/4oRh5bO0lzBEBZTP7+8KmKrMnQ1ZHCDsvpYTIycbBCW1MgZ5+PsP7adVGneBY/Kc
Yt+N4PhH/bQWU+xmANcOTtozeEacVP7qwHy9k36409hDsExe/hsl/vIavjlZ4qhOiTIwi0Pp99Wu
iUextoP5ZTnpyXua9i2ggVTYB98Q1yHwo61bZCdjDN43SfIJez7OybzXRDcm8tAnPMQjn9OpmnI6
y/AL4hG5dYM4PWRSzahAkI1grWxuslhte69656EWxNhIrKU9xdM6c6hbWLqxyMP2shOaDSmdv9h3
qKpWpoi/OAWXYB2nl35MT6kTTkhyEgpUa6D6teDusF5b92Z7VxYi2tpyPv/iM/mLO5bPAgk4excT
V4L4/g0DN9DCrACCZWU0Cn2UA+poETsKI+Vvhj+wiim3NtnkXXPC8tZBo83VbOVv2oRrGQ/TFghL
txsCVP6tskqwk+YTwByJLcydV2mvrkHnqjUr5mvki2TjaE6iCmjtxk2mR1MMLzNoo9jFaiSpDhnL
oyk0wCRF5uNEIUY6dVTtZcaopRruQkd1K5D4amVXHHzEzQBlxXi1ISjQ3wu0Qn6FWObv36S/uEl4
Ziz/wc9L9/bDezSE0IjaoSdH0ys2lDgjQixejm1C0KjCX3wibNV+flpgwpcca5aFV+THe3IxWEtB
3tZBi6Zgv9Oghw2SU8CTyrf4fIhRSRkm0SDh+GpXeHGf4jC7KIzpq64M1Kos/Ar4Zl9vfTXneGIb
UHyT96lJrRuj995kPjPByKfaH4tSbmRFbmUyE2k2nREZ8TDmMgtl+gynjCqViWsym5e6A5A6lggf
43bbE4y4a/lIX9tLRstyEzt8Idi2kzJavqMa+l0VdO0qm9sIpdF4+9oEBcRlbYY2LU/o9x7ilkbS
S9HczgibiFwcHjQZfgTOEVQk+weRWrfQSk5y4dtabrfBRDptln8wyMsEz71ckFXXswxCwrTcRs3o
QH0ZHiBw0UA4SE49hTowq6mWzCC5jDWxlG7FV2vDeaoTh1usDeob3xlf0Dttho43OMniSyzRK0Ij
45GR2U9J1N+hOVBwFB3WdfnJ6JPTq8JZh9zAbZudaIr3ecCTJSYTkqnejEy5vWSW8zFqkMynlnPt
m36Di3taL40R+D7GkEhhzx6VfdbaT0KjE/zFlfsXtze1DgsG01FcUT8uUzPcprWwnfzQuNNL0fR3
2K2v1Be8eSiu8D2nz6+tdtn66LF9Kr3Xe76I2t00wJ+rE76thleatgXLnNTfeL2WLhLjsGZL5xVb
f+ymQ7aoqvoYZh7ylHhbL3orCLj+hWEW4Sshz8WWNcBNwVlO9oy8CoMzJmmnx15SbplaVqA68beM
YUv+jUdlHdIY8jyMZMkHElJmu0n30PacoFosewpaUr/LLn3X3dnwB/dY+0a4D6mEtzNjdx4ekiD3
NrlFDrBTTi+qgQCpq/bOpTs4pLG69jxEaDK7B6nG26Wab92vz9d/J2y/mrBhgqMC/98TtuvnT/q5
SZ+/0yf88U1/TtfQIaCH45EE9lthz1t+3p/TNcskD8ahb1CeBFTictV/1SmQBmMipPMQT/kLQ4Wz
/Ot4zfwnIzUiZb4/lgGuOSaIFbw9IFjAA/1QWkA1M9hjRP2NzGe/j1jMMyJXtGU2N0lx07uxPVX5
MV42INHrMgQD6PDgLBuSZtmVZLm3TIx4+Re97FLEslUZXxcs7bJrEa9rFyG1sSP3rHuyl62Mfl3Q
wNntdn7rxVex7G/S11UONF2xrayoAdvlyGu77HyCZftj9l7OUgmudbvshvzXNVG8bIz0NAwn+3WN
NC4bJZN87MfOjAyBgqL077LIy++4vx7Vso1qPHCFMNXCW0UQ4JKapu/GUMJSWDZZzGjGLVViewIz
Oq/HQaZrLCbj1o5sEgLjtM4eujgZn103r9FPl1iS7ZlbDZ1fc6tcFb2vyWtnGlIm1UaGvdj5kWvd
u04d3TmjSra9afdkU5rFeKPDQdxgeX4HUrpFvmoJV6/sXoo1WuD5ASRPujat8VMKpKJZ0bE2B9Po
45s6htG7wtTffIQnNpCpzWf4LkuT/OoNACSMNppPOrehmkWTDDdZ77nrpEgRQzNCiW+F3yQHIwvf
DGkCWiAZQSlHTrJucBcdzKEciOYpuhsS7RBnWcxRVm0+TPfTstNK2TSvQQaLNx6OgQNSvOLi1uZw
YzfFdCAKST4ntixPiW+192jQsnGdp0a6XWoyBpuR8I6QIrrLzBZlV1uusSmCrHiL6F/et5PdfpC+
yL5M8LUfRN9B2k7HYmHVGFdQhruQRdUT7xX73nos/Fv0//mT1DEPS68qNkUrzO1QpPN+MB1jC5lh
ZE3fNG/gAZQ3ydiODLh6TAYJFw54KcP3X5ZIUGj52mLxYcwAV9ZjFqVbWxXRW54tJiobn4iiKYBf
n5tlv/OaaF4xJ3+mUPHOBXGLe6qe6mpr5jZdYeKGJrJrHTXhuAPagi2hN/zkpppt+5CFlXcwETd+
ToowuTUrn0drGs5vUicB3ZA4gcFwb4mHD8IG8GY9qGxk4ON05yJWLudXFJ0g/5MCkQfJJjEy5ym2
cvM9II7xRsEOAp7ddBcmxYgryqru32ojnD+QoSmclZHx7KmcOHwgUc15s/BCtFeF+753kWOYTcuq
PRLb1JEt2uR+TnOuSQg2Tll3xNu0o4NnHlgLq7/CYIjtqeAokyQ4MoEB0jYlhFt7NaC6VTASSrlS
OsgfOUaq26nIiN8Ma5OZVu5sYzikFxgrwMXx8LCUQjmwZSxQv8nDPHyjI1tsVK3kxwyRBqWbocf3
TRCh2h69brpnDydhgxeZgSnGig6OIqGjm1mfrWAwDsG6N2qn3xXVZL7BwGZZa8PB/3M1Ui98BNpb
Y6xSZUB2a10HnCRxNW/mvPw9Q7LprTqVjxc5uzlEztSJieOeeuMx7BuGoonlYLMHBDpuZGwl7HUT
nCm7kTUdKnivGt+KzLTea0Yy3Zppoa7qXQb2xBwvFh3kGPPBhXk3ih1syDBfmCqTQu+ES7Ux74MG
DK96F7o5T/R2kVIdgBdwt5/AuzbGvG69JB+rjd2LdLjXyRh6L0TrBoBlIyxlg/Mup72r3a1XOUa6
M7quTX6f3Kqy0r3HR6R5cPFw+7cO+EUdQE0seAT/7zrgXfscfVsD/PkNf9YAWNR50Jsss1BCO4Sv
8dD9WgNY1ADoEcGemfDPMH//twhgx4YDH/QvhcFXlaJLYUBpwCOcSar3Dxdsr3OEb+YMFANM9OjR
TKpqdsY/5oWVdYn4YPKmi1/MxgwaewCqucvV4D+i2pZHnkMp3pwwrM6NQwCyNaEeHnEKIoopkMZi
1qO8LemKus7f5rE13kXT5NyizmvQ4sGUhotIbYHxkJTWPFd2MNwZAGyKet35PWfquygYffy/HS4U
FMNDz6FsZoEB1svucZag8QZwyiqy9L6gQpji7jAwoRz7Y+h2FrKYwGUkxQLDq/v7qudNvjeK0qWi
sCMBkjcBw3HmvbQlLp9gXODB0FXCylQrYi7CpdCfJwrx3M7Z52XxNcjzaF+7YpYI41TwUOQiegC1
Kg/8UWwfWBh+GpgvPHiJret1RQjkW8gh13bU9ZHEx3AXlUH37FsmQKyGM5szBWmPMhPSJks8OS79
2AyR+JSgpnA44eZ0IE55GMy+PgsXVLPFo5v5OG693jiOPJ2nDbv+cLo3JqubzY0Zpkm4C+zKEe5e
xCP0jR67b1sfLDMMSEtY5Wlfp8vGHy3ipQJ2U/Ap5Ew68/7474lQtHE7/eJEwORicav+7xPh+nn4
z+mzbj5P354Lf37b1827/I1BDGkCts0i4Y8O4Ovm3fmNdlcyzSQo6HWR/v+9gfWbRE/lLmp+RPav
h8nX08ED27EY6fk37D4gIP6TXkH+qGEmoopZv7MsGui+2aX8MFYVtS5y2Tn64PcGGQOFlpRFIdlJ
Zyy4WJlNzU0XOlB1SzOOuiNIu/ZtVBl9vk8TC9S+1j1oUeT+8doNOiwXSzYg/TBY1RBnFWv5xgRV
xoog9GtswQiUsJtakdwgAg4eRlE4T6ronwkSIAM+yx/6OnDumbvMbxvYg+hDk3VWVGCs4dkEoJIs
SnYtSfztBht8qJd41l2j8B20VWs++SkNC8bDWNwVBSjiRoNkZY3B7Ym/fTUooNA2ibhXnCfNxjIs
6y7An7zNG8P/0ggN5RQiGN11zzLgGPYJEkGiLKpn0txaRI6cVOwGIbktb1Q6Y1zRbvSJz5+tN6YP
c8UOn7Ip1bO352z3y3WSd8c5Tew1SGy+sQGCJ6DkVuz7VO7n/vs+metwXWSe+fQalfOKAXYEIc85
Cj9gIQ28VAM/2Wx5S1ZeQi5tExNhOcRI/ijhfO2gGIjJ4x0aOR904kE3w8psfOg66dyjKs+hYHXS
utFe45v7wbGyxynNXBz5YWc9aZAXBEuMJj8ty8k79KrM+DJHg78eZc0YOhqj342sYWNLvbN/fX3N
8qq4sgl/hOaw8IxbPozXpG1XofvbmborQDiyNC09KJUYTI0tosl2WyAcjQCzQ/ENPeSqUL9acs9v
lAii6BBkALgPVKRa7iLHxT4vZyJB6HFmg20pc/jZLo+9tiHQtUnf7VpQc08Vq2+1s6oJjDmXyhKu
nHMteBWIZox2G347m+qmIbSUvFTnviRD/lEbMruPkMo+1dAbb7xC+g8JNONdxOhLbSjS5AkJZnhG
TRG9T6ZKwpWcHAJV+LAZfqdouVp85X3JH5nM9CYkUjTF3oG1swK/2A50GTASx6RClQVmb++xVYbo
KOSXQcmBiaDO83JlyXmMNqFAnLjzE7ONrmlW8rMYGlU7VeK0YzUgez5hRCgQvLctmtI7okSmSzwP
KZO+lNSl1gwuucpjjLXh4O2tZUyms0g+4nVJ97kHoRnpGWy9zdjGubdPLbO5b0v7yWmz7iZ3zPc8
kCY8lSDnI5Q2FAvbPs0ueRjMLf5JpXbk3YOjctngdVBFT2Hg2aDROk+DsMzK24YR7tuGZLMdUTgg
L2PbOnVh4bO4qsmrcJV9mF1FYhbKiFNk1wuYTgw8gzNHvhtxdIDhmsjDCTSg+AFF/cpuUm4MQcbD
mg6AFJu2H7eibO1sGZGC2hwaY19XsrkgU0Tw6sn0TBPj3LZOKBAC9i1f6DZMv1Fy8pj2DB+Yt1/H
3WYYTfepn434ErAveZl0koDLLY964qOfK5+MaWopeK1WiZ15SqQq1ibf8zyzIIEekWDOO4RlXt/X
vlklmB2saNtFvQTekBbzu9GZTBqZOrr2stIQEqry0VDOtBe1iw9bkkLVrjRFirEtsCouYZitvSFO
AoNrVzgEWHNQWJhJB3PTK0XaF1votyDUm/c+f788siwaCfDMS5eg0DnUp46cm7UxKbq6dCCrZJUX
gNZXZt0xtI7c0lq7BRFyoNGiB7yyJoOQTKdrofPkzJScrR0SJyqzRCjM86oigMzvx31khsV6mHKk
OlBGGfwKTBq1ey3BejwAml9A2oIEd38YKX9YUrWoJr1Z3xKDgKBxQY6/5v6hhORUalgCf3g9WVh/
BV+ID2GXDeh8I6wZ2P/rXVQpDq3XmDE9MBdVBiYPFgglRZ078YTRJbHEY8jxTLdIAdgycblDzcov
Iix+CRpe6P6Iu+bLYA6AvyPSXoorT/vp2ui0nKCoz3+S1TXhiH+sRf5toH5ZLqllUfo35VKp2+g/
m2eCX74fpuJW5Bu/DlPVb6CTGaMyVcK8LKwfhqk2kSms7T1WwYuK8es0le6LIatv2jRaS0nDmv3r
NNX5DYETykK+7Q9H2D+pmGyX3/+NRAKRomsT3SkF3q8FffUjL4wOr2ow4IubmVFwOAPJD6cW9roA
rDo1F6O1/W2Vs4db9Z4DBAFVwPzBQGNkEUkB1LOvjJuA176daoJQwqkG4V7OzaUMESNo2Z28enA3
duarc9kVxj1RVBjvi9A4s7W3ViTMqXs2uOO7hM0CIsQyMfZWVYNobZJ6rRos6Pw8aycQChcEBAQS
vTgDDl43ZEAnZKNAbKDM9YmDmJujDt4Oc/2GDgKoqmWSulZZh7rhaYcyNAVro06WHWwCqMibKKx/
7xxr2HQJ5wP7Z4iGspgugQ7xe7Woj3rzJTI4QOqsIaAjSRCtmfO8Z9oUkqgg9nBbivegY5NtA51y
M2f2Nhv1G51O9hbwSvvMTFfuCDzy1hU2loPMFb8/X4KuEIRt2sLzoZp1IFKJGmFnQmZilQpqoXIK
VkNV9TAjEkjNvkkOUDpDLY45RWmMoW1UEmy9IzdhbDirgYnNqkeFf0pj9xJZPm5umd8BL8UximmO
5MYD/lk4Y5nAKQNPjYdwaG5EYO4BSltrJ5oenbbn2GyXP6JKUeJ1MmAB3YVr7Rhqm3ndp7zxN3Ic
81NVWPG54vwkjGnclrMLlprnu4MvjSQNZaxoFN0V0KaDH/indsLY5qUQMuM5MB4nSXiOBFG9bcqK
ZK5uHHfCDqGG9/l0JJkpecDKwxzc8nrSimDtN6PlYBUzpk0zmvamYHOxcjwQFJ3C04Nbekv6zcdq
rOxzbXjHqQjytXBkvelwnKxkFu4jElxWiAHqTcZMLk3qh7JRj9443yQCqGbYE9ZjFLG5tcw52rtV
/jw7ycekbu19UgYaQwagTtNPjFMt/M/EKsFL6Mk74Jp4oJZcqYFLwtPhW5xYAHlCHkAiRMD6Gqfl
WbCTm8xcoYE71iKxPk5wOEDZNMSWpZ/myR4R4nnVNomT6eAUrEDnuYALknEtMEmvN25Y2YcIzShT
/omhQMb/l1r6yWjafCFTBbhwyHhoyqneWx6fYIlEeaeo93eBTN6xuA8vhRnlO+l9WvgpJ2KF67VT
KeMhsy3W0lSuNhF4cXyX9ymEIuAiK+hU0x4zo35gFeCx//XTu9n17E3TzBdq2mzn4fHZUumqHQkn
+cahN9wWI6a6Vhgm9jk9b01mtFvMV8BOoWlvolbCY3YTdbQEdqM49PqDEOGxdXpxbgyTFbOIqncd
IOFdRzjyRkCaJdgJbIszsOY0HfaSjZOY7zBdEs0EYpU7l+QcWFQMKrrZwiCTFvepIadbdtTmyWqb
wVn54K/i9WCk0VZV3kDZmCOOyGC7SrCCO15qd+Ma9HW+MliXxtm+TNUVoe6nuFfRMt+AjF0z/Og8
uOzuzPsJWwyEWJQxMJHm/7F3JttxG9kW/SJoIYBAN0X2yb4XPcGiRAk9AkCg//q3QdtVsl6VXZ57
YlVpiWQyMxBx495z9vkOzpWIklE553U+FGZu92D66amvBvfsY31ZLQv3pPc1u9G01S7BuBkuY+Fu
pZyIK2yCr9CU7tN5uo1Ej/K7WlOIUnGYU+NbSctnX9AXajvvMh3599qrDqNLIhO8xwqOBkmAZYs1
aybHGgKX7ePES98a2D5h7C8PWlnTkVCWOCwQOoWj33cblEnzyj3HpVk1LKnYba9my9vT2HoLGkI7
fXJAcZto8vysJN6gFN9B8w3R3mfElTXfBuKWQ2/BY+S0mX0wCyHOQLPzfVZYwy6fax3Cea63Y1D6
x8Q2b1Rh/eK6+jKLZXbSzvTsj9ojkBbDPQNzF/9tWj0GwfBSEIQIAMT7hvts3AxR2m3GuHi0RH/h
ya69rn2CwVRLwJJSxVXBOLky29siAbwT2Ym/iZrme9v2JipmxHnO0quDlExqIgYA8J+74nKGV36Q
E/nEjh0FxwLCjLaTX4LZDx7Rtx9VUYmLhUisPYHWhK76xbCdfH5itSyPDbeXW527l5ngEJqMaKJG
DXieRVzsW2SxoVk6DzVova3bNenF3OhT3NLSJ9EUhW4HULdIOF4SAq9ei3z6PEZ9f/Rm7x2O4QCt
rUgQtnVoFarJ2McVMa8e0V03XTHcop1nmIb7gBc+XtVkwG46hztMiZM5IxR2dNM9MAlu/OTqnERi
vPRBTQCWMb3baQ3Nvuj7kz8sLXsNyWE0Ldwj+296Bn0/HmKDXQ4bqrPpsbkix7LsA/otZx97o723
cCVv8EiKQ+xlLyPNwNNi+I9zpy90DqyaWIfvtlF756Iqor1BlidqIVfsoVP7OyFLE9CuSaYpTHI0
wCra4yFEleLPzLS+FK6uuieZEkSTs2aNJqiO02ikALNxqvlqfO5AvHk8io2rsyJsWH2lf4NaHrxl
6CVWvj5kKiOnyT42WKwGrgg11/Anux+JqcEDPLcoxJCgKnZv1F9LPabMKK3IuQdb7LntqxqmaoFd
ZA/aA1SjENQ5dCiK1EjIpwTq3ra/Spz+Ka//urxe9Vd/VV5v3loC7KqfC+z1S3/vSDqfEM+5aHtX
XuaKVPjXpMKXn2xMQhJMp0TKLW2q6N8KbJuyHDSqvaq8bIsv+7dcwbY/8U8FmmySXT5MQX+nwPb+
H/USdrCFCNlzcCqtdfuqqP1BGenlU1Pio8uOU4eTD3JQnnhbkiSA1VlDy+i1G2pThaj2EvcEawGK
Fj0CwC7ugvN+Y41uNu3pqZT5TjkqbpiKKzHysCGHIvExsfV7mTr+JRIJearVCnRzkOZ2sme2PltZ
81pwBaXTKQADjsCX6FMUdAQRU/iXAfyCV+jqEByJWm13QwazJhwrolMF04i3qh3ENW09o1prdpdg
SDC19cEqQKHvdG6sX2IzgNjkjKtvraYLnmnM8YNHWgGY57Q/3ccTDJOPSUubWfYpyktimpDcei2A
ywpFmnJa5Z9dLB3v2jcpp6qSg0okeD0EJPt0UxO2fAsbzO4J9YBMF9aBxGND2dAeTWGLR1rLzptn
oUZWyuiP9pDYTyD7ptvKBiGnbVOR1VdqcR1baz547cXRc+au3h5uFRxTXpBpfUBNod+zFhcKp6qy
Hkk5rV/tqDGHcLJb/pmchLooleO8zfHK7+ljXgD3B17tWPDTTDu2UD8lismMDU6Yhtk03bcy52f6
OdjMIjP53aFbAffpKQOuXZmWF1XiJdd2DlHAJ2M3bMd0usqidDgRnYGHMYUKFHrG+n7iNQHHU06l
4W5Z1/zNrx8ovPK85SIQBc9Wv37Cw0wwHR+p1p9xoMzT5Viv+MUptwDNmbrI0zsDO0gNxy3ju5Dt
zH99jQ5/4xQ97wuoAV5jMhnEnI+z5EDwDC9eWXdI3LmjlAkDfVIbudyUC724YVy+J1yq4tAcquCZ
4/WeJGxnP1eJS353lEbPdBOzO2+QtBOLqUGLKkrrsZIsQBJG1lVbstDzCVvUfq5jvtMSWfzXS9CD
8EpYRAgwoB+6HAo0XAdWg9VqPtnA7jx7Ry/TPnHD7SUFgdcx6Io1i4+rarKNkK+tpNK6e/dkgCvd
7GpByFfDQ4jblw+Yewgnkx/E4GJzFJPzucqCPN3kAS2h3cASdWn8VcGlwikrjx/QWSMbLHszj6RM
79Olh+hZMrC7t2kxRaQZl6wYSjn9Pk0rP4R5JZ/dsK6TOZjq1379iHy7s0+l09evvtB8s64x0wMS
7mCHpz09zAPZHzUZeq8EEEXPH0s4NTze3xwkqlofdgQN9WvkDhM6yZ63ZIQjdjvFPAqYWBHEJ4hq
9pYrg2ebSL3Vz1rb9qYufBZM75lgEvHosgLWR4IObXqA2MGbN0NNPDRMYU8wmJrXxQNf2DjMDrdu
74pHCUwCujIIX7wUIAjJ6uXOUrQeDydOLRxVlp8eisQZB2IoSn4dE05rqic+0AYlEM+DabLAUMBj
0MsH3p+oleJxwCp54IrNDiIt0z5BQw0uR1UElwshwxCz0pnvoGoBI6Uw/Nbf9B7xDrdZM8DUMFo9
s5/GS7A1i9o7Em9p7rkqBUSUTsbWHhOjxTyV8/vamJvG/QLNN9mhjuYJo3PIC1psdqzSUmNyP+up
vgKXEuzSGSougQ3T/Qfk0K9ySK4E5PB9YNfJE951QgM7tgzTjMRjBxiVd7CU033NQgewkuTNa25G
DTpiHePHTKxHz2bNQ0ODSkB4TEuJDqdKHifAeyd74Ree8pURawS43bfkP4jHiM5DfY6V50w7uyqL
5MysFnivCYKyx17J2HvkUyrSSL7p1GJrJiiaNUVfmwU+uwsfa6shqJn4zXGCVUI8NijeHzPU8gxs
25LoCORDrBehO3yWFat0ZODlhqXbiOtUBeKxLAWvJyuxoe0Grko8iaJQ81lmLd+eG69+j3OAZin2
wFsEHQKRJ2uvTR2RXSAdb4+9WKVyH2teWpIvMqmHgSY26/pHsS6u+3QInh0mY/ye5rrtDaNoujsQ
0Pm0N0GYFsypOxKVEntdj8EMUbdu/ODZsBc+yF+3tEyLlMQg6MQWBEi/7U+Zr3HIU7uP5JAxKruV
Lk9XUeQEPaOJjky7mPYfT1w5+PKZ1LUJa0bjtMn+Y2dVKhHuYSTD6FmQslE9j9hE8xcH/R2JEXLd
pcQworRKOuctKPBBZj14abEaRv24eofYEpzaul4Pgwbq2RrBzg4cFPBGx8VhI0PcwxPsM2ECpYg9
RSRQApL5yPaDdXULI5kSIoxVRffbVUtwUVaaaE/LiyZgkToNirslQ7dlpgzDNkVnxM8cpSD9OkYR
Z1mZPDV5P7HX8ky224QtBj7wSJTTxm5a911V5bOKRXsOoqk3icf1x4k6xG4fceGdiDTk3dVuVTwi
TasvOGP8W7RXZsSzO9j7tmFa0AjIeA4X3AvdF/Fm8OPkKfUapyAuKfql6aydYanmUkPI2nCZ3Zhe
xjMQ9iWBNuOx6+aTTkgs9rKgLaNbuDJEUwfdC6yafV3rZm8wm7yt5RBmpXcfobA2X2a34OJBl7BE
64XsomRXXYG5gOKxbZkk39QmIBPLtZZq42mGKWQUyAwvhFUeBRCCJOSS4W+469skixK3xJV02QP1
GM9OluQ5kdjjTC53VSfzfnYRRBwDlmVLPHiPhM3ykgAspFxu/KnzzjoLOObSCeklKT7MLUbxJMWg
rgzTrW7SJffPnhWxeoWkKEl8hTU8q5lU1BNdg9zrL1rajldkKKNH0YYzvUGGy55mr3yiE9IUxLdq
edfkYMcNOhs+1qo22PuDPXzXcxt8SXzGRHokSWhhke0ah8hinznQfgYFg7CvGbYzzY9d6QM/3kjJ
TaiHGXzlt0lG0qfZu+9Z51f7BQYg5zgdsTgdn4KACGxai+3Bi8ZfBnQpTpp5X+Jmmu8TZ66I5ENk
Zuce0/LOae+0ydvqooDdOVM5fSVa+tEA+hMKpI5Xfposd+VCkKjy+nKvZkMeomDwLhlFooBp9GMT
9AaQHZfKaKfLRl11S7RqSkrqkzGpdzF1w7kvW3G2YN8cnUDpUx708lLZi4mUbqqY9jXMXVyGrVPT
+DsjWBC+s2OFrJD8Fu0wIZ3+GQ2RuOEQWBspQ7Xn3umeCsyxd7EiZ77CoGUZuj0gaqNmnUn2muKg
x0jFB0aelvGqkRFuM9T2V0vm3PUp6ccdXMb7nLH1pZqL7smaLONyLjHwhwbcV4KSqF2/dEOBQD/C
Z3bu0BYdsrRTnzPKd8q7HkAa69vKH+mQ+QRp28a1CV2JHp3wtrkvId07UFpUXsKo9bw3LEOfJ2Od
QIIFKBl8tXq9fUsFEmnE1bF0/cGM8mTjgOeGzJrGW3KlOIjipDsNlfNeJ7HcWZ0gba82i3W3Eqc5
a+23qDXpmEZKT5+piHdU1y2VYGpW2xn87K5rpPsINFdcs/O38A2UYGCYWt7R1JN9KAlM3RJXN/Oh
FWK8RJ3t0fK3QVf3bCSoc5tt55j3w5gXYhc7RQtiymuYBN6nkUCdKbJSFkdv0UP8zuaPUimzmu0C
KnsbGUNVb+KEDJJQoY0+kN9hsDG1qXv0wcY+G7m2fI69yCKdrhfJdvUgtFnS7LjpqyvCgFOAx934
XLu09hYXTlnQzvkeqNbC6NPk/2ZeundRSz6N8YQDiYa6ksYZLBmFHxtpCRQmCOz4Mm7Ka6az+sUA
HXVRtj6eoEpvOLyih7K3GN2P2m2xsQcRou2mmdMX7dKaPJU5I/WzQaSS1R/ZtQIU3riNR0ScBpVT
zMUtuonI76CaJekTa1qq/NeoKdjUmUaM9cz2PZs0+x3RLvaBgCYQBBurkIYJnhuOFroVx+ztVz8p
OXWtnlSljZ/6drxnBO2UoLta/j5XlFxb0yk7n9VjBe2O2DCy3NuEaqsayVAM3UFyNqVNXcxnUyzT
/QyW9ZFatACLP1KWBwb12Q83/v/BrszVmZmZb3GBtjyu0dzff7w690lUYERLs2OkgqLdlgopy8si
l15/lvOyNHtZBlQjqnIK1AtjzuH75y/gw2H2g9xQ8gp8zBD8seIXcX/98RWMCc66xeriozMFfhxG
lY7TbR+IyLoWhk5iis2oPqR2msQXUDaWalcTr3gdV5149M1eXEuVU1X++ataf+2fXhQ6KyydlO2u
hNr4xxdV2X3EiETGx8pY6eMTpz/WWEVNOqzYdqQoVD49UdHJ1hji+vXPf/rq5PgPP97lJbiU4BAj
f/rxs5fT1F54T+aCqxCsoZn8Lg0JMuMDwVkLhsgeffsx9yLjJNbyu5KFZCwvm9q6ke7MLDsEXh0n
x269QddNTO6NjhzuMBWi8b94u/7Dh8isSTgesnzTxDbx0/s1BEzIbMMvjhUNRGBo89Rjw3NBKYRA
UUDBVXVJPMakm7dS5vN906EKbRLu8uQ+t/cl0s+/eAt/dlEHAsWnLW1ErOsQ8mdjo+GA2uqpGxA3
rZnfrkGSRUdL6lnT4tEIO9br72hZ+l0SVnSq16iealRtcRAtR/JG63q9g/HO/vkLs//TC8MozDDE
R6Hy4eL58YnzBrMGot4kx9qNqVBjtA5Fj0N7bD3Ml6mtq4c6KXx5mhVl6xbnqM7Pg7SG+14ORH4n
4D+eTRPVSSg/6mLRcY01Ui5RyFYp39MYiXoRETGDrp9eTxUAWcdVGNEtyb126q9m5u7vv15K03Kc
7vtl7QJUc41SN0rxTiIwwzZGHfeGK5G1tWA5z0PHq7kB/fnbYf2EROW5dz10hK6gbyBdzLp/XOqJ
MJp0HjyDDESHPdBSJH+e/X696lQTr56NP7icLSZCD5W10DyZyoSXheZ3eZgCGtoPsc3oa+MsmMuz
QvI/ebP47+QVc7z7aA/ZFpiCcGwB+Vz2I0klRwXUjqwkrx7iXTyQMrTMJT/dsXDPYDaZmfD4XAje
P37ZfzrRf9WJ5nRhC/vvneibJFV/UMT++gW/9Z9985PDAQFPA+HpB0Lqx/4zYWyCnccHVMVG+YPA
QxBFTtsaKYfn8ofDg/hvSexqdWPJ2Rb1nACx8HdixX82ooJ2FwhvgZjA3+Ca9tMJFo1EuiSV45yG
yQQDZWVLfk+ASHTGaUeC8+ygwEJ+umeWv+zFOEVnH83TKyPi6cmpaAxLN9Mvpl3pl3hC6vXDO/k/
nPC8Ogudi8MLtAgO+3kjDFDbRWIM5CkbpHpzEolLzUyqy8qZ2BebtJhxn5vMtWuFZPbPfzbn908n
mb/CUHiw0ed4vvsxH/hxt4sSBlpunzYQNqPPZRPRfxj7NLhaaf8uAFLHu7RMYI+8Ta53MckgfRL0
h3+Zlmp593rNVapeZvtM2qre5YQJHbqCWJld2yj3zmOeP28mSvVTNJbdpaht+NxmLcOlxUGfEdkj
NnLQ5U1izYRReGKA8OdTHSK69bwt0CPsPWSVG01ody7qDuKRiOQlzlfRcgvZ9tSFpyXIQPboe6R2
FTcpWdFU64jJ3cdNECTgPAkvslNpvhhta+z83HvscUADDyOgmUuzW1fXraSAMJK14myVPRxntuNN
jtEszLg5zOFCsi+2A8ApGzJiyae2pvlzlfmwxAwdiEtnzJAftHP34o8RquTUROYXmiKZBqCiPvW4
nc/7MYFLNAUoV4mYGHUIoq25X695d6ZOU7HFa2y+Fsp0qec8s936tEt2Y49zbj/YE3zSlEfpfor8
GE1l07hFSCZT90j2fEJWkjf2p8APyAJneNLdE9mH4EDYI3yR1BXmnrZV5IdV1NGGD+EpCHTT8WJf
VFNLoyOOU2zw0FpXxsEi+VgzQx5RJFhkVkhK99FxPoNN8GFFutVtTpYBqM8GqHHvcHDJtmN+HJtE
a5lZ1u7bDtEmgVXGgTZo/N4kFoAZM8VIOgxbntTg5Fpeeb9Y84DOW/VY2jMYW2Q5e2+J19XHhehV
Alzr7jingIf3HSXoQvwq1qsNDayJ8C50VAek0OIiMvzpHPgiegYhzS1iTBiHFp6TfJMYNG6EEpMT
ppVXfuOkyxV5FvBNGicldTkQjDHCmVxp2Pde62Zbnr2HJDYy+7rP097B7hfhrXkQLUrcOmw88qc2
ESOReJNNUSUIXuny9yrjYMaA2WYHi8zqd9qhpQjBjZVoHOuqppuhm6BN34a0IGguqDgDb7SGCLL0
iw2E2s6Gz+6UQq2fHUu9LYbdESgZ9FPLU0HY0lfSKbICMg9h0xswLzjdSV2qjJ2KcAINs6jmDf76
Tuz6gZL4YbbVPB+R/lr9xoiqtSdYtWW8bfskrn9hAIA5ERQlCm+GBhV9nDE3j6jWE46CrrpskzGt
tw1NrDetKL/WmoulPpnqRN89v8ecs26G9OfCfEmrm2zp4ff1qgnWFDd+Wrv+bkTNOQ9AscVID0ZH
a20k9UuXuhmWxnTg1SPBWY6NQhSfqrGmleCo1xHHMRMNZ6DVAATE9neaRpQR9ubUfzEzNA1XGWAQ
8xp6E/exGi/TG01dhEj0FZGtrls5ejTeJ1KvrR24CPbR3OiG6ym1ludC20Qwb/LRXnJ9mCLCwsBa
ExEyvzl9z2X/7A+pyR95DACNdTQLtBrkpy/j8LkCc5dq3AhO9QZevWTptIsmFoWsc0KRecXcUYlA
H3vubKsjsj40uGtvmAERlOOq1IIxJbKJNgl56vIjWh23VXHTfgSuM18kfN2nA3sihQdBvPkRz14a
LU2lkVfA2l0T3OlbE+YuG/ykXDScqN9Wa947/QCi33lz8mBDzD2R8Mpf4+Hp7RAVnzSkxqs1Pz75
iJJH8K7CyDflKaZBs8tHrb5o0T3hlXBPA90uZ9Wcj3f9R0y9AeOJJI6P+HrxEWUPNQ7x+JpvL1CP
XyX2EK0BUfjRE5QlADT6yWV01TtfgY8CUxtskezhhxAWqXBJgqeYLmWRqQuM7cll7y2tDlE5FKep
8WuHjMNWXJBG1Z0CWkTYW3WEPJlzZuFXDkjLCZoCqX1TetbGdbTGEqos/Ghz51XzoRptaOJicLN2
yz4eb5zYkfspYsPXpa1f/ikc/ydDFbmLfyphuIHtr6o/lo4fX/Jb6UiswyduFQE3UoJ/0OByvfjd
ZGlJdMM2/ksoDKzClcHwuzbY/USrOlhTNP9ltPpdG0xVyWOJxYpqhmuLGfyd0pFy84/1EYJfmzAc
ijPT4pymwv3j9SfXPU6/Pkhvs5yNJdhwlUW01sa5exNEtZR30m1aDQGEIMM9ySWUxyGqIHeTR4Ma
p2uEmVgBvLzBjg0Uu7PvE3BoxfTicGPKof4xc2L2XOVHnldzvO2Kxnwnshidewg+NfU3rUh8M7R6
oWgnKzQ+/nBQAenmwBGzc5lV4rsdE1gUAkL2vxgWk5gJs/LZy2UTKhVzI+u84p5EoegQLyD87aAw
YU2nnGNogvo+5BAvofoUNa6jxZbGk2caX2CcJduSPl+Ii8a7dpMhPaXLkjGUk+nJG5z+l3HdXinn
kOK2lZvct3DEk61W03w79EsUbGuL0PudXfMbU8UtHTs5FvdtYCbJRYP7Ay8lMS7x6H5Jx6F70qgM
s2vHYk6JBMO7SVuTKKwZryTDJZdWOZFUpFFFwRSACDcZhAJs6Lpqyycxf45m0ImGGRDlSK58/IDo
OwpC1KBRviHVcDilbpRcQFCij0ux5RxcOZmnuLIHUEW5xgxCq5U8NpqoFIWpXb/MLadvHDeZ3vik
CJ8NXaFSMRy/7tGaLaQIktnRIydb8fbZkrL5eFOil23GdtRu3cKbXykeG/eW38QyNxZFwbQlt3Pa
Qoi2OdboEZTwIr97LXJVEkrzo04lRKvYdrfOamqhsvPuGiBHXP9pREKR7NRd7iL1nhWyPrNsxJ3h
BOOuGkr3HEkC6MO2ddz3Eej1FgV4f43qfUEUPqsyQVRG3iXpshA2L2UMDvTKrHrTq89WDle3JnwM
IQw6NXrOyOm4NNW3Mm8SILBVKmRo2ky9qjDxkYoyr9LyEg8PKuiQOsDHrFqDMJFbwhtT+67XMZ/V
IgbvoawrguM8Ywrq56IdvAbNoja3cxKAF2zNVSuCoHp1vVgEIZxXrXFw6dZx8l42wP7pGni5B5ln
Bmw9YNbVK4lSXZPjmF4OVZdcuFE1vlll4hI0oUd0+GROzacpJk4FObBVtaiIXTM5zqgyFYMrWYiw
E3NHAN0SG93RbEtvX8VpeptOMzrlpBmwCCm4CDzZkc/Mxq7ntNu2merHTR3RjLpcwKQ0W8uQ9kYl
fJrbmtTclU9utNDZjCqIb92KSe2mZZjhXU1LOV4X2jEPLfMtZPcgg1lx0sBo5tWMwgwvvTaQcg77
IYqKhG626dLvLfzxswXA5NAhlo3P0tT3ywT/7I5rw1djCSqeKcNV0wZnwoyhWdmaWrlJym4f97P6
PBHOIkOf8c7jsvgWItCobqsDf4kSIzCqrjuyE80PsgkmdbIcxJobSlTCVAozsVbyEdHCtqrb70BP
n5ze9S/tlCzMhyG3hvo45onAYkUq19avDc5rrU34oJl1J2nWEQcog6zcZTG7mdODec/nJjssk+2f
M4Owgq0/GtN0OQks6R6dtWXLT4KC4Ed6V4g4IhiYz0rt43oBGLVI+w40rDns7T4ptqAWrQucQ8Qj
+xmdXyNdtRkymcQjFI8UdVBh8TnnMs6+tI2XveHEM57sthheudkPLZdGKXnW5DTg/lps5Azww04Y
H1DrMKDROxc6SHvBP5DMYYx1ak0/o54Znvp0ls+S0aRVbmYMiDVK8bng1oQaP9lYKMdjrlhtDBGS
MvZoNC165wg+S9yFqHwQ6Kiq7klFBKvyKObYfkY99ELr2AV69yERCSrTOrr+6N25DldDmGLztrOS
5uQF3A2R0jBHLgyHMJ8VSn1fRVpeFwSHDmHZeqW4GokOvWKO42YHv1H256YDIwmgPgg7N6VviQ2/
oBU3mJ0GIpLRdSzrkiSWWej7EjBou1GcX/GdmIaoZSori3mZj6XtdR6zcqJs4+jMFHb0r6Wf/xbM
908j7q8acSgk6dD890bc7beq0nMxvFXpHwWhv37h74JQ+YkAeBpvYEhXG7hPjfZbVfXRq0NzguX8
o+e2tpt+r6osqqrARXWE4R3EhEPB9XtDLvjE9ACJqfAFMNm1hfY3GnLWB873x/GN763mecCflqQ5
6P7ckYOUqpeyNvF5eCtVj9qGJU4AM3A24r+DVY4k7E1ZEii4Hzu3IQdVt+1J+oo+xtK0IwnihQlm
utEdOZkJXhgjxFrac0H+Wg9ddDO6OCzLGXwy5PVJhEsJsIvDVmsGizMpom6BFcewNV0Q9PuIFKwk
QivAdHQ5GEQ/PCOk4pRd/Z70Kc2dZyzLU2QZCDwk0s9d+2ES5exqCIRZraPmh41UTKuj9MNcmn8Y
TdWH6ZQiCUx8j0elT6pj6i3pN4zq8ddxwa868TWfnVll/RbWkbxMPqyt4sPmykQHXE+/ul/V6oNl
BFdcDKs3NlVJdzWM+GXF6pyNzAgTrVr9tFR6GBC8OBs2zuq3nVbnrbF6cIuyJHI4qCPsl6tH1295
m4VB2Ndq+TTPxGv1u2r19Vqrw9cKeOfl6vodl6C87VYnMJTR8s5c3cHZ6hNOPizD8JeqM9pkzurV
UZyPibcHkWp2mzUpihim2NzNnjsC0MvZyonHMl9o8HWXvZKftRN3D0LrCn99G2FntlAJ1mgAcDlX
bW8/T0Vu7bPe9g9orjLs0EsUXTFVTLezbRIYoKqFXJhB34ML8rOd60bOGei/+Z2TsdrJUtx7w20Z
FNVWjyTxUPjcyr6nB0BtYK9DzP5VILd8Qv013Qw6czZB6e4MTeqyAxWLO2xXHuxqKs6MYKNLvATV
HYQreZVL6yUdpbtleJxvMerO+6qJo4e5d5qda4A+HOFMmUp0mxyG133UN+ZNb2hvG6GHPHHZB7lA
f6OUWDyS3iREfVH0FIJBRccsiJw9lKP8O7OnryIKDMIPkIqCByjEPYucmyxEI/huoqR4D+yd8B3S
VZjgYoRy7hSrbYNf6UKZURKWfuNujUR/XlBKh8vkGfuE3nvozD6vUlMoxT1YdQGehQSCxPjMFSs+
1UXS3DtFXV/NTMzOHvIxaFYJ6XYcCwi+WkS7Q8O6YdlCjXVn61DT9CFHIUm3mSkpvekuc5fnrn8/
j50TkookVUztXc6xePIjYDN7Gqjj2pIUiwTUno1JnPj3ozsVIDZnI/D7B8vKnfHB4Vh1JGk7FB3P
QrIWdqaTpRdua3p3yMKi5GWSSwksX2SFva8CReOnQMzJzydDOvBni0Z/jfe4yAQhXy1GmXYnhQLH
OQV2lZ1GtYpkC7Vk/DaoCmV1aNF7DA9DmsoRhsVHQzD+6A7mtjlkr3netUu1JdOrAjmbOMCV59oN
lu2gaRFvWWZx/FoSeczwKxGUwbmhSpYn7kZzN82L4FIn0mm1Go2zBwQOl5W/g3rZ5TG4cF++kqo8
dl+9PBC5+8p7FHDEF32nzvTpbLRXVcStkj9conhIz3MMCnSz74Dg5D1ce7Ph0ruxutZi8gGj/9fp
xT8n9V+c1DZTf+ZM//2kfvw2vekfGx+/fcVvR3Rgf3LM1V8hAnCRvwJhfm98mO4nOiGWZ644kfX4
/tcRjWdDBiTBesgepAn9iWntb0e05XxCD+FwNEM/+9VK/TeOaC5mqyTghzMah4KD3CTwLJg0H6Sp
P3Y+qJWNoVHKPI30B14GQ3qhLuav/mQV1wtT4V1i4OGdAGnfe6N/xTyeDvaQNQ+1wuJstvrcc+2G
7egtbNa9cZoj240Og8qSWyL3jLfe82hauMpsjtKPPK48Dve/2wphl30nZZpbZWhUhfBOi2h96xrI
hKmeNCK7nhxvQiptyCAde5NfswFkG5MSesKGFgxdSY5cBKEFJVNsekNYowpungofFSgzfITD4oz5
0IU8aUVBt/MSU+p9UkirPncyTgvqXTiMphlOKLcQP4MoFmdPzdaznGNNL2chu4F+BHHIHFqWNzsn
zhPHjLjgpF72GM2GwWMqPJBO2wRBw1tWRf57TJIwxhdLo7MApKdADG58RFgmcIQWEGXHS9CHHNLx
BZ6dNbjRDZKLKBPLsBmpu/V+YLgy7BbFHGbrq+xYxhD1pyrtCLus7O6YGZOPudJ3XonI5d5nIzBJ
dfoQM3Xgw+qzq8aq1BG/73OmUnzk3UhgehngIR9jxjhNGScv6ZQiRp9p+Hj+dKVke5GMff+i47LC
Lqpv7XKiRVINAW6+2P3aTdEYtv34ivyPtA5GAPlkn+Ipf54G7OwzXsmz78svMXbFnR3l/cPi9xoX
oVEeet5SBPBkinn1eNAedYNvVQcrCEhrTJ8p0r5jjuouFrKAwyCPrxe62Juy715Vqc/loKojeZj1
lo7Dliu2FWp234u6NkGlkASTxNBYcit/rhGrbvvWULu8HL65aeWCVlmi2zFQLq0kpgtBvzK9cXvn
c58f5CDRHy/DjUUptx2GYdrEmIc2cqRVTWJhe+V3o7XzHGmePJWm+2panLA34mSzrG24FBPjoaRZ
8YXEwek8tfO8qxvHuI/rWWKni78xQlI3jtE9OF06PdCvKA5IdEneTOv0WOWrzyiFd8YYBzER0Jp9
R5/0xL6Q7FvkaXuIqxLHuhEcBnf8phyEkF1CjFDE3hFSCafVJprSL8pGPjw45KwhM+LGb5YaWIZN
LlzVoUlcDEzk5lDsqIJwv1jTo3AqM2yL/BnbywkHNi4pDe/a6YwXZ6ZutPMpOycNSUoGgTvfV9LU
L/0CuFSAA89HSZ9zaHCk97OZX+Kj7i9ct+OJ/z/2zmzJbSTLtr9yfwBlmBzDfeRMBmNgjAq9wEIK
CTPggGNw4OvvAlV1rVKVnWndz21lJlNJGSJIOhzHz9l7bcyUzQaFsEEWkIfHeMCbJnBBByZDqWyY
J9wC2jiQq9Y/klQ6+k+Fm8sH4BBlRQ4KAToysL0dSOZgu2TgqrVV9Nmz8spu3aHGi/dpVtugveOW
I7nT8WosLFRWkMS/90XjrM1oGB6INLE49bIs4nCgDRRoPX02kk11G/vudGJuUx3wnU5juO9YWnoB
sJh63XC1y9R57H5aWGbSVQy+Zefpvk9+QtTE0BOMYcMc1GzkeAdaXb0D32OUtUpcWCrWUJo3SRWW
xEPRZ0saw96bNg2SJqfHMmWEoyY1u4SGDFSbMeAhhz4meFnMRLJxtlE4F3tKS4wUwfxFo8Z49VOp
74rM+OCWerPn1CQHNCcNtulOJB+6d5lp5xvYMBkAnfQzUkG7SW2ZvpZtxtyEyX56Cw984FDEBHJD
EWk9NGX00hR0mFdoOsOzdIv6ZIUdqTTOcAbzKh9dJzSeclf5tNtEuonzsFnPZQggrI8TbmOgePY2
wjaxm4rJvPVoysJe6BT9i66j/5XUoEVTpvTwjPftctcyVvIQQiOejxpcHQbBnATFDjiZGXGmkzqM
Fo0o8lbn5VkyI2eNvOrCdOedkENBOk0Zfm9tdfG1m4ycARneO0H3xZsy6PMmMB7bGY40kYJN3lsO
s2ZLdoRhuO42MzrjhlI9QTneW5vKnDEa1ZqRXhwspD6L/SCY7lLQO/ezYQ63U0oubzX1Pix4hOpa
QRYdfLvfdq4NXSF09coc7WAdZgQMS6vdT0ZMnoPT3YY9u9bs4FUnBoeViN75SGNKgEyg5x5b42Mf
YJjPgxqHo0sznvcWHhqt98bU4Jgwh2jNENtErBCW3ydZD1uTCfG6twxjIzEeY0chK2xF+Ix6DtMM
QkXAubqBObJRXXPkWInQz5A/deO/lKlfb+dw7HemktjcJgjKhkusUVJpTNdkQ52MvPlcaDsF2Zc3
li4QGoyIBAvbr+5tKpMztW29rcwp241pZ4JQhHJhCB8UrkScAeIVnlbMqZImH4zaHK+yXebsd433
dZ5NlOYE9GyTvPtq13l+I2TE0QP67CpyGGACUrPOrAG1pxtOJHCe/2QGGe60nL/GcoFMzSF7Gf3O
6DaqEaKiC2Hrx5j0DdLJCBmiax+i3I7WyWCpu9ENBh7uHPfpyjEAFT9l2Pxwu7TYFYKCYdDuW8lc
HAKyal6LgH9qbl3cpb3ufrbYitaZIuQNNF3JSGZMHjCXZpfQruXRDOz5POSEq41+/rUvIziPA3cX
u9TwFiAQXLud85SmoKaGGDF3pgP2dS8tvqHQsFGRTPWxB/+yy0i1XVf0Y3cqm8szORBLyv3srgdn
+qaSaFoNdGdIyeQaRvwYWxNm1asy7fkhd5hx8DRdeCCJ32vYTrnk8ocuz9657fPuthur4LnxBT/r
mNMT2psjwOJxDSU/vvSYyB9EF2XvECmehOeN67qI71y7JlGzD2Ls7kkmt4xf+aDJPXVfQpGPa017
k1lrsHXnyLNpxPjxQiPGRTU3C5PXG9D2xLX9KSpdic3E97yygXHeD9ZMx50T6MHXIvg65sp8Z7T/
PZNRdz+bjgF8e0iGQyY7516U3rC15kxX7KyyG1YiIUMYfwpjICFYEWb5iO1JPCIBV+aaXdOgxLCl
vYZ8WvxUrRO4y40a852CYFzcAK23l9IS3DIVOooDpFIw0NivvA1t2CdC5vq135lnsLDZF1Db5jeA
yKdiRGVPehIMiCZ2PjHqi6fKS+3vVpwZkEqYXuao/nt9lGhUG/ChCd0cLSb93SwCEp7rXj3NI7TR
iM3zlgN2sccZ8jB71U3EpJ8wbB4H+kBiQMZy9gb/MwIwvE5s5d+HMOnehGxdsqBTsWnLsdgKBlTY
d+SMJqTxy23dOfVj67hQS4l6VXfYXPFJmVEt8InKHrdDG4BJGbQiHjcA7YHHKdtF/kiauU/fS3Jd
+671jD3h61G5J3YkfWM3y994xPVfCuhqT3nWRQcTR8DRFCMVb9R4p6YaGBGmhBgBFyBt8TW24bfc
DMaEtmZO8FHhPqVnYTL3l2CiT/ApCfcutZWvtFuRcT3QG5pN1V46BhtvZjD3n0KOwyFQNb2LLOvu
3ThpX2pHtDn3X511G4deRl4KjupUV8SutF1ZZxwfFFHAdD7DNeekPtzMoXQQ4RZyGrZpxv1wEwZu
WW7pOngvYxTM3pcYIyRn9UDzZA16N+RGbEGLIN5FD+bmrnfnOXnyPvgjDUacOk/FXE3WRmHMvi0q
nb5Hpah2WFTKZe6liyPJ2OYGJVMcrFxMzwFqg7F8Mwlhvgz8pwddsr0Sj/mEHg7eBqaub1VZ1bRm
fHL2ujm+aStK0qIamg6e+1A+E4pBco/p2/sxKPNzVmMBm8ou2WCEL9bSmAsQmq0UuxFQ96VwRduS
0k62eEYoBm52CxZgNYPes7Pq0Ps6frClE02PgZ+19b2OsRVvQnSNjQdKGKUmxUIpk8VRiFvDtqX6
pNxMgz5GnNyM7hP+HMalbGNTHfitok+VlCEmbDRUN4V2DYBVmbUtZlm1G0cl7KNknUE5V55z6BJP
vGGLJQ9vHmPsqbQDpfWNpnS0MY0sis/psIDfWcJttkU4NjIThD2OFM8f2X26tj4PnQF5mJ7Ro25w
z5Woo/azYFg9dER+N2Mrjy1rctN3TnqWGTjHyO79nyXTnu9mBUoS6RFitb0u5bPKwyh9tyyXgS6a
KCxW3hLPNc8LQj0IfmBDjA8eLHQsU11irBvyul9pDpnb1GN33tKbzXfKVvOHSWF9M06SbFHOx7Uv
zX3NP3uaAQJcpEzll0S75eM4WuI0y3Rc24xYNyKx6PxYSels45ykHFp1VAfNokvKGSa2DBzvXLcp
NwAF3BdFFbnttAZYWlnZNuZZR3HeTFttt922L/yjIathU3Nwf+ziNNy1uWl/CMZXByyQchXl7EzF
gpvyaR7v09gZNm0NN8FJS4+vVyXjtyI0hj0MvntHJ+Enoob7gSsh6tS019K2pwMRw2CX+j4+k60I
29Gi87dl3TQ7GWqxbSZEqpgyFtBTlibbMSpxFxc8xiMwT18VNf1qcVEejBSwkYFhZV2NHpwnJLdq
jcN/QrXlOLs6cgHNhL5x3znz9CjHBEQL8EqN8QItT+W0VOBGsS2mJPkhpefeRlGastE2MVYZlI25
YuPvJfjLIinWyD3LbZsTPUnOynSBPBPeDTpGiwSw/5B7qdhicmLDVDWNNdN6CIISjYFShIL3Mv6A
NZRtKuKSlyF3E9zlTPRQuuP/sorIXWW0X99jVC5QsxXC9TJNyndDqvfGgcOfDMHeFdoycW0Pn6bm
wRoQLXucgGLw+dEjXA2i61ca0sN6ooG7onmP+HYuPqANJ9uBb2tlV/oLBv2bJA4209ygOCy+qGxY
1huN423fgZFYacfZMuCBrZOG0YlIU/GRKx2tytj01tTMABmNSmfFtkUW2DPYbM7klFesFuXvLTP3
wQm46bmI4/yB/oNpbnpX98F2QIB8pzrqbfzu9qZZ2j86UPIYNk0BQxdOeJwF5o+x4oiWQXE9lG4H
ktNo7EvWwZHJZfu9S3R38kt0cSYa3BN9rU2STPIYSA+wOKFfJxShw2XOkxi3cfON8xql2FSRTOTO
WXmsejnkEIXV9MaEB/XsMN46eGVeKaWeU6Np1j522pvEc8Z1o2cKxzpBdzw36A57o91UQ/81tBoy
eSdnhYvutTLY8lBduzvpYaMfhRO8MT0uVziBEZWYwUAaXiSe5zoXEJRy+6aaknNqVO+d9BXQuuSp
9VDfsJPuxonqqIol2tHafncSqzg6Q+V+Khx9sL+JXpRG+aqRyf+UsjRmkEYBs166HhTfWsLPnb3y
EZoug+M6zqxNJ4Po62D2OZa3YSDVNJzGR6zFc40SIopoO3XjuBOKsDeK/9LijKPFPgeb+lixYZFd
5oja4+1FSFQwtnYGd0K59cwcTCBpEeOcoiKe4mjDVyX92zwT8h5gEoW1RY8ajWwOZw/DcIGPNCBk
aUtWi7wDNhMc+Q1/lVfBTzu2H92sZvPA0HpCp56fJsHDFdnx9yiHAbAnVQRrlte7K9/HuyEKfZpT
H0Oxab22PJLQAXZgROylFyirmHxYIHW+5Q3LPUGVtyh1yFZzcRrbbAmebofxgA7j4A/NV7heJ8RO
5hqTnHnMY+M2ChW1TsH8JWv8k7SGbocJx9/6uVecpKD9B91VrStK/TWVqb2O3IaEl+EC/uTTLFNW
fDQJkqWqS+MuWSXl5B8rN7fBj3TJnrMLDcS5NO5H231DE6NuusiA79V6BCkWTgVdVcaYQEvroDE2
bVrRq2NFsBidi67G8oXTlPC/C4E+tOGiMV0n9fQ1jy06Z93k7Hy484RTOd8iMVhPYyDyjaensV1n
fT3+EMofntj77JXnCZTBZtOf2oZmFNqltRUZcD/awKDPAjt625p5fgi96tbtCiQzs+OSQpuOYb/1
Y6v0V5mZ5CdU0GsrnGuMzZP8UFZdv8PIdADqMe/8njMU1Wug4MZHjejo3jcL45DxwGtXDkGquEyz
9ozQzF4zh86SDQLmU2ugTXPKafpGncWtFcMRhK4Y3NejE6FISPrvRur9jFtmbqswMRQ0wSC8zNqN
MFT7Y7WWqTm+BFr0D7aduPNdS4YlRB6/rPd0QUtcqZ0jN/MSrbsMjn0MQalGbJaiY06Z5e6AfJG4
bUbGnYVQmCkoD4NDGg3PUyxeqBDEUxPFqEqaqTtwH0xbr1XwecPgdQyAZKHwt59i8BlruBr3gaWi
j1ID6cAAHTBRs+10U3BIN25GhB7OGZa5WjXdkNxQQ3R6B0SuXrdZ6vXwBth/Vl5nymwfR6NemkRo
e0Z6YdQ0JfO3isMN5d1YS0zFXt2+ttJtbnBrB6BnagioyJ7p8U2wT9YT+8I7Wp/QuRtTYT4j+bK8
TUDqy1tP9CS4dHjtJJco4hjialK3Ti8h+rF6IEzIsduPTZWeZyklOA0aPMjV+5iKicEcYJeOwVkL
MmmNpsx6x5brf2W+h+Mz77PuIAMUhhDUGorWwA2Q+hvFQIyro59ELzuaT2YuMaBOZsA3YYSvha0w
LCdxhh0hjkhioac2PU75oOFbc6NtZ3zzoDMUB29t84imBC3lZnDkT8aR1ZYRwQWkMvpmpn4nmXvd
RsgePFsaNRcdD/ZbllGBo9xexp+tsB5Us1ivi2YIHpVoeZ6yl9UPxWwMbwYigJODXrK/Mp9u28no
3nJpmHcmkUl7WwZWyOFVORcFp/YxNCKOLy0z1xvDSOxv+A3zU6eCgUGkQzNU2z13KfkMLYNVEVRQ
c1SSEEOokM34o8sTqx/pCq6clqTDOzr8i0gxbJ2CoGF7EgzRR8E3XWZogto4A0qkHuZYITP3Jmmj
mKz1szn78Slz2SqrIpl+Fqhz3iNLUajNHuQPOh0tqZZhGq/iLG3eek/Uu9HgqRvXLg8zltSGw066
NWOV7aUxIiKlNXrTRto/DqPZbYHe5mdpITihsrfMc0244wsujg6husY+ixvGXXstpFgn7YyLzBt5
ByYlOJSJFW/VMMv9qEx37UgCe9AXjN1tgLLjC91bWBTI+Z9N6rtzWzfjru+o/mln+nRpDLgyCdoE
SEPopZhlEMGjytu+C78bg4UJ3iqjg5eIbmMwH70lTFWs8XWQBd84RwAkwQOJ9fo4TmI4eYY/A2WP
io2LEYRFEwLK9Lr2pDCy3CKbz8+ExX0DhG5th4hg5yyYPuKpRKPlIpSNgoy2ohWV9Mra6ZW8hGjn
I7jdShs9mMFC3yeDVBjCgWTDG6JnU+fVZNNomzeJo60Nxhp/1YmaWtac2/eUkNk1R4X5gHiUPFbf
Uv1D4Nf0gS0wSptK2EPxqAXj8SnhYZOJvM7pZw352fCbzSgY39Bjtag06mRn5cG8Cuv5TuQzf25G
F+Xo6X7EULqyh/w1VPYXJ2azZui7TaESb+iUfIQVstIwZuAxMkrfwIoxNxVhuzvbygmcdksUENnj
HGBWqF2B2IEYWew/872TpADxs+YNykj2gBTkEBk22rWm2w84gr4amjGI7RhfHBMZjjlTIS9snz1a
hGSlg/6jDLPmMvbNBSV+Ma3MOuDRbi0HwaQw7gNU+8hU7OTYoG07u4Px6Rp+f3sVaLbs/6uUMRiN
ntD90o1iQbzr8yClPrZF87+CfWD2afd3CSho2N2/FOy/fagkreLuj6L9f/7Yv4n2iaOlFSiWWGWx
xB/9a3aNaP+Xjn9JOfr/yrKF5U1fODT5IdcVDpfwz7G1S2SKKxCVEZeCKMzi6v4bY2te4t9m1m6A
a5uderGZMrO2ARf8cWaNur1BXtMzUCB3ZF5Xqe4vgAeXyIaxUV//bZ7/t8bN64thXMCCQPoDtk3x
m6c+FnoRgnXuJTEm+X7F5U3wkF8JqeUGBBwg3xk+ux/hkLWH/8FLw84wg4CwQj7UP77P1Mgt3dFf
uMwLRq0K2wV8MI3QovwFTQbAC+c68nJwUoqYjfRvbKN/NEUs7xxVgA0cFzshX9zvL287KSEQSGwu
RWmwiwbGgGoYhhVsrhSwaIoqIAj+xpdvs0Z++255UZYKdn8S3v3fKe2VxAEXy9C+CLsCmgcd4mgz
w212WEvCV9nRx3BTrF2of3ocGUnXd5+eVCDYDESX6wbz1R7EW6YPymhBd83z7H54DEyaNbW2ad0M
Vz5gOi/GfOACaIk1M3Vn/ddfHffGf7wNz/EZiNhIuJ3f0REBVIheg2q9WD1VUt7DqdRFDxYgAPD9
XKRTfaNzoX4527/r/xv/qP9krf6OuF++MTzGaE1IMyOD6LcF4xkIJLRorUuGxfb5FzTDr5KfZqYp
syxYJsIFB8gEBxHAFXz31+/6P29M37ECTsIYclg3v98ruMkqLDDaulw5D+lyw3DQ0w/xAFXtr1/K
+pOFgn6VOysweUGBefwPyJRo8rvKNHvr4qahfjSo5vPdL/Rn5EAKxb9CKKTpLXenCbbzFx8NMhOB
aDk9vr++mj97445JqACsNsGc9LdNwnaNOmzMyLz0XcNN4kIHrM/U2uaAIRV0w1+/2p/dJFBilvuS
/2Fb+s3qbknAZ4Yz2JdWUSPSrgDI4Ma6vukXziGjX5e2BNxEmJ+s8it3Daoy0U6M3MiKhClY3xge
JMWYYWy8pX8YnLscRpzVkR+XJAO0yGrKuMsoe4GDhUjNit1fv4nf6CrX7cUHJeBifxB4i35PsMqK
OOoDZCOXKMog81zBi9d1o7sSDGRbEqod4BYlvz48lxypwHPNCxJkCpuDnBZyaor5qdjP40z3xYpM
9Rm0pn786+v8k11w0W0huHK5WGH+Zg0zOAUMHmPii5h9PpDrx2zJVr5bCwGxKdq/W9nLE/QPewfy
RlY1z1zTEojDfn/FsiNSyMwndRkldDnRleIDM9Tyi4Obozcd/dA6Hr15WKOwD9EnJtVqZMD7lOJl
liuCHbpPB8Lzw5WYaBrcBKnjsnEua+L6EeHf4OFlpQRmq8GvbyaYCmcALUhPKIyxB/T134TO8w5+
f1u8E75n9OAuevD/UIPPQR76QEbiC/YXpntymsEr+kZ23zgFJ/SKaeCIS2Zg8mMLnDzrdACWsgsx
TGWrgn/bXE9aEjiYwVw3y87fgebB1pN4qrfWlRXT7zMiwQAPURWDcDMZjRfacXG3Mf26xtp+dQq5
oZ+oDUYt7oxssRHxCFgcRYtcwiW39tIvXqNAldnZLoP6bsgiSvagbkkjknZhfLHAAmE2n4rvZq6s
Dbolzoc2lCZkrHpIPieywL1TNyXVJu14fp8gAJYY0Z1MPoB8wAZFzx1LlLu4o4SP1XY1+L4hX/uq
yMaNE/n+Uxg2iblqMgyIq9aGZMcBNMZxhFlyajGG28E38L50M6tSdflh1vhEVk3fuwR6Ad0yjhE0
iLMd9wzP5BCdIFOET9M4WEw9STxuL6Qq4/TKRFcJhro2xLQSx7h88AlcouUdukm0CTIQN3HS89jN
WSNk+HDLXZmnDeHn8ZbSANyp1YF9uqKCkcdQJlQBlEdKQMing4T2AzyOH5t8oqdB1tNfCRQNo5VG
vOuf6RDnEEQji/Me8UO/XGrwALGseQ70RMxkGNni6epqk6kOjuj2iGbKw+57gHwKfQ+C9r2Z4v8N
nTK+a20XKkHIsb1BMjeCXv0CliY9kQ6Md4k64BvWupoOVKP2fmhHO06A9dcyVOJL7ZAu0ngy+WSh
6B8xuUzdak7iamP2fD3rJOrQCcdSkF7iD2sWVgkGGVKW1shVcESvgrr7dBt68NDLYvlsiCDNb4Yq
ULl7qqoiLJ/9AaMW6WxJMdX+piQtxchXJC37S0MK7TUIt5wmzWgLGkdualgQGyekSeUG900ovxjJ
4Dlcbp5x2pqaqQx2BlCJfTGjvGb2ziddGUN9Y8YBxRA7uPvRYC7ChFiMINTIBCtetKH4xqYIpC7t
O6z1A1BoNGM1iK10YlXi/LN4mLqE6ZKLafkwUlrFN+tZM18q+itjbZptsBlDAIV0wxk/ALZly05d
dAZ+QOzYPHnuRyRIvYtTk3q1W2DAWTmKDx3N4etoA3xSc+IevcVqZrjsQz6Is23ZJvTxG+7QAF+I
wz8/NYKL48RR31DWRa+9ByEqn8r6Jq9y+7kxl/kwEozw3HUD+zPbGSqTwg2hIEDo5E/imVHMakgp
fGyUQikSAU7ju0Dw4bQQRemoFdCdVm1iZXf0o9hiEFkEC+suPId+rR//6Zcz2FGveyQ1XHCOBA9R
PwNaFNWB+mzC5aMMF7SvUv0CLFiutmSCljFogPZSg6W2sXik0wMOfX6bwxRr76/Y0jgGPo5z1rob
XCrDaQHOIaAItzjdp8crJdYpsoW4bfN47rQcoRJSPZLMLT6scuJNcUvySnkyqE8kqvoxW35HQ4Om
ZQyP6Wjmg/gIFlYrniD1KYsFcxzGzXuWl1S/OlXT47VQmPMGJjTTI+/D1tT3V+wyKsuQ+WOQfbpO
QZxK6js0aZqls8aMHERrZBLRhTDtzDLiu7OXq63qhgePquGSR1yRmZkU4TXwiK2wclDO/YIln3Lb
aLcRkUYfHm6hiGgfON7HRrVcOTpYKigcahCjGqNl5HYtcJiWhGQ4Zt3nr8OPs5Q+EzTSclOIyUWO
g7IJly6mBPd2xPuA10a4AEdwBe557HCB0tYgYgOjGjNCn6zoW2EkvHh1vYWsSAC6HnS7lEE8ebCE
jpfAHdVnESq+IxkFFHf83xC1aLutXMHeVi9HFUgg6d6aFt4wauujxzd9VynHP/J26htkK94jyhPE
UsQscLWI5NoDyDHrDnUrdTky6DsTqQnaJ+DgBFcMlKtukE39rRxjI6EnF3EGtDz8hOAe5sDZYqzn
YgBqQFVg6sqvFnQ1PaT+c5YHjO26BbT9i4jNiFR8JOXIZ6rpSnIEWDaBvHBwbaRYgtfQ0rHkTuDF
m5A7THrLy5djF6zBLVKOoap7J1ivvglJGj1Q7jcHWEJ8qwAvMLfyIOdzGClBwwoMOg4S/aCn2PtA
lML9auJLIoYFMeomFtzxbau4kutKdHVmMVhf+NnCokbfWkgaHWraBql4CL1jPAb18gVljcvWZJNk
d4CJGr6myEnocHMcVVsaphRFdoCCcWWPcfk0mZn4IBPderaNgDMAfSseTTqwnken5UN2bJqYK/b5
EGhvGsp3L5ZU74016ofrO+RJRI2s0HPDC2pTxAR82PNoyPd5gfEPMUdUgtdz0kM50j73DX9IN5+v
pVuqtBmLVvGrYrw+NqfZZEXJwsBrGyS891lIsG52YKzw2Jebtu85ySyfWisHHeKRsYCWtMvlJB7v
Il+A1xLFA3mvCQyZIq+4reYJObNP2uYOjZdFWoqK2Y7SnJvLdpcghkS1YG8SlnzPAofbnqSR55B8
6DdQdwTjQkFkpXjU7chopULcy7CyNcWHq5edhf86fL1C4IqiBwHe1OirwzAYC5TZHj9d9IndPFmm
PbJEltCD9bysqzS77n3aJucM1jKbPKVIvBzJmVThvi5ZE9cP4NdetBzch8xmX1g21jYmQvQXJJ6p
Ao813REqpv10+tbyGLpc16fL3Haf0QjYD1Xj5rd+H7BEAhP2tivy4ZTEE7E3vxYE+pzgpyQYaFiX
7dAejAxHcYGS4yOG1vV8XRWezhdutB3BK1+g9FZTgZ0XS7chVwtNxqsqq6IPXLETTXNurP3GpgnR
Yk+aV+nyhoyxZPUxjirWrTvydxOFULthv7fu8DK1B5ac9SwSr4ZyXcTcWT5U2UfbJ1ljB7BeP/RZ
DcGeQPt7nHYYwBMmIysTr2K/7hbq+XUHdPMuLzd15PNhM5lcHt8kQcaM60Zum+UBhCI/diZs7EPH
plDH7RDtGiMAeFr1y9Vmfcdt5jQTr4taXT+Wk9t6K8lR7TXUE4WfoLeM/GdgojCCLzc2mdtisWyp
heanATiMPnT9UCX3lsKQdAQtad0hYeUqRNDxChgBWO2mBbcWUHxPERIbOczEEfR+JdEw7LhVRjx6
tv/UB7q8B81BBl1krOGUqwOkHISwLTs7qRPZzxj948q3G0z66PpzwlsdbmDN4zEDIgGEPmXE3tHy
DKlQJu81z+C9i1TyhdYCx8je6DNnZ1ZQd1ZxQ4YnpJ7ymEqZ3Tqusqw1T83yyMleHyp62dMaO1yF
7tSpf4a6oF7wltANMttZYa2yUURqrTrz1Cyb/wlNE43IMEmoqXq35gRDMNDRqO2F+4h2eN0U8Ome
4ozJEqgAya9NaPEhOQLEIx3AEQHx2B4cMJkE/iwUzHIp6ZokAMUfExVwDZLol1D360E5L9hlRyfk
Vg2ThhQGs+XyopnEhBzJ6rghzZ0r1deHSZSwb88QdXMcBEuqSB5KmO3LM9xCjvUaBUvYxvVgGBPp
IE9FkS3I0I49rSYyMbqhn9YerhEFaUhsy4KduLumnVhGpz7tGZ8KCjoQQywnLHmezfOT2SirtYzZ
rWY0lM9XZOt13wyznM1xIb+SpUhWvV0s9aaMiGkBKcxMCvQCezT5S+/5EuBSd+x7bcMt1C25DWmE
iMSoxc5bnDareUYrt+ZslxxsJi4/3MEzFWJjmLTUf6hkRN6EZ+NXhdHQIzF4MpfIGtyj78+mf+TA
pruD4nyDOLBv93Wn+h0uITTegQK+aeaz9YyPgZadWJIy6PPwkfjACFAyR+D899fUAG+YvOeEjjXS
WFhaEinQXTvHy3ZwLZmFWf70YDChuifPZhfnJVlR3tTZO145eU7aXr/oxJvPCWKPF8Sc+UZxh7A7
c9qZyQS2F8mEVyLRmlxpPLRXIATlNHAIp3X0wY6F8b2XjviEOj3/QN4zYKvRinJ7LBjV4du8saQy
z9ZCmigW5sRiCiMd44qiaBri97ZQupqTcHR6B5Yz2MSZl76VsoufPGp8ve5LQNf5AriYAjHdhY6M
XhKcxd/rZuJfwlUCCwPtDFyM+crIILBlJJ6qQ+m3IpfW+8Xo/V9j4t8ZExks0GD5r42Jbz9U939e
0zZOf2MIENq6/OQ/hzy+/w9axt6C57SEDaiXv/oXQ8D+hydwJjL1uM5abPpU/2IImFgXmf75gR/C
bvIW0PC/GAL+P8ik98APL6GuNg2J/86kxwv+2AzD6OgsOALo2BAE2F2vXcR/C5WKJ3csMFIlR1US
GFAHFaVMhVz1xiF2BIFGR+GLHMp6VJaxmsqY4GSMbZvCtMZDnrTIzKOo93dtF7ZP9BIQWDkFZSPR
AVg5GGA7EHsJmNGi2eHC7vK1zhNxZJzit7s+6yMw/IY7MmkNBGg8Nxf4xEKQJiTEaIpfDvYw2MFJ
TnhA4jKIX6xKQSkfBJGPoZcBRB9fLVVEKJQjNb3M3UCrdiymXToY5qaDXXeJx9o6MaojxFlXakkx
XUQXsxFhyiaP5cyPgIHH/DjsMV1e0khmapPobDy0DoEB8zhViN8d821u2+EmQ/v/HElERlOrkgcg
e16DRnt552RAqi3TFHDwdF92ng+xjZDlqXyKE2T2tqNx9iv+GsWRdcPz6aXOUZbHQTfcBu6Egabo
1kaDgT2Gf4cxPXW7p1xm/gP+DOcSuY6JAhgtgQWfs1802YExb8IeQBNkJbj7bOtIH5oCWTAfoaM6
d+3WYbmyDSJUI+0gcMnlgbYk3QBM5laf3KP9GnicTtB8Nv6QkKguRqSn8OHcc4dnG/cOAn8ib+du
FZXdISTN5MVVU5atZDpbW2OwCYDNJrxwraoE34fozyByDl1mvqeZLTY972WbR91rVE3mCWTiy0So
7TqczOorCIrpZJG3uSLhPNmIfEK30An823H8qFxSEza0T4tbUhOau6Ii5pBPuUz8Ffne3n3cKw/j
hhEtuu/hPWoj+0JscLYVsafP0yx/dDaAIMxGs7eNmpQ9c8zUSfNcaTOPVIbA0ufCy+lnWB5MicqI
LpbTfQGfhDq28/Nj4rVRfDN2ZjFcNEeW5gOujfpqjk3/Ey08g5hSihuAo85T7rnZBqBhfxZKNd66
G0o+slGW7S3g/q88bfs7A03P1h7NH25VfvXHsSYrWFTNcchA4xQpwZZEglhqU7ZT8E7gSf88G329
qA+LrddEBYHldDzKg+n2AtuBV1fFuqjG8WsCkszcWBNHM0BGDSmySMrAdfAtb4VPRgfHz8G8DPVM
jqyZmGfZ0Elea2tCUC/th1FY77MK3822ByVF27H1kREhe0vp1rh+0rR7BKP23oxt740QnGdg9T9M
jgdwEv1CblumSFSU1FX3mG9pWoVBilPfsw8xe84j/wIwMGTsd4oQy8ALx6O2aK2ymAENIaFVo32r
QoX9MIjIU1r3rXwvU0P2j203+VyS2mVGHz0M/4+9M2luGzn7+FdJ5Q4WgMZ6SA7cJIqWbMn22MmF
5bE92Pcdn/79NUHZNOM4Y/PwolLBHKWRiWb308/yXxrYcWURoaSATckaqbN+26gAuwzhY540tsWj
jlJqctsctMRdOc0Q7lEYCKNNUGGKvkR507yvMOrc2AJYKxWvtinyGuyLDcpQw8DhnVEmg7msx32q
2gqmyZV/Ezlc79BzlK15IL111aHbpgbOMMhYRu97UwzrJCy6vRPYdPUgEcsRKMkOMO0l9h3mI01p
eBsWIFTEO5KV00YG5pNJcRdGoE2ypslvkPQMVq2WePdda2K20ITSHjRWzZ1ZO+V9D5Ecm6C138R7
ZCI9JK0qtPIDLyNRVkSyDfO9NfTvEX5B9pYEetePh3Fj8lv72FSzey0WKLSahtKXyyIrdFrjDZO2
XUS/j0hVFo8CZNUbx0Tt1sLXdu2bUCZWA7LENwcFcs3KjaMIcjLKtkZvd3sQY/DHy/afceSEZPuN
30M/dsst3bwj6fchHr3hD7ooQPBowG+x2EZaBb5lg1xo9RHCYrG2bB/Gj29JjU1dbXZAiGJaWIfy
RRA3/+RisRCuidvbdCw6TimQ9BF8Xtfh1JsE9Uc95bbZ2IZdvTCSg7ttPe21x2jkVigQRemM5qsy
dcKb2FaSpT/SKAP7vUTWx0GeJQNiRDP3Vi9TdacOtoZQbOTvrA4LZTkA3ls14sPc2M62ykHaNLbm
7vvUDmjUxU8HC66tXXn2Dck6JA+otX809J4kN8oxlqR0xqrT2pi2uV7Q7tESakIPiqHai1ellq2U
DFY81GFjuPdzj3RQxSEpwoBIVr7u2sQT/W6oiwMiqMUevkuB/3FffTKzEhJ1kuPsARn9Bb0KMvTG
8Hfl6P6O8Xmy88ySbikKNE3U/Z4kGD2rdMw24OPfZlrp75yy8m6bLhZrgJgPrXZ4qqtUPIgEO2+n
ac1HkHfJtlSqB28Inxq1Uh47P3zVs653h97UOY3xA6yqcdtbkcvVGGAMgqtHZWHajWCfAYMwXZot
xsDoQQ9vjYh+XNewrk8FOh4WEsU1DbcBY59so3Nzlkv9KN1BT2dAxwNHOEQ9IDOM6sY/uBTD4Ild
5X13lAIJbBrgEiOoo1RwVAvpIy1G98+uNW24hY/72oScFqIlMpLKVFFsMM6g3bXKwM8s9ZBOG4rS
ZfJ5OOoZqw0e73qmK/46R7H5nYCv+C7J1P7OlprIjVRHLgalQyg5sXtLonhbxj1RR+iPU9ag9dFW
lirLWkLEdCLF+jBIDWbyufCuVd1GLE0Q+U8wsoK7RBLH0Yza2JTmW/T+0XTWG+WmAqn1qhqcYts5
hbYVRxnoJCW8RvS8SvQQgDb4quf9ZgwHePqhRJnmNE2WbiIA5ZYAy9bqCNqryxr4LNxuAPoyIxf7
Mm/gjtR6maMzoQ+N61AvtSqYd+62pTP4TriqbMgTY0ShPVQYZa5Hp2ob8OlDs4/9SNkBXkMlm7qs
iRgVGO5LDRv3epXVYxFsI5OOc+a4jBt90UAp8woV1jY6LWvEX8JHxy+LJ5rHHWrE1hDAwHVNKKkH
KlhQFrfjUd0bVEOL0vdQ2vj2lAiAx+iTrg8VouDJUR88hiv7fhQBVuSVeSNg1EIPHKWouINILQTw
4IAQEbRlLDqQH1eCCvh0ryQPxiCLWDIgaF4Jzqo7lJjUdwepZu7laPqg2CNFzhEUQPC8imp1Ba+p
fk/wHjeCRdpjVvc7+FGIeTYl5pJvFIHeOJIQdrfEBLyr8cJBucHUVzWyTvnKsPzkZVpUDt5qkQ+v
2fTvc7PLt65Ub+8a29zh1oWkO+gb87E6Cr1X9KZvjNQqN4glC5whpCR8nBrDJ3TKcZMm536LZre9
Pxg+MvIBXhJYn5GarQ+e5rn3iWrifDfY72spy4tYJ5NED6neWIr26r2p7kpGqOWqCkPrHwLbs26F
V2t5GwC24C7R3fs4HIbPOoJ0dAUD7QPxNLgLOkWjhWBY79s2qgZs5hMbO+YiwKC8VqFaezW28ENa
iyfEx8TGtLoU1zw72jBcc2/cPmk2JrwLeipt9zBUXvdUAc1HFqTrV4A2cXCOcv/DUHRIf+pZZmy1
AF0DyEF5uSn0tkaVCia5ONTFRrHwhtdb1f4EcKl/ASRpfHCKMX+dd2BGVsTzEE0EDeJ2qsbvPU1F
wR2Tbvcug51xF9ixeodtATgn9uteLTzrUYx1t+rUHMFGGscbZZT8NNvINwNSW+T+KpZjiEKvIJb6
EaE5SbedlZs3ON+mu14lF88x53uDmYpgSlhu6rxAT8xjWh2GSfsQ2ra+J0i0aw4gh8WG8lNhdXcv
ICesfKXIUdEIrc0A9Boh7XYolqhxcNZLHG5yMLSbGKclEqg6/uhHljne2rHfAd9trD/aGnV0CwER
Ji2x29+3ut6LbVca2YQi+V/9/5/qfwByP6z/X2dN7f9l/SHK6g/f6BNN/+Op/HdRGjIwwDkhPC2J
onrGeKrGQrWovxk7G/QIJPzvufw3Fy5KQswxBO0BUG5fqn9DXwDs0SVa0dUs8CvWz1T/upDgmjN1
ItXlTzCURTwQQq8KuOpbkBccnrQ+HAplD6CgfUQaJWF6UJq7JB6jjZ03ADnGVn8SsYVoeUZE1NrB
3TkatRrmnN2bIbKSvaiQ79SK2rmNAhUqHX5i6QpnyRAqRupvotpDr0Xc0lNvUTKVjhEGlpdN9Eq2
vfG793BMhCKz1PCnXiHA6XKpkauTPcPiQnxBf12ncDHyXJfqDx4hvWsroIuw1yu7NtZDU8afVAXB
Yke8RXPzD8GUaQmJ43Fwh/opzCzzpuhMI12KsEmeAlT276BvFvvB9tsa8HUS3bRihAAGE+LF0Fn2
LvF69FYxrbgz0NLb0rAUqzDKRiZrLOcDBG/6jB13MVRwRn1Luy+Ev6SiHW5HtVQ3mHMcVrlZmC8Y
5N8iBPuUq5LWWLvafRKBSz/0yTrsyaUp/hGN96NhWRTOYQvHJVmxYbKNk3LvF17ULQNM27xIELyp
LfYjY8itbSo2otWhtTpkcJQbw863ve6hn9inIE1XZiVhZ/H4uqC8XHeD/5vLdPxtl5jWrjeolVMt
gwhcFfjb4nFweMiB5qubOPODEjlIhTYrwIqDGF+npYiiZhN0maN8pFusoc+GSwjUuwaGMvrFaVaN
K9XMcNJUDNB5jG8YGhQidR5cz0U5hIwGYTU0UoruJoHzdKvbZn9jJ2maLqF+2S/7BJ8NhRYmjPFA
IVYunbES7RLyrQktqlRXodZDwkasSqI5WjcBWdQY0YMyBCJX8Hzqe2+8yfKSBs19FsYB099llDlA
+9AiaiuYk8z70jG9sw9pbZX/yBjoPpVj3gURet9ZoGBdWdZZGXaP+HokN2kBKdt7Keyxbbstzidk
iTfGmJf1k0sZPEDNU5tKfa3QknZwPAHFS7Wpe0nT61sVLGUf8AEwIVD7+y7AcarYFtUhbRDbUbV3
0KH7R268MVkOISCQLak+GiiRAr0Hnh52AEpTYW7FJa/85kdmECHaa6MGURPx7yMNPDMFdvHJHL2C
6hHxrSe4LSBoiCQFRhtcqb8dzDRKHpRw0LVVgtjvy7HtrJZ0ALO+VYMWdQoVO01R5tT8W9oIyiYY
beGtOkpmvCZ8m86dUvbvIsQGsMQqQMUUvqGvYy/xXhb+ULy0CiSEcJzPV5YPZf6GD4BmsVqZm4QE
cNOnMW4UA9LXVlWmjLwKpqN2oUEcN+D0SMauBpgqDA8738Fu1cltkJNmRdeFrAIyPb66NeZu2MLy
lY8RRHxT1MNSo0e18dWqfmpaO32Fx4F3YxfG0tda86Ubtt6bQ5z3+zzOddBGijf+lzXETzf7+kP9
AbMaqAyPzedyePpcNTC/nzkB8qevsiCt3yAv8yu/9OM/9JfPxz/6H65Y0nwwx9902I+f6fiBf/Qn
4g985ObT57/9VRgLoPMAlDkVx4frNc6QGJ9+jKX1wuCiNE08B44PNyn/4Nka/btV+PELTsv549/5
0RtM67P79Le/mnzwaxfBXugmFsSQKKaXZFXPF4F2xgKkvw4uVJtWaW6LANT6X4YtP7sVDHWhobHI
OMOYXpJlPV8Fx13wz0DygHbx/7oKH7MmreWJZD5/YekBzPzPHIeLv3B2HFzUMAXgZgGbRj6IYJ+v
gQuBSK6QcE9rNP2DMzoOtD0us+6f3gjawsQ/z6SLMi3CxXGwdahVUsxbztvmFQwcHGL/3Bb48CkJ
gDdXdRl8rPmSv0ZEyRGT+jLojj9v8/MtYJsYxUiHOlBqx2d2i0D6wrb9M+fg3y8CX7FlASCQNpzn
b+9YC3gGQugqZKbjM7ctgM7L9I1MnKQvF/XPXYo6TWV2+OmUXyyCpmkLVgf2kskYmWfac3OKAoi5
X7sFHAyMHNNkRP7dKKCpkjEp7TSnzTajt4cTeuki+rMxUPD2Km+nCSL8+QEAjqBq0vNJnI7/7G4A
DTYfaIerzr/uLEzXNGVT48sxP18FR3ZRIB3pjiR/8sxuD9CLMa6NgvSKyPpIBVx1WoWL5NgmDKjk
C7D7ZhcFObTTzrwiDAKvwfHdwXp5+pIv8gBH0JojUzLUU20wu01AvupcexSEu6AucGkafn3Lb44C
HnAO9gVcGNMqzS8fwNvk6qNgLAh4qk2B8N2joGlYvZiuYKo7v/eHFH91VugQ8Ggyu/apMLg4C67D
+lAaUDxM6zO/iIB54fShfj0iEBBhmFrUR+hQy4dtdX4WjmYCqhQ9OP18SkJmlBqczA+uuhyFRgWA
XqvDTXt8LveCuwBDLLfKKUeeCrIZrYJGXL86Q7IXTN11RyIwj8/F5eiYxEXpKEEydnxmFxd0lRzm
ykRJ5oksA6f+25NgWwt846kinhsF87sbMea69lYQ6gJEKgf+S5747Sq4Gt1FLO9155RAzS5Z1gEb
X5snGTZ5EGhjaUk2Pd+uAgskvWUpKJ+z6dlliwxJr40HCOgIeqgoJXy9Ac/vBstdoMmIJI4919aZ
rpnShe66u4E8AFQyNsGnu4E/eL4Ksp9OTLTJSKatMr+oSLf72t6BwVQBzCCSGd/PFrkbbKG6JM2n
n88uTyBkwQu4bi8Y9FGZGSBAOXWJ1Mu94C4Insg0PvdZ57cKDDyuPRGGRVyAngEQ4/vZkiHpGIKe
xfQvzShN0jX8q67dBPSLaKQjz/X9lFlTmS1BvdWxtprbtUBAlHv2uoBIJxk6j/1laHSRKDFVootK
Kqafyuf5HQL25hSlf71woolwUpz7ficJ+BDLgK6zjZ2DfKZ6dU5nQcbrK/eCIRbQp8gVnwPeRflI
Pw0WFc1VGm7HZ34RARLa1avAnFXwiqgPfnnL8xTBppPCcdHV52xxfnGBmu7quGAsUO6TUkuny/Fi
L0DrXCDQxkJJ02BC0IzOAnmufm2KJCMCrWV2+2nIyoKe74LjjMmmdIL7OLf3x5bZmr6UX4+ItJIo
jnVDjhKPz8X3z5iVW0ElWpzKhdmtgsDa+upYwCq40kgT/cXjc7kLVLosSE1KVbfn0nJeZ4ECWgof
XpcjMElEeBVdwtNLsqznZ8EGeeJwOcICnlZpdnsBFdKrR47gbwyAVlLIdfqqLxtqZFIqqySMr9iU
me0F2NRXt5TYCyC6aTJPX7XMhM73gsuB4FqAvU31eHxmFx0NgtaVJ4JMCXEJYCYEmee3PF8FTVeJ
C1SPTOBn9/6k89fuAs6C4wLIO5WMx3z4/P2ZwiPiiinw2VmZ11kAJvcvAtc/C0KQjUUNxVYpYnB8
LuLitAtkL//UbZq23YwyJV2iiK49C0zZdUd3YYBMz0VclFWDRtkkATnHZ9p8M1qFk6DFdXekQ5tA
ZyswVDg+F3vBQfCCdJp8+VRVzG8VaCZd22QWxEXI81QOX9/yPC6wCo4LHoHseVql2WUKwgRfe+WJ
ENyBGl40dJqnt7w8EewVQqfJvH76+Sz3Ah/6qhNBk9kg+ZTCK9NbXpwIdsiCrIze42nBZxURjurC
174/OGTaCEiZT8+3mRKdNcTAQHEh03x85rcLhHqCEP96HSlMAKmERBwIpre8qKAArKIZpEv4/vTz
2d2RNMNOre9fXwXOgorKOv/xJZ8HRLDaFs0K7ChOs8mfmDf9ifMCH0b+1sf484fy7/8HAAD//w==
</cx:binary>
              </cx:geoCache>
            </cx:geography>
          </cx:layoutPr>
          <cx:valueColors>
            <cx:midColor>
              <a:schemeClr val="accent1">
                <a:lumMod val="75000"/>
              </a:schemeClr>
            </cx:midColor>
            <cx:maxColor>
              <a:srgbClr val="FF0000"/>
            </cx:maxColor>
          </cx:valueColors>
          <cx:valueColorPositions count="3">
            <cx:minPosition>
              <cx:number val="1"/>
            </cx:minPosition>
            <cx:midPosition>
              <cx:number val="30"/>
            </cx:midPosition>
            <cx:maxPosition>
              <cx:number val="60"/>
            </cx:maxPosition>
          </cx:valueColorPositions>
        </cx:series>
      </cx:plotAreaRegion>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0.39888</cdr:x>
      <cdr:y>0.88381</cdr:y>
    </cdr:from>
    <cdr:to>
      <cdr:x>0.84557</cdr:x>
      <cdr:y>1</cdr:y>
    </cdr:to>
    <cdr:sp macro="" textlink="">
      <cdr:nvSpPr>
        <cdr:cNvPr id="2" name="TextBox 12">
          <a:extLst xmlns:a="http://schemas.openxmlformats.org/drawingml/2006/main">
            <a:ext uri="{FF2B5EF4-FFF2-40B4-BE49-F238E27FC236}">
              <a16:creationId xmlns:a16="http://schemas.microsoft.com/office/drawing/2014/main" id="{38EFFFF7-D7A1-69D5-3301-2C625BD525B5}"/>
            </a:ext>
          </a:extLst>
        </cdr:cNvPr>
        <cdr:cNvSpPr txBox="1"/>
      </cdr:nvSpPr>
      <cdr:spPr>
        <a:xfrm xmlns:a="http://schemas.openxmlformats.org/drawingml/2006/main">
          <a:off x="1748811" y="2809473"/>
          <a:ext cx="1958408" cy="369332"/>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EPA</a:t>
          </a:r>
        </a:p>
      </cdr:txBody>
    </cdr:sp>
  </cdr:relSizeAnchor>
  <cdr:relSizeAnchor xmlns:cdr="http://schemas.openxmlformats.org/drawingml/2006/chartDrawing">
    <cdr:from>
      <cdr:x>0.15663</cdr:x>
      <cdr:y>0.22828</cdr:y>
    </cdr:from>
    <cdr:to>
      <cdr:x>0.42253</cdr:x>
      <cdr:y>0.41224</cdr:y>
    </cdr:to>
    <cdr:sp macro="" textlink="">
      <cdr:nvSpPr>
        <cdr:cNvPr id="3" name="TextBox 12">
          <a:extLst xmlns:a="http://schemas.openxmlformats.org/drawingml/2006/main">
            <a:ext uri="{FF2B5EF4-FFF2-40B4-BE49-F238E27FC236}">
              <a16:creationId xmlns:a16="http://schemas.microsoft.com/office/drawing/2014/main" id="{2C9AC515-1DEE-3CAC-D80D-54B38E83CC04}"/>
            </a:ext>
          </a:extLst>
        </cdr:cNvPr>
        <cdr:cNvSpPr txBox="1"/>
      </cdr:nvSpPr>
      <cdr:spPr>
        <a:xfrm xmlns:a="http://schemas.openxmlformats.org/drawingml/2006/main">
          <a:off x="686690" y="725642"/>
          <a:ext cx="1165801" cy="58477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Private</a:t>
          </a:r>
          <a:r>
            <a:rPr lang="en-US" sz="1600" b="1" dirty="0">
              <a:solidFill>
                <a:prstClr val="black"/>
              </a:solidFill>
              <a:effectLst>
                <a:outerShdw blurRad="38100" dist="38100" dir="2700000" algn="tl">
                  <a:srgbClr val="000000">
                    <a:alpha val="43137"/>
                  </a:srgbClr>
                </a:outerShdw>
              </a:effectLst>
              <a:latin typeface="Arial" charset="0"/>
            </a:rPr>
            <a:t>/ nonprofit</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CD5ED1-4E5F-4479-866B-0815A79A1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781D14-DE74-4BF2-85B0-58119D139B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B9E480-7A9F-450E-98A6-5B7E67D60226}" type="datetimeFigureOut">
              <a:rPr lang="en-US" smtClean="0"/>
              <a:t>6/16/2026</a:t>
            </a:fld>
            <a:endParaRPr lang="en-US"/>
          </a:p>
        </p:txBody>
      </p:sp>
      <p:sp>
        <p:nvSpPr>
          <p:cNvPr id="4" name="Footer Placeholder 3">
            <a:extLst>
              <a:ext uri="{FF2B5EF4-FFF2-40B4-BE49-F238E27FC236}">
                <a16:creationId xmlns:a16="http://schemas.microsoft.com/office/drawing/2014/main" id="{ACBBEF23-D6B2-44A2-AD32-BE5B4AFB35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D8D9C6-153A-4E69-9D80-8D554AE296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C51E62-1B8A-487F-8A70-7DE246A28768}" type="slidenum">
              <a:rPr lang="en-US" smtClean="0"/>
              <a:t>‹#›</a:t>
            </a:fld>
            <a:endParaRPr lang="en-US"/>
          </a:p>
        </p:txBody>
      </p:sp>
    </p:spTree>
    <p:extLst>
      <p:ext uri="{BB962C8B-B14F-4D97-AF65-F5344CB8AC3E}">
        <p14:creationId xmlns:p14="http://schemas.microsoft.com/office/powerpoint/2010/main" val="3958604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F1E9E-9B8A-4622-9D50-4CC03E01C1CD}"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1FA54-0328-4391-811B-7BB3C3BBAAC2}" type="slidenum">
              <a:rPr lang="en-US" smtClean="0"/>
              <a:t>‹#›</a:t>
            </a:fld>
            <a:endParaRPr lang="en-US"/>
          </a:p>
        </p:txBody>
      </p:sp>
    </p:spTree>
    <p:extLst>
      <p:ext uri="{BB962C8B-B14F-4D97-AF65-F5344CB8AC3E}">
        <p14:creationId xmlns:p14="http://schemas.microsoft.com/office/powerpoint/2010/main" val="372506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FFD6D-DD12-4DC8-9914-AFE254A82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28F93-88DF-E054-0C0D-11093EF96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7358F-82D8-A976-CF63-F5AFA1A56C04}"/>
              </a:ext>
            </a:extLst>
          </p:cNvPr>
          <p:cNvSpPr>
            <a:spLocks noGrp="1"/>
          </p:cNvSpPr>
          <p:nvPr>
            <p:ph type="body" idx="1"/>
          </p:nvPr>
        </p:nvSpPr>
        <p:spPr/>
        <p:txBody>
          <a:bodyPr/>
          <a:lstStyle/>
          <a:p>
            <a:r>
              <a:rPr lang="en-US" dirty="0"/>
              <a:t>Animation showing one day in the life of TEMPO as it scans east to west across the TEMPO </a:t>
            </a:r>
            <a:r>
              <a:rPr lang="en-US" dirty="0" err="1"/>
              <a:t>FoR</a:t>
            </a:r>
            <a:r>
              <a:rPr lang="en-US" dirty="0"/>
              <a:t>, showing large tropospheric NO2 columns from urban areas like Chicago and Los Angeles, NO2 plumes related to wildfires in the western U.S. especially in California, and notable NO2 columns over the Permian Basin.</a:t>
            </a:r>
          </a:p>
        </p:txBody>
      </p:sp>
      <p:sp>
        <p:nvSpPr>
          <p:cNvPr id="4" name="Slide Number Placeholder 3">
            <a:extLst>
              <a:ext uri="{FF2B5EF4-FFF2-40B4-BE49-F238E27FC236}">
                <a16:creationId xmlns:a16="http://schemas.microsoft.com/office/drawing/2014/main" id="{F91E8C4C-D163-E148-C809-29607DA64B6F}"/>
              </a:ext>
            </a:extLst>
          </p:cNvPr>
          <p:cNvSpPr>
            <a:spLocks noGrp="1"/>
          </p:cNvSpPr>
          <p:nvPr>
            <p:ph type="sldNum" sz="quarter" idx="5"/>
          </p:nvPr>
        </p:nvSpPr>
        <p:spPr/>
        <p:txBody>
          <a:bodyPr/>
          <a:lstStyle/>
          <a:p>
            <a:fld id="{C5B1FA54-0328-4391-811B-7BB3C3BBAAC2}" type="slidenum">
              <a:rPr lang="en-US" smtClean="0"/>
              <a:t>3</a:t>
            </a:fld>
            <a:endParaRPr lang="en-US"/>
          </a:p>
        </p:txBody>
      </p:sp>
    </p:spTree>
    <p:extLst>
      <p:ext uri="{BB962C8B-B14F-4D97-AF65-F5344CB8AC3E}">
        <p14:creationId xmlns:p14="http://schemas.microsoft.com/office/powerpoint/2010/main" val="625527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1FA54-0328-4391-811B-7BB3C3BBAAC2}" type="slidenum">
              <a:rPr lang="en-US" smtClean="0"/>
              <a:t>14</a:t>
            </a:fld>
            <a:endParaRPr lang="en-US"/>
          </a:p>
        </p:txBody>
      </p:sp>
    </p:spTree>
    <p:extLst>
      <p:ext uri="{BB962C8B-B14F-4D97-AF65-F5344CB8AC3E}">
        <p14:creationId xmlns:p14="http://schemas.microsoft.com/office/powerpoint/2010/main" val="136580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AAF7F-0DD9-BDEB-EDB7-604CC4D70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60E33-2E91-2365-495D-4FD1FEB43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36F8C-E848-A8B0-9972-106445D46872}"/>
              </a:ext>
            </a:extLst>
          </p:cNvPr>
          <p:cNvSpPr>
            <a:spLocks noGrp="1"/>
          </p:cNvSpPr>
          <p:nvPr>
            <p:ph type="body" idx="1"/>
          </p:nvPr>
        </p:nvSpPr>
        <p:spPr/>
        <p:txBody>
          <a:bodyPr/>
          <a:lstStyle/>
          <a:p>
            <a:r>
              <a:rPr lang="en-US" dirty="0"/>
              <a:t>Animation showing one day in the life of TEMPO as it scans east to west across the TEMPO </a:t>
            </a:r>
            <a:r>
              <a:rPr lang="en-US" dirty="0" err="1"/>
              <a:t>FoR</a:t>
            </a:r>
            <a:r>
              <a:rPr lang="en-US" dirty="0"/>
              <a:t>, showing large tropospheric NO2 columns from urban areas like Chicago and Los Angeles, NO2 plumes related to wildfires in the western U.S. especially in California, and notable NO2 columns over the Permian Basin.</a:t>
            </a:r>
          </a:p>
        </p:txBody>
      </p:sp>
      <p:sp>
        <p:nvSpPr>
          <p:cNvPr id="4" name="Slide Number Placeholder 3">
            <a:extLst>
              <a:ext uri="{FF2B5EF4-FFF2-40B4-BE49-F238E27FC236}">
                <a16:creationId xmlns:a16="http://schemas.microsoft.com/office/drawing/2014/main" id="{2A212A32-5E02-DE23-05BB-8214DA240B42}"/>
              </a:ext>
            </a:extLst>
          </p:cNvPr>
          <p:cNvSpPr>
            <a:spLocks noGrp="1"/>
          </p:cNvSpPr>
          <p:nvPr>
            <p:ph type="sldNum" sz="quarter" idx="5"/>
          </p:nvPr>
        </p:nvSpPr>
        <p:spPr/>
        <p:txBody>
          <a:bodyPr/>
          <a:lstStyle/>
          <a:p>
            <a:fld id="{C5B1FA54-0328-4391-811B-7BB3C3BBAAC2}" type="slidenum">
              <a:rPr lang="en-US" smtClean="0"/>
              <a:t>4</a:t>
            </a:fld>
            <a:endParaRPr lang="en-US"/>
          </a:p>
        </p:txBody>
      </p:sp>
    </p:spTree>
    <p:extLst>
      <p:ext uri="{BB962C8B-B14F-4D97-AF65-F5344CB8AC3E}">
        <p14:creationId xmlns:p14="http://schemas.microsoft.com/office/powerpoint/2010/main" val="2685100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FB63B-2384-A138-53C0-4A7A8D79D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36016F-76B8-344A-EFE1-8FF24FA75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BFF80-41A6-6464-9D09-8570570B6A3B}"/>
              </a:ext>
            </a:extLst>
          </p:cNvPr>
          <p:cNvSpPr>
            <a:spLocks noGrp="1"/>
          </p:cNvSpPr>
          <p:nvPr>
            <p:ph type="body" idx="1"/>
          </p:nvPr>
        </p:nvSpPr>
        <p:spPr/>
        <p:txBody>
          <a:bodyPr/>
          <a:lstStyle/>
          <a:p>
            <a:r>
              <a:rPr lang="en-US" dirty="0"/>
              <a:t>Animation showing one day in the life of TEMPO as it scans east to west across the TEMPO </a:t>
            </a:r>
            <a:r>
              <a:rPr lang="en-US" dirty="0" err="1"/>
              <a:t>FoR</a:t>
            </a:r>
            <a:r>
              <a:rPr lang="en-US" dirty="0"/>
              <a:t>, showing large tropospheric NO2 columns from urban areas like Chicago and Los Angeles, NO2 plumes related to wildfires in the western U.S. especially in California, and notable NO2 columns over the Permian Basin.</a:t>
            </a:r>
          </a:p>
        </p:txBody>
      </p:sp>
      <p:sp>
        <p:nvSpPr>
          <p:cNvPr id="4" name="Slide Number Placeholder 3">
            <a:extLst>
              <a:ext uri="{FF2B5EF4-FFF2-40B4-BE49-F238E27FC236}">
                <a16:creationId xmlns:a16="http://schemas.microsoft.com/office/drawing/2014/main" id="{ECD1931A-DAA8-6C4D-643B-48933BC8F8E4}"/>
              </a:ext>
            </a:extLst>
          </p:cNvPr>
          <p:cNvSpPr>
            <a:spLocks noGrp="1"/>
          </p:cNvSpPr>
          <p:nvPr>
            <p:ph type="sldNum" sz="quarter" idx="5"/>
          </p:nvPr>
        </p:nvSpPr>
        <p:spPr/>
        <p:txBody>
          <a:bodyPr/>
          <a:lstStyle/>
          <a:p>
            <a:fld id="{C5B1FA54-0328-4391-811B-7BB3C3BBAAC2}" type="slidenum">
              <a:rPr lang="en-US" smtClean="0"/>
              <a:t>5</a:t>
            </a:fld>
            <a:endParaRPr lang="en-US"/>
          </a:p>
        </p:txBody>
      </p:sp>
    </p:spTree>
    <p:extLst>
      <p:ext uri="{BB962C8B-B14F-4D97-AF65-F5344CB8AC3E}">
        <p14:creationId xmlns:p14="http://schemas.microsoft.com/office/powerpoint/2010/main" val="200929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982CC-9AE7-E96A-5C00-9572E8E2B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5DD86-551E-F95A-4FD7-BDEBD907B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45E65-2D53-FB06-FCF2-5444D98A61EA}"/>
              </a:ext>
            </a:extLst>
          </p:cNvPr>
          <p:cNvSpPr>
            <a:spLocks noGrp="1"/>
          </p:cNvSpPr>
          <p:nvPr>
            <p:ph type="body" idx="1"/>
          </p:nvPr>
        </p:nvSpPr>
        <p:spPr/>
        <p:txBody>
          <a:bodyPr/>
          <a:lstStyle/>
          <a:p>
            <a:r>
              <a:rPr lang="en-US" dirty="0"/>
              <a:t>Animation showing one day in the life of TEMPO as it scans east to west across the TEMPO </a:t>
            </a:r>
            <a:r>
              <a:rPr lang="en-US" dirty="0" err="1"/>
              <a:t>FoR</a:t>
            </a:r>
            <a:r>
              <a:rPr lang="en-US" dirty="0"/>
              <a:t>, showing large tropospheric NO2 columns from urban areas like Chicago and Los Angeles, NO2 plumes related to wildfires in the western U.S. especially in California, and notable NO2 columns over the Permian Basin.</a:t>
            </a:r>
          </a:p>
        </p:txBody>
      </p:sp>
      <p:sp>
        <p:nvSpPr>
          <p:cNvPr id="4" name="Slide Number Placeholder 3">
            <a:extLst>
              <a:ext uri="{FF2B5EF4-FFF2-40B4-BE49-F238E27FC236}">
                <a16:creationId xmlns:a16="http://schemas.microsoft.com/office/drawing/2014/main" id="{83416CD1-1D7A-E24F-4B6F-A69166249514}"/>
              </a:ext>
            </a:extLst>
          </p:cNvPr>
          <p:cNvSpPr>
            <a:spLocks noGrp="1"/>
          </p:cNvSpPr>
          <p:nvPr>
            <p:ph type="sldNum" sz="quarter" idx="5"/>
          </p:nvPr>
        </p:nvSpPr>
        <p:spPr/>
        <p:txBody>
          <a:bodyPr/>
          <a:lstStyle/>
          <a:p>
            <a:fld id="{C5B1FA54-0328-4391-811B-7BB3C3BBAAC2}" type="slidenum">
              <a:rPr lang="en-US" smtClean="0"/>
              <a:t>7</a:t>
            </a:fld>
            <a:endParaRPr lang="en-US"/>
          </a:p>
        </p:txBody>
      </p:sp>
    </p:spTree>
    <p:extLst>
      <p:ext uri="{BB962C8B-B14F-4D97-AF65-F5344CB8AC3E}">
        <p14:creationId xmlns:p14="http://schemas.microsoft.com/office/powerpoint/2010/main" val="357856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250AE-A365-2F0D-712B-D523D5D4B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2970DC-A328-A499-BFB5-55E321F44A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D23299-98B3-1CA5-6253-BC30E8FD1AE8}"/>
              </a:ext>
            </a:extLst>
          </p:cNvPr>
          <p:cNvSpPr>
            <a:spLocks noGrp="1"/>
          </p:cNvSpPr>
          <p:nvPr>
            <p:ph type="body" idx="1"/>
          </p:nvPr>
        </p:nvSpPr>
        <p:spPr/>
        <p:txBody>
          <a:bodyPr/>
          <a:lstStyle/>
          <a:p>
            <a:r>
              <a:rPr lang="en-US" dirty="0"/>
              <a:t>Animation showing one day in the life of TEMPO as it scans east to west across the TEMPO </a:t>
            </a:r>
            <a:r>
              <a:rPr lang="en-US" dirty="0" err="1"/>
              <a:t>FoR</a:t>
            </a:r>
            <a:r>
              <a:rPr lang="en-US" dirty="0"/>
              <a:t>, showing large tropospheric NO2 columns from urban areas like Chicago and Los Angeles, NO2 plumes related to wildfires in the western U.S. especially in California, and notable NO2 columns over the Permian Basin.</a:t>
            </a:r>
          </a:p>
        </p:txBody>
      </p:sp>
      <p:sp>
        <p:nvSpPr>
          <p:cNvPr id="4" name="Slide Number Placeholder 3">
            <a:extLst>
              <a:ext uri="{FF2B5EF4-FFF2-40B4-BE49-F238E27FC236}">
                <a16:creationId xmlns:a16="http://schemas.microsoft.com/office/drawing/2014/main" id="{C3E74B00-73CB-0A82-6DAE-7B44D8B47561}"/>
              </a:ext>
            </a:extLst>
          </p:cNvPr>
          <p:cNvSpPr>
            <a:spLocks noGrp="1"/>
          </p:cNvSpPr>
          <p:nvPr>
            <p:ph type="sldNum" sz="quarter" idx="5"/>
          </p:nvPr>
        </p:nvSpPr>
        <p:spPr/>
        <p:txBody>
          <a:bodyPr/>
          <a:lstStyle/>
          <a:p>
            <a:fld id="{C5B1FA54-0328-4391-811B-7BB3C3BBAAC2}" type="slidenum">
              <a:rPr lang="en-US" smtClean="0"/>
              <a:t>8</a:t>
            </a:fld>
            <a:endParaRPr lang="en-US"/>
          </a:p>
        </p:txBody>
      </p:sp>
    </p:spTree>
    <p:extLst>
      <p:ext uri="{BB962C8B-B14F-4D97-AF65-F5344CB8AC3E}">
        <p14:creationId xmlns:p14="http://schemas.microsoft.com/office/powerpoint/2010/main" val="3733928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D8BD7-382A-0F98-01DD-15D0EC1E9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EE3D3-84C0-55CE-BCF3-AB54119F7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C6476-C0DD-2A7B-E493-D2ACE7C50DDF}"/>
              </a:ext>
            </a:extLst>
          </p:cNvPr>
          <p:cNvSpPr>
            <a:spLocks noGrp="1"/>
          </p:cNvSpPr>
          <p:nvPr>
            <p:ph type="body" idx="1"/>
          </p:nvPr>
        </p:nvSpPr>
        <p:spPr/>
        <p:txBody>
          <a:bodyPr/>
          <a:lstStyle/>
          <a:p>
            <a:r>
              <a:rPr lang="en-US" dirty="0"/>
              <a:t>Animation showing one day in the life of TEMPO as it scans east to west across the TEMPO </a:t>
            </a:r>
            <a:r>
              <a:rPr lang="en-US" dirty="0" err="1"/>
              <a:t>FoR</a:t>
            </a:r>
            <a:r>
              <a:rPr lang="en-US" dirty="0"/>
              <a:t>, showing large tropospheric NO2 columns from urban areas like Chicago and Los Angeles, NO2 plumes related to wildfires in the western U.S. especially in California, and notable NO2 columns over the Permian Basin.</a:t>
            </a:r>
          </a:p>
        </p:txBody>
      </p:sp>
      <p:sp>
        <p:nvSpPr>
          <p:cNvPr id="4" name="Slide Number Placeholder 3">
            <a:extLst>
              <a:ext uri="{FF2B5EF4-FFF2-40B4-BE49-F238E27FC236}">
                <a16:creationId xmlns:a16="http://schemas.microsoft.com/office/drawing/2014/main" id="{9DF8492A-9F7C-FCBE-8018-85BA39361ADA}"/>
              </a:ext>
            </a:extLst>
          </p:cNvPr>
          <p:cNvSpPr>
            <a:spLocks noGrp="1"/>
          </p:cNvSpPr>
          <p:nvPr>
            <p:ph type="sldNum" sz="quarter" idx="5"/>
          </p:nvPr>
        </p:nvSpPr>
        <p:spPr/>
        <p:txBody>
          <a:bodyPr/>
          <a:lstStyle/>
          <a:p>
            <a:fld id="{C5B1FA54-0328-4391-811B-7BB3C3BBAAC2}" type="slidenum">
              <a:rPr lang="en-US" smtClean="0"/>
              <a:t>9</a:t>
            </a:fld>
            <a:endParaRPr lang="en-US"/>
          </a:p>
        </p:txBody>
      </p:sp>
    </p:spTree>
    <p:extLst>
      <p:ext uri="{BB962C8B-B14F-4D97-AF65-F5344CB8AC3E}">
        <p14:creationId xmlns:p14="http://schemas.microsoft.com/office/powerpoint/2010/main" val="1753031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6E5F9-B902-D7FC-24BF-3D5F4CB6A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340F13-28AF-FDFC-0E50-8A611A6BD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E8CFF-6480-7EE4-821A-756F0655EF88}"/>
              </a:ext>
            </a:extLst>
          </p:cNvPr>
          <p:cNvSpPr>
            <a:spLocks noGrp="1"/>
          </p:cNvSpPr>
          <p:nvPr>
            <p:ph type="body" idx="1"/>
          </p:nvPr>
        </p:nvSpPr>
        <p:spPr/>
        <p:txBody>
          <a:bodyPr/>
          <a:lstStyle/>
          <a:p>
            <a:r>
              <a:rPr lang="en-US" dirty="0"/>
              <a:t>Animation showing one day in the life of TEMPO as it scans east to west across the TEMPO </a:t>
            </a:r>
            <a:r>
              <a:rPr lang="en-US" dirty="0" err="1"/>
              <a:t>FoR</a:t>
            </a:r>
            <a:r>
              <a:rPr lang="en-US" dirty="0"/>
              <a:t>, showing large tropospheric NO2 columns from urban areas like Chicago and Los Angeles, NO2 plumes related to wildfires in the western U.S. especially in California, and notable NO2 columns over the Permian Basin.</a:t>
            </a:r>
          </a:p>
        </p:txBody>
      </p:sp>
      <p:sp>
        <p:nvSpPr>
          <p:cNvPr id="4" name="Slide Number Placeholder 3">
            <a:extLst>
              <a:ext uri="{FF2B5EF4-FFF2-40B4-BE49-F238E27FC236}">
                <a16:creationId xmlns:a16="http://schemas.microsoft.com/office/drawing/2014/main" id="{1D8414A2-F311-685B-A679-AC5D1A220837}"/>
              </a:ext>
            </a:extLst>
          </p:cNvPr>
          <p:cNvSpPr>
            <a:spLocks noGrp="1"/>
          </p:cNvSpPr>
          <p:nvPr>
            <p:ph type="sldNum" sz="quarter" idx="5"/>
          </p:nvPr>
        </p:nvSpPr>
        <p:spPr/>
        <p:txBody>
          <a:bodyPr/>
          <a:lstStyle/>
          <a:p>
            <a:fld id="{C5B1FA54-0328-4391-811B-7BB3C3BBAAC2}" type="slidenum">
              <a:rPr lang="en-US" smtClean="0"/>
              <a:t>10</a:t>
            </a:fld>
            <a:endParaRPr lang="en-US"/>
          </a:p>
        </p:txBody>
      </p:sp>
    </p:spTree>
    <p:extLst>
      <p:ext uri="{BB962C8B-B14F-4D97-AF65-F5344CB8AC3E}">
        <p14:creationId xmlns:p14="http://schemas.microsoft.com/office/powerpoint/2010/main" val="3664394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DB851-142C-BF5E-216F-5E26E1A0D1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11137-3D4F-C08F-97BC-00AE7AD52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5E5C3-921A-7490-4CEE-59CB1EEB49C0}"/>
              </a:ext>
            </a:extLst>
          </p:cNvPr>
          <p:cNvSpPr>
            <a:spLocks noGrp="1"/>
          </p:cNvSpPr>
          <p:nvPr>
            <p:ph type="body" idx="1"/>
          </p:nvPr>
        </p:nvSpPr>
        <p:spPr/>
        <p:txBody>
          <a:bodyPr/>
          <a:lstStyle/>
          <a:p>
            <a:r>
              <a:rPr lang="en-US" dirty="0"/>
              <a:t>Animation showing one day in the life of TEMPO as it scans east to west across the TEMPO </a:t>
            </a:r>
            <a:r>
              <a:rPr lang="en-US" dirty="0" err="1"/>
              <a:t>FoR</a:t>
            </a:r>
            <a:r>
              <a:rPr lang="en-US" dirty="0"/>
              <a:t>, showing large tropospheric NO2 columns from urban areas like Chicago and Los Angeles, NO2 plumes related to wildfires in the western U.S. especially in California, and notable NO2 columns over the Permian Basin.</a:t>
            </a:r>
          </a:p>
        </p:txBody>
      </p:sp>
      <p:sp>
        <p:nvSpPr>
          <p:cNvPr id="4" name="Slide Number Placeholder 3">
            <a:extLst>
              <a:ext uri="{FF2B5EF4-FFF2-40B4-BE49-F238E27FC236}">
                <a16:creationId xmlns:a16="http://schemas.microsoft.com/office/drawing/2014/main" id="{6B58C101-B79B-A011-515F-DBA0823B0451}"/>
              </a:ext>
            </a:extLst>
          </p:cNvPr>
          <p:cNvSpPr>
            <a:spLocks noGrp="1"/>
          </p:cNvSpPr>
          <p:nvPr>
            <p:ph type="sldNum" sz="quarter" idx="5"/>
          </p:nvPr>
        </p:nvSpPr>
        <p:spPr/>
        <p:txBody>
          <a:bodyPr/>
          <a:lstStyle/>
          <a:p>
            <a:fld id="{C5B1FA54-0328-4391-811B-7BB3C3BBAAC2}" type="slidenum">
              <a:rPr lang="en-US" smtClean="0"/>
              <a:t>11</a:t>
            </a:fld>
            <a:endParaRPr lang="en-US"/>
          </a:p>
        </p:txBody>
      </p:sp>
    </p:spTree>
    <p:extLst>
      <p:ext uri="{BB962C8B-B14F-4D97-AF65-F5344CB8AC3E}">
        <p14:creationId xmlns:p14="http://schemas.microsoft.com/office/powerpoint/2010/main" val="254410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BD952-AFDB-96EF-B7BB-68A970B39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1B6507-2F9D-15D9-EA82-61623953D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FC0AF3-160F-795F-476D-A623CF5CAAD1}"/>
              </a:ext>
            </a:extLst>
          </p:cNvPr>
          <p:cNvSpPr>
            <a:spLocks noGrp="1"/>
          </p:cNvSpPr>
          <p:nvPr>
            <p:ph type="body" idx="1"/>
          </p:nvPr>
        </p:nvSpPr>
        <p:spPr/>
        <p:txBody>
          <a:bodyPr/>
          <a:lstStyle/>
          <a:p>
            <a:r>
              <a:rPr lang="en-US" dirty="0"/>
              <a:t>Animation showing one day in the life of TEMPO as it scans east to west across the TEMPO </a:t>
            </a:r>
            <a:r>
              <a:rPr lang="en-US" dirty="0" err="1"/>
              <a:t>FoR</a:t>
            </a:r>
            <a:r>
              <a:rPr lang="en-US" dirty="0"/>
              <a:t>, showing large tropospheric NO2 columns from urban areas like Chicago and Los Angeles, NO2 plumes related to wildfires in the western U.S. especially in California, and notable NO2 columns over the Permian Basin.</a:t>
            </a:r>
          </a:p>
        </p:txBody>
      </p:sp>
      <p:sp>
        <p:nvSpPr>
          <p:cNvPr id="4" name="Slide Number Placeholder 3">
            <a:extLst>
              <a:ext uri="{FF2B5EF4-FFF2-40B4-BE49-F238E27FC236}">
                <a16:creationId xmlns:a16="http://schemas.microsoft.com/office/drawing/2014/main" id="{A944C820-7313-6EF4-ABFF-AB13C428DEEE}"/>
              </a:ext>
            </a:extLst>
          </p:cNvPr>
          <p:cNvSpPr>
            <a:spLocks noGrp="1"/>
          </p:cNvSpPr>
          <p:nvPr>
            <p:ph type="sldNum" sz="quarter" idx="5"/>
          </p:nvPr>
        </p:nvSpPr>
        <p:spPr/>
        <p:txBody>
          <a:bodyPr/>
          <a:lstStyle/>
          <a:p>
            <a:fld id="{C5B1FA54-0328-4391-811B-7BB3C3BBAAC2}" type="slidenum">
              <a:rPr lang="en-US" smtClean="0"/>
              <a:t>12</a:t>
            </a:fld>
            <a:endParaRPr lang="en-US"/>
          </a:p>
        </p:txBody>
      </p:sp>
    </p:spTree>
    <p:extLst>
      <p:ext uri="{BB962C8B-B14F-4D97-AF65-F5344CB8AC3E}">
        <p14:creationId xmlns:p14="http://schemas.microsoft.com/office/powerpoint/2010/main" val="2874655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7.png"/><Relationship Id="rId7"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4.jpg"/><Relationship Id="rId5" Type="http://schemas.openxmlformats.org/officeDocument/2006/relationships/image" Target="../media/image18.jpg"/><Relationship Id="rId10" Type="http://schemas.openxmlformats.org/officeDocument/2006/relationships/image" Target="../media/image3.jpeg"/><Relationship Id="rId4" Type="http://schemas.openxmlformats.org/officeDocument/2006/relationships/image" Target="../media/image6.png"/><Relationship Id="rId9" Type="http://schemas.openxmlformats.org/officeDocument/2006/relationships/image" Target="../media/image1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gif"/><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jpeg"/><Relationship Id="rId5" Type="http://schemas.openxmlformats.org/officeDocument/2006/relationships/image" Target="../media/image4.jpg"/><Relationship Id="rId4" Type="http://schemas.openxmlformats.org/officeDocument/2006/relationships/image" Target="../media/image18.jpg"/><Relationship Id="rId9"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fif"/><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D7B5C8-4AEE-48C2-9019-AD3503AF3CA8}"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115394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pic>
        <p:nvPicPr>
          <p:cNvPr id="10" name="Picture 2" descr="C:\Documents and Settings\mike\Local Settings\Temporary Internet Files\Content.Outlook\NGUL2M1K\new-uah-logo.jpg"/>
          <p:cNvPicPr>
            <a:picLocks noChangeAspect="1" noChangeArrowheads="1"/>
          </p:cNvPicPr>
          <p:nvPr userDrawn="1"/>
        </p:nvPicPr>
        <p:blipFill>
          <a:blip r:embed="rId2"/>
          <a:srcRect/>
          <a:stretch>
            <a:fillRect/>
          </a:stretch>
        </p:blipFill>
        <p:spPr bwMode="auto">
          <a:xfrm>
            <a:off x="10467155" y="6094112"/>
            <a:ext cx="1446698" cy="723349"/>
          </a:xfrm>
          <a:prstGeom prst="rect">
            <a:avLst/>
          </a:prstGeom>
          <a:noFill/>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47196" y="6280393"/>
            <a:ext cx="1641413" cy="350786"/>
          </a:xfrm>
          <a:prstGeom prst="rect">
            <a:avLst/>
          </a:prstGeom>
        </p:spPr>
      </p:pic>
      <p:pic>
        <p:nvPicPr>
          <p:cNvPr id="1026" name="Picture 2" descr="Symbols of NASA | NAS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19173" y="6057353"/>
            <a:ext cx="1593732" cy="7968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40AE41F-3CE7-4F9D-A021-0D24037F50A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6638"/>
          <a:stretch/>
        </p:blipFill>
        <p:spPr>
          <a:xfrm>
            <a:off x="5044542" y="-4954"/>
            <a:ext cx="7147458" cy="1775854"/>
          </a:xfrm>
          <a:prstGeom prst="rect">
            <a:avLst/>
          </a:prstGeom>
        </p:spPr>
      </p:pic>
      <p:sp>
        <p:nvSpPr>
          <p:cNvPr id="13" name="TextBox 12">
            <a:extLst>
              <a:ext uri="{FF2B5EF4-FFF2-40B4-BE49-F238E27FC236}">
                <a16:creationId xmlns:a16="http://schemas.microsoft.com/office/drawing/2014/main" id="{C11AFA65-AA87-42B9-8E4F-83710F72A389}"/>
              </a:ext>
            </a:extLst>
          </p:cNvPr>
          <p:cNvSpPr txBox="1"/>
          <p:nvPr userDrawn="1"/>
        </p:nvSpPr>
        <p:spPr>
          <a:xfrm>
            <a:off x="3283443" y="6489098"/>
            <a:ext cx="361311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U.S. Government sponsorship acknowledged.</a:t>
            </a:r>
          </a:p>
        </p:txBody>
      </p:sp>
      <p:pic>
        <p:nvPicPr>
          <p:cNvPr id="14" name="Picture 13">
            <a:extLst>
              <a:ext uri="{FF2B5EF4-FFF2-40B4-BE49-F238E27FC236}">
                <a16:creationId xmlns:a16="http://schemas.microsoft.com/office/drawing/2014/main" id="{EBEEEF21-E924-4825-BE70-1721F54D09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54" y="598614"/>
            <a:ext cx="2571365" cy="3857048"/>
          </a:xfrm>
          <a:prstGeom prst="rect">
            <a:avLst/>
          </a:prstGeom>
          <a:effectLst>
            <a:softEdge rad="635000"/>
          </a:effectLst>
        </p:spPr>
      </p:pic>
      <p:pic>
        <p:nvPicPr>
          <p:cNvPr id="15" name="Picture 14">
            <a:extLst>
              <a:ext uri="{FF2B5EF4-FFF2-40B4-BE49-F238E27FC236}">
                <a16:creationId xmlns:a16="http://schemas.microsoft.com/office/drawing/2014/main" id="{09D48DA5-08CF-4631-B824-4FC7CA0797C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677" y="4284845"/>
            <a:ext cx="3901440" cy="2590800"/>
          </a:xfrm>
          <a:prstGeom prst="rect">
            <a:avLst/>
          </a:prstGeom>
          <a:effectLst>
            <a:softEdge rad="635000"/>
          </a:effectLst>
        </p:spPr>
      </p:pic>
      <p:pic>
        <p:nvPicPr>
          <p:cNvPr id="16" name="Picture 15">
            <a:extLst>
              <a:ext uri="{FF2B5EF4-FFF2-40B4-BE49-F238E27FC236}">
                <a16:creationId xmlns:a16="http://schemas.microsoft.com/office/drawing/2014/main" id="{803085E0-8D60-4984-B2B7-4419BF1B926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13916" y="217240"/>
            <a:ext cx="3255975" cy="2441982"/>
          </a:xfrm>
          <a:prstGeom prst="rect">
            <a:avLst/>
          </a:prstGeom>
          <a:effectLst>
            <a:softEdge rad="635000"/>
          </a:effectLst>
        </p:spPr>
      </p:pic>
      <p:pic>
        <p:nvPicPr>
          <p:cNvPr id="17" name="Picture 16">
            <a:extLst>
              <a:ext uri="{FF2B5EF4-FFF2-40B4-BE49-F238E27FC236}">
                <a16:creationId xmlns:a16="http://schemas.microsoft.com/office/drawing/2014/main" id="{DD403C60-C430-4E9B-94DF-2FAA2EBB4F3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9883" r="7825" b="36394"/>
          <a:stretch/>
        </p:blipFill>
        <p:spPr>
          <a:xfrm>
            <a:off x="2495662" y="2389176"/>
            <a:ext cx="4179237" cy="2066486"/>
          </a:xfrm>
          <a:prstGeom prst="rect">
            <a:avLst/>
          </a:prstGeom>
          <a:effectLst>
            <a:softEdge rad="635000"/>
          </a:effectLst>
        </p:spPr>
      </p:pic>
      <p:pic>
        <p:nvPicPr>
          <p:cNvPr id="18" name="Picture 17">
            <a:extLst>
              <a:ext uri="{FF2B5EF4-FFF2-40B4-BE49-F238E27FC236}">
                <a16:creationId xmlns:a16="http://schemas.microsoft.com/office/drawing/2014/main" id="{FDBFFD40-866C-4C11-859F-9EA5CD3056E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62907" y="4148134"/>
            <a:ext cx="3505537" cy="2629152"/>
          </a:xfrm>
          <a:prstGeom prst="rect">
            <a:avLst/>
          </a:prstGeom>
          <a:effectLst>
            <a:softEdge rad="635000"/>
          </a:effectLst>
        </p:spPr>
      </p:pic>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3" name="Rectangle 2">
            <a:extLst>
              <a:ext uri="{FF2B5EF4-FFF2-40B4-BE49-F238E27FC236}">
                <a16:creationId xmlns:a16="http://schemas.microsoft.com/office/drawing/2014/main" id="{60241736-9805-4801-859B-9FC8C1CC8619}"/>
              </a:ext>
            </a:extLst>
          </p:cNvPr>
          <p:cNvSpPr/>
          <p:nvPr userDrawn="1"/>
        </p:nvSpPr>
        <p:spPr>
          <a:xfrm>
            <a:off x="848739" y="16470"/>
            <a:ext cx="3547959" cy="400110"/>
          </a:xfrm>
          <a:prstGeom prst="rect">
            <a:avLst/>
          </a:prstGeom>
        </p:spPr>
        <p:txBody>
          <a:bodyPr wrap="none">
            <a:spAutoFit/>
          </a:bodyPr>
          <a:lstStyle/>
          <a:p>
            <a:r>
              <a:rPr lang="en-US" sz="2000" b="1" dirty="0">
                <a:solidFill>
                  <a:schemeClr val="tx1"/>
                </a:solidFill>
              </a:rPr>
              <a:t>weather.msfc.nasa.gov/tempo/</a:t>
            </a:r>
          </a:p>
        </p:txBody>
      </p:sp>
    </p:spTree>
    <p:extLst>
      <p:ext uri="{BB962C8B-B14F-4D97-AF65-F5344CB8AC3E}">
        <p14:creationId xmlns:p14="http://schemas.microsoft.com/office/powerpoint/2010/main" val="328801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0CA3EF-3952-48AF-9E9B-0FFE89DB001F}"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038929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A3EF-3952-48AF-9E9B-0FFE89DB001F}"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481506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0CA3EF-3952-48AF-9E9B-0FFE89DB001F}"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655824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0CA3EF-3952-48AF-9E9B-0FFE89DB001F}"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1673061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0CA3EF-3952-48AF-9E9B-0FFE89DB001F}" type="datetimeFigureOut">
              <a:rPr lang="en-US" smtClean="0"/>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1902784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0CA3EF-3952-48AF-9E9B-0FFE89DB001F}" type="datetimeFigureOut">
              <a:rPr lang="en-US" smtClean="0"/>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542470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CA3EF-3952-48AF-9E9B-0FFE89DB001F}" type="datetimeFigureOut">
              <a:rPr lang="en-US" smtClean="0"/>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569199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0CA3EF-3952-48AF-9E9B-0FFE89DB001F}"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2698929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0CA3EF-3952-48AF-9E9B-0FFE89DB001F}"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216315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7B5C8-4AEE-48C2-9019-AD3503AF3CA8}"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09823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A3EF-3952-48AF-9E9B-0FFE89DB001F}"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49978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A3EF-3952-48AF-9E9B-0FFE89DB001F}"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1733090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lank">
    <p:bg>
      <p:bgPr>
        <a:gradFill>
          <a:gsLst>
            <a:gs pos="40000">
              <a:schemeClr val="bg1">
                <a:alpha val="50000"/>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AEAEB-5E6E-4CAF-AC0F-A5894AEDE798}" type="datetime1">
              <a:rPr lang="en-US" smtClean="0"/>
              <a:t>6/16/2026</a:t>
            </a:fld>
            <a:endParaRPr lang="en-US"/>
          </a:p>
        </p:txBody>
      </p:sp>
      <p:pic>
        <p:nvPicPr>
          <p:cNvPr id="5" name="Picture 4"/>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1485" y="-20094"/>
            <a:ext cx="7589520" cy="6894576"/>
          </a:xfrm>
          <a:prstGeom prst="rect">
            <a:avLst/>
          </a:prstGeom>
        </p:spPr>
      </p:pic>
      <p:pic>
        <p:nvPicPr>
          <p:cNvPr id="8"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15143" y="21167"/>
            <a:ext cx="1324558" cy="12594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userDrawn="1"/>
        </p:nvSpPr>
        <p:spPr bwMode="auto">
          <a:xfrm>
            <a:off x="7988266" y="365108"/>
            <a:ext cx="2790861" cy="6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defTabSz="380985" eaLnBrk="1" hangingPunct="1"/>
            <a:r>
              <a:rPr lang="en-US" sz="1833" b="1" dirty="0">
                <a:solidFill>
                  <a:srgbClr val="0070C0"/>
                </a:solidFill>
                <a:latin typeface="Calibri" panose="020F0502020204030204" pitchFamily="34" charset="0"/>
                <a:cs typeface="Calibri" panose="020F0502020204030204" pitchFamily="34" charset="0"/>
              </a:rPr>
              <a:t>Tropospheric Emissions: Monitoring of Pollution</a:t>
            </a:r>
            <a:endParaRPr lang="en-US" sz="1833" b="1" dirty="0">
              <a:solidFill>
                <a:srgbClr val="0070C0"/>
              </a:solidFill>
              <a:cs typeface="Arial" charset="0"/>
            </a:endParaRPr>
          </a:p>
        </p:txBody>
      </p:sp>
      <p:pic>
        <p:nvPicPr>
          <p:cNvPr id="10" name="Picture 2" descr="C:\Documents and Settings\mike\Local Settings\Temporary Internet Files\Content.Outlook\NGUL2M1K\new-uah-logo.jpg"/>
          <p:cNvPicPr>
            <a:picLocks noChangeAspect="1" noChangeArrowheads="1"/>
          </p:cNvPicPr>
          <p:nvPr userDrawn="1"/>
        </p:nvPicPr>
        <p:blipFill>
          <a:blip r:embed="rId4"/>
          <a:srcRect/>
          <a:stretch>
            <a:fillRect/>
          </a:stretch>
        </p:blipFill>
        <p:spPr bwMode="auto">
          <a:xfrm>
            <a:off x="10467155" y="6094112"/>
            <a:ext cx="1446698" cy="723349"/>
          </a:xfrm>
          <a:prstGeom prst="rect">
            <a:avLst/>
          </a:prstGeom>
          <a:noFill/>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53554" y="6280393"/>
            <a:ext cx="1641413" cy="350786"/>
          </a:xfrm>
          <a:prstGeom prst="rect">
            <a:avLst/>
          </a:prstGeom>
        </p:spPr>
      </p:pic>
      <p:sp>
        <p:nvSpPr>
          <p:cNvPr id="20" name="Text Placeholder 19"/>
          <p:cNvSpPr>
            <a:spLocks noGrp="1"/>
          </p:cNvSpPr>
          <p:nvPr>
            <p:ph type="body" sz="quarter" idx="13" hasCustomPrompt="1"/>
          </p:nvPr>
        </p:nvSpPr>
        <p:spPr>
          <a:xfrm>
            <a:off x="7855974" y="1605268"/>
            <a:ext cx="4098282" cy="912019"/>
          </a:xfrm>
        </p:spPr>
        <p:txBody>
          <a:bodyPr anchor="ctr">
            <a:noAutofit/>
          </a:bodyPr>
          <a:lstStyle>
            <a:lvl1pPr marL="0" indent="0" algn="ctr">
              <a:buNone/>
              <a:defRPr sz="3200">
                <a:latin typeface="+mj-lt"/>
              </a:defRPr>
            </a:lvl1pPr>
          </a:lstStyle>
          <a:p>
            <a:pPr lvl="0"/>
            <a:r>
              <a:rPr lang="en-US" dirty="0"/>
              <a:t>Title</a:t>
            </a:r>
          </a:p>
        </p:txBody>
      </p:sp>
      <p:sp>
        <p:nvSpPr>
          <p:cNvPr id="22" name="Text Placeholder 21"/>
          <p:cNvSpPr>
            <a:spLocks noGrp="1"/>
          </p:cNvSpPr>
          <p:nvPr>
            <p:ph type="body" sz="quarter" idx="14" hasCustomPrompt="1"/>
          </p:nvPr>
        </p:nvSpPr>
        <p:spPr>
          <a:xfrm>
            <a:off x="8158289" y="3174563"/>
            <a:ext cx="3606292" cy="601300"/>
          </a:xfrm>
        </p:spPr>
        <p:txBody>
          <a:bodyPr anchor="ctr">
            <a:normAutofit/>
          </a:bodyPr>
          <a:lstStyle>
            <a:lvl1pPr marL="0" indent="0" algn="ctr">
              <a:buNone/>
              <a:defRPr sz="2400"/>
            </a:lvl1pPr>
          </a:lstStyle>
          <a:p>
            <a:pPr lvl="0"/>
            <a:r>
              <a:rPr lang="en-US" dirty="0"/>
              <a:t>Authors</a:t>
            </a:r>
          </a:p>
        </p:txBody>
      </p:sp>
      <p:pic>
        <p:nvPicPr>
          <p:cNvPr id="1026" name="Picture 2" descr="Symbols of NASA | NAS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519173" y="6057353"/>
            <a:ext cx="1593732" cy="79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899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3" name="Pictur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94040" y="196265"/>
            <a:ext cx="692966" cy="777570"/>
          </a:xfrm>
          <a:prstGeom prst="rect">
            <a:avLst/>
          </a:prstGeom>
        </p:spPr>
      </p:pic>
      <p:pic>
        <p:nvPicPr>
          <p:cNvPr id="14"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6025" y="196265"/>
            <a:ext cx="768101" cy="7303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19883" y="164800"/>
            <a:ext cx="10058400"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811310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290" y="5136384"/>
            <a:ext cx="1641413" cy="350786"/>
          </a:xfrm>
          <a:prstGeom prst="rect">
            <a:avLst/>
          </a:prstGeom>
        </p:spPr>
      </p:pic>
      <p:pic>
        <p:nvPicPr>
          <p:cNvPr id="1026" name="Picture 2" descr="Symbols of NASA | NASA"/>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43681" y="4896125"/>
            <a:ext cx="1593732" cy="7968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40AE41F-3CE7-4F9D-A021-0D24037F50A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6638"/>
          <a:stretch/>
        </p:blipFill>
        <p:spPr>
          <a:xfrm>
            <a:off x="5044542" y="-4954"/>
            <a:ext cx="7147458" cy="1775854"/>
          </a:xfrm>
          <a:prstGeom prst="rect">
            <a:avLst/>
          </a:prstGeom>
        </p:spPr>
      </p:pic>
      <p:sp>
        <p:nvSpPr>
          <p:cNvPr id="13" name="TextBox 12">
            <a:extLst>
              <a:ext uri="{FF2B5EF4-FFF2-40B4-BE49-F238E27FC236}">
                <a16:creationId xmlns:a16="http://schemas.microsoft.com/office/drawing/2014/main" id="{C11AFA65-AA87-42B9-8E4F-83710F72A389}"/>
              </a:ext>
            </a:extLst>
          </p:cNvPr>
          <p:cNvSpPr txBox="1"/>
          <p:nvPr userDrawn="1"/>
        </p:nvSpPr>
        <p:spPr>
          <a:xfrm>
            <a:off x="3283443" y="6489098"/>
            <a:ext cx="361311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U.S. Government sponsorship acknowledged.</a:t>
            </a:r>
          </a:p>
        </p:txBody>
      </p:sp>
      <p:pic>
        <p:nvPicPr>
          <p:cNvPr id="14" name="Picture 13">
            <a:extLst>
              <a:ext uri="{FF2B5EF4-FFF2-40B4-BE49-F238E27FC236}">
                <a16:creationId xmlns:a16="http://schemas.microsoft.com/office/drawing/2014/main" id="{EBEEEF21-E924-4825-BE70-1721F54D09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354" y="598614"/>
            <a:ext cx="2571365" cy="3857048"/>
          </a:xfrm>
          <a:prstGeom prst="rect">
            <a:avLst/>
          </a:prstGeom>
          <a:effectLst>
            <a:softEdge rad="635000"/>
          </a:effectLst>
        </p:spPr>
      </p:pic>
      <p:pic>
        <p:nvPicPr>
          <p:cNvPr id="15" name="Picture 14">
            <a:extLst>
              <a:ext uri="{FF2B5EF4-FFF2-40B4-BE49-F238E27FC236}">
                <a16:creationId xmlns:a16="http://schemas.microsoft.com/office/drawing/2014/main" id="{09D48DA5-08CF-4631-B824-4FC7CA0797C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677" y="4284845"/>
            <a:ext cx="3901440" cy="2590800"/>
          </a:xfrm>
          <a:prstGeom prst="rect">
            <a:avLst/>
          </a:prstGeom>
          <a:effectLst>
            <a:softEdge rad="635000"/>
          </a:effectLst>
        </p:spPr>
      </p:pic>
      <p:pic>
        <p:nvPicPr>
          <p:cNvPr id="16" name="Picture 15">
            <a:extLst>
              <a:ext uri="{FF2B5EF4-FFF2-40B4-BE49-F238E27FC236}">
                <a16:creationId xmlns:a16="http://schemas.microsoft.com/office/drawing/2014/main" id="{803085E0-8D60-4984-B2B7-4419BF1B926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13916" y="217240"/>
            <a:ext cx="3255975" cy="2441982"/>
          </a:xfrm>
          <a:prstGeom prst="rect">
            <a:avLst/>
          </a:prstGeom>
          <a:effectLst>
            <a:softEdge rad="635000"/>
          </a:effectLst>
        </p:spPr>
      </p:pic>
      <p:pic>
        <p:nvPicPr>
          <p:cNvPr id="17" name="Picture 16">
            <a:extLst>
              <a:ext uri="{FF2B5EF4-FFF2-40B4-BE49-F238E27FC236}">
                <a16:creationId xmlns:a16="http://schemas.microsoft.com/office/drawing/2014/main" id="{DD403C60-C430-4E9B-94DF-2FAA2EBB4F3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883" r="7825" b="36394"/>
          <a:stretch/>
        </p:blipFill>
        <p:spPr>
          <a:xfrm>
            <a:off x="2495662" y="2389176"/>
            <a:ext cx="4179237" cy="2066486"/>
          </a:xfrm>
          <a:prstGeom prst="rect">
            <a:avLst/>
          </a:prstGeom>
          <a:effectLst>
            <a:softEdge rad="635000"/>
          </a:effectLst>
        </p:spPr>
      </p:pic>
      <p:pic>
        <p:nvPicPr>
          <p:cNvPr id="18" name="Picture 17">
            <a:extLst>
              <a:ext uri="{FF2B5EF4-FFF2-40B4-BE49-F238E27FC236}">
                <a16:creationId xmlns:a16="http://schemas.microsoft.com/office/drawing/2014/main" id="{FDBFFD40-866C-4C11-859F-9EA5CD3056E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362907" y="4148134"/>
            <a:ext cx="3505537" cy="2629152"/>
          </a:xfrm>
          <a:prstGeom prst="rect">
            <a:avLst/>
          </a:prstGeom>
          <a:effectLst>
            <a:softEdge rad="635000"/>
          </a:effectLst>
        </p:spPr>
      </p:pic>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3" name="Rectangle 2">
            <a:extLst>
              <a:ext uri="{FF2B5EF4-FFF2-40B4-BE49-F238E27FC236}">
                <a16:creationId xmlns:a16="http://schemas.microsoft.com/office/drawing/2014/main" id="{60241736-9805-4801-859B-9FC8C1CC8619}"/>
              </a:ext>
            </a:extLst>
          </p:cNvPr>
          <p:cNvSpPr/>
          <p:nvPr userDrawn="1"/>
        </p:nvSpPr>
        <p:spPr>
          <a:xfrm>
            <a:off x="848739" y="16470"/>
            <a:ext cx="3547959" cy="400110"/>
          </a:xfrm>
          <a:prstGeom prst="rect">
            <a:avLst/>
          </a:prstGeom>
        </p:spPr>
        <p:txBody>
          <a:bodyPr wrap="none">
            <a:spAutoFit/>
          </a:bodyPr>
          <a:lstStyle/>
          <a:p>
            <a:r>
              <a:rPr lang="en-US" sz="2000" b="1" dirty="0">
                <a:solidFill>
                  <a:schemeClr val="tx1"/>
                </a:solidFill>
              </a:rPr>
              <a:t>weather.msfc.nasa.gov/tempo/</a:t>
            </a:r>
          </a:p>
        </p:txBody>
      </p:sp>
    </p:spTree>
    <p:extLst>
      <p:ext uri="{BB962C8B-B14F-4D97-AF65-F5344CB8AC3E}">
        <p14:creationId xmlns:p14="http://schemas.microsoft.com/office/powerpoint/2010/main" val="306576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gs>
          </a:gsLst>
          <a:lin ang="162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B4EC40-2BD8-4ECA-84CB-F62ABA4FDCE9}"/>
              </a:ext>
            </a:extLst>
          </p:cNvPr>
          <p:cNvSpPr/>
          <p:nvPr userDrawn="1"/>
        </p:nvSpPr>
        <p:spPr>
          <a:xfrm>
            <a:off x="0" y="6226139"/>
            <a:ext cx="12192000" cy="631862"/>
          </a:xfrm>
          <a:prstGeom prst="rect">
            <a:avLst/>
          </a:prstGeom>
          <a:gradFill>
            <a:gsLst>
              <a:gs pos="65000">
                <a:srgbClr val="D5C5A9">
                  <a:alpha val="75000"/>
                </a:srgbClr>
              </a:gs>
              <a:gs pos="100000">
                <a:schemeClr val="bg1"/>
              </a:gs>
              <a:gs pos="100000">
                <a:schemeClr val="bg1"/>
              </a:gs>
              <a:gs pos="80000">
                <a:srgbClr val="D5C5A9">
                  <a:alpha val="6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a:xfrm>
            <a:off x="11476233" y="6365294"/>
            <a:ext cx="590225" cy="365125"/>
          </a:xfrm>
        </p:spPr>
        <p:txBody>
          <a:bodyPr/>
          <a:lstStyle/>
          <a:p>
            <a:fld id="{BBC93AA5-82BE-468E-90B3-DD1DC18545AD}" type="slidenum">
              <a:rPr lang="en-US" smtClean="0"/>
              <a:t>‹#›</a:t>
            </a:fld>
            <a:endParaRPr lang="en-US" dirty="0"/>
          </a:p>
        </p:txBody>
      </p:sp>
      <p:pic>
        <p:nvPicPr>
          <p:cNvPr id="13" name="Pictur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998" y="164800"/>
            <a:ext cx="651926" cy="731520"/>
          </a:xfrm>
          <a:prstGeom prst="rect">
            <a:avLst/>
          </a:prstGeom>
        </p:spPr>
      </p:pic>
      <p:pic>
        <p:nvPicPr>
          <p:cNvPr id="14"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13010" y="195071"/>
            <a:ext cx="769357"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73893" y="164800"/>
            <a:ext cx="9844215"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9" name="Picture 8">
            <a:extLst>
              <a:ext uri="{FF2B5EF4-FFF2-40B4-BE49-F238E27FC236}">
                <a16:creationId xmlns:a16="http://schemas.microsoft.com/office/drawing/2014/main" id="{D7B21F03-70FD-4E3C-9D74-AD74F38ACB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4607" y="6379633"/>
            <a:ext cx="1641413" cy="350786"/>
          </a:xfrm>
          <a:prstGeom prst="rect">
            <a:avLst/>
          </a:prstGeom>
        </p:spPr>
      </p:pic>
      <p:pic>
        <p:nvPicPr>
          <p:cNvPr id="10" name="Picture 2" descr="Symbols of NASA | NASA">
            <a:extLst>
              <a:ext uri="{FF2B5EF4-FFF2-40B4-BE49-F238E27FC236}">
                <a16:creationId xmlns:a16="http://schemas.microsoft.com/office/drawing/2014/main" id="{C5E4D061-8E58-4FD2-98F9-4BCEB79F3845}"/>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708731" y="6206005"/>
            <a:ext cx="1303989" cy="65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411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4" name="Picture 20" descr="Tempo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658" y="164800"/>
            <a:ext cx="870374" cy="8275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283882" y="164800"/>
            <a:ext cx="9250326"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7" name="Picture 6" descr="A close-up of a compass&#10;&#10;Description automatically generated with low confidence">
            <a:extLst>
              <a:ext uri="{FF2B5EF4-FFF2-40B4-BE49-F238E27FC236}">
                <a16:creationId xmlns:a16="http://schemas.microsoft.com/office/drawing/2014/main" id="{A7A8BB7B-D3D5-4138-AEA3-51FD3889FA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4385" y="10255"/>
            <a:ext cx="1470969" cy="1136658"/>
          </a:xfrm>
          <a:prstGeom prst="rect">
            <a:avLst/>
          </a:prstGeom>
        </p:spPr>
      </p:pic>
    </p:spTree>
    <p:extLst>
      <p:ext uri="{BB962C8B-B14F-4D97-AF65-F5344CB8AC3E}">
        <p14:creationId xmlns:p14="http://schemas.microsoft.com/office/powerpoint/2010/main" val="3150147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D7B5C8-4AEE-48C2-9019-AD3503AF3CA8}"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40465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D7B5C8-4AEE-48C2-9019-AD3503AF3CA8}"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57694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4"/>
            <a:ext cx="515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D7B5C8-4AEE-48C2-9019-AD3503AF3CA8}" type="datetimeFigureOut">
              <a:rPr lang="en-US" smtClean="0"/>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60798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D7B5C8-4AEE-48C2-9019-AD3503AF3CA8}" type="datetimeFigureOut">
              <a:rPr lang="en-US" smtClean="0"/>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3628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4" name="Text Placeholder 3">
            <a:extLst>
              <a:ext uri="{FF2B5EF4-FFF2-40B4-BE49-F238E27FC236}">
                <a16:creationId xmlns:a16="http://schemas.microsoft.com/office/drawing/2014/main" id="{72CE8648-0272-4D2B-8487-FBE9AAFDE28B}"/>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5" name="Text Placeholder 3">
            <a:extLst>
              <a:ext uri="{FF2B5EF4-FFF2-40B4-BE49-F238E27FC236}">
                <a16:creationId xmlns:a16="http://schemas.microsoft.com/office/drawing/2014/main" id="{5B66751D-3348-4BA1-8E47-80E28F18751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B43E5AEF-E0D6-4832-BD26-4C0BD3F20B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2"/>
          <a:stretch/>
        </p:blipFill>
        <p:spPr>
          <a:xfrm>
            <a:off x="31899" y="4238427"/>
            <a:ext cx="3564274" cy="2590800"/>
          </a:xfrm>
          <a:prstGeom prst="rect">
            <a:avLst/>
          </a:prstGeom>
          <a:effectLst>
            <a:softEdge rad="635000"/>
          </a:effectLst>
        </p:spPr>
      </p:pic>
      <p:pic>
        <p:nvPicPr>
          <p:cNvPr id="7" name="Picture 6">
            <a:extLst>
              <a:ext uri="{FF2B5EF4-FFF2-40B4-BE49-F238E27FC236}">
                <a16:creationId xmlns:a16="http://schemas.microsoft.com/office/drawing/2014/main" id="{5BFF7CCD-2EDD-4C4B-87C1-AA5379BE5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13802" y="32203"/>
            <a:ext cx="3255975" cy="2441982"/>
          </a:xfrm>
          <a:prstGeom prst="rect">
            <a:avLst/>
          </a:prstGeom>
          <a:effectLst>
            <a:softEdge rad="635000"/>
          </a:effectLst>
        </p:spPr>
      </p:pic>
      <p:pic>
        <p:nvPicPr>
          <p:cNvPr id="8" name="Picture 7">
            <a:extLst>
              <a:ext uri="{FF2B5EF4-FFF2-40B4-BE49-F238E27FC236}">
                <a16:creationId xmlns:a16="http://schemas.microsoft.com/office/drawing/2014/main" id="{761DCE8F-EE5A-432E-9B22-87139D3895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9680" y="4200486"/>
            <a:ext cx="3505537" cy="2629152"/>
          </a:xfrm>
          <a:prstGeom prst="rect">
            <a:avLst/>
          </a:prstGeom>
          <a:effectLst>
            <a:softEdge rad="635000"/>
          </a:effectLst>
        </p:spPr>
      </p:pic>
      <p:pic>
        <p:nvPicPr>
          <p:cNvPr id="9" name="Picture 8">
            <a:extLst>
              <a:ext uri="{FF2B5EF4-FFF2-40B4-BE49-F238E27FC236}">
                <a16:creationId xmlns:a16="http://schemas.microsoft.com/office/drawing/2014/main" id="{F7B44716-C329-4697-818F-2F1FA50DF0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715" y="237109"/>
            <a:ext cx="2571365" cy="3857048"/>
          </a:xfrm>
          <a:prstGeom prst="rect">
            <a:avLst/>
          </a:prstGeom>
          <a:effectLst>
            <a:softEdge rad="635000"/>
          </a:effectLst>
        </p:spPr>
      </p:pic>
      <p:pic>
        <p:nvPicPr>
          <p:cNvPr id="10" name="Picture 9" descr="MAIA_title.png">
            <a:extLst>
              <a:ext uri="{FF2B5EF4-FFF2-40B4-BE49-F238E27FC236}">
                <a16:creationId xmlns:a16="http://schemas.microsoft.com/office/drawing/2014/main" id="{E9CFCEB3-FFED-42DD-BD62-BA754DC9C3E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67247" t="537" r="735" b="66732"/>
          <a:stretch/>
        </p:blipFill>
        <p:spPr>
          <a:xfrm>
            <a:off x="4298653" y="2209420"/>
            <a:ext cx="2228743" cy="2255118"/>
          </a:xfrm>
          <a:prstGeom prst="rect">
            <a:avLst/>
          </a:prstGeom>
          <a:effectLst>
            <a:softEdge rad="317500"/>
          </a:effectLst>
        </p:spPr>
      </p:pic>
      <p:pic>
        <p:nvPicPr>
          <p:cNvPr id="14" name="Picture 2" descr="Symbols of NASA | NASA">
            <a:extLst>
              <a:ext uri="{FF2B5EF4-FFF2-40B4-BE49-F238E27FC236}">
                <a16:creationId xmlns:a16="http://schemas.microsoft.com/office/drawing/2014/main" id="{7B274061-A81C-47F1-9F46-45D1562CD23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21198" t="4979" r="21277" b="6861"/>
          <a:stretch/>
        </p:blipFill>
        <p:spPr bwMode="auto">
          <a:xfrm>
            <a:off x="5800952" y="4671"/>
            <a:ext cx="1483877" cy="1137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31B604B-2304-4A22-ACE5-1CA97FB612B4}"/>
              </a:ext>
            </a:extLst>
          </p:cNvPr>
          <p:cNvSpPr txBox="1"/>
          <p:nvPr userDrawn="1"/>
        </p:nvSpPr>
        <p:spPr>
          <a:xfrm>
            <a:off x="466454" y="28362"/>
            <a:ext cx="4903716" cy="369332"/>
          </a:xfrm>
          <a:prstGeom prst="rect">
            <a:avLst/>
          </a:prstGeom>
          <a:noFill/>
        </p:spPr>
        <p:txBody>
          <a:bodyPr wrap="square" rtlCol="0">
            <a:spAutoFit/>
          </a:bodyPr>
          <a:lstStyle/>
          <a:p>
            <a:pPr algn="ctr"/>
            <a:r>
              <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Building the Pathway from TEMPO to </a:t>
            </a:r>
            <a:r>
              <a:rPr lang="en-US" sz="1800" b="0" i="0" u="none" dirty="0" err="1">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GeoXO</a:t>
            </a:r>
            <a:endPar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7" name="Text Placeholder 19">
            <a:extLst>
              <a:ext uri="{FF2B5EF4-FFF2-40B4-BE49-F238E27FC236}">
                <a16:creationId xmlns:a16="http://schemas.microsoft.com/office/drawing/2014/main" id="{F002986A-987E-4427-8BB3-3EE0FB25B192}"/>
              </a:ext>
            </a:extLst>
          </p:cNvPr>
          <p:cNvSpPr>
            <a:spLocks noGrp="1"/>
          </p:cNvSpPr>
          <p:nvPr>
            <p:ph type="body" sz="quarter" idx="13" hasCustomPrompt="1"/>
          </p:nvPr>
        </p:nvSpPr>
        <p:spPr>
          <a:xfrm>
            <a:off x="7215602" y="2566215"/>
            <a:ext cx="4098282" cy="912019"/>
          </a:xfrm>
        </p:spPr>
        <p:txBody>
          <a:bodyPr anchor="ctr">
            <a:noAutofit/>
          </a:bodyPr>
          <a:lstStyle>
            <a:lvl1pPr marL="0" indent="0" algn="ctr">
              <a:buNone/>
              <a:defRPr sz="3200">
                <a:latin typeface="+mj-lt"/>
              </a:defRPr>
            </a:lvl1pPr>
          </a:lstStyle>
          <a:p>
            <a:pPr lvl="0"/>
            <a:r>
              <a:rPr lang="en-US" dirty="0"/>
              <a:t>Title</a:t>
            </a:r>
          </a:p>
        </p:txBody>
      </p:sp>
      <p:sp>
        <p:nvSpPr>
          <p:cNvPr id="18" name="Text Placeholder 21">
            <a:extLst>
              <a:ext uri="{FF2B5EF4-FFF2-40B4-BE49-F238E27FC236}">
                <a16:creationId xmlns:a16="http://schemas.microsoft.com/office/drawing/2014/main" id="{AB4AC167-A5CD-43E0-B2BF-FD3E24640E00}"/>
              </a:ext>
            </a:extLst>
          </p:cNvPr>
          <p:cNvSpPr>
            <a:spLocks noGrp="1"/>
          </p:cNvSpPr>
          <p:nvPr>
            <p:ph type="body" sz="quarter" idx="14" hasCustomPrompt="1"/>
          </p:nvPr>
        </p:nvSpPr>
        <p:spPr>
          <a:xfrm>
            <a:off x="7517917" y="4135510"/>
            <a:ext cx="3606292" cy="601300"/>
          </a:xfrm>
        </p:spPr>
        <p:txBody>
          <a:bodyPr anchor="ctr">
            <a:normAutofit/>
          </a:bodyPr>
          <a:lstStyle>
            <a:lvl1pPr marL="0" indent="0" algn="ctr">
              <a:buNone/>
              <a:defRPr sz="2400"/>
            </a:lvl1pPr>
          </a:lstStyle>
          <a:p>
            <a:pPr lvl="0"/>
            <a:r>
              <a:rPr lang="en-US" dirty="0"/>
              <a:t>Authors</a:t>
            </a:r>
          </a:p>
        </p:txBody>
      </p:sp>
      <p:pic>
        <p:nvPicPr>
          <p:cNvPr id="3" name="Picture 2" descr="A picture containing text, outdoor, sky, person&#10;&#10;Description automatically generated">
            <a:extLst>
              <a:ext uri="{FF2B5EF4-FFF2-40B4-BE49-F238E27FC236}">
                <a16:creationId xmlns:a16="http://schemas.microsoft.com/office/drawing/2014/main" id="{D1784684-906E-45A1-B6F7-BDB04BBE1AC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2161"/>
          <a:stretch/>
        </p:blipFill>
        <p:spPr>
          <a:xfrm>
            <a:off x="2361807" y="2613124"/>
            <a:ext cx="2087161" cy="2038278"/>
          </a:xfrm>
          <a:prstGeom prst="rect">
            <a:avLst/>
          </a:prstGeom>
          <a:effectLst>
            <a:softEdge rad="317500"/>
          </a:effectLst>
        </p:spPr>
      </p:pic>
      <p:pic>
        <p:nvPicPr>
          <p:cNvPr id="20" name="Picture 19" descr="A close-up of a compass&#10;&#10;Description automatically generated with low confidence">
            <a:extLst>
              <a:ext uri="{FF2B5EF4-FFF2-40B4-BE49-F238E27FC236}">
                <a16:creationId xmlns:a16="http://schemas.microsoft.com/office/drawing/2014/main" id="{23855AFC-A977-4A18-AB8C-54D2ECC2391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09835" y="1048901"/>
            <a:ext cx="1876041" cy="1449668"/>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6524DD1E-2333-4E6E-B863-1F9A987CAFA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478692" y="1070698"/>
            <a:ext cx="1466057" cy="1398393"/>
          </a:xfrm>
          <a:prstGeom prst="rect">
            <a:avLst/>
          </a:prstGeom>
        </p:spPr>
      </p:pic>
      <p:pic>
        <p:nvPicPr>
          <p:cNvPr id="25" name="Picture 24" descr="Diagram, logo&#10;&#10;Description automatically generated">
            <a:extLst>
              <a:ext uri="{FF2B5EF4-FFF2-40B4-BE49-F238E27FC236}">
                <a16:creationId xmlns:a16="http://schemas.microsoft.com/office/drawing/2014/main" id="{89AA9A9B-2CB8-4C31-8C07-0A475AEEECD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39674" y="1216617"/>
            <a:ext cx="1100170" cy="1124948"/>
          </a:xfrm>
          <a:prstGeom prst="rect">
            <a:avLst/>
          </a:prstGeom>
        </p:spPr>
      </p:pic>
      <p:pic>
        <p:nvPicPr>
          <p:cNvPr id="27" name="Picture 26" descr="Logo, icon, company name&#10;&#10;Description automatically generated">
            <a:extLst>
              <a:ext uri="{FF2B5EF4-FFF2-40B4-BE49-F238E27FC236}">
                <a16:creationId xmlns:a16="http://schemas.microsoft.com/office/drawing/2014/main" id="{636D7EEB-AEBF-41DE-8CDF-CD2F3CF570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73723" y="85159"/>
            <a:ext cx="990633" cy="990633"/>
          </a:xfrm>
          <a:prstGeom prst="rect">
            <a:avLst/>
          </a:prstGeom>
        </p:spPr>
      </p:pic>
      <p:sp>
        <p:nvSpPr>
          <p:cNvPr id="21" name="TextBox 20">
            <a:extLst>
              <a:ext uri="{FF2B5EF4-FFF2-40B4-BE49-F238E27FC236}">
                <a16:creationId xmlns:a16="http://schemas.microsoft.com/office/drawing/2014/main" id="{528C81E5-9CAA-4D40-9AC8-3DBBC235EE76}"/>
              </a:ext>
            </a:extLst>
          </p:cNvPr>
          <p:cNvSpPr txBox="1"/>
          <p:nvPr userDrawn="1"/>
        </p:nvSpPr>
        <p:spPr>
          <a:xfrm>
            <a:off x="6929236" y="216344"/>
            <a:ext cx="4365597" cy="758797"/>
          </a:xfrm>
          <a:prstGeom prst="rect">
            <a:avLst/>
          </a:prstGeom>
          <a:noFill/>
        </p:spPr>
        <p:txBody>
          <a:bodyPr wrap="square" rtlCol="0">
            <a:spAutoFit/>
          </a:bodyPr>
          <a:lstStyle/>
          <a:p>
            <a:pPr marL="0" marR="0" algn="ctr">
              <a:lnSpc>
                <a:spcPct val="107000"/>
              </a:lnSpc>
              <a:spcBef>
                <a:spcPts val="0"/>
              </a:spcBef>
              <a:spcAft>
                <a:spcPts val="800"/>
              </a:spcAft>
            </a:pP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Joint Science Meeting for TEMPO,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GeoXO</a:t>
            </a: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 ACX, &amp;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TOLNet</a:t>
            </a:r>
            <a:endPar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AE3866A4-3944-4715-998F-4D07B8AB3B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09835" y="5948756"/>
            <a:ext cx="5486415" cy="912261"/>
          </a:xfrm>
          <a:prstGeom prst="rect">
            <a:avLst/>
          </a:prstGeom>
        </p:spPr>
      </p:pic>
    </p:spTree>
    <p:extLst>
      <p:ext uri="{BB962C8B-B14F-4D97-AF65-F5344CB8AC3E}">
        <p14:creationId xmlns:p14="http://schemas.microsoft.com/office/powerpoint/2010/main" val="37117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4" name="Picture 20" descr="Tempo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658" y="164800"/>
            <a:ext cx="870374" cy="8275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283882" y="164800"/>
            <a:ext cx="9250326"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7" name="Picture 6" descr="A close-up of a compass&#10;&#10;Description automatically generated with low confidence">
            <a:extLst>
              <a:ext uri="{FF2B5EF4-FFF2-40B4-BE49-F238E27FC236}">
                <a16:creationId xmlns:a16="http://schemas.microsoft.com/office/drawing/2014/main" id="{A7A8BB7B-D3D5-4138-AEA3-51FD3889FA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4385" y="10255"/>
            <a:ext cx="1470969" cy="1136658"/>
          </a:xfrm>
          <a:prstGeom prst="rect">
            <a:avLst/>
          </a:prstGeom>
        </p:spPr>
      </p:pic>
    </p:spTree>
    <p:extLst>
      <p:ext uri="{BB962C8B-B14F-4D97-AF65-F5344CB8AC3E}">
        <p14:creationId xmlns:p14="http://schemas.microsoft.com/office/powerpoint/2010/main" val="174067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3" name="Pictur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94040" y="196265"/>
            <a:ext cx="692966" cy="777570"/>
          </a:xfrm>
          <a:prstGeom prst="rect">
            <a:avLst/>
          </a:prstGeom>
        </p:spPr>
      </p:pic>
      <p:pic>
        <p:nvPicPr>
          <p:cNvPr id="14"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6025" y="196265"/>
            <a:ext cx="768101" cy="7303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19883" y="164800"/>
            <a:ext cx="10058400"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787063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7B5C8-4AEE-48C2-9019-AD3503AF3CA8}" type="datetimeFigureOut">
              <a:rPr lang="en-US" smtClean="0"/>
              <a:t>6/16/2026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93AA5-82BE-468E-90B3-DD1DC18545AD}" type="slidenum">
              <a:rPr lang="en-US" smtClean="0"/>
              <a:t>‹#›</a:t>
            </a:fld>
            <a:endParaRPr lang="en-US"/>
          </a:p>
        </p:txBody>
      </p:sp>
    </p:spTree>
    <p:extLst>
      <p:ext uri="{BB962C8B-B14F-4D97-AF65-F5344CB8AC3E}">
        <p14:creationId xmlns:p14="http://schemas.microsoft.com/office/powerpoint/2010/main" val="2398955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7" r:id="rId7"/>
    <p:sldLayoutId id="2147483668" r:id="rId8"/>
    <p:sldLayoutId id="2147483688" r:id="rId9"/>
    <p:sldLayoutId id="214748373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CA3EF-3952-48AF-9E9B-0FFE89DB001F}" type="datetimeFigureOut">
              <a:rPr lang="en-US" smtClean="0"/>
              <a:t>6/16/2026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B3423-3633-47E8-84CC-D3E44E255D47}" type="slidenum">
              <a:rPr lang="en-US" smtClean="0"/>
              <a:t>‹#›</a:t>
            </a:fld>
            <a:endParaRPr lang="en-US"/>
          </a:p>
        </p:txBody>
      </p:sp>
    </p:spTree>
    <p:extLst>
      <p:ext uri="{BB962C8B-B14F-4D97-AF65-F5344CB8AC3E}">
        <p14:creationId xmlns:p14="http://schemas.microsoft.com/office/powerpoint/2010/main" val="75995104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35.gif"/><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6.png"/><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gif"/></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gif"/><Relationship Id="rId7"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microsoft.com/office/2014/relationships/chartEx" Target="../charts/chartEx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5.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1.pn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D2ABC73F-4376-41E6-9E51-D4BB19FA75BE}"/>
              </a:ext>
            </a:extLst>
          </p:cNvPr>
          <p:cNvSpPr txBox="1">
            <a:spLocks/>
          </p:cNvSpPr>
          <p:nvPr/>
        </p:nvSpPr>
        <p:spPr>
          <a:xfrm>
            <a:off x="7518369" y="4944534"/>
            <a:ext cx="4082026" cy="11039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endParaRPr lang="en-US" sz="20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6CF3CC0-AF19-4731-940B-9EB10C5FD906}"/>
              </a:ext>
            </a:extLst>
          </p:cNvPr>
          <p:cNvSpPr/>
          <p:nvPr/>
        </p:nvSpPr>
        <p:spPr>
          <a:xfrm>
            <a:off x="9812780" y="1428750"/>
            <a:ext cx="2331595" cy="338554"/>
          </a:xfrm>
          <a:prstGeom prst="rect">
            <a:avLst/>
          </a:prstGeom>
        </p:spPr>
        <p:txBody>
          <a:bodyPr wrap="square">
            <a:spAutoFit/>
          </a:bodyPr>
          <a:lstStyle/>
          <a:p>
            <a:r>
              <a:rPr lang="en-US" sz="1600" b="1" i="1" dirty="0">
                <a:solidFill>
                  <a:srgbClr val="FF0000"/>
                </a:solidFill>
                <a:latin typeface="Arial" panose="020B0604020202020204" pitchFamily="34" charset="0"/>
                <a:cs typeface="Arial" panose="020B0604020202020204" pitchFamily="34" charset="0"/>
              </a:rPr>
              <a:t>http://</a:t>
            </a:r>
            <a:r>
              <a:rPr lang="en-US" sz="1600" b="1" i="1" dirty="0" err="1">
                <a:solidFill>
                  <a:srgbClr val="FF0000"/>
                </a:solidFill>
                <a:latin typeface="Arial" panose="020B0604020202020204" pitchFamily="34" charset="0"/>
                <a:cs typeface="Arial" panose="020B0604020202020204" pitchFamily="34" charset="0"/>
              </a:rPr>
              <a:t>tempo.si.edu</a:t>
            </a:r>
            <a:r>
              <a:rPr lang="en-US" sz="1600" b="1" i="1" dirty="0">
                <a:solidFill>
                  <a:srgbClr val="FF0000"/>
                </a:solidFill>
                <a:latin typeface="Arial" panose="020B0604020202020204" pitchFamily="34" charset="0"/>
                <a:cs typeface="Arial" panose="020B0604020202020204" pitchFamily="34" charset="0"/>
              </a:rPr>
              <a:t>/</a:t>
            </a:r>
          </a:p>
        </p:txBody>
      </p:sp>
      <p:sp>
        <p:nvSpPr>
          <p:cNvPr id="11" name="Text Placeholder 1">
            <a:extLst>
              <a:ext uri="{FF2B5EF4-FFF2-40B4-BE49-F238E27FC236}">
                <a16:creationId xmlns:a16="http://schemas.microsoft.com/office/drawing/2014/main" id="{A834A98A-D052-47E9-82B0-0E6A5416948D}"/>
              </a:ext>
            </a:extLst>
          </p:cNvPr>
          <p:cNvSpPr txBox="1">
            <a:spLocks/>
          </p:cNvSpPr>
          <p:nvPr/>
        </p:nvSpPr>
        <p:spPr>
          <a:xfrm>
            <a:off x="6096001" y="2208650"/>
            <a:ext cx="6048374" cy="2001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200" b="1" dirty="0">
                <a:solidFill>
                  <a:schemeClr val="tx1">
                    <a:lumMod val="75000"/>
                    <a:lumOff val="25000"/>
                  </a:schemeClr>
                </a:solidFill>
                <a:latin typeface="Century Gothic" panose="020B0502020202020204" pitchFamily="34" charset="0"/>
                <a:ea typeface="Calibri" panose="020F0502020204030204" pitchFamily="34" charset="0"/>
              </a:rPr>
              <a:t>Building a Community of Practice for the TEMPO Mission</a:t>
            </a:r>
            <a:endParaRPr lang="en-US" sz="4200" b="1" dirty="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8" name="Text Placeholder 1">
            <a:extLst>
              <a:ext uri="{FF2B5EF4-FFF2-40B4-BE49-F238E27FC236}">
                <a16:creationId xmlns:a16="http://schemas.microsoft.com/office/drawing/2014/main" id="{0B1EFAFB-12B8-4180-92B7-864A5DDCAFED}"/>
              </a:ext>
            </a:extLst>
          </p:cNvPr>
          <p:cNvSpPr txBox="1">
            <a:spLocks/>
          </p:cNvSpPr>
          <p:nvPr/>
        </p:nvSpPr>
        <p:spPr>
          <a:xfrm>
            <a:off x="5935317" y="4477750"/>
            <a:ext cx="6256683" cy="1570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US" dirty="0">
                <a:effectLst>
                  <a:outerShdw blurRad="38100" dist="38100" dir="2700000" algn="tl">
                    <a:srgbClr val="000000">
                      <a:alpha val="43137"/>
                    </a:srgbClr>
                  </a:outerShdw>
                </a:effectLst>
                <a:latin typeface="Century Gothic" panose="020B0502020202020204" pitchFamily="34" charset="0"/>
              </a:rPr>
              <a:t>Aaron Naeger</a:t>
            </a:r>
          </a:p>
          <a:p>
            <a:pPr marL="0" indent="0" algn="ctr">
              <a:spcBef>
                <a:spcPts val="600"/>
              </a:spcBef>
              <a:buNone/>
            </a:pPr>
            <a:r>
              <a:rPr lang="en-US" b="1" dirty="0">
                <a:effectLst>
                  <a:outerShdw blurRad="38100" dist="38100" dir="2700000" algn="tl">
                    <a:srgbClr val="000000">
                      <a:alpha val="43137"/>
                    </a:srgbClr>
                  </a:outerShdw>
                </a:effectLst>
                <a:latin typeface="Century Gothic" panose="020B0502020202020204" pitchFamily="34" charset="0"/>
              </a:rPr>
              <a:t>SPoRT</a:t>
            </a:r>
            <a:r>
              <a:rPr lang="en-US" b="1" dirty="0">
                <a:solidFill>
                  <a:srgbClr val="00B050"/>
                </a:solidFill>
                <a:effectLst>
                  <a:outerShdw blurRad="38100" dist="38100" dir="2700000" algn="tl">
                    <a:srgbClr val="000000">
                      <a:alpha val="43137"/>
                    </a:srgbClr>
                  </a:outerShdw>
                </a:effectLst>
                <a:latin typeface="Century Gothic" panose="020B0502020202020204" pitchFamily="34" charset="0"/>
              </a:rPr>
              <a:t> &amp; TEMPO Teams</a:t>
            </a:r>
          </a:p>
          <a:p>
            <a:pPr marL="0" indent="0" algn="ctr">
              <a:spcBef>
                <a:spcPts val="600"/>
              </a:spcBef>
              <a:buNone/>
            </a:pPr>
            <a:r>
              <a:rPr lang="en-US" sz="2000" dirty="0">
                <a:effectLst>
                  <a:outerShdw blurRad="38100" dist="38100" dir="2700000" algn="tl">
                    <a:srgbClr val="000000">
                      <a:alpha val="43137"/>
                    </a:srgbClr>
                  </a:outerShdw>
                </a:effectLst>
                <a:latin typeface="Century Gothic" panose="020B0502020202020204" pitchFamily="34" charset="0"/>
              </a:rPr>
              <a:t>NASA Marshall Space Flight Center, Huntsville, AL</a:t>
            </a:r>
          </a:p>
        </p:txBody>
      </p:sp>
      <p:pic>
        <p:nvPicPr>
          <p:cNvPr id="2" name="Picture 2">
            <a:extLst>
              <a:ext uri="{FF2B5EF4-FFF2-40B4-BE49-F238E27FC236}">
                <a16:creationId xmlns:a16="http://schemas.microsoft.com/office/drawing/2014/main" id="{432FE46C-3428-C103-8B94-6EC2B6DB7F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026742"/>
            <a:ext cx="5343524" cy="123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223034"/>
      </p:ext>
    </p:extLst>
  </p:cSld>
  <p:clrMapOvr>
    <a:masterClrMapping/>
  </p:clrMapOvr>
  <mc:AlternateContent xmlns:mc="http://schemas.openxmlformats.org/markup-compatibility/2006" xmlns:p14="http://schemas.microsoft.com/office/powerpoint/2010/main">
    <mc:Choice Requires="p14">
      <p:transition spd="slow" p14:dur="2000" advTm="28968"/>
    </mc:Choice>
    <mc:Fallback xmlns="">
      <p:transition spd="slow" advTm="2896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D2520-3C21-6D99-D3EA-8030D316DCA3}"/>
            </a:ext>
          </a:extLst>
        </p:cNvPr>
        <p:cNvGrpSpPr/>
        <p:nvPr/>
      </p:nvGrpSpPr>
      <p:grpSpPr>
        <a:xfrm>
          <a:off x="0" y="0"/>
          <a:ext cx="0" cy="0"/>
          <a:chOff x="0" y="0"/>
          <a:chExt cx="0" cy="0"/>
        </a:xfrm>
      </p:grpSpPr>
      <p:pic>
        <p:nvPicPr>
          <p:cNvPr id="6" name="Picture 5" descr="Diagram&#10;&#10;AI-generated content may be incorrect.">
            <a:extLst>
              <a:ext uri="{FF2B5EF4-FFF2-40B4-BE49-F238E27FC236}">
                <a16:creationId xmlns:a16="http://schemas.microsoft.com/office/drawing/2014/main" id="{267334F5-2695-2D45-1F30-9E6C5EA1A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24" y="1070095"/>
            <a:ext cx="11734800" cy="4428913"/>
          </a:xfrm>
          <a:prstGeom prst="rect">
            <a:avLst/>
          </a:prstGeom>
        </p:spPr>
      </p:pic>
      <p:sp>
        <p:nvSpPr>
          <p:cNvPr id="11" name="Slide Number Placeholder 1">
            <a:extLst>
              <a:ext uri="{FF2B5EF4-FFF2-40B4-BE49-F238E27FC236}">
                <a16:creationId xmlns:a16="http://schemas.microsoft.com/office/drawing/2014/main" id="{15C0818A-999D-37B5-FFE2-F19E3707346E}"/>
              </a:ext>
            </a:extLst>
          </p:cNvPr>
          <p:cNvSpPr>
            <a:spLocks noGrp="1"/>
          </p:cNvSpPr>
          <p:nvPr>
            <p:ph type="sldNum" sz="quarter" idx="12"/>
          </p:nvPr>
        </p:nvSpPr>
        <p:spPr/>
        <p:txBody>
          <a:bodyPr/>
          <a:lstStyle/>
          <a:p>
            <a:fld id="{BBC93AA5-82BE-468E-90B3-DD1DC18545AD}" type="slidenum">
              <a:rPr lang="en-US" smtClean="0"/>
              <a:t>10</a:t>
            </a:fld>
            <a:endParaRPr lang="en-US" dirty="0"/>
          </a:p>
        </p:txBody>
      </p:sp>
      <p:sp>
        <p:nvSpPr>
          <p:cNvPr id="2" name="Text Placeholder 1">
            <a:extLst>
              <a:ext uri="{FF2B5EF4-FFF2-40B4-BE49-F238E27FC236}">
                <a16:creationId xmlns:a16="http://schemas.microsoft.com/office/drawing/2014/main" id="{D169BD01-B069-15BC-3AA7-2EE223947455}"/>
              </a:ext>
            </a:extLst>
          </p:cNvPr>
          <p:cNvSpPr>
            <a:spLocks noGrp="1"/>
          </p:cNvSpPr>
          <p:nvPr>
            <p:ph type="body" sz="quarter" idx="13"/>
          </p:nvPr>
        </p:nvSpPr>
        <p:spPr>
          <a:xfrm>
            <a:off x="897622" y="164800"/>
            <a:ext cx="10360404" cy="761791"/>
          </a:xfrm>
        </p:spPr>
        <p:txBody>
          <a:bodyPr>
            <a:normAutofit/>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TEMPO Special Operations for Early Adopters</a:t>
            </a:r>
          </a:p>
        </p:txBody>
      </p:sp>
      <p:sp>
        <p:nvSpPr>
          <p:cNvPr id="35" name="Slide Number Placeholder 1">
            <a:extLst>
              <a:ext uri="{FF2B5EF4-FFF2-40B4-BE49-F238E27FC236}">
                <a16:creationId xmlns:a16="http://schemas.microsoft.com/office/drawing/2014/main" id="{D0F0972C-EA5A-78C8-3A81-71CDAE772424}"/>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10</a:t>
            </a:fld>
            <a:endParaRPr lang="en-US" dirty="0"/>
          </a:p>
        </p:txBody>
      </p:sp>
      <p:sp>
        <p:nvSpPr>
          <p:cNvPr id="12" name="Slide Number Placeholder 1">
            <a:extLst>
              <a:ext uri="{FF2B5EF4-FFF2-40B4-BE49-F238E27FC236}">
                <a16:creationId xmlns:a16="http://schemas.microsoft.com/office/drawing/2014/main" id="{72720E6E-A273-3CB3-9BE6-723A8E83DA42}"/>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10</a:t>
            </a:fld>
            <a:endParaRPr lang="en-US" dirty="0"/>
          </a:p>
        </p:txBody>
      </p:sp>
      <p:sp>
        <p:nvSpPr>
          <p:cNvPr id="4" name="TextBox 12">
            <a:extLst>
              <a:ext uri="{FF2B5EF4-FFF2-40B4-BE49-F238E27FC236}">
                <a16:creationId xmlns:a16="http://schemas.microsoft.com/office/drawing/2014/main" id="{66730AFA-0D57-57A3-CC6F-27865090AE77}"/>
              </a:ext>
            </a:extLst>
          </p:cNvPr>
          <p:cNvSpPr txBox="1"/>
          <p:nvPr/>
        </p:nvSpPr>
        <p:spPr>
          <a:xfrm>
            <a:off x="8384420" y="4685997"/>
            <a:ext cx="2478368" cy="584775"/>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3585D"/>
                </a:solidFill>
                <a:uLnTx/>
                <a:uFillTx/>
                <a:latin typeface="Century Gothic" panose="020B0502020202020204" pitchFamily="34" charset="0"/>
              </a:rPr>
              <a:t>Clou</a:t>
            </a:r>
            <a:r>
              <a:rPr lang="en-US" sz="1600" b="1" dirty="0">
                <a:solidFill>
                  <a:srgbClr val="53585D"/>
                </a:solidFill>
                <a:latin typeface="Century Gothic" panose="020B0502020202020204" pitchFamily="34" charset="0"/>
              </a:rPr>
              <a:t>d Fraction &lt; 0.5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dirty="0">
                <a:solidFill>
                  <a:srgbClr val="53585D"/>
                </a:solidFill>
                <a:latin typeface="Century Gothic" panose="020B0502020202020204" pitchFamily="34" charset="0"/>
              </a:rPr>
              <a:t>SZA &lt; 80°</a:t>
            </a:r>
            <a:endParaRPr kumimoji="0" lang="en-US" sz="1600" b="1" i="0" u="none" strike="noStrike" kern="1200" cap="none" spc="0" normalizeH="0" baseline="0" noProof="0" dirty="0">
              <a:ln>
                <a:noFill/>
              </a:ln>
              <a:solidFill>
                <a:srgbClr val="53585D"/>
              </a:solidFill>
              <a:uLnTx/>
              <a:uFillTx/>
              <a:latin typeface="Century Gothic" panose="020B0502020202020204" pitchFamily="34" charset="0"/>
            </a:endParaRPr>
          </a:p>
        </p:txBody>
      </p:sp>
      <p:sp>
        <p:nvSpPr>
          <p:cNvPr id="5" name="Content Placeholder 2">
            <a:extLst>
              <a:ext uri="{FF2B5EF4-FFF2-40B4-BE49-F238E27FC236}">
                <a16:creationId xmlns:a16="http://schemas.microsoft.com/office/drawing/2014/main" id="{E0D8BC8C-D2A8-88E8-FF14-FD4480FE23F1}"/>
              </a:ext>
            </a:extLst>
          </p:cNvPr>
          <p:cNvSpPr txBox="1">
            <a:spLocks/>
          </p:cNvSpPr>
          <p:nvPr/>
        </p:nvSpPr>
        <p:spPr>
          <a:xfrm>
            <a:off x="297712" y="5443926"/>
            <a:ext cx="11153553" cy="1329849"/>
          </a:xfrm>
          <a:prstGeom prst="rect">
            <a:avLst/>
          </a:prstGeom>
          <a:solidFill>
            <a:schemeClr val="lt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lnSpc>
                <a:spcPct val="100000"/>
              </a:lnSpc>
              <a:spcBef>
                <a:spcPts val="600"/>
              </a:spcBef>
              <a:buClr>
                <a:srgbClr val="53585D"/>
              </a:buClr>
              <a:defRPr/>
            </a:pPr>
            <a:r>
              <a:rPr lang="en-US" sz="1900" b="1" dirty="0">
                <a:solidFill>
                  <a:schemeClr val="accent2"/>
                </a:solidFill>
                <a:latin typeface="Century Gothic" panose="020B0502020202020204" pitchFamily="34" charset="0"/>
                <a:cs typeface="Arial" panose="020B0604020202020204" pitchFamily="34" charset="0"/>
              </a:rPr>
              <a:t>Special operations </a:t>
            </a:r>
            <a:r>
              <a:rPr lang="en-US" sz="1900" dirty="0">
                <a:latin typeface="Century Gothic" panose="020B0502020202020204" pitchFamily="34" charset="0"/>
                <a:cs typeface="Arial" panose="020B0604020202020204" pitchFamily="34" charset="0"/>
              </a:rPr>
              <a:t>consisting of higher frequency scans over slices of the </a:t>
            </a:r>
            <a:r>
              <a:rPr lang="en-US" sz="1900" dirty="0" err="1">
                <a:latin typeface="Century Gothic" panose="020B0502020202020204" pitchFamily="34" charset="0"/>
                <a:cs typeface="Arial" panose="020B0604020202020204" pitchFamily="34" charset="0"/>
              </a:rPr>
              <a:t>FoR</a:t>
            </a:r>
            <a:r>
              <a:rPr lang="en-US" sz="1900" dirty="0">
                <a:latin typeface="Century Gothic" panose="020B0502020202020204" pitchFamily="34" charset="0"/>
                <a:cs typeface="Arial" panose="020B0604020202020204" pitchFamily="34" charset="0"/>
              </a:rPr>
              <a:t> can also be conducted on an infrequent, requested basis</a:t>
            </a:r>
            <a:endParaRPr lang="en-US" sz="1900" b="1" dirty="0">
              <a:solidFill>
                <a:schemeClr val="accent2"/>
              </a:solidFill>
              <a:latin typeface="Century Gothic" panose="020B0502020202020204" pitchFamily="34" charset="0"/>
              <a:cs typeface="Arial" panose="020B0604020202020204" pitchFamily="34" charset="0"/>
            </a:endParaRPr>
          </a:p>
          <a:p>
            <a:pPr defTabSz="1097280">
              <a:lnSpc>
                <a:spcPct val="100000"/>
              </a:lnSpc>
              <a:spcBef>
                <a:spcPts val="600"/>
              </a:spcBef>
              <a:buClr>
                <a:srgbClr val="53585D"/>
              </a:buClr>
              <a:defRPr/>
            </a:pPr>
            <a:r>
              <a:rPr lang="en-US" sz="1900" b="1" dirty="0">
                <a:solidFill>
                  <a:schemeClr val="accent2"/>
                </a:solidFill>
                <a:latin typeface="Century Gothic" panose="020B0502020202020204" pitchFamily="34" charset="0"/>
                <a:cs typeface="Arial" panose="020B0604020202020204" pitchFamily="34" charset="0"/>
              </a:rPr>
              <a:t>5 minutes scans</a:t>
            </a:r>
            <a:r>
              <a:rPr lang="en-US" sz="1900" dirty="0">
                <a:solidFill>
                  <a:schemeClr val="accent2"/>
                </a:solidFill>
                <a:latin typeface="Century Gothic" panose="020B0502020202020204" pitchFamily="34" charset="0"/>
                <a:cs typeface="Arial" panose="020B0604020202020204" pitchFamily="34" charset="0"/>
              </a:rPr>
              <a:t> </a:t>
            </a:r>
            <a:r>
              <a:rPr lang="en-US" sz="1900" dirty="0">
                <a:latin typeface="Century Gothic" panose="020B0502020202020204" pitchFamily="34" charset="0"/>
                <a:cs typeface="Arial" panose="020B0604020202020204" pitchFamily="34" charset="0"/>
              </a:rPr>
              <a:t>were conducted for 4-days on April 8, 10, 11, and 12 every other hour throughout the daytime, targeting prescribed burning across Georgia</a:t>
            </a:r>
          </a:p>
        </p:txBody>
      </p:sp>
    </p:spTree>
    <p:custDataLst>
      <p:tags r:id="rId1"/>
    </p:custDataLst>
    <p:extLst>
      <p:ext uri="{BB962C8B-B14F-4D97-AF65-F5344CB8AC3E}">
        <p14:creationId xmlns:p14="http://schemas.microsoft.com/office/powerpoint/2010/main" val="3475631062"/>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730E4-134E-84DB-47F3-068729B4ACB9}"/>
            </a:ext>
          </a:extLst>
        </p:cNvPr>
        <p:cNvGrpSpPr/>
        <p:nvPr/>
      </p:nvGrpSpPr>
      <p:grpSpPr>
        <a:xfrm>
          <a:off x="0" y="0"/>
          <a:ext cx="0" cy="0"/>
          <a:chOff x="0" y="0"/>
          <a:chExt cx="0" cy="0"/>
        </a:xfrm>
      </p:grpSpPr>
      <p:pic>
        <p:nvPicPr>
          <p:cNvPr id="34" name="Picture 33" descr="A picture containing map&#10;&#10;AI-generated content may be incorrect.">
            <a:extLst>
              <a:ext uri="{FF2B5EF4-FFF2-40B4-BE49-F238E27FC236}">
                <a16:creationId xmlns:a16="http://schemas.microsoft.com/office/drawing/2014/main" id="{4BA28208-01A6-C42C-0E33-1FDF775E8ECE}"/>
              </a:ext>
            </a:extLst>
          </p:cNvPr>
          <p:cNvPicPr>
            <a:picLocks noChangeAspect="1"/>
          </p:cNvPicPr>
          <p:nvPr/>
        </p:nvPicPr>
        <p:blipFill>
          <a:blip r:embed="rId4" cstate="print">
            <a:extLst>
              <a:ext uri="{28A0092B-C50C-407E-A947-70E740481C1C}">
                <a14:useLocalDpi xmlns:a14="http://schemas.microsoft.com/office/drawing/2010/main" val="0"/>
              </a:ext>
            </a:extLst>
          </a:blip>
          <a:srcRect r="11784"/>
          <a:stretch>
            <a:fillRect/>
          </a:stretch>
        </p:blipFill>
        <p:spPr>
          <a:xfrm>
            <a:off x="4776261" y="1114858"/>
            <a:ext cx="2593169" cy="2377440"/>
          </a:xfrm>
          <a:prstGeom prst="rect">
            <a:avLst/>
          </a:prstGeom>
        </p:spPr>
      </p:pic>
      <p:pic>
        <p:nvPicPr>
          <p:cNvPr id="32" name="Picture 31" descr="A picture containing chart&#10;&#10;AI-generated content may be incorrect.">
            <a:extLst>
              <a:ext uri="{FF2B5EF4-FFF2-40B4-BE49-F238E27FC236}">
                <a16:creationId xmlns:a16="http://schemas.microsoft.com/office/drawing/2014/main" id="{41545AC7-A7E5-B3AA-7ED4-905B1EDF9F05}"/>
              </a:ext>
            </a:extLst>
          </p:cNvPr>
          <p:cNvPicPr>
            <a:picLocks noChangeAspect="1"/>
          </p:cNvPicPr>
          <p:nvPr/>
        </p:nvPicPr>
        <p:blipFill>
          <a:blip r:embed="rId5" cstate="print">
            <a:extLst>
              <a:ext uri="{28A0092B-C50C-407E-A947-70E740481C1C}">
                <a14:useLocalDpi xmlns:a14="http://schemas.microsoft.com/office/drawing/2010/main" val="0"/>
              </a:ext>
            </a:extLst>
          </a:blip>
          <a:srcRect r="11167"/>
          <a:stretch>
            <a:fillRect/>
          </a:stretch>
        </p:blipFill>
        <p:spPr>
          <a:xfrm>
            <a:off x="2421256" y="1114858"/>
            <a:ext cx="2611323" cy="2377440"/>
          </a:xfrm>
          <a:prstGeom prst="rect">
            <a:avLst/>
          </a:prstGeom>
        </p:spPr>
      </p:pic>
      <p:sp>
        <p:nvSpPr>
          <p:cNvPr id="11" name="Slide Number Placeholder 1">
            <a:extLst>
              <a:ext uri="{FF2B5EF4-FFF2-40B4-BE49-F238E27FC236}">
                <a16:creationId xmlns:a16="http://schemas.microsoft.com/office/drawing/2014/main" id="{7421D20C-647C-2C17-8243-7279D7A9E4E5}"/>
              </a:ext>
            </a:extLst>
          </p:cNvPr>
          <p:cNvSpPr>
            <a:spLocks noGrp="1"/>
          </p:cNvSpPr>
          <p:nvPr>
            <p:ph type="sldNum" sz="quarter" idx="12"/>
          </p:nvPr>
        </p:nvSpPr>
        <p:spPr/>
        <p:txBody>
          <a:bodyPr/>
          <a:lstStyle/>
          <a:p>
            <a:fld id="{BBC93AA5-82BE-468E-90B3-DD1DC18545AD}" type="slidenum">
              <a:rPr lang="en-US" smtClean="0"/>
              <a:t>11</a:t>
            </a:fld>
            <a:endParaRPr lang="en-US" dirty="0"/>
          </a:p>
        </p:txBody>
      </p:sp>
      <p:sp>
        <p:nvSpPr>
          <p:cNvPr id="2" name="Text Placeholder 1">
            <a:extLst>
              <a:ext uri="{FF2B5EF4-FFF2-40B4-BE49-F238E27FC236}">
                <a16:creationId xmlns:a16="http://schemas.microsoft.com/office/drawing/2014/main" id="{59F7EE2C-02B5-0B62-A3A4-AB32CFB406B0}"/>
              </a:ext>
            </a:extLst>
          </p:cNvPr>
          <p:cNvSpPr>
            <a:spLocks noGrp="1"/>
          </p:cNvSpPr>
          <p:nvPr>
            <p:ph type="body" sz="quarter" idx="13"/>
          </p:nvPr>
        </p:nvSpPr>
        <p:spPr>
          <a:xfrm>
            <a:off x="897622" y="164800"/>
            <a:ext cx="10360404" cy="761791"/>
          </a:xfrm>
        </p:spPr>
        <p:txBody>
          <a:bodyPr>
            <a:normAutofit/>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Special Operations – Prescribed Burn Zoom</a:t>
            </a:r>
          </a:p>
        </p:txBody>
      </p:sp>
      <p:sp>
        <p:nvSpPr>
          <p:cNvPr id="35" name="Slide Number Placeholder 1">
            <a:extLst>
              <a:ext uri="{FF2B5EF4-FFF2-40B4-BE49-F238E27FC236}">
                <a16:creationId xmlns:a16="http://schemas.microsoft.com/office/drawing/2014/main" id="{7E2C4598-B995-E734-3C96-E8B2E33BE3D5}"/>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11</a:t>
            </a:fld>
            <a:endParaRPr lang="en-US" dirty="0"/>
          </a:p>
        </p:txBody>
      </p:sp>
      <p:sp>
        <p:nvSpPr>
          <p:cNvPr id="12" name="Slide Number Placeholder 1">
            <a:extLst>
              <a:ext uri="{FF2B5EF4-FFF2-40B4-BE49-F238E27FC236}">
                <a16:creationId xmlns:a16="http://schemas.microsoft.com/office/drawing/2014/main" id="{A4642FC4-B3A1-B566-CAFA-B43C193888A9}"/>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11</a:t>
            </a:fld>
            <a:endParaRPr lang="en-US" dirty="0"/>
          </a:p>
        </p:txBody>
      </p:sp>
      <p:sp>
        <p:nvSpPr>
          <p:cNvPr id="5" name="Content Placeholder 2">
            <a:extLst>
              <a:ext uri="{FF2B5EF4-FFF2-40B4-BE49-F238E27FC236}">
                <a16:creationId xmlns:a16="http://schemas.microsoft.com/office/drawing/2014/main" id="{27CE73D5-2037-8498-79DD-B941C0D67B80}"/>
              </a:ext>
            </a:extLst>
          </p:cNvPr>
          <p:cNvSpPr txBox="1">
            <a:spLocks/>
          </p:cNvSpPr>
          <p:nvPr/>
        </p:nvSpPr>
        <p:spPr>
          <a:xfrm>
            <a:off x="406529" y="5638885"/>
            <a:ext cx="11332632" cy="1053520"/>
          </a:xfrm>
          <a:prstGeom prst="rect">
            <a:avLst/>
          </a:prstGeom>
          <a:solidFill>
            <a:schemeClr val="lt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lnSpc>
                <a:spcPct val="100000"/>
              </a:lnSpc>
              <a:spcBef>
                <a:spcPts val="600"/>
              </a:spcBef>
              <a:buClr>
                <a:srgbClr val="53585D"/>
              </a:buClr>
              <a:defRPr/>
            </a:pPr>
            <a:r>
              <a:rPr lang="en-US" sz="1900" dirty="0">
                <a:latin typeface="Century Gothic" panose="020B0502020202020204" pitchFamily="34" charset="0"/>
                <a:cs typeface="Arial" panose="020B0604020202020204" pitchFamily="34" charset="0"/>
              </a:rPr>
              <a:t>A standard operation day would have provided 3 scans of the smoke plume from the burn</a:t>
            </a:r>
          </a:p>
          <a:p>
            <a:pPr defTabSz="1097280">
              <a:lnSpc>
                <a:spcPct val="100000"/>
              </a:lnSpc>
              <a:spcBef>
                <a:spcPts val="600"/>
              </a:spcBef>
              <a:buClr>
                <a:srgbClr val="53585D"/>
              </a:buClr>
              <a:defRPr/>
            </a:pPr>
            <a:r>
              <a:rPr lang="en-US" sz="1900" dirty="0">
                <a:latin typeface="Century Gothic" panose="020B0502020202020204" pitchFamily="34" charset="0"/>
                <a:cs typeface="Arial" panose="020B0604020202020204" pitchFamily="34" charset="0"/>
              </a:rPr>
              <a:t>Special operation scans observed the full life cycle of the smoke plume from the initial NO</a:t>
            </a:r>
            <a:r>
              <a:rPr lang="en-US" sz="1900" baseline="-25000" dirty="0">
                <a:latin typeface="Century Gothic" panose="020B0502020202020204" pitchFamily="34" charset="0"/>
                <a:cs typeface="Arial" panose="020B0604020202020204" pitchFamily="34" charset="0"/>
              </a:rPr>
              <a:t>2</a:t>
            </a:r>
            <a:r>
              <a:rPr lang="en-US" sz="1900" dirty="0">
                <a:latin typeface="Century Gothic" panose="020B0502020202020204" pitchFamily="34" charset="0"/>
                <a:cs typeface="Arial" panose="020B0604020202020204" pitchFamily="34" charset="0"/>
              </a:rPr>
              <a:t> hot spot to the westward transport of the NO</a:t>
            </a:r>
            <a:r>
              <a:rPr lang="en-US" sz="1900" baseline="-25000" dirty="0">
                <a:latin typeface="Century Gothic" panose="020B0502020202020204" pitchFamily="34" charset="0"/>
                <a:cs typeface="Arial" panose="020B0604020202020204" pitchFamily="34" charset="0"/>
              </a:rPr>
              <a:t>2</a:t>
            </a:r>
            <a:r>
              <a:rPr lang="en-US" sz="1900" dirty="0">
                <a:latin typeface="Century Gothic" panose="020B0502020202020204" pitchFamily="34" charset="0"/>
                <a:cs typeface="Arial" panose="020B0604020202020204" pitchFamily="34" charset="0"/>
              </a:rPr>
              <a:t> plume over its ~ 2.5-hour lifetime    </a:t>
            </a:r>
          </a:p>
        </p:txBody>
      </p:sp>
      <p:pic>
        <p:nvPicPr>
          <p:cNvPr id="7" name="Picture 6" descr="Diagram&#10;&#10;AI-generated content may be incorrect.">
            <a:extLst>
              <a:ext uri="{FF2B5EF4-FFF2-40B4-BE49-F238E27FC236}">
                <a16:creationId xmlns:a16="http://schemas.microsoft.com/office/drawing/2014/main" id="{C7905C96-C03F-748B-B7E6-292BE19FF165}"/>
              </a:ext>
            </a:extLst>
          </p:cNvPr>
          <p:cNvPicPr>
            <a:picLocks noChangeAspect="1"/>
          </p:cNvPicPr>
          <p:nvPr/>
        </p:nvPicPr>
        <p:blipFill>
          <a:blip r:embed="rId6" cstate="print">
            <a:extLst>
              <a:ext uri="{28A0092B-C50C-407E-A947-70E740481C1C}">
                <a14:useLocalDpi xmlns:a14="http://schemas.microsoft.com/office/drawing/2010/main" val="0"/>
              </a:ext>
            </a:extLst>
          </a:blip>
          <a:srcRect r="10940"/>
          <a:stretch>
            <a:fillRect/>
          </a:stretch>
        </p:blipFill>
        <p:spPr>
          <a:xfrm>
            <a:off x="7404431" y="1471313"/>
            <a:ext cx="4147995" cy="3766827"/>
          </a:xfrm>
          <a:prstGeom prst="rect">
            <a:avLst/>
          </a:prstGeom>
        </p:spPr>
      </p:pic>
      <p:pic>
        <p:nvPicPr>
          <p:cNvPr id="30" name="Picture 29" descr="Map&#10;&#10;AI-generated content may be incorrect.">
            <a:extLst>
              <a:ext uri="{FF2B5EF4-FFF2-40B4-BE49-F238E27FC236}">
                <a16:creationId xmlns:a16="http://schemas.microsoft.com/office/drawing/2014/main" id="{CE01464E-CCB7-2D03-182B-FB628B0B09BD}"/>
              </a:ext>
            </a:extLst>
          </p:cNvPr>
          <p:cNvPicPr>
            <a:picLocks noChangeAspect="1"/>
          </p:cNvPicPr>
          <p:nvPr/>
        </p:nvPicPr>
        <p:blipFill>
          <a:blip r:embed="rId7" cstate="print">
            <a:extLst>
              <a:ext uri="{28A0092B-C50C-407E-A947-70E740481C1C}">
                <a14:useLocalDpi xmlns:a14="http://schemas.microsoft.com/office/drawing/2010/main" val="0"/>
              </a:ext>
            </a:extLst>
          </a:blip>
          <a:srcRect r="11359"/>
          <a:stretch>
            <a:fillRect/>
          </a:stretch>
        </p:blipFill>
        <p:spPr>
          <a:xfrm>
            <a:off x="84224" y="1114858"/>
            <a:ext cx="2605682" cy="2377440"/>
          </a:xfrm>
          <a:prstGeom prst="rect">
            <a:avLst/>
          </a:prstGeom>
        </p:spPr>
      </p:pic>
      <p:pic>
        <p:nvPicPr>
          <p:cNvPr id="23" name="Picture 22" descr="Chart&#10;&#10;AI-generated content may be incorrect.">
            <a:extLst>
              <a:ext uri="{FF2B5EF4-FFF2-40B4-BE49-F238E27FC236}">
                <a16:creationId xmlns:a16="http://schemas.microsoft.com/office/drawing/2014/main" id="{50DA0FEE-1AA5-5A40-588D-5EDBC964B30E}"/>
              </a:ext>
            </a:extLst>
          </p:cNvPr>
          <p:cNvPicPr>
            <a:picLocks noChangeAspect="1"/>
          </p:cNvPicPr>
          <p:nvPr/>
        </p:nvPicPr>
        <p:blipFill>
          <a:blip r:embed="rId8" cstate="print">
            <a:extLst>
              <a:ext uri="{28A0092B-C50C-407E-A947-70E740481C1C}">
                <a14:useLocalDpi xmlns:a14="http://schemas.microsoft.com/office/drawing/2010/main" val="0"/>
              </a:ext>
            </a:extLst>
          </a:blip>
          <a:srcRect l="87361" t="8595" r="374" b="10000"/>
          <a:stretch>
            <a:fillRect/>
          </a:stretch>
        </p:blipFill>
        <p:spPr>
          <a:xfrm>
            <a:off x="11521503" y="1444680"/>
            <a:ext cx="651343" cy="3690512"/>
          </a:xfrm>
          <a:prstGeom prst="rect">
            <a:avLst/>
          </a:prstGeom>
        </p:spPr>
      </p:pic>
      <p:sp>
        <p:nvSpPr>
          <p:cNvPr id="36" name="Oval 35">
            <a:extLst>
              <a:ext uri="{FF2B5EF4-FFF2-40B4-BE49-F238E27FC236}">
                <a16:creationId xmlns:a16="http://schemas.microsoft.com/office/drawing/2014/main" id="{3BDAD680-1E7E-EAF0-E702-3AAA8A6C06FB}"/>
              </a:ext>
            </a:extLst>
          </p:cNvPr>
          <p:cNvSpPr/>
          <p:nvPr/>
        </p:nvSpPr>
        <p:spPr>
          <a:xfrm>
            <a:off x="1834227" y="2503651"/>
            <a:ext cx="811822" cy="560094"/>
          </a:xfrm>
          <a:prstGeom prst="ellipse">
            <a:avLst/>
          </a:prstGeom>
          <a:noFill/>
          <a:ln w="3492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D018BDF-A3BD-2ACA-93E1-FFD2A9FA3200}"/>
              </a:ext>
            </a:extLst>
          </p:cNvPr>
          <p:cNvSpPr/>
          <p:nvPr/>
        </p:nvSpPr>
        <p:spPr>
          <a:xfrm>
            <a:off x="4079725" y="2503651"/>
            <a:ext cx="851458" cy="560094"/>
          </a:xfrm>
          <a:prstGeom prst="ellipse">
            <a:avLst/>
          </a:prstGeom>
          <a:noFill/>
          <a:ln w="3492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C275E9D-38CE-054E-04C7-592893A1AEF2}"/>
              </a:ext>
            </a:extLst>
          </p:cNvPr>
          <p:cNvSpPr/>
          <p:nvPr/>
        </p:nvSpPr>
        <p:spPr>
          <a:xfrm>
            <a:off x="6299691" y="2503651"/>
            <a:ext cx="872769" cy="560094"/>
          </a:xfrm>
          <a:prstGeom prst="ellipse">
            <a:avLst/>
          </a:prstGeom>
          <a:noFill/>
          <a:ln w="3492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511132F-8978-735A-BC23-B148600D0C0A}"/>
              </a:ext>
            </a:extLst>
          </p:cNvPr>
          <p:cNvSpPr/>
          <p:nvPr/>
        </p:nvSpPr>
        <p:spPr>
          <a:xfrm>
            <a:off x="9575952" y="3686294"/>
            <a:ext cx="1712738" cy="886828"/>
          </a:xfrm>
          <a:prstGeom prst="ellipse">
            <a:avLst/>
          </a:prstGeom>
          <a:noFill/>
          <a:ln w="3492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6A63C4F3-CCB8-B593-0769-8C661F89C8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4825" y="3502810"/>
            <a:ext cx="2288349" cy="2016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9519E79-DE26-4BD1-DB05-23359C335AC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01938" y="3495504"/>
            <a:ext cx="2288350" cy="2016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CAC555E-B34A-ACD7-AF4D-28213EFBF3B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56829" y="3492298"/>
            <a:ext cx="2288350" cy="2016688"/>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2FD07F01-D0C3-133C-2663-343A04D88863}"/>
              </a:ext>
            </a:extLst>
          </p:cNvPr>
          <p:cNvSpPr/>
          <p:nvPr/>
        </p:nvSpPr>
        <p:spPr>
          <a:xfrm>
            <a:off x="1821352" y="4564747"/>
            <a:ext cx="811822" cy="560094"/>
          </a:xfrm>
          <a:prstGeom prst="ellipse">
            <a:avLst/>
          </a:prstGeom>
          <a:noFill/>
          <a:ln w="3492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B388A0C-9819-CB68-A998-D9C8FBA0560D}"/>
              </a:ext>
            </a:extLst>
          </p:cNvPr>
          <p:cNvSpPr/>
          <p:nvPr/>
        </p:nvSpPr>
        <p:spPr>
          <a:xfrm>
            <a:off x="4066850" y="4564747"/>
            <a:ext cx="851458" cy="560094"/>
          </a:xfrm>
          <a:prstGeom prst="ellipse">
            <a:avLst/>
          </a:prstGeom>
          <a:noFill/>
          <a:ln w="3492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6A8CA3C-4052-68A1-AB17-EE9DDB793949}"/>
              </a:ext>
            </a:extLst>
          </p:cNvPr>
          <p:cNvSpPr/>
          <p:nvPr/>
        </p:nvSpPr>
        <p:spPr>
          <a:xfrm>
            <a:off x="6413980" y="4564747"/>
            <a:ext cx="872769" cy="560094"/>
          </a:xfrm>
          <a:prstGeom prst="ellipse">
            <a:avLst/>
          </a:prstGeom>
          <a:noFill/>
          <a:ln w="3492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DEBB641C-5242-6FA7-8793-0EBF66A07FC9}"/>
              </a:ext>
            </a:extLst>
          </p:cNvPr>
          <p:cNvSpPr txBox="1"/>
          <p:nvPr/>
        </p:nvSpPr>
        <p:spPr>
          <a:xfrm>
            <a:off x="943820" y="794406"/>
            <a:ext cx="1159402"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13:30 EDT</a:t>
            </a:r>
          </a:p>
        </p:txBody>
      </p:sp>
      <p:sp>
        <p:nvSpPr>
          <p:cNvPr id="44" name="TextBox 43">
            <a:extLst>
              <a:ext uri="{FF2B5EF4-FFF2-40B4-BE49-F238E27FC236}">
                <a16:creationId xmlns:a16="http://schemas.microsoft.com/office/drawing/2014/main" id="{B1005189-8842-27CA-3B34-9E213B43C649}"/>
              </a:ext>
            </a:extLst>
          </p:cNvPr>
          <p:cNvSpPr txBox="1"/>
          <p:nvPr/>
        </p:nvSpPr>
        <p:spPr>
          <a:xfrm>
            <a:off x="3229072" y="803272"/>
            <a:ext cx="1159402"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14:25 EDT</a:t>
            </a:r>
          </a:p>
        </p:txBody>
      </p:sp>
      <p:sp>
        <p:nvSpPr>
          <p:cNvPr id="45" name="TextBox 44">
            <a:extLst>
              <a:ext uri="{FF2B5EF4-FFF2-40B4-BE49-F238E27FC236}">
                <a16:creationId xmlns:a16="http://schemas.microsoft.com/office/drawing/2014/main" id="{B9ECAB8D-2645-7BAD-3247-ADE17CE7B7D8}"/>
              </a:ext>
            </a:extLst>
          </p:cNvPr>
          <p:cNvSpPr txBox="1"/>
          <p:nvPr/>
        </p:nvSpPr>
        <p:spPr>
          <a:xfrm>
            <a:off x="5571745" y="782254"/>
            <a:ext cx="1159402"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15:30 EDT</a:t>
            </a:r>
          </a:p>
        </p:txBody>
      </p:sp>
      <p:pic>
        <p:nvPicPr>
          <p:cNvPr id="59" name="Picture 58" descr="A picture containing chart&#10;&#10;AI-generated content may be incorrect.">
            <a:extLst>
              <a:ext uri="{FF2B5EF4-FFF2-40B4-BE49-F238E27FC236}">
                <a16:creationId xmlns:a16="http://schemas.microsoft.com/office/drawing/2014/main" id="{8695CFB6-5EA0-AF5F-CFF9-CFEBFE3589B7}"/>
              </a:ext>
            </a:extLst>
          </p:cNvPr>
          <p:cNvPicPr>
            <a:picLocks noChangeAspect="1"/>
          </p:cNvPicPr>
          <p:nvPr/>
        </p:nvPicPr>
        <p:blipFill>
          <a:blip r:embed="rId12" cstate="print">
            <a:extLst>
              <a:ext uri="{28A0092B-C50C-407E-A947-70E740481C1C}">
                <a14:useLocalDpi xmlns:a14="http://schemas.microsoft.com/office/drawing/2010/main" val="0"/>
              </a:ext>
            </a:extLst>
          </a:blip>
          <a:srcRect r="11930"/>
          <a:stretch>
            <a:fillRect/>
          </a:stretch>
        </p:blipFill>
        <p:spPr>
          <a:xfrm>
            <a:off x="7435971" y="1473520"/>
            <a:ext cx="4038800" cy="3914750"/>
          </a:xfrm>
          <a:prstGeom prst="rect">
            <a:avLst/>
          </a:prstGeom>
        </p:spPr>
      </p:pic>
      <p:pic>
        <p:nvPicPr>
          <p:cNvPr id="60" name="Picture 59" descr="Chart&#10;&#10;AI-generated content may be incorrect.">
            <a:extLst>
              <a:ext uri="{FF2B5EF4-FFF2-40B4-BE49-F238E27FC236}">
                <a16:creationId xmlns:a16="http://schemas.microsoft.com/office/drawing/2014/main" id="{08EC5559-1C61-5667-05B1-B69D69AA9B6D}"/>
              </a:ext>
            </a:extLst>
          </p:cNvPr>
          <p:cNvPicPr>
            <a:picLocks noChangeAspect="1"/>
          </p:cNvPicPr>
          <p:nvPr/>
        </p:nvPicPr>
        <p:blipFill>
          <a:blip r:embed="rId13" cstate="print">
            <a:extLst>
              <a:ext uri="{28A0092B-C50C-407E-A947-70E740481C1C}">
                <a14:useLocalDpi xmlns:a14="http://schemas.microsoft.com/office/drawing/2010/main" val="0"/>
              </a:ext>
            </a:extLst>
          </a:blip>
          <a:srcRect l="87361" t="8595" r="374" b="10000"/>
          <a:stretch>
            <a:fillRect/>
          </a:stretch>
        </p:blipFill>
        <p:spPr>
          <a:xfrm>
            <a:off x="38649" y="1802265"/>
            <a:ext cx="488532" cy="2768025"/>
          </a:xfrm>
          <a:prstGeom prst="rect">
            <a:avLst/>
          </a:prstGeom>
        </p:spPr>
      </p:pic>
      <p:sp>
        <p:nvSpPr>
          <p:cNvPr id="61" name="TextBox 60">
            <a:extLst>
              <a:ext uri="{FF2B5EF4-FFF2-40B4-BE49-F238E27FC236}">
                <a16:creationId xmlns:a16="http://schemas.microsoft.com/office/drawing/2014/main" id="{6645869C-976E-FF86-E292-F110D56449A8}"/>
              </a:ext>
            </a:extLst>
          </p:cNvPr>
          <p:cNvSpPr txBox="1"/>
          <p:nvPr/>
        </p:nvSpPr>
        <p:spPr>
          <a:xfrm>
            <a:off x="2613536" y="3366904"/>
            <a:ext cx="2429035"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GOES ABI T</a:t>
            </a:r>
            <a:r>
              <a:rPr lang="en-US" sz="1600" b="1" kern="0" dirty="0">
                <a:solidFill>
                  <a:srgbClr val="FFFFFF"/>
                </a:solidFill>
                <a:latin typeface="Century Gothic" panose="020B0502020202020204" pitchFamily="34" charset="0"/>
                <a:sym typeface="Arial"/>
              </a:rPr>
              <a:t>rue Color</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24" name="TextBox 23">
            <a:extLst>
              <a:ext uri="{FF2B5EF4-FFF2-40B4-BE49-F238E27FC236}">
                <a16:creationId xmlns:a16="http://schemas.microsoft.com/office/drawing/2014/main" id="{8881D10A-555D-084C-6EE4-28053EFBA65A}"/>
              </a:ext>
            </a:extLst>
          </p:cNvPr>
          <p:cNvSpPr txBox="1"/>
          <p:nvPr/>
        </p:nvSpPr>
        <p:spPr>
          <a:xfrm>
            <a:off x="2797374" y="1094923"/>
            <a:ext cx="2080219"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Tropospheric NO</a:t>
            </a:r>
            <a:r>
              <a:rPr kumimoji="0" lang="en-US" sz="1600" b="1" i="0" u="none" strike="noStrike" kern="0" cap="none" spc="0" normalizeH="0" baseline="-25000" noProof="0" dirty="0">
                <a:ln>
                  <a:noFill/>
                </a:ln>
                <a:solidFill>
                  <a:srgbClr val="FFFFFF"/>
                </a:solidFill>
                <a:effectLst/>
                <a:uLnTx/>
                <a:uFillTx/>
                <a:latin typeface="Century Gothic" panose="020B0502020202020204" pitchFamily="34" charset="0"/>
                <a:ea typeface="+mn-ea"/>
                <a:cs typeface="+mn-cs"/>
                <a:sym typeface="Arial"/>
              </a:rPr>
              <a:t>2</a:t>
            </a:r>
            <a:r>
              <a:rPr kumimoji="0" lang="en-US" sz="1600" b="1" i="0" u="none" strike="noStrike" kern="0" cap="none" spc="0" normalizeH="0" noProof="0" dirty="0">
                <a:ln>
                  <a:noFill/>
                </a:ln>
                <a:solidFill>
                  <a:srgbClr val="FFFFFF"/>
                </a:solidFill>
                <a:effectLst/>
                <a:uLnTx/>
                <a:uFillTx/>
                <a:latin typeface="Century Gothic" panose="020B0502020202020204" pitchFamily="34" charset="0"/>
                <a:ea typeface="+mn-ea"/>
                <a:cs typeface="+mn-cs"/>
                <a:sym typeface="Arial"/>
              </a:rPr>
              <a:t> </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62" name="TextBox 61">
            <a:extLst>
              <a:ext uri="{FF2B5EF4-FFF2-40B4-BE49-F238E27FC236}">
                <a16:creationId xmlns:a16="http://schemas.microsoft.com/office/drawing/2014/main" id="{FB8FCA0F-A74F-C9AB-52D1-8E91240E57BD}"/>
              </a:ext>
            </a:extLst>
          </p:cNvPr>
          <p:cNvSpPr txBox="1"/>
          <p:nvPr/>
        </p:nvSpPr>
        <p:spPr>
          <a:xfrm>
            <a:off x="7630365" y="1257209"/>
            <a:ext cx="2080219"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Tropospheric NO</a:t>
            </a:r>
            <a:r>
              <a:rPr kumimoji="0" lang="en-US" sz="1600" b="1" i="0" u="none" strike="noStrike" kern="0" cap="none" spc="0" normalizeH="0" baseline="-25000" noProof="0" dirty="0">
                <a:ln>
                  <a:noFill/>
                </a:ln>
                <a:solidFill>
                  <a:srgbClr val="FFFFFF"/>
                </a:solidFill>
                <a:effectLst/>
                <a:uLnTx/>
                <a:uFillTx/>
                <a:latin typeface="Century Gothic" panose="020B0502020202020204" pitchFamily="34" charset="0"/>
                <a:ea typeface="+mn-ea"/>
                <a:cs typeface="+mn-cs"/>
                <a:sym typeface="Arial"/>
              </a:rPr>
              <a:t>2</a:t>
            </a:r>
            <a:r>
              <a:rPr kumimoji="0" lang="en-US" sz="1600" b="1" i="0" u="none" strike="noStrike" kern="0" cap="none" spc="0" normalizeH="0" noProof="0" dirty="0">
                <a:ln>
                  <a:noFill/>
                </a:ln>
                <a:solidFill>
                  <a:srgbClr val="FFFFFF"/>
                </a:solidFill>
                <a:effectLst/>
                <a:uLnTx/>
                <a:uFillTx/>
                <a:latin typeface="Century Gothic" panose="020B0502020202020204" pitchFamily="34" charset="0"/>
                <a:ea typeface="+mn-ea"/>
                <a:cs typeface="+mn-cs"/>
                <a:sym typeface="Arial"/>
              </a:rPr>
              <a:t> </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63" name="TextBox 12">
            <a:extLst>
              <a:ext uri="{FF2B5EF4-FFF2-40B4-BE49-F238E27FC236}">
                <a16:creationId xmlns:a16="http://schemas.microsoft.com/office/drawing/2014/main" id="{440AB45E-24FA-E7A7-9527-2097DF188BB3}"/>
              </a:ext>
            </a:extLst>
          </p:cNvPr>
          <p:cNvSpPr txBox="1"/>
          <p:nvPr/>
        </p:nvSpPr>
        <p:spPr>
          <a:xfrm>
            <a:off x="9049241" y="817557"/>
            <a:ext cx="2478368" cy="584775"/>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3585D"/>
                </a:solidFill>
                <a:uLnTx/>
                <a:uFillTx/>
                <a:latin typeface="Century Gothic" panose="020B0502020202020204" pitchFamily="34" charset="0"/>
              </a:rPr>
              <a:t>Clou</a:t>
            </a:r>
            <a:r>
              <a:rPr lang="en-US" sz="1600" b="1" dirty="0">
                <a:solidFill>
                  <a:srgbClr val="53585D"/>
                </a:solidFill>
                <a:latin typeface="Century Gothic" panose="020B0502020202020204" pitchFamily="34" charset="0"/>
              </a:rPr>
              <a:t>d Fraction &lt; 0.2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dirty="0">
                <a:solidFill>
                  <a:srgbClr val="53585D"/>
                </a:solidFill>
                <a:latin typeface="Century Gothic" panose="020B0502020202020204" pitchFamily="34" charset="0"/>
              </a:rPr>
              <a:t>SZA &lt; 80°</a:t>
            </a:r>
            <a:endParaRPr kumimoji="0" lang="en-US" sz="1600" b="1" i="0" u="none" strike="noStrike" kern="1200" cap="none" spc="0" normalizeH="0" baseline="0" noProof="0" dirty="0">
              <a:ln>
                <a:noFill/>
              </a:ln>
              <a:solidFill>
                <a:srgbClr val="53585D"/>
              </a:solidFill>
              <a:uLnTx/>
              <a:uFillTx/>
              <a:latin typeface="Century Gothic" panose="020B0502020202020204" pitchFamily="34" charset="0"/>
            </a:endParaRPr>
          </a:p>
        </p:txBody>
      </p:sp>
    </p:spTree>
    <p:custDataLst>
      <p:tags r:id="rId1"/>
    </p:custDataLst>
    <p:extLst>
      <p:ext uri="{BB962C8B-B14F-4D97-AF65-F5344CB8AC3E}">
        <p14:creationId xmlns:p14="http://schemas.microsoft.com/office/powerpoint/2010/main" val="2677771003"/>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5311E-E036-CCC7-4474-53FD3A6DD05C}"/>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A28FF0E6-8FDB-A2F6-602C-3D5B22FB32E0}"/>
              </a:ext>
            </a:extLst>
          </p:cNvPr>
          <p:cNvSpPr>
            <a:spLocks noGrp="1"/>
          </p:cNvSpPr>
          <p:nvPr>
            <p:ph type="sldNum" sz="quarter" idx="12"/>
          </p:nvPr>
        </p:nvSpPr>
        <p:spPr/>
        <p:txBody>
          <a:bodyPr/>
          <a:lstStyle/>
          <a:p>
            <a:fld id="{BBC93AA5-82BE-468E-90B3-DD1DC18545AD}" type="slidenum">
              <a:rPr lang="en-US" smtClean="0"/>
              <a:t>12</a:t>
            </a:fld>
            <a:endParaRPr lang="en-US" dirty="0"/>
          </a:p>
        </p:txBody>
      </p:sp>
      <p:sp>
        <p:nvSpPr>
          <p:cNvPr id="2" name="Text Placeholder 1">
            <a:extLst>
              <a:ext uri="{FF2B5EF4-FFF2-40B4-BE49-F238E27FC236}">
                <a16:creationId xmlns:a16="http://schemas.microsoft.com/office/drawing/2014/main" id="{4587E09D-85F8-E96C-7C7B-44C93C6ED6F0}"/>
              </a:ext>
            </a:extLst>
          </p:cNvPr>
          <p:cNvSpPr>
            <a:spLocks noGrp="1"/>
          </p:cNvSpPr>
          <p:nvPr>
            <p:ph type="body" sz="quarter" idx="13"/>
          </p:nvPr>
        </p:nvSpPr>
        <p:spPr>
          <a:xfrm>
            <a:off x="897622" y="164800"/>
            <a:ext cx="10360404" cy="761791"/>
          </a:xfrm>
        </p:spPr>
        <p:txBody>
          <a:bodyPr>
            <a:normAutofit fontScale="92500"/>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Special Operations To Support Field Campaign </a:t>
            </a:r>
          </a:p>
        </p:txBody>
      </p:sp>
      <p:sp>
        <p:nvSpPr>
          <p:cNvPr id="35" name="Slide Number Placeholder 1">
            <a:extLst>
              <a:ext uri="{FF2B5EF4-FFF2-40B4-BE49-F238E27FC236}">
                <a16:creationId xmlns:a16="http://schemas.microsoft.com/office/drawing/2014/main" id="{B5F91DF2-A1EB-DCC1-DE63-DE3C7BE63671}"/>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12</a:t>
            </a:fld>
            <a:endParaRPr lang="en-US" dirty="0"/>
          </a:p>
        </p:txBody>
      </p:sp>
      <p:sp>
        <p:nvSpPr>
          <p:cNvPr id="12" name="Slide Number Placeholder 1">
            <a:extLst>
              <a:ext uri="{FF2B5EF4-FFF2-40B4-BE49-F238E27FC236}">
                <a16:creationId xmlns:a16="http://schemas.microsoft.com/office/drawing/2014/main" id="{7438F3CE-2329-5D32-FCC3-E52A156752D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12</a:t>
            </a:fld>
            <a:endParaRPr lang="en-US" dirty="0"/>
          </a:p>
        </p:txBody>
      </p:sp>
      <p:sp>
        <p:nvSpPr>
          <p:cNvPr id="8" name="Content Placeholder 2">
            <a:extLst>
              <a:ext uri="{FF2B5EF4-FFF2-40B4-BE49-F238E27FC236}">
                <a16:creationId xmlns:a16="http://schemas.microsoft.com/office/drawing/2014/main" id="{CE1CB5D2-EFD2-5EB7-3807-A704B92DE5CB}"/>
              </a:ext>
            </a:extLst>
          </p:cNvPr>
          <p:cNvSpPr txBox="1">
            <a:spLocks/>
          </p:cNvSpPr>
          <p:nvPr/>
        </p:nvSpPr>
        <p:spPr>
          <a:xfrm>
            <a:off x="68894" y="3944259"/>
            <a:ext cx="3376463" cy="282951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TEMPO special operations conducted on 9 days from May 7-22</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On May 18, 2 hours of continuous special observations of 10-min frequency over West U.S.</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Santa Rosa and Sandy Fires observed by TEMPO  </a:t>
            </a: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p:txBody>
      </p:sp>
      <p:pic>
        <p:nvPicPr>
          <p:cNvPr id="15" name="Picture 14" descr="Map&#10;&#10;AI-generated content may be incorrect.">
            <a:extLst>
              <a:ext uri="{FF2B5EF4-FFF2-40B4-BE49-F238E27FC236}">
                <a16:creationId xmlns:a16="http://schemas.microsoft.com/office/drawing/2014/main" id="{C2FF0B76-E103-669A-2AB1-3C4B115DAC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8296" y="3859728"/>
            <a:ext cx="4556426" cy="2926080"/>
          </a:xfrm>
          <a:prstGeom prst="rect">
            <a:avLst/>
          </a:prstGeom>
        </p:spPr>
      </p:pic>
      <p:pic>
        <p:nvPicPr>
          <p:cNvPr id="17" name="Picture 16" descr="Map&#10;&#10;AI-generated content may be incorrect.">
            <a:extLst>
              <a:ext uri="{FF2B5EF4-FFF2-40B4-BE49-F238E27FC236}">
                <a16:creationId xmlns:a16="http://schemas.microsoft.com/office/drawing/2014/main" id="{2CF53622-85AC-575D-6BBE-AB0667636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3672" y="3859728"/>
            <a:ext cx="4552734" cy="2926080"/>
          </a:xfrm>
          <a:prstGeom prst="rect">
            <a:avLst/>
          </a:prstGeom>
        </p:spPr>
      </p:pic>
      <p:pic>
        <p:nvPicPr>
          <p:cNvPr id="19" name="Picture 18" descr="Map&#10;&#10;AI-generated content may be incorrect.">
            <a:extLst>
              <a:ext uri="{FF2B5EF4-FFF2-40B4-BE49-F238E27FC236}">
                <a16:creationId xmlns:a16="http://schemas.microsoft.com/office/drawing/2014/main" id="{61C37D2A-D21E-243D-8A68-C72D1056DB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8296" y="933648"/>
            <a:ext cx="4378857" cy="2926080"/>
          </a:xfrm>
          <a:prstGeom prst="rect">
            <a:avLst/>
          </a:prstGeom>
        </p:spPr>
      </p:pic>
      <p:sp>
        <p:nvSpPr>
          <p:cNvPr id="3" name="TextBox 12">
            <a:extLst>
              <a:ext uri="{FF2B5EF4-FFF2-40B4-BE49-F238E27FC236}">
                <a16:creationId xmlns:a16="http://schemas.microsoft.com/office/drawing/2014/main" id="{A80940E5-1D85-950A-5028-42ABBE95C30C}"/>
              </a:ext>
            </a:extLst>
          </p:cNvPr>
          <p:cNvSpPr txBox="1"/>
          <p:nvPr/>
        </p:nvSpPr>
        <p:spPr>
          <a:xfrm>
            <a:off x="3548211" y="3215142"/>
            <a:ext cx="2478368" cy="584775"/>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bg1"/>
                </a:solidFill>
                <a:uLnTx/>
                <a:uFillTx/>
                <a:latin typeface="Century Gothic" panose="020B0502020202020204" pitchFamily="34" charset="0"/>
              </a:rPr>
              <a:t>Clou</a:t>
            </a:r>
            <a:r>
              <a:rPr lang="en-US" sz="1600" b="1" dirty="0">
                <a:solidFill>
                  <a:schemeClr val="bg1"/>
                </a:solidFill>
                <a:latin typeface="Century Gothic" panose="020B0502020202020204" pitchFamily="34" charset="0"/>
              </a:rPr>
              <a:t>d Fraction &lt; 50%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dirty="0">
                <a:solidFill>
                  <a:schemeClr val="bg1"/>
                </a:solidFill>
                <a:latin typeface="Century Gothic" panose="020B0502020202020204" pitchFamily="34" charset="0"/>
              </a:rPr>
              <a:t>SZA &lt; 80°</a:t>
            </a:r>
            <a:endParaRPr kumimoji="0" lang="en-US" sz="1600" b="1" i="0" u="none" strike="noStrike" kern="1200" cap="none" spc="0" normalizeH="0" baseline="0" noProof="0" dirty="0">
              <a:ln>
                <a:noFill/>
              </a:ln>
              <a:solidFill>
                <a:schemeClr val="bg1"/>
              </a:solidFill>
              <a:uLnTx/>
              <a:uFillTx/>
              <a:latin typeface="Century Gothic" panose="020B0502020202020204" pitchFamily="34" charset="0"/>
            </a:endParaRPr>
          </a:p>
        </p:txBody>
      </p:sp>
      <p:pic>
        <p:nvPicPr>
          <p:cNvPr id="21" name="Picture 20">
            <a:extLst>
              <a:ext uri="{FF2B5EF4-FFF2-40B4-BE49-F238E27FC236}">
                <a16:creationId xmlns:a16="http://schemas.microsoft.com/office/drawing/2014/main" id="{6555AE34-15CE-B6DE-D312-86EBE9A22F8D}"/>
              </a:ext>
            </a:extLst>
          </p:cNvPr>
          <p:cNvPicPr>
            <a:picLocks noChangeAspect="1"/>
          </p:cNvPicPr>
          <p:nvPr/>
        </p:nvPicPr>
        <p:blipFill>
          <a:blip r:embed="rId7"/>
          <a:stretch>
            <a:fillRect/>
          </a:stretch>
        </p:blipFill>
        <p:spPr>
          <a:xfrm>
            <a:off x="1694192" y="890339"/>
            <a:ext cx="5770899" cy="3012698"/>
          </a:xfrm>
          <a:prstGeom prst="rect">
            <a:avLst/>
          </a:prstGeom>
        </p:spPr>
      </p:pic>
      <p:sp>
        <p:nvSpPr>
          <p:cNvPr id="24" name="Content Placeholder 2">
            <a:extLst>
              <a:ext uri="{FF2B5EF4-FFF2-40B4-BE49-F238E27FC236}">
                <a16:creationId xmlns:a16="http://schemas.microsoft.com/office/drawing/2014/main" id="{9063A1AD-4613-C345-E521-0DAB73E428F2}"/>
              </a:ext>
            </a:extLst>
          </p:cNvPr>
          <p:cNvSpPr txBox="1">
            <a:spLocks/>
          </p:cNvSpPr>
          <p:nvPr/>
        </p:nvSpPr>
        <p:spPr>
          <a:xfrm>
            <a:off x="36096" y="1052037"/>
            <a:ext cx="1876925" cy="2617595"/>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600"/>
              </a:spcBef>
              <a:buNone/>
              <a:defRPr/>
            </a:pPr>
            <a:r>
              <a:rPr lang="en-US" sz="2000" b="1" dirty="0">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NCAR-funded TI3GER-2 campaign</a:t>
            </a:r>
          </a:p>
          <a:p>
            <a:pPr marL="0" indent="0" defTabSz="1097280">
              <a:lnSpc>
                <a:spcPct val="100000"/>
              </a:lnSpc>
              <a:spcBef>
                <a:spcPts val="600"/>
              </a:spcBef>
              <a:buNone/>
              <a:defRPr/>
            </a:pPr>
            <a:r>
              <a:rPr lang="en-US" sz="2000" dirty="0">
                <a:latin typeface="Century Gothic" panose="020B0502020202020204" pitchFamily="34" charset="0"/>
                <a:cs typeface="Arial" panose="020B0604020202020204" pitchFamily="34" charset="0"/>
              </a:rPr>
              <a:t>Will support validation of TEMPO NO</a:t>
            </a:r>
            <a:r>
              <a:rPr lang="en-US" sz="2000" baseline="-25000" dirty="0">
                <a:latin typeface="Century Gothic" panose="020B0502020202020204" pitchFamily="34" charset="0"/>
                <a:cs typeface="Arial" panose="020B0604020202020204" pitchFamily="34" charset="0"/>
              </a:rPr>
              <a:t>2</a:t>
            </a:r>
            <a:r>
              <a:rPr lang="en-US" sz="2000" dirty="0">
                <a:latin typeface="Century Gothic" panose="020B0502020202020204" pitchFamily="34" charset="0"/>
                <a:cs typeface="Arial" panose="020B0604020202020204" pitchFamily="34" charset="0"/>
              </a:rPr>
              <a:t> and HCHO </a:t>
            </a: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AEEDF45-FB2E-A640-3290-FC88B1D6662F}"/>
              </a:ext>
            </a:extLst>
          </p:cNvPr>
          <p:cNvSpPr txBox="1"/>
          <p:nvPr/>
        </p:nvSpPr>
        <p:spPr>
          <a:xfrm>
            <a:off x="3655260" y="3781888"/>
            <a:ext cx="2080219"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Tropospheric NO</a:t>
            </a:r>
            <a:r>
              <a:rPr kumimoji="0" lang="en-US" sz="1600" b="1" i="0" u="none" strike="noStrike" kern="0" cap="none" spc="0" normalizeH="0" baseline="-25000" noProof="0" dirty="0">
                <a:ln>
                  <a:noFill/>
                </a:ln>
                <a:solidFill>
                  <a:srgbClr val="FFFFFF"/>
                </a:solidFill>
                <a:effectLst/>
                <a:uLnTx/>
                <a:uFillTx/>
                <a:latin typeface="Century Gothic" panose="020B0502020202020204" pitchFamily="34" charset="0"/>
                <a:ea typeface="+mn-ea"/>
                <a:cs typeface="+mn-cs"/>
                <a:sym typeface="Arial"/>
              </a:rPr>
              <a:t>2</a:t>
            </a:r>
            <a:r>
              <a:rPr kumimoji="0" lang="en-US" sz="1600" b="1" i="0" u="none" strike="noStrike" kern="0" cap="none" spc="0" normalizeH="0" noProof="0" dirty="0">
                <a:ln>
                  <a:noFill/>
                </a:ln>
                <a:solidFill>
                  <a:srgbClr val="FFFFFF"/>
                </a:solidFill>
                <a:effectLst/>
                <a:uLnTx/>
                <a:uFillTx/>
                <a:latin typeface="Century Gothic" panose="020B0502020202020204" pitchFamily="34" charset="0"/>
                <a:ea typeface="+mn-ea"/>
                <a:cs typeface="+mn-cs"/>
                <a:sym typeface="Arial"/>
              </a:rPr>
              <a:t> </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26" name="TextBox 25">
            <a:extLst>
              <a:ext uri="{FF2B5EF4-FFF2-40B4-BE49-F238E27FC236}">
                <a16:creationId xmlns:a16="http://schemas.microsoft.com/office/drawing/2014/main" id="{6DFDED0B-2D2C-7001-0473-BBC6AF1ECD97}"/>
              </a:ext>
            </a:extLst>
          </p:cNvPr>
          <p:cNvSpPr txBox="1"/>
          <p:nvPr/>
        </p:nvSpPr>
        <p:spPr>
          <a:xfrm>
            <a:off x="7971836" y="3809851"/>
            <a:ext cx="1906581"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Total HCHO</a:t>
            </a:r>
            <a:r>
              <a:rPr kumimoji="0" lang="en-US" sz="1600" b="1" i="0" u="none" strike="noStrike" kern="0" cap="none" spc="0" normalizeH="0" noProof="0" dirty="0">
                <a:ln>
                  <a:noFill/>
                </a:ln>
                <a:solidFill>
                  <a:srgbClr val="FFFFFF"/>
                </a:solidFill>
                <a:effectLst/>
                <a:uLnTx/>
                <a:uFillTx/>
                <a:latin typeface="Century Gothic" panose="020B0502020202020204" pitchFamily="34" charset="0"/>
                <a:ea typeface="+mn-ea"/>
                <a:cs typeface="+mn-cs"/>
                <a:sym typeface="Arial"/>
              </a:rPr>
              <a:t> </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27" name="TextBox 26">
            <a:extLst>
              <a:ext uri="{FF2B5EF4-FFF2-40B4-BE49-F238E27FC236}">
                <a16:creationId xmlns:a16="http://schemas.microsoft.com/office/drawing/2014/main" id="{35B808B1-6A2F-F946-D75B-EE7B6D6A4331}"/>
              </a:ext>
            </a:extLst>
          </p:cNvPr>
          <p:cNvSpPr txBox="1"/>
          <p:nvPr/>
        </p:nvSpPr>
        <p:spPr>
          <a:xfrm>
            <a:off x="7959928" y="805397"/>
            <a:ext cx="1906581"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UV Aerosol Index</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Tree>
    <p:custDataLst>
      <p:tags r:id="rId1"/>
    </p:custDataLst>
    <p:extLst>
      <p:ext uri="{BB962C8B-B14F-4D97-AF65-F5344CB8AC3E}">
        <p14:creationId xmlns:p14="http://schemas.microsoft.com/office/powerpoint/2010/main" val="3343864003"/>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74C14-4059-CE19-B81C-0C2BFF751D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48B74F-4450-DA0E-DA11-EADC04BFDBF9}"/>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Sharing Use Cases with Early Adopters</a:t>
            </a:r>
            <a:endParaRPr lang="en-US" sz="3600" dirty="0">
              <a:solidFill>
                <a:srgbClr val="000099"/>
              </a:solidFill>
              <a:latin typeface="Century Gothic" panose="020B0502020202020204" pitchFamily="34" charset="0"/>
              <a:cs typeface="Arial" panose="020B0604020202020204" pitchFamily="34" charset="0"/>
            </a:endParaRPr>
          </a:p>
        </p:txBody>
      </p:sp>
      <p:sp>
        <p:nvSpPr>
          <p:cNvPr id="35" name="Slide Number Placeholder 1">
            <a:extLst>
              <a:ext uri="{FF2B5EF4-FFF2-40B4-BE49-F238E27FC236}">
                <a16:creationId xmlns:a16="http://schemas.microsoft.com/office/drawing/2014/main" id="{93B246CF-B7BA-1A4D-6F16-4ADE7F02AD98}"/>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13</a:t>
            </a:fld>
            <a:endParaRPr lang="en-US" dirty="0"/>
          </a:p>
        </p:txBody>
      </p:sp>
      <p:sp>
        <p:nvSpPr>
          <p:cNvPr id="12" name="Slide Number Placeholder 1">
            <a:extLst>
              <a:ext uri="{FF2B5EF4-FFF2-40B4-BE49-F238E27FC236}">
                <a16:creationId xmlns:a16="http://schemas.microsoft.com/office/drawing/2014/main" id="{2A7D68FD-6306-EB5C-EEE8-7051B19E5BC6}"/>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13</a:t>
            </a:fld>
            <a:endParaRPr lang="en-US" dirty="0"/>
          </a:p>
        </p:txBody>
      </p:sp>
      <p:pic>
        <p:nvPicPr>
          <p:cNvPr id="3" name="Picture 2" descr="Map&#10;&#10;AI-generated content may be incorrect.">
            <a:extLst>
              <a:ext uri="{FF2B5EF4-FFF2-40B4-BE49-F238E27FC236}">
                <a16:creationId xmlns:a16="http://schemas.microsoft.com/office/drawing/2014/main" id="{3A11008C-FDFB-C6F4-4B4F-5656FB5E087A}"/>
              </a:ext>
            </a:extLst>
          </p:cNvPr>
          <p:cNvPicPr>
            <a:picLocks noChangeAspect="1"/>
          </p:cNvPicPr>
          <p:nvPr/>
        </p:nvPicPr>
        <p:blipFill>
          <a:blip r:embed="rId3" cstate="print">
            <a:extLst>
              <a:ext uri="{28A0092B-C50C-407E-A947-70E740481C1C}">
                <a14:useLocalDpi xmlns:a14="http://schemas.microsoft.com/office/drawing/2010/main" val="0"/>
              </a:ext>
            </a:extLst>
          </a:blip>
          <a:srcRect r="10652"/>
          <a:stretch>
            <a:fillRect/>
          </a:stretch>
        </p:blipFill>
        <p:spPr>
          <a:xfrm>
            <a:off x="3590234" y="821558"/>
            <a:ext cx="3507983" cy="3017520"/>
          </a:xfrm>
          <a:prstGeom prst="rect">
            <a:avLst/>
          </a:prstGeom>
        </p:spPr>
      </p:pic>
      <p:sp>
        <p:nvSpPr>
          <p:cNvPr id="4" name="TextBox 3">
            <a:extLst>
              <a:ext uri="{FF2B5EF4-FFF2-40B4-BE49-F238E27FC236}">
                <a16:creationId xmlns:a16="http://schemas.microsoft.com/office/drawing/2014/main" id="{8E17BC70-112D-F902-17DA-4152CF4B8F64}"/>
              </a:ext>
            </a:extLst>
          </p:cNvPr>
          <p:cNvSpPr txBox="1"/>
          <p:nvPr/>
        </p:nvSpPr>
        <p:spPr>
          <a:xfrm>
            <a:off x="3590234" y="821558"/>
            <a:ext cx="856123"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NO</a:t>
            </a:r>
            <a:r>
              <a:rPr kumimoji="0" lang="en-US" sz="1600" b="1" i="0" u="none" strike="noStrike" kern="0" cap="none" spc="0" normalizeH="0" baseline="-25000" noProof="0" dirty="0">
                <a:ln>
                  <a:noFill/>
                </a:ln>
                <a:solidFill>
                  <a:srgbClr val="FFFFFF"/>
                </a:solidFill>
                <a:effectLst/>
                <a:uLnTx/>
                <a:uFillTx/>
                <a:latin typeface="Century Gothic" panose="020B0502020202020204" pitchFamily="34" charset="0"/>
                <a:ea typeface="+mn-ea"/>
                <a:cs typeface="+mn-cs"/>
                <a:sym typeface="Arial"/>
              </a:rPr>
              <a:t>2</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pic>
        <p:nvPicPr>
          <p:cNvPr id="5" name="Picture 6">
            <a:extLst>
              <a:ext uri="{FF2B5EF4-FFF2-40B4-BE49-F238E27FC236}">
                <a16:creationId xmlns:a16="http://schemas.microsoft.com/office/drawing/2014/main" id="{DE16267A-86D3-607A-30B4-92EA3F9C74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102" y="926591"/>
            <a:ext cx="3297737" cy="27955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735DA4-22DD-C917-4606-AB84C8C59D06}"/>
              </a:ext>
            </a:extLst>
          </p:cNvPr>
          <p:cNvSpPr txBox="1"/>
          <p:nvPr/>
        </p:nvSpPr>
        <p:spPr>
          <a:xfrm>
            <a:off x="612269" y="926591"/>
            <a:ext cx="2333401" cy="307777"/>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MODIS Aqua ~2040 UTC</a:t>
            </a:r>
          </a:p>
        </p:txBody>
      </p:sp>
      <p:pic>
        <p:nvPicPr>
          <p:cNvPr id="8" name="Picture 7" descr="A picture containing diagram&#10;&#10;AI-generated content may be incorrect.">
            <a:extLst>
              <a:ext uri="{FF2B5EF4-FFF2-40B4-BE49-F238E27FC236}">
                <a16:creationId xmlns:a16="http://schemas.microsoft.com/office/drawing/2014/main" id="{25CCEDEE-4C04-1072-66A5-E4E57066D2C6}"/>
              </a:ext>
            </a:extLst>
          </p:cNvPr>
          <p:cNvPicPr>
            <a:picLocks noChangeAspect="1"/>
          </p:cNvPicPr>
          <p:nvPr/>
        </p:nvPicPr>
        <p:blipFill>
          <a:blip r:embed="rId5" cstate="print">
            <a:extLst>
              <a:ext uri="{28A0092B-C50C-407E-A947-70E740481C1C}">
                <a14:useLocalDpi xmlns:a14="http://schemas.microsoft.com/office/drawing/2010/main" val="0"/>
              </a:ext>
            </a:extLst>
          </a:blip>
          <a:srcRect r="7680"/>
          <a:stretch>
            <a:fillRect/>
          </a:stretch>
        </p:blipFill>
        <p:spPr>
          <a:xfrm>
            <a:off x="7759338" y="3741542"/>
            <a:ext cx="3486496" cy="3017520"/>
          </a:xfrm>
          <a:prstGeom prst="rect">
            <a:avLst/>
          </a:prstGeom>
        </p:spPr>
      </p:pic>
      <p:sp>
        <p:nvSpPr>
          <p:cNvPr id="9" name="Content Placeholder 2">
            <a:extLst>
              <a:ext uri="{FF2B5EF4-FFF2-40B4-BE49-F238E27FC236}">
                <a16:creationId xmlns:a16="http://schemas.microsoft.com/office/drawing/2014/main" id="{784FDE9D-6D59-C577-6E2C-AF5A053335AD}"/>
              </a:ext>
            </a:extLst>
          </p:cNvPr>
          <p:cNvSpPr txBox="1">
            <a:spLocks/>
          </p:cNvSpPr>
          <p:nvPr/>
        </p:nvSpPr>
        <p:spPr>
          <a:xfrm>
            <a:off x="83901" y="3987648"/>
            <a:ext cx="3963844" cy="261666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lnSpc>
                <a:spcPct val="100000"/>
              </a:lnSpc>
              <a:spcBef>
                <a:spcPts val="800"/>
              </a:spcBef>
              <a:buClr>
                <a:srgbClr val="53585D"/>
              </a:buClr>
              <a:defRPr/>
            </a:pPr>
            <a:r>
              <a:rPr lang="en-US" sz="1900" dirty="0">
                <a:latin typeface="Century Gothic" panose="020B0502020202020204" pitchFamily="34" charset="0"/>
                <a:cs typeface="Arial" panose="020B0604020202020204" pitchFamily="34" charset="0"/>
              </a:rPr>
              <a:t>TEMPO observed a NO</a:t>
            </a:r>
            <a:r>
              <a:rPr lang="en-US" sz="1900" baseline="-25000" dirty="0">
                <a:latin typeface="Century Gothic" panose="020B0502020202020204" pitchFamily="34" charset="0"/>
                <a:cs typeface="Arial" panose="020B0604020202020204" pitchFamily="34" charset="0"/>
              </a:rPr>
              <a:t>2</a:t>
            </a:r>
            <a:r>
              <a:rPr lang="en-US" sz="1900" dirty="0">
                <a:latin typeface="Century Gothic" panose="020B0502020202020204" pitchFamily="34" charset="0"/>
                <a:cs typeface="Arial" panose="020B0604020202020204" pitchFamily="34" charset="0"/>
              </a:rPr>
              <a:t> hot spot from a prescribed burn just north of an elongated NO</a:t>
            </a:r>
            <a:r>
              <a:rPr lang="en-US" sz="1900" baseline="-25000" dirty="0">
                <a:latin typeface="Century Gothic" panose="020B0502020202020204" pitchFamily="34" charset="0"/>
                <a:cs typeface="Arial" panose="020B0604020202020204" pitchFamily="34" charset="0"/>
              </a:rPr>
              <a:t>2</a:t>
            </a:r>
            <a:r>
              <a:rPr lang="en-US" sz="1900" dirty="0">
                <a:latin typeface="Century Gothic" panose="020B0502020202020204" pitchFamily="34" charset="0"/>
                <a:cs typeface="Arial" panose="020B0604020202020204" pitchFamily="34" charset="0"/>
              </a:rPr>
              <a:t> plume tied to a large power plant in Georgia</a:t>
            </a:r>
          </a:p>
          <a:p>
            <a:pPr defTabSz="1097280">
              <a:lnSpc>
                <a:spcPct val="100000"/>
              </a:lnSpc>
              <a:spcBef>
                <a:spcPts val="800"/>
              </a:spcBef>
              <a:buClr>
                <a:srgbClr val="53585D"/>
              </a:buClr>
              <a:defRPr/>
            </a:pPr>
            <a:r>
              <a:rPr lang="en-US" sz="1900" dirty="0">
                <a:latin typeface="Century Gothic" panose="020B0502020202020204" pitchFamily="34" charset="0"/>
                <a:cs typeface="Arial" panose="020B0604020202020204" pitchFamily="34" charset="0"/>
              </a:rPr>
              <a:t>UVAI showed positive values associated with the absorbing smoke aerosols from the burn</a:t>
            </a:r>
          </a:p>
        </p:txBody>
      </p:sp>
      <p:pic>
        <p:nvPicPr>
          <p:cNvPr id="10" name="Picture 9" descr="Chart&#10;&#10;AI-generated content may be incorrect.">
            <a:extLst>
              <a:ext uri="{FF2B5EF4-FFF2-40B4-BE49-F238E27FC236}">
                <a16:creationId xmlns:a16="http://schemas.microsoft.com/office/drawing/2014/main" id="{0E45C88B-04C1-6D47-7E8D-3FB4030A2749}"/>
              </a:ext>
            </a:extLst>
          </p:cNvPr>
          <p:cNvPicPr>
            <a:picLocks noChangeAspect="1"/>
          </p:cNvPicPr>
          <p:nvPr/>
        </p:nvPicPr>
        <p:blipFill>
          <a:blip r:embed="rId6" cstate="print">
            <a:extLst>
              <a:ext uri="{28A0092B-C50C-407E-A947-70E740481C1C}">
                <a14:useLocalDpi xmlns:a14="http://schemas.microsoft.com/office/drawing/2010/main" val="0"/>
              </a:ext>
            </a:extLst>
          </a:blip>
          <a:srcRect r="11360"/>
          <a:stretch>
            <a:fillRect/>
          </a:stretch>
        </p:blipFill>
        <p:spPr>
          <a:xfrm>
            <a:off x="7758528" y="814526"/>
            <a:ext cx="3480204" cy="3017520"/>
          </a:xfrm>
          <a:prstGeom prst="rect">
            <a:avLst/>
          </a:prstGeom>
        </p:spPr>
      </p:pic>
      <p:pic>
        <p:nvPicPr>
          <p:cNvPr id="11" name="Picture 10" descr="Diagram&#10;&#10;AI-generated content may be incorrect.">
            <a:extLst>
              <a:ext uri="{FF2B5EF4-FFF2-40B4-BE49-F238E27FC236}">
                <a16:creationId xmlns:a16="http://schemas.microsoft.com/office/drawing/2014/main" id="{B1FCC5B8-1719-17F0-40DF-DE83799AD6B6}"/>
              </a:ext>
            </a:extLst>
          </p:cNvPr>
          <p:cNvPicPr>
            <a:picLocks noChangeAspect="1"/>
          </p:cNvPicPr>
          <p:nvPr/>
        </p:nvPicPr>
        <p:blipFill>
          <a:blip r:embed="rId7" cstate="print">
            <a:extLst>
              <a:ext uri="{28A0092B-C50C-407E-A947-70E740481C1C}">
                <a14:useLocalDpi xmlns:a14="http://schemas.microsoft.com/office/drawing/2010/main" val="0"/>
              </a:ext>
            </a:extLst>
          </a:blip>
          <a:srcRect l="92652" t="6992" r="-133" b="9898"/>
          <a:stretch>
            <a:fillRect/>
          </a:stretch>
        </p:blipFill>
        <p:spPr>
          <a:xfrm>
            <a:off x="11283600" y="3870680"/>
            <a:ext cx="321170" cy="2850605"/>
          </a:xfrm>
          <a:prstGeom prst="rect">
            <a:avLst/>
          </a:prstGeom>
        </p:spPr>
      </p:pic>
      <p:sp>
        <p:nvSpPr>
          <p:cNvPr id="13" name="TextBox 12">
            <a:extLst>
              <a:ext uri="{FF2B5EF4-FFF2-40B4-BE49-F238E27FC236}">
                <a16:creationId xmlns:a16="http://schemas.microsoft.com/office/drawing/2014/main" id="{820E3626-91A0-3796-1A1E-4D4F6F37523A}"/>
              </a:ext>
            </a:extLst>
          </p:cNvPr>
          <p:cNvSpPr txBox="1"/>
          <p:nvPr/>
        </p:nvSpPr>
        <p:spPr>
          <a:xfrm>
            <a:off x="8315538" y="3701403"/>
            <a:ext cx="2643079"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UVAI @ ~1:10 p.m. EST</a:t>
            </a:r>
          </a:p>
        </p:txBody>
      </p:sp>
      <p:sp>
        <p:nvSpPr>
          <p:cNvPr id="14" name="TextBox 13">
            <a:extLst>
              <a:ext uri="{FF2B5EF4-FFF2-40B4-BE49-F238E27FC236}">
                <a16:creationId xmlns:a16="http://schemas.microsoft.com/office/drawing/2014/main" id="{3DAD918A-1721-FD1C-F9AF-F21A8C40F033}"/>
              </a:ext>
            </a:extLst>
          </p:cNvPr>
          <p:cNvSpPr txBox="1"/>
          <p:nvPr/>
        </p:nvSpPr>
        <p:spPr>
          <a:xfrm>
            <a:off x="8303346" y="765664"/>
            <a:ext cx="2643079"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NO</a:t>
            </a:r>
            <a:r>
              <a:rPr lang="en-US" sz="1600" b="1" kern="0" baseline="-25000" dirty="0">
                <a:solidFill>
                  <a:srgbClr val="FFFFFF"/>
                </a:solidFill>
                <a:latin typeface="Century Gothic" panose="020B0502020202020204" pitchFamily="34" charset="0"/>
                <a:sym typeface="Arial"/>
              </a:rPr>
              <a:t>2</a:t>
            </a: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~1:10 p.m. EST</a:t>
            </a:r>
          </a:p>
        </p:txBody>
      </p:sp>
      <p:pic>
        <p:nvPicPr>
          <p:cNvPr id="15" name="Picture 14" descr="Chart&#10;&#10;AI-generated content may be incorrect.">
            <a:extLst>
              <a:ext uri="{FF2B5EF4-FFF2-40B4-BE49-F238E27FC236}">
                <a16:creationId xmlns:a16="http://schemas.microsoft.com/office/drawing/2014/main" id="{0ABC4930-0486-B78D-3A43-65C3E95F05E3}"/>
              </a:ext>
            </a:extLst>
          </p:cNvPr>
          <p:cNvPicPr>
            <a:picLocks noChangeAspect="1"/>
          </p:cNvPicPr>
          <p:nvPr/>
        </p:nvPicPr>
        <p:blipFill>
          <a:blip r:embed="rId8" cstate="print">
            <a:extLst>
              <a:ext uri="{28A0092B-C50C-407E-A947-70E740481C1C}">
                <a14:useLocalDpi xmlns:a14="http://schemas.microsoft.com/office/drawing/2010/main" val="0"/>
              </a:ext>
            </a:extLst>
          </a:blip>
          <a:srcRect l="89436" t="9066" r="14" b="9898"/>
          <a:stretch>
            <a:fillRect/>
          </a:stretch>
        </p:blipFill>
        <p:spPr>
          <a:xfrm>
            <a:off x="11262282" y="900451"/>
            <a:ext cx="477913" cy="2821477"/>
          </a:xfrm>
          <a:prstGeom prst="rect">
            <a:avLst/>
          </a:prstGeom>
        </p:spPr>
      </p:pic>
      <p:pic>
        <p:nvPicPr>
          <p:cNvPr id="16" name="Picture 15" descr="Surface chart&#10;&#10;AI-generated content may be incorrect.">
            <a:extLst>
              <a:ext uri="{FF2B5EF4-FFF2-40B4-BE49-F238E27FC236}">
                <a16:creationId xmlns:a16="http://schemas.microsoft.com/office/drawing/2014/main" id="{53D93A37-AB57-D52C-2F2B-5C0454ED24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7745" y="3946183"/>
            <a:ext cx="3673828" cy="2820909"/>
          </a:xfrm>
          <a:prstGeom prst="rect">
            <a:avLst/>
          </a:prstGeom>
        </p:spPr>
      </p:pic>
      <p:sp>
        <p:nvSpPr>
          <p:cNvPr id="17" name="TextBox 16">
            <a:extLst>
              <a:ext uri="{FF2B5EF4-FFF2-40B4-BE49-F238E27FC236}">
                <a16:creationId xmlns:a16="http://schemas.microsoft.com/office/drawing/2014/main" id="{A73FB8E7-AFC2-8B91-513D-747ABF79111C}"/>
              </a:ext>
            </a:extLst>
          </p:cNvPr>
          <p:cNvSpPr txBox="1"/>
          <p:nvPr/>
        </p:nvSpPr>
        <p:spPr>
          <a:xfrm>
            <a:off x="4446357" y="3873031"/>
            <a:ext cx="2695537"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TROPOMI </a:t>
            </a:r>
            <a:r>
              <a:rPr kumimoji="0" lang="en-US" sz="1600" b="1" i="0" u="none" strike="noStrike" kern="0" cap="none" spc="0" normalizeH="0" noProof="0" dirty="0">
                <a:ln>
                  <a:noFill/>
                </a:ln>
                <a:solidFill>
                  <a:srgbClr val="FFFFFF"/>
                </a:solidFill>
                <a:effectLst/>
                <a:uLnTx/>
                <a:uFillTx/>
                <a:latin typeface="Century Gothic" panose="020B0502020202020204" pitchFamily="34" charset="0"/>
                <a:ea typeface="+mn-ea"/>
                <a:cs typeface="+mn-cs"/>
                <a:sym typeface="Arial"/>
              </a:rPr>
              <a:t>~12:50 p.m. EST </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8" name="TextBox 17">
            <a:extLst>
              <a:ext uri="{FF2B5EF4-FFF2-40B4-BE49-F238E27FC236}">
                <a16:creationId xmlns:a16="http://schemas.microsoft.com/office/drawing/2014/main" id="{EF87AF15-B272-18DA-2EF9-C2B2F16D31A4}"/>
              </a:ext>
            </a:extLst>
          </p:cNvPr>
          <p:cNvSpPr txBox="1"/>
          <p:nvPr/>
        </p:nvSpPr>
        <p:spPr>
          <a:xfrm>
            <a:off x="1975649" y="3449971"/>
            <a:ext cx="2069634" cy="400110"/>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Feb. 13, 2026</a:t>
            </a:r>
          </a:p>
        </p:txBody>
      </p:sp>
    </p:spTree>
    <p:custDataLst>
      <p:tags r:id="rId1"/>
    </p:custDataLst>
    <p:extLst>
      <p:ext uri="{BB962C8B-B14F-4D97-AF65-F5344CB8AC3E}">
        <p14:creationId xmlns:p14="http://schemas.microsoft.com/office/powerpoint/2010/main" val="598307720"/>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851FB-76BF-A15F-303A-0B076673D4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BD2A0F-E21D-92BF-1913-EC3E7A7794C3}"/>
              </a:ext>
            </a:extLst>
          </p:cNvPr>
          <p:cNvSpPr>
            <a:spLocks noGrp="1"/>
          </p:cNvSpPr>
          <p:nvPr>
            <p:ph type="body" sz="quarter" idx="13"/>
          </p:nvPr>
        </p:nvSpPr>
        <p:spPr>
          <a:xfrm>
            <a:off x="1119884" y="164800"/>
            <a:ext cx="10081516" cy="761791"/>
          </a:xfrm>
        </p:spPr>
        <p:txBody>
          <a:bodyPr>
            <a:normAutofit/>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Summary &amp; Upcoming Work</a:t>
            </a:r>
          </a:p>
        </p:txBody>
      </p:sp>
      <p:sp>
        <p:nvSpPr>
          <p:cNvPr id="37" name="Slide Number Placeholder 1">
            <a:extLst>
              <a:ext uri="{FF2B5EF4-FFF2-40B4-BE49-F238E27FC236}">
                <a16:creationId xmlns:a16="http://schemas.microsoft.com/office/drawing/2014/main" id="{97BCBB23-FB2B-B257-60A8-6D6BA756F5B2}"/>
              </a:ext>
            </a:extLst>
          </p:cNvPr>
          <p:cNvSpPr>
            <a:spLocks noGrp="1"/>
          </p:cNvSpPr>
          <p:nvPr>
            <p:ph type="sldNum" sz="quarter" idx="12"/>
          </p:nvPr>
        </p:nvSpPr>
        <p:spPr>
          <a:xfrm>
            <a:off x="11051145" y="6365294"/>
            <a:ext cx="1015314" cy="365125"/>
          </a:xfrm>
        </p:spPr>
        <p:txBody>
          <a:bodyPr/>
          <a:lstStyle/>
          <a:p>
            <a:fld id="{BBC93AA5-82BE-468E-90B3-DD1DC18545AD}" type="slidenum">
              <a:rPr lang="en-US" smtClean="0"/>
              <a:t>14</a:t>
            </a:fld>
            <a:endParaRPr lang="en-US" dirty="0"/>
          </a:p>
        </p:txBody>
      </p:sp>
      <p:sp>
        <p:nvSpPr>
          <p:cNvPr id="16" name="Rectangle 15">
            <a:extLst>
              <a:ext uri="{FF2B5EF4-FFF2-40B4-BE49-F238E27FC236}">
                <a16:creationId xmlns:a16="http://schemas.microsoft.com/office/drawing/2014/main" id="{14B0AE68-CF18-C94D-7DC6-9949BCD43C3B}"/>
              </a:ext>
            </a:extLst>
          </p:cNvPr>
          <p:cNvSpPr/>
          <p:nvPr/>
        </p:nvSpPr>
        <p:spPr>
          <a:xfrm>
            <a:off x="8315278" y="6020290"/>
            <a:ext cx="3892293" cy="507831"/>
          </a:xfrm>
          <a:prstGeom prst="rect">
            <a:avLst/>
          </a:prstGeom>
          <a:noFill/>
        </p:spPr>
        <p:txBody>
          <a:bodyPr wrap="square">
            <a:spAutoFit/>
          </a:bodyPr>
          <a:lstStyle/>
          <a:p>
            <a:pPr algn="ctr"/>
            <a:r>
              <a:rPr lang="en-US" sz="2700" b="1" dirty="0">
                <a:solidFill>
                  <a:srgbClr val="000000"/>
                </a:solidFill>
                <a:effectLst>
                  <a:outerShdw blurRad="38100" dist="38100" dir="2700000" algn="tl">
                    <a:srgbClr val="000000">
                      <a:alpha val="43137"/>
                    </a:srgbClr>
                  </a:outerShdw>
                </a:effectLst>
                <a:latin typeface="Calibri" panose="020F0502020204030204" pitchFamily="34" charset="0"/>
              </a:rPr>
              <a:t>aaron.naeger@nasa.gov</a:t>
            </a:r>
            <a:endParaRPr lang="en-US" sz="2700" dirty="0">
              <a:effectLst>
                <a:outerShdw blurRad="38100" dist="38100" dir="2700000" algn="tl">
                  <a:srgbClr val="000000">
                    <a:alpha val="43137"/>
                  </a:srgbClr>
                </a:outerShdw>
              </a:effectLst>
            </a:endParaRPr>
          </a:p>
        </p:txBody>
      </p:sp>
      <p:sp>
        <p:nvSpPr>
          <p:cNvPr id="4" name="Google Shape;946;p50">
            <a:extLst>
              <a:ext uri="{FF2B5EF4-FFF2-40B4-BE49-F238E27FC236}">
                <a16:creationId xmlns:a16="http://schemas.microsoft.com/office/drawing/2014/main" id="{32A8BF89-20DD-0199-7E53-7C1FD55DDB40}"/>
              </a:ext>
            </a:extLst>
          </p:cNvPr>
          <p:cNvSpPr txBox="1">
            <a:spLocks/>
          </p:cNvSpPr>
          <p:nvPr/>
        </p:nvSpPr>
        <p:spPr>
          <a:xfrm>
            <a:off x="242315" y="897153"/>
            <a:ext cx="11729106" cy="5311725"/>
          </a:xfrm>
          <a:prstGeom prst="rect">
            <a:avLst/>
          </a:prstGeom>
          <a:noFill/>
          <a:ln>
            <a:noFill/>
          </a:ln>
        </p:spPr>
        <p:txBody>
          <a:bodyPr spcFirstLastPara="1" wrap="square" lIns="0" tIns="60925" rIns="121875" bIns="609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800"/>
              </a:spcBef>
              <a:spcAft>
                <a:spcPts val="0"/>
              </a:spcAft>
              <a:buClr>
                <a:srgbClr val="53585D"/>
              </a:buClr>
              <a:buSzPts val="1800"/>
              <a:buFont typeface="Arial"/>
              <a:buChar char="•"/>
              <a:defRPr sz="1800" b="0" i="0" u="none" strike="noStrike" cap="none">
                <a:solidFill>
                  <a:srgbClr val="53585D"/>
                </a:solidFill>
                <a:latin typeface="Century Gothic"/>
                <a:ea typeface="Century Gothic"/>
                <a:cs typeface="Century Gothic"/>
                <a:sym typeface="Century Gothic"/>
              </a:defRPr>
            </a:lvl1pPr>
            <a:lvl2pPr marL="914400" marR="0" lvl="1" indent="-342900" algn="l" rtl="0">
              <a:lnSpc>
                <a:spcPct val="100000"/>
              </a:lnSpc>
              <a:spcBef>
                <a:spcPts val="400"/>
              </a:spcBef>
              <a:spcAft>
                <a:spcPts val="0"/>
              </a:spcAft>
              <a:buClr>
                <a:srgbClr val="53585D"/>
              </a:buClr>
              <a:buSzPts val="1800"/>
              <a:buFont typeface="Arial"/>
              <a:buChar char="–"/>
              <a:defRPr sz="1800" b="0" i="0" u="none" strike="noStrike" cap="none">
                <a:solidFill>
                  <a:srgbClr val="53585D"/>
                </a:solidFill>
                <a:latin typeface="Century Gothic"/>
                <a:ea typeface="Century Gothic"/>
                <a:cs typeface="Century Gothic"/>
                <a:sym typeface="Century Gothic"/>
              </a:defRPr>
            </a:lvl2pPr>
            <a:lvl3pPr marL="1371600" marR="0" lvl="2" indent="-342900" algn="l" rtl="0">
              <a:lnSpc>
                <a:spcPct val="100000"/>
              </a:lnSpc>
              <a:spcBef>
                <a:spcPts val="400"/>
              </a:spcBef>
              <a:spcAft>
                <a:spcPts val="0"/>
              </a:spcAft>
              <a:buClr>
                <a:srgbClr val="53585D"/>
              </a:buClr>
              <a:buSzPts val="1800"/>
              <a:buFont typeface="Arial"/>
              <a:buChar char="•"/>
              <a:defRPr sz="1800" b="0" i="0" u="none" strike="noStrike" cap="none">
                <a:solidFill>
                  <a:srgbClr val="53585D"/>
                </a:solidFill>
                <a:latin typeface="Century Gothic"/>
                <a:ea typeface="Century Gothic"/>
                <a:cs typeface="Century Gothic"/>
                <a:sym typeface="Century Gothic"/>
              </a:defRPr>
            </a:lvl3pPr>
            <a:lvl4pPr marL="1828800" marR="0" lvl="3"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4pPr>
            <a:lvl5pPr marL="2286000" marR="0" lvl="4"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9pPr>
          </a:lstStyle>
          <a:p>
            <a:pPr marL="457200" marR="0" lvl="0" indent="-342900" algn="l" defTabSz="914400" rtl="0" eaLnBrk="1" fontAlgn="auto" latinLnBrk="0" hangingPunct="1">
              <a:lnSpc>
                <a:spcPct val="100000"/>
              </a:lnSpc>
              <a:spcBef>
                <a:spcPts val="800"/>
              </a:spcBef>
              <a:spcAft>
                <a:spcPts val="0"/>
              </a:spcAft>
              <a:buClr>
                <a:srgbClr val="53585D"/>
              </a:buClr>
              <a:buSzPts val="1800"/>
              <a:buFont typeface="Arial"/>
              <a:buChar char="•"/>
              <a:tabLst/>
              <a:defRPr/>
            </a:pPr>
            <a:r>
              <a:rPr kumimoji="0" lang="en-US" sz="2000" b="0" i="0" u="none" strike="noStrike" kern="0" cap="none" spc="0" normalizeH="0" baseline="0" noProof="0" dirty="0">
                <a:ln>
                  <a:noFill/>
                </a:ln>
                <a:solidFill>
                  <a:schemeClr val="tx1"/>
                </a:solidFill>
                <a:effectLst/>
                <a:uLnTx/>
                <a:uFillTx/>
                <a:latin typeface="Century Gothic"/>
                <a:sym typeface="Century Gothic"/>
              </a:rPr>
              <a:t>TEMPO Early Adopters Program continues to engage stakeholders with goal of transitioning community from Community of Potential to Community of Practice</a:t>
            </a:r>
          </a:p>
          <a:p>
            <a:pPr lvl="1">
              <a:spcBef>
                <a:spcPts val="800"/>
              </a:spcBef>
              <a:buFont typeface="Courier New" panose="02070309020205020404" pitchFamily="49" charset="0"/>
              <a:buChar char="o"/>
              <a:defRPr/>
            </a:pPr>
            <a:r>
              <a:rPr lang="en-US" sz="1900" kern="0" dirty="0">
                <a:solidFill>
                  <a:schemeClr val="tx1"/>
                </a:solidFill>
              </a:rPr>
              <a:t>Leverage projects and stakeholder engagement in NASA HAQ and HAQAST programs to accelerate transition to Community of Practice </a:t>
            </a:r>
          </a:p>
          <a:p>
            <a:pPr lvl="1">
              <a:spcBef>
                <a:spcPts val="800"/>
              </a:spcBef>
              <a:buFont typeface="Courier New" panose="02070309020205020404" pitchFamily="49" charset="0"/>
              <a:buChar char="o"/>
              <a:defRPr/>
            </a:pPr>
            <a:r>
              <a:rPr lang="en-US" sz="1900" kern="0" dirty="0">
                <a:solidFill>
                  <a:schemeClr val="tx1"/>
                </a:solidFill>
              </a:rPr>
              <a:t>Expand engagement with TEMPO twilight product </a:t>
            </a:r>
          </a:p>
          <a:p>
            <a:pPr lvl="1">
              <a:spcBef>
                <a:spcPts val="800"/>
              </a:spcBef>
              <a:buFont typeface="Courier New" panose="02070309020205020404" pitchFamily="49" charset="0"/>
              <a:buChar char="o"/>
              <a:defRPr/>
            </a:pPr>
            <a:r>
              <a:rPr kumimoji="0" lang="en-US" sz="1900" b="1" i="0" u="none" strike="noStrike" kern="0" cap="none" spc="0" normalizeH="0" baseline="0" noProof="0" dirty="0">
                <a:ln>
                  <a:noFill/>
                </a:ln>
                <a:solidFill>
                  <a:schemeClr val="tx1"/>
                </a:solidFill>
                <a:effectLst/>
                <a:uLnTx/>
                <a:uFillTx/>
                <a:latin typeface="Century Gothic"/>
                <a:sym typeface="Century Gothic"/>
              </a:rPr>
              <a:t>Planning upcoming TEMPO Early Adopters meeting this fall 2026</a:t>
            </a:r>
          </a:p>
          <a:p>
            <a:pPr marL="457200" marR="0" lvl="0" indent="-342900" algn="l" defTabSz="914400" rtl="0" eaLnBrk="1" fontAlgn="auto" latinLnBrk="0" hangingPunct="1">
              <a:lnSpc>
                <a:spcPct val="100000"/>
              </a:lnSpc>
              <a:spcBef>
                <a:spcPts val="800"/>
              </a:spcBef>
              <a:spcAft>
                <a:spcPts val="0"/>
              </a:spcAft>
              <a:buClr>
                <a:srgbClr val="53585D"/>
              </a:buClr>
              <a:buSzPts val="1800"/>
              <a:buFont typeface="Arial"/>
              <a:buChar char="•"/>
              <a:tabLst/>
              <a:defRPr/>
            </a:pPr>
            <a:r>
              <a:rPr lang="en-US" sz="2000" kern="0" dirty="0">
                <a:solidFill>
                  <a:schemeClr val="tx1"/>
                </a:solidFill>
              </a:rPr>
              <a:t>Coordination with SNWG (Satellite Needs Working Group) to enhance stakeholder engagement with TEMPO near real-time and future enhanced products</a:t>
            </a:r>
          </a:p>
          <a:p>
            <a:pPr marL="457200" marR="0" lvl="0" indent="-342900" algn="l" defTabSz="914400" rtl="0" eaLnBrk="1" fontAlgn="auto" latinLnBrk="0" hangingPunct="1">
              <a:lnSpc>
                <a:spcPct val="100000"/>
              </a:lnSpc>
              <a:spcBef>
                <a:spcPts val="800"/>
              </a:spcBef>
              <a:spcAft>
                <a:spcPts val="0"/>
              </a:spcAft>
              <a:buClr>
                <a:srgbClr val="53585D"/>
              </a:buClr>
              <a:buSzPts val="1800"/>
              <a:buFont typeface="Arial"/>
              <a:buChar char="•"/>
              <a:tabLst/>
              <a:defRPr/>
            </a:pPr>
            <a:r>
              <a:rPr lang="en-US" sz="2000" kern="0" dirty="0">
                <a:solidFill>
                  <a:schemeClr val="tx1"/>
                </a:solidFill>
              </a:rPr>
              <a:t>Continue inclusion of dedicated TEMPO trainings in NASA ARSET Program</a:t>
            </a:r>
          </a:p>
          <a:p>
            <a:pPr lvl="1">
              <a:spcBef>
                <a:spcPts val="800"/>
              </a:spcBef>
              <a:buFont typeface="Courier New" panose="02070309020205020404" pitchFamily="49" charset="0"/>
              <a:buChar char="o"/>
              <a:defRPr/>
            </a:pPr>
            <a:r>
              <a:rPr kumimoji="0" lang="en-US" sz="1900" b="0" i="0" u="none" strike="noStrike" kern="0" cap="none" spc="0" normalizeH="0" baseline="0" noProof="0" dirty="0">
                <a:ln>
                  <a:noFill/>
                </a:ln>
                <a:solidFill>
                  <a:schemeClr val="tx1"/>
                </a:solidFill>
                <a:effectLst/>
                <a:uLnTx/>
                <a:uFillTx/>
                <a:latin typeface="Century Gothic"/>
                <a:sym typeface="Century Gothic"/>
              </a:rPr>
              <a:t>In-person training at upcoming </a:t>
            </a:r>
            <a:r>
              <a:rPr lang="en-US" sz="1900" kern="0" dirty="0">
                <a:solidFill>
                  <a:schemeClr val="tx1"/>
                </a:solidFill>
              </a:rPr>
              <a:t>2026 National Air Quality Conference</a:t>
            </a:r>
            <a:endParaRPr kumimoji="0" lang="en-US" sz="1900" b="0" i="0" u="none" strike="noStrike" kern="0" cap="none" spc="0" normalizeH="0" baseline="0" noProof="0" dirty="0">
              <a:ln>
                <a:noFill/>
              </a:ln>
              <a:solidFill>
                <a:schemeClr val="tx1"/>
              </a:solidFill>
              <a:effectLst/>
              <a:uLnTx/>
              <a:uFillTx/>
              <a:latin typeface="Century Gothic"/>
              <a:sym typeface="Century Gothic"/>
            </a:endParaRPr>
          </a:p>
          <a:p>
            <a:pPr marL="457200" marR="0" lvl="0" indent="-342900" algn="l" defTabSz="914400" rtl="0" eaLnBrk="1" fontAlgn="auto" latinLnBrk="0" hangingPunct="1">
              <a:lnSpc>
                <a:spcPct val="100000"/>
              </a:lnSpc>
              <a:spcBef>
                <a:spcPts val="800"/>
              </a:spcBef>
              <a:spcAft>
                <a:spcPts val="0"/>
              </a:spcAft>
              <a:buClr>
                <a:srgbClr val="53585D"/>
              </a:buClr>
              <a:buSzPts val="1800"/>
              <a:buFont typeface="Arial"/>
              <a:buChar char="•"/>
              <a:tabLst/>
              <a:defRPr/>
            </a:pPr>
            <a:r>
              <a:rPr kumimoji="0" lang="en-US" sz="2000" b="0" i="0" u="none" strike="noStrike" kern="0" cap="none" spc="0" normalizeH="0" baseline="0" noProof="0" dirty="0">
                <a:ln>
                  <a:noFill/>
                </a:ln>
                <a:solidFill>
                  <a:schemeClr val="tx1"/>
                </a:solidFill>
                <a:effectLst/>
                <a:uLnTx/>
                <a:uFillTx/>
                <a:latin typeface="Century Gothic"/>
                <a:sym typeface="Century Gothic"/>
              </a:rPr>
              <a:t>Continue coordination with stakeholders and researchers on unique opportunities for TEMPO special operations</a:t>
            </a:r>
          </a:p>
          <a:p>
            <a:pPr lvl="1">
              <a:spcBef>
                <a:spcPts val="800"/>
              </a:spcBef>
              <a:buFont typeface="Courier New" panose="02070309020205020404" pitchFamily="49" charset="0"/>
              <a:buChar char="o"/>
              <a:defRPr/>
            </a:pPr>
            <a:r>
              <a:rPr kumimoji="0" lang="en-US" sz="1900" b="0" i="0" u="none" strike="noStrike" kern="0" cap="none" spc="0" normalizeH="0" baseline="0" noProof="0" dirty="0">
                <a:ln>
                  <a:noFill/>
                </a:ln>
                <a:solidFill>
                  <a:schemeClr val="tx1"/>
                </a:solidFill>
                <a:effectLst/>
                <a:uLnTx/>
                <a:uFillTx/>
                <a:latin typeface="Century Gothic"/>
                <a:sym typeface="Century Gothic"/>
              </a:rPr>
              <a:t>Planning upcoming special operations in June and July focused on World Cup cities in coordination with CDC stakeholders and lightning NOx with TEMPO science team</a:t>
            </a:r>
          </a:p>
        </p:txBody>
      </p:sp>
      <p:sp>
        <p:nvSpPr>
          <p:cNvPr id="3" name="TextBox 12">
            <a:extLst>
              <a:ext uri="{FF2B5EF4-FFF2-40B4-BE49-F238E27FC236}">
                <a16:creationId xmlns:a16="http://schemas.microsoft.com/office/drawing/2014/main" id="{F1619F66-9D3E-38B6-80DA-419C87013973}"/>
              </a:ext>
            </a:extLst>
          </p:cNvPr>
          <p:cNvSpPr txBox="1"/>
          <p:nvPr/>
        </p:nvSpPr>
        <p:spPr>
          <a:xfrm>
            <a:off x="60539" y="6114018"/>
            <a:ext cx="8067027" cy="707886"/>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dirty="0">
                <a:latin typeface="Century Gothic" panose="020B0502020202020204" pitchFamily="34" charset="0"/>
              </a:rPr>
              <a:t>Note: Recommended effective cloud fraction filter for quantitative analysis is &gt; 0.1 </a:t>
            </a:r>
            <a:endParaRPr kumimoji="0" lang="en-US" sz="2000" b="1" i="0" u="none" strike="noStrike" kern="1200" cap="none" spc="0" normalizeH="0" baseline="0" noProof="0" dirty="0">
              <a:ln>
                <a:noFill/>
              </a:ln>
              <a:uLnTx/>
              <a:uFillTx/>
              <a:latin typeface="Century Gothic" panose="020B0502020202020204" pitchFamily="34" charset="0"/>
            </a:endParaRPr>
          </a:p>
        </p:txBody>
      </p:sp>
    </p:spTree>
    <p:extLst>
      <p:ext uri="{BB962C8B-B14F-4D97-AF65-F5344CB8AC3E}">
        <p14:creationId xmlns:p14="http://schemas.microsoft.com/office/powerpoint/2010/main" val="3133657687"/>
      </p:ext>
    </p:extLst>
  </p:cSld>
  <p:clrMapOvr>
    <a:masterClrMapping/>
  </p:clrMapOvr>
  <mc:AlternateContent xmlns:mc="http://schemas.openxmlformats.org/markup-compatibility/2006" xmlns:p14="http://schemas.microsoft.com/office/powerpoint/2010/main">
    <mc:Choice Requires="p14">
      <p:transition spd="slow" p14:dur="2000" advTm="23244"/>
    </mc:Choice>
    <mc:Fallback xmlns="">
      <p:transition spd="slow" advTm="2324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29982-9DD4-E2B0-DA9A-965A48B551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753522-A199-6358-FDC8-D1AE50412443}"/>
              </a:ext>
            </a:extLst>
          </p:cNvPr>
          <p:cNvSpPr>
            <a:spLocks noGrp="1"/>
          </p:cNvSpPr>
          <p:nvPr>
            <p:ph type="ctrTitle" idx="4294967295"/>
          </p:nvPr>
        </p:nvSpPr>
        <p:spPr>
          <a:xfrm>
            <a:off x="1524000" y="2319283"/>
            <a:ext cx="9144000" cy="2387600"/>
          </a:xfrm>
        </p:spPr>
        <p:txBody>
          <a:bodyPr/>
          <a:lstStyle/>
          <a:p>
            <a:pPr algn="ctr"/>
            <a:r>
              <a:rPr lang="en-US" dirty="0">
                <a:latin typeface="Century Gothic" panose="020B0502020202020204" pitchFamily="34" charset="0"/>
                <a:cs typeface="Arial" panose="020B0604020202020204" pitchFamily="34" charset="0"/>
              </a:rPr>
              <a:t>Backup Slides</a:t>
            </a:r>
          </a:p>
        </p:txBody>
      </p:sp>
    </p:spTree>
    <p:extLst>
      <p:ext uri="{BB962C8B-B14F-4D97-AF65-F5344CB8AC3E}">
        <p14:creationId xmlns:p14="http://schemas.microsoft.com/office/powerpoint/2010/main" val="1368347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30ADD-D81B-7726-01CB-AA08804D3AF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2EDCD5-DEEC-6C74-0BF9-B77DBF8250FF}"/>
              </a:ext>
            </a:extLst>
          </p:cNvPr>
          <p:cNvSpPr>
            <a:spLocks noGrp="1"/>
          </p:cNvSpPr>
          <p:nvPr>
            <p:ph type="body" sz="quarter" idx="13"/>
          </p:nvPr>
        </p:nvSpPr>
        <p:spPr/>
        <p:txBody>
          <a:bodyPr>
            <a:normAutofit fontScale="85000" lnSpcReduction="10000"/>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Recent Early Adopter Program Accomplishments</a:t>
            </a:r>
            <a:endParaRPr lang="en-US" sz="3600" dirty="0">
              <a:solidFill>
                <a:srgbClr val="000099"/>
              </a:solidFill>
              <a:latin typeface="Century Gothic" panose="020B0502020202020204" pitchFamily="34" charset="0"/>
              <a:cs typeface="Arial" panose="020B0604020202020204" pitchFamily="34" charset="0"/>
            </a:endParaRPr>
          </a:p>
        </p:txBody>
      </p:sp>
      <p:sp>
        <p:nvSpPr>
          <p:cNvPr id="35" name="Slide Number Placeholder 1">
            <a:extLst>
              <a:ext uri="{FF2B5EF4-FFF2-40B4-BE49-F238E27FC236}">
                <a16:creationId xmlns:a16="http://schemas.microsoft.com/office/drawing/2014/main" id="{E35F9824-DF7D-D918-F0D4-EFFB48756170}"/>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16</a:t>
            </a:fld>
            <a:endParaRPr lang="en-US" dirty="0"/>
          </a:p>
        </p:txBody>
      </p:sp>
      <p:sp>
        <p:nvSpPr>
          <p:cNvPr id="12" name="Slide Number Placeholder 1">
            <a:extLst>
              <a:ext uri="{FF2B5EF4-FFF2-40B4-BE49-F238E27FC236}">
                <a16:creationId xmlns:a16="http://schemas.microsoft.com/office/drawing/2014/main" id="{ADA86E07-CB67-88A0-0E27-0402A0B3F5F2}"/>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16</a:t>
            </a:fld>
            <a:endParaRPr lang="en-US" dirty="0"/>
          </a:p>
        </p:txBody>
      </p:sp>
      <p:sp>
        <p:nvSpPr>
          <p:cNvPr id="7" name="TextBox 6">
            <a:extLst>
              <a:ext uri="{FF2B5EF4-FFF2-40B4-BE49-F238E27FC236}">
                <a16:creationId xmlns:a16="http://schemas.microsoft.com/office/drawing/2014/main" id="{91B0E5B1-4A60-F4E5-6FBB-B8121D057783}"/>
              </a:ext>
            </a:extLst>
          </p:cNvPr>
          <p:cNvSpPr txBox="1"/>
          <p:nvPr/>
        </p:nvSpPr>
        <p:spPr>
          <a:xfrm>
            <a:off x="333375" y="1040885"/>
            <a:ext cx="11525250" cy="3323987"/>
          </a:xfrm>
          <a:prstGeom prst="rect">
            <a:avLst/>
          </a:prstGeom>
          <a:noFill/>
        </p:spPr>
        <p:txBody>
          <a:bodyPr wrap="square" rtlCol="0">
            <a:spAutoFit/>
          </a:bodyPr>
          <a:lstStyle/>
          <a:p>
            <a:pPr marL="548640" lvl="1" indent="-342900" defTabSz="1219170">
              <a:spcAft>
                <a:spcPts val="600"/>
              </a:spcAft>
              <a:buFont typeface="Arial" panose="020B0604020202020204" pitchFamily="34" charset="0"/>
              <a:buChar char="•"/>
              <a:defRPr/>
            </a:pPr>
            <a:r>
              <a:rPr lang="en-US" dirty="0">
                <a:latin typeface="Century Gothic" panose="020B0502020202020204" pitchFamily="34" charset="0"/>
                <a:cs typeface="Arial" panose="020B0604020202020204" pitchFamily="34" charset="0"/>
              </a:rPr>
              <a:t>Accelerated the assimilation of TEMPO data in the JEDI system with the GEOS-CF model </a:t>
            </a:r>
          </a:p>
          <a:p>
            <a:pPr marL="548640" lvl="1" indent="-342900" defTabSz="1219170">
              <a:spcAft>
                <a:spcPts val="600"/>
              </a:spcAft>
              <a:buFont typeface="Arial" panose="020B0604020202020204" pitchFamily="34" charset="0"/>
              <a:buChar char="•"/>
              <a:defRPr/>
            </a:pPr>
            <a:r>
              <a:rPr lang="en-US" dirty="0">
                <a:latin typeface="Century Gothic" panose="020B0502020202020204" pitchFamily="34" charset="0"/>
                <a:cs typeface="Arial" panose="020B0604020202020204" pitchFamily="34" charset="0"/>
              </a:rPr>
              <a:t>Supported ingestion of TEMPO data in Google Earth Engine</a:t>
            </a:r>
          </a:p>
          <a:p>
            <a:pPr marL="548640" lvl="1" indent="-342900" defTabSz="1219170">
              <a:spcAft>
                <a:spcPts val="600"/>
              </a:spcAft>
              <a:buFont typeface="Arial" panose="020B0604020202020204" pitchFamily="34" charset="0"/>
              <a:buChar char="•"/>
              <a:defRPr/>
            </a:pPr>
            <a:r>
              <a:rPr lang="en-US" dirty="0">
                <a:latin typeface="Century Gothic" panose="020B0502020202020204" pitchFamily="34" charset="0"/>
                <a:cs typeface="Arial" panose="020B0604020202020204" pitchFamily="34" charset="0"/>
              </a:rPr>
              <a:t>Successful coordination of TEMPO special operations for a myriad of events including field campaigns, prescribed burns, lightning NOx, and ozone exceedance days</a:t>
            </a:r>
          </a:p>
          <a:p>
            <a:pPr marL="548640" lvl="1" indent="-342900" defTabSz="1219170">
              <a:spcAft>
                <a:spcPts val="600"/>
              </a:spcAft>
              <a:buFont typeface="Arial" panose="020B0604020202020204" pitchFamily="34" charset="0"/>
              <a:buChar char="•"/>
              <a:defRPr/>
            </a:pPr>
            <a:r>
              <a:rPr lang="en-US" dirty="0">
                <a:latin typeface="Century Gothic" panose="020B0502020202020204" pitchFamily="34" charset="0"/>
                <a:cs typeface="Arial" panose="020B0604020202020204" pitchFamily="34" charset="0"/>
              </a:rPr>
              <a:t>Facilitated and enhanced ARSET trainings on TEMPO data</a:t>
            </a:r>
          </a:p>
          <a:p>
            <a:pPr marL="548640" lvl="1" indent="-342900" defTabSz="1219170">
              <a:spcAft>
                <a:spcPts val="600"/>
              </a:spcAft>
              <a:buFont typeface="Arial" panose="020B0604020202020204" pitchFamily="34" charset="0"/>
              <a:buChar char="•"/>
              <a:defRPr/>
            </a:pPr>
            <a:r>
              <a:rPr lang="en-US" dirty="0">
                <a:latin typeface="Century Gothic" panose="020B0502020202020204" pitchFamily="34" charset="0"/>
                <a:cs typeface="Arial" panose="020B0604020202020204" pitchFamily="34" charset="0"/>
              </a:rPr>
              <a:t>Early development of TEMPO processing codes which accelerated use of TEMPO data at state and local air agencies </a:t>
            </a:r>
          </a:p>
          <a:p>
            <a:pPr marL="548640" lvl="1" indent="-342900" defTabSz="1219170">
              <a:spcAft>
                <a:spcPts val="600"/>
              </a:spcAft>
              <a:buFont typeface="Arial" panose="020B0604020202020204" pitchFamily="34" charset="0"/>
              <a:buChar char="•"/>
              <a:defRPr/>
            </a:pPr>
            <a:r>
              <a:rPr lang="en-US" dirty="0">
                <a:latin typeface="Century Gothic" panose="020B0502020202020204" pitchFamily="34" charset="0"/>
                <a:cs typeface="Arial" panose="020B0604020202020204" pitchFamily="34" charset="0"/>
              </a:rPr>
              <a:t>Involvement of researchers and stakeholders from Early Adopters Program in current NASA Earth Action Programs (NASA Health and Air Quality and HAQAST Programs)</a:t>
            </a:r>
          </a:p>
          <a:p>
            <a:pPr marL="548640" lvl="1" indent="-342900" defTabSz="1219170">
              <a:spcAft>
                <a:spcPts val="600"/>
              </a:spcAft>
              <a:buFont typeface="Arial" panose="020B0604020202020204" pitchFamily="34" charset="0"/>
              <a:buChar char="•"/>
              <a:defRPr/>
            </a:pPr>
            <a:r>
              <a:rPr lang="en-US" dirty="0">
                <a:latin typeface="Century Gothic" panose="020B0502020202020204" pitchFamily="34" charset="0"/>
                <a:cs typeface="Arial" panose="020B0604020202020204" pitchFamily="34" charset="0"/>
              </a:rPr>
              <a:t>Built a portfolio of use cases for demonstrating TEMPO data capabilities and applications  </a:t>
            </a:r>
          </a:p>
        </p:txBody>
      </p:sp>
    </p:spTree>
    <p:custDataLst>
      <p:tags r:id="rId1"/>
    </p:custDataLst>
    <p:extLst>
      <p:ext uri="{BB962C8B-B14F-4D97-AF65-F5344CB8AC3E}">
        <p14:creationId xmlns:p14="http://schemas.microsoft.com/office/powerpoint/2010/main" val="2069134638"/>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8665-0A4D-4E4D-8AD8-2F56806C519A}"/>
              </a:ext>
            </a:extLst>
          </p:cNvPr>
          <p:cNvSpPr>
            <a:spLocks noGrp="1"/>
          </p:cNvSpPr>
          <p:nvPr>
            <p:ph type="ctrTitle" idx="4294967295"/>
          </p:nvPr>
        </p:nvSpPr>
        <p:spPr>
          <a:xfrm>
            <a:off x="1524000" y="2319283"/>
            <a:ext cx="9144000" cy="2387600"/>
          </a:xfrm>
        </p:spPr>
        <p:txBody>
          <a:bodyPr/>
          <a:lstStyle/>
          <a:p>
            <a:pPr algn="ctr"/>
            <a:r>
              <a:rPr lang="en-US" dirty="0">
                <a:latin typeface="Century Gothic" panose="020B0502020202020204" pitchFamily="34" charset="0"/>
                <a:cs typeface="Arial" panose="020B0604020202020204" pitchFamily="34" charset="0"/>
              </a:rPr>
              <a:t>Overview TEMPO Early Adopters Program</a:t>
            </a:r>
          </a:p>
        </p:txBody>
      </p:sp>
    </p:spTree>
    <p:extLst>
      <p:ext uri="{BB962C8B-B14F-4D97-AF65-F5344CB8AC3E}">
        <p14:creationId xmlns:p14="http://schemas.microsoft.com/office/powerpoint/2010/main" val="3217042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F33C7-F5D3-C4F0-582E-D2C21E9F5155}"/>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11405DA0-2201-C908-A751-69CBC4E8DD9B}"/>
              </a:ext>
            </a:extLst>
          </p:cNvPr>
          <p:cNvSpPr>
            <a:spLocks noGrp="1"/>
          </p:cNvSpPr>
          <p:nvPr>
            <p:ph type="sldNum" sz="quarter" idx="12"/>
          </p:nvPr>
        </p:nvSpPr>
        <p:spPr/>
        <p:txBody>
          <a:bodyPr/>
          <a:lstStyle/>
          <a:p>
            <a:fld id="{BBC93AA5-82BE-468E-90B3-DD1DC18545AD}" type="slidenum">
              <a:rPr lang="en-US" smtClean="0"/>
              <a:t>3</a:t>
            </a:fld>
            <a:endParaRPr lang="en-US" dirty="0"/>
          </a:p>
        </p:txBody>
      </p:sp>
      <p:sp>
        <p:nvSpPr>
          <p:cNvPr id="2" name="Text Placeholder 1">
            <a:extLst>
              <a:ext uri="{FF2B5EF4-FFF2-40B4-BE49-F238E27FC236}">
                <a16:creationId xmlns:a16="http://schemas.microsoft.com/office/drawing/2014/main" id="{A06E1253-DCDF-37D3-A3CB-F40473535E83}"/>
              </a:ext>
            </a:extLst>
          </p:cNvPr>
          <p:cNvSpPr>
            <a:spLocks noGrp="1"/>
          </p:cNvSpPr>
          <p:nvPr>
            <p:ph type="body" sz="quarter" idx="13"/>
          </p:nvPr>
        </p:nvSpPr>
        <p:spPr>
          <a:xfrm>
            <a:off x="897622" y="164800"/>
            <a:ext cx="10360404" cy="761791"/>
          </a:xfrm>
        </p:spPr>
        <p:txBody>
          <a:bodyPr>
            <a:normAutofit fontScale="92500"/>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TEMPO Early Adopters to </a:t>
            </a:r>
            <a:r>
              <a:rPr lang="en-US" sz="3600" b="1"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Community of Practice</a:t>
            </a:r>
          </a:p>
        </p:txBody>
      </p:sp>
      <p:sp>
        <p:nvSpPr>
          <p:cNvPr id="35" name="Slide Number Placeholder 1">
            <a:extLst>
              <a:ext uri="{FF2B5EF4-FFF2-40B4-BE49-F238E27FC236}">
                <a16:creationId xmlns:a16="http://schemas.microsoft.com/office/drawing/2014/main" id="{8E4BFEC4-DF77-81AF-DD8D-8D55817B4AE5}"/>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3</a:t>
            </a:fld>
            <a:endParaRPr lang="en-US" dirty="0"/>
          </a:p>
        </p:txBody>
      </p:sp>
      <p:sp>
        <p:nvSpPr>
          <p:cNvPr id="12" name="Slide Number Placeholder 1">
            <a:extLst>
              <a:ext uri="{FF2B5EF4-FFF2-40B4-BE49-F238E27FC236}">
                <a16:creationId xmlns:a16="http://schemas.microsoft.com/office/drawing/2014/main" id="{52615ACD-BAC1-CF13-92F7-143729CEE803}"/>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3</a:t>
            </a:fld>
            <a:endParaRPr lang="en-US" dirty="0"/>
          </a:p>
        </p:txBody>
      </p:sp>
      <p:sp>
        <p:nvSpPr>
          <p:cNvPr id="8" name="Rounded Rectangle 2">
            <a:extLst>
              <a:ext uri="{FF2B5EF4-FFF2-40B4-BE49-F238E27FC236}">
                <a16:creationId xmlns:a16="http://schemas.microsoft.com/office/drawing/2014/main" id="{E1B84FEA-1592-A453-EF88-D7F9B9D50A9E}"/>
              </a:ext>
            </a:extLst>
          </p:cNvPr>
          <p:cNvSpPr/>
          <p:nvPr/>
        </p:nvSpPr>
        <p:spPr>
          <a:xfrm>
            <a:off x="495332" y="967597"/>
            <a:ext cx="3370235" cy="158118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entury Gothic" panose="020B0502020202020204" pitchFamily="34" charset="0"/>
                <a:cs typeface="Arial" panose="020B0604020202020204" pitchFamily="34" charset="0"/>
              </a:rPr>
              <a:t>Objective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rPr>
              <a:t>Engage a broad spectrum of stakeholders</a:t>
            </a: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rPr>
              <a:t> &amp; end users to characterize needs and expand use of TEMPO data</a:t>
            </a:r>
          </a:p>
        </p:txBody>
      </p:sp>
      <p:sp>
        <p:nvSpPr>
          <p:cNvPr id="9" name="Rounded Rectangle 6">
            <a:extLst>
              <a:ext uri="{FF2B5EF4-FFF2-40B4-BE49-F238E27FC236}">
                <a16:creationId xmlns:a16="http://schemas.microsoft.com/office/drawing/2014/main" id="{91810638-83D4-0749-09A0-FE5C6E4A38D9}"/>
              </a:ext>
            </a:extLst>
          </p:cNvPr>
          <p:cNvSpPr/>
          <p:nvPr/>
        </p:nvSpPr>
        <p:spPr>
          <a:xfrm>
            <a:off x="4424757" y="967597"/>
            <a:ext cx="3370235" cy="158118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entury Gothic" panose="020B0502020202020204" pitchFamily="34" charset="0"/>
                <a:cs typeface="Arial" panose="020B0604020202020204" pitchFamily="34" charset="0"/>
              </a:rPr>
              <a:t>Objective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rPr>
              <a:t>Use current sensors </a:t>
            </a:r>
            <a:r>
              <a:rPr lang="en-US" sz="1800" kern="1200" dirty="0">
                <a:solidFill>
                  <a:prstClr val="white"/>
                </a:solidFill>
                <a:latin typeface="Century Gothic" panose="020B0502020202020204" pitchFamily="34" charset="0"/>
                <a:cs typeface="Arial" panose="020B0604020202020204" pitchFamily="34" charset="0"/>
              </a:rPr>
              <a:t>&amp;</a:t>
            </a: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rPr>
              <a:t> </a:t>
            </a: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rPr>
              <a:t>proxy data</a:t>
            </a: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rPr>
              <a:t> to demonstrate capabilities and prepare applications of TEMPO </a:t>
            </a:r>
          </a:p>
        </p:txBody>
      </p:sp>
      <p:sp>
        <p:nvSpPr>
          <p:cNvPr id="39" name="Rounded Rectangle 7">
            <a:extLst>
              <a:ext uri="{FF2B5EF4-FFF2-40B4-BE49-F238E27FC236}">
                <a16:creationId xmlns:a16="http://schemas.microsoft.com/office/drawing/2014/main" id="{580EC491-59A2-8612-B55F-DF5F75240AF2}"/>
              </a:ext>
            </a:extLst>
          </p:cNvPr>
          <p:cNvSpPr/>
          <p:nvPr/>
        </p:nvSpPr>
        <p:spPr>
          <a:xfrm>
            <a:off x="8379068" y="967597"/>
            <a:ext cx="3209627" cy="15844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Objective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rPr>
              <a:t>Align the TEMPO </a:t>
            </a: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observing time, </a:t>
            </a: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rPr>
              <a:t>products, &amp; data</a:t>
            </a: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 interfaces to user needs and applications</a:t>
            </a:r>
          </a:p>
        </p:txBody>
      </p:sp>
      <p:sp>
        <p:nvSpPr>
          <p:cNvPr id="40" name="Rounded Rectangle 9">
            <a:extLst>
              <a:ext uri="{FF2B5EF4-FFF2-40B4-BE49-F238E27FC236}">
                <a16:creationId xmlns:a16="http://schemas.microsoft.com/office/drawing/2014/main" id="{4046BCB7-44FE-F512-45D7-742802D939D5}"/>
              </a:ext>
            </a:extLst>
          </p:cNvPr>
          <p:cNvSpPr/>
          <p:nvPr/>
        </p:nvSpPr>
        <p:spPr>
          <a:xfrm>
            <a:off x="4083846" y="5252742"/>
            <a:ext cx="4284369" cy="614412"/>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rPr>
              <a:t>Maximize the value of TEMPO data for societal benefit</a:t>
            </a:r>
          </a:p>
        </p:txBody>
      </p:sp>
      <p:sp>
        <p:nvSpPr>
          <p:cNvPr id="41" name="Left-Right Arrow 30">
            <a:extLst>
              <a:ext uri="{FF2B5EF4-FFF2-40B4-BE49-F238E27FC236}">
                <a16:creationId xmlns:a16="http://schemas.microsoft.com/office/drawing/2014/main" id="{83CF40DA-6D5B-D3B1-2581-95BB251A6906}"/>
              </a:ext>
            </a:extLst>
          </p:cNvPr>
          <p:cNvSpPr/>
          <p:nvPr/>
        </p:nvSpPr>
        <p:spPr>
          <a:xfrm>
            <a:off x="3710353" y="1562723"/>
            <a:ext cx="925058" cy="472343"/>
          </a:xfrm>
          <a:prstGeom prst="lef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Gothic" panose="020B0502020202020204" pitchFamily="34" charset="0"/>
              <a:cs typeface="Arial" panose="020B0604020202020204" pitchFamily="34" charset="0"/>
            </a:endParaRPr>
          </a:p>
        </p:txBody>
      </p:sp>
      <p:sp>
        <p:nvSpPr>
          <p:cNvPr id="42" name="Left-Right Arrow 31">
            <a:extLst>
              <a:ext uri="{FF2B5EF4-FFF2-40B4-BE49-F238E27FC236}">
                <a16:creationId xmlns:a16="http://schemas.microsoft.com/office/drawing/2014/main" id="{286111CF-44D3-70B8-CD51-736D96E950FC}"/>
              </a:ext>
            </a:extLst>
          </p:cNvPr>
          <p:cNvSpPr/>
          <p:nvPr/>
        </p:nvSpPr>
        <p:spPr>
          <a:xfrm>
            <a:off x="7620105" y="1562723"/>
            <a:ext cx="925058" cy="472343"/>
          </a:xfrm>
          <a:prstGeom prst="lef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Gothic" panose="020B0502020202020204" pitchFamily="34" charset="0"/>
              <a:cs typeface="Arial" panose="020B0604020202020204" pitchFamily="34" charset="0"/>
            </a:endParaRPr>
          </a:p>
        </p:txBody>
      </p:sp>
      <p:cxnSp>
        <p:nvCxnSpPr>
          <p:cNvPr id="43" name="Straight Arrow Connector 42">
            <a:extLst>
              <a:ext uri="{FF2B5EF4-FFF2-40B4-BE49-F238E27FC236}">
                <a16:creationId xmlns:a16="http://schemas.microsoft.com/office/drawing/2014/main" id="{88B9EA90-D435-70AA-ECD0-7622BE22BBA0}"/>
              </a:ext>
            </a:extLst>
          </p:cNvPr>
          <p:cNvCxnSpPr>
            <a:cxnSpLocks/>
            <a:stCxn id="9" idx="2"/>
          </p:cNvCxnSpPr>
          <p:nvPr/>
        </p:nvCxnSpPr>
        <p:spPr>
          <a:xfrm flipH="1">
            <a:off x="6109874" y="2548782"/>
            <a:ext cx="1" cy="40702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79">
            <a:extLst>
              <a:ext uri="{FF2B5EF4-FFF2-40B4-BE49-F238E27FC236}">
                <a16:creationId xmlns:a16="http://schemas.microsoft.com/office/drawing/2014/main" id="{4AB6A85F-9BC8-189B-FA1A-794858521A78}"/>
              </a:ext>
            </a:extLst>
          </p:cNvPr>
          <p:cNvCxnSpPr>
            <a:stCxn id="8" idx="2"/>
            <a:endCxn id="48" idx="1"/>
          </p:cNvCxnSpPr>
          <p:nvPr/>
        </p:nvCxnSpPr>
        <p:spPr>
          <a:xfrm rot="16200000" flipH="1">
            <a:off x="2514959" y="2214272"/>
            <a:ext cx="589039" cy="1258057"/>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45" name="Rounded Rectangle 104">
            <a:extLst>
              <a:ext uri="{FF2B5EF4-FFF2-40B4-BE49-F238E27FC236}">
                <a16:creationId xmlns:a16="http://schemas.microsoft.com/office/drawing/2014/main" id="{E244C8BB-6DCA-0249-1A2C-B4BFBAA7D05C}"/>
              </a:ext>
            </a:extLst>
          </p:cNvPr>
          <p:cNvSpPr/>
          <p:nvPr/>
        </p:nvSpPr>
        <p:spPr>
          <a:xfrm>
            <a:off x="4267201" y="6254806"/>
            <a:ext cx="3927154" cy="45009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rPr>
              <a:t>Extend TEMPO mission lifetime   </a:t>
            </a: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50DF614C-72C3-8BD1-0E1E-20AB4FC13E28}"/>
              </a:ext>
            </a:extLst>
          </p:cNvPr>
          <p:cNvCxnSpPr>
            <a:cxnSpLocks/>
          </p:cNvCxnSpPr>
          <p:nvPr/>
        </p:nvCxnSpPr>
        <p:spPr>
          <a:xfrm>
            <a:off x="6103417" y="5896945"/>
            <a:ext cx="0" cy="347012"/>
          </a:xfrm>
          <a:prstGeom prst="straightConnector1">
            <a:avLst/>
          </a:prstGeom>
          <a:ln w="50800">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Content Placeholder 2">
            <a:extLst>
              <a:ext uri="{FF2B5EF4-FFF2-40B4-BE49-F238E27FC236}">
                <a16:creationId xmlns:a16="http://schemas.microsoft.com/office/drawing/2014/main" id="{1C292E72-1949-CB0A-8BBD-0C5634CBE6FE}"/>
              </a:ext>
            </a:extLst>
          </p:cNvPr>
          <p:cNvSpPr txBox="1">
            <a:spLocks/>
          </p:cNvSpPr>
          <p:nvPr/>
        </p:nvSpPr>
        <p:spPr>
          <a:xfrm>
            <a:off x="3438507" y="2933755"/>
            <a:ext cx="5497237" cy="408131"/>
          </a:xfrm>
          <a:prstGeom prst="rect">
            <a:avLst/>
          </a:prstGeom>
          <a:solidFill>
            <a:srgbClr val="00B050"/>
          </a:solidFill>
          <a:ln>
            <a:solidFill>
              <a:schemeClr val="accent1"/>
            </a:solidFill>
          </a:ln>
          <a:effectLst>
            <a:outerShdw blurRad="50800" dist="50800" dir="5400000" algn="ctr" rotWithShape="0">
              <a:schemeClr val="bg1"/>
            </a:outerShdw>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Prepare users for operational TEMPO data</a:t>
            </a:r>
            <a:endParaRPr kumimoji="0" lang="en-US" sz="1800"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endParaRPr>
          </a:p>
        </p:txBody>
      </p:sp>
      <p:cxnSp>
        <p:nvCxnSpPr>
          <p:cNvPr id="49" name="Elbow Connector 25">
            <a:extLst>
              <a:ext uri="{FF2B5EF4-FFF2-40B4-BE49-F238E27FC236}">
                <a16:creationId xmlns:a16="http://schemas.microsoft.com/office/drawing/2014/main" id="{B6A8FD2A-8E29-5B22-F752-A5855E443FFA}"/>
              </a:ext>
            </a:extLst>
          </p:cNvPr>
          <p:cNvCxnSpPr>
            <a:stCxn id="39" idx="2"/>
            <a:endCxn id="48" idx="3"/>
          </p:cNvCxnSpPr>
          <p:nvPr/>
        </p:nvCxnSpPr>
        <p:spPr>
          <a:xfrm rot="5400000">
            <a:off x="9166910" y="2320849"/>
            <a:ext cx="585806" cy="1048138"/>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9">
            <a:extLst>
              <a:ext uri="{FF2B5EF4-FFF2-40B4-BE49-F238E27FC236}">
                <a16:creationId xmlns:a16="http://schemas.microsoft.com/office/drawing/2014/main" id="{0646D315-646C-3291-FC6D-1EC2FBC2EA4D}"/>
              </a:ext>
            </a:extLst>
          </p:cNvPr>
          <p:cNvSpPr/>
          <p:nvPr/>
        </p:nvSpPr>
        <p:spPr>
          <a:xfrm>
            <a:off x="4052455" y="4191831"/>
            <a:ext cx="4301705" cy="67677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rPr>
              <a:t>Enhance and accelerate applications of TEMPO data</a:t>
            </a:r>
          </a:p>
        </p:txBody>
      </p:sp>
      <p:cxnSp>
        <p:nvCxnSpPr>
          <p:cNvPr id="52" name="Straight Arrow Connector 51">
            <a:extLst>
              <a:ext uri="{FF2B5EF4-FFF2-40B4-BE49-F238E27FC236}">
                <a16:creationId xmlns:a16="http://schemas.microsoft.com/office/drawing/2014/main" id="{0A921E9E-6124-467D-5AD9-58D2C0CC7456}"/>
              </a:ext>
            </a:extLst>
          </p:cNvPr>
          <p:cNvCxnSpPr>
            <a:cxnSpLocks/>
          </p:cNvCxnSpPr>
          <p:nvPr/>
        </p:nvCxnSpPr>
        <p:spPr>
          <a:xfrm>
            <a:off x="6090251" y="4865116"/>
            <a:ext cx="5749" cy="365760"/>
          </a:xfrm>
          <a:prstGeom prst="straightConnector1">
            <a:avLst/>
          </a:prstGeom>
          <a:ln w="50800">
            <a:solidFill>
              <a:schemeClr val="accent1">
                <a:alpha val="97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Content Placeholder 2">
            <a:extLst>
              <a:ext uri="{FF2B5EF4-FFF2-40B4-BE49-F238E27FC236}">
                <a16:creationId xmlns:a16="http://schemas.microsoft.com/office/drawing/2014/main" id="{2099DE90-9749-BDF3-71F5-5720944B59AD}"/>
              </a:ext>
            </a:extLst>
          </p:cNvPr>
          <p:cNvSpPr txBox="1">
            <a:spLocks/>
          </p:cNvSpPr>
          <p:nvPr/>
        </p:nvSpPr>
        <p:spPr>
          <a:xfrm>
            <a:off x="103786" y="3695728"/>
            <a:ext cx="3977161" cy="292414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None/>
              <a:tabLst/>
              <a:defRPr/>
            </a:pPr>
            <a:r>
              <a:rPr lang="en-US" sz="1800" b="1" u="sng"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Early successes </a:t>
            </a:r>
            <a:r>
              <a:rPr kumimoji="0" lang="en-US" sz="1800" b="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rPr>
              <a:t>from program:</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rPr>
              <a:t> </a:t>
            </a:r>
          </a:p>
          <a:p>
            <a:pPr marR="0" lvl="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US" sz="1800"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Expanded level of knowledge of TEMPO data &amp;</a:t>
            </a:r>
            <a:r>
              <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rPr>
              <a:t> breadth of TEMPO applications </a:t>
            </a:r>
          </a:p>
          <a:p>
            <a:pPr marR="0" lvl="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US" sz="1800"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Tailored TEMPO data files &amp; tools to early adopter needs</a:t>
            </a:r>
          </a:p>
          <a:p>
            <a:pPr marR="0" lvl="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US" sz="1800"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Promoted needs of TEMPO </a:t>
            </a:r>
            <a:r>
              <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rPr>
              <a:t>near real-time </a:t>
            </a:r>
            <a:r>
              <a:rPr lang="en-US" sz="1800"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products into data pipeline</a:t>
            </a:r>
            <a:endPar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endParaRPr>
          </a:p>
        </p:txBody>
      </p:sp>
      <p:sp>
        <p:nvSpPr>
          <p:cNvPr id="61" name="Content Placeholder 2">
            <a:extLst>
              <a:ext uri="{FF2B5EF4-FFF2-40B4-BE49-F238E27FC236}">
                <a16:creationId xmlns:a16="http://schemas.microsoft.com/office/drawing/2014/main" id="{98DCCFC9-3737-6910-AB7B-3D29DABB3876}"/>
              </a:ext>
            </a:extLst>
          </p:cNvPr>
          <p:cNvSpPr txBox="1">
            <a:spLocks/>
          </p:cNvSpPr>
          <p:nvPr/>
        </p:nvSpPr>
        <p:spPr>
          <a:xfrm>
            <a:off x="4697516" y="3525109"/>
            <a:ext cx="3011581" cy="408131"/>
          </a:xfrm>
          <a:prstGeom prst="rect">
            <a:avLst/>
          </a:prstGeom>
          <a:noFill/>
          <a:ln>
            <a:noFill/>
          </a:ln>
          <a:effectLst>
            <a:outerShdw blurRad="50800" dist="50800" dir="5400000" algn="ctr" rotWithShape="0">
              <a:schemeClr val="bg1"/>
            </a:outerShdw>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rPr>
              <a:t>TEMPO Launch</a:t>
            </a:r>
          </a:p>
        </p:txBody>
      </p:sp>
      <p:cxnSp>
        <p:nvCxnSpPr>
          <p:cNvPr id="67" name="Straight Arrow Connector 66">
            <a:extLst>
              <a:ext uri="{FF2B5EF4-FFF2-40B4-BE49-F238E27FC236}">
                <a16:creationId xmlns:a16="http://schemas.microsoft.com/office/drawing/2014/main" id="{AC5A2E9B-21DD-CE3F-3F24-DDDFBF6D846B}"/>
              </a:ext>
            </a:extLst>
          </p:cNvPr>
          <p:cNvCxnSpPr>
            <a:cxnSpLocks/>
          </p:cNvCxnSpPr>
          <p:nvPr/>
        </p:nvCxnSpPr>
        <p:spPr>
          <a:xfrm flipH="1">
            <a:off x="6100349" y="3339357"/>
            <a:ext cx="1" cy="274320"/>
          </a:xfrm>
          <a:prstGeom prst="straightConnector1">
            <a:avLst/>
          </a:prstGeom>
          <a:ln w="508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FC00B48-730C-2C2B-F749-7D62C4E36A4B}"/>
              </a:ext>
            </a:extLst>
          </p:cNvPr>
          <p:cNvCxnSpPr>
            <a:cxnSpLocks/>
          </p:cNvCxnSpPr>
          <p:nvPr/>
        </p:nvCxnSpPr>
        <p:spPr>
          <a:xfrm flipH="1">
            <a:off x="6100349" y="3930233"/>
            <a:ext cx="1" cy="274320"/>
          </a:xfrm>
          <a:prstGeom prst="straightConnector1">
            <a:avLst/>
          </a:prstGeom>
          <a:ln w="50800">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6E67156A-D4FF-0B6A-77FF-19AFD0537462}"/>
              </a:ext>
            </a:extLst>
          </p:cNvPr>
          <p:cNvGrpSpPr/>
          <p:nvPr/>
        </p:nvGrpSpPr>
        <p:grpSpPr>
          <a:xfrm>
            <a:off x="8197254" y="3324225"/>
            <a:ext cx="4333565" cy="3368975"/>
            <a:chOff x="8509116" y="1554570"/>
            <a:chExt cx="4384270" cy="3363471"/>
          </a:xfrm>
        </p:grpSpPr>
        <p:graphicFrame>
          <p:nvGraphicFramePr>
            <p:cNvPr id="72" name="Chart 71">
              <a:extLst>
                <a:ext uri="{FF2B5EF4-FFF2-40B4-BE49-F238E27FC236}">
                  <a16:creationId xmlns:a16="http://schemas.microsoft.com/office/drawing/2014/main" id="{33B59DF5-81D1-83A4-78AA-95B6359D7925}"/>
                </a:ext>
              </a:extLst>
            </p:cNvPr>
            <p:cNvGraphicFramePr>
              <a:graphicFrameLocks/>
            </p:cNvGraphicFramePr>
            <p:nvPr>
              <p:extLst>
                <p:ext uri="{D42A27DB-BD31-4B8C-83A1-F6EECF244321}">
                  <p14:modId xmlns:p14="http://schemas.microsoft.com/office/powerpoint/2010/main" val="1002015427"/>
                </p:ext>
              </p:extLst>
            </p:nvPr>
          </p:nvGraphicFramePr>
          <p:xfrm>
            <a:off x="8509116" y="1739236"/>
            <a:ext cx="4384270" cy="3178805"/>
          </p:xfrm>
          <a:graphic>
            <a:graphicData uri="http://schemas.openxmlformats.org/drawingml/2006/chart">
              <c:chart xmlns:c="http://schemas.openxmlformats.org/drawingml/2006/chart" xmlns:r="http://schemas.openxmlformats.org/officeDocument/2006/relationships" r:id="rId4"/>
            </a:graphicData>
          </a:graphic>
        </p:graphicFrame>
        <p:sp>
          <p:nvSpPr>
            <p:cNvPr id="73" name="TextBox 72">
              <a:extLst>
                <a:ext uri="{FF2B5EF4-FFF2-40B4-BE49-F238E27FC236}">
                  <a16:creationId xmlns:a16="http://schemas.microsoft.com/office/drawing/2014/main" id="{1D17354C-11EE-B7FC-09FD-56746C2985D9}"/>
                </a:ext>
              </a:extLst>
            </p:cNvPr>
            <p:cNvSpPr txBox="1"/>
            <p:nvPr/>
          </p:nvSpPr>
          <p:spPr>
            <a:xfrm>
              <a:off x="10435693" y="3004340"/>
              <a:ext cx="1958408" cy="369332"/>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Academia</a:t>
              </a:r>
            </a:p>
          </p:txBody>
        </p:sp>
        <p:sp>
          <p:nvSpPr>
            <p:cNvPr id="74" name="TextBox 12">
              <a:extLst>
                <a:ext uri="{FF2B5EF4-FFF2-40B4-BE49-F238E27FC236}">
                  <a16:creationId xmlns:a16="http://schemas.microsoft.com/office/drawing/2014/main" id="{2DA04740-AFBC-E3BE-ECC8-C8DDA1F593E6}"/>
                </a:ext>
              </a:extLst>
            </p:cNvPr>
            <p:cNvSpPr txBox="1"/>
            <p:nvPr/>
          </p:nvSpPr>
          <p:spPr>
            <a:xfrm>
              <a:off x="9552391" y="3975021"/>
              <a:ext cx="1415229" cy="830997"/>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effectLst>
                    <a:outerShdw blurRad="38100" dist="38100" dir="2700000" algn="tl">
                      <a:srgbClr val="000000">
                        <a:alpha val="43137"/>
                      </a:srgbClr>
                    </a:outerShdw>
                  </a:effectLst>
                  <a:uLnTx/>
                  <a:uFillTx/>
                  <a:latin typeface="Arial" charset="0"/>
                  <a:ea typeface="+mn-ea"/>
                  <a:cs typeface="+mn-cs"/>
                </a:rPr>
                <a:t>Loca</a:t>
              </a:r>
              <a:r>
                <a:rPr lang="en-US" sz="1600" b="1" dirty="0">
                  <a:effectLst>
                    <a:outerShdw blurRad="38100" dist="38100" dir="2700000" algn="tl">
                      <a:srgbClr val="000000">
                        <a:alpha val="43137"/>
                      </a:srgbClr>
                    </a:outerShdw>
                  </a:effectLst>
                </a:rPr>
                <a:t>l/State/Regional Agencies</a:t>
              </a:r>
              <a:endParaRPr kumimoji="0" lang="en-US" sz="16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mn-cs"/>
              </a:endParaRPr>
            </a:p>
          </p:txBody>
        </p:sp>
        <p:sp>
          <p:nvSpPr>
            <p:cNvPr id="75" name="TextBox 12">
              <a:extLst>
                <a:ext uri="{FF2B5EF4-FFF2-40B4-BE49-F238E27FC236}">
                  <a16:creationId xmlns:a16="http://schemas.microsoft.com/office/drawing/2014/main" id="{2791328C-008B-809F-1754-D7E768769C03}"/>
                </a:ext>
              </a:extLst>
            </p:cNvPr>
            <p:cNvSpPr txBox="1"/>
            <p:nvPr/>
          </p:nvSpPr>
          <p:spPr>
            <a:xfrm>
              <a:off x="8664866" y="3351290"/>
              <a:ext cx="1958408" cy="338554"/>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NASA/NOAA</a:t>
              </a:r>
            </a:p>
          </p:txBody>
        </p:sp>
        <p:sp>
          <p:nvSpPr>
            <p:cNvPr id="76" name="TextBox 12">
              <a:extLst>
                <a:ext uri="{FF2B5EF4-FFF2-40B4-BE49-F238E27FC236}">
                  <a16:creationId xmlns:a16="http://schemas.microsoft.com/office/drawing/2014/main" id="{CBD35882-A4DA-E394-0953-C7EBCCA223B9}"/>
                </a:ext>
              </a:extLst>
            </p:cNvPr>
            <p:cNvSpPr txBox="1"/>
            <p:nvPr/>
          </p:nvSpPr>
          <p:spPr>
            <a:xfrm>
              <a:off x="9703854" y="1554570"/>
              <a:ext cx="1958408"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NGOs</a:t>
              </a:r>
            </a:p>
          </p:txBody>
        </p:sp>
        <p:sp>
          <p:nvSpPr>
            <p:cNvPr id="77" name="TextBox 76">
              <a:extLst>
                <a:ext uri="{FF2B5EF4-FFF2-40B4-BE49-F238E27FC236}">
                  <a16:creationId xmlns:a16="http://schemas.microsoft.com/office/drawing/2014/main" id="{475A0F0F-E6F6-879B-23E8-70DF8A512B92}"/>
                </a:ext>
              </a:extLst>
            </p:cNvPr>
            <p:cNvSpPr txBox="1"/>
            <p:nvPr/>
          </p:nvSpPr>
          <p:spPr>
            <a:xfrm>
              <a:off x="8913022" y="1664275"/>
              <a:ext cx="1958408" cy="369332"/>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Other</a:t>
              </a:r>
            </a:p>
          </p:txBody>
        </p:sp>
      </p:grpSp>
    </p:spTree>
    <p:custDataLst>
      <p:tags r:id="rId1"/>
    </p:custDataLst>
    <p:extLst>
      <p:ext uri="{BB962C8B-B14F-4D97-AF65-F5344CB8AC3E}">
        <p14:creationId xmlns:p14="http://schemas.microsoft.com/office/powerpoint/2010/main" val="2053036855"/>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AE83A-3B78-2D6F-26EE-C6ECAC9455DB}"/>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A90F357-B8A1-4770-FB6B-57655271186A}"/>
              </a:ext>
            </a:extLst>
          </p:cNvPr>
          <p:cNvSpPr>
            <a:spLocks noGrp="1"/>
          </p:cNvSpPr>
          <p:nvPr>
            <p:ph type="sldNum" sz="quarter" idx="12"/>
          </p:nvPr>
        </p:nvSpPr>
        <p:spPr/>
        <p:txBody>
          <a:bodyPr/>
          <a:lstStyle/>
          <a:p>
            <a:fld id="{BBC93AA5-82BE-468E-90B3-DD1DC18545AD}" type="slidenum">
              <a:rPr lang="en-US" smtClean="0"/>
              <a:t>4</a:t>
            </a:fld>
            <a:endParaRPr lang="en-US" dirty="0"/>
          </a:p>
        </p:txBody>
      </p:sp>
      <p:sp>
        <p:nvSpPr>
          <p:cNvPr id="2" name="Text Placeholder 1">
            <a:extLst>
              <a:ext uri="{FF2B5EF4-FFF2-40B4-BE49-F238E27FC236}">
                <a16:creationId xmlns:a16="http://schemas.microsoft.com/office/drawing/2014/main" id="{F78D230D-4480-ED9D-4495-15DFE4A20EFA}"/>
              </a:ext>
            </a:extLst>
          </p:cNvPr>
          <p:cNvSpPr>
            <a:spLocks noGrp="1"/>
          </p:cNvSpPr>
          <p:nvPr>
            <p:ph type="body" sz="quarter" idx="13"/>
          </p:nvPr>
        </p:nvSpPr>
        <p:spPr>
          <a:xfrm>
            <a:off x="897622" y="164800"/>
            <a:ext cx="10360404" cy="761791"/>
          </a:xfrm>
        </p:spPr>
        <p:txBody>
          <a:bodyPr>
            <a:normAutofit/>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TEMPO Early Adopters &amp; Core Applications</a:t>
            </a:r>
          </a:p>
        </p:txBody>
      </p:sp>
      <p:sp>
        <p:nvSpPr>
          <p:cNvPr id="35" name="Slide Number Placeholder 1">
            <a:extLst>
              <a:ext uri="{FF2B5EF4-FFF2-40B4-BE49-F238E27FC236}">
                <a16:creationId xmlns:a16="http://schemas.microsoft.com/office/drawing/2014/main" id="{EF3BB9E4-B3AD-36F4-A882-54680CD382E6}"/>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4</a:t>
            </a:fld>
            <a:endParaRPr lang="en-US" dirty="0"/>
          </a:p>
        </p:txBody>
      </p:sp>
      <p:sp>
        <p:nvSpPr>
          <p:cNvPr id="12" name="Slide Number Placeholder 1">
            <a:extLst>
              <a:ext uri="{FF2B5EF4-FFF2-40B4-BE49-F238E27FC236}">
                <a16:creationId xmlns:a16="http://schemas.microsoft.com/office/drawing/2014/main" id="{4CD9AB21-9066-B6A3-8C92-5D474800AA7C}"/>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4</a:t>
            </a:fld>
            <a:endParaRPr lang="en-US" dirty="0"/>
          </a:p>
        </p:txBody>
      </p:sp>
      <p:sp>
        <p:nvSpPr>
          <p:cNvPr id="3" name="Oval 2">
            <a:extLst>
              <a:ext uri="{FF2B5EF4-FFF2-40B4-BE49-F238E27FC236}">
                <a16:creationId xmlns:a16="http://schemas.microsoft.com/office/drawing/2014/main" id="{986690BE-4D88-EBBA-FE06-4812528D7E9D}"/>
              </a:ext>
            </a:extLst>
          </p:cNvPr>
          <p:cNvSpPr/>
          <p:nvPr/>
        </p:nvSpPr>
        <p:spPr>
          <a:xfrm>
            <a:off x="3557921" y="1303023"/>
            <a:ext cx="2135927" cy="933399"/>
          </a:xfrm>
          <a:prstGeom prst="ellipse">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Multi-Pollutant Data Assimilation</a:t>
            </a:r>
          </a:p>
        </p:txBody>
      </p:sp>
      <p:sp>
        <p:nvSpPr>
          <p:cNvPr id="4" name="Oval 3">
            <a:extLst>
              <a:ext uri="{FF2B5EF4-FFF2-40B4-BE49-F238E27FC236}">
                <a16:creationId xmlns:a16="http://schemas.microsoft.com/office/drawing/2014/main" id="{F2F428F3-26B2-5B1A-DD64-284A22C54040}"/>
              </a:ext>
            </a:extLst>
          </p:cNvPr>
          <p:cNvSpPr/>
          <p:nvPr/>
        </p:nvSpPr>
        <p:spPr>
          <a:xfrm>
            <a:off x="1492294" y="1546797"/>
            <a:ext cx="1922392" cy="751863"/>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Operational Water Vapor Assimilation</a:t>
            </a:r>
          </a:p>
        </p:txBody>
      </p:sp>
      <p:sp>
        <p:nvSpPr>
          <p:cNvPr id="5" name="Oval 4">
            <a:extLst>
              <a:ext uri="{FF2B5EF4-FFF2-40B4-BE49-F238E27FC236}">
                <a16:creationId xmlns:a16="http://schemas.microsoft.com/office/drawing/2014/main" id="{BD72A69E-4EAC-13FE-9CF0-19302F7A857F}"/>
              </a:ext>
            </a:extLst>
          </p:cNvPr>
          <p:cNvSpPr/>
          <p:nvPr/>
        </p:nvSpPr>
        <p:spPr>
          <a:xfrm>
            <a:off x="2258023" y="5864952"/>
            <a:ext cx="1528837" cy="734924"/>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Daily UV Exposures</a:t>
            </a:r>
          </a:p>
        </p:txBody>
      </p:sp>
      <p:sp>
        <p:nvSpPr>
          <p:cNvPr id="6" name="Oval 5">
            <a:extLst>
              <a:ext uri="{FF2B5EF4-FFF2-40B4-BE49-F238E27FC236}">
                <a16:creationId xmlns:a16="http://schemas.microsoft.com/office/drawing/2014/main" id="{03578C6E-E2F2-5764-4240-97A2A2C26F62}"/>
              </a:ext>
            </a:extLst>
          </p:cNvPr>
          <p:cNvSpPr/>
          <p:nvPr/>
        </p:nvSpPr>
        <p:spPr>
          <a:xfrm>
            <a:off x="192120" y="4199843"/>
            <a:ext cx="1790236" cy="827478"/>
          </a:xfrm>
          <a:prstGeom prst="ellipse">
            <a:avLst/>
          </a:prstGeom>
          <a:solidFill>
            <a:srgbClr val="70AD47">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dirty="0">
                <a:ln>
                  <a:noFill/>
                </a:ln>
                <a:solidFill>
                  <a:prstClr val="white"/>
                </a:solidFill>
                <a:effectLst/>
                <a:uLnTx/>
                <a:uFillTx/>
                <a:latin typeface="Century Gothic" panose="020B0502020202020204" pitchFamily="34" charset="0"/>
                <a:ea typeface="+mn-ea"/>
                <a:cs typeface="Helvetica" panose="020B0604020202020204" pitchFamily="34" charset="0"/>
              </a:rPr>
              <a:t>O</a:t>
            </a:r>
            <a:r>
              <a:rPr kumimoji="0" lang="en-US" sz="1400" b="0" i="0" u="none" strike="noStrike" kern="1200" cap="none" spc="0" normalizeH="0" baseline="-25000" noProof="0" dirty="0">
                <a:ln>
                  <a:noFill/>
                </a:ln>
                <a:solidFill>
                  <a:prstClr val="white"/>
                </a:solidFill>
                <a:effectLst/>
                <a:uLnTx/>
                <a:uFillTx/>
                <a:latin typeface="Century Gothic" panose="020B0502020202020204" pitchFamily="34" charset="0"/>
                <a:ea typeface="+mn-ea"/>
                <a:cs typeface="Helvetica" panose="020B0604020202020204" pitchFamily="34" charset="0"/>
              </a:rPr>
              <a:t>3</a:t>
            </a:r>
            <a:r>
              <a:rPr kumimoji="0" lang="en-US" sz="1400" b="0" i="0" u="none" strike="noStrike" kern="1200" cap="none" spc="0" normalizeH="0" noProof="0" dirty="0">
                <a:ln>
                  <a:noFill/>
                </a:ln>
                <a:solidFill>
                  <a:prstClr val="white"/>
                </a:solidFill>
                <a:effectLst/>
                <a:uLnTx/>
                <a:uFillTx/>
                <a:latin typeface="Century Gothic" panose="020B0502020202020204" pitchFamily="34" charset="0"/>
                <a:ea typeface="+mn-ea"/>
                <a:cs typeface="Helvetica" panose="020B0604020202020204" pitchFamily="34" charset="0"/>
              </a:rPr>
              <a:t>-Induced</a:t>
            </a: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 </a:t>
            </a:r>
            <a:r>
              <a:rPr lang="en-US" sz="1400" kern="1200" dirty="0">
                <a:solidFill>
                  <a:prstClr val="white"/>
                </a:solidFill>
                <a:latin typeface="Century Gothic" panose="020B0502020202020204" pitchFamily="34" charset="0"/>
                <a:ea typeface="+mn-ea"/>
                <a:cs typeface="Helvetica" panose="020B0604020202020204" pitchFamily="34" charset="0"/>
              </a:rPr>
              <a:t>C</a:t>
            </a:r>
            <a:r>
              <a:rPr kumimoji="0" lang="en-US" sz="1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Helvetica" panose="020B0604020202020204" pitchFamily="34" charset="0"/>
              </a:rPr>
              <a:t>rop</a:t>
            </a: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 </a:t>
            </a:r>
            <a:r>
              <a:rPr lang="en-US" sz="1400" kern="1200" dirty="0">
                <a:solidFill>
                  <a:prstClr val="white"/>
                </a:solidFill>
                <a:latin typeface="Century Gothic" panose="020B0502020202020204" pitchFamily="34" charset="0"/>
                <a:ea typeface="+mn-ea"/>
                <a:cs typeface="Helvetica" panose="020B0604020202020204" pitchFamily="34" charset="0"/>
              </a:rPr>
              <a:t>D</a:t>
            </a:r>
            <a:r>
              <a:rPr kumimoji="0" lang="en-US" sz="1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Helvetica" panose="020B0604020202020204" pitchFamily="34" charset="0"/>
              </a:rPr>
              <a:t>amages</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endParaRPr>
          </a:p>
        </p:txBody>
      </p:sp>
      <p:sp>
        <p:nvSpPr>
          <p:cNvPr id="7" name="Oval 6">
            <a:extLst>
              <a:ext uri="{FF2B5EF4-FFF2-40B4-BE49-F238E27FC236}">
                <a16:creationId xmlns:a16="http://schemas.microsoft.com/office/drawing/2014/main" id="{B8B62D6C-1F92-557A-4F0F-0AA64453C857}"/>
              </a:ext>
            </a:extLst>
          </p:cNvPr>
          <p:cNvSpPr/>
          <p:nvPr/>
        </p:nvSpPr>
        <p:spPr>
          <a:xfrm>
            <a:off x="5427220" y="3058579"/>
            <a:ext cx="2189224" cy="830209"/>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Estimate Anthropogenic Emissions</a:t>
            </a:r>
          </a:p>
        </p:txBody>
      </p:sp>
      <p:sp>
        <p:nvSpPr>
          <p:cNvPr id="10" name="Oval 9">
            <a:extLst>
              <a:ext uri="{FF2B5EF4-FFF2-40B4-BE49-F238E27FC236}">
                <a16:creationId xmlns:a16="http://schemas.microsoft.com/office/drawing/2014/main" id="{CC46FE47-FCE5-0694-6240-6055BF0563D0}"/>
              </a:ext>
            </a:extLst>
          </p:cNvPr>
          <p:cNvSpPr/>
          <p:nvPr/>
        </p:nvSpPr>
        <p:spPr>
          <a:xfrm>
            <a:off x="5625663" y="4014335"/>
            <a:ext cx="1748653" cy="827478"/>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Monitoring </a:t>
            </a:r>
            <a:r>
              <a:rPr lang="en-US" sz="1400" dirty="0">
                <a:solidFill>
                  <a:prstClr val="white"/>
                </a:solidFill>
                <a:latin typeface="Century Gothic" panose="020B0502020202020204" pitchFamily="34" charset="0"/>
                <a:cs typeface="Helvetica" panose="020B0604020202020204" pitchFamily="34" charset="0"/>
              </a:rPr>
              <a:t>Wildfire Plumes</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endParaRPr>
          </a:p>
        </p:txBody>
      </p:sp>
      <p:sp>
        <p:nvSpPr>
          <p:cNvPr id="13" name="Oval 12">
            <a:extLst>
              <a:ext uri="{FF2B5EF4-FFF2-40B4-BE49-F238E27FC236}">
                <a16:creationId xmlns:a16="http://schemas.microsoft.com/office/drawing/2014/main" id="{29DDAA64-F336-3D42-1CF2-1C88F25AA53A}"/>
              </a:ext>
            </a:extLst>
          </p:cNvPr>
          <p:cNvSpPr/>
          <p:nvPr/>
        </p:nvSpPr>
        <p:spPr>
          <a:xfrm>
            <a:off x="4002156" y="5757288"/>
            <a:ext cx="1810469" cy="954053"/>
          </a:xfrm>
          <a:prstGeom prst="ellipse">
            <a:avLst/>
          </a:prstGeom>
          <a:solidFill>
            <a:srgbClr val="CC99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Assessing Long-Term Pollutant Trends</a:t>
            </a:r>
          </a:p>
        </p:txBody>
      </p:sp>
      <p:sp>
        <p:nvSpPr>
          <p:cNvPr id="14" name="Oval 13">
            <a:extLst>
              <a:ext uri="{FF2B5EF4-FFF2-40B4-BE49-F238E27FC236}">
                <a16:creationId xmlns:a16="http://schemas.microsoft.com/office/drawing/2014/main" id="{F2E61013-C75F-3348-9941-33391ED417DF}"/>
              </a:ext>
            </a:extLst>
          </p:cNvPr>
          <p:cNvSpPr/>
          <p:nvPr/>
        </p:nvSpPr>
        <p:spPr>
          <a:xfrm>
            <a:off x="668081" y="5083437"/>
            <a:ext cx="1810469" cy="86406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Short-Term Exposure Assessments</a:t>
            </a:r>
          </a:p>
        </p:txBody>
      </p:sp>
      <p:sp>
        <p:nvSpPr>
          <p:cNvPr id="15" name="Oval 14">
            <a:extLst>
              <a:ext uri="{FF2B5EF4-FFF2-40B4-BE49-F238E27FC236}">
                <a16:creationId xmlns:a16="http://schemas.microsoft.com/office/drawing/2014/main" id="{17663ED6-5E50-D870-64A0-6BBB404E1E16}"/>
              </a:ext>
            </a:extLst>
          </p:cNvPr>
          <p:cNvSpPr/>
          <p:nvPr/>
        </p:nvSpPr>
        <p:spPr>
          <a:xfrm>
            <a:off x="192120" y="3292102"/>
            <a:ext cx="1635764" cy="769096"/>
          </a:xfrm>
          <a:prstGeom prst="ellipse">
            <a:avLst/>
          </a:prstGeom>
          <a:solidFill>
            <a:srgbClr val="70AD47">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Harmful Algal Blooms</a:t>
            </a:r>
          </a:p>
        </p:txBody>
      </p:sp>
      <p:cxnSp>
        <p:nvCxnSpPr>
          <p:cNvPr id="16" name="Straight Connector 15">
            <a:extLst>
              <a:ext uri="{FF2B5EF4-FFF2-40B4-BE49-F238E27FC236}">
                <a16:creationId xmlns:a16="http://schemas.microsoft.com/office/drawing/2014/main" id="{C99B4AC2-D031-FE1A-ED6F-77E7783EE9C9}"/>
              </a:ext>
            </a:extLst>
          </p:cNvPr>
          <p:cNvCxnSpPr/>
          <p:nvPr/>
        </p:nvCxnSpPr>
        <p:spPr>
          <a:xfrm flipH="1">
            <a:off x="1883460" y="3683540"/>
            <a:ext cx="400039" cy="2765"/>
          </a:xfrm>
          <a:prstGeom prst="line">
            <a:avLst/>
          </a:prstGeom>
          <a:noFill/>
          <a:ln w="31750" cap="flat" cmpd="sng" algn="ctr">
            <a:solidFill>
              <a:sysClr val="windowText" lastClr="000000">
                <a:lumMod val="50000"/>
                <a:lumOff val="50000"/>
              </a:sysClr>
            </a:solidFill>
            <a:prstDash val="solid"/>
            <a:miter lim="800000"/>
          </a:ln>
          <a:effectLst/>
        </p:spPr>
      </p:cxnSp>
      <p:cxnSp>
        <p:nvCxnSpPr>
          <p:cNvPr id="17" name="Straight Connector 16">
            <a:extLst>
              <a:ext uri="{FF2B5EF4-FFF2-40B4-BE49-F238E27FC236}">
                <a16:creationId xmlns:a16="http://schemas.microsoft.com/office/drawing/2014/main" id="{4C950C31-68BA-7AD5-8F40-AEE45C9DD56A}"/>
              </a:ext>
            </a:extLst>
          </p:cNvPr>
          <p:cNvCxnSpPr/>
          <p:nvPr/>
        </p:nvCxnSpPr>
        <p:spPr>
          <a:xfrm flipH="1">
            <a:off x="1995350" y="4411349"/>
            <a:ext cx="269808" cy="82973"/>
          </a:xfrm>
          <a:prstGeom prst="line">
            <a:avLst/>
          </a:prstGeom>
          <a:noFill/>
          <a:ln w="31750" cap="flat" cmpd="sng" algn="ctr">
            <a:solidFill>
              <a:sysClr val="windowText" lastClr="000000">
                <a:lumMod val="50000"/>
                <a:lumOff val="50000"/>
              </a:sysClr>
            </a:solidFill>
            <a:prstDash val="solid"/>
            <a:miter lim="800000"/>
          </a:ln>
          <a:effectLst/>
        </p:spPr>
      </p:cxnSp>
      <p:cxnSp>
        <p:nvCxnSpPr>
          <p:cNvPr id="18" name="Straight Connector 17">
            <a:extLst>
              <a:ext uri="{FF2B5EF4-FFF2-40B4-BE49-F238E27FC236}">
                <a16:creationId xmlns:a16="http://schemas.microsoft.com/office/drawing/2014/main" id="{0E4E2340-D3D5-7A89-13D6-55C3F9CE3061}"/>
              </a:ext>
            </a:extLst>
          </p:cNvPr>
          <p:cNvCxnSpPr/>
          <p:nvPr/>
        </p:nvCxnSpPr>
        <p:spPr>
          <a:xfrm flipH="1" flipV="1">
            <a:off x="1918857" y="2885257"/>
            <a:ext cx="692603" cy="247218"/>
          </a:xfrm>
          <a:prstGeom prst="line">
            <a:avLst/>
          </a:prstGeom>
          <a:noFill/>
          <a:ln w="31750" cap="flat" cmpd="sng" algn="ctr">
            <a:solidFill>
              <a:sysClr val="windowText" lastClr="000000">
                <a:lumMod val="50000"/>
                <a:lumOff val="50000"/>
              </a:sysClr>
            </a:solidFill>
            <a:prstDash val="solid"/>
            <a:miter lim="800000"/>
          </a:ln>
          <a:effectLst/>
        </p:spPr>
      </p:cxnSp>
      <p:cxnSp>
        <p:nvCxnSpPr>
          <p:cNvPr id="19" name="Straight Connector 18">
            <a:extLst>
              <a:ext uri="{FF2B5EF4-FFF2-40B4-BE49-F238E27FC236}">
                <a16:creationId xmlns:a16="http://schemas.microsoft.com/office/drawing/2014/main" id="{F0D11DC4-5F7D-1FB6-6386-D8067A69B24F}"/>
              </a:ext>
            </a:extLst>
          </p:cNvPr>
          <p:cNvCxnSpPr>
            <a:cxnSpLocks/>
          </p:cNvCxnSpPr>
          <p:nvPr/>
        </p:nvCxnSpPr>
        <p:spPr>
          <a:xfrm flipH="1" flipV="1">
            <a:off x="2985624" y="2313644"/>
            <a:ext cx="232849" cy="276260"/>
          </a:xfrm>
          <a:prstGeom prst="line">
            <a:avLst/>
          </a:prstGeom>
          <a:noFill/>
          <a:ln w="31750" cap="flat" cmpd="sng" algn="ctr">
            <a:solidFill>
              <a:sysClr val="windowText" lastClr="000000">
                <a:lumMod val="50000"/>
                <a:lumOff val="50000"/>
              </a:sysClr>
            </a:solidFill>
            <a:prstDash val="solid"/>
            <a:miter lim="800000"/>
          </a:ln>
          <a:effectLst/>
        </p:spPr>
      </p:cxnSp>
      <p:graphicFrame>
        <p:nvGraphicFramePr>
          <p:cNvPr id="20" name="Chart 19">
            <a:extLst>
              <a:ext uri="{FF2B5EF4-FFF2-40B4-BE49-F238E27FC236}">
                <a16:creationId xmlns:a16="http://schemas.microsoft.com/office/drawing/2014/main" id="{D46C2C20-8C3A-0905-F262-73CFB13D6A34}"/>
              </a:ext>
            </a:extLst>
          </p:cNvPr>
          <p:cNvGraphicFramePr/>
          <p:nvPr>
            <p:extLst>
              <p:ext uri="{D42A27DB-BD31-4B8C-83A1-F6EECF244321}">
                <p14:modId xmlns:p14="http://schemas.microsoft.com/office/powerpoint/2010/main" val="832695838"/>
              </p:ext>
            </p:extLst>
          </p:nvPr>
        </p:nvGraphicFramePr>
        <p:xfrm>
          <a:off x="1468722" y="2363992"/>
          <a:ext cx="4628992" cy="3385257"/>
        </p:xfrm>
        <a:graphic>
          <a:graphicData uri="http://schemas.openxmlformats.org/drawingml/2006/chart">
            <c:chart xmlns:c="http://schemas.openxmlformats.org/drawingml/2006/chart" xmlns:r="http://schemas.openxmlformats.org/officeDocument/2006/relationships" r:id="rId4"/>
          </a:graphicData>
        </a:graphic>
      </p:graphicFrame>
      <p:sp>
        <p:nvSpPr>
          <p:cNvPr id="21" name="Content Placeholder 2">
            <a:extLst>
              <a:ext uri="{FF2B5EF4-FFF2-40B4-BE49-F238E27FC236}">
                <a16:creationId xmlns:a16="http://schemas.microsoft.com/office/drawing/2014/main" id="{E547F8B0-5BB4-47F3-CDD4-169DD7BEF18C}"/>
              </a:ext>
            </a:extLst>
          </p:cNvPr>
          <p:cNvSpPr txBox="1">
            <a:spLocks/>
          </p:cNvSpPr>
          <p:nvPr/>
        </p:nvSpPr>
        <p:spPr>
          <a:xfrm>
            <a:off x="2220245" y="3701827"/>
            <a:ext cx="1227492" cy="752270"/>
          </a:xfrm>
          <a:prstGeom prst="rect">
            <a:avLst/>
          </a:prstGeom>
        </p:spPr>
        <p:txBody>
          <a:bodyP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Aft>
                <a:spcPts val="1000"/>
              </a:spcAft>
              <a:buClrTx/>
              <a:buFontTx/>
              <a:buNone/>
              <a:defRPr/>
            </a:pPr>
            <a:r>
              <a:rPr lang="en-US" sz="1400" b="1" kern="1200" dirty="0">
                <a:solidFill>
                  <a:schemeClr val="tx1">
                    <a:lumMod val="95000"/>
                    <a:lumOff val="5000"/>
                  </a:schemeClr>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Vegetation &amp; Ocean Monitoring</a:t>
            </a:r>
          </a:p>
        </p:txBody>
      </p:sp>
      <p:sp>
        <p:nvSpPr>
          <p:cNvPr id="22" name="Content Placeholder 2">
            <a:extLst>
              <a:ext uri="{FF2B5EF4-FFF2-40B4-BE49-F238E27FC236}">
                <a16:creationId xmlns:a16="http://schemas.microsoft.com/office/drawing/2014/main" id="{94498349-E67F-1C1F-2D18-8A6CC3A0F97B}"/>
              </a:ext>
            </a:extLst>
          </p:cNvPr>
          <p:cNvSpPr txBox="1">
            <a:spLocks/>
          </p:cNvSpPr>
          <p:nvPr/>
        </p:nvSpPr>
        <p:spPr>
          <a:xfrm>
            <a:off x="4033265" y="3686432"/>
            <a:ext cx="1660584" cy="5732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000"/>
              </a:spcAft>
              <a:buClrTx/>
              <a:buFont typeface="Arial" panose="020B0604020202020204" pitchFamily="34" charset="0"/>
              <a:buNone/>
              <a:defRPr/>
            </a:pPr>
            <a:r>
              <a:rPr lang="en-US" sz="1400" b="1" dirty="0">
                <a:solidFill>
                  <a:schemeClr val="tx1">
                    <a:lumMod val="95000"/>
                    <a:lumOff val="5000"/>
                  </a:schemeClr>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Monitoring Pollutant Plumes &amp; Emissions </a:t>
            </a:r>
          </a:p>
        </p:txBody>
      </p:sp>
      <p:sp>
        <p:nvSpPr>
          <p:cNvPr id="23" name="Content Placeholder 2">
            <a:extLst>
              <a:ext uri="{FF2B5EF4-FFF2-40B4-BE49-F238E27FC236}">
                <a16:creationId xmlns:a16="http://schemas.microsoft.com/office/drawing/2014/main" id="{03B25BFD-D77E-003D-6853-EADCFDFB0198}"/>
              </a:ext>
            </a:extLst>
          </p:cNvPr>
          <p:cNvSpPr txBox="1">
            <a:spLocks/>
          </p:cNvSpPr>
          <p:nvPr/>
        </p:nvSpPr>
        <p:spPr>
          <a:xfrm>
            <a:off x="3755153" y="4610944"/>
            <a:ext cx="1385648" cy="5659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000"/>
              </a:spcAft>
              <a:buClrTx/>
              <a:buFont typeface="Arial" panose="020B0604020202020204" pitchFamily="34" charset="0"/>
              <a:buNone/>
              <a:defRPr/>
            </a:pPr>
            <a:r>
              <a:rPr lang="en-US" sz="1400" b="1" dirty="0">
                <a:solidFill>
                  <a:schemeClr val="tx1">
                    <a:lumMod val="95000"/>
                    <a:lumOff val="5000"/>
                  </a:schemeClr>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Air Quality Management</a:t>
            </a:r>
          </a:p>
        </p:txBody>
      </p:sp>
      <p:sp>
        <p:nvSpPr>
          <p:cNvPr id="24" name="Content Placeholder 2">
            <a:extLst>
              <a:ext uri="{FF2B5EF4-FFF2-40B4-BE49-F238E27FC236}">
                <a16:creationId xmlns:a16="http://schemas.microsoft.com/office/drawing/2014/main" id="{31438546-8D87-D914-A0E0-9E8116BEFE9A}"/>
              </a:ext>
            </a:extLst>
          </p:cNvPr>
          <p:cNvSpPr txBox="1">
            <a:spLocks/>
          </p:cNvSpPr>
          <p:nvPr/>
        </p:nvSpPr>
        <p:spPr>
          <a:xfrm>
            <a:off x="2896789" y="4610944"/>
            <a:ext cx="1064284" cy="449220"/>
          </a:xfrm>
          <a:prstGeom prst="rect">
            <a:avLst/>
          </a:prstGeom>
        </p:spPr>
        <p:txBody>
          <a:bodyP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Aft>
                <a:spcPts val="1000"/>
              </a:spcAft>
              <a:buClrTx/>
              <a:buFontTx/>
              <a:buNone/>
              <a:defRPr/>
            </a:pPr>
            <a:r>
              <a:rPr lang="en-US" sz="1400" b="1" kern="1200" dirty="0">
                <a:solidFill>
                  <a:schemeClr val="tx1">
                    <a:lumMod val="95000"/>
                    <a:lumOff val="5000"/>
                  </a:schemeClr>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Public Health</a:t>
            </a:r>
          </a:p>
        </p:txBody>
      </p:sp>
      <p:sp>
        <p:nvSpPr>
          <p:cNvPr id="25" name="Content Placeholder 2">
            <a:extLst>
              <a:ext uri="{FF2B5EF4-FFF2-40B4-BE49-F238E27FC236}">
                <a16:creationId xmlns:a16="http://schemas.microsoft.com/office/drawing/2014/main" id="{792D606E-6DC2-5E90-3562-2C1BE5CC6669}"/>
              </a:ext>
            </a:extLst>
          </p:cNvPr>
          <p:cNvSpPr txBox="1">
            <a:spLocks/>
          </p:cNvSpPr>
          <p:nvPr/>
        </p:nvSpPr>
        <p:spPr>
          <a:xfrm>
            <a:off x="2668408" y="2797100"/>
            <a:ext cx="1465934" cy="7218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000"/>
              </a:spcAft>
              <a:buClrTx/>
              <a:buFont typeface="Arial" panose="020B0604020202020204" pitchFamily="34" charset="0"/>
              <a:buNone/>
              <a:defRPr/>
            </a:pPr>
            <a:r>
              <a:rPr lang="en-US" sz="1400" b="1" dirty="0">
                <a:solidFill>
                  <a:schemeClr val="tx1">
                    <a:lumMod val="95000"/>
                    <a:lumOff val="5000"/>
                  </a:schemeClr>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Weather Analysis &amp; Forecasting</a:t>
            </a:r>
          </a:p>
        </p:txBody>
      </p:sp>
      <p:sp>
        <p:nvSpPr>
          <p:cNvPr id="26" name="Content Placeholder 2">
            <a:extLst>
              <a:ext uri="{FF2B5EF4-FFF2-40B4-BE49-F238E27FC236}">
                <a16:creationId xmlns:a16="http://schemas.microsoft.com/office/drawing/2014/main" id="{7B7C0819-90F0-225F-E0DD-03496D85D7DA}"/>
              </a:ext>
            </a:extLst>
          </p:cNvPr>
          <p:cNvSpPr txBox="1">
            <a:spLocks/>
          </p:cNvSpPr>
          <p:nvPr/>
        </p:nvSpPr>
        <p:spPr>
          <a:xfrm>
            <a:off x="3766395" y="2799024"/>
            <a:ext cx="1326550" cy="688704"/>
          </a:xfrm>
          <a:prstGeom prst="rect">
            <a:avLst/>
          </a:prstGeom>
        </p:spPr>
        <p:txBody>
          <a:bodyP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Aft>
                <a:spcPts val="1000"/>
              </a:spcAft>
              <a:buClrTx/>
              <a:buFontTx/>
              <a:buNone/>
              <a:defRPr/>
            </a:pPr>
            <a:r>
              <a:rPr lang="en-US" sz="1400" b="1" kern="1200" dirty="0">
                <a:solidFill>
                  <a:schemeClr val="tx1">
                    <a:lumMod val="95000"/>
                    <a:lumOff val="5000"/>
                  </a:schemeClr>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Air Quality Modeling &amp; Forecasting</a:t>
            </a:r>
          </a:p>
        </p:txBody>
      </p:sp>
      <p:cxnSp>
        <p:nvCxnSpPr>
          <p:cNvPr id="27" name="Straight Connector 26">
            <a:extLst>
              <a:ext uri="{FF2B5EF4-FFF2-40B4-BE49-F238E27FC236}">
                <a16:creationId xmlns:a16="http://schemas.microsoft.com/office/drawing/2014/main" id="{259F1BA5-C067-60C1-9058-C19AB790218C}"/>
              </a:ext>
            </a:extLst>
          </p:cNvPr>
          <p:cNvCxnSpPr>
            <a:cxnSpLocks/>
          </p:cNvCxnSpPr>
          <p:nvPr/>
        </p:nvCxnSpPr>
        <p:spPr>
          <a:xfrm flipH="1">
            <a:off x="2397212" y="5120880"/>
            <a:ext cx="279953" cy="110043"/>
          </a:xfrm>
          <a:prstGeom prst="line">
            <a:avLst/>
          </a:prstGeom>
          <a:noFill/>
          <a:ln w="31750" cap="flat" cmpd="sng" algn="ctr">
            <a:solidFill>
              <a:sysClr val="windowText" lastClr="000000">
                <a:lumMod val="50000"/>
                <a:lumOff val="50000"/>
              </a:sysClr>
            </a:solidFill>
            <a:prstDash val="solid"/>
            <a:miter lim="800000"/>
          </a:ln>
          <a:effectLst/>
        </p:spPr>
      </p:cxnSp>
      <p:cxnSp>
        <p:nvCxnSpPr>
          <p:cNvPr id="28" name="Straight Connector 27">
            <a:extLst>
              <a:ext uri="{FF2B5EF4-FFF2-40B4-BE49-F238E27FC236}">
                <a16:creationId xmlns:a16="http://schemas.microsoft.com/office/drawing/2014/main" id="{C9AC242D-4AA3-F302-F788-A01CEB8B70D6}"/>
              </a:ext>
            </a:extLst>
          </p:cNvPr>
          <p:cNvCxnSpPr>
            <a:cxnSpLocks/>
          </p:cNvCxnSpPr>
          <p:nvPr/>
        </p:nvCxnSpPr>
        <p:spPr>
          <a:xfrm flipH="1">
            <a:off x="3112974" y="5559270"/>
            <a:ext cx="116384" cy="275297"/>
          </a:xfrm>
          <a:prstGeom prst="line">
            <a:avLst/>
          </a:prstGeom>
          <a:noFill/>
          <a:ln w="31750" cap="flat" cmpd="sng" algn="ctr">
            <a:solidFill>
              <a:sysClr val="windowText" lastClr="000000">
                <a:lumMod val="50000"/>
                <a:lumOff val="50000"/>
              </a:sysClr>
            </a:solidFill>
            <a:prstDash val="solid"/>
            <a:miter lim="800000"/>
          </a:ln>
          <a:effectLst/>
        </p:spPr>
      </p:cxnSp>
      <p:cxnSp>
        <p:nvCxnSpPr>
          <p:cNvPr id="29" name="Straight Connector 28">
            <a:extLst>
              <a:ext uri="{FF2B5EF4-FFF2-40B4-BE49-F238E27FC236}">
                <a16:creationId xmlns:a16="http://schemas.microsoft.com/office/drawing/2014/main" id="{4E60A71A-180A-1522-3004-8E6B56F7DB12}"/>
              </a:ext>
            </a:extLst>
          </p:cNvPr>
          <p:cNvCxnSpPr>
            <a:cxnSpLocks/>
          </p:cNvCxnSpPr>
          <p:nvPr/>
        </p:nvCxnSpPr>
        <p:spPr>
          <a:xfrm flipH="1">
            <a:off x="5286486" y="3601114"/>
            <a:ext cx="140734" cy="44432"/>
          </a:xfrm>
          <a:prstGeom prst="line">
            <a:avLst/>
          </a:prstGeom>
          <a:noFill/>
          <a:ln w="31750" cap="flat" cmpd="sng" algn="ctr">
            <a:solidFill>
              <a:sysClr val="windowText" lastClr="000000">
                <a:lumMod val="50000"/>
                <a:lumOff val="50000"/>
              </a:sysClr>
            </a:solidFill>
            <a:prstDash val="solid"/>
            <a:miter lim="800000"/>
          </a:ln>
          <a:effectLst/>
        </p:spPr>
      </p:cxnSp>
      <p:sp>
        <p:nvSpPr>
          <p:cNvPr id="30" name="Oval 29">
            <a:extLst>
              <a:ext uri="{FF2B5EF4-FFF2-40B4-BE49-F238E27FC236}">
                <a16:creationId xmlns:a16="http://schemas.microsoft.com/office/drawing/2014/main" id="{22007D7B-A07C-F736-0397-63B72941D8A9}"/>
              </a:ext>
            </a:extLst>
          </p:cNvPr>
          <p:cNvSpPr/>
          <p:nvPr/>
        </p:nvSpPr>
        <p:spPr>
          <a:xfrm>
            <a:off x="5179427" y="2087093"/>
            <a:ext cx="1757850" cy="855783"/>
          </a:xfrm>
          <a:prstGeom prst="ellipse">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Forecast Support &amp; Evaluation</a:t>
            </a:r>
          </a:p>
        </p:txBody>
      </p:sp>
      <p:sp>
        <p:nvSpPr>
          <p:cNvPr id="31" name="Oval 30">
            <a:extLst>
              <a:ext uri="{FF2B5EF4-FFF2-40B4-BE49-F238E27FC236}">
                <a16:creationId xmlns:a16="http://schemas.microsoft.com/office/drawing/2014/main" id="{7E6834D8-9E34-1022-B1C6-6F47E55D0F5B}"/>
              </a:ext>
            </a:extLst>
          </p:cNvPr>
          <p:cNvSpPr/>
          <p:nvPr/>
        </p:nvSpPr>
        <p:spPr>
          <a:xfrm>
            <a:off x="5150019" y="5050041"/>
            <a:ext cx="1757850" cy="748581"/>
          </a:xfrm>
          <a:prstGeom prst="ellipse">
            <a:avLst/>
          </a:prstGeom>
          <a:solidFill>
            <a:srgbClr val="CC99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Helvetica" panose="020B0604020202020204" pitchFamily="34" charset="0"/>
              </a:rPr>
              <a:t>Exceptional Events</a:t>
            </a:r>
          </a:p>
        </p:txBody>
      </p:sp>
      <p:cxnSp>
        <p:nvCxnSpPr>
          <p:cNvPr id="32" name="Straight Connector 31">
            <a:extLst>
              <a:ext uri="{FF2B5EF4-FFF2-40B4-BE49-F238E27FC236}">
                <a16:creationId xmlns:a16="http://schemas.microsoft.com/office/drawing/2014/main" id="{00F3BD31-36AD-4447-3A88-87D01FDEF422}"/>
              </a:ext>
            </a:extLst>
          </p:cNvPr>
          <p:cNvCxnSpPr>
            <a:cxnSpLocks/>
          </p:cNvCxnSpPr>
          <p:nvPr/>
        </p:nvCxnSpPr>
        <p:spPr>
          <a:xfrm flipH="1">
            <a:off x="4283822" y="2276257"/>
            <a:ext cx="115389" cy="313647"/>
          </a:xfrm>
          <a:prstGeom prst="line">
            <a:avLst/>
          </a:prstGeom>
          <a:noFill/>
          <a:ln w="31750" cap="flat" cmpd="sng" algn="ctr">
            <a:solidFill>
              <a:sysClr val="windowText" lastClr="000000">
                <a:lumMod val="50000"/>
                <a:lumOff val="50000"/>
              </a:sysClr>
            </a:solidFill>
            <a:prstDash val="solid"/>
            <a:miter lim="800000"/>
          </a:ln>
          <a:effectLst/>
        </p:spPr>
      </p:cxnSp>
      <p:cxnSp>
        <p:nvCxnSpPr>
          <p:cNvPr id="33" name="Straight Connector 32">
            <a:extLst>
              <a:ext uri="{FF2B5EF4-FFF2-40B4-BE49-F238E27FC236}">
                <a16:creationId xmlns:a16="http://schemas.microsoft.com/office/drawing/2014/main" id="{EEA57C0E-50BD-7DEA-AD5F-81CDC508769D}"/>
              </a:ext>
            </a:extLst>
          </p:cNvPr>
          <p:cNvCxnSpPr/>
          <p:nvPr/>
        </p:nvCxnSpPr>
        <p:spPr>
          <a:xfrm flipH="1">
            <a:off x="4879312" y="2735603"/>
            <a:ext cx="322118" cy="184953"/>
          </a:xfrm>
          <a:prstGeom prst="line">
            <a:avLst/>
          </a:prstGeom>
          <a:noFill/>
          <a:ln w="31750" cap="flat" cmpd="sng" algn="ctr">
            <a:solidFill>
              <a:sysClr val="windowText" lastClr="000000">
                <a:lumMod val="50000"/>
                <a:lumOff val="50000"/>
              </a:sysClr>
            </a:solidFill>
            <a:prstDash val="solid"/>
            <a:miter lim="800000"/>
          </a:ln>
          <a:effectLst/>
        </p:spPr>
      </p:cxnSp>
      <p:cxnSp>
        <p:nvCxnSpPr>
          <p:cNvPr id="34" name="Straight Connector 33">
            <a:extLst>
              <a:ext uri="{FF2B5EF4-FFF2-40B4-BE49-F238E27FC236}">
                <a16:creationId xmlns:a16="http://schemas.microsoft.com/office/drawing/2014/main" id="{B86A22D7-E0CE-AC4D-151E-E09895129784}"/>
              </a:ext>
            </a:extLst>
          </p:cNvPr>
          <p:cNvCxnSpPr>
            <a:cxnSpLocks/>
          </p:cNvCxnSpPr>
          <p:nvPr/>
        </p:nvCxnSpPr>
        <p:spPr>
          <a:xfrm>
            <a:off x="4399211" y="5480298"/>
            <a:ext cx="140548" cy="265975"/>
          </a:xfrm>
          <a:prstGeom prst="line">
            <a:avLst/>
          </a:prstGeom>
          <a:noFill/>
          <a:ln w="31750" cap="flat" cmpd="sng" algn="ctr">
            <a:solidFill>
              <a:sysClr val="windowText" lastClr="000000">
                <a:lumMod val="50000"/>
                <a:lumOff val="50000"/>
              </a:sysClr>
            </a:solidFill>
            <a:prstDash val="solid"/>
            <a:miter lim="800000"/>
          </a:ln>
          <a:effectLst/>
        </p:spPr>
      </p:cxnSp>
      <p:cxnSp>
        <p:nvCxnSpPr>
          <p:cNvPr id="36" name="Straight Connector 35">
            <a:extLst>
              <a:ext uri="{FF2B5EF4-FFF2-40B4-BE49-F238E27FC236}">
                <a16:creationId xmlns:a16="http://schemas.microsoft.com/office/drawing/2014/main" id="{C8EA1969-10BA-4463-3814-EB89BB0EAF6A}"/>
              </a:ext>
            </a:extLst>
          </p:cNvPr>
          <p:cNvCxnSpPr>
            <a:cxnSpLocks/>
          </p:cNvCxnSpPr>
          <p:nvPr/>
        </p:nvCxnSpPr>
        <p:spPr>
          <a:xfrm>
            <a:off x="5092945" y="5050944"/>
            <a:ext cx="193541" cy="101877"/>
          </a:xfrm>
          <a:prstGeom prst="line">
            <a:avLst/>
          </a:prstGeom>
          <a:noFill/>
          <a:ln w="31750" cap="flat" cmpd="sng" algn="ctr">
            <a:solidFill>
              <a:sysClr val="windowText" lastClr="000000">
                <a:lumMod val="50000"/>
                <a:lumOff val="50000"/>
              </a:sysClr>
            </a:solidFill>
            <a:prstDash val="solid"/>
            <a:miter lim="800000"/>
          </a:ln>
          <a:effectLst/>
        </p:spPr>
      </p:cxnSp>
      <p:sp>
        <p:nvSpPr>
          <p:cNvPr id="37" name="Oval 36">
            <a:extLst>
              <a:ext uri="{FF2B5EF4-FFF2-40B4-BE49-F238E27FC236}">
                <a16:creationId xmlns:a16="http://schemas.microsoft.com/office/drawing/2014/main" id="{3BDA2859-EC62-3012-327A-66DB0B6A5167}"/>
              </a:ext>
            </a:extLst>
          </p:cNvPr>
          <p:cNvSpPr/>
          <p:nvPr/>
        </p:nvSpPr>
        <p:spPr>
          <a:xfrm>
            <a:off x="154116" y="2276257"/>
            <a:ext cx="1706864" cy="847776"/>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Forecasting Weather Disasters </a:t>
            </a:r>
          </a:p>
        </p:txBody>
      </p:sp>
      <p:cxnSp>
        <p:nvCxnSpPr>
          <p:cNvPr id="38" name="Straight Connector 37">
            <a:extLst>
              <a:ext uri="{FF2B5EF4-FFF2-40B4-BE49-F238E27FC236}">
                <a16:creationId xmlns:a16="http://schemas.microsoft.com/office/drawing/2014/main" id="{DE9CA52A-9C11-6985-1B70-BDE51065D18C}"/>
              </a:ext>
            </a:extLst>
          </p:cNvPr>
          <p:cNvCxnSpPr>
            <a:cxnSpLocks/>
          </p:cNvCxnSpPr>
          <p:nvPr/>
        </p:nvCxnSpPr>
        <p:spPr>
          <a:xfrm flipH="1" flipV="1">
            <a:off x="5321049" y="4316881"/>
            <a:ext cx="287523" cy="40420"/>
          </a:xfrm>
          <a:prstGeom prst="line">
            <a:avLst/>
          </a:prstGeom>
          <a:noFill/>
          <a:ln w="31750" cap="flat" cmpd="sng" algn="ctr">
            <a:solidFill>
              <a:sysClr val="windowText" lastClr="000000">
                <a:lumMod val="50000"/>
                <a:lumOff val="50000"/>
              </a:sysClr>
            </a:solidFill>
            <a:prstDash val="solid"/>
            <a:miter lim="800000"/>
          </a:ln>
          <a:effectLst/>
        </p:spPr>
      </p:cxnSp>
      <p:sp>
        <p:nvSpPr>
          <p:cNvPr id="46" name="Content Placeholder 2">
            <a:extLst>
              <a:ext uri="{FF2B5EF4-FFF2-40B4-BE49-F238E27FC236}">
                <a16:creationId xmlns:a16="http://schemas.microsoft.com/office/drawing/2014/main" id="{8BF1EBC1-5F26-7A52-277C-22761BB3D898}"/>
              </a:ext>
            </a:extLst>
          </p:cNvPr>
          <p:cNvSpPr txBox="1">
            <a:spLocks/>
          </p:cNvSpPr>
          <p:nvPr/>
        </p:nvSpPr>
        <p:spPr>
          <a:xfrm>
            <a:off x="7683480" y="1303022"/>
            <a:ext cx="4382978" cy="5321495"/>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Early Adopter Program has grown from ~40 members in 2018 to ~640 members in 2026</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Growth across all core application areas especially in the air quality and health applications</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 110 members from from local, state, and regional agencies</a:t>
            </a:r>
          </a:p>
          <a:p>
            <a:pPr marL="457200" lvl="1" defTabSz="1097280">
              <a:lnSpc>
                <a:spcPct val="100000"/>
              </a:lnSpc>
              <a:spcBef>
                <a:spcPts val="600"/>
              </a:spcBef>
              <a:buFont typeface="Courier New" panose="02070309020205020404" pitchFamily="49" charset="0"/>
              <a:buChar char="o"/>
              <a:defRPr/>
            </a:pPr>
            <a:r>
              <a:rPr lang="en-US" sz="1800" b="1" dirty="0">
                <a:latin typeface="Century Gothic" panose="020B0502020202020204" pitchFamily="34" charset="0"/>
                <a:cs typeface="Arial" panose="020B0604020202020204" pitchFamily="34" charset="0"/>
              </a:rPr>
              <a:t>Growing Community of Practice (~ 50 currently) among these agencies with air quality management focus</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Growth of Community of Practice members in private sector (e.g., Google, Ramboll, Sonoma Tech)</a:t>
            </a:r>
          </a:p>
        </p:txBody>
      </p:sp>
      <p:sp>
        <p:nvSpPr>
          <p:cNvPr id="47" name="TextBox 46">
            <a:extLst>
              <a:ext uri="{FF2B5EF4-FFF2-40B4-BE49-F238E27FC236}">
                <a16:creationId xmlns:a16="http://schemas.microsoft.com/office/drawing/2014/main" id="{686E7EB9-24B2-ACD7-9B33-3D3B1CC81F45}"/>
              </a:ext>
            </a:extLst>
          </p:cNvPr>
          <p:cNvSpPr txBox="1"/>
          <p:nvPr/>
        </p:nvSpPr>
        <p:spPr>
          <a:xfrm>
            <a:off x="836932" y="771487"/>
            <a:ext cx="6756361" cy="584775"/>
          </a:xfrm>
          <a:prstGeom prst="rect">
            <a:avLst/>
          </a:prstGeom>
          <a:noFill/>
        </p:spPr>
        <p:txBody>
          <a:bodyPr wrap="square" rtlCol="0">
            <a:spAutoFit/>
          </a:bodyPr>
          <a:lstStyle/>
          <a:p>
            <a:pPr algn="ctr" defTabSz="1219170">
              <a:spcAft>
                <a:spcPts val="600"/>
              </a:spcAft>
              <a:defRPr/>
            </a:pPr>
            <a:r>
              <a:rPr lang="en-US" sz="1600" b="1" i="1" dirty="0">
                <a:latin typeface="Century Gothic" panose="020B0502020202020204" pitchFamily="34" charset="0"/>
                <a:cs typeface="Arial" panose="020B0604020202020204" pitchFamily="34" charset="0"/>
              </a:rPr>
              <a:t>Early Adopters provided key input on core applications during the pre-launch mission phase</a:t>
            </a:r>
          </a:p>
        </p:txBody>
      </p:sp>
    </p:spTree>
    <p:custDataLst>
      <p:tags r:id="rId1"/>
    </p:custDataLst>
    <p:extLst>
      <p:ext uri="{BB962C8B-B14F-4D97-AF65-F5344CB8AC3E}">
        <p14:creationId xmlns:p14="http://schemas.microsoft.com/office/powerpoint/2010/main" val="116853585"/>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0D2CB-A153-1886-54DA-F254DAF47B64}"/>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B533930D-FED3-8393-2AED-92B17439311A}"/>
              </a:ext>
            </a:extLst>
          </p:cNvPr>
          <p:cNvSpPr>
            <a:spLocks noGrp="1"/>
          </p:cNvSpPr>
          <p:nvPr>
            <p:ph type="sldNum" sz="quarter" idx="12"/>
          </p:nvPr>
        </p:nvSpPr>
        <p:spPr/>
        <p:txBody>
          <a:bodyPr/>
          <a:lstStyle/>
          <a:p>
            <a:fld id="{BBC93AA5-82BE-468E-90B3-DD1DC18545AD}" type="slidenum">
              <a:rPr lang="en-US" smtClean="0"/>
              <a:t>5</a:t>
            </a:fld>
            <a:endParaRPr lang="en-US" dirty="0"/>
          </a:p>
        </p:txBody>
      </p:sp>
      <p:sp>
        <p:nvSpPr>
          <p:cNvPr id="2" name="Text Placeholder 1">
            <a:extLst>
              <a:ext uri="{FF2B5EF4-FFF2-40B4-BE49-F238E27FC236}">
                <a16:creationId xmlns:a16="http://schemas.microsoft.com/office/drawing/2014/main" id="{EBDE9877-A5C3-6727-0229-F633D314EC9A}"/>
              </a:ext>
            </a:extLst>
          </p:cNvPr>
          <p:cNvSpPr>
            <a:spLocks noGrp="1"/>
          </p:cNvSpPr>
          <p:nvPr>
            <p:ph type="body" sz="quarter" idx="13"/>
          </p:nvPr>
        </p:nvSpPr>
        <p:spPr>
          <a:xfrm>
            <a:off x="897622" y="164800"/>
            <a:ext cx="10360404" cy="761791"/>
          </a:xfrm>
        </p:spPr>
        <p:txBody>
          <a:bodyPr>
            <a:normAutofit/>
          </a:bodyPr>
          <a:lstStyle/>
          <a:p>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TEMPO Early Adopters from Coast to Coast</a:t>
            </a:r>
          </a:p>
        </p:txBody>
      </p:sp>
      <p:sp>
        <p:nvSpPr>
          <p:cNvPr id="35" name="Slide Number Placeholder 1">
            <a:extLst>
              <a:ext uri="{FF2B5EF4-FFF2-40B4-BE49-F238E27FC236}">
                <a16:creationId xmlns:a16="http://schemas.microsoft.com/office/drawing/2014/main" id="{C59A2FA5-70C7-352C-06E6-02D0A9457ED4}"/>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5</a:t>
            </a:fld>
            <a:endParaRPr lang="en-US" dirty="0"/>
          </a:p>
        </p:txBody>
      </p:sp>
      <p:sp>
        <p:nvSpPr>
          <p:cNvPr id="12" name="Slide Number Placeholder 1">
            <a:extLst>
              <a:ext uri="{FF2B5EF4-FFF2-40B4-BE49-F238E27FC236}">
                <a16:creationId xmlns:a16="http://schemas.microsoft.com/office/drawing/2014/main" id="{DD9BD9D0-F5DB-4AE6-B1FD-CEC144FA3AF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5</a:t>
            </a:fld>
            <a:endParaRPr lang="en-US" dirty="0"/>
          </a:p>
        </p:txBody>
      </p:sp>
      <p:sp>
        <p:nvSpPr>
          <p:cNvPr id="8" name="Content Placeholder 2">
            <a:extLst>
              <a:ext uri="{FF2B5EF4-FFF2-40B4-BE49-F238E27FC236}">
                <a16:creationId xmlns:a16="http://schemas.microsoft.com/office/drawing/2014/main" id="{52B9ADFC-069B-8B7D-32EE-0FA3F1DA113D}"/>
              </a:ext>
            </a:extLst>
          </p:cNvPr>
          <p:cNvSpPr txBox="1">
            <a:spLocks/>
          </p:cNvSpPr>
          <p:nvPr/>
        </p:nvSpPr>
        <p:spPr>
          <a:xfrm>
            <a:off x="8437729" y="1819306"/>
            <a:ext cx="3549145" cy="454598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lnSpc>
                <a:spcPct val="100000"/>
              </a:lnSpc>
              <a:spcBef>
                <a:spcPts val="600"/>
              </a:spcBef>
              <a:defRPr/>
            </a:pPr>
            <a:r>
              <a:rPr lang="en-US" sz="2000" dirty="0">
                <a:latin typeface="Century Gothic" panose="020B0502020202020204" pitchFamily="34" charset="0"/>
                <a:cs typeface="Arial" panose="020B0604020202020204" pitchFamily="34" charset="0"/>
              </a:rPr>
              <a:t>Approximately 570 Early Adopter members across the U.S. with largest participation from CA (70) and CO (55)</a:t>
            </a:r>
          </a:p>
          <a:p>
            <a:pPr defTabSz="1097280">
              <a:lnSpc>
                <a:spcPct val="100000"/>
              </a:lnSpc>
              <a:spcBef>
                <a:spcPts val="600"/>
              </a:spcBef>
              <a:defRPr/>
            </a:pPr>
            <a:r>
              <a:rPr lang="en-US" sz="2000" dirty="0">
                <a:latin typeface="Century Gothic" panose="020B0502020202020204" pitchFamily="34" charset="0"/>
                <a:cs typeface="Arial" panose="020B0604020202020204" pitchFamily="34" charset="0"/>
              </a:rPr>
              <a:t>Approximately 70 Early Adopters outside of U.S. including 18 from Canada and 13 from Mexico</a:t>
            </a:r>
          </a:p>
          <a:p>
            <a:pPr defTabSz="1097280">
              <a:lnSpc>
                <a:spcPct val="100000"/>
              </a:lnSpc>
              <a:spcBef>
                <a:spcPts val="600"/>
              </a:spcBef>
              <a:defRPr/>
            </a:pPr>
            <a:r>
              <a:rPr lang="en-US" sz="2000" dirty="0">
                <a:latin typeface="Century Gothic" panose="020B0502020202020204" pitchFamily="34" charset="0"/>
                <a:cs typeface="Arial" panose="020B0604020202020204" pitchFamily="34" charset="0"/>
              </a:rPr>
              <a:t>Active engagement with state and local air agencies across U.S.</a:t>
            </a:r>
          </a:p>
        </p:txBody>
      </p:sp>
      <mc:AlternateContent xmlns:mc="http://schemas.openxmlformats.org/markup-compatibility/2006" xmlns:cx4="http://schemas.microsoft.com/office/drawing/2016/5/10/chartex">
        <mc:Choice Requires="cx4">
          <p:graphicFrame>
            <p:nvGraphicFramePr>
              <p:cNvPr id="16" name="Chart 15">
                <a:extLst>
                  <a:ext uri="{FF2B5EF4-FFF2-40B4-BE49-F238E27FC236}">
                    <a16:creationId xmlns:a16="http://schemas.microsoft.com/office/drawing/2014/main" id="{5F33CE40-0A2F-47E4-A1CC-6E6793E490A1}"/>
                  </a:ext>
                </a:extLst>
              </p:cNvPr>
              <p:cNvGraphicFramePr/>
              <p:nvPr>
                <p:extLst>
                  <p:ext uri="{D42A27DB-BD31-4B8C-83A1-F6EECF244321}">
                    <p14:modId xmlns:p14="http://schemas.microsoft.com/office/powerpoint/2010/main" val="2410078589"/>
                  </p:ext>
                </p:extLst>
              </p:nvPr>
            </p:nvGraphicFramePr>
            <p:xfrm>
              <a:off x="364755" y="1159307"/>
              <a:ext cx="7998195" cy="5351456"/>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6" name="Chart 15">
                <a:extLst>
                  <a:ext uri="{FF2B5EF4-FFF2-40B4-BE49-F238E27FC236}">
                    <a16:creationId xmlns:a16="http://schemas.microsoft.com/office/drawing/2014/main" id="{5F33CE40-0A2F-47E4-A1CC-6E6793E490A1}"/>
                  </a:ext>
                </a:extLst>
              </p:cNvPr>
              <p:cNvPicPr>
                <a:picLocks noGrp="1" noRot="1" noChangeAspect="1" noMove="1" noResize="1" noEditPoints="1" noAdjustHandles="1" noChangeArrowheads="1" noChangeShapeType="1"/>
              </p:cNvPicPr>
              <p:nvPr/>
            </p:nvPicPr>
            <p:blipFill>
              <a:blip r:embed="rId5"/>
              <a:stretch>
                <a:fillRect/>
              </a:stretch>
            </p:blipFill>
            <p:spPr>
              <a:xfrm>
                <a:off x="364755" y="1159307"/>
                <a:ext cx="7998195" cy="5351456"/>
              </a:xfrm>
              <a:prstGeom prst="rect">
                <a:avLst/>
              </a:prstGeom>
            </p:spPr>
          </p:pic>
        </mc:Fallback>
      </mc:AlternateContent>
      <p:pic>
        <p:nvPicPr>
          <p:cNvPr id="18" name="Picture 17">
            <a:extLst>
              <a:ext uri="{FF2B5EF4-FFF2-40B4-BE49-F238E27FC236}">
                <a16:creationId xmlns:a16="http://schemas.microsoft.com/office/drawing/2014/main" id="{F4F96A95-6CD0-597C-F43D-6B8D5C89D9B5}"/>
              </a:ext>
            </a:extLst>
          </p:cNvPr>
          <p:cNvPicPr>
            <a:picLocks noChangeAspect="1"/>
          </p:cNvPicPr>
          <p:nvPr/>
        </p:nvPicPr>
        <p:blipFill>
          <a:blip r:embed="rId6"/>
          <a:stretch>
            <a:fillRect/>
          </a:stretch>
        </p:blipFill>
        <p:spPr>
          <a:xfrm>
            <a:off x="668222" y="5162448"/>
            <a:ext cx="1396706" cy="1447681"/>
          </a:xfrm>
          <a:prstGeom prst="rect">
            <a:avLst/>
          </a:prstGeom>
        </p:spPr>
      </p:pic>
      <p:sp>
        <p:nvSpPr>
          <p:cNvPr id="19" name="Star: 5 Points 18">
            <a:extLst>
              <a:ext uri="{FF2B5EF4-FFF2-40B4-BE49-F238E27FC236}">
                <a16:creationId xmlns:a16="http://schemas.microsoft.com/office/drawing/2014/main" id="{DF0A1310-3A89-7F1A-72F5-AF5F88DC890B}"/>
              </a:ext>
            </a:extLst>
          </p:cNvPr>
          <p:cNvSpPr/>
          <p:nvPr/>
        </p:nvSpPr>
        <p:spPr>
          <a:xfrm>
            <a:off x="778559" y="3577860"/>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CA71B9F8-CE13-7918-7117-94C78D74823E}"/>
              </a:ext>
            </a:extLst>
          </p:cNvPr>
          <p:cNvSpPr/>
          <p:nvPr/>
        </p:nvSpPr>
        <p:spPr>
          <a:xfrm>
            <a:off x="985618" y="2239716"/>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24E00353-1A52-B07F-91B5-6E6CA11431B1}"/>
              </a:ext>
            </a:extLst>
          </p:cNvPr>
          <p:cNvSpPr/>
          <p:nvPr/>
        </p:nvSpPr>
        <p:spPr>
          <a:xfrm>
            <a:off x="1786212" y="2439741"/>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D0127C6D-7774-5941-787E-FCEC34ED6BC4}"/>
              </a:ext>
            </a:extLst>
          </p:cNvPr>
          <p:cNvSpPr/>
          <p:nvPr/>
        </p:nvSpPr>
        <p:spPr>
          <a:xfrm>
            <a:off x="2055403" y="3405187"/>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5DB616A9-8CE6-818E-0C57-C54D68A7799D}"/>
              </a:ext>
            </a:extLst>
          </p:cNvPr>
          <p:cNvSpPr/>
          <p:nvPr/>
        </p:nvSpPr>
        <p:spPr>
          <a:xfrm>
            <a:off x="1905274" y="4299197"/>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88143801-FF15-BC8E-FD07-6E6B39BC67F8}"/>
              </a:ext>
            </a:extLst>
          </p:cNvPr>
          <p:cNvSpPr/>
          <p:nvPr/>
        </p:nvSpPr>
        <p:spPr>
          <a:xfrm>
            <a:off x="2924449" y="3533774"/>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43A84736-114B-ADDD-DF24-7A3988422BC7}"/>
              </a:ext>
            </a:extLst>
          </p:cNvPr>
          <p:cNvSpPr/>
          <p:nvPr/>
        </p:nvSpPr>
        <p:spPr>
          <a:xfrm>
            <a:off x="2796135" y="4405194"/>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56EA797F-C548-EDF4-BEB7-DB83C3F82D45}"/>
              </a:ext>
            </a:extLst>
          </p:cNvPr>
          <p:cNvSpPr/>
          <p:nvPr/>
        </p:nvSpPr>
        <p:spPr>
          <a:xfrm>
            <a:off x="3848374" y="5071960"/>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3CBC171E-2D94-6DE4-89F3-DBB0430F46DA}"/>
              </a:ext>
            </a:extLst>
          </p:cNvPr>
          <p:cNvSpPr/>
          <p:nvPr/>
        </p:nvSpPr>
        <p:spPr>
          <a:xfrm>
            <a:off x="6305824" y="4686063"/>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793207BD-4954-FDB1-8B6B-BD375AC1846E}"/>
              </a:ext>
            </a:extLst>
          </p:cNvPr>
          <p:cNvSpPr/>
          <p:nvPr/>
        </p:nvSpPr>
        <p:spPr>
          <a:xfrm>
            <a:off x="4087901" y="4276606"/>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FD64EB14-516E-04B4-2253-C8B9DF20093B}"/>
              </a:ext>
            </a:extLst>
          </p:cNvPr>
          <p:cNvSpPr/>
          <p:nvPr/>
        </p:nvSpPr>
        <p:spPr>
          <a:xfrm>
            <a:off x="3798638" y="3128962"/>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B05EA7C4-D961-066C-1ABC-2297FDE13DDC}"/>
              </a:ext>
            </a:extLst>
          </p:cNvPr>
          <p:cNvSpPr/>
          <p:nvPr/>
        </p:nvSpPr>
        <p:spPr>
          <a:xfrm>
            <a:off x="2705374" y="2729031"/>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95C528AA-B59D-22D0-ACDA-8281FACEDCF0}"/>
              </a:ext>
            </a:extLst>
          </p:cNvPr>
          <p:cNvSpPr/>
          <p:nvPr/>
        </p:nvSpPr>
        <p:spPr>
          <a:xfrm>
            <a:off x="2595836" y="1943337"/>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5 Points 31">
            <a:extLst>
              <a:ext uri="{FF2B5EF4-FFF2-40B4-BE49-F238E27FC236}">
                <a16:creationId xmlns:a16="http://schemas.microsoft.com/office/drawing/2014/main" id="{35B28081-1FD7-A42D-B68A-B6629B66171B}"/>
              </a:ext>
            </a:extLst>
          </p:cNvPr>
          <p:cNvSpPr/>
          <p:nvPr/>
        </p:nvSpPr>
        <p:spPr>
          <a:xfrm>
            <a:off x="4545696" y="2230191"/>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ar: 5 Points 32">
            <a:extLst>
              <a:ext uri="{FF2B5EF4-FFF2-40B4-BE49-F238E27FC236}">
                <a16:creationId xmlns:a16="http://schemas.microsoft.com/office/drawing/2014/main" id="{CFF01AFE-027B-2B23-0906-FA88BAAE7CAF}"/>
              </a:ext>
            </a:extLst>
          </p:cNvPr>
          <p:cNvSpPr/>
          <p:nvPr/>
        </p:nvSpPr>
        <p:spPr>
          <a:xfrm>
            <a:off x="3950657" y="3710250"/>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ar: 5 Points 33">
            <a:extLst>
              <a:ext uri="{FF2B5EF4-FFF2-40B4-BE49-F238E27FC236}">
                <a16:creationId xmlns:a16="http://schemas.microsoft.com/office/drawing/2014/main" id="{1D33323C-DC55-9062-C6B0-E0B7C9B81C9A}"/>
              </a:ext>
            </a:extLst>
          </p:cNvPr>
          <p:cNvSpPr/>
          <p:nvPr/>
        </p:nvSpPr>
        <p:spPr>
          <a:xfrm>
            <a:off x="6912932" y="3008335"/>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ar: 5 Points 35">
            <a:extLst>
              <a:ext uri="{FF2B5EF4-FFF2-40B4-BE49-F238E27FC236}">
                <a16:creationId xmlns:a16="http://schemas.microsoft.com/office/drawing/2014/main" id="{4167BDD8-8DCE-8A3C-3FE2-51CAB23F77B5}"/>
              </a:ext>
            </a:extLst>
          </p:cNvPr>
          <p:cNvSpPr/>
          <p:nvPr/>
        </p:nvSpPr>
        <p:spPr>
          <a:xfrm>
            <a:off x="7170056" y="2496891"/>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tar: 5 Points 36">
            <a:extLst>
              <a:ext uri="{FF2B5EF4-FFF2-40B4-BE49-F238E27FC236}">
                <a16:creationId xmlns:a16="http://schemas.microsoft.com/office/drawing/2014/main" id="{30469D91-D7B2-391C-482E-099161F07B53}"/>
              </a:ext>
            </a:extLst>
          </p:cNvPr>
          <p:cNvSpPr/>
          <p:nvPr/>
        </p:nvSpPr>
        <p:spPr>
          <a:xfrm>
            <a:off x="1307156" y="3198572"/>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tar: 5 Points 37">
            <a:extLst>
              <a:ext uri="{FF2B5EF4-FFF2-40B4-BE49-F238E27FC236}">
                <a16:creationId xmlns:a16="http://schemas.microsoft.com/office/drawing/2014/main" id="{2BA0306D-0C08-EC99-FB6D-9B00349DF283}"/>
              </a:ext>
            </a:extLst>
          </p:cNvPr>
          <p:cNvSpPr/>
          <p:nvPr/>
        </p:nvSpPr>
        <p:spPr>
          <a:xfrm>
            <a:off x="7616358" y="2730002"/>
            <a:ext cx="238124" cy="232140"/>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tar: 5 Points 38">
            <a:extLst>
              <a:ext uri="{FF2B5EF4-FFF2-40B4-BE49-F238E27FC236}">
                <a16:creationId xmlns:a16="http://schemas.microsoft.com/office/drawing/2014/main" id="{F0328252-53D9-F050-983A-C0FEBDDF4943}"/>
              </a:ext>
            </a:extLst>
          </p:cNvPr>
          <p:cNvSpPr/>
          <p:nvPr/>
        </p:nvSpPr>
        <p:spPr>
          <a:xfrm>
            <a:off x="7129345" y="3317633"/>
            <a:ext cx="238124"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tar: 5 Points 39">
            <a:extLst>
              <a:ext uri="{FF2B5EF4-FFF2-40B4-BE49-F238E27FC236}">
                <a16:creationId xmlns:a16="http://schemas.microsoft.com/office/drawing/2014/main" id="{F0E4EF6E-187D-A1FF-74F2-859A372C7327}"/>
              </a:ext>
            </a:extLst>
          </p:cNvPr>
          <p:cNvSpPr/>
          <p:nvPr/>
        </p:nvSpPr>
        <p:spPr>
          <a:xfrm>
            <a:off x="2486572" y="1034557"/>
            <a:ext cx="238125" cy="257175"/>
          </a:xfrm>
          <a:prstGeom prst="star5">
            <a:avLst/>
          </a:prstGeom>
          <a:solidFill>
            <a:srgbClr val="FFC000"/>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CE31A83-B33C-D442-0745-E4DF4C903766}"/>
              </a:ext>
            </a:extLst>
          </p:cNvPr>
          <p:cNvSpPr txBox="1"/>
          <p:nvPr/>
        </p:nvSpPr>
        <p:spPr>
          <a:xfrm>
            <a:off x="2757761" y="922252"/>
            <a:ext cx="7381601" cy="615553"/>
          </a:xfrm>
          <a:prstGeom prst="rect">
            <a:avLst/>
          </a:prstGeom>
          <a:noFill/>
        </p:spPr>
        <p:txBody>
          <a:bodyPr wrap="square" rtlCol="0">
            <a:spAutoFit/>
          </a:bodyPr>
          <a:lstStyle/>
          <a:p>
            <a:pPr defTabSz="1219170">
              <a:spcAft>
                <a:spcPts val="600"/>
              </a:spcAft>
              <a:defRPr/>
            </a:pPr>
            <a:r>
              <a:rPr lang="en-US" sz="1700" b="1" i="1" dirty="0">
                <a:latin typeface="Century Gothic" panose="020B0502020202020204" pitchFamily="34" charset="0"/>
                <a:cs typeface="Arial" panose="020B0604020202020204" pitchFamily="34" charset="0"/>
              </a:rPr>
              <a:t>Indicates states where state/local air agencies are using TEMPO data and/or attended an in-person ARSET training event</a:t>
            </a:r>
          </a:p>
        </p:txBody>
      </p:sp>
    </p:spTree>
    <p:custDataLst>
      <p:tags r:id="rId1"/>
    </p:custDataLst>
    <p:extLst>
      <p:ext uri="{BB962C8B-B14F-4D97-AF65-F5344CB8AC3E}">
        <p14:creationId xmlns:p14="http://schemas.microsoft.com/office/powerpoint/2010/main" val="973088070"/>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962D3-CDD9-7C0B-581E-A6A964F37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73A57-52BA-CBD8-F1DF-4D419C42414C}"/>
              </a:ext>
            </a:extLst>
          </p:cNvPr>
          <p:cNvSpPr>
            <a:spLocks noGrp="1"/>
          </p:cNvSpPr>
          <p:nvPr>
            <p:ph type="ctrTitle" idx="4294967295"/>
          </p:nvPr>
        </p:nvSpPr>
        <p:spPr>
          <a:xfrm>
            <a:off x="1524000" y="2319283"/>
            <a:ext cx="9144000" cy="2387600"/>
          </a:xfrm>
        </p:spPr>
        <p:txBody>
          <a:bodyPr/>
          <a:lstStyle/>
          <a:p>
            <a:pPr algn="ctr"/>
            <a:r>
              <a:rPr lang="en-US" dirty="0">
                <a:latin typeface="Century Gothic" panose="020B0502020202020204" pitchFamily="34" charset="0"/>
                <a:cs typeface="Arial" panose="020B0604020202020204" pitchFamily="34" charset="0"/>
              </a:rPr>
              <a:t>Recent TEMPO Early Adopter Program Successes</a:t>
            </a:r>
          </a:p>
        </p:txBody>
      </p:sp>
    </p:spTree>
    <p:extLst>
      <p:ext uri="{BB962C8B-B14F-4D97-AF65-F5344CB8AC3E}">
        <p14:creationId xmlns:p14="http://schemas.microsoft.com/office/powerpoint/2010/main" val="3248354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276CA-7797-3ADD-E78D-9F62AB71DED2}"/>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2C2B61E-9246-E9C8-A641-A3926D200D3E}"/>
              </a:ext>
            </a:extLst>
          </p:cNvPr>
          <p:cNvSpPr>
            <a:spLocks noGrp="1"/>
          </p:cNvSpPr>
          <p:nvPr>
            <p:ph type="sldNum" sz="quarter" idx="12"/>
          </p:nvPr>
        </p:nvSpPr>
        <p:spPr/>
        <p:txBody>
          <a:bodyPr/>
          <a:lstStyle/>
          <a:p>
            <a:fld id="{BBC93AA5-82BE-468E-90B3-DD1DC18545AD}" type="slidenum">
              <a:rPr lang="en-US" smtClean="0"/>
              <a:t>7</a:t>
            </a:fld>
            <a:endParaRPr lang="en-US" dirty="0"/>
          </a:p>
        </p:txBody>
      </p:sp>
      <p:sp>
        <p:nvSpPr>
          <p:cNvPr id="2" name="Text Placeholder 1">
            <a:extLst>
              <a:ext uri="{FF2B5EF4-FFF2-40B4-BE49-F238E27FC236}">
                <a16:creationId xmlns:a16="http://schemas.microsoft.com/office/drawing/2014/main" id="{576AEAE9-9C7E-5E0E-D940-E0BF7DF62395}"/>
              </a:ext>
            </a:extLst>
          </p:cNvPr>
          <p:cNvSpPr>
            <a:spLocks noGrp="1"/>
          </p:cNvSpPr>
          <p:nvPr>
            <p:ph type="body" sz="quarter" idx="13"/>
          </p:nvPr>
        </p:nvSpPr>
        <p:spPr>
          <a:xfrm>
            <a:off x="897622" y="164800"/>
            <a:ext cx="10360404" cy="761791"/>
          </a:xfrm>
        </p:spPr>
        <p:txBody>
          <a:bodyPr>
            <a:normAutofit/>
          </a:bodyPr>
          <a:lstStyle/>
          <a:p>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Enhancing SPoRT TEMPO Viewer for Early Adopters</a:t>
            </a:r>
          </a:p>
        </p:txBody>
      </p:sp>
      <p:sp>
        <p:nvSpPr>
          <p:cNvPr id="35" name="Slide Number Placeholder 1">
            <a:extLst>
              <a:ext uri="{FF2B5EF4-FFF2-40B4-BE49-F238E27FC236}">
                <a16:creationId xmlns:a16="http://schemas.microsoft.com/office/drawing/2014/main" id="{4C8FD8EE-5B14-EF6A-E624-8D10D4375B14}"/>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7</a:t>
            </a:fld>
            <a:endParaRPr lang="en-US" dirty="0"/>
          </a:p>
        </p:txBody>
      </p:sp>
      <p:sp>
        <p:nvSpPr>
          <p:cNvPr id="12" name="Slide Number Placeholder 1">
            <a:extLst>
              <a:ext uri="{FF2B5EF4-FFF2-40B4-BE49-F238E27FC236}">
                <a16:creationId xmlns:a16="http://schemas.microsoft.com/office/drawing/2014/main" id="{01A6EFA4-FA81-96EC-9F13-ACFCFE7D1B70}"/>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7</a:t>
            </a:fld>
            <a:endParaRPr lang="en-US" dirty="0"/>
          </a:p>
        </p:txBody>
      </p:sp>
      <p:sp>
        <p:nvSpPr>
          <p:cNvPr id="3" name="Content Placeholder 2">
            <a:extLst>
              <a:ext uri="{FF2B5EF4-FFF2-40B4-BE49-F238E27FC236}">
                <a16:creationId xmlns:a16="http://schemas.microsoft.com/office/drawing/2014/main" id="{91653E3A-9190-41C3-8E11-618A25CE71D5}"/>
              </a:ext>
            </a:extLst>
          </p:cNvPr>
          <p:cNvSpPr txBox="1">
            <a:spLocks/>
          </p:cNvSpPr>
          <p:nvPr/>
        </p:nvSpPr>
        <p:spPr>
          <a:xfrm>
            <a:off x="6651544" y="1090741"/>
            <a:ext cx="5271751" cy="550256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Early Adopters have been analyzing TEMPO data on the SPoRT viewer</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Additional domains added to SPoRT viewer per request of Early Adopters</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Near real-time (NRT) NO</a:t>
            </a:r>
            <a:r>
              <a:rPr lang="en-US" sz="1900" baseline="-25000" dirty="0">
                <a:latin typeface="Century Gothic" panose="020B0502020202020204" pitchFamily="34" charset="0"/>
                <a:cs typeface="Arial" panose="020B0604020202020204" pitchFamily="34" charset="0"/>
              </a:rPr>
              <a:t>2</a:t>
            </a:r>
            <a:r>
              <a:rPr lang="en-US" sz="1900" dirty="0">
                <a:latin typeface="Century Gothic" panose="020B0502020202020204" pitchFamily="34" charset="0"/>
                <a:cs typeface="Arial" panose="020B0604020202020204" pitchFamily="34" charset="0"/>
              </a:rPr>
              <a:t> and HCHO along with Ozone Profile products added to SPoRT viewer</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TEMPO True Color and composite Red-Green-Blue imagery are available for viewing</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SPoRT viewer is being upgraded to an interactive pan-and-zoom viewer with data query capabilities (release date August) </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Viewer will be used for providing imagery of developmental and value-added products  </a:t>
            </a:r>
          </a:p>
        </p:txBody>
      </p:sp>
      <p:pic>
        <p:nvPicPr>
          <p:cNvPr id="1026" name="Picture 2">
            <a:extLst>
              <a:ext uri="{FF2B5EF4-FFF2-40B4-BE49-F238E27FC236}">
                <a16:creationId xmlns:a16="http://schemas.microsoft.com/office/drawing/2014/main" id="{0B7A0569-36FC-C1BC-A4CC-2E842A153A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995" y="926591"/>
            <a:ext cx="6396550" cy="29592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D642C65-B4AD-ACA7-E589-3490DCB341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1286" y="3842251"/>
            <a:ext cx="4385425" cy="29592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86720924"/>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FEBB4-973B-A882-42E4-3960E87395EF}"/>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4511D11B-C256-574B-5EF8-1500253920CE}"/>
              </a:ext>
            </a:extLst>
          </p:cNvPr>
          <p:cNvSpPr>
            <a:spLocks noGrp="1"/>
          </p:cNvSpPr>
          <p:nvPr>
            <p:ph type="sldNum" sz="quarter" idx="12"/>
          </p:nvPr>
        </p:nvSpPr>
        <p:spPr/>
        <p:txBody>
          <a:bodyPr/>
          <a:lstStyle/>
          <a:p>
            <a:fld id="{BBC93AA5-82BE-468E-90B3-DD1DC18545AD}" type="slidenum">
              <a:rPr lang="en-US" smtClean="0"/>
              <a:t>8</a:t>
            </a:fld>
            <a:endParaRPr lang="en-US" dirty="0"/>
          </a:p>
        </p:txBody>
      </p:sp>
      <p:sp>
        <p:nvSpPr>
          <p:cNvPr id="2" name="Text Placeholder 1">
            <a:extLst>
              <a:ext uri="{FF2B5EF4-FFF2-40B4-BE49-F238E27FC236}">
                <a16:creationId xmlns:a16="http://schemas.microsoft.com/office/drawing/2014/main" id="{133588F2-FF4E-8101-5236-84DD64C2B14F}"/>
              </a:ext>
            </a:extLst>
          </p:cNvPr>
          <p:cNvSpPr>
            <a:spLocks noGrp="1"/>
          </p:cNvSpPr>
          <p:nvPr>
            <p:ph type="body" sz="quarter" idx="13"/>
          </p:nvPr>
        </p:nvSpPr>
        <p:spPr>
          <a:xfrm>
            <a:off x="897622" y="164800"/>
            <a:ext cx="10360404" cy="761791"/>
          </a:xfrm>
        </p:spPr>
        <p:txBody>
          <a:bodyPr>
            <a:normAutofit/>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Inclusion of TEMPO NRT Data in Viewers</a:t>
            </a:r>
          </a:p>
        </p:txBody>
      </p:sp>
      <p:sp>
        <p:nvSpPr>
          <p:cNvPr id="35" name="Slide Number Placeholder 1">
            <a:extLst>
              <a:ext uri="{FF2B5EF4-FFF2-40B4-BE49-F238E27FC236}">
                <a16:creationId xmlns:a16="http://schemas.microsoft.com/office/drawing/2014/main" id="{0791C97D-48CA-4ABB-111E-352E3DBA3482}"/>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8</a:t>
            </a:fld>
            <a:endParaRPr lang="en-US" dirty="0"/>
          </a:p>
        </p:txBody>
      </p:sp>
      <p:sp>
        <p:nvSpPr>
          <p:cNvPr id="12" name="Slide Number Placeholder 1">
            <a:extLst>
              <a:ext uri="{FF2B5EF4-FFF2-40B4-BE49-F238E27FC236}">
                <a16:creationId xmlns:a16="http://schemas.microsoft.com/office/drawing/2014/main" id="{694D338C-A2B4-4D54-35F4-A66B861ACBA1}"/>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8</a:t>
            </a:fld>
            <a:endParaRPr lang="en-US" dirty="0"/>
          </a:p>
        </p:txBody>
      </p:sp>
      <p:pic>
        <p:nvPicPr>
          <p:cNvPr id="1028" name="Picture 4">
            <a:extLst>
              <a:ext uri="{FF2B5EF4-FFF2-40B4-BE49-F238E27FC236}">
                <a16:creationId xmlns:a16="http://schemas.microsoft.com/office/drawing/2014/main" id="{FB625164-8DAC-8F31-E424-4EE2336F0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67" y="914559"/>
            <a:ext cx="4023188" cy="27106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220E66F-87A4-EB4A-118B-B39F4D1A2D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5938" y="3625217"/>
            <a:ext cx="5441861" cy="309204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6DDA285E-5B11-1A77-B742-2FF582829EE7}"/>
              </a:ext>
            </a:extLst>
          </p:cNvPr>
          <p:cNvSpPr txBox="1">
            <a:spLocks/>
          </p:cNvSpPr>
          <p:nvPr/>
        </p:nvSpPr>
        <p:spPr>
          <a:xfrm>
            <a:off x="6759832" y="1259187"/>
            <a:ext cx="5271751" cy="500926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Arizona DEQ have been engaged with program since pre-launch era of mission</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We further engaged with Arizona DEQ regarding the recent TEMPO NRT data</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Operational forecasters were especially interested in NRT NO</a:t>
            </a:r>
            <a:r>
              <a:rPr lang="en-US" sz="1900" baseline="-25000" dirty="0">
                <a:latin typeface="Century Gothic" panose="020B0502020202020204" pitchFamily="34" charset="0"/>
                <a:cs typeface="Arial" panose="020B0604020202020204" pitchFamily="34" charset="0"/>
              </a:rPr>
              <a:t>2</a:t>
            </a:r>
            <a:r>
              <a:rPr lang="en-US" sz="1900" dirty="0">
                <a:latin typeface="Century Gothic" panose="020B0502020202020204" pitchFamily="34" charset="0"/>
                <a:cs typeface="Arial" panose="020B0604020202020204" pitchFamily="34" charset="0"/>
              </a:rPr>
              <a:t> data   </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Arizona DEQ moved forward with adding TEMPO NRT NO</a:t>
            </a:r>
            <a:r>
              <a:rPr lang="en-US" sz="1900" baseline="-25000" dirty="0">
                <a:latin typeface="Century Gothic" panose="020B0502020202020204" pitchFamily="34" charset="0"/>
                <a:cs typeface="Arial" panose="020B0604020202020204" pitchFamily="34" charset="0"/>
              </a:rPr>
              <a:t>2</a:t>
            </a:r>
            <a:r>
              <a:rPr lang="en-US" sz="1900" dirty="0">
                <a:latin typeface="Century Gothic" panose="020B0502020202020204" pitchFamily="34" charset="0"/>
                <a:cs typeface="Arial" panose="020B0604020202020204" pitchFamily="34" charset="0"/>
              </a:rPr>
              <a:t> data to their own visualization system</a:t>
            </a:r>
          </a:p>
          <a:p>
            <a:pPr defTabSz="1097280">
              <a:lnSpc>
                <a:spcPct val="100000"/>
              </a:lnSpc>
              <a:spcBef>
                <a:spcPts val="600"/>
              </a:spcBef>
              <a:defRPr/>
            </a:pPr>
            <a:r>
              <a:rPr lang="en-US" sz="1900" b="0" i="0" u="none" strike="noStrike" dirty="0">
                <a:solidFill>
                  <a:srgbClr val="000000"/>
                </a:solidFill>
                <a:effectLst/>
                <a:latin typeface="Century Gothic" panose="020B0502020202020204" pitchFamily="34" charset="0"/>
              </a:rPr>
              <a:t>They are now routinely assessing TEMPO NRT data for air quality monitoring and forecasting operations</a:t>
            </a: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Expanding engagement to additional air agencies on inclusion of TEMPO data into their operations</a:t>
            </a: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a:p>
            <a:pPr defTabSz="1097280">
              <a:lnSpc>
                <a:spcPct val="100000"/>
              </a:lnSpc>
              <a:spcBef>
                <a:spcPts val="600"/>
              </a:spcBef>
              <a:defRPr/>
            </a:pPr>
            <a:endParaRPr lang="en-US" sz="1900" dirty="0">
              <a:latin typeface="Century Gothic" panose="020B0502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AC83C4B-DDAB-0CC8-F2F0-D9BC186683FB}"/>
              </a:ext>
            </a:extLst>
          </p:cNvPr>
          <p:cNvSpPr txBox="1"/>
          <p:nvPr/>
        </p:nvSpPr>
        <p:spPr>
          <a:xfrm>
            <a:off x="417226" y="1055210"/>
            <a:ext cx="2117644" cy="615553"/>
          </a:xfrm>
          <a:prstGeom prst="rect">
            <a:avLst/>
          </a:prstGeom>
          <a:noFill/>
        </p:spPr>
        <p:txBody>
          <a:bodyPr wrap="square" rtlCol="0">
            <a:spAutoFit/>
          </a:bodyPr>
          <a:lstStyle/>
          <a:p>
            <a:pPr defTabSz="1219170">
              <a:spcAft>
                <a:spcPts val="600"/>
              </a:spcAft>
              <a:defRPr/>
            </a:pPr>
            <a:r>
              <a:rPr lang="en-US" sz="1700" b="1" i="1" dirty="0">
                <a:solidFill>
                  <a:schemeClr val="bg1"/>
                </a:solidFill>
                <a:latin typeface="Century Gothic" panose="020B0502020202020204" pitchFamily="34" charset="0"/>
                <a:cs typeface="Arial" panose="020B0604020202020204" pitchFamily="34" charset="0"/>
              </a:rPr>
              <a:t>TEMPO NRT NO</a:t>
            </a:r>
            <a:r>
              <a:rPr lang="en-US" sz="1700" b="1" i="1" baseline="-25000" dirty="0">
                <a:solidFill>
                  <a:schemeClr val="bg1"/>
                </a:solidFill>
                <a:latin typeface="Century Gothic" panose="020B0502020202020204" pitchFamily="34" charset="0"/>
                <a:cs typeface="Arial" panose="020B0604020202020204" pitchFamily="34" charset="0"/>
              </a:rPr>
              <a:t>2</a:t>
            </a:r>
            <a:r>
              <a:rPr lang="en-US" sz="1700" b="1" i="1" dirty="0">
                <a:solidFill>
                  <a:schemeClr val="bg1"/>
                </a:solidFill>
                <a:latin typeface="Century Gothic" panose="020B0502020202020204" pitchFamily="34" charset="0"/>
                <a:cs typeface="Arial" panose="020B0604020202020204" pitchFamily="34" charset="0"/>
              </a:rPr>
              <a:t> in SPoRT Viewer</a:t>
            </a:r>
          </a:p>
        </p:txBody>
      </p:sp>
      <p:sp>
        <p:nvSpPr>
          <p:cNvPr id="10" name="TextBox 9">
            <a:extLst>
              <a:ext uri="{FF2B5EF4-FFF2-40B4-BE49-F238E27FC236}">
                <a16:creationId xmlns:a16="http://schemas.microsoft.com/office/drawing/2014/main" id="{69DE2D4F-38FE-FB10-B900-554E7773CEC7}"/>
              </a:ext>
            </a:extLst>
          </p:cNvPr>
          <p:cNvSpPr txBox="1"/>
          <p:nvPr/>
        </p:nvSpPr>
        <p:spPr>
          <a:xfrm>
            <a:off x="4250499" y="3844158"/>
            <a:ext cx="2455189" cy="615553"/>
          </a:xfrm>
          <a:prstGeom prst="rect">
            <a:avLst/>
          </a:prstGeom>
          <a:noFill/>
        </p:spPr>
        <p:txBody>
          <a:bodyPr wrap="square" rtlCol="0">
            <a:spAutoFit/>
          </a:bodyPr>
          <a:lstStyle/>
          <a:p>
            <a:pPr defTabSz="1219170">
              <a:spcAft>
                <a:spcPts val="600"/>
              </a:spcAft>
              <a:defRPr/>
            </a:pPr>
            <a:r>
              <a:rPr lang="en-US" sz="1700" b="1" i="1" dirty="0">
                <a:solidFill>
                  <a:schemeClr val="bg1"/>
                </a:solidFill>
                <a:latin typeface="Century Gothic" panose="020B0502020202020204" pitchFamily="34" charset="0"/>
                <a:cs typeface="Arial" panose="020B0604020202020204" pitchFamily="34" charset="0"/>
              </a:rPr>
              <a:t>TEMPO NRT NO</a:t>
            </a:r>
            <a:r>
              <a:rPr lang="en-US" sz="1700" b="1" i="1" baseline="-25000" dirty="0">
                <a:solidFill>
                  <a:schemeClr val="bg1"/>
                </a:solidFill>
                <a:latin typeface="Century Gothic" panose="020B0502020202020204" pitchFamily="34" charset="0"/>
                <a:cs typeface="Arial" panose="020B0604020202020204" pitchFamily="34" charset="0"/>
              </a:rPr>
              <a:t>2</a:t>
            </a:r>
            <a:r>
              <a:rPr lang="en-US" sz="1700" b="1" i="1" dirty="0">
                <a:solidFill>
                  <a:schemeClr val="bg1"/>
                </a:solidFill>
                <a:latin typeface="Century Gothic" panose="020B0502020202020204" pitchFamily="34" charset="0"/>
                <a:cs typeface="Arial" panose="020B0604020202020204" pitchFamily="34" charset="0"/>
              </a:rPr>
              <a:t> in Arizona DEQ viewer</a:t>
            </a:r>
          </a:p>
        </p:txBody>
      </p:sp>
      <p:sp>
        <p:nvSpPr>
          <p:cNvPr id="14" name="TextBox 13">
            <a:extLst>
              <a:ext uri="{FF2B5EF4-FFF2-40B4-BE49-F238E27FC236}">
                <a16:creationId xmlns:a16="http://schemas.microsoft.com/office/drawing/2014/main" id="{6DDC09F6-BAD4-3467-EF36-4DA18C511791}"/>
              </a:ext>
            </a:extLst>
          </p:cNvPr>
          <p:cNvSpPr txBox="1"/>
          <p:nvPr/>
        </p:nvSpPr>
        <p:spPr>
          <a:xfrm>
            <a:off x="4290726" y="1530371"/>
            <a:ext cx="2555242" cy="1569660"/>
          </a:xfrm>
          <a:prstGeom prst="rect">
            <a:avLst/>
          </a:prstGeom>
          <a:noFill/>
        </p:spPr>
        <p:txBody>
          <a:bodyPr wrap="square">
            <a:spAutoFit/>
          </a:bodyPr>
          <a:lstStyle/>
          <a:p>
            <a:pPr rtl="0">
              <a:buNone/>
            </a:pPr>
            <a:r>
              <a:rPr lang="en-US" sz="1600" b="0" i="0" u="none" strike="noStrike" dirty="0">
                <a:solidFill>
                  <a:srgbClr val="E97132"/>
                </a:solidFill>
                <a:effectLst/>
                <a:latin typeface="Century Gothic" panose="020B0502020202020204" pitchFamily="34" charset="0"/>
              </a:rPr>
              <a:t>“After looking at the TEMPO NO2 data, it was nice to see the higher concentrations move quickly off to the south that day.” </a:t>
            </a:r>
            <a:endParaRPr lang="en-US" sz="1600" b="0" dirty="0">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231106104"/>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9FD3C-4B4E-A852-91E6-FBCD948C9D5E}"/>
            </a:ext>
          </a:extLst>
        </p:cNvPr>
        <p:cNvGrpSpPr/>
        <p:nvPr/>
      </p:nvGrpSpPr>
      <p:grpSpPr>
        <a:xfrm>
          <a:off x="0" y="0"/>
          <a:ext cx="0" cy="0"/>
          <a:chOff x="0" y="0"/>
          <a:chExt cx="0" cy="0"/>
        </a:xfrm>
      </p:grpSpPr>
      <p:pic>
        <p:nvPicPr>
          <p:cNvPr id="15" name="Picture 14" descr="Diagram&#10;&#10;AI-generated content may be incorrect.">
            <a:extLst>
              <a:ext uri="{FF2B5EF4-FFF2-40B4-BE49-F238E27FC236}">
                <a16:creationId xmlns:a16="http://schemas.microsoft.com/office/drawing/2014/main" id="{67D98CB8-DBE6-B0B8-1800-8385EC619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8825" y="4044143"/>
            <a:ext cx="3862628" cy="2725241"/>
          </a:xfrm>
          <a:prstGeom prst="rect">
            <a:avLst/>
          </a:prstGeom>
        </p:spPr>
      </p:pic>
      <p:sp>
        <p:nvSpPr>
          <p:cNvPr id="11" name="Slide Number Placeholder 1">
            <a:extLst>
              <a:ext uri="{FF2B5EF4-FFF2-40B4-BE49-F238E27FC236}">
                <a16:creationId xmlns:a16="http://schemas.microsoft.com/office/drawing/2014/main" id="{BA6AE943-C240-A913-5988-06FBA1D3D4D9}"/>
              </a:ext>
            </a:extLst>
          </p:cNvPr>
          <p:cNvSpPr>
            <a:spLocks noGrp="1"/>
          </p:cNvSpPr>
          <p:nvPr>
            <p:ph type="sldNum" sz="quarter" idx="12"/>
          </p:nvPr>
        </p:nvSpPr>
        <p:spPr/>
        <p:txBody>
          <a:bodyPr/>
          <a:lstStyle/>
          <a:p>
            <a:fld id="{BBC93AA5-82BE-468E-90B3-DD1DC18545AD}" type="slidenum">
              <a:rPr lang="en-US" smtClean="0"/>
              <a:t>9</a:t>
            </a:fld>
            <a:endParaRPr lang="en-US" dirty="0"/>
          </a:p>
        </p:txBody>
      </p:sp>
      <p:sp>
        <p:nvSpPr>
          <p:cNvPr id="2" name="Text Placeholder 1">
            <a:extLst>
              <a:ext uri="{FF2B5EF4-FFF2-40B4-BE49-F238E27FC236}">
                <a16:creationId xmlns:a16="http://schemas.microsoft.com/office/drawing/2014/main" id="{062FFB08-3D5B-1E16-A96B-E64375604A42}"/>
              </a:ext>
            </a:extLst>
          </p:cNvPr>
          <p:cNvSpPr>
            <a:spLocks noGrp="1"/>
          </p:cNvSpPr>
          <p:nvPr>
            <p:ph type="body" sz="quarter" idx="13"/>
          </p:nvPr>
        </p:nvSpPr>
        <p:spPr>
          <a:xfrm>
            <a:off x="897622" y="164800"/>
            <a:ext cx="10360404" cy="761791"/>
          </a:xfrm>
        </p:spPr>
        <p:txBody>
          <a:bodyPr>
            <a:normAutofit/>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CTDEEP Preparing for Ozone Season</a:t>
            </a:r>
          </a:p>
        </p:txBody>
      </p:sp>
      <p:sp>
        <p:nvSpPr>
          <p:cNvPr id="35" name="Slide Number Placeholder 1">
            <a:extLst>
              <a:ext uri="{FF2B5EF4-FFF2-40B4-BE49-F238E27FC236}">
                <a16:creationId xmlns:a16="http://schemas.microsoft.com/office/drawing/2014/main" id="{EF6EF042-8095-AFD0-D0B4-7A69B0E34831}"/>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9</a:t>
            </a:fld>
            <a:endParaRPr lang="en-US" dirty="0"/>
          </a:p>
        </p:txBody>
      </p:sp>
      <p:sp>
        <p:nvSpPr>
          <p:cNvPr id="12" name="Slide Number Placeholder 1">
            <a:extLst>
              <a:ext uri="{FF2B5EF4-FFF2-40B4-BE49-F238E27FC236}">
                <a16:creationId xmlns:a16="http://schemas.microsoft.com/office/drawing/2014/main" id="{F2B3E93C-1B75-C6A8-E120-C8401A174BE4}"/>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9</a:t>
            </a:fld>
            <a:endParaRPr lang="en-US" dirty="0"/>
          </a:p>
        </p:txBody>
      </p:sp>
      <p:sp>
        <p:nvSpPr>
          <p:cNvPr id="3" name="Content Placeholder 2">
            <a:extLst>
              <a:ext uri="{FF2B5EF4-FFF2-40B4-BE49-F238E27FC236}">
                <a16:creationId xmlns:a16="http://schemas.microsoft.com/office/drawing/2014/main" id="{311DC0BE-28D5-A64B-4224-A2651DE9BF32}"/>
              </a:ext>
            </a:extLst>
          </p:cNvPr>
          <p:cNvSpPr txBox="1">
            <a:spLocks/>
          </p:cNvSpPr>
          <p:nvPr/>
        </p:nvSpPr>
        <p:spPr>
          <a:xfrm>
            <a:off x="7236808" y="1155031"/>
            <a:ext cx="4872075" cy="535405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CTDEEP webpage focused on Connecticut’s ozone problem currently includes TROPOMI data</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CTDEEP plans to update webpage to showcase the ability of TEMPO to monitor the diurnal evolution of NO</a:t>
            </a:r>
            <a:r>
              <a:rPr lang="en-US" sz="1900" baseline="-25000" dirty="0">
                <a:latin typeface="Century Gothic" panose="020B0502020202020204" pitchFamily="34" charset="0"/>
                <a:cs typeface="Arial" panose="020B0604020202020204" pitchFamily="34" charset="0"/>
              </a:rPr>
              <a:t>2</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They also expressed interest in adding daily TEMPO FNR (HCHO / NO</a:t>
            </a:r>
            <a:r>
              <a:rPr lang="en-US" sz="1900" baseline="-25000" dirty="0">
                <a:latin typeface="Century Gothic" panose="020B0502020202020204" pitchFamily="34" charset="0"/>
                <a:cs typeface="Arial" panose="020B0604020202020204" pitchFamily="34" charset="0"/>
              </a:rPr>
              <a:t>2</a:t>
            </a:r>
            <a:r>
              <a:rPr lang="en-US" sz="1900" dirty="0">
                <a:latin typeface="Century Gothic" panose="020B0502020202020204" pitchFamily="34" charset="0"/>
                <a:cs typeface="Arial" panose="020B0604020202020204" pitchFamily="34" charset="0"/>
              </a:rPr>
              <a:t> ratio) maps to the webpage</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Python scripts to download TEMPO NO</a:t>
            </a:r>
            <a:r>
              <a:rPr lang="en-US" sz="1900" baseline="-25000" dirty="0">
                <a:latin typeface="Century Gothic" panose="020B0502020202020204" pitchFamily="34" charset="0"/>
                <a:cs typeface="Arial" panose="020B0604020202020204" pitchFamily="34" charset="0"/>
              </a:rPr>
              <a:t>2</a:t>
            </a:r>
            <a:r>
              <a:rPr lang="en-US" sz="1900" dirty="0">
                <a:latin typeface="Century Gothic" panose="020B0502020202020204" pitchFamily="34" charset="0"/>
                <a:cs typeface="Arial" panose="020B0604020202020204" pitchFamily="34" charset="0"/>
              </a:rPr>
              <a:t> and HCHO data from RSIG were developed for generating maps and performing calculations</a:t>
            </a:r>
          </a:p>
          <a:p>
            <a:pPr defTabSz="1097280">
              <a:lnSpc>
                <a:spcPct val="100000"/>
              </a:lnSpc>
              <a:spcBef>
                <a:spcPts val="600"/>
              </a:spcBef>
              <a:defRPr/>
            </a:pPr>
            <a:r>
              <a:rPr lang="en-US" sz="1900" dirty="0">
                <a:latin typeface="Century Gothic" panose="020B0502020202020204" pitchFamily="34" charset="0"/>
                <a:cs typeface="Arial" panose="020B0604020202020204" pitchFamily="34" charset="0"/>
              </a:rPr>
              <a:t>Continue coordination with CTDEEP on their website updates and TEMPO data including ozone profile product</a:t>
            </a:r>
          </a:p>
        </p:txBody>
      </p:sp>
      <p:pic>
        <p:nvPicPr>
          <p:cNvPr id="5" name="Picture 4">
            <a:extLst>
              <a:ext uri="{FF2B5EF4-FFF2-40B4-BE49-F238E27FC236}">
                <a16:creationId xmlns:a16="http://schemas.microsoft.com/office/drawing/2014/main" id="{3CAC65B0-6E88-5669-8FCB-6A0B2811A499}"/>
              </a:ext>
            </a:extLst>
          </p:cNvPr>
          <p:cNvPicPr>
            <a:picLocks noChangeAspect="1"/>
          </p:cNvPicPr>
          <p:nvPr/>
        </p:nvPicPr>
        <p:blipFill>
          <a:blip r:embed="rId5"/>
          <a:stretch>
            <a:fillRect/>
          </a:stretch>
        </p:blipFill>
        <p:spPr>
          <a:xfrm>
            <a:off x="137072" y="961900"/>
            <a:ext cx="6949651" cy="3058966"/>
          </a:xfrm>
          <a:prstGeom prst="rect">
            <a:avLst/>
          </a:prstGeom>
        </p:spPr>
      </p:pic>
      <p:pic>
        <p:nvPicPr>
          <p:cNvPr id="3076" name="Picture 4" descr="Summer 2021 TROPOMI Satellite NO2">
            <a:extLst>
              <a:ext uri="{FF2B5EF4-FFF2-40B4-BE49-F238E27FC236}">
                <a16:creationId xmlns:a16="http://schemas.microsoft.com/office/drawing/2014/main" id="{DBD49934-93EA-0448-6E93-841D06B2B8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41" y="2177715"/>
            <a:ext cx="2385255" cy="1843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3F1CEE4-325A-48C6-721D-825010B2F00D}"/>
              </a:ext>
            </a:extLst>
          </p:cNvPr>
          <p:cNvPicPr>
            <a:picLocks noChangeAspect="1"/>
          </p:cNvPicPr>
          <p:nvPr/>
        </p:nvPicPr>
        <p:blipFill>
          <a:blip r:embed="rId7"/>
          <a:stretch>
            <a:fillRect/>
          </a:stretch>
        </p:blipFill>
        <p:spPr>
          <a:xfrm>
            <a:off x="101477" y="4171861"/>
            <a:ext cx="3676438" cy="2437118"/>
          </a:xfrm>
          <a:prstGeom prst="rect">
            <a:avLst/>
          </a:prstGeom>
        </p:spPr>
      </p:pic>
      <p:sp>
        <p:nvSpPr>
          <p:cNvPr id="16" name="Oval 15">
            <a:extLst>
              <a:ext uri="{FF2B5EF4-FFF2-40B4-BE49-F238E27FC236}">
                <a16:creationId xmlns:a16="http://schemas.microsoft.com/office/drawing/2014/main" id="{1C650FC6-22F7-272C-7F1A-5D9E2AA2816B}"/>
              </a:ext>
            </a:extLst>
          </p:cNvPr>
          <p:cNvSpPr/>
          <p:nvPr/>
        </p:nvSpPr>
        <p:spPr>
          <a:xfrm>
            <a:off x="1191126" y="5582653"/>
            <a:ext cx="811822" cy="560094"/>
          </a:xfrm>
          <a:prstGeom prst="ellipse">
            <a:avLst/>
          </a:prstGeom>
          <a:noFill/>
          <a:ln w="3492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F42EAB-B311-4503-607F-738CE0478921}"/>
              </a:ext>
            </a:extLst>
          </p:cNvPr>
          <p:cNvSpPr/>
          <p:nvPr/>
        </p:nvSpPr>
        <p:spPr>
          <a:xfrm>
            <a:off x="4602293" y="5378112"/>
            <a:ext cx="811822" cy="560094"/>
          </a:xfrm>
          <a:prstGeom prst="ellipse">
            <a:avLst/>
          </a:prstGeom>
          <a:noFill/>
          <a:ln w="3492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D8E3D7D-A821-DDE0-6EBD-1190723EA81E}"/>
              </a:ext>
            </a:extLst>
          </p:cNvPr>
          <p:cNvSpPr txBox="1"/>
          <p:nvPr/>
        </p:nvSpPr>
        <p:spPr>
          <a:xfrm>
            <a:off x="4187570" y="4044143"/>
            <a:ext cx="2453089"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0-2 km O</a:t>
            </a:r>
            <a:r>
              <a:rPr lang="en-US" sz="1600" b="1" kern="0" baseline="-25000" dirty="0">
                <a:solidFill>
                  <a:srgbClr val="FFFFFF"/>
                </a:solidFill>
                <a:latin typeface="Century Gothic" panose="020B0502020202020204" pitchFamily="34" charset="0"/>
                <a:sym typeface="Arial"/>
              </a:rPr>
              <a:t>3</a:t>
            </a:r>
            <a:r>
              <a:rPr lang="en-US" sz="1600" b="1" kern="0" dirty="0">
                <a:solidFill>
                  <a:srgbClr val="FFFFFF"/>
                </a:solidFill>
                <a:latin typeface="Century Gothic" panose="020B0502020202020204" pitchFamily="34" charset="0"/>
                <a:sym typeface="Arial"/>
              </a:rPr>
              <a:t> columns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9" name="TextBox 18">
            <a:extLst>
              <a:ext uri="{FF2B5EF4-FFF2-40B4-BE49-F238E27FC236}">
                <a16:creationId xmlns:a16="http://schemas.microsoft.com/office/drawing/2014/main" id="{E9F154F7-D6C1-BACD-5334-93E79F4F50F0}"/>
              </a:ext>
            </a:extLst>
          </p:cNvPr>
          <p:cNvSpPr txBox="1"/>
          <p:nvPr/>
        </p:nvSpPr>
        <p:spPr>
          <a:xfrm>
            <a:off x="592834" y="4084705"/>
            <a:ext cx="2453089"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Ozone monitors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20" name="TextBox 19">
            <a:extLst>
              <a:ext uri="{FF2B5EF4-FFF2-40B4-BE49-F238E27FC236}">
                <a16:creationId xmlns:a16="http://schemas.microsoft.com/office/drawing/2014/main" id="{40684B99-A6CE-AF7D-85BE-EC272C827331}"/>
              </a:ext>
            </a:extLst>
          </p:cNvPr>
          <p:cNvSpPr txBox="1"/>
          <p:nvPr/>
        </p:nvSpPr>
        <p:spPr>
          <a:xfrm>
            <a:off x="2968075" y="6397356"/>
            <a:ext cx="1662104"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June</a:t>
            </a:r>
            <a:r>
              <a:rPr lang="en-US" sz="1600" b="1" kern="0" dirty="0">
                <a:solidFill>
                  <a:srgbClr val="FFFFFF"/>
                </a:solidFill>
                <a:latin typeface="Century Gothic" panose="020B0502020202020204" pitchFamily="34" charset="0"/>
                <a:sym typeface="Arial"/>
              </a:rPr>
              <a:t> 5, 2026</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Tree>
    <p:custDataLst>
      <p:tags r:id="rId1"/>
    </p:custDataLst>
    <p:extLst>
      <p:ext uri="{BB962C8B-B14F-4D97-AF65-F5344CB8AC3E}">
        <p14:creationId xmlns:p14="http://schemas.microsoft.com/office/powerpoint/2010/main" val="3284623388"/>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8.8"/>
</p:tagLst>
</file>

<file path=ppt/tags/tag10.xml><?xml version="1.0" encoding="utf-8"?>
<p:tagLst xmlns:a="http://schemas.openxmlformats.org/drawingml/2006/main" xmlns:r="http://schemas.openxmlformats.org/officeDocument/2006/relationships" xmlns:p="http://schemas.openxmlformats.org/presentationml/2006/main">
  <p:tag name="TIMING" val="|58.8"/>
</p:tagLst>
</file>

<file path=ppt/tags/tag11.xml><?xml version="1.0" encoding="utf-8"?>
<p:tagLst xmlns:a="http://schemas.openxmlformats.org/drawingml/2006/main" xmlns:r="http://schemas.openxmlformats.org/officeDocument/2006/relationships" xmlns:p="http://schemas.openxmlformats.org/presentationml/2006/main">
  <p:tag name="TIMING" val="|58.8"/>
</p:tagLst>
</file>

<file path=ppt/tags/tag2.xml><?xml version="1.0" encoding="utf-8"?>
<p:tagLst xmlns:a="http://schemas.openxmlformats.org/drawingml/2006/main" xmlns:r="http://schemas.openxmlformats.org/officeDocument/2006/relationships" xmlns:p="http://schemas.openxmlformats.org/presentationml/2006/main">
  <p:tag name="TIMING" val="|58.8"/>
</p:tagLst>
</file>

<file path=ppt/tags/tag3.xml><?xml version="1.0" encoding="utf-8"?>
<p:tagLst xmlns:a="http://schemas.openxmlformats.org/drawingml/2006/main" xmlns:r="http://schemas.openxmlformats.org/officeDocument/2006/relationships" xmlns:p="http://schemas.openxmlformats.org/presentationml/2006/main">
  <p:tag name="TIMING" val="|58.8"/>
</p:tagLst>
</file>

<file path=ppt/tags/tag4.xml><?xml version="1.0" encoding="utf-8"?>
<p:tagLst xmlns:a="http://schemas.openxmlformats.org/drawingml/2006/main" xmlns:r="http://schemas.openxmlformats.org/officeDocument/2006/relationships" xmlns:p="http://schemas.openxmlformats.org/presentationml/2006/main">
  <p:tag name="TIMING" val="|58.8"/>
</p:tagLst>
</file>

<file path=ppt/tags/tag5.xml><?xml version="1.0" encoding="utf-8"?>
<p:tagLst xmlns:a="http://schemas.openxmlformats.org/drawingml/2006/main" xmlns:r="http://schemas.openxmlformats.org/officeDocument/2006/relationships" xmlns:p="http://schemas.openxmlformats.org/presentationml/2006/main">
  <p:tag name="TIMING" val="|58.8"/>
</p:tagLst>
</file>

<file path=ppt/tags/tag6.xml><?xml version="1.0" encoding="utf-8"?>
<p:tagLst xmlns:a="http://schemas.openxmlformats.org/drawingml/2006/main" xmlns:r="http://schemas.openxmlformats.org/officeDocument/2006/relationships" xmlns:p="http://schemas.openxmlformats.org/presentationml/2006/main">
  <p:tag name="TIMING" val="|58.8"/>
</p:tagLst>
</file>

<file path=ppt/tags/tag7.xml><?xml version="1.0" encoding="utf-8"?>
<p:tagLst xmlns:a="http://schemas.openxmlformats.org/drawingml/2006/main" xmlns:r="http://schemas.openxmlformats.org/officeDocument/2006/relationships" xmlns:p="http://schemas.openxmlformats.org/presentationml/2006/main">
  <p:tag name="TIMING" val="|58.8"/>
</p:tagLst>
</file>

<file path=ppt/tags/tag8.xml><?xml version="1.0" encoding="utf-8"?>
<p:tagLst xmlns:a="http://schemas.openxmlformats.org/drawingml/2006/main" xmlns:r="http://schemas.openxmlformats.org/officeDocument/2006/relationships" xmlns:p="http://schemas.openxmlformats.org/presentationml/2006/main">
  <p:tag name="TIMING" val="|58.8"/>
</p:tagLst>
</file>

<file path=ppt/tags/tag9.xml><?xml version="1.0" encoding="utf-8"?>
<p:tagLst xmlns:a="http://schemas.openxmlformats.org/drawingml/2006/main" xmlns:r="http://schemas.openxmlformats.org/officeDocument/2006/relationships" xmlns:p="http://schemas.openxmlformats.org/presentationml/2006/main">
  <p:tag name="TIMING" val="|58.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O_TitleSlide.pptx" id="{030F0B4D-950D-4931-952B-A14CF1EF97D7}" vid="{DDDA2CD8-6CED-4D27-B3C3-AECF856D5A3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16600</TotalTime>
  <Words>1874</Words>
  <Application>Microsoft Office PowerPoint</Application>
  <PresentationFormat>Widescreen</PresentationFormat>
  <Paragraphs>213</Paragraphs>
  <Slides>16</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Century Gothic</vt:lpstr>
      <vt:lpstr>Courier New</vt:lpstr>
      <vt:lpstr>Helvetica</vt:lpstr>
      <vt:lpstr>Office Theme</vt:lpstr>
      <vt:lpstr>1_Office Theme</vt:lpstr>
      <vt:lpstr>PowerPoint Presentation</vt:lpstr>
      <vt:lpstr>Overview TEMPO Early Adopters Program</vt:lpstr>
      <vt:lpstr>PowerPoint Presentation</vt:lpstr>
      <vt:lpstr>PowerPoint Presentation</vt:lpstr>
      <vt:lpstr>PowerPoint Presentation</vt:lpstr>
      <vt:lpstr>Recent TEMPO Early Adopter Program Successes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Naeger, Aaron (MSFC-ST11)[UAH]</dc:creator>
  <cp:lastModifiedBy>Naeger, Aaron R. (MSFC-ST11)</cp:lastModifiedBy>
  <cp:revision>718</cp:revision>
  <dcterms:created xsi:type="dcterms:W3CDTF">2020-05-12T18:08:23Z</dcterms:created>
  <dcterms:modified xsi:type="dcterms:W3CDTF">2026-06-16T21:37:43Z</dcterms:modified>
</cp:coreProperties>
</file>