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1"/>
    <p:sldMasterId id="2147483891" r:id="rId2"/>
    <p:sldMasterId id="2147483930" r:id="rId3"/>
    <p:sldMasterId id="2147483942" r:id="rId4"/>
    <p:sldMasterId id="2147483944" r:id="rId5"/>
    <p:sldMasterId id="2147483948" r:id="rId6"/>
    <p:sldMasterId id="2147483997" r:id="rId7"/>
    <p:sldMasterId id="2147483999" r:id="rId8"/>
    <p:sldMasterId id="2147484022" r:id="rId9"/>
    <p:sldMasterId id="2147484092" r:id="rId10"/>
    <p:sldMasterId id="2147484113" r:id="rId11"/>
    <p:sldMasterId id="2147484115" r:id="rId12"/>
  </p:sldMasterIdLst>
  <p:notesMasterIdLst>
    <p:notesMasterId r:id="rId26"/>
  </p:notesMasterIdLst>
  <p:handoutMasterIdLst>
    <p:handoutMasterId r:id="rId27"/>
  </p:handoutMasterIdLst>
  <p:sldIdLst>
    <p:sldId id="2145706601" r:id="rId13"/>
    <p:sldId id="2147481494" r:id="rId14"/>
    <p:sldId id="2147481572" r:id="rId15"/>
    <p:sldId id="2147481573" r:id="rId16"/>
    <p:sldId id="15982" r:id="rId17"/>
    <p:sldId id="2145706647" r:id="rId18"/>
    <p:sldId id="334" r:id="rId19"/>
    <p:sldId id="348" r:id="rId20"/>
    <p:sldId id="320" r:id="rId21"/>
    <p:sldId id="297" r:id="rId22"/>
    <p:sldId id="306" r:id="rId23"/>
    <p:sldId id="357" r:id="rId24"/>
    <p:sldId id="2145706614" r:id="rId2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C00"/>
    <a:srgbClr val="FF5050"/>
    <a:srgbClr val="EBF1E3"/>
    <a:srgbClr val="0000FF"/>
    <a:srgbClr val="0066FF"/>
    <a:srgbClr val="FEFEFE"/>
    <a:srgbClr val="FF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83129" autoAdjust="0"/>
  </p:normalViewPr>
  <p:slideViewPr>
    <p:cSldViewPr snapToGrid="0">
      <p:cViewPr varScale="1">
        <p:scale>
          <a:sx n="76" d="100"/>
          <a:sy n="76" d="100"/>
        </p:scale>
        <p:origin x="1166" y="58"/>
      </p:cViewPr>
      <p:guideLst>
        <p:guide orient="horz" pos="249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61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4" tIns="45886" rIns="91774" bIns="45886" numCol="1" anchor="t" anchorCtr="0" compatLnSpc="1">
            <a:prstTxWarp prst="textNoShape">
              <a:avLst/>
            </a:prstTxWarp>
          </a:bodyPr>
          <a:lstStyle>
            <a:lvl1pPr defTabSz="918189">
              <a:defRPr sz="1200">
                <a:latin typeface="Times New Roman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40" y="0"/>
            <a:ext cx="3038160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4" tIns="45886" rIns="91774" bIns="45886" numCol="1" anchor="t" anchorCtr="0" compatLnSpc="1">
            <a:prstTxWarp prst="textNoShape">
              <a:avLst/>
            </a:prstTxWarp>
          </a:bodyPr>
          <a:lstStyle>
            <a:lvl1pPr algn="r" defTabSz="918189">
              <a:defRPr sz="1200">
                <a:latin typeface="Times New Roman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221"/>
            <a:ext cx="3038161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4" tIns="45886" rIns="91774" bIns="45886" numCol="1" anchor="b" anchorCtr="0" compatLnSpc="1">
            <a:prstTxWarp prst="textNoShape">
              <a:avLst/>
            </a:prstTxWarp>
          </a:bodyPr>
          <a:lstStyle>
            <a:lvl1pPr defTabSz="918189">
              <a:defRPr sz="1200">
                <a:latin typeface="Times New Roman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40" y="8832221"/>
            <a:ext cx="3038160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4" tIns="45886" rIns="91774" bIns="45886" numCol="1" anchor="b" anchorCtr="0" compatLnSpc="1">
            <a:prstTxWarp prst="textNoShape">
              <a:avLst/>
            </a:prstTxWarp>
          </a:bodyPr>
          <a:lstStyle>
            <a:lvl1pPr algn="r" defTabSz="918189">
              <a:defRPr sz="1200">
                <a:latin typeface="Times New Roman" pitchFamily="18" charset="0"/>
              </a:defRPr>
            </a:lvl1pPr>
          </a:lstStyle>
          <a:p>
            <a:fld id="{1418B786-0F4F-4159-BE69-BE60C9BA4D0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69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61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34" y="0"/>
            <a:ext cx="3038161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2" y="4416111"/>
            <a:ext cx="5607678" cy="418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1"/>
            <a:ext cx="3038161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34" y="8830621"/>
            <a:ext cx="3038161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5DB0143-848B-43E0-B365-DFA3F0B93F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102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D5C6A-5C1A-D945-BAEC-B14ADEDD4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2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BABC3-87EF-3017-5BAA-71A6B436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C1A73-D8EB-DC98-CD74-0D02FFC44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9EFB5-8CA8-B61C-5142-70F1555E4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0FD2C-FC97-A702-244B-060D723E9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BD728-DD81-8446-9DE2-9F98D707B9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1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1185A-D5DC-43CB-957D-3E709AE4AC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46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CA744-DA1F-7C4E-8116-A28A86095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18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CA744-DA1F-7C4E-8116-A28A86095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61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D5C6A-5C1A-D945-BAEC-B14ADEDD4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47FDD-51BC-BD4F-8AA2-C3CC139FEA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F1BC-0F23-415E-85A8-1DE7C936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DE2D1-8BF4-4118-AFB1-979F3057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EF2CB-656E-4A24-9AC6-A83EE1FC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A91B-09DF-4149-A588-238E78107E3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1D77C-5880-4A90-99F8-BFB98405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7CE73-DB8B-487D-8F52-8FBEBE7A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2DFA-7074-4874-B954-7265799AB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1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1CDD-CD78-0B85-05E3-7A4F2225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1CF462-8D08-FC22-5822-F683400E9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4C449-1CCD-C013-9868-50E1CEF4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265B34-5576-8945-9C09-BFD5396E40FC}" type="datetime1">
              <a:rPr lang="en-US" smtClean="0">
                <a:solidFill>
                  <a:srgbClr val="E7E6E6"/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6/16/2026</a:t>
            </a:fld>
            <a:endParaRPr lang="en-US" dirty="0">
              <a:solidFill>
                <a:srgbClr val="E7E6E6"/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A127-DA59-E5B1-D42A-192FC331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84880-7682-5A10-58CD-6F6B52FC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8C51FE-49D9-314D-9957-ABBF7DDE8782}" type="slidenum">
              <a:rPr lang="en-US" smtClean="0"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76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6E0496-166A-A840-A52D-EADC6C0B6BEB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5595A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B4E5AE-096A-064B-870D-E50A40B4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spc="200" baseline="0"/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862A5-B9BF-49AD-B48A-0A94CACC0B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91B24EB-CE46-A340-BA32-23749E8CC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057522"/>
            <a:ext cx="5741275" cy="48484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5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0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3F0859-CD55-9E95-137A-99F59F0E5DA2}"/>
              </a:ext>
            </a:extLst>
          </p:cNvPr>
          <p:cNvSpPr/>
          <p:nvPr userDrawn="1"/>
        </p:nvSpPr>
        <p:spPr>
          <a:xfrm rot="10800000">
            <a:off x="-18167" y="0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245898"/>
              </a:gs>
              <a:gs pos="59000">
                <a:srgbClr val="00102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2198C6-2BC8-8028-0CDB-DBC5471D651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6B5B81-8270-0FC1-C6DB-C3850CB5EAA3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2290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564F1-5D86-DCF9-F58C-09A0D1DB73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 descr="Logo, company name&#10;&#10;AI-generated content may be incorrect.">
            <a:extLst>
              <a:ext uri="{FF2B5EF4-FFF2-40B4-BE49-F238E27FC236}">
                <a16:creationId xmlns:a16="http://schemas.microsoft.com/office/drawing/2014/main" id="{8C84EAAB-3646-D1D0-F8F4-FD9C122B3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719DB7-42C6-E644-555F-14FD4B489D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817683"/>
            <a:ext cx="3406297" cy="902979"/>
          </a:xfrm>
        </p:spPr>
        <p:txBody>
          <a:bodyPr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 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F1FD111-9E6E-5A1A-2B95-EE88204B8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825340"/>
            <a:ext cx="3406297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3885829-C761-D464-4574-861C6BE96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543827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8EC992-5605-AD44-A47F-2F67316C6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lang="en-US" sz="1800" b="1" smtClean="0">
                <a:effectLst/>
              </a:defRPr>
            </a:lvl1pPr>
          </a:lstStyle>
          <a:p>
            <a:r>
              <a:rPr lang="en-US" b="1">
                <a:solidFill>
                  <a:srgbClr val="1D2853"/>
                </a:solidFill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solidFill>
                <a:srgbClr val="1D285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7CD44280-A1BF-91DE-8C40-5991AEF8A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1786D4-A60E-5A44-F8BA-6ECF15CD41F1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olorful, tableware, dishware&#10;&#10;AI-generated content may be incorrect.">
            <a:extLst>
              <a:ext uri="{FF2B5EF4-FFF2-40B4-BE49-F238E27FC236}">
                <a16:creationId xmlns:a16="http://schemas.microsoft.com/office/drawing/2014/main" id="{7A42E5CB-46B6-F4FB-1B33-3EFB31521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4628"/>
          <a:stretch>
            <a:fillRect/>
          </a:stretch>
        </p:blipFill>
        <p:spPr>
          <a:xfrm>
            <a:off x="4156364" y="0"/>
            <a:ext cx="7783686" cy="6858000"/>
          </a:xfrm>
          <a:prstGeom prst="rect">
            <a:avLst/>
          </a:prstGeom>
        </p:spPr>
      </p:pic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B59C94E-E4EA-2BEB-DD89-31274505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57" y="2755727"/>
            <a:ext cx="4277991" cy="1313840"/>
          </a:xfrm>
          <a:prstGeom prst="rect">
            <a:avLst/>
          </a:prstGeom>
        </p:spPr>
      </p:pic>
      <p:pic>
        <p:nvPicPr>
          <p:cNvPr id="4" name="Picture 3" descr="A picture containing transport, aircraft, airplane&#10;&#10;AI-generated content may be incorrect.">
            <a:extLst>
              <a:ext uri="{FF2B5EF4-FFF2-40B4-BE49-F238E27FC236}">
                <a16:creationId xmlns:a16="http://schemas.microsoft.com/office/drawing/2014/main" id="{1FDBE2B6-234C-F245-7F43-07D733C8D9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786">
            <a:off x="8229251" y="3168684"/>
            <a:ext cx="3307220" cy="2003085"/>
          </a:xfrm>
          <a:prstGeom prst="rect">
            <a:avLst/>
          </a:prstGeom>
        </p:spPr>
      </p:pic>
      <p:pic>
        <p:nvPicPr>
          <p:cNvPr id="5" name="Picture 4" descr="A satellite in space&#10;&#10;AI-generated content may be incorrect.">
            <a:extLst>
              <a:ext uri="{FF2B5EF4-FFF2-40B4-BE49-F238E27FC236}">
                <a16:creationId xmlns:a16="http://schemas.microsoft.com/office/drawing/2014/main" id="{90869467-6057-C4F8-20D1-B7F6BA7596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010">
            <a:off x="3409003" y="137786"/>
            <a:ext cx="3645411" cy="3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63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7">
    <p:bg>
      <p:bgPr>
        <a:solidFill>
          <a:srgbClr val="263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E441596-F0EB-6E2E-73BE-55DBA8D9E0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90E3A-A040-AFBF-6B8D-08F68C7B4403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30FEBBCF-C8D1-10E8-C78F-6D20D3BFD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5" r="51955" b="60409"/>
          <a:stretch/>
        </p:blipFill>
        <p:spPr>
          <a:xfrm>
            <a:off x="8041558" y="3571567"/>
            <a:ext cx="4150442" cy="3286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FF311-326A-DDE6-6576-20BCB504F730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37DD-D9D9-FE42-A788-1E00199B8A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8C39822-5434-4BBB-7F9E-21C6FACA7F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57A7EBC3-65F2-ECD8-17A4-368F222783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220929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1">
    <p:bg>
      <p:bgPr>
        <a:gradFill>
          <a:gsLst>
            <a:gs pos="53000">
              <a:srgbClr val="263765"/>
            </a:gs>
            <a:gs pos="0">
              <a:srgbClr val="0061A8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icon&#10;&#10;AI-generated content may be incorrect.">
            <a:extLst>
              <a:ext uri="{FF2B5EF4-FFF2-40B4-BE49-F238E27FC236}">
                <a16:creationId xmlns:a16="http://schemas.microsoft.com/office/drawing/2014/main" id="{1E4D9BFB-DDC3-7EC4-6058-4883BC7F7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5" t="9684" r="38368" b="32736"/>
          <a:stretch/>
        </p:blipFill>
        <p:spPr>
          <a:xfrm>
            <a:off x="6181538" y="0"/>
            <a:ext cx="6010462" cy="685800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A0B9B27-E180-2C53-F96A-BBD4021B38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6418" y="1679563"/>
            <a:ext cx="5276456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8FEA6D5-A94A-B356-C2FD-E9B96A987D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418" y="1902259"/>
            <a:ext cx="527383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1201F57-432C-D442-5915-50C3CC9FE5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6418" y="2373314"/>
            <a:ext cx="5293285" cy="1467164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A57B959-C4A6-0F93-FB6E-AB562140DE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66418" y="3894753"/>
            <a:ext cx="5293285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C6AD6-C3D1-69D1-0AA0-E4E13C89287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37DD-D9D9-FE42-A788-1E00199B8A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62C045D-BEA1-C213-14C9-030BCA88BC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868056"/>
            <a:ext cx="5175614" cy="74444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B5FDEBD-1F96-14C5-681A-A6FDFB7FCC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D89C1C5-AC3A-08BB-A871-4F074D54835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83599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8DF88AB-0216-5B62-64AE-6DB925632CFE}"/>
              </a:ext>
            </a:extLst>
          </p:cNvPr>
          <p:cNvSpPr/>
          <p:nvPr userDrawn="1"/>
        </p:nvSpPr>
        <p:spPr>
          <a:xfrm>
            <a:off x="0" y="1892300"/>
            <a:ext cx="12192000" cy="4965700"/>
          </a:xfrm>
          <a:prstGeom prst="rect">
            <a:avLst/>
          </a:prstGeom>
          <a:gradFill>
            <a:gsLst>
              <a:gs pos="61000">
                <a:srgbClr val="263765"/>
              </a:gs>
              <a:gs pos="100000">
                <a:srgbClr val="0A5EA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7720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2197100"/>
            <a:ext cx="0" cy="4318000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Logo&#10;&#10;AI-generated content may be incorrect.">
            <a:extLst>
              <a:ext uri="{FF2B5EF4-FFF2-40B4-BE49-F238E27FC236}">
                <a16:creationId xmlns:a16="http://schemas.microsoft.com/office/drawing/2014/main" id="{719F0109-5F5F-E54A-A970-2E850F19A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24" r="34572"/>
          <a:stretch/>
        </p:blipFill>
        <p:spPr>
          <a:xfrm>
            <a:off x="7721600" y="0"/>
            <a:ext cx="4470400" cy="55499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F4B482-2301-BC19-B712-D73946CD7DB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0258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D637C9A-A4D9-081C-2E19-49FA0E50FBC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0258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F48182-4C30-500F-EAB7-C4B82B876B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9624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0558C3B-CFE1-1C6C-7BF7-55DD7AC2200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9624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2F69EB-8B4B-15EC-6E50-A7292D406C1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310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818DA9D-B615-7DAF-74B7-8CD40DFE35D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310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5335CCD-56FE-9A81-EB8F-732A12E58B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5123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62897D9-15CA-5A90-933E-7C37F09DDFD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123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CEAE72-5A1C-2A38-0046-FD9D8606EE2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0757" y="447956"/>
            <a:ext cx="3425078" cy="1093973"/>
          </a:xfrm>
        </p:spPr>
        <p:txBody>
          <a:bodyPr/>
          <a:lstStyle>
            <a:lvl1pPr marL="17463" indent="-17463">
              <a:buNone/>
              <a:tabLst/>
              <a:defRPr sz="2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04144-3188-B03C-7AC9-AFC8AEE2C2A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37DD-D9D9-FE42-A788-1E00199B8A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200CF040-4E2D-9351-5A07-6D2BA157A3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2122433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68C4CD5-C51F-EBCE-7907-055A5FF52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2492323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4D4F8E-8D15-9DE6-F1B3-16A90BCCE3E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4382" y="644712"/>
            <a:ext cx="2457076" cy="664135"/>
          </a:xfrm>
        </p:spPr>
        <p:txBody>
          <a:bodyPr/>
          <a:lstStyle>
            <a:lvl1pPr marL="17463" indent="0">
              <a:buNone/>
              <a:tabLst/>
              <a:defRPr sz="1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Mauris auctor dui diam</a:t>
            </a:r>
          </a:p>
        </p:txBody>
      </p:sp>
    </p:spTree>
    <p:extLst>
      <p:ext uri="{BB962C8B-B14F-4D97-AF65-F5344CB8AC3E}">
        <p14:creationId xmlns:p14="http://schemas.microsoft.com/office/powerpoint/2010/main" val="1483996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2">
    <p:bg>
      <p:bgPr>
        <a:gradFill>
          <a:gsLst>
            <a:gs pos="100000">
              <a:srgbClr val="0A5EA4"/>
            </a:gs>
            <a:gs pos="33000">
              <a:srgbClr val="263766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100BC9-3359-6C3B-4CB7-BCC92E71C7C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37DD-D9D9-FE42-A788-1E00199B8A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145C225-D9C7-2367-58B2-0FF594EA1F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5DC01FD-2B9D-0113-F222-804905A30F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46086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3EFF26-820C-F675-16AE-6C370D759C5B}"/>
              </a:ext>
            </a:extLst>
          </p:cNvPr>
          <p:cNvSpPr/>
          <p:nvPr userDrawn="1"/>
        </p:nvSpPr>
        <p:spPr>
          <a:xfrm>
            <a:off x="0" y="-1"/>
            <a:ext cx="12192000" cy="4643919"/>
          </a:xfrm>
          <a:prstGeom prst="rect">
            <a:avLst/>
          </a:prstGeom>
          <a:gradFill>
            <a:gsLst>
              <a:gs pos="47000">
                <a:srgbClr val="263765"/>
              </a:gs>
              <a:gs pos="0">
                <a:srgbClr val="0A5EA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955955" y="1479613"/>
            <a:ext cx="2524342" cy="231433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3884188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4E4A07B-D024-0D0A-1CE8-DE7530A2CFB3}"/>
              </a:ext>
            </a:extLst>
          </p:cNvPr>
          <p:cNvSpPr/>
          <p:nvPr userDrawn="1"/>
        </p:nvSpPr>
        <p:spPr>
          <a:xfrm>
            <a:off x="1079498" y="2126650"/>
            <a:ext cx="3200400" cy="438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028493FB-8327-5F3E-CC0D-129C9D11945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831411" y="1131765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5E8FB5AB-95C8-6A68-A560-2027E2B5A3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98467" y="2959468"/>
            <a:ext cx="296515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FB5741F8-7015-97FA-9320-02022A4F3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8468" y="3182164"/>
            <a:ext cx="2965158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CF8E4713-9628-B72A-47EF-844BAFB3CA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8468" y="3546923"/>
            <a:ext cx="2965158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D4EF9A-88A5-9488-C9FE-B6C561376EDF}"/>
              </a:ext>
            </a:extLst>
          </p:cNvPr>
          <p:cNvSpPr/>
          <p:nvPr userDrawn="1"/>
        </p:nvSpPr>
        <p:spPr>
          <a:xfrm>
            <a:off x="4662249" y="2126651"/>
            <a:ext cx="3200400" cy="4384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C6094B5C-4F89-DDD8-CCF8-0AB9DB9C930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423044" y="1131765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2F25D5F-2405-77E8-9E18-8245F9516E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81216" y="2959468"/>
            <a:ext cx="2960111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BCE65500-573D-45F9-1550-22BB42722F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81217" y="3182164"/>
            <a:ext cx="2960110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6A8C9C1-769B-77B7-6CAC-34A68A8F7F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81217" y="3546923"/>
            <a:ext cx="2960110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F4E23E-D8D5-4056-525C-2FE8411E7A46}"/>
              </a:ext>
            </a:extLst>
          </p:cNvPr>
          <p:cNvSpPr/>
          <p:nvPr userDrawn="1"/>
        </p:nvSpPr>
        <p:spPr>
          <a:xfrm>
            <a:off x="8245000" y="2126651"/>
            <a:ext cx="3200400" cy="4384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B20656F7-E055-2EFA-F1FE-F13E46CCE5A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97526" y="1131765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E56BD2F-94A8-B728-F697-A77D6F50D61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63967" y="2959468"/>
            <a:ext cx="296393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17410CD-64BD-DEE5-D219-E5188F25CB3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63968" y="3182164"/>
            <a:ext cx="2963938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2DF95B5-445C-3C63-B739-76F160293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63968" y="3546923"/>
            <a:ext cx="2963938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1F0B776-9FED-CFDC-FBBE-9FBAFB7BF1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5F2ACDF-A2F1-F3E4-DBA2-94DCD5CC95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2363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E165F-68C6-4441-B3CC-2B997C178B2C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6/16/2026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E1924-205C-49B2-BF6F-0654E0BA0E8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9699C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9699C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23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1B5F9F-1C9B-F9B3-7845-9F290A39DCF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22000">
                <a:srgbClr val="263765">
                  <a:alpha val="89824"/>
                </a:srgbClr>
              </a:gs>
              <a:gs pos="32000">
                <a:srgbClr val="263765"/>
              </a:gs>
              <a:gs pos="11000">
                <a:srgbClr val="263765">
                  <a:alpha val="61785"/>
                  <a:lumMod val="68000"/>
                </a:srgbClr>
              </a:gs>
              <a:gs pos="3000">
                <a:srgbClr val="263765">
                  <a:alpha val="0"/>
                  <a:lumMod val="0"/>
                  <a:lumOff val="10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60C832-F155-2011-0360-3F14E97388B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73000">
                <a:srgbClr val="0061A8">
                  <a:alpha val="77000"/>
                </a:srgbClr>
              </a:gs>
              <a:gs pos="0">
                <a:srgbClr val="0061A8">
                  <a:alpha val="0"/>
                </a:srgbClr>
              </a:gs>
              <a:gs pos="38000">
                <a:srgbClr val="0061A8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1903" y="1387932"/>
            <a:ext cx="293528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1904" y="1610628"/>
            <a:ext cx="293528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1904" y="1995909"/>
            <a:ext cx="2935283" cy="3026665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  <a:p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F6B4AF4-71A5-4883-EB6B-69AD682A70B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41904" y="5042805"/>
            <a:ext cx="2935283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9B9F44-AFFB-4274-CE7B-7027AE9CE6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20111" y="1387932"/>
            <a:ext cx="293528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C9999A2-AA4B-C713-0748-E525C0DA31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0112" y="1610628"/>
            <a:ext cx="293528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34366B7-63DB-288E-6F9F-2EDFD39060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20112" y="1995909"/>
            <a:ext cx="2935283" cy="3026665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  <a:p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139E5A0-2BAF-0392-A044-67C8F1B905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20112" y="5042805"/>
            <a:ext cx="2935283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33C3F-7B57-1B5C-CE09-B800BC47A007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37DD-D9D9-FE42-A788-1E00199B8A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1FED58C9-E5BA-C93E-E3FB-2A00C346712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95401" y="1560282"/>
            <a:ext cx="2910840" cy="398286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lang="en-US" sz="1600" smtClean="0">
                <a:effectLst/>
              </a:defRPr>
            </a:lvl1pPr>
          </a:lstStyle>
          <a:p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Cus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2867D97-710B-7795-857A-56B5A25267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C29E136-E63A-BF2D-0846-DE5C7D12B5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434246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1B5F9F-1C9B-F9B3-7845-9F290A39DCF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26988">
                <a:srgbClr val="263765">
                  <a:alpha val="89824"/>
                </a:srgbClr>
              </a:gs>
              <a:gs pos="39000">
                <a:srgbClr val="263765"/>
              </a:gs>
              <a:gs pos="17000">
                <a:srgbClr val="263765">
                  <a:alpha val="35915"/>
                </a:srgb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60C832-F155-2011-0360-3F14E97388B8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76000">
                <a:srgbClr val="0061A8">
                  <a:alpha val="48335"/>
                </a:srgbClr>
              </a:gs>
              <a:gs pos="17000">
                <a:srgbClr val="0061A8">
                  <a:alpha val="0"/>
                </a:srgbClr>
              </a:gs>
              <a:gs pos="47000">
                <a:srgbClr val="0061A8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B23309-B7BF-9F70-9FBB-6F805425A76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997BA8-9CD1-CC1A-DAB5-6769C9F60D5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37DD-D9D9-FE42-A788-1E00199B8A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" name="Text Placeholder 16">
            <a:extLst>
              <a:ext uri="{FF2B5EF4-FFF2-40B4-BE49-F238E27FC236}">
                <a16:creationId xmlns:a16="http://schemas.microsoft.com/office/drawing/2014/main" id="{A3B954A2-0638-2BC3-4E22-F6B8A0B7B4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441" y="438869"/>
            <a:ext cx="3146952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111" name="Text Placeholder 16">
            <a:extLst>
              <a:ext uri="{FF2B5EF4-FFF2-40B4-BE49-F238E27FC236}">
                <a16:creationId xmlns:a16="http://schemas.microsoft.com/office/drawing/2014/main" id="{9D0A3D3E-4A5E-ACC6-0D43-3BDBA0E7AF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5440" y="1242525"/>
            <a:ext cx="6699622" cy="46194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2" name="Picture Placeholder 20">
            <a:extLst>
              <a:ext uri="{FF2B5EF4-FFF2-40B4-BE49-F238E27FC236}">
                <a16:creationId xmlns:a16="http://schemas.microsoft.com/office/drawing/2014/main" id="{96AD3FC9-8082-23E1-EB8A-B029AAE47EE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31558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3" name="Text Placeholder 16">
            <a:extLst>
              <a:ext uri="{FF2B5EF4-FFF2-40B4-BE49-F238E27FC236}">
                <a16:creationId xmlns:a16="http://schemas.microsoft.com/office/drawing/2014/main" id="{67370CC1-1EEC-3FBA-A91D-8D6F21F033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20913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4" name="Text Placeholder 16">
            <a:extLst>
              <a:ext uri="{FF2B5EF4-FFF2-40B4-BE49-F238E27FC236}">
                <a16:creationId xmlns:a16="http://schemas.microsoft.com/office/drawing/2014/main" id="{320C2FD7-C64B-48CC-C537-58FEA6D787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20913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5" name="Text Placeholder 16">
            <a:extLst>
              <a:ext uri="{FF2B5EF4-FFF2-40B4-BE49-F238E27FC236}">
                <a16:creationId xmlns:a16="http://schemas.microsoft.com/office/drawing/2014/main" id="{EBCCEB26-D581-7ECA-3693-32732FEA75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20913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16" name="Picture Placeholder 20">
            <a:extLst>
              <a:ext uri="{FF2B5EF4-FFF2-40B4-BE49-F238E27FC236}">
                <a16:creationId xmlns:a16="http://schemas.microsoft.com/office/drawing/2014/main" id="{C405EA36-682D-C047-47BE-E8A754F23FA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7338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7" name="Text Placeholder 16">
            <a:extLst>
              <a:ext uri="{FF2B5EF4-FFF2-40B4-BE49-F238E27FC236}">
                <a16:creationId xmlns:a16="http://schemas.microsoft.com/office/drawing/2014/main" id="{E5170FA7-2B68-E907-5E6B-63DBB53F909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231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8" name="Text Placeholder 16">
            <a:extLst>
              <a:ext uri="{FF2B5EF4-FFF2-40B4-BE49-F238E27FC236}">
                <a16:creationId xmlns:a16="http://schemas.microsoft.com/office/drawing/2014/main" id="{3F9C7B44-C43B-9553-C902-1CD86F149A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31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9" name="Text Placeholder 16">
            <a:extLst>
              <a:ext uri="{FF2B5EF4-FFF2-40B4-BE49-F238E27FC236}">
                <a16:creationId xmlns:a16="http://schemas.microsoft.com/office/drawing/2014/main" id="{3F9A861A-5DB5-3739-FEDD-EEF8A99D48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231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0" name="Picture Placeholder 20">
            <a:extLst>
              <a:ext uri="{FF2B5EF4-FFF2-40B4-BE49-F238E27FC236}">
                <a16:creationId xmlns:a16="http://schemas.microsoft.com/office/drawing/2014/main" id="{A5616956-4595-AB5D-BB57-57A0D796C43D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770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1" name="Text Placeholder 16">
            <a:extLst>
              <a:ext uri="{FF2B5EF4-FFF2-40B4-BE49-F238E27FC236}">
                <a16:creationId xmlns:a16="http://schemas.microsoft.com/office/drawing/2014/main" id="{3D717513-BE63-02DB-AAE5-8365B59C5AC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63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22" name="Text Placeholder 16">
            <a:extLst>
              <a:ext uri="{FF2B5EF4-FFF2-40B4-BE49-F238E27FC236}">
                <a16:creationId xmlns:a16="http://schemas.microsoft.com/office/drawing/2014/main" id="{B39F0507-2BF0-D230-773D-96CF7094A34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63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3" name="Text Placeholder 16">
            <a:extLst>
              <a:ext uri="{FF2B5EF4-FFF2-40B4-BE49-F238E27FC236}">
                <a16:creationId xmlns:a16="http://schemas.microsoft.com/office/drawing/2014/main" id="{700282C6-91C8-BFFA-0307-42BE643C66E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63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4" name="Picture Placeholder 20">
            <a:extLst>
              <a:ext uri="{FF2B5EF4-FFF2-40B4-BE49-F238E27FC236}">
                <a16:creationId xmlns:a16="http://schemas.microsoft.com/office/drawing/2014/main" id="{5CA4B067-5FB3-A635-9343-2DECB056B385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202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5" name="Text Placeholder 16">
            <a:extLst>
              <a:ext uri="{FF2B5EF4-FFF2-40B4-BE49-F238E27FC236}">
                <a16:creationId xmlns:a16="http://schemas.microsoft.com/office/drawing/2014/main" id="{8F4F6FBF-6284-B1F7-CC9D-9CA8642AB3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095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26" name="Text Placeholder 16">
            <a:extLst>
              <a:ext uri="{FF2B5EF4-FFF2-40B4-BE49-F238E27FC236}">
                <a16:creationId xmlns:a16="http://schemas.microsoft.com/office/drawing/2014/main" id="{9F6AA85D-758A-25F7-44AF-5BBCDE8E7F0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095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0828115A-43B6-9F11-0919-C2E51214779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7095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8" name="Picture Placeholder 20">
            <a:extLst>
              <a:ext uri="{FF2B5EF4-FFF2-40B4-BE49-F238E27FC236}">
                <a16:creationId xmlns:a16="http://schemas.microsoft.com/office/drawing/2014/main" id="{BF977A05-D1AD-99CA-2201-3D646855497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31558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9" name="Text Placeholder 16">
            <a:extLst>
              <a:ext uri="{FF2B5EF4-FFF2-40B4-BE49-F238E27FC236}">
                <a16:creationId xmlns:a16="http://schemas.microsoft.com/office/drawing/2014/main" id="{C376B783-B6DF-8949-1363-E40F6562BEC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420913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E2D7C694-0F63-B2C0-FB0B-29CF404CA5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913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0D13C2E2-5D82-A686-222A-B92C555CAD6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420913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32" name="Picture Placeholder 20">
            <a:extLst>
              <a:ext uri="{FF2B5EF4-FFF2-40B4-BE49-F238E27FC236}">
                <a16:creationId xmlns:a16="http://schemas.microsoft.com/office/drawing/2014/main" id="{5BE1AC94-886B-D2D8-B6A3-787BE775DB6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338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3" name="Text Placeholder 16">
            <a:extLst>
              <a:ext uri="{FF2B5EF4-FFF2-40B4-BE49-F238E27FC236}">
                <a16:creationId xmlns:a16="http://schemas.microsoft.com/office/drawing/2014/main" id="{B46BA3CB-2032-7982-DDD4-3543933F160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231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4" name="Text Placeholder 16">
            <a:extLst>
              <a:ext uri="{FF2B5EF4-FFF2-40B4-BE49-F238E27FC236}">
                <a16:creationId xmlns:a16="http://schemas.microsoft.com/office/drawing/2014/main" id="{C85C66AE-91D5-F766-F82A-8038B253E22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31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5" name="Text Placeholder 16">
            <a:extLst>
              <a:ext uri="{FF2B5EF4-FFF2-40B4-BE49-F238E27FC236}">
                <a16:creationId xmlns:a16="http://schemas.microsoft.com/office/drawing/2014/main" id="{B63EACC1-2058-887E-6A20-0693CB8261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31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36" name="Picture Placeholder 20">
            <a:extLst>
              <a:ext uri="{FF2B5EF4-FFF2-40B4-BE49-F238E27FC236}">
                <a16:creationId xmlns:a16="http://schemas.microsoft.com/office/drawing/2014/main" id="{6E5C8833-C063-530A-E926-53DA1BD0567A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4770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7" name="Text Placeholder 16">
            <a:extLst>
              <a:ext uri="{FF2B5EF4-FFF2-40B4-BE49-F238E27FC236}">
                <a16:creationId xmlns:a16="http://schemas.microsoft.com/office/drawing/2014/main" id="{3DBD97FC-F128-F970-CAF1-7C81794228E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9663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1AFDADA9-6CE8-2C17-EFD6-3FA374689E8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9663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9" name="Text Placeholder 16">
            <a:extLst>
              <a:ext uri="{FF2B5EF4-FFF2-40B4-BE49-F238E27FC236}">
                <a16:creationId xmlns:a16="http://schemas.microsoft.com/office/drawing/2014/main" id="{8883FE5B-2F1F-5A9D-1A59-02E4F4078AD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663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40" name="Picture Placeholder 20">
            <a:extLst>
              <a:ext uri="{FF2B5EF4-FFF2-40B4-BE49-F238E27FC236}">
                <a16:creationId xmlns:a16="http://schemas.microsoft.com/office/drawing/2014/main" id="{3006D88A-84F2-BDB4-551A-7B35471A9999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202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41" name="Text Placeholder 16">
            <a:extLst>
              <a:ext uri="{FF2B5EF4-FFF2-40B4-BE49-F238E27FC236}">
                <a16:creationId xmlns:a16="http://schemas.microsoft.com/office/drawing/2014/main" id="{A0D353CF-7CF4-75C4-E995-7CEB1652C9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7095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42" name="Text Placeholder 16">
            <a:extLst>
              <a:ext uri="{FF2B5EF4-FFF2-40B4-BE49-F238E27FC236}">
                <a16:creationId xmlns:a16="http://schemas.microsoft.com/office/drawing/2014/main" id="{B9C48A8F-4988-CA4B-DDE7-A6D36FBA72A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7095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43" name="Text Placeholder 16">
            <a:extLst>
              <a:ext uri="{FF2B5EF4-FFF2-40B4-BE49-F238E27FC236}">
                <a16:creationId xmlns:a16="http://schemas.microsoft.com/office/drawing/2014/main" id="{F6E75A8E-967F-1E58-AB78-B05FF2A3750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7095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44" name="Text Placeholder 16">
            <a:extLst>
              <a:ext uri="{FF2B5EF4-FFF2-40B4-BE49-F238E27FC236}">
                <a16:creationId xmlns:a16="http://schemas.microsoft.com/office/drawing/2014/main" id="{7810E669-18A2-A08A-E49E-119F4D15122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61150" y="438869"/>
            <a:ext cx="3548922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17224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5643-69F5-E21A-A7CF-E33D1F349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8EA33-8C10-880A-7A25-E22590E1B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0AA3F-2C63-7A94-DF04-C3F29321F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2B28E-8F30-45FF-A5B5-398B093AD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6724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33714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390457"/>
            <a:ext cx="11795760" cy="535373"/>
          </a:xfrm>
        </p:spPr>
        <p:txBody>
          <a:bodyPr wrap="square">
            <a:noAutofit/>
          </a:bodyPr>
          <a:lstStyle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648818"/>
            <a:ext cx="11795760" cy="157992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1096-8DDE-4B29-ACA0-63D5C53E2CDB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72EF3D-5403-D844-9466-CA7ED41C1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120" y="989744"/>
            <a:ext cx="11795760" cy="532205"/>
          </a:xfrm>
        </p:spPr>
        <p:txBody>
          <a:bodyPr anchor="ctr"/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53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E420A-FCC2-4C7D-B1BD-6B51A047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24643-714E-4954-9F9E-BD6743BE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FA4D7-A313-485E-9CD4-8180E9A2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7234A-AA89-4DB2-A514-0670133DC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93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D38F0C-B588-2A43-8F91-93A9F0A1F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0" y="-22887"/>
            <a:ext cx="12270208" cy="690199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58527" y="4469427"/>
            <a:ext cx="4873722" cy="36512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37" y="3830493"/>
            <a:ext cx="4670991" cy="638934"/>
          </a:xfr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58296-A33C-E5FA-7DD1-810D72BE7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88" y="346938"/>
            <a:ext cx="2865416" cy="9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03EB262C-1F7D-AEEF-A10B-78C7E3D6D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57" y="0"/>
            <a:ext cx="8729565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61C36FC-747A-5B5C-89FE-355C55A4F22E}"/>
              </a:ext>
            </a:extLst>
          </p:cNvPr>
          <p:cNvSpPr/>
          <p:nvPr userDrawn="1"/>
        </p:nvSpPr>
        <p:spPr>
          <a:xfrm>
            <a:off x="2411896" y="0"/>
            <a:ext cx="9780104" cy="6858000"/>
          </a:xfrm>
          <a:prstGeom prst="rect">
            <a:avLst/>
          </a:prstGeom>
          <a:gradFill>
            <a:gsLst>
              <a:gs pos="33000">
                <a:schemeClr val="bg1">
                  <a:alpha val="0"/>
                </a:schemeClr>
              </a:gs>
              <a:gs pos="57000">
                <a:srgbClr val="949DBC"/>
              </a:gs>
              <a:gs pos="73000">
                <a:srgbClr val="949DBC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ABCAB4-2B7F-9832-27BC-DC6AEB035275}"/>
              </a:ext>
            </a:extLst>
          </p:cNvPr>
          <p:cNvSpPr/>
          <p:nvPr userDrawn="1"/>
        </p:nvSpPr>
        <p:spPr>
          <a:xfrm>
            <a:off x="2554941" y="0"/>
            <a:ext cx="9637059" cy="6858000"/>
          </a:xfrm>
          <a:prstGeom prst="rect">
            <a:avLst/>
          </a:prstGeom>
          <a:gradFill>
            <a:gsLst>
              <a:gs pos="89000">
                <a:srgbClr val="FFFFFF">
                  <a:alpha val="0"/>
                </a:srgbClr>
              </a:gs>
              <a:gs pos="0">
                <a:schemeClr val="bg1">
                  <a:alpha val="0"/>
                </a:schemeClr>
              </a:gs>
              <a:gs pos="50000">
                <a:srgbClr val="FFFFFF"/>
              </a:gs>
              <a:gs pos="32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FA356E2-D51A-AA3E-0E01-9FF9F7031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2520" y="2488094"/>
            <a:ext cx="2054087" cy="20540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832019-6B98-39C8-E6BD-E8044B91D0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18399" y="2583994"/>
            <a:ext cx="3598215" cy="1809102"/>
          </a:xfrm>
          <a:prstGeom prst="rect">
            <a:avLst/>
          </a:prstGeom>
        </p:spPr>
      </p:pic>
      <p:pic>
        <p:nvPicPr>
          <p:cNvPr id="10" name="Picture 9" descr="A planet earth with blue and purple colors&#10;&#10;Description automatically generated with medium confidence">
            <a:extLst>
              <a:ext uri="{FF2B5EF4-FFF2-40B4-BE49-F238E27FC236}">
                <a16:creationId xmlns:a16="http://schemas.microsoft.com/office/drawing/2014/main" id="{49E89478-38DB-4102-66E0-D933ED692388}"/>
              </a:ext>
            </a:extLst>
          </p:cNvPr>
          <p:cNvPicPr>
            <a:picLocks/>
          </p:cNvPicPr>
          <p:nvPr userDrawn="1"/>
        </p:nvPicPr>
        <p:blipFill rotWithShape="1">
          <a:blip r:embed="rId5"/>
          <a:srcRect l="50205" t="4749" b="39155"/>
          <a:stretch/>
        </p:blipFill>
        <p:spPr>
          <a:xfrm>
            <a:off x="0" y="0"/>
            <a:ext cx="60876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3A5E1-5381-1246-0004-B2FAAC40F010}"/>
              </a:ext>
            </a:extLst>
          </p:cNvPr>
          <p:cNvSpPr txBox="1"/>
          <p:nvPr userDrawn="1"/>
        </p:nvSpPr>
        <p:spPr>
          <a:xfrm>
            <a:off x="6104322" y="5568393"/>
            <a:ext cx="449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spc="300">
                <a:solidFill>
                  <a:schemeClr val="tx1"/>
                </a:solidFill>
                <a:latin typeface="Helvetica Light" panose="020B0403020202020204" pitchFamily="34" charset="0"/>
              </a:rPr>
              <a:t>Your Home. Our Mission.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F7A4A-173C-8730-D94A-BD8EB1247E75}"/>
              </a:ext>
            </a:extLst>
          </p:cNvPr>
          <p:cNvSpPr txBox="1"/>
          <p:nvPr userDrawn="1"/>
        </p:nvSpPr>
        <p:spPr>
          <a:xfrm>
            <a:off x="8167314" y="434181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err="1">
                <a:solidFill>
                  <a:schemeClr val="tx1"/>
                </a:solidFill>
                <a:latin typeface="Helvetica" pitchFamily="2" charset="0"/>
              </a:rPr>
              <a:t>science.nasa.gov</a:t>
            </a:r>
            <a:r>
              <a:rPr lang="en-US" b="0" i="0">
                <a:solidFill>
                  <a:schemeClr val="tx1"/>
                </a:solidFill>
                <a:latin typeface="Helvetica" pitchFamily="2" charset="0"/>
              </a:rPr>
              <a:t>/earth</a:t>
            </a:r>
          </a:p>
        </p:txBody>
      </p:sp>
    </p:spTree>
    <p:extLst>
      <p:ext uri="{BB962C8B-B14F-4D97-AF65-F5344CB8AC3E}">
        <p14:creationId xmlns:p14="http://schemas.microsoft.com/office/powerpoint/2010/main" val="354424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973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E3F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39699C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70862A5-B9BF-49AD-B48A-0A94CACC0B01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261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12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561FEA0-6552-448A-B177-773BBF10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464046"/>
            <a:ext cx="6816649" cy="70564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3BABF1-A032-983D-DA4A-0C539A75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76" y="2677419"/>
            <a:ext cx="6678104" cy="48263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644C3D-AEEB-CC5E-DDAE-20E7BC52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9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F53D0-D28E-D2A5-1205-599566E3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69B7A-33DB-B00A-0DD6-C3EF1F82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34172-524E-E154-C021-82D1F511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3766"/>
                </a:solidFill>
              </a:defRPr>
            </a:lvl1pPr>
          </a:lstStyle>
          <a:p>
            <a:fld id="{3C9492BA-DF26-BB44-AD58-CA7EF244E6A2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43E60-1531-1A82-FF72-8D5C2DAC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6376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95AC-0B48-DD9D-13B2-5D95FE8D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3766"/>
                </a:solidFill>
              </a:defRPr>
            </a:lvl1pPr>
          </a:lstStyle>
          <a:p>
            <a:fld id="{F28F148D-C876-C740-87DB-2DF2E4217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37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637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637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637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63765"/>
            </a:gs>
            <a:gs pos="52000">
              <a:srgbClr val="2B5D95"/>
            </a:gs>
            <a:gs pos="100000">
              <a:srgbClr val="3060A0"/>
            </a:gs>
            <a:gs pos="80000">
              <a:srgbClr val="2C67A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F53D0-D28E-D2A5-1205-599566E3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69B7A-33DB-B00A-0DD6-C3EF1F82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34172-524E-E154-C021-82D1F511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C9492BA-DF26-BB44-AD58-CA7EF244E6A2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43E60-1531-1A82-FF72-8D5C2DAC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95AC-0B48-DD9D-13B2-5D95FE8D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8F148D-C876-C740-87DB-2DF2E4217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4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1" r:id="rId2"/>
    <p:sldLayoutId id="2147484122" r:id="rId3"/>
    <p:sldLayoutId id="2147484123" r:id="rId4"/>
    <p:sldLayoutId id="2147484124" r:id="rId5"/>
    <p:sldLayoutId id="2147484127" r:id="rId6"/>
    <p:sldLayoutId id="214748412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4" r="12241" b="14793"/>
          <a:stretch>
            <a:fillRect/>
          </a:stretch>
        </p:blipFill>
        <p:spPr bwMode="auto">
          <a:xfrm>
            <a:off x="0" y="846138"/>
            <a:ext cx="12192000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z="100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3514" name="Rectangle 20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12767" y="61499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D92B28E-8F30-45FF-A5B5-398B093AD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0" y="7939"/>
            <a:ext cx="12192000" cy="822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12294" name="Picture 2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234" y="98426"/>
            <a:ext cx="103293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7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</p:sldLayoutIdLst>
  <p:transition/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282575" indent="-282575" algn="l" rtl="0" eaLnBrk="0" fontAlgn="base" hangingPunct="0">
        <a:spcBef>
          <a:spcPct val="3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eaLnBrk="0" fontAlgn="base" hangingPunct="0">
        <a:spcBef>
          <a:spcPct val="30000"/>
        </a:spcBef>
        <a:spcAft>
          <a:spcPct val="0"/>
        </a:spcAft>
        <a:buFont typeface="Times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917575" indent="-166688" algn="l" rtl="0" eaLnBrk="0" fontAlgn="base" hangingPunct="0">
        <a:spcBef>
          <a:spcPct val="3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eaLnBrk="0" fontAlgn="base" hangingPunct="0">
        <a:spcBef>
          <a:spcPct val="3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eaLnBrk="0" fontAlgn="base" hangingPunct="0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265B34-5576-8945-9C09-BFD5396E40FC}" type="datetime1">
              <a:rPr lang="en-US" smtClean="0">
                <a:solidFill>
                  <a:srgbClr val="E7E6E6"/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6/16/2026</a:t>
            </a:fld>
            <a:endParaRPr lang="en-US" dirty="0">
              <a:solidFill>
                <a:srgbClr val="E7E6E6"/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8C51FE-49D9-314D-9957-ABBF7DDE8782}" type="slidenum">
              <a:rPr lang="en-US" smtClean="0"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391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44" r:id="rId2"/>
    <p:sldLayoutId id="2147484057" r:id="rId3"/>
    <p:sldLayoutId id="2147484059" r:id="rId4"/>
    <p:sldLayoutId id="2147484061" r:id="rId5"/>
    <p:sldLayoutId id="214748406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265B34-5576-8945-9C09-BFD5396E40FC}" type="datetime1">
              <a:rPr lang="en-US" smtClean="0">
                <a:solidFill>
                  <a:srgbClr val="E7E6E6"/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6/16/2026</a:t>
            </a:fld>
            <a:endParaRPr lang="en-US" dirty="0">
              <a:solidFill>
                <a:srgbClr val="E7E6E6"/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8C51FE-49D9-314D-9957-ABBF7DDE8782}" type="slidenum">
              <a:rPr lang="en-US" smtClean="0"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218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265B34-5576-8945-9C09-BFD5396E40FC}" type="datetime1">
              <a:rPr lang="en-US" smtClean="0">
                <a:solidFill>
                  <a:srgbClr val="E7E6E6"/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6/16/2026</a:t>
            </a:fld>
            <a:endParaRPr lang="en-US" dirty="0">
              <a:solidFill>
                <a:srgbClr val="E7E6E6"/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8C51FE-49D9-314D-9957-ABBF7DDE8782}" type="slidenum">
              <a:rPr lang="en-US" smtClean="0"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245847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265B34-5576-8945-9C09-BFD5396E40FC}" type="datetime1">
              <a:rPr lang="en-US" smtClean="0">
                <a:solidFill>
                  <a:srgbClr val="E7E6E6"/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6/16/2026</a:t>
            </a:fld>
            <a:endParaRPr lang="en-US" dirty="0">
              <a:solidFill>
                <a:srgbClr val="E7E6E6"/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8C51FE-49D9-314D-9957-ABBF7DDE8782}" type="slidenum">
              <a:rPr lang="en-US" smtClean="0"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843021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6A7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D91EEC-B729-894E-9069-D1575E1B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19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b="1" i="0" kern="1200">
          <a:solidFill>
            <a:srgbClr val="6A7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rgbClr val="5595AC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265B34-5576-8945-9C09-BFD5396E40FC}" type="datetime1">
              <a:rPr lang="en-US" smtClean="0">
                <a:solidFill>
                  <a:srgbClr val="E7E6E6"/>
                </a:solidFill>
                <a:ea typeface="ＭＳ Ｐゴシック" charset="-128"/>
              </a:rPr>
              <a:pPr/>
              <a:t>6/16/2026</a:t>
            </a:fld>
            <a:endParaRPr lang="en-US" dirty="0">
              <a:solidFill>
                <a:srgbClr val="E7E6E6"/>
              </a:solidFill>
              <a:ea typeface="ＭＳ Ｐゴシック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ea typeface="ＭＳ Ｐゴシック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>
                <a:ea typeface="ＭＳ Ｐゴシック" charset="-128"/>
              </a:rPr>
              <a:pPr/>
              <a:t>‹#›</a:t>
            </a:fld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653107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39699C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70862A5-B9BF-49AD-B48A-0A94CACC0B01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844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haynes@nasa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haqast.org/" TargetMode="External"/><Relationship Id="rId4" Type="http://schemas.openxmlformats.org/officeDocument/2006/relationships/hyperlink" Target="https://haqast.org/tiger-team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BE89A-D285-9844-2374-C765372006D3}"/>
              </a:ext>
            </a:extLst>
          </p:cNvPr>
          <p:cNvSpPr txBox="1"/>
          <p:nvPr/>
        </p:nvSpPr>
        <p:spPr>
          <a:xfrm>
            <a:off x="384356" y="1703861"/>
            <a:ext cx="34288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Update from the NASA Health and Air Quality Program and MIO</a:t>
            </a:r>
          </a:p>
          <a:p>
            <a:endParaRPr lang="en-US" sz="1800" b="1" dirty="0"/>
          </a:p>
          <a:p>
            <a:r>
              <a:rPr lang="en-US" sz="1500" dirty="0">
                <a:cs typeface="Arial" panose="020B0604020202020204" pitchFamily="34" charset="0"/>
              </a:rPr>
              <a:t>June 17,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2684A-C7E9-5F4C-3DF5-9C2C1693A84C}"/>
              </a:ext>
            </a:extLst>
          </p:cNvPr>
          <p:cNvSpPr txBox="1"/>
          <p:nvPr/>
        </p:nvSpPr>
        <p:spPr>
          <a:xfrm>
            <a:off x="384356" y="4203555"/>
            <a:ext cx="481994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John Haynes, MS</a:t>
            </a:r>
          </a:p>
          <a:p>
            <a:r>
              <a:rPr lang="en-US" sz="1400" dirty="0">
                <a:hlinkClick r:id="rId3"/>
              </a:rPr>
              <a:t>jhaynes@nasa.gov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Program Manager, Health and Air Quality Applications</a:t>
            </a:r>
          </a:p>
          <a:p>
            <a:r>
              <a:rPr lang="en-US" sz="1400" dirty="0"/>
              <a:t>Program Manager, Multisource Integrated Observatory</a:t>
            </a:r>
          </a:p>
          <a:p>
            <a:r>
              <a:rPr lang="en-US" sz="1400" dirty="0"/>
              <a:t>Earth Action/Earth Science Division</a:t>
            </a:r>
          </a:p>
          <a:p>
            <a:r>
              <a:rPr lang="en-US" sz="1400" dirty="0"/>
              <a:t>NASA Headquarters</a:t>
            </a:r>
          </a:p>
          <a:p>
            <a:r>
              <a:rPr lang="en-US" sz="1400" dirty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212245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1BC70-D755-4DB1-227A-00AE190A6B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2130289" y="2648428"/>
            <a:ext cx="4867492" cy="236951"/>
          </a:xfrm>
        </p:spPr>
        <p:txBody>
          <a:bodyPr/>
          <a:lstStyle/>
          <a:p>
            <a:r>
              <a:rPr lang="en-US"/>
              <a:t>Multisource Integrated Observatory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AB872-F6EA-BA52-C9BB-8543C0C7744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5441" y="438869"/>
            <a:ext cx="5432484" cy="686708"/>
          </a:xfrm>
        </p:spPr>
        <p:txBody>
          <a:bodyPr/>
          <a:lstStyle/>
          <a:p>
            <a:r>
              <a:rPr lang="en-US"/>
              <a:t>DART Integrators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BE1C3-8189-F6ED-E585-DCCB251E8E6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25440" y="1242525"/>
            <a:ext cx="8549566" cy="461942"/>
          </a:xfrm>
        </p:spPr>
        <p:txBody>
          <a:bodyPr/>
          <a:lstStyle/>
          <a:p>
            <a:r>
              <a:rPr lang="en-US"/>
              <a:t>The DART Integrator serves as the formal coordination conduit between the operational mission's DART Team and other DARTs, creating a two-way bridge for information and collaboration.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6C5714-227D-DE81-6565-4848ED43AE0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040038" y="2601031"/>
            <a:ext cx="1371600" cy="261079"/>
          </a:xfrm>
        </p:spPr>
        <p:txBody>
          <a:bodyPr/>
          <a:lstStyle/>
          <a:p>
            <a:r>
              <a:rPr lang="en-US"/>
              <a:t>EMIT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4C0320-EBBE-CE87-A6C0-8FDB70ED0F9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040038" y="2855864"/>
            <a:ext cx="1371600" cy="261079"/>
          </a:xfrm>
        </p:spPr>
        <p:txBody>
          <a:bodyPr/>
          <a:lstStyle/>
          <a:p>
            <a:r>
              <a:rPr lang="en-US"/>
              <a:t>Dana Chadwick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C2F3C6-FE8C-6D79-EC7E-72E85F46FDE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040038" y="3054484"/>
            <a:ext cx="1371600" cy="261079"/>
          </a:xfrm>
        </p:spPr>
        <p:txBody>
          <a:bodyPr/>
          <a:lstStyle/>
          <a:p>
            <a:r>
              <a:rPr lang="en-US"/>
              <a:t>JPL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D945DC-0F0F-2CED-E7F8-E445381A611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23305" y="2601031"/>
            <a:ext cx="1371600" cy="261079"/>
          </a:xfrm>
        </p:spPr>
        <p:txBody>
          <a:bodyPr/>
          <a:lstStyle/>
          <a:p>
            <a:r>
              <a:rPr lang="en-US"/>
              <a:t>PACE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C2484E-B7B4-3077-3893-92827DB218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423305" y="2855864"/>
            <a:ext cx="1371600" cy="261079"/>
          </a:xfrm>
        </p:spPr>
        <p:txBody>
          <a:bodyPr/>
          <a:lstStyle/>
          <a:p>
            <a:r>
              <a:rPr lang="en-US"/>
              <a:t>Jeremy Werdell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F4671E-1D14-4532-223C-53609F05F67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23305" y="3054484"/>
            <a:ext cx="1371600" cy="261079"/>
          </a:xfrm>
        </p:spPr>
        <p:txBody>
          <a:bodyPr/>
          <a:lstStyle/>
          <a:p>
            <a:r>
              <a:rPr lang="en-US"/>
              <a:t>GSFC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8F285385-CF04-57B8-F29D-A65DA0C39F14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/>
          <a:srcRect t="287" b="287"/>
          <a:stretch/>
        </p:blipFill>
        <p:spPr>
          <a:xfrm>
            <a:off x="1458536" y="2301592"/>
            <a:ext cx="1360867" cy="1362456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76200">
            <a:gradFill>
              <a:gsLst>
                <a:gs pos="56000">
                  <a:srgbClr val="00A6DE"/>
                </a:gs>
                <a:gs pos="0">
                  <a:srgbClr val="263766">
                    <a:lumMod val="5000"/>
                    <a:lumOff val="95000"/>
                  </a:srgbClr>
                </a:gs>
                <a:gs pos="100000">
                  <a:srgbClr val="0061A8"/>
                </a:gs>
              </a:gsLst>
              <a:lin ang="5400000" scaled="1"/>
            </a:gradFill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C551070-7D1D-40B8-3683-0DAB00EA4A1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66580" y="2601031"/>
            <a:ext cx="1371600" cy="261079"/>
          </a:xfrm>
        </p:spPr>
        <p:txBody>
          <a:bodyPr/>
          <a:lstStyle/>
          <a:p>
            <a:r>
              <a:rPr lang="en-US"/>
              <a:t>SWOT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7434C-3BF2-3EE7-2A21-2C7056329A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766578" y="2855864"/>
            <a:ext cx="1371600" cy="261079"/>
          </a:xfrm>
        </p:spPr>
        <p:txBody>
          <a:bodyPr/>
          <a:lstStyle/>
          <a:p>
            <a:r>
              <a:rPr lang="en-US"/>
              <a:t>Augusto Getirana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45A82F0-8A21-A2A1-249C-3551CB5AAE2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66580" y="3054484"/>
            <a:ext cx="1371600" cy="261079"/>
          </a:xfrm>
        </p:spPr>
        <p:txBody>
          <a:bodyPr/>
          <a:lstStyle/>
          <a:p>
            <a:r>
              <a:rPr lang="en-US"/>
              <a:t>GSFC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90920AF-6A1D-CD55-EB32-994A1519655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040038" y="4380113"/>
            <a:ext cx="1371600" cy="261079"/>
          </a:xfrm>
        </p:spPr>
        <p:txBody>
          <a:bodyPr/>
          <a:lstStyle/>
          <a:p>
            <a:r>
              <a:rPr lang="en-US"/>
              <a:t>PREFIRE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35133ED-3DC6-FD50-17E8-174863B135C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040038" y="4634946"/>
            <a:ext cx="1371600" cy="261079"/>
          </a:xfrm>
        </p:spPr>
        <p:txBody>
          <a:bodyPr/>
          <a:lstStyle/>
          <a:p>
            <a:r>
              <a:rPr lang="en-US"/>
              <a:t>Brian Kahn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C95B78E-9BAD-ABF2-98D2-E68FBF2016A0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040038" y="4833566"/>
            <a:ext cx="1371600" cy="261079"/>
          </a:xfrm>
        </p:spPr>
        <p:txBody>
          <a:bodyPr/>
          <a:lstStyle/>
          <a:p>
            <a:r>
              <a:rPr lang="en-US"/>
              <a:t>JPL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958251-2689-F8A5-1E51-2AB77E7C0F8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423305" y="4380113"/>
            <a:ext cx="1371600" cy="261079"/>
          </a:xfrm>
        </p:spPr>
        <p:txBody>
          <a:bodyPr/>
          <a:lstStyle/>
          <a:p>
            <a:r>
              <a:rPr lang="en-US"/>
              <a:t>TEMPO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CB2BCAB-7099-BE57-EF8D-AF3FED10944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423305" y="4634946"/>
            <a:ext cx="1371600" cy="261079"/>
          </a:xfrm>
        </p:spPr>
        <p:txBody>
          <a:bodyPr/>
          <a:lstStyle/>
          <a:p>
            <a:r>
              <a:rPr lang="en-US"/>
              <a:t>Laura Judd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20CAE99-82EC-C24F-DF01-EB7C7FEBF247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423305" y="4833566"/>
            <a:ext cx="1371600" cy="261079"/>
          </a:xfrm>
        </p:spPr>
        <p:txBody>
          <a:bodyPr/>
          <a:lstStyle/>
          <a:p>
            <a:r>
              <a:rPr lang="en-US" err="1"/>
              <a:t>LaRC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DBF46EC-CB41-07FF-5A7E-E6D6BD4C072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66579" y="4380113"/>
            <a:ext cx="1501597" cy="261079"/>
          </a:xfrm>
        </p:spPr>
        <p:txBody>
          <a:bodyPr/>
          <a:lstStyle/>
          <a:p>
            <a:r>
              <a:rPr lang="en-US"/>
              <a:t>SENTINEL-6B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C894DF8-477C-AAD0-A6F5-CE079A4072D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9766580" y="4634946"/>
            <a:ext cx="1371600" cy="261079"/>
          </a:xfrm>
        </p:spPr>
        <p:txBody>
          <a:bodyPr/>
          <a:lstStyle/>
          <a:p>
            <a:r>
              <a:rPr lang="en-US"/>
              <a:t>Joshua Willis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B550FB2-AE17-2429-08DE-EDEAECD663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66580" y="4833566"/>
            <a:ext cx="1371600" cy="261079"/>
          </a:xfrm>
        </p:spPr>
        <p:txBody>
          <a:bodyPr/>
          <a:lstStyle/>
          <a:p>
            <a:r>
              <a:rPr lang="en-US"/>
              <a:t>JPL</a:t>
            </a:r>
          </a:p>
        </p:txBody>
      </p:sp>
      <p:pic>
        <p:nvPicPr>
          <p:cNvPr id="59" name="Picture Placeholder 35">
            <a:extLst>
              <a:ext uri="{FF2B5EF4-FFF2-40B4-BE49-F238E27FC236}">
                <a16:creationId xmlns:a16="http://schemas.microsoft.com/office/drawing/2014/main" id="{805D65AB-FBE4-B092-279D-6370BD88F0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7" b="287"/>
          <a:stretch/>
        </p:blipFill>
        <p:spPr>
          <a:xfrm>
            <a:off x="4802180" y="2301592"/>
            <a:ext cx="1360867" cy="1362456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76200">
            <a:gradFill>
              <a:gsLst>
                <a:gs pos="56000">
                  <a:srgbClr val="00A6DE"/>
                </a:gs>
                <a:gs pos="0">
                  <a:srgbClr val="263766">
                    <a:lumMod val="5000"/>
                    <a:lumOff val="95000"/>
                  </a:srgbClr>
                </a:gs>
                <a:gs pos="100000">
                  <a:srgbClr val="0061A8"/>
                </a:gs>
              </a:gsLst>
              <a:lin ang="5400000" scaled="1"/>
            </a:gradFill>
          </a:ln>
        </p:spPr>
      </p:pic>
      <p:pic>
        <p:nvPicPr>
          <p:cNvPr id="60" name="Picture Placeholder 35">
            <a:extLst>
              <a:ext uri="{FF2B5EF4-FFF2-40B4-BE49-F238E27FC236}">
                <a16:creationId xmlns:a16="http://schemas.microsoft.com/office/drawing/2014/main" id="{A9C0CD9A-2595-50EE-444C-AE954800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7" b="287"/>
          <a:stretch/>
        </p:blipFill>
        <p:spPr>
          <a:xfrm>
            <a:off x="8185447" y="2301592"/>
            <a:ext cx="1360867" cy="1362456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76200">
            <a:gradFill>
              <a:gsLst>
                <a:gs pos="56000">
                  <a:srgbClr val="00A6DE"/>
                </a:gs>
                <a:gs pos="0">
                  <a:srgbClr val="263766">
                    <a:lumMod val="5000"/>
                    <a:lumOff val="95000"/>
                  </a:srgbClr>
                </a:gs>
                <a:gs pos="100000">
                  <a:srgbClr val="0061A8"/>
                </a:gs>
              </a:gsLst>
              <a:lin ang="5400000" scaled="1"/>
            </a:gradFill>
          </a:ln>
        </p:spPr>
      </p:pic>
      <p:pic>
        <p:nvPicPr>
          <p:cNvPr id="61" name="Picture Placeholder 35">
            <a:extLst>
              <a:ext uri="{FF2B5EF4-FFF2-40B4-BE49-F238E27FC236}">
                <a16:creationId xmlns:a16="http://schemas.microsoft.com/office/drawing/2014/main" id="{9CCEB35C-B814-5E67-B7D2-1451F1D6A6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7" b="287"/>
          <a:stretch/>
        </p:blipFill>
        <p:spPr>
          <a:xfrm>
            <a:off x="1458536" y="4183567"/>
            <a:ext cx="1360867" cy="1362456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76200">
            <a:gradFill>
              <a:gsLst>
                <a:gs pos="56000">
                  <a:srgbClr val="00A6DE"/>
                </a:gs>
                <a:gs pos="0">
                  <a:srgbClr val="263766">
                    <a:lumMod val="5000"/>
                    <a:lumOff val="95000"/>
                  </a:srgbClr>
                </a:gs>
                <a:gs pos="100000">
                  <a:srgbClr val="0061A8"/>
                </a:gs>
              </a:gsLst>
              <a:lin ang="5400000" scaled="1"/>
            </a:gradFill>
          </a:ln>
        </p:spPr>
      </p:pic>
      <p:pic>
        <p:nvPicPr>
          <p:cNvPr id="62" name="Picture Placeholder 35">
            <a:extLst>
              <a:ext uri="{FF2B5EF4-FFF2-40B4-BE49-F238E27FC236}">
                <a16:creationId xmlns:a16="http://schemas.microsoft.com/office/drawing/2014/main" id="{BF3C5C35-1DB4-5A31-DB88-441B01B138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7" b="287"/>
          <a:stretch/>
        </p:blipFill>
        <p:spPr>
          <a:xfrm>
            <a:off x="4802180" y="4183567"/>
            <a:ext cx="1360867" cy="1362456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76200">
            <a:gradFill>
              <a:gsLst>
                <a:gs pos="56000">
                  <a:srgbClr val="00A6DE"/>
                </a:gs>
                <a:gs pos="0">
                  <a:srgbClr val="263766">
                    <a:lumMod val="5000"/>
                    <a:lumOff val="95000"/>
                  </a:srgbClr>
                </a:gs>
                <a:gs pos="100000">
                  <a:srgbClr val="0061A8"/>
                </a:gs>
              </a:gsLst>
              <a:lin ang="5400000" scaled="1"/>
            </a:gradFill>
          </a:ln>
        </p:spPr>
      </p:pic>
      <p:pic>
        <p:nvPicPr>
          <p:cNvPr id="63" name="Picture Placeholder 35">
            <a:extLst>
              <a:ext uri="{FF2B5EF4-FFF2-40B4-BE49-F238E27FC236}">
                <a16:creationId xmlns:a16="http://schemas.microsoft.com/office/drawing/2014/main" id="{FFF80963-646A-26AF-1BA5-D3B00F62F9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7" b="287"/>
          <a:stretch/>
        </p:blipFill>
        <p:spPr>
          <a:xfrm>
            <a:off x="8185447" y="4183567"/>
            <a:ext cx="1360867" cy="1362456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76200">
            <a:gradFill>
              <a:gsLst>
                <a:gs pos="56000">
                  <a:srgbClr val="00A6DE"/>
                </a:gs>
                <a:gs pos="0">
                  <a:srgbClr val="263766">
                    <a:lumMod val="5000"/>
                    <a:lumOff val="95000"/>
                  </a:srgbClr>
                </a:gs>
                <a:gs pos="100000">
                  <a:srgbClr val="0061A8"/>
                </a:gs>
              </a:gsLst>
              <a:lin ang="5400000" scaled="1"/>
            </a:gra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EB20DD-72B7-B2DD-F21A-BE4A48DEF93A}"/>
              </a:ext>
            </a:extLst>
          </p:cNvPr>
          <p:cNvSpPr txBox="1"/>
          <p:nvPr/>
        </p:nvSpPr>
        <p:spPr>
          <a:xfrm>
            <a:off x="1157591" y="6186791"/>
            <a:ext cx="391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*NISAR DART Integrator TBD</a:t>
            </a:r>
          </a:p>
        </p:txBody>
      </p:sp>
    </p:spTree>
    <p:extLst>
      <p:ext uri="{BB962C8B-B14F-4D97-AF65-F5344CB8AC3E}">
        <p14:creationId xmlns:p14="http://schemas.microsoft.com/office/powerpoint/2010/main" val="45601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E11C25-15B5-EBE1-4516-E59A895887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1675094" y="2198751"/>
            <a:ext cx="3962619" cy="231433"/>
          </a:xfrm>
        </p:spPr>
        <p:txBody>
          <a:bodyPr/>
          <a:lstStyle/>
          <a:p>
            <a:r>
              <a:rPr lang="en-US"/>
              <a:t>Multisource Integrated Observatory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866DA7-D6DF-1A45-03AA-7D2E51522E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8467" y="3045193"/>
            <a:ext cx="2965159" cy="236951"/>
          </a:xfrm>
        </p:spPr>
        <p:txBody>
          <a:bodyPr/>
          <a:lstStyle/>
          <a:p>
            <a:r>
              <a:rPr lang="en-US"/>
              <a:t>MULTISOURCE DART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341A4-07C8-0612-9812-A88DAD6821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8468" y="3267889"/>
            <a:ext cx="2965158" cy="374413"/>
          </a:xfrm>
        </p:spPr>
        <p:txBody>
          <a:bodyPr/>
          <a:lstStyle/>
          <a:p>
            <a:r>
              <a:rPr lang="en-US"/>
              <a:t>Water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BC2A1-C52C-361E-6554-CC501691964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98468" y="3632648"/>
            <a:ext cx="2965158" cy="198332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Characterizing the movement, distribution, and availability of water</a:t>
            </a:r>
            <a:endParaRPr lang="en-US" sz="120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Droughts and flood impacts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Precipitation, snow melt, evapotranspiration rates, sea level rise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Ground water storage and land subsidence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Energy cycles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Intersections with applications (i.e., water management, agriculture, health, disaster preparedness)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5B6DC-7857-7E92-602C-FE43A5B18A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81216" y="3045193"/>
            <a:ext cx="2960111" cy="236951"/>
          </a:xfrm>
        </p:spPr>
        <p:txBody>
          <a:bodyPr/>
          <a:lstStyle/>
          <a:p>
            <a:r>
              <a:rPr lang="en-US"/>
              <a:t>MULTISOURCE DART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2521B9-B0AE-56D6-BEF4-A0586B02426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81217" y="3267889"/>
            <a:ext cx="2960110" cy="374413"/>
          </a:xfrm>
        </p:spPr>
        <p:txBody>
          <a:bodyPr/>
          <a:lstStyle/>
          <a:p>
            <a:r>
              <a:rPr lang="en-US"/>
              <a:t>Life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AB048F4-1B2B-2CE0-2AB2-3DCCD9CE8CC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81217" y="3632648"/>
            <a:ext cx="2960110" cy="198332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Integrating measurements to understand the interactions between Earth systems and life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Hazards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Air quality and pollution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Land and ocean management practices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Ecosystem characterization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Environmental determinants of disease</a:t>
            </a:r>
          </a:p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84E57A-64C3-8164-86E7-772D5A42BAB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363967" y="3045193"/>
            <a:ext cx="2963939" cy="236951"/>
          </a:xfrm>
        </p:spPr>
        <p:txBody>
          <a:bodyPr/>
          <a:lstStyle/>
          <a:p>
            <a:r>
              <a:rPr lang="en-US"/>
              <a:t>RFI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69B2B5F-2AB7-7BDF-3475-99E8C7B2546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363968" y="3267889"/>
            <a:ext cx="2963938" cy="374413"/>
          </a:xfrm>
        </p:spPr>
        <p:txBody>
          <a:bodyPr/>
          <a:lstStyle/>
          <a:p>
            <a:r>
              <a:rPr lang="en-US"/>
              <a:t>Challenges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7A8E63-4A0C-0319-45A2-4C5E4B37423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363968" y="3632648"/>
            <a:ext cx="2963938" cy="1983328"/>
          </a:xfrm>
        </p:spPr>
        <p:txBody>
          <a:bodyPr/>
          <a:lstStyle/>
          <a:p>
            <a:r>
              <a:rPr lang="en-US" dirty="0"/>
              <a:t>Identifying large scale interconnected challenges that can be addressed with multisource data</a:t>
            </a:r>
          </a:p>
          <a:p>
            <a:r>
              <a:rPr lang="en-US" dirty="0"/>
              <a:t>RFI to incubate new multisource solicitation themes for ROSES-27 and beyond.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D73AF-186C-94FC-C01F-FF6B19F0AA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1755" y="346642"/>
            <a:ext cx="6095155" cy="331304"/>
          </a:xfrm>
        </p:spPr>
        <p:txBody>
          <a:bodyPr/>
          <a:lstStyle/>
          <a:p>
            <a:r>
              <a:rPr lang="en-US" b="1" dirty="0"/>
              <a:t>Multisource DART Teams (ROSES-26)</a:t>
            </a:r>
          </a:p>
        </p:txBody>
      </p:sp>
      <p:pic>
        <p:nvPicPr>
          <p:cNvPr id="49" name="Picture 48" descr="Logo&#10;&#10;AI-generated content may be incorrect.">
            <a:extLst>
              <a:ext uri="{FF2B5EF4-FFF2-40B4-BE49-F238E27FC236}">
                <a16:creationId xmlns:a16="http://schemas.microsoft.com/office/drawing/2014/main" id="{0FC40894-CBEA-8960-0DCC-34A3F10A2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271" y="841294"/>
            <a:ext cx="2286000" cy="2286000"/>
          </a:xfrm>
          <a:prstGeom prst="rect">
            <a:avLst/>
          </a:prstGeom>
        </p:spPr>
      </p:pic>
      <p:pic>
        <p:nvPicPr>
          <p:cNvPr id="51" name="Picture 50" descr="Logo&#10;&#10;AI-generated content may be incorrect.">
            <a:extLst>
              <a:ext uri="{FF2B5EF4-FFF2-40B4-BE49-F238E27FC236}">
                <a16:creationId xmlns:a16="http://schemas.microsoft.com/office/drawing/2014/main" id="{8566082E-2DD8-51E4-36D4-CD97D09B4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046" y="841294"/>
            <a:ext cx="2286000" cy="2286000"/>
          </a:xfrm>
          <a:prstGeom prst="rect">
            <a:avLst/>
          </a:prstGeom>
        </p:spPr>
      </p:pic>
      <p:pic>
        <p:nvPicPr>
          <p:cNvPr id="53" name="Picture 52" descr="A picture containing text, vector graphics&#10;&#10;AI-generated content may be incorrect.">
            <a:extLst>
              <a:ext uri="{FF2B5EF4-FFF2-40B4-BE49-F238E27FC236}">
                <a16:creationId xmlns:a16="http://schemas.microsoft.com/office/drawing/2014/main" id="{BC6396D8-9FFB-12CB-33A5-D0E307F72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533" y="841294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5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980CF63D-D18A-9874-6AA4-D2334540A1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8787" y="1382028"/>
            <a:ext cx="6464296" cy="3532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Tackling the most pressing questions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B1D16EF9-B0B4-D53D-BE35-8D42E08C35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78787" y="1672059"/>
            <a:ext cx="6464295" cy="461541"/>
          </a:xfrm>
        </p:spPr>
        <p:txBody>
          <a:bodyPr/>
          <a:lstStyle/>
          <a:p>
            <a:r>
              <a:rPr lang="en-US" dirty="0"/>
              <a:t>Focus on NASA’s unique position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A1940E-6056-DD4B-DFE7-29074756AE50}"/>
              </a:ext>
            </a:extLst>
          </p:cNvPr>
          <p:cNvCxnSpPr>
            <a:cxnSpLocks/>
          </p:cNvCxnSpPr>
          <p:nvPr/>
        </p:nvCxnSpPr>
        <p:spPr>
          <a:xfrm flipV="1">
            <a:off x="4556732" y="1427443"/>
            <a:ext cx="0" cy="4106458"/>
          </a:xfrm>
          <a:prstGeom prst="line">
            <a:avLst/>
          </a:prstGeom>
          <a:ln w="76200">
            <a:solidFill>
              <a:srgbClr val="00A6D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18F0E0-848E-7E52-7149-4AAAFA12D5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2097302" y="2651165"/>
            <a:ext cx="4837242" cy="201227"/>
          </a:xfrm>
        </p:spPr>
        <p:txBody>
          <a:bodyPr/>
          <a:lstStyle/>
          <a:p>
            <a:r>
              <a:rPr lang="en-US"/>
              <a:t>Multisource Integrated Observatory</a:t>
            </a:r>
          </a:p>
        </p:txBody>
      </p:sp>
      <p:sp>
        <p:nvSpPr>
          <p:cNvPr id="3" name="Text Placeholder 50">
            <a:extLst>
              <a:ext uri="{FF2B5EF4-FFF2-40B4-BE49-F238E27FC236}">
                <a16:creationId xmlns:a16="http://schemas.microsoft.com/office/drawing/2014/main" id="{8951D2A4-6AD6-A316-05CB-389BC40DCAAB}"/>
              </a:ext>
            </a:extLst>
          </p:cNvPr>
          <p:cNvSpPr txBox="1">
            <a:spLocks/>
          </p:cNvSpPr>
          <p:nvPr/>
        </p:nvSpPr>
        <p:spPr>
          <a:xfrm>
            <a:off x="1054874" y="2712438"/>
            <a:ext cx="3461746" cy="686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Main Takeaways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75">
            <a:extLst>
              <a:ext uri="{FF2B5EF4-FFF2-40B4-BE49-F238E27FC236}">
                <a16:creationId xmlns:a16="http://schemas.microsoft.com/office/drawing/2014/main" id="{FC187132-CEB4-8E5E-F6C3-E365F3C729A4}"/>
              </a:ext>
            </a:extLst>
          </p:cNvPr>
          <p:cNvSpPr txBox="1">
            <a:spLocks/>
          </p:cNvSpPr>
          <p:nvPr/>
        </p:nvSpPr>
        <p:spPr>
          <a:xfrm>
            <a:off x="5378786" y="2260840"/>
            <a:ext cx="6464296" cy="353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Infusing technology and data science</a:t>
            </a:r>
          </a:p>
        </p:txBody>
      </p:sp>
      <p:sp>
        <p:nvSpPr>
          <p:cNvPr id="5" name="Text Placeholder 79">
            <a:extLst>
              <a:ext uri="{FF2B5EF4-FFF2-40B4-BE49-F238E27FC236}">
                <a16:creationId xmlns:a16="http://schemas.microsoft.com/office/drawing/2014/main" id="{E8DE0F73-25B3-416A-6ECD-6AC7A267F619}"/>
              </a:ext>
            </a:extLst>
          </p:cNvPr>
          <p:cNvSpPr txBox="1">
            <a:spLocks/>
          </p:cNvSpPr>
          <p:nvPr/>
        </p:nvSpPr>
        <p:spPr>
          <a:xfrm>
            <a:off x="5378786" y="2550871"/>
            <a:ext cx="6464295" cy="461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Ensure full integration across efforts</a:t>
            </a:r>
          </a:p>
        </p:txBody>
      </p:sp>
      <p:sp>
        <p:nvSpPr>
          <p:cNvPr id="6" name="Text Placeholder 75">
            <a:extLst>
              <a:ext uri="{FF2B5EF4-FFF2-40B4-BE49-F238E27FC236}">
                <a16:creationId xmlns:a16="http://schemas.microsoft.com/office/drawing/2014/main" id="{0B508506-09B4-9BF5-5B66-922E465C7F57}"/>
              </a:ext>
            </a:extLst>
          </p:cNvPr>
          <p:cNvSpPr txBox="1">
            <a:spLocks/>
          </p:cNvSpPr>
          <p:nvPr/>
        </p:nvSpPr>
        <p:spPr>
          <a:xfrm>
            <a:off x="5378785" y="3139652"/>
            <a:ext cx="6464296" cy="353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Expanding investigator opportunities</a:t>
            </a:r>
          </a:p>
        </p:txBody>
      </p:sp>
      <p:sp>
        <p:nvSpPr>
          <p:cNvPr id="7" name="Text Placeholder 79">
            <a:extLst>
              <a:ext uri="{FF2B5EF4-FFF2-40B4-BE49-F238E27FC236}">
                <a16:creationId xmlns:a16="http://schemas.microsoft.com/office/drawing/2014/main" id="{FB1FE0E6-DE69-E834-3D41-14512BB6BBB4}"/>
              </a:ext>
            </a:extLst>
          </p:cNvPr>
          <p:cNvSpPr txBox="1">
            <a:spLocks/>
          </p:cNvSpPr>
          <p:nvPr/>
        </p:nvSpPr>
        <p:spPr>
          <a:xfrm>
            <a:off x="5378785" y="3429683"/>
            <a:ext cx="6464295" cy="461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productive pathways for mid-career scientists</a:t>
            </a:r>
          </a:p>
        </p:txBody>
      </p:sp>
      <p:sp>
        <p:nvSpPr>
          <p:cNvPr id="8" name="Text Placeholder 75">
            <a:extLst>
              <a:ext uri="{FF2B5EF4-FFF2-40B4-BE49-F238E27FC236}">
                <a16:creationId xmlns:a16="http://schemas.microsoft.com/office/drawing/2014/main" id="{EF40BC49-E553-EF2C-976D-C42C214B2C57}"/>
              </a:ext>
            </a:extLst>
          </p:cNvPr>
          <p:cNvSpPr txBox="1">
            <a:spLocks/>
          </p:cNvSpPr>
          <p:nvPr/>
        </p:nvSpPr>
        <p:spPr>
          <a:xfrm>
            <a:off x="5378784" y="4018464"/>
            <a:ext cx="6464296" cy="353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Driving continuous innovation</a:t>
            </a:r>
          </a:p>
        </p:txBody>
      </p:sp>
      <p:sp>
        <p:nvSpPr>
          <p:cNvPr id="9" name="Text Placeholder 79">
            <a:extLst>
              <a:ext uri="{FF2B5EF4-FFF2-40B4-BE49-F238E27FC236}">
                <a16:creationId xmlns:a16="http://schemas.microsoft.com/office/drawing/2014/main" id="{AFEB7398-8B58-B79E-26AD-9BE912F53947}"/>
              </a:ext>
            </a:extLst>
          </p:cNvPr>
          <p:cNvSpPr txBox="1">
            <a:spLocks/>
          </p:cNvSpPr>
          <p:nvPr/>
        </p:nvSpPr>
        <p:spPr>
          <a:xfrm>
            <a:off x="5378784" y="4308495"/>
            <a:ext cx="6464295" cy="461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Empower DARTs to push boundaries over time</a:t>
            </a:r>
          </a:p>
        </p:txBody>
      </p:sp>
      <p:sp>
        <p:nvSpPr>
          <p:cNvPr id="12" name="Text Placeholder 75">
            <a:extLst>
              <a:ext uri="{FF2B5EF4-FFF2-40B4-BE49-F238E27FC236}">
                <a16:creationId xmlns:a16="http://schemas.microsoft.com/office/drawing/2014/main" id="{D497BD8F-DB22-FF38-97DA-7262FD9C0144}"/>
              </a:ext>
            </a:extLst>
          </p:cNvPr>
          <p:cNvSpPr txBox="1">
            <a:spLocks/>
          </p:cNvSpPr>
          <p:nvPr/>
        </p:nvSpPr>
        <p:spPr>
          <a:xfrm>
            <a:off x="5378783" y="4897276"/>
            <a:ext cx="6464296" cy="353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Navigating the transition together</a:t>
            </a:r>
          </a:p>
        </p:txBody>
      </p:sp>
      <p:sp>
        <p:nvSpPr>
          <p:cNvPr id="13" name="Text Placeholder 79">
            <a:extLst>
              <a:ext uri="{FF2B5EF4-FFF2-40B4-BE49-F238E27FC236}">
                <a16:creationId xmlns:a16="http://schemas.microsoft.com/office/drawing/2014/main" id="{831E3F56-E04B-D2DA-5037-EB58C4BA86F3}"/>
              </a:ext>
            </a:extLst>
          </p:cNvPr>
          <p:cNvSpPr txBox="1">
            <a:spLocks/>
          </p:cNvSpPr>
          <p:nvPr/>
        </p:nvSpPr>
        <p:spPr>
          <a:xfrm>
            <a:off x="5378783" y="5187307"/>
            <a:ext cx="6464295" cy="461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together with the community to ensure success</a:t>
            </a:r>
          </a:p>
        </p:txBody>
      </p:sp>
      <p:pic>
        <p:nvPicPr>
          <p:cNvPr id="11" name="Graphic 10" descr="Caret Right with solid fill">
            <a:extLst>
              <a:ext uri="{FF2B5EF4-FFF2-40B4-BE49-F238E27FC236}">
                <a16:creationId xmlns:a16="http://schemas.microsoft.com/office/drawing/2014/main" id="{97A7B35E-306E-097D-430D-1C00E801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0134" y="1326988"/>
            <a:ext cx="457200" cy="457200"/>
          </a:xfrm>
          <a:prstGeom prst="rect">
            <a:avLst/>
          </a:prstGeom>
        </p:spPr>
      </p:pic>
      <p:pic>
        <p:nvPicPr>
          <p:cNvPr id="14" name="Graphic 13" descr="Caret Right with solid fill">
            <a:extLst>
              <a:ext uri="{FF2B5EF4-FFF2-40B4-BE49-F238E27FC236}">
                <a16:creationId xmlns:a16="http://schemas.microsoft.com/office/drawing/2014/main" id="{32AF3A96-37ED-C204-A6A0-BE4D1F5F0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0134" y="2210141"/>
            <a:ext cx="457200" cy="457200"/>
          </a:xfrm>
          <a:prstGeom prst="rect">
            <a:avLst/>
          </a:prstGeom>
        </p:spPr>
      </p:pic>
      <p:pic>
        <p:nvPicPr>
          <p:cNvPr id="16" name="Graphic 15" descr="Caret Right with solid fill">
            <a:extLst>
              <a:ext uri="{FF2B5EF4-FFF2-40B4-BE49-F238E27FC236}">
                <a16:creationId xmlns:a16="http://schemas.microsoft.com/office/drawing/2014/main" id="{B9D47EB6-53C2-855B-AA7D-B90DBF008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0134" y="3085527"/>
            <a:ext cx="457200" cy="457200"/>
          </a:xfrm>
          <a:prstGeom prst="rect">
            <a:avLst/>
          </a:prstGeom>
        </p:spPr>
      </p:pic>
      <p:pic>
        <p:nvPicPr>
          <p:cNvPr id="17" name="Graphic 16" descr="Caret Right with solid fill">
            <a:extLst>
              <a:ext uri="{FF2B5EF4-FFF2-40B4-BE49-F238E27FC236}">
                <a16:creationId xmlns:a16="http://schemas.microsoft.com/office/drawing/2014/main" id="{76057E40-43EC-D78C-2160-D6C19C2E4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0134" y="3960913"/>
            <a:ext cx="457200" cy="457200"/>
          </a:xfrm>
          <a:prstGeom prst="rect">
            <a:avLst/>
          </a:prstGeom>
        </p:spPr>
      </p:pic>
      <p:pic>
        <p:nvPicPr>
          <p:cNvPr id="18" name="Graphic 17" descr="Caret Right with solid fill">
            <a:extLst>
              <a:ext uri="{FF2B5EF4-FFF2-40B4-BE49-F238E27FC236}">
                <a16:creationId xmlns:a16="http://schemas.microsoft.com/office/drawing/2014/main" id="{F349EB52-306D-4E48-0A13-04C647523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0134" y="4845213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396C4-89C8-9C7B-B21E-35B1DFC38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849" y="29047"/>
            <a:ext cx="1216743" cy="12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6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6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3A116-04DF-77E6-69DF-95DD2FBD5B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2631364" y="3118507"/>
            <a:ext cx="5835167" cy="264469"/>
          </a:xfrm>
        </p:spPr>
        <p:txBody>
          <a:bodyPr/>
          <a:lstStyle/>
          <a:p>
            <a:r>
              <a:rPr lang="en-US"/>
              <a:t>Earth Action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256C7-0B0A-8C0A-7541-675752A2422A}"/>
              </a:ext>
            </a:extLst>
          </p:cNvPr>
          <p:cNvSpPr txBox="1">
            <a:spLocks/>
          </p:cNvSpPr>
          <p:nvPr/>
        </p:nvSpPr>
        <p:spPr>
          <a:xfrm>
            <a:off x="792950" y="524061"/>
            <a:ext cx="5539833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Earth Action Strategy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6A7C3-C191-0443-40F5-17D5F67CA4C7}"/>
              </a:ext>
            </a:extLst>
          </p:cNvPr>
          <p:cNvSpPr txBox="1"/>
          <p:nvPr/>
        </p:nvSpPr>
        <p:spPr>
          <a:xfrm>
            <a:off x="1119407" y="1170392"/>
            <a:ext cx="8094443" cy="48269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Drive U.S. economic growth: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Help U.S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. businesses, from farms to the space economy, use Earth data to compete and innovate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Equip leaders to act: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Deliver trusted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data and tools to local, state, and federal partners to increase resilience, security, and prosperity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Accelerate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AI for Earth: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Apply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AI to widen access to Earth data and speed insight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Strengthen American resilience to hazards: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Target fire, flood, drought, heat, and health threats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Scale what works: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Support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efficient solutions that work across regions and missions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Stay adaptive: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Build programs that adjust as budgets, risks, and national priorities evolve</a:t>
            </a:r>
          </a:p>
        </p:txBody>
      </p:sp>
    </p:spTree>
    <p:extLst>
      <p:ext uri="{BB962C8B-B14F-4D97-AF65-F5344CB8AC3E}">
        <p14:creationId xmlns:p14="http://schemas.microsoft.com/office/powerpoint/2010/main" val="148846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598DB-0FD5-7D3A-2813-7DDE74679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51BB9-780F-EB0F-2190-B64CE6804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9" b="9207"/>
          <a:stretch/>
        </p:blipFill>
        <p:spPr>
          <a:xfrm>
            <a:off x="6424642" y="412231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1072E-23B8-7A47-7FA6-4C8582E1A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0" b="9208"/>
          <a:stretch/>
        </p:blipFill>
        <p:spPr>
          <a:xfrm>
            <a:off x="6382480" y="1953553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3A288-06A1-C88D-7420-E57CCA0187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13323" y="3453153"/>
            <a:ext cx="914400" cy="1097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C61B1-FEF0-E597-ED9D-D0406D0E24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52302" y="320791"/>
            <a:ext cx="914400" cy="1097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72FA71-1E1D-F81B-C54D-5799BBFDC58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070" y="3453153"/>
            <a:ext cx="914400" cy="91440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14DD8E-8212-5850-1AD2-A71D863BD7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36317" y="1886483"/>
            <a:ext cx="914400" cy="1097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2E1970-DB0F-D462-06DD-5FA66F4FB8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459" b="6697"/>
          <a:stretch/>
        </p:blipFill>
        <p:spPr>
          <a:xfrm>
            <a:off x="3606740" y="5192068"/>
            <a:ext cx="914400" cy="9419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E0DC4F6-2198-A6B0-29EB-210999E4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6332959" y="5089173"/>
            <a:ext cx="914400" cy="10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B66A62-4AE7-77F2-17B2-186BFBA0551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08" r="308"/>
          <a:stretch/>
        </p:blipFill>
        <p:spPr>
          <a:xfrm>
            <a:off x="8997184" y="90342"/>
            <a:ext cx="1670896" cy="1681256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FBF31B9-7404-1825-7121-69D7F479CD29}"/>
              </a:ext>
            </a:extLst>
          </p:cNvPr>
          <p:cNvGrpSpPr/>
          <p:nvPr/>
        </p:nvGrpSpPr>
        <p:grpSpPr>
          <a:xfrm>
            <a:off x="359878" y="2572305"/>
            <a:ext cx="2879690" cy="1761696"/>
            <a:chOff x="186886" y="199813"/>
            <a:chExt cx="2879690" cy="1761696"/>
          </a:xfrm>
        </p:grpSpPr>
        <p:pic>
          <p:nvPicPr>
            <p:cNvPr id="30" name="Picture 29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5500DE47-7D4A-8C72-9D47-37330B097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6886" y="199813"/>
              <a:ext cx="2505716" cy="125981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F7DDDE-D1BD-6514-9524-3CF24EFE2C5A}"/>
                </a:ext>
              </a:extLst>
            </p:cNvPr>
            <p:cNvSpPr txBox="1"/>
            <p:nvPr/>
          </p:nvSpPr>
          <p:spPr>
            <a:xfrm>
              <a:off x="186886" y="1315178"/>
              <a:ext cx="2879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ACTION</a:t>
              </a:r>
            </a:p>
          </p:txBody>
        </p:sp>
      </p:grpSp>
      <p:pic>
        <p:nvPicPr>
          <p:cNvPr id="39" name="Picture 38" descr="Logo, company name&#10;&#10;AI-generated content may be incorrect.">
            <a:extLst>
              <a:ext uri="{FF2B5EF4-FFF2-40B4-BE49-F238E27FC236}">
                <a16:creationId xmlns:a16="http://schemas.microsoft.com/office/drawing/2014/main" id="{CB83A0AE-7ED7-35DD-CEA3-E620E46638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9359" y="3455633"/>
            <a:ext cx="1622358" cy="16223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3299E2-0B18-940E-412F-FDB6CBC92B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0590" y="4909197"/>
            <a:ext cx="1632563" cy="1632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554134-2F18-3C2F-18E1-C5BD625F12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4879" y="1600021"/>
            <a:ext cx="1622358" cy="16223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078B4D-FDCD-BAE7-C1B5-64E37A7EA089}"/>
              </a:ext>
            </a:extLst>
          </p:cNvPr>
          <p:cNvSpPr txBox="1"/>
          <p:nvPr/>
        </p:nvSpPr>
        <p:spPr>
          <a:xfrm>
            <a:off x="3265054" y="1484304"/>
            <a:ext cx="15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Agriculture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CEECCE-D5F2-63EA-AFDA-841580BF5FA6}"/>
              </a:ext>
            </a:extLst>
          </p:cNvPr>
          <p:cNvSpPr txBox="1"/>
          <p:nvPr/>
        </p:nvSpPr>
        <p:spPr>
          <a:xfrm>
            <a:off x="6092140" y="1496478"/>
            <a:ext cx="15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Disasters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B180A0-193C-83C5-354D-E07FAECF8B84}"/>
              </a:ext>
            </a:extLst>
          </p:cNvPr>
          <p:cNvSpPr txBox="1"/>
          <p:nvPr/>
        </p:nvSpPr>
        <p:spPr>
          <a:xfrm>
            <a:off x="8598672" y="1429243"/>
            <a:ext cx="259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Earth Information Center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BB3B6D-08E7-C838-F7DA-17FA72E9A169}"/>
              </a:ext>
            </a:extLst>
          </p:cNvPr>
          <p:cNvSpPr txBox="1"/>
          <p:nvPr/>
        </p:nvSpPr>
        <p:spPr>
          <a:xfrm>
            <a:off x="3271093" y="3010152"/>
            <a:ext cx="15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EarthRISE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FE999C-C400-1133-EC2A-4FC2438B3716}"/>
              </a:ext>
            </a:extLst>
          </p:cNvPr>
          <p:cNvSpPr txBox="1"/>
          <p:nvPr/>
        </p:nvSpPr>
        <p:spPr>
          <a:xfrm>
            <a:off x="5928867" y="2944267"/>
            <a:ext cx="188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Ecological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Conservation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BF6853-3B8C-EF06-6EA4-880753C7A538}"/>
              </a:ext>
            </a:extLst>
          </p:cNvPr>
          <p:cNvSpPr txBox="1"/>
          <p:nvPr/>
        </p:nvSpPr>
        <p:spPr>
          <a:xfrm>
            <a:off x="8296635" y="4750619"/>
            <a:ext cx="300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Private Sector Engagement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7269CE-5BE9-5D2A-01EF-55CAFD23C796}"/>
              </a:ext>
            </a:extLst>
          </p:cNvPr>
          <p:cNvSpPr txBox="1"/>
          <p:nvPr/>
        </p:nvSpPr>
        <p:spPr>
          <a:xfrm>
            <a:off x="3239568" y="4428394"/>
            <a:ext cx="157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Energy &amp; Infrastructure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C0AB8C-CE48-6558-5488-F3FFA487663B}"/>
              </a:ext>
            </a:extLst>
          </p:cNvPr>
          <p:cNvSpPr txBox="1"/>
          <p:nvPr/>
        </p:nvSpPr>
        <p:spPr>
          <a:xfrm>
            <a:off x="2977608" y="6239856"/>
            <a:ext cx="2084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Water Resources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8BA8CF-4474-BC58-CAC4-393A2604F5D9}"/>
              </a:ext>
            </a:extLst>
          </p:cNvPr>
          <p:cNvSpPr txBox="1"/>
          <p:nvPr/>
        </p:nvSpPr>
        <p:spPr>
          <a:xfrm>
            <a:off x="6080821" y="4531292"/>
            <a:ext cx="157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Health &amp; Air Quality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0410AF-6558-93A3-F22A-7C3A3A265479}"/>
              </a:ext>
            </a:extLst>
          </p:cNvPr>
          <p:cNvSpPr txBox="1"/>
          <p:nvPr/>
        </p:nvSpPr>
        <p:spPr>
          <a:xfrm>
            <a:off x="6080821" y="6276492"/>
            <a:ext cx="15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Wildland Fires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B6F03C-F491-6924-55B7-8D65546152B2}"/>
              </a:ext>
            </a:extLst>
          </p:cNvPr>
          <p:cNvSpPr txBox="1"/>
          <p:nvPr/>
        </p:nvSpPr>
        <p:spPr>
          <a:xfrm>
            <a:off x="8675619" y="3038281"/>
            <a:ext cx="2300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Interagency Satellite Observation Needs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77F54F-F87C-7CDA-D899-AABD7BCF31EE}"/>
              </a:ext>
            </a:extLst>
          </p:cNvPr>
          <p:cNvSpPr txBox="1"/>
          <p:nvPr/>
        </p:nvSpPr>
        <p:spPr>
          <a:xfrm>
            <a:off x="8746434" y="6177280"/>
            <a:ext cx="2300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Commercial Satellite Data Acquisition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70B36-BB9F-4488-5C96-39A48850AA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835" y="90342"/>
            <a:ext cx="1052186" cy="10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0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0BE2D1-6EBA-1AC2-1DF8-6ECC69480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96" y="1161187"/>
            <a:ext cx="9232753" cy="468162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support the use of Earth observation data in air quality management and public health applications to protect and enhance health, security, and the economy in the areas of: </a:t>
            </a:r>
          </a:p>
          <a:p>
            <a:pPr lvl="1" indent="-342900">
              <a:buFont typeface="Arial" panose="020B0604020202020204" pitchFamily="34" charset="0"/>
              <a:buChar char="−"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Infectious diseases and environmental health</a:t>
            </a:r>
          </a:p>
          <a:p>
            <a:pPr lvl="1" indent="-342900">
              <a:buFont typeface="Arial" panose="020B0604020202020204" pitchFamily="34" charset="0"/>
              <a:buChar char="−"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 and pathogenic exposures and health-related hazards</a:t>
            </a:r>
          </a:p>
          <a:p>
            <a:pPr lvl="1" indent="-342900">
              <a:buFont typeface="Arial" panose="020B0604020202020204" pitchFamily="34" charset="0"/>
              <a:buChar char="−"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air quality standards, policies, and regulations</a:t>
            </a:r>
          </a:p>
          <a:p>
            <a:pPr lvl="1" indent="-342900">
              <a:buFont typeface="Arial" panose="020B0604020202020204" pitchFamily="34" charset="0"/>
              <a:buChar char="−"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climate change on public health and air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CF447-9CFE-27A4-A9C7-EE0E9942DFBB}"/>
              </a:ext>
            </a:extLst>
          </p:cNvPr>
          <p:cNvSpPr txBox="1"/>
          <p:nvPr/>
        </p:nvSpPr>
        <p:spPr>
          <a:xfrm>
            <a:off x="4779492" y="5583625"/>
            <a:ext cx="720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Major Partners include International (e.g., GEO, UNICEF), Federal (e.g., CDC, EPA, NIH, NOAA), State (e.g., South Dakota, California, Texas), and Private sectors (e.g., Google, Moore Foundation).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05F82C-E4B8-BDE8-F0E9-F8291A0F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97" y="4231302"/>
            <a:ext cx="4625295" cy="2595775"/>
          </a:xfrm>
          <a:prstGeom prst="rect">
            <a:avLst/>
          </a:prstGeom>
          <a:ln w="12700"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CCE7DF1-0D1C-D7B5-D4B9-20C76275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745" y="52896"/>
            <a:ext cx="8272890" cy="108802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NASA Health and Air Quality Applications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18A67-B206-FF35-7C3A-1E58C79D5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109" y="1170938"/>
            <a:ext cx="2522825" cy="16650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10DA1-ED4B-8DD2-5ABB-3109ECF2ECF1}"/>
              </a:ext>
            </a:extLst>
          </p:cNvPr>
          <p:cNvSpPr txBox="1"/>
          <p:nvPr/>
        </p:nvSpPr>
        <p:spPr>
          <a:xfrm>
            <a:off x="10578468" y="1161187"/>
            <a:ext cx="1517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Aedes aegypti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ABB39-46F2-2E2D-7EF1-D9E3E50D9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109" y="3150552"/>
            <a:ext cx="2557694" cy="17048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F211DE-2A7B-FD5E-91E6-0AF015EE4EAA}"/>
              </a:ext>
            </a:extLst>
          </p:cNvPr>
          <p:cNvSpPr txBox="1"/>
          <p:nvPr/>
        </p:nvSpPr>
        <p:spPr>
          <a:xfrm>
            <a:off x="9020716" y="4517590"/>
            <a:ext cx="2964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Dust plume over TX/NM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098CA37-A83A-60BB-5A78-BE0586E50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78" y="113323"/>
            <a:ext cx="943226" cy="10880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9419D8-DD74-73CA-13A1-8DAB02AD81B7}"/>
              </a:ext>
            </a:extLst>
          </p:cNvPr>
          <p:cNvCxnSpPr>
            <a:cxnSpLocks/>
          </p:cNvCxnSpPr>
          <p:nvPr/>
        </p:nvCxnSpPr>
        <p:spPr>
          <a:xfrm flipV="1">
            <a:off x="148288" y="1067812"/>
            <a:ext cx="11947805" cy="29963"/>
          </a:xfrm>
          <a:prstGeom prst="line">
            <a:avLst/>
          </a:prstGeom>
          <a:ln w="38100">
            <a:solidFill>
              <a:srgbClr val="8E5D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84FF79B-D5AC-E83D-1145-373C1901F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654" y="34269"/>
            <a:ext cx="979915" cy="10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DAD3D-0693-D740-AB2E-B4ABBAA0C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8" y="-35511"/>
            <a:ext cx="1211166" cy="107853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A65137-3753-F741-B317-554528151A08}"/>
              </a:ext>
            </a:extLst>
          </p:cNvPr>
          <p:cNvCxnSpPr>
            <a:cxnSpLocks/>
          </p:cNvCxnSpPr>
          <p:nvPr/>
        </p:nvCxnSpPr>
        <p:spPr>
          <a:xfrm>
            <a:off x="1378634" y="969229"/>
            <a:ext cx="10142806" cy="0"/>
          </a:xfrm>
          <a:prstGeom prst="line">
            <a:avLst/>
          </a:prstGeom>
          <a:ln w="38100">
            <a:solidFill>
              <a:srgbClr val="FF32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F518836-A46F-3545-8F80-082A0DC087A4}"/>
              </a:ext>
            </a:extLst>
          </p:cNvPr>
          <p:cNvSpPr txBox="1">
            <a:spLocks/>
          </p:cNvSpPr>
          <p:nvPr/>
        </p:nvSpPr>
        <p:spPr>
          <a:xfrm>
            <a:off x="561975" y="1121396"/>
            <a:ext cx="11630025" cy="5290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Generation (2025-2029).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14 Members/PIs selected in June 2025 in response to ROSES 2024 HAQAST.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Team Lead -- Tracey Holloway (U. of Wisconsin).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Public meetings held semi-annually.  Last meeting was in May 2026 in Madison, WI.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 projects to be executed by each PI.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unique feature of HAQAST is Tiger Teams (TTs).  TTs are short-term, high-impact collaborative efforts between HAQAST members and public stakeholders to identify and solve critical problems using NASA data and products.  Details of current and past TTs can be found here: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4"/>
              </a:rPr>
              <a:t>https://haqast.org/tiger-teams/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 Eight new TTs were announced in May 2026 (the most ever)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Next meeting is November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7-8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2027, in Atlanta, GA (hybrid).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5"/>
              </a:rPr>
              <a:t>https://haqast.org/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9D5E19-8E29-0544-AA7A-41B8DAE95A81}"/>
              </a:ext>
            </a:extLst>
          </p:cNvPr>
          <p:cNvSpPr txBox="1">
            <a:spLocks/>
          </p:cNvSpPr>
          <p:nvPr/>
        </p:nvSpPr>
        <p:spPr>
          <a:xfrm>
            <a:off x="1032217" y="50045"/>
            <a:ext cx="1012756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NASA Health and Air Quality Applied Sciences Team (HAQAST)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578C2-3F27-D640-AC73-ACB4345D4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382" y="5810396"/>
            <a:ext cx="6691269" cy="9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DAD3D-0693-D740-AB2E-B4ABBAA0C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8" y="-35511"/>
            <a:ext cx="1211166" cy="107853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A65137-3753-F741-B317-554528151A08}"/>
              </a:ext>
            </a:extLst>
          </p:cNvPr>
          <p:cNvCxnSpPr>
            <a:cxnSpLocks/>
          </p:cNvCxnSpPr>
          <p:nvPr/>
        </p:nvCxnSpPr>
        <p:spPr>
          <a:xfrm>
            <a:off x="1378634" y="969229"/>
            <a:ext cx="10142806" cy="0"/>
          </a:xfrm>
          <a:prstGeom prst="line">
            <a:avLst/>
          </a:prstGeom>
          <a:ln w="38100">
            <a:solidFill>
              <a:srgbClr val="FF32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F518836-A46F-3545-8F80-082A0DC087A4}"/>
              </a:ext>
            </a:extLst>
          </p:cNvPr>
          <p:cNvSpPr txBox="1">
            <a:spLocks/>
          </p:cNvSpPr>
          <p:nvPr/>
        </p:nvSpPr>
        <p:spPr>
          <a:xfrm>
            <a:off x="561975" y="1121396"/>
            <a:ext cx="11630025" cy="5290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9D5E19-8E29-0544-AA7A-41B8DAE95A81}"/>
              </a:ext>
            </a:extLst>
          </p:cNvPr>
          <p:cNvSpPr txBox="1">
            <a:spLocks/>
          </p:cNvSpPr>
          <p:nvPr/>
        </p:nvSpPr>
        <p:spPr>
          <a:xfrm>
            <a:off x="967154" y="258618"/>
            <a:ext cx="1096576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HAQAST TT Projects Significantly Leveraging TEMPO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7BEE1-5101-DAD0-3363-EE5A6AD7CBD8}"/>
              </a:ext>
            </a:extLst>
          </p:cNvPr>
          <p:cNvSpPr txBox="1"/>
          <p:nvPr/>
        </p:nvSpPr>
        <p:spPr>
          <a:xfrm>
            <a:off x="691112" y="1687610"/>
            <a:ext cx="10830328" cy="493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solidFill>
                  <a:prstClr val="black"/>
                </a:solidFill>
                <a:ea typeface="Aptos" panose="020B0004020202020204" pitchFamily="34" charset="0"/>
                <a:cs typeface="Arial" panose="020B0604020202020204" pitchFamily="34" charset="0"/>
              </a:rPr>
              <a:t>Lead, Jennifer Kaiser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 (GA Tech):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/>
              <a:t>Establishing Best Practices for TEMPO Formaldehyde Observations in Regulatory Applications: Demonstrations in Chicago, St. Louis, and New York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solidFill>
                  <a:prstClr val="black"/>
                </a:solidFill>
                <a:ea typeface="Aptos" panose="020B0004020202020204" pitchFamily="34" charset="0"/>
                <a:cs typeface="Arial" panose="020B0604020202020204" pitchFamily="34" charset="0"/>
              </a:rPr>
              <a:t>Lead, Carl Malings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kern="100" dirty="0">
                <a:solidFill>
                  <a:prstClr val="black"/>
                </a:solidFill>
                <a:ea typeface="Aptos" panose="020B0004020202020204" pitchFamily="34" charset="0"/>
                <a:cs typeface="Arial" panose="020B0604020202020204" pitchFamily="34" charset="0"/>
              </a:rPr>
              <a:t>Morgan State U.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):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/>
              <a:t>HAQAST Support for AIR4US Implementation (</a:t>
            </a:r>
            <a:r>
              <a:rPr lang="en-US" sz="1800" dirty="0">
                <a:solidFill>
                  <a:srgbClr val="000000"/>
                </a:solidFill>
                <a:ea typeface="Source Sans Pro"/>
                <a:cs typeface="Arial" panose="020B0604020202020204" pitchFamily="34" charset="0"/>
                <a:sym typeface="Source Sans Pro"/>
              </a:rPr>
              <a:t>A </a:t>
            </a:r>
            <a:r>
              <a:rPr lang="en-US" sz="1800" dirty="0">
                <a:solidFill>
                  <a:prstClr val="black"/>
                </a:solidFill>
                <a:ea typeface="Source Sans Pro"/>
                <a:cs typeface="Arial" panose="020B0604020202020204" pitchFamily="34" charset="0"/>
                <a:sym typeface="Source Sans Pro"/>
              </a:rPr>
              <a:t>multi-agency effort to support air quality information data management and services by advancing the value, completeness, transparency, and accessibility of air quality information needed for decision-making at the local, state, and regional scale).</a:t>
            </a:r>
            <a:endParaRPr 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solidFill>
                  <a:prstClr val="black"/>
                </a:solidFill>
                <a:ea typeface="Aptos" panose="020B0004020202020204" pitchFamily="34" charset="0"/>
                <a:cs typeface="Arial" panose="020B0604020202020204" pitchFamily="34" charset="0"/>
              </a:rPr>
              <a:t>Lead, Aaron Naeger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>
                <a:solidFill>
                  <a:prstClr val="black"/>
                </a:solidFill>
                <a:ea typeface="Aptos" panose="020B0004020202020204" pitchFamily="34" charset="0"/>
                <a:cs typeface="Arial" panose="020B0604020202020204" pitchFamily="34" charset="0"/>
              </a:rPr>
              <a:t>(NASA MSFC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): </a:t>
            </a:r>
            <a:r>
              <a:rPr lang="en-US" sz="1800" dirty="0"/>
              <a:t>Analysis of TEMPO Ozone Profile Data for Monitoring Ozone Exceedances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solidFill>
                  <a:prstClr val="black"/>
                </a:solidFill>
                <a:ea typeface="Aptos" panose="020B0004020202020204" pitchFamily="34" charset="0"/>
                <a:cs typeface="Arial" panose="020B0604020202020204" pitchFamily="34" charset="0"/>
              </a:rPr>
              <a:t>Lead, Talat Odman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 (GA Tech):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/>
              <a:t>Distinguishing Prescribed Fire versus Wildfire in the Contiguous US for Fire Management and Health and Air Quality Organizations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3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DC4C-3252-7CCC-579D-22B7E1A2AAC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66418" y="423940"/>
            <a:ext cx="5276456" cy="236951"/>
          </a:xfrm>
        </p:spPr>
        <p:txBody>
          <a:bodyPr/>
          <a:lstStyle/>
          <a:p>
            <a:r>
              <a:rPr lang="en-US"/>
              <a:t>PROJECT STATUS: PRE-FORMULATION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EC00C-35BB-4144-269A-98CBB5582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418" y="646636"/>
            <a:ext cx="5273832" cy="353291"/>
          </a:xfrm>
        </p:spPr>
        <p:txBody>
          <a:bodyPr/>
          <a:lstStyle/>
          <a:p>
            <a:r>
              <a:rPr lang="en-US" sz="4500" dirty="0"/>
              <a:t>About MIO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9BCC3-F9AA-28EA-E731-4BB5F00F6E8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60909" y="2739178"/>
            <a:ext cx="5409398" cy="1467164"/>
          </a:xfrm>
        </p:spPr>
        <p:txBody>
          <a:bodyPr/>
          <a:lstStyle/>
          <a:p>
            <a:r>
              <a:rPr lang="en-US" dirty="0"/>
              <a:t>NASA’s Multisource Integrated Observatory (MIO) maximizes science by combining trusted multisource data, innovative technology, and world-leading science expertise to accelerate the pace of discovery and advance applications for real-world use. ​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94F78-CF31-33B6-0833-DFA1360F2C9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66418" y="4217677"/>
            <a:ext cx="5293285" cy="630382"/>
          </a:xfrm>
        </p:spPr>
        <p:txBody>
          <a:bodyPr/>
          <a:lstStyle/>
          <a:p>
            <a:pPr fontAlgn="base"/>
            <a:r>
              <a:rPr lang="en-US" dirty="0"/>
              <a:t>Integrate the broad spectrum of data and tools required to accelerate the pace of scientific discovery and innovation ​</a:t>
            </a:r>
          </a:p>
          <a:p>
            <a:pPr fontAlgn="base"/>
            <a:r>
              <a:rPr lang="en-US" dirty="0"/>
              <a:t>Deliver high-impact, actionable information based on multisource data, technology, and science​</a:t>
            </a:r>
          </a:p>
          <a:p>
            <a:pPr fontAlgn="base"/>
            <a:r>
              <a:rPr lang="en-US" dirty="0"/>
              <a:t>Advance science-to-application pipelines across public and private sectors​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EFC4A2-CA9A-2F83-F81E-5006FA6D0CA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71181" y="1508277"/>
            <a:ext cx="7103026" cy="74444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i="1" dirty="0"/>
              <a:t>Integration for Innovation: </a:t>
            </a:r>
          </a:p>
          <a:p>
            <a:pPr>
              <a:spcBef>
                <a:spcPts val="0"/>
              </a:spcBef>
            </a:pPr>
            <a:r>
              <a:rPr lang="en-US" sz="1600" i="1" dirty="0"/>
              <a:t>Accelerating Earth Understanding, Maximizing Impact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6032AF4-8D20-0E74-AE58-48352C1F6303}"/>
              </a:ext>
            </a:extLst>
          </p:cNvPr>
          <p:cNvSpPr txBox="1">
            <a:spLocks/>
          </p:cNvSpPr>
          <p:nvPr/>
        </p:nvSpPr>
        <p:spPr>
          <a:xfrm>
            <a:off x="1066418" y="2397553"/>
            <a:ext cx="5293285" cy="363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C4D770A-66C7-AF34-7881-2BCF19D19CF8}"/>
              </a:ext>
            </a:extLst>
          </p:cNvPr>
          <p:cNvSpPr txBox="1">
            <a:spLocks/>
          </p:cNvSpPr>
          <p:nvPr/>
        </p:nvSpPr>
        <p:spPr>
          <a:xfrm>
            <a:off x="1066418" y="3854154"/>
            <a:ext cx="5293285" cy="363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9" name="Picture Placeholder 10" descr="A picture containing person, person&#10;&#10;AI-generated content may be incorrect.">
            <a:extLst>
              <a:ext uri="{FF2B5EF4-FFF2-40B4-BE49-F238E27FC236}">
                <a16:creationId xmlns:a16="http://schemas.microsoft.com/office/drawing/2014/main" id="{1E2DAC96-3561-0083-C353-2BB7E574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" r="56"/>
          <a:stretch>
            <a:fillRect/>
          </a:stretch>
        </p:blipFill>
        <p:spPr>
          <a:xfrm>
            <a:off x="6963218" y="168769"/>
            <a:ext cx="1403350" cy="1404937"/>
          </a:xfrm>
          <a:prstGeom prst="ellipse">
            <a:avLst/>
          </a:prstGeom>
        </p:spPr>
      </p:pic>
      <p:pic>
        <p:nvPicPr>
          <p:cNvPr id="11" name="Picture Placeholder 33" descr="A person wearing a hat&#10;&#10;AI-generated content may be incorrect.">
            <a:extLst>
              <a:ext uri="{FF2B5EF4-FFF2-40B4-BE49-F238E27FC236}">
                <a16:creationId xmlns:a16="http://schemas.microsoft.com/office/drawing/2014/main" id="{E2A65CAE-61D3-B8D0-1EC4-4BAFCFC3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42" r="12542"/>
          <a:stretch>
            <a:fillRect/>
          </a:stretch>
        </p:blipFill>
        <p:spPr>
          <a:xfrm>
            <a:off x="10741446" y="120812"/>
            <a:ext cx="1403350" cy="1404937"/>
          </a:xfrm>
          <a:prstGeom prst="ellipse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45C730C-B555-58A4-4D01-997639F847FE}"/>
              </a:ext>
            </a:extLst>
          </p:cNvPr>
          <p:cNvSpPr txBox="1">
            <a:spLocks/>
          </p:cNvSpPr>
          <p:nvPr/>
        </p:nvSpPr>
        <p:spPr>
          <a:xfrm>
            <a:off x="8366568" y="313928"/>
            <a:ext cx="1492861" cy="693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500" b="1" dirty="0"/>
              <a:t>John Haynes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150" dirty="0"/>
              <a:t>Program Manager	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BC5BD3D-ADE7-3CB0-CE04-FA452C2CBD4F}"/>
              </a:ext>
            </a:extLst>
          </p:cNvPr>
          <p:cNvSpPr txBox="1">
            <a:spLocks/>
          </p:cNvSpPr>
          <p:nvPr/>
        </p:nvSpPr>
        <p:spPr>
          <a:xfrm>
            <a:off x="9112998" y="932606"/>
            <a:ext cx="2141627" cy="693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500" b="1" dirty="0"/>
              <a:t>John Sullivan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150" dirty="0"/>
              <a:t>Deputy Program Manager	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B38C079-FABB-DB7B-E373-A39EFFEAEF60}"/>
              </a:ext>
            </a:extLst>
          </p:cNvPr>
          <p:cNvSpPr txBox="1">
            <a:spLocks/>
          </p:cNvSpPr>
          <p:nvPr/>
        </p:nvSpPr>
        <p:spPr>
          <a:xfrm>
            <a:off x="6963218" y="1749218"/>
            <a:ext cx="4881725" cy="111392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HEADQUARTERS</a:t>
            </a:r>
            <a:endParaRPr lang="en-US" sz="2200" b="1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50" dirty="0"/>
              <a:t>Leadership and oversight of all MIO activities, including DARTs and Project Office. Programmatic alignment across ESD.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Placeholder 29" descr="A picture containing person, person&#10;&#10;AI-generated content may be incorrect.">
            <a:extLst>
              <a:ext uri="{FF2B5EF4-FFF2-40B4-BE49-F238E27FC236}">
                <a16:creationId xmlns:a16="http://schemas.microsoft.com/office/drawing/2014/main" id="{DA8592D0-53B0-B047-19A4-4FC691510E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18" b="6618"/>
          <a:stretch>
            <a:fillRect/>
          </a:stretch>
        </p:blipFill>
        <p:spPr>
          <a:xfrm>
            <a:off x="8680936" y="3292385"/>
            <a:ext cx="1403350" cy="1404938"/>
          </a:xfrm>
          <a:prstGeom prst="ellipse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8CAC487E-6147-6E89-0278-1969ABE12C78}"/>
              </a:ext>
            </a:extLst>
          </p:cNvPr>
          <p:cNvSpPr txBox="1">
            <a:spLocks/>
          </p:cNvSpPr>
          <p:nvPr/>
        </p:nvSpPr>
        <p:spPr>
          <a:xfrm>
            <a:off x="8680936" y="4848059"/>
            <a:ext cx="2164059" cy="86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500" b="1" dirty="0"/>
              <a:t>Cecile Rousseaux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150" dirty="0"/>
              <a:t>Project Scientist	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1730C10-7ED6-8462-2D27-17AF76533C4D}"/>
              </a:ext>
            </a:extLst>
          </p:cNvPr>
          <p:cNvSpPr txBox="1">
            <a:spLocks/>
          </p:cNvSpPr>
          <p:nvPr/>
        </p:nvSpPr>
        <p:spPr>
          <a:xfrm>
            <a:off x="6629829" y="5575302"/>
            <a:ext cx="5548502" cy="111392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200" b="1" dirty="0"/>
              <a:t>PROJECT OFFICE (GSFC)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Facilitation of Multisource DARTs, integration support for Mission DARTs, and delivery of enabling infrastructure and capabilities.</a:t>
            </a:r>
          </a:p>
          <a:p>
            <a:pPr fontAlgn="auto">
              <a:spcAft>
                <a:spcPts val="0"/>
              </a:spcAft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27551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989737E-6313-3639-620C-2E2D8A39E977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42680" y="4057992"/>
            <a:ext cx="2201019" cy="1955800"/>
          </a:xfrm>
        </p:spPr>
        <p:txBody>
          <a:bodyPr/>
          <a:lstStyle/>
          <a:p>
            <a:r>
              <a:rPr lang="en-US"/>
              <a:t>Extracting maximum value and impact by combining observations from multiple sources</a:t>
            </a:r>
          </a:p>
          <a:p>
            <a:r>
              <a:rPr lang="en-US"/>
              <a:t>Including ground-based, airborne, partner, and commercial observations, plus stakeholder insights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916D757-F262-9EDC-CA32-864CBD9B768C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42680" y="3682138"/>
            <a:ext cx="2201019" cy="300399"/>
          </a:xfrm>
        </p:spPr>
        <p:txBody>
          <a:bodyPr/>
          <a:lstStyle/>
          <a:p>
            <a:r>
              <a:rPr lang="en-US"/>
              <a:t>Multisource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0148D08-9C1B-8A74-3CF2-CDA8947B43B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611280" y="4057992"/>
            <a:ext cx="2201019" cy="1955800"/>
          </a:xfrm>
        </p:spPr>
        <p:txBody>
          <a:bodyPr/>
          <a:lstStyle/>
          <a:p>
            <a:r>
              <a:rPr lang="en-US"/>
              <a:t>Breaking through collaboration barriers to enable cross-cutting teams</a:t>
            </a:r>
          </a:p>
          <a:p>
            <a:r>
              <a:rPr lang="en-US"/>
              <a:t>Coordinating observations, cross-validation, and measurements across platforms</a:t>
            </a:r>
          </a:p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6E02188-877A-07F9-FDE2-F92376C2DBB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611280" y="3682138"/>
            <a:ext cx="2201019" cy="300399"/>
          </a:xfrm>
        </p:spPr>
        <p:txBody>
          <a:bodyPr/>
          <a:lstStyle/>
          <a:p>
            <a:r>
              <a:rPr lang="en-US"/>
              <a:t>Integrated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0FB48D4-FDD6-7686-8509-5230E799ACA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92580" y="4057992"/>
            <a:ext cx="2201019" cy="1955800"/>
          </a:xfrm>
        </p:spPr>
        <p:txBody>
          <a:bodyPr/>
          <a:lstStyle/>
          <a:p>
            <a:r>
              <a:rPr lang="en-US"/>
              <a:t>Unifying the program of record into an enterprise for Earth system science questions </a:t>
            </a:r>
          </a:p>
          <a:p>
            <a:r>
              <a:rPr lang="en-US"/>
              <a:t>Addressing the most important societal challenges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DB8F8CE-6572-07E5-1259-8AE77C7B713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392580" y="3682138"/>
            <a:ext cx="2201019" cy="300399"/>
          </a:xfrm>
        </p:spPr>
        <p:txBody>
          <a:bodyPr/>
          <a:lstStyle/>
          <a:p>
            <a:r>
              <a:rPr lang="en-US"/>
              <a:t>Observatory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7EFAFD4-4318-E8CA-545A-94D94EA3A8C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80757" y="447956"/>
            <a:ext cx="10502441" cy="1093973"/>
          </a:xfrm>
        </p:spPr>
        <p:txBody>
          <a:bodyPr anchor="b">
            <a:normAutofit/>
          </a:bodyPr>
          <a:lstStyle/>
          <a:p>
            <a:pPr marL="17145" indent="-17145"/>
            <a:r>
              <a:rPr lang="en-US" sz="4500"/>
              <a:t>Transformative Structure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27C37E8-0C15-A7C0-17C4-2BA8EDBBF0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71180" y="2697253"/>
            <a:ext cx="2773651" cy="331304"/>
          </a:xfrm>
        </p:spPr>
        <p:txBody>
          <a:bodyPr/>
          <a:lstStyle/>
          <a:p>
            <a:r>
              <a:rPr lang="en-US" b="1"/>
              <a:t>COMPONENTS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61EA742-AD48-FA64-F2CA-9B648B2E1C3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42680" y="2198770"/>
            <a:ext cx="5701556" cy="66413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Combining multisource data to advance Earth science and inform critical decisions on national security, resource management, and disaster response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FC4EEF-D9CC-4B8B-DED2-82F984243374}"/>
              </a:ext>
            </a:extLst>
          </p:cNvPr>
          <p:cNvCxnSpPr>
            <a:cxnSpLocks/>
          </p:cNvCxnSpPr>
          <p:nvPr/>
        </p:nvCxnSpPr>
        <p:spPr>
          <a:xfrm flipV="1">
            <a:off x="3341259" y="3757782"/>
            <a:ext cx="0" cy="230378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54BA96-1132-4AE5-88ED-97D23E66A662}"/>
              </a:ext>
            </a:extLst>
          </p:cNvPr>
          <p:cNvCxnSpPr>
            <a:cxnSpLocks/>
          </p:cNvCxnSpPr>
          <p:nvPr/>
        </p:nvCxnSpPr>
        <p:spPr>
          <a:xfrm flipV="1">
            <a:off x="6097629" y="3757782"/>
            <a:ext cx="0" cy="230378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8EBE3C-93CC-8D04-C07A-CBC4517EB605}"/>
              </a:ext>
            </a:extLst>
          </p:cNvPr>
          <p:cNvCxnSpPr>
            <a:cxnSpLocks/>
          </p:cNvCxnSpPr>
          <p:nvPr/>
        </p:nvCxnSpPr>
        <p:spPr>
          <a:xfrm flipV="1">
            <a:off x="8882389" y="3757782"/>
            <a:ext cx="0" cy="230378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57D8C6-59F1-6923-D2B2-71D0529AC21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085577" y="3553695"/>
            <a:ext cx="2201019" cy="331304"/>
          </a:xfrm>
        </p:spPr>
        <p:txBody>
          <a:bodyPr/>
          <a:lstStyle/>
          <a:p>
            <a:r>
              <a:rPr lang="en-US"/>
              <a:t>Multisource DARTs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598528E-144E-CBE4-0BA1-325657B15C03}"/>
              </a:ext>
            </a:extLst>
          </p:cNvPr>
          <p:cNvSpPr txBox="1">
            <a:spLocks/>
          </p:cNvSpPr>
          <p:nvPr/>
        </p:nvSpPr>
        <p:spPr>
          <a:xfrm>
            <a:off x="10085577" y="4483243"/>
            <a:ext cx="2201019" cy="331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DARTs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7BD04F2-FB6E-513B-99AF-C4B48E972F8D}"/>
              </a:ext>
            </a:extLst>
          </p:cNvPr>
          <p:cNvSpPr txBox="1">
            <a:spLocks/>
          </p:cNvSpPr>
          <p:nvPr/>
        </p:nvSpPr>
        <p:spPr>
          <a:xfrm>
            <a:off x="10085577" y="5438718"/>
            <a:ext cx="2201019" cy="331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Office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95703A7-B8A7-B445-5766-97D2CC40E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71180" y="3268401"/>
            <a:ext cx="914400" cy="914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245BC4C-A5C2-A413-8F7A-3A2430F03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71180" y="4191695"/>
            <a:ext cx="914400" cy="914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2A94FBD-5669-2AD6-8B06-30F2E381A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71180" y="5147170"/>
            <a:ext cx="914400" cy="914400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F7F6E11E-2DB3-2DBD-7415-B85A2FCC7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1688964" y="4061303"/>
            <a:ext cx="3984842" cy="236951"/>
          </a:xfrm>
        </p:spPr>
        <p:txBody>
          <a:bodyPr/>
          <a:lstStyle/>
          <a:p>
            <a:r>
              <a:rPr lang="en-US"/>
              <a:t>Multisource Integrated Observatory</a:t>
            </a:r>
          </a:p>
        </p:txBody>
      </p:sp>
    </p:spTree>
    <p:extLst>
      <p:ext uri="{BB962C8B-B14F-4D97-AF65-F5344CB8AC3E}">
        <p14:creationId xmlns:p14="http://schemas.microsoft.com/office/powerpoint/2010/main" val="449881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9A925-25AB-91BF-392A-2361F409FC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1756" y="346642"/>
            <a:ext cx="7757453" cy="331304"/>
          </a:xfrm>
        </p:spPr>
        <p:txBody>
          <a:bodyPr/>
          <a:lstStyle/>
          <a:p>
            <a:r>
              <a:rPr lang="en-US" b="1"/>
              <a:t>Evolution of NASA Earth Science Mission Teams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D9A6A-65A9-C727-1453-36E56BDC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39" b="6339"/>
          <a:stretch/>
        </p:blipFill>
        <p:spPr>
          <a:xfrm>
            <a:off x="994434" y="1076698"/>
            <a:ext cx="10401154" cy="51109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720DF-D676-7051-045C-55EBE0E4C0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2130289" y="2648428"/>
            <a:ext cx="4867492" cy="236951"/>
          </a:xfrm>
        </p:spPr>
        <p:txBody>
          <a:bodyPr/>
          <a:lstStyle/>
          <a:p>
            <a:r>
              <a:rPr lang="en-US"/>
              <a:t>Multisource Integrated Observatory</a:t>
            </a:r>
          </a:p>
        </p:txBody>
      </p:sp>
    </p:spTree>
    <p:extLst>
      <p:ext uri="{BB962C8B-B14F-4D97-AF65-F5344CB8AC3E}">
        <p14:creationId xmlns:p14="http://schemas.microsoft.com/office/powerpoint/2010/main" val="2152020358"/>
      </p:ext>
    </p:extLst>
  </p:cSld>
  <p:clrMapOvr>
    <a:masterClrMapping/>
  </p:clrMapOvr>
</p:sld>
</file>

<file path=ppt/theme/theme1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2" id="{86644400-EDE8-47F2-8944-0E5770CB81CF}" vid="{0E43C009-D4DB-48C3-AE30-5A8161C6B075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D Dark Template External_150ppi" id="{F679EF9B-BC25-7447-8CF3-51C99D628661}" vid="{3A5FEF89-5835-AE48-8E81-54BCFD0B9B60}"/>
    </a:ext>
  </a:extLst>
</a:theme>
</file>

<file path=ppt/theme/theme11.xml><?xml version="1.0" encoding="utf-8"?>
<a:theme xmlns:a="http://schemas.openxmlformats.org/drawingml/2006/main" name="1_Office Theme">
  <a:themeElements>
    <a:clrScheme name="NASA Ear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3766"/>
      </a:accent1>
      <a:accent2>
        <a:srgbClr val="0066B2"/>
      </a:accent2>
      <a:accent3>
        <a:srgbClr val="00B3F0"/>
      </a:accent3>
      <a:accent4>
        <a:srgbClr val="614786"/>
      </a:accent4>
      <a:accent5>
        <a:srgbClr val="0A6154"/>
      </a:accent5>
      <a:accent6>
        <a:srgbClr val="5B7B2E"/>
      </a:accent6>
      <a:hlink>
        <a:srgbClr val="0066B2"/>
      </a:hlink>
      <a:folHlink>
        <a:srgbClr val="4C4D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 - ESD Presentation Template - LIGHT External - FINAL" id="{11E55046-9B3F-FE48-B8FC-E0135B2B50E4}" vid="{5EB91C58-A0E4-BD46-A41C-4981A60DA963}"/>
    </a:ext>
  </a:extLst>
</a:theme>
</file>

<file path=ppt/theme/theme12.xml><?xml version="1.0" encoding="utf-8"?>
<a:theme xmlns:a="http://schemas.openxmlformats.org/drawingml/2006/main" name="3_Office Theme">
  <a:themeElements>
    <a:clrScheme name="NASA Ear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3766"/>
      </a:accent1>
      <a:accent2>
        <a:srgbClr val="0066B2"/>
      </a:accent2>
      <a:accent3>
        <a:srgbClr val="00B3F0"/>
      </a:accent3>
      <a:accent4>
        <a:srgbClr val="614786"/>
      </a:accent4>
      <a:accent5>
        <a:srgbClr val="0A6154"/>
      </a:accent5>
      <a:accent6>
        <a:srgbClr val="5B7B2E"/>
      </a:accent6>
      <a:hlink>
        <a:srgbClr val="0066B2"/>
      </a:hlink>
      <a:folHlink>
        <a:srgbClr val="4C4D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D930C377-E1F1-E64E-AFBA-A2533BDAADBB}" vid="{4C65E1E5-0ED3-7F4B-B366-A746CD600B30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olcan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ater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fr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rvir Highlights_20191028" id="{A7FD4D31-B20B-B74B-82AF-C8AC2278C00A}" vid="{03EC6B61-F944-B646-B827-3DC62659C544}"/>
    </a:ext>
  </a:extLst>
</a:theme>
</file>

<file path=ppt/theme/theme8.xml><?xml version="1.0" encoding="utf-8"?>
<a:theme xmlns:a="http://schemas.openxmlformats.org/drawingml/2006/main" name="2_water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2" id="{86644400-EDE8-47F2-8944-0E5770CB81CF}" vid="{0E43C009-D4DB-48C3-AE30-5A8161C6B075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24399</TotalTime>
  <Words>1136</Words>
  <Application>Microsoft Office PowerPoint</Application>
  <PresentationFormat>Widescreen</PresentationFormat>
  <Paragraphs>160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Aptos</vt:lpstr>
      <vt:lpstr>Arial</vt:lpstr>
      <vt:lpstr>Arial Narrow</vt:lpstr>
      <vt:lpstr>Calibri</vt:lpstr>
      <vt:lpstr>Garamond</vt:lpstr>
      <vt:lpstr>Georgia</vt:lpstr>
      <vt:lpstr>Helvetica</vt:lpstr>
      <vt:lpstr>Helvetica Light</vt:lpstr>
      <vt:lpstr>Source Sans Pro</vt:lpstr>
      <vt:lpstr>Times</vt:lpstr>
      <vt:lpstr>Times New Roman</vt:lpstr>
      <vt:lpstr>2_Theme2</vt:lpstr>
      <vt:lpstr>13_Blank</vt:lpstr>
      <vt:lpstr>5_Office Theme</vt:lpstr>
      <vt:lpstr>volcano</vt:lpstr>
      <vt:lpstr>water2</vt:lpstr>
      <vt:lpstr>africa</vt:lpstr>
      <vt:lpstr>1_Theme2</vt:lpstr>
      <vt:lpstr>2_water2</vt:lpstr>
      <vt:lpstr>3_Theme2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NASA Health and Air Quality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Jet Propulsion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Financial Charts for Reviews</dc:title>
  <dc:creator>Geller, Gary N (388F)</dc:creator>
  <cp:lastModifiedBy>Haynes, John A. (HQ-DK000)</cp:lastModifiedBy>
  <cp:revision>1302</cp:revision>
  <cp:lastPrinted>2007-03-13T23:06:41Z</cp:lastPrinted>
  <dcterms:created xsi:type="dcterms:W3CDTF">2012-07-11T19:18:53Z</dcterms:created>
  <dcterms:modified xsi:type="dcterms:W3CDTF">2026-06-16T16:26:02Z</dcterms:modified>
</cp:coreProperties>
</file>